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embeddedFontLst>
    <p:embeddedFont>
      <p:font typeface="Source Code Pro"/>
      <p:regular r:id="rId56"/>
      <p:bold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49" autoAdjust="0"/>
  </p:normalViewPr>
  <p:slideViewPr>
    <p:cSldViewPr snapToGrid="0">
      <p:cViewPr varScale="1">
        <p:scale>
          <a:sx n="82" d="100"/>
          <a:sy n="82" d="100"/>
        </p:scale>
        <p:origin x="23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GPS and GLONASS were available, but the constellations were incomplete until the start of the next decade.</a:t>
            </a:r>
          </a:p>
        </p:txBody>
      </p:sp>
      <p:sp>
        <p:nvSpPr>
          <p:cNvPr id="160" name="Shape 1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9" name="Shape 16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8" name="Shape 17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2" name="Shape 20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5" name="Shape 22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8" name="Shape 24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If you’re as old as I, these snippets should remind you of punchcards.  That’s because punchcards are part of the heritage of the bluebooking standards:</a:t>
            </a:r>
          </a:p>
          <a:p>
            <a:pPr marL="457200" lvl="0" indent="-228600">
              <a:spcBef>
                <a:spcPts val="0"/>
              </a:spcBef>
              <a:buChar char="●"/>
            </a:pPr>
            <a:r>
              <a:rPr lang="en-US"/>
              <a:t>Every column is significant.</a:t>
            </a:r>
          </a:p>
          <a:p>
            <a:pPr marL="457200" lvl="0" indent="-228600">
              <a:spcBef>
                <a:spcPts val="0"/>
              </a:spcBef>
              <a:buChar char="●"/>
            </a:pPr>
            <a:r>
              <a:rPr lang="en-US"/>
              <a:t>Order of lines is sometimes significant.</a:t>
            </a:r>
          </a:p>
          <a:p>
            <a:pPr marL="457200" lvl="0" indent="-228600" rtl="0">
              <a:spcBef>
                <a:spcPts val="0"/>
              </a:spcBef>
              <a:buChar char="●"/>
            </a:pPr>
            <a:r>
              <a:rPr lang="en-US"/>
              <a:t>Alphanumeric codes often represent human-readable information to “simplify” reading by the computer.</a:t>
            </a:r>
          </a:p>
        </p:txBody>
      </p:sp>
      <p:sp>
        <p:nvSpPr>
          <p:cNvPr id="257" name="Shape 25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8" name="Shape 2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Re-inventing bluebooking means going from users creating and NGS interpreting strongly formatted reports to users entering information in much more human-friendly ways and NGS receiving that information formatted in much more flexible formats like XML.</a:t>
            </a:r>
          </a:p>
          <a:p>
            <a:pPr lvl="0">
              <a:spcBef>
                <a:spcPts val="0"/>
              </a:spcBef>
              <a:buNone/>
            </a:pPr>
            <a:endParaRPr/>
          </a:p>
          <a:p>
            <a:pPr lvl="0" rtl="0">
              <a:spcBef>
                <a:spcPts val="0"/>
              </a:spcBef>
              <a:buNone/>
            </a:pPr>
            <a:r>
              <a:rPr lang="en-US"/>
              <a:t>But how to do this with minimal disruption to everyone involved in publication to the IDB?</a:t>
            </a:r>
          </a:p>
        </p:txBody>
      </p:sp>
      <p:sp>
        <p:nvSpPr>
          <p:cNvPr id="277" name="Shape 27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In short: demonstrate that OPUS-Projects can “feed” the IDB</a:t>
            </a:r>
            <a:r>
              <a:rPr lang="en-US" dirty="0" smtClean="0"/>
              <a:t>.</a:t>
            </a:r>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2 references to OP2IDB</a:t>
            </a:r>
            <a:r>
              <a:rPr lang="en-US" baseline="0" dirty="0" smtClean="0"/>
              <a:t> were </a:t>
            </a:r>
            <a:r>
              <a:rPr lang="en-US" dirty="0" smtClean="0"/>
              <a:t>replaced with Beta </a:t>
            </a:r>
            <a:r>
              <a:rPr lang="en-US" dirty="0" smtClean="0"/>
              <a:t>OPUS-Projects </a:t>
            </a:r>
            <a:r>
              <a:rPr lang="en-US" dirty="0" smtClean="0"/>
              <a:t>to reflect new project name.</a:t>
            </a:r>
          </a:p>
          <a:p>
            <a:pPr lvl="0" rtl="0">
              <a:spcBef>
                <a:spcPts val="0"/>
              </a:spcBef>
              <a:buNone/>
            </a:pPr>
            <a:endParaRPr lang="en-US" dirty="0"/>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2 references to OP2IDB</a:t>
            </a:r>
            <a:r>
              <a:rPr lang="en-US" baseline="0" dirty="0" smtClean="0"/>
              <a:t> were </a:t>
            </a:r>
            <a:r>
              <a:rPr lang="en-US" dirty="0" smtClean="0"/>
              <a:t>replaced with Beta </a:t>
            </a:r>
            <a:r>
              <a:rPr lang="en-US" dirty="0" smtClean="0"/>
              <a:t>OPUS-Projects </a:t>
            </a:r>
            <a:r>
              <a:rPr lang="en-US" dirty="0" smtClean="0"/>
              <a:t>to reflect new project name.</a:t>
            </a:r>
          </a:p>
          <a:p>
            <a:pPr lvl="0" rtl="0">
              <a:spcBef>
                <a:spcPts val="0"/>
              </a:spcBef>
              <a:buNone/>
            </a:pPr>
            <a:endParaRPr dirty="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4" name="Shape 30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2 references to OP2IDB</a:t>
            </a:r>
            <a:r>
              <a:rPr lang="en-US" baseline="0" dirty="0" smtClean="0"/>
              <a:t> were </a:t>
            </a:r>
            <a:r>
              <a:rPr lang="en-US" dirty="0" smtClean="0"/>
              <a:t>replaced with Beta </a:t>
            </a:r>
            <a:r>
              <a:rPr lang="en-US" dirty="0" smtClean="0"/>
              <a:t>OPUS-Projects </a:t>
            </a:r>
            <a:r>
              <a:rPr lang="en-US" dirty="0" smtClean="0"/>
              <a:t>to reflect new project name.</a:t>
            </a: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As mentioned in the description of this webinar, this is not OPUS-Projects training.  The GUI will not be shown or explained in its entirety.  So those of you with limited OPUS-Projects experience, focus upon getting a sense of what NGS is trying to do by creating an OPUS-Projects-like interface. </a:t>
            </a:r>
            <a:endParaRPr lang="en-US" dirty="0" smtClean="0"/>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1 reference to OP2IDB</a:t>
            </a:r>
            <a:r>
              <a:rPr lang="en-US" baseline="0" dirty="0" smtClean="0"/>
              <a:t> was </a:t>
            </a:r>
            <a:r>
              <a:rPr lang="en-US" dirty="0" smtClean="0"/>
              <a:t>replaced with Beta </a:t>
            </a:r>
            <a:r>
              <a:rPr lang="en-US" dirty="0" smtClean="0"/>
              <a:t>OPUS-Projects </a:t>
            </a:r>
            <a:r>
              <a:rPr lang="en-US" dirty="0" smtClean="0"/>
              <a:t>to reflect new project name.</a:t>
            </a: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31" name="Shape 33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table at the bottom of the manager’s web page is a graphical representation of mark occupations.  Its row and column headers also serve as navigation shortcuts to other web pages about the project.</a:t>
            </a:r>
          </a:p>
          <a:p>
            <a:pPr lvl="0">
              <a:spcBef>
                <a:spcPts val="0"/>
              </a:spcBef>
              <a:buNone/>
            </a:pPr>
            <a:endParaRPr/>
          </a:p>
          <a:p>
            <a:pPr lvl="0" rtl="0">
              <a:spcBef>
                <a:spcPts val="0"/>
              </a:spcBef>
              <a:buNone/>
            </a:pPr>
            <a:r>
              <a:rPr lang="en-US"/>
              <a:t>Now, that table can be changed to give representations of solution statistics and results quality in addition to occupation information.  These summaries should simplify quality control for the project manager by highlighting “interesting” results rather than making the manager navigate through many web pages to gather that information.</a:t>
            </a:r>
          </a:p>
        </p:txBody>
      </p:sp>
      <p:sp>
        <p:nvSpPr>
          <p:cNvPr id="340" name="Shape 34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dirty="0"/>
              <a:t>OPUS-Projects now defines sessions by the shortest occupation in a time span.  For example, 00ub and 00uc were not occupied at the same time so they would have been the “seeds” for two sessions.</a:t>
            </a:r>
          </a:p>
          <a:p>
            <a:pPr lvl="0">
              <a:spcBef>
                <a:spcPts val="0"/>
              </a:spcBef>
              <a:buNone/>
            </a:pPr>
            <a:endParaRPr dirty="0"/>
          </a:p>
          <a:p>
            <a:pPr lvl="0">
              <a:spcBef>
                <a:spcPts val="0"/>
              </a:spcBef>
              <a:buNone/>
            </a:pPr>
            <a:r>
              <a:rPr lang="en-US" dirty="0"/>
              <a:t>But the project occupied three other marks, uu0a, n487 and s487, continuously during the </a:t>
            </a:r>
            <a:r>
              <a:rPr lang="en-US" dirty="0">
                <a:solidFill>
                  <a:schemeClr val="dk1"/>
                </a:solidFill>
              </a:rPr>
              <a:t>00ub and 00uc occupations.  This suggests that the project intended that this be one session.</a:t>
            </a:r>
          </a:p>
          <a:p>
            <a:pPr lvl="0">
              <a:spcBef>
                <a:spcPts val="0"/>
              </a:spcBef>
              <a:buNone/>
            </a:pPr>
            <a:endParaRPr dirty="0">
              <a:solidFill>
                <a:schemeClr val="dk1"/>
              </a:solidFill>
            </a:endParaRPr>
          </a:p>
          <a:p>
            <a:pPr lvl="0" rtl="0">
              <a:spcBef>
                <a:spcPts val="0"/>
              </a:spcBef>
              <a:buNone/>
            </a:pPr>
            <a:r>
              <a:rPr lang="en-US" dirty="0">
                <a:solidFill>
                  <a:schemeClr val="dk1"/>
                </a:solidFill>
              </a:rPr>
              <a:t>As long as there is no conflict, occupations like this will be combined into a single session in </a:t>
            </a:r>
            <a:r>
              <a:rPr lang="en-US" dirty="0" smtClean="0">
                <a:solidFill>
                  <a:schemeClr val="dk1"/>
                </a:solidFill>
              </a:rPr>
              <a:t>Beta OPUS-Projects.</a:t>
            </a:r>
          </a:p>
          <a:p>
            <a:pPr lvl="0" rtl="0">
              <a:spcBef>
                <a:spcPts val="0"/>
              </a:spcBef>
              <a:buNone/>
            </a:pPr>
            <a:endParaRPr lang="en-US"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1 reference to OP2IDB</a:t>
            </a:r>
            <a:r>
              <a:rPr lang="en-US" baseline="0" dirty="0" smtClean="0"/>
              <a:t> was </a:t>
            </a:r>
            <a:r>
              <a:rPr lang="en-US" dirty="0" smtClean="0"/>
              <a:t>replaced with Beta </a:t>
            </a:r>
            <a:r>
              <a:rPr lang="en-US" dirty="0" smtClean="0"/>
              <a:t>OPUS-Projects </a:t>
            </a:r>
            <a:r>
              <a:rPr lang="en-US" dirty="0" smtClean="0"/>
              <a:t>to reflect new project name.</a:t>
            </a:r>
          </a:p>
        </p:txBody>
      </p:sp>
      <p:sp>
        <p:nvSpPr>
          <p:cNvPr id="351" name="Shape 35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We’re also working on an improved algorithm for color-coding or otherwise indicating if CORS are available for the project.  These changes should make CORS selection more informed and much easier.</a:t>
            </a:r>
          </a:p>
        </p:txBody>
      </p:sp>
      <p:sp>
        <p:nvSpPr>
          <p:cNvPr id="362" name="Shape 36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project “knows” which marks are available, have published coordinates, etc..  It will use that information to suggest hub marks and constraints.</a:t>
            </a:r>
          </a:p>
          <a:p>
            <a:pPr lvl="0">
              <a:spcBef>
                <a:spcPts val="0"/>
              </a:spcBef>
              <a:buNone/>
            </a:pPr>
            <a:endParaRPr/>
          </a:p>
          <a:p>
            <a:pPr lvl="0" rtl="0">
              <a:spcBef>
                <a:spcPts val="0"/>
              </a:spcBef>
              <a:buNone/>
            </a:pPr>
            <a:r>
              <a:rPr lang="en-US"/>
              <a:t>The user is still free to make the choices they want or need, but the setup defaults should be closer to fulfilling those needs.</a:t>
            </a:r>
          </a:p>
        </p:txBody>
      </p:sp>
      <p:sp>
        <p:nvSpPr>
          <p:cNvPr id="374" name="Shape 37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dirty="0"/>
              <a:t>In OPUS-Projects, like OPUS, the CORS are emphasized as marks to be hubs and to be constrained.</a:t>
            </a:r>
          </a:p>
          <a:p>
            <a:pPr lvl="0">
              <a:spcBef>
                <a:spcPts val="0"/>
              </a:spcBef>
              <a:buNone/>
            </a:pPr>
            <a:endParaRPr dirty="0"/>
          </a:p>
          <a:p>
            <a:pPr lvl="0">
              <a:spcBef>
                <a:spcPts val="0"/>
              </a:spcBef>
              <a:buNone/>
            </a:pPr>
            <a:r>
              <a:rPr lang="en-US" dirty="0"/>
              <a:t>In </a:t>
            </a:r>
            <a:r>
              <a:rPr lang="en-US" dirty="0" smtClean="0"/>
              <a:t>Beta OPUS-Projects, </a:t>
            </a:r>
            <a:r>
              <a:rPr lang="en-US" dirty="0"/>
              <a:t>that emphasis is reduced making alternate network designs, like those required by </a:t>
            </a:r>
            <a:r>
              <a:rPr lang="en-US" dirty="0" err="1"/>
              <a:t>Ht</a:t>
            </a:r>
            <a:r>
              <a:rPr lang="en-US" dirty="0"/>
              <a:t> Mod projects, possible.</a:t>
            </a:r>
          </a:p>
          <a:p>
            <a:pPr lvl="0">
              <a:spcBef>
                <a:spcPts val="0"/>
              </a:spcBef>
              <a:buNone/>
            </a:pPr>
            <a:endParaRPr dirty="0"/>
          </a:p>
          <a:p>
            <a:pPr lvl="0" rtl="0">
              <a:spcBef>
                <a:spcPts val="0"/>
              </a:spcBef>
              <a:buNone/>
            </a:pPr>
            <a:r>
              <a:rPr lang="en-US" dirty="0"/>
              <a:t>In this example, 00ua, the primary airport control for this project can act as the hub for the other user marks because it is nearby and, while its data does not span 24 </a:t>
            </a:r>
            <a:r>
              <a:rPr lang="en-US" dirty="0" err="1"/>
              <a:t>hrs</a:t>
            </a:r>
            <a:r>
              <a:rPr lang="en-US" dirty="0"/>
              <a:t>, it does span their marks’ datasets offering complete co-location.  Not evident in this figure is the fact that the CORS hub, bil5, still connects to other CORS because distances are greater, but all CORS data files overlap by the full 24 hrs</a:t>
            </a:r>
            <a:r>
              <a:rPr lang="en-US" dirty="0" smtClean="0"/>
              <a:t>.</a:t>
            </a:r>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1 reference to OP2IDB</a:t>
            </a:r>
            <a:r>
              <a:rPr lang="en-US" baseline="0" dirty="0" smtClean="0"/>
              <a:t> was </a:t>
            </a:r>
            <a:r>
              <a:rPr lang="en-US" dirty="0" smtClean="0"/>
              <a:t>replaced with Beta </a:t>
            </a:r>
            <a:r>
              <a:rPr lang="en-US" dirty="0" smtClean="0"/>
              <a:t>OPUS-Projects </a:t>
            </a:r>
            <a:r>
              <a:rPr lang="en-US" dirty="0" smtClean="0"/>
              <a:t>to reflect new project name.</a:t>
            </a:r>
          </a:p>
        </p:txBody>
      </p:sp>
      <p:sp>
        <p:nvSpPr>
          <p:cNvPr id="385" name="Shape 38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TRI network created “closed baseline loops” from all included marks.  But this creates numerical problems because redundant baselines are included.  Using some numerical slight-of-hand, OPUS-Projects could solve this matrix, but at the cost of corrupting statistical results.</a:t>
            </a:r>
          </a:p>
          <a:p>
            <a:pPr lvl="0">
              <a:spcBef>
                <a:spcPts val="0"/>
              </a:spcBef>
              <a:buNone/>
            </a:pPr>
            <a:endParaRPr/>
          </a:p>
          <a:p>
            <a:pPr lvl="0" rtl="0">
              <a:spcBef>
                <a:spcPts val="0"/>
              </a:spcBef>
              <a:buNone/>
            </a:pPr>
            <a:r>
              <a:rPr lang="en-US"/>
              <a:t>Although much desired by some, the TRI network design causes more problems than it solves and has been eliminated as an option.</a:t>
            </a:r>
          </a:p>
        </p:txBody>
      </p:sp>
      <p:sp>
        <p:nvSpPr>
          <p:cNvPr id="396" name="Shape 39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1 reference to OP2IDB</a:t>
            </a:r>
            <a:r>
              <a:rPr lang="en-US" baseline="0" dirty="0" smtClean="0"/>
              <a:t> was </a:t>
            </a:r>
            <a:r>
              <a:rPr lang="en-US" dirty="0" smtClean="0"/>
              <a:t>replaced with Beta </a:t>
            </a:r>
            <a:r>
              <a:rPr lang="en-US" dirty="0" smtClean="0"/>
              <a:t>OPUS-Projects </a:t>
            </a:r>
            <a:r>
              <a:rPr lang="en-US" dirty="0" smtClean="0"/>
              <a:t>to reflect new project name.</a:t>
            </a:r>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3 references to OP2IDB</a:t>
            </a:r>
            <a:r>
              <a:rPr lang="en-US" baseline="0" dirty="0" smtClean="0"/>
              <a:t> were </a:t>
            </a:r>
            <a:r>
              <a:rPr lang="en-US" dirty="0" smtClean="0"/>
              <a:t>replaced with Beta </a:t>
            </a:r>
            <a:r>
              <a:rPr lang="en-US" dirty="0" smtClean="0"/>
              <a:t>OPUS-Projects </a:t>
            </a:r>
            <a:r>
              <a:rPr lang="en-US" dirty="0" smtClean="0"/>
              <a:t>to reflect new project name.</a:t>
            </a:r>
          </a:p>
          <a:p>
            <a:pPr lvl="0" rtl="0">
              <a:spcBef>
                <a:spcPts val="0"/>
              </a:spcBef>
              <a:buNone/>
            </a:pPr>
            <a:endParaRPr dirty="0"/>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One you enter the project tracking ID, the project information associated with that ID is retrieved and the rest of the form completed for you.</a:t>
            </a:r>
          </a:p>
        </p:txBody>
      </p:sp>
      <p:sp>
        <p:nvSpPr>
          <p:cNvPr id="425" name="Shape 42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For projects already in OPUS-Projects, manager’s will be able to enter the project tracking ID after-the-fact making it possible to submit those projects for publication in the IDB if they meet publication requirements.</a:t>
            </a:r>
          </a:p>
        </p:txBody>
      </p:sp>
      <p:sp>
        <p:nvSpPr>
          <p:cNvPr id="436" name="Shape 43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When a project tracking ID is attached to a project, controls specific to creating a submission become available.</a:t>
            </a:r>
          </a:p>
        </p:txBody>
      </p:sp>
      <p:sp>
        <p:nvSpPr>
          <p:cNvPr id="448" name="Shape 44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A serfil is file holding a table of station serial numbers (SSNs) used in bluebooking with the four character mark IDs now in common use.</a:t>
            </a:r>
          </a:p>
          <a:p>
            <a:pPr lvl="0">
              <a:spcBef>
                <a:spcPts val="0"/>
              </a:spcBef>
              <a:buNone/>
            </a:pPr>
            <a:endParaRPr/>
          </a:p>
          <a:p>
            <a:pPr lvl="0">
              <a:spcBef>
                <a:spcPts val="0"/>
              </a:spcBef>
              <a:buNone/>
            </a:pPr>
            <a:r>
              <a:rPr lang="en-US"/>
              <a:t>OPUS-Projects will create this table for you, but some users have their own preferences, or some programs, like WinDesc, will do this for you.  WinDesc is survey project description creation software sanctioned for and required by the submission guidelines.</a:t>
            </a:r>
          </a:p>
          <a:p>
            <a:pPr lvl="0">
              <a:spcBef>
                <a:spcPts val="0"/>
              </a:spcBef>
              <a:buNone/>
            </a:pPr>
            <a:endParaRPr/>
          </a:p>
          <a:p>
            <a:pPr lvl="0" rtl="0">
              <a:spcBef>
                <a:spcPts val="0"/>
              </a:spcBef>
              <a:buNone/>
            </a:pPr>
            <a:r>
              <a:rPr lang="en-US"/>
              <a:t>By allowing externally created serfils to be uploaded to a project, OPUS-Projects made suitable for these external sources.</a:t>
            </a:r>
          </a:p>
        </p:txBody>
      </p:sp>
      <p:sp>
        <p:nvSpPr>
          <p:cNvPr id="459" name="Shape 4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Description files created by WinDesc are required for publication at this time.</a:t>
            </a:r>
          </a:p>
          <a:p>
            <a:pPr lvl="0">
              <a:spcBef>
                <a:spcPts val="0"/>
              </a:spcBef>
              <a:buNone/>
            </a:pPr>
            <a:endParaRPr/>
          </a:p>
          <a:p>
            <a:pPr lvl="0">
              <a:spcBef>
                <a:spcPts val="0"/>
              </a:spcBef>
              <a:buNone/>
            </a:pPr>
            <a:r>
              <a:rPr lang="en-US"/>
              <a:t>WinDesc is a Microsoft Windows program available through the NGS web site.  While it could be made available through a web interface, the effort required to do so are beyond the scope of this project.</a:t>
            </a:r>
          </a:p>
          <a:p>
            <a:pPr lvl="0">
              <a:spcBef>
                <a:spcPts val="0"/>
              </a:spcBef>
              <a:buNone/>
            </a:pPr>
            <a:endParaRPr/>
          </a:p>
          <a:p>
            <a:pPr lvl="0">
              <a:spcBef>
                <a:spcPts val="0"/>
              </a:spcBef>
              <a:buNone/>
            </a:pPr>
            <a:r>
              <a:rPr lang="en-US"/>
              <a:t>Therefore, a means to upload the WinDesc description files is provided.</a:t>
            </a:r>
          </a:p>
          <a:p>
            <a:pPr lvl="0">
              <a:spcBef>
                <a:spcPts val="0"/>
              </a:spcBef>
              <a:buNone/>
            </a:pPr>
            <a:endParaRPr/>
          </a:p>
          <a:p>
            <a:pPr lvl="0" rtl="0">
              <a:spcBef>
                <a:spcPts val="0"/>
              </a:spcBef>
              <a:buNone/>
            </a:pPr>
            <a:r>
              <a:rPr lang="en-US"/>
              <a:t>In a future version of OPUS-Projects, online as well as WinDesc creation should be possible.</a:t>
            </a:r>
          </a:p>
        </p:txBody>
      </p:sp>
      <p:sp>
        <p:nvSpPr>
          <p:cNvPr id="470" name="Shape 47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Publication requires electronic copies (scanned paper or PDF forms) of the field logs.  The manager can upload a ZIP file of those copies, or load them mark-by-mark from their project web pages.</a:t>
            </a:r>
          </a:p>
        </p:txBody>
      </p:sp>
      <p:sp>
        <p:nvSpPr>
          <p:cNvPr id="481" name="Shape 48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And, of course, a project report is required for publication.  An electronic copy of that report can be uploaded and stored with the project.</a:t>
            </a:r>
          </a:p>
        </p:txBody>
      </p:sp>
      <p:sp>
        <p:nvSpPr>
          <p:cNvPr id="492" name="Shape 49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When all processing is complete and all files are uploaded, the project manager can click the “Review and Submit to IDB” button.  A popup window will appear with a table confirming that all necessary components of a submission exist in the project and the project results are complete.  If so, a button is enable that will create the submission.  An action summary report will be sent to the user and the submission package sent on to the IDB team.</a:t>
            </a:r>
          </a:p>
        </p:txBody>
      </p:sp>
      <p:sp>
        <p:nvSpPr>
          <p:cNvPr id="503" name="Shape 50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6" name="Shape 10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The most significant changes for </a:t>
            </a:r>
            <a:r>
              <a:rPr lang="en-US" dirty="0" smtClean="0"/>
              <a:t>Beta OPUS-Projects </a:t>
            </a:r>
            <a:r>
              <a:rPr lang="en-US" dirty="0"/>
              <a:t>occur in the Setup Adjustment form</a:t>
            </a:r>
            <a:r>
              <a:rPr lang="en-US" dirty="0" smtClean="0"/>
              <a:t>.</a:t>
            </a:r>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1 reference to OP2IDB</a:t>
            </a:r>
            <a:r>
              <a:rPr lang="en-US" baseline="0" dirty="0" smtClean="0"/>
              <a:t> was </a:t>
            </a:r>
            <a:r>
              <a:rPr lang="en-US" dirty="0" smtClean="0"/>
              <a:t>replaced with Beta </a:t>
            </a:r>
            <a:r>
              <a:rPr lang="en-US" dirty="0" smtClean="0"/>
              <a:t>OPUS-Projects </a:t>
            </a:r>
            <a:r>
              <a:rPr lang="en-US" dirty="0" smtClean="0"/>
              <a:t>to reflect new project name.</a:t>
            </a:r>
          </a:p>
        </p:txBody>
      </p:sp>
      <p:sp>
        <p:nvSpPr>
          <p:cNvPr id="514" name="Shape 51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25" name="Shape 52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adjustment type is selected on the form.  Adjustments types must be completed in the left-to-right order shown on the form.  Subsequent adjustment types are disabled until the earlier ones are completed.</a:t>
            </a:r>
          </a:p>
          <a:p>
            <a:pPr lvl="0">
              <a:spcBef>
                <a:spcPts val="0"/>
              </a:spcBef>
              <a:buNone/>
            </a:pPr>
            <a:endParaRPr>
              <a:solidFill>
                <a:schemeClr val="dk1"/>
              </a:solidFill>
            </a:endParaRPr>
          </a:p>
          <a:p>
            <a:pPr lvl="0">
              <a:spcBef>
                <a:spcPts val="0"/>
              </a:spcBef>
              <a:buNone/>
            </a:pPr>
            <a:r>
              <a:rPr lang="en-US">
                <a:solidFill>
                  <a:schemeClr val="dk1"/>
                </a:solidFill>
              </a:rPr>
              <a:t>The Other adjustment type is computed from the session solutions as production OPUS-Projects does.  The remaining types all use ADJUST program, and are derived from an earlier adjustment as per the submission requirements.</a:t>
            </a:r>
          </a:p>
          <a:p>
            <a:pPr lvl="0">
              <a:spcBef>
                <a:spcPts val="0"/>
              </a:spcBef>
              <a:buNone/>
            </a:pPr>
            <a:endParaRPr>
              <a:solidFill>
                <a:schemeClr val="dk1"/>
              </a:solidFill>
            </a:endParaRPr>
          </a:p>
          <a:p>
            <a:pPr lvl="0">
              <a:spcBef>
                <a:spcPts val="0"/>
              </a:spcBef>
              <a:buNone/>
            </a:pPr>
            <a:r>
              <a:rPr lang="en-US">
                <a:solidFill>
                  <a:schemeClr val="dk1"/>
                </a:solidFill>
              </a:rPr>
              <a:t>Only the appropriate “source” for an adjustment is offered as a selection.  In this case, the session solution results.</a:t>
            </a:r>
          </a:p>
          <a:p>
            <a:pPr lvl="0">
              <a:spcBef>
                <a:spcPts val="0"/>
              </a:spcBef>
              <a:buNone/>
            </a:pPr>
            <a:endParaRPr/>
          </a:p>
          <a:p>
            <a:pPr lvl="0" rtl="0">
              <a:spcBef>
                <a:spcPts val="0"/>
              </a:spcBef>
              <a:buNone/>
            </a:pPr>
            <a:r>
              <a:rPr lang="en-US"/>
              <a:t>The constraint defaults offered are appropriate for the adjustment type based upon project information and previous processing.  These defaults can, of course, be changed, but should be quite reasonable.</a:t>
            </a:r>
          </a:p>
        </p:txBody>
      </p:sp>
      <p:sp>
        <p:nvSpPr>
          <p:cNvPr id="534" name="Shape 53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horizontal-free, A.K.A. minimally constrained adjustment constrains only one set of horizontal coordinates and one ellipsoidal height.  This is a “final test” to confirm that no outliers exist in the session processing results.  It also computes the appropriate scaling for the horizontal and vertical components of the GPS vectors to be applied before beginning the subsequent adjustments.</a:t>
            </a:r>
          </a:p>
          <a:p>
            <a:pPr lvl="0">
              <a:spcBef>
                <a:spcPts val="0"/>
              </a:spcBef>
              <a:buNone/>
            </a:pPr>
            <a:endParaRPr/>
          </a:p>
          <a:p>
            <a:pPr lvl="0" rtl="0">
              <a:spcBef>
                <a:spcPts val="0"/>
              </a:spcBef>
              <a:buNone/>
            </a:pPr>
            <a:r>
              <a:rPr lang="en-US"/>
              <a:t>Again, the constraint defaults are appropriate to the adjustment type.  In the case of a horizontal-free adjustment, the CORS hub is offered as the mark to be constrained by default.</a:t>
            </a:r>
          </a:p>
        </p:txBody>
      </p:sp>
      <p:sp>
        <p:nvSpPr>
          <p:cNvPr id="545" name="Shape 54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Horizontal-constrained holds all marks with published coordinates.  This adjustment “creates” the NAD 83 coordinates derived from this survey.</a:t>
            </a:r>
          </a:p>
        </p:txBody>
      </p:sp>
      <p:sp>
        <p:nvSpPr>
          <p:cNvPr id="554" name="Shape 55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A vertical-free adjustment performs a similar function for the vertical adjustment as the horizontal-free does for the horizontal adjustment.</a:t>
            </a:r>
          </a:p>
          <a:p>
            <a:pPr lvl="0">
              <a:spcBef>
                <a:spcPts val="0"/>
              </a:spcBef>
              <a:buNone/>
            </a:pPr>
            <a:endParaRPr/>
          </a:p>
          <a:p>
            <a:pPr lvl="0" rtl="0">
              <a:spcBef>
                <a:spcPts val="0"/>
              </a:spcBef>
              <a:buNone/>
            </a:pPr>
            <a:r>
              <a:rPr lang="en-US"/>
              <a:t>One pair of horizontal coordinates and one published orthometric height are held.  Note that, once again, reasonable defaults are suggested.</a:t>
            </a:r>
          </a:p>
        </p:txBody>
      </p:sp>
      <p:sp>
        <p:nvSpPr>
          <p:cNvPr id="563" name="Shape 56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vertical-constrained is, for the vertical, similar to horizontal-constrained for the horizontal.</a:t>
            </a:r>
          </a:p>
          <a:p>
            <a:pPr lvl="0">
              <a:spcBef>
                <a:spcPts val="0"/>
              </a:spcBef>
              <a:buNone/>
            </a:pPr>
            <a:endParaRPr/>
          </a:p>
          <a:p>
            <a:pPr lvl="0" rtl="0">
              <a:spcBef>
                <a:spcPts val="0"/>
              </a:spcBef>
              <a:buNone/>
            </a:pPr>
            <a:r>
              <a:rPr lang="en-US"/>
              <a:t>In this case, all mark with published orthometric heights are offered as the defaults as needed and expected.  One pair of horizontal coordinates must be constrained and a reasonable default is offered.</a:t>
            </a:r>
          </a:p>
        </p:txBody>
      </p:sp>
      <p:sp>
        <p:nvSpPr>
          <p:cNvPr id="572" name="Shape 57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We’ll diverge briefly to talk about changes to the adjustment reports.  The ADJUST program output file will be included in the processing attachments or available through the “Show File” control.  Also attached to the email is an OPUS-like summary report.  In that summary, additional tables appear to help with quality control.</a:t>
            </a:r>
          </a:p>
        </p:txBody>
      </p:sp>
      <p:sp>
        <p:nvSpPr>
          <p:cNvPr id="581" name="Shape 58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The next largest number of changes appear on the individual mark web pages.</a:t>
            </a:r>
          </a:p>
          <a:p>
            <a:pPr lvl="0">
              <a:spcBef>
                <a:spcPts val="0"/>
              </a:spcBef>
              <a:buNone/>
            </a:pPr>
            <a:endParaRPr/>
          </a:p>
          <a:p>
            <a:pPr lvl="0" rtl="0">
              <a:spcBef>
                <a:spcPts val="0"/>
              </a:spcBef>
              <a:buNone/>
            </a:pPr>
            <a:r>
              <a:rPr lang="en-US"/>
              <a:t>As mentioned earlier, a control to upload electronic copies of the field logs for this mark exists.</a:t>
            </a:r>
          </a:p>
        </p:txBody>
      </p:sp>
      <p:sp>
        <p:nvSpPr>
          <p:cNvPr id="592" name="Shape 59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Submissions require three photos, not two as for OPUS sharing, so the ability to upload and review that third photo.</a:t>
            </a:r>
          </a:p>
          <a:p>
            <a:pPr lvl="0">
              <a:spcBef>
                <a:spcPts val="0"/>
              </a:spcBef>
              <a:buNone/>
            </a:pPr>
            <a:endParaRPr/>
          </a:p>
          <a:p>
            <a:pPr lvl="0">
              <a:spcBef>
                <a:spcPts val="0"/>
              </a:spcBef>
              <a:buNone/>
            </a:pPr>
            <a:r>
              <a:rPr lang="en-US"/>
              <a:t>Not easily shown in this format, but when WinDesc descriptions are uploaded, the description summary is completed for each mark.</a:t>
            </a:r>
          </a:p>
          <a:p>
            <a:pPr lvl="0">
              <a:spcBef>
                <a:spcPts val="0"/>
              </a:spcBef>
              <a:buNone/>
            </a:pPr>
            <a:endParaRPr/>
          </a:p>
          <a:p>
            <a:pPr lvl="0" rtl="0">
              <a:spcBef>
                <a:spcPts val="0"/>
              </a:spcBef>
              <a:buNone/>
            </a:pPr>
            <a:r>
              <a:rPr lang="en-US"/>
              <a:t>I’ve intentionally deleted some required items to show how missing information is flagged.</a:t>
            </a:r>
          </a:p>
        </p:txBody>
      </p:sp>
      <p:sp>
        <p:nvSpPr>
          <p:cNvPr id="603" name="Shape 60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5" name="Shape 11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The fewest changes occur on the session web pages.  The only one I’ll note is “better” defaults are offered for the hub and constraints.</a:t>
            </a:r>
          </a:p>
        </p:txBody>
      </p:sp>
      <p:sp>
        <p:nvSpPr>
          <p:cNvPr id="616" name="Shape 61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26" name="Shape 62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09/18/2018 modification by Ramesh Srigiriraju: 1 reference to OP2IDB</a:t>
            </a:r>
            <a:r>
              <a:rPr lang="en-US" baseline="0" dirty="0" smtClean="0"/>
              <a:t> was </a:t>
            </a:r>
            <a:r>
              <a:rPr lang="en-US" dirty="0" smtClean="0"/>
              <a:t>replaced with Beta </a:t>
            </a:r>
            <a:r>
              <a:rPr lang="en-US" dirty="0" smtClean="0"/>
              <a:t>OPUS-Projects </a:t>
            </a:r>
            <a:r>
              <a:rPr lang="en-US" dirty="0" smtClean="0"/>
              <a:t>to reflect new project name.</a:t>
            </a: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45" name="Shape 64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US"/>
              <a:t>NATRF2022, etc.</a:t>
            </a:r>
          </a:p>
          <a:p>
            <a:pPr lvl="0">
              <a:spcBef>
                <a:spcPts val="0"/>
              </a:spcBef>
              <a:buClr>
                <a:schemeClr val="dk1"/>
              </a:buClr>
              <a:buFont typeface="Arial"/>
              <a:buNone/>
            </a:pPr>
            <a:r>
              <a:rPr lang="en-US"/>
              <a:t>GNSS, leveling, etc. data.</a:t>
            </a:r>
          </a:p>
          <a:p>
            <a:pPr lvl="0" rtl="0">
              <a:spcBef>
                <a:spcPts val="0"/>
              </a:spcBef>
              <a:buClr>
                <a:schemeClr val="dk1"/>
              </a:buClr>
              <a:buFont typeface="Arial"/>
              <a:buNone/>
            </a:pPr>
            <a:r>
              <a:rPr lang="en-US"/>
              <a:t>Geophysical and corrective models (orbits &amp; antcal).</a:t>
            </a:r>
          </a:p>
          <a:p>
            <a:pPr lvl="0" rtl="0">
              <a:spcBef>
                <a:spcPts val="0"/>
              </a:spcBef>
              <a:buClr>
                <a:schemeClr val="dk1"/>
              </a:buClr>
              <a:buFont typeface="Arial"/>
              <a:buNone/>
            </a:pPr>
            <a:r>
              <a:rPr lang="en-US"/>
              <a:t>Guidelines	(publications like NGS-58/59).</a:t>
            </a:r>
          </a:p>
          <a:p>
            <a:pPr lvl="0" rtl="0">
              <a:spcBef>
                <a:spcPts val="0"/>
              </a:spcBef>
              <a:buClr>
                <a:schemeClr val="dk1"/>
              </a:buClr>
              <a:buFont typeface="Arial"/>
              <a:buNone/>
            </a:pPr>
            <a:r>
              <a:rPr lang="en-US"/>
              <a:t>Continuously Operating Reference Stations (CORS)</a:t>
            </a:r>
          </a:p>
          <a:p>
            <a:pPr lvl="0" rtl="0">
              <a:spcBef>
                <a:spcPts val="0"/>
              </a:spcBef>
              <a:buClr>
                <a:schemeClr val="dk1"/>
              </a:buClr>
              <a:buFont typeface="Arial"/>
              <a:buNone/>
            </a:pPr>
            <a:r>
              <a:rPr lang="en-US"/>
              <a:t>Software (OPUS).</a:t>
            </a:r>
          </a:p>
          <a:p>
            <a:pPr lvl="0" rtl="0">
              <a:spcBef>
                <a:spcPts val="0"/>
              </a:spcBef>
              <a:buNone/>
            </a:pPr>
            <a:r>
              <a:rPr lang="en-US"/>
              <a:t>Education and outreach (webinars, workshops &amp; summits).</a:t>
            </a:r>
          </a:p>
        </p:txBody>
      </p:sp>
      <p:sp>
        <p:nvSpPr>
          <p:cNvPr id="124" name="Shape 1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3" name="Shape 13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Plate tectonics had been hypothesized in the early twentieth century, but wouldn’t be commonly accepted until the late 1950s.</a:t>
            </a:r>
          </a:p>
        </p:txBody>
      </p:sp>
      <p:sp>
        <p:nvSpPr>
          <p:cNvPr id="151" name="Shape 15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k.schenewerk@noa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gs.noaa.gov/FGCS/BlueBoo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gs.noaa.gov/web/surveys/photo_submission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geodesy.noaa.gov/datasheets/" TargetMode="External"/><Relationship Id="rId4" Type="http://schemas.openxmlformats.org/officeDocument/2006/relationships/hyperlink" Target="https://www.ngs.noaa.gov/PC_PROD/ADJUST/adjustment_guidelines.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p:nvPr/>
        </p:nvSpPr>
        <p:spPr>
          <a:xfrm>
            <a:off x="457200" y="1476375"/>
            <a:ext cx="8229600" cy="1582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00"/>
              </a:buClr>
              <a:buSzPct val="25000"/>
              <a:buFont typeface="Arial"/>
              <a:buNone/>
            </a:pPr>
            <a:r>
              <a:rPr lang="en-US" sz="4200">
                <a:solidFill>
                  <a:schemeClr val="dk1"/>
                </a:solidFill>
                <a:latin typeface="Times New Roman"/>
                <a:ea typeface="Times New Roman"/>
                <a:cs typeface="Times New Roman"/>
                <a:sym typeface="Times New Roman"/>
              </a:rPr>
              <a:t>Using OPUS-Projects to</a:t>
            </a:r>
            <a:br>
              <a:rPr lang="en-US" sz="4200">
                <a:solidFill>
                  <a:schemeClr val="dk1"/>
                </a:solidFill>
                <a:latin typeface="Times New Roman"/>
                <a:ea typeface="Times New Roman"/>
                <a:cs typeface="Times New Roman"/>
                <a:sym typeface="Times New Roman"/>
              </a:rPr>
            </a:br>
            <a:r>
              <a:rPr lang="en-US" sz="4200">
                <a:solidFill>
                  <a:schemeClr val="dk1"/>
                </a:solidFill>
                <a:latin typeface="Times New Roman"/>
                <a:ea typeface="Times New Roman"/>
                <a:cs typeface="Times New Roman"/>
                <a:sym typeface="Times New Roman"/>
              </a:rPr>
              <a:t>Submit GPS Surveys to NGS</a:t>
            </a:r>
          </a:p>
        </p:txBody>
      </p:sp>
      <p:sp>
        <p:nvSpPr>
          <p:cNvPr id="85" name="Shape 85"/>
          <p:cNvSpPr txBox="1"/>
          <p:nvPr/>
        </p:nvSpPr>
        <p:spPr>
          <a:xfrm>
            <a:off x="457200" y="3213100"/>
            <a:ext cx="8229600" cy="29130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a:solidFill>
                  <a:schemeClr val="dk1"/>
                </a:solidFill>
                <a:latin typeface="Times New Roman"/>
                <a:ea typeface="Times New Roman"/>
                <a:cs typeface="Times New Roman"/>
                <a:sym typeface="Times New Roman"/>
              </a:rPr>
              <a:t>Mark Schenewerk</a:t>
            </a:r>
          </a:p>
          <a:p>
            <a:pPr marL="0" marR="0" lvl="0" indent="0" algn="ctr" rtl="0">
              <a:spcBef>
                <a:spcPts val="0"/>
              </a:spcBef>
              <a:spcAft>
                <a:spcPts val="0"/>
              </a:spcAft>
              <a:buClr>
                <a:schemeClr val="dk1"/>
              </a:buClr>
              <a:buSzPct val="25000"/>
              <a:buFont typeface="Arial"/>
              <a:buNone/>
            </a:pPr>
            <a:r>
              <a:rPr lang="en-US" sz="3200" u="sng">
                <a:solidFill>
                  <a:schemeClr val="hlink"/>
                </a:solidFill>
                <a:latin typeface="Times New Roman"/>
                <a:ea typeface="Times New Roman"/>
                <a:cs typeface="Times New Roman"/>
                <a:sym typeface="Times New Roman"/>
                <a:hlinkClick r:id="rId4"/>
              </a:rPr>
              <a:t>mark.schenewerk@noaa.gov</a:t>
            </a:r>
          </a:p>
          <a:p>
            <a:pPr marL="0" marR="0" lvl="0" indent="0" algn="ctr" rtl="0">
              <a:spcBef>
                <a:spcPts val="0"/>
              </a:spcBef>
              <a:spcAft>
                <a:spcPts val="0"/>
              </a:spcAft>
              <a:buClr>
                <a:schemeClr val="dk1"/>
              </a:buClr>
              <a:buSzPct val="25000"/>
              <a:buFont typeface="Arial"/>
              <a:buNone/>
            </a:pPr>
            <a:r>
              <a:rPr lang="en-US" sz="3200">
                <a:solidFill>
                  <a:schemeClr val="dk1"/>
                </a:solidFill>
                <a:latin typeface="Times New Roman"/>
                <a:ea typeface="Times New Roman"/>
                <a:cs typeface="Times New Roman"/>
                <a:sym typeface="Times New Roman"/>
              </a:rPr>
              <a:t>816-994-3067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81975" y="330200"/>
            <a:ext cx="8975400" cy="792300"/>
          </a:xfrm>
          <a:prstGeom prst="rect">
            <a:avLst/>
          </a:prstGeom>
          <a:noFill/>
          <a:ln>
            <a:noFill/>
          </a:ln>
        </p:spPr>
        <p:txBody>
          <a:bodyPr lIns="91425" tIns="45700" rIns="91425" bIns="45700" anchor="t" anchorCtr="0">
            <a:noAutofit/>
          </a:bodyPr>
          <a:lstStyle/>
          <a:p>
            <a:pPr lvl="0" rtl="0">
              <a:spcBef>
                <a:spcPts val="0"/>
              </a:spcBef>
              <a:buClr>
                <a:schemeClr val="dk1"/>
              </a:buClr>
              <a:buSzPct val="30555"/>
              <a:buFont typeface="Arial"/>
              <a:buNone/>
            </a:pPr>
            <a:r>
              <a:rPr lang="en-US" sz="3600">
                <a:solidFill>
                  <a:schemeClr val="dk1"/>
                </a:solidFill>
                <a:latin typeface="Times New Roman"/>
                <a:ea typeface="Times New Roman"/>
                <a:cs typeface="Times New Roman"/>
                <a:sym typeface="Times New Roman"/>
              </a:rPr>
              <a:t>The 1980’s.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63" name="Shape 163"/>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64" name="Shape 164"/>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10</a:t>
            </a:fld>
            <a:endParaRPr lang="en-US">
              <a:latin typeface="Times New Roman"/>
              <a:ea typeface="Times New Roman"/>
              <a:cs typeface="Times New Roman"/>
              <a:sym typeface="Times New Roman"/>
            </a:endParaRPr>
          </a:p>
        </p:txBody>
      </p:sp>
      <p:sp>
        <p:nvSpPr>
          <p:cNvPr id="165" name="Shape 165"/>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66" name="Shape 166"/>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NAD 83 / NAVD 88 were released.</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Mount St. Helens erupts (1980).</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MS-DOS and the first “affordable” PCs (1981).</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First commercial cell phone (1983).</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Microsoft Windows operating system (1985).</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Space shuttle Challenger explodes (1986).</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CDs outsell vinyl records for the first time (1988).</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First genetically modified crops (1988).</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GPS and GLONASS became available.</a:t>
            </a:r>
          </a:p>
          <a:p>
            <a:pPr marL="0" marR="0" lvl="0" indent="0" algn="l" rtl="0">
              <a:spcBef>
                <a:spcPts val="0"/>
              </a:spcBef>
              <a:spcAft>
                <a:spcPts val="0"/>
              </a:spcAft>
              <a:buClr>
                <a:schemeClr val="dk1"/>
              </a:buClr>
              <a:buFont typeface="Arial"/>
              <a:buNone/>
            </a:pPr>
            <a:endParaRPr>
              <a:solidFill>
                <a:srgbClr val="434343"/>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a:solidFill>
                <a:srgbClr val="434343"/>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r>
              <a:rPr lang="en-US">
                <a:solidFill>
                  <a:srgbClr val="434343"/>
                </a:solidFill>
                <a:latin typeface="Times New Roman"/>
                <a:ea typeface="Times New Roman"/>
                <a:cs typeface="Times New Roman"/>
                <a:sym typeface="Times New Roman"/>
              </a:rPr>
              <a:t>http://www.nationalgeographic.com.au/history/the-80s-timeline.aspx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The 2020’s.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72" name="Shape 172"/>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73" name="Shape 173"/>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11</a:t>
            </a:fld>
            <a:endParaRPr lang="en-US">
              <a:latin typeface="Times New Roman"/>
              <a:ea typeface="Times New Roman"/>
              <a:cs typeface="Times New Roman"/>
              <a:sym typeface="Times New Roman"/>
            </a:endParaRPr>
          </a:p>
        </p:txBody>
      </p:sp>
      <p:sp>
        <p:nvSpPr>
          <p:cNvPr id="174" name="Shape 174"/>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75" name="Shape 175"/>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NATRF2022 will be released.</a:t>
            </a:r>
            <a:br>
              <a:rPr lang="en-US" sz="24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see “Modernizing the National Spatial Reference System” and others in the NGS presentation library: https://geodesy.noaa.gov/web/science_edu/presentations_library/.</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“You see, something’s going to happen. Something wonderful.” </a:t>
            </a:r>
            <a:r>
              <a:rPr lang="en-US" sz="1800">
                <a:solidFill>
                  <a:schemeClr val="dk1"/>
                </a:solidFill>
                <a:latin typeface="Times New Roman"/>
                <a:ea typeface="Times New Roman"/>
                <a:cs typeface="Times New Roman"/>
                <a:sym typeface="Times New Roman"/>
              </a:rPr>
              <a:t>Dave Bowman from “2010: The Year We Make Contact”</a:t>
            </a: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Now my story really begins ...</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81" name="Shape 181"/>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82" name="Shape 182"/>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12</a:t>
            </a:fld>
            <a:endParaRPr lang="en-US">
              <a:latin typeface="Times New Roman"/>
              <a:ea typeface="Times New Roman"/>
              <a:cs typeface="Times New Roman"/>
              <a:sym typeface="Times New Roman"/>
            </a:endParaRPr>
          </a:p>
        </p:txBody>
      </p:sp>
      <p:sp>
        <p:nvSpPr>
          <p:cNvPr id="183" name="Shape 183"/>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84" name="Shape 184"/>
          <p:cNvSpPr txBox="1"/>
          <p:nvPr/>
        </p:nvSpPr>
        <p:spPr>
          <a:xfrm>
            <a:off x="81975" y="1122500"/>
            <a:ext cx="8975400" cy="7923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NGS is preparing for the next big step: a new reference system.</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grpSp>
        <p:nvGrpSpPr>
          <p:cNvPr id="185" name="Shape 185"/>
          <p:cNvGrpSpPr/>
          <p:nvPr/>
        </p:nvGrpSpPr>
        <p:grpSpPr>
          <a:xfrm>
            <a:off x="298425" y="1838600"/>
            <a:ext cx="3128400" cy="4441500"/>
            <a:chOff x="450825" y="1914800"/>
            <a:chExt cx="3128400" cy="4441500"/>
          </a:xfrm>
        </p:grpSpPr>
        <p:sp>
          <p:nvSpPr>
            <p:cNvPr id="186" name="Shape 186"/>
            <p:cNvSpPr/>
            <p:nvPr/>
          </p:nvSpPr>
          <p:spPr>
            <a:xfrm>
              <a:off x="450825" y="1914800"/>
              <a:ext cx="3128400" cy="4441500"/>
            </a:xfrm>
            <a:prstGeom prst="roundRect">
              <a:avLst>
                <a:gd name="adj" fmla="val 16667"/>
              </a:avLst>
            </a:prstGeom>
            <a:gradFill>
              <a:gsLst>
                <a:gs pos="0">
                  <a:srgbClr val="D4E5F5"/>
                </a:gs>
                <a:gs pos="100000">
                  <a:srgbClr val="70A4D5"/>
                </a:gs>
              </a:gsLst>
              <a:lin ang="5400012" scaled="0"/>
            </a:gra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a:latin typeface="Times New Roman"/>
                  <a:ea typeface="Times New Roman"/>
                  <a:cs typeface="Times New Roman"/>
                  <a:sym typeface="Times New Roman"/>
                </a:rPr>
                <a:t>NAD 83 / NAVD 88 / hybrid geoid</a:t>
              </a:r>
            </a:p>
          </p:txBody>
        </p:sp>
        <p:sp>
          <p:nvSpPr>
            <p:cNvPr id="187" name="Shape 187"/>
            <p:cNvSpPr/>
            <p:nvPr/>
          </p:nvSpPr>
          <p:spPr>
            <a:xfrm>
              <a:off x="928975" y="2673975"/>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800">
                  <a:latin typeface="Times New Roman"/>
                  <a:ea typeface="Times New Roman"/>
                  <a:cs typeface="Times New Roman"/>
                  <a:sym typeface="Times New Roman"/>
                </a:rPr>
                <a:t>Publications &amp; Training</a:t>
              </a:r>
            </a:p>
          </p:txBody>
        </p:sp>
        <p:sp>
          <p:nvSpPr>
            <p:cNvPr id="188" name="Shape 188"/>
            <p:cNvSpPr/>
            <p:nvPr/>
          </p:nvSpPr>
          <p:spPr>
            <a:xfrm>
              <a:off x="928975" y="33843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CORS</a:t>
              </a:r>
            </a:p>
          </p:txBody>
        </p:sp>
        <p:sp>
          <p:nvSpPr>
            <p:cNvPr id="189" name="Shape 189"/>
            <p:cNvSpPr/>
            <p:nvPr/>
          </p:nvSpPr>
          <p:spPr>
            <a:xfrm>
              <a:off x="928975" y="41220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OPUS</a:t>
              </a:r>
            </a:p>
          </p:txBody>
        </p:sp>
        <p:sp>
          <p:nvSpPr>
            <p:cNvPr id="190" name="Shape 190"/>
            <p:cNvSpPr/>
            <p:nvPr/>
          </p:nvSpPr>
          <p:spPr>
            <a:xfrm>
              <a:off x="928975" y="55974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Integrated</a:t>
              </a:r>
            </a:p>
            <a:p>
              <a:pPr lvl="0" algn="ctr" rtl="0">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Database</a:t>
              </a:r>
            </a:p>
          </p:txBody>
        </p:sp>
        <p:sp>
          <p:nvSpPr>
            <p:cNvPr id="191" name="Shape 191"/>
            <p:cNvSpPr/>
            <p:nvPr/>
          </p:nvSpPr>
          <p:spPr>
            <a:xfrm>
              <a:off x="928975" y="48597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Bluebooking</a:t>
              </a:r>
            </a:p>
          </p:txBody>
        </p:sp>
      </p:grpSp>
      <p:grpSp>
        <p:nvGrpSpPr>
          <p:cNvPr id="192" name="Shape 192"/>
          <p:cNvGrpSpPr/>
          <p:nvPr/>
        </p:nvGrpSpPr>
        <p:grpSpPr>
          <a:xfrm>
            <a:off x="5708625" y="1838600"/>
            <a:ext cx="3128400" cy="4441500"/>
            <a:chOff x="450825" y="1914800"/>
            <a:chExt cx="3128400" cy="4441500"/>
          </a:xfrm>
        </p:grpSpPr>
        <p:sp>
          <p:nvSpPr>
            <p:cNvPr id="193" name="Shape 193"/>
            <p:cNvSpPr/>
            <p:nvPr/>
          </p:nvSpPr>
          <p:spPr>
            <a:xfrm>
              <a:off x="450825" y="1914800"/>
              <a:ext cx="3128400" cy="4441500"/>
            </a:xfrm>
            <a:prstGeom prst="roundRect">
              <a:avLst>
                <a:gd name="adj" fmla="val 16667"/>
              </a:avLst>
            </a:prstGeom>
            <a:gradFill>
              <a:gsLst>
                <a:gs pos="0">
                  <a:srgbClr val="D4E5F5"/>
                </a:gs>
                <a:gs pos="100000">
                  <a:srgbClr val="70A4D5"/>
                </a:gs>
              </a:gsLst>
              <a:lin ang="5400012" scaled="0"/>
            </a:gra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NATRF2022 / gravimetric geoid</a:t>
              </a:r>
            </a:p>
          </p:txBody>
        </p:sp>
        <p:sp>
          <p:nvSpPr>
            <p:cNvPr id="194" name="Shape 194"/>
            <p:cNvSpPr/>
            <p:nvPr/>
          </p:nvSpPr>
          <p:spPr>
            <a:xfrm>
              <a:off x="928975" y="2673975"/>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Publications &amp; Training</a:t>
              </a:r>
            </a:p>
          </p:txBody>
        </p:sp>
        <p:sp>
          <p:nvSpPr>
            <p:cNvPr id="195" name="Shape 195"/>
            <p:cNvSpPr/>
            <p:nvPr/>
          </p:nvSpPr>
          <p:spPr>
            <a:xfrm>
              <a:off x="928975" y="33843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CORS</a:t>
              </a:r>
            </a:p>
          </p:txBody>
        </p:sp>
        <p:sp>
          <p:nvSpPr>
            <p:cNvPr id="196" name="Shape 196"/>
            <p:cNvSpPr/>
            <p:nvPr/>
          </p:nvSpPr>
          <p:spPr>
            <a:xfrm>
              <a:off x="928975" y="41220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OPUS</a:t>
              </a:r>
            </a:p>
          </p:txBody>
        </p:sp>
        <p:sp>
          <p:nvSpPr>
            <p:cNvPr id="197" name="Shape 197"/>
            <p:cNvSpPr/>
            <p:nvPr/>
          </p:nvSpPr>
          <p:spPr>
            <a:xfrm>
              <a:off x="928975" y="55974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Geospatial</a:t>
              </a:r>
            </a:p>
            <a:p>
              <a:pPr lvl="0" algn="ctr" rtl="0">
                <a:spcBef>
                  <a:spcPts val="0"/>
                </a:spcBef>
                <a:buNone/>
              </a:pPr>
              <a:r>
                <a:rPr lang="en-US" sz="1800">
                  <a:latin typeface="Times New Roman"/>
                  <a:ea typeface="Times New Roman"/>
                  <a:cs typeface="Times New Roman"/>
                  <a:sym typeface="Times New Roman"/>
                </a:rPr>
                <a:t>Database</a:t>
              </a:r>
            </a:p>
          </p:txBody>
        </p:sp>
        <p:sp>
          <p:nvSpPr>
            <p:cNvPr id="198" name="Shape 198"/>
            <p:cNvSpPr/>
            <p:nvPr/>
          </p:nvSpPr>
          <p:spPr>
            <a:xfrm>
              <a:off x="928975" y="48597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Re-invented</a:t>
              </a:r>
            </a:p>
            <a:p>
              <a:pPr lvl="0" algn="ctr" rtl="0">
                <a:spcBef>
                  <a:spcPts val="0"/>
                </a:spcBef>
                <a:buNone/>
              </a:pPr>
              <a:r>
                <a:rPr lang="en-US" sz="1800">
                  <a:latin typeface="Times New Roman"/>
                  <a:ea typeface="Times New Roman"/>
                  <a:cs typeface="Times New Roman"/>
                  <a:sym typeface="Times New Roman"/>
                </a:rPr>
                <a:t>Bluebooking</a:t>
              </a:r>
            </a:p>
          </p:txBody>
        </p:sp>
      </p:grpSp>
      <p:sp>
        <p:nvSpPr>
          <p:cNvPr id="199" name="Shape 199"/>
          <p:cNvSpPr/>
          <p:nvPr/>
        </p:nvSpPr>
        <p:spPr>
          <a:xfrm>
            <a:off x="3838850" y="3357750"/>
            <a:ext cx="1446000" cy="1552200"/>
          </a:xfrm>
          <a:prstGeom prst="rightArrow">
            <a:avLst>
              <a:gd name="adj1" fmla="val 50000"/>
              <a:gd name="adj2" fmla="val 50000"/>
            </a:avLst>
          </a:prstGeom>
          <a:solidFill>
            <a:srgbClr val="A4C2F4"/>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a:t>Update</a:t>
            </a:r>
          </a:p>
          <a:p>
            <a:pPr lvl="0">
              <a:spcBef>
                <a:spcPts val="0"/>
              </a:spcBef>
              <a:buNone/>
            </a:pPr>
            <a:r>
              <a:rPr lang="en-US"/>
              <a:t>Adapt</a:t>
            </a:r>
          </a:p>
          <a:p>
            <a:pPr lvl="0">
              <a:spcBef>
                <a:spcPts val="0"/>
              </a:spcBef>
              <a:buNone/>
            </a:pPr>
            <a:r>
              <a:rPr lang="en-US"/>
              <a:t>Replace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Plans are in place and we’re moving forward ...</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05" name="Shape 20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06" name="Shape 20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13</a:t>
            </a:fld>
            <a:endParaRPr lang="en-US">
              <a:latin typeface="Times New Roman"/>
              <a:ea typeface="Times New Roman"/>
              <a:cs typeface="Times New Roman"/>
              <a:sym typeface="Times New Roman"/>
            </a:endParaRPr>
          </a:p>
        </p:txBody>
      </p:sp>
      <p:sp>
        <p:nvSpPr>
          <p:cNvPr id="207" name="Shape 20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208" name="Shape 208"/>
          <p:cNvGrpSpPr/>
          <p:nvPr/>
        </p:nvGrpSpPr>
        <p:grpSpPr>
          <a:xfrm>
            <a:off x="298425" y="1838600"/>
            <a:ext cx="3128400" cy="4441500"/>
            <a:chOff x="450825" y="1914800"/>
            <a:chExt cx="3128400" cy="4441500"/>
          </a:xfrm>
        </p:grpSpPr>
        <p:sp>
          <p:nvSpPr>
            <p:cNvPr id="209" name="Shape 209"/>
            <p:cNvSpPr/>
            <p:nvPr/>
          </p:nvSpPr>
          <p:spPr>
            <a:xfrm>
              <a:off x="450825" y="1914800"/>
              <a:ext cx="3128400" cy="4441500"/>
            </a:xfrm>
            <a:prstGeom prst="roundRect">
              <a:avLst>
                <a:gd name="adj" fmla="val 16667"/>
              </a:avLst>
            </a:prstGeom>
            <a:gradFill>
              <a:gsLst>
                <a:gs pos="0">
                  <a:srgbClr val="D4E5F5"/>
                </a:gs>
                <a:gs pos="100000">
                  <a:srgbClr val="70A4D5"/>
                </a:gs>
              </a:gsLst>
              <a:lin ang="5400012" scaled="0"/>
            </a:gra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NAD 83 / NAVD 88 / hybrid geoid</a:t>
              </a:r>
            </a:p>
          </p:txBody>
        </p:sp>
        <p:sp>
          <p:nvSpPr>
            <p:cNvPr id="210" name="Shape 210"/>
            <p:cNvSpPr/>
            <p:nvPr/>
          </p:nvSpPr>
          <p:spPr>
            <a:xfrm>
              <a:off x="928975" y="2673975"/>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Publications &amp; Training</a:t>
              </a:r>
            </a:p>
          </p:txBody>
        </p:sp>
        <p:sp>
          <p:nvSpPr>
            <p:cNvPr id="211" name="Shape 211"/>
            <p:cNvSpPr/>
            <p:nvPr/>
          </p:nvSpPr>
          <p:spPr>
            <a:xfrm>
              <a:off x="928975" y="33843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CORS</a:t>
              </a:r>
            </a:p>
          </p:txBody>
        </p:sp>
        <p:sp>
          <p:nvSpPr>
            <p:cNvPr id="212" name="Shape 212"/>
            <p:cNvSpPr/>
            <p:nvPr/>
          </p:nvSpPr>
          <p:spPr>
            <a:xfrm>
              <a:off x="928975" y="41220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OPUS</a:t>
              </a:r>
            </a:p>
          </p:txBody>
        </p:sp>
        <p:sp>
          <p:nvSpPr>
            <p:cNvPr id="213" name="Shape 213"/>
            <p:cNvSpPr/>
            <p:nvPr/>
          </p:nvSpPr>
          <p:spPr>
            <a:xfrm>
              <a:off x="928975" y="55974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chemeClr val="dk1"/>
                  </a:solidFill>
                  <a:latin typeface="Times New Roman"/>
                  <a:ea typeface="Times New Roman"/>
                  <a:cs typeface="Times New Roman"/>
                  <a:sym typeface="Times New Roman"/>
                </a:rPr>
                <a:t>Integrated</a:t>
              </a:r>
            </a:p>
            <a:p>
              <a:pPr lvl="0" algn="ctr" rtl="0">
                <a:spcBef>
                  <a:spcPts val="0"/>
                </a:spcBef>
                <a:buNone/>
              </a:pPr>
              <a:r>
                <a:rPr lang="en-US" sz="1800">
                  <a:solidFill>
                    <a:schemeClr val="dk1"/>
                  </a:solidFill>
                  <a:latin typeface="Times New Roman"/>
                  <a:ea typeface="Times New Roman"/>
                  <a:cs typeface="Times New Roman"/>
                  <a:sym typeface="Times New Roman"/>
                </a:rPr>
                <a:t>Database</a:t>
              </a:r>
            </a:p>
          </p:txBody>
        </p:sp>
        <p:sp>
          <p:nvSpPr>
            <p:cNvPr id="214" name="Shape 214"/>
            <p:cNvSpPr/>
            <p:nvPr/>
          </p:nvSpPr>
          <p:spPr>
            <a:xfrm>
              <a:off x="928975" y="48597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Bluebooking</a:t>
              </a:r>
            </a:p>
          </p:txBody>
        </p:sp>
      </p:grpSp>
      <p:grpSp>
        <p:nvGrpSpPr>
          <p:cNvPr id="215" name="Shape 215"/>
          <p:cNvGrpSpPr/>
          <p:nvPr/>
        </p:nvGrpSpPr>
        <p:grpSpPr>
          <a:xfrm>
            <a:off x="5708625" y="1838600"/>
            <a:ext cx="3128400" cy="4441500"/>
            <a:chOff x="450825" y="1914800"/>
            <a:chExt cx="3128400" cy="4441500"/>
          </a:xfrm>
        </p:grpSpPr>
        <p:sp>
          <p:nvSpPr>
            <p:cNvPr id="216" name="Shape 216"/>
            <p:cNvSpPr/>
            <p:nvPr/>
          </p:nvSpPr>
          <p:spPr>
            <a:xfrm>
              <a:off x="450825" y="1914800"/>
              <a:ext cx="3128400" cy="4441500"/>
            </a:xfrm>
            <a:prstGeom prst="roundRect">
              <a:avLst>
                <a:gd name="adj" fmla="val 16667"/>
              </a:avLst>
            </a:prstGeom>
            <a:gradFill>
              <a:gsLst>
                <a:gs pos="0">
                  <a:srgbClr val="D4E5F5"/>
                </a:gs>
                <a:gs pos="100000">
                  <a:srgbClr val="70A4D5"/>
                </a:gs>
              </a:gsLst>
              <a:lin ang="5400012" scaled="0"/>
            </a:gra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NATRF2022 / gravimetric geoid</a:t>
              </a:r>
            </a:p>
          </p:txBody>
        </p:sp>
        <p:sp>
          <p:nvSpPr>
            <p:cNvPr id="217" name="Shape 217"/>
            <p:cNvSpPr/>
            <p:nvPr/>
          </p:nvSpPr>
          <p:spPr>
            <a:xfrm>
              <a:off x="928975" y="2673975"/>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Publications &amp; Training</a:t>
              </a:r>
            </a:p>
          </p:txBody>
        </p:sp>
        <p:sp>
          <p:nvSpPr>
            <p:cNvPr id="218" name="Shape 218"/>
            <p:cNvSpPr/>
            <p:nvPr/>
          </p:nvSpPr>
          <p:spPr>
            <a:xfrm>
              <a:off x="928975" y="33843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CORS</a:t>
              </a:r>
            </a:p>
          </p:txBody>
        </p:sp>
        <p:sp>
          <p:nvSpPr>
            <p:cNvPr id="219" name="Shape 219"/>
            <p:cNvSpPr/>
            <p:nvPr/>
          </p:nvSpPr>
          <p:spPr>
            <a:xfrm>
              <a:off x="928975" y="41220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OPUS</a:t>
              </a:r>
            </a:p>
          </p:txBody>
        </p:sp>
        <p:sp>
          <p:nvSpPr>
            <p:cNvPr id="220" name="Shape 220"/>
            <p:cNvSpPr/>
            <p:nvPr/>
          </p:nvSpPr>
          <p:spPr>
            <a:xfrm>
              <a:off x="928975" y="55974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Geospatial</a:t>
              </a:r>
            </a:p>
            <a:p>
              <a:pPr lvl="0" algn="ctr" rtl="0">
                <a:spcBef>
                  <a:spcPts val="0"/>
                </a:spcBef>
                <a:buNone/>
              </a:pPr>
              <a:r>
                <a:rPr lang="en-US" sz="1800">
                  <a:latin typeface="Times New Roman"/>
                  <a:ea typeface="Times New Roman"/>
                  <a:cs typeface="Times New Roman"/>
                  <a:sym typeface="Times New Roman"/>
                </a:rPr>
                <a:t>Database</a:t>
              </a:r>
            </a:p>
          </p:txBody>
        </p:sp>
        <p:sp>
          <p:nvSpPr>
            <p:cNvPr id="221" name="Shape 221"/>
            <p:cNvSpPr/>
            <p:nvPr/>
          </p:nvSpPr>
          <p:spPr>
            <a:xfrm>
              <a:off x="928975" y="48597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Re-invented</a:t>
              </a:r>
            </a:p>
            <a:p>
              <a:pPr lvl="0" algn="ctr" rtl="0">
                <a:spcBef>
                  <a:spcPts val="0"/>
                </a:spcBef>
                <a:buNone/>
              </a:pPr>
              <a:r>
                <a:rPr lang="en-US" sz="1800">
                  <a:solidFill>
                    <a:srgbClr val="3D85C6"/>
                  </a:solidFill>
                  <a:latin typeface="Times New Roman"/>
                  <a:ea typeface="Times New Roman"/>
                  <a:cs typeface="Times New Roman"/>
                  <a:sym typeface="Times New Roman"/>
                </a:rPr>
                <a:t>Bluebooking</a:t>
              </a:r>
            </a:p>
          </p:txBody>
        </p:sp>
      </p:grpSp>
      <p:sp>
        <p:nvSpPr>
          <p:cNvPr id="222" name="Shape 222"/>
          <p:cNvSpPr/>
          <p:nvPr/>
        </p:nvSpPr>
        <p:spPr>
          <a:xfrm>
            <a:off x="3838850" y="3357750"/>
            <a:ext cx="1446000" cy="1552200"/>
          </a:xfrm>
          <a:prstGeom prst="rightArrow">
            <a:avLst>
              <a:gd name="adj1" fmla="val 50000"/>
              <a:gd name="adj2" fmla="val 50000"/>
            </a:avLst>
          </a:prstGeom>
          <a:solidFill>
            <a:srgbClr val="A4C2F4"/>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Update</a:t>
            </a:r>
          </a:p>
          <a:p>
            <a:pPr lvl="0" rtl="0">
              <a:spcBef>
                <a:spcPts val="0"/>
              </a:spcBef>
              <a:buNone/>
            </a:pPr>
            <a:r>
              <a:rPr lang="en-US"/>
              <a:t>Adapt</a:t>
            </a:r>
          </a:p>
          <a:p>
            <a:pPr lvl="0" rtl="0">
              <a:spcBef>
                <a:spcPts val="0"/>
              </a:spcBef>
              <a:buNone/>
            </a:pPr>
            <a:r>
              <a:rPr lang="en-US"/>
              <a:t>Replace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 but re-inventing bluebooking has proven to</a:t>
            </a:r>
            <a:br>
              <a:rPr lang="en-US" sz="3600">
                <a:solidFill>
                  <a:schemeClr val="dk1"/>
                </a:solidFill>
                <a:latin typeface="Times New Roman"/>
                <a:ea typeface="Times New Roman"/>
                <a:cs typeface="Times New Roman"/>
                <a:sym typeface="Times New Roman"/>
              </a:rPr>
            </a:br>
            <a:r>
              <a:rPr lang="en-US" sz="3600">
                <a:solidFill>
                  <a:schemeClr val="dk1"/>
                </a:solidFill>
                <a:latin typeface="Times New Roman"/>
                <a:ea typeface="Times New Roman"/>
                <a:cs typeface="Times New Roman"/>
                <a:sym typeface="Times New Roman"/>
              </a:rPr>
              <a:t>	 be hard.</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28" name="Shape 22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29" name="Shape 22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14</a:t>
            </a:fld>
            <a:endParaRPr lang="en-US">
              <a:latin typeface="Times New Roman"/>
              <a:ea typeface="Times New Roman"/>
              <a:cs typeface="Times New Roman"/>
              <a:sym typeface="Times New Roman"/>
            </a:endParaRPr>
          </a:p>
        </p:txBody>
      </p:sp>
      <p:sp>
        <p:nvSpPr>
          <p:cNvPr id="230" name="Shape 23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231" name="Shape 231"/>
          <p:cNvGrpSpPr/>
          <p:nvPr/>
        </p:nvGrpSpPr>
        <p:grpSpPr>
          <a:xfrm>
            <a:off x="298425" y="1838600"/>
            <a:ext cx="3128400" cy="4441500"/>
            <a:chOff x="450825" y="1914800"/>
            <a:chExt cx="3128400" cy="4441500"/>
          </a:xfrm>
        </p:grpSpPr>
        <p:sp>
          <p:nvSpPr>
            <p:cNvPr id="232" name="Shape 232"/>
            <p:cNvSpPr/>
            <p:nvPr/>
          </p:nvSpPr>
          <p:spPr>
            <a:xfrm>
              <a:off x="450825" y="1914800"/>
              <a:ext cx="3128400" cy="4441500"/>
            </a:xfrm>
            <a:prstGeom prst="roundRect">
              <a:avLst>
                <a:gd name="adj" fmla="val 16667"/>
              </a:avLst>
            </a:prstGeom>
            <a:gradFill>
              <a:gsLst>
                <a:gs pos="0">
                  <a:srgbClr val="D4E5F5"/>
                </a:gs>
                <a:gs pos="100000">
                  <a:srgbClr val="70A4D5"/>
                </a:gs>
              </a:gsLst>
              <a:lin ang="5400012" scaled="0"/>
            </a:gra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NAD 83 / NAVD 88 / hybrid geoid</a:t>
              </a:r>
            </a:p>
          </p:txBody>
        </p:sp>
        <p:sp>
          <p:nvSpPr>
            <p:cNvPr id="233" name="Shape 233"/>
            <p:cNvSpPr/>
            <p:nvPr/>
          </p:nvSpPr>
          <p:spPr>
            <a:xfrm>
              <a:off x="928975" y="2673975"/>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Publications &amp; Training</a:t>
              </a:r>
            </a:p>
          </p:txBody>
        </p:sp>
        <p:sp>
          <p:nvSpPr>
            <p:cNvPr id="234" name="Shape 234"/>
            <p:cNvSpPr/>
            <p:nvPr/>
          </p:nvSpPr>
          <p:spPr>
            <a:xfrm>
              <a:off x="928975" y="33843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CORS</a:t>
              </a:r>
            </a:p>
          </p:txBody>
        </p:sp>
        <p:sp>
          <p:nvSpPr>
            <p:cNvPr id="235" name="Shape 235"/>
            <p:cNvSpPr/>
            <p:nvPr/>
          </p:nvSpPr>
          <p:spPr>
            <a:xfrm>
              <a:off x="928975" y="41220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OPUS</a:t>
              </a:r>
            </a:p>
          </p:txBody>
        </p:sp>
        <p:sp>
          <p:nvSpPr>
            <p:cNvPr id="236" name="Shape 236"/>
            <p:cNvSpPr/>
            <p:nvPr/>
          </p:nvSpPr>
          <p:spPr>
            <a:xfrm>
              <a:off x="928975" y="55974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Integrated</a:t>
              </a:r>
            </a:p>
            <a:p>
              <a:pPr lvl="0" algn="ctr" rtl="0">
                <a:spcBef>
                  <a:spcPts val="0"/>
                </a:spcBef>
                <a:buNone/>
              </a:pPr>
              <a:r>
                <a:rPr lang="en-US" sz="1800">
                  <a:solidFill>
                    <a:srgbClr val="3D85C6"/>
                  </a:solidFill>
                  <a:latin typeface="Times New Roman"/>
                  <a:ea typeface="Times New Roman"/>
                  <a:cs typeface="Times New Roman"/>
                  <a:sym typeface="Times New Roman"/>
                </a:rPr>
                <a:t>Database</a:t>
              </a:r>
            </a:p>
          </p:txBody>
        </p:sp>
        <p:sp>
          <p:nvSpPr>
            <p:cNvPr id="237" name="Shape 237"/>
            <p:cNvSpPr/>
            <p:nvPr/>
          </p:nvSpPr>
          <p:spPr>
            <a:xfrm>
              <a:off x="928975" y="48597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Bluebooking</a:t>
              </a:r>
            </a:p>
          </p:txBody>
        </p:sp>
      </p:grpSp>
      <p:grpSp>
        <p:nvGrpSpPr>
          <p:cNvPr id="238" name="Shape 238"/>
          <p:cNvGrpSpPr/>
          <p:nvPr/>
        </p:nvGrpSpPr>
        <p:grpSpPr>
          <a:xfrm>
            <a:off x="5708625" y="1838600"/>
            <a:ext cx="3128400" cy="4441500"/>
            <a:chOff x="450825" y="1914800"/>
            <a:chExt cx="3128400" cy="4441500"/>
          </a:xfrm>
        </p:grpSpPr>
        <p:sp>
          <p:nvSpPr>
            <p:cNvPr id="239" name="Shape 239"/>
            <p:cNvSpPr/>
            <p:nvPr/>
          </p:nvSpPr>
          <p:spPr>
            <a:xfrm>
              <a:off x="450825" y="1914800"/>
              <a:ext cx="3128400" cy="4441500"/>
            </a:xfrm>
            <a:prstGeom prst="roundRect">
              <a:avLst>
                <a:gd name="adj" fmla="val 16667"/>
              </a:avLst>
            </a:prstGeom>
            <a:gradFill>
              <a:gsLst>
                <a:gs pos="0">
                  <a:srgbClr val="D4E5F5"/>
                </a:gs>
                <a:gs pos="100000">
                  <a:srgbClr val="70A4D5"/>
                </a:gs>
              </a:gsLst>
              <a:lin ang="5400012" scaled="0"/>
            </a:gra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NATRF2022 / gravimetric geoid</a:t>
              </a:r>
            </a:p>
          </p:txBody>
        </p:sp>
        <p:sp>
          <p:nvSpPr>
            <p:cNvPr id="240" name="Shape 240"/>
            <p:cNvSpPr/>
            <p:nvPr/>
          </p:nvSpPr>
          <p:spPr>
            <a:xfrm>
              <a:off x="928975" y="2673975"/>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Publications &amp; Training</a:t>
              </a:r>
            </a:p>
          </p:txBody>
        </p:sp>
        <p:sp>
          <p:nvSpPr>
            <p:cNvPr id="241" name="Shape 241"/>
            <p:cNvSpPr/>
            <p:nvPr/>
          </p:nvSpPr>
          <p:spPr>
            <a:xfrm>
              <a:off x="928975" y="33843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CORS</a:t>
              </a:r>
            </a:p>
          </p:txBody>
        </p:sp>
        <p:sp>
          <p:nvSpPr>
            <p:cNvPr id="242" name="Shape 242"/>
            <p:cNvSpPr/>
            <p:nvPr/>
          </p:nvSpPr>
          <p:spPr>
            <a:xfrm>
              <a:off x="928975" y="41220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OPUS</a:t>
              </a:r>
            </a:p>
          </p:txBody>
        </p:sp>
        <p:sp>
          <p:nvSpPr>
            <p:cNvPr id="243" name="Shape 243"/>
            <p:cNvSpPr/>
            <p:nvPr/>
          </p:nvSpPr>
          <p:spPr>
            <a:xfrm>
              <a:off x="928975" y="5597400"/>
              <a:ext cx="2049300" cy="546600"/>
            </a:xfrm>
            <a:prstGeom prst="ellipse">
              <a:avLst/>
            </a:prstGeom>
            <a:solidFill>
              <a:srgbClr val="CFE2F3"/>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solidFill>
                    <a:srgbClr val="3D85C6"/>
                  </a:solidFill>
                  <a:latin typeface="Times New Roman"/>
                  <a:ea typeface="Times New Roman"/>
                  <a:cs typeface="Times New Roman"/>
                  <a:sym typeface="Times New Roman"/>
                </a:rPr>
                <a:t>Geospatial</a:t>
              </a:r>
            </a:p>
            <a:p>
              <a:pPr lvl="0" algn="ctr" rtl="0">
                <a:spcBef>
                  <a:spcPts val="0"/>
                </a:spcBef>
                <a:buNone/>
              </a:pPr>
              <a:r>
                <a:rPr lang="en-US" sz="1800">
                  <a:solidFill>
                    <a:srgbClr val="3D85C6"/>
                  </a:solidFill>
                  <a:latin typeface="Times New Roman"/>
                  <a:ea typeface="Times New Roman"/>
                  <a:cs typeface="Times New Roman"/>
                  <a:sym typeface="Times New Roman"/>
                </a:rPr>
                <a:t>Database</a:t>
              </a:r>
            </a:p>
          </p:txBody>
        </p:sp>
        <p:sp>
          <p:nvSpPr>
            <p:cNvPr id="244" name="Shape 244"/>
            <p:cNvSpPr/>
            <p:nvPr/>
          </p:nvSpPr>
          <p:spPr>
            <a:xfrm>
              <a:off x="928975" y="4859700"/>
              <a:ext cx="2049300" cy="546600"/>
            </a:xfrm>
            <a:prstGeom prst="ellipse">
              <a:avLst/>
            </a:prstGeom>
            <a:solidFill>
              <a:srgbClr val="FFFFFF"/>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latin typeface="Times New Roman"/>
                  <a:ea typeface="Times New Roman"/>
                  <a:cs typeface="Times New Roman"/>
                  <a:sym typeface="Times New Roman"/>
                </a:rPr>
                <a:t>Re-invented</a:t>
              </a:r>
            </a:p>
            <a:p>
              <a:pPr lvl="0" algn="ctr" rtl="0">
                <a:spcBef>
                  <a:spcPts val="0"/>
                </a:spcBef>
                <a:buNone/>
              </a:pPr>
              <a:r>
                <a:rPr lang="en-US" sz="1800">
                  <a:latin typeface="Times New Roman"/>
                  <a:ea typeface="Times New Roman"/>
                  <a:cs typeface="Times New Roman"/>
                  <a:sym typeface="Times New Roman"/>
                </a:rPr>
                <a:t>Bluebooking</a:t>
              </a:r>
            </a:p>
          </p:txBody>
        </p:sp>
      </p:grpSp>
      <p:sp>
        <p:nvSpPr>
          <p:cNvPr id="245" name="Shape 245"/>
          <p:cNvSpPr/>
          <p:nvPr/>
        </p:nvSpPr>
        <p:spPr>
          <a:xfrm>
            <a:off x="3838850" y="3357750"/>
            <a:ext cx="1446000" cy="1552200"/>
          </a:xfrm>
          <a:prstGeom prst="rightArrow">
            <a:avLst>
              <a:gd name="adj1" fmla="val 50000"/>
              <a:gd name="adj2" fmla="val 50000"/>
            </a:avLst>
          </a:prstGeom>
          <a:solidFill>
            <a:srgbClr val="A4C2F4"/>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Update</a:t>
            </a:r>
          </a:p>
          <a:p>
            <a:pPr lvl="0" rtl="0">
              <a:spcBef>
                <a:spcPts val="0"/>
              </a:spcBef>
              <a:buNone/>
            </a:pPr>
            <a:r>
              <a:rPr lang="en-US"/>
              <a:t>Adapt</a:t>
            </a:r>
          </a:p>
          <a:p>
            <a:pPr lvl="0" rtl="0">
              <a:spcBef>
                <a:spcPts val="0"/>
              </a:spcBef>
              <a:buNone/>
            </a:pPr>
            <a:r>
              <a:rPr lang="en-US"/>
              <a:t>Replace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Define bluebooking?</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51" name="Shape 251"/>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52" name="Shape 252"/>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15</a:t>
            </a:fld>
            <a:endParaRPr lang="en-US">
              <a:latin typeface="Times New Roman"/>
              <a:ea typeface="Times New Roman"/>
              <a:cs typeface="Times New Roman"/>
              <a:sym typeface="Times New Roman"/>
            </a:endParaRPr>
          </a:p>
        </p:txBody>
      </p:sp>
      <p:sp>
        <p:nvSpPr>
          <p:cNvPr id="253" name="Shape 253"/>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254" name="Shape 254"/>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bluebook		[bloo bo͝ok] noun</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NGS Bluebook is a set of </a:t>
            </a:r>
            <a:r>
              <a:rPr lang="en-US" sz="2400" i="1">
                <a:solidFill>
                  <a:schemeClr val="dk1"/>
                </a:solidFill>
                <a:latin typeface="Times New Roman"/>
                <a:ea typeface="Times New Roman"/>
                <a:cs typeface="Times New Roman"/>
                <a:sym typeface="Times New Roman"/>
              </a:rPr>
              <a:t>strongly </a:t>
            </a:r>
            <a:r>
              <a:rPr lang="en-US" sz="2400">
                <a:solidFill>
                  <a:schemeClr val="dk1"/>
                </a:solidFill>
                <a:latin typeface="Times New Roman"/>
                <a:ea typeface="Times New Roman"/>
                <a:cs typeface="Times New Roman"/>
                <a:sym typeface="Times New Roman"/>
              </a:rPr>
              <a:t>structured data formats.  While its origins go back to the late 1970s and early 1980s, it has been updated and adapted to changes in technology over the years.</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See also: Input Formats and Specifications of the National Geodetic Survey Data Base.  </a:t>
            </a:r>
            <a:r>
              <a:rPr lang="en-US" sz="2400" u="sng">
                <a:solidFill>
                  <a:schemeClr val="hlink"/>
                </a:solidFill>
                <a:latin typeface="Times New Roman"/>
                <a:ea typeface="Times New Roman"/>
                <a:cs typeface="Times New Roman"/>
                <a:sym typeface="Times New Roman"/>
                <a:hlinkClick r:id="rId3"/>
              </a:rPr>
              <a:t>https://www.ngs.noaa.gov/FGCS/BlueBook/</a:t>
            </a:r>
            <a:r>
              <a:rPr lang="en-US" sz="1800">
                <a:solidFill>
                  <a:srgbClr val="666666"/>
                </a:solidFill>
                <a:latin typeface="Times New Roman"/>
                <a:ea typeface="Times New Roman"/>
                <a:cs typeface="Times New Roman"/>
                <a:sym typeface="Times New Roman"/>
              </a:rPr>
              <a:t/>
            </a:r>
            <a:br>
              <a:rPr lang="en-US" sz="1800">
                <a:solidFill>
                  <a:srgbClr val="666666"/>
                </a:solidFill>
                <a:latin typeface="Times New Roman"/>
                <a:ea typeface="Times New Roman"/>
                <a:cs typeface="Times New Roman"/>
                <a:sym typeface="Times New Roman"/>
              </a:rPr>
            </a:br>
            <a:endParaRPr lang="en-US" sz="1800">
              <a:solidFill>
                <a:srgbClr val="666666"/>
              </a:solidFill>
              <a:latin typeface="Times New Roman"/>
              <a:ea typeface="Times New Roman"/>
              <a:cs typeface="Times New Roman"/>
              <a:sym typeface="Times New Roman"/>
            </a:endParaRP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bluebooking	[bloo bo͝okiNG] verb</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To format surveying results following the NGS Bluebook specifications for submission to the  Integrated Database (IDB).</a:t>
            </a: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What is bluebooking?</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60" name="Shape 260"/>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61" name="Shape 261"/>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16</a:t>
            </a:fld>
            <a:endParaRPr lang="en-US">
              <a:latin typeface="Times New Roman"/>
              <a:ea typeface="Times New Roman"/>
              <a:cs typeface="Times New Roman"/>
              <a:sym typeface="Times New Roman"/>
            </a:endParaRPr>
          </a:p>
        </p:txBody>
      </p:sp>
      <p:sp>
        <p:nvSpPr>
          <p:cNvPr id="262" name="Shape 262"/>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263" name="Shape 263"/>
          <p:cNvSpPr txBox="1"/>
          <p:nvPr/>
        </p:nvSpPr>
        <p:spPr>
          <a:xfrm>
            <a:off x="81975" y="1122500"/>
            <a:ext cx="8975400" cy="52338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Here’s a snippet from  a GPS survey b-file:</a:t>
            </a:r>
          </a:p>
          <a:p>
            <a:pPr lvl="0" rtl="0">
              <a:spcBef>
                <a:spcPts val="1000"/>
              </a:spcBef>
              <a:buNone/>
            </a:pPr>
            <a:endParaRPr sz="2400">
              <a:solidFill>
                <a:schemeClr val="dk1"/>
              </a:solidFill>
              <a:latin typeface="Times New Roman"/>
              <a:ea typeface="Times New Roman"/>
              <a:cs typeface="Times New Roman"/>
              <a:sym typeface="Times New Roman"/>
            </a:endParaRPr>
          </a:p>
          <a:p>
            <a:pPr lvl="0" rtl="0">
              <a:spcBef>
                <a:spcPts val="1000"/>
              </a:spcBef>
              <a:buNone/>
            </a:pPr>
            <a:endParaRPr sz="2400">
              <a:solidFill>
                <a:schemeClr val="dk1"/>
              </a:solidFill>
              <a:latin typeface="Times New Roman"/>
              <a:ea typeface="Times New Roman"/>
              <a:cs typeface="Times New Roman"/>
              <a:sym typeface="Times New Roman"/>
            </a:endParaRPr>
          </a:p>
          <a:p>
            <a:pPr lvl="0" rtl="0">
              <a:spcBef>
                <a:spcPts val="1000"/>
              </a:spcBef>
              <a:buNone/>
            </a:pPr>
            <a:endParaRPr sz="2400">
              <a:solidFill>
                <a:schemeClr val="dk1"/>
              </a:solidFill>
              <a:latin typeface="Times New Roman"/>
              <a:ea typeface="Times New Roman"/>
              <a:cs typeface="Times New Roman"/>
              <a:sym typeface="Times New Roman"/>
            </a:endParaRP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And here’s a snippet from a GPS survey g-file:</a:t>
            </a:r>
          </a:p>
          <a:p>
            <a:pPr lvl="0" rtl="0">
              <a:spcBef>
                <a:spcPts val="1000"/>
              </a:spcBef>
              <a:buNone/>
            </a:pPr>
            <a:endParaRPr sz="2400">
              <a:solidFill>
                <a:schemeClr val="dk1"/>
              </a:solidFill>
              <a:latin typeface="Times New Roman"/>
              <a:ea typeface="Times New Roman"/>
              <a:cs typeface="Times New Roman"/>
              <a:sym typeface="Times New Roman"/>
            </a:endParaRPr>
          </a:p>
          <a:p>
            <a:pPr lvl="0" rtl="0">
              <a:spcBef>
                <a:spcPts val="1000"/>
              </a:spcBef>
              <a:buNone/>
            </a:pPr>
            <a:endParaRPr sz="2400">
              <a:solidFill>
                <a:schemeClr val="dk1"/>
              </a:solidFill>
              <a:latin typeface="Times New Roman"/>
              <a:ea typeface="Times New Roman"/>
              <a:cs typeface="Times New Roman"/>
              <a:sym typeface="Times New Roman"/>
            </a:endParaRPr>
          </a:p>
          <a:p>
            <a:pPr lvl="0" rtl="0">
              <a:spcBef>
                <a:spcPts val="1000"/>
              </a:spcBef>
              <a:buNone/>
            </a:pPr>
            <a:endParaRPr sz="2400">
              <a:solidFill>
                <a:schemeClr val="dk1"/>
              </a:solidFill>
              <a:latin typeface="Times New Roman"/>
              <a:ea typeface="Times New Roman"/>
              <a:cs typeface="Times New Roman"/>
              <a:sym typeface="Times New Roman"/>
            </a:endParaRP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Description files are binary and cannot be directly shown here.</a:t>
            </a:r>
          </a:p>
        </p:txBody>
      </p:sp>
      <p:sp>
        <p:nvSpPr>
          <p:cNvPr id="264" name="Shape 264"/>
          <p:cNvSpPr txBox="1"/>
          <p:nvPr/>
        </p:nvSpPr>
        <p:spPr>
          <a:xfrm>
            <a:off x="84300" y="1775704"/>
            <a:ext cx="8975400" cy="1368900"/>
          </a:xfrm>
          <a:prstGeom prst="rect">
            <a:avLst/>
          </a:prstGeom>
          <a:solidFill>
            <a:srgbClr val="F3F3F3"/>
          </a:solidFill>
          <a:ln w="28575" cap="flat" cmpd="sng">
            <a:solidFill>
              <a:srgbClr val="0B5394">
                <a:alpha val="0"/>
              </a:srgbClr>
            </a:solidFill>
            <a:prstDash val="solid"/>
            <a:round/>
            <a:headEnd type="none" w="med" len="med"/>
            <a:tailEnd type="none" w="med" len="med"/>
          </a:ln>
        </p:spPr>
        <p:txBody>
          <a:bodyPr lIns="91425" tIns="45700" rIns="91425" bIns="45700" anchor="t" anchorCtr="0">
            <a:noAutofit/>
          </a:bodyPr>
          <a:lstStyle/>
          <a:p>
            <a:pPr lvl="0" rtl="0">
              <a:spcBef>
                <a:spcPts val="0"/>
              </a:spcBef>
              <a:buNone/>
            </a:pPr>
            <a:r>
              <a:rPr lang="en-US" sz="1200">
                <a:solidFill>
                  <a:schemeClr val="dk1"/>
                </a:solidFill>
                <a:latin typeface="Source Code Pro"/>
                <a:ea typeface="Source Code Pro"/>
                <a:cs typeface="Source Code Pro"/>
                <a:sym typeface="Source Code Pro"/>
              </a:rPr>
              <a:t>001260*72*007   TRM57971.00     NONE        1441004436                          </a:t>
            </a:r>
          </a:p>
          <a:p>
            <a:pPr lvl="0" rtl="0">
              <a:spcBef>
                <a:spcPts val="0"/>
              </a:spcBef>
              <a:buNone/>
            </a:pPr>
            <a:r>
              <a:rPr lang="en-US" sz="1200">
                <a:solidFill>
                  <a:schemeClr val="dk1"/>
                </a:solidFill>
                <a:latin typeface="Source Code Pro"/>
                <a:ea typeface="Source Code Pro"/>
                <a:cs typeface="Source Code Pro"/>
                <a:sym typeface="Source Code Pro"/>
              </a:rPr>
              <a:t>001270*72*008   TRMR8_GNSS      NONE        4742140440                          </a:t>
            </a:r>
          </a:p>
          <a:p>
            <a:pPr lvl="0" rtl="0">
              <a:spcBef>
                <a:spcPts val="0"/>
              </a:spcBef>
              <a:buNone/>
            </a:pPr>
            <a:r>
              <a:rPr lang="en-US" sz="1200">
                <a:solidFill>
                  <a:schemeClr val="dk1"/>
                </a:solidFill>
                <a:latin typeface="Source Code Pro"/>
                <a:ea typeface="Source Code Pro"/>
                <a:cs typeface="Source Code Pro"/>
                <a:sym typeface="Source Code Pro"/>
              </a:rPr>
              <a:t>001280*72*009   TRMR8_GNSS      NONE        4903163658                          </a:t>
            </a:r>
          </a:p>
          <a:p>
            <a:pPr lvl="0" rtl="0">
              <a:spcBef>
                <a:spcPts val="0"/>
              </a:spcBef>
              <a:buNone/>
            </a:pPr>
            <a:r>
              <a:rPr lang="en-US" sz="1200">
                <a:solidFill>
                  <a:schemeClr val="dk1"/>
                </a:solidFill>
                <a:latin typeface="Source Code Pro"/>
                <a:ea typeface="Source Code Pro"/>
                <a:cs typeface="Source Code Pro"/>
                <a:sym typeface="Source Code Pro"/>
              </a:rPr>
              <a:t>001290*80*000100U A                         45444339095N107394147536W       MT  </a:t>
            </a:r>
          </a:p>
          <a:p>
            <a:pPr lvl="0" rtl="0">
              <a:spcBef>
                <a:spcPts val="0"/>
              </a:spcBef>
              <a:buNone/>
            </a:pPr>
            <a:r>
              <a:rPr lang="en-US" sz="1200">
                <a:solidFill>
                  <a:schemeClr val="dk1"/>
                </a:solidFill>
                <a:latin typeface="Source Code Pro"/>
                <a:ea typeface="Source Code Pro"/>
                <a:cs typeface="Source Code Pro"/>
                <a:sym typeface="Source Code Pro"/>
              </a:rPr>
              <a:t>001300*86*0001   917859K  N88       -145516   903308A  ANAD 83(2011)            </a:t>
            </a:r>
          </a:p>
          <a:p>
            <a:pPr lvl="0" rtl="0">
              <a:spcBef>
                <a:spcPts val="0"/>
              </a:spcBef>
              <a:buNone/>
            </a:pPr>
            <a:r>
              <a:rPr lang="en-US" sz="1200">
                <a:solidFill>
                  <a:schemeClr val="dk1"/>
                </a:solidFill>
                <a:latin typeface="Source Code Pro"/>
                <a:ea typeface="Source Code Pro"/>
                <a:cs typeface="Source Code Pro"/>
                <a:sym typeface="Source Code Pro"/>
              </a:rPr>
              <a:t>001310*80*000200U B                         45444340228N107391267987W       MT  </a:t>
            </a:r>
          </a:p>
          <a:p>
            <a:pPr lvl="0" rtl="0">
              <a:spcBef>
                <a:spcPts val="0"/>
              </a:spcBef>
              <a:buNone/>
            </a:pPr>
            <a:r>
              <a:rPr lang="en-US" sz="1200">
                <a:solidFill>
                  <a:schemeClr val="dk1"/>
                </a:solidFill>
                <a:latin typeface="Source Code Pro"/>
                <a:ea typeface="Source Code Pro"/>
                <a:cs typeface="Source Code Pro"/>
                <a:sym typeface="Source Code Pro"/>
              </a:rPr>
              <a:t>001320*86*0002   913707K  N88       -145556   899152A  ANAD 83(2011)              </a:t>
            </a:r>
          </a:p>
        </p:txBody>
      </p:sp>
      <p:sp>
        <p:nvSpPr>
          <p:cNvPr id="265" name="Shape 265"/>
          <p:cNvSpPr txBox="1"/>
          <p:nvPr/>
        </p:nvSpPr>
        <p:spPr>
          <a:xfrm>
            <a:off x="84300" y="3731420"/>
            <a:ext cx="8975400" cy="1368900"/>
          </a:xfrm>
          <a:prstGeom prst="rect">
            <a:avLst/>
          </a:prstGeom>
          <a:solidFill>
            <a:srgbClr val="F3F3F3"/>
          </a:solidFill>
          <a:ln w="28575" cap="flat" cmpd="sng">
            <a:solidFill>
              <a:srgbClr val="0B5394">
                <a:alpha val="0"/>
              </a:srgbClr>
            </a:solidFill>
            <a:prstDash val="solid"/>
            <a:round/>
            <a:headEnd type="none" w="med" len="med"/>
            <a:tailEnd type="none" w="med" len="med"/>
          </a:ln>
        </p:spPr>
        <p:txBody>
          <a:bodyPr lIns="91425" tIns="45700" rIns="91425" bIns="45700" anchor="t" anchorCtr="0">
            <a:noAutofit/>
          </a:bodyPr>
          <a:lstStyle/>
          <a:p>
            <a:pPr lvl="0" rtl="0">
              <a:spcBef>
                <a:spcPts val="0"/>
              </a:spcBef>
              <a:buNone/>
            </a:pPr>
            <a:r>
              <a:rPr lang="en-US" sz="1200">
                <a:solidFill>
                  <a:schemeClr val="dk1"/>
                </a:solidFill>
                <a:latin typeface="Source Code Pro"/>
                <a:ea typeface="Source Code Pro"/>
                <a:cs typeface="Source Code Pro"/>
                <a:sym typeface="Source Code Pro"/>
              </a:rPr>
              <a:t>AXX2010010120100101                                                           ZT                                        </a:t>
            </a:r>
          </a:p>
          <a:p>
            <a:pPr lvl="0" rtl="0">
              <a:spcBef>
                <a:spcPts val="0"/>
              </a:spcBef>
              <a:buNone/>
            </a:pPr>
            <a:r>
              <a:rPr lang="en-US" sz="1200">
                <a:solidFill>
                  <a:schemeClr val="dk1"/>
                </a:solidFill>
                <a:latin typeface="Source Code Pro"/>
                <a:ea typeface="Source Code Pro"/>
                <a:cs typeface="Source Code Pro"/>
                <a:sym typeface="Source Code Pro"/>
              </a:rPr>
              <a:t>B20121128000020121128235910 page5 v1603.24IGS     202 1 2 27NGS   20170331IFDDPF                                        </a:t>
            </a:r>
          </a:p>
          <a:p>
            <a:pPr lvl="0" rtl="0">
              <a:spcBef>
                <a:spcPts val="0"/>
              </a:spcBef>
              <a:buNone/>
            </a:pPr>
            <a:r>
              <a:rPr lang="en-US" sz="1200">
                <a:solidFill>
                  <a:schemeClr val="dk1"/>
                </a:solidFill>
                <a:latin typeface="Source Code Pro"/>
                <a:ea typeface="Source Code Pro"/>
                <a:cs typeface="Source Code Pro"/>
                <a:sym typeface="Source Code Pro"/>
              </a:rPr>
              <a:t>IIGS08_1918          IGS   20161009                                                                                     </a:t>
            </a:r>
          </a:p>
          <a:p>
            <a:pPr lvl="0" rtl="0">
              <a:spcBef>
                <a:spcPts val="0"/>
              </a:spcBef>
              <a:buNone/>
            </a:pPr>
            <a:r>
              <a:rPr lang="en-US" sz="1200">
                <a:solidFill>
                  <a:schemeClr val="dk1"/>
                </a:solidFill>
                <a:latin typeface="Source Code Pro"/>
                <a:ea typeface="Source Code Pro"/>
                <a:cs typeface="Source Code Pro"/>
                <a:sym typeface="Source Code Pro"/>
              </a:rPr>
              <a:t>C00010007 -192456435   31  251316299   85  174597232   87 R3332A00UAA3332ABIL5                                          </a:t>
            </a:r>
          </a:p>
          <a:p>
            <a:pPr lvl="0" rtl="0">
              <a:spcBef>
                <a:spcPts val="0"/>
              </a:spcBef>
              <a:buNone/>
            </a:pPr>
            <a:r>
              <a:rPr lang="en-US" sz="1200">
                <a:solidFill>
                  <a:schemeClr val="dk1"/>
                </a:solidFill>
                <a:latin typeface="Source Code Pro"/>
                <a:ea typeface="Source Code Pro"/>
                <a:cs typeface="Source Code Pro"/>
                <a:sym typeface="Source Code Pro"/>
              </a:rPr>
              <a:t>C00020007 -198398077   49  253174484  137  174624654  145 R3332A00UBA3332ABIL5                                          </a:t>
            </a:r>
          </a:p>
          <a:p>
            <a:pPr lvl="0" rtl="0">
              <a:spcBef>
                <a:spcPts val="0"/>
              </a:spcBef>
              <a:buNone/>
            </a:pPr>
            <a:r>
              <a:rPr lang="en-US" sz="1200">
                <a:solidFill>
                  <a:schemeClr val="dk1"/>
                </a:solidFill>
                <a:latin typeface="Source Code Pro"/>
                <a:ea typeface="Source Code Pro"/>
                <a:cs typeface="Source Code Pro"/>
                <a:sym typeface="Source Code Pro"/>
              </a:rPr>
              <a:t>C00030007 -188537798   38  250002712  105  174490580  110 R3332A00UCA3332ABIL5                                          </a:t>
            </a:r>
          </a:p>
          <a:p>
            <a:pPr lvl="0" rtl="0">
              <a:spcBef>
                <a:spcPts val="0"/>
              </a:spcBef>
              <a:buNone/>
            </a:pPr>
            <a:r>
              <a:rPr lang="en-US" sz="1200">
                <a:solidFill>
                  <a:schemeClr val="dk1"/>
                </a:solidFill>
                <a:latin typeface="Source Code Pro"/>
                <a:ea typeface="Source Code Pro"/>
                <a:cs typeface="Source Code Pro"/>
                <a:sym typeface="Source Code Pro"/>
              </a:rPr>
              <a:t>D  1  2  8648044  1  3 -8394568  1  4  1387570  1  5  1106639  1  6 -1045842</a:t>
            </a:r>
          </a:p>
          <a:p>
            <a:pPr lvl="0" rtl="0">
              <a:spcBef>
                <a:spcPts val="0"/>
              </a:spcBef>
              <a:buNone/>
            </a:pPr>
            <a:endParaRPr sz="1200">
              <a:solidFill>
                <a:schemeClr val="dk1"/>
              </a:solidFill>
              <a:latin typeface="Source Code Pro"/>
              <a:ea typeface="Source Code Pro"/>
              <a:cs typeface="Source Code Pro"/>
              <a:sym typeface="Source Code Pro"/>
            </a:endParaRPr>
          </a:p>
          <a:p>
            <a:pPr lvl="0" rtl="0">
              <a:spcBef>
                <a:spcPts val="0"/>
              </a:spcBef>
              <a:buNone/>
            </a:pPr>
            <a:r>
              <a:rPr lang="en-US" sz="1200">
                <a:solidFill>
                  <a:schemeClr val="dk1"/>
                </a:solidFill>
                <a:latin typeface="Source Code Pro"/>
                <a:ea typeface="Source Code Pro"/>
                <a:cs typeface="Source Code Pro"/>
                <a:sym typeface="Source Code Pro"/>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Bluebooking is integral to NGS tasks.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71" name="Shape 271"/>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72" name="Shape 272"/>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17</a:t>
            </a:fld>
            <a:endParaRPr lang="en-US">
              <a:latin typeface="Times New Roman"/>
              <a:ea typeface="Times New Roman"/>
              <a:cs typeface="Times New Roman"/>
              <a:sym typeface="Times New Roman"/>
            </a:endParaRPr>
          </a:p>
        </p:txBody>
      </p:sp>
      <p:sp>
        <p:nvSpPr>
          <p:cNvPr id="273" name="Shape 273"/>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274" name="Shape 274"/>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Pros</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It has been the standard for submissions to the IDB for decades.</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Many programs are tailored specifically to these formats.</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Folks are used to it.</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It has served its purposes </a:t>
            </a:r>
            <a:r>
              <a:rPr lang="en-US" sz="2400" u="sng">
                <a:solidFill>
                  <a:schemeClr val="dk1"/>
                </a:solidFill>
                <a:latin typeface="Times New Roman"/>
                <a:ea typeface="Times New Roman"/>
                <a:cs typeface="Times New Roman"/>
                <a:sym typeface="Times New Roman"/>
              </a:rPr>
              <a:t>very</a:t>
            </a:r>
            <a:r>
              <a:rPr lang="en-US" sz="2400">
                <a:solidFill>
                  <a:schemeClr val="dk1"/>
                </a:solidFill>
                <a:latin typeface="Times New Roman"/>
                <a:ea typeface="Times New Roman"/>
                <a:cs typeface="Times New Roman"/>
                <a:sym typeface="Times New Roman"/>
              </a:rPr>
              <a:t> well.</a:t>
            </a: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Cons</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It uses 1960’s technology.</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Its detail and complexity are intimidating.</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It is time intensive for you.</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Difficult if not impossible to adapt for the future.</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What does re-inventing bluebooking mean?</a:t>
            </a: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80" name="Shape 280"/>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81" name="Shape 281"/>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18</a:t>
            </a:fld>
            <a:endParaRPr lang="en-US">
              <a:latin typeface="Times New Roman"/>
              <a:ea typeface="Times New Roman"/>
              <a:cs typeface="Times New Roman"/>
              <a:sym typeface="Times New Roman"/>
            </a:endParaRPr>
          </a:p>
        </p:txBody>
      </p:sp>
      <p:sp>
        <p:nvSpPr>
          <p:cNvPr id="282" name="Shape 282"/>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283" name="Shape 283"/>
          <p:cNvPicPr preferRelativeResize="0"/>
          <p:nvPr/>
        </p:nvPicPr>
        <p:blipFill rotWithShape="1">
          <a:blip r:embed="rId3">
            <a:alphaModFix/>
          </a:blip>
          <a:srcRect l="5503" t="41932" r="10477" b="6634"/>
          <a:stretch/>
        </p:blipFill>
        <p:spPr>
          <a:xfrm>
            <a:off x="156050" y="1829100"/>
            <a:ext cx="3920824" cy="1810425"/>
          </a:xfrm>
          <a:prstGeom prst="rect">
            <a:avLst/>
          </a:prstGeom>
          <a:noFill/>
          <a:ln w="28575" cap="flat" cmpd="sng">
            <a:solidFill>
              <a:srgbClr val="0B5394"/>
            </a:solidFill>
            <a:prstDash val="solid"/>
            <a:round/>
            <a:headEnd type="none" w="med" len="med"/>
            <a:tailEnd type="none" w="med" len="med"/>
          </a:ln>
        </p:spPr>
      </p:pic>
      <p:pic>
        <p:nvPicPr>
          <p:cNvPr id="284" name="Shape 284"/>
          <p:cNvPicPr preferRelativeResize="0"/>
          <p:nvPr/>
        </p:nvPicPr>
        <p:blipFill rotWithShape="1">
          <a:blip r:embed="rId4">
            <a:alphaModFix/>
          </a:blip>
          <a:srcRect t="12936" b="30962"/>
          <a:stretch/>
        </p:blipFill>
        <p:spPr>
          <a:xfrm>
            <a:off x="5118774" y="1568024"/>
            <a:ext cx="3280525" cy="2765325"/>
          </a:xfrm>
          <a:prstGeom prst="rect">
            <a:avLst/>
          </a:prstGeom>
          <a:noFill/>
          <a:ln w="28575" cap="flat" cmpd="sng">
            <a:solidFill>
              <a:srgbClr val="0B5394"/>
            </a:solidFill>
            <a:prstDash val="solid"/>
            <a:round/>
            <a:headEnd type="none" w="med" len="med"/>
            <a:tailEnd type="none" w="med" len="med"/>
          </a:ln>
        </p:spPr>
      </p:pic>
      <p:sp>
        <p:nvSpPr>
          <p:cNvPr id="285" name="Shape 285"/>
          <p:cNvSpPr/>
          <p:nvPr/>
        </p:nvSpPr>
        <p:spPr>
          <a:xfrm>
            <a:off x="4262725" y="3378600"/>
            <a:ext cx="670200" cy="587400"/>
          </a:xfrm>
          <a:prstGeom prst="rightArrow">
            <a:avLst>
              <a:gd name="adj1" fmla="val 50000"/>
              <a:gd name="adj2" fmla="val 50000"/>
            </a:avLst>
          </a:prstGeom>
          <a:solidFill>
            <a:srgbClr val="A4C2F4"/>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6" name="Shape 286"/>
          <p:cNvPicPr preferRelativeResize="0"/>
          <p:nvPr/>
        </p:nvPicPr>
        <p:blipFill rotWithShape="1">
          <a:blip r:embed="rId5">
            <a:alphaModFix/>
          </a:blip>
          <a:srcRect l="4940" t="24108" r="46673" b="56343"/>
          <a:stretch/>
        </p:blipFill>
        <p:spPr>
          <a:xfrm>
            <a:off x="5028175" y="4798175"/>
            <a:ext cx="3811525" cy="1321950"/>
          </a:xfrm>
          <a:prstGeom prst="rect">
            <a:avLst/>
          </a:prstGeom>
          <a:noFill/>
          <a:ln w="28575" cap="flat" cmpd="sng">
            <a:solidFill>
              <a:srgbClr val="0B5394"/>
            </a:solidFill>
            <a:prstDash val="solid"/>
            <a:round/>
            <a:headEnd type="none" w="med" len="med"/>
            <a:tailEnd type="none" w="med" len="med"/>
          </a:ln>
        </p:spPr>
      </p:pic>
      <p:sp>
        <p:nvSpPr>
          <p:cNvPr id="287" name="Shape 287"/>
          <p:cNvSpPr txBox="1"/>
          <p:nvPr/>
        </p:nvSpPr>
        <p:spPr>
          <a:xfrm>
            <a:off x="163925" y="1407125"/>
            <a:ext cx="3912900" cy="437100"/>
          </a:xfrm>
          <a:prstGeom prst="rect">
            <a:avLst/>
          </a:prstGeom>
          <a:noFill/>
          <a:ln>
            <a:noFill/>
          </a:ln>
        </p:spPr>
        <p:txBody>
          <a:bodyPr lIns="91425" tIns="91425" rIns="91425" bIns="91425" anchor="t" anchorCtr="0">
            <a:noAutofit/>
          </a:bodyPr>
          <a:lstStyle/>
          <a:p>
            <a:pPr lvl="0">
              <a:spcBef>
                <a:spcPts val="0"/>
              </a:spcBef>
              <a:buNone/>
            </a:pPr>
            <a:r>
              <a:rPr lang="en-US" sz="1800">
                <a:latin typeface="Times New Roman"/>
                <a:ea typeface="Times New Roman"/>
                <a:cs typeface="Times New Roman"/>
                <a:sym typeface="Times New Roman"/>
              </a:rPr>
              <a:t>You do this.</a:t>
            </a:r>
          </a:p>
        </p:txBody>
      </p:sp>
      <p:pic>
        <p:nvPicPr>
          <p:cNvPr id="288" name="Shape 288"/>
          <p:cNvPicPr preferRelativeResize="0"/>
          <p:nvPr/>
        </p:nvPicPr>
        <p:blipFill rotWithShape="1">
          <a:blip r:embed="rId3">
            <a:alphaModFix/>
          </a:blip>
          <a:srcRect l="5503" t="41932" r="10477" b="6634"/>
          <a:stretch/>
        </p:blipFill>
        <p:spPr>
          <a:xfrm>
            <a:off x="159962" y="4113212"/>
            <a:ext cx="3920824" cy="1810425"/>
          </a:xfrm>
          <a:prstGeom prst="rect">
            <a:avLst/>
          </a:prstGeom>
          <a:noFill/>
          <a:ln w="28575" cap="flat" cmpd="sng">
            <a:solidFill>
              <a:srgbClr val="0B5394"/>
            </a:solidFill>
            <a:prstDash val="solid"/>
            <a:round/>
            <a:headEnd type="none" w="med" len="med"/>
            <a:tailEnd type="none" w="med" len="med"/>
          </a:ln>
        </p:spPr>
      </p:pic>
      <p:sp>
        <p:nvSpPr>
          <p:cNvPr id="289" name="Shape 289"/>
          <p:cNvSpPr txBox="1"/>
          <p:nvPr/>
        </p:nvSpPr>
        <p:spPr>
          <a:xfrm>
            <a:off x="167837" y="3691237"/>
            <a:ext cx="3912900" cy="437100"/>
          </a:xfrm>
          <a:prstGeom prst="rect">
            <a:avLst/>
          </a:prstGeom>
          <a:noFill/>
          <a:ln>
            <a:noFill/>
          </a:ln>
        </p:spPr>
        <p:txBody>
          <a:bodyPr lIns="91425" tIns="91425" rIns="91425" bIns="91425" anchor="t" anchorCtr="0">
            <a:noAutofit/>
          </a:bodyPr>
          <a:lstStyle/>
          <a:p>
            <a:pPr lvl="0" rtl="0">
              <a:spcBef>
                <a:spcPts val="0"/>
              </a:spcBef>
              <a:buNone/>
            </a:pPr>
            <a:r>
              <a:rPr lang="en-US" sz="1800">
                <a:latin typeface="Times New Roman"/>
                <a:ea typeface="Times New Roman"/>
                <a:cs typeface="Times New Roman"/>
                <a:sym typeface="Times New Roman"/>
              </a:rPr>
              <a:t>We see this.</a:t>
            </a:r>
          </a:p>
        </p:txBody>
      </p:sp>
      <p:sp>
        <p:nvSpPr>
          <p:cNvPr id="290" name="Shape 290"/>
          <p:cNvSpPr txBox="1"/>
          <p:nvPr/>
        </p:nvSpPr>
        <p:spPr>
          <a:xfrm>
            <a:off x="4977475" y="4361062"/>
            <a:ext cx="3912900" cy="437100"/>
          </a:xfrm>
          <a:prstGeom prst="rect">
            <a:avLst/>
          </a:prstGeom>
          <a:noFill/>
          <a:ln>
            <a:noFill/>
          </a:ln>
        </p:spPr>
        <p:txBody>
          <a:bodyPr lIns="91425" tIns="91425" rIns="91425" bIns="91425" anchor="t" anchorCtr="0">
            <a:noAutofit/>
          </a:bodyPr>
          <a:lstStyle/>
          <a:p>
            <a:pPr lvl="0" rtl="0">
              <a:spcBef>
                <a:spcPts val="0"/>
              </a:spcBef>
              <a:buNone/>
            </a:pPr>
            <a:r>
              <a:rPr lang="en-US" sz="1800">
                <a:latin typeface="Times New Roman"/>
                <a:ea typeface="Times New Roman"/>
                <a:cs typeface="Times New Roman"/>
                <a:sym typeface="Times New Roman"/>
              </a:rPr>
              <a:t>We see this.</a:t>
            </a:r>
          </a:p>
        </p:txBody>
      </p:sp>
      <p:sp>
        <p:nvSpPr>
          <p:cNvPr id="291" name="Shape 291"/>
          <p:cNvSpPr txBox="1"/>
          <p:nvPr/>
        </p:nvSpPr>
        <p:spPr>
          <a:xfrm>
            <a:off x="5118775" y="1122425"/>
            <a:ext cx="3912900" cy="437100"/>
          </a:xfrm>
          <a:prstGeom prst="rect">
            <a:avLst/>
          </a:prstGeom>
          <a:noFill/>
          <a:ln>
            <a:noFill/>
          </a:ln>
        </p:spPr>
        <p:txBody>
          <a:bodyPr lIns="91425" tIns="91425" rIns="91425" bIns="91425" anchor="t" anchorCtr="0">
            <a:noAutofit/>
          </a:bodyPr>
          <a:lstStyle/>
          <a:p>
            <a:pPr lvl="0" rtl="0">
              <a:spcBef>
                <a:spcPts val="0"/>
              </a:spcBef>
              <a:buNone/>
            </a:pPr>
            <a:r>
              <a:rPr lang="en-US" sz="1800">
                <a:latin typeface="Times New Roman"/>
                <a:ea typeface="Times New Roman"/>
                <a:cs typeface="Times New Roman"/>
                <a:sym typeface="Times New Roman"/>
              </a:rPr>
              <a:t>You do this.</a:t>
            </a:r>
          </a:p>
        </p:txBody>
      </p:sp>
      <p:sp>
        <p:nvSpPr>
          <p:cNvPr id="292" name="Shape 292"/>
          <p:cNvSpPr txBox="1"/>
          <p:nvPr/>
        </p:nvSpPr>
        <p:spPr>
          <a:xfrm>
            <a:off x="4078825" y="2328900"/>
            <a:ext cx="1038000" cy="10497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0B5394"/>
                </a:solidFill>
                <a:latin typeface="Times New Roman"/>
                <a:ea typeface="Times New Roman"/>
                <a:cs typeface="Times New Roman"/>
                <a:sym typeface="Times New Roman"/>
              </a:rPr>
              <a:t>Here there be dragons.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dirty="0">
                <a:solidFill>
                  <a:schemeClr val="dk1"/>
                </a:solidFill>
                <a:latin typeface="Times New Roman"/>
                <a:ea typeface="Times New Roman"/>
                <a:cs typeface="Times New Roman"/>
                <a:sym typeface="Times New Roman"/>
              </a:rPr>
              <a:t>What is </a:t>
            </a:r>
            <a:r>
              <a:rPr lang="en-US" sz="3600" dirty="0" smtClean="0">
                <a:solidFill>
                  <a:schemeClr val="dk1"/>
                </a:solidFill>
                <a:latin typeface="Times New Roman"/>
                <a:ea typeface="Times New Roman"/>
                <a:cs typeface="Times New Roman"/>
                <a:sym typeface="Times New Roman"/>
              </a:rPr>
              <a:t>Beta OPUS-Projects?</a:t>
            </a:r>
            <a:endParaRPr lang="en-US" sz="3600" dirty="0">
              <a:solidFill>
                <a:schemeClr val="dk1"/>
              </a:solidFill>
              <a:latin typeface="Times New Roman"/>
              <a:ea typeface="Times New Roman"/>
              <a:cs typeface="Times New Roman"/>
              <a:sym typeface="Times New Roman"/>
            </a:endParaRPr>
          </a:p>
          <a:p>
            <a:pPr marL="0" marR="0" lvl="0" indent="-69850" rtl="0">
              <a:spcBef>
                <a:spcPts val="0"/>
              </a:spcBef>
              <a:spcAft>
                <a:spcPts val="0"/>
              </a:spcAft>
              <a:buClr>
                <a:schemeClr val="dk1"/>
              </a:buClr>
              <a:buFont typeface="Arial"/>
              <a:buNone/>
            </a:pPr>
            <a:endParaRPr sz="3600" dirty="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dirty="0">
              <a:solidFill>
                <a:schemeClr val="dk1"/>
              </a:solidFill>
              <a:latin typeface="Times New Roman"/>
              <a:ea typeface="Times New Roman"/>
              <a:cs typeface="Times New Roman"/>
              <a:sym typeface="Times New Roman"/>
            </a:endParaRPr>
          </a:p>
        </p:txBody>
      </p:sp>
      <p:sp>
        <p:nvSpPr>
          <p:cNvPr id="298" name="Shape 29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299" name="Shape 29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19</a:t>
            </a:fld>
            <a:endParaRPr lang="en-US">
              <a:latin typeface="Times New Roman"/>
              <a:ea typeface="Times New Roman"/>
              <a:cs typeface="Times New Roman"/>
              <a:sym typeface="Times New Roman"/>
            </a:endParaRPr>
          </a:p>
        </p:txBody>
      </p:sp>
      <p:sp>
        <p:nvSpPr>
          <p:cNvPr id="300" name="Shape 30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301" name="Shape 301"/>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In 2015, NGS began a project called “Deriving a valid path for OPUS-Projects GPS projects to be loaded to the NGS IDB.”</a:t>
            </a:r>
          </a:p>
          <a:p>
            <a:pPr marL="457200" marR="0" lvl="0" indent="-381000" rtl="0">
              <a:lnSpc>
                <a:spcPct val="100000"/>
              </a:lnSpc>
              <a:spcBef>
                <a:spcPts val="1000"/>
              </a:spcBef>
              <a:spcAft>
                <a:spcPts val="0"/>
              </a:spcAft>
              <a:buSzPct val="100000"/>
              <a:buFont typeface="Times New Roman"/>
              <a:buChar char="●"/>
            </a:pPr>
            <a:r>
              <a:rPr lang="en-US" sz="2400" dirty="0">
                <a:latin typeface="Times New Roman"/>
                <a:ea typeface="Times New Roman"/>
                <a:cs typeface="Times New Roman"/>
                <a:sym typeface="Times New Roman"/>
              </a:rPr>
              <a:t>That title is a mouthful, so I call it </a:t>
            </a:r>
            <a:r>
              <a:rPr lang="en-US" sz="2400" dirty="0" smtClean="0">
                <a:latin typeface="Times New Roman"/>
                <a:ea typeface="Times New Roman"/>
                <a:cs typeface="Times New Roman"/>
                <a:sym typeface="Times New Roman"/>
              </a:rPr>
              <a:t>Beta OPUS-Projects.</a:t>
            </a:r>
            <a:endParaRPr lang="en-US" sz="2400" dirty="0">
              <a:latin typeface="Times New Roman"/>
              <a:ea typeface="Times New Roman"/>
              <a:cs typeface="Times New Roman"/>
              <a:sym typeface="Times New Roman"/>
            </a:endParaRP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The project plan in two sentences:</a:t>
            </a:r>
          </a:p>
          <a:p>
            <a:pPr marL="914400" lvl="1" indent="-381000" rtl="0">
              <a:spcBef>
                <a:spcPts val="1000"/>
              </a:spcBef>
              <a:buClr>
                <a:schemeClr val="dk1"/>
              </a:buClr>
              <a:buSzPct val="100000"/>
              <a:buFont typeface="Times New Roman"/>
              <a:buChar char="○"/>
            </a:pPr>
            <a:r>
              <a:rPr lang="en-US" sz="2400" dirty="0" err="1">
                <a:solidFill>
                  <a:schemeClr val="dk1"/>
                </a:solidFill>
                <a:latin typeface="Times New Roman"/>
                <a:ea typeface="Times New Roman"/>
                <a:cs typeface="Times New Roman"/>
                <a:sym typeface="Times New Roman"/>
              </a:rPr>
              <a:t>Bluebooking</a:t>
            </a:r>
            <a:r>
              <a:rPr lang="en-US" sz="2400" dirty="0">
                <a:solidFill>
                  <a:schemeClr val="dk1"/>
                </a:solidFill>
                <a:latin typeface="Times New Roman"/>
                <a:ea typeface="Times New Roman"/>
                <a:cs typeface="Times New Roman"/>
                <a:sym typeface="Times New Roman"/>
              </a:rPr>
              <a:t> is tedious and time-consuming.</a:t>
            </a:r>
          </a:p>
          <a:p>
            <a:pPr marL="914400" lvl="1"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Demonstrate that, with minimal changes to its web-based Graphical User Interface (GUI), OPUS-Projects can be extended to prepare in </a:t>
            </a:r>
            <a:r>
              <a:rPr lang="en-US" sz="2400" dirty="0" err="1">
                <a:solidFill>
                  <a:schemeClr val="dk1"/>
                </a:solidFill>
                <a:latin typeface="Times New Roman"/>
                <a:ea typeface="Times New Roman"/>
                <a:cs typeface="Times New Roman"/>
                <a:sym typeface="Times New Roman"/>
              </a:rPr>
              <a:t>toto</a:t>
            </a:r>
            <a:r>
              <a:rPr lang="en-US" sz="2400" dirty="0">
                <a:solidFill>
                  <a:schemeClr val="dk1"/>
                </a:solidFill>
                <a:latin typeface="Times New Roman"/>
                <a:ea typeface="Times New Roman"/>
                <a:cs typeface="Times New Roman"/>
                <a:sym typeface="Times New Roman"/>
              </a:rPr>
              <a:t> submissions to the IDB.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3600">
                <a:solidFill>
                  <a:schemeClr val="dk1"/>
                </a:solidFill>
                <a:latin typeface="Times New Roman"/>
                <a:ea typeface="Times New Roman"/>
                <a:cs typeface="Times New Roman"/>
                <a:sym typeface="Times New Roman"/>
              </a:rPr>
              <a:t>Presentation outline.</a:t>
            </a:r>
          </a:p>
        </p:txBody>
      </p:sp>
      <p:sp>
        <p:nvSpPr>
          <p:cNvPr id="91" name="Shape 91"/>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92" name="Shape 92"/>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a:t>
            </a:fld>
            <a:endParaRPr lang="en-US">
              <a:latin typeface="Times New Roman"/>
              <a:ea typeface="Times New Roman"/>
              <a:cs typeface="Times New Roman"/>
              <a:sym typeface="Times New Roman"/>
            </a:endParaRPr>
          </a:p>
        </p:txBody>
      </p:sp>
      <p:sp>
        <p:nvSpPr>
          <p:cNvPr id="93" name="Shape 93"/>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888888"/>
                </a:solidFill>
                <a:latin typeface="Times New Roman"/>
                <a:ea typeface="Times New Roman"/>
                <a:cs typeface="Times New Roman"/>
                <a:sym typeface="Times New Roman"/>
              </a:rPr>
              <a:t>Using OPUS-Projects to Submit GPS Surveys to NGS</a:t>
            </a:r>
          </a:p>
        </p:txBody>
      </p:sp>
      <p:sp>
        <p:nvSpPr>
          <p:cNvPr id="94" name="Shape 94"/>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Who is this guy?</a:t>
            </a: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Then and now: a little history just for fun.</a:t>
            </a: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Now and later:</a:t>
            </a:r>
          </a:p>
          <a:p>
            <a:pPr marL="914400" lvl="1" indent="-381000" rtl="0">
              <a:spcBef>
                <a:spcPts val="1000"/>
              </a:spcBef>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Beta OPUS-Projects: </a:t>
            </a:r>
            <a:r>
              <a:rPr lang="en-US" sz="2400" dirty="0">
                <a:solidFill>
                  <a:schemeClr val="dk1"/>
                </a:solidFill>
                <a:latin typeface="Times New Roman"/>
                <a:ea typeface="Times New Roman"/>
                <a:cs typeface="Times New Roman"/>
                <a:sym typeface="Times New Roman"/>
              </a:rPr>
              <a:t>the next generation OPUS-Projects.</a:t>
            </a:r>
          </a:p>
          <a:p>
            <a:pPr marL="914400" lvl="1"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Backwards compatibility to the current OPUS-Projects.</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An overview of the </a:t>
            </a:r>
            <a:r>
              <a:rPr lang="en-US" sz="2400" dirty="0" smtClean="0">
                <a:solidFill>
                  <a:schemeClr val="dk1"/>
                </a:solidFill>
                <a:latin typeface="Times New Roman"/>
                <a:ea typeface="Times New Roman"/>
                <a:cs typeface="Times New Roman"/>
                <a:sym typeface="Times New Roman"/>
              </a:rPr>
              <a:t>Beta OPUS-Projects </a:t>
            </a:r>
            <a:r>
              <a:rPr lang="en-US" sz="2400" dirty="0">
                <a:solidFill>
                  <a:schemeClr val="dk1"/>
                </a:solidFill>
                <a:latin typeface="Times New Roman"/>
                <a:ea typeface="Times New Roman"/>
                <a:cs typeface="Times New Roman"/>
                <a:sym typeface="Times New Roman"/>
              </a:rPr>
              <a:t>web app highlighting non-trivial differences to the GUI.</a:t>
            </a: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Timeline to complete this project.</a:t>
            </a: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What’s next after this project?</a:t>
            </a: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Questions.</a:t>
            </a:r>
          </a:p>
          <a:p>
            <a:pPr marL="0" marR="0" lvl="0" indent="-6985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Why do this?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07" name="Shape 307"/>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08" name="Shape 308"/>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20</a:t>
            </a:fld>
            <a:endParaRPr lang="en-US">
              <a:latin typeface="Times New Roman"/>
              <a:ea typeface="Times New Roman"/>
              <a:cs typeface="Times New Roman"/>
              <a:sym typeface="Times New Roman"/>
            </a:endParaRPr>
          </a:p>
        </p:txBody>
      </p:sp>
      <p:sp>
        <p:nvSpPr>
          <p:cNvPr id="309" name="Shape 309"/>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310" name="Shape 310"/>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This makes your life easier now:</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Machines work for you rather than you work for machines.</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This makes your life easier later:</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Bluebooking and many of the other changes required for the new NSRS will be hidden behind the GUI.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Final comments …		</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16" name="Shape 316"/>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17" name="Shape 317"/>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21</a:t>
            </a:fld>
            <a:endParaRPr lang="en-US">
              <a:latin typeface="Times New Roman"/>
              <a:ea typeface="Times New Roman"/>
              <a:cs typeface="Times New Roman"/>
              <a:sym typeface="Times New Roman"/>
            </a:endParaRPr>
          </a:p>
        </p:txBody>
      </p:sp>
      <p:sp>
        <p:nvSpPr>
          <p:cNvPr id="318" name="Shape 318"/>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319" name="Shape 319"/>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Beta OPUS-Projects is </a:t>
            </a:r>
            <a:r>
              <a:rPr lang="en-US" sz="2400" dirty="0">
                <a:solidFill>
                  <a:schemeClr val="dk1"/>
                </a:solidFill>
                <a:latin typeface="Times New Roman"/>
                <a:ea typeface="Times New Roman"/>
                <a:cs typeface="Times New Roman"/>
                <a:sym typeface="Times New Roman"/>
              </a:rPr>
              <a:t>the first of several related projects.</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Beta OPUS-Projects facilitates </a:t>
            </a:r>
            <a:r>
              <a:rPr lang="en-US" sz="2400" dirty="0">
                <a:solidFill>
                  <a:schemeClr val="dk1"/>
                </a:solidFill>
                <a:latin typeface="Times New Roman"/>
                <a:ea typeface="Times New Roman"/>
                <a:cs typeface="Times New Roman"/>
                <a:sym typeface="Times New Roman"/>
              </a:rPr>
              <a:t>creating a submission for publication to the IDB by simplifying some tasks and doing others for you automatically; however, </a:t>
            </a:r>
            <a:r>
              <a:rPr lang="en-US" sz="2400" i="1" dirty="0">
                <a:solidFill>
                  <a:schemeClr val="dk1"/>
                </a:solidFill>
                <a:latin typeface="Times New Roman"/>
                <a:ea typeface="Times New Roman"/>
                <a:cs typeface="Times New Roman"/>
                <a:sym typeface="Times New Roman"/>
              </a:rPr>
              <a:t>the guidelines and requirements for creating that submission </a:t>
            </a:r>
            <a:r>
              <a:rPr lang="en-US" sz="2400" i="1" u="sng" dirty="0">
                <a:solidFill>
                  <a:schemeClr val="dk1"/>
                </a:solidFill>
                <a:latin typeface="Times New Roman"/>
                <a:ea typeface="Times New Roman"/>
                <a:cs typeface="Times New Roman"/>
                <a:sym typeface="Times New Roman"/>
              </a:rPr>
              <a:t>have not changed</a:t>
            </a:r>
            <a:r>
              <a:rPr lang="en-US" sz="2400" dirty="0">
                <a:solidFill>
                  <a:schemeClr val="dk1"/>
                </a:solidFill>
                <a:latin typeface="Times New Roman"/>
                <a:ea typeface="Times New Roman"/>
                <a:cs typeface="Times New Roman"/>
                <a:sym typeface="Times New Roman"/>
              </a:rPr>
              <a:t>.</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Therefore, the existing submission documentation and guidelines remain valuable resources.</a:t>
            </a:r>
          </a:p>
          <a:p>
            <a:pPr marL="914400" marR="0" lvl="1" indent="-381000" algn="l" rtl="0">
              <a:lnSpc>
                <a:spcPct val="100000"/>
              </a:lnSpc>
              <a:spcBef>
                <a:spcPts val="1000"/>
              </a:spcBef>
              <a:spcAft>
                <a:spcPts val="0"/>
              </a:spcAft>
              <a:buSzPct val="120000"/>
              <a:buFont typeface="Times New Roman"/>
              <a:buChar char="○"/>
            </a:pPr>
            <a:r>
              <a:rPr lang="en-US" sz="2000" u="sng" dirty="0">
                <a:solidFill>
                  <a:schemeClr val="hlink"/>
                </a:solidFill>
                <a:latin typeface="Times New Roman"/>
                <a:ea typeface="Times New Roman"/>
                <a:cs typeface="Times New Roman"/>
                <a:sym typeface="Times New Roman"/>
                <a:hlinkClick r:id="rId3"/>
              </a:rPr>
              <a:t>https://www.ngs.noaa.gov/web/surveys/photo_submissions/</a:t>
            </a:r>
          </a:p>
          <a:p>
            <a:pPr marL="914400" marR="0" lvl="1" indent="-381000" algn="l" rtl="0">
              <a:lnSpc>
                <a:spcPct val="100000"/>
              </a:lnSpc>
              <a:spcBef>
                <a:spcPts val="1000"/>
              </a:spcBef>
              <a:spcAft>
                <a:spcPts val="0"/>
              </a:spcAft>
              <a:buSzPct val="120000"/>
              <a:buFont typeface="Times New Roman"/>
              <a:buChar char="○"/>
            </a:pPr>
            <a:r>
              <a:rPr lang="en-US" sz="2000" u="sng" dirty="0">
                <a:solidFill>
                  <a:schemeClr val="hlink"/>
                </a:solidFill>
                <a:latin typeface="Times New Roman"/>
                <a:ea typeface="Times New Roman"/>
                <a:cs typeface="Times New Roman"/>
                <a:sym typeface="Times New Roman"/>
                <a:hlinkClick r:id="rId4"/>
              </a:rPr>
              <a:t>https://www.ngs.noaa.gov/PC_PROD/ADJUST/adjustment_guidelines.pdf</a:t>
            </a:r>
          </a:p>
          <a:p>
            <a:pPr marL="914400" marR="0" lvl="1" indent="-381000" algn="l" rtl="0">
              <a:lnSpc>
                <a:spcPct val="100000"/>
              </a:lnSpc>
              <a:spcBef>
                <a:spcPts val="1000"/>
              </a:spcBef>
              <a:spcAft>
                <a:spcPts val="0"/>
              </a:spcAft>
              <a:buSzPct val="120000"/>
              <a:buFont typeface="Times New Roman"/>
              <a:buChar char="○"/>
            </a:pPr>
            <a:r>
              <a:rPr lang="en-US" sz="2000" u="sng" dirty="0">
                <a:solidFill>
                  <a:schemeClr val="hlink"/>
                </a:solidFill>
                <a:latin typeface="Times New Roman"/>
                <a:ea typeface="Times New Roman"/>
                <a:cs typeface="Times New Roman"/>
                <a:sym typeface="Times New Roman"/>
                <a:hlinkClick r:id="rId5"/>
              </a:rPr>
              <a:t>https://geodesy.noaa.gov/datasheets/</a:t>
            </a:r>
          </a:p>
          <a:p>
            <a:pPr marL="457200" marR="0" lvl="0" indent="0" algn="l" rtl="0">
              <a:lnSpc>
                <a:spcPct val="100000"/>
              </a:lnSpc>
              <a:spcBef>
                <a:spcPts val="1000"/>
              </a:spcBef>
              <a:spcAft>
                <a:spcPts val="0"/>
              </a:spcAft>
              <a:buNone/>
            </a:pPr>
            <a:endParaRPr sz="2000" dirty="0">
              <a:latin typeface="Times New Roman"/>
              <a:ea typeface="Times New Roman"/>
              <a:cs typeface="Times New Roman"/>
              <a:sym typeface="Times New Roman"/>
            </a:endParaRPr>
          </a:p>
          <a:p>
            <a:pPr marL="0" marR="0" lvl="0" indent="-6985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 and a quick apology.</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25" name="Shape 32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26" name="Shape 32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22</a:t>
            </a:fld>
            <a:endParaRPr lang="en-US">
              <a:latin typeface="Times New Roman"/>
              <a:ea typeface="Times New Roman"/>
              <a:cs typeface="Times New Roman"/>
              <a:sym typeface="Times New Roman"/>
            </a:endParaRPr>
          </a:p>
        </p:txBody>
      </p:sp>
      <p:sp>
        <p:nvSpPr>
          <p:cNvPr id="327" name="Shape 32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328" name="Shape 328"/>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I’ll now highlight some of the enhancements to be found in the  “look and feel” of </a:t>
            </a:r>
            <a:r>
              <a:rPr lang="en-US" sz="2400" dirty="0" smtClean="0">
                <a:solidFill>
                  <a:schemeClr val="dk1"/>
                </a:solidFill>
                <a:latin typeface="Times New Roman"/>
                <a:ea typeface="Times New Roman"/>
                <a:cs typeface="Times New Roman"/>
                <a:sym typeface="Times New Roman"/>
              </a:rPr>
              <a:t>Beta OPUS-Projects.</a:t>
            </a:r>
            <a:endParaRPr lang="en-US" sz="2400" dirty="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From here on, I assume familiarity with the use of OPUS-Projects.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Backwards compatibility.</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34" name="Shape 334"/>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35" name="Shape 335"/>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23</a:t>
            </a:fld>
            <a:endParaRPr lang="en-US">
              <a:latin typeface="Times New Roman"/>
              <a:ea typeface="Times New Roman"/>
              <a:cs typeface="Times New Roman"/>
              <a:sym typeface="Times New Roman"/>
            </a:endParaRPr>
          </a:p>
        </p:txBody>
      </p:sp>
      <p:sp>
        <p:nvSpPr>
          <p:cNvPr id="336" name="Shape 336"/>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337" name="Shape 337"/>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Some folks won’t want to submit their results for publication or their projects won’t be appropriate to submit.  For them, we’ve preserved the current OPUS-Projects appearance and functionality with two exceptions.</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However, we have enhanced a few functions.</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In the next few slides, we discuss the exceptions and enhancements before proceeding to the changes supporting submissions to the IDB.</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solution type display.</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43" name="Shape 343"/>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44" name="Shape 344"/>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24</a:t>
            </a:fld>
            <a:endParaRPr lang="en-US">
              <a:latin typeface="Times New Roman"/>
              <a:ea typeface="Times New Roman"/>
              <a:cs typeface="Times New Roman"/>
              <a:sym typeface="Times New Roman"/>
            </a:endParaRPr>
          </a:p>
        </p:txBody>
      </p:sp>
      <p:sp>
        <p:nvSpPr>
          <p:cNvPr id="345" name="Shape 345"/>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346" name="Shape 346"/>
          <p:cNvGrpSpPr/>
          <p:nvPr/>
        </p:nvGrpSpPr>
        <p:grpSpPr>
          <a:xfrm>
            <a:off x="1401799" y="1122500"/>
            <a:ext cx="6340400" cy="5233849"/>
            <a:chOff x="1350775" y="1122500"/>
            <a:chExt cx="6340400" cy="5233849"/>
          </a:xfrm>
        </p:grpSpPr>
        <p:pic>
          <p:nvPicPr>
            <p:cNvPr id="347" name="Shape 347"/>
            <p:cNvPicPr preferRelativeResize="0"/>
            <p:nvPr/>
          </p:nvPicPr>
          <p:blipFill rotWithShape="1">
            <a:blip r:embed="rId3">
              <a:alphaModFix/>
            </a:blip>
            <a:srcRect t="21315" b="2365"/>
            <a:stretch/>
          </p:blipFill>
          <p:spPr>
            <a:xfrm>
              <a:off x="1350775" y="1122500"/>
              <a:ext cx="6340400" cy="5233849"/>
            </a:xfrm>
            <a:prstGeom prst="rect">
              <a:avLst/>
            </a:prstGeom>
            <a:noFill/>
            <a:ln w="28575" cap="flat" cmpd="sng">
              <a:solidFill>
                <a:srgbClr val="0B5394"/>
              </a:solidFill>
              <a:prstDash val="solid"/>
              <a:round/>
              <a:headEnd type="none" w="med" len="med"/>
              <a:tailEnd type="none" w="med" len="med"/>
            </a:ln>
          </p:spPr>
        </p:pic>
        <p:pic>
          <p:nvPicPr>
            <p:cNvPr id="348" name="Shape 348"/>
            <p:cNvPicPr preferRelativeResize="0"/>
            <p:nvPr/>
          </p:nvPicPr>
          <p:blipFill rotWithShape="1">
            <a:blip r:embed="rId3">
              <a:alphaModFix/>
            </a:blip>
            <a:srcRect t="82456" b="13388"/>
            <a:stretch/>
          </p:blipFill>
          <p:spPr>
            <a:xfrm>
              <a:off x="1350775" y="5315424"/>
              <a:ext cx="6340400" cy="284974"/>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session consolidation.</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54" name="Shape 354"/>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55" name="Shape 355"/>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25</a:t>
            </a:fld>
            <a:endParaRPr lang="en-US">
              <a:latin typeface="Times New Roman"/>
              <a:ea typeface="Times New Roman"/>
              <a:cs typeface="Times New Roman"/>
              <a:sym typeface="Times New Roman"/>
            </a:endParaRPr>
          </a:p>
        </p:txBody>
      </p:sp>
      <p:sp>
        <p:nvSpPr>
          <p:cNvPr id="356" name="Shape 356"/>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357" name="Shape 357"/>
          <p:cNvGrpSpPr/>
          <p:nvPr/>
        </p:nvGrpSpPr>
        <p:grpSpPr>
          <a:xfrm>
            <a:off x="1275550" y="1122501"/>
            <a:ext cx="6340400" cy="5233849"/>
            <a:chOff x="1275550" y="1122501"/>
            <a:chExt cx="6340400" cy="5233849"/>
          </a:xfrm>
        </p:grpSpPr>
        <p:pic>
          <p:nvPicPr>
            <p:cNvPr id="358" name="Shape 358"/>
            <p:cNvPicPr preferRelativeResize="0"/>
            <p:nvPr/>
          </p:nvPicPr>
          <p:blipFill rotWithShape="1">
            <a:blip r:embed="rId3">
              <a:alphaModFix/>
            </a:blip>
            <a:srcRect t="23681"/>
            <a:stretch/>
          </p:blipFill>
          <p:spPr>
            <a:xfrm>
              <a:off x="1275550" y="1122501"/>
              <a:ext cx="6340400" cy="5233849"/>
            </a:xfrm>
            <a:prstGeom prst="rect">
              <a:avLst/>
            </a:prstGeom>
            <a:noFill/>
            <a:ln w="28575" cap="flat" cmpd="sng">
              <a:solidFill>
                <a:srgbClr val="0B5394"/>
              </a:solidFill>
              <a:prstDash val="solid"/>
              <a:round/>
              <a:headEnd type="none" w="med" len="med"/>
              <a:tailEnd type="none" w="med" len="med"/>
            </a:ln>
          </p:spPr>
        </p:pic>
        <p:pic>
          <p:nvPicPr>
            <p:cNvPr id="359" name="Shape 359"/>
            <p:cNvPicPr preferRelativeResize="0"/>
            <p:nvPr/>
          </p:nvPicPr>
          <p:blipFill rotWithShape="1">
            <a:blip r:embed="rId3">
              <a:alphaModFix/>
            </a:blip>
            <a:srcRect t="74342" b="3435"/>
            <a:stretch/>
          </p:blipFill>
          <p:spPr>
            <a:xfrm>
              <a:off x="1275550" y="4596775"/>
              <a:ext cx="6340400" cy="1524000"/>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Add CORS: data availability and site log.</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65" name="Shape 36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66" name="Shape 36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26</a:t>
            </a:fld>
            <a:endParaRPr lang="en-US">
              <a:latin typeface="Times New Roman"/>
              <a:ea typeface="Times New Roman"/>
              <a:cs typeface="Times New Roman"/>
              <a:sym typeface="Times New Roman"/>
            </a:endParaRPr>
          </a:p>
        </p:txBody>
      </p:sp>
      <p:sp>
        <p:nvSpPr>
          <p:cNvPr id="367" name="Shape 36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368" name="Shape 368"/>
          <p:cNvGrpSpPr/>
          <p:nvPr/>
        </p:nvGrpSpPr>
        <p:grpSpPr>
          <a:xfrm>
            <a:off x="614050" y="1237424"/>
            <a:ext cx="8331700" cy="5003999"/>
            <a:chOff x="614050" y="1237424"/>
            <a:chExt cx="8331700" cy="5003999"/>
          </a:xfrm>
        </p:grpSpPr>
        <p:pic>
          <p:nvPicPr>
            <p:cNvPr id="369" name="Shape 369"/>
            <p:cNvPicPr preferRelativeResize="0"/>
            <p:nvPr/>
          </p:nvPicPr>
          <p:blipFill rotWithShape="1">
            <a:blip r:embed="rId3">
              <a:alphaModFix/>
            </a:blip>
            <a:srcRect t="16835" b="3566"/>
            <a:stretch/>
          </p:blipFill>
          <p:spPr>
            <a:xfrm>
              <a:off x="614050" y="1237424"/>
              <a:ext cx="6924675" cy="5003999"/>
            </a:xfrm>
            <a:prstGeom prst="rect">
              <a:avLst/>
            </a:prstGeom>
            <a:noFill/>
            <a:ln w="28575" cap="flat" cmpd="sng">
              <a:solidFill>
                <a:srgbClr val="0B5394"/>
              </a:solidFill>
              <a:prstDash val="solid"/>
              <a:round/>
              <a:headEnd type="none" w="med" len="med"/>
              <a:tailEnd type="none" w="med" len="med"/>
            </a:ln>
          </p:spPr>
        </p:pic>
        <p:pic>
          <p:nvPicPr>
            <p:cNvPr id="370" name="Shape 370"/>
            <p:cNvPicPr preferRelativeResize="0"/>
            <p:nvPr/>
          </p:nvPicPr>
          <p:blipFill>
            <a:blip r:embed="rId4">
              <a:alphaModFix/>
            </a:blip>
            <a:stretch>
              <a:fillRect/>
            </a:stretch>
          </p:blipFill>
          <p:spPr>
            <a:xfrm>
              <a:off x="3211700" y="1328062"/>
              <a:ext cx="5734050" cy="2276475"/>
            </a:xfrm>
            <a:prstGeom prst="rect">
              <a:avLst/>
            </a:prstGeom>
            <a:noFill/>
            <a:ln w="28575" cap="flat" cmpd="sng">
              <a:solidFill>
                <a:srgbClr val="0B5394"/>
              </a:solidFill>
              <a:prstDash val="solid"/>
              <a:round/>
              <a:headEnd type="none" w="med" len="med"/>
              <a:tailEnd type="none" w="med" len="med"/>
            </a:ln>
          </p:spPr>
        </p:pic>
        <p:pic>
          <p:nvPicPr>
            <p:cNvPr id="371" name="Shape 371"/>
            <p:cNvPicPr preferRelativeResize="0"/>
            <p:nvPr/>
          </p:nvPicPr>
          <p:blipFill rotWithShape="1">
            <a:blip r:embed="rId3">
              <a:alphaModFix/>
            </a:blip>
            <a:srcRect l="20122" t="66866" r="51249" b="27954"/>
            <a:stretch/>
          </p:blipFill>
          <p:spPr>
            <a:xfrm>
              <a:off x="2007225" y="4382699"/>
              <a:ext cx="1982425" cy="325599"/>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Session processing setup: HUB suggestion.</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77" name="Shape 377"/>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78" name="Shape 378"/>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27</a:t>
            </a:fld>
            <a:endParaRPr lang="en-US">
              <a:latin typeface="Times New Roman"/>
              <a:ea typeface="Times New Roman"/>
              <a:cs typeface="Times New Roman"/>
              <a:sym typeface="Times New Roman"/>
            </a:endParaRPr>
          </a:p>
        </p:txBody>
      </p:sp>
      <p:sp>
        <p:nvSpPr>
          <p:cNvPr id="379" name="Shape 379"/>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380" name="Shape 380"/>
          <p:cNvGrpSpPr/>
          <p:nvPr/>
        </p:nvGrpSpPr>
        <p:grpSpPr>
          <a:xfrm>
            <a:off x="247250" y="1122500"/>
            <a:ext cx="8649500" cy="5233850"/>
            <a:chOff x="247250" y="1122500"/>
            <a:chExt cx="8649500" cy="5233850"/>
          </a:xfrm>
        </p:grpSpPr>
        <p:pic>
          <p:nvPicPr>
            <p:cNvPr id="381" name="Shape 381"/>
            <p:cNvPicPr preferRelativeResize="0"/>
            <p:nvPr/>
          </p:nvPicPr>
          <p:blipFill rotWithShape="1">
            <a:blip r:embed="rId3">
              <a:alphaModFix/>
            </a:blip>
            <a:srcRect t="15935" b="7746"/>
            <a:stretch/>
          </p:blipFill>
          <p:spPr>
            <a:xfrm>
              <a:off x="247250" y="1122500"/>
              <a:ext cx="8649500" cy="5233850"/>
            </a:xfrm>
            <a:prstGeom prst="rect">
              <a:avLst/>
            </a:prstGeom>
            <a:noFill/>
            <a:ln w="28575" cap="flat" cmpd="sng">
              <a:solidFill>
                <a:srgbClr val="0B5394"/>
              </a:solidFill>
              <a:prstDash val="solid"/>
              <a:round/>
              <a:headEnd type="none" w="med" len="med"/>
              <a:tailEnd type="none" w="med" len="med"/>
            </a:ln>
          </p:spPr>
        </p:pic>
        <p:pic>
          <p:nvPicPr>
            <p:cNvPr id="382" name="Shape 382"/>
            <p:cNvPicPr preferRelativeResize="0"/>
            <p:nvPr/>
          </p:nvPicPr>
          <p:blipFill rotWithShape="1">
            <a:blip r:embed="rId3">
              <a:alphaModFix/>
            </a:blip>
            <a:srcRect t="53586" b="40040"/>
            <a:stretch/>
          </p:blipFill>
          <p:spPr>
            <a:xfrm>
              <a:off x="247250" y="3704675"/>
              <a:ext cx="8649500" cy="437100"/>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Session processing setup: HUB weighting.</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88" name="Shape 38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389" name="Shape 38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28</a:t>
            </a:fld>
            <a:endParaRPr lang="en-US">
              <a:latin typeface="Times New Roman"/>
              <a:ea typeface="Times New Roman"/>
              <a:cs typeface="Times New Roman"/>
              <a:sym typeface="Times New Roman"/>
            </a:endParaRPr>
          </a:p>
        </p:txBody>
      </p:sp>
      <p:sp>
        <p:nvSpPr>
          <p:cNvPr id="390" name="Shape 39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391" name="Shape 391"/>
          <p:cNvGrpSpPr/>
          <p:nvPr/>
        </p:nvGrpSpPr>
        <p:grpSpPr>
          <a:xfrm>
            <a:off x="136525" y="1122500"/>
            <a:ext cx="8524600" cy="5233849"/>
            <a:chOff x="136525" y="1122500"/>
            <a:chExt cx="8524600" cy="5233849"/>
          </a:xfrm>
        </p:grpSpPr>
        <p:pic>
          <p:nvPicPr>
            <p:cNvPr id="392" name="Shape 392"/>
            <p:cNvPicPr preferRelativeResize="0"/>
            <p:nvPr/>
          </p:nvPicPr>
          <p:blipFill rotWithShape="1">
            <a:blip r:embed="rId3">
              <a:alphaModFix/>
            </a:blip>
            <a:srcRect l="1448" t="34452" r="-9" b="25799"/>
            <a:stretch/>
          </p:blipFill>
          <p:spPr>
            <a:xfrm>
              <a:off x="136525" y="2066075"/>
              <a:ext cx="8524599" cy="2725850"/>
            </a:xfrm>
            <a:prstGeom prst="rect">
              <a:avLst/>
            </a:prstGeom>
            <a:noFill/>
            <a:ln w="28575" cap="flat" cmpd="sng">
              <a:solidFill>
                <a:srgbClr val="0B5394"/>
              </a:solidFill>
              <a:prstDash val="solid"/>
              <a:round/>
              <a:headEnd type="none" w="med" len="med"/>
              <a:tailEnd type="none" w="med" len="med"/>
            </a:ln>
          </p:spPr>
        </p:pic>
        <p:pic>
          <p:nvPicPr>
            <p:cNvPr id="393" name="Shape 393"/>
            <p:cNvPicPr preferRelativeResize="0"/>
            <p:nvPr/>
          </p:nvPicPr>
          <p:blipFill rotWithShape="1">
            <a:blip r:embed="rId4">
              <a:alphaModFix/>
            </a:blip>
            <a:srcRect t="21573" b="2113"/>
            <a:stretch/>
          </p:blipFill>
          <p:spPr>
            <a:xfrm>
              <a:off x="2320725" y="1122500"/>
              <a:ext cx="6340400" cy="5233849"/>
            </a:xfrm>
            <a:prstGeom prst="rect">
              <a:avLst/>
            </a:prstGeom>
            <a:noFill/>
            <a:ln w="28575" cap="flat" cmpd="sng">
              <a:solidFill>
                <a:srgbClr val="0B5394"/>
              </a:solidFill>
              <a:prstDash val="solid"/>
              <a:round/>
              <a:headEnd type="none" w="med" len="med"/>
              <a:tailEnd type="none" w="med" len="me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Session processing: remove TRI design.</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99" name="Shape 39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00" name="Shape 40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29</a:t>
            </a:fld>
            <a:endParaRPr lang="en-US">
              <a:latin typeface="Times New Roman"/>
              <a:ea typeface="Times New Roman"/>
              <a:cs typeface="Times New Roman"/>
              <a:sym typeface="Times New Roman"/>
            </a:endParaRPr>
          </a:p>
        </p:txBody>
      </p:sp>
      <p:sp>
        <p:nvSpPr>
          <p:cNvPr id="401" name="Shape 40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02" name="Shape 402"/>
          <p:cNvGrpSpPr/>
          <p:nvPr/>
        </p:nvGrpSpPr>
        <p:grpSpPr>
          <a:xfrm>
            <a:off x="247250" y="1122500"/>
            <a:ext cx="8649500" cy="5084325"/>
            <a:chOff x="247250" y="1122500"/>
            <a:chExt cx="8649500" cy="5084325"/>
          </a:xfrm>
        </p:grpSpPr>
        <p:pic>
          <p:nvPicPr>
            <p:cNvPr id="403" name="Shape 403"/>
            <p:cNvPicPr preferRelativeResize="0"/>
            <p:nvPr/>
          </p:nvPicPr>
          <p:blipFill rotWithShape="1">
            <a:blip r:embed="rId3">
              <a:alphaModFix/>
            </a:blip>
            <a:srcRect t="25860"/>
            <a:stretch/>
          </p:blipFill>
          <p:spPr>
            <a:xfrm>
              <a:off x="247250" y="1122500"/>
              <a:ext cx="8649500" cy="5084325"/>
            </a:xfrm>
            <a:prstGeom prst="rect">
              <a:avLst/>
            </a:prstGeom>
            <a:noFill/>
            <a:ln w="28575" cap="flat" cmpd="sng">
              <a:solidFill>
                <a:srgbClr val="0B5394"/>
              </a:solidFill>
              <a:prstDash val="solid"/>
              <a:round/>
              <a:headEnd type="none" w="med" len="med"/>
              <a:tailEnd type="none" w="med" len="med"/>
            </a:ln>
          </p:spPr>
        </p:pic>
        <p:pic>
          <p:nvPicPr>
            <p:cNvPr id="404" name="Shape 404"/>
            <p:cNvPicPr preferRelativeResize="0"/>
            <p:nvPr/>
          </p:nvPicPr>
          <p:blipFill rotWithShape="1">
            <a:blip r:embed="rId3">
              <a:alphaModFix/>
            </a:blip>
            <a:srcRect t="92783" b="1171"/>
            <a:stretch/>
          </p:blipFill>
          <p:spPr>
            <a:xfrm>
              <a:off x="247250" y="5711899"/>
              <a:ext cx="8649500" cy="414600"/>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B.S. from the University of Missouri at Rolla.</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Ph.D. from the University of Illinois at Champaign-Urbana.</a:t>
            </a:r>
          </a:p>
          <a:p>
            <a:pPr marL="457200" marR="0" lvl="0" indent="-381000" algn="l" rtl="0">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NGS calls me a geodesist, but I’m actually an astronomer who happens to do things that look like geodesy.</a:t>
            </a:r>
          </a:p>
          <a:p>
            <a:pPr marL="457200" marR="0" lvl="0" indent="-381000" algn="l" rtl="0">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 am the “father” of the PAGES processing software.</a:t>
            </a:r>
          </a:p>
          <a:p>
            <a:pPr marL="457200" marR="0" lvl="0" indent="-381000" algn="l" rtl="0">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I’ve been indirectly involved in OPUS since its inception in 2002.</a:t>
            </a: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 am the “father” of the OPUS-Projects web application.</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
        <p:nvSpPr>
          <p:cNvPr id="100" name="Shape 100"/>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3600">
                <a:solidFill>
                  <a:schemeClr val="dk1"/>
                </a:solidFill>
                <a:latin typeface="Times New Roman"/>
                <a:ea typeface="Times New Roman"/>
                <a:cs typeface="Times New Roman"/>
                <a:sym typeface="Times New Roman"/>
              </a:rPr>
              <a:t>Who is this guy?</a:t>
            </a:r>
          </a:p>
        </p:txBody>
      </p:sp>
      <p:sp>
        <p:nvSpPr>
          <p:cNvPr id="101" name="Shape 101"/>
          <p:cNvSpPr txBox="1"/>
          <p:nvPr/>
        </p:nvSpPr>
        <p:spPr>
          <a:xfrm>
            <a:off x="81975" y="6356350"/>
            <a:ext cx="1366200" cy="437100"/>
          </a:xfrm>
          <a:prstGeom prst="rect">
            <a:avLst/>
          </a:prstGeom>
          <a:noFill/>
          <a:ln>
            <a:noFill/>
          </a:ln>
        </p:spPr>
        <p:txBody>
          <a:bodyPr lIns="91425" tIns="91425" rIns="91425" bIns="91425" anchor="t" anchorCtr="0">
            <a:noAutofit/>
          </a:bodyPr>
          <a:lstStyle/>
          <a:p>
            <a:pPr lv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02" name="Shape 102"/>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a:t>
            </a:fld>
            <a:endParaRPr lang="en-US">
              <a:latin typeface="Times New Roman"/>
              <a:ea typeface="Times New Roman"/>
              <a:cs typeface="Times New Roman"/>
              <a:sym typeface="Times New Roman"/>
            </a:endParaRPr>
          </a:p>
        </p:txBody>
      </p:sp>
      <p:sp>
        <p:nvSpPr>
          <p:cNvPr id="103" name="Shape 103"/>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Accessing the new features (in the future).</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10" name="Shape 410"/>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11" name="Shape 411"/>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30</a:t>
            </a:fld>
            <a:endParaRPr lang="en-US">
              <a:latin typeface="Times New Roman"/>
              <a:ea typeface="Times New Roman"/>
              <a:cs typeface="Times New Roman"/>
              <a:sym typeface="Times New Roman"/>
            </a:endParaRPr>
          </a:p>
        </p:txBody>
      </p:sp>
      <p:sp>
        <p:nvSpPr>
          <p:cNvPr id="412" name="Shape 412"/>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413" name="Shape 413"/>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The first step in preparing a submission to the IDB is the NGS online survey project proposal form.  After entering a brief description of the survey project, you’re provided a project tracking ID to facilitate communication about your project including its submission.</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Intentionally, there are many similarities between this form and the OPUS-Projects Create form.</a:t>
            </a:r>
          </a:p>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When </a:t>
            </a:r>
            <a:r>
              <a:rPr lang="en-US" sz="2400" dirty="0" smtClean="0">
                <a:solidFill>
                  <a:schemeClr val="dk1"/>
                </a:solidFill>
                <a:latin typeface="Times New Roman"/>
                <a:ea typeface="Times New Roman"/>
                <a:cs typeface="Times New Roman"/>
                <a:sym typeface="Times New Roman"/>
              </a:rPr>
              <a:t>Beta OPUS-Projects is </a:t>
            </a:r>
            <a:r>
              <a:rPr lang="en-US" sz="2400" dirty="0">
                <a:solidFill>
                  <a:schemeClr val="dk1"/>
                </a:solidFill>
                <a:latin typeface="Times New Roman"/>
                <a:ea typeface="Times New Roman"/>
                <a:cs typeface="Times New Roman"/>
                <a:sym typeface="Times New Roman"/>
              </a:rPr>
              <a:t>released to production, the online survey project proposal form will be the way you create an OPUS-Project project for processing your GNSS data.</a:t>
            </a:r>
          </a:p>
          <a:p>
            <a:pPr marL="0" marR="0" lvl="0" indent="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Accessing the new features (now).</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19" name="Shape 41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20" name="Shape 42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31</a:t>
            </a:fld>
            <a:endParaRPr lang="en-US">
              <a:latin typeface="Times New Roman"/>
              <a:ea typeface="Times New Roman"/>
              <a:cs typeface="Times New Roman"/>
              <a:sym typeface="Times New Roman"/>
            </a:endParaRPr>
          </a:p>
        </p:txBody>
      </p:sp>
      <p:sp>
        <p:nvSpPr>
          <p:cNvPr id="421" name="Shape 42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422" name="Shape 422"/>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We’re now in a transitional stage with </a:t>
            </a:r>
            <a:r>
              <a:rPr lang="en-US" sz="2400" dirty="0" smtClean="0">
                <a:solidFill>
                  <a:schemeClr val="dk1"/>
                </a:solidFill>
                <a:latin typeface="Times New Roman"/>
                <a:ea typeface="Times New Roman"/>
                <a:cs typeface="Times New Roman"/>
                <a:sym typeface="Times New Roman"/>
              </a:rPr>
              <a:t>Beta OPUS-Projects.</a:t>
            </a:r>
            <a:endParaRPr lang="en-US" sz="2400" dirty="0">
              <a:solidFill>
                <a:schemeClr val="dk1"/>
              </a:solidFill>
              <a:latin typeface="Times New Roman"/>
              <a:ea typeface="Times New Roman"/>
              <a:cs typeface="Times New Roman"/>
              <a:sym typeface="Times New Roman"/>
            </a:endParaRPr>
          </a:p>
          <a:p>
            <a:pPr marL="457200" lvl="0" indent="-381000">
              <a:spcBef>
                <a:spcPts val="100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Beta </a:t>
            </a:r>
            <a:r>
              <a:rPr lang="en-US" sz="2400" dirty="0" smtClean="0">
                <a:solidFill>
                  <a:schemeClr val="dk1"/>
                </a:solidFill>
                <a:latin typeface="Times New Roman"/>
                <a:ea typeface="Times New Roman"/>
                <a:cs typeface="Times New Roman"/>
                <a:sym typeface="Times New Roman"/>
              </a:rPr>
              <a:t>OPUS-Projects </a:t>
            </a:r>
            <a:r>
              <a:rPr lang="en-US" sz="2400" dirty="0">
                <a:solidFill>
                  <a:schemeClr val="dk1"/>
                </a:solidFill>
                <a:latin typeface="Times New Roman"/>
                <a:ea typeface="Times New Roman"/>
                <a:cs typeface="Times New Roman"/>
                <a:sym typeface="Times New Roman"/>
              </a:rPr>
              <a:t>uses that tracking ID to “tag” projects in preparation for submission to the IDB, but project creation through the survey proposal form isn’t available.</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For now, there are two ways to associate a project tracking ID with </a:t>
            </a:r>
            <a:r>
              <a:rPr lang="en-US" sz="2400" dirty="0" smtClean="0">
                <a:solidFill>
                  <a:schemeClr val="dk1"/>
                </a:solidFill>
                <a:latin typeface="Times New Roman"/>
                <a:ea typeface="Times New Roman"/>
                <a:cs typeface="Times New Roman"/>
                <a:sym typeface="Times New Roman"/>
              </a:rPr>
              <a:t>your Beta </a:t>
            </a:r>
            <a:r>
              <a:rPr lang="en-US" sz="2400" dirty="0">
                <a:solidFill>
                  <a:schemeClr val="dk1"/>
                </a:solidFill>
                <a:latin typeface="Times New Roman"/>
                <a:ea typeface="Times New Roman"/>
                <a:cs typeface="Times New Roman"/>
                <a:sym typeface="Times New Roman"/>
              </a:rPr>
              <a:t>OPUS-Projects </a:t>
            </a:r>
            <a:r>
              <a:rPr lang="en-US" sz="2400" dirty="0" smtClean="0">
                <a:solidFill>
                  <a:schemeClr val="dk1"/>
                </a:solidFill>
                <a:latin typeface="Times New Roman"/>
                <a:ea typeface="Times New Roman"/>
                <a:cs typeface="Times New Roman"/>
                <a:sym typeface="Times New Roman"/>
              </a:rPr>
              <a:t>project.</a:t>
            </a:r>
            <a:endParaRPr lang="en-US"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Create form: NGS tracking ID.</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28" name="Shape 42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29" name="Shape 42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32</a:t>
            </a:fld>
            <a:endParaRPr lang="en-US">
              <a:latin typeface="Times New Roman"/>
              <a:ea typeface="Times New Roman"/>
              <a:cs typeface="Times New Roman"/>
              <a:sym typeface="Times New Roman"/>
            </a:endParaRPr>
          </a:p>
        </p:txBody>
      </p:sp>
      <p:sp>
        <p:nvSpPr>
          <p:cNvPr id="430" name="Shape 43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31" name="Shape 431"/>
          <p:cNvGrpSpPr/>
          <p:nvPr/>
        </p:nvGrpSpPr>
        <p:grpSpPr>
          <a:xfrm>
            <a:off x="1401799" y="1960762"/>
            <a:ext cx="6340400" cy="2936474"/>
            <a:chOff x="1401799" y="1960762"/>
            <a:chExt cx="6340400" cy="2936474"/>
          </a:xfrm>
        </p:grpSpPr>
        <p:pic>
          <p:nvPicPr>
            <p:cNvPr id="432" name="Shape 432"/>
            <p:cNvPicPr preferRelativeResize="0"/>
            <p:nvPr/>
          </p:nvPicPr>
          <p:blipFill rotWithShape="1">
            <a:blip r:embed="rId3">
              <a:alphaModFix/>
            </a:blip>
            <a:srcRect t="21135" b="36045"/>
            <a:stretch/>
          </p:blipFill>
          <p:spPr>
            <a:xfrm>
              <a:off x="1401799" y="1960762"/>
              <a:ext cx="6340400" cy="2936474"/>
            </a:xfrm>
            <a:prstGeom prst="rect">
              <a:avLst/>
            </a:prstGeom>
            <a:noFill/>
            <a:ln w="28575" cap="flat" cmpd="sng">
              <a:solidFill>
                <a:srgbClr val="0B5394"/>
              </a:solidFill>
              <a:prstDash val="solid"/>
              <a:round/>
              <a:headEnd type="none" w="med" len="med"/>
              <a:tailEnd type="none" w="med" len="med"/>
            </a:ln>
          </p:spPr>
        </p:pic>
        <p:pic>
          <p:nvPicPr>
            <p:cNvPr id="433" name="Shape 433"/>
            <p:cNvPicPr preferRelativeResize="0"/>
            <p:nvPr/>
          </p:nvPicPr>
          <p:blipFill rotWithShape="1">
            <a:blip r:embed="rId3">
              <a:alphaModFix/>
            </a:blip>
            <a:srcRect t="30255" b="62467"/>
            <a:stretch/>
          </p:blipFill>
          <p:spPr>
            <a:xfrm>
              <a:off x="1401800" y="2586124"/>
              <a:ext cx="6340400" cy="499049"/>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NGS tracking ID.</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39" name="Shape 43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40" name="Shape 44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33</a:t>
            </a:fld>
            <a:endParaRPr lang="en-US">
              <a:latin typeface="Times New Roman"/>
              <a:ea typeface="Times New Roman"/>
              <a:cs typeface="Times New Roman"/>
              <a:sym typeface="Times New Roman"/>
            </a:endParaRPr>
          </a:p>
        </p:txBody>
      </p:sp>
      <p:sp>
        <p:nvSpPr>
          <p:cNvPr id="441" name="Shape 44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42" name="Shape 442"/>
          <p:cNvGrpSpPr/>
          <p:nvPr/>
        </p:nvGrpSpPr>
        <p:grpSpPr>
          <a:xfrm>
            <a:off x="1401799" y="1122500"/>
            <a:ext cx="6340400" cy="5233849"/>
            <a:chOff x="1421650" y="1122500"/>
            <a:chExt cx="6340400" cy="5233849"/>
          </a:xfrm>
        </p:grpSpPr>
        <p:pic>
          <p:nvPicPr>
            <p:cNvPr id="443" name="Shape 443"/>
            <p:cNvPicPr preferRelativeResize="0"/>
            <p:nvPr/>
          </p:nvPicPr>
          <p:blipFill rotWithShape="1">
            <a:blip r:embed="rId3">
              <a:alphaModFix/>
            </a:blip>
            <a:srcRect t="21445" b="2236"/>
            <a:stretch/>
          </p:blipFill>
          <p:spPr>
            <a:xfrm>
              <a:off x="1421650" y="1122500"/>
              <a:ext cx="6340400" cy="5233849"/>
            </a:xfrm>
            <a:prstGeom prst="rect">
              <a:avLst/>
            </a:prstGeom>
            <a:noFill/>
            <a:ln w="28575" cap="flat" cmpd="sng">
              <a:solidFill>
                <a:srgbClr val="0B5394"/>
              </a:solidFill>
              <a:prstDash val="solid"/>
              <a:round/>
              <a:headEnd type="none" w="med" len="med"/>
              <a:tailEnd type="none" w="med" len="med"/>
            </a:ln>
          </p:spPr>
        </p:pic>
        <p:pic>
          <p:nvPicPr>
            <p:cNvPr id="444" name="Shape 444"/>
            <p:cNvPicPr preferRelativeResize="0"/>
            <p:nvPr/>
          </p:nvPicPr>
          <p:blipFill rotWithShape="1">
            <a:blip r:embed="rId3">
              <a:alphaModFix/>
            </a:blip>
            <a:srcRect t="35789" r="83866" b="56622"/>
            <a:stretch/>
          </p:blipFill>
          <p:spPr>
            <a:xfrm>
              <a:off x="1421650" y="2106350"/>
              <a:ext cx="1022950" cy="520375"/>
            </a:xfrm>
            <a:prstGeom prst="rect">
              <a:avLst/>
            </a:prstGeom>
            <a:noFill/>
            <a:ln w="76200" cap="flat" cmpd="sng">
              <a:solidFill>
                <a:srgbClr val="FFFF00"/>
              </a:solidFill>
              <a:prstDash val="solid"/>
              <a:round/>
              <a:headEnd type="none" w="med" len="med"/>
              <a:tailEnd type="none" w="med" len="med"/>
            </a:ln>
          </p:spPr>
        </p:pic>
      </p:grpSp>
      <p:pic>
        <p:nvPicPr>
          <p:cNvPr id="445" name="Shape 445"/>
          <p:cNvPicPr preferRelativeResize="0"/>
          <p:nvPr/>
        </p:nvPicPr>
        <p:blipFill>
          <a:blip r:embed="rId4">
            <a:alphaModFix/>
          </a:blip>
          <a:stretch>
            <a:fillRect/>
          </a:stretch>
        </p:blipFill>
        <p:spPr>
          <a:xfrm>
            <a:off x="2444587" y="3151550"/>
            <a:ext cx="6448425" cy="2686050"/>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new controls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51" name="Shape 451"/>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52" name="Shape 452"/>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34</a:t>
            </a:fld>
            <a:endParaRPr lang="en-US">
              <a:latin typeface="Times New Roman"/>
              <a:ea typeface="Times New Roman"/>
              <a:cs typeface="Times New Roman"/>
              <a:sym typeface="Times New Roman"/>
            </a:endParaRPr>
          </a:p>
        </p:txBody>
      </p:sp>
      <p:sp>
        <p:nvSpPr>
          <p:cNvPr id="453" name="Shape 453"/>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54" name="Shape 454"/>
          <p:cNvGrpSpPr/>
          <p:nvPr/>
        </p:nvGrpSpPr>
        <p:grpSpPr>
          <a:xfrm>
            <a:off x="1401800" y="1122499"/>
            <a:ext cx="6340400" cy="5184124"/>
            <a:chOff x="1401800" y="1122499"/>
            <a:chExt cx="6340400" cy="5184124"/>
          </a:xfrm>
        </p:grpSpPr>
        <p:pic>
          <p:nvPicPr>
            <p:cNvPr id="455" name="Shape 455"/>
            <p:cNvPicPr preferRelativeResize="0"/>
            <p:nvPr/>
          </p:nvPicPr>
          <p:blipFill rotWithShape="1">
            <a:blip r:embed="rId3">
              <a:alphaModFix/>
            </a:blip>
            <a:srcRect t="21399" b="3008"/>
            <a:stretch/>
          </p:blipFill>
          <p:spPr>
            <a:xfrm>
              <a:off x="1401800" y="1122499"/>
              <a:ext cx="6340400" cy="5184124"/>
            </a:xfrm>
            <a:prstGeom prst="rect">
              <a:avLst/>
            </a:prstGeom>
            <a:noFill/>
            <a:ln w="28575" cap="flat" cmpd="sng">
              <a:solidFill>
                <a:srgbClr val="0B5394"/>
              </a:solidFill>
              <a:prstDash val="solid"/>
              <a:round/>
              <a:headEnd type="none" w="med" len="med"/>
              <a:tailEnd type="none" w="med" len="med"/>
            </a:ln>
          </p:spPr>
        </p:pic>
        <p:pic>
          <p:nvPicPr>
            <p:cNvPr id="456" name="Shape 456"/>
            <p:cNvPicPr preferRelativeResize="0"/>
            <p:nvPr/>
          </p:nvPicPr>
          <p:blipFill rotWithShape="1">
            <a:blip r:embed="rId3">
              <a:alphaModFix/>
            </a:blip>
            <a:srcRect t="46041" r="84784" b="28484"/>
            <a:stretch/>
          </p:blipFill>
          <p:spPr>
            <a:xfrm>
              <a:off x="1401800" y="2812575"/>
              <a:ext cx="964724" cy="1747024"/>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Upload Serfil.</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62" name="Shape 462"/>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63" name="Shape 463"/>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35</a:t>
            </a:fld>
            <a:endParaRPr lang="en-US">
              <a:latin typeface="Times New Roman"/>
              <a:ea typeface="Times New Roman"/>
              <a:cs typeface="Times New Roman"/>
              <a:sym typeface="Times New Roman"/>
            </a:endParaRPr>
          </a:p>
        </p:txBody>
      </p:sp>
      <p:sp>
        <p:nvSpPr>
          <p:cNvPr id="464" name="Shape 464"/>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65" name="Shape 465"/>
          <p:cNvGrpSpPr/>
          <p:nvPr/>
        </p:nvGrpSpPr>
        <p:grpSpPr>
          <a:xfrm>
            <a:off x="1399475" y="1122500"/>
            <a:ext cx="6340400" cy="5233849"/>
            <a:chOff x="1399475" y="1122500"/>
            <a:chExt cx="6340400" cy="5233849"/>
          </a:xfrm>
        </p:grpSpPr>
        <p:pic>
          <p:nvPicPr>
            <p:cNvPr id="466" name="Shape 466"/>
            <p:cNvPicPr preferRelativeResize="0"/>
            <p:nvPr/>
          </p:nvPicPr>
          <p:blipFill rotWithShape="1">
            <a:blip r:embed="rId3">
              <a:alphaModFix/>
            </a:blip>
            <a:srcRect t="21132" b="2549"/>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467" name="Shape 467"/>
            <p:cNvPicPr preferRelativeResize="0"/>
            <p:nvPr/>
          </p:nvPicPr>
          <p:blipFill rotWithShape="1">
            <a:blip r:embed="rId3">
              <a:alphaModFix/>
            </a:blip>
            <a:srcRect t="45778" r="84161" b="48620"/>
            <a:stretch/>
          </p:blipFill>
          <p:spPr>
            <a:xfrm>
              <a:off x="1399475" y="2812574"/>
              <a:ext cx="1004225" cy="384099"/>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Upload Description.</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73" name="Shape 473"/>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74" name="Shape 474"/>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36</a:t>
            </a:fld>
            <a:endParaRPr lang="en-US">
              <a:latin typeface="Times New Roman"/>
              <a:ea typeface="Times New Roman"/>
              <a:cs typeface="Times New Roman"/>
              <a:sym typeface="Times New Roman"/>
            </a:endParaRPr>
          </a:p>
        </p:txBody>
      </p:sp>
      <p:sp>
        <p:nvSpPr>
          <p:cNvPr id="475" name="Shape 475"/>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76" name="Shape 476"/>
          <p:cNvGrpSpPr/>
          <p:nvPr/>
        </p:nvGrpSpPr>
        <p:grpSpPr>
          <a:xfrm>
            <a:off x="1399475" y="1122500"/>
            <a:ext cx="6340400" cy="5233849"/>
            <a:chOff x="1399475" y="1122500"/>
            <a:chExt cx="6340400" cy="5233849"/>
          </a:xfrm>
        </p:grpSpPr>
        <p:pic>
          <p:nvPicPr>
            <p:cNvPr id="477" name="Shape 477"/>
            <p:cNvPicPr preferRelativeResize="0"/>
            <p:nvPr/>
          </p:nvPicPr>
          <p:blipFill rotWithShape="1">
            <a:blip r:embed="rId3">
              <a:alphaModFix/>
            </a:blip>
            <a:srcRect t="21132" b="2549"/>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478" name="Shape 478"/>
            <p:cNvPicPr preferRelativeResize="0"/>
            <p:nvPr/>
          </p:nvPicPr>
          <p:blipFill rotWithShape="1">
            <a:blip r:embed="rId3">
              <a:alphaModFix/>
            </a:blip>
            <a:srcRect t="48619" r="84161" b="45006"/>
            <a:stretch/>
          </p:blipFill>
          <p:spPr>
            <a:xfrm>
              <a:off x="1399475" y="3007399"/>
              <a:ext cx="1004225"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Upload Field Logs.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84" name="Shape 484"/>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85" name="Shape 485"/>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37</a:t>
            </a:fld>
            <a:endParaRPr lang="en-US">
              <a:latin typeface="Times New Roman"/>
              <a:ea typeface="Times New Roman"/>
              <a:cs typeface="Times New Roman"/>
              <a:sym typeface="Times New Roman"/>
            </a:endParaRPr>
          </a:p>
        </p:txBody>
      </p:sp>
      <p:sp>
        <p:nvSpPr>
          <p:cNvPr id="486" name="Shape 486"/>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87" name="Shape 487"/>
          <p:cNvGrpSpPr/>
          <p:nvPr/>
        </p:nvGrpSpPr>
        <p:grpSpPr>
          <a:xfrm>
            <a:off x="1399475" y="1122500"/>
            <a:ext cx="6340400" cy="5233849"/>
            <a:chOff x="1399475" y="1122500"/>
            <a:chExt cx="6340400" cy="5233849"/>
          </a:xfrm>
        </p:grpSpPr>
        <p:pic>
          <p:nvPicPr>
            <p:cNvPr id="488" name="Shape 488"/>
            <p:cNvPicPr preferRelativeResize="0"/>
            <p:nvPr/>
          </p:nvPicPr>
          <p:blipFill rotWithShape="1">
            <a:blip r:embed="rId3">
              <a:alphaModFix/>
            </a:blip>
            <a:srcRect t="21132" b="2549"/>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489" name="Shape 489"/>
            <p:cNvPicPr preferRelativeResize="0"/>
            <p:nvPr/>
          </p:nvPicPr>
          <p:blipFill rotWithShape="1">
            <a:blip r:embed="rId3">
              <a:alphaModFix/>
            </a:blip>
            <a:srcRect t="52955" r="84161" b="40670"/>
            <a:stretch/>
          </p:blipFill>
          <p:spPr>
            <a:xfrm>
              <a:off x="1399475" y="3304749"/>
              <a:ext cx="1004225"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Upload Project Report.</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95" name="Shape 49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496" name="Shape 49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38</a:t>
            </a:fld>
            <a:endParaRPr lang="en-US">
              <a:latin typeface="Times New Roman"/>
              <a:ea typeface="Times New Roman"/>
              <a:cs typeface="Times New Roman"/>
              <a:sym typeface="Times New Roman"/>
            </a:endParaRPr>
          </a:p>
        </p:txBody>
      </p:sp>
      <p:sp>
        <p:nvSpPr>
          <p:cNvPr id="497" name="Shape 49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498" name="Shape 498"/>
          <p:cNvGrpSpPr/>
          <p:nvPr/>
        </p:nvGrpSpPr>
        <p:grpSpPr>
          <a:xfrm>
            <a:off x="1399475" y="1122500"/>
            <a:ext cx="6340400" cy="5233849"/>
            <a:chOff x="1399475" y="1122500"/>
            <a:chExt cx="6340400" cy="5233849"/>
          </a:xfrm>
        </p:grpSpPr>
        <p:pic>
          <p:nvPicPr>
            <p:cNvPr id="499" name="Shape 499"/>
            <p:cNvPicPr preferRelativeResize="0"/>
            <p:nvPr/>
          </p:nvPicPr>
          <p:blipFill rotWithShape="1">
            <a:blip r:embed="rId3">
              <a:alphaModFix/>
            </a:blip>
            <a:srcRect t="21132" b="2549"/>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500" name="Shape 500"/>
            <p:cNvPicPr preferRelativeResize="0"/>
            <p:nvPr/>
          </p:nvPicPr>
          <p:blipFill rotWithShape="1">
            <a:blip r:embed="rId3">
              <a:alphaModFix/>
            </a:blip>
            <a:srcRect t="61085" r="84161" b="32540"/>
            <a:stretch/>
          </p:blipFill>
          <p:spPr>
            <a:xfrm>
              <a:off x="1399475" y="3862326"/>
              <a:ext cx="1004225"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Review and Submit to IDB.</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06" name="Shape 506"/>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07" name="Shape 507"/>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39</a:t>
            </a:fld>
            <a:endParaRPr lang="en-US">
              <a:latin typeface="Times New Roman"/>
              <a:ea typeface="Times New Roman"/>
              <a:cs typeface="Times New Roman"/>
              <a:sym typeface="Times New Roman"/>
            </a:endParaRPr>
          </a:p>
        </p:txBody>
      </p:sp>
      <p:sp>
        <p:nvSpPr>
          <p:cNvPr id="508" name="Shape 508"/>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509" name="Shape 509"/>
          <p:cNvGrpSpPr/>
          <p:nvPr/>
        </p:nvGrpSpPr>
        <p:grpSpPr>
          <a:xfrm>
            <a:off x="1399475" y="1122500"/>
            <a:ext cx="6340400" cy="5233849"/>
            <a:chOff x="1399475" y="1122500"/>
            <a:chExt cx="6340400" cy="5233849"/>
          </a:xfrm>
        </p:grpSpPr>
        <p:pic>
          <p:nvPicPr>
            <p:cNvPr id="510" name="Shape 510"/>
            <p:cNvPicPr preferRelativeResize="0"/>
            <p:nvPr/>
          </p:nvPicPr>
          <p:blipFill rotWithShape="1">
            <a:blip r:embed="rId3">
              <a:alphaModFix/>
            </a:blip>
            <a:srcRect t="21132" b="2549"/>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511" name="Shape 511"/>
            <p:cNvPicPr preferRelativeResize="0"/>
            <p:nvPr/>
          </p:nvPicPr>
          <p:blipFill rotWithShape="1">
            <a:blip r:embed="rId3">
              <a:alphaModFix/>
            </a:blip>
            <a:srcRect t="65060" r="84161" b="28565"/>
            <a:stretch/>
          </p:blipFill>
          <p:spPr>
            <a:xfrm>
              <a:off x="1399475" y="4134900"/>
              <a:ext cx="1004225"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Then and now: a little history.</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09" name="Shape 10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10" name="Shape 11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a:t>
            </a:fld>
            <a:endParaRPr lang="en-US">
              <a:latin typeface="Times New Roman"/>
              <a:ea typeface="Times New Roman"/>
              <a:cs typeface="Times New Roman"/>
              <a:sym typeface="Times New Roman"/>
            </a:endParaRPr>
          </a:p>
        </p:txBody>
      </p:sp>
      <p:sp>
        <p:nvSpPr>
          <p:cNvPr id="111" name="Shape 11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12" name="Shape 112"/>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National Geodetic Survey can directly trace its heritage back to the Survey of the Coast established by President Thomas Jefferson in 1807. </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responsibilities of the Survey of the Coast expanded with our nation.  In 1878, the Survey of the Coast was renamed to the U.S. Coast and Geodetic Survey to better describe its functions. </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When the National Oceanic and Atmospheric Administration (NOAA) formed in 1970, the U.S. Coast and Geodetic Survey became part of NOAA and was reorganized into the National Geodetic Survey (NGS) and the Office of Coast Survey (OCS).</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Manager’s page: Setup Adjustment.</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17" name="Shape 517"/>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18" name="Shape 518"/>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40</a:t>
            </a:fld>
            <a:endParaRPr lang="en-US">
              <a:latin typeface="Times New Roman"/>
              <a:ea typeface="Times New Roman"/>
              <a:cs typeface="Times New Roman"/>
              <a:sym typeface="Times New Roman"/>
            </a:endParaRPr>
          </a:p>
        </p:txBody>
      </p:sp>
      <p:sp>
        <p:nvSpPr>
          <p:cNvPr id="519" name="Shape 519"/>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520" name="Shape 520"/>
          <p:cNvGrpSpPr/>
          <p:nvPr/>
        </p:nvGrpSpPr>
        <p:grpSpPr>
          <a:xfrm>
            <a:off x="1399475" y="1122500"/>
            <a:ext cx="6340400" cy="5233849"/>
            <a:chOff x="1399475" y="1122500"/>
            <a:chExt cx="6340400" cy="5233849"/>
          </a:xfrm>
        </p:grpSpPr>
        <p:pic>
          <p:nvPicPr>
            <p:cNvPr id="521" name="Shape 521"/>
            <p:cNvPicPr preferRelativeResize="0"/>
            <p:nvPr/>
          </p:nvPicPr>
          <p:blipFill rotWithShape="1">
            <a:blip r:embed="rId3">
              <a:alphaModFix/>
            </a:blip>
            <a:srcRect t="21132" b="2549"/>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522" name="Shape 522"/>
            <p:cNvPicPr preferRelativeResize="0"/>
            <p:nvPr/>
          </p:nvPicPr>
          <p:blipFill rotWithShape="1">
            <a:blip r:embed="rId3">
              <a:alphaModFix/>
            </a:blip>
            <a:srcRect t="57161" r="84161" b="36464"/>
            <a:stretch/>
          </p:blipFill>
          <p:spPr>
            <a:xfrm>
              <a:off x="1399475" y="3593175"/>
              <a:ext cx="1004225"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Adjustments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28" name="Shape 52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29" name="Shape 52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41</a:t>
            </a:fld>
            <a:endParaRPr lang="en-US">
              <a:latin typeface="Times New Roman"/>
              <a:ea typeface="Times New Roman"/>
              <a:cs typeface="Times New Roman"/>
              <a:sym typeface="Times New Roman"/>
            </a:endParaRPr>
          </a:p>
        </p:txBody>
      </p:sp>
      <p:sp>
        <p:nvSpPr>
          <p:cNvPr id="530" name="Shape 53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531" name="Shape 531"/>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Five adjustment types are listed and required for a submission.</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Other</a:t>
            </a:r>
            <a:r>
              <a:rPr lang="en-US" sz="2400">
                <a:solidFill>
                  <a:schemeClr val="dk1"/>
                </a:solidFill>
                <a:latin typeface="Times New Roman"/>
                <a:ea typeface="Times New Roman"/>
                <a:cs typeface="Times New Roman"/>
                <a:sym typeface="Times New Roman"/>
              </a:rPr>
              <a:t>: for backwards compatibility, a standard OPUS-Projects adjustment.</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Horizontal-free</a:t>
            </a:r>
            <a:r>
              <a:rPr lang="en-US" sz="2400">
                <a:solidFill>
                  <a:schemeClr val="dk1"/>
                </a:solidFill>
                <a:latin typeface="Times New Roman"/>
                <a:ea typeface="Times New Roman"/>
                <a:cs typeface="Times New Roman"/>
                <a:sym typeface="Times New Roman"/>
              </a:rPr>
              <a:t>: constrain a single set of horizontal coordinates and a single ellipsoid height coordinate.</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Horizontal-constrained</a:t>
            </a:r>
            <a:r>
              <a:rPr lang="en-US" sz="2400">
                <a:solidFill>
                  <a:schemeClr val="dk1"/>
                </a:solidFill>
                <a:latin typeface="Times New Roman"/>
                <a:ea typeface="Times New Roman"/>
                <a:cs typeface="Times New Roman"/>
                <a:sym typeface="Times New Roman"/>
              </a:rPr>
              <a:t>: fix all currently published positions and ellipsoid heights.</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Vertical-free</a:t>
            </a:r>
            <a:r>
              <a:rPr lang="en-US" sz="2400">
                <a:solidFill>
                  <a:schemeClr val="dk1"/>
                </a:solidFill>
                <a:latin typeface="Times New Roman"/>
                <a:ea typeface="Times New Roman"/>
                <a:cs typeface="Times New Roman"/>
                <a:sym typeface="Times New Roman"/>
              </a:rPr>
              <a:t>: fix one position and one published orthometric height.</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Vertical-constrained</a:t>
            </a:r>
            <a:r>
              <a:rPr lang="en-US" sz="2400">
                <a:solidFill>
                  <a:schemeClr val="dk1"/>
                </a:solidFill>
                <a:latin typeface="Times New Roman"/>
                <a:ea typeface="Times New Roman"/>
                <a:cs typeface="Times New Roman"/>
                <a:sym typeface="Times New Roman"/>
              </a:rPr>
              <a:t>: constrain all previously adjusted orthometric heights and one NAD 83 adjusted position.</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Adjustment setup: Other</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37" name="Shape 537"/>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38" name="Shape 538"/>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42</a:t>
            </a:fld>
            <a:endParaRPr lang="en-US">
              <a:latin typeface="Times New Roman"/>
              <a:ea typeface="Times New Roman"/>
              <a:cs typeface="Times New Roman"/>
              <a:sym typeface="Times New Roman"/>
            </a:endParaRPr>
          </a:p>
        </p:txBody>
      </p:sp>
      <p:sp>
        <p:nvSpPr>
          <p:cNvPr id="539" name="Shape 539"/>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540" name="Shape 540"/>
          <p:cNvGrpSpPr/>
          <p:nvPr/>
        </p:nvGrpSpPr>
        <p:grpSpPr>
          <a:xfrm>
            <a:off x="1081000" y="1122500"/>
            <a:ext cx="6977350" cy="5233850"/>
            <a:chOff x="1081000" y="1122500"/>
            <a:chExt cx="6977350" cy="5233850"/>
          </a:xfrm>
        </p:grpSpPr>
        <p:pic>
          <p:nvPicPr>
            <p:cNvPr id="541" name="Shape 541"/>
            <p:cNvPicPr preferRelativeResize="0"/>
            <p:nvPr/>
          </p:nvPicPr>
          <p:blipFill rotWithShape="1">
            <a:blip r:embed="rId3">
              <a:alphaModFix/>
            </a:blip>
            <a:srcRect t="6861" b="16820"/>
            <a:stretch/>
          </p:blipFill>
          <p:spPr>
            <a:xfrm>
              <a:off x="1081000" y="1122500"/>
              <a:ext cx="6977350" cy="5233850"/>
            </a:xfrm>
            <a:prstGeom prst="rect">
              <a:avLst/>
            </a:prstGeom>
            <a:noFill/>
            <a:ln w="28575" cap="flat" cmpd="sng">
              <a:solidFill>
                <a:srgbClr val="0B5394"/>
              </a:solidFill>
              <a:prstDash val="solid"/>
              <a:round/>
              <a:headEnd type="none" w="med" len="med"/>
              <a:tailEnd type="none" w="med" len="med"/>
            </a:ln>
          </p:spPr>
        </p:pic>
        <p:pic>
          <p:nvPicPr>
            <p:cNvPr id="542" name="Shape 542"/>
            <p:cNvPicPr preferRelativeResize="0"/>
            <p:nvPr/>
          </p:nvPicPr>
          <p:blipFill rotWithShape="1">
            <a:blip r:embed="rId3">
              <a:alphaModFix/>
            </a:blip>
            <a:srcRect t="18317" b="78791"/>
            <a:stretch/>
          </p:blipFill>
          <p:spPr>
            <a:xfrm>
              <a:off x="1081000" y="1908099"/>
              <a:ext cx="6977350" cy="198249"/>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Adjustment setup: horizontal-free</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48" name="Shape 54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49" name="Shape 54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43</a:t>
            </a:fld>
            <a:endParaRPr lang="en-US">
              <a:latin typeface="Times New Roman"/>
              <a:ea typeface="Times New Roman"/>
              <a:cs typeface="Times New Roman"/>
              <a:sym typeface="Times New Roman"/>
            </a:endParaRPr>
          </a:p>
        </p:txBody>
      </p:sp>
      <p:sp>
        <p:nvSpPr>
          <p:cNvPr id="550" name="Shape 55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551" name="Shape 551"/>
          <p:cNvPicPr preferRelativeResize="0"/>
          <p:nvPr/>
        </p:nvPicPr>
        <p:blipFill rotWithShape="1">
          <a:blip r:embed="rId3">
            <a:alphaModFix/>
          </a:blip>
          <a:srcRect t="12951" b="10730"/>
          <a:stretch/>
        </p:blipFill>
        <p:spPr>
          <a:xfrm>
            <a:off x="1081000" y="1122500"/>
            <a:ext cx="6977350" cy="5233850"/>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Adjustment setup: horizontal-constrained</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57" name="Shape 557"/>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58" name="Shape 558"/>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44</a:t>
            </a:fld>
            <a:endParaRPr lang="en-US">
              <a:latin typeface="Times New Roman"/>
              <a:ea typeface="Times New Roman"/>
              <a:cs typeface="Times New Roman"/>
              <a:sym typeface="Times New Roman"/>
            </a:endParaRPr>
          </a:p>
        </p:txBody>
      </p:sp>
      <p:sp>
        <p:nvSpPr>
          <p:cNvPr id="559" name="Shape 559"/>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560" name="Shape 560"/>
          <p:cNvPicPr preferRelativeResize="0"/>
          <p:nvPr/>
        </p:nvPicPr>
        <p:blipFill rotWithShape="1">
          <a:blip r:embed="rId3">
            <a:alphaModFix/>
          </a:blip>
          <a:srcRect t="6990" b="16690"/>
          <a:stretch/>
        </p:blipFill>
        <p:spPr>
          <a:xfrm>
            <a:off x="1081000" y="1122500"/>
            <a:ext cx="6977350" cy="5233850"/>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Adjustment setup: vertical-free</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66" name="Shape 566"/>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67" name="Shape 567"/>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45</a:t>
            </a:fld>
            <a:endParaRPr lang="en-US">
              <a:latin typeface="Times New Roman"/>
              <a:ea typeface="Times New Roman"/>
              <a:cs typeface="Times New Roman"/>
              <a:sym typeface="Times New Roman"/>
            </a:endParaRPr>
          </a:p>
        </p:txBody>
      </p:sp>
      <p:sp>
        <p:nvSpPr>
          <p:cNvPr id="568" name="Shape 568"/>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569" name="Shape 569"/>
          <p:cNvPicPr preferRelativeResize="0"/>
          <p:nvPr/>
        </p:nvPicPr>
        <p:blipFill rotWithShape="1">
          <a:blip r:embed="rId3">
            <a:alphaModFix/>
          </a:blip>
          <a:srcRect t="7112" b="16568"/>
          <a:stretch/>
        </p:blipFill>
        <p:spPr>
          <a:xfrm>
            <a:off x="1083325" y="1122500"/>
            <a:ext cx="6977350" cy="5233850"/>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Adjustment setup: vertical-constrained</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75" name="Shape 57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76" name="Shape 57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46</a:t>
            </a:fld>
            <a:endParaRPr lang="en-US">
              <a:latin typeface="Times New Roman"/>
              <a:ea typeface="Times New Roman"/>
              <a:cs typeface="Times New Roman"/>
              <a:sym typeface="Times New Roman"/>
            </a:endParaRPr>
          </a:p>
        </p:txBody>
      </p:sp>
      <p:sp>
        <p:nvSpPr>
          <p:cNvPr id="577" name="Shape 57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578" name="Shape 578"/>
          <p:cNvPicPr preferRelativeResize="0"/>
          <p:nvPr/>
        </p:nvPicPr>
        <p:blipFill rotWithShape="1">
          <a:blip r:embed="rId3">
            <a:alphaModFix/>
          </a:blip>
          <a:srcRect t="6944" b="16742"/>
          <a:stretch/>
        </p:blipFill>
        <p:spPr>
          <a:xfrm>
            <a:off x="1083325" y="1122500"/>
            <a:ext cx="6977350" cy="5233850"/>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Changes to the OPUS-like adjustment report.</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84" name="Shape 584"/>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85" name="Shape 585"/>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47</a:t>
            </a:fld>
            <a:endParaRPr lang="en-US">
              <a:latin typeface="Times New Roman"/>
              <a:ea typeface="Times New Roman"/>
              <a:cs typeface="Times New Roman"/>
              <a:sym typeface="Times New Roman"/>
            </a:endParaRPr>
          </a:p>
        </p:txBody>
      </p:sp>
      <p:sp>
        <p:nvSpPr>
          <p:cNvPr id="586" name="Shape 586"/>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587" name="Shape 587"/>
          <p:cNvPicPr preferRelativeResize="0"/>
          <p:nvPr/>
        </p:nvPicPr>
        <p:blipFill rotWithShape="1">
          <a:blip r:embed="rId3">
            <a:alphaModFix/>
          </a:blip>
          <a:srcRect t="21137" b="7500"/>
          <a:stretch/>
        </p:blipFill>
        <p:spPr>
          <a:xfrm>
            <a:off x="890275" y="1122500"/>
            <a:ext cx="7358800" cy="4894300"/>
          </a:xfrm>
          <a:prstGeom prst="rect">
            <a:avLst/>
          </a:prstGeom>
          <a:noFill/>
          <a:ln w="28575" cap="flat" cmpd="sng">
            <a:solidFill>
              <a:srgbClr val="0B5394"/>
            </a:solidFill>
            <a:prstDash val="solid"/>
            <a:round/>
            <a:headEnd type="none" w="med" len="med"/>
            <a:tailEnd type="none" w="med" len="med"/>
          </a:ln>
        </p:spPr>
      </p:pic>
      <p:pic>
        <p:nvPicPr>
          <p:cNvPr id="588" name="Shape 588"/>
          <p:cNvPicPr preferRelativeResize="0"/>
          <p:nvPr/>
        </p:nvPicPr>
        <p:blipFill rotWithShape="1">
          <a:blip r:embed="rId3">
            <a:alphaModFix/>
          </a:blip>
          <a:srcRect t="29881" b="65421"/>
          <a:stretch/>
        </p:blipFill>
        <p:spPr>
          <a:xfrm>
            <a:off x="890275" y="1722250"/>
            <a:ext cx="7358800" cy="322150"/>
          </a:xfrm>
          <a:prstGeom prst="rect">
            <a:avLst/>
          </a:prstGeom>
          <a:noFill/>
          <a:ln w="76200" cap="flat" cmpd="sng">
            <a:solidFill>
              <a:srgbClr val="FFFF00"/>
            </a:solidFill>
            <a:prstDash val="solid"/>
            <a:round/>
            <a:headEnd type="none" w="med" len="med"/>
            <a:tailEnd type="none" w="med" len="med"/>
          </a:ln>
        </p:spPr>
      </p:pic>
      <p:pic>
        <p:nvPicPr>
          <p:cNvPr id="589" name="Shape 589"/>
          <p:cNvPicPr preferRelativeResize="0"/>
          <p:nvPr/>
        </p:nvPicPr>
        <p:blipFill rotWithShape="1">
          <a:blip r:embed="rId3">
            <a:alphaModFix/>
          </a:blip>
          <a:srcRect t="73059" b="7500"/>
          <a:stretch/>
        </p:blipFill>
        <p:spPr>
          <a:xfrm>
            <a:off x="890275" y="4683499"/>
            <a:ext cx="7358800" cy="1333299"/>
          </a:xfrm>
          <a:prstGeom prst="rect">
            <a:avLst/>
          </a:prstGeom>
          <a:noFill/>
          <a:ln w="76200" cap="flat" cmpd="sng">
            <a:solidFill>
              <a:srgbClr val="FFFF00"/>
            </a:solidFill>
            <a:prstDash val="solid"/>
            <a:round/>
            <a:headEnd type="none" w="med" len="med"/>
            <a:tailEnd type="none" w="med" len="me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Individual mark page: Upload Field Log.</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95" name="Shape 59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596" name="Shape 59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48</a:t>
            </a:fld>
            <a:endParaRPr lang="en-US">
              <a:latin typeface="Times New Roman"/>
              <a:ea typeface="Times New Roman"/>
              <a:cs typeface="Times New Roman"/>
              <a:sym typeface="Times New Roman"/>
            </a:endParaRPr>
          </a:p>
        </p:txBody>
      </p:sp>
      <p:sp>
        <p:nvSpPr>
          <p:cNvPr id="597" name="Shape 59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598" name="Shape 598"/>
          <p:cNvGrpSpPr/>
          <p:nvPr/>
        </p:nvGrpSpPr>
        <p:grpSpPr>
          <a:xfrm>
            <a:off x="1401800" y="1122500"/>
            <a:ext cx="6340400" cy="5233849"/>
            <a:chOff x="1401800" y="1122500"/>
            <a:chExt cx="6340400" cy="5233849"/>
          </a:xfrm>
        </p:grpSpPr>
        <p:pic>
          <p:nvPicPr>
            <p:cNvPr id="599" name="Shape 599"/>
            <p:cNvPicPr preferRelativeResize="0"/>
            <p:nvPr/>
          </p:nvPicPr>
          <p:blipFill rotWithShape="1">
            <a:blip r:embed="rId3">
              <a:alphaModFix/>
            </a:blip>
            <a:srcRect t="11562" b="12119"/>
            <a:stretch/>
          </p:blipFill>
          <p:spPr>
            <a:xfrm>
              <a:off x="1401800" y="1122500"/>
              <a:ext cx="6340400" cy="5233849"/>
            </a:xfrm>
            <a:prstGeom prst="rect">
              <a:avLst/>
            </a:prstGeom>
            <a:noFill/>
            <a:ln w="28575" cap="flat" cmpd="sng">
              <a:solidFill>
                <a:srgbClr val="0B5394"/>
              </a:solidFill>
              <a:prstDash val="solid"/>
              <a:round/>
              <a:headEnd type="none" w="med" len="med"/>
              <a:tailEnd type="none" w="med" len="med"/>
            </a:ln>
          </p:spPr>
        </p:pic>
        <p:pic>
          <p:nvPicPr>
            <p:cNvPr id="600" name="Shape 600"/>
            <p:cNvPicPr preferRelativeResize="0"/>
            <p:nvPr/>
          </p:nvPicPr>
          <p:blipFill rotWithShape="1">
            <a:blip r:embed="rId3">
              <a:alphaModFix/>
            </a:blip>
            <a:srcRect t="37650" r="83221" b="56929"/>
            <a:stretch/>
          </p:blipFill>
          <p:spPr>
            <a:xfrm>
              <a:off x="1401800" y="2911699"/>
              <a:ext cx="1063850" cy="371726"/>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Individual mark page: eye-level photo.</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06" name="Shape 606"/>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607" name="Shape 607"/>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49</a:t>
            </a:fld>
            <a:endParaRPr lang="en-US">
              <a:latin typeface="Times New Roman"/>
              <a:ea typeface="Times New Roman"/>
              <a:cs typeface="Times New Roman"/>
              <a:sym typeface="Times New Roman"/>
            </a:endParaRPr>
          </a:p>
        </p:txBody>
      </p:sp>
      <p:sp>
        <p:nvSpPr>
          <p:cNvPr id="608" name="Shape 608"/>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grpSp>
        <p:nvGrpSpPr>
          <p:cNvPr id="609" name="Shape 609"/>
          <p:cNvGrpSpPr/>
          <p:nvPr/>
        </p:nvGrpSpPr>
        <p:grpSpPr>
          <a:xfrm>
            <a:off x="1401800" y="1122500"/>
            <a:ext cx="6340400" cy="5233852"/>
            <a:chOff x="1401800" y="1122500"/>
            <a:chExt cx="6340400" cy="5233852"/>
          </a:xfrm>
        </p:grpSpPr>
        <p:grpSp>
          <p:nvGrpSpPr>
            <p:cNvPr id="610" name="Shape 610"/>
            <p:cNvGrpSpPr/>
            <p:nvPr/>
          </p:nvGrpSpPr>
          <p:grpSpPr>
            <a:xfrm>
              <a:off x="1401800" y="1122500"/>
              <a:ext cx="6340400" cy="5233852"/>
              <a:chOff x="1401800" y="1122500"/>
              <a:chExt cx="6340400" cy="5233852"/>
            </a:xfrm>
          </p:grpSpPr>
          <p:pic>
            <p:nvPicPr>
              <p:cNvPr id="611" name="Shape 611"/>
              <p:cNvPicPr preferRelativeResize="0"/>
              <p:nvPr/>
            </p:nvPicPr>
            <p:blipFill rotWithShape="1">
              <a:blip r:embed="rId3">
                <a:alphaModFix/>
              </a:blip>
              <a:srcRect t="11562" b="12119"/>
              <a:stretch/>
            </p:blipFill>
            <p:spPr>
              <a:xfrm>
                <a:off x="1401800" y="1122500"/>
                <a:ext cx="6340400" cy="5233849"/>
              </a:xfrm>
              <a:prstGeom prst="rect">
                <a:avLst/>
              </a:prstGeom>
              <a:noFill/>
              <a:ln w="28575" cap="flat" cmpd="sng">
                <a:solidFill>
                  <a:srgbClr val="0B5394"/>
                </a:solidFill>
                <a:prstDash val="solid"/>
                <a:round/>
                <a:headEnd type="none" w="med" len="med"/>
                <a:tailEnd type="none" w="med" len="med"/>
              </a:ln>
            </p:spPr>
          </p:pic>
          <p:pic>
            <p:nvPicPr>
              <p:cNvPr id="612" name="Shape 612"/>
              <p:cNvPicPr preferRelativeResize="0"/>
              <p:nvPr/>
            </p:nvPicPr>
            <p:blipFill rotWithShape="1">
              <a:blip r:embed="rId3">
                <a:alphaModFix/>
              </a:blip>
              <a:srcRect l="65050" t="68365" r="2900" b="12120"/>
              <a:stretch/>
            </p:blipFill>
            <p:spPr>
              <a:xfrm>
                <a:off x="5526049" y="5018052"/>
                <a:ext cx="2032000" cy="1338299"/>
              </a:xfrm>
              <a:prstGeom prst="rect">
                <a:avLst/>
              </a:prstGeom>
              <a:noFill/>
              <a:ln w="76200" cap="flat" cmpd="sng">
                <a:solidFill>
                  <a:srgbClr val="FFFF00"/>
                </a:solidFill>
                <a:prstDash val="solid"/>
                <a:round/>
                <a:headEnd type="none" w="med" len="med"/>
                <a:tailEnd type="none" w="med" len="med"/>
              </a:ln>
            </p:spPr>
          </p:pic>
        </p:grpSp>
        <p:pic>
          <p:nvPicPr>
            <p:cNvPr id="613" name="Shape 613"/>
            <p:cNvPicPr preferRelativeResize="0"/>
            <p:nvPr/>
          </p:nvPicPr>
          <p:blipFill rotWithShape="1">
            <a:blip r:embed="rId3">
              <a:alphaModFix/>
            </a:blip>
            <a:srcRect l="65050" t="43610" r="15407" b="53318"/>
            <a:stretch/>
          </p:blipFill>
          <p:spPr>
            <a:xfrm>
              <a:off x="5526050" y="3320572"/>
              <a:ext cx="1239024" cy="210650"/>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The NGS mission.</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18" name="Shape 11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19" name="Shape 11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5</a:t>
            </a:fld>
            <a:endParaRPr lang="en-US">
              <a:latin typeface="Times New Roman"/>
              <a:ea typeface="Times New Roman"/>
              <a:cs typeface="Times New Roman"/>
              <a:sym typeface="Times New Roman"/>
            </a:endParaRPr>
          </a:p>
        </p:txBody>
      </p:sp>
      <p:sp>
        <p:nvSpPr>
          <p:cNvPr id="120" name="Shape 12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21" name="Shape 121"/>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NGS still surveys the U.S. coastline as we did in 1807, but must (by mandate and necessity) do more.  Today the NGS mission can be better (and formally) described as:</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Define, maintain and provide access to the National Spatial</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Reference System (NSRS) to meet our nation's economic,</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social, and environmental needs.</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Session processing setup: constraint defaults.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19" name="Shape 61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620" name="Shape 62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50</a:t>
            </a:fld>
            <a:endParaRPr lang="en-US">
              <a:latin typeface="Times New Roman"/>
              <a:ea typeface="Times New Roman"/>
              <a:cs typeface="Times New Roman"/>
              <a:sym typeface="Times New Roman"/>
            </a:endParaRPr>
          </a:p>
        </p:txBody>
      </p:sp>
      <p:sp>
        <p:nvSpPr>
          <p:cNvPr id="621" name="Shape 62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pic>
        <p:nvPicPr>
          <p:cNvPr id="622" name="Shape 622"/>
          <p:cNvPicPr preferRelativeResize="0"/>
          <p:nvPr/>
        </p:nvPicPr>
        <p:blipFill rotWithShape="1">
          <a:blip r:embed="rId3">
            <a:alphaModFix/>
          </a:blip>
          <a:srcRect t="14996" b="8685"/>
          <a:stretch/>
        </p:blipFill>
        <p:spPr>
          <a:xfrm>
            <a:off x="311025" y="1122500"/>
            <a:ext cx="8521950" cy="5233850"/>
          </a:xfrm>
          <a:prstGeom prst="rect">
            <a:avLst/>
          </a:prstGeom>
          <a:noFill/>
          <a:ln w="28575" cap="flat" cmpd="sng">
            <a:solidFill>
              <a:srgbClr val="0B5394"/>
            </a:solidFill>
            <a:prstDash val="solid"/>
            <a:round/>
            <a:headEnd type="none" w="med" len="med"/>
            <a:tailEnd type="none" w="med" len="med"/>
          </a:ln>
        </p:spPr>
      </p:pic>
      <p:pic>
        <p:nvPicPr>
          <p:cNvPr id="623" name="Shape 623"/>
          <p:cNvPicPr preferRelativeResize="0"/>
          <p:nvPr/>
        </p:nvPicPr>
        <p:blipFill rotWithShape="1">
          <a:blip r:embed="rId3">
            <a:alphaModFix/>
          </a:blip>
          <a:srcRect t="53371" b="41931"/>
          <a:stretch/>
        </p:blipFill>
        <p:spPr>
          <a:xfrm>
            <a:off x="311025" y="3754250"/>
            <a:ext cx="8521950" cy="322150"/>
          </a:xfrm>
          <a:prstGeom prst="rect">
            <a:avLst/>
          </a:prstGeom>
          <a:noFill/>
          <a:ln w="76200" cap="flat" cmpd="sng">
            <a:solidFill>
              <a:srgbClr val="FFFF00"/>
            </a:solidFill>
            <a:prstDash val="solid"/>
            <a:round/>
            <a:headEnd type="none" w="med" len="med"/>
            <a:tailEnd type="none" w="med" len="me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Remaining timeline for the project.</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29" name="Shape 62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630" name="Shape 63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51</a:t>
            </a:fld>
            <a:endParaRPr lang="en-US">
              <a:latin typeface="Times New Roman"/>
              <a:ea typeface="Times New Roman"/>
              <a:cs typeface="Times New Roman"/>
              <a:sym typeface="Times New Roman"/>
            </a:endParaRPr>
          </a:p>
        </p:txBody>
      </p:sp>
      <p:sp>
        <p:nvSpPr>
          <p:cNvPr id="631" name="Shape 63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632" name="Shape 632"/>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Release for internal tests and comments (DEV) early June.</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Release for external comments (BETA) no sooner than July.</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Project close-out in September.</a:t>
            </a: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pic>
        <p:nvPicPr>
          <p:cNvPr id="633" name="Shape 633" descr="Timeline.png"/>
          <p:cNvPicPr preferRelativeResize="0"/>
          <p:nvPr/>
        </p:nvPicPr>
        <p:blipFill rotWithShape="1">
          <a:blip r:embed="rId3">
            <a:alphaModFix/>
          </a:blip>
          <a:srcRect l="7925" t="6874" r="32839" b="41712"/>
          <a:stretch/>
        </p:blipFill>
        <p:spPr>
          <a:xfrm>
            <a:off x="81975" y="2893440"/>
            <a:ext cx="8975400" cy="34083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What’s next?</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39" name="Shape 639"/>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640" name="Shape 640"/>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52</a:t>
            </a:fld>
            <a:endParaRPr lang="en-US">
              <a:latin typeface="Times New Roman"/>
              <a:ea typeface="Times New Roman"/>
              <a:cs typeface="Times New Roman"/>
              <a:sym typeface="Times New Roman"/>
            </a:endParaRPr>
          </a:p>
        </p:txBody>
      </p:sp>
      <p:sp>
        <p:nvSpPr>
          <p:cNvPr id="641" name="Shape 641"/>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642" name="Shape 642"/>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A follow-on project will take </a:t>
            </a:r>
            <a:r>
              <a:rPr lang="en-US" sz="2400" dirty="0" smtClean="0">
                <a:solidFill>
                  <a:schemeClr val="dk1"/>
                </a:solidFill>
                <a:latin typeface="Times New Roman"/>
                <a:ea typeface="Times New Roman"/>
                <a:cs typeface="Times New Roman"/>
                <a:sym typeface="Times New Roman"/>
              </a:rPr>
              <a:t>Beta OPUS-Projects to </a:t>
            </a:r>
            <a:r>
              <a:rPr lang="en-US" sz="2400" dirty="0">
                <a:solidFill>
                  <a:schemeClr val="dk1"/>
                </a:solidFill>
                <a:latin typeface="Times New Roman"/>
                <a:ea typeface="Times New Roman"/>
                <a:cs typeface="Times New Roman"/>
                <a:sym typeface="Times New Roman"/>
              </a:rPr>
              <a:t>production.</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The NGS is shifting its focus to the changes implied by the new National Spatial Reference System in 2022.</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Make OPUS, including OPUS-Projects, use the new geospatial database.</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Create an OPUS-like GUI for leveling.</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Combined the GNSS and leveling GUIs.</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a:t>
            </a:r>
          </a:p>
          <a:p>
            <a:pPr marL="0" marR="0" lvl="0" indent="-6985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Thank you!</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48" name="Shape 648"/>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649" name="Shape 649"/>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53</a:t>
            </a:fld>
            <a:endParaRPr lang="en-US">
              <a:latin typeface="Times New Roman"/>
              <a:ea typeface="Times New Roman"/>
              <a:cs typeface="Times New Roman"/>
              <a:sym typeface="Times New Roman"/>
            </a:endParaRPr>
          </a:p>
        </p:txBody>
      </p:sp>
      <p:sp>
        <p:nvSpPr>
          <p:cNvPr id="650" name="Shape 650"/>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651" name="Shape 651"/>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Questions or comments?</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The NSRS.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27" name="Shape 127"/>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28" name="Shape 128"/>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6</a:t>
            </a:fld>
            <a:endParaRPr lang="en-US">
              <a:latin typeface="Times New Roman"/>
              <a:ea typeface="Times New Roman"/>
              <a:cs typeface="Times New Roman"/>
              <a:sym typeface="Times New Roman"/>
            </a:endParaRPr>
          </a:p>
        </p:txBody>
      </p:sp>
      <p:sp>
        <p:nvSpPr>
          <p:cNvPr id="129" name="Shape 129"/>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30" name="Shape 130"/>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You’ll note that we slipped in a little jargon: reference system.  A reference system is everything necessary to determine the coordinates of a point.</a:t>
            </a: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most commonly used part of a reference system is the reference frame.  A reference frame is the physical expression of a reference system, i.e. the coordinates, velocity, etc. of a select set of points.</a:t>
            </a: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But a reference system also includes:</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Data, physical and corrective models, and software.</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And the means to use the reference system.</a:t>
            </a:r>
          </a:p>
          <a:p>
            <a:pPr marL="1371600" lvl="2"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Guidelines.</a:t>
            </a:r>
          </a:p>
          <a:p>
            <a:pPr marL="1371600" lvl="2"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Continuously Operating Reference Stations (CORS).</a:t>
            </a:r>
          </a:p>
          <a:p>
            <a:pPr marL="1371600" lvl="2"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Software.</a:t>
            </a:r>
          </a:p>
          <a:p>
            <a:pPr marL="1371600" lvl="2"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Education and outreach.</a:t>
            </a:r>
          </a:p>
          <a:p>
            <a:pPr marL="0" marR="0" lvl="0" indent="-6985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NGS Ten Year Plan 2013-2023.</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36" name="Shape 136"/>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37" name="Shape 137"/>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7</a:t>
            </a:fld>
            <a:endParaRPr lang="en-US">
              <a:latin typeface="Times New Roman"/>
              <a:ea typeface="Times New Roman"/>
              <a:cs typeface="Times New Roman"/>
              <a:sym typeface="Times New Roman"/>
            </a:endParaRPr>
          </a:p>
        </p:txBody>
      </p:sp>
      <p:sp>
        <p:nvSpPr>
          <p:cNvPr id="138" name="Shape 138"/>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39" name="Shape 139"/>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As it has throughout its history, the technology used by the NGS and its stakeholders has evolved.</a:t>
            </a:r>
          </a:p>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For this reason, the NGS Ten Year Plan includes Goal 2:</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Modernize and Improve the National Spatial Reference System.</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1:	Replace NAD 83</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2:	Replace NAVD 88</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3:	Re-invent Bluebooking</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4:	Fix the Toolkit</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5:	Better Surveying</a:t>
            </a: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NGS Ten Year Plan 2013-2023.</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45" name="Shape 145"/>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46" name="Shape 146"/>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8</a:t>
            </a:fld>
            <a:endParaRPr lang="en-US">
              <a:latin typeface="Times New Roman"/>
              <a:ea typeface="Times New Roman"/>
              <a:cs typeface="Times New Roman"/>
              <a:sym typeface="Times New Roman"/>
            </a:endParaRPr>
          </a:p>
        </p:txBody>
      </p:sp>
      <p:sp>
        <p:nvSpPr>
          <p:cNvPr id="147" name="Shape 147"/>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48" name="Shape 148"/>
          <p:cNvSpPr txBox="1"/>
          <p:nvPr/>
        </p:nvSpPr>
        <p:spPr>
          <a:xfrm>
            <a:off x="81975" y="1122500"/>
            <a:ext cx="8975400" cy="5004000"/>
          </a:xfrm>
          <a:prstGeom prst="rect">
            <a:avLst/>
          </a:prstGeom>
          <a:noFill/>
          <a:ln w="9525" cap="flat" cmpd="sng">
            <a:solidFill>
              <a:srgbClr val="999999">
                <a:alpha val="0"/>
              </a:srgbClr>
            </a:solidFill>
            <a:prstDash val="solid"/>
            <a:round/>
            <a:headEnd type="none" w="med" len="med"/>
            <a:tailEnd type="none" w="med" len="med"/>
          </a:ln>
        </p:spPr>
        <p:txBody>
          <a:bodyPr lIns="91425" tIns="45700" rIns="91425" bIns="45700" anchor="t" anchorCtr="0">
            <a:noAutofit/>
          </a:bodyPr>
          <a:lstStyle/>
          <a:p>
            <a:pPr marL="457200" lvl="0" indent="-381000" rtl="0">
              <a:spcBef>
                <a:spcPts val="1000"/>
              </a:spcBef>
              <a:buClr>
                <a:srgbClr val="999999"/>
              </a:buClr>
              <a:buSzPct val="100000"/>
              <a:buFont typeface="Times New Roman"/>
              <a:buChar char="●"/>
            </a:pPr>
            <a:r>
              <a:rPr lang="en-US" sz="2400">
                <a:solidFill>
                  <a:srgbClr val="999999"/>
                </a:solidFill>
                <a:latin typeface="Times New Roman"/>
                <a:ea typeface="Times New Roman"/>
                <a:cs typeface="Times New Roman"/>
                <a:sym typeface="Times New Roman"/>
              </a:rPr>
              <a:t>As it has throughout its history, the technology used by the NGS and its stakeholders has evolved.</a:t>
            </a:r>
          </a:p>
          <a:p>
            <a:pPr marL="457200" lvl="0" indent="-381000" rtl="0">
              <a:spcBef>
                <a:spcPts val="1000"/>
              </a:spcBef>
              <a:buClr>
                <a:srgbClr val="999999"/>
              </a:buClr>
              <a:buSzPct val="100000"/>
              <a:buFont typeface="Times New Roman"/>
              <a:buChar char="●"/>
            </a:pPr>
            <a:r>
              <a:rPr lang="en-US" sz="2400">
                <a:solidFill>
                  <a:srgbClr val="999999"/>
                </a:solidFill>
                <a:latin typeface="Times New Roman"/>
                <a:ea typeface="Times New Roman"/>
                <a:cs typeface="Times New Roman"/>
                <a:sym typeface="Times New Roman"/>
              </a:rPr>
              <a:t>For this reason, the NGS Ten Year Plan includes Goal 2: Modernize and Improve the National Spatial Reference System.</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1:	Replace NAD 83</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2:	Replace NAVD 88</a:t>
            </a:r>
          </a:p>
          <a:p>
            <a:pPr marL="914400" lvl="1" indent="-381000" rtl="0">
              <a:spcBef>
                <a:spcPts val="1000"/>
              </a:spcBef>
              <a:buClr>
                <a:srgbClr val="999999"/>
              </a:buClr>
              <a:buSzPct val="100000"/>
              <a:buFont typeface="Times New Roman"/>
              <a:buChar char="○"/>
            </a:pPr>
            <a:r>
              <a:rPr lang="en-US" sz="2400">
                <a:solidFill>
                  <a:srgbClr val="999999"/>
                </a:solidFill>
                <a:latin typeface="Times New Roman"/>
                <a:ea typeface="Times New Roman"/>
                <a:cs typeface="Times New Roman"/>
                <a:sym typeface="Times New Roman"/>
              </a:rPr>
              <a:t>Objective 3:	Re-invent Bluebooking</a:t>
            </a:r>
          </a:p>
          <a:p>
            <a:pPr marL="914400" lvl="1" indent="-381000" rtl="0">
              <a:spcBef>
                <a:spcPts val="1000"/>
              </a:spcBef>
              <a:buClr>
                <a:srgbClr val="999999"/>
              </a:buClr>
              <a:buSzPct val="100000"/>
              <a:buFont typeface="Times New Roman"/>
              <a:buChar char="○"/>
            </a:pPr>
            <a:r>
              <a:rPr lang="en-US" sz="2400">
                <a:solidFill>
                  <a:srgbClr val="999999"/>
                </a:solidFill>
                <a:latin typeface="Times New Roman"/>
                <a:ea typeface="Times New Roman"/>
                <a:cs typeface="Times New Roman"/>
                <a:sym typeface="Times New Roman"/>
              </a:rPr>
              <a:t>Objective 4:	Fix the Toolkit</a:t>
            </a:r>
          </a:p>
          <a:p>
            <a:pPr marL="914400" lvl="1" indent="-381000" rtl="0">
              <a:spcBef>
                <a:spcPts val="1000"/>
              </a:spcBef>
              <a:buClr>
                <a:srgbClr val="999999"/>
              </a:buClr>
              <a:buSzPct val="100000"/>
              <a:buFont typeface="Times New Roman"/>
              <a:buChar char="○"/>
            </a:pPr>
            <a:r>
              <a:rPr lang="en-US" sz="2400">
                <a:solidFill>
                  <a:srgbClr val="999999"/>
                </a:solidFill>
                <a:latin typeface="Times New Roman"/>
                <a:ea typeface="Times New Roman"/>
                <a:cs typeface="Times New Roman"/>
                <a:sym typeface="Times New Roman"/>
              </a:rPr>
              <a:t>Objective 5:	Better Surveying</a:t>
            </a: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81975" y="330200"/>
            <a:ext cx="8975400" cy="7923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30555"/>
              <a:buFont typeface="Arial"/>
              <a:buNone/>
            </a:pPr>
            <a:r>
              <a:rPr lang="en-US" sz="3600">
                <a:solidFill>
                  <a:schemeClr val="dk1"/>
                </a:solidFill>
                <a:latin typeface="Times New Roman"/>
                <a:ea typeface="Times New Roman"/>
                <a:cs typeface="Times New Roman"/>
                <a:sym typeface="Times New Roman"/>
              </a:rPr>
              <a:t>The 1920’s.</a:t>
            </a:r>
          </a:p>
          <a:p>
            <a:pPr marL="0" marR="0" lvl="0" indent="-69850" rtl="0">
              <a:spcBef>
                <a:spcPts val="0"/>
              </a:spcBef>
              <a:spcAft>
                <a:spcPts val="0"/>
              </a:spcAft>
              <a:buClr>
                <a:schemeClr val="dk1"/>
              </a:buClr>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54" name="Shape 154"/>
          <p:cNvSpPr txBox="1"/>
          <p:nvPr/>
        </p:nvSpPr>
        <p:spPr>
          <a:xfrm>
            <a:off x="81975" y="6356350"/>
            <a:ext cx="1366200" cy="4371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888888"/>
                </a:solidFill>
                <a:latin typeface="Times New Roman"/>
                <a:ea typeface="Times New Roman"/>
                <a:cs typeface="Times New Roman"/>
                <a:sym typeface="Times New Roman"/>
              </a:rPr>
              <a:t>April 13, 2017</a:t>
            </a:r>
          </a:p>
        </p:txBody>
      </p:sp>
      <p:sp>
        <p:nvSpPr>
          <p:cNvPr id="155" name="Shape 155"/>
          <p:cNvSpPr txBox="1">
            <a:spLocks noGrp="1"/>
          </p:cNvSpPr>
          <p:nvPr>
            <p:ph type="sldNum" idx="12"/>
          </p:nvPr>
        </p:nvSpPr>
        <p:spPr>
          <a:xfrm>
            <a:off x="7691175" y="6356350"/>
            <a:ext cx="1366200" cy="437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latin typeface="Times New Roman"/>
                <a:ea typeface="Times New Roman"/>
                <a:cs typeface="Times New Roman"/>
                <a:sym typeface="Times New Roman"/>
              </a:rPr>
              <a:t>9</a:t>
            </a:fld>
            <a:endParaRPr lang="en-US">
              <a:latin typeface="Times New Roman"/>
              <a:ea typeface="Times New Roman"/>
              <a:cs typeface="Times New Roman"/>
              <a:sym typeface="Times New Roman"/>
            </a:endParaRPr>
          </a:p>
        </p:txBody>
      </p:sp>
      <p:sp>
        <p:nvSpPr>
          <p:cNvPr id="156" name="Shape 156"/>
          <p:cNvSpPr txBox="1"/>
          <p:nvPr/>
        </p:nvSpPr>
        <p:spPr>
          <a:xfrm>
            <a:off x="1448175" y="6356350"/>
            <a:ext cx="6243000" cy="4371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888888"/>
                </a:solidFill>
                <a:latin typeface="Times New Roman"/>
                <a:ea typeface="Times New Roman"/>
                <a:cs typeface="Times New Roman"/>
                <a:sym typeface="Times New Roman"/>
              </a:rPr>
              <a:t>Using OPUS-Projects to Submit GPS Surveys to NGS</a:t>
            </a:r>
          </a:p>
        </p:txBody>
      </p:sp>
      <p:sp>
        <p:nvSpPr>
          <p:cNvPr id="157" name="Shape 157"/>
          <p:cNvSpPr txBox="1"/>
          <p:nvPr/>
        </p:nvSpPr>
        <p:spPr>
          <a:xfrm>
            <a:off x="81975" y="1122500"/>
            <a:ext cx="8975400" cy="5004000"/>
          </a:xfrm>
          <a:prstGeom prst="rect">
            <a:avLst/>
          </a:prstGeom>
          <a:noFill/>
          <a:ln>
            <a:noFill/>
          </a:ln>
        </p:spPr>
        <p:txBody>
          <a:bodyPr lIns="91425" tIns="45700" rIns="91425" bIns="45700" anchor="t" anchorCtr="0">
            <a:noAutofit/>
          </a:bodyPr>
          <a:lstStyle/>
          <a:p>
            <a:pPr marL="457200" lvl="0"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NAD 27 / NGVD 29 were released.</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Nineteenth Amendment was ratified (1920).</a:t>
            </a:r>
          </a:p>
          <a:p>
            <a:pPr marL="914400" lvl="1" indent="-381000" rtl="0">
              <a:spcBef>
                <a:spcPts val="100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First commercial radio broadcasts (1920).</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Winnie the Pooh was published (1926).</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First flight of a liquid-fueled rocket (1926).</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Penicillin was discovered (1928).</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Sliced bread appeared in stores (1928).</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Car radio invented (1929).</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Plate tectonics had been hypothesized.</a:t>
            </a:r>
          </a:p>
          <a:p>
            <a:pPr marL="0" marR="0" lvl="0" indent="-69850" algn="l" rtl="0">
              <a:spcBef>
                <a:spcPts val="0"/>
              </a:spcBef>
              <a:spcAft>
                <a:spcPts val="0"/>
              </a:spcAft>
              <a:buClr>
                <a:schemeClr val="dk1"/>
              </a:buClr>
              <a:buFont typeface="Arial"/>
              <a:buNone/>
            </a:pPr>
            <a:endParaRPr sz="1200">
              <a:solidFill>
                <a:srgbClr val="434343"/>
              </a:solidFill>
              <a:latin typeface="Times New Roman"/>
              <a:ea typeface="Times New Roman"/>
              <a:cs typeface="Times New Roman"/>
              <a:sym typeface="Times New Roman"/>
            </a:endParaRPr>
          </a:p>
          <a:p>
            <a:pPr marL="0" marR="0" lvl="0" indent="-69850" algn="l" rtl="0">
              <a:spcBef>
                <a:spcPts val="0"/>
              </a:spcBef>
              <a:spcAft>
                <a:spcPts val="0"/>
              </a:spcAft>
              <a:buClr>
                <a:schemeClr val="dk1"/>
              </a:buClr>
              <a:buFont typeface="Arial"/>
              <a:buNone/>
            </a:pPr>
            <a:endParaRPr>
              <a:solidFill>
                <a:srgbClr val="434343"/>
              </a:solidFill>
              <a:latin typeface="Times New Roman"/>
              <a:ea typeface="Times New Roman"/>
              <a:cs typeface="Times New Roman"/>
              <a:sym typeface="Times New Roman"/>
            </a:endParaRPr>
          </a:p>
          <a:p>
            <a:pPr marL="0" marR="0" lvl="0" indent="-69850" algn="l" rtl="0">
              <a:spcBef>
                <a:spcPts val="0"/>
              </a:spcBef>
              <a:spcAft>
                <a:spcPts val="0"/>
              </a:spcAft>
              <a:buClr>
                <a:schemeClr val="dk1"/>
              </a:buClr>
              <a:buFont typeface="Arial"/>
              <a:buNone/>
            </a:pPr>
            <a:r>
              <a:rPr lang="en-US">
                <a:solidFill>
                  <a:srgbClr val="434343"/>
                </a:solidFill>
                <a:latin typeface="Times New Roman"/>
                <a:ea typeface="Times New Roman"/>
                <a:cs typeface="Times New Roman"/>
                <a:sym typeface="Times New Roman"/>
              </a:rPr>
              <a:t>https://en.wikipedia.org/wiki/1920s</a:t>
            </a: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4281</Words>
  <Application>Microsoft Office PowerPoint</Application>
  <PresentationFormat>On-screen Show (4:3)</PresentationFormat>
  <Paragraphs>516</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Source Code Pro</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Ramesh Srigiriraju</cp:lastModifiedBy>
  <cp:revision>29</cp:revision>
  <dcterms:modified xsi:type="dcterms:W3CDTF">2018-09-20T16:07:34Z</dcterms:modified>
</cp:coreProperties>
</file>