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865" r:id="rId1"/>
    <p:sldMasterId id="2147484091" r:id="rId2"/>
    <p:sldMasterId id="2147484097" r:id="rId3"/>
  </p:sldMasterIdLst>
  <p:notesMasterIdLst>
    <p:notesMasterId r:id="rId61"/>
  </p:notesMasterIdLst>
  <p:sldIdLst>
    <p:sldId id="1646" r:id="rId4"/>
    <p:sldId id="1647" r:id="rId5"/>
    <p:sldId id="1697" r:id="rId6"/>
    <p:sldId id="1651" r:id="rId7"/>
    <p:sldId id="1652" r:id="rId8"/>
    <p:sldId id="1653" r:id="rId9"/>
    <p:sldId id="1654" r:id="rId10"/>
    <p:sldId id="1655" r:id="rId11"/>
    <p:sldId id="1656" r:id="rId12"/>
    <p:sldId id="1657" r:id="rId13"/>
    <p:sldId id="1658" r:id="rId14"/>
    <p:sldId id="1659" r:id="rId15"/>
    <p:sldId id="1660" r:id="rId16"/>
    <p:sldId id="1661" r:id="rId17"/>
    <p:sldId id="1662" r:id="rId18"/>
    <p:sldId id="1663" r:id="rId19"/>
    <p:sldId id="1664" r:id="rId20"/>
    <p:sldId id="1665" r:id="rId21"/>
    <p:sldId id="1666" r:id="rId22"/>
    <p:sldId id="1667" r:id="rId23"/>
    <p:sldId id="1668" r:id="rId24"/>
    <p:sldId id="1669" r:id="rId25"/>
    <p:sldId id="1682" r:id="rId26"/>
    <p:sldId id="1679" r:id="rId27"/>
    <p:sldId id="1645" r:id="rId28"/>
    <p:sldId id="1633" r:id="rId29"/>
    <p:sldId id="1680" r:id="rId30"/>
    <p:sldId id="1631" r:id="rId31"/>
    <p:sldId id="1642" r:id="rId32"/>
    <p:sldId id="1620" r:id="rId33"/>
    <p:sldId id="1681" r:id="rId34"/>
    <p:sldId id="1684" r:id="rId35"/>
    <p:sldId id="1635" r:id="rId36"/>
    <p:sldId id="1636" r:id="rId37"/>
    <p:sldId id="1640" r:id="rId38"/>
    <p:sldId id="1637" r:id="rId39"/>
    <p:sldId id="1691" r:id="rId40"/>
    <p:sldId id="1638" r:id="rId41"/>
    <p:sldId id="1534" r:id="rId42"/>
    <p:sldId id="1692" r:id="rId43"/>
    <p:sldId id="1605" r:id="rId44"/>
    <p:sldId id="1641" r:id="rId45"/>
    <p:sldId id="1693" r:id="rId46"/>
    <p:sldId id="1629" r:id="rId47"/>
    <p:sldId id="1694" r:id="rId48"/>
    <p:sldId id="1643" r:id="rId49"/>
    <p:sldId id="1644" r:id="rId50"/>
    <p:sldId id="1696" r:id="rId51"/>
    <p:sldId id="1617" r:id="rId52"/>
    <p:sldId id="1611" r:id="rId53"/>
    <p:sldId id="1614" r:id="rId54"/>
    <p:sldId id="1698" r:id="rId55"/>
    <p:sldId id="1627" r:id="rId56"/>
    <p:sldId id="1677" r:id="rId57"/>
    <p:sldId id="1683" r:id="rId58"/>
    <p:sldId id="1678" r:id="rId59"/>
    <p:sldId id="1528"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FFFF99"/>
    <a:srgbClr val="FF9900"/>
    <a:srgbClr val="898989"/>
    <a:srgbClr val="CC6600"/>
    <a:srgbClr val="C9D5EB"/>
    <a:srgbClr val="B5CBE3"/>
    <a:srgbClr val="C1D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81020" autoAdjust="0"/>
  </p:normalViewPr>
  <p:slideViewPr>
    <p:cSldViewPr snapToGrid="0">
      <p:cViewPr varScale="1">
        <p:scale>
          <a:sx n="89" d="100"/>
          <a:sy n="89" d="100"/>
        </p:scale>
        <p:origin x="1230" y="84"/>
      </p:cViewPr>
      <p:guideLst/>
    </p:cSldViewPr>
  </p:slideViewPr>
  <p:notesTextViewPr>
    <p:cViewPr>
      <p:scale>
        <a:sx n="1" d="1"/>
        <a:sy n="1" d="1"/>
      </p:scale>
      <p:origin x="0" y="0"/>
    </p:cViewPr>
  </p:notesTextViewPr>
  <p:sorterViewPr>
    <p:cViewPr varScale="1">
      <p:scale>
        <a:sx n="100" d="100"/>
        <a:sy n="100" d="100"/>
      </p:scale>
      <p:origin x="0" y="-10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EF308-5540-461B-8C6E-AF4148E19832}" type="datetimeFigureOut">
              <a:rPr lang="en-US" smtClean="0"/>
              <a:t>1/7/2020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6DE8B-F250-4584-83EE-1EA3792DC8CC}" type="slidenum">
              <a:rPr lang="en-US" smtClean="0"/>
              <a:t>‹#›</a:t>
            </a:fld>
            <a:endParaRPr lang="en-US"/>
          </a:p>
        </p:txBody>
      </p:sp>
    </p:spTree>
    <p:extLst>
      <p:ext uri="{BB962C8B-B14F-4D97-AF65-F5344CB8AC3E}">
        <p14:creationId xmlns:p14="http://schemas.microsoft.com/office/powerpoint/2010/main" val="108587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95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does no good to have a bunch of conflicting standards.  That’s the same as having no standards at all.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7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the National Institute of Standards and Technology (NIST) is responsible for defining and establishing standards.  It is within their authority.</a:t>
            </a:r>
          </a:p>
          <a:p>
            <a:pPr marL="171450" indent="-171450">
              <a:buFont typeface="Arial" panose="020B0604020202020204" pitchFamily="34" charset="0"/>
              <a:buChar char="•"/>
            </a:pPr>
            <a:r>
              <a:rPr lang="en-US" dirty="0"/>
              <a:t>NIST is a bureau of the Department of Commerce (DOC)</a:t>
            </a:r>
          </a:p>
          <a:p>
            <a:pPr marL="171450" indent="-171450">
              <a:buFont typeface="Arial" panose="020B0604020202020204" pitchFamily="34" charset="0"/>
              <a:buChar char="•"/>
            </a:pPr>
            <a:r>
              <a:rPr lang="en-US" dirty="0"/>
              <a:t>The National Oceanic and Atmospheric Administration (NOAA) is also a bureau of DOC.</a:t>
            </a:r>
          </a:p>
          <a:p>
            <a:pPr marL="171450" indent="-171450">
              <a:buFont typeface="Arial" panose="020B0604020202020204" pitchFamily="34" charset="0"/>
              <a:buChar char="•"/>
            </a:pPr>
            <a:r>
              <a:rPr lang="en-US" dirty="0"/>
              <a:t>The National Geodetic Survey (NGS) is a program office in NOAA.  It’s actually within the National Ocean Service (NOS) in NOAA.</a:t>
            </a:r>
          </a:p>
          <a:p>
            <a:pPr marL="628650" lvl="1" indent="-171450">
              <a:buFont typeface="Arial" panose="020B0604020202020204" pitchFamily="34" charset="0"/>
              <a:buChar char="•"/>
            </a:pPr>
            <a:r>
              <a:rPr lang="en-US" dirty="0"/>
              <a:t>It may seem odd to show NGS here along with NIST, but there is a reason for it, as you will soon see.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73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Responsibility for standards was different before 1901.</a:t>
            </a:r>
          </a:p>
          <a:p>
            <a:pPr marL="628650" lvl="1" indent="-171450">
              <a:buFont typeface="Arial" panose="020B0604020202020204" pitchFamily="34" charset="0"/>
              <a:buChar char="•"/>
            </a:pPr>
            <a:r>
              <a:rPr lang="en-US" dirty="0"/>
              <a:t>In 1901, the National Bureau of Standards (NBS) was created, which later became in NIST (in 1988)</a:t>
            </a:r>
          </a:p>
          <a:p>
            <a:pPr marL="628650" lvl="1" indent="-171450">
              <a:buFont typeface="Arial" panose="020B0604020202020204" pitchFamily="34" charset="0"/>
              <a:buChar char="•"/>
            </a:pPr>
            <a:r>
              <a:rPr lang="en-US" dirty="0"/>
              <a:t>Department of Commerce was created in 1903, when NBS became part of it (initially in Department of the Treasury).</a:t>
            </a:r>
          </a:p>
          <a:p>
            <a:pPr marL="171450" lvl="0" indent="-171450">
              <a:buFont typeface="Arial" panose="020B0604020202020204" pitchFamily="34" charset="0"/>
              <a:buChar char="•"/>
            </a:pPr>
            <a:r>
              <a:rPr lang="en-US" dirty="0"/>
              <a:t>Before 1901, standards of weights and measures was handled by the U.S. Coast &amp; Geodetic Survey (C&amp;GS), the predecessor of NGS.</a:t>
            </a:r>
          </a:p>
          <a:p>
            <a:pPr marL="628650" lvl="1" indent="-171450">
              <a:buFont typeface="Arial" panose="020B0604020202020204" pitchFamily="34" charset="0"/>
              <a:buChar char="•"/>
            </a:pPr>
            <a:r>
              <a:rPr lang="en-US" dirty="0"/>
              <a:t>Operated under the authority of the Department of the Treasury, in the Office of Standard Weights and Measures.</a:t>
            </a:r>
          </a:p>
          <a:p>
            <a:pPr marL="628650" lvl="1" indent="-171450">
              <a:buFont typeface="Arial" panose="020B0604020202020204" pitchFamily="34" charset="0"/>
              <a:buChar char="•"/>
            </a:pPr>
            <a:r>
              <a:rPr lang="en-US" dirty="0"/>
              <a:t>Superintendent (same as “Director” today) of C&amp;GS was also Superintendent of Weights and Measures – so that is the connection to NGS!  But there is a later connection as well, which is also the reason we currently have two foot definitions.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630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637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Mendenhall Order (1893):  When the U.S. officially became metric.</a:t>
            </a:r>
          </a:p>
          <a:p>
            <a:pPr marL="628650" lvl="1" indent="-171450">
              <a:buFont typeface="Arial" panose="020B0604020202020204" pitchFamily="34" charset="0"/>
              <a:buChar char="•"/>
            </a:pPr>
            <a:r>
              <a:rPr lang="en-US" dirty="0"/>
              <a:t>Officially adopted meter as basis of length, where 1 foot = 1200/3937 meter (per 1866 act of Congress), and with meter represented by Meter Bars No. 21 and 27.</a:t>
            </a:r>
          </a:p>
          <a:p>
            <a:pPr marL="628650" lvl="1" indent="-171450">
              <a:buFont typeface="Arial" panose="020B0604020202020204" pitchFamily="34" charset="0"/>
              <a:buChar char="•"/>
            </a:pPr>
            <a:r>
              <a:rPr lang="en-US" dirty="0"/>
              <a:t>Completely abandoned British Imperial Yard as basis for length (as represented by Bronze Bar No. 11).</a:t>
            </a:r>
          </a:p>
          <a:p>
            <a:pPr marL="171450" lvl="0" indent="-171450">
              <a:buFont typeface="Arial" panose="020B0604020202020204" pitchFamily="34" charset="0"/>
              <a:buChar char="•"/>
            </a:pPr>
            <a:r>
              <a:rPr lang="en-US" dirty="0"/>
              <a:t>Declared in Appendix 6 of C&amp;GS Bulletin No. 26, including conversion tables.</a:t>
            </a:r>
          </a:p>
          <a:p>
            <a:pPr marL="171450" lvl="0" indent="-171450">
              <a:buFont typeface="Arial" panose="020B0604020202020204" pitchFamily="34" charset="0"/>
              <a:buChar char="•"/>
            </a:pPr>
            <a:r>
              <a:rPr lang="en-US" dirty="0"/>
              <a:t>Interesting to note that conversion showed 1 Gunter’s chain = 20.1168 m</a:t>
            </a:r>
          </a:p>
          <a:p>
            <a:pPr marL="628650" lvl="1" indent="-171450">
              <a:buFont typeface="Arial" panose="020B0604020202020204" pitchFamily="34" charset="0"/>
              <a:buChar char="•"/>
            </a:pPr>
            <a:r>
              <a:rPr lang="en-US" dirty="0"/>
              <a:t>That is EXACTLY 66 ift (vs. 65.999868 sft)</a:t>
            </a:r>
          </a:p>
          <a:p>
            <a:pPr marL="628650" lvl="1" indent="-171450">
              <a:buFont typeface="Arial" panose="020B0604020202020204" pitchFamily="34" charset="0"/>
              <a:buChar char="•"/>
            </a:pPr>
            <a:r>
              <a:rPr lang="en-US" dirty="0"/>
              <a:t>This is just a coincidence due to rounding, but it shows that for the precision of the chain, the distinction between the ift and sft is immaterial…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26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984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increasing measurement precision and global trade, it became necessary to adopt a more precise definition of the foot, and one that agreed with international usage.</a:t>
            </a:r>
          </a:p>
          <a:p>
            <a:pPr marL="628650" lvl="1" indent="-171450">
              <a:buFont typeface="Arial" panose="020B0604020202020204" pitchFamily="34" charset="0"/>
              <a:buChar char="•"/>
            </a:pPr>
            <a:r>
              <a:rPr lang="en-US" dirty="0"/>
              <a:t>A motivation for a new definition of the foot was in gage-block standardization for precise machine shop work used by industry.  It was a practical solution to a practical problem.  Note this has nothing whatsoever to do with surveying.</a:t>
            </a:r>
          </a:p>
          <a:p>
            <a:pPr marL="171450" lvl="0" indent="-171450">
              <a:buFont typeface="Arial" panose="020B0604020202020204" pitchFamily="34" charset="0"/>
              <a:buChar char="•"/>
            </a:pPr>
            <a:r>
              <a:rPr lang="en-US" dirty="0"/>
              <a:t>The new (international) foot definition was 1 ft = 0.3048 m (exact), and is the same to this day (it will not change).  The adoption of the ift was a gradual process (as such things often are):</a:t>
            </a:r>
          </a:p>
          <a:p>
            <a:pPr marL="628650" lvl="1" indent="-171450">
              <a:buFont typeface="Arial" panose="020B0604020202020204" pitchFamily="34" charset="0"/>
              <a:buChar char="•"/>
            </a:pPr>
            <a:r>
              <a:rPr lang="en-US" dirty="0"/>
              <a:t>1933.  Adopted by </a:t>
            </a:r>
            <a:r>
              <a:rPr lang="en-US" sz="1200" kern="1200" dirty="0">
                <a:solidFill>
                  <a:schemeClr val="tx1"/>
                </a:solidFill>
                <a:effectLst/>
                <a:latin typeface="+mn-lt"/>
                <a:ea typeface="+mn-ea"/>
                <a:cs typeface="+mn-cs"/>
              </a:rPr>
              <a:t>American Standards Association, now American National Standards Institute (ANSI).</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1952.  </a:t>
            </a:r>
            <a:r>
              <a:rPr lang="en-US" dirty="0"/>
              <a:t>Adopted by </a:t>
            </a:r>
            <a:r>
              <a:rPr lang="en-US" sz="1200" kern="1200" dirty="0">
                <a:solidFill>
                  <a:schemeClr val="tx1"/>
                </a:solidFill>
                <a:effectLst/>
                <a:latin typeface="+mn-lt"/>
                <a:ea typeface="+mn-ea"/>
                <a:cs typeface="+mn-cs"/>
              </a:rPr>
              <a:t>National Advisory Committee for Aeronautics, now National Aeronautics and Space Administration (NASA).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1954.  Adopted International Nautical Mile as exactly 1852 m.  This is not related specifically to ift, but shows overall move toward adopting “exact” (non-ratio) relationships to the meter.</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1959.  NSB officially adopts ift for the entire U.S., with one little notable exception…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44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3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538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195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402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Federal Register Notice (1959) establishing ift and (temporary) sft</a:t>
            </a:r>
          </a:p>
          <a:p>
            <a:pPr marL="628650" lvl="1" indent="-171450">
              <a:buFont typeface="Arial" panose="020B0604020202020204" pitchFamily="34" charset="0"/>
              <a:buChar char="•"/>
            </a:pPr>
            <a:r>
              <a:rPr lang="en-US" dirty="0"/>
              <a:t>Official adoption of ift (1  ft = 0.3048 m) nationwide.</a:t>
            </a:r>
          </a:p>
          <a:p>
            <a:pPr marL="628650" lvl="1" indent="-171450">
              <a:buFont typeface="Arial" panose="020B0604020202020204" pitchFamily="34" charset="0"/>
              <a:buChar char="•"/>
            </a:pPr>
            <a:r>
              <a:rPr lang="en-US" b="1" i="1" dirty="0"/>
              <a:t>Temporary</a:t>
            </a:r>
            <a:r>
              <a:rPr lang="en-US" dirty="0"/>
              <a:t> exception granted for geodetic surveys (including State Plane coordinates), to accommodate C&amp;GS.</a:t>
            </a:r>
          </a:p>
          <a:p>
            <a:pPr marL="628650" lvl="1" indent="-171450">
              <a:buFont typeface="Arial" panose="020B0604020202020204" pitchFamily="34" charset="0"/>
              <a:buChar char="•"/>
            </a:pPr>
            <a:r>
              <a:rPr lang="en-US" b="1" i="1" dirty="0"/>
              <a:t>Mandates</a:t>
            </a:r>
            <a:r>
              <a:rPr lang="en-US" dirty="0"/>
              <a:t> that ift shall be adopted after readjustment of U.S. geodetic network. This is not a “recommendation” or a “suggestion.”  At the time this was published, “shall” was used in legal documents as mandatory (nowadays the usage of “shall” as mandatory is discouraged in legal documents).  </a:t>
            </a:r>
          </a:p>
          <a:p>
            <a:pPr marL="628650" lvl="1" indent="-171450">
              <a:buFont typeface="Arial" panose="020B0604020202020204" pitchFamily="34" charset="0"/>
              <a:buChar char="•"/>
            </a:pPr>
            <a:r>
              <a:rPr lang="en-US" dirty="0"/>
              <a:t>Co-issued and signed by NBS and C&amp;GS directors.</a:t>
            </a:r>
          </a:p>
          <a:p>
            <a:pPr marL="628650" lvl="1" indent="-171450">
              <a:buFont typeface="Arial" panose="020B0604020202020204" pitchFamily="34" charset="0"/>
              <a:buChar char="•"/>
            </a:pPr>
            <a:r>
              <a:rPr lang="en-US" dirty="0"/>
              <a:t>This FRN delayed full adoption of the ift, and promoted continued use of the sft for all surveying (not just geodetic surveys), and it is how we got into the situation we are in today.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050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step away from surveying and consider the Big Picture.</a:t>
            </a:r>
          </a:p>
          <a:p>
            <a:pPr marL="171450" indent="-171450">
              <a:buFont typeface="Arial" panose="020B0604020202020204" pitchFamily="34" charset="0"/>
              <a:buChar char="•"/>
            </a:pPr>
            <a:r>
              <a:rPr lang="en-US" dirty="0"/>
              <a:t>This is about much more than surveying.  When reading about the U.S. history of weights and measures, the words “science” and “industry” are often used together.  And together they mean commerce.  Business.  Trade.  Efficiency.  Money.  That’s really what this is about.  All of those things are facilitated by uniform standards (and compromised without standards).</a:t>
            </a:r>
          </a:p>
          <a:p>
            <a:pPr marL="171450" indent="-171450">
              <a:buFont typeface="Arial" panose="020B0604020202020204" pitchFamily="34" charset="0"/>
              <a:buChar char="•"/>
            </a:pPr>
            <a:r>
              <a:rPr lang="en-US" dirty="0"/>
              <a:t>As stated earlier, change is an integral part of progress.  We cannot stand still.</a:t>
            </a:r>
          </a:p>
          <a:p>
            <a:pPr marL="171450" indent="-171450">
              <a:buFont typeface="Arial" panose="020B0604020202020204" pitchFamily="34" charset="0"/>
              <a:buChar char="•"/>
            </a:pPr>
            <a:r>
              <a:rPr lang="en-US" dirty="0"/>
              <a:t>This is also about the law, because there is a powerful legal basis for weights and measures.  We did not get here by accident.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965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step away from surveying and consider the Big Picture.</a:t>
            </a:r>
          </a:p>
          <a:p>
            <a:pPr marL="171450" indent="-171450">
              <a:buFont typeface="Arial" panose="020B0604020202020204" pitchFamily="34" charset="0"/>
              <a:buChar char="•"/>
            </a:pPr>
            <a:r>
              <a:rPr lang="en-US" dirty="0"/>
              <a:t>This is about much more than surveying.  When reading about the U.S. history of weights and measures, the words “science” and “industry” are often used together.  And together they mean commerce.  Business.  Trade.  Efficiency.  Money.  That’s really what this is about.  All of those things are facilitated by uniform standards (and compromised without standards).</a:t>
            </a:r>
          </a:p>
          <a:p>
            <a:pPr marL="171450" indent="-171450">
              <a:buFont typeface="Arial" panose="020B0604020202020204" pitchFamily="34" charset="0"/>
              <a:buChar char="•"/>
            </a:pPr>
            <a:r>
              <a:rPr lang="en-US" dirty="0"/>
              <a:t>As stated earlier, change is an integral part of progress.  We cannot stand still.</a:t>
            </a:r>
          </a:p>
          <a:p>
            <a:pPr marL="171450" indent="-171450">
              <a:buFont typeface="Arial" panose="020B0604020202020204" pitchFamily="34" charset="0"/>
              <a:buChar char="•"/>
            </a:pPr>
            <a:r>
              <a:rPr lang="en-US" dirty="0"/>
              <a:t>This is also about the law, because there is a powerful legal basis for weights and measures.  We did not get here by accident.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57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916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and NIST have decided that there be only ONE official definition of the foot after 2022.</a:t>
            </a:r>
          </a:p>
          <a:p>
            <a:pPr marL="628650" lvl="1" indent="-171450">
              <a:buFont typeface="Arial" panose="020B0604020202020204" pitchFamily="34" charset="0"/>
              <a:buChar char="•"/>
            </a:pPr>
            <a:r>
              <a:rPr lang="en-US" dirty="0"/>
              <a:t>Considering getting rid of word “international”, and just call it the “foot” (that is how it is handled in some software, such Esri’s).  People just seem to not like the “international” label.  Maybe call if the “American freedom foot.”  But seriously, dropping a descriptor solidifies the idea that there is only one foot in the U.S.  Keeping the descriptor implies there is more than one foot.</a:t>
            </a:r>
          </a:p>
          <a:p>
            <a:pPr marL="628650" lvl="1" indent="-171450">
              <a:buFont typeface="Arial" panose="020B0604020202020204" pitchFamily="34" charset="0"/>
              <a:buChar char="•"/>
            </a:pPr>
            <a:r>
              <a:rPr lang="en-US" dirty="0"/>
              <a:t>Have NO option for sft after 2022.  It will only be used for the past (legacy applications).</a:t>
            </a:r>
          </a:p>
          <a:p>
            <a:pPr marL="171450" lvl="0" indent="-171450">
              <a:buFont typeface="Arial" panose="020B0604020202020204" pitchFamily="34" charset="0"/>
              <a:buChar char="•"/>
            </a:pPr>
            <a:r>
              <a:rPr lang="en-US" dirty="0"/>
              <a:t>NGS will help!  </a:t>
            </a:r>
          </a:p>
          <a:p>
            <a:pPr marL="628650" lvl="1" indent="-171450">
              <a:buFont typeface="Arial" panose="020B0604020202020204" pitchFamily="34" charset="0"/>
              <a:buChar char="•"/>
            </a:pPr>
            <a:r>
              <a:rPr lang="en-US" dirty="0"/>
              <a:t>We will try to make the change as simple and painless as possible.</a:t>
            </a:r>
          </a:p>
          <a:p>
            <a:pPr marL="628650" lvl="1" indent="-171450">
              <a:buFont typeface="Arial" panose="020B0604020202020204" pitchFamily="34" charset="0"/>
              <a:buChar char="•"/>
            </a:pPr>
            <a:r>
              <a:rPr lang="en-US" dirty="0"/>
              <a:t>Our products and services will automatically support backward compatibility.</a:t>
            </a:r>
          </a:p>
          <a:p>
            <a:pPr marL="171450" lvl="0" indent="-171450">
              <a:buFont typeface="Arial" panose="020B0604020202020204" pitchFamily="34" charset="0"/>
              <a:buChar char="•"/>
            </a:pPr>
            <a:r>
              <a:rPr lang="en-US" dirty="0"/>
              <a:t>Idea here is that we are trying to make things better by fixing a long-standing problem for the future (not the past).  Yes, there will be some difficulties.  But at least they will diminish over time.  If we do nothing, these problems will never go away.</a:t>
            </a:r>
          </a:p>
          <a:p>
            <a:pPr marL="171450" indent="-171450">
              <a:buFont typeface="Arial" panose="020B0604020202020204" pitchFamily="34" charset="0"/>
              <a:buChar char="•"/>
            </a:pPr>
            <a:r>
              <a:rPr lang="en-US" dirty="0"/>
              <a:t>If you think changing from sft to ift is a big problem, then perhaps you don’t quite understand the other changes that are coming in 2022:</a:t>
            </a:r>
          </a:p>
          <a:p>
            <a:pPr marL="628650" lvl="1" indent="-171450">
              <a:buFont typeface="Arial" panose="020B0604020202020204" pitchFamily="34" charset="0"/>
              <a:buChar char="•"/>
            </a:pPr>
            <a:r>
              <a:rPr lang="en-US" dirty="0"/>
              <a:t>The change from sft to ift is really just a small (2 ppm) scale change.  That is smaller than the change in scale for SPCS2022 zones, and that is only PART of the change that will occur for State Plane.</a:t>
            </a:r>
          </a:p>
          <a:p>
            <a:pPr marL="628650" lvl="1" indent="-171450">
              <a:buFont typeface="Arial" panose="020B0604020202020204" pitchFamily="34" charset="0"/>
              <a:buChar char="•"/>
            </a:pPr>
            <a:r>
              <a:rPr lang="en-US" dirty="0"/>
              <a:t>Coordinates in NSRS2022 will change with time.  In fact, the entire frame will be time-dependent.  Assumptions about control coordinates never changing will have to be abandoned.</a:t>
            </a:r>
          </a:p>
          <a:p>
            <a:pPr marL="628650" lvl="1" indent="-171450">
              <a:buFont typeface="Arial" panose="020B0604020202020204" pitchFamily="34" charset="0"/>
              <a:buChar char="•"/>
            </a:pPr>
            <a:r>
              <a:rPr lang="en-US" dirty="0"/>
              <a:t>The “vertical” datum will be replaced with a geopotential datum based on a gravimetric geoid (rather than leveling).  This, too, will have a time-dependent component.</a:t>
            </a:r>
          </a:p>
          <a:p>
            <a:pPr marL="628650" lvl="1" indent="-171450">
              <a:buFont typeface="Arial" panose="020B0604020202020204" pitchFamily="34" charset="0"/>
              <a:buChar char="•"/>
            </a:pPr>
            <a:r>
              <a:rPr lang="en-US" dirty="0"/>
              <a:t>There will be changes in how GNSS, leveling, and total station survey surveys are performed, reduced, processed, and adjusted.</a:t>
            </a:r>
          </a:p>
          <a:p>
            <a:pPr marL="628650" lvl="1" indent="-171450">
              <a:buFont typeface="Arial" panose="020B0604020202020204" pitchFamily="34" charset="0"/>
              <a:buChar char="•"/>
            </a:pPr>
            <a:r>
              <a:rPr lang="en-US" dirty="0"/>
              <a:t>By comparison, the change from sft to ift is so miniscule that it is well within the noise of the other changes.</a:t>
            </a:r>
          </a:p>
          <a:p>
            <a:pPr marL="628650" lvl="1" indent="-171450">
              <a:buFont typeface="Arial" panose="020B0604020202020204" pitchFamily="34" charset="0"/>
              <a:buChar char="•"/>
            </a:pPr>
            <a:r>
              <a:rPr lang="en-US" dirty="0"/>
              <a:t>In short, if you think the change in foot definition is too difficult, then its hard to see how you could deal with these other much larger and vastly more complex changes.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67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0" dirty="0"/>
              <a:t>In (or out of) the flight path.</a:t>
            </a:r>
            <a:r>
              <a:rPr lang="en-US" b="1" i="0" baseline="0" dirty="0"/>
              <a:t>  </a:t>
            </a:r>
            <a:r>
              <a:rPr lang="en-US" i="0" dirty="0"/>
              <a:t>The worst outcome on a project that I was involved in was dealing with a high rise building.  The building was in the glide-plane approach to a major international airport.  An out-of-state firm performed some work on the project and had performed all the work in State Plane using U.S. survey feet (even though State Plane is international feet by statute in the state where the airport was located).  Both sources of data were combined into a single analytical area.  This caused enough of an error in the calculations to impact the ultimate height of the building (that had been planned to be built at maximum height).  It was compounded in a few different ways.  First, the absolute State Plane position being off a few feet and also the glide slope distance being calculated incorrectly over about 2.5 miles.  The end result was a delay in the project and a redesign resulting in the loss of a floor.  I do not recall the total cost, but do recall it had a permanent impact on the project as a whole because of the loss of space in the final product.</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Slowing down high speed and light rail.</a:t>
            </a:r>
            <a:r>
              <a:rPr lang="en-US" sz="1200" b="1"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 know of three large engineering projects where unit of length confusion has been an issue.  We worked on all of these, but I believe that the issues arose in the engineering and construction disciplines.  One was the California High Speed Rail project, the other a light rail project.  The third was a tunnel project in Portland, OR, where the contractor was unaware that Oregon uses the international foot.  Fortunately my geodetic verification survey caught the issue early enough for them to take remedial action</a:t>
            </a:r>
            <a:endParaRPr lang="en-US" i="0" dirty="0"/>
          </a:p>
          <a:p>
            <a:pPr marL="171450" indent="-171450">
              <a:buFont typeface="Arial" panose="020B0604020202020204" pitchFamily="34" charset="0"/>
              <a:buChar char="•"/>
            </a:pPr>
            <a:r>
              <a:rPr lang="en-US" b="1" i="0" dirty="0"/>
              <a:t>Highway alignment in wrong place.  </a:t>
            </a:r>
            <a:r>
              <a:rPr lang="en-US" i="0" dirty="0"/>
              <a:t>A roadway alignment is surveyed in international feet using a low distortion projection and laid onto a global image under the assumption the survey is the US ft. definition. Locally all alignment points fit well vs. record distance and bearings. However when cast onto the global image map the roadway alignment is 12 feet north and 45 feet east of the roadway on the image. The roadway construction plans that use global aerial images as a background cannot be completed until the surveyed line work is in coincidence with the global image.</a:t>
            </a:r>
          </a:p>
          <a:p>
            <a:pPr marL="171450" indent="-171450">
              <a:buFont typeface="Arial" panose="020B0604020202020204" pitchFamily="34" charset="0"/>
              <a:buChar char="•"/>
            </a:pPr>
            <a:r>
              <a:rPr lang="en-US" b="1" i="0" dirty="0"/>
              <a:t>Statute, </a:t>
            </a:r>
            <a:r>
              <a:rPr lang="en-US" b="1" i="0" dirty="0" err="1"/>
              <a:t>schmatute</a:t>
            </a:r>
            <a:r>
              <a:rPr lang="en-US" b="1" i="0" dirty="0"/>
              <a:t>: you’ll use the foot we choose.</a:t>
            </a:r>
            <a:r>
              <a:rPr lang="en-US" b="1" i="0" baseline="0" dirty="0"/>
              <a:t>  </a:t>
            </a:r>
            <a:r>
              <a:rPr lang="en-US" i="0" baseline="0" dirty="0"/>
              <a:t>Arizona:  even the US Park Service uses the USFT.  Michigan:  we use the international foot and it works fine except that some federal agencies report their state plane coordinates in US survey foot.  Hawaii:  use U.S. survey foot, but military bases there use international foot.</a:t>
            </a:r>
            <a:endParaRPr lang="en-US" i="0" dirty="0"/>
          </a:p>
          <a:p>
            <a:pPr marL="171450" indent="-171450">
              <a:buFont typeface="Arial" panose="020B0604020202020204" pitchFamily="34" charset="0"/>
              <a:buChar char="•"/>
            </a:pPr>
            <a:r>
              <a:rPr lang="en-US" b="1" i="0" dirty="0"/>
              <a:t>Machine (out of) control.  </a:t>
            </a:r>
            <a:r>
              <a:rPr lang="en-US" sz="1200" i="0" kern="1200" dirty="0">
                <a:solidFill>
                  <a:schemeClr val="tx1"/>
                </a:solidFill>
                <a:effectLst/>
                <a:latin typeface="+mn-lt"/>
                <a:ea typeface="+mn-ea"/>
                <a:cs typeface="+mn-cs"/>
              </a:rPr>
              <a:t>A trail route was surveyed and designed by a major consulting firm, using the Washington Plane Coordinate System for horizontal control and construction.  Their survey crew set the centerline control for the construction contractor.  The contactor wanted to use machine control, and the consulting firm gave them a copy of the coordinates. The contractor then gave the coordinates to another company to make a digital surface model (DSM). The DSM was loaded in the computer for the machine control on the grader. When they started machine control work the centerline was 2.24 feet east of where the consulting form’s surveyors had staked it. The consulting firm’s surveyors were blamed at first. Then they asked the firm that created the DSM which definition of a foot they had used.  The DSM was made for the contractor using Oregon statute’s International Foot definition; the consulting firm used the Washington statute’s U.S. Survey Foot definition for the design.</a:t>
            </a:r>
          </a:p>
          <a:p>
            <a:pPr marL="171450" indent="-171450">
              <a:buFont typeface="Arial" panose="020B0604020202020204" pitchFamily="34" charset="0"/>
              <a:buChar char="•"/>
            </a:pPr>
            <a:r>
              <a:rPr lang="en-US" b="1" dirty="0">
                <a:solidFill>
                  <a:schemeClr val="tx2">
                    <a:lumMod val="75000"/>
                  </a:schemeClr>
                </a:solidFill>
              </a:rPr>
              <a:t>Different feet for different directions.</a:t>
            </a:r>
            <a:r>
              <a:rPr lang="en-US" dirty="0">
                <a:solidFill>
                  <a:schemeClr val="tx2">
                    <a:lumMod val="75000"/>
                  </a:schemeClr>
                </a:solidFill>
              </a:rPr>
              <a:t>  Projects that use international feet horizontally but U.S.</a:t>
            </a:r>
            <a:r>
              <a:rPr lang="en-US" baseline="0" dirty="0">
                <a:solidFill>
                  <a:schemeClr val="tx2">
                    <a:lumMod val="75000"/>
                  </a:schemeClr>
                </a:solidFill>
              </a:rPr>
              <a:t> survey feet for elevations.  On Hopi Reservations, and state of Montana.</a:t>
            </a: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01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88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12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563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622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550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note, but emotion does play a role.  We are not entirely rational creatures after all (myself included).</a:t>
            </a:r>
          </a:p>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33</a:t>
            </a:fld>
            <a:endParaRPr lang="en-US"/>
          </a:p>
        </p:txBody>
      </p:sp>
    </p:spTree>
    <p:extLst>
      <p:ext uri="{BB962C8B-B14F-4D97-AF65-F5344CB8AC3E}">
        <p14:creationId xmlns:p14="http://schemas.microsoft.com/office/powerpoint/2010/main" val="233129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15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612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52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617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214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020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957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223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37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068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727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sft/ift issue is really a </a:t>
            </a:r>
            <a:r>
              <a:rPr lang="en-US" b="1" i="1" dirty="0"/>
              <a:t>coordinate</a:t>
            </a:r>
            <a:r>
              <a:rPr lang="en-US" dirty="0"/>
              <a:t> problem, whereas deeds are concerned with </a:t>
            </a:r>
            <a:r>
              <a:rPr lang="en-US" b="1" i="1" dirty="0"/>
              <a:t>distances</a:t>
            </a:r>
            <a:r>
              <a:rPr lang="en-US" b="0" i="0" dirty="0"/>
              <a:t>.</a:t>
            </a:r>
            <a:endParaRPr lang="en-US" b="1" i="1" dirty="0"/>
          </a:p>
          <a:p>
            <a:pPr marL="628650" lvl="1" indent="-171450">
              <a:buFont typeface="Arial" panose="020B0604020202020204" pitchFamily="34" charset="0"/>
              <a:buChar char="•"/>
            </a:pPr>
            <a:r>
              <a:rPr lang="en-US" dirty="0"/>
              <a:t>Of course, a coordinate is a distance, but it is a special type of distance, from an origin of a coordinate system that is usually very far from a survey site (especially for State Plane and UTM systems).</a:t>
            </a:r>
          </a:p>
          <a:p>
            <a:pPr marL="628650" lvl="1" indent="-171450">
              <a:buFont typeface="Arial" panose="020B0604020202020204" pitchFamily="34" charset="0"/>
              <a:buChar char="•"/>
            </a:pPr>
            <a:r>
              <a:rPr lang="en-US" dirty="0"/>
              <a:t>The distances on a deed are almost always short (usually less than 1 mile), and are given between real or computed objects that represent or reference property corners.</a:t>
            </a:r>
          </a:p>
          <a:p>
            <a:pPr marL="171450" lvl="0" indent="-171450">
              <a:buFont typeface="Arial" panose="020B0604020202020204" pitchFamily="34" charset="0"/>
              <a:buChar char="•"/>
            </a:pPr>
            <a:r>
              <a:rPr lang="en-US" dirty="0"/>
              <a:t>There are much bigger issues with distances than whether it is given in ift or sft.</a:t>
            </a:r>
          </a:p>
          <a:p>
            <a:pPr marL="628650" lvl="1" indent="-171450">
              <a:buFont typeface="Arial" panose="020B0604020202020204" pitchFamily="34" charset="0"/>
              <a:buChar char="•"/>
            </a:pPr>
            <a:r>
              <a:rPr lang="en-US" dirty="0"/>
              <a:t>The ift and sft differ by 2 ppm = 0.01 ft/mile.  That difference is smaller than the accuracy of a boundary survey.  I would argue that there is probably not a single boundary survey in the U.S. that has been performed to that accuracy, for all the distances on the survey.  That’s an easy statement to make, because most surveys include some truly short distances (note that 2 ppm is 0.0001 ft in 200 ft).  Also, the foot definition varied by much more than 2 ppm before 1893, so this becomes even less relevant for records prior to 1893.</a:t>
            </a:r>
          </a:p>
          <a:p>
            <a:pPr marL="628650" lvl="1" indent="-171450">
              <a:buFont typeface="Arial" panose="020B0604020202020204" pitchFamily="34" charset="0"/>
              <a:buChar char="•"/>
            </a:pPr>
            <a:r>
              <a:rPr lang="en-US" dirty="0"/>
              <a:t>In many areas, surveyors must contend with versions of the “same” unit that differ vastly more than the ift and sft.  This includes different versions of the chain, but also the “arpent” (with versions that differ by up to 7 ft/mile), the “vara” (can vary by up to 30 ft/mile), and especially the “rod” or “pole” or “perch”, which can vary tremendously, up to 1760 ft/mile.  So clearly surveyors must understand the context of the distances given on a deed, in situations that far exceed the difference between ift and sft.</a:t>
            </a:r>
          </a:p>
          <a:p>
            <a:pPr marL="171450" lvl="0" indent="-171450">
              <a:buFont typeface="Arial" panose="020B0604020202020204" pitchFamily="34" charset="0"/>
              <a:buChar char="•"/>
            </a:pPr>
            <a:r>
              <a:rPr lang="en-US" dirty="0"/>
              <a:t>For long distances (greater than a mile), bigger problems come into play than the 2 ppm difference between ift and sft.  In such cases, what is even meant by a horizontal ground distance?  Does it curve with the Earth?  If so, how is that calculated (there is more than one way)?  If it is a projected distance (e.g. State Plane), how much does the combined factor vary along the line?  What is the difference in the height of the line end points?  These types of issues typically introduce more than 2 ppm systematic differences in “distance.”  In other words, the ift/sft is nit really relevant for long distances, either.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707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208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184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those who aren’t sure, this is intended as a joke!  Gas cost of course would be the same.  Actually, there is something sneaky going on here: the price per liter is a wee bit more expensive.  The converted price from $3.249 per gallon is $0.8583 per liter, so the gas station is making (slightly) more money!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524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723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526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07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a:t>
            </a:r>
            <a:r>
              <a:rPr lang="en-US" dirty="0" err="1"/>
              <a:t>ift</a:t>
            </a:r>
            <a:r>
              <a:rPr lang="en-US" dirty="0"/>
              <a:t>) – without specifying that it is often called the “international foot.”  In addition, because people use the products created by surveyors, they end up using the sft without even knowing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335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376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44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43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54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82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ultimate authority on standards of weights and measures is the U.S. Congress.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545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authority of Congress is given in the U.S. Constitution, Article I, Section 8, Clause 5.</a:t>
            </a:r>
          </a:p>
          <a:p>
            <a:pPr marL="628650" lvl="1" indent="-171450">
              <a:buFont typeface="Arial" panose="020B0604020202020204" pitchFamily="34" charset="0"/>
              <a:buChar char="•"/>
            </a:pPr>
            <a:r>
              <a:rPr lang="en-US" dirty="0"/>
              <a:t>Congress delegated its power to the Office of Weights and Measures in the Department of the Treasury.</a:t>
            </a:r>
          </a:p>
          <a:p>
            <a:pPr marL="628650" lvl="1" indent="-171450">
              <a:buFont typeface="Arial" panose="020B0604020202020204" pitchFamily="34" charset="0"/>
              <a:buChar char="•"/>
            </a:pPr>
            <a:r>
              <a:rPr lang="en-US" dirty="0"/>
              <a:t>NBS then got this authority as the successor to the Weights and Measures, and NBS became part of DOC.</a:t>
            </a:r>
          </a:p>
          <a:p>
            <a:pPr marL="171450" indent="-171450">
              <a:buFont typeface="Arial" panose="020B0604020202020204" pitchFamily="34" charset="0"/>
              <a:buChar char="•"/>
            </a:pPr>
            <a:r>
              <a:rPr lang="en-US" dirty="0"/>
              <a:t>Why was something like standards of weights and measures so important that it was specifically listed as a congressional power in the Constitution?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Because standards for weights and measures are tightly connected to commerce, including coining of money. We’re going to come back to this near the end of the presentation.</a:t>
            </a:r>
          </a:p>
          <a:p>
            <a:pPr marL="628650" lvl="1" indent="-171450">
              <a:buFont typeface="Arial" panose="020B0604020202020204" pitchFamily="34" charset="0"/>
              <a:buChar char="•"/>
            </a:pPr>
            <a:r>
              <a:rPr lang="en-US" dirty="0"/>
              <a:t>In short, it was to avoid the “toothbrush problem”…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FED2CC-BADC-4677-8145-F4A6E1426B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99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bwMode="black">
      <p:bgPr>
        <a:gradFill flip="none" rotWithShape="1">
          <a:gsLst>
            <a:gs pos="0">
              <a:srgbClr val="00B9F2"/>
            </a:gs>
            <a:gs pos="90000">
              <a:srgbClr val="053264"/>
            </a:gs>
            <a:gs pos="30000">
              <a:srgbClr val="007AC2"/>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374835" y="2428193"/>
            <a:ext cx="6394330"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371600" y="3465218"/>
            <a:ext cx="6400800"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34284" y="365138"/>
            <a:ext cx="2168737" cy="967642"/>
          </a:xfrm>
          <a:prstGeom prst="rect">
            <a:avLst/>
          </a:prstGeom>
        </p:spPr>
      </p:pic>
      <p:sp>
        <p:nvSpPr>
          <p:cNvPr id="8" name="Rectangle 7"/>
          <p:cNvSpPr/>
          <p:nvPr/>
        </p:nvSpPr>
        <p:spPr bwMode="ltGray">
          <a:xfrm>
            <a:off x="-899557" y="5567249"/>
            <a:ext cx="10043557" cy="1290751"/>
          </a:xfrm>
          <a:custGeom>
            <a:avLst/>
            <a:gdLst/>
            <a:ahLst/>
            <a:cxnLst/>
            <a:rect l="l" t="t" r="r" b="b"/>
            <a:pathLst>
              <a:path w="10043557" h="1290751">
                <a:moveTo>
                  <a:pt x="8132411" y="0"/>
                </a:moveTo>
                <a:cubicBezTo>
                  <a:pt x="8583764" y="0"/>
                  <a:pt x="9032446" y="11434"/>
                  <a:pt x="9478183" y="34029"/>
                </a:cubicBezTo>
                <a:lnTo>
                  <a:pt x="10043557" y="69857"/>
                </a:lnTo>
                <a:lnTo>
                  <a:pt x="10043557" y="1290751"/>
                </a:lnTo>
                <a:lnTo>
                  <a:pt x="0" y="1290751"/>
                </a:lnTo>
                <a:lnTo>
                  <a:pt x="125788" y="1248403"/>
                </a:lnTo>
                <a:cubicBezTo>
                  <a:pt x="2649168" y="437759"/>
                  <a:pt x="5339667" y="0"/>
                  <a:pt x="8132411" y="0"/>
                </a:cubicBezTo>
                <a:close/>
              </a:path>
            </a:pathLst>
          </a:custGeom>
          <a:solidFill>
            <a:schemeClr val="bg2">
              <a:lumMod val="60000"/>
              <a:lumOff val="40000"/>
              <a:alpha val="2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9" name="Rectangle 3"/>
          <p:cNvSpPr/>
          <p:nvPr/>
        </p:nvSpPr>
        <p:spPr bwMode="invGray">
          <a:xfrm flipH="1">
            <a:off x="3488221" y="4204197"/>
            <a:ext cx="5655779" cy="2653803"/>
          </a:xfrm>
          <a:custGeom>
            <a:avLst/>
            <a:gdLst/>
            <a:ahLst/>
            <a:cxnLst/>
            <a:rect l="l" t="t" r="r" b="b"/>
            <a:pathLst>
              <a:path w="5655779" h="2653803">
                <a:moveTo>
                  <a:pt x="0" y="0"/>
                </a:moveTo>
                <a:lnTo>
                  <a:pt x="0" y="2653803"/>
                </a:lnTo>
                <a:lnTo>
                  <a:pt x="5655779" y="2653803"/>
                </a:lnTo>
                <a:lnTo>
                  <a:pt x="5368634" y="2452474"/>
                </a:lnTo>
                <a:cubicBezTo>
                  <a:pt x="3880066" y="1444637"/>
                  <a:pt x="2250051" y="660920"/>
                  <a:pt x="518426" y="144676"/>
                </a:cubicBezTo>
                <a:close/>
              </a:path>
            </a:pathLst>
          </a:custGeom>
          <a:solidFill>
            <a:srgbClr val="053264">
              <a:alpha val="1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209874169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sp>
        <p:nvSpPr>
          <p:cNvPr id="11" name="Rectangle 10"/>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7" name="Text Placeholder 6"/>
          <p:cNvSpPr>
            <a:spLocks noGrp="1"/>
          </p:cNvSpPr>
          <p:nvPr>
            <p:ph type="body" sz="quarter" idx="13" hasCustomPrompt="1"/>
          </p:nvPr>
        </p:nvSpPr>
        <p:spPr bwMode="ltGray">
          <a:xfrm>
            <a:off x="-36052" y="457200"/>
            <a:ext cx="1618488" cy="455883"/>
          </a:xfrm>
          <a:solidFill>
            <a:schemeClr val="bg2"/>
          </a:solidFill>
          <a:ln w="12700">
            <a:solidFill>
              <a:srgbClr val="B9E0F7">
                <a:alpha val="50000"/>
              </a:srgbClr>
            </a:solidFill>
            <a:round/>
            <a:headEnd/>
            <a:tailEnd/>
          </a:ln>
        </p:spPr>
        <p:txBody>
          <a:bodyPr wrap="square" lIns="0" tIns="45720" rIns="182880" bIns="45720" anchor="ctr">
            <a:noAutofit/>
          </a:bodyPr>
          <a:lstStyle>
            <a:lvl1pPr marL="0" indent="0" algn="r">
              <a:lnSpc>
                <a:spcPct val="100000"/>
              </a:lnSpc>
              <a:spcBef>
                <a:spcPts val="0"/>
              </a:spcBef>
              <a:spcAft>
                <a:spcPts val="0"/>
              </a:spcAft>
              <a:buFontTx/>
              <a:buNone/>
              <a:tabLst/>
              <a:defRPr lang="en-US" sz="2000" b="0" smtClean="0">
                <a:solidFill>
                  <a:schemeClr val="accent4">
                    <a:lumMod val="20000"/>
                    <a:lumOff val="80000"/>
                  </a:schemeClr>
                </a:solidFill>
                <a:cs typeface="+mn-cs"/>
              </a:defRPr>
            </a:lvl1pPr>
            <a:lvl2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2pPr>
            <a:lvl3pPr marL="3175" indent="0">
              <a:lnSpc>
                <a:spcPct val="100000"/>
              </a:lnSpc>
              <a:spcBef>
                <a:spcPts val="0"/>
              </a:spcBef>
              <a:spcAft>
                <a:spcPts val="0"/>
              </a:spcAft>
              <a:buFontTx/>
              <a:buNone/>
              <a:defRPr lang="en-US" sz="2000" b="0" smtClean="0">
                <a:solidFill>
                  <a:schemeClr val="tx2">
                    <a:lumMod val="20000"/>
                    <a:lumOff val="80000"/>
                  </a:schemeClr>
                </a:solidFill>
                <a:cs typeface="+mn-cs"/>
              </a:defRPr>
            </a:lvl3pPr>
            <a:lvl4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4pPr>
            <a:lvl5pPr marL="0" indent="3657600" algn="l">
              <a:lnSpc>
                <a:spcPct val="100000"/>
              </a:lnSpc>
              <a:spcBef>
                <a:spcPts val="0"/>
              </a:spcBef>
              <a:spcAft>
                <a:spcPts val="0"/>
              </a:spcAft>
              <a:buFontTx/>
              <a:buNone/>
              <a:defRPr lang="en-US" sz="2000" b="0">
                <a:solidFill>
                  <a:schemeClr val="tx2">
                    <a:lumMod val="20000"/>
                    <a:lumOff val="80000"/>
                  </a:schemeClr>
                </a:solidFill>
                <a:cs typeface="+mn-cs"/>
              </a:defRPr>
            </a:lvl5pPr>
          </a:lstStyle>
          <a:p>
            <a:pPr marL="0" lvl="0" indent="0" eaLnBrk="0" hangingPunct="0"/>
            <a:r>
              <a:rPr lang="en-US" dirty="0"/>
              <a:t>Text</a:t>
            </a:r>
          </a:p>
        </p:txBody>
      </p:sp>
      <p:sp>
        <p:nvSpPr>
          <p:cNvPr id="8" name="Rectangle 7"/>
          <p:cNvSpPr/>
          <p:nvPr/>
        </p:nvSpPr>
        <p:spPr bwMode="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3" name="Rectangle 12"/>
          <p:cNvSpPr/>
          <p:nvPr/>
        </p:nvSpPr>
        <p:spPr bwMode="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347900285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_User Screens">
    <p:bg>
      <p:bgPr>
        <a:gradFill flip="none" rotWithShape="1">
          <a:gsLst>
            <a:gs pos="0">
              <a:srgbClr val="19461E"/>
            </a:gs>
            <a:gs pos="100000">
              <a:srgbClr val="19461E"/>
            </a:gs>
            <a:gs pos="40000">
              <a:srgbClr val="288135"/>
            </a:gs>
            <a:gs pos="60000">
              <a:srgbClr val="288135"/>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Tree>
    <p:extLst>
      <p:ext uri="{BB962C8B-B14F-4D97-AF65-F5344CB8AC3E}">
        <p14:creationId xmlns:p14="http://schemas.microsoft.com/office/powerpoint/2010/main" val="204716983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990427"/>
            <a:ext cx="7775575"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684213" y="3467754"/>
            <a:ext cx="7775575"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Tree>
    <p:extLst>
      <p:ext uri="{BB962C8B-B14F-4D97-AF65-F5344CB8AC3E}">
        <p14:creationId xmlns:p14="http://schemas.microsoft.com/office/powerpoint/2010/main" val="330712156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719386"/>
            <a:ext cx="5486400" cy="1367692"/>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684213" y="3683197"/>
            <a:ext cx="54864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Tree>
    <p:extLst>
      <p:ext uri="{BB962C8B-B14F-4D97-AF65-F5344CB8AC3E}">
        <p14:creationId xmlns:p14="http://schemas.microsoft.com/office/powerpoint/2010/main" val="278471216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wh bar">
    <p:spTree>
      <p:nvGrpSpPr>
        <p:cNvPr id="1" name=""/>
        <p:cNvGrpSpPr/>
        <p:nvPr/>
      </p:nvGrpSpPr>
      <p:grpSpPr>
        <a:xfrm>
          <a:off x="0" y="0"/>
          <a:ext cx="0" cy="0"/>
          <a:chOff x="0" y="0"/>
          <a:chExt cx="0" cy="0"/>
        </a:xfrm>
      </p:grpSpPr>
      <p:sp>
        <p:nvSpPr>
          <p:cNvPr id="5" name="Rectangle 4"/>
          <p:cNvSpPr/>
          <p:nvPr/>
        </p:nvSpPr>
        <p:spPr bwMode="white">
          <a:xfrm>
            <a:off x="0" y="5716588"/>
            <a:ext cx="9144000" cy="1141412"/>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041067"/>
            <a:ext cx="4568371" cy="457200"/>
          </a:xfrm>
          <a:prstGeom prst="rect">
            <a:avLst/>
          </a:prstGeom>
          <a:noFill/>
          <a:ln>
            <a:noFill/>
          </a:ln>
        </p:spPr>
        <p:txBody>
          <a:bodyPr vert="horz" lIns="0" tIns="0" rIns="0" bIns="0" rtlCol="0" anchor="ctr" anchorCtr="0">
            <a:noAutofit/>
          </a:bodyPr>
          <a:lstStyle>
            <a:lvl1pPr algn="r">
              <a:defRPr sz="2600" b="1" baseline="0">
                <a:solidFill>
                  <a:srgbClr val="404040"/>
                </a:solidFill>
              </a:defRPr>
            </a:lvl1pPr>
          </a:lstStyle>
          <a:p>
            <a:r>
              <a:rPr lang="en-US" dirty="0"/>
              <a:t>Section Heading</a:t>
            </a:r>
          </a:p>
        </p:txBody>
      </p:sp>
      <p:sp>
        <p:nvSpPr>
          <p:cNvPr id="7" name="Text Placeholder 6"/>
          <p:cNvSpPr>
            <a:spLocks noGrp="1"/>
          </p:cNvSpPr>
          <p:nvPr>
            <p:ph type="body" sz="quarter" idx="11" hasCustomPrompt="1"/>
          </p:nvPr>
        </p:nvSpPr>
        <p:spPr>
          <a:xfrm>
            <a:off x="5710193" y="5934015"/>
            <a:ext cx="2971800" cy="671304"/>
          </a:xfrm>
        </p:spPr>
        <p:txBody>
          <a:bodyPr anchor="ctr"/>
          <a:lstStyle>
            <a:lvl1pPr marL="0" indent="0">
              <a:lnSpc>
                <a:spcPct val="100000"/>
              </a:lnSpc>
              <a:spcBef>
                <a:spcPts val="0"/>
              </a:spcBef>
              <a:spcAft>
                <a:spcPts val="0"/>
              </a:spcAft>
              <a:buNone/>
              <a:defRPr sz="1800" b="0" baseline="0">
                <a:solidFill>
                  <a:srgbClr val="7F7F7F"/>
                </a:solidFill>
              </a:defRPr>
            </a:lvl1pPr>
          </a:lstStyle>
          <a:p>
            <a:pPr lvl="0"/>
            <a:r>
              <a:rPr lang="en-US" dirty="0"/>
              <a:t>Sub Heading/Description Goes Here (2 lines max)</a:t>
            </a:r>
          </a:p>
        </p:txBody>
      </p:sp>
      <p:cxnSp>
        <p:nvCxnSpPr>
          <p:cNvPr id="10" name="Straight Connector 9"/>
          <p:cNvCxnSpPr/>
          <p:nvPr/>
        </p:nvCxnSpPr>
        <p:spPr bwMode="auto">
          <a:xfrm>
            <a:off x="5486399" y="6058694"/>
            <a:ext cx="0" cy="457200"/>
          </a:xfrm>
          <a:prstGeom prst="line">
            <a:avLst/>
          </a:prstGeom>
          <a:noFill/>
          <a:ln w="3175" cap="flat" cmpd="sng" algn="ctr">
            <a:solidFill>
              <a:srgbClr val="7F7F7F"/>
            </a:solidFill>
            <a:prstDash val="solid"/>
            <a:round/>
            <a:headEnd type="none" w="med" len="med"/>
            <a:tailEnd type="none" w="med" len="med"/>
          </a:ln>
          <a:effectLst/>
        </p:spPr>
      </p:cxnSp>
    </p:spTree>
    <p:extLst>
      <p:ext uri="{BB962C8B-B14F-4D97-AF65-F5344CB8AC3E}">
        <p14:creationId xmlns:p14="http://schemas.microsoft.com/office/powerpoint/2010/main" val="154196819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subject—wh bar">
    <p:spTree>
      <p:nvGrpSpPr>
        <p:cNvPr id="1" name=""/>
        <p:cNvGrpSpPr/>
        <p:nvPr/>
      </p:nvGrpSpPr>
      <p:grpSpPr>
        <a:xfrm>
          <a:off x="0" y="0"/>
          <a:ext cx="0" cy="0"/>
          <a:chOff x="0" y="0"/>
          <a:chExt cx="0" cy="0"/>
        </a:xfrm>
      </p:grpSpPr>
      <p:sp>
        <p:nvSpPr>
          <p:cNvPr id="5" name="Rectangle 4"/>
          <p:cNvSpPr/>
          <p:nvPr/>
        </p:nvSpPr>
        <p:spPr bwMode="white">
          <a:xfrm>
            <a:off x="0" y="5943600"/>
            <a:ext cx="9144000" cy="9144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rgbClr val="404040"/>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120850444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subjec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chemeClr val="tx1"/>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181535016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sri">
    <p:bg bwMode="black">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pic>
        <p:nvPicPr>
          <p:cNvPr id="4" name="Picture 3" descr="esri-10GlobeLogo_TagLockup4Lg_sRGBRev.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2468810" y="2205645"/>
            <a:ext cx="4206380" cy="2446711"/>
          </a:xfrm>
          <a:prstGeom prst="rect">
            <a:avLst/>
          </a:prstGeom>
        </p:spPr>
      </p:pic>
    </p:spTree>
    <p:extLst>
      <p:ext uri="{BB962C8B-B14F-4D97-AF65-F5344CB8AC3E}">
        <p14:creationId xmlns:p14="http://schemas.microsoft.com/office/powerpoint/2010/main" val="260195633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1002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400800"/>
            <a:ext cx="914400" cy="274320"/>
          </a:xfrm>
        </p:spPr>
        <p:txBody>
          <a:bodyPr/>
          <a:lstStyle>
            <a:lvl1pPr>
              <a:defRPr/>
            </a:lvl1pPr>
          </a:lstStyle>
          <a:p>
            <a:endParaRPr lang="en-US" dirty="0"/>
          </a:p>
        </p:txBody>
      </p:sp>
      <p:sp>
        <p:nvSpPr>
          <p:cNvPr id="5" name="Footer Placeholder 4"/>
          <p:cNvSpPr>
            <a:spLocks noGrp="1"/>
          </p:cNvSpPr>
          <p:nvPr>
            <p:ph type="ftr" sz="quarter" idx="11"/>
          </p:nvPr>
        </p:nvSpPr>
        <p:spPr>
          <a:xfrm>
            <a:off x="1554480" y="6400800"/>
            <a:ext cx="6035040" cy="274320"/>
          </a:xfrm>
        </p:spPr>
        <p:txBody>
          <a:bodyPr/>
          <a:lstStyle>
            <a:lvl1pPr>
              <a:defRPr/>
            </a:lvl1pPr>
          </a:lstStyle>
          <a:p>
            <a:endParaRPr lang="en-US" dirty="0"/>
          </a:p>
        </p:txBody>
      </p:sp>
      <p:sp>
        <p:nvSpPr>
          <p:cNvPr id="6" name="Slide Number Placeholder 5"/>
          <p:cNvSpPr>
            <a:spLocks noGrp="1"/>
          </p:cNvSpPr>
          <p:nvPr>
            <p:ph type="sldNum" sz="quarter" idx="12"/>
          </p:nvPr>
        </p:nvSpPr>
        <p:spPr>
          <a:xfrm>
            <a:off x="7772400" y="6400800"/>
            <a:ext cx="914400" cy="274320"/>
          </a:xfrm>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198676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2" y="1828800"/>
            <a:ext cx="7315200" cy="34290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3553307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163520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17940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390096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1739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400800"/>
            <a:ext cx="914400" cy="274320"/>
          </a:xfrm>
        </p:spPr>
        <p:txBody>
          <a:bodyPr/>
          <a:lstStyle>
            <a:lvl1pPr>
              <a:defRPr/>
            </a:lvl1pPr>
          </a:lstStyle>
          <a:p>
            <a:endParaRPr lang="en-US" dirty="0"/>
          </a:p>
        </p:txBody>
      </p:sp>
      <p:sp>
        <p:nvSpPr>
          <p:cNvPr id="5" name="Footer Placeholder 4"/>
          <p:cNvSpPr>
            <a:spLocks noGrp="1"/>
          </p:cNvSpPr>
          <p:nvPr>
            <p:ph type="ftr" sz="quarter" idx="11"/>
          </p:nvPr>
        </p:nvSpPr>
        <p:spPr>
          <a:xfrm>
            <a:off x="1554480" y="6400800"/>
            <a:ext cx="6035040" cy="274320"/>
          </a:xfrm>
        </p:spPr>
        <p:txBody>
          <a:bodyPr/>
          <a:lstStyle>
            <a:lvl1pPr>
              <a:defRPr/>
            </a:lvl1pPr>
          </a:lstStyle>
          <a:p>
            <a:endParaRPr lang="en-US" dirty="0"/>
          </a:p>
        </p:txBody>
      </p:sp>
      <p:sp>
        <p:nvSpPr>
          <p:cNvPr id="6" name="Slide Number Placeholder 5"/>
          <p:cNvSpPr>
            <a:spLocks noGrp="1"/>
          </p:cNvSpPr>
          <p:nvPr>
            <p:ph type="sldNum" sz="quarter" idx="12"/>
          </p:nvPr>
        </p:nvSpPr>
        <p:spPr>
          <a:xfrm>
            <a:off x="7772400" y="6400800"/>
            <a:ext cx="914400" cy="274320"/>
          </a:xfrm>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207951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270184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232574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384033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8" name="Text Placeholder 7"/>
          <p:cNvSpPr>
            <a:spLocks noGrp="1"/>
          </p:cNvSpPr>
          <p:nvPr>
            <p:ph type="body" sz="quarter" idx="11" hasCustomPrompt="1"/>
          </p:nvPr>
        </p:nvSpPr>
        <p:spPr>
          <a:xfrm>
            <a:off x="685800" y="1097280"/>
            <a:ext cx="7772400"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0"/>
            <a:ext cx="7315200" cy="342741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6032679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7772400" cy="369332"/>
          </a:xfrm>
          <a:noFill/>
        </p:spPr>
        <p:txBody>
          <a:bodyPr vert="horz" lIns="0" tIns="0" rIns="0" bIns="0" rtlCol="0" anchor="t">
            <a:spAutoFit/>
          </a:bodyPr>
          <a:lstStyle>
            <a:lvl1pPr>
              <a:defRPr lang="en-US" dirty="0"/>
            </a:lvl1pPr>
          </a:lstStyle>
          <a:p>
            <a:pPr marL="0" lvl="0"/>
            <a:r>
              <a:rPr lang="en-US" dirty="0"/>
              <a:t>Click to Edit Master Title Style</a:t>
            </a:r>
          </a:p>
        </p:txBody>
      </p:sp>
      <p:sp>
        <p:nvSpPr>
          <p:cNvPr id="4" name="Content Placeholder 3"/>
          <p:cNvSpPr>
            <a:spLocks noGrp="1"/>
          </p:cNvSpPr>
          <p:nvPr>
            <p:ph sz="half" idx="2"/>
          </p:nvPr>
        </p:nvSpPr>
        <p:spPr>
          <a:xfrm>
            <a:off x="914400" y="1828800"/>
            <a:ext cx="7315200"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5800" y="6177085"/>
            <a:ext cx="77724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Tree>
    <p:extLst>
      <p:ext uri="{BB962C8B-B14F-4D97-AF65-F5344CB8AC3E}">
        <p14:creationId xmlns:p14="http://schemas.microsoft.com/office/powerpoint/2010/main" val="240205363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p:nvPr>
        </p:nvSpPr>
        <p:spPr>
          <a:xfrm>
            <a:off x="685800" y="682625"/>
            <a:ext cx="7772400" cy="369332"/>
          </a:xfrm>
        </p:spPr>
        <p:txBody>
          <a:bodyPr/>
          <a:lstStyle>
            <a:lvl1pPr>
              <a:defRPr/>
            </a:lvl1pPr>
          </a:lstStyle>
          <a:p>
            <a:r>
              <a:rPr lang="en-US"/>
              <a:t>Click to edit Master title style</a:t>
            </a:r>
            <a:endParaRPr lang="en-US" dirty="0"/>
          </a:p>
        </p:txBody>
      </p:sp>
      <p:sp>
        <p:nvSpPr>
          <p:cNvPr id="9" name="Content Placeholder 21"/>
          <p:cNvSpPr>
            <a:spLocks noGrp="1"/>
          </p:cNvSpPr>
          <p:nvPr>
            <p:ph sz="quarter" idx="18"/>
          </p:nvPr>
        </p:nvSpPr>
        <p:spPr>
          <a:xfrm>
            <a:off x="914400" y="1828800"/>
            <a:ext cx="7315200"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userDrawn="1"/>
        </p:nvSpPr>
        <p:spPr>
          <a:xfrm>
            <a:off x="8832306" y="1514615"/>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0" name="Text Placeholder 9"/>
          <p:cNvSpPr>
            <a:spLocks noGrp="1"/>
          </p:cNvSpPr>
          <p:nvPr>
            <p:ph type="body" sz="quarter" idx="16" hasCustomPrompt="1"/>
          </p:nvPr>
        </p:nvSpPr>
        <p:spPr>
          <a:xfrm>
            <a:off x="685800" y="1097280"/>
            <a:ext cx="7772400" cy="246221"/>
          </a:xfrm>
        </p:spPr>
        <p:txBody>
          <a:bodyPr vert="horz"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6" name="TextBox 5"/>
          <p:cNvSpPr txBox="1"/>
          <p:nvPr userDrawn="1"/>
        </p:nvSpPr>
        <p:spPr>
          <a:xfrm>
            <a:off x="955474" y="6349730"/>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2" name="Text Placeholder 25"/>
          <p:cNvSpPr>
            <a:spLocks noGrp="1"/>
          </p:cNvSpPr>
          <p:nvPr>
            <p:ph type="body" sz="quarter" idx="20" hasCustomPrompt="1"/>
          </p:nvPr>
        </p:nvSpPr>
        <p:spPr>
          <a:xfrm>
            <a:off x="685800" y="6185356"/>
            <a:ext cx="7772400"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Tree>
    <p:extLst>
      <p:ext uri="{BB962C8B-B14F-4D97-AF65-F5344CB8AC3E}">
        <p14:creationId xmlns:p14="http://schemas.microsoft.com/office/powerpoint/2010/main" val="400205924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7770427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9818656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9286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8" name="Rectangle 7"/>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9" name="Rectangle 7"/>
          <p:cNvSpPr/>
          <p:nvPr/>
        </p:nvSpPr>
        <p:spPr bwMode="lt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1" name="Rectangle 12"/>
          <p:cNvSpPr/>
          <p:nvPr/>
        </p:nvSpPr>
        <p:spPr bwMode="lt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228432369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7772400" cy="369332"/>
          </a:xfrm>
          <a:prstGeom prst="rect">
            <a:avLst/>
          </a:prstGeom>
          <a:noFill/>
        </p:spPr>
        <p:txBody>
          <a:bodyPr vert="horz"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7315200"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23462765"/>
      </p:ext>
    </p:extLst>
  </p:cSld>
  <p:clrMap bg1="dk1" tx1="lt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Lst>
  <p:transition spd="med">
    <p:fade/>
  </p:transition>
  <p:hf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36576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052" name="Text Placeholder 2"/>
          <p:cNvSpPr>
            <a:spLocks noGrp="1"/>
          </p:cNvSpPr>
          <p:nvPr>
            <p:ph type="body" idx="1"/>
          </p:nvPr>
        </p:nvSpPr>
        <p:spPr bwMode="auto">
          <a:xfrm>
            <a:off x="457200" y="1463040"/>
            <a:ext cx="822960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00800"/>
            <a:ext cx="914400" cy="274320"/>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endParaRPr lang="en-US" dirty="0"/>
          </a:p>
        </p:txBody>
      </p:sp>
      <p:sp>
        <p:nvSpPr>
          <p:cNvPr id="5" name="Footer Placeholder 4"/>
          <p:cNvSpPr>
            <a:spLocks noGrp="1"/>
          </p:cNvSpPr>
          <p:nvPr>
            <p:ph type="ftr" sz="quarter" idx="3"/>
          </p:nvPr>
        </p:nvSpPr>
        <p:spPr>
          <a:xfrm>
            <a:off x="1554480" y="6400800"/>
            <a:ext cx="6035040" cy="27432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7772400" y="6400800"/>
            <a:ext cx="914400" cy="274320"/>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632851574"/>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36576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052" name="Text Placeholder 2"/>
          <p:cNvSpPr>
            <a:spLocks noGrp="1"/>
          </p:cNvSpPr>
          <p:nvPr>
            <p:ph type="body" idx="1"/>
          </p:nvPr>
        </p:nvSpPr>
        <p:spPr bwMode="auto">
          <a:xfrm>
            <a:off x="457200" y="1463040"/>
            <a:ext cx="822960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00800"/>
            <a:ext cx="914400" cy="274320"/>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endParaRPr lang="en-US" dirty="0"/>
          </a:p>
        </p:txBody>
      </p:sp>
      <p:sp>
        <p:nvSpPr>
          <p:cNvPr id="5" name="Footer Placeholder 4"/>
          <p:cNvSpPr>
            <a:spLocks noGrp="1"/>
          </p:cNvSpPr>
          <p:nvPr>
            <p:ph type="ftr" sz="quarter" idx="3"/>
          </p:nvPr>
        </p:nvSpPr>
        <p:spPr>
          <a:xfrm>
            <a:off x="1554480" y="6400800"/>
            <a:ext cx="6035040" cy="27432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7772400" y="6400800"/>
            <a:ext cx="914400" cy="274320"/>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2753626578"/>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hyperlink" Target="https://geodesy.noaa.gov/PUBS_LIB/FedRegister/FRdoc59-5442.pdf"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gif"/></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hyperlink" Target="https://www.nist.gov/pml/us-surveyfoot" TargetMode="External"/><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4" Type="http://schemas.openxmlformats.org/officeDocument/2006/relationships/hyperlink" Target="http://ninjaworldamouthfulofmanythings.blogspot.com/2012/01/big-deals-and-great-discounts.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nist.gov/pml/us-surveyfoot" TargetMode="External"/><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hyperlink" Target="https://geodesy.noaa.gov/datums/newdatums/GetPrepared.s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ninjaworldamouthfulofmanythings.blogspot.com/2012/01/big-deals-and-great-discounts.html"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p:cNvSpPr>
          <p:nvPr/>
        </p:nvSpPr>
        <p:spPr bwMode="auto">
          <a:xfrm>
            <a:off x="1461950" y="1190125"/>
            <a:ext cx="4932473" cy="2885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charset="0"/>
                <a:ea typeface="ＭＳ Ｐゴシック" charset="0"/>
                <a:cs typeface="Times New Roman" charset="0"/>
              </a:rPr>
              <a:t> </a:t>
            </a:r>
            <a:br>
              <a:rPr kumimoji="0" lang="en-US" sz="3200" b="1" i="0" u="none" strike="noStrike" kern="1200" cap="none" spc="0" normalizeH="0" baseline="0" noProof="0" dirty="0">
                <a:ln>
                  <a:noFill/>
                </a:ln>
                <a:solidFill>
                  <a:prstClr val="black"/>
                </a:solidFill>
                <a:effectLst/>
                <a:uLnTx/>
                <a:uFillTx/>
                <a:latin typeface="Calibri" charset="0"/>
                <a:ea typeface="ＭＳ Ｐゴシック" charset="0"/>
                <a:cs typeface="Times New Roman" charset="0"/>
              </a:rPr>
            </a:br>
            <a:r>
              <a:rPr kumimoji="0" lang="en-US" sz="4400" b="1" i="0" u="none" strike="noStrike" kern="1200" cap="none" spc="0" normalizeH="0" baseline="0" noProof="0" dirty="0">
                <a:ln>
                  <a:noFill/>
                </a:ln>
                <a:solidFill>
                  <a:prstClr val="black"/>
                </a:solidFill>
                <a:effectLst/>
                <a:uLnTx/>
                <a:uFillTx/>
                <a:latin typeface="Calibri" charset="0"/>
                <a:ea typeface="ＭＳ Ｐゴシック" charset="0"/>
                <a:cs typeface="Times New Roman" charset="0"/>
              </a:rPr>
              <a:t>Putting the Best “Foot” Forward</a:t>
            </a:r>
            <a:br>
              <a:rPr kumimoji="0" lang="en-US" sz="4000" b="1" i="0" u="none" strike="noStrike" kern="1200" cap="none" spc="0" normalizeH="0" baseline="0" noProof="0" dirty="0">
                <a:ln>
                  <a:noFill/>
                </a:ln>
                <a:solidFill>
                  <a:prstClr val="black"/>
                </a:solidFill>
                <a:effectLst/>
                <a:uLnTx/>
                <a:uFillTx/>
                <a:latin typeface="Calibri" charset="0"/>
                <a:ea typeface="ＭＳ Ｐゴシック" charset="0"/>
                <a:cs typeface="Times New Roman" charset="0"/>
              </a:rPr>
            </a:br>
            <a:r>
              <a:rPr kumimoji="0" lang="en-US" sz="4000" b="1" i="1" u="none" strike="noStrike" kern="1200" cap="none" spc="0" normalizeH="0" baseline="0" noProof="0" dirty="0">
                <a:ln>
                  <a:noFill/>
                </a:ln>
                <a:solidFill>
                  <a:prstClr val="black"/>
                </a:solidFill>
                <a:effectLst/>
                <a:uLnTx/>
                <a:uFillTx/>
                <a:latin typeface="Calibri" charset="0"/>
                <a:ea typeface="ＭＳ Ｐゴシック" charset="0"/>
                <a:cs typeface="Times New Roman" charset="0"/>
              </a:rPr>
              <a:t>Ending the Era of the U.S. Survey Foot</a:t>
            </a:r>
            <a:endParaRPr kumimoji="0" lang="en-US" sz="4000" b="0" i="1" u="none" strike="noStrike" kern="1200" cap="none" spc="0" normalizeH="0" baseline="0" noProof="0" dirty="0">
              <a:ln>
                <a:noFill/>
              </a:ln>
              <a:solidFill>
                <a:prstClr val="black"/>
              </a:solidFill>
              <a:effectLst/>
              <a:uLnTx/>
              <a:uFillTx/>
              <a:latin typeface="Calibri"/>
              <a:ea typeface="ＭＳ Ｐゴシック" charset="0"/>
              <a:cs typeface="Times New Roman" charset="0"/>
            </a:endParaRPr>
          </a:p>
        </p:txBody>
      </p:sp>
      <p:sp>
        <p:nvSpPr>
          <p:cNvPr id="5" name="Content Placeholder 2">
            <a:extLst>
              <a:ext uri="{FF2B5EF4-FFF2-40B4-BE49-F238E27FC236}">
                <a16:creationId xmlns:a16="http://schemas.microsoft.com/office/drawing/2014/main" id="{3BD0C80A-A71A-4F19-A762-9ED2B823C0BA}"/>
              </a:ext>
            </a:extLst>
          </p:cNvPr>
          <p:cNvSpPr txBox="1">
            <a:spLocks/>
          </p:cNvSpPr>
          <p:nvPr/>
        </p:nvSpPr>
        <p:spPr bwMode="auto">
          <a:xfrm>
            <a:off x="1732963" y="4628284"/>
            <a:ext cx="4390448" cy="1696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8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charset="0"/>
                <a:cs typeface="Times New Roman" charset="0"/>
              </a:rPr>
              <a:t>Michael L. Dennis, PhD, RLS, PE</a:t>
            </a:r>
          </a:p>
          <a:p>
            <a:pPr marL="0" marR="0" lvl="0" indent="0" algn="ctr" defTabSz="457200" rtl="0" eaLnBrk="1" fontAlgn="base" latinLnBrk="0" hangingPunct="1">
              <a:lnSpc>
                <a:spcPct val="80000"/>
              </a:lnSpc>
              <a:spcBef>
                <a:spcPct val="20000"/>
              </a:spcBef>
              <a:spcAft>
                <a:spcPts val="120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Times New Roman" charset="0"/>
              </a:rPr>
              <a:t>SPCS2022 Project Manager</a:t>
            </a:r>
          </a:p>
          <a:p>
            <a:pPr marL="0" marR="0" lvl="0" indent="0" algn="ctr" defTabSz="457200" rtl="0" eaLnBrk="1" fontAlgn="base" latinLnBrk="0" hangingPunct="1">
              <a:lnSpc>
                <a:spcPct val="8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Times New Roman" charset="0"/>
              </a:rPr>
              <a:t>NGS Webinar Series</a:t>
            </a:r>
          </a:p>
          <a:p>
            <a:pPr marL="0" marR="0" lvl="0" indent="0" algn="ctr" defTabSz="457200" rtl="0" eaLnBrk="1" fontAlgn="base" latinLnBrk="0" hangingPunct="1">
              <a:lnSpc>
                <a:spcPct val="80000"/>
              </a:lnSpc>
              <a:spcBef>
                <a:spcPct val="20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Times New Roman" charset="0"/>
              </a:rPr>
              <a:t>December 12, 2019</a:t>
            </a:r>
            <a:endParaRPr kumimoji="0" lang="en-US" sz="2400" b="0" i="0" u="none" strike="noStrike" kern="1200" cap="none" spc="0" normalizeH="0" baseline="0" noProof="0" dirty="0">
              <a:ln>
                <a:noFill/>
              </a:ln>
              <a:solidFill>
                <a:prstClr val="black"/>
              </a:solidFill>
              <a:effectLst/>
              <a:uLnTx/>
              <a:uFillTx/>
              <a:latin typeface="Calibri"/>
              <a:ea typeface="ＭＳ Ｐゴシック" charset="0"/>
            </a:endParaRPr>
          </a:p>
          <a:p>
            <a:pPr marL="0" marR="0" lvl="0" indent="0" algn="ctr" defTabSz="457200" rtl="0" eaLnBrk="1" fontAlgn="base" latinLnBrk="0" hangingPunct="1">
              <a:lnSpc>
                <a:spcPct val="8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ＭＳ Ｐゴシック" charset="0"/>
            </a:endParaRPr>
          </a:p>
        </p:txBody>
      </p:sp>
      <p:pic>
        <p:nvPicPr>
          <p:cNvPr id="9" name="Picture 2" descr="http://annerussellart.com/newimages/Twoleftfeet.jpg">
            <a:extLst>
              <a:ext uri="{FF2B5EF4-FFF2-40B4-BE49-F238E27FC236}">
                <a16:creationId xmlns:a16="http://schemas.microsoft.com/office/drawing/2014/main" id="{2A48AE81-6FFC-4B76-A1EA-A53A2EE020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4000" l="3922" r="95798"/>
                    </a14:imgEffect>
                  </a14:imgLayer>
                </a14:imgProps>
              </a:ext>
              <a:ext uri="{28A0092B-C50C-407E-A947-70E740481C1C}">
                <a14:useLocalDpi xmlns:a14="http://schemas.microsoft.com/office/drawing/2010/main"/>
              </a:ext>
            </a:extLst>
          </a:blip>
          <a:srcRect l="-4895" r="7365"/>
          <a:stretch/>
        </p:blipFill>
        <p:spPr bwMode="auto">
          <a:xfrm>
            <a:off x="5561045" y="914400"/>
            <a:ext cx="3582955" cy="59436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51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69870C-9D8C-4406-A372-42127595E3AF}"/>
              </a:ext>
            </a:extLst>
          </p:cNvPr>
          <p:cNvSpPr/>
          <p:nvPr/>
        </p:nvSpPr>
        <p:spPr>
          <a:xfrm>
            <a:off x="0" y="1280159"/>
            <a:ext cx="9144000" cy="55778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1">
            <a:extLst>
              <a:ext uri="{FF2B5EF4-FFF2-40B4-BE49-F238E27FC236}">
                <a16:creationId xmlns:a16="http://schemas.microsoft.com/office/drawing/2014/main" id="{9DD72699-55DD-194A-B1C4-A2E853B5A28F}"/>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The trouble with standards…</a:t>
            </a:r>
          </a:p>
        </p:txBody>
      </p:sp>
      <p:pic>
        <p:nvPicPr>
          <p:cNvPr id="5" name="Picture 4" descr="http://beyondplm.com/wp-content/uploads/2016/01/standards-are-like-toothbrushes-plm-innovation-platform-1.jpg"/>
          <p:cNvPicPr>
            <a:picLocks noChangeAspect="1" noChangeArrowheads="1"/>
          </p:cNvPicPr>
          <p:nvPr/>
        </p:nvPicPr>
        <p:blipFill rotWithShape="1">
          <a:blip r:embed="rId3" cstate="print"/>
          <a:srcRect/>
          <a:stretch/>
        </p:blipFill>
        <p:spPr bwMode="auto">
          <a:xfrm>
            <a:off x="925832" y="1278580"/>
            <a:ext cx="7292336" cy="5394960"/>
          </a:xfrm>
          <a:prstGeom prst="rect">
            <a:avLst/>
          </a:prstGeom>
          <a:noFill/>
          <a:effectLst/>
        </p:spPr>
      </p:pic>
      <p:sp>
        <p:nvSpPr>
          <p:cNvPr id="6" name="TextBox 5"/>
          <p:cNvSpPr txBox="1"/>
          <p:nvPr/>
        </p:nvSpPr>
        <p:spPr bwMode="auto">
          <a:xfrm rot="16200000">
            <a:off x="7516859" y="5232437"/>
            <a:ext cx="2915728" cy="338554"/>
          </a:xfrm>
          <a:prstGeom prst="rect">
            <a:avLst/>
          </a:prstGeom>
          <a:noFill/>
          <a:ln w="9525" algn="ctr">
            <a:noFill/>
            <a:miter lim="800000"/>
            <a:headEnd/>
            <a:tailEnd/>
          </a:ln>
          <a:effectLst/>
        </p:spPr>
        <p:txBody>
          <a:bodyPr wrap="square" rtlCol="0">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EEECE1"/>
                </a:solidFill>
                <a:effectLst/>
                <a:uLnTx/>
                <a:uFillTx/>
                <a:latin typeface="Calibri"/>
                <a:ea typeface="+mn-ea"/>
                <a:cs typeface="Arial" pitchFamily="34" charset="0"/>
              </a:rPr>
              <a:t>Image from beyondplm.com</a:t>
            </a:r>
          </a:p>
        </p:txBody>
      </p:sp>
      <p:sp>
        <p:nvSpPr>
          <p:cNvPr id="7" name="TextBox 6"/>
          <p:cNvSpPr txBox="1"/>
          <p:nvPr/>
        </p:nvSpPr>
        <p:spPr bwMode="auto">
          <a:xfrm>
            <a:off x="992038" y="5116044"/>
            <a:ext cx="3881887" cy="1077218"/>
          </a:xfrm>
          <a:prstGeom prst="rect">
            <a:avLst/>
          </a:prstGeom>
          <a:noFill/>
          <a:ln w="9525" algn="ctr">
            <a:noFill/>
            <a:miter lim="800000"/>
            <a:headEnd/>
            <a:tailEnd/>
          </a:ln>
          <a:effectLst/>
        </p:spPr>
        <p:txBody>
          <a:bodyPr wrap="square" rtlCol="0">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a:ea typeface="+mn-ea"/>
                <a:cs typeface="Arial" pitchFamily="34" charset="0"/>
              </a:rPr>
              <a:t>Without uniformity, standards are useless</a:t>
            </a:r>
          </a:p>
        </p:txBody>
      </p:sp>
      <p:sp>
        <p:nvSpPr>
          <p:cNvPr id="2" name="Slide Number Placeholder 1">
            <a:extLst>
              <a:ext uri="{FF2B5EF4-FFF2-40B4-BE49-F238E27FC236}">
                <a16:creationId xmlns:a16="http://schemas.microsoft.com/office/drawing/2014/main" id="{3D60C892-0960-44AA-A912-6B781BD11F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2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363607" cy="3444863"/>
          </a:xfrm>
        </p:spPr>
        <p:txBody>
          <a:bodyPr>
            <a:normAutofit/>
          </a:bodyPr>
          <a:lstStyle/>
          <a:p>
            <a:pPr marL="514350" indent="-514350">
              <a:buFont typeface="+mj-lt"/>
              <a:buAutoNum type="arabicPeriod"/>
            </a:pPr>
            <a:r>
              <a:rPr lang="en-US" sz="3000" b="1" dirty="0">
                <a:solidFill>
                  <a:schemeClr val="accent1"/>
                </a:solidFill>
              </a:rPr>
              <a:t>Only Congress has power to fix standards</a:t>
            </a:r>
          </a:p>
          <a:p>
            <a:pPr marL="514350" indent="-514350">
              <a:buFont typeface="+mj-lt"/>
              <a:buAutoNum type="arabicPeriod"/>
            </a:pPr>
            <a:r>
              <a:rPr lang="en-US" sz="3000" b="1" dirty="0">
                <a:solidFill>
                  <a:schemeClr val="accent2">
                    <a:lumMod val="75000"/>
                  </a:schemeClr>
                </a:solidFill>
              </a:rPr>
              <a:t>Congress delegated standards authority</a:t>
            </a:r>
          </a:p>
          <a:p>
            <a:pPr marL="0" indent="0">
              <a:buNone/>
            </a:pPr>
            <a:endParaRPr lang="en-US" sz="3000" b="1" dirty="0">
              <a:solidFill>
                <a:schemeClr val="accent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The central issue as a series of 6 facts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607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896DFA-7A80-49F5-8C92-8D5F1E94B3A2}"/>
              </a:ext>
            </a:extLst>
          </p:cNvPr>
          <p:cNvSpPr txBox="1">
            <a:spLocks/>
          </p:cNvSpPr>
          <p:nvPr/>
        </p:nvSpPr>
        <p:spPr>
          <a:xfrm>
            <a:off x="0" y="477794"/>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j-ea"/>
                <a:cs typeface="+mj-cs"/>
              </a:rPr>
              <a:t>Who is responsible for standards?</a:t>
            </a:r>
          </a:p>
        </p:txBody>
      </p:sp>
      <p:cxnSp>
        <p:nvCxnSpPr>
          <p:cNvPr id="11" name="NGS Connector 10">
            <a:extLst>
              <a:ext uri="{FF2B5EF4-FFF2-40B4-BE49-F238E27FC236}">
                <a16:creationId xmlns:a16="http://schemas.microsoft.com/office/drawing/2014/main" id="{1EFF221F-9C2C-47FB-B912-CEC923E6192C}"/>
              </a:ext>
            </a:extLst>
          </p:cNvPr>
          <p:cNvCxnSpPr>
            <a:cxnSpLocks/>
          </p:cNvCxnSpPr>
          <p:nvPr/>
        </p:nvCxnSpPr>
        <p:spPr>
          <a:xfrm flipH="1">
            <a:off x="7142702" y="5179038"/>
            <a:ext cx="13" cy="18288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pic>
        <p:nvPicPr>
          <p:cNvPr id="7" name="NGS logo" descr="Image result for national geodetic survey">
            <a:extLst>
              <a:ext uri="{FF2B5EF4-FFF2-40B4-BE49-F238E27FC236}">
                <a16:creationId xmlns:a16="http://schemas.microsoft.com/office/drawing/2014/main" id="{4229D351-5C96-4FBF-AAF9-8E61A35D4B3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902" y="5433199"/>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OAA connector">
            <a:extLst>
              <a:ext uri="{FF2B5EF4-FFF2-40B4-BE49-F238E27FC236}">
                <a16:creationId xmlns:a16="http://schemas.microsoft.com/office/drawing/2014/main" id="{CCBD645C-810C-43B8-9F27-6309FB71FC69}"/>
              </a:ext>
            </a:extLst>
          </p:cNvPr>
          <p:cNvGrpSpPr/>
          <p:nvPr/>
        </p:nvGrpSpPr>
        <p:grpSpPr>
          <a:xfrm>
            <a:off x="5496791" y="3302854"/>
            <a:ext cx="1645920" cy="182880"/>
            <a:chOff x="8412480" y="2468880"/>
            <a:chExt cx="182881" cy="370398"/>
          </a:xfrm>
        </p:grpSpPr>
        <p:cxnSp>
          <p:nvCxnSpPr>
            <p:cNvPr id="13" name="Straight Connector 12">
              <a:extLst>
                <a:ext uri="{FF2B5EF4-FFF2-40B4-BE49-F238E27FC236}">
                  <a16:creationId xmlns:a16="http://schemas.microsoft.com/office/drawing/2014/main" id="{26C529D3-3191-4303-81FA-4B95E2CBDD14}"/>
                </a:ext>
              </a:extLst>
            </p:cNvPr>
            <p:cNvCxnSpPr>
              <a:cxnSpLocks/>
            </p:cNvCxnSpPr>
            <p:nvPr/>
          </p:nvCxnSpPr>
          <p:spPr>
            <a:xfrm flipH="1">
              <a:off x="8595360" y="2473518"/>
              <a:ext cx="1" cy="36576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0C07E-3A9B-4B7C-ADB2-2CE88DEDA8D6}"/>
                </a:ext>
              </a:extLst>
            </p:cNvPr>
            <p:cNvCxnSpPr>
              <a:cxnSpLocks/>
            </p:cNvCxnSpPr>
            <p:nvPr/>
          </p:nvCxnSpPr>
          <p:spPr>
            <a:xfrm flipH="1">
              <a:off x="8412480" y="2468880"/>
              <a:ext cx="182880"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19" name="NIST connector">
            <a:extLst>
              <a:ext uri="{FF2B5EF4-FFF2-40B4-BE49-F238E27FC236}">
                <a16:creationId xmlns:a16="http://schemas.microsoft.com/office/drawing/2014/main" id="{8AC53BF7-E7A7-4C78-BDA1-DEC3AC398934}"/>
              </a:ext>
            </a:extLst>
          </p:cNvPr>
          <p:cNvGrpSpPr/>
          <p:nvPr/>
        </p:nvGrpSpPr>
        <p:grpSpPr>
          <a:xfrm>
            <a:off x="1808019" y="3302853"/>
            <a:ext cx="1713670" cy="640080"/>
            <a:chOff x="1943100" y="2262099"/>
            <a:chExt cx="1631373" cy="501883"/>
          </a:xfrm>
        </p:grpSpPr>
        <p:cxnSp>
          <p:nvCxnSpPr>
            <p:cNvPr id="9" name="Straight Connector 8">
              <a:extLst>
                <a:ext uri="{FF2B5EF4-FFF2-40B4-BE49-F238E27FC236}">
                  <a16:creationId xmlns:a16="http://schemas.microsoft.com/office/drawing/2014/main" id="{ED2E6A44-CE15-41E3-9421-B0C9D0BD457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B61366-DA54-4041-B4E1-03D856697FC1}"/>
                </a:ext>
              </a:extLst>
            </p:cNvPr>
            <p:cNvCxnSpPr>
              <a:cxnSpLocks/>
            </p:cNvCxnSpPr>
            <p:nvPr/>
          </p:nvCxnSpPr>
          <p:spPr>
            <a:xfrm flipH="1">
              <a:off x="1943100" y="2262099"/>
              <a:ext cx="9" cy="501883"/>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pic>
        <p:nvPicPr>
          <p:cNvPr id="5" name="NIST logo" descr="Image result for nist">
            <a:extLst>
              <a:ext uri="{FF2B5EF4-FFF2-40B4-BE49-F238E27FC236}">
                <a16:creationId xmlns:a16="http://schemas.microsoft.com/office/drawing/2014/main" id="{89F08F8A-9879-4621-8810-89AD30BF77B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20" b="22317"/>
          <a:stretch/>
        </p:blipFill>
        <p:spPr bwMode="auto">
          <a:xfrm>
            <a:off x="573579" y="3920906"/>
            <a:ext cx="246888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DOC logo" descr="Image result for department of commerce">
            <a:extLst>
              <a:ext uri="{FF2B5EF4-FFF2-40B4-BE49-F238E27FC236}">
                <a16:creationId xmlns:a16="http://schemas.microsoft.com/office/drawing/2014/main" id="{48F230E8-0015-40AD-A8CD-490A032E206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4840" y="238845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noaa">
            <a:extLst>
              <a:ext uri="{FF2B5EF4-FFF2-40B4-BE49-F238E27FC236}">
                <a16:creationId xmlns:a16="http://schemas.microsoft.com/office/drawing/2014/main" id="{8D73734E-740A-4116-A8F0-A780E21170E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5462" y="3555146"/>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FAB565DB-C914-4F0F-8888-CBE4D34D7C01}"/>
              </a:ext>
            </a:extLst>
          </p:cNvPr>
          <p:cNvSpPr txBox="1">
            <a:spLocks/>
          </p:cNvSpPr>
          <p:nvPr/>
        </p:nvSpPr>
        <p:spPr>
          <a:xfrm>
            <a:off x="457200" y="1371600"/>
            <a:ext cx="8229582" cy="1186642"/>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en-US" sz="3200" b="1" i="1" u="none" strike="noStrike" kern="1200" cap="none" spc="0" normalizeH="0" baseline="0" noProof="0" dirty="0">
                <a:ln>
                  <a:noFill/>
                </a:ln>
                <a:solidFill>
                  <a:srgbClr val="1F497D">
                    <a:lumMod val="75000"/>
                  </a:srgbClr>
                </a:solidFill>
                <a:effectLst/>
                <a:uLnTx/>
                <a:uFillTx/>
                <a:latin typeface="Calibri"/>
                <a:ea typeface="+mn-ea"/>
                <a:cs typeface="+mn-cs"/>
              </a:rPr>
              <a:t>Today:</a:t>
            </a:r>
          </a:p>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en-US" sz="3200" b="1" i="0" u="none" strike="noStrike" kern="1200" cap="none" spc="0" normalizeH="0" baseline="0" noProof="0" dirty="0">
                <a:ln>
                  <a:noFill/>
                </a:ln>
                <a:solidFill>
                  <a:srgbClr val="1F497D">
                    <a:lumMod val="75000"/>
                  </a:srgbClr>
                </a:solidFill>
                <a:effectLst/>
                <a:uLnTx/>
                <a:uFillTx/>
                <a:latin typeface="Calibri"/>
                <a:ea typeface="+mn-ea"/>
                <a:cs typeface="+mn-cs"/>
              </a:rPr>
              <a:t>National Institute of Standards and Technology</a:t>
            </a:r>
          </a:p>
        </p:txBody>
      </p:sp>
      <p:sp>
        <p:nvSpPr>
          <p:cNvPr id="2" name="Slide Number Placeholder 1">
            <a:extLst>
              <a:ext uri="{FF2B5EF4-FFF2-40B4-BE49-F238E27FC236}">
                <a16:creationId xmlns:a16="http://schemas.microsoft.com/office/drawing/2014/main" id="{970E97C2-F11F-4E45-934A-FDEE0ED3BF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199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1000"/>
                                        <p:tgtEl>
                                          <p:spTgt spid="5122"/>
                                        </p:tgtEl>
                                      </p:cBhvr>
                                    </p:animEffect>
                                    <p:anim calcmode="lin" valueType="num">
                                      <p:cBhvr>
                                        <p:cTn id="23" dur="1000" fill="hold"/>
                                        <p:tgtEl>
                                          <p:spTgt spid="5122"/>
                                        </p:tgtEl>
                                        <p:attrNameLst>
                                          <p:attrName>ppt_x</p:attrName>
                                        </p:attrNameLst>
                                      </p:cBhvr>
                                      <p:tavLst>
                                        <p:tav tm="0">
                                          <p:val>
                                            <p:strVal val="#ppt_x"/>
                                          </p:val>
                                        </p:tav>
                                        <p:tav tm="100000">
                                          <p:val>
                                            <p:strVal val="#ppt_x"/>
                                          </p:val>
                                        </p:tav>
                                      </p:tavLst>
                                    </p:anim>
                                    <p:anim calcmode="lin" valueType="num">
                                      <p:cBhvr>
                                        <p:cTn id="24" dur="1000" fill="hold"/>
                                        <p:tgtEl>
                                          <p:spTgt spid="5122"/>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1500"/>
                            </p:stCondLst>
                            <p:childTnLst>
                              <p:par>
                                <p:cTn id="30" presetID="47" presetClass="entr" presetSubtype="0" fill="hold" nodeType="after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896DFA-7A80-49F5-8C92-8D5F1E94B3A2}"/>
              </a:ext>
            </a:extLst>
          </p:cNvPr>
          <p:cNvSpPr txBox="1">
            <a:spLocks/>
          </p:cNvSpPr>
          <p:nvPr/>
        </p:nvSpPr>
        <p:spPr>
          <a:xfrm>
            <a:off x="0" y="477794"/>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j-ea"/>
                <a:cs typeface="+mj-cs"/>
              </a:rPr>
              <a:t>Who is responsible for standards?</a:t>
            </a:r>
          </a:p>
        </p:txBody>
      </p:sp>
      <p:pic>
        <p:nvPicPr>
          <p:cNvPr id="1026" name="Picture 2" descr="https://upload.wikimedia.org/wikipedia/commons/1/1d/U.S._Coast_and_Geodetic_Survey_emblem.jpg">
            <a:extLst>
              <a:ext uri="{FF2B5EF4-FFF2-40B4-BE49-F238E27FC236}">
                <a16:creationId xmlns:a16="http://schemas.microsoft.com/office/drawing/2014/main" id="{2FBC39C1-D77E-4260-8064-5438EB7826D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8762" y="3889003"/>
            <a:ext cx="173736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c/cb/Seal_of_the_United_States_Department_of_the_Treasury.svg/2000px-Seal_of_the_United_States_Department_of_the_Treasury.svg.png">
            <a:extLst>
              <a:ext uri="{FF2B5EF4-FFF2-40B4-BE49-F238E27FC236}">
                <a16:creationId xmlns:a16="http://schemas.microsoft.com/office/drawing/2014/main" id="{8CA7B7C7-BF9F-4F66-82C9-1319CBC90E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591" y="2417834"/>
            <a:ext cx="1828800" cy="18288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FA54189-5388-4805-99F5-65921AD27A98}"/>
              </a:ext>
            </a:extLst>
          </p:cNvPr>
          <p:cNvGrpSpPr>
            <a:grpSpLocks noChangeAspect="1"/>
          </p:cNvGrpSpPr>
          <p:nvPr/>
        </p:nvGrpSpPr>
        <p:grpSpPr>
          <a:xfrm>
            <a:off x="5783577" y="3974579"/>
            <a:ext cx="1554480" cy="1554480"/>
            <a:chOff x="6120242" y="3875790"/>
            <a:chExt cx="2011680" cy="2011680"/>
          </a:xfrm>
        </p:grpSpPr>
        <p:sp>
          <p:nvSpPr>
            <p:cNvPr id="8" name="Oval 7">
              <a:extLst>
                <a:ext uri="{FF2B5EF4-FFF2-40B4-BE49-F238E27FC236}">
                  <a16:creationId xmlns:a16="http://schemas.microsoft.com/office/drawing/2014/main" id="{45A4B6A4-25F2-4B8C-9536-930E3FAEB8AA}"/>
                </a:ext>
              </a:extLst>
            </p:cNvPr>
            <p:cNvSpPr/>
            <p:nvPr/>
          </p:nvSpPr>
          <p:spPr>
            <a:xfrm rot="16200000">
              <a:off x="6120242" y="3875790"/>
              <a:ext cx="2011680" cy="2011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Circl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   Office of Standard Weights and Measures        </a:t>
              </a:r>
            </a:p>
          </p:txBody>
        </p:sp>
        <p:pic>
          <p:nvPicPr>
            <p:cNvPr id="17" name="Graphic 16" descr="Ruler">
              <a:extLst>
                <a:ext uri="{FF2B5EF4-FFF2-40B4-BE49-F238E27FC236}">
                  <a16:creationId xmlns:a16="http://schemas.microsoft.com/office/drawing/2014/main" id="{A7B51D0A-86EC-4AAC-8AC7-C228885523F2}"/>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6668881" y="4424429"/>
              <a:ext cx="914400" cy="914400"/>
            </a:xfrm>
            <a:prstGeom prst="rect">
              <a:avLst/>
            </a:prstGeom>
          </p:spPr>
        </p:pic>
      </p:grpSp>
      <p:grpSp>
        <p:nvGrpSpPr>
          <p:cNvPr id="22" name="Group 21">
            <a:extLst>
              <a:ext uri="{FF2B5EF4-FFF2-40B4-BE49-F238E27FC236}">
                <a16:creationId xmlns:a16="http://schemas.microsoft.com/office/drawing/2014/main" id="{7C4B9822-38A8-4EB3-BC17-9A7BD0E3B976}"/>
              </a:ext>
            </a:extLst>
          </p:cNvPr>
          <p:cNvGrpSpPr/>
          <p:nvPr/>
        </p:nvGrpSpPr>
        <p:grpSpPr>
          <a:xfrm>
            <a:off x="2377442" y="3336976"/>
            <a:ext cx="1188720" cy="548640"/>
            <a:chOff x="1943109" y="2262099"/>
            <a:chExt cx="1631364" cy="1401549"/>
          </a:xfrm>
        </p:grpSpPr>
        <p:cxnSp>
          <p:nvCxnSpPr>
            <p:cNvPr id="20" name="Straight Connector 19">
              <a:extLst>
                <a:ext uri="{FF2B5EF4-FFF2-40B4-BE49-F238E27FC236}">
                  <a16:creationId xmlns:a16="http://schemas.microsoft.com/office/drawing/2014/main" id="{4E29E001-FD41-4998-BDD4-BCC3E001C3B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01EC12-A954-481D-87B5-EF6B7854267D}"/>
                </a:ext>
              </a:extLst>
            </p:cNvPr>
            <p:cNvCxnSpPr>
              <a:cxnSpLocks/>
            </p:cNvCxnSpPr>
            <p:nvPr/>
          </p:nvCxnSpPr>
          <p:spPr>
            <a:xfrm flipH="1">
              <a:off x="1943109" y="2262099"/>
              <a:ext cx="1" cy="1401549"/>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2A0CF6A-D619-49AF-AC4D-9C6847297C57}"/>
              </a:ext>
            </a:extLst>
          </p:cNvPr>
          <p:cNvGrpSpPr/>
          <p:nvPr/>
        </p:nvGrpSpPr>
        <p:grpSpPr>
          <a:xfrm flipH="1">
            <a:off x="5554978" y="3336976"/>
            <a:ext cx="1005840" cy="548640"/>
            <a:chOff x="1943109" y="2262099"/>
            <a:chExt cx="1631364" cy="1401549"/>
          </a:xfrm>
        </p:grpSpPr>
        <p:cxnSp>
          <p:nvCxnSpPr>
            <p:cNvPr id="26" name="Straight Connector 25">
              <a:extLst>
                <a:ext uri="{FF2B5EF4-FFF2-40B4-BE49-F238E27FC236}">
                  <a16:creationId xmlns:a16="http://schemas.microsoft.com/office/drawing/2014/main" id="{39740249-430C-42C4-8D55-9EED29FB1FC5}"/>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FC9579-E46E-4422-AED7-804A3271E6A7}"/>
                </a:ext>
              </a:extLst>
            </p:cNvPr>
            <p:cNvCxnSpPr>
              <a:cxnSpLocks/>
            </p:cNvCxnSpPr>
            <p:nvPr/>
          </p:nvCxnSpPr>
          <p:spPr>
            <a:xfrm flipH="1">
              <a:off x="1943109" y="2262099"/>
              <a:ext cx="1" cy="1401549"/>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sp>
        <p:nvSpPr>
          <p:cNvPr id="15" name="Content Placeholder 2">
            <a:extLst>
              <a:ext uri="{FF2B5EF4-FFF2-40B4-BE49-F238E27FC236}">
                <a16:creationId xmlns:a16="http://schemas.microsoft.com/office/drawing/2014/main" id="{AE8D9764-7E7D-4BFE-8596-ADA8FE421732}"/>
              </a:ext>
            </a:extLst>
          </p:cNvPr>
          <p:cNvSpPr txBox="1">
            <a:spLocks/>
          </p:cNvSpPr>
          <p:nvPr/>
        </p:nvSpPr>
        <p:spPr>
          <a:xfrm>
            <a:off x="457200" y="1371600"/>
            <a:ext cx="8229582" cy="1186642"/>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en-US" sz="3200" b="1" i="1" u="none" strike="noStrike" kern="1200" cap="none" spc="0" normalizeH="0" baseline="0" noProof="0" dirty="0">
                <a:ln>
                  <a:noFill/>
                </a:ln>
                <a:solidFill>
                  <a:srgbClr val="1F497D">
                    <a:lumMod val="75000"/>
                  </a:srgbClr>
                </a:solidFill>
                <a:effectLst/>
                <a:uLnTx/>
                <a:uFillTx/>
                <a:latin typeface="Calibri"/>
                <a:ea typeface="+mn-ea"/>
                <a:cs typeface="+mn-cs"/>
              </a:rPr>
              <a:t>Before 1901:</a:t>
            </a:r>
          </a:p>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en-US" sz="3200" b="1" i="0" u="none" strike="noStrike" kern="1200" cap="none" spc="0" normalizeH="0" baseline="0" noProof="0" dirty="0">
                <a:ln>
                  <a:noFill/>
                </a:ln>
                <a:solidFill>
                  <a:srgbClr val="1F497D">
                    <a:lumMod val="75000"/>
                  </a:srgbClr>
                </a:solidFill>
                <a:effectLst/>
                <a:uLnTx/>
                <a:uFillTx/>
                <a:latin typeface="Calibri"/>
                <a:ea typeface="+mn-ea"/>
                <a:cs typeface="+mn-cs"/>
              </a:rPr>
              <a:t>U.S. Coast and Geodetic Survey</a:t>
            </a:r>
          </a:p>
        </p:txBody>
      </p:sp>
      <p:sp>
        <p:nvSpPr>
          <p:cNvPr id="4" name="TextBox 3">
            <a:extLst>
              <a:ext uri="{FF2B5EF4-FFF2-40B4-BE49-F238E27FC236}">
                <a16:creationId xmlns:a16="http://schemas.microsoft.com/office/drawing/2014/main" id="{085D7FEB-3675-45D0-8DB3-A38372104A16}"/>
              </a:ext>
            </a:extLst>
          </p:cNvPr>
          <p:cNvSpPr txBox="1"/>
          <p:nvPr/>
        </p:nvSpPr>
        <p:spPr bwMode="auto">
          <a:xfrm>
            <a:off x="457200" y="5533614"/>
            <a:ext cx="7897091" cy="1077218"/>
          </a:xfrm>
          <a:prstGeom prst="rect">
            <a:avLst/>
          </a:prstGeom>
          <a:noFill/>
          <a:ln w="9525" algn="ctr">
            <a:noFill/>
            <a:miter lim="800000"/>
            <a:headEnd/>
            <a:tailEnd/>
          </a:ln>
          <a:effectLst/>
        </p:spPr>
        <p:txBody>
          <a:bodyPr wrap="square" rtlCol="0">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srgbClr val="1F497D">
                    <a:lumMod val="75000"/>
                  </a:srgbClr>
                </a:solidFill>
                <a:effectLst/>
                <a:uLnTx/>
                <a:uFillTx/>
                <a:latin typeface="Calibri"/>
                <a:ea typeface="+mn-ea"/>
                <a:cs typeface="+mn-cs"/>
              </a:rPr>
              <a:t>Superintendent of C&amp;GS also Superintendent </a:t>
            </a:r>
            <a:br>
              <a:rPr kumimoji="0" lang="en-US" sz="3200" b="0" i="0" u="none" strike="noStrike" kern="1200" cap="none" spc="0" normalizeH="0" baseline="0" noProof="0" dirty="0">
                <a:ln>
                  <a:noFill/>
                </a:ln>
                <a:solidFill>
                  <a:srgbClr val="1F497D">
                    <a:lumMod val="75000"/>
                  </a:srgbClr>
                </a:solidFill>
                <a:effectLst/>
                <a:uLnTx/>
                <a:uFillTx/>
                <a:latin typeface="Calibri"/>
                <a:ea typeface="+mn-ea"/>
                <a:cs typeface="+mn-cs"/>
              </a:rPr>
            </a:br>
            <a:r>
              <a:rPr kumimoji="0" lang="en-US" sz="3200" b="0" i="0" u="none" strike="noStrike" kern="1200" cap="none" spc="0" normalizeH="0" baseline="0" noProof="0" dirty="0">
                <a:ln>
                  <a:noFill/>
                </a:ln>
                <a:solidFill>
                  <a:srgbClr val="1F497D">
                    <a:lumMod val="75000"/>
                  </a:srgbClr>
                </a:solidFill>
                <a:effectLst/>
                <a:uLnTx/>
                <a:uFillTx/>
                <a:latin typeface="Calibri"/>
                <a:ea typeface="+mn-ea"/>
                <a:cs typeface="+mn-cs"/>
              </a:rPr>
              <a:t>of Office of Standard Weights &amp; Measures</a:t>
            </a:r>
          </a:p>
        </p:txBody>
      </p:sp>
      <p:sp>
        <p:nvSpPr>
          <p:cNvPr id="2" name="Slide Number Placeholder 1">
            <a:extLst>
              <a:ext uri="{FF2B5EF4-FFF2-40B4-BE49-F238E27FC236}">
                <a16:creationId xmlns:a16="http://schemas.microsoft.com/office/drawing/2014/main" id="{5DE8B95C-3689-4ECB-A123-B44714DE3A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02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363607" cy="3444863"/>
          </a:xfrm>
        </p:spPr>
        <p:txBody>
          <a:bodyPr>
            <a:normAutofit/>
          </a:bodyPr>
          <a:lstStyle/>
          <a:p>
            <a:pPr marL="514350" indent="-514350">
              <a:buFont typeface="+mj-lt"/>
              <a:buAutoNum type="arabicPeriod"/>
            </a:pPr>
            <a:r>
              <a:rPr lang="en-US" sz="3000" b="1" dirty="0">
                <a:solidFill>
                  <a:schemeClr val="accent1"/>
                </a:solidFill>
              </a:rPr>
              <a:t>Only Congress has power to fix standards</a:t>
            </a:r>
          </a:p>
          <a:p>
            <a:pPr marL="514350" indent="-514350">
              <a:buFont typeface="+mj-lt"/>
              <a:buAutoNum type="arabicPeriod"/>
            </a:pPr>
            <a:r>
              <a:rPr lang="en-US" sz="3000" b="1" dirty="0">
                <a:solidFill>
                  <a:schemeClr val="accent1"/>
                </a:solidFill>
              </a:rPr>
              <a:t>Congress delegated standards authority</a:t>
            </a:r>
          </a:p>
          <a:p>
            <a:pPr marL="514350" indent="-514350">
              <a:buFont typeface="+mj-lt"/>
              <a:buAutoNum type="arabicPeriod"/>
            </a:pPr>
            <a:r>
              <a:rPr lang="en-US" sz="3000" b="1" dirty="0">
                <a:solidFill>
                  <a:schemeClr val="accent2">
                    <a:lumMod val="75000"/>
                  </a:schemeClr>
                </a:solidFill>
              </a:rPr>
              <a:t>Mendenhall Order fixes foot to meter</a:t>
            </a:r>
          </a:p>
          <a:p>
            <a:pPr marL="0" indent="0">
              <a:buNone/>
            </a:pPr>
            <a:endParaRPr lang="en-US" sz="3000" b="1" dirty="0">
              <a:solidFill>
                <a:schemeClr val="accent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The central issue as a series of 6 facts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870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38CA60-20FC-479F-8BB4-7E2D8A1619E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69919" y="986934"/>
            <a:ext cx="2286000" cy="2000250"/>
          </a:xfrm>
          <a:prstGeom prst="rect">
            <a:avLst/>
          </a:prstGeom>
        </p:spPr>
      </p:pic>
      <p:pic>
        <p:nvPicPr>
          <p:cNvPr id="13" name="Picture 12">
            <a:extLst>
              <a:ext uri="{FF2B5EF4-FFF2-40B4-BE49-F238E27FC236}">
                <a16:creationId xmlns:a16="http://schemas.microsoft.com/office/drawing/2014/main" id="{EDC07F55-8A46-4A55-99BB-1B5E8317CA2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7" y="1266407"/>
            <a:ext cx="2194560" cy="1881052"/>
          </a:xfrm>
          <a:prstGeom prst="rect">
            <a:avLst/>
          </a:prstGeom>
        </p:spPr>
      </p:pic>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Out of chaos, </a:t>
            </a:r>
            <a:r>
              <a:rPr lang="en-US" sz="4000" b="1" i="1" dirty="0">
                <a:solidFill>
                  <a:schemeClr val="bg1"/>
                </a:solidFill>
              </a:rPr>
              <a:t>order</a:t>
            </a:r>
          </a:p>
        </p:txBody>
      </p:sp>
      <p:sp>
        <p:nvSpPr>
          <p:cNvPr id="44" name="Oval 43">
            <a:extLst>
              <a:ext uri="{FF2B5EF4-FFF2-40B4-BE49-F238E27FC236}">
                <a16:creationId xmlns:a16="http://schemas.microsoft.com/office/drawing/2014/main" id="{6DF69DE8-1729-4F4B-A3A6-9ED56E738A93}"/>
              </a:ext>
            </a:extLst>
          </p:cNvPr>
          <p:cNvSpPr/>
          <p:nvPr/>
        </p:nvSpPr>
        <p:spPr>
          <a:xfrm>
            <a:off x="7343021" y="430893"/>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7308955" y="61505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1893</a:t>
            </a:r>
          </a:p>
        </p:txBody>
      </p:sp>
      <p:pic>
        <p:nvPicPr>
          <p:cNvPr id="50" name="Picture 49">
            <a:extLst>
              <a:ext uri="{FF2B5EF4-FFF2-40B4-BE49-F238E27FC236}">
                <a16:creationId xmlns:a16="http://schemas.microsoft.com/office/drawing/2014/main" id="{0EC5F42C-69DA-F747-8966-9DC6C604E2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094" y="88676"/>
            <a:ext cx="1272876" cy="144205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51" name="TextBox 50">
            <a:extLst>
              <a:ext uri="{FF2B5EF4-FFF2-40B4-BE49-F238E27FC236}">
                <a16:creationId xmlns:a16="http://schemas.microsoft.com/office/drawing/2014/main" id="{4ACC55FB-8FE1-4743-B32F-07907B3446E6}"/>
              </a:ext>
            </a:extLst>
          </p:cNvPr>
          <p:cNvSpPr txBox="1"/>
          <p:nvPr/>
        </p:nvSpPr>
        <p:spPr>
          <a:xfrm>
            <a:off x="2284698" y="1712071"/>
            <a:ext cx="4574604" cy="681371"/>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Calibri"/>
                <a:ea typeface="+mn-ea"/>
                <a:cs typeface="+mn-cs"/>
              </a:rPr>
              <a:t>The Mendenhall Order</a:t>
            </a:r>
          </a:p>
        </p:txBody>
      </p:sp>
      <p:sp>
        <p:nvSpPr>
          <p:cNvPr id="39" name="TextBox 38">
            <a:extLst>
              <a:ext uri="{FF2B5EF4-FFF2-40B4-BE49-F238E27FC236}">
                <a16:creationId xmlns:a16="http://schemas.microsoft.com/office/drawing/2014/main" id="{55866171-A0A2-2349-9165-41ADFCA49F38}"/>
              </a:ext>
            </a:extLst>
          </p:cNvPr>
          <p:cNvSpPr txBox="1"/>
          <p:nvPr/>
        </p:nvSpPr>
        <p:spPr>
          <a:xfrm>
            <a:off x="-5137" y="2160546"/>
            <a:ext cx="9144000" cy="1319463"/>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Thomas Mendenhall</a:t>
            </a:r>
          </a:p>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F497D"/>
                </a:solidFill>
                <a:effectLst/>
                <a:uLnTx/>
                <a:uFillTx/>
                <a:latin typeface="Calibri"/>
                <a:ea typeface="+mn-ea"/>
                <a:cs typeface="+mn-cs"/>
              </a:rPr>
              <a:t>Superintendent C&amp;GS and Office </a:t>
            </a:r>
            <a:br>
              <a:rPr kumimoji="0" lang="en-US" sz="2400" b="1" i="1" u="none" strike="noStrike" kern="1200" cap="none" spc="0" normalizeH="0" baseline="0" noProof="0" dirty="0">
                <a:ln>
                  <a:noFill/>
                </a:ln>
                <a:solidFill>
                  <a:srgbClr val="1F497D"/>
                </a:solidFill>
                <a:effectLst/>
                <a:uLnTx/>
                <a:uFillTx/>
                <a:latin typeface="Calibri"/>
                <a:ea typeface="+mn-ea"/>
                <a:cs typeface="+mn-cs"/>
              </a:rPr>
            </a:br>
            <a:r>
              <a:rPr kumimoji="0" lang="en-US" sz="2400" b="1" i="1" u="none" strike="noStrike" kern="1200" cap="none" spc="0" normalizeH="0" baseline="0" noProof="0" dirty="0">
                <a:ln>
                  <a:noFill/>
                </a:ln>
                <a:solidFill>
                  <a:srgbClr val="1F497D"/>
                </a:solidFill>
                <a:effectLst/>
                <a:uLnTx/>
                <a:uFillTx/>
                <a:latin typeface="Calibri"/>
                <a:ea typeface="+mn-ea"/>
                <a:cs typeface="+mn-cs"/>
              </a:rPr>
              <a:t>of Weights &amp; Measures (1889-1894)</a:t>
            </a:r>
          </a:p>
        </p:txBody>
      </p:sp>
      <p:sp>
        <p:nvSpPr>
          <p:cNvPr id="5" name="Rectangle 4">
            <a:extLst>
              <a:ext uri="{FF2B5EF4-FFF2-40B4-BE49-F238E27FC236}">
                <a16:creationId xmlns:a16="http://schemas.microsoft.com/office/drawing/2014/main" id="{0147E86D-E46A-2540-A040-7F79459D0281}"/>
              </a:ext>
            </a:extLst>
          </p:cNvPr>
          <p:cNvSpPr/>
          <p:nvPr/>
        </p:nvSpPr>
        <p:spPr>
          <a:xfrm>
            <a:off x="1168353" y="3812559"/>
            <a:ext cx="6807293" cy="280076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Embraced meter </a:t>
            </a:r>
          </a:p>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Abandoned British Imperial Yard </a:t>
            </a:r>
          </a:p>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Declared foot defined by meter: </a:t>
            </a:r>
            <a:br>
              <a:rPr kumimoji="0" lang="en-US" sz="2400" b="1" i="0" u="none" strike="noStrike" kern="1200" cap="none" spc="0" normalizeH="0" baseline="0" noProof="0" dirty="0">
                <a:ln>
                  <a:noFill/>
                </a:ln>
                <a:solidFill>
                  <a:srgbClr val="1F497D"/>
                </a:solidFill>
                <a:effectLst/>
                <a:uLnTx/>
                <a:uFillTx/>
                <a:latin typeface="Calibri"/>
                <a:ea typeface="+mn-ea"/>
                <a:cs typeface="+mn-cs"/>
              </a:rPr>
            </a:br>
            <a:r>
              <a:rPr kumimoji="0" lang="en-US" sz="2400" b="1" i="0" u="none" strike="noStrike" kern="1200" cap="none" spc="0" normalizeH="0" baseline="0" noProof="0" dirty="0">
                <a:ln>
                  <a:noFill/>
                </a:ln>
                <a:solidFill>
                  <a:srgbClr val="1F497D"/>
                </a:solidFill>
                <a:effectLst/>
                <a:uLnTx/>
                <a:uFillTx/>
                <a:latin typeface="Calibri"/>
                <a:ea typeface="+mn-ea"/>
                <a:cs typeface="+mn-cs"/>
              </a:rPr>
              <a:t>		</a:t>
            </a:r>
            <a:r>
              <a:rPr kumimoji="0" lang="en-US" sz="3200" b="1" i="0" u="none" strike="noStrike" kern="1200" cap="none" spc="0" normalizeH="0" baseline="0" noProof="0" dirty="0">
                <a:ln>
                  <a:noFill/>
                </a:ln>
                <a:solidFill>
                  <a:srgbClr val="1F497D"/>
                </a:solidFill>
                <a:effectLst/>
                <a:uLnTx/>
                <a:uFillTx/>
                <a:latin typeface="Calibri"/>
                <a:ea typeface="+mn-ea"/>
                <a:cs typeface="+mn-cs"/>
              </a:rPr>
              <a:t>1 foot = 1200/3937 meter</a:t>
            </a:r>
          </a:p>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Provided tables of conversions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	e.g., Gunter’s chain = 20.1168 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497D"/>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C2CDE07A-07B8-2848-89BA-45971F0E6A89}"/>
              </a:ext>
            </a:extLst>
          </p:cNvPr>
          <p:cNvSpPr/>
          <p:nvPr/>
        </p:nvSpPr>
        <p:spPr>
          <a:xfrm>
            <a:off x="1610096" y="3149881"/>
            <a:ext cx="5923805"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79646">
                    <a:lumMod val="75000"/>
                  </a:srgbClr>
                </a:solidFill>
                <a:effectLst/>
                <a:uLnTx/>
                <a:uFillTx/>
                <a:latin typeface="Calibri"/>
                <a:ea typeface="+mn-ea"/>
                <a:cs typeface="+mn-cs"/>
              </a:rPr>
              <a:t>The U.S. officially became metric</a:t>
            </a:r>
            <a:endParaRPr kumimoji="0" lang="en-US" sz="32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
        <p:nvSpPr>
          <p:cNvPr id="42" name="Left Brace 41">
            <a:extLst>
              <a:ext uri="{FF2B5EF4-FFF2-40B4-BE49-F238E27FC236}">
                <a16:creationId xmlns:a16="http://schemas.microsoft.com/office/drawing/2014/main" id="{7B95F40E-AA89-604C-BC13-A10CA440F9F8}"/>
              </a:ext>
            </a:extLst>
          </p:cNvPr>
          <p:cNvSpPr/>
          <p:nvPr/>
        </p:nvSpPr>
        <p:spPr>
          <a:xfrm>
            <a:off x="5946915" y="5492090"/>
            <a:ext cx="364259" cy="102412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8830A7C5-0A84-8F48-B73F-9300D851A34B}"/>
              </a:ext>
            </a:extLst>
          </p:cNvPr>
          <p:cNvSpPr txBox="1"/>
          <p:nvPr/>
        </p:nvSpPr>
        <p:spPr bwMode="auto">
          <a:xfrm>
            <a:off x="6247166" y="5527100"/>
            <a:ext cx="2900149" cy="954107"/>
          </a:xfrm>
          <a:prstGeom prst="rect">
            <a:avLst/>
          </a:prstGeom>
          <a:noFill/>
          <a:ln w="9525" algn="ctr">
            <a:noFill/>
            <a:miter lim="800000"/>
            <a:headEnd/>
            <a:tailEnd/>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pitchFamily="34" charset="0"/>
              </a:rPr>
              <a:t>66 ift </a:t>
            </a:r>
            <a:r>
              <a:rPr kumimoji="0" lang="en-US" sz="2800" b="1" i="1" u="none" strike="noStrike" kern="1200" cap="none" spc="0" normalizeH="0" baseline="0" noProof="0" dirty="0">
                <a:ln>
                  <a:noFill/>
                </a:ln>
                <a:solidFill>
                  <a:srgbClr val="FF0000"/>
                </a:solidFill>
                <a:effectLst/>
                <a:uLnTx/>
                <a:uFillTx/>
                <a:latin typeface="Calibri"/>
                <a:ea typeface="+mn-ea"/>
                <a:cs typeface="Arial" pitchFamily="34" charset="0"/>
              </a:rPr>
              <a:t>EXACTLY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pitchFamily="34" charset="0"/>
              </a:rPr>
              <a:t>65.999868 sft</a:t>
            </a:r>
          </a:p>
        </p:txBody>
      </p:sp>
      <p:pic>
        <p:nvPicPr>
          <p:cNvPr id="2050"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48" y="2285652"/>
            <a:ext cx="1280160" cy="10957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like">
            <a:extLst>
              <a:ext uri="{FF2B5EF4-FFF2-40B4-BE49-F238E27FC236}">
                <a16:creationId xmlns:a16="http://schemas.microsoft.com/office/drawing/2014/main" id="{BD13D8F0-6CC1-4B0D-9B53-7C753310F4E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7779691" y="2286000"/>
            <a:ext cx="1280160" cy="109577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84984DA-3A01-46B3-B78D-06D7E770B0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915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par>
                          <p:cTn id="24" fill="hold">
                            <p:stCondLst>
                              <p:cond delay="500"/>
                            </p:stCondLst>
                            <p:childTnLst>
                              <p:par>
                                <p:cTn id="25" presetID="47"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531526" cy="3444863"/>
          </a:xfrm>
        </p:spPr>
        <p:txBody>
          <a:bodyPr>
            <a:normAutofit/>
          </a:bodyPr>
          <a:lstStyle/>
          <a:p>
            <a:pPr marL="514350" indent="-514350">
              <a:buFont typeface="+mj-lt"/>
              <a:buAutoNum type="arabicPeriod"/>
            </a:pPr>
            <a:r>
              <a:rPr lang="en-US" sz="3000" b="1" dirty="0">
                <a:solidFill>
                  <a:schemeClr val="accent1"/>
                </a:solidFill>
              </a:rPr>
              <a:t>Only Congress has power to fix standards</a:t>
            </a:r>
          </a:p>
          <a:p>
            <a:pPr marL="514350" indent="-514350">
              <a:buFont typeface="+mj-lt"/>
              <a:buAutoNum type="arabicPeriod"/>
            </a:pPr>
            <a:r>
              <a:rPr lang="en-US" sz="3000" b="1" dirty="0">
                <a:solidFill>
                  <a:schemeClr val="accent1"/>
                </a:solidFill>
              </a:rPr>
              <a:t>Congress delegated standards authority</a:t>
            </a:r>
          </a:p>
          <a:p>
            <a:pPr marL="514350" indent="-514350">
              <a:buFont typeface="+mj-lt"/>
              <a:buAutoNum type="arabicPeriod"/>
            </a:pPr>
            <a:r>
              <a:rPr lang="en-US" sz="3000" b="1" dirty="0">
                <a:solidFill>
                  <a:schemeClr val="accent1"/>
                </a:solidFill>
              </a:rPr>
              <a:t>Mendenhall Order fixes foot to meter</a:t>
            </a:r>
          </a:p>
          <a:p>
            <a:pPr marL="514350" indent="-514350">
              <a:buFont typeface="+mj-lt"/>
              <a:buAutoNum type="arabicPeriod"/>
            </a:pPr>
            <a:r>
              <a:rPr lang="en-US" sz="3000" b="1" dirty="0">
                <a:solidFill>
                  <a:schemeClr val="accent2">
                    <a:lumMod val="75000"/>
                  </a:schemeClr>
                </a:solidFill>
              </a:rPr>
              <a:t>New foot defined (old named “U.S. survey foot”)</a:t>
            </a:r>
          </a:p>
          <a:p>
            <a:pPr marL="0" indent="0">
              <a:buNone/>
            </a:pPr>
            <a:endParaRPr lang="en-US" sz="3000" b="1" dirty="0">
              <a:solidFill>
                <a:schemeClr val="accent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The central issue as a series of 6 facts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27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83AC72B-D0CC-3446-8433-8144716C1D79}"/>
              </a:ext>
            </a:extLst>
          </p:cNvPr>
          <p:cNvSpPr/>
          <p:nvPr/>
        </p:nvSpPr>
        <p:spPr>
          <a:xfrm>
            <a:off x="90766" y="3765597"/>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72519" y="2374064"/>
            <a:ext cx="2471202" cy="983145"/>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National Bureau of Standards created</a:t>
            </a:r>
          </a:p>
        </p:txBody>
      </p:sp>
      <p:sp>
        <p:nvSpPr>
          <p:cNvPr id="4" name="Oval 3"/>
          <p:cNvSpPr/>
          <p:nvPr/>
        </p:nvSpPr>
        <p:spPr>
          <a:xfrm>
            <a:off x="717312"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9" name="TextBox 18"/>
          <p:cNvSpPr txBox="1"/>
          <p:nvPr/>
        </p:nvSpPr>
        <p:spPr>
          <a:xfrm flipH="1">
            <a:off x="683246"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1901</a:t>
            </a:r>
          </a:p>
        </p:txBody>
      </p:sp>
      <p:sp>
        <p:nvSpPr>
          <p:cNvPr id="22" name="Oval 21"/>
          <p:cNvSpPr/>
          <p:nvPr/>
        </p:nvSpPr>
        <p:spPr>
          <a:xfrm>
            <a:off x="7638277"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3" name="TextBox 22"/>
          <p:cNvSpPr txBox="1"/>
          <p:nvPr/>
        </p:nvSpPr>
        <p:spPr>
          <a:xfrm flipH="1">
            <a:off x="7604211"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1959</a:t>
            </a:r>
          </a:p>
        </p:txBody>
      </p:sp>
      <p:sp>
        <p:nvSpPr>
          <p:cNvPr id="25" name="Oval 24"/>
          <p:cNvSpPr/>
          <p:nvPr/>
        </p:nvSpPr>
        <p:spPr>
          <a:xfrm>
            <a:off x="2744144"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6" name="TextBox 25"/>
          <p:cNvSpPr txBox="1"/>
          <p:nvPr/>
        </p:nvSpPr>
        <p:spPr>
          <a:xfrm flipH="1">
            <a:off x="2710078"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1933</a:t>
            </a:r>
          </a:p>
        </p:txBody>
      </p:sp>
      <p:sp>
        <p:nvSpPr>
          <p:cNvPr id="28" name="Oval 27"/>
          <p:cNvSpPr/>
          <p:nvPr/>
        </p:nvSpPr>
        <p:spPr>
          <a:xfrm>
            <a:off x="5107001"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9" name="TextBox 28"/>
          <p:cNvSpPr txBox="1"/>
          <p:nvPr/>
        </p:nvSpPr>
        <p:spPr>
          <a:xfrm flipH="1">
            <a:off x="5089902"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1952</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 new foot for a new century</a:t>
            </a:r>
          </a:p>
        </p:txBody>
      </p:sp>
      <p:sp>
        <p:nvSpPr>
          <p:cNvPr id="37" name="Isosceles Triangle 36"/>
          <p:cNvSpPr/>
          <p:nvPr/>
        </p:nvSpPr>
        <p:spPr>
          <a:xfrm flipV="1">
            <a:off x="935362" y="343372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1070CB3-E0FA-9946-9E3E-7615A2159DF3}"/>
              </a:ext>
            </a:extLst>
          </p:cNvPr>
          <p:cNvSpPr/>
          <p:nvPr/>
        </p:nvSpPr>
        <p:spPr>
          <a:xfrm>
            <a:off x="340122" y="337101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Isosceles Triangle 36">
            <a:extLst>
              <a:ext uri="{FF2B5EF4-FFF2-40B4-BE49-F238E27FC236}">
                <a16:creationId xmlns:a16="http://schemas.microsoft.com/office/drawing/2014/main" id="{BB2060F4-41D2-714B-B70F-00898365E010}"/>
              </a:ext>
            </a:extLst>
          </p:cNvPr>
          <p:cNvSpPr/>
          <p:nvPr/>
        </p:nvSpPr>
        <p:spPr>
          <a:xfrm>
            <a:off x="2962194" y="481150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2366954" y="498847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080A505C-EBE6-2E40-A297-C8C37FF9CC08}"/>
              </a:ext>
            </a:extLst>
          </p:cNvPr>
          <p:cNvSpPr txBox="1"/>
          <p:nvPr/>
        </p:nvSpPr>
        <p:spPr>
          <a:xfrm>
            <a:off x="1954313" y="5058355"/>
            <a:ext cx="2471202" cy="1393701"/>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New foot definition adopted by ANSI predecessor</a:t>
            </a:r>
          </a:p>
        </p:txBody>
      </p:sp>
      <p:sp>
        <p:nvSpPr>
          <p:cNvPr id="33" name="TextBox 32">
            <a:extLst>
              <a:ext uri="{FF2B5EF4-FFF2-40B4-BE49-F238E27FC236}">
                <a16:creationId xmlns:a16="http://schemas.microsoft.com/office/drawing/2014/main" id="{0B905E83-7C36-5349-AD24-69122DA59344}"/>
              </a:ext>
            </a:extLst>
          </p:cNvPr>
          <p:cNvSpPr txBox="1"/>
          <p:nvPr/>
        </p:nvSpPr>
        <p:spPr>
          <a:xfrm>
            <a:off x="4297330" y="2084938"/>
            <a:ext cx="2471202" cy="1280509"/>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New foot definition adopted by NASA predecessor</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5325051" y="3429309"/>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4729811" y="3366601"/>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303ECF53-166A-9B47-9245-A5B6F7ABEC78}"/>
              </a:ext>
            </a:extLst>
          </p:cNvPr>
          <p:cNvSpPr txBox="1"/>
          <p:nvPr/>
        </p:nvSpPr>
        <p:spPr>
          <a:xfrm>
            <a:off x="6848446" y="2371250"/>
            <a:ext cx="2471202" cy="991383"/>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Adopted as “new” foot for entire U.S.</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856327" y="3426495"/>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7261087" y="3363787"/>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EBE8BBF-B374-C643-8FDB-14AFE1433D75}"/>
              </a:ext>
            </a:extLst>
          </p:cNvPr>
          <p:cNvSpPr txBox="1"/>
          <p:nvPr/>
        </p:nvSpPr>
        <p:spPr>
          <a:xfrm>
            <a:off x="7638277" y="4744289"/>
            <a:ext cx="126873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79646">
                    <a:lumMod val="75000"/>
                  </a:srgbClr>
                </a:solidFill>
                <a:effectLst>
                  <a:outerShdw blurRad="38100" dist="19050" dir="2700000" algn="tl" rotWithShape="0">
                    <a:prstClr val="black">
                      <a:alpha val="40000"/>
                    </a:prstClr>
                  </a:outerShdw>
                </a:effectLst>
                <a:uLnTx/>
                <a:uFillTx/>
                <a:latin typeface="Calibri"/>
                <a:ea typeface="+mn-ea"/>
                <a:cs typeface="+mn-cs"/>
              </a:rPr>
              <a:t>With one little exception…</a:t>
            </a:r>
          </a:p>
        </p:txBody>
      </p:sp>
      <p:sp>
        <p:nvSpPr>
          <p:cNvPr id="3" name="TextBox 2"/>
          <p:cNvSpPr txBox="1"/>
          <p:nvPr/>
        </p:nvSpPr>
        <p:spPr bwMode="auto">
          <a:xfrm>
            <a:off x="0" y="1432777"/>
            <a:ext cx="9143999" cy="584775"/>
          </a:xfrm>
          <a:prstGeom prst="rect">
            <a:avLst/>
          </a:prstGeom>
          <a:noFill/>
          <a:ln w="9525" algn="ctr">
            <a:noFill/>
            <a:miter lim="800000"/>
            <a:headEnd/>
            <a:tailEnd/>
          </a:ln>
          <a:effectLst/>
        </p:spPr>
        <p:txBody>
          <a:bodyPr wrap="square" rtlCol="0">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1 foot = 0.3048 meter </a:t>
            </a:r>
            <a:r>
              <a:rPr kumimoji="0" lang="en-US" sz="3200" b="1" i="1" u="none" strike="noStrike" kern="1200" cap="none" spc="0" normalizeH="0" baseline="0" noProof="0" dirty="0">
                <a:ln>
                  <a:noFill/>
                </a:ln>
                <a:solidFill>
                  <a:prstClr val="black"/>
                </a:solidFill>
                <a:effectLst/>
                <a:uLnTx/>
                <a:uFillTx/>
                <a:latin typeface="Calibri"/>
                <a:ea typeface="+mn-ea"/>
                <a:cs typeface="+mn-cs"/>
              </a:rPr>
              <a:t>exactly </a:t>
            </a:r>
            <a:r>
              <a:rPr kumimoji="0" lang="en-US" sz="3200" b="1" i="0" u="none" strike="noStrike" kern="1200" cap="none" spc="0" normalizeH="0" baseline="0" noProof="0" dirty="0">
                <a:ln>
                  <a:noFill/>
                </a:ln>
                <a:solidFill>
                  <a:prstClr val="black"/>
                </a:solidFill>
                <a:effectLst/>
                <a:uLnTx/>
                <a:uFillTx/>
                <a:latin typeface="Calibri"/>
                <a:ea typeface="+mn-ea"/>
                <a:cs typeface="+mn-cs"/>
              </a:rPr>
              <a:t>(1 yard = 0.9144 m)</a:t>
            </a:r>
          </a:p>
        </p:txBody>
      </p:sp>
      <p:sp>
        <p:nvSpPr>
          <p:cNvPr id="5" name="Slide Number Placeholder 4">
            <a:extLst>
              <a:ext uri="{FF2B5EF4-FFF2-40B4-BE49-F238E27FC236}">
                <a16:creationId xmlns:a16="http://schemas.microsoft.com/office/drawing/2014/main" id="{F602BAB1-DE65-474E-AB30-65D50DB855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716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500"/>
                            </p:stCondLst>
                            <p:childTnLst>
                              <p:par>
                                <p:cTn id="26" presetID="10" presetClass="entr" presetSubtype="0" fill="hold" grpId="0" nodeType="afterEffect">
                                  <p:stCondLst>
                                    <p:cond delay="5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childTnLst>
                          </p:cTn>
                        </p:par>
                        <p:par>
                          <p:cTn id="75" fill="hold">
                            <p:stCondLst>
                              <p:cond delay="500"/>
                            </p:stCondLst>
                            <p:childTnLst>
                              <p:par>
                                <p:cTn id="76" presetID="10" presetClass="entr" presetSubtype="0" fill="hold" grpId="0" nodeType="afterEffect">
                                  <p:stCondLst>
                                    <p:cond delay="50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9" grpId="0"/>
      <p:bldP spid="22" grpId="0" animBg="1"/>
      <p:bldP spid="23" grpId="0"/>
      <p:bldP spid="25" grpId="0" animBg="1"/>
      <p:bldP spid="26" grpId="0"/>
      <p:bldP spid="28" grpId="0" animBg="1"/>
      <p:bldP spid="29" grpId="0"/>
      <p:bldP spid="37" grpId="0" animBg="1"/>
      <p:bldP spid="8" grpId="0" animBg="1"/>
      <p:bldP spid="30" grpId="0" animBg="1"/>
      <p:bldP spid="31" grpId="0" animBg="1"/>
      <p:bldP spid="32" grpId="0"/>
      <p:bldP spid="33" grpId="0"/>
      <p:bldP spid="35" grpId="0" animBg="1"/>
      <p:bldP spid="36" grpId="0" animBg="1"/>
      <p:bldP spid="34" grpId="0"/>
      <p:bldP spid="38" grpId="0" animBg="1"/>
      <p:bldP spid="39" grpId="0" animBg="1"/>
      <p:bldP spid="4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505646" cy="3444863"/>
          </a:xfrm>
        </p:spPr>
        <p:txBody>
          <a:bodyPr>
            <a:normAutofit/>
          </a:bodyPr>
          <a:lstStyle/>
          <a:p>
            <a:pPr marL="514350" indent="-514350">
              <a:buFont typeface="+mj-lt"/>
              <a:buAutoNum type="arabicPeriod"/>
            </a:pPr>
            <a:r>
              <a:rPr lang="en-US" sz="3000" b="1" dirty="0">
                <a:solidFill>
                  <a:schemeClr val="accent1"/>
                </a:solidFill>
              </a:rPr>
              <a:t>Only Congress has power to fix standards</a:t>
            </a:r>
          </a:p>
          <a:p>
            <a:pPr marL="514350" indent="-514350">
              <a:buFont typeface="+mj-lt"/>
              <a:buAutoNum type="arabicPeriod"/>
            </a:pPr>
            <a:r>
              <a:rPr lang="en-US" sz="3000" b="1" dirty="0">
                <a:solidFill>
                  <a:schemeClr val="accent1"/>
                </a:solidFill>
              </a:rPr>
              <a:t>Congress delegated standards authority</a:t>
            </a:r>
          </a:p>
          <a:p>
            <a:pPr marL="514350" indent="-514350">
              <a:buFont typeface="+mj-lt"/>
              <a:buAutoNum type="arabicPeriod"/>
            </a:pPr>
            <a:r>
              <a:rPr lang="en-US" sz="3000" b="1" dirty="0">
                <a:solidFill>
                  <a:schemeClr val="accent1"/>
                </a:solidFill>
              </a:rPr>
              <a:t>Mendenhall Order fixes foot to meter</a:t>
            </a:r>
          </a:p>
          <a:p>
            <a:pPr marL="514350" indent="-514350">
              <a:buFont typeface="+mj-lt"/>
              <a:buAutoNum type="arabicPeriod"/>
            </a:pPr>
            <a:r>
              <a:rPr lang="en-US" sz="3000" b="1" dirty="0">
                <a:solidFill>
                  <a:schemeClr val="accent1"/>
                </a:solidFill>
              </a:rPr>
              <a:t>New foot defined (old named “U.S. survey foot”)</a:t>
            </a:r>
          </a:p>
          <a:p>
            <a:pPr marL="514350" indent="-514350">
              <a:buFont typeface="+mj-lt"/>
              <a:buAutoNum type="arabicPeriod"/>
            </a:pPr>
            <a:r>
              <a:rPr lang="en-US" sz="3000" b="1" dirty="0">
                <a:solidFill>
                  <a:schemeClr val="accent2">
                    <a:lumMod val="75000"/>
                  </a:schemeClr>
                </a:solidFill>
              </a:rPr>
              <a:t>Temporarily keep old foot for geodetic surveys</a:t>
            </a:r>
          </a:p>
          <a:p>
            <a:pPr marL="0" indent="0">
              <a:buNone/>
            </a:pPr>
            <a:endParaRPr lang="en-US" sz="3000" b="1" dirty="0">
              <a:solidFill>
                <a:schemeClr val="accent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The central issue as a series of 6 facts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90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pPr algn="l" defTabSz="457200"/>
            <a:r>
              <a:rPr lang="en-US" sz="4000" b="1" dirty="0">
                <a:solidFill>
                  <a:schemeClr val="bg1"/>
                </a:solidFill>
              </a:rPr>
              <a:t>	New foot Federal Register Notice</a:t>
            </a:r>
          </a:p>
        </p:txBody>
      </p:sp>
      <p:sp>
        <p:nvSpPr>
          <p:cNvPr id="44" name="Oval 43">
            <a:extLst>
              <a:ext uri="{FF2B5EF4-FFF2-40B4-BE49-F238E27FC236}">
                <a16:creationId xmlns:a16="http://schemas.microsoft.com/office/drawing/2014/main" id="{6DF69DE8-1729-4F4B-A3A6-9ED56E738A93}"/>
              </a:ext>
            </a:extLst>
          </p:cNvPr>
          <p:cNvSpPr/>
          <p:nvPr/>
        </p:nvSpPr>
        <p:spPr>
          <a:xfrm>
            <a:off x="7887307" y="430893"/>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7853241" y="61505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1959</a:t>
            </a:r>
          </a:p>
        </p:txBody>
      </p:sp>
      <p:sp>
        <p:nvSpPr>
          <p:cNvPr id="13" name="Content Placeholder 2">
            <a:extLst>
              <a:ext uri="{FF2B5EF4-FFF2-40B4-BE49-F238E27FC236}">
                <a16:creationId xmlns:a16="http://schemas.microsoft.com/office/drawing/2014/main" id="{77D4F32F-5CEA-0C41-BB04-26E88753A4FF}"/>
              </a:ext>
            </a:extLst>
          </p:cNvPr>
          <p:cNvSpPr>
            <a:spLocks noGrp="1"/>
          </p:cNvSpPr>
          <p:nvPr>
            <p:ph idx="1"/>
          </p:nvPr>
        </p:nvSpPr>
        <p:spPr>
          <a:xfrm>
            <a:off x="190375" y="1463040"/>
            <a:ext cx="8875059" cy="5212080"/>
          </a:xfrm>
        </p:spPr>
        <p:txBody>
          <a:bodyPr>
            <a:noAutofit/>
          </a:bodyPr>
          <a:lstStyle/>
          <a:p>
            <a:pPr marL="0" indent="0">
              <a:spcBef>
                <a:spcPts val="600"/>
              </a:spcBef>
              <a:spcAft>
                <a:spcPts val="600"/>
              </a:spcAft>
              <a:buNone/>
            </a:pPr>
            <a:r>
              <a:rPr lang="en-US" sz="2400" dirty="0"/>
              <a:t>Any data expressed in feet derived from and published as a result of </a:t>
            </a:r>
            <a:r>
              <a:rPr lang="en-US" sz="2400" b="1" i="1" dirty="0">
                <a:solidFill>
                  <a:srgbClr val="FF0000"/>
                </a:solidFill>
              </a:rPr>
              <a:t>geodetic surveys </a:t>
            </a:r>
            <a:r>
              <a:rPr lang="en-US" sz="2400" dirty="0"/>
              <a:t>within the United States will continue to bear the following relationship as defined in 1893:</a:t>
            </a:r>
          </a:p>
          <a:p>
            <a:pPr marL="0" indent="0" algn="ctr">
              <a:spcBef>
                <a:spcPts val="600"/>
              </a:spcBef>
              <a:spcAft>
                <a:spcPts val="600"/>
              </a:spcAft>
              <a:buNone/>
            </a:pPr>
            <a:r>
              <a:rPr lang="en-US" sz="2400" dirty="0"/>
              <a:t>1 foot = 1200/3937 meter</a:t>
            </a:r>
          </a:p>
          <a:p>
            <a:pPr marL="0" indent="0">
              <a:spcBef>
                <a:spcPts val="600"/>
              </a:spcBef>
              <a:spcAft>
                <a:spcPts val="600"/>
              </a:spcAft>
              <a:buNone/>
            </a:pPr>
            <a:r>
              <a:rPr lang="en-US" sz="2400" dirty="0"/>
              <a:t>The foot unit defined by this equation shall be referred to as the </a:t>
            </a:r>
            <a:r>
              <a:rPr lang="en-US" sz="2400" b="1" dirty="0"/>
              <a:t>U.S. Survey Foot </a:t>
            </a:r>
            <a:r>
              <a:rPr lang="en-US" sz="2400" dirty="0"/>
              <a:t>and it shall continue to be used, for the purpose given herein</a:t>
            </a:r>
          </a:p>
        </p:txBody>
      </p:sp>
      <p:sp>
        <p:nvSpPr>
          <p:cNvPr id="3" name="Slide Number Placeholder 2">
            <a:extLst>
              <a:ext uri="{FF2B5EF4-FFF2-40B4-BE49-F238E27FC236}">
                <a16:creationId xmlns:a16="http://schemas.microsoft.com/office/drawing/2014/main" id="{23869DC4-9A01-4055-AF64-D34AF70C61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819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363607" cy="4825617"/>
          </a:xfrm>
        </p:spPr>
        <p:txBody>
          <a:bodyPr>
            <a:normAutofit/>
          </a:bodyPr>
          <a:lstStyle/>
          <a:p>
            <a:r>
              <a:rPr lang="en-US" b="1" dirty="0">
                <a:solidFill>
                  <a:schemeClr val="tx2">
                    <a:lumMod val="75000"/>
                  </a:schemeClr>
                </a:solidFill>
              </a:rPr>
              <a:t>Previous webinar April 25, 2019</a:t>
            </a:r>
          </a:p>
          <a:p>
            <a:pPr marL="457200" lvl="1" indent="0">
              <a:buNone/>
            </a:pPr>
            <a:r>
              <a:rPr lang="en-US" i="1" dirty="0">
                <a:solidFill>
                  <a:schemeClr val="tx2">
                    <a:lumMod val="75000"/>
                  </a:schemeClr>
                </a:solidFill>
              </a:rPr>
              <a:t>Fate of the U.S. Survey Foot after 2022: </a:t>
            </a:r>
            <a:br>
              <a:rPr lang="en-US" i="1" dirty="0">
                <a:solidFill>
                  <a:schemeClr val="tx2">
                    <a:lumMod val="75000"/>
                  </a:schemeClr>
                </a:solidFill>
              </a:rPr>
            </a:br>
            <a:r>
              <a:rPr lang="en-US" i="1" dirty="0">
                <a:solidFill>
                  <a:schemeClr val="tx2">
                    <a:lumMod val="75000"/>
                  </a:schemeClr>
                </a:solidFill>
              </a:rPr>
              <a:t>A Conversation with NGS</a:t>
            </a:r>
          </a:p>
          <a:p>
            <a:r>
              <a:rPr lang="en-US" b="1" dirty="0">
                <a:solidFill>
                  <a:schemeClr val="tx2">
                    <a:lumMod val="75000"/>
                  </a:schemeClr>
                </a:solidFill>
              </a:rPr>
              <a:t>Plan for today</a:t>
            </a:r>
          </a:p>
          <a:p>
            <a:pPr lvl="1"/>
            <a:r>
              <a:rPr lang="en-US" dirty="0">
                <a:solidFill>
                  <a:schemeClr val="tx2">
                    <a:lumMod val="75000"/>
                  </a:schemeClr>
                </a:solidFill>
              </a:rPr>
              <a:t>Overview (and review)</a:t>
            </a:r>
          </a:p>
          <a:p>
            <a:pPr lvl="1"/>
            <a:r>
              <a:rPr lang="en-US" dirty="0">
                <a:solidFill>
                  <a:schemeClr val="tx2">
                    <a:lumMod val="75000"/>
                  </a:schemeClr>
                </a:solidFill>
              </a:rPr>
              <a:t>Examples of foot “mix-up” problems</a:t>
            </a:r>
          </a:p>
          <a:p>
            <a:pPr lvl="1"/>
            <a:r>
              <a:rPr lang="en-US" dirty="0">
                <a:solidFill>
                  <a:schemeClr val="tx2">
                    <a:lumMod val="75000"/>
                  </a:schemeClr>
                </a:solidFill>
              </a:rPr>
              <a:t>Federal Register Notice and public input</a:t>
            </a:r>
          </a:p>
          <a:p>
            <a:pPr lvl="1"/>
            <a:r>
              <a:rPr lang="en-US" dirty="0">
                <a:solidFill>
                  <a:schemeClr val="tx2">
                    <a:lumMod val="75000"/>
                  </a:schemeClr>
                </a:solidFill>
              </a:rPr>
              <a:t>Question, comments, and concerns</a:t>
            </a:r>
          </a:p>
          <a:p>
            <a:pPr lvl="1"/>
            <a:r>
              <a:rPr lang="en-US" dirty="0">
                <a:solidFill>
                  <a:schemeClr val="tx2">
                    <a:lumMod val="75000"/>
                  </a:schemeClr>
                </a:solidFill>
              </a:rPr>
              <a:t>The path forward</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 story revisited</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710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471141" cy="3444863"/>
          </a:xfrm>
        </p:spPr>
        <p:txBody>
          <a:bodyPr>
            <a:normAutofit/>
          </a:bodyPr>
          <a:lstStyle/>
          <a:p>
            <a:pPr marL="514350" indent="-514350">
              <a:buFont typeface="+mj-lt"/>
              <a:buAutoNum type="arabicPeriod"/>
            </a:pPr>
            <a:r>
              <a:rPr lang="en-US" sz="3000" b="1" dirty="0">
                <a:solidFill>
                  <a:schemeClr val="accent1"/>
                </a:solidFill>
              </a:rPr>
              <a:t>Only Congress has power to fix standards</a:t>
            </a:r>
          </a:p>
          <a:p>
            <a:pPr marL="514350" indent="-514350">
              <a:buFont typeface="+mj-lt"/>
              <a:buAutoNum type="arabicPeriod"/>
            </a:pPr>
            <a:r>
              <a:rPr lang="en-US" sz="3000" b="1" dirty="0">
                <a:solidFill>
                  <a:schemeClr val="accent1"/>
                </a:solidFill>
              </a:rPr>
              <a:t>Congress delegated standards authority</a:t>
            </a:r>
          </a:p>
          <a:p>
            <a:pPr marL="514350" indent="-514350">
              <a:buFont typeface="+mj-lt"/>
              <a:buAutoNum type="arabicPeriod"/>
            </a:pPr>
            <a:r>
              <a:rPr lang="en-US" sz="3000" b="1" dirty="0">
                <a:solidFill>
                  <a:schemeClr val="accent1"/>
                </a:solidFill>
              </a:rPr>
              <a:t>Mendenhall Order fixes foot to meter</a:t>
            </a:r>
          </a:p>
          <a:p>
            <a:pPr marL="514350" indent="-514350">
              <a:buFont typeface="+mj-lt"/>
              <a:buAutoNum type="arabicPeriod"/>
            </a:pPr>
            <a:r>
              <a:rPr lang="en-US" sz="3000" b="1" dirty="0">
                <a:solidFill>
                  <a:schemeClr val="accent1"/>
                </a:solidFill>
              </a:rPr>
              <a:t>New foot defined (old named “U.S. survey foot”)</a:t>
            </a:r>
          </a:p>
          <a:p>
            <a:pPr marL="514350" indent="-514350">
              <a:buFont typeface="+mj-lt"/>
              <a:buAutoNum type="arabicPeriod"/>
            </a:pPr>
            <a:r>
              <a:rPr lang="en-US" sz="3000" b="1" dirty="0">
                <a:solidFill>
                  <a:schemeClr val="accent1"/>
                </a:solidFill>
              </a:rPr>
              <a:t>Temporarily keep old foot for geodetic surveys</a:t>
            </a:r>
          </a:p>
          <a:p>
            <a:pPr marL="514350" indent="-514350">
              <a:buFont typeface="+mj-lt"/>
              <a:buAutoNum type="arabicPeriod"/>
            </a:pPr>
            <a:r>
              <a:rPr lang="en-US" sz="3000" b="1" dirty="0">
                <a:solidFill>
                  <a:schemeClr val="accent2">
                    <a:lumMod val="75000"/>
                  </a:schemeClr>
                </a:solidFill>
              </a:rPr>
              <a:t>Mandated end of old foot with new datum</a:t>
            </a:r>
          </a:p>
          <a:p>
            <a:pPr marL="0" indent="0">
              <a:buNone/>
            </a:pPr>
            <a:endParaRPr lang="en-US" sz="3000" b="1" dirty="0">
              <a:solidFill>
                <a:schemeClr val="accent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The central issue as a series of 6 facts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74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pPr algn="l" defTabSz="457200"/>
            <a:r>
              <a:rPr lang="en-US" sz="4000" b="1" dirty="0">
                <a:solidFill>
                  <a:schemeClr val="bg1"/>
                </a:solidFill>
              </a:rPr>
              <a:t>	New foot Federal Register Notice</a:t>
            </a:r>
          </a:p>
        </p:txBody>
      </p:sp>
      <p:sp>
        <p:nvSpPr>
          <p:cNvPr id="44" name="Oval 43">
            <a:extLst>
              <a:ext uri="{FF2B5EF4-FFF2-40B4-BE49-F238E27FC236}">
                <a16:creationId xmlns:a16="http://schemas.microsoft.com/office/drawing/2014/main" id="{6DF69DE8-1729-4F4B-A3A6-9ED56E738A93}"/>
              </a:ext>
            </a:extLst>
          </p:cNvPr>
          <p:cNvSpPr/>
          <p:nvPr/>
        </p:nvSpPr>
        <p:spPr>
          <a:xfrm>
            <a:off x="7887307" y="430893"/>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7853241" y="61505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1959</a:t>
            </a:r>
          </a:p>
        </p:txBody>
      </p:sp>
      <p:sp>
        <p:nvSpPr>
          <p:cNvPr id="13" name="Content Placeholder 2">
            <a:extLst>
              <a:ext uri="{FF2B5EF4-FFF2-40B4-BE49-F238E27FC236}">
                <a16:creationId xmlns:a16="http://schemas.microsoft.com/office/drawing/2014/main" id="{77D4F32F-5CEA-0C41-BB04-26E88753A4FF}"/>
              </a:ext>
            </a:extLst>
          </p:cNvPr>
          <p:cNvSpPr>
            <a:spLocks noGrp="1"/>
          </p:cNvSpPr>
          <p:nvPr>
            <p:ph idx="1"/>
          </p:nvPr>
        </p:nvSpPr>
        <p:spPr>
          <a:xfrm>
            <a:off x="190375" y="1463040"/>
            <a:ext cx="8875059" cy="5212080"/>
          </a:xfrm>
        </p:spPr>
        <p:txBody>
          <a:bodyPr>
            <a:noAutofit/>
          </a:bodyPr>
          <a:lstStyle/>
          <a:p>
            <a:pPr marL="0" indent="0">
              <a:spcBef>
                <a:spcPts val="600"/>
              </a:spcBef>
              <a:spcAft>
                <a:spcPts val="600"/>
              </a:spcAft>
              <a:buNone/>
            </a:pPr>
            <a:r>
              <a:rPr lang="en-US" sz="2400" dirty="0"/>
              <a:t>“Any data expressed in feet derived from and published as a result of </a:t>
            </a:r>
            <a:r>
              <a:rPr lang="en-US" sz="2400" b="1" i="1" dirty="0">
                <a:solidFill>
                  <a:srgbClr val="FF0000"/>
                </a:solidFill>
              </a:rPr>
              <a:t>geodetic surveys </a:t>
            </a:r>
            <a:r>
              <a:rPr lang="en-US" sz="2400" dirty="0"/>
              <a:t>within the United States will continue to bear the following relationship as defined in 1893:</a:t>
            </a:r>
          </a:p>
          <a:p>
            <a:pPr marL="0" indent="0" algn="ctr">
              <a:spcBef>
                <a:spcPts val="600"/>
              </a:spcBef>
              <a:spcAft>
                <a:spcPts val="600"/>
              </a:spcAft>
              <a:buNone/>
            </a:pPr>
            <a:r>
              <a:rPr lang="en-US" sz="2400" dirty="0"/>
              <a:t>1 foot = 1200/3937 meter</a:t>
            </a:r>
          </a:p>
          <a:p>
            <a:pPr marL="0" indent="0">
              <a:spcBef>
                <a:spcPts val="600"/>
              </a:spcBef>
              <a:spcAft>
                <a:spcPts val="600"/>
              </a:spcAft>
              <a:buNone/>
            </a:pPr>
            <a:r>
              <a:rPr lang="en-US" sz="2400" dirty="0"/>
              <a:t>The foot unit defined by this equation shall be referred to as the </a:t>
            </a:r>
            <a:r>
              <a:rPr lang="en-US" sz="2400" b="1" dirty="0"/>
              <a:t>U.S. Survey Foot </a:t>
            </a:r>
            <a:r>
              <a:rPr lang="en-US" sz="2400" dirty="0"/>
              <a:t>and it shall continue to be used, for the purpose given herein</a:t>
            </a:r>
          </a:p>
        </p:txBody>
      </p:sp>
      <p:sp>
        <p:nvSpPr>
          <p:cNvPr id="3" name="Slide Number Placeholder 2">
            <a:extLst>
              <a:ext uri="{FF2B5EF4-FFF2-40B4-BE49-F238E27FC236}">
                <a16:creationId xmlns:a16="http://schemas.microsoft.com/office/drawing/2014/main" id="{23869DC4-9A01-4055-AF64-D34AF70C61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293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pPr algn="l" defTabSz="457200"/>
            <a:r>
              <a:rPr lang="en-US" sz="4000" b="1" dirty="0">
                <a:solidFill>
                  <a:schemeClr val="bg1"/>
                </a:solidFill>
              </a:rPr>
              <a:t>	New foot Federal Register Notice</a:t>
            </a:r>
          </a:p>
        </p:txBody>
      </p:sp>
      <p:sp>
        <p:nvSpPr>
          <p:cNvPr id="44" name="Oval 43">
            <a:extLst>
              <a:ext uri="{FF2B5EF4-FFF2-40B4-BE49-F238E27FC236}">
                <a16:creationId xmlns:a16="http://schemas.microsoft.com/office/drawing/2014/main" id="{6DF69DE8-1729-4F4B-A3A6-9ED56E738A93}"/>
              </a:ext>
            </a:extLst>
          </p:cNvPr>
          <p:cNvSpPr/>
          <p:nvPr/>
        </p:nvSpPr>
        <p:spPr>
          <a:xfrm>
            <a:off x="7887307" y="430893"/>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7853241" y="61505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1959</a:t>
            </a:r>
          </a:p>
        </p:txBody>
      </p:sp>
      <p:sp>
        <p:nvSpPr>
          <p:cNvPr id="13" name="Content Placeholder 2">
            <a:extLst>
              <a:ext uri="{FF2B5EF4-FFF2-40B4-BE49-F238E27FC236}">
                <a16:creationId xmlns:a16="http://schemas.microsoft.com/office/drawing/2014/main" id="{77D4F32F-5CEA-0C41-BB04-26E88753A4FF}"/>
              </a:ext>
            </a:extLst>
          </p:cNvPr>
          <p:cNvSpPr>
            <a:spLocks noGrp="1"/>
          </p:cNvSpPr>
          <p:nvPr>
            <p:ph idx="1"/>
          </p:nvPr>
        </p:nvSpPr>
        <p:spPr>
          <a:xfrm>
            <a:off x="190375" y="1463040"/>
            <a:ext cx="8875059" cy="5212080"/>
          </a:xfrm>
        </p:spPr>
        <p:txBody>
          <a:bodyPr>
            <a:noAutofit/>
          </a:bodyPr>
          <a:lstStyle/>
          <a:p>
            <a:pPr marL="0" indent="0">
              <a:spcBef>
                <a:spcPts val="600"/>
              </a:spcBef>
              <a:spcAft>
                <a:spcPts val="600"/>
              </a:spcAft>
              <a:buNone/>
            </a:pPr>
            <a:r>
              <a:rPr lang="en-US" sz="2400" dirty="0"/>
              <a:t>“Any data expressed in feet derived from and published as a result of </a:t>
            </a:r>
            <a:r>
              <a:rPr lang="en-US" sz="2400" b="1" i="1" dirty="0">
                <a:solidFill>
                  <a:srgbClr val="FF0000"/>
                </a:solidFill>
              </a:rPr>
              <a:t>geodetic surveys </a:t>
            </a:r>
            <a:r>
              <a:rPr lang="en-US" sz="2400" dirty="0"/>
              <a:t>within the United States will continue to bear the following relationship as defined in 1893:</a:t>
            </a:r>
          </a:p>
          <a:p>
            <a:pPr marL="0" indent="0" algn="ctr">
              <a:spcBef>
                <a:spcPts val="600"/>
              </a:spcBef>
              <a:spcAft>
                <a:spcPts val="600"/>
              </a:spcAft>
              <a:buNone/>
            </a:pPr>
            <a:r>
              <a:rPr lang="en-US" sz="2400" dirty="0"/>
              <a:t>1 foot = 1200/3937 meter</a:t>
            </a:r>
          </a:p>
          <a:p>
            <a:pPr marL="0" indent="0">
              <a:spcBef>
                <a:spcPts val="600"/>
              </a:spcBef>
              <a:spcAft>
                <a:spcPts val="600"/>
              </a:spcAft>
              <a:buNone/>
            </a:pPr>
            <a:r>
              <a:rPr lang="en-US" sz="2400" dirty="0"/>
              <a:t>The foot unit defined by this equation shall be referred to as the </a:t>
            </a:r>
            <a:r>
              <a:rPr lang="en-US" sz="2400" b="1" dirty="0"/>
              <a:t>U.S. Survey Foot </a:t>
            </a:r>
            <a:r>
              <a:rPr lang="en-US" sz="2400" dirty="0"/>
              <a:t>and it shall continue to be used, for the purpose given herein, </a:t>
            </a:r>
            <a:r>
              <a:rPr lang="en-US" sz="2400" b="1" dirty="0">
                <a:solidFill>
                  <a:srgbClr val="FF0000"/>
                </a:solidFill>
              </a:rPr>
              <a:t>until such a time as it becomes desirable and expedient to readjust the basic geodetic survey networks in the United States, after which the ratio of a yard, equal to 0.9144 meter, </a:t>
            </a:r>
            <a:r>
              <a:rPr lang="en-US" sz="2400" b="1" i="1" dirty="0">
                <a:solidFill>
                  <a:srgbClr val="FF0000"/>
                </a:solidFill>
              </a:rPr>
              <a:t>shall apply</a:t>
            </a:r>
            <a:r>
              <a:rPr lang="en-US" sz="2400" dirty="0"/>
              <a:t>.”</a:t>
            </a:r>
          </a:p>
          <a:p>
            <a:pPr marL="0" indent="0">
              <a:spcBef>
                <a:spcPts val="600"/>
              </a:spcBef>
              <a:spcAft>
                <a:spcPts val="600"/>
              </a:spcAft>
              <a:buNone/>
            </a:pPr>
            <a:r>
              <a:rPr lang="en-US" sz="2400" dirty="0">
                <a:hlinkClick r:id="rId3"/>
              </a:rPr>
              <a:t>https://geodesy.noaa.gov/PUBS_LIB/FedRegister/FRdoc59-5442.pdf</a:t>
            </a:r>
            <a:r>
              <a:rPr lang="en-US" sz="2400" dirty="0"/>
              <a:t>  </a:t>
            </a:r>
          </a:p>
          <a:p>
            <a:pPr marL="0" indent="0">
              <a:spcBef>
                <a:spcPts val="1200"/>
              </a:spcBef>
              <a:spcAft>
                <a:spcPts val="600"/>
              </a:spcAft>
              <a:buNone/>
            </a:pPr>
            <a:r>
              <a:rPr lang="en-US" sz="1900" dirty="0"/>
              <a:t>Signed by NBS and C&amp;GS directors, approved by Secretary of Commerce, June 25, 1959</a:t>
            </a:r>
          </a:p>
        </p:txBody>
      </p:sp>
      <p:sp>
        <p:nvSpPr>
          <p:cNvPr id="3" name="Slide Number Placeholder 2">
            <a:extLst>
              <a:ext uri="{FF2B5EF4-FFF2-40B4-BE49-F238E27FC236}">
                <a16:creationId xmlns:a16="http://schemas.microsoft.com/office/drawing/2014/main" id="{23869DC4-9A01-4055-AF64-D34AF70C61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947340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471141" cy="3444863"/>
          </a:xfrm>
        </p:spPr>
        <p:txBody>
          <a:bodyPr>
            <a:normAutofit/>
          </a:bodyPr>
          <a:lstStyle/>
          <a:p>
            <a:pPr marL="514350" indent="-514350">
              <a:buFont typeface="+mj-lt"/>
              <a:buAutoNum type="arabicPeriod"/>
            </a:pPr>
            <a:r>
              <a:rPr lang="en-US" sz="3000" b="1" dirty="0">
                <a:solidFill>
                  <a:schemeClr val="accent2">
                    <a:lumMod val="75000"/>
                  </a:schemeClr>
                </a:solidFill>
              </a:rPr>
              <a:t>Only Congress has power to fix standards</a:t>
            </a:r>
          </a:p>
          <a:p>
            <a:pPr marL="514350" indent="-514350">
              <a:buFont typeface="+mj-lt"/>
              <a:buAutoNum type="arabicPeriod"/>
            </a:pPr>
            <a:r>
              <a:rPr lang="en-US" sz="3000" b="1" dirty="0">
                <a:solidFill>
                  <a:schemeClr val="accent2">
                    <a:lumMod val="75000"/>
                  </a:schemeClr>
                </a:solidFill>
              </a:rPr>
              <a:t>Congress delegated standards authority</a:t>
            </a:r>
          </a:p>
          <a:p>
            <a:pPr marL="514350" indent="-514350">
              <a:buFont typeface="+mj-lt"/>
              <a:buAutoNum type="arabicPeriod"/>
            </a:pPr>
            <a:r>
              <a:rPr lang="en-US" sz="3000" b="1" dirty="0">
                <a:solidFill>
                  <a:schemeClr val="accent2">
                    <a:lumMod val="75000"/>
                  </a:schemeClr>
                </a:solidFill>
              </a:rPr>
              <a:t>Mendenhall Order fixes foot to meter</a:t>
            </a:r>
          </a:p>
          <a:p>
            <a:pPr marL="514350" indent="-514350">
              <a:buFont typeface="+mj-lt"/>
              <a:buAutoNum type="arabicPeriod"/>
            </a:pPr>
            <a:r>
              <a:rPr lang="en-US" sz="3000" b="1" dirty="0">
                <a:solidFill>
                  <a:schemeClr val="accent2">
                    <a:lumMod val="75000"/>
                  </a:schemeClr>
                </a:solidFill>
              </a:rPr>
              <a:t>New foot defined (old named “U.S. survey foot”)</a:t>
            </a:r>
          </a:p>
          <a:p>
            <a:pPr marL="514350" indent="-514350">
              <a:buFont typeface="+mj-lt"/>
              <a:buAutoNum type="arabicPeriod"/>
            </a:pPr>
            <a:r>
              <a:rPr lang="en-US" sz="3000" b="1" dirty="0">
                <a:solidFill>
                  <a:schemeClr val="accent2">
                    <a:lumMod val="75000"/>
                  </a:schemeClr>
                </a:solidFill>
              </a:rPr>
              <a:t>Temporarily keep old foot for geodetic surveys</a:t>
            </a:r>
          </a:p>
          <a:p>
            <a:pPr marL="514350" indent="-514350">
              <a:buFont typeface="+mj-lt"/>
              <a:buAutoNum type="arabicPeriod"/>
            </a:pPr>
            <a:r>
              <a:rPr lang="en-US" sz="3000" b="1" dirty="0">
                <a:solidFill>
                  <a:schemeClr val="accent2">
                    <a:lumMod val="75000"/>
                  </a:schemeClr>
                </a:solidFill>
              </a:rPr>
              <a:t>Mandated end of old foot with new datum</a:t>
            </a:r>
          </a:p>
          <a:p>
            <a:pPr marL="0" indent="0">
              <a:buNone/>
            </a:pPr>
            <a:endParaRPr lang="en-US" sz="3000" b="1" dirty="0">
              <a:solidFill>
                <a:schemeClr val="accent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The central issue as a series of 6 facts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27D249B6-B19E-47C2-92FD-E0F7F72C34E9}"/>
              </a:ext>
            </a:extLst>
          </p:cNvPr>
          <p:cNvSpPr txBox="1"/>
          <p:nvPr/>
        </p:nvSpPr>
        <p:spPr bwMode="auto">
          <a:xfrm>
            <a:off x="457199" y="4907902"/>
            <a:ext cx="8363607" cy="1569660"/>
          </a:xfrm>
          <a:prstGeom prst="rect">
            <a:avLst/>
          </a:prstGeom>
          <a:noFill/>
          <a:ln w="9525" algn="ctr">
            <a:noFill/>
            <a:miter lim="800000"/>
            <a:headEnd/>
            <a:tailEnd/>
          </a:ln>
          <a:effectLst/>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chemeClr val="tx2">
                    <a:lumMod val="75000"/>
                  </a:schemeClr>
                </a:solidFill>
                <a:effectLst/>
                <a:uLnTx/>
                <a:uFillTx/>
                <a:latin typeface="Calibri"/>
                <a:ea typeface="+mn-ea"/>
                <a:cs typeface="Arial" pitchFamily="34" charset="0"/>
              </a:rPr>
              <a:t>No question that federal government has authority to </a:t>
            </a:r>
            <a:r>
              <a:rPr lang="en-US" sz="3200" b="1" dirty="0">
                <a:solidFill>
                  <a:schemeClr val="tx2">
                    <a:lumMod val="75000"/>
                  </a:schemeClr>
                </a:solidFill>
                <a:latin typeface="Calibri"/>
                <a:cs typeface="Arial" pitchFamily="34" charset="0"/>
              </a:rPr>
              <a:t>do</a:t>
            </a:r>
            <a:r>
              <a:rPr kumimoji="0" lang="en-US" sz="3200" b="1" i="0" u="none" strike="noStrike" kern="1200" cap="none" spc="0" normalizeH="0" baseline="0" noProof="0" dirty="0">
                <a:ln>
                  <a:noFill/>
                </a:ln>
                <a:solidFill>
                  <a:schemeClr val="tx2">
                    <a:lumMod val="75000"/>
                  </a:schemeClr>
                </a:solidFill>
                <a:effectLst/>
                <a:uLnTx/>
                <a:uFillTx/>
                <a:latin typeface="Calibri"/>
                <a:ea typeface="+mn-ea"/>
                <a:cs typeface="Arial" pitchFamily="34" charset="0"/>
              </a:rPr>
              <a:t> this.  </a:t>
            </a:r>
            <a:r>
              <a:rPr kumimoji="0" lang="en-US" sz="3200" b="1" i="1" u="none" strike="noStrike" kern="1200" cap="none" spc="0" normalizeH="0" baseline="0" noProof="0" dirty="0">
                <a:ln>
                  <a:noFill/>
                </a:ln>
                <a:solidFill>
                  <a:schemeClr val="tx2">
                    <a:lumMod val="75000"/>
                  </a:schemeClr>
                </a:solidFill>
                <a:effectLst/>
                <a:uLnTx/>
                <a:uFillTx/>
                <a:latin typeface="Calibri"/>
                <a:ea typeface="+mn-ea"/>
                <a:cs typeface="Arial" pitchFamily="34" charset="0"/>
              </a:rPr>
              <a:t>But it is nonetheless better to persuade than coerce.</a:t>
            </a:r>
          </a:p>
        </p:txBody>
      </p:sp>
    </p:spTree>
    <p:extLst>
      <p:ext uri="{BB962C8B-B14F-4D97-AF65-F5344CB8AC3E}">
        <p14:creationId xmlns:p14="http://schemas.microsoft.com/office/powerpoint/2010/main" val="408572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itle 9">
            <a:extLst>
              <a:ext uri="{FF2B5EF4-FFF2-40B4-BE49-F238E27FC236}">
                <a16:creationId xmlns:a16="http://schemas.microsoft.com/office/drawing/2014/main" id="{9483653D-C119-4296-BD35-70C548136145}"/>
              </a:ext>
            </a:extLst>
          </p:cNvPr>
          <p:cNvSpPr>
            <a:spLocks noGrp="1"/>
          </p:cNvSpPr>
          <p:nvPr>
            <p:ph type="title" idx="4294967295"/>
          </p:nvPr>
        </p:nvSpPr>
        <p:spPr>
          <a:xfrm>
            <a:off x="0" y="2328863"/>
            <a:ext cx="9144000" cy="1736725"/>
          </a:xfrm>
          <a:noFill/>
        </p:spPr>
        <p:txBody>
          <a:bodyPr/>
          <a:lstStyle/>
          <a:p>
            <a:r>
              <a:rPr lang="en-US" sz="5400" b="1" dirty="0">
                <a:solidFill>
                  <a:schemeClr val="accent1"/>
                </a:solidFill>
                <a:effectLst>
                  <a:outerShdw blurRad="38100" dist="38100" dir="2700000" algn="tl">
                    <a:srgbClr val="000000">
                      <a:alpha val="43137"/>
                    </a:srgbClr>
                  </a:outerShdw>
                </a:effectLst>
              </a:rPr>
              <a:t>What are the choices?</a:t>
            </a:r>
            <a:endParaRPr lang="en-US" sz="5400" b="1" i="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260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0CBEEF-76FB-4BFE-A941-429AA1DF47E5}"/>
              </a:ext>
            </a:extLst>
          </p:cNvPr>
          <p:cNvSpPr>
            <a:spLocks noGrp="1"/>
          </p:cNvSpPr>
          <p:nvPr>
            <p:ph idx="1"/>
          </p:nvPr>
        </p:nvSpPr>
        <p:spPr>
          <a:xfrm>
            <a:off x="457200" y="1463040"/>
            <a:ext cx="8686800" cy="4754880"/>
          </a:xfrm>
        </p:spPr>
        <p:txBody>
          <a:bodyPr>
            <a:normAutofit fontScale="92500" lnSpcReduction="10000"/>
          </a:bodyPr>
          <a:lstStyle/>
          <a:p>
            <a:r>
              <a:rPr lang="en-US" b="1" dirty="0">
                <a:solidFill>
                  <a:schemeClr val="tx2">
                    <a:lumMod val="75000"/>
                  </a:schemeClr>
                </a:solidFill>
              </a:rPr>
              <a:t>Do nothing </a:t>
            </a:r>
            <a:r>
              <a:rPr lang="en-US" dirty="0">
                <a:solidFill>
                  <a:schemeClr val="tx2">
                    <a:lumMod val="75000"/>
                  </a:schemeClr>
                </a:solidFill>
              </a:rPr>
              <a:t>(i.e., NGS stays “metric” only)</a:t>
            </a:r>
          </a:p>
          <a:p>
            <a:pPr lvl="1"/>
            <a:r>
              <a:rPr lang="en-US" dirty="0">
                <a:solidFill>
                  <a:schemeClr val="tx2">
                    <a:lumMod val="75000"/>
                  </a:schemeClr>
                </a:solidFill>
              </a:rPr>
              <a:t>States choose whatever foot they want</a:t>
            </a:r>
          </a:p>
          <a:p>
            <a:pPr lvl="1"/>
            <a:r>
              <a:rPr lang="en-US" dirty="0">
                <a:solidFill>
                  <a:schemeClr val="tx2">
                    <a:lumMod val="75000"/>
                  </a:schemeClr>
                </a:solidFill>
              </a:rPr>
              <a:t>But feet will creep back into NGS products &amp; services</a:t>
            </a:r>
          </a:p>
          <a:p>
            <a:r>
              <a:rPr lang="en-US" b="1" dirty="0">
                <a:solidFill>
                  <a:schemeClr val="tx2">
                    <a:lumMod val="75000"/>
                  </a:schemeClr>
                </a:solidFill>
              </a:rPr>
              <a:t>Officially adopt U.S. survey foot for specific things</a:t>
            </a:r>
          </a:p>
          <a:p>
            <a:pPr lvl="1"/>
            <a:r>
              <a:rPr lang="en-US" dirty="0">
                <a:solidFill>
                  <a:schemeClr val="tx2">
                    <a:lumMod val="75000"/>
                  </a:schemeClr>
                </a:solidFill>
              </a:rPr>
              <a:t>U.S. survey foot for surveying and mapping</a:t>
            </a:r>
          </a:p>
          <a:p>
            <a:pPr lvl="1"/>
            <a:r>
              <a:rPr lang="en-US" dirty="0">
                <a:solidFill>
                  <a:schemeClr val="tx2">
                    <a:lumMod val="75000"/>
                  </a:schemeClr>
                </a:solidFill>
              </a:rPr>
              <a:t>International foot for engineering (and everything else)</a:t>
            </a:r>
          </a:p>
          <a:p>
            <a:r>
              <a:rPr lang="en-US" b="1" dirty="0">
                <a:solidFill>
                  <a:schemeClr val="tx2">
                    <a:lumMod val="75000"/>
                  </a:schemeClr>
                </a:solidFill>
              </a:rPr>
              <a:t>Use international foot for everything</a:t>
            </a:r>
          </a:p>
          <a:p>
            <a:pPr lvl="1"/>
            <a:r>
              <a:rPr lang="en-US" dirty="0">
                <a:solidFill>
                  <a:schemeClr val="tx2">
                    <a:lumMod val="75000"/>
                  </a:schemeClr>
                </a:solidFill>
              </a:rPr>
              <a:t>Support only 1 foot = 0.3048 meter after 2022, period</a:t>
            </a:r>
          </a:p>
          <a:p>
            <a:r>
              <a:rPr lang="en-US" b="1" dirty="0">
                <a:solidFill>
                  <a:schemeClr val="tx2">
                    <a:lumMod val="75000"/>
                  </a:schemeClr>
                </a:solidFill>
              </a:rPr>
              <a:t>Use U.S. survey foot for everything </a:t>
            </a:r>
            <a:r>
              <a:rPr lang="en-US" dirty="0">
                <a:solidFill>
                  <a:schemeClr val="tx2">
                    <a:lumMod val="75000"/>
                  </a:schemeClr>
                </a:solidFill>
              </a:rPr>
              <a:t>(highly unlikely)</a:t>
            </a:r>
          </a:p>
          <a:p>
            <a:r>
              <a:rPr lang="en-US" b="1" dirty="0">
                <a:solidFill>
                  <a:schemeClr val="tx2">
                    <a:lumMod val="75000"/>
                  </a:schemeClr>
                </a:solidFill>
              </a:rPr>
              <a:t>Go entirely metric </a:t>
            </a:r>
            <a:r>
              <a:rPr lang="en-US" dirty="0">
                <a:solidFill>
                  <a:schemeClr val="tx2">
                    <a:lumMod val="75000"/>
                  </a:schemeClr>
                </a:solidFill>
              </a:rPr>
              <a:t>(</a:t>
            </a:r>
            <a:r>
              <a:rPr lang="en-US" i="1" dirty="0">
                <a:solidFill>
                  <a:schemeClr val="tx2">
                    <a:lumMod val="75000"/>
                  </a:schemeClr>
                </a:solidFill>
              </a:rPr>
              <a:t>good luck with that!</a:t>
            </a:r>
            <a:r>
              <a:rPr lang="en-US" dirty="0">
                <a:solidFill>
                  <a:schemeClr val="tx2">
                    <a:lumMod val="75000"/>
                  </a:schemeClr>
                </a:solidFill>
              </a:rPr>
              <a:t>)</a:t>
            </a:r>
          </a:p>
          <a:p>
            <a:endParaRPr lang="en-US" dirty="0">
              <a:solidFill>
                <a:schemeClr val="tx2">
                  <a:lumMod val="75000"/>
                </a:schemeClr>
              </a:solidFill>
            </a:endParaRPr>
          </a:p>
        </p:txBody>
      </p:sp>
      <p:sp>
        <p:nvSpPr>
          <p:cNvPr id="5" name="Rectangle 4">
            <a:extLst>
              <a:ext uri="{FF2B5EF4-FFF2-40B4-BE49-F238E27FC236}">
                <a16:creationId xmlns:a16="http://schemas.microsoft.com/office/drawing/2014/main" id="{BEF92B54-C33A-4E08-9C03-7ECDE37C5D1F}"/>
              </a:ext>
            </a:extLst>
          </p:cNvPr>
          <p:cNvSpPr/>
          <p:nvPr/>
        </p:nvSpPr>
        <p:spPr>
          <a:xfrm>
            <a:off x="379562" y="4192438"/>
            <a:ext cx="8591910" cy="9747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CD2EFE50-5FC9-B34E-99AC-0814D34A6B1A}"/>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What are the choices?</a:t>
            </a:r>
          </a:p>
        </p:txBody>
      </p:sp>
      <p:sp>
        <p:nvSpPr>
          <p:cNvPr id="2" name="Slide Number Placeholder 1">
            <a:extLst>
              <a:ext uri="{FF2B5EF4-FFF2-40B4-BE49-F238E27FC236}">
                <a16:creationId xmlns:a16="http://schemas.microsoft.com/office/drawing/2014/main" id="{C8D4459C-0F87-4BCA-AB2A-D1DD11391D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747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3039"/>
            <a:ext cx="8557404" cy="5030227"/>
          </a:xfrm>
        </p:spPr>
        <p:txBody>
          <a:bodyPr>
            <a:normAutofit fontScale="92500" lnSpcReduction="20000"/>
          </a:bodyPr>
          <a:lstStyle/>
          <a:p>
            <a:r>
              <a:rPr lang="en-US" b="1" dirty="0">
                <a:solidFill>
                  <a:schemeClr val="tx2">
                    <a:lumMod val="75000"/>
                  </a:schemeClr>
                </a:solidFill>
              </a:rPr>
              <a:t>Only one foot after 2022 (1 foot = 0.3048 meter)</a:t>
            </a:r>
          </a:p>
          <a:p>
            <a:pPr lvl="1"/>
            <a:r>
              <a:rPr lang="en-US" dirty="0">
                <a:solidFill>
                  <a:schemeClr val="tx2">
                    <a:lumMod val="75000"/>
                  </a:schemeClr>
                </a:solidFill>
              </a:rPr>
              <a:t>Make official through NIST</a:t>
            </a:r>
          </a:p>
          <a:p>
            <a:pPr lvl="1"/>
            <a:r>
              <a:rPr lang="en-US" b="1" i="1" dirty="0">
                <a:solidFill>
                  <a:schemeClr val="tx2">
                    <a:lumMod val="75000"/>
                  </a:schemeClr>
                </a:solidFill>
              </a:rPr>
              <a:t>NO</a:t>
            </a:r>
            <a:r>
              <a:rPr lang="en-US" dirty="0">
                <a:solidFill>
                  <a:schemeClr val="tx2">
                    <a:lumMod val="75000"/>
                  </a:schemeClr>
                </a:solidFill>
              </a:rPr>
              <a:t> option for U.S. survey foot in modernized NSRS</a:t>
            </a:r>
          </a:p>
          <a:p>
            <a:r>
              <a:rPr lang="en-US" b="1" dirty="0">
                <a:solidFill>
                  <a:schemeClr val="tx2">
                    <a:lumMod val="75000"/>
                  </a:schemeClr>
                </a:solidFill>
              </a:rPr>
              <a:t>NGS will help with the transition</a:t>
            </a:r>
          </a:p>
          <a:p>
            <a:pPr lvl="1"/>
            <a:r>
              <a:rPr lang="en-US" dirty="0">
                <a:solidFill>
                  <a:schemeClr val="tx2">
                    <a:lumMod val="75000"/>
                  </a:schemeClr>
                </a:solidFill>
              </a:rPr>
              <a:t>Will fully support backward compatibility</a:t>
            </a:r>
          </a:p>
          <a:p>
            <a:pPr lvl="1"/>
            <a:r>
              <a:rPr lang="en-US" dirty="0">
                <a:solidFill>
                  <a:schemeClr val="tx2">
                    <a:lumMod val="75000"/>
                  </a:schemeClr>
                </a:solidFill>
              </a:rPr>
              <a:t>Will give “correct” foot for SPCS 83 and SPCS 27</a:t>
            </a:r>
          </a:p>
          <a:p>
            <a:pPr lvl="1"/>
            <a:r>
              <a:rPr lang="en-US" dirty="0">
                <a:solidFill>
                  <a:schemeClr val="tx2">
                    <a:lumMod val="75000"/>
                  </a:schemeClr>
                </a:solidFill>
              </a:rPr>
              <a:t>Automatically done by NGS products and services</a:t>
            </a:r>
          </a:p>
          <a:p>
            <a:r>
              <a:rPr lang="en-US" b="1" dirty="0">
                <a:solidFill>
                  <a:schemeClr val="tx2">
                    <a:lumMod val="75000"/>
                  </a:schemeClr>
                </a:solidFill>
              </a:rPr>
              <a:t>Guiding ideas</a:t>
            </a:r>
          </a:p>
          <a:p>
            <a:pPr lvl="1"/>
            <a:r>
              <a:rPr lang="en-US" dirty="0">
                <a:solidFill>
                  <a:schemeClr val="tx2">
                    <a:lumMod val="75000"/>
                  </a:schemeClr>
                </a:solidFill>
              </a:rPr>
              <a:t>NSRS2022 is best opportunity to make change</a:t>
            </a:r>
          </a:p>
          <a:p>
            <a:pPr lvl="1"/>
            <a:r>
              <a:rPr lang="en-US" dirty="0">
                <a:solidFill>
                  <a:schemeClr val="tx2">
                    <a:lumMod val="75000"/>
                  </a:schemeClr>
                </a:solidFill>
              </a:rPr>
              <a:t>Of all changes in 2022, this is the least significant</a:t>
            </a:r>
          </a:p>
          <a:p>
            <a:pPr lvl="1"/>
            <a:r>
              <a:rPr lang="en-US" dirty="0">
                <a:solidFill>
                  <a:schemeClr val="tx2">
                    <a:lumMod val="75000"/>
                  </a:schemeClr>
                </a:solidFill>
              </a:rPr>
              <a:t>Will make things better</a:t>
            </a:r>
          </a:p>
          <a:p>
            <a:pPr lvl="1"/>
            <a:r>
              <a:rPr lang="en-US" dirty="0">
                <a:solidFill>
                  <a:schemeClr val="tx2">
                    <a:lumMod val="75000"/>
                  </a:schemeClr>
                </a:solidFill>
              </a:rPr>
              <a:t>About the </a:t>
            </a:r>
            <a:r>
              <a:rPr lang="en-US" b="1" i="1" dirty="0">
                <a:solidFill>
                  <a:schemeClr val="tx2">
                    <a:lumMod val="75000"/>
                  </a:schemeClr>
                </a:solidFill>
              </a:rPr>
              <a:t>future</a:t>
            </a:r>
            <a:r>
              <a:rPr lang="en-US" dirty="0">
                <a:solidFill>
                  <a:schemeClr val="tx2">
                    <a:lumMod val="75000"/>
                  </a:schemeClr>
                </a:solidFill>
              </a:rPr>
              <a:t>, not the past</a:t>
            </a:r>
          </a:p>
          <a:p>
            <a:pPr lvl="1"/>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p:txBody>
      </p:sp>
      <p:sp>
        <p:nvSpPr>
          <p:cNvPr id="7" name="Title 1">
            <a:extLst>
              <a:ext uri="{FF2B5EF4-FFF2-40B4-BE49-F238E27FC236}">
                <a16:creationId xmlns:a16="http://schemas.microsoft.com/office/drawing/2014/main" id="{57A06B2D-47B2-794E-9350-B320D7CE9E67}"/>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 NIST and NGS decision</a:t>
            </a:r>
          </a:p>
        </p:txBody>
      </p:sp>
      <p:sp>
        <p:nvSpPr>
          <p:cNvPr id="2" name="Slide Number Placeholder 1">
            <a:extLst>
              <a:ext uri="{FF2B5EF4-FFF2-40B4-BE49-F238E27FC236}">
                <a16:creationId xmlns:a16="http://schemas.microsoft.com/office/drawing/2014/main" id="{A1622775-F89D-4B42-BF42-0BF04EF7C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2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fade">
                                      <p:cBhvr>
                                        <p:cTn id="3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BA268-3B46-452A-98DA-A45E97EF7C83}"/>
              </a:ext>
            </a:extLst>
          </p:cNvPr>
          <p:cNvSpPr>
            <a:spLocks noGrp="1"/>
          </p:cNvSpPr>
          <p:nvPr>
            <p:ph type="title"/>
          </p:nvPr>
        </p:nvSpPr>
        <p:spPr/>
        <p:txBody>
          <a:bodyPr/>
          <a:lstStyle/>
          <a:p>
            <a:r>
              <a:rPr lang="en-US" dirty="0"/>
              <a:t>Poll question</a:t>
            </a:r>
          </a:p>
        </p:txBody>
      </p:sp>
      <p:pic>
        <p:nvPicPr>
          <p:cNvPr id="9" name="Picture 8">
            <a:extLst>
              <a:ext uri="{FF2B5EF4-FFF2-40B4-BE49-F238E27FC236}">
                <a16:creationId xmlns:a16="http://schemas.microsoft.com/office/drawing/2014/main" id="{82BBB6D5-9789-41E1-BBBD-647715E422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280159"/>
            <a:ext cx="9143999" cy="5577839"/>
          </a:xfrm>
          <a:prstGeom prst="rect">
            <a:avLst/>
          </a:prstGeom>
        </p:spPr>
      </p:pic>
      <p:sp>
        <p:nvSpPr>
          <p:cNvPr id="5" name="Title 1">
            <a:extLst>
              <a:ext uri="{FF2B5EF4-FFF2-40B4-BE49-F238E27FC236}">
                <a16:creationId xmlns:a16="http://schemas.microsoft.com/office/drawing/2014/main" id="{1A92B361-1ECF-4CBC-953D-DBD0AF3ABB54}"/>
              </a:ext>
            </a:extLst>
          </p:cNvPr>
          <p:cNvSpPr txBox="1">
            <a:spLocks/>
          </p:cNvSpPr>
          <p:nvPr/>
        </p:nvSpPr>
        <p:spPr bwMode="auto">
          <a:xfrm>
            <a:off x="0" y="477794"/>
            <a:ext cx="9144000" cy="80236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j-ea"/>
                <a:cs typeface="+mj-cs"/>
              </a:rPr>
              <a:t>Poll question from April 25 webinar</a:t>
            </a:r>
          </a:p>
        </p:txBody>
      </p:sp>
      <p:sp>
        <p:nvSpPr>
          <p:cNvPr id="3" name="Rectangle 2"/>
          <p:cNvSpPr/>
          <p:nvPr/>
        </p:nvSpPr>
        <p:spPr>
          <a:xfrm>
            <a:off x="188259" y="2510118"/>
            <a:ext cx="8767482" cy="4165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75A5839-8F8A-4874-A2DA-54D137A76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283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363607" cy="4825617"/>
          </a:xfrm>
        </p:spPr>
        <p:txBody>
          <a:bodyPr>
            <a:normAutofit fontScale="92500"/>
          </a:bodyPr>
          <a:lstStyle/>
          <a:p>
            <a:r>
              <a:rPr lang="en-US" dirty="0">
                <a:solidFill>
                  <a:schemeClr val="tx2">
                    <a:lumMod val="75000"/>
                  </a:schemeClr>
                </a:solidFill>
              </a:rPr>
              <a:t>Planes, trains, and automobiles</a:t>
            </a:r>
          </a:p>
          <a:p>
            <a:pPr lvl="1"/>
            <a:r>
              <a:rPr lang="en-US" dirty="0">
                <a:solidFill>
                  <a:schemeClr val="tx2">
                    <a:lumMod val="75000"/>
                  </a:schemeClr>
                </a:solidFill>
              </a:rPr>
              <a:t>In (or out of) the flight path</a:t>
            </a:r>
          </a:p>
          <a:p>
            <a:pPr lvl="1"/>
            <a:r>
              <a:rPr lang="en-US" dirty="0">
                <a:solidFill>
                  <a:schemeClr val="tx2">
                    <a:lumMod val="75000"/>
                  </a:schemeClr>
                </a:solidFill>
              </a:rPr>
              <a:t>Slowing down high speed and light rail </a:t>
            </a:r>
          </a:p>
          <a:p>
            <a:pPr lvl="1"/>
            <a:r>
              <a:rPr lang="en-US" dirty="0">
                <a:solidFill>
                  <a:schemeClr val="tx2">
                    <a:lumMod val="75000"/>
                  </a:schemeClr>
                </a:solidFill>
              </a:rPr>
              <a:t>Highway alignment in wrong place</a:t>
            </a:r>
          </a:p>
          <a:p>
            <a:r>
              <a:rPr lang="en-US" dirty="0">
                <a:solidFill>
                  <a:schemeClr val="tx2">
                    <a:lumMod val="75000"/>
                  </a:schemeClr>
                </a:solidFill>
              </a:rPr>
              <a:t>Statute, </a:t>
            </a:r>
            <a:r>
              <a:rPr lang="en-US" dirty="0" err="1">
                <a:solidFill>
                  <a:schemeClr val="tx2">
                    <a:lumMod val="75000"/>
                  </a:schemeClr>
                </a:solidFill>
              </a:rPr>
              <a:t>schmatute</a:t>
            </a:r>
            <a:r>
              <a:rPr lang="en-US" dirty="0">
                <a:solidFill>
                  <a:schemeClr val="tx2">
                    <a:lumMod val="75000"/>
                  </a:schemeClr>
                </a:solidFill>
              </a:rPr>
              <a:t>: you’ll use the foot we choose</a:t>
            </a:r>
          </a:p>
          <a:p>
            <a:r>
              <a:rPr lang="en-US" dirty="0">
                <a:solidFill>
                  <a:schemeClr val="tx2">
                    <a:lumMod val="75000"/>
                  </a:schemeClr>
                </a:solidFill>
              </a:rPr>
              <a:t>Machine (out of) control</a:t>
            </a:r>
          </a:p>
          <a:p>
            <a:r>
              <a:rPr lang="en-US" dirty="0">
                <a:solidFill>
                  <a:schemeClr val="tx2">
                    <a:lumMod val="75000"/>
                  </a:schemeClr>
                </a:solidFill>
              </a:rPr>
              <a:t>Different feet for different directions</a:t>
            </a:r>
          </a:p>
          <a:p>
            <a:r>
              <a:rPr lang="en-US" dirty="0">
                <a:solidFill>
                  <a:schemeClr val="tx2">
                    <a:lumMod val="75000"/>
                  </a:schemeClr>
                </a:solidFill>
              </a:rPr>
              <a:t>Constant vigilance costs money</a:t>
            </a:r>
          </a:p>
          <a:p>
            <a:r>
              <a:rPr lang="en-US" dirty="0">
                <a:solidFill>
                  <a:schemeClr val="tx2">
                    <a:lumMod val="75000"/>
                  </a:schemeClr>
                </a:solidFill>
              </a:rPr>
              <a:t>Loose lips sink ships:  </a:t>
            </a:r>
            <a:r>
              <a:rPr lang="en-US" b="1" i="1" dirty="0">
                <a:solidFill>
                  <a:schemeClr val="tx2">
                    <a:lumMod val="75000"/>
                  </a:schemeClr>
                </a:solidFill>
              </a:rPr>
              <a:t>liability</a:t>
            </a:r>
          </a:p>
          <a:p>
            <a:endParaRPr lang="en-US" dirty="0">
              <a:solidFill>
                <a:schemeClr val="tx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Examples of foot “mix-ups”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673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6114" y="1373465"/>
            <a:ext cx="6191250" cy="9277350"/>
          </a:xfrm>
          <a:prstGeom prst="rect">
            <a:avLst/>
          </a:prstGeom>
          <a:effectLst>
            <a:outerShdw blurRad="63500" sx="102000" sy="102000" algn="ctr" rotWithShape="0">
              <a:prstClr val="black">
                <a:alpha val="40000"/>
              </a:prstClr>
            </a:outerShdw>
          </a:effectLst>
        </p:spPr>
      </p:pic>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Federal Register Notice (Oct 17, 2019)</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p:cNvSpPr txBox="1"/>
          <p:nvPr/>
        </p:nvSpPr>
        <p:spPr bwMode="auto">
          <a:xfrm>
            <a:off x="6357123" y="5447046"/>
            <a:ext cx="2550635" cy="1384995"/>
          </a:xfrm>
          <a:prstGeom prst="rect">
            <a:avLst/>
          </a:prstGeom>
          <a:noFill/>
          <a:ln w="9525" algn="ctr">
            <a:noFill/>
            <a:miter lim="800000"/>
            <a:headEnd/>
            <a:tailEnd/>
          </a:ln>
          <a:effectLst/>
        </p:spPr>
        <p:txBody>
          <a:bodyPr wrap="square" rtlCol="0">
            <a:spAutoFit/>
          </a:bodyPr>
          <a:lstStyle/>
          <a:p>
            <a:pPr algn="l">
              <a:spcBef>
                <a:spcPct val="50000"/>
              </a:spcBef>
            </a:pPr>
            <a:r>
              <a:rPr lang="en-US" sz="2800" b="1" i="1" dirty="0">
                <a:solidFill>
                  <a:srgbClr val="FF0000"/>
                </a:solidFill>
                <a:cs typeface="Arial" pitchFamily="34" charset="0"/>
              </a:rPr>
              <a:t>All comments can be viewed by anyone!</a:t>
            </a:r>
          </a:p>
        </p:txBody>
      </p:sp>
      <p:sp>
        <p:nvSpPr>
          <p:cNvPr id="8" name="Rectangle 7">
            <a:extLst>
              <a:ext uri="{FF2B5EF4-FFF2-40B4-BE49-F238E27FC236}">
                <a16:creationId xmlns:a16="http://schemas.microsoft.com/office/drawing/2014/main" id="{BEF92B54-C33A-4E08-9C03-7ECDE37C5D1F}"/>
              </a:ext>
            </a:extLst>
          </p:cNvPr>
          <p:cNvSpPr/>
          <p:nvPr/>
        </p:nvSpPr>
        <p:spPr>
          <a:xfrm>
            <a:off x="4590661" y="5533054"/>
            <a:ext cx="1632859" cy="12129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164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0.00208 -0.49815 " pathEditMode="relative" rAng="0" ptsTypes="AA">
                                      <p:cBhvr>
                                        <p:cTn id="6" dur="2000" fill="hold"/>
                                        <p:tgtEl>
                                          <p:spTgt spid="3"/>
                                        </p:tgtEl>
                                        <p:attrNameLst>
                                          <p:attrName>ppt_x</p:attrName>
                                          <p:attrName>ppt_y</p:attrName>
                                        </p:attrNameLst>
                                      </p:cBhvr>
                                      <p:rCtr x="-104" y="-24907"/>
                                    </p:animMotion>
                                  </p:childTnLst>
                                </p:cTn>
                              </p:par>
                            </p:childTnLst>
                          </p:cTn>
                        </p:par>
                        <p:par>
                          <p:cTn id="7" fill="hold">
                            <p:stCondLst>
                              <p:cond delay="2000"/>
                            </p:stCondLst>
                            <p:childTnLst>
                              <p:par>
                                <p:cTn id="8" presetID="10"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Poll questions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21D35B3B-4130-47AE-B53F-0A6B1F08F562}"/>
              </a:ext>
            </a:extLst>
          </p:cNvPr>
          <p:cNvPicPr>
            <a:picLocks noChangeAspect="1"/>
          </p:cNvPicPr>
          <p:nvPr/>
        </p:nvPicPr>
        <p:blipFill rotWithShape="1">
          <a:blip r:embed="rId3"/>
          <a:srcRect l="7" r="52532"/>
          <a:stretch/>
        </p:blipFill>
        <p:spPr>
          <a:xfrm>
            <a:off x="365760" y="280143"/>
            <a:ext cx="4114800" cy="6297714"/>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FD5F377-2CA9-4597-AA7A-7559726F85A6}"/>
              </a:ext>
            </a:extLst>
          </p:cNvPr>
          <p:cNvPicPr>
            <a:picLocks noChangeAspect="1"/>
          </p:cNvPicPr>
          <p:nvPr/>
        </p:nvPicPr>
        <p:blipFill rotWithShape="1">
          <a:blip r:embed="rId4"/>
          <a:srcRect l="4" r="52535"/>
          <a:stretch/>
        </p:blipFill>
        <p:spPr>
          <a:xfrm>
            <a:off x="4663440" y="280143"/>
            <a:ext cx="4114800" cy="62977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84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363607" cy="4825617"/>
          </a:xfrm>
        </p:spPr>
        <p:txBody>
          <a:bodyPr>
            <a:normAutofit/>
          </a:bodyPr>
          <a:lstStyle/>
          <a:p>
            <a:r>
              <a:rPr lang="en-US" b="1" dirty="0">
                <a:solidFill>
                  <a:schemeClr val="tx2">
                    <a:lumMod val="75000"/>
                  </a:schemeClr>
                </a:solidFill>
              </a:rPr>
              <a:t>Comment period Oct 17 – Dec 2, 2019</a:t>
            </a:r>
          </a:p>
          <a:p>
            <a:pPr lvl="1"/>
            <a:r>
              <a:rPr lang="en-US" dirty="0">
                <a:solidFill>
                  <a:schemeClr val="tx2">
                    <a:lumMod val="75000"/>
                  </a:schemeClr>
                </a:solidFill>
              </a:rPr>
              <a:t>Objective:  make transition as smooth as possible</a:t>
            </a:r>
          </a:p>
          <a:p>
            <a:pPr lvl="1"/>
            <a:r>
              <a:rPr lang="en-US" dirty="0">
                <a:solidFill>
                  <a:schemeClr val="tx2">
                    <a:lumMod val="75000"/>
                  </a:schemeClr>
                </a:solidFill>
              </a:rPr>
              <a:t>Find out if anything overlooked</a:t>
            </a:r>
          </a:p>
          <a:p>
            <a:r>
              <a:rPr lang="en-US" b="1" dirty="0">
                <a:solidFill>
                  <a:schemeClr val="tx2">
                    <a:lumMod val="75000"/>
                  </a:schemeClr>
                </a:solidFill>
              </a:rPr>
              <a:t>72 public comments received</a:t>
            </a:r>
          </a:p>
          <a:p>
            <a:pPr lvl="1"/>
            <a:r>
              <a:rPr lang="en-US" dirty="0">
                <a:solidFill>
                  <a:schemeClr val="tx2">
                    <a:lumMod val="75000"/>
                  </a:schemeClr>
                </a:solidFill>
              </a:rPr>
              <a:t>Most from individuals, some from organizations</a:t>
            </a:r>
          </a:p>
          <a:p>
            <a:pPr lvl="1"/>
            <a:r>
              <a:rPr lang="en-US" dirty="0">
                <a:solidFill>
                  <a:schemeClr val="tx2">
                    <a:lumMod val="75000"/>
                  </a:schemeClr>
                </a:solidFill>
              </a:rPr>
              <a:t>Many useful, thoughtful, and detailed </a:t>
            </a:r>
          </a:p>
          <a:p>
            <a:pPr lvl="1"/>
            <a:r>
              <a:rPr lang="en-US" dirty="0">
                <a:solidFill>
                  <a:schemeClr val="tx2">
                    <a:lumMod val="75000"/>
                  </a:schemeClr>
                </a:solidFill>
              </a:rPr>
              <a:t>Most in favor of switch to international foot</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FRN public comments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597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FRN public comments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6F26556-EC2A-45D7-8F75-10E40D014DF3}"/>
              </a:ext>
            </a:extLst>
          </p:cNvPr>
          <p:cNvPicPr>
            <a:picLocks noChangeAspect="1"/>
          </p:cNvPicPr>
          <p:nvPr/>
        </p:nvPicPr>
        <p:blipFill>
          <a:blip r:embed="rId3"/>
          <a:stretch>
            <a:fillRect/>
          </a:stretch>
        </p:blipFill>
        <p:spPr>
          <a:xfrm>
            <a:off x="237368" y="280143"/>
            <a:ext cx="8669263" cy="62977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5450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8"/>
            <a:ext cx="8471141" cy="4671061"/>
          </a:xfrm>
        </p:spPr>
        <p:txBody>
          <a:bodyPr>
            <a:normAutofit/>
          </a:bodyPr>
          <a:lstStyle/>
          <a:p>
            <a:r>
              <a:rPr lang="en-US" b="1" dirty="0">
                <a:solidFill>
                  <a:schemeClr val="accent2">
                    <a:lumMod val="75000"/>
                  </a:schemeClr>
                </a:solidFill>
              </a:rPr>
              <a:t>Keep name “international foot”?</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Questions, comments, and concerns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32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948047C0-5D7F-4CBB-99E9-FEBFBA045A9A}"/>
              </a:ext>
            </a:extLst>
          </p:cNvPr>
          <p:cNvSpPr>
            <a:spLocks noGrp="1"/>
          </p:cNvSpPr>
          <p:nvPr>
            <p:ph idx="1"/>
          </p:nvPr>
        </p:nvSpPr>
        <p:spPr>
          <a:xfrm>
            <a:off x="457200" y="1554481"/>
            <a:ext cx="8572499" cy="3914334"/>
          </a:xfrm>
          <a:effectLst>
            <a:outerShdw blurRad="63500" sx="102000" sy="102000" algn="ctr" rotWithShape="0">
              <a:prstClr val="black">
                <a:alpha val="40000"/>
              </a:prstClr>
            </a:outerShdw>
          </a:effectLst>
        </p:spPr>
        <p:txBody>
          <a:bodyPr>
            <a:normAutofit fontScale="85000" lnSpcReduction="10000"/>
          </a:bodyPr>
          <a:lstStyle/>
          <a:p>
            <a:r>
              <a:rPr lang="en-US" b="1" dirty="0">
                <a:solidFill>
                  <a:schemeClr val="tx2">
                    <a:lumMod val="75000"/>
                  </a:schemeClr>
                </a:solidFill>
              </a:rPr>
              <a:t>U.S. survey vs. international foot</a:t>
            </a:r>
          </a:p>
          <a:p>
            <a:pPr lvl="1"/>
            <a:r>
              <a:rPr lang="en-US" dirty="0">
                <a:solidFill>
                  <a:schemeClr val="tx2">
                    <a:lumMod val="75000"/>
                  </a:schemeClr>
                </a:solidFill>
              </a:rPr>
              <a:t>“U.S. survey” sounds patriotic, surveyor-centric</a:t>
            </a:r>
          </a:p>
          <a:p>
            <a:pPr lvl="1"/>
            <a:r>
              <a:rPr lang="en-US" dirty="0">
                <a:solidFill>
                  <a:schemeClr val="tx2">
                    <a:lumMod val="75000"/>
                  </a:schemeClr>
                </a:solidFill>
              </a:rPr>
              <a:t>“International” has faint whiff of socialism, New World Order</a:t>
            </a:r>
          </a:p>
          <a:p>
            <a:r>
              <a:rPr lang="en-US" b="1" dirty="0">
                <a:solidFill>
                  <a:schemeClr val="tx2">
                    <a:lumMod val="75000"/>
                  </a:schemeClr>
                </a:solidFill>
              </a:rPr>
              <a:t>Idea:  Drop word “international”</a:t>
            </a:r>
          </a:p>
          <a:p>
            <a:pPr lvl="1"/>
            <a:r>
              <a:rPr lang="en-US" dirty="0">
                <a:solidFill>
                  <a:schemeClr val="tx2">
                    <a:lumMod val="75000"/>
                  </a:schemeClr>
                </a:solidFill>
              </a:rPr>
              <a:t>Instead call it the:</a:t>
            </a:r>
          </a:p>
          <a:p>
            <a:pPr marL="457200" lvl="1" indent="0">
              <a:buNone/>
            </a:pPr>
            <a:r>
              <a:rPr lang="en-US" b="1" i="1" dirty="0">
                <a:solidFill>
                  <a:srgbClr val="FFFF99"/>
                </a:solidFill>
              </a:rPr>
              <a:t>		</a:t>
            </a:r>
            <a:r>
              <a:rPr lang="en-US" sz="4700" b="1" i="1" dirty="0">
                <a:solidFill>
                  <a:srgbClr val="FF0000"/>
                </a:solidFill>
                <a:effectLst>
                  <a:outerShdw blurRad="38100" dist="38100" dir="2700000" algn="tl">
                    <a:srgbClr val="000000">
                      <a:alpha val="43137"/>
                    </a:srgbClr>
                  </a:outerShdw>
                </a:effectLst>
              </a:rPr>
              <a:t>American </a:t>
            </a:r>
            <a:br>
              <a:rPr lang="en-US" sz="4700" b="1" i="1" dirty="0">
                <a:solidFill>
                  <a:srgbClr val="FF0000"/>
                </a:solidFill>
                <a:effectLst>
                  <a:outerShdw blurRad="38100" dist="38100" dir="2700000" algn="tl">
                    <a:srgbClr val="000000">
                      <a:alpha val="43137"/>
                    </a:srgbClr>
                  </a:outerShdw>
                </a:effectLst>
              </a:rPr>
            </a:br>
            <a:r>
              <a:rPr lang="en-US" sz="4700" b="1" i="1" dirty="0">
                <a:solidFill>
                  <a:srgbClr val="FF0000"/>
                </a:solidFill>
                <a:effectLst>
                  <a:outerShdw blurRad="38100" dist="38100" dir="2700000" algn="tl">
                    <a:srgbClr val="000000">
                      <a:alpha val="43137"/>
                    </a:srgbClr>
                  </a:outerShdw>
                </a:effectLst>
              </a:rPr>
              <a:t>		Freedom </a:t>
            </a:r>
            <a:br>
              <a:rPr lang="en-US" sz="4700" b="1" i="1" dirty="0">
                <a:solidFill>
                  <a:srgbClr val="FF0000"/>
                </a:solidFill>
                <a:effectLst>
                  <a:outerShdw blurRad="38100" dist="38100" dir="2700000" algn="tl">
                    <a:srgbClr val="000000">
                      <a:alpha val="43137"/>
                    </a:srgbClr>
                  </a:outerShdw>
                </a:effectLst>
              </a:rPr>
            </a:br>
            <a:r>
              <a:rPr lang="en-US" sz="4700" b="1" i="1" dirty="0">
                <a:solidFill>
                  <a:srgbClr val="FF0000"/>
                </a:solidFill>
                <a:effectLst>
                  <a:outerShdw blurRad="38100" dist="38100" dir="2700000" algn="tl">
                    <a:srgbClr val="000000">
                      <a:alpha val="43137"/>
                    </a:srgbClr>
                  </a:outerShdw>
                </a:effectLst>
              </a:rPr>
              <a:t>		Foot</a:t>
            </a:r>
          </a:p>
          <a:p>
            <a:pPr lvl="1"/>
            <a:endParaRPr lang="en-US" dirty="0"/>
          </a:p>
          <a:p>
            <a:endParaRPr lang="en-US" dirty="0"/>
          </a:p>
        </p:txBody>
      </p:sp>
      <p:pic>
        <p:nvPicPr>
          <p:cNvPr id="18" name="Picture 17">
            <a:extLst>
              <a:ext uri="{FF2B5EF4-FFF2-40B4-BE49-F238E27FC236}">
                <a16:creationId xmlns:a16="http://schemas.microsoft.com/office/drawing/2014/main" id="{070931DA-C43F-411E-94E0-1F3F5F0554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1896" y="3651069"/>
            <a:ext cx="4889840" cy="3657600"/>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A29379A5-141B-43BE-B41F-9C18B6C65E71}"/>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What’s in a name?</a:t>
            </a:r>
          </a:p>
        </p:txBody>
      </p:sp>
      <p:pic>
        <p:nvPicPr>
          <p:cNvPr id="20" name="Picture 2" descr="Image result for rose">
            <a:extLst>
              <a:ext uri="{FF2B5EF4-FFF2-40B4-BE49-F238E27FC236}">
                <a16:creationId xmlns:a16="http://schemas.microsoft.com/office/drawing/2014/main" id="{5D4B16BA-BC3D-4FBF-BF06-A10CDB4DAB9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17741994">
            <a:off x="7183205" y="482918"/>
            <a:ext cx="2143125" cy="2143125"/>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F3AE25D-3EEC-48E2-BFD3-4886C2C00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876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1+#ppt_w/2"/>
                                          </p:val>
                                        </p:tav>
                                        <p:tav tm="100000">
                                          <p:val>
                                            <p:strVal val="#ppt_x"/>
                                          </p:val>
                                        </p:tav>
                                      </p:tavLst>
                                    </p:anim>
                                    <p:anim calcmode="lin" valueType="num">
                                      <p:cBhvr additive="base">
                                        <p:cTn id="8"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3" end="3"/>
                                            </p:txEl>
                                          </p:spTgt>
                                        </p:tgtEl>
                                        <p:attrNameLst>
                                          <p:attrName>style.visibility</p:attrName>
                                        </p:attrNameLst>
                                      </p:cBhvr>
                                      <p:to>
                                        <p:strVal val="visible"/>
                                      </p:to>
                                    </p:set>
                                    <p:animEffect transition="in" filter="fade">
                                      <p:cBhvr>
                                        <p:cTn id="24" dur="500"/>
                                        <p:tgtEl>
                                          <p:spTgt spid="1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4" end="4"/>
                                            </p:txEl>
                                          </p:spTgt>
                                        </p:tgtEl>
                                        <p:attrNameLst>
                                          <p:attrName>style.visibility</p:attrName>
                                        </p:attrNameLst>
                                      </p:cBhvr>
                                      <p:to>
                                        <p:strVal val="visible"/>
                                      </p:to>
                                    </p:set>
                                    <p:animEffect transition="in" filter="fade">
                                      <p:cBhvr>
                                        <p:cTn id="29" dur="500"/>
                                        <p:tgtEl>
                                          <p:spTgt spid="19">
                                            <p:txEl>
                                              <p:pRg st="4" end="4"/>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9">
                                            <p:txEl>
                                              <p:pRg st="5" end="5"/>
                                            </p:txEl>
                                          </p:spTgt>
                                        </p:tgtEl>
                                        <p:attrNameLst>
                                          <p:attrName>style.visibility</p:attrName>
                                        </p:attrNameLst>
                                      </p:cBhvr>
                                      <p:to>
                                        <p:strVal val="visible"/>
                                      </p:to>
                                    </p:set>
                                    <p:animEffect transition="in" filter="wipe(left)">
                                      <p:cBhvr>
                                        <p:cTn id="33" dur="1000"/>
                                        <p:tgtEl>
                                          <p:spTgt spid="19">
                                            <p:txEl>
                                              <p:pRg st="5" end="5"/>
                                            </p:txEl>
                                          </p:spTgt>
                                        </p:tgtEl>
                                      </p:cBhvr>
                                    </p:animEffect>
                                  </p:childTnLst>
                                </p:cTn>
                              </p:par>
                            </p:childTnLst>
                          </p:cTn>
                        </p:par>
                        <p:par>
                          <p:cTn id="34" fill="hold">
                            <p:stCondLst>
                              <p:cond delay="1500"/>
                            </p:stCondLst>
                            <p:childTnLst>
                              <p:par>
                                <p:cTn id="35" presetID="22" presetClass="entr" presetSubtype="8" repeatCount="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3000"/>
                                        <p:tgtEl>
                                          <p:spTgt spid="18"/>
                                        </p:tgtEl>
                                      </p:cBhvr>
                                    </p:animEffect>
                                  </p:childTnLst>
                                  <p:subTnLst>
                                    <p:audio>
                                      <p:cMediaNode>
                                        <p:cTn display="0" masterRel="sameClick">
                                          <p:stCondLst>
                                            <p:cond evt="begin" delay="0">
                                              <p:tn val="35"/>
                                            </p:cond>
                                          </p:stCondLst>
                                          <p:endCondLst>
                                            <p:cond evt="onStopAudio" delay="0">
                                              <p:tgtEl>
                                                <p:sldTgt/>
                                              </p:tgtEl>
                                            </p:cond>
                                          </p:endCondLst>
                                        </p:cTn>
                                        <p:tgtEl>
                                          <p:sndTgt r:embed="rId3" name="Fanfare_for_the_Common_M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65" t="8089" r="4932" b="11949"/>
          <a:stretch/>
        </p:blipFill>
        <p:spPr>
          <a:xfrm>
            <a:off x="1688616" y="4394498"/>
            <a:ext cx="3537782" cy="2468880"/>
          </a:xfrm>
          <a:prstGeom prst="rect">
            <a:avLst/>
          </a:prstGeom>
        </p:spPr>
      </p:pic>
      <p:pic>
        <p:nvPicPr>
          <p:cNvPr id="14" name="Picture 13">
            <a:extLst>
              <a:ext uri="{FF2B5EF4-FFF2-40B4-BE49-F238E27FC236}">
                <a16:creationId xmlns:a16="http://schemas.microsoft.com/office/drawing/2014/main" id="{8E39D49A-ABDE-4060-859F-3B9E3E844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5024" y="2194560"/>
            <a:ext cx="3660500" cy="4663440"/>
          </a:xfrm>
          <a:prstGeom prst="rect">
            <a:avLst/>
          </a:prstGeom>
          <a:effectLst/>
        </p:spPr>
      </p:pic>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457199" y="1463040"/>
            <a:ext cx="8384875" cy="3279289"/>
          </a:xfrm>
        </p:spPr>
        <p:txBody>
          <a:bodyPr>
            <a:normAutofit fontScale="92500" lnSpcReduction="10000"/>
          </a:bodyPr>
          <a:lstStyle/>
          <a:p>
            <a:r>
              <a:rPr lang="en-US" b="1" dirty="0">
                <a:solidFill>
                  <a:schemeClr val="tx2">
                    <a:lumMod val="75000"/>
                  </a:schemeClr>
                </a:solidFill>
              </a:rPr>
              <a:t>In the future, simply call it the</a:t>
            </a:r>
            <a:r>
              <a:rPr lang="en-US" b="1" i="1" dirty="0">
                <a:solidFill>
                  <a:schemeClr val="tx2">
                    <a:lumMod val="75000"/>
                  </a:schemeClr>
                </a:solidFill>
              </a:rPr>
              <a:t> “foot”</a:t>
            </a:r>
            <a:r>
              <a:rPr lang="en-US" b="1" dirty="0">
                <a:solidFill>
                  <a:schemeClr val="tx2">
                    <a:lumMod val="75000"/>
                  </a:schemeClr>
                </a:solidFill>
              </a:rPr>
              <a:t>…?</a:t>
            </a:r>
            <a:endParaRPr lang="en-US" b="1" i="1" dirty="0">
              <a:solidFill>
                <a:schemeClr val="tx2">
                  <a:lumMod val="75000"/>
                </a:schemeClr>
              </a:solidFill>
            </a:endParaRPr>
          </a:p>
          <a:p>
            <a:pPr lvl="1"/>
            <a:r>
              <a:rPr lang="en-US" dirty="0">
                <a:solidFill>
                  <a:schemeClr val="tx2">
                    <a:lumMod val="75000"/>
                  </a:schemeClr>
                </a:solidFill>
              </a:rPr>
              <a:t>No modifier, since only one foot after 2022</a:t>
            </a:r>
          </a:p>
          <a:p>
            <a:pPr lvl="1"/>
            <a:r>
              <a:rPr lang="en-US" dirty="0">
                <a:solidFill>
                  <a:schemeClr val="tx2">
                    <a:lumMod val="75000"/>
                  </a:schemeClr>
                </a:solidFill>
              </a:rPr>
              <a:t>1 foot = 0.3048 meter, </a:t>
            </a:r>
            <a:r>
              <a:rPr lang="en-US" i="1" dirty="0">
                <a:solidFill>
                  <a:schemeClr val="tx2">
                    <a:lumMod val="75000"/>
                  </a:schemeClr>
                </a:solidFill>
              </a:rPr>
              <a:t>period</a:t>
            </a:r>
          </a:p>
          <a:p>
            <a:r>
              <a:rPr lang="en-US" b="1" dirty="0">
                <a:solidFill>
                  <a:schemeClr val="tx2">
                    <a:lumMod val="75000"/>
                  </a:schemeClr>
                </a:solidFill>
              </a:rPr>
              <a:t>When someone says, the “Rock”</a:t>
            </a:r>
          </a:p>
          <a:p>
            <a:pPr lvl="1"/>
            <a:r>
              <a:rPr lang="en-US" dirty="0">
                <a:solidFill>
                  <a:schemeClr val="tx2">
                    <a:lumMod val="75000"/>
                  </a:schemeClr>
                </a:solidFill>
              </a:rPr>
              <a:t>You know exactly what they mean</a:t>
            </a:r>
          </a:p>
          <a:p>
            <a:r>
              <a:rPr lang="en-US" b="1" i="1" dirty="0">
                <a:solidFill>
                  <a:schemeClr val="tx2">
                    <a:lumMod val="75000"/>
                  </a:schemeClr>
                </a:solidFill>
              </a:rPr>
              <a:t>But still possibility for </a:t>
            </a:r>
            <a:br>
              <a:rPr lang="en-US" b="1" i="1" dirty="0">
                <a:solidFill>
                  <a:schemeClr val="tx2">
                    <a:lumMod val="75000"/>
                  </a:schemeClr>
                </a:solidFill>
              </a:rPr>
            </a:br>
            <a:r>
              <a:rPr lang="en-US" b="1" i="1" dirty="0">
                <a:solidFill>
                  <a:schemeClr val="tx2">
                    <a:lumMod val="75000"/>
                  </a:schemeClr>
                </a:solidFill>
              </a:rPr>
              <a:t>confusion…</a:t>
            </a:r>
          </a:p>
          <a:p>
            <a:pPr lvl="1"/>
            <a:endParaRPr lang="en-US" dirty="0">
              <a:solidFill>
                <a:schemeClr val="tx2">
                  <a:lumMod val="75000"/>
                </a:schemeClr>
              </a:solidFill>
            </a:endParaRPr>
          </a:p>
        </p:txBody>
      </p:sp>
      <p:sp>
        <p:nvSpPr>
          <p:cNvPr id="6" name="Title 1">
            <a:extLst>
              <a:ext uri="{FF2B5EF4-FFF2-40B4-BE49-F238E27FC236}">
                <a16:creationId xmlns:a16="http://schemas.microsoft.com/office/drawing/2014/main" id="{464ACEC3-AF80-4042-9DCF-CFC5519ADA42}"/>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The one, true </a:t>
            </a:r>
            <a:r>
              <a:rPr lang="en-US" sz="4000" b="1" i="1" dirty="0">
                <a:solidFill>
                  <a:schemeClr val="bg1"/>
                </a:solidFill>
              </a:rPr>
              <a:t>“foot”</a:t>
            </a:r>
          </a:p>
        </p:txBody>
      </p:sp>
      <p:sp>
        <p:nvSpPr>
          <p:cNvPr id="2" name="Slide Number Placeholder 1">
            <a:extLst>
              <a:ext uri="{FF2B5EF4-FFF2-40B4-BE49-F238E27FC236}">
                <a16:creationId xmlns:a16="http://schemas.microsoft.com/office/drawing/2014/main" id="{B47A06B7-CC4B-480B-AFD0-A9E5F95E2F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p:cNvSpPr txBox="1"/>
          <p:nvPr/>
        </p:nvSpPr>
        <p:spPr bwMode="auto">
          <a:xfrm>
            <a:off x="2659649" y="4825761"/>
            <a:ext cx="1595716" cy="1569660"/>
          </a:xfrm>
          <a:prstGeom prst="rect">
            <a:avLst/>
          </a:prstGeom>
          <a:noFill/>
          <a:ln w="9525" algn="ctr">
            <a:noFill/>
            <a:miter lim="800000"/>
            <a:headEnd/>
            <a:tailEnd/>
          </a:ln>
          <a:effectLst/>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cs typeface="Arial" pitchFamily="34" charset="0"/>
              </a:rPr>
              <a:t>This is also a rock</a:t>
            </a:r>
          </a:p>
        </p:txBody>
      </p:sp>
    </p:spTree>
    <p:extLst>
      <p:ext uri="{BB962C8B-B14F-4D97-AF65-F5344CB8AC3E}">
        <p14:creationId xmlns:p14="http://schemas.microsoft.com/office/powerpoint/2010/main" val="249166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par>
                          <p:cTn id="12" fill="hold">
                            <p:stCondLst>
                              <p:cond delay="1500"/>
                            </p:stCondLst>
                            <p:childTnLst>
                              <p:par>
                                <p:cTn id="13" presetID="2" presetClass="entr" presetSubtype="4" fill="hold" nodeType="after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574834" cy="4797802"/>
          </a:xfrm>
        </p:spPr>
        <p:txBody>
          <a:bodyPr>
            <a:normAutofit fontScale="92500"/>
          </a:bodyPr>
          <a:lstStyle/>
          <a:p>
            <a:r>
              <a:rPr lang="en-US" b="1" dirty="0">
                <a:solidFill>
                  <a:schemeClr val="tx2">
                    <a:lumMod val="75000"/>
                  </a:schemeClr>
                </a:solidFill>
              </a:rPr>
              <a:t>Continue using “international” modifier after 2022</a:t>
            </a:r>
          </a:p>
          <a:p>
            <a:pPr lvl="1"/>
            <a:r>
              <a:rPr lang="en-US" dirty="0">
                <a:solidFill>
                  <a:schemeClr val="tx2">
                    <a:lumMod val="75000"/>
                  </a:schemeClr>
                </a:solidFill>
              </a:rPr>
              <a:t>Idea:  allow both names going forward</a:t>
            </a:r>
          </a:p>
          <a:p>
            <a:pPr lvl="1"/>
            <a:r>
              <a:rPr lang="en-US" dirty="0">
                <a:solidFill>
                  <a:schemeClr val="tx2">
                    <a:lumMod val="75000"/>
                  </a:schemeClr>
                </a:solidFill>
              </a:rPr>
              <a:t>Highly recommended if it helps clarify</a:t>
            </a:r>
          </a:p>
          <a:p>
            <a:r>
              <a:rPr lang="en-US" b="1" dirty="0">
                <a:solidFill>
                  <a:schemeClr val="tx2">
                    <a:lumMod val="75000"/>
                  </a:schemeClr>
                </a:solidFill>
              </a:rPr>
              <a:t>However, keep following in mind:</a:t>
            </a:r>
          </a:p>
          <a:p>
            <a:pPr lvl="1"/>
            <a:r>
              <a:rPr lang="en-US" dirty="0">
                <a:solidFill>
                  <a:schemeClr val="tx2">
                    <a:lumMod val="75000"/>
                  </a:schemeClr>
                </a:solidFill>
              </a:rPr>
              <a:t>Only new foot supported in modernized NSRS after 2022</a:t>
            </a:r>
          </a:p>
          <a:p>
            <a:pPr lvl="1"/>
            <a:r>
              <a:rPr lang="en-US" dirty="0">
                <a:solidFill>
                  <a:schemeClr val="tx2">
                    <a:lumMod val="75000"/>
                  </a:schemeClr>
                </a:solidFill>
              </a:rPr>
              <a:t>A vast majority of people unaware of the two feet</a:t>
            </a:r>
          </a:p>
          <a:p>
            <a:pPr lvl="1"/>
            <a:r>
              <a:rPr lang="en-US" dirty="0">
                <a:solidFill>
                  <a:schemeClr val="tx2">
                    <a:lumMod val="75000"/>
                  </a:schemeClr>
                </a:solidFill>
              </a:rPr>
              <a:t>Over time “international” modifier will fade away</a:t>
            </a:r>
          </a:p>
          <a:p>
            <a:pPr lvl="1"/>
            <a:r>
              <a:rPr lang="en-US" dirty="0">
                <a:solidFill>
                  <a:schemeClr val="tx2">
                    <a:lumMod val="75000"/>
                  </a:schemeClr>
                </a:solidFill>
              </a:rPr>
              <a:t>Many applications already use just “foot”</a:t>
            </a:r>
          </a:p>
          <a:p>
            <a:pPr lvl="2"/>
            <a:r>
              <a:rPr lang="en-US" dirty="0">
                <a:solidFill>
                  <a:schemeClr val="tx2">
                    <a:lumMod val="75000"/>
                  </a:schemeClr>
                </a:solidFill>
              </a:rPr>
              <a:t>E.g., </a:t>
            </a:r>
            <a:r>
              <a:rPr lang="en-US" dirty="0" err="1">
                <a:solidFill>
                  <a:schemeClr val="tx2">
                    <a:lumMod val="75000"/>
                  </a:schemeClr>
                </a:solidFill>
              </a:rPr>
              <a:t>AutoDesk</a:t>
            </a:r>
            <a:r>
              <a:rPr lang="en-US" dirty="0">
                <a:solidFill>
                  <a:schemeClr val="tx2">
                    <a:lumMod val="75000"/>
                  </a:schemeClr>
                </a:solidFill>
              </a:rPr>
              <a:t>, Esri, hand calculators, online converters</a:t>
            </a:r>
          </a:p>
          <a:p>
            <a:pPr lvl="2"/>
            <a:endParaRPr lang="en-US" dirty="0">
              <a:solidFill>
                <a:schemeClr val="tx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Two names for a single foot?</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556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5488"/>
            <a:ext cx="9144000" cy="914400"/>
          </a:xfrm>
          <a:solidFill>
            <a:schemeClr val="accent1"/>
          </a:solidFill>
        </p:spPr>
        <p:txBody>
          <a:bodyPr/>
          <a:lstStyle/>
          <a:p>
            <a:r>
              <a:rPr lang="en-US" sz="4000" b="1" dirty="0">
                <a:solidFill>
                  <a:schemeClr val="bg1"/>
                </a:solidFill>
              </a:rPr>
              <a:t>Google “convert feet to meters”</a:t>
            </a:r>
          </a:p>
        </p:txBody>
      </p:sp>
      <p:sp>
        <p:nvSpPr>
          <p:cNvPr id="8" name="Content Placeholder 7">
            <a:extLst>
              <a:ext uri="{FF2B5EF4-FFF2-40B4-BE49-F238E27FC236}">
                <a16:creationId xmlns:a16="http://schemas.microsoft.com/office/drawing/2014/main" id="{8C98C89F-0F0A-4EF3-842E-FBB067EEF035}"/>
              </a:ext>
            </a:extLst>
          </p:cNvPr>
          <p:cNvSpPr>
            <a:spLocks noGrp="1"/>
          </p:cNvSpPr>
          <p:nvPr>
            <p:ph idx="1"/>
          </p:nvPr>
        </p:nvSpPr>
        <p:spPr>
          <a:xfrm>
            <a:off x="4663440" y="1463040"/>
            <a:ext cx="4480560" cy="5212080"/>
          </a:xfrm>
        </p:spPr>
        <p:txBody>
          <a:bodyPr>
            <a:normAutofit fontScale="85000" lnSpcReduction="10000"/>
          </a:bodyPr>
          <a:lstStyle/>
          <a:p>
            <a:r>
              <a:rPr lang="en-US" dirty="0"/>
              <a:t>First 33 converters:</a:t>
            </a:r>
          </a:p>
          <a:p>
            <a:pPr lvl="1"/>
            <a:r>
              <a:rPr lang="en-US" dirty="0"/>
              <a:t>Only international foot used</a:t>
            </a:r>
          </a:p>
          <a:p>
            <a:pPr lvl="1"/>
            <a:r>
              <a:rPr lang="en-US" dirty="0"/>
              <a:t>All just “foot” conversions (international and U.S. survey foot names not mentioned)</a:t>
            </a:r>
          </a:p>
          <a:p>
            <a:r>
              <a:rPr lang="en-US" dirty="0"/>
              <a:t>34</a:t>
            </a:r>
            <a:r>
              <a:rPr lang="en-US" baseline="30000" dirty="0"/>
              <a:t>th</a:t>
            </a:r>
            <a:r>
              <a:rPr lang="en-US" dirty="0"/>
              <a:t> result (4</a:t>
            </a:r>
            <a:r>
              <a:rPr lang="en-US" baseline="30000" dirty="0"/>
              <a:t>th</a:t>
            </a:r>
            <a:r>
              <a:rPr lang="en-US" dirty="0"/>
              <a:t> page) first to mention U.S. survey foot (but does </a:t>
            </a:r>
            <a:r>
              <a:rPr lang="en-US" b="1" i="1" dirty="0"/>
              <a:t>NOT</a:t>
            </a:r>
            <a:r>
              <a:rPr lang="en-US" dirty="0"/>
              <a:t> use name “international foot”)</a:t>
            </a:r>
          </a:p>
          <a:p>
            <a:r>
              <a:rPr lang="en-US" i="1" dirty="0"/>
              <a:t>25</a:t>
            </a:r>
            <a:r>
              <a:rPr lang="en-US" i="1" baseline="30000" dirty="0"/>
              <a:t>th</a:t>
            </a:r>
            <a:r>
              <a:rPr lang="en-US" i="1" dirty="0"/>
              <a:t> and 29</a:t>
            </a:r>
            <a:r>
              <a:rPr lang="en-US" i="1" baseline="30000" dirty="0"/>
              <a:t>th</a:t>
            </a:r>
            <a:r>
              <a:rPr lang="en-US" i="1" dirty="0"/>
              <a:t> results (3</a:t>
            </a:r>
            <a:r>
              <a:rPr lang="en-US" i="1" baseline="30000" dirty="0"/>
              <a:t>rd</a:t>
            </a:r>
            <a:r>
              <a:rPr lang="en-US" i="1" dirty="0"/>
              <a:t> page) used approximate conversions!</a:t>
            </a:r>
          </a:p>
          <a:p>
            <a:pPr lvl="1"/>
            <a:endParaRPr lang="en-US" dirty="0"/>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A39CF7F-2017-4F1F-B7B0-F873CCFF37FC}"/>
              </a:ext>
            </a:extLst>
          </p:cNvPr>
          <p:cNvPicPr>
            <a:picLocks noChangeAspect="1"/>
          </p:cNvPicPr>
          <p:nvPr/>
        </p:nvPicPr>
        <p:blipFill rotWithShape="1">
          <a:blip r:embed="rId3"/>
          <a:srcRect l="729" t="9780" r="58412"/>
          <a:stretch/>
        </p:blipFill>
        <p:spPr>
          <a:xfrm>
            <a:off x="0" y="1280160"/>
            <a:ext cx="4663440" cy="55778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5325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8"/>
            <a:ext cx="8471141" cy="4671061"/>
          </a:xfrm>
        </p:spPr>
        <p:txBody>
          <a:bodyPr>
            <a:normAutofit/>
          </a:bodyPr>
          <a:lstStyle/>
          <a:p>
            <a:r>
              <a:rPr lang="en-US" b="1" dirty="0">
                <a:solidFill>
                  <a:schemeClr val="accent1"/>
                </a:solidFill>
              </a:rPr>
              <a:t>Keep name “international foot”?</a:t>
            </a:r>
          </a:p>
          <a:p>
            <a:r>
              <a:rPr lang="en-US" b="1" dirty="0">
                <a:solidFill>
                  <a:schemeClr val="accent2">
                    <a:lumMod val="75000"/>
                  </a:schemeClr>
                </a:solidFill>
              </a:rPr>
              <a:t>What about other units defined with old feet?</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Questions, comments, and concerns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931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FEFFD0-D163-C440-9E2B-F721AA1592FE}"/>
              </a:ext>
            </a:extLst>
          </p:cNvPr>
          <p:cNvSpPr txBox="1">
            <a:spLocks/>
          </p:cNvSpPr>
          <p:nvPr/>
        </p:nvSpPr>
        <p:spPr bwMode="auto">
          <a:xfrm>
            <a:off x="0" y="477794"/>
            <a:ext cx="9144000" cy="80236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j-ea"/>
                <a:cs typeface="+mj-cs"/>
              </a:rPr>
              <a:t> Units, </a:t>
            </a:r>
            <a:r>
              <a:rPr kumimoji="0" lang="en-US" sz="4000" b="1" i="1" u="none" strike="noStrike" kern="1200" cap="none" spc="0" normalizeH="0" baseline="0" noProof="0" dirty="0">
                <a:ln>
                  <a:noFill/>
                </a:ln>
                <a:solidFill>
                  <a:prstClr val="white"/>
                </a:solidFill>
                <a:effectLst/>
                <a:uLnTx/>
                <a:uFillTx/>
                <a:latin typeface="Calibri"/>
                <a:ea typeface="+mj-ea"/>
                <a:cs typeface="+mj-cs"/>
              </a:rPr>
              <a:t>defined</a:t>
            </a:r>
          </a:p>
        </p:txBody>
      </p:sp>
      <p:sp>
        <p:nvSpPr>
          <p:cNvPr id="3" name="Content Placeholder 2">
            <a:extLst>
              <a:ext uri="{FF2B5EF4-FFF2-40B4-BE49-F238E27FC236}">
                <a16:creationId xmlns:a16="http://schemas.microsoft.com/office/drawing/2014/main" id="{9B5ABA35-E277-4564-85E2-7209120F26D4}"/>
              </a:ext>
            </a:extLst>
          </p:cNvPr>
          <p:cNvSpPr>
            <a:spLocks noGrp="1"/>
          </p:cNvSpPr>
          <p:nvPr>
            <p:ph idx="1"/>
          </p:nvPr>
        </p:nvSpPr>
        <p:spPr>
          <a:xfrm>
            <a:off x="457200" y="1463040"/>
            <a:ext cx="6158204" cy="5261278"/>
          </a:xfrm>
        </p:spPr>
        <p:txBody>
          <a:bodyPr>
            <a:normAutofit fontScale="92500" lnSpcReduction="10000"/>
          </a:bodyPr>
          <a:lstStyle/>
          <a:p>
            <a:pPr marL="0" indent="0">
              <a:buNone/>
            </a:pPr>
            <a:r>
              <a:rPr lang="en-US" sz="4400" b="1" dirty="0">
                <a:solidFill>
                  <a:schemeClr val="tx2">
                    <a:lumMod val="75000"/>
                  </a:schemeClr>
                </a:solidFill>
              </a:rPr>
              <a:t>NIST Special Publication 811 (2008)</a:t>
            </a:r>
          </a:p>
          <a:p>
            <a:r>
              <a:rPr lang="en-US" dirty="0">
                <a:solidFill>
                  <a:schemeClr val="tx2">
                    <a:lumMod val="75000"/>
                  </a:schemeClr>
                </a:solidFill>
              </a:rPr>
              <a:t>“Guide for the Use of the SI”</a:t>
            </a:r>
          </a:p>
          <a:p>
            <a:r>
              <a:rPr lang="en-US" dirty="0">
                <a:solidFill>
                  <a:schemeClr val="tx2">
                    <a:lumMod val="75000"/>
                  </a:schemeClr>
                </a:solidFill>
              </a:rPr>
              <a:t>U.S. survey foot still used </a:t>
            </a:r>
          </a:p>
          <a:p>
            <a:pPr lvl="1"/>
            <a:r>
              <a:rPr lang="en-US" dirty="0">
                <a:solidFill>
                  <a:schemeClr val="tx2">
                    <a:lumMod val="75000"/>
                  </a:schemeClr>
                </a:solidFill>
              </a:rPr>
              <a:t>But never officially permanently adopted</a:t>
            </a:r>
          </a:p>
          <a:p>
            <a:pPr lvl="1"/>
            <a:r>
              <a:rPr lang="en-US" dirty="0">
                <a:solidFill>
                  <a:schemeClr val="tx2">
                    <a:lumMod val="75000"/>
                  </a:schemeClr>
                </a:solidFill>
              </a:rPr>
              <a:t>Includes conversions for both </a:t>
            </a:r>
            <a:br>
              <a:rPr lang="en-US" dirty="0">
                <a:solidFill>
                  <a:schemeClr val="tx2">
                    <a:lumMod val="75000"/>
                  </a:schemeClr>
                </a:solidFill>
              </a:rPr>
            </a:br>
            <a:r>
              <a:rPr lang="en-US" dirty="0">
                <a:solidFill>
                  <a:schemeClr val="tx2">
                    <a:lumMod val="75000"/>
                  </a:schemeClr>
                </a:solidFill>
              </a:rPr>
              <a:t>types of feet</a:t>
            </a:r>
          </a:p>
          <a:p>
            <a:pPr lvl="1"/>
            <a:r>
              <a:rPr lang="en-US" dirty="0">
                <a:solidFill>
                  <a:schemeClr val="tx2">
                    <a:lumMod val="75000"/>
                  </a:schemeClr>
                </a:solidFill>
              </a:rPr>
              <a:t>Some conversions </a:t>
            </a:r>
            <a:r>
              <a:rPr lang="en-US" b="1" i="1" dirty="0">
                <a:solidFill>
                  <a:schemeClr val="tx2">
                    <a:lumMod val="75000"/>
                  </a:schemeClr>
                </a:solidFill>
              </a:rPr>
              <a:t>only</a:t>
            </a:r>
            <a:r>
              <a:rPr lang="en-US" dirty="0">
                <a:solidFill>
                  <a:schemeClr val="tx2">
                    <a:lumMod val="75000"/>
                  </a:schemeClr>
                </a:solidFill>
              </a:rPr>
              <a:t> defined </a:t>
            </a:r>
            <a:br>
              <a:rPr lang="en-US" dirty="0">
                <a:solidFill>
                  <a:schemeClr val="tx2">
                    <a:lumMod val="75000"/>
                  </a:schemeClr>
                </a:solidFill>
              </a:rPr>
            </a:br>
            <a:r>
              <a:rPr lang="en-US" dirty="0">
                <a:solidFill>
                  <a:schemeClr val="tx2">
                    <a:lumMod val="75000"/>
                  </a:schemeClr>
                </a:solidFill>
              </a:rPr>
              <a:t>for U.S. survey foot</a:t>
            </a:r>
          </a:p>
          <a:p>
            <a:pPr lvl="1"/>
            <a:r>
              <a:rPr lang="en-US" dirty="0">
                <a:solidFill>
                  <a:schemeClr val="tx2">
                    <a:lumMod val="75000"/>
                  </a:schemeClr>
                </a:solidFill>
              </a:rPr>
              <a:t>Will be updated for new foot definition</a:t>
            </a:r>
          </a:p>
        </p:txBody>
      </p:sp>
      <p:pic>
        <p:nvPicPr>
          <p:cNvPr id="7" name="Picture 6">
            <a:extLst>
              <a:ext uri="{FF2B5EF4-FFF2-40B4-BE49-F238E27FC236}">
                <a16:creationId xmlns:a16="http://schemas.microsoft.com/office/drawing/2014/main" id="{13628390-40E8-4C0D-B44C-CFC0AD031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9326" y="1463040"/>
            <a:ext cx="3017520" cy="3905028"/>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E36C6397-1049-497C-8221-324554B80178}"/>
              </a:ext>
            </a:extLst>
          </p:cNvPr>
          <p:cNvSpPr>
            <a:spLocks noGrp="1"/>
          </p:cNvSpPr>
          <p:nvPr>
            <p:ph type="sldNum" sz="quarter" idx="12"/>
          </p:nvPr>
        </p:nvSpPr>
        <p:spPr/>
        <p:txBody>
          <a:bodyPr/>
          <a:lstStyle/>
          <a:p>
            <a:fld id="{1EE7B93A-05D4-4E0E-9360-14272AE9C6F8}" type="slidenum">
              <a:rPr lang="en-US" smtClean="0"/>
              <a:t>38</a:t>
            </a:fld>
            <a:endParaRPr lang="en-US" dirty="0"/>
          </a:p>
        </p:txBody>
      </p:sp>
    </p:spTree>
    <p:extLst>
      <p:ext uri="{BB962C8B-B14F-4D97-AF65-F5344CB8AC3E}">
        <p14:creationId xmlns:p14="http://schemas.microsoft.com/office/powerpoint/2010/main" val="148232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8BD701D-4EAA-4BA2-A55E-9F96FE569906}"/>
              </a:ext>
            </a:extLst>
          </p:cNvPr>
          <p:cNvGraphicFramePr>
            <a:graphicFrameLocks noGrp="1"/>
          </p:cNvGraphicFramePr>
          <p:nvPr>
            <p:extLst>
              <p:ext uri="{D42A27DB-BD31-4B8C-83A1-F6EECF244321}">
                <p14:modId xmlns:p14="http://schemas.microsoft.com/office/powerpoint/2010/main" val="1398027112"/>
              </p:ext>
            </p:extLst>
          </p:nvPr>
        </p:nvGraphicFramePr>
        <p:xfrm>
          <a:off x="298384" y="1568918"/>
          <a:ext cx="8556858" cy="4889631"/>
        </p:xfrm>
        <a:graphic>
          <a:graphicData uri="http://schemas.openxmlformats.org/drawingml/2006/table">
            <a:tbl>
              <a:tblPr firstRow="1" firstCol="1" bandRow="1">
                <a:tableStyleId>{5202B0CA-FC54-4496-8BCA-5EF66A818D29}</a:tableStyleId>
              </a:tblPr>
              <a:tblGrid>
                <a:gridCol w="2787234">
                  <a:extLst>
                    <a:ext uri="{9D8B030D-6E8A-4147-A177-3AD203B41FA5}">
                      <a16:colId xmlns:a16="http://schemas.microsoft.com/office/drawing/2014/main" val="1065036419"/>
                    </a:ext>
                  </a:extLst>
                </a:gridCol>
                <a:gridCol w="2884812">
                  <a:extLst>
                    <a:ext uri="{9D8B030D-6E8A-4147-A177-3AD203B41FA5}">
                      <a16:colId xmlns:a16="http://schemas.microsoft.com/office/drawing/2014/main" val="2140702618"/>
                    </a:ext>
                  </a:extLst>
                </a:gridCol>
                <a:gridCol w="2884812">
                  <a:extLst>
                    <a:ext uri="{9D8B030D-6E8A-4147-A177-3AD203B41FA5}">
                      <a16:colId xmlns:a16="http://schemas.microsoft.com/office/drawing/2014/main" val="770307091"/>
                    </a:ext>
                  </a:extLst>
                </a:gridCol>
              </a:tblGrid>
              <a:tr h="1010255">
                <a:tc>
                  <a:txBody>
                    <a:bodyPr/>
                    <a:lstStyle/>
                    <a:p>
                      <a:pPr marL="0" marR="0" algn="ctr">
                        <a:lnSpc>
                          <a:spcPct val="107000"/>
                        </a:lnSpc>
                        <a:spcBef>
                          <a:spcPts val="0"/>
                        </a:spcBef>
                        <a:spcAft>
                          <a:spcPts val="0"/>
                        </a:spcAft>
                      </a:pPr>
                      <a:r>
                        <a:rPr lang="en-US" sz="2800" dirty="0">
                          <a:effectLst/>
                        </a:rPr>
                        <a:t>Unit of measure based on feet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75000"/>
                      </a:schemeClr>
                    </a:solidFill>
                  </a:tcPr>
                </a:tc>
                <a:tc>
                  <a:txBody>
                    <a:bodyPr/>
                    <a:lstStyle/>
                    <a:p>
                      <a:pPr marL="0" marR="0" algn="ctr">
                        <a:lnSpc>
                          <a:spcPct val="107000"/>
                        </a:lnSpc>
                        <a:spcBef>
                          <a:spcPts val="0"/>
                        </a:spcBef>
                        <a:spcAft>
                          <a:spcPts val="0"/>
                        </a:spcAft>
                      </a:pPr>
                      <a:r>
                        <a:rPr lang="en-US" sz="2800" dirty="0">
                          <a:effectLst/>
                        </a:rPr>
                        <a:t>“U.S. survey foot”</a:t>
                      </a:r>
                    </a:p>
                    <a:p>
                      <a:pPr marL="0" marR="0" algn="ctr">
                        <a:lnSpc>
                          <a:spcPct val="107000"/>
                        </a:lnSpc>
                        <a:spcBef>
                          <a:spcPts val="0"/>
                        </a:spcBef>
                        <a:spcAft>
                          <a:spcPts val="0"/>
                        </a:spcAft>
                      </a:pPr>
                      <a:r>
                        <a:rPr lang="en-US" sz="2800" dirty="0">
                          <a:effectLst/>
                        </a:rPr>
                        <a:t>(approximate)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75000"/>
                      </a:schemeClr>
                    </a:solidFill>
                  </a:tcPr>
                </a:tc>
                <a:tc>
                  <a:txBody>
                    <a:bodyPr/>
                    <a:lstStyle/>
                    <a:p>
                      <a:pPr marL="0" marR="0" algn="ctr">
                        <a:lnSpc>
                          <a:spcPct val="107000"/>
                        </a:lnSpc>
                        <a:spcBef>
                          <a:spcPts val="0"/>
                        </a:spcBef>
                        <a:spcAft>
                          <a:spcPts val="0"/>
                        </a:spcAft>
                      </a:pPr>
                      <a:r>
                        <a:rPr lang="en-US" sz="2800" dirty="0">
                          <a:effectLst/>
                        </a:rPr>
                        <a:t>“foot”</a:t>
                      </a:r>
                    </a:p>
                    <a:p>
                      <a:pPr marL="0" marR="0" algn="ctr">
                        <a:lnSpc>
                          <a:spcPct val="107000"/>
                        </a:lnSpc>
                        <a:spcBef>
                          <a:spcPts val="0"/>
                        </a:spcBef>
                        <a:spcAft>
                          <a:spcPts val="0"/>
                        </a:spcAft>
                      </a:pPr>
                      <a:r>
                        <a:rPr lang="en-US" sz="2800" dirty="0">
                          <a:effectLst/>
                        </a:rPr>
                        <a:t>(exact)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75000"/>
                      </a:schemeClr>
                    </a:solidFill>
                  </a:tcPr>
                </a:tc>
                <a:extLst>
                  <a:ext uri="{0D108BD9-81ED-4DB2-BD59-A6C34878D82A}">
                    <a16:rowId xmlns:a16="http://schemas.microsoft.com/office/drawing/2014/main" val="836908044"/>
                  </a:ext>
                </a:extLst>
              </a:tr>
              <a:tr h="484922">
                <a:tc>
                  <a:txBody>
                    <a:bodyPr/>
                    <a:lstStyle/>
                    <a:p>
                      <a:pPr marL="0" marR="0" algn="l">
                        <a:lnSpc>
                          <a:spcPct val="107000"/>
                        </a:lnSpc>
                        <a:spcBef>
                          <a:spcPts val="0"/>
                        </a:spcBef>
                        <a:spcAft>
                          <a:spcPts val="0"/>
                        </a:spcAft>
                      </a:pPr>
                      <a:r>
                        <a:rPr lang="en-US" sz="2400" dirty="0">
                          <a:solidFill>
                            <a:schemeClr val="tx2">
                              <a:lumMod val="75000"/>
                            </a:schemeClr>
                          </a:solidFill>
                          <a:effectLst/>
                        </a:rPr>
                        <a:t>foot (ft)</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chemeClr val="tx2">
                              <a:lumMod val="75000"/>
                            </a:schemeClr>
                          </a:solidFill>
                          <a:effectLst/>
                        </a:rPr>
                        <a:t>0.304 800 6… m</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dirty="0">
                          <a:solidFill>
                            <a:schemeClr val="tx2">
                              <a:lumMod val="75000"/>
                            </a:schemeClr>
                          </a:solidFill>
                          <a:effectLst/>
                        </a:rPr>
                        <a:t>0.304 8 m</a:t>
                      </a:r>
                      <a:endPar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4596324"/>
                  </a:ext>
                </a:extLst>
              </a:tr>
              <a:tr h="484922">
                <a:tc>
                  <a:txBody>
                    <a:bodyPr/>
                    <a:lstStyle/>
                    <a:p>
                      <a:pPr marL="0" marR="0" algn="l">
                        <a:lnSpc>
                          <a:spcPct val="107000"/>
                        </a:lnSpc>
                        <a:spcBef>
                          <a:spcPts val="0"/>
                        </a:spcBef>
                        <a:spcAft>
                          <a:spcPts val="0"/>
                        </a:spcAft>
                      </a:pPr>
                      <a:r>
                        <a:rPr lang="en-US" sz="2400" dirty="0">
                          <a:solidFill>
                            <a:schemeClr val="tx2">
                              <a:lumMod val="75000"/>
                            </a:schemeClr>
                          </a:solidFill>
                          <a:effectLst/>
                        </a:rPr>
                        <a:t>mile (mi)</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285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chemeClr val="tx2">
                              <a:lumMod val="75000"/>
                            </a:schemeClr>
                          </a:solidFill>
                          <a:effectLst/>
                        </a:rPr>
                        <a:t>1609.347… m</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285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chemeClr val="tx2">
                              <a:lumMod val="75000"/>
                            </a:schemeClr>
                          </a:solidFill>
                          <a:effectLst/>
                        </a:rPr>
                        <a:t>1609.344 m</a:t>
                      </a:r>
                      <a:endPar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7744"/>
                  </a:ext>
                </a:extLst>
              </a:tr>
              <a:tr h="484922">
                <a:tc>
                  <a:txBody>
                    <a:bodyPr/>
                    <a:lstStyle/>
                    <a:p>
                      <a:pPr marL="0" marR="0" algn="l">
                        <a:lnSpc>
                          <a:spcPct val="107000"/>
                        </a:lnSpc>
                        <a:spcBef>
                          <a:spcPts val="0"/>
                        </a:spcBef>
                        <a:spcAft>
                          <a:spcPts val="0"/>
                        </a:spcAft>
                      </a:pPr>
                      <a:r>
                        <a:rPr lang="en-US" sz="2400" dirty="0">
                          <a:solidFill>
                            <a:schemeClr val="tx2">
                              <a:lumMod val="75000"/>
                            </a:schemeClr>
                          </a:solidFill>
                          <a:effectLst/>
                        </a:rPr>
                        <a:t>chain (</a:t>
                      </a:r>
                      <a:r>
                        <a:rPr lang="en-US" sz="2400" dirty="0" err="1">
                          <a:solidFill>
                            <a:schemeClr val="tx2">
                              <a:lumMod val="75000"/>
                            </a:schemeClr>
                          </a:solidFill>
                          <a:effectLst/>
                        </a:rPr>
                        <a:t>ch</a:t>
                      </a:r>
                      <a:r>
                        <a:rPr lang="en-US" sz="2400" dirty="0">
                          <a:solidFill>
                            <a:schemeClr val="tx2">
                              <a:lumMod val="75000"/>
                            </a:schemeClr>
                          </a:solidFill>
                          <a:effectLst/>
                        </a:rPr>
                        <a:t>)</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400" dirty="0">
                          <a:solidFill>
                            <a:schemeClr val="tx2">
                              <a:lumMod val="75000"/>
                            </a:schemeClr>
                          </a:solidFill>
                          <a:effectLst/>
                        </a:rPr>
                        <a:t>20.116 84… m</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400" b="1">
                          <a:solidFill>
                            <a:schemeClr val="tx2">
                              <a:lumMod val="75000"/>
                            </a:schemeClr>
                          </a:solidFill>
                          <a:effectLst/>
                        </a:rPr>
                        <a:t>20.116 8 m</a:t>
                      </a:r>
                      <a:endParaRPr lang="en-US" sz="2400" b="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51112074"/>
                  </a:ext>
                </a:extLst>
              </a:tr>
              <a:tr h="484922">
                <a:tc>
                  <a:txBody>
                    <a:bodyPr/>
                    <a:lstStyle/>
                    <a:p>
                      <a:pPr marL="0" marR="0" algn="l">
                        <a:lnSpc>
                          <a:spcPct val="107000"/>
                        </a:lnSpc>
                        <a:spcBef>
                          <a:spcPts val="0"/>
                        </a:spcBef>
                        <a:spcAft>
                          <a:spcPts val="0"/>
                        </a:spcAft>
                      </a:pPr>
                      <a:r>
                        <a:rPr lang="en-US" sz="2400" dirty="0">
                          <a:solidFill>
                            <a:schemeClr val="tx2">
                              <a:lumMod val="75000"/>
                            </a:schemeClr>
                          </a:solidFill>
                          <a:effectLst/>
                        </a:rPr>
                        <a:t>link (li)</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chemeClr val="tx2">
                              <a:lumMod val="75000"/>
                            </a:schemeClr>
                          </a:solidFill>
                          <a:effectLst/>
                        </a:rPr>
                        <a:t>0.201 168 4… m</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a:solidFill>
                            <a:schemeClr val="tx2">
                              <a:lumMod val="75000"/>
                            </a:schemeClr>
                          </a:solidFill>
                          <a:effectLst/>
                        </a:rPr>
                        <a:t>0.201 168 m</a:t>
                      </a:r>
                      <a:endParaRPr lang="en-US" sz="2400" b="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9698738"/>
                  </a:ext>
                </a:extLst>
              </a:tr>
              <a:tr h="484922">
                <a:tc>
                  <a:txBody>
                    <a:bodyPr/>
                    <a:lstStyle/>
                    <a:p>
                      <a:pPr marL="0" marR="0" algn="l">
                        <a:lnSpc>
                          <a:spcPct val="107000"/>
                        </a:lnSpc>
                        <a:spcBef>
                          <a:spcPts val="0"/>
                        </a:spcBef>
                        <a:spcAft>
                          <a:spcPts val="0"/>
                        </a:spcAft>
                      </a:pPr>
                      <a:r>
                        <a:rPr lang="en-US" sz="2400" dirty="0">
                          <a:solidFill>
                            <a:schemeClr val="tx2">
                              <a:lumMod val="75000"/>
                            </a:schemeClr>
                          </a:solidFill>
                          <a:effectLst/>
                        </a:rPr>
                        <a:t>rod (</a:t>
                      </a:r>
                      <a:r>
                        <a:rPr lang="en-US" sz="2400" dirty="0" err="1">
                          <a:solidFill>
                            <a:schemeClr val="tx2">
                              <a:lumMod val="75000"/>
                            </a:schemeClr>
                          </a:solidFill>
                          <a:effectLst/>
                        </a:rPr>
                        <a:t>rd</a:t>
                      </a:r>
                      <a:r>
                        <a:rPr lang="en-US" sz="2400" dirty="0">
                          <a:solidFill>
                            <a:schemeClr val="tx2">
                              <a:lumMod val="75000"/>
                            </a:schemeClr>
                          </a:solidFill>
                          <a:effectLst/>
                        </a:rPr>
                        <a:t>), pole, perch</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chemeClr val="tx2">
                              <a:lumMod val="75000"/>
                            </a:schemeClr>
                          </a:solidFill>
                          <a:effectLst/>
                        </a:rPr>
                        <a:t>5.029 21… m</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a:solidFill>
                            <a:schemeClr val="tx2">
                              <a:lumMod val="75000"/>
                            </a:schemeClr>
                          </a:solidFill>
                          <a:effectLst/>
                        </a:rPr>
                        <a:t>5.029 2 m</a:t>
                      </a:r>
                      <a:endParaRPr lang="en-US" sz="2400" b="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44687280"/>
                  </a:ext>
                </a:extLst>
              </a:tr>
              <a:tr h="484922">
                <a:tc>
                  <a:txBody>
                    <a:bodyPr/>
                    <a:lstStyle/>
                    <a:p>
                      <a:pPr marL="0" marR="0" algn="l">
                        <a:lnSpc>
                          <a:spcPct val="107000"/>
                        </a:lnSpc>
                        <a:spcBef>
                          <a:spcPts val="0"/>
                        </a:spcBef>
                        <a:spcAft>
                          <a:spcPts val="0"/>
                        </a:spcAft>
                      </a:pPr>
                      <a:r>
                        <a:rPr lang="en-US" sz="2400" dirty="0">
                          <a:solidFill>
                            <a:schemeClr val="tx2">
                              <a:lumMod val="75000"/>
                            </a:schemeClr>
                          </a:solidFill>
                          <a:effectLst/>
                        </a:rPr>
                        <a:t>furlong (fur)</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chemeClr val="tx2">
                              <a:lumMod val="75000"/>
                            </a:schemeClr>
                          </a:solidFill>
                          <a:effectLst/>
                        </a:rPr>
                        <a:t>201.168 4… m</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a:solidFill>
                            <a:schemeClr val="tx2">
                              <a:lumMod val="75000"/>
                            </a:schemeClr>
                          </a:solidFill>
                          <a:effectLst/>
                        </a:rPr>
                        <a:t>201.168 m</a:t>
                      </a:r>
                      <a:endParaRPr lang="en-US" sz="2400" b="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4469311"/>
                  </a:ext>
                </a:extLst>
              </a:tr>
              <a:tr h="484922">
                <a:tc>
                  <a:txBody>
                    <a:bodyPr/>
                    <a:lstStyle/>
                    <a:p>
                      <a:pPr marL="0" marR="0" algn="l">
                        <a:lnSpc>
                          <a:spcPct val="107000"/>
                        </a:lnSpc>
                        <a:spcBef>
                          <a:spcPts val="0"/>
                        </a:spcBef>
                        <a:spcAft>
                          <a:spcPts val="0"/>
                        </a:spcAft>
                      </a:pPr>
                      <a:r>
                        <a:rPr lang="en-US" sz="2400" dirty="0">
                          <a:solidFill>
                            <a:schemeClr val="tx2">
                              <a:lumMod val="75000"/>
                            </a:schemeClr>
                          </a:solidFill>
                          <a:effectLst/>
                        </a:rPr>
                        <a:t>fathom</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chemeClr val="tx2">
                              <a:lumMod val="75000"/>
                            </a:schemeClr>
                          </a:solidFill>
                          <a:effectLst/>
                        </a:rPr>
                        <a:t>1.828 804… m</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dirty="0">
                          <a:solidFill>
                            <a:schemeClr val="tx2">
                              <a:lumMod val="75000"/>
                            </a:schemeClr>
                          </a:solidFill>
                          <a:effectLst/>
                        </a:rPr>
                        <a:t>1.828 8 m</a:t>
                      </a:r>
                      <a:endPar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5692828"/>
                  </a:ext>
                </a:extLst>
              </a:tr>
              <a:tr h="484922">
                <a:tc>
                  <a:txBody>
                    <a:bodyPr/>
                    <a:lstStyle/>
                    <a:p>
                      <a:pPr marL="0" marR="0" algn="l">
                        <a:lnSpc>
                          <a:spcPct val="107000"/>
                        </a:lnSpc>
                        <a:spcBef>
                          <a:spcPts val="0"/>
                        </a:spcBef>
                        <a:spcAft>
                          <a:spcPts val="0"/>
                        </a:spcAft>
                      </a:pPr>
                      <a:r>
                        <a:rPr lang="en-US" sz="2400" dirty="0">
                          <a:solidFill>
                            <a:schemeClr val="tx2">
                              <a:lumMod val="75000"/>
                            </a:schemeClr>
                          </a:solidFill>
                          <a:effectLst/>
                        </a:rPr>
                        <a:t>acre (ac)</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chemeClr val="tx2">
                              <a:lumMod val="75000"/>
                            </a:schemeClr>
                          </a:solidFill>
                          <a:effectLst/>
                        </a:rPr>
                        <a:t>4046.872 609 9… m</a:t>
                      </a:r>
                      <a:r>
                        <a:rPr lang="en-US" sz="2400" baseline="30000" dirty="0">
                          <a:solidFill>
                            <a:schemeClr val="tx2">
                              <a:lumMod val="75000"/>
                            </a:schemeClr>
                          </a:solidFill>
                          <a:effectLst/>
                        </a:rPr>
                        <a:t>2</a:t>
                      </a:r>
                      <a:endPar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1" dirty="0">
                          <a:solidFill>
                            <a:schemeClr val="tx2">
                              <a:lumMod val="75000"/>
                            </a:schemeClr>
                          </a:solidFill>
                          <a:effectLst/>
                        </a:rPr>
                        <a:t>4046.856 422 4 m</a:t>
                      </a:r>
                      <a:r>
                        <a:rPr lang="en-US" sz="2400" b="1" baseline="30000" dirty="0">
                          <a:solidFill>
                            <a:schemeClr val="tx2">
                              <a:lumMod val="75000"/>
                            </a:schemeClr>
                          </a:solidFill>
                          <a:effectLst/>
                        </a:rPr>
                        <a:t>2</a:t>
                      </a:r>
                      <a:endPar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1467425"/>
                  </a:ext>
                </a:extLst>
              </a:tr>
            </a:tbl>
          </a:graphicData>
        </a:graphic>
      </p:graphicFrame>
      <p:sp>
        <p:nvSpPr>
          <p:cNvPr id="5" name="Title 4">
            <a:extLst>
              <a:ext uri="{FF2B5EF4-FFF2-40B4-BE49-F238E27FC236}">
                <a16:creationId xmlns:a16="http://schemas.microsoft.com/office/drawing/2014/main" id="{D005D62D-FA8A-4D0C-B7A6-E5AF8BC85D3A}"/>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67DB9BE2-3D7F-439C-B47B-05361A33B6EA}"/>
              </a:ext>
            </a:extLst>
          </p:cNvPr>
          <p:cNvSpPr txBox="1">
            <a:spLocks/>
          </p:cNvSpPr>
          <p:nvPr/>
        </p:nvSpPr>
        <p:spPr bwMode="auto">
          <a:xfrm>
            <a:off x="0" y="477794"/>
            <a:ext cx="9144000" cy="80236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j-ea"/>
                <a:cs typeface="+mj-cs"/>
              </a:rPr>
              <a:t>New definitions for “old” units</a:t>
            </a:r>
          </a:p>
        </p:txBody>
      </p:sp>
      <p:sp>
        <p:nvSpPr>
          <p:cNvPr id="2" name="Slide Number Placeholder 1">
            <a:extLst>
              <a:ext uri="{FF2B5EF4-FFF2-40B4-BE49-F238E27FC236}">
                <a16:creationId xmlns:a16="http://schemas.microsoft.com/office/drawing/2014/main" id="{F4E62D1C-4C91-40DC-88C4-FEF72862F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EF92B54-C33A-4E08-9C03-7ECDE37C5D1F}"/>
              </a:ext>
            </a:extLst>
          </p:cNvPr>
          <p:cNvSpPr/>
          <p:nvPr/>
        </p:nvSpPr>
        <p:spPr>
          <a:xfrm>
            <a:off x="298383" y="3550020"/>
            <a:ext cx="8556859"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1152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457200" y="1912937"/>
            <a:ext cx="8229600" cy="735013"/>
          </a:xfrm>
        </p:spPr>
        <p:txBody>
          <a:bodyPr>
            <a:normAutofit/>
          </a:bodyPr>
          <a:lstStyle/>
          <a:p>
            <a:pPr marL="0" indent="0">
              <a:buNone/>
            </a:pPr>
            <a:r>
              <a:rPr lang="en-US" b="1" dirty="0">
                <a:solidFill>
                  <a:schemeClr val="tx2">
                    <a:lumMod val="75000"/>
                  </a:schemeClr>
                </a:solidFill>
              </a:rPr>
              <a:t>Two versions of “foot” in current use:</a:t>
            </a:r>
          </a:p>
        </p:txBody>
      </p:sp>
      <p:sp>
        <p:nvSpPr>
          <p:cNvPr id="7" name="Title 1">
            <a:extLst>
              <a:ext uri="{FF2B5EF4-FFF2-40B4-BE49-F238E27FC236}">
                <a16:creationId xmlns:a16="http://schemas.microsoft.com/office/drawing/2014/main" id="{4DAEEE2B-C066-44E1-AD98-BAD8AB43FE95}"/>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 tale of two feet</a:t>
            </a:r>
          </a:p>
        </p:txBody>
      </p:sp>
      <p:sp>
        <p:nvSpPr>
          <p:cNvPr id="2" name="Slide Number Placeholder 1">
            <a:extLst>
              <a:ext uri="{FF2B5EF4-FFF2-40B4-BE49-F238E27FC236}">
                <a16:creationId xmlns:a16="http://schemas.microsoft.com/office/drawing/2014/main" id="{486DD037-6C3B-47D8-AA77-A8590A927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70AC7-EBEC-40A2-BC82-5EA8416E24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2" descr="http://annerussellart.com/newimages/Twoleftfeet.jpg">
            <a:extLst>
              <a:ext uri="{FF2B5EF4-FFF2-40B4-BE49-F238E27FC236}">
                <a16:creationId xmlns:a16="http://schemas.microsoft.com/office/drawing/2014/main" id="{F17263F2-DAE0-4199-AA32-0D62B063574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4000" l="3922" r="95798"/>
                    </a14:imgEffect>
                  </a14:imgLayer>
                </a14:imgProps>
              </a:ext>
              <a:ext uri="{28A0092B-C50C-407E-A947-70E740481C1C}">
                <a14:useLocalDpi xmlns:a14="http://schemas.microsoft.com/office/drawing/2010/main"/>
              </a:ext>
            </a:extLst>
          </a:blip>
          <a:srcRect l="-4895" t="65545" r="7365"/>
          <a:stretch/>
        </p:blipFill>
        <p:spPr bwMode="auto">
          <a:xfrm>
            <a:off x="6534150" y="469857"/>
            <a:ext cx="2896377" cy="1655454"/>
          </a:xfrm>
          <a:prstGeom prst="rect">
            <a:avLst/>
          </a:prstGeom>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AAE79E5-AC04-4423-988A-690B48BD1110}"/>
              </a:ext>
            </a:extLst>
          </p:cNvPr>
          <p:cNvSpPr txBox="1">
            <a:spLocks/>
          </p:cNvSpPr>
          <p:nvPr/>
        </p:nvSpPr>
        <p:spPr bwMode="auto">
          <a:xfrm>
            <a:off x="799323" y="2545715"/>
            <a:ext cx="3352800" cy="735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“Old” U.S. survey foot</a:t>
            </a:r>
          </a:p>
        </p:txBody>
      </p:sp>
      <p:sp>
        <p:nvSpPr>
          <p:cNvPr id="9" name="Content Placeholder 2">
            <a:extLst>
              <a:ext uri="{FF2B5EF4-FFF2-40B4-BE49-F238E27FC236}">
                <a16:creationId xmlns:a16="http://schemas.microsoft.com/office/drawing/2014/main" id="{38817118-2568-4387-AF3E-94E1DD8F0514}"/>
              </a:ext>
            </a:extLst>
          </p:cNvPr>
          <p:cNvSpPr txBox="1">
            <a:spLocks/>
          </p:cNvSpPr>
          <p:nvPr/>
        </p:nvSpPr>
        <p:spPr bwMode="auto">
          <a:xfrm>
            <a:off x="4467225" y="2545715"/>
            <a:ext cx="3790950" cy="735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“New” international foot</a:t>
            </a:r>
          </a:p>
        </p:txBody>
      </p:sp>
      <p:sp>
        <p:nvSpPr>
          <p:cNvPr id="13" name="Arrow: Right 12">
            <a:extLst>
              <a:ext uri="{FF2B5EF4-FFF2-40B4-BE49-F238E27FC236}">
                <a16:creationId xmlns:a16="http://schemas.microsoft.com/office/drawing/2014/main" id="{F5C98E94-8175-43FC-846C-BAD31A6071AE}"/>
              </a:ext>
            </a:extLst>
          </p:cNvPr>
          <p:cNvSpPr/>
          <p:nvPr/>
        </p:nvSpPr>
        <p:spPr>
          <a:xfrm>
            <a:off x="4194402" y="2661206"/>
            <a:ext cx="299844" cy="285750"/>
          </a:xfrm>
          <a:prstGeom prst="rightArrow">
            <a:avLst>
              <a:gd name="adj1" fmla="val 33333"/>
              <a:gd name="adj2" fmla="val 66667"/>
            </a:avLst>
          </a:prstGeom>
          <a:solidFill>
            <a:schemeClr val="accent1">
              <a:lumMod val="60000"/>
              <a:lumOff val="40000"/>
            </a:schemeClr>
          </a:solidFill>
          <a:ln w="127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B7021A9-82B2-44A8-A949-F31D346AA73B}"/>
              </a:ext>
            </a:extLst>
          </p:cNvPr>
          <p:cNvSpPr/>
          <p:nvPr/>
        </p:nvSpPr>
        <p:spPr>
          <a:xfrm>
            <a:off x="4856069" y="3115608"/>
            <a:ext cx="309562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 ft = 0.3048 m </a:t>
            </a:r>
            <a:r>
              <a:rPr kumimoji="0" lang="en-US" sz="2400" b="0" i="1" u="none" strike="noStrike" kern="1200" cap="none" spc="0" normalizeH="0" baseline="0" noProof="0" dirty="0">
                <a:ln>
                  <a:noFill/>
                </a:ln>
                <a:solidFill>
                  <a:prstClr val="black"/>
                </a:solidFill>
                <a:effectLst/>
                <a:uLnTx/>
                <a:uFillTx/>
                <a:latin typeface="Calibri"/>
                <a:ea typeface="+mn-ea"/>
                <a:cs typeface="+mn-cs"/>
              </a:rPr>
              <a:t>exactly</a:t>
            </a:r>
          </a:p>
        </p:txBody>
      </p:sp>
      <p:sp>
        <p:nvSpPr>
          <p:cNvPr id="15" name="Rectangle 14">
            <a:extLst>
              <a:ext uri="{FF2B5EF4-FFF2-40B4-BE49-F238E27FC236}">
                <a16:creationId xmlns:a16="http://schemas.microsoft.com/office/drawing/2014/main" id="{B93D82A2-4B3D-4A22-A40E-4F564B6A4FCE}"/>
              </a:ext>
            </a:extLst>
          </p:cNvPr>
          <p:cNvSpPr/>
          <p:nvPr/>
        </p:nvSpPr>
        <p:spPr>
          <a:xfrm>
            <a:off x="706959" y="3115608"/>
            <a:ext cx="393955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 ft = 0.3048006096…‬ m</a:t>
            </a:r>
          </a:p>
        </p:txBody>
      </p:sp>
      <p:sp>
        <p:nvSpPr>
          <p:cNvPr id="16" name="Rectangle 15">
            <a:extLst>
              <a:ext uri="{FF2B5EF4-FFF2-40B4-BE49-F238E27FC236}">
                <a16:creationId xmlns:a16="http://schemas.microsoft.com/office/drawing/2014/main" id="{1B8E111E-FD97-4CBD-94E1-2B02A0726401}"/>
              </a:ext>
            </a:extLst>
          </p:cNvPr>
          <p:cNvSpPr/>
          <p:nvPr/>
        </p:nvSpPr>
        <p:spPr>
          <a:xfrm>
            <a:off x="3025130" y="3750399"/>
            <a:ext cx="2957804" cy="1200329"/>
          </a:xfrm>
          <a:prstGeom prst="rect">
            <a:avLst/>
          </a:prstGeom>
          <a:ln w="254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differ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 parts per million (ppm) or 0.01 ft/mile</a:t>
            </a:r>
          </a:p>
        </p:txBody>
      </p:sp>
      <p:cxnSp>
        <p:nvCxnSpPr>
          <p:cNvPr id="22" name="Connector: Elbow 21">
            <a:extLst>
              <a:ext uri="{FF2B5EF4-FFF2-40B4-BE49-F238E27FC236}">
                <a16:creationId xmlns:a16="http://schemas.microsoft.com/office/drawing/2014/main" id="{41EFE1AD-0BBA-4430-8D16-A8F2C79F5B94}"/>
              </a:ext>
            </a:extLst>
          </p:cNvPr>
          <p:cNvCxnSpPr>
            <a:stCxn id="16" idx="1"/>
          </p:cNvCxnSpPr>
          <p:nvPr/>
        </p:nvCxnSpPr>
        <p:spPr>
          <a:xfrm rot="10800000">
            <a:off x="2567930" y="3525822"/>
            <a:ext cx="457200" cy="824742"/>
          </a:xfrm>
          <a:prstGeom prst="bentConnector2">
            <a:avLst/>
          </a:prstGeom>
          <a:ln w="254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Connector: Elbow 26">
            <a:extLst>
              <a:ext uri="{FF2B5EF4-FFF2-40B4-BE49-F238E27FC236}">
                <a16:creationId xmlns:a16="http://schemas.microsoft.com/office/drawing/2014/main" id="{13E4C9CC-D4E0-43BD-8DC1-E0D3A78E9E05}"/>
              </a:ext>
            </a:extLst>
          </p:cNvPr>
          <p:cNvCxnSpPr/>
          <p:nvPr/>
        </p:nvCxnSpPr>
        <p:spPr>
          <a:xfrm flipV="1">
            <a:off x="5982934" y="3525817"/>
            <a:ext cx="457200" cy="640080"/>
          </a:xfrm>
          <a:prstGeom prst="bentConnector2">
            <a:avLst/>
          </a:prstGeom>
          <a:ln w="254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Rectangle 27">
            <a:extLst>
              <a:ext uri="{FF2B5EF4-FFF2-40B4-BE49-F238E27FC236}">
                <a16:creationId xmlns:a16="http://schemas.microsoft.com/office/drawing/2014/main" id="{897CE1C4-555F-49D6-B0C5-6964478B4F05}"/>
              </a:ext>
            </a:extLst>
          </p:cNvPr>
          <p:cNvSpPr/>
          <p:nvPr/>
        </p:nvSpPr>
        <p:spPr>
          <a:xfrm>
            <a:off x="1509349" y="5255470"/>
            <a:ext cx="5669950" cy="584775"/>
          </a:xfrm>
          <a:prstGeom prst="rect">
            <a:avLst/>
          </a:prstGeom>
        </p:spPr>
        <p:txBody>
          <a:bodyPr wrap="non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504D">
                    <a:lumMod val="75000"/>
                  </a:srgbClr>
                </a:solidFill>
                <a:effectLst/>
                <a:uLnTx/>
                <a:uFillTx/>
                <a:latin typeface="Calibri"/>
                <a:ea typeface="+mn-ea"/>
                <a:cs typeface="+mn-cs"/>
              </a:rPr>
              <a:t>A </a:t>
            </a:r>
            <a:r>
              <a:rPr kumimoji="0" lang="en-US" sz="3200" b="1" i="1" u="none" strike="noStrike" kern="1200" cap="none" spc="0" normalizeH="0" baseline="0" noProof="0" dirty="0">
                <a:ln>
                  <a:noFill/>
                </a:ln>
                <a:solidFill>
                  <a:srgbClr val="C0504D">
                    <a:lumMod val="75000"/>
                  </a:srgbClr>
                </a:solidFill>
                <a:effectLst/>
                <a:uLnTx/>
                <a:uFillTx/>
                <a:latin typeface="Calibri"/>
                <a:ea typeface="+mn-ea"/>
                <a:cs typeface="+mn-cs"/>
              </a:rPr>
              <a:t>real</a:t>
            </a:r>
            <a:r>
              <a:rPr kumimoji="0" lang="en-US" sz="3200" b="0" i="0" u="none" strike="noStrike" kern="1200" cap="none" spc="0" normalizeH="0" baseline="0" noProof="0" dirty="0">
                <a:ln>
                  <a:noFill/>
                </a:ln>
                <a:solidFill>
                  <a:srgbClr val="C0504D">
                    <a:lumMod val="75000"/>
                  </a:srgbClr>
                </a:solidFill>
                <a:effectLst/>
                <a:uLnTx/>
                <a:uFillTx/>
                <a:latin typeface="Calibri"/>
                <a:ea typeface="+mn-ea"/>
                <a:cs typeface="+mn-cs"/>
              </a:rPr>
              <a:t> problem with </a:t>
            </a:r>
            <a:r>
              <a:rPr kumimoji="0" lang="en-US" sz="3200" b="1" i="1" u="none" strike="noStrike" kern="1200" cap="none" spc="0" normalizeH="0" baseline="0" noProof="0" dirty="0">
                <a:ln>
                  <a:noFill/>
                </a:ln>
                <a:solidFill>
                  <a:srgbClr val="C0504D">
                    <a:lumMod val="75000"/>
                  </a:srgbClr>
                </a:solidFill>
                <a:effectLst/>
                <a:uLnTx/>
                <a:uFillTx/>
                <a:latin typeface="Calibri"/>
                <a:ea typeface="+mn-ea"/>
                <a:cs typeface="+mn-cs"/>
              </a:rPr>
              <a:t>real</a:t>
            </a:r>
            <a:r>
              <a:rPr kumimoji="0" lang="en-US" sz="3200" b="0" i="0" u="none" strike="noStrike" kern="1200" cap="none" spc="0" normalizeH="0" baseline="0" noProof="0" dirty="0">
                <a:ln>
                  <a:noFill/>
                </a:ln>
                <a:solidFill>
                  <a:srgbClr val="C0504D">
                    <a:lumMod val="75000"/>
                  </a:srgbClr>
                </a:solidFill>
                <a:effectLst/>
                <a:uLnTx/>
                <a:uFillTx/>
                <a:latin typeface="Calibri"/>
                <a:ea typeface="+mn-ea"/>
                <a:cs typeface="+mn-cs"/>
              </a:rPr>
              <a:t> costs</a:t>
            </a:r>
          </a:p>
        </p:txBody>
      </p:sp>
    </p:spTree>
    <p:extLst>
      <p:ext uri="{BB962C8B-B14F-4D97-AF65-F5344CB8AC3E}">
        <p14:creationId xmlns:p14="http://schemas.microsoft.com/office/powerpoint/2010/main" val="68016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250"/>
                                        <p:tgtEl>
                                          <p:spTgt spid="13"/>
                                        </p:tgtEl>
                                      </p:cBhvr>
                                    </p:animEffect>
                                  </p:childTnLst>
                                </p:cTn>
                              </p:par>
                            </p:childTnLst>
                          </p:cTn>
                        </p:par>
                        <p:par>
                          <p:cTn id="12" fill="hold">
                            <p:stCondLst>
                              <p:cond delay="175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animBg="1"/>
      <p:bldP spid="14" grpId="0"/>
      <p:bldP spid="15" grpId="0"/>
      <p:bldP spid="16" grpId="0" animBg="1"/>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8"/>
            <a:ext cx="8471141" cy="4671061"/>
          </a:xfrm>
        </p:spPr>
        <p:txBody>
          <a:bodyPr>
            <a:normAutofit/>
          </a:bodyPr>
          <a:lstStyle/>
          <a:p>
            <a:r>
              <a:rPr lang="en-US" b="1" dirty="0">
                <a:solidFill>
                  <a:schemeClr val="accent1"/>
                </a:solidFill>
              </a:rPr>
              <a:t>Keep name “international foot”?</a:t>
            </a:r>
          </a:p>
          <a:p>
            <a:r>
              <a:rPr lang="en-US" b="1" dirty="0">
                <a:solidFill>
                  <a:schemeClr val="accent1"/>
                </a:solidFill>
              </a:rPr>
              <a:t>What about other units defined with old feet?</a:t>
            </a:r>
          </a:p>
          <a:p>
            <a:r>
              <a:rPr lang="en-US" b="1" dirty="0">
                <a:solidFill>
                  <a:schemeClr val="accent2">
                    <a:lumMod val="75000"/>
                  </a:schemeClr>
                </a:solidFill>
              </a:rPr>
              <a:t>But most states now use U.S. survey foot!</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Questions, comments, and concerns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066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B573-B932-4E22-BC7C-5EB75C95DA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902B6C89-0ACA-415C-86F9-C5E0D484FA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024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8"/>
            <a:ext cx="8363607" cy="5133705"/>
          </a:xfrm>
        </p:spPr>
        <p:txBody>
          <a:bodyPr>
            <a:normAutofit fontScale="85000" lnSpcReduction="20000"/>
          </a:bodyPr>
          <a:lstStyle/>
          <a:p>
            <a:r>
              <a:rPr lang="en-US" b="1" dirty="0">
                <a:solidFill>
                  <a:schemeClr val="tx2">
                    <a:lumMod val="75000"/>
                  </a:schemeClr>
                </a:solidFill>
              </a:rPr>
              <a:t>Foot status for SPCS 83 in 56 U.S. jurisdictions</a:t>
            </a:r>
          </a:p>
          <a:p>
            <a:pPr lvl="1"/>
            <a:r>
              <a:rPr lang="en-US" dirty="0">
                <a:solidFill>
                  <a:schemeClr val="tx2">
                    <a:lumMod val="75000"/>
                  </a:schemeClr>
                </a:solidFill>
              </a:rPr>
              <a:t>U.S. survey foot:  28 by statute, 12 by FRN</a:t>
            </a:r>
          </a:p>
          <a:p>
            <a:pPr lvl="1"/>
            <a:r>
              <a:rPr lang="en-US" dirty="0">
                <a:solidFill>
                  <a:schemeClr val="tx2">
                    <a:lumMod val="75000"/>
                  </a:schemeClr>
                </a:solidFill>
              </a:rPr>
              <a:t>International foot:  6 by statute</a:t>
            </a:r>
          </a:p>
          <a:p>
            <a:pPr lvl="1"/>
            <a:r>
              <a:rPr lang="en-US" dirty="0">
                <a:solidFill>
                  <a:schemeClr val="tx2">
                    <a:lumMod val="75000"/>
                  </a:schemeClr>
                </a:solidFill>
              </a:rPr>
              <a:t>Neither:  10 jurisdictions</a:t>
            </a:r>
          </a:p>
          <a:p>
            <a:r>
              <a:rPr lang="en-US" b="1" dirty="0">
                <a:solidFill>
                  <a:schemeClr val="tx2">
                    <a:lumMod val="75000"/>
                  </a:schemeClr>
                </a:solidFill>
              </a:rPr>
              <a:t>But surveying is only small part of economy</a:t>
            </a:r>
          </a:p>
          <a:p>
            <a:pPr lvl="1"/>
            <a:r>
              <a:rPr lang="en-US" dirty="0">
                <a:solidFill>
                  <a:schemeClr val="tx2">
                    <a:lumMod val="75000"/>
                  </a:schemeClr>
                </a:solidFill>
              </a:rPr>
              <a:t>Vast majority uses new foot</a:t>
            </a:r>
          </a:p>
          <a:p>
            <a:pPr lvl="1"/>
            <a:r>
              <a:rPr lang="en-US" dirty="0">
                <a:solidFill>
                  <a:schemeClr val="tx2">
                    <a:lumMod val="75000"/>
                  </a:schemeClr>
                </a:solidFill>
              </a:rPr>
              <a:t>Foot type inconsistent even within states where adopted</a:t>
            </a:r>
          </a:p>
          <a:p>
            <a:r>
              <a:rPr lang="en-US" b="1" dirty="0">
                <a:solidFill>
                  <a:schemeClr val="tx2">
                    <a:lumMod val="75000"/>
                  </a:schemeClr>
                </a:solidFill>
              </a:rPr>
              <a:t>U.S. survey foot will be supported for legacy products</a:t>
            </a:r>
          </a:p>
          <a:p>
            <a:pPr lvl="1"/>
            <a:r>
              <a:rPr lang="en-US" dirty="0">
                <a:solidFill>
                  <a:schemeClr val="tx2">
                    <a:lumMod val="75000"/>
                  </a:schemeClr>
                </a:solidFill>
              </a:rPr>
              <a:t>For all SPCS 27 zones</a:t>
            </a:r>
          </a:p>
          <a:p>
            <a:pPr lvl="1"/>
            <a:r>
              <a:rPr lang="en-US" dirty="0">
                <a:solidFill>
                  <a:schemeClr val="tx2">
                    <a:lumMod val="75000"/>
                  </a:schemeClr>
                </a:solidFill>
              </a:rPr>
              <a:t>For SPCS 83 zones that currently use U.S. survey foot</a:t>
            </a:r>
          </a:p>
          <a:p>
            <a:r>
              <a:rPr lang="en-US" b="1" dirty="0">
                <a:solidFill>
                  <a:schemeClr val="tx2">
                    <a:lumMod val="75000"/>
                  </a:schemeClr>
                </a:solidFill>
              </a:rPr>
              <a:t>SPCS2022 will only support international foot</a:t>
            </a:r>
          </a:p>
          <a:p>
            <a:pPr lvl="1"/>
            <a:r>
              <a:rPr lang="en-US" dirty="0">
                <a:solidFill>
                  <a:schemeClr val="tx2">
                    <a:lumMod val="75000"/>
                  </a:schemeClr>
                </a:solidFill>
              </a:rPr>
              <a:t>2 ppm difference in length is very small</a:t>
            </a:r>
          </a:p>
          <a:p>
            <a:pPr lvl="1"/>
            <a:r>
              <a:rPr lang="en-US" dirty="0">
                <a:solidFill>
                  <a:schemeClr val="tx2">
                    <a:lumMod val="75000"/>
                  </a:schemeClr>
                </a:solidFill>
              </a:rPr>
              <a:t>Less than scale difference with SPCS 83 for nearly all zones</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The U.S. survey foot will never go away</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185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Effect transition="in" filter="fade">
                                      <p:cBhvr>
                                        <p:cTn id="3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8"/>
            <a:ext cx="8471141" cy="4671061"/>
          </a:xfrm>
        </p:spPr>
        <p:txBody>
          <a:bodyPr>
            <a:normAutofit/>
          </a:bodyPr>
          <a:lstStyle/>
          <a:p>
            <a:r>
              <a:rPr lang="en-US" b="1" dirty="0">
                <a:solidFill>
                  <a:schemeClr val="accent1"/>
                </a:solidFill>
              </a:rPr>
              <a:t>Keep name “international foot”?</a:t>
            </a:r>
          </a:p>
          <a:p>
            <a:r>
              <a:rPr lang="en-US" b="1" dirty="0">
                <a:solidFill>
                  <a:schemeClr val="accent1"/>
                </a:solidFill>
              </a:rPr>
              <a:t>What about other units defined with old feet?</a:t>
            </a:r>
          </a:p>
          <a:p>
            <a:r>
              <a:rPr lang="en-US" b="1" dirty="0">
                <a:solidFill>
                  <a:schemeClr val="accent1"/>
                </a:solidFill>
              </a:rPr>
              <a:t>But most states now use U.S. survey foot!</a:t>
            </a:r>
          </a:p>
          <a:p>
            <a:r>
              <a:rPr lang="en-US" b="1" dirty="0">
                <a:solidFill>
                  <a:schemeClr val="accent2">
                    <a:lumMod val="75000"/>
                  </a:schemeClr>
                </a:solidFill>
              </a:rPr>
              <a:t>BLM requires U.S. survey foot</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Questions, comments, and concerns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656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423272" y="1463039"/>
            <a:ext cx="4428497" cy="4863116"/>
          </a:xfrm>
        </p:spPr>
        <p:txBody>
          <a:bodyPr>
            <a:normAutofit lnSpcReduction="10000"/>
          </a:bodyPr>
          <a:lstStyle/>
          <a:p>
            <a:r>
              <a:rPr lang="en-US" b="1" dirty="0">
                <a:solidFill>
                  <a:schemeClr val="tx2">
                    <a:lumMod val="75000"/>
                  </a:schemeClr>
                </a:solidFill>
              </a:rPr>
              <a:t>First three manuals predate 1893  Mendenhall Order</a:t>
            </a:r>
          </a:p>
          <a:p>
            <a:pPr lvl="1"/>
            <a:r>
              <a:rPr lang="en-US" b="1" i="1" dirty="0">
                <a:solidFill>
                  <a:schemeClr val="tx2">
                    <a:lumMod val="75000"/>
                  </a:schemeClr>
                </a:solidFill>
              </a:rPr>
              <a:t>Before:</a:t>
            </a:r>
            <a:r>
              <a:rPr lang="en-US" dirty="0">
                <a:solidFill>
                  <a:schemeClr val="tx2">
                    <a:lumMod val="75000"/>
                  </a:schemeClr>
                </a:solidFill>
              </a:rPr>
              <a:t>  1855, 1881, 1890</a:t>
            </a:r>
          </a:p>
          <a:p>
            <a:pPr lvl="1"/>
            <a:r>
              <a:rPr lang="en-US" b="1" i="1" dirty="0">
                <a:solidFill>
                  <a:schemeClr val="tx2">
                    <a:lumMod val="75000"/>
                  </a:schemeClr>
                </a:solidFill>
              </a:rPr>
              <a:t>After:</a:t>
            </a:r>
            <a:r>
              <a:rPr lang="en-US" dirty="0">
                <a:solidFill>
                  <a:schemeClr val="tx2">
                    <a:lumMod val="75000"/>
                  </a:schemeClr>
                </a:solidFill>
              </a:rPr>
              <a:t>  1894, 1902, 1930, 1947, 1973, 2009</a:t>
            </a:r>
          </a:p>
          <a:p>
            <a:r>
              <a:rPr lang="en-US" b="1" i="1" dirty="0">
                <a:solidFill>
                  <a:schemeClr val="tx2">
                    <a:lumMod val="75000"/>
                  </a:schemeClr>
                </a:solidFill>
              </a:rPr>
              <a:t>Foot definition changed during life of manual</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BLM officially uses U.S. survey foot</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07925D7-4E7F-463C-8117-3F7D3B8B8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45" y="1208662"/>
            <a:ext cx="4310151" cy="55778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5552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8"/>
            <a:ext cx="8471141" cy="4671061"/>
          </a:xfrm>
        </p:spPr>
        <p:txBody>
          <a:bodyPr>
            <a:normAutofit/>
          </a:bodyPr>
          <a:lstStyle/>
          <a:p>
            <a:r>
              <a:rPr lang="en-US" b="1" dirty="0">
                <a:solidFill>
                  <a:schemeClr val="accent1"/>
                </a:solidFill>
              </a:rPr>
              <a:t>Keep name “international foot”?</a:t>
            </a:r>
          </a:p>
          <a:p>
            <a:r>
              <a:rPr lang="en-US" b="1" dirty="0">
                <a:solidFill>
                  <a:schemeClr val="accent1"/>
                </a:solidFill>
              </a:rPr>
              <a:t>What about other units defined with old feet?</a:t>
            </a:r>
          </a:p>
          <a:p>
            <a:r>
              <a:rPr lang="en-US" b="1" dirty="0">
                <a:solidFill>
                  <a:schemeClr val="accent1"/>
                </a:solidFill>
              </a:rPr>
              <a:t>But most states now use U.S. survey foot!</a:t>
            </a:r>
          </a:p>
          <a:p>
            <a:r>
              <a:rPr lang="en-US" b="1" dirty="0">
                <a:solidFill>
                  <a:schemeClr val="accent1"/>
                </a:solidFill>
              </a:rPr>
              <a:t>BLM requires U.S. survey foot</a:t>
            </a:r>
          </a:p>
          <a:p>
            <a:r>
              <a:rPr lang="en-US" b="1" dirty="0">
                <a:solidFill>
                  <a:schemeClr val="accent2">
                    <a:lumMod val="75000"/>
                  </a:schemeClr>
                </a:solidFill>
              </a:rPr>
              <a:t>Impact on property conveyance or value?</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Questions, comments, and concerns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81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4ACBB-9965-4F1C-AA79-55FC53022019}"/>
              </a:ext>
            </a:extLst>
          </p:cNvPr>
          <p:cNvSpPr>
            <a:spLocks noGrp="1"/>
          </p:cNvSpPr>
          <p:nvPr>
            <p:ph idx="1"/>
          </p:nvPr>
        </p:nvSpPr>
        <p:spPr>
          <a:xfrm>
            <a:off x="457200" y="1463040"/>
            <a:ext cx="8551718" cy="4754880"/>
          </a:xfrm>
        </p:spPr>
        <p:txBody>
          <a:bodyPr>
            <a:normAutofit/>
          </a:bodyPr>
          <a:lstStyle/>
          <a:p>
            <a:r>
              <a:rPr lang="en-US" dirty="0">
                <a:solidFill>
                  <a:schemeClr val="tx2">
                    <a:lumMod val="75000"/>
                  </a:schemeClr>
                </a:solidFill>
              </a:rPr>
              <a:t>Foot issue is a </a:t>
            </a:r>
            <a:r>
              <a:rPr lang="en-US" b="1" dirty="0">
                <a:solidFill>
                  <a:schemeClr val="tx2">
                    <a:lumMod val="75000"/>
                  </a:schemeClr>
                </a:solidFill>
              </a:rPr>
              <a:t>coordinate</a:t>
            </a:r>
            <a:r>
              <a:rPr lang="en-US" dirty="0">
                <a:solidFill>
                  <a:schemeClr val="tx2">
                    <a:lumMod val="75000"/>
                  </a:schemeClr>
                </a:solidFill>
              </a:rPr>
              <a:t> problem</a:t>
            </a:r>
          </a:p>
          <a:p>
            <a:r>
              <a:rPr lang="en-US" dirty="0">
                <a:solidFill>
                  <a:schemeClr val="tx2">
                    <a:lumMod val="75000"/>
                  </a:schemeClr>
                </a:solidFill>
              </a:rPr>
              <a:t>Deeds are concerned with </a:t>
            </a:r>
            <a:r>
              <a:rPr lang="en-US" b="1" dirty="0">
                <a:solidFill>
                  <a:schemeClr val="tx2">
                    <a:lumMod val="75000"/>
                  </a:schemeClr>
                </a:solidFill>
              </a:rPr>
              <a:t>distances</a:t>
            </a:r>
          </a:p>
          <a:p>
            <a:r>
              <a:rPr lang="en-US" dirty="0">
                <a:solidFill>
                  <a:schemeClr val="tx2">
                    <a:lumMod val="75000"/>
                  </a:schemeClr>
                </a:solidFill>
              </a:rPr>
              <a:t>Bigger issues with distances than type of foot </a:t>
            </a:r>
          </a:p>
          <a:p>
            <a:pPr lvl="1"/>
            <a:r>
              <a:rPr lang="en-US" i="1" dirty="0">
                <a:solidFill>
                  <a:schemeClr val="tx2">
                    <a:lumMod val="75000"/>
                  </a:schemeClr>
                </a:solidFill>
              </a:rPr>
              <a:t>U.S. survey vs. int’l foot:  </a:t>
            </a:r>
            <a:r>
              <a:rPr lang="en-US" dirty="0">
                <a:solidFill>
                  <a:schemeClr val="tx2">
                    <a:lumMod val="75000"/>
                  </a:schemeClr>
                </a:solidFill>
              </a:rPr>
              <a:t>±2 ppm = </a:t>
            </a:r>
            <a:r>
              <a:rPr lang="en-US" b="1" dirty="0">
                <a:solidFill>
                  <a:schemeClr val="tx2">
                    <a:lumMod val="75000"/>
                  </a:schemeClr>
                </a:solidFill>
              </a:rPr>
              <a:t>±0.01 ft per mile</a:t>
            </a:r>
          </a:p>
          <a:p>
            <a:r>
              <a:rPr lang="en-US" dirty="0">
                <a:solidFill>
                  <a:schemeClr val="tx2">
                    <a:lumMod val="75000"/>
                  </a:schemeClr>
                </a:solidFill>
              </a:rPr>
              <a:t>Inversed coordinates are “distances,” but…</a:t>
            </a:r>
          </a:p>
          <a:p>
            <a:pPr lvl="1"/>
            <a:r>
              <a:rPr lang="en-US" dirty="0">
                <a:solidFill>
                  <a:schemeClr val="tx2">
                    <a:lumMod val="75000"/>
                  </a:schemeClr>
                </a:solidFill>
              </a:rPr>
              <a:t>Scale of projected distance varies along line</a:t>
            </a:r>
          </a:p>
          <a:p>
            <a:pPr lvl="1"/>
            <a:r>
              <a:rPr lang="en-US" dirty="0">
                <a:solidFill>
                  <a:schemeClr val="tx2">
                    <a:lumMod val="75000"/>
                  </a:schemeClr>
                </a:solidFill>
              </a:rPr>
              <a:t>What about horizontal “ground” distances?</a:t>
            </a:r>
          </a:p>
          <a:p>
            <a:pPr lvl="1"/>
            <a:r>
              <a:rPr lang="en-US" dirty="0">
                <a:solidFill>
                  <a:schemeClr val="tx2">
                    <a:lumMod val="75000"/>
                  </a:schemeClr>
                </a:solidFill>
              </a:rPr>
              <a:t>What is a horizontal “ground” distance, anyway?</a:t>
            </a:r>
          </a:p>
        </p:txBody>
      </p:sp>
      <p:sp>
        <p:nvSpPr>
          <p:cNvPr id="8" name="Title 1">
            <a:extLst>
              <a:ext uri="{FF2B5EF4-FFF2-40B4-BE49-F238E27FC236}">
                <a16:creationId xmlns:a16="http://schemas.microsoft.com/office/drawing/2014/main" id="{7A3C7522-6A36-F344-A17F-6DBD7AA3359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Coordinates, distances, and area</a:t>
            </a:r>
          </a:p>
        </p:txBody>
      </p:sp>
      <p:sp>
        <p:nvSpPr>
          <p:cNvPr id="2" name="Slide Number Placeholder 1">
            <a:extLst>
              <a:ext uri="{FF2B5EF4-FFF2-40B4-BE49-F238E27FC236}">
                <a16:creationId xmlns:a16="http://schemas.microsoft.com/office/drawing/2014/main" id="{777D58AB-3F1D-4AE4-A9C5-39913BA8C1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669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4ACBB-9965-4F1C-AA79-55FC53022019}"/>
              </a:ext>
            </a:extLst>
          </p:cNvPr>
          <p:cNvSpPr>
            <a:spLocks noGrp="1"/>
          </p:cNvSpPr>
          <p:nvPr>
            <p:ph idx="1"/>
          </p:nvPr>
        </p:nvSpPr>
        <p:spPr>
          <a:xfrm>
            <a:off x="457200" y="1463040"/>
            <a:ext cx="8406882" cy="4754880"/>
          </a:xfrm>
        </p:spPr>
        <p:txBody>
          <a:bodyPr>
            <a:normAutofit/>
          </a:bodyPr>
          <a:lstStyle/>
          <a:p>
            <a:r>
              <a:rPr lang="en-US" dirty="0">
                <a:solidFill>
                  <a:schemeClr val="tx2">
                    <a:lumMod val="75000"/>
                  </a:schemeClr>
                </a:solidFill>
              </a:rPr>
              <a:t>Boundary surveys are not accurate (or precise) to ±2 ppm</a:t>
            </a:r>
          </a:p>
          <a:p>
            <a:r>
              <a:rPr lang="en-US" b="1" i="1" dirty="0">
                <a:solidFill>
                  <a:schemeClr val="tx2">
                    <a:lumMod val="75000"/>
                  </a:schemeClr>
                </a:solidFill>
              </a:rPr>
              <a:t>If same surveyor measures same parcel twice with same equipment, will not get same distances or area within ±2 ppm</a:t>
            </a:r>
          </a:p>
          <a:p>
            <a:pPr lvl="1"/>
            <a:r>
              <a:rPr lang="en-US" dirty="0">
                <a:solidFill>
                  <a:schemeClr val="tx2">
                    <a:lumMod val="75000"/>
                  </a:schemeClr>
                </a:solidFill>
              </a:rPr>
              <a:t>Doesn’t matter whether parcel is 1 or 1,000 acres</a:t>
            </a:r>
          </a:p>
          <a:p>
            <a:pPr lvl="1"/>
            <a:r>
              <a:rPr lang="en-US" dirty="0">
                <a:solidFill>
                  <a:schemeClr val="tx2">
                    <a:lumMod val="75000"/>
                  </a:schemeClr>
                </a:solidFill>
              </a:rPr>
              <a:t>Difference is 25 square inches per acre (5 in × 5 in)</a:t>
            </a:r>
          </a:p>
          <a:p>
            <a:pPr lvl="1"/>
            <a:r>
              <a:rPr lang="en-US" dirty="0">
                <a:solidFill>
                  <a:schemeClr val="tx2">
                    <a:lumMod val="75000"/>
                  </a:schemeClr>
                </a:solidFill>
              </a:rPr>
              <a:t>That’s 0.000 004 acre per acre, </a:t>
            </a:r>
            <a:r>
              <a:rPr lang="en-US" b="1" i="1" dirty="0">
                <a:solidFill>
                  <a:schemeClr val="tx2">
                    <a:lumMod val="75000"/>
                  </a:schemeClr>
                </a:solidFill>
              </a:rPr>
              <a:t>more or less</a:t>
            </a:r>
          </a:p>
        </p:txBody>
      </p:sp>
      <p:sp>
        <p:nvSpPr>
          <p:cNvPr id="8" name="Title 1">
            <a:extLst>
              <a:ext uri="{FF2B5EF4-FFF2-40B4-BE49-F238E27FC236}">
                <a16:creationId xmlns:a16="http://schemas.microsoft.com/office/drawing/2014/main" id="{7A3C7522-6A36-F344-A17F-6DBD7AA3359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Coordinates, distances, and area</a:t>
            </a:r>
          </a:p>
        </p:txBody>
      </p:sp>
      <p:sp>
        <p:nvSpPr>
          <p:cNvPr id="2" name="Slide Number Placeholder 1">
            <a:extLst>
              <a:ext uri="{FF2B5EF4-FFF2-40B4-BE49-F238E27FC236}">
                <a16:creationId xmlns:a16="http://schemas.microsoft.com/office/drawing/2014/main" id="{777D58AB-3F1D-4AE4-A9C5-39913BA8C1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73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8"/>
            <a:ext cx="8471141" cy="4671061"/>
          </a:xfrm>
        </p:spPr>
        <p:txBody>
          <a:bodyPr>
            <a:normAutofit/>
          </a:bodyPr>
          <a:lstStyle/>
          <a:p>
            <a:r>
              <a:rPr lang="en-US" b="1" dirty="0">
                <a:solidFill>
                  <a:schemeClr val="accent1"/>
                </a:solidFill>
              </a:rPr>
              <a:t>Keep name “international foot”?</a:t>
            </a:r>
          </a:p>
          <a:p>
            <a:r>
              <a:rPr lang="en-US" b="1" dirty="0">
                <a:solidFill>
                  <a:schemeClr val="accent1"/>
                </a:solidFill>
              </a:rPr>
              <a:t>What about other units defined with old feet?</a:t>
            </a:r>
          </a:p>
          <a:p>
            <a:r>
              <a:rPr lang="en-US" b="1" dirty="0">
                <a:solidFill>
                  <a:schemeClr val="accent1"/>
                </a:solidFill>
              </a:rPr>
              <a:t>But most states now use U.S. survey foot!</a:t>
            </a:r>
          </a:p>
          <a:p>
            <a:r>
              <a:rPr lang="en-US" b="1" dirty="0">
                <a:solidFill>
                  <a:schemeClr val="accent1"/>
                </a:solidFill>
              </a:rPr>
              <a:t>BLM requires U.S. survey foot</a:t>
            </a:r>
          </a:p>
          <a:p>
            <a:r>
              <a:rPr lang="en-US" b="1" dirty="0">
                <a:solidFill>
                  <a:schemeClr val="accent1"/>
                </a:solidFill>
              </a:rPr>
              <a:t>Impact on property conveyance or value?</a:t>
            </a:r>
          </a:p>
          <a:p>
            <a:r>
              <a:rPr lang="en-US" b="1" dirty="0">
                <a:solidFill>
                  <a:schemeClr val="accent2">
                    <a:lumMod val="75000"/>
                  </a:schemeClr>
                </a:solidFill>
              </a:rPr>
              <a:t>Why not just go metric?</a:t>
            </a:r>
          </a:p>
          <a:p>
            <a:pPr marL="0" indent="0">
              <a:buNone/>
            </a:pPr>
            <a:endParaRPr lang="en-US" sz="3000" b="1" dirty="0">
              <a:solidFill>
                <a:schemeClr val="accent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Questions, comments, and concerns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721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363607" cy="4825617"/>
          </a:xfrm>
        </p:spPr>
        <p:txBody>
          <a:bodyPr>
            <a:normAutofit lnSpcReduction="10000"/>
          </a:bodyPr>
          <a:lstStyle/>
          <a:p>
            <a:r>
              <a:rPr lang="en-US" b="1" i="1" dirty="0">
                <a:solidFill>
                  <a:schemeClr val="tx2">
                    <a:lumMod val="75000"/>
                  </a:schemeClr>
                </a:solidFill>
              </a:rPr>
              <a:t>Good news:  </a:t>
            </a:r>
            <a:r>
              <a:rPr lang="en-US" dirty="0">
                <a:solidFill>
                  <a:schemeClr val="tx2">
                    <a:lumMod val="75000"/>
                  </a:schemeClr>
                </a:solidFill>
              </a:rPr>
              <a:t>you </a:t>
            </a:r>
            <a:r>
              <a:rPr lang="en-US" b="1" i="1" dirty="0">
                <a:solidFill>
                  <a:schemeClr val="tx2">
                    <a:lumMod val="75000"/>
                  </a:schemeClr>
                </a:solidFill>
              </a:rPr>
              <a:t>CAN</a:t>
            </a:r>
            <a:r>
              <a:rPr lang="en-US" dirty="0">
                <a:solidFill>
                  <a:schemeClr val="tx2">
                    <a:lumMod val="75000"/>
                  </a:schemeClr>
                </a:solidFill>
              </a:rPr>
              <a:t> “go metric”!</a:t>
            </a:r>
          </a:p>
          <a:p>
            <a:pPr lvl="1"/>
            <a:r>
              <a:rPr lang="en-US" dirty="0">
                <a:solidFill>
                  <a:schemeClr val="tx2">
                    <a:lumMod val="75000"/>
                  </a:schemeClr>
                </a:solidFill>
              </a:rPr>
              <a:t>Legalized by Congress for commerce in 1866</a:t>
            </a:r>
          </a:p>
          <a:p>
            <a:pPr lvl="1"/>
            <a:r>
              <a:rPr lang="en-US" dirty="0">
                <a:solidFill>
                  <a:schemeClr val="tx2">
                    <a:lumMod val="75000"/>
                  </a:schemeClr>
                </a:solidFill>
              </a:rPr>
              <a:t>All you have to do is convince your client…</a:t>
            </a:r>
          </a:p>
          <a:p>
            <a:r>
              <a:rPr lang="en-US" dirty="0">
                <a:solidFill>
                  <a:schemeClr val="tx2">
                    <a:lumMod val="75000"/>
                  </a:schemeClr>
                </a:solidFill>
              </a:rPr>
              <a:t>But to work, </a:t>
            </a:r>
            <a:r>
              <a:rPr lang="en-US" b="1" i="1" dirty="0">
                <a:solidFill>
                  <a:schemeClr val="tx2">
                    <a:lumMod val="75000"/>
                  </a:schemeClr>
                </a:solidFill>
              </a:rPr>
              <a:t>everything</a:t>
            </a:r>
            <a:r>
              <a:rPr lang="en-US" dirty="0">
                <a:solidFill>
                  <a:schemeClr val="tx2">
                    <a:lumMod val="75000"/>
                  </a:schemeClr>
                </a:solidFill>
              </a:rPr>
              <a:t> must be metric</a:t>
            </a:r>
          </a:p>
          <a:p>
            <a:pPr lvl="1"/>
            <a:r>
              <a:rPr lang="en-US" dirty="0">
                <a:solidFill>
                  <a:schemeClr val="tx2">
                    <a:lumMod val="75000"/>
                  </a:schemeClr>
                </a:solidFill>
              </a:rPr>
              <a:t>Every.  Thing.</a:t>
            </a:r>
          </a:p>
          <a:p>
            <a:pPr lvl="1"/>
            <a:r>
              <a:rPr lang="en-US" b="1" i="1" dirty="0">
                <a:solidFill>
                  <a:schemeClr val="tx2">
                    <a:lumMod val="75000"/>
                  </a:schemeClr>
                </a:solidFill>
              </a:rPr>
              <a:t>More good news:  </a:t>
            </a:r>
            <a:r>
              <a:rPr lang="en-US" dirty="0">
                <a:solidFill>
                  <a:schemeClr val="tx2">
                    <a:lumMod val="75000"/>
                  </a:schemeClr>
                </a:solidFill>
              </a:rPr>
              <a:t>gas will be cheaper!</a:t>
            </a:r>
          </a:p>
          <a:p>
            <a:pPr lvl="1"/>
            <a:endParaRPr lang="en-US" dirty="0">
              <a:solidFill>
                <a:schemeClr val="tx2">
                  <a:lumMod val="75000"/>
                </a:schemeClr>
              </a:solidFill>
            </a:endParaRPr>
          </a:p>
          <a:p>
            <a:pPr marL="0" lvl="1" indent="0" algn="ctr">
              <a:buNone/>
            </a:pPr>
            <a:r>
              <a:rPr lang="en-US" i="1" dirty="0">
                <a:solidFill>
                  <a:schemeClr val="tx2">
                    <a:lumMod val="75000"/>
                  </a:schemeClr>
                </a:solidFill>
              </a:rPr>
              <a:t>vs.</a:t>
            </a:r>
          </a:p>
          <a:p>
            <a:pPr lvl="1"/>
            <a:endParaRPr lang="en-US" dirty="0">
              <a:solidFill>
                <a:schemeClr val="tx2">
                  <a:lumMod val="75000"/>
                </a:schemeClr>
              </a:solidFill>
            </a:endParaRPr>
          </a:p>
          <a:p>
            <a:pPr marL="0" lvl="1" indent="0" algn="ctr">
              <a:buNone/>
            </a:pPr>
            <a:r>
              <a:rPr lang="en-US" b="1" i="1" dirty="0">
                <a:solidFill>
                  <a:schemeClr val="tx2">
                    <a:lumMod val="75000"/>
                  </a:schemeClr>
                </a:solidFill>
              </a:rPr>
              <a:t>Where would you buy gas?</a:t>
            </a: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Why not just go metric?</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230D3708-B74D-44B2-881D-0A5C44DCC13A}"/>
              </a:ext>
            </a:extLst>
          </p:cNvPr>
          <p:cNvGrpSpPr/>
          <p:nvPr/>
        </p:nvGrpSpPr>
        <p:grpSpPr>
          <a:xfrm>
            <a:off x="1860579" y="4472534"/>
            <a:ext cx="2228654" cy="1281947"/>
            <a:chOff x="1579288" y="4276583"/>
            <a:chExt cx="2228654" cy="1281947"/>
          </a:xfrm>
          <a:effectLst>
            <a:outerShdw blurRad="63500" sx="102000" sy="102000" algn="ctr" rotWithShape="0">
              <a:prstClr val="black">
                <a:alpha val="40000"/>
              </a:prstClr>
            </a:outerShdw>
          </a:effectLst>
        </p:grpSpPr>
        <p:sp>
          <p:nvSpPr>
            <p:cNvPr id="4" name="Rectangle 3">
              <a:extLst>
                <a:ext uri="{FF2B5EF4-FFF2-40B4-BE49-F238E27FC236}">
                  <a16:creationId xmlns:a16="http://schemas.microsoft.com/office/drawing/2014/main" id="{FDF2978B-4438-41AB-8BC5-EDCA3AB058B2}"/>
                </a:ext>
              </a:extLst>
            </p:cNvPr>
            <p:cNvSpPr/>
            <p:nvPr/>
          </p:nvSpPr>
          <p:spPr>
            <a:xfrm flipH="1">
              <a:off x="1579288" y="4276583"/>
              <a:ext cx="54864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7200" b="1" dirty="0">
                  <a:solidFill>
                    <a:srgbClr val="000000"/>
                  </a:solidFill>
                </a:rPr>
                <a:t>3</a:t>
              </a:r>
            </a:p>
          </p:txBody>
        </p:sp>
        <p:sp>
          <p:nvSpPr>
            <p:cNvPr id="8" name="Rectangle 7">
              <a:extLst>
                <a:ext uri="{FF2B5EF4-FFF2-40B4-BE49-F238E27FC236}">
                  <a16:creationId xmlns:a16="http://schemas.microsoft.com/office/drawing/2014/main" id="{CF835E48-5D47-4146-971B-E63486EB05C3}"/>
                </a:ext>
              </a:extLst>
            </p:cNvPr>
            <p:cNvSpPr/>
            <p:nvPr/>
          </p:nvSpPr>
          <p:spPr>
            <a:xfrm flipH="1">
              <a:off x="2348831" y="4276583"/>
              <a:ext cx="54864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7200" b="1" dirty="0">
                  <a:solidFill>
                    <a:srgbClr val="000000"/>
                  </a:solidFill>
                </a:rPr>
                <a:t>2</a:t>
              </a:r>
            </a:p>
          </p:txBody>
        </p:sp>
        <p:sp>
          <p:nvSpPr>
            <p:cNvPr id="9" name="Rectangle 8">
              <a:extLst>
                <a:ext uri="{FF2B5EF4-FFF2-40B4-BE49-F238E27FC236}">
                  <a16:creationId xmlns:a16="http://schemas.microsoft.com/office/drawing/2014/main" id="{9010D96B-505C-4DF1-9476-55472EDC3362}"/>
                </a:ext>
              </a:extLst>
            </p:cNvPr>
            <p:cNvSpPr/>
            <p:nvPr/>
          </p:nvSpPr>
          <p:spPr>
            <a:xfrm flipH="1">
              <a:off x="2897310" y="4276583"/>
              <a:ext cx="54864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7200" b="1" dirty="0">
                  <a:solidFill>
                    <a:srgbClr val="000000"/>
                  </a:solidFill>
                </a:rPr>
                <a:t>4</a:t>
              </a:r>
            </a:p>
          </p:txBody>
        </p:sp>
        <p:sp>
          <p:nvSpPr>
            <p:cNvPr id="10" name="Rectangle 9">
              <a:extLst>
                <a:ext uri="{FF2B5EF4-FFF2-40B4-BE49-F238E27FC236}">
                  <a16:creationId xmlns:a16="http://schemas.microsoft.com/office/drawing/2014/main" id="{669DB956-6F4B-453C-B019-6AF115ED071A}"/>
                </a:ext>
              </a:extLst>
            </p:cNvPr>
            <p:cNvSpPr/>
            <p:nvPr/>
          </p:nvSpPr>
          <p:spPr>
            <a:xfrm flipH="1">
              <a:off x="3442182" y="4276583"/>
              <a:ext cx="36576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noAutofit/>
            </a:bodyPr>
            <a:lstStyle/>
            <a:p>
              <a:pPr algn="ctr"/>
              <a:r>
                <a:rPr lang="en-US" sz="3200" b="1" dirty="0">
                  <a:solidFill>
                    <a:schemeClr val="tx1"/>
                  </a:solidFill>
                </a:rPr>
                <a:t>9</a:t>
              </a:r>
            </a:p>
          </p:txBody>
        </p:sp>
        <p:sp>
          <p:nvSpPr>
            <p:cNvPr id="15" name="Rectangle 14">
              <a:extLst>
                <a:ext uri="{FF2B5EF4-FFF2-40B4-BE49-F238E27FC236}">
                  <a16:creationId xmlns:a16="http://schemas.microsoft.com/office/drawing/2014/main" id="{2DFF618C-E719-4F45-A102-FDB1940DD14C}"/>
                </a:ext>
              </a:extLst>
            </p:cNvPr>
            <p:cNvSpPr/>
            <p:nvPr/>
          </p:nvSpPr>
          <p:spPr>
            <a:xfrm flipH="1">
              <a:off x="2123999" y="4276583"/>
              <a:ext cx="22860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7200" b="1" dirty="0">
                  <a:solidFill>
                    <a:srgbClr val="000000"/>
                  </a:solidFill>
                </a:rPr>
                <a:t>.</a:t>
              </a:r>
            </a:p>
          </p:txBody>
        </p:sp>
        <p:sp>
          <p:nvSpPr>
            <p:cNvPr id="26" name="Rectangle 25">
              <a:extLst>
                <a:ext uri="{FF2B5EF4-FFF2-40B4-BE49-F238E27FC236}">
                  <a16:creationId xmlns:a16="http://schemas.microsoft.com/office/drawing/2014/main" id="{FBB31B4B-8019-43C1-9EE9-8AB624FDDAD9}"/>
                </a:ext>
              </a:extLst>
            </p:cNvPr>
            <p:cNvSpPr/>
            <p:nvPr/>
          </p:nvSpPr>
          <p:spPr>
            <a:xfrm flipH="1">
              <a:off x="1580336" y="5189198"/>
              <a:ext cx="2227606" cy="369332"/>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2400" b="1" spc="400" dirty="0">
                  <a:solidFill>
                    <a:schemeClr val="tx1"/>
                  </a:solidFill>
                  <a:latin typeface="Arial Black" panose="020B0A04020102020204" pitchFamily="34" charset="0"/>
                </a:rPr>
                <a:t>REGULAR</a:t>
              </a:r>
            </a:p>
          </p:txBody>
        </p:sp>
      </p:grpSp>
      <p:grpSp>
        <p:nvGrpSpPr>
          <p:cNvPr id="33" name="Group 32">
            <a:extLst>
              <a:ext uri="{FF2B5EF4-FFF2-40B4-BE49-F238E27FC236}">
                <a16:creationId xmlns:a16="http://schemas.microsoft.com/office/drawing/2014/main" id="{241DCAC0-5F98-4282-B7EC-CD23F7DEE2E1}"/>
              </a:ext>
            </a:extLst>
          </p:cNvPr>
          <p:cNvGrpSpPr/>
          <p:nvPr/>
        </p:nvGrpSpPr>
        <p:grpSpPr>
          <a:xfrm>
            <a:off x="5198801" y="4474319"/>
            <a:ext cx="2232583" cy="1281947"/>
            <a:chOff x="4917510" y="4278368"/>
            <a:chExt cx="2232583" cy="1281947"/>
          </a:xfrm>
          <a:effectLst>
            <a:outerShdw blurRad="63500" sx="102000" sy="102000" algn="ctr" rotWithShape="0">
              <a:prstClr val="black">
                <a:alpha val="40000"/>
              </a:prstClr>
            </a:outerShdw>
          </a:effectLst>
        </p:grpSpPr>
        <p:sp>
          <p:nvSpPr>
            <p:cNvPr id="27" name="Rectangle 26">
              <a:extLst>
                <a:ext uri="{FF2B5EF4-FFF2-40B4-BE49-F238E27FC236}">
                  <a16:creationId xmlns:a16="http://schemas.microsoft.com/office/drawing/2014/main" id="{A5A8D5AA-B200-49CD-B95C-604581A34BAF}"/>
                </a:ext>
              </a:extLst>
            </p:cNvPr>
            <p:cNvSpPr/>
            <p:nvPr/>
          </p:nvSpPr>
          <p:spPr>
            <a:xfrm flipH="1">
              <a:off x="4917510" y="4282079"/>
              <a:ext cx="54864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7200" b="1" dirty="0">
                  <a:solidFill>
                    <a:srgbClr val="000000"/>
                  </a:solidFill>
                </a:rPr>
                <a:t>0</a:t>
              </a:r>
            </a:p>
          </p:txBody>
        </p:sp>
        <p:sp>
          <p:nvSpPr>
            <p:cNvPr id="28" name="Rectangle 27">
              <a:extLst>
                <a:ext uri="{FF2B5EF4-FFF2-40B4-BE49-F238E27FC236}">
                  <a16:creationId xmlns:a16="http://schemas.microsoft.com/office/drawing/2014/main" id="{35ECACFE-E636-44D4-8E39-A9C224104952}"/>
                </a:ext>
              </a:extLst>
            </p:cNvPr>
            <p:cNvSpPr/>
            <p:nvPr/>
          </p:nvSpPr>
          <p:spPr>
            <a:xfrm flipH="1">
              <a:off x="5690901" y="4282079"/>
              <a:ext cx="54864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7200" b="1" dirty="0">
                  <a:solidFill>
                    <a:srgbClr val="000000"/>
                  </a:solidFill>
                </a:rPr>
                <a:t>8</a:t>
              </a:r>
            </a:p>
          </p:txBody>
        </p:sp>
        <p:sp>
          <p:nvSpPr>
            <p:cNvPr id="29" name="Rectangle 28">
              <a:extLst>
                <a:ext uri="{FF2B5EF4-FFF2-40B4-BE49-F238E27FC236}">
                  <a16:creationId xmlns:a16="http://schemas.microsoft.com/office/drawing/2014/main" id="{8E60B053-5FDE-4DFC-B0B1-48C6FF726744}"/>
                </a:ext>
              </a:extLst>
            </p:cNvPr>
            <p:cNvSpPr/>
            <p:nvPr/>
          </p:nvSpPr>
          <p:spPr>
            <a:xfrm flipH="1">
              <a:off x="6237658" y="4282079"/>
              <a:ext cx="54864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7200" b="1" dirty="0">
                  <a:solidFill>
                    <a:srgbClr val="000000"/>
                  </a:solidFill>
                </a:rPr>
                <a:t>5</a:t>
              </a:r>
            </a:p>
          </p:txBody>
        </p:sp>
        <p:sp>
          <p:nvSpPr>
            <p:cNvPr id="30" name="Rectangle 29">
              <a:extLst>
                <a:ext uri="{FF2B5EF4-FFF2-40B4-BE49-F238E27FC236}">
                  <a16:creationId xmlns:a16="http://schemas.microsoft.com/office/drawing/2014/main" id="{AF9D0F33-B9C9-45A2-806E-4A6609C76B84}"/>
                </a:ext>
              </a:extLst>
            </p:cNvPr>
            <p:cNvSpPr/>
            <p:nvPr/>
          </p:nvSpPr>
          <p:spPr>
            <a:xfrm flipH="1">
              <a:off x="6784333" y="4278368"/>
              <a:ext cx="36576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noAutofit/>
            </a:bodyPr>
            <a:lstStyle/>
            <a:p>
              <a:pPr algn="ctr"/>
              <a:r>
                <a:rPr lang="en-US" sz="3200" b="1" dirty="0">
                  <a:solidFill>
                    <a:schemeClr val="tx1"/>
                  </a:solidFill>
                </a:rPr>
                <a:t>9</a:t>
              </a:r>
            </a:p>
          </p:txBody>
        </p:sp>
        <p:sp>
          <p:nvSpPr>
            <p:cNvPr id="31" name="Rectangle 30">
              <a:extLst>
                <a:ext uri="{FF2B5EF4-FFF2-40B4-BE49-F238E27FC236}">
                  <a16:creationId xmlns:a16="http://schemas.microsoft.com/office/drawing/2014/main" id="{287EDB33-31E5-4C07-A3EF-EE4632173853}"/>
                </a:ext>
              </a:extLst>
            </p:cNvPr>
            <p:cNvSpPr/>
            <p:nvPr/>
          </p:nvSpPr>
          <p:spPr>
            <a:xfrm flipH="1">
              <a:off x="5466150" y="4278368"/>
              <a:ext cx="228600" cy="914400"/>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7200" b="1" dirty="0">
                  <a:solidFill>
                    <a:srgbClr val="000000"/>
                  </a:solidFill>
                </a:rPr>
                <a:t>.</a:t>
              </a:r>
            </a:p>
          </p:txBody>
        </p:sp>
        <p:sp>
          <p:nvSpPr>
            <p:cNvPr id="32" name="Rectangle 31">
              <a:extLst>
                <a:ext uri="{FF2B5EF4-FFF2-40B4-BE49-F238E27FC236}">
                  <a16:creationId xmlns:a16="http://schemas.microsoft.com/office/drawing/2014/main" id="{CB3F63A6-4DA7-4C96-A489-3FE35DC9128B}"/>
                </a:ext>
              </a:extLst>
            </p:cNvPr>
            <p:cNvSpPr/>
            <p:nvPr/>
          </p:nvSpPr>
          <p:spPr>
            <a:xfrm flipH="1">
              <a:off x="4917510" y="5190983"/>
              <a:ext cx="2232583" cy="369332"/>
            </a:xfrm>
            <a:prstGeom prst="rect">
              <a:avLst/>
            </a:prstGeom>
            <a:solidFill>
              <a:srgbClr val="FFFF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2400" b="1" spc="400" dirty="0">
                  <a:solidFill>
                    <a:schemeClr val="tx1"/>
                  </a:solidFill>
                  <a:latin typeface="Arial Black" panose="020B0A04020102020204" pitchFamily="34" charset="0"/>
                </a:rPr>
                <a:t>REGULAR</a:t>
              </a:r>
            </a:p>
          </p:txBody>
        </p:sp>
      </p:grpSp>
    </p:spTree>
    <p:extLst>
      <p:ext uri="{BB962C8B-B14F-4D97-AF65-F5344CB8AC3E}">
        <p14:creationId xmlns:p14="http://schemas.microsoft.com/office/powerpoint/2010/main" val="382157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457200" y="1912937"/>
            <a:ext cx="8229600" cy="735013"/>
          </a:xfrm>
        </p:spPr>
        <p:txBody>
          <a:bodyPr>
            <a:normAutofit/>
          </a:bodyPr>
          <a:lstStyle/>
          <a:p>
            <a:pPr marL="0" indent="0" algn="ctr">
              <a:buNone/>
            </a:pPr>
            <a:r>
              <a:rPr lang="en-US" sz="3600" b="1" dirty="0">
                <a:solidFill>
                  <a:schemeClr val="tx2">
                    <a:lumMod val="75000"/>
                  </a:schemeClr>
                </a:solidFill>
              </a:rPr>
              <a:t>Who uses U.S. survey feet?</a:t>
            </a:r>
          </a:p>
        </p:txBody>
      </p:sp>
      <p:sp>
        <p:nvSpPr>
          <p:cNvPr id="7" name="Title 1">
            <a:extLst>
              <a:ext uri="{FF2B5EF4-FFF2-40B4-BE49-F238E27FC236}">
                <a16:creationId xmlns:a16="http://schemas.microsoft.com/office/drawing/2014/main" id="{4DAEEE2B-C066-44E1-AD98-BAD8AB43FE95}"/>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 tale of two feet</a:t>
            </a:r>
          </a:p>
        </p:txBody>
      </p:sp>
      <p:sp>
        <p:nvSpPr>
          <p:cNvPr id="2" name="Slide Number Placeholder 1">
            <a:extLst>
              <a:ext uri="{FF2B5EF4-FFF2-40B4-BE49-F238E27FC236}">
                <a16:creationId xmlns:a16="http://schemas.microsoft.com/office/drawing/2014/main" id="{486DD037-6C3B-47D8-AA77-A8590A927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70AC7-EBEC-40A2-BC82-5EA8416E247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2" descr="http://annerussellart.com/newimages/Twoleftfeet.jpg">
            <a:extLst>
              <a:ext uri="{FF2B5EF4-FFF2-40B4-BE49-F238E27FC236}">
                <a16:creationId xmlns:a16="http://schemas.microsoft.com/office/drawing/2014/main" id="{F17263F2-DAE0-4199-AA32-0D62B063574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4000" l="3922" r="95798"/>
                    </a14:imgEffect>
                  </a14:imgLayer>
                </a14:imgProps>
              </a:ext>
              <a:ext uri="{28A0092B-C50C-407E-A947-70E740481C1C}">
                <a14:useLocalDpi xmlns:a14="http://schemas.microsoft.com/office/drawing/2010/main"/>
              </a:ext>
            </a:extLst>
          </a:blip>
          <a:srcRect l="-4895" t="65545" r="7365"/>
          <a:stretch/>
        </p:blipFill>
        <p:spPr bwMode="auto">
          <a:xfrm>
            <a:off x="6534150" y="469857"/>
            <a:ext cx="2896377" cy="1655454"/>
          </a:xfrm>
          <a:prstGeom prst="rect">
            <a:avLst/>
          </a:prstGeom>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AC0D7046-93DF-4F0E-BCF7-2C989B60C556}"/>
              </a:ext>
            </a:extLst>
          </p:cNvPr>
          <p:cNvSpPr/>
          <p:nvPr/>
        </p:nvSpPr>
        <p:spPr>
          <a:xfrm>
            <a:off x="9696450" y="2328068"/>
            <a:ext cx="91440" cy="914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98A23E2-4439-42DC-A04B-9C5831CA9C19}"/>
              </a:ext>
            </a:extLst>
          </p:cNvPr>
          <p:cNvSpPr/>
          <p:nvPr/>
        </p:nvSpPr>
        <p:spPr>
          <a:xfrm>
            <a:off x="838200" y="2951946"/>
            <a:ext cx="7467600" cy="954107"/>
          </a:xfrm>
          <a:prstGeom prst="rect">
            <a:avLst/>
          </a:prstGeom>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Surveyors exclusively, in most (</a:t>
            </a:r>
            <a:r>
              <a:rPr kumimoji="0" lang="en-US" sz="2800" b="0" i="1" u="none" strike="noStrike" kern="1200" cap="none" spc="0" normalizeH="0" baseline="0" noProof="0" dirty="0">
                <a:ln>
                  <a:noFill/>
                </a:ln>
                <a:solidFill>
                  <a:srgbClr val="1F497D">
                    <a:lumMod val="75000"/>
                  </a:srgbClr>
                </a:solidFill>
                <a:effectLst/>
                <a:uLnTx/>
                <a:uFillTx/>
                <a:latin typeface="Calibri"/>
                <a:ea typeface="+mn-ea"/>
                <a:cs typeface="+mn-cs"/>
              </a:rPr>
              <a:t>not all</a:t>
            </a: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 states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But it impacts </a:t>
            </a:r>
            <a:r>
              <a:rPr kumimoji="0" lang="en-US" sz="2800" b="1" i="1" u="none" strike="noStrike" kern="1200" cap="none" spc="0" normalizeH="0" baseline="0" noProof="0" dirty="0">
                <a:ln>
                  <a:noFill/>
                </a:ln>
                <a:solidFill>
                  <a:srgbClr val="1F497D">
                    <a:lumMod val="75000"/>
                  </a:srgbClr>
                </a:solidFill>
                <a:effectLst/>
                <a:uLnTx/>
                <a:uFillTx/>
                <a:latin typeface="Calibri"/>
                <a:ea typeface="+mn-ea"/>
                <a:cs typeface="+mn-cs"/>
              </a:rPr>
              <a:t>everyone</a:t>
            </a:r>
          </a:p>
        </p:txBody>
      </p:sp>
    </p:spTree>
    <p:extLst>
      <p:ext uri="{BB962C8B-B14F-4D97-AF65-F5344CB8AC3E}">
        <p14:creationId xmlns:p14="http://schemas.microsoft.com/office/powerpoint/2010/main" val="95531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Poll question</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0ACB7E0-6D01-4152-93E5-DC24D7772489}"/>
              </a:ext>
            </a:extLst>
          </p:cNvPr>
          <p:cNvPicPr>
            <a:picLocks noChangeAspect="1"/>
          </p:cNvPicPr>
          <p:nvPr/>
        </p:nvPicPr>
        <p:blipFill>
          <a:blip r:embed="rId3"/>
          <a:stretch>
            <a:fillRect/>
          </a:stretch>
        </p:blipFill>
        <p:spPr>
          <a:xfrm>
            <a:off x="237368" y="280143"/>
            <a:ext cx="8669263" cy="62977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9266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Poll question</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5D2087A-9552-4928-B7EE-4A3D72CD21BD}"/>
              </a:ext>
            </a:extLst>
          </p:cNvPr>
          <p:cNvPicPr>
            <a:picLocks noChangeAspect="1"/>
          </p:cNvPicPr>
          <p:nvPr/>
        </p:nvPicPr>
        <p:blipFill>
          <a:blip r:embed="rId3"/>
          <a:stretch>
            <a:fillRect/>
          </a:stretch>
        </p:blipFill>
        <p:spPr>
          <a:xfrm>
            <a:off x="237368" y="280143"/>
            <a:ext cx="8669263" cy="62977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4302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Poll question</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9E0C0DB-E9A4-4601-9EFC-444B4E38C859}"/>
              </a:ext>
            </a:extLst>
          </p:cNvPr>
          <p:cNvPicPr>
            <a:picLocks noChangeAspect="1"/>
          </p:cNvPicPr>
          <p:nvPr/>
        </p:nvPicPr>
        <p:blipFill>
          <a:blip r:embed="rId3"/>
          <a:stretch>
            <a:fillRect/>
          </a:stretch>
        </p:blipFill>
        <p:spPr>
          <a:xfrm>
            <a:off x="237368" y="280143"/>
            <a:ext cx="8669263" cy="62977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098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457199" y="1463040"/>
            <a:ext cx="8686801" cy="4328160"/>
          </a:xfrm>
        </p:spPr>
        <p:txBody>
          <a:bodyPr>
            <a:normAutofit fontScale="92500"/>
          </a:bodyPr>
          <a:lstStyle/>
          <a:p>
            <a:r>
              <a:rPr lang="en-US" b="1" dirty="0">
                <a:solidFill>
                  <a:schemeClr val="tx2">
                    <a:lumMod val="75000"/>
                  </a:schemeClr>
                </a:solidFill>
              </a:rPr>
              <a:t>In the news</a:t>
            </a:r>
          </a:p>
          <a:p>
            <a:pPr lvl="1"/>
            <a:r>
              <a:rPr lang="en-US" dirty="0">
                <a:solidFill>
                  <a:schemeClr val="tx2">
                    <a:lumMod val="75000"/>
                  </a:schemeClr>
                </a:solidFill>
              </a:rPr>
              <a:t>Associated Press article tomorrow (Dec 13)</a:t>
            </a:r>
          </a:p>
          <a:p>
            <a:pPr lvl="1"/>
            <a:r>
              <a:rPr lang="en-US" dirty="0">
                <a:solidFill>
                  <a:schemeClr val="tx2">
                    <a:lumMod val="75000"/>
                  </a:schemeClr>
                </a:solidFill>
              </a:rPr>
              <a:t>NSPS “News &amp; Views” and “Surveyor Says” podcasts</a:t>
            </a:r>
          </a:p>
          <a:p>
            <a:r>
              <a:rPr lang="en-US" b="1" dirty="0">
                <a:solidFill>
                  <a:schemeClr val="tx2">
                    <a:lumMod val="75000"/>
                  </a:schemeClr>
                </a:solidFill>
              </a:rPr>
              <a:t>FRN public comments </a:t>
            </a:r>
          </a:p>
          <a:p>
            <a:pPr lvl="1"/>
            <a:r>
              <a:rPr lang="en-US" dirty="0">
                <a:solidFill>
                  <a:schemeClr val="tx2">
                    <a:lumMod val="75000"/>
                  </a:schemeClr>
                </a:solidFill>
              </a:rPr>
              <a:t>Toward an orderly transition with minimum disruption</a:t>
            </a:r>
          </a:p>
          <a:p>
            <a:pPr lvl="1"/>
            <a:r>
              <a:rPr lang="en-US" dirty="0">
                <a:solidFill>
                  <a:schemeClr val="tx2">
                    <a:lumMod val="75000"/>
                  </a:schemeClr>
                </a:solidFill>
              </a:rPr>
              <a:t>FRN by end of June 2020 will announce change</a:t>
            </a:r>
          </a:p>
          <a:p>
            <a:r>
              <a:rPr lang="en-US" b="1" dirty="0">
                <a:solidFill>
                  <a:schemeClr val="tx2">
                    <a:lumMod val="75000"/>
                  </a:schemeClr>
                </a:solidFill>
              </a:rPr>
              <a:t>Web resources</a:t>
            </a:r>
          </a:p>
          <a:p>
            <a:pPr lvl="1"/>
            <a:r>
              <a:rPr lang="en-US" dirty="0">
                <a:solidFill>
                  <a:schemeClr val="tx2">
                    <a:lumMod val="75000"/>
                  </a:schemeClr>
                </a:solidFill>
              </a:rPr>
              <a:t>NIST website at </a:t>
            </a:r>
            <a:r>
              <a:rPr lang="en-US" dirty="0">
                <a:solidFill>
                  <a:schemeClr val="tx2">
                    <a:lumMod val="75000"/>
                  </a:schemeClr>
                </a:solidFill>
                <a:hlinkClick r:id="rId3"/>
              </a:rPr>
              <a:t>www.nist.gov/pml/us-surveyfoot</a:t>
            </a:r>
            <a:r>
              <a:rPr lang="en-US" dirty="0">
                <a:solidFill>
                  <a:schemeClr val="tx2">
                    <a:lumMod val="75000"/>
                  </a:schemeClr>
                </a:solidFill>
              </a:rPr>
              <a:t> </a:t>
            </a:r>
          </a:p>
        </p:txBody>
      </p:sp>
      <p:sp>
        <p:nvSpPr>
          <p:cNvPr id="7" name="Title 1">
            <a:extLst>
              <a:ext uri="{FF2B5EF4-FFF2-40B4-BE49-F238E27FC236}">
                <a16:creationId xmlns:a16="http://schemas.microsoft.com/office/drawing/2014/main" id="{79202733-C61A-D04A-8F2B-1605F78DB89B}"/>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Latest news and resources</a:t>
            </a:r>
          </a:p>
        </p:txBody>
      </p:sp>
      <p:sp>
        <p:nvSpPr>
          <p:cNvPr id="2" name="Slide Number Placeholder 1">
            <a:extLst>
              <a:ext uri="{FF2B5EF4-FFF2-40B4-BE49-F238E27FC236}">
                <a16:creationId xmlns:a16="http://schemas.microsoft.com/office/drawing/2014/main" id="{500B71A2-A284-41FA-AB3F-73FF64C6D8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56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EE7B93A-05D4-4E0E-9360-14272AE9C6F8}" type="slidenum">
              <a:rPr lang="en-US" smtClean="0"/>
              <a:t>54</a:t>
            </a:fld>
            <a:endParaRPr lang="en-US" dirty="0"/>
          </a:p>
        </p:txBody>
      </p:sp>
      <p:pic>
        <p:nvPicPr>
          <p:cNvPr id="3" name="Picture 2"/>
          <p:cNvPicPr>
            <a:picLocks noChangeAspect="1"/>
          </p:cNvPicPr>
          <p:nvPr/>
        </p:nvPicPr>
        <p:blipFill>
          <a:blip r:embed="rId2"/>
          <a:stretch>
            <a:fillRect/>
          </a:stretch>
        </p:blipFill>
        <p:spPr>
          <a:xfrm>
            <a:off x="962952" y="121379"/>
            <a:ext cx="7209850" cy="6675120"/>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9FDC09AA-AC5C-4F34-BE3F-E14042B8CEC8}"/>
              </a:ext>
            </a:extLst>
          </p:cNvPr>
          <p:cNvSpPr/>
          <p:nvPr/>
        </p:nvSpPr>
        <p:spPr>
          <a:xfrm>
            <a:off x="1078923" y="1645590"/>
            <a:ext cx="1486252" cy="1639775"/>
          </a:xfrm>
          <a:prstGeom prst="rect">
            <a:avLst/>
          </a:prstGeom>
          <a:noFill/>
          <a:ln w="38100" cap="flat" cmpd="sng" algn="ctr">
            <a:solidFill>
              <a:srgbClr val="FF0000"/>
            </a:solidFill>
            <a:prstDash val="solid"/>
          </a:ln>
          <a:effectLst/>
        </p:spPr>
        <p:txBody>
          <a:bodyPr rtlCol="0" anchor="ctr"/>
          <a:lstStyle/>
          <a:p>
            <a:pPr algn="ctr" defTabSz="342900" fontAlgn="base">
              <a:spcBef>
                <a:spcPct val="0"/>
              </a:spcBef>
              <a:spcAft>
                <a:spcPct val="0"/>
              </a:spcAft>
              <a:defRPr/>
            </a:pPr>
            <a:endParaRPr lang="en-US" sz="1350" kern="0" dirty="0">
              <a:solidFill>
                <a:prstClr val="white"/>
              </a:solidFill>
              <a:latin typeface="Calibri"/>
              <a:ea typeface="ＭＳ Ｐゴシック" charset="0"/>
            </a:endParaRPr>
          </a:p>
        </p:txBody>
      </p:sp>
      <p:pic>
        <p:nvPicPr>
          <p:cNvPr id="6" name="Picture 5">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591470" y="3230339"/>
            <a:ext cx="345186" cy="4572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EFEDDE52-243A-4158-A509-AFDEAF77C79E}"/>
              </a:ext>
            </a:extLst>
          </p:cNvPr>
          <p:cNvSpPr txBox="1"/>
          <p:nvPr/>
        </p:nvSpPr>
        <p:spPr>
          <a:xfrm>
            <a:off x="2796988" y="875050"/>
            <a:ext cx="5375814" cy="461665"/>
          </a:xfrm>
          <a:prstGeom prst="rect">
            <a:avLst/>
          </a:prstGeom>
          <a:noFill/>
        </p:spPr>
        <p:txBody>
          <a:bodyPr wrap="square" rtlCol="0">
            <a:spAutoFit/>
          </a:bodyPr>
          <a:lstStyle/>
          <a:p>
            <a:pPr lvl="0" algn="ctr" defTabSz="342900" fontAlgn="base">
              <a:spcBef>
                <a:spcPct val="0"/>
              </a:spcBef>
              <a:spcAft>
                <a:spcPct val="0"/>
              </a:spcAft>
              <a:defRPr/>
            </a:pPr>
            <a:r>
              <a:rPr lang="en-US" sz="2400" b="1" dirty="0">
                <a:solidFill>
                  <a:srgbClr val="C00000"/>
                </a:solidFill>
                <a:ea typeface="ＭＳ Ｐゴシック" charset="0"/>
              </a:rPr>
              <a:t>www.nist.gov/pml/us-surveyfoot</a:t>
            </a:r>
            <a:endParaRPr kumimoji="0" lang="en-US" sz="2400" b="1" i="0" u="none" strike="noStrike" kern="1200" cap="none" spc="0" normalizeH="0" baseline="0" noProof="0" dirty="0">
              <a:ln>
                <a:noFill/>
              </a:ln>
              <a:solidFill>
                <a:srgbClr val="C00000"/>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681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12"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457199" y="1463039"/>
            <a:ext cx="8686801" cy="5212081"/>
          </a:xfrm>
        </p:spPr>
        <p:txBody>
          <a:bodyPr>
            <a:normAutofit fontScale="92500"/>
          </a:bodyPr>
          <a:lstStyle/>
          <a:p>
            <a:r>
              <a:rPr lang="en-US" b="1" dirty="0">
                <a:solidFill>
                  <a:schemeClr val="tx2">
                    <a:lumMod val="75000"/>
                  </a:schemeClr>
                </a:solidFill>
              </a:rPr>
              <a:t>In the news</a:t>
            </a:r>
          </a:p>
          <a:p>
            <a:pPr lvl="1"/>
            <a:r>
              <a:rPr lang="en-US" dirty="0">
                <a:solidFill>
                  <a:schemeClr val="tx2">
                    <a:lumMod val="75000"/>
                  </a:schemeClr>
                </a:solidFill>
              </a:rPr>
              <a:t>Associated Press article tomorrow (Dec 13)</a:t>
            </a:r>
          </a:p>
          <a:p>
            <a:pPr lvl="1"/>
            <a:r>
              <a:rPr lang="en-US" dirty="0">
                <a:solidFill>
                  <a:schemeClr val="tx2">
                    <a:lumMod val="75000"/>
                  </a:schemeClr>
                </a:solidFill>
              </a:rPr>
              <a:t>NSPS “News &amp; Views” and “Surveyor Says” podcasts</a:t>
            </a:r>
          </a:p>
          <a:p>
            <a:r>
              <a:rPr lang="en-US" b="1" dirty="0">
                <a:solidFill>
                  <a:schemeClr val="tx2">
                    <a:lumMod val="75000"/>
                  </a:schemeClr>
                </a:solidFill>
              </a:rPr>
              <a:t>FRN public comments </a:t>
            </a:r>
          </a:p>
          <a:p>
            <a:pPr lvl="1"/>
            <a:r>
              <a:rPr lang="en-US" dirty="0">
                <a:solidFill>
                  <a:schemeClr val="tx2">
                    <a:lumMod val="75000"/>
                  </a:schemeClr>
                </a:solidFill>
              </a:rPr>
              <a:t>Toward an orderly transition with minimum disruption</a:t>
            </a:r>
          </a:p>
          <a:p>
            <a:pPr lvl="1"/>
            <a:r>
              <a:rPr lang="en-US" dirty="0">
                <a:solidFill>
                  <a:schemeClr val="tx2">
                    <a:lumMod val="75000"/>
                  </a:schemeClr>
                </a:solidFill>
              </a:rPr>
              <a:t>FRN by end of June 2020 will announce change</a:t>
            </a:r>
          </a:p>
          <a:p>
            <a:r>
              <a:rPr lang="en-US" b="1" dirty="0">
                <a:solidFill>
                  <a:schemeClr val="tx2">
                    <a:lumMod val="75000"/>
                  </a:schemeClr>
                </a:solidFill>
              </a:rPr>
              <a:t>Web resources</a:t>
            </a:r>
          </a:p>
          <a:p>
            <a:pPr lvl="1"/>
            <a:r>
              <a:rPr lang="en-US" dirty="0">
                <a:solidFill>
                  <a:schemeClr val="tx2">
                    <a:lumMod val="75000"/>
                  </a:schemeClr>
                </a:solidFill>
              </a:rPr>
              <a:t>NIST website at </a:t>
            </a:r>
            <a:r>
              <a:rPr lang="en-US" dirty="0">
                <a:solidFill>
                  <a:schemeClr val="tx2">
                    <a:lumMod val="75000"/>
                  </a:schemeClr>
                </a:solidFill>
                <a:hlinkClick r:id="rId3"/>
              </a:rPr>
              <a:t>www.nist.gov/pml/us-surveyfoot</a:t>
            </a:r>
            <a:r>
              <a:rPr lang="en-US" dirty="0">
                <a:solidFill>
                  <a:schemeClr val="tx2">
                    <a:lumMod val="75000"/>
                  </a:schemeClr>
                </a:solidFill>
              </a:rPr>
              <a:t> </a:t>
            </a:r>
          </a:p>
          <a:p>
            <a:pPr lvl="1"/>
            <a:r>
              <a:rPr lang="en-US" dirty="0">
                <a:solidFill>
                  <a:schemeClr val="tx2">
                    <a:lumMod val="75000"/>
                  </a:schemeClr>
                </a:solidFill>
              </a:rPr>
              <a:t>Legislation template and examples at </a:t>
            </a:r>
            <a:r>
              <a:rPr lang="en-US" sz="2700" dirty="0">
                <a:solidFill>
                  <a:schemeClr val="tx2">
                    <a:lumMod val="75000"/>
                  </a:schemeClr>
                </a:solidFill>
                <a:hlinkClick r:id="rId4"/>
              </a:rPr>
              <a:t>geodesy.noaa.gov/datums/</a:t>
            </a:r>
            <a:r>
              <a:rPr lang="en-US" sz="2700" dirty="0" err="1">
                <a:solidFill>
                  <a:schemeClr val="tx2">
                    <a:lumMod val="75000"/>
                  </a:schemeClr>
                </a:solidFill>
                <a:hlinkClick r:id="rId4"/>
              </a:rPr>
              <a:t>newdatums</a:t>
            </a:r>
            <a:r>
              <a:rPr lang="en-US" sz="2700" dirty="0">
                <a:solidFill>
                  <a:schemeClr val="tx2">
                    <a:lumMod val="75000"/>
                  </a:schemeClr>
                </a:solidFill>
                <a:hlinkClick r:id="rId4"/>
              </a:rPr>
              <a:t>/GetPrepared.shtml</a:t>
            </a:r>
            <a:r>
              <a:rPr lang="en-US" dirty="0">
                <a:solidFill>
                  <a:schemeClr val="tx2">
                    <a:lumMod val="75000"/>
                  </a:schemeClr>
                </a:solidFill>
              </a:rPr>
              <a:t> </a:t>
            </a:r>
          </a:p>
        </p:txBody>
      </p:sp>
      <p:sp>
        <p:nvSpPr>
          <p:cNvPr id="7" name="Title 1">
            <a:extLst>
              <a:ext uri="{FF2B5EF4-FFF2-40B4-BE49-F238E27FC236}">
                <a16:creationId xmlns:a16="http://schemas.microsoft.com/office/drawing/2014/main" id="{79202733-C61A-D04A-8F2B-1605F78DB89B}"/>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Latest news and resources</a:t>
            </a:r>
          </a:p>
        </p:txBody>
      </p:sp>
      <p:sp>
        <p:nvSpPr>
          <p:cNvPr id="2" name="Slide Number Placeholder 1">
            <a:extLst>
              <a:ext uri="{FF2B5EF4-FFF2-40B4-BE49-F238E27FC236}">
                <a16:creationId xmlns:a16="http://schemas.microsoft.com/office/drawing/2014/main" id="{500B71A2-A284-41FA-AB3F-73FF64C6D8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08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8218"/>
          <a:stretch/>
        </p:blipFill>
        <p:spPr>
          <a:xfrm>
            <a:off x="91440" y="91440"/>
            <a:ext cx="5967484" cy="6675120"/>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9FDC09AA-AC5C-4F34-BE3F-E14042B8CEC8}"/>
              </a:ext>
            </a:extLst>
          </p:cNvPr>
          <p:cNvSpPr/>
          <p:nvPr/>
        </p:nvSpPr>
        <p:spPr>
          <a:xfrm>
            <a:off x="4854419" y="3912974"/>
            <a:ext cx="1101537" cy="517082"/>
          </a:xfrm>
          <a:prstGeom prst="rect">
            <a:avLst/>
          </a:prstGeom>
          <a:noFill/>
          <a:ln w="38100" cap="flat" cmpd="sng" algn="ctr">
            <a:solidFill>
              <a:srgbClr val="FF0000"/>
            </a:solidFill>
            <a:prstDash val="solid"/>
          </a:ln>
          <a:effectLst/>
        </p:spPr>
        <p:txBody>
          <a:bodyPr rtlCol="0" anchor="ctr"/>
          <a:lstStyle/>
          <a:p>
            <a:pPr algn="ctr" defTabSz="342900" fontAlgn="base">
              <a:spcBef>
                <a:spcPct val="0"/>
              </a:spcBef>
              <a:spcAft>
                <a:spcPct val="0"/>
              </a:spcAft>
              <a:defRPr/>
            </a:pPr>
            <a:endParaRPr lang="en-US" sz="1350" kern="0" dirty="0">
              <a:solidFill>
                <a:prstClr val="white"/>
              </a:solidFill>
              <a:latin typeface="Calibri"/>
              <a:ea typeface="ＭＳ Ｐゴシック" charset="0"/>
            </a:endParaRPr>
          </a:p>
        </p:txBody>
      </p:sp>
      <p:sp>
        <p:nvSpPr>
          <p:cNvPr id="2" name="Slide Number Placeholder 1"/>
          <p:cNvSpPr>
            <a:spLocks noGrp="1"/>
          </p:cNvSpPr>
          <p:nvPr>
            <p:ph type="sldNum" sz="quarter" idx="12"/>
          </p:nvPr>
        </p:nvSpPr>
        <p:spPr/>
        <p:txBody>
          <a:bodyPr/>
          <a:lstStyle/>
          <a:p>
            <a:fld id="{1EE7B93A-05D4-4E0E-9360-14272AE9C6F8}" type="slidenum">
              <a:rPr lang="en-US" smtClean="0"/>
              <a:t>56</a:t>
            </a:fld>
            <a:endParaRPr lang="en-US" dirty="0"/>
          </a:p>
        </p:txBody>
      </p:sp>
      <p:sp>
        <p:nvSpPr>
          <p:cNvPr id="4" name="TextBox 3">
            <a:extLst>
              <a:ext uri="{FF2B5EF4-FFF2-40B4-BE49-F238E27FC236}">
                <a16:creationId xmlns:a16="http://schemas.microsoft.com/office/drawing/2014/main" id="{EFEDDE52-243A-4158-A509-AFDEAF77C79E}"/>
              </a:ext>
            </a:extLst>
          </p:cNvPr>
          <p:cNvSpPr txBox="1"/>
          <p:nvPr/>
        </p:nvSpPr>
        <p:spPr>
          <a:xfrm>
            <a:off x="690483" y="32368"/>
            <a:ext cx="3164507" cy="461665"/>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ＭＳ Ｐゴシック" charset="0"/>
                <a:cs typeface="+mn-cs"/>
              </a:rPr>
              <a:t>geodesy.noaa.gov</a:t>
            </a:r>
          </a:p>
        </p:txBody>
      </p:sp>
      <p:pic>
        <p:nvPicPr>
          <p:cNvPr id="5" name="Picture 4">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07137" y="5577839"/>
            <a:ext cx="345186" cy="45720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207261" y="4217029"/>
            <a:ext cx="345186" cy="457200"/>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stretch>
            <a:fillRect/>
          </a:stretch>
        </p:blipFill>
        <p:spPr>
          <a:xfrm>
            <a:off x="3087124" y="91440"/>
            <a:ext cx="5943600" cy="4804410"/>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33165" y="3578358"/>
            <a:ext cx="345186" cy="457200"/>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6"/>
          <a:stretch>
            <a:fillRect/>
          </a:stretch>
        </p:blipFill>
        <p:spPr>
          <a:xfrm>
            <a:off x="1613206" y="436194"/>
            <a:ext cx="6035040" cy="8807394"/>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9FDC09AA-AC5C-4F34-BE3F-E14042B8CEC8}"/>
              </a:ext>
            </a:extLst>
          </p:cNvPr>
          <p:cNvSpPr/>
          <p:nvPr/>
        </p:nvSpPr>
        <p:spPr>
          <a:xfrm>
            <a:off x="4345577" y="5276845"/>
            <a:ext cx="1019442" cy="468647"/>
          </a:xfrm>
          <a:prstGeom prst="rect">
            <a:avLst/>
          </a:prstGeom>
          <a:noFill/>
          <a:ln w="38100" cap="flat" cmpd="sng" algn="ctr">
            <a:solidFill>
              <a:srgbClr val="FF0000"/>
            </a:solidFill>
            <a:prstDash val="solid"/>
          </a:ln>
          <a:effectLst/>
        </p:spPr>
        <p:txBody>
          <a:bodyPr rtlCol="0" anchor="ctr"/>
          <a:lstStyle/>
          <a:p>
            <a:pPr algn="ctr" defTabSz="342900" fontAlgn="base">
              <a:spcBef>
                <a:spcPct val="0"/>
              </a:spcBef>
              <a:spcAft>
                <a:spcPct val="0"/>
              </a:spcAft>
              <a:defRPr/>
            </a:pPr>
            <a:endParaRPr lang="en-US" sz="1350" kern="0" dirty="0">
              <a:solidFill>
                <a:prstClr val="white"/>
              </a:solidFill>
              <a:latin typeface="Calibri"/>
              <a:ea typeface="ＭＳ Ｐゴシック" charset="0"/>
            </a:endParaRPr>
          </a:p>
        </p:txBody>
      </p:sp>
      <p:pic>
        <p:nvPicPr>
          <p:cNvPr id="12" name="Picture 11">
            <a:extLst>
              <a:ext uri="{FF2B5EF4-FFF2-40B4-BE49-F238E27FC236}">
                <a16:creationId xmlns:a16="http://schemas.microsoft.com/office/drawing/2014/main" id="{CC5DC2D5-7B37-42DF-94B2-41CCE947D4E5}"/>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561782" y="5691637"/>
            <a:ext cx="345186" cy="457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1396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 calcmode="lin" valueType="num">
                                      <p:cBhvr>
                                        <p:cTn id="18" dur="1500" fill="hold"/>
                                        <p:tgtEl>
                                          <p:spTgt spid="8"/>
                                        </p:tgtEl>
                                        <p:attrNameLst>
                                          <p:attrName>ppt_x</p:attrName>
                                        </p:attrNameLst>
                                      </p:cBhvr>
                                      <p:tavLst>
                                        <p:tav tm="0" fmla="#ppt_x+(cos(-2*pi*(1-$))*-#ppt_x-sin(-2*pi*(1-$))*(1-#ppt_y))*(1-$)">
                                          <p:val>
                                            <p:fltVal val="0"/>
                                          </p:val>
                                        </p:tav>
                                        <p:tav tm="100000">
                                          <p:val>
                                            <p:fltVal val="1"/>
                                          </p:val>
                                        </p:tav>
                                      </p:tavLst>
                                    </p:anim>
                                    <p:anim calcmode="lin" valueType="num">
                                      <p:cBhvr>
                                        <p:cTn id="19" dur="15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500" fill="hold"/>
                                        <p:tgtEl>
                                          <p:spTgt spid="10"/>
                                        </p:tgtEl>
                                        <p:attrNameLst>
                                          <p:attrName>ppt_w</p:attrName>
                                        </p:attrNameLst>
                                      </p:cBhvr>
                                      <p:tavLst>
                                        <p:tav tm="0">
                                          <p:val>
                                            <p:fltVal val="0"/>
                                          </p:val>
                                        </p:tav>
                                        <p:tav tm="100000">
                                          <p:val>
                                            <p:strVal val="#ppt_w"/>
                                          </p:val>
                                        </p:tav>
                                      </p:tavLst>
                                    </p:anim>
                                    <p:anim calcmode="lin" valueType="num">
                                      <p:cBhvr>
                                        <p:cTn id="39" dur="1500" fill="hold"/>
                                        <p:tgtEl>
                                          <p:spTgt spid="10"/>
                                        </p:tgtEl>
                                        <p:attrNameLst>
                                          <p:attrName>ppt_h</p:attrName>
                                        </p:attrNameLst>
                                      </p:cBhvr>
                                      <p:tavLst>
                                        <p:tav tm="0">
                                          <p:val>
                                            <p:fltVal val="0"/>
                                          </p:val>
                                        </p:tav>
                                        <p:tav tm="100000">
                                          <p:val>
                                            <p:strVal val="#ppt_h"/>
                                          </p:val>
                                        </p:tav>
                                      </p:tavLst>
                                    </p:anim>
                                    <p:anim calcmode="lin" valueType="num">
                                      <p:cBhvr>
                                        <p:cTn id="40" dur="1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1" dur="1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4" grpId="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457199" y="1463039"/>
            <a:ext cx="8384875" cy="5299711"/>
          </a:xfrm>
        </p:spPr>
        <p:txBody>
          <a:bodyPr>
            <a:normAutofit fontScale="92500" lnSpcReduction="10000"/>
          </a:bodyPr>
          <a:lstStyle/>
          <a:p>
            <a:r>
              <a:rPr lang="en-US" b="1" dirty="0">
                <a:solidFill>
                  <a:schemeClr val="tx2">
                    <a:lumMod val="75000"/>
                  </a:schemeClr>
                </a:solidFill>
              </a:rPr>
              <a:t>The foot problem created for convenience</a:t>
            </a:r>
          </a:p>
          <a:p>
            <a:pPr lvl="1"/>
            <a:r>
              <a:rPr lang="en-US" dirty="0">
                <a:solidFill>
                  <a:schemeClr val="tx2">
                    <a:lumMod val="75000"/>
                  </a:schemeClr>
                </a:solidFill>
              </a:rPr>
              <a:t>Intended as </a:t>
            </a:r>
            <a:r>
              <a:rPr lang="en-US" b="1" i="1" dirty="0">
                <a:solidFill>
                  <a:schemeClr val="tx2">
                    <a:lumMod val="75000"/>
                  </a:schemeClr>
                </a:solidFill>
              </a:rPr>
              <a:t>temporary</a:t>
            </a:r>
            <a:r>
              <a:rPr lang="en-US" dirty="0">
                <a:solidFill>
                  <a:schemeClr val="tx2">
                    <a:lumMod val="75000"/>
                  </a:schemeClr>
                </a:solidFill>
              </a:rPr>
              <a:t>, for geodetic work </a:t>
            </a:r>
            <a:r>
              <a:rPr lang="en-US" b="1" i="1" dirty="0">
                <a:solidFill>
                  <a:schemeClr val="tx2">
                    <a:lumMod val="75000"/>
                  </a:schemeClr>
                </a:solidFill>
              </a:rPr>
              <a:t>only</a:t>
            </a:r>
          </a:p>
          <a:p>
            <a:pPr lvl="1"/>
            <a:r>
              <a:rPr lang="en-US" dirty="0">
                <a:solidFill>
                  <a:schemeClr val="tx2">
                    <a:lumMod val="75000"/>
                  </a:schemeClr>
                </a:solidFill>
              </a:rPr>
              <a:t>Boundary surveys were </a:t>
            </a:r>
            <a:r>
              <a:rPr lang="en-US" b="1" i="1" dirty="0">
                <a:solidFill>
                  <a:schemeClr val="tx2">
                    <a:lumMod val="75000"/>
                  </a:schemeClr>
                </a:solidFill>
              </a:rPr>
              <a:t>not</a:t>
            </a:r>
            <a:r>
              <a:rPr lang="en-US" dirty="0">
                <a:solidFill>
                  <a:schemeClr val="tx2">
                    <a:lumMod val="75000"/>
                  </a:schemeClr>
                </a:solidFill>
              </a:rPr>
              <a:t> considered</a:t>
            </a:r>
          </a:p>
          <a:p>
            <a:r>
              <a:rPr lang="en-US" b="1" dirty="0">
                <a:solidFill>
                  <a:schemeClr val="tx2">
                    <a:lumMod val="75000"/>
                  </a:schemeClr>
                </a:solidFill>
              </a:rPr>
              <a:t>Keeping U.S. survey foot is “anti-standard”</a:t>
            </a:r>
          </a:p>
          <a:p>
            <a:pPr lvl="1"/>
            <a:r>
              <a:rPr lang="en-US" dirty="0">
                <a:solidFill>
                  <a:schemeClr val="tx2">
                    <a:lumMod val="75000"/>
                  </a:schemeClr>
                </a:solidFill>
              </a:rPr>
              <a:t>U.S. survey foot currently in standards “limbo”</a:t>
            </a:r>
          </a:p>
          <a:p>
            <a:pPr lvl="1"/>
            <a:r>
              <a:rPr lang="en-US" dirty="0">
                <a:solidFill>
                  <a:schemeClr val="tx2">
                    <a:lumMod val="75000"/>
                  </a:schemeClr>
                </a:solidFill>
              </a:rPr>
              <a:t>Single definition efficient, clean, and </a:t>
            </a:r>
            <a:r>
              <a:rPr lang="en-US" b="1" i="1" dirty="0">
                <a:solidFill>
                  <a:schemeClr val="tx2">
                    <a:lumMod val="75000"/>
                  </a:schemeClr>
                </a:solidFill>
              </a:rPr>
              <a:t>right thing to do</a:t>
            </a:r>
          </a:p>
          <a:p>
            <a:r>
              <a:rPr lang="en-US" b="1" dirty="0">
                <a:solidFill>
                  <a:schemeClr val="tx2">
                    <a:lumMod val="75000"/>
                  </a:schemeClr>
                </a:solidFill>
              </a:rPr>
              <a:t>NGS created problem, will help fix it</a:t>
            </a:r>
          </a:p>
          <a:p>
            <a:pPr lvl="1"/>
            <a:r>
              <a:rPr lang="en-US" dirty="0">
                <a:solidFill>
                  <a:schemeClr val="tx2">
                    <a:lumMod val="75000"/>
                  </a:schemeClr>
                </a:solidFill>
              </a:rPr>
              <a:t>Fully support backward compatibility</a:t>
            </a:r>
          </a:p>
          <a:p>
            <a:pPr lvl="1"/>
            <a:r>
              <a:rPr lang="en-US" dirty="0">
                <a:solidFill>
                  <a:schemeClr val="tx2">
                    <a:lumMod val="75000"/>
                  </a:schemeClr>
                </a:solidFill>
              </a:rPr>
              <a:t>Will make simple and painless as possible</a:t>
            </a:r>
          </a:p>
          <a:p>
            <a:pPr lvl="1"/>
            <a:r>
              <a:rPr lang="en-US" dirty="0">
                <a:solidFill>
                  <a:schemeClr val="tx2">
                    <a:lumMod val="75000"/>
                  </a:schemeClr>
                </a:solidFill>
              </a:rPr>
              <a:t>Foot change minor compared to other 2022 changes</a:t>
            </a:r>
          </a:p>
          <a:p>
            <a:r>
              <a:rPr lang="en-US" b="1" dirty="0">
                <a:solidFill>
                  <a:schemeClr val="tx2">
                    <a:lumMod val="75000"/>
                  </a:schemeClr>
                </a:solidFill>
              </a:rPr>
              <a:t>Remember, this is about the </a:t>
            </a:r>
            <a:r>
              <a:rPr lang="en-US" b="1" i="1" dirty="0">
                <a:solidFill>
                  <a:srgbClr val="C00000"/>
                </a:solidFill>
              </a:rPr>
              <a:t>future</a:t>
            </a:r>
            <a:endParaRPr lang="en-US" dirty="0">
              <a:solidFill>
                <a:schemeClr val="tx2">
                  <a:lumMod val="75000"/>
                </a:schemeClr>
              </a:solidFill>
            </a:endParaRPr>
          </a:p>
          <a:p>
            <a:pPr marL="457200" lvl="1" indent="0" algn="r">
              <a:buNone/>
            </a:pPr>
            <a:endParaRPr lang="en-US" i="1" dirty="0">
              <a:solidFill>
                <a:schemeClr val="tx2">
                  <a:lumMod val="75000"/>
                </a:schemeClr>
              </a:solidFill>
            </a:endParaRPr>
          </a:p>
        </p:txBody>
      </p:sp>
      <p:sp>
        <p:nvSpPr>
          <p:cNvPr id="7" name="Title 1">
            <a:extLst>
              <a:ext uri="{FF2B5EF4-FFF2-40B4-BE49-F238E27FC236}">
                <a16:creationId xmlns:a16="http://schemas.microsoft.com/office/drawing/2014/main" id="{79202733-C61A-D04A-8F2B-1605F78DB89B}"/>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The path to the future</a:t>
            </a:r>
          </a:p>
        </p:txBody>
      </p:sp>
      <p:sp>
        <p:nvSpPr>
          <p:cNvPr id="2" name="Slide Number Placeholder 1">
            <a:extLst>
              <a:ext uri="{FF2B5EF4-FFF2-40B4-BE49-F238E27FC236}">
                <a16:creationId xmlns:a16="http://schemas.microsoft.com/office/drawing/2014/main" id="{500B71A2-A284-41FA-AB3F-73FF64C6D8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976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itle 9">
            <a:extLst>
              <a:ext uri="{FF2B5EF4-FFF2-40B4-BE49-F238E27FC236}">
                <a16:creationId xmlns:a16="http://schemas.microsoft.com/office/drawing/2014/main" id="{9483653D-C119-4296-BD35-70C548136145}"/>
              </a:ext>
            </a:extLst>
          </p:cNvPr>
          <p:cNvSpPr>
            <a:spLocks noGrp="1"/>
          </p:cNvSpPr>
          <p:nvPr>
            <p:ph type="title" idx="4294967295"/>
          </p:nvPr>
        </p:nvSpPr>
        <p:spPr>
          <a:xfrm>
            <a:off x="0" y="2328863"/>
            <a:ext cx="9144000" cy="1736725"/>
          </a:xfrm>
          <a:noFill/>
        </p:spPr>
        <p:txBody>
          <a:bodyPr/>
          <a:lstStyle/>
          <a:p>
            <a:r>
              <a:rPr lang="en-US" sz="5400" b="1" dirty="0">
                <a:solidFill>
                  <a:schemeClr val="accent2"/>
                </a:solidFill>
                <a:effectLst>
                  <a:outerShdw blurRad="38100" dist="38100" dir="2700000" algn="tl">
                    <a:srgbClr val="000000">
                      <a:alpha val="43137"/>
                    </a:srgbClr>
                  </a:outerShdw>
                </a:effectLst>
              </a:rPr>
              <a:t>The Central Issue </a:t>
            </a:r>
            <a:br>
              <a:rPr lang="en-US" sz="5400" b="1" dirty="0">
                <a:solidFill>
                  <a:schemeClr val="accent2"/>
                </a:solidFill>
                <a:effectLst>
                  <a:outerShdw blurRad="38100" dist="38100" dir="2700000" algn="tl">
                    <a:srgbClr val="000000">
                      <a:alpha val="43137"/>
                    </a:srgbClr>
                  </a:outerShdw>
                </a:effectLst>
              </a:rPr>
            </a:br>
            <a:r>
              <a:rPr lang="en-US" sz="5400" b="1" i="1" dirty="0">
                <a:solidFill>
                  <a:schemeClr val="accent2"/>
                </a:solidFill>
                <a:effectLst>
                  <a:outerShdw blurRad="38100" dist="38100" dir="2700000" algn="tl">
                    <a:srgbClr val="000000">
                      <a:alpha val="43137"/>
                    </a:srgbClr>
                  </a:outerShdw>
                </a:effectLst>
              </a:rPr>
              <a:t>as a Series of 6 Facts . . .</a:t>
            </a:r>
          </a:p>
        </p:txBody>
      </p:sp>
    </p:spTree>
    <p:extLst>
      <p:ext uri="{BB962C8B-B14F-4D97-AF65-F5344CB8AC3E}">
        <p14:creationId xmlns:p14="http://schemas.microsoft.com/office/powerpoint/2010/main" val="258443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363607" cy="3444863"/>
          </a:xfrm>
        </p:spPr>
        <p:txBody>
          <a:bodyPr>
            <a:normAutofit/>
          </a:bodyPr>
          <a:lstStyle/>
          <a:p>
            <a:pPr marL="514350" indent="-514350">
              <a:buFont typeface="+mj-lt"/>
              <a:buAutoNum type="arabicPeriod"/>
            </a:pPr>
            <a:r>
              <a:rPr lang="en-US" sz="3000" b="1" dirty="0">
                <a:solidFill>
                  <a:schemeClr val="accent2">
                    <a:lumMod val="75000"/>
                  </a:schemeClr>
                </a:solidFill>
              </a:rPr>
              <a:t>Only Congress has power to fix standards</a:t>
            </a:r>
          </a:p>
          <a:p>
            <a:pPr marL="0" indent="0">
              <a:buNone/>
            </a:pPr>
            <a:endParaRPr lang="en-US" sz="3000" b="1" dirty="0">
              <a:solidFill>
                <a:schemeClr val="accent2">
                  <a:lumMod val="75000"/>
                </a:schemeClr>
              </a:solidFill>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2"/>
          </a:solidFill>
        </p:spPr>
        <p:txBody>
          <a:bodyPr/>
          <a:lstStyle/>
          <a:p>
            <a:r>
              <a:rPr lang="en-US" sz="4000" b="1" dirty="0">
                <a:solidFill>
                  <a:schemeClr val="bg1"/>
                </a:solidFill>
              </a:rPr>
              <a:t>The central issue as a series of 6 facts</a:t>
            </a:r>
          </a:p>
        </p:txBody>
      </p:sp>
      <p:sp>
        <p:nvSpPr>
          <p:cNvPr id="2" name="Slide Number Placeholder 1">
            <a:extLst>
              <a:ext uri="{FF2B5EF4-FFF2-40B4-BE49-F238E27FC236}">
                <a16:creationId xmlns:a16="http://schemas.microsoft.com/office/drawing/2014/main" id="{CB8449A7-0B7D-42ED-8D8C-5C92ACB0B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965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D38F35-92A5-4E07-98BD-419162AC4596}"/>
              </a:ext>
            </a:extLst>
          </p:cNvPr>
          <p:cNvSpPr txBox="1">
            <a:spLocks/>
          </p:cNvSpPr>
          <p:nvPr/>
        </p:nvSpPr>
        <p:spPr>
          <a:xfrm>
            <a:off x="0" y="477794"/>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j-ea"/>
                <a:cs typeface="+mj-cs"/>
              </a:rPr>
              <a:t>Congress is the Authority</a:t>
            </a:r>
          </a:p>
        </p:txBody>
      </p:sp>
      <p:pic>
        <p:nvPicPr>
          <p:cNvPr id="2050" name="Picture 2" descr="https://libertarianinstitute.org/wp-content/uploads/2018/11/congress006-1.jpg">
            <a:extLst>
              <a:ext uri="{FF2B5EF4-FFF2-40B4-BE49-F238E27FC236}">
                <a16:creationId xmlns:a16="http://schemas.microsoft.com/office/drawing/2014/main" id="{1044EEE3-E7D9-4659-9373-B3F6214AE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0159"/>
            <a:ext cx="9144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7B038B8-6E17-4109-968C-3B07EFCAFF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895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D38F35-92A5-4E07-98BD-419162AC4596}"/>
              </a:ext>
            </a:extLst>
          </p:cNvPr>
          <p:cNvSpPr txBox="1">
            <a:spLocks/>
          </p:cNvSpPr>
          <p:nvPr/>
        </p:nvSpPr>
        <p:spPr>
          <a:xfrm>
            <a:off x="0" y="477794"/>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j-ea"/>
                <a:cs typeface="+mj-cs"/>
              </a:rPr>
              <a:t>Congress is the Authority</a:t>
            </a:r>
          </a:p>
        </p:txBody>
      </p:sp>
      <p:pic>
        <p:nvPicPr>
          <p:cNvPr id="2050" name="Picture 2" descr="https://libertarianinstitute.org/wp-content/uploads/2018/11/congress006-1.jpg">
            <a:extLst>
              <a:ext uri="{FF2B5EF4-FFF2-40B4-BE49-F238E27FC236}">
                <a16:creationId xmlns:a16="http://schemas.microsoft.com/office/drawing/2014/main" id="{1044EEE3-E7D9-4659-9373-B3F6214AE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0159"/>
            <a:ext cx="9144000" cy="5086350"/>
          </a:xfrm>
          <a:prstGeom prst="rect">
            <a:avLst/>
          </a:prstGeom>
          <a:solidFill>
            <a:schemeClr val="bg1"/>
          </a:solidFill>
          <a:ln>
            <a:noFill/>
          </a:ln>
        </p:spPr>
      </p:pic>
      <p:sp>
        <p:nvSpPr>
          <p:cNvPr id="4" name="Rectangle 3">
            <a:extLst>
              <a:ext uri="{FF2B5EF4-FFF2-40B4-BE49-F238E27FC236}">
                <a16:creationId xmlns:a16="http://schemas.microsoft.com/office/drawing/2014/main" id="{7F949963-8BBF-45CA-94E5-B74C96DC6AB9}"/>
              </a:ext>
            </a:extLst>
          </p:cNvPr>
          <p:cNvSpPr/>
          <p:nvPr/>
        </p:nvSpPr>
        <p:spPr>
          <a:xfrm>
            <a:off x="0" y="1280159"/>
            <a:ext cx="9144000" cy="5100047"/>
          </a:xfrm>
          <a:prstGeom prst="rect">
            <a:avLst/>
          </a:prstGeom>
          <a:solidFill>
            <a:schemeClr val="tx1">
              <a:lumMod val="50000"/>
              <a:lumOff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D155260-DF62-4AD8-93FB-129EBD4BB1B7}"/>
              </a:ext>
            </a:extLst>
          </p:cNvPr>
          <p:cNvSpPr txBox="1"/>
          <p:nvPr/>
        </p:nvSpPr>
        <p:spPr bwMode="auto">
          <a:xfrm>
            <a:off x="415636" y="1555668"/>
            <a:ext cx="8443356" cy="3693319"/>
          </a:xfrm>
          <a:prstGeom prst="rect">
            <a:avLst/>
          </a:prstGeom>
          <a:noFill/>
          <a:ln w="9525" algn="ctr">
            <a:noFill/>
            <a:miter lim="800000"/>
            <a:headEnd/>
            <a:tailEnd/>
          </a:ln>
          <a:effectLst/>
        </p:spPr>
        <p:txBody>
          <a:bodyPr wrap="square" rtlCol="0">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t>Per the U.S. Constitution</a:t>
            </a:r>
            <a:br>
              <a:rPr kumimoji="0" lang="en-US" sz="3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br>
            <a:r>
              <a:rPr kumimoji="0" lang="en-US" sz="3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t>(Article I, Section 8, Clause 5)</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t>“The Congress shall have </a:t>
            </a:r>
            <a:br>
              <a:rPr kumimoji="0" lang="en-US" sz="36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br>
            <a:r>
              <a:rPr kumimoji="0" lang="en-US" sz="36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t>Power … To coin Money … </a:t>
            </a:r>
            <a:br>
              <a:rPr kumimoji="0" lang="en-US" sz="36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br>
            <a:r>
              <a:rPr kumimoji="0" lang="en-US" sz="36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t>and fix the Standard </a:t>
            </a:r>
            <a:br>
              <a:rPr kumimoji="0" lang="en-US" sz="36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br>
            <a:r>
              <a:rPr kumimoji="0" lang="en-US" sz="36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Arial" pitchFamily="34" charset="0"/>
              </a:rPr>
              <a:t>of Weights and Measures” </a:t>
            </a:r>
          </a:p>
        </p:txBody>
      </p:sp>
      <p:sp>
        <p:nvSpPr>
          <p:cNvPr id="2" name="Slide Number Placeholder 1">
            <a:extLst>
              <a:ext uri="{FF2B5EF4-FFF2-40B4-BE49-F238E27FC236}">
                <a16:creationId xmlns:a16="http://schemas.microsoft.com/office/drawing/2014/main" id="{E1A9846F-72D2-4DAD-A7F6-8D5FF5587C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7B93A-05D4-4E0E-9360-14272AE9C6F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BBB02AA4-CB3E-4670-AAB4-3410C72C2D28}"/>
              </a:ext>
            </a:extLst>
          </p:cNvPr>
          <p:cNvSpPr txBox="1"/>
          <p:nvPr/>
        </p:nvSpPr>
        <p:spPr bwMode="auto">
          <a:xfrm>
            <a:off x="670214" y="5577841"/>
            <a:ext cx="7803572" cy="584775"/>
          </a:xfrm>
          <a:prstGeom prst="rect">
            <a:avLst/>
          </a:prstGeom>
          <a:noFill/>
          <a:ln w="9525" algn="ctr">
            <a:noFill/>
            <a:miter lim="800000"/>
            <a:headEnd/>
            <a:tailEnd/>
          </a:ln>
          <a:effectLst/>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Why?  To avoid the “toothbrush problem”</a:t>
            </a:r>
          </a:p>
        </p:txBody>
      </p:sp>
    </p:spTree>
    <p:extLst>
      <p:ext uri="{BB962C8B-B14F-4D97-AF65-F5344CB8AC3E}">
        <p14:creationId xmlns:p14="http://schemas.microsoft.com/office/powerpoint/2010/main" val="50134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Esri_Corporate_Template_4x3">
  <a:themeElements>
    <a:clrScheme name="Esri Branding Colors 2013_Blue Background">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9F2FF"/>
      </a:hlink>
      <a:folHlink>
        <a:srgbClr val="94E6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defRPr dirty="0" err="1" smtClean="0">
            <a:ea typeface="+mn-ea"/>
            <a:cs typeface="+mn-cs"/>
          </a:defRPr>
        </a:defPPr>
      </a:lstStyle>
    </a:txDef>
  </a:objectDefaults>
  <a:extraClrSchemeLst/>
</a:theme>
</file>

<file path=ppt/theme/theme2.xml><?xml version="1.0" encoding="utf-8"?>
<a:theme xmlns:a="http://schemas.openxmlformats.org/drawingml/2006/main" name="NOAANG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lgn="ctr">
          <a:noFill/>
          <a:miter lim="800000"/>
          <a:headEnd/>
          <a:tailEnd/>
        </a:ln>
        <a:effectLst/>
      </a:spPr>
      <a:bodyPr>
        <a:spAutoFit/>
      </a:bodyPr>
      <a:lstStyle>
        <a:defPPr algn="l">
          <a:spcBef>
            <a:spcPct val="50000"/>
          </a:spcBef>
          <a:defRPr sz="3200" i="1" dirty="0">
            <a:solidFill>
              <a:schemeClr val="accent1"/>
            </a:solidFill>
            <a:effectLst>
              <a:outerShdw blurRad="38100" dist="38100" dir="2700000" algn="tl">
                <a:srgbClr val="000000"/>
              </a:outerShdw>
            </a:effectLst>
            <a:cs typeface="Arial" pitchFamily="34" charset="0"/>
          </a:defRPr>
        </a:defPPr>
      </a:lstStyle>
    </a:txDef>
  </a:objectDefaults>
  <a:extraClrSchemeLst/>
  <a:extLst>
    <a:ext uri="{05A4C25C-085E-4340-85A3-A5531E510DB2}">
      <thm15:themeFamily xmlns:thm15="http://schemas.microsoft.com/office/thememl/2012/main" name="NOAANGS" id="{617A1ADA-787F-324F-AB84-589AE8FC53E8}" vid="{436D93B9-24D6-2C4B-A52C-2B7C52C36F18}"/>
    </a:ext>
  </a:extLst>
</a:theme>
</file>

<file path=ppt/theme/theme3.xml><?xml version="1.0" encoding="utf-8"?>
<a:theme xmlns:a="http://schemas.openxmlformats.org/drawingml/2006/main" name="1_NOAANG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lgn="ctr">
          <a:noFill/>
          <a:miter lim="800000"/>
          <a:headEnd/>
          <a:tailEnd/>
        </a:ln>
        <a:effectLst/>
      </a:spPr>
      <a:bodyPr>
        <a:spAutoFit/>
      </a:bodyPr>
      <a:lstStyle>
        <a:defPPr algn="l">
          <a:spcBef>
            <a:spcPct val="50000"/>
          </a:spcBef>
          <a:defRPr sz="3200" i="1" dirty="0">
            <a:solidFill>
              <a:schemeClr val="accent1"/>
            </a:solidFill>
            <a:effectLst>
              <a:outerShdw blurRad="38100" dist="38100" dir="2700000" algn="tl">
                <a:srgbClr val="000000"/>
              </a:outerShdw>
            </a:effectLst>
            <a:cs typeface="Arial" pitchFamily="34" charset="0"/>
          </a:defRPr>
        </a:defPPr>
      </a:lstStyle>
    </a:txDef>
  </a:objectDefaults>
  <a:extraClrSchemeLst/>
  <a:extLst>
    <a:ext uri="{05A4C25C-085E-4340-85A3-A5531E510DB2}">
      <thm15:themeFamily xmlns:thm15="http://schemas.microsoft.com/office/thememl/2012/main" name="NOAANGS" id="{617A1ADA-787F-324F-AB84-589AE8FC53E8}" vid="{436D93B9-24D6-2C4B-A52C-2B7C52C36F1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25905</TotalTime>
  <Words>5911</Words>
  <Application>Microsoft Office PowerPoint</Application>
  <PresentationFormat>On-screen Show (4:3)</PresentationFormat>
  <Paragraphs>552</Paragraphs>
  <Slides>57</Slides>
  <Notes>52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57</vt:i4>
      </vt:variant>
    </vt:vector>
  </HeadingPairs>
  <TitlesOfParts>
    <vt:vector size="65" baseType="lpstr">
      <vt:lpstr>Arial</vt:lpstr>
      <vt:lpstr>Arial Black</vt:lpstr>
      <vt:lpstr>Calibri</vt:lpstr>
      <vt:lpstr>Lucida Grande</vt:lpstr>
      <vt:lpstr>Wingdings</vt:lpstr>
      <vt:lpstr>Esri_Corporate_Template_4x3</vt:lpstr>
      <vt:lpstr>NOAANGS</vt:lpstr>
      <vt:lpstr>1_NOAANGS</vt:lpstr>
      <vt:lpstr>PowerPoint Presentation</vt:lpstr>
      <vt:lpstr>A story revisited</vt:lpstr>
      <vt:lpstr>Poll questions</vt:lpstr>
      <vt:lpstr>A tale of two feet</vt:lpstr>
      <vt:lpstr>A tale of two feet</vt:lpstr>
      <vt:lpstr>The Central Issue  as a Series of 6 Facts . . .</vt:lpstr>
      <vt:lpstr>The central issue as a series of 6 facts</vt:lpstr>
      <vt:lpstr>PowerPoint Presentation</vt:lpstr>
      <vt:lpstr>PowerPoint Presentation</vt:lpstr>
      <vt:lpstr>The trouble with standards…</vt:lpstr>
      <vt:lpstr>The central issue as a series of 6 facts</vt:lpstr>
      <vt:lpstr>PowerPoint Presentation</vt:lpstr>
      <vt:lpstr>PowerPoint Presentation</vt:lpstr>
      <vt:lpstr>The central issue as a series of 6 facts</vt:lpstr>
      <vt:lpstr>Out of chaos, order</vt:lpstr>
      <vt:lpstr>The central issue as a series of 6 facts</vt:lpstr>
      <vt:lpstr>A new foot for a new century</vt:lpstr>
      <vt:lpstr>The central issue as a series of 6 facts</vt:lpstr>
      <vt:lpstr> New foot Federal Register Notice</vt:lpstr>
      <vt:lpstr>The central issue as a series of 6 facts</vt:lpstr>
      <vt:lpstr> New foot Federal Register Notice</vt:lpstr>
      <vt:lpstr> New foot Federal Register Notice</vt:lpstr>
      <vt:lpstr>The central issue as a series of 6 facts</vt:lpstr>
      <vt:lpstr>What are the choices?</vt:lpstr>
      <vt:lpstr>What are the choices?</vt:lpstr>
      <vt:lpstr>A NIST and NGS decision</vt:lpstr>
      <vt:lpstr>Poll question</vt:lpstr>
      <vt:lpstr>Examples of foot “mix-ups”</vt:lpstr>
      <vt:lpstr>Federal Register Notice (Oct 17, 2019)</vt:lpstr>
      <vt:lpstr>FRN public comments</vt:lpstr>
      <vt:lpstr>FRN public comments</vt:lpstr>
      <vt:lpstr>Questions, comments, and concerns</vt:lpstr>
      <vt:lpstr>What’s in a name?</vt:lpstr>
      <vt:lpstr>The one, true “foot”</vt:lpstr>
      <vt:lpstr>Two names for a single foot?</vt:lpstr>
      <vt:lpstr>Google “convert feet to meters”</vt:lpstr>
      <vt:lpstr>Questions, comments, and concerns</vt:lpstr>
      <vt:lpstr>PowerPoint Presentation</vt:lpstr>
      <vt:lpstr>PowerPoint Presentation</vt:lpstr>
      <vt:lpstr>Questions, comments, and concerns</vt:lpstr>
      <vt:lpstr>PowerPoint Presentation</vt:lpstr>
      <vt:lpstr>The U.S. survey foot will never go away</vt:lpstr>
      <vt:lpstr>Questions, comments, and concerns</vt:lpstr>
      <vt:lpstr>BLM officially uses U.S. survey foot</vt:lpstr>
      <vt:lpstr>Questions, comments, and concerns</vt:lpstr>
      <vt:lpstr>Coordinates, distances, and area</vt:lpstr>
      <vt:lpstr>Coordinates, distances, and area</vt:lpstr>
      <vt:lpstr>Questions, comments, and concerns</vt:lpstr>
      <vt:lpstr>Why not just go metric?</vt:lpstr>
      <vt:lpstr>Poll question</vt:lpstr>
      <vt:lpstr>Poll question</vt:lpstr>
      <vt:lpstr>Poll question</vt:lpstr>
      <vt:lpstr>Latest news and resources</vt:lpstr>
      <vt:lpstr>PowerPoint Presentation</vt:lpstr>
      <vt:lpstr>Latest news and resources</vt:lpstr>
      <vt:lpstr>PowerPoint Presentation</vt:lpstr>
      <vt:lpstr>The path to the future</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Evjen</dc:creator>
  <cp:lastModifiedBy>Michael Dennis</cp:lastModifiedBy>
  <cp:revision>1117</cp:revision>
  <dcterms:created xsi:type="dcterms:W3CDTF">2017-04-17T06:30:29Z</dcterms:created>
  <dcterms:modified xsi:type="dcterms:W3CDTF">2020-01-07T20:03:47Z</dcterms:modified>
</cp:coreProperties>
</file>