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handoutMasterIdLst>
    <p:handoutMasterId r:id="rId107"/>
  </p:handoutMasterIdLst>
  <p:sldIdLst>
    <p:sldId id="261" r:id="rId2"/>
    <p:sldId id="451" r:id="rId3"/>
    <p:sldId id="544" r:id="rId4"/>
    <p:sldId id="264" r:id="rId5"/>
    <p:sldId id="266" r:id="rId6"/>
    <p:sldId id="271" r:id="rId7"/>
    <p:sldId id="428" r:id="rId8"/>
    <p:sldId id="394" r:id="rId9"/>
    <p:sldId id="396" r:id="rId10"/>
    <p:sldId id="476" r:id="rId11"/>
    <p:sldId id="452" r:id="rId12"/>
    <p:sldId id="453" r:id="rId13"/>
    <p:sldId id="430" r:id="rId14"/>
    <p:sldId id="280" r:id="rId15"/>
    <p:sldId id="470" r:id="rId16"/>
    <p:sldId id="360" r:id="rId17"/>
    <p:sldId id="361" r:id="rId18"/>
    <p:sldId id="282" r:id="rId19"/>
    <p:sldId id="552" r:id="rId20"/>
    <p:sldId id="553" r:id="rId21"/>
    <p:sldId id="356" r:id="rId22"/>
    <p:sldId id="581" r:id="rId23"/>
    <p:sldId id="513" r:id="rId24"/>
    <p:sldId id="359" r:id="rId25"/>
    <p:sldId id="429" r:id="rId26"/>
    <p:sldId id="385" r:id="rId27"/>
    <p:sldId id="363" r:id="rId28"/>
    <p:sldId id="484" r:id="rId29"/>
    <p:sldId id="387" r:id="rId30"/>
    <p:sldId id="388" r:id="rId31"/>
    <p:sldId id="389" r:id="rId32"/>
    <p:sldId id="390" r:id="rId33"/>
    <p:sldId id="391" r:id="rId34"/>
    <p:sldId id="392" r:id="rId35"/>
    <p:sldId id="393" r:id="rId36"/>
    <p:sldId id="556" r:id="rId37"/>
    <p:sldId id="485" r:id="rId38"/>
    <p:sldId id="486" r:id="rId39"/>
    <p:sldId id="366" r:id="rId40"/>
    <p:sldId id="487" r:id="rId41"/>
    <p:sldId id="386" r:id="rId42"/>
    <p:sldId id="274" r:id="rId43"/>
    <p:sldId id="596" r:id="rId44"/>
    <p:sldId id="398" r:id="rId45"/>
    <p:sldId id="407" r:id="rId46"/>
    <p:sldId id="408" r:id="rId47"/>
    <p:sldId id="400" r:id="rId48"/>
    <p:sldId id="401" r:id="rId49"/>
    <p:sldId id="588" r:id="rId50"/>
    <p:sldId id="536" r:id="rId51"/>
    <p:sldId id="535" r:id="rId52"/>
    <p:sldId id="410" r:id="rId53"/>
    <p:sldId id="411" r:id="rId54"/>
    <p:sldId id="412" r:id="rId55"/>
    <p:sldId id="420" r:id="rId56"/>
    <p:sldId id="421" r:id="rId57"/>
    <p:sldId id="426" r:id="rId58"/>
    <p:sldId id="422" r:id="rId59"/>
    <p:sldId id="424" r:id="rId60"/>
    <p:sldId id="425" r:id="rId61"/>
    <p:sldId id="521" r:id="rId62"/>
    <p:sldId id="522" r:id="rId63"/>
    <p:sldId id="583" r:id="rId64"/>
    <p:sldId id="605" r:id="rId65"/>
    <p:sldId id="443" r:id="rId66"/>
    <p:sldId id="541" r:id="rId67"/>
    <p:sldId id="382" r:id="rId68"/>
    <p:sldId id="383" r:id="rId69"/>
    <p:sldId id="436" r:id="rId70"/>
    <p:sldId id="446" r:id="rId71"/>
    <p:sldId id="488" r:id="rId72"/>
    <p:sldId id="489" r:id="rId73"/>
    <p:sldId id="509" r:id="rId74"/>
    <p:sldId id="448" r:id="rId75"/>
    <p:sldId id="384" r:id="rId76"/>
    <p:sldId id="440" r:id="rId77"/>
    <p:sldId id="504" r:id="rId78"/>
    <p:sldId id="505" r:id="rId79"/>
    <p:sldId id="493" r:id="rId80"/>
    <p:sldId id="464" r:id="rId81"/>
    <p:sldId id="465" r:id="rId82"/>
    <p:sldId id="469" r:id="rId83"/>
    <p:sldId id="494" r:id="rId84"/>
    <p:sldId id="441" r:id="rId85"/>
    <p:sldId id="495" r:id="rId86"/>
    <p:sldId id="602" r:id="rId87"/>
    <p:sldId id="293" r:id="rId88"/>
    <p:sldId id="542" r:id="rId89"/>
    <p:sldId id="501" r:id="rId90"/>
    <p:sldId id="498" r:id="rId91"/>
    <p:sldId id="316" r:id="rId92"/>
    <p:sldId id="268" r:id="rId93"/>
    <p:sldId id="531" r:id="rId94"/>
    <p:sldId id="532" r:id="rId95"/>
    <p:sldId id="524" r:id="rId96"/>
    <p:sldId id="525" r:id="rId97"/>
    <p:sldId id="526" r:id="rId98"/>
    <p:sldId id="527" r:id="rId99"/>
    <p:sldId id="528" r:id="rId100"/>
    <p:sldId id="317" r:id="rId101"/>
    <p:sldId id="515" r:id="rId102"/>
    <p:sldId id="294" r:id="rId103"/>
    <p:sldId id="295" r:id="rId104"/>
    <p:sldId id="296" r:id="rId105"/>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1557" autoAdjust="0"/>
    <p:restoredTop sz="87037" autoAdjust="0"/>
  </p:normalViewPr>
  <p:slideViewPr>
    <p:cSldViewPr snapToGrid="0" snapToObjects="1">
      <p:cViewPr>
        <p:scale>
          <a:sx n="90" d="100"/>
          <a:sy n="90" d="100"/>
        </p:scale>
        <p:origin x="-78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file:///G:\GSVS11%20-%20From%20Brunswick%20for%20AGU%20prep\Processed%20Data\AGU%20stuff\AGU%20ba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US" sz="2400"/>
              <a:t>"Geoid</a:t>
            </a:r>
            <a:r>
              <a:rPr lang="en-US" sz="2400" baseline="0"/>
              <a:t> only" RMSE over GSVS11</a:t>
            </a:r>
            <a:endParaRPr lang="en-US" sz="2400"/>
          </a:p>
        </c:rich>
      </c:tx>
      <c:layout/>
    </c:title>
    <c:plotArea>
      <c:layout/>
      <c:barChart>
        <c:barDir val="col"/>
        <c:grouping val="clustered"/>
        <c:ser>
          <c:idx val="0"/>
          <c:order val="0"/>
          <c:tx>
            <c:strRef>
              <c:f>Sheet1!$H$1</c:f>
              <c:strCache>
                <c:ptCount val="1"/>
                <c:pt idx="0">
                  <c:v>USGG2009 (1'x1')
DRMS (cm)</c:v>
                </c:pt>
              </c:strCache>
            </c:strRef>
          </c:tx>
          <c:spPr>
            <a:solidFill>
              <a:srgbClr val="92D05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Sheet1!$H$2:$H$13</c:f>
              <c:numCache>
                <c:formatCode>General</c:formatCode>
                <c:ptCount val="12"/>
                <c:pt idx="0">
                  <c:v>0.91651513899116588</c:v>
                </c:pt>
                <c:pt idx="1">
                  <c:v>0.86602540378444104</c:v>
                </c:pt>
                <c:pt idx="2">
                  <c:v>1.3784048752090219</c:v>
                </c:pt>
                <c:pt idx="3">
                  <c:v>1.6186414056238645</c:v>
                </c:pt>
                <c:pt idx="4">
                  <c:v>1.9157244060667986</c:v>
                </c:pt>
                <c:pt idx="5">
                  <c:v>2.2383029285599392</c:v>
                </c:pt>
                <c:pt idx="6">
                  <c:v>2.5709920264364885</c:v>
                </c:pt>
                <c:pt idx="7">
                  <c:v>2.7</c:v>
                </c:pt>
                <c:pt idx="8">
                  <c:v>2.8</c:v>
                </c:pt>
                <c:pt idx="9">
                  <c:v>2.7802877548915848</c:v>
                </c:pt>
                <c:pt idx="10">
                  <c:v>2.5514701644346127</c:v>
                </c:pt>
                <c:pt idx="11">
                  <c:v>1.264911064067352</c:v>
                </c:pt>
              </c:numCache>
            </c:numRef>
          </c:val>
        </c:ser>
        <c:ser>
          <c:idx val="1"/>
          <c:order val="1"/>
          <c:tx>
            <c:strRef>
              <c:f>Sheet1!$L$1</c:f>
              <c:strCache>
                <c:ptCount val="1"/>
                <c:pt idx="0">
                  <c:v>EGM2008  (5'x5')
DRMS (cm)</c:v>
                </c:pt>
              </c:strCache>
            </c:strRef>
          </c:tx>
          <c:spPr>
            <a:solidFill>
              <a:srgbClr val="FFC00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Sheet1!$L$2:$L$13</c:f>
              <c:numCache>
                <c:formatCode>General</c:formatCode>
                <c:ptCount val="12"/>
                <c:pt idx="0">
                  <c:v>0.91651513899116588</c:v>
                </c:pt>
                <c:pt idx="1">
                  <c:v>1.2000000000000002</c:v>
                </c:pt>
                <c:pt idx="2">
                  <c:v>1.5905973720586866</c:v>
                </c:pt>
                <c:pt idx="3">
                  <c:v>1.9104973174542761</c:v>
                </c:pt>
                <c:pt idx="4">
                  <c:v>1.9899748742132406</c:v>
                </c:pt>
                <c:pt idx="5">
                  <c:v>2.0880613017821199</c:v>
                </c:pt>
                <c:pt idx="6">
                  <c:v>2.2383029285599392</c:v>
                </c:pt>
                <c:pt idx="7">
                  <c:v>2.3643180835073792</c:v>
                </c:pt>
                <c:pt idx="8">
                  <c:v>2.6</c:v>
                </c:pt>
                <c:pt idx="9">
                  <c:v>2.5865034312755122</c:v>
                </c:pt>
                <c:pt idx="10">
                  <c:v>2.7874719729532789</c:v>
                </c:pt>
                <c:pt idx="11">
                  <c:v>1.8357559750685821</c:v>
                </c:pt>
              </c:numCache>
            </c:numRef>
          </c:val>
        </c:ser>
        <c:ser>
          <c:idx val="2"/>
          <c:order val="2"/>
          <c:tx>
            <c:strRef>
              <c:f>Sheet1!$P$1</c:f>
              <c:strCache>
                <c:ptCount val="1"/>
                <c:pt idx="0">
                  <c:v>USGG2012x01 (1’x1’) 
New software
DRMS(cm)</c:v>
                </c:pt>
              </c:strCache>
            </c:strRef>
          </c:tx>
          <c:spPr>
            <a:solidFill>
              <a:srgbClr val="7030A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Sheet1!$P$2:$P$13</c:f>
              <c:numCache>
                <c:formatCode>General</c:formatCode>
                <c:ptCount val="12"/>
                <c:pt idx="0">
                  <c:v>0.91651513899116588</c:v>
                </c:pt>
                <c:pt idx="1">
                  <c:v>1.3076696830621948</c:v>
                </c:pt>
                <c:pt idx="2">
                  <c:v>1.7088007490635098</c:v>
                </c:pt>
                <c:pt idx="3">
                  <c:v>2.0518284528683193</c:v>
                </c:pt>
                <c:pt idx="4">
                  <c:v>2.4738633753705961</c:v>
                </c:pt>
                <c:pt idx="5">
                  <c:v>2.7730849247724092</c:v>
                </c:pt>
                <c:pt idx="6">
                  <c:v>3</c:v>
                </c:pt>
                <c:pt idx="7">
                  <c:v>2.844292530665578</c:v>
                </c:pt>
                <c:pt idx="8">
                  <c:v>2.4738633753705965</c:v>
                </c:pt>
                <c:pt idx="9">
                  <c:v>2.0542638584174249</c:v>
                </c:pt>
                <c:pt idx="10">
                  <c:v>1.9078784028338898</c:v>
                </c:pt>
                <c:pt idx="11">
                  <c:v>1.9</c:v>
                </c:pt>
              </c:numCache>
            </c:numRef>
          </c:val>
        </c:ser>
        <c:ser>
          <c:idx val="3"/>
          <c:order val="3"/>
          <c:tx>
            <c:strRef>
              <c:f>Sheet1!$T$1</c:f>
              <c:strCache>
                <c:ptCount val="1"/>
                <c:pt idx="0">
                  <c:v>USGG2012x02 (1’x1’) New software + Airborne data 
DRMS (cm)</c:v>
                </c:pt>
              </c:strCache>
            </c:strRef>
          </c:tx>
          <c:spPr>
            <a:solidFill>
              <a:srgbClr val="FF000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Sheet1!$T$2:$T$13</c:f>
              <c:numCache>
                <c:formatCode>General</c:formatCode>
                <c:ptCount val="12"/>
                <c:pt idx="0">
                  <c:v>0.80622577482985502</c:v>
                </c:pt>
                <c:pt idx="1">
                  <c:v>0.9797958971132753</c:v>
                </c:pt>
                <c:pt idx="2">
                  <c:v>0.94339811320566069</c:v>
                </c:pt>
                <c:pt idx="3">
                  <c:v>1.0816653826391895</c:v>
                </c:pt>
                <c:pt idx="4">
                  <c:v>1.1357816691600549</c:v>
                </c:pt>
                <c:pt idx="5">
                  <c:v>1.216552506059644</c:v>
                </c:pt>
                <c:pt idx="6">
                  <c:v>1.216552506059644</c:v>
                </c:pt>
                <c:pt idx="7">
                  <c:v>0.98488578017961059</c:v>
                </c:pt>
                <c:pt idx="8">
                  <c:v>9.9999999999999617E-2</c:v>
                </c:pt>
                <c:pt idx="9">
                  <c:v>0.20000000000000009</c:v>
                </c:pt>
                <c:pt idx="10">
                  <c:v>0.5291502622129175</c:v>
                </c:pt>
                <c:pt idx="11">
                  <c:v>0.85440037453175355</c:v>
                </c:pt>
              </c:numCache>
            </c:numRef>
          </c:val>
        </c:ser>
        <c:axId val="43369984"/>
        <c:axId val="43371904"/>
      </c:barChart>
      <c:catAx>
        <c:axId val="43369984"/>
        <c:scaling>
          <c:orientation val="minMax"/>
        </c:scaling>
        <c:axPos val="b"/>
        <c:title>
          <c:tx>
            <c:rich>
              <a:bodyPr/>
              <a:lstStyle/>
              <a:p>
                <a:pPr>
                  <a:defRPr sz="2000"/>
                </a:pPr>
                <a:r>
                  <a:rPr lang="en-US" sz="2000"/>
                  <a:t>Distance Bins (km)</a:t>
                </a:r>
              </a:p>
            </c:rich>
          </c:tx>
          <c:layout/>
        </c:title>
        <c:tickLblPos val="nextTo"/>
        <c:txPr>
          <a:bodyPr/>
          <a:lstStyle/>
          <a:p>
            <a:pPr>
              <a:defRPr sz="1200" b="1"/>
            </a:pPr>
            <a:endParaRPr lang="en-US"/>
          </a:p>
        </c:txPr>
        <c:crossAx val="43371904"/>
        <c:crosses val="autoZero"/>
        <c:auto val="1"/>
        <c:lblAlgn val="ctr"/>
        <c:lblOffset val="100"/>
      </c:catAx>
      <c:valAx>
        <c:axId val="43371904"/>
        <c:scaling>
          <c:orientation val="minMax"/>
        </c:scaling>
        <c:axPos val="l"/>
        <c:majorGridlines/>
        <c:title>
          <c:tx>
            <c:rich>
              <a:bodyPr rot="-5400000" vert="horz"/>
              <a:lstStyle/>
              <a:p>
                <a:pPr>
                  <a:defRPr sz="2000"/>
                </a:pPr>
                <a:r>
                  <a:rPr lang="en-US" sz="2000"/>
                  <a:t>"Geoid Only" RMSE (cm)</a:t>
                </a:r>
              </a:p>
            </c:rich>
          </c:tx>
          <c:layout/>
        </c:title>
        <c:numFmt formatCode="General" sourceLinked="1"/>
        <c:tickLblPos val="nextTo"/>
        <c:crossAx val="43369984"/>
        <c:crosses val="autoZero"/>
        <c:crossBetween val="between"/>
      </c:valAx>
    </c:plotArea>
    <c:legend>
      <c:legendPos val="r"/>
      <c:layout/>
      <c:txPr>
        <a:bodyPr/>
        <a:lstStyle/>
        <a:p>
          <a:pPr>
            <a:defRPr sz="1200" b="1"/>
          </a:pPr>
          <a:endParaRPr lang="en-US"/>
        </a:p>
      </c:txP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33DF1FA-AF60-42D1-94DB-32DA043D8119}" type="datetimeFigureOut">
              <a:rPr lang="en-US" smtClean="0"/>
              <a:pPr/>
              <a:t>4/16/2012</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2D82B658-AB6B-492E-8088-65DA04185B7D}" type="slidenum">
              <a:rPr lang="en-US" smtClean="0"/>
              <a:pPr/>
              <a:t>‹#›</a:t>
            </a:fld>
            <a:endParaRPr lang="en-US"/>
          </a:p>
        </p:txBody>
      </p:sp>
    </p:spTree>
    <p:extLst>
      <p:ext uri="{BB962C8B-B14F-4D97-AF65-F5344CB8AC3E}">
        <p14:creationId xmlns="" xmlns:p14="http://schemas.microsoft.com/office/powerpoint/2010/main" val="20124098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0307CA7B-0923-4AF7-9C05-8D839D37D104}" type="datetimeFigureOut">
              <a:rPr lang="en-US" smtClean="0"/>
              <a:pPr/>
              <a:t>4/16/2012</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4C2471C1-BC61-4524-B83B-08E499F3346D}" type="slidenum">
              <a:rPr lang="en-US" smtClean="0"/>
              <a:pPr/>
              <a:t>‹#›</a:t>
            </a:fld>
            <a:endParaRPr lang="en-US"/>
          </a:p>
        </p:txBody>
      </p:sp>
    </p:spTree>
    <p:extLst>
      <p:ext uri="{BB962C8B-B14F-4D97-AF65-F5344CB8AC3E}">
        <p14:creationId xmlns="" xmlns:p14="http://schemas.microsoft.com/office/powerpoint/2010/main" val="1283220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471C1-BC61-4524-B83B-08E499F3346D}" type="slidenum">
              <a:rPr lang="en-US" smtClean="0"/>
              <a:pPr/>
              <a:t>1</a:t>
            </a:fld>
            <a:endParaRPr lang="en-US" dirty="0"/>
          </a:p>
        </p:txBody>
      </p:sp>
    </p:spTree>
    <p:extLst>
      <p:ext uri="{BB962C8B-B14F-4D97-AF65-F5344CB8AC3E}">
        <p14:creationId xmlns="" xmlns:p14="http://schemas.microsoft.com/office/powerpoint/2010/main" val="405172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010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4190" indent="-278535" eaLnBrk="0" hangingPunct="0">
              <a:defRPr>
                <a:solidFill>
                  <a:schemeClr val="tx1"/>
                </a:solidFill>
                <a:latin typeface="Arial" pitchFamily="34" charset="0"/>
              </a:defRPr>
            </a:lvl2pPr>
            <a:lvl3pPr marL="1114140" indent="-222828" eaLnBrk="0" hangingPunct="0">
              <a:defRPr>
                <a:solidFill>
                  <a:schemeClr val="tx1"/>
                </a:solidFill>
                <a:latin typeface="Arial" pitchFamily="34" charset="0"/>
              </a:defRPr>
            </a:lvl3pPr>
            <a:lvl4pPr marL="1559795" indent="-222828" eaLnBrk="0" hangingPunct="0">
              <a:defRPr>
                <a:solidFill>
                  <a:schemeClr val="tx1"/>
                </a:solidFill>
                <a:latin typeface="Arial" pitchFamily="34" charset="0"/>
              </a:defRPr>
            </a:lvl4pPr>
            <a:lvl5pPr marL="2005451" indent="-222828" eaLnBrk="0" hangingPunct="0">
              <a:defRPr>
                <a:solidFill>
                  <a:schemeClr val="tx1"/>
                </a:solidFill>
                <a:latin typeface="Arial" pitchFamily="34" charset="0"/>
              </a:defRPr>
            </a:lvl5pPr>
            <a:lvl6pPr marL="2451106" indent="-222828" eaLnBrk="0" fontAlgn="base" hangingPunct="0">
              <a:spcBef>
                <a:spcPct val="0"/>
              </a:spcBef>
              <a:spcAft>
                <a:spcPct val="0"/>
              </a:spcAft>
              <a:defRPr>
                <a:solidFill>
                  <a:schemeClr val="tx1"/>
                </a:solidFill>
                <a:latin typeface="Arial" pitchFamily="34" charset="0"/>
              </a:defRPr>
            </a:lvl6pPr>
            <a:lvl7pPr marL="2896762" indent="-222828" eaLnBrk="0" fontAlgn="base" hangingPunct="0">
              <a:spcBef>
                <a:spcPct val="0"/>
              </a:spcBef>
              <a:spcAft>
                <a:spcPct val="0"/>
              </a:spcAft>
              <a:defRPr>
                <a:solidFill>
                  <a:schemeClr val="tx1"/>
                </a:solidFill>
                <a:latin typeface="Arial" pitchFamily="34" charset="0"/>
              </a:defRPr>
            </a:lvl7pPr>
            <a:lvl8pPr marL="3342417" indent="-222828" eaLnBrk="0" fontAlgn="base" hangingPunct="0">
              <a:spcBef>
                <a:spcPct val="0"/>
              </a:spcBef>
              <a:spcAft>
                <a:spcPct val="0"/>
              </a:spcAft>
              <a:defRPr>
                <a:solidFill>
                  <a:schemeClr val="tx1"/>
                </a:solidFill>
                <a:latin typeface="Arial" pitchFamily="34" charset="0"/>
              </a:defRPr>
            </a:lvl8pPr>
            <a:lvl9pPr marL="3788074" indent="-222828" eaLnBrk="0" fontAlgn="base" hangingPunct="0">
              <a:spcBef>
                <a:spcPct val="0"/>
              </a:spcBef>
              <a:spcAft>
                <a:spcPct val="0"/>
              </a:spcAft>
              <a:defRPr>
                <a:solidFill>
                  <a:schemeClr val="tx1"/>
                </a:solidFill>
                <a:latin typeface="Arial" pitchFamily="34" charset="0"/>
              </a:defRPr>
            </a:lvl9pPr>
          </a:lstStyle>
          <a:p>
            <a:pPr eaLnBrk="1" hangingPunct="1">
              <a:defRPr/>
            </a:pPr>
            <a:fld id="{BEF05706-4210-4052-B599-3F2DB62F48D6}" type="slidenum">
              <a:rPr lang="en-US" smtClean="0"/>
              <a:pPr eaLnBrk="1" hangingPunct="1">
                <a:defRPr/>
              </a:pPr>
              <a:t>56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40829">
              <a:spcBef>
                <a:spcPct val="0"/>
              </a:spcBef>
            </a:pPr>
            <a:endParaRPr lang="en-US" smtClean="0">
              <a:latin typeface="Arial" pitchFamily="34" charset="0"/>
            </a:endParaRPr>
          </a:p>
        </p:txBody>
      </p:sp>
      <p:sp>
        <p:nvSpPr>
          <p:cNvPr id="28877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4190" indent="-278535" eaLnBrk="0" hangingPunct="0">
              <a:defRPr>
                <a:solidFill>
                  <a:schemeClr val="tx1"/>
                </a:solidFill>
                <a:latin typeface="Arial" pitchFamily="34" charset="0"/>
              </a:defRPr>
            </a:lvl2pPr>
            <a:lvl3pPr marL="1114140" indent="-222828" eaLnBrk="0" hangingPunct="0">
              <a:defRPr>
                <a:solidFill>
                  <a:schemeClr val="tx1"/>
                </a:solidFill>
                <a:latin typeface="Arial" pitchFamily="34" charset="0"/>
              </a:defRPr>
            </a:lvl3pPr>
            <a:lvl4pPr marL="1559795" indent="-222828" eaLnBrk="0" hangingPunct="0">
              <a:defRPr>
                <a:solidFill>
                  <a:schemeClr val="tx1"/>
                </a:solidFill>
                <a:latin typeface="Arial" pitchFamily="34" charset="0"/>
              </a:defRPr>
            </a:lvl4pPr>
            <a:lvl5pPr marL="2005451" indent="-222828" eaLnBrk="0" hangingPunct="0">
              <a:defRPr>
                <a:solidFill>
                  <a:schemeClr val="tx1"/>
                </a:solidFill>
                <a:latin typeface="Arial" pitchFamily="34" charset="0"/>
              </a:defRPr>
            </a:lvl5pPr>
            <a:lvl6pPr marL="2451106" indent="-222828" eaLnBrk="0" fontAlgn="base" hangingPunct="0">
              <a:spcBef>
                <a:spcPct val="0"/>
              </a:spcBef>
              <a:spcAft>
                <a:spcPct val="0"/>
              </a:spcAft>
              <a:defRPr>
                <a:solidFill>
                  <a:schemeClr val="tx1"/>
                </a:solidFill>
                <a:latin typeface="Arial" pitchFamily="34" charset="0"/>
              </a:defRPr>
            </a:lvl6pPr>
            <a:lvl7pPr marL="2896762" indent="-222828" eaLnBrk="0" fontAlgn="base" hangingPunct="0">
              <a:spcBef>
                <a:spcPct val="0"/>
              </a:spcBef>
              <a:spcAft>
                <a:spcPct val="0"/>
              </a:spcAft>
              <a:defRPr>
                <a:solidFill>
                  <a:schemeClr val="tx1"/>
                </a:solidFill>
                <a:latin typeface="Arial" pitchFamily="34" charset="0"/>
              </a:defRPr>
            </a:lvl7pPr>
            <a:lvl8pPr marL="3342417" indent="-222828" eaLnBrk="0" fontAlgn="base" hangingPunct="0">
              <a:spcBef>
                <a:spcPct val="0"/>
              </a:spcBef>
              <a:spcAft>
                <a:spcPct val="0"/>
              </a:spcAft>
              <a:defRPr>
                <a:solidFill>
                  <a:schemeClr val="tx1"/>
                </a:solidFill>
                <a:latin typeface="Arial" pitchFamily="34" charset="0"/>
              </a:defRPr>
            </a:lvl8pPr>
            <a:lvl9pPr marL="3788074" indent="-222828" eaLnBrk="0" fontAlgn="base" hangingPunct="0">
              <a:spcBef>
                <a:spcPct val="0"/>
              </a:spcBef>
              <a:spcAft>
                <a:spcPct val="0"/>
              </a:spcAft>
              <a:defRPr>
                <a:solidFill>
                  <a:schemeClr val="tx1"/>
                </a:solidFill>
                <a:latin typeface="Arial" pitchFamily="34" charset="0"/>
              </a:defRPr>
            </a:lvl9pPr>
          </a:lstStyle>
          <a:p>
            <a:pPr eaLnBrk="1" hangingPunct="1">
              <a:defRPr/>
            </a:pPr>
            <a:fld id="{A2BA443E-93A9-473A-9303-10C75744D7D6}" type="slidenum">
              <a:rPr lang="en-US" smtClean="0"/>
              <a:pPr eaLnBrk="1" hangingPunct="1">
                <a:defRPr/>
              </a:pPr>
              <a:t>57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rPr>
              <a:t>Mark 2123 page (top).</a:t>
            </a:r>
          </a:p>
          <a:p>
            <a:r>
              <a:rPr lang="en-US" smtClean="0">
                <a:latin typeface="Arial" pitchFamily="34" charset="0"/>
              </a:rPr>
              <a:t>Note that this is the page the manager sees. Others will see a slightly different presentation.</a:t>
            </a:r>
          </a:p>
        </p:txBody>
      </p:sp>
      <p:sp>
        <p:nvSpPr>
          <p:cNvPr id="28365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4190" indent="-278535" eaLnBrk="0" hangingPunct="0">
              <a:defRPr>
                <a:solidFill>
                  <a:schemeClr val="tx1"/>
                </a:solidFill>
                <a:latin typeface="Arial" pitchFamily="34" charset="0"/>
              </a:defRPr>
            </a:lvl2pPr>
            <a:lvl3pPr marL="1114140" indent="-222828" eaLnBrk="0" hangingPunct="0">
              <a:defRPr>
                <a:solidFill>
                  <a:schemeClr val="tx1"/>
                </a:solidFill>
                <a:latin typeface="Arial" pitchFamily="34" charset="0"/>
              </a:defRPr>
            </a:lvl3pPr>
            <a:lvl4pPr marL="1559795" indent="-222828" eaLnBrk="0" hangingPunct="0">
              <a:defRPr>
                <a:solidFill>
                  <a:schemeClr val="tx1"/>
                </a:solidFill>
                <a:latin typeface="Arial" pitchFamily="34" charset="0"/>
              </a:defRPr>
            </a:lvl4pPr>
            <a:lvl5pPr marL="2005451" indent="-222828" eaLnBrk="0" hangingPunct="0">
              <a:defRPr>
                <a:solidFill>
                  <a:schemeClr val="tx1"/>
                </a:solidFill>
                <a:latin typeface="Arial" pitchFamily="34" charset="0"/>
              </a:defRPr>
            </a:lvl5pPr>
            <a:lvl6pPr marL="2451106" indent="-222828" eaLnBrk="0" fontAlgn="base" hangingPunct="0">
              <a:spcBef>
                <a:spcPct val="0"/>
              </a:spcBef>
              <a:spcAft>
                <a:spcPct val="0"/>
              </a:spcAft>
              <a:defRPr>
                <a:solidFill>
                  <a:schemeClr val="tx1"/>
                </a:solidFill>
                <a:latin typeface="Arial" pitchFamily="34" charset="0"/>
              </a:defRPr>
            </a:lvl6pPr>
            <a:lvl7pPr marL="2896762" indent="-222828" eaLnBrk="0" fontAlgn="base" hangingPunct="0">
              <a:spcBef>
                <a:spcPct val="0"/>
              </a:spcBef>
              <a:spcAft>
                <a:spcPct val="0"/>
              </a:spcAft>
              <a:defRPr>
                <a:solidFill>
                  <a:schemeClr val="tx1"/>
                </a:solidFill>
                <a:latin typeface="Arial" pitchFamily="34" charset="0"/>
              </a:defRPr>
            </a:lvl7pPr>
            <a:lvl8pPr marL="3342417" indent="-222828" eaLnBrk="0" fontAlgn="base" hangingPunct="0">
              <a:spcBef>
                <a:spcPct val="0"/>
              </a:spcBef>
              <a:spcAft>
                <a:spcPct val="0"/>
              </a:spcAft>
              <a:defRPr>
                <a:solidFill>
                  <a:schemeClr val="tx1"/>
                </a:solidFill>
                <a:latin typeface="Arial" pitchFamily="34" charset="0"/>
              </a:defRPr>
            </a:lvl8pPr>
            <a:lvl9pPr marL="3788074" indent="-222828" eaLnBrk="0" fontAlgn="base" hangingPunct="0">
              <a:spcBef>
                <a:spcPct val="0"/>
              </a:spcBef>
              <a:spcAft>
                <a:spcPct val="0"/>
              </a:spcAft>
              <a:defRPr>
                <a:solidFill>
                  <a:schemeClr val="tx1"/>
                </a:solidFill>
                <a:latin typeface="Arial" pitchFamily="34" charset="0"/>
              </a:defRPr>
            </a:lvl9pPr>
          </a:lstStyle>
          <a:p>
            <a:pPr eaLnBrk="1" hangingPunct="1">
              <a:defRPr/>
            </a:pPr>
            <a:fld id="{9F19055F-5A52-4D7C-8B8E-47CEBC217992}" type="slidenum">
              <a:rPr lang="en-US" smtClean="0"/>
              <a:pPr eaLnBrk="1" hangingPunct="1">
                <a:defRPr/>
              </a:pPr>
              <a:t>59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American Society of Civil Engineers</a:t>
            </a:r>
          </a:p>
          <a:p>
            <a:pPr>
              <a:defRPr/>
            </a:pPr>
            <a:endParaRPr lang="en-US" dirty="0" smtClean="0"/>
          </a:p>
          <a:p>
            <a:pPr>
              <a:defRPr/>
            </a:pPr>
            <a:r>
              <a:rPr lang="en-US" i="1" dirty="0" smtClean="0"/>
              <a:t>CORS and OPUS for Engineers</a:t>
            </a:r>
            <a:r>
              <a:rPr lang="en-US" dirty="0" smtClean="0"/>
              <a:t> describes new global positioning system (GPS) technologies and procedures that are immediately relevant to civil engineering professionals engaged in high-accuracy positioning. This collection of 22 articles, half new and half previously published in peer-reviewed journals, assembles the latest thinking on the use of two advanced services-CORS and OPUS-for obtaining accurate positional coordinates. Created and managed under the auspices of the National Geodetic Survey, the CORS (continuously operating reference stations) network contains more than 1,600 permanent, geodetic-quality receivers that collect GPS data around the clock at locations distributed throughout the United States, its territories, and a few foreign countries. These data are then made freely available to the public via the Internet. OPUS (online positioning user service) is a free, automated, Web-based utility that provides its users with accurate and reliable positional coordinates in a timely fashion by processing each user's GPS data with corresponding data from the CORS network. Together, CORS and OPUS form the backbone of today's high-accuracy, three-dimensional positioning activities.</a:t>
            </a:r>
          </a:p>
          <a:p>
            <a:pPr>
              <a:defRPr/>
            </a:pPr>
            <a:r>
              <a:rPr lang="en-US" dirty="0" smtClean="0"/>
              <a:t>Both theoretical and empirical, this collection is a must-have for practitioners and researchers involved in surveying, GIS, remote sensing, and mapping applications that utilize GPS technology.</a:t>
            </a:r>
          </a:p>
          <a:p>
            <a:pPr>
              <a:defRPr/>
            </a:pPr>
            <a:r>
              <a:rPr lang="en-US" dirty="0" smtClean="0"/>
              <a:t/>
            </a:r>
            <a:br>
              <a:rPr lang="en-US" dirty="0" smtClean="0"/>
            </a:br>
            <a:endParaRPr lang="en-US" dirty="0"/>
          </a:p>
        </p:txBody>
      </p:sp>
      <p:sp>
        <p:nvSpPr>
          <p:cNvPr id="4" name="Slide Number Placeholder 3"/>
          <p:cNvSpPr>
            <a:spLocks noGrp="1"/>
          </p:cNvSpPr>
          <p:nvPr>
            <p:ph type="sldNum" sz="quarter" idx="5"/>
          </p:nvPr>
        </p:nvSpPr>
        <p:spPr/>
        <p:txBody>
          <a:bodyPr/>
          <a:lstStyle/>
          <a:p>
            <a:pPr>
              <a:defRPr/>
            </a:pPr>
            <a:fld id="{BB0D7123-80D0-4F72-8446-607B02946455}" type="slidenum">
              <a:rPr lang="en-US" smtClean="0"/>
              <a:pPr>
                <a:defRPr/>
              </a:pPr>
              <a:t>62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CEBAC5-B2E0-4499-A1CA-D6BD726FEFBE}" type="slidenum">
              <a:rPr lang="en-US">
                <a:solidFill>
                  <a:prstClr val="black"/>
                </a:solidFill>
              </a:rPr>
              <a:pPr/>
              <a:t>65</a:t>
            </a:fld>
            <a:endParaRPr lang="en-US" dirty="0">
              <a:solidFill>
                <a:prstClr val="black"/>
              </a:solidFill>
            </a:endParaRPr>
          </a:p>
        </p:txBody>
      </p:sp>
      <p:sp>
        <p:nvSpPr>
          <p:cNvPr id="62466" name="Rectangle 2"/>
          <p:cNvSpPr>
            <a:spLocks noGrp="1" noRot="1" noChangeAspect="1" noChangeArrowheads="1" noTextEdit="1"/>
          </p:cNvSpPr>
          <p:nvPr>
            <p:ph type="sldImg"/>
          </p:nvPr>
        </p:nvSpPr>
        <p:spPr>
          <a:xfrm>
            <a:off x="1203325" y="706438"/>
            <a:ext cx="4692650" cy="3519487"/>
          </a:xfrm>
          <a:ln/>
        </p:spPr>
      </p:sp>
      <p:sp>
        <p:nvSpPr>
          <p:cNvPr id="62467" name="Rectangle 3"/>
          <p:cNvSpPr>
            <a:spLocks noGrp="1" noChangeArrowheads="1"/>
          </p:cNvSpPr>
          <p:nvPr>
            <p:ph type="body" idx="1"/>
          </p:nvPr>
        </p:nvSpPr>
        <p:spPr>
          <a:xfrm>
            <a:off x="710248" y="4460168"/>
            <a:ext cx="5683625" cy="4222890"/>
          </a:xfrm>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450EE8-D979-4B75-A8CD-F31A1D4221BB}" type="slidenum">
              <a:rPr lang="en-US" smtClean="0"/>
              <a:pPr fontAlgn="base">
                <a:spcBef>
                  <a:spcPct val="0"/>
                </a:spcBef>
                <a:spcAft>
                  <a:spcPct val="0"/>
                </a:spcAft>
                <a:defRPr/>
              </a:pPr>
              <a:t>66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EBC2B-8AB2-4F28-ACD3-4C8C6CF4A12C}" type="slidenum">
              <a:rPr lang="en-US" smtClean="0"/>
              <a:pPr/>
              <a:t>67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EBC2B-8AB2-4F28-ACD3-4C8C6CF4A12C}" type="slidenum">
              <a:rPr lang="en-US" smtClean="0"/>
              <a:pPr/>
              <a:t>68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2F4A7C-0903-422C-8C90-399A9495F8C4}" type="slidenum">
              <a:rPr lang="en-US" smtClean="0"/>
              <a:pPr fontAlgn="base">
                <a:spcBef>
                  <a:spcPct val="0"/>
                </a:spcBef>
                <a:spcAft>
                  <a:spcPct val="0"/>
                </a:spcAft>
                <a:defRPr/>
              </a:pPr>
              <a:t>69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5D580845-328F-4415-8A46-52A8FA81FE22}" type="slidenum">
              <a:rPr lang="en-US" smtClean="0"/>
              <a:pPr/>
              <a:t>70</a:t>
            </a:fld>
            <a:endParaRPr lang="en-US" dirty="0"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This is a listing of the parts of subject matters to be covered.  Cut out entire chapters if they are unimportant to your audience.</a:t>
            </a:r>
          </a:p>
        </p:txBody>
      </p:sp>
      <p:sp>
        <p:nvSpPr>
          <p:cNvPr id="52228" name="Slide Number Placeholder 3"/>
          <p:cNvSpPr>
            <a:spLocks noGrp="1"/>
          </p:cNvSpPr>
          <p:nvPr>
            <p:ph type="sldNum" sz="quarter" idx="5"/>
          </p:nvPr>
        </p:nvSpPr>
        <p:spPr>
          <a:noFill/>
        </p:spPr>
        <p:txBody>
          <a:bodyPr/>
          <a:lstStyle/>
          <a:p>
            <a:fld id="{B7C4DBCC-5ACD-4668-A1BE-940BA5F895D3}"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Rectangle 2"/>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r>
              <a:rPr 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 </a:t>
            </a:r>
          </a:p>
          <a:p>
            <a:endParaRPr lang="en-US" smtClean="0"/>
          </a:p>
        </p:txBody>
      </p:sp>
      <p:sp>
        <p:nvSpPr>
          <p:cNvPr id="4" name="Slide Number Placeholder 3"/>
          <p:cNvSpPr>
            <a:spLocks noGrp="1"/>
          </p:cNvSpPr>
          <p:nvPr>
            <p:ph type="sldNum" sz="quarter" idx="5"/>
          </p:nvPr>
        </p:nvSpPr>
        <p:spPr/>
        <p:txBody>
          <a:bodyPr/>
          <a:lstStyle/>
          <a:p>
            <a:pPr>
              <a:defRPr/>
            </a:pPr>
            <a:fld id="{077B6FB7-21B5-4857-94BC-762AB30AB1D9}" type="slidenum">
              <a:rPr lang="en-US" smtClean="0"/>
              <a:pPr>
                <a:defRPr/>
              </a:pPr>
              <a:t>73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EC02CB-0BA5-4C0B-87A5-702E77DF2723}"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Release of new geometric and geopotential datums around 2022, big question: how will that affect users? Pilot project conducted to evaluate – hopefully first of many. Goal was to describe how floodplain mapping will be affected by release and recommendations for future research, planning</a:t>
            </a:r>
          </a:p>
          <a:p>
            <a:endParaRPr lang="en-US" dirty="0" smtClean="0"/>
          </a:p>
          <a:p>
            <a:r>
              <a:rPr lang="en-US" dirty="0" smtClean="0"/>
              <a:t>Floodplain mapping: focused on Elevation (</a:t>
            </a:r>
            <a:r>
              <a:rPr lang="en-US" dirty="0" err="1" smtClean="0"/>
              <a:t>LiDAR</a:t>
            </a:r>
            <a:r>
              <a:rPr lang="en-US" dirty="0" smtClean="0"/>
              <a:t> and NED) + Flood Data (hydrology, survey cross sections). Conducted in NC  coastal area, detailed study available with automated mapping process and obstructions removed to reduce engineering judgment (~38 miles or 61 km)</a:t>
            </a:r>
          </a:p>
          <a:p>
            <a:endParaRPr lang="en-US" dirty="0" smtClean="0"/>
          </a:p>
          <a:p>
            <a:r>
              <a:rPr lang="en-US" dirty="0" smtClean="0"/>
              <a:t>Conducted in two main section: conversion of data and impacts to floodplain mapping</a:t>
            </a:r>
          </a:p>
          <a:p>
            <a:r>
              <a:rPr lang="en-US" dirty="0" smtClean="0"/>
              <a:t>Part A: Coordinate Transformation</a:t>
            </a:r>
          </a:p>
          <a:p>
            <a:pPr lvl="1"/>
            <a:r>
              <a:rPr lang="en-US" dirty="0" smtClean="0"/>
              <a:t>Original: NAD 83 HARN State Plane 3200 </a:t>
            </a:r>
            <a:r>
              <a:rPr lang="en-US" dirty="0" err="1" smtClean="0"/>
              <a:t>Geoid</a:t>
            </a:r>
            <a:r>
              <a:rPr lang="en-US" dirty="0" smtClean="0"/>
              <a:t> 99</a:t>
            </a:r>
          </a:p>
          <a:p>
            <a:pPr lvl="1"/>
            <a:r>
              <a:rPr lang="en-US" dirty="0" smtClean="0"/>
              <a:t>Transformed: ITRF 2005/GRS80 State Plane 3200 USGG2009</a:t>
            </a:r>
          </a:p>
          <a:p>
            <a:r>
              <a:rPr lang="en-US" dirty="0" smtClean="0"/>
              <a:t>Part B: Impacts on Floodplain Mapping</a:t>
            </a:r>
          </a:p>
          <a:p>
            <a:pPr lvl="1"/>
            <a:r>
              <a:rPr lang="en-US" dirty="0" smtClean="0"/>
              <a:t>Derived products (DEM creation from </a:t>
            </a:r>
            <a:r>
              <a:rPr lang="en-US" dirty="0" err="1" smtClean="0"/>
              <a:t>LiDAR</a:t>
            </a:r>
            <a:r>
              <a:rPr lang="en-US" dirty="0" smtClean="0"/>
              <a:t>)</a:t>
            </a:r>
          </a:p>
          <a:p>
            <a:pPr lvl="1"/>
            <a:r>
              <a:rPr lang="en-US" dirty="0" smtClean="0"/>
              <a:t>Difference in watershed size (hydrologic modeling)</a:t>
            </a:r>
          </a:p>
          <a:p>
            <a:pPr lvl="1"/>
            <a:r>
              <a:rPr lang="en-US" dirty="0" smtClean="0"/>
              <a:t>Floodplain boundary and BFEs</a:t>
            </a:r>
          </a:p>
          <a:p>
            <a:pPr lvl="1"/>
            <a:r>
              <a:rPr lang="en-US" dirty="0" smtClean="0"/>
              <a:t>Bridge height sensitivity (benchmark heights)</a:t>
            </a:r>
          </a:p>
          <a:p>
            <a:pPr lvl="1"/>
            <a:endParaRPr lang="en-US" dirty="0" smtClean="0"/>
          </a:p>
          <a:p>
            <a:pPr lvl="1"/>
            <a:r>
              <a:rPr lang="en-US" dirty="0" smtClean="0"/>
              <a:t>Mapping method: elevation surface from </a:t>
            </a:r>
            <a:r>
              <a:rPr lang="en-US" dirty="0" err="1" smtClean="0"/>
              <a:t>LiDAR</a:t>
            </a:r>
            <a:r>
              <a:rPr lang="en-US" dirty="0" smtClean="0"/>
              <a:t> combined with water surface from cross sections (base flood elevation height determined from engineer models at cross sections)</a:t>
            </a:r>
          </a:p>
          <a:p>
            <a:pPr lvl="1"/>
            <a:endParaRPr lang="en-US" dirty="0" smtClean="0"/>
          </a:p>
          <a:p>
            <a:endParaRPr lang="en-US" dirty="0" smtClean="0"/>
          </a:p>
        </p:txBody>
      </p:sp>
      <p:sp>
        <p:nvSpPr>
          <p:cNvPr id="1229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2695" eaLnBrk="0" hangingPunct="0">
              <a:defRPr sz="1400" b="1">
                <a:solidFill>
                  <a:schemeClr val="tx1"/>
                </a:solidFill>
                <a:latin typeface="Verdana" pitchFamily="34" charset="0"/>
              </a:defRPr>
            </a:lvl1pPr>
            <a:lvl2pPr marL="751293" indent="-288958" defTabSz="932695" eaLnBrk="0" hangingPunct="0">
              <a:defRPr sz="1400" b="1">
                <a:solidFill>
                  <a:schemeClr val="tx1"/>
                </a:solidFill>
                <a:latin typeface="Verdana" pitchFamily="34" charset="0"/>
              </a:defRPr>
            </a:lvl2pPr>
            <a:lvl3pPr marL="1155836" indent="-231167" defTabSz="932695" eaLnBrk="0" hangingPunct="0">
              <a:defRPr sz="1400" b="1">
                <a:solidFill>
                  <a:schemeClr val="tx1"/>
                </a:solidFill>
                <a:latin typeface="Verdana" pitchFamily="34" charset="0"/>
              </a:defRPr>
            </a:lvl3pPr>
            <a:lvl4pPr marL="1618169" indent="-231167" defTabSz="932695" eaLnBrk="0" hangingPunct="0">
              <a:defRPr sz="1400" b="1">
                <a:solidFill>
                  <a:schemeClr val="tx1"/>
                </a:solidFill>
                <a:latin typeface="Verdana" pitchFamily="34" charset="0"/>
              </a:defRPr>
            </a:lvl4pPr>
            <a:lvl5pPr marL="2080504" indent="-231167" defTabSz="932695" eaLnBrk="0" hangingPunct="0">
              <a:defRPr sz="1400" b="1">
                <a:solidFill>
                  <a:schemeClr val="tx1"/>
                </a:solidFill>
                <a:latin typeface="Verdana" pitchFamily="34" charset="0"/>
              </a:defRPr>
            </a:lvl5pPr>
            <a:lvl6pPr marL="2542838" indent="-231167" defTabSz="932695" eaLnBrk="0" fontAlgn="base" hangingPunct="0">
              <a:spcBef>
                <a:spcPct val="0"/>
              </a:spcBef>
              <a:spcAft>
                <a:spcPct val="0"/>
              </a:spcAft>
              <a:defRPr sz="1400" b="1">
                <a:solidFill>
                  <a:schemeClr val="tx1"/>
                </a:solidFill>
                <a:latin typeface="Verdana" pitchFamily="34" charset="0"/>
              </a:defRPr>
            </a:lvl6pPr>
            <a:lvl7pPr marL="3005172" indent="-231167" defTabSz="932695" eaLnBrk="0" fontAlgn="base" hangingPunct="0">
              <a:spcBef>
                <a:spcPct val="0"/>
              </a:spcBef>
              <a:spcAft>
                <a:spcPct val="0"/>
              </a:spcAft>
              <a:defRPr sz="1400" b="1">
                <a:solidFill>
                  <a:schemeClr val="tx1"/>
                </a:solidFill>
                <a:latin typeface="Verdana" pitchFamily="34" charset="0"/>
              </a:defRPr>
            </a:lvl7pPr>
            <a:lvl8pPr marL="3467507" indent="-231167" defTabSz="932695" eaLnBrk="0" fontAlgn="base" hangingPunct="0">
              <a:spcBef>
                <a:spcPct val="0"/>
              </a:spcBef>
              <a:spcAft>
                <a:spcPct val="0"/>
              </a:spcAft>
              <a:defRPr sz="1400" b="1">
                <a:solidFill>
                  <a:schemeClr val="tx1"/>
                </a:solidFill>
                <a:latin typeface="Verdana" pitchFamily="34" charset="0"/>
              </a:defRPr>
            </a:lvl8pPr>
            <a:lvl9pPr marL="3929841" indent="-231167" defTabSz="932695" eaLnBrk="0" fontAlgn="base" hangingPunct="0">
              <a:spcBef>
                <a:spcPct val="0"/>
              </a:spcBef>
              <a:spcAft>
                <a:spcPct val="0"/>
              </a:spcAft>
              <a:defRPr sz="1400" b="1">
                <a:solidFill>
                  <a:schemeClr val="tx1"/>
                </a:solidFill>
                <a:latin typeface="Verdana" pitchFamily="34" charset="0"/>
              </a:defRPr>
            </a:lvl9pPr>
          </a:lstStyle>
          <a:p>
            <a:pPr eaLnBrk="1" hangingPunct="1">
              <a:defRPr/>
            </a:pPr>
            <a:fld id="{C87F0F81-FCC0-4CC6-8F69-3F1E7F177957}" type="slidenum">
              <a:rPr lang="en-US" sz="1200" b="0">
                <a:solidFill>
                  <a:prstClr val="black"/>
                </a:solidFill>
                <a:latin typeface="Arial" charset="0"/>
              </a:rPr>
              <a:pPr eaLnBrk="1" hangingPunct="1">
                <a:defRPr/>
              </a:pPr>
              <a:t>77</a:t>
            </a:fld>
            <a:endParaRPr lang="en-US" sz="1200" b="0">
              <a:solidFill>
                <a:prstClr val="black"/>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3375" indent="-173375">
              <a:buFont typeface="Arial" charset="0"/>
              <a:buChar char="•"/>
              <a:defRPr/>
            </a:pPr>
            <a:r>
              <a:rPr lang="en-US" dirty="0" smtClean="0"/>
              <a:t>Biggest challenges will be using old data with new data – need methods, procedures for transformation and clear guidance on how and when to perform</a:t>
            </a:r>
          </a:p>
          <a:p>
            <a:pPr marL="173375" indent="-173375">
              <a:buFont typeface="Arial" charset="0"/>
              <a:buChar char="•"/>
              <a:defRPr/>
            </a:pPr>
            <a:r>
              <a:rPr lang="en-US" dirty="0" smtClean="0"/>
              <a:t>As technology improves and elevation data becomes more accurate, the new datums will have a greater impact</a:t>
            </a:r>
          </a:p>
          <a:p>
            <a:pPr marL="173375" indent="-173375">
              <a:buFont typeface="Arial" charset="0"/>
              <a:buChar char="•"/>
              <a:defRPr/>
            </a:pPr>
            <a:endParaRPr lang="en-US" dirty="0" smtClean="0"/>
          </a:p>
          <a:p>
            <a:pPr>
              <a:buFont typeface="Arial" charset="0"/>
              <a:buNone/>
              <a:defRPr/>
            </a:pPr>
            <a:r>
              <a:rPr lang="en-US" dirty="0" smtClean="0"/>
              <a:t>Previous NGS news stories, official release will take you to this link, which is the full </a:t>
            </a:r>
            <a:r>
              <a:rPr lang="en-US" dirty="0" err="1" smtClean="0"/>
              <a:t>pdf</a:t>
            </a:r>
            <a:r>
              <a:rPr lang="en-US" dirty="0" smtClean="0"/>
              <a:t> report</a:t>
            </a:r>
          </a:p>
        </p:txBody>
      </p:sp>
      <p:sp>
        <p:nvSpPr>
          <p:cNvPr id="1331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2695" eaLnBrk="0" hangingPunct="0">
              <a:defRPr sz="1400" b="1">
                <a:solidFill>
                  <a:schemeClr val="tx1"/>
                </a:solidFill>
                <a:latin typeface="Verdana" pitchFamily="34" charset="0"/>
              </a:defRPr>
            </a:lvl1pPr>
            <a:lvl2pPr marL="751293" indent="-288958" defTabSz="932695" eaLnBrk="0" hangingPunct="0">
              <a:defRPr sz="1400" b="1">
                <a:solidFill>
                  <a:schemeClr val="tx1"/>
                </a:solidFill>
                <a:latin typeface="Verdana" pitchFamily="34" charset="0"/>
              </a:defRPr>
            </a:lvl2pPr>
            <a:lvl3pPr marL="1155836" indent="-231167" defTabSz="932695" eaLnBrk="0" hangingPunct="0">
              <a:defRPr sz="1400" b="1">
                <a:solidFill>
                  <a:schemeClr val="tx1"/>
                </a:solidFill>
                <a:latin typeface="Verdana" pitchFamily="34" charset="0"/>
              </a:defRPr>
            </a:lvl3pPr>
            <a:lvl4pPr marL="1618169" indent="-231167" defTabSz="932695" eaLnBrk="0" hangingPunct="0">
              <a:defRPr sz="1400" b="1">
                <a:solidFill>
                  <a:schemeClr val="tx1"/>
                </a:solidFill>
                <a:latin typeface="Verdana" pitchFamily="34" charset="0"/>
              </a:defRPr>
            </a:lvl4pPr>
            <a:lvl5pPr marL="2080504" indent="-231167" defTabSz="932695" eaLnBrk="0" hangingPunct="0">
              <a:defRPr sz="1400" b="1">
                <a:solidFill>
                  <a:schemeClr val="tx1"/>
                </a:solidFill>
                <a:latin typeface="Verdana" pitchFamily="34" charset="0"/>
              </a:defRPr>
            </a:lvl5pPr>
            <a:lvl6pPr marL="2542838" indent="-231167" defTabSz="932695" eaLnBrk="0" fontAlgn="base" hangingPunct="0">
              <a:spcBef>
                <a:spcPct val="0"/>
              </a:spcBef>
              <a:spcAft>
                <a:spcPct val="0"/>
              </a:spcAft>
              <a:defRPr sz="1400" b="1">
                <a:solidFill>
                  <a:schemeClr val="tx1"/>
                </a:solidFill>
                <a:latin typeface="Verdana" pitchFamily="34" charset="0"/>
              </a:defRPr>
            </a:lvl6pPr>
            <a:lvl7pPr marL="3005172" indent="-231167" defTabSz="932695" eaLnBrk="0" fontAlgn="base" hangingPunct="0">
              <a:spcBef>
                <a:spcPct val="0"/>
              </a:spcBef>
              <a:spcAft>
                <a:spcPct val="0"/>
              </a:spcAft>
              <a:defRPr sz="1400" b="1">
                <a:solidFill>
                  <a:schemeClr val="tx1"/>
                </a:solidFill>
                <a:latin typeface="Verdana" pitchFamily="34" charset="0"/>
              </a:defRPr>
            </a:lvl7pPr>
            <a:lvl8pPr marL="3467507" indent="-231167" defTabSz="932695" eaLnBrk="0" fontAlgn="base" hangingPunct="0">
              <a:spcBef>
                <a:spcPct val="0"/>
              </a:spcBef>
              <a:spcAft>
                <a:spcPct val="0"/>
              </a:spcAft>
              <a:defRPr sz="1400" b="1">
                <a:solidFill>
                  <a:schemeClr val="tx1"/>
                </a:solidFill>
                <a:latin typeface="Verdana" pitchFamily="34" charset="0"/>
              </a:defRPr>
            </a:lvl8pPr>
            <a:lvl9pPr marL="3929841" indent="-231167" defTabSz="932695" eaLnBrk="0" fontAlgn="base" hangingPunct="0">
              <a:spcBef>
                <a:spcPct val="0"/>
              </a:spcBef>
              <a:spcAft>
                <a:spcPct val="0"/>
              </a:spcAft>
              <a:defRPr sz="1400" b="1">
                <a:solidFill>
                  <a:schemeClr val="tx1"/>
                </a:solidFill>
                <a:latin typeface="Verdana" pitchFamily="34" charset="0"/>
              </a:defRPr>
            </a:lvl9pPr>
          </a:lstStyle>
          <a:p>
            <a:pPr eaLnBrk="1" hangingPunct="1">
              <a:defRPr/>
            </a:pPr>
            <a:fld id="{B6F7D0DA-D872-4750-8303-57C4F5B3B8EB}" type="slidenum">
              <a:rPr lang="en-US" sz="1200" b="0">
                <a:solidFill>
                  <a:prstClr val="black"/>
                </a:solidFill>
                <a:latin typeface="Arial" charset="0"/>
              </a:rPr>
              <a:pPr eaLnBrk="1" hangingPunct="1">
                <a:defRPr/>
              </a:pPr>
              <a:t>78</a:t>
            </a:fld>
            <a:endParaRPr lang="en-US" sz="1200" b="0">
              <a:solidFill>
                <a:prstClr val="black"/>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But will this method produce a sufficiently accurate geoid?</a:t>
            </a:r>
          </a:p>
          <a:p>
            <a:endParaRPr lang="en-US" smtClean="0"/>
          </a:p>
          <a:p>
            <a:r>
              <a:rPr 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4" name="Slide Number Placeholder 3"/>
          <p:cNvSpPr>
            <a:spLocks noGrp="1"/>
          </p:cNvSpPr>
          <p:nvPr>
            <p:ph type="sldNum" sz="quarter" idx="5"/>
          </p:nvPr>
        </p:nvSpPr>
        <p:spPr/>
        <p:txBody>
          <a:bodyPr/>
          <a:lstStyle/>
          <a:p>
            <a:pPr>
              <a:defRPr/>
            </a:pPr>
            <a:fld id="{6BF73E5A-A291-4324-8AB2-49FF04A15E7D}" type="slidenum">
              <a:rPr lang="en-US" smtClean="0"/>
              <a:pPr>
                <a:defRPr/>
              </a:pPr>
              <a:t>79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80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just a small samplin</a:t>
            </a:r>
            <a:r>
              <a:rPr lang="en-US" baseline="0" dirty="0" smtClean="0"/>
              <a:t>g of the field crews in action.  Not shown are the RTN, FG-5, short-session GPS, relative gravity and mark setting crews.</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81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669" eaLnBrk="0" fontAlgn="base" hangingPunct="0">
              <a:spcBef>
                <a:spcPct val="30000"/>
              </a:spcBef>
              <a:spcAft>
                <a:spcPct val="0"/>
              </a:spcAft>
              <a:defRPr/>
            </a:pPr>
            <a:r>
              <a:rPr lang="en-US" dirty="0" smtClean="0"/>
              <a:t>This slide is a companion to the previous one, but the h-H errors have been</a:t>
            </a:r>
            <a:r>
              <a:rPr lang="en-US" baseline="0" dirty="0" smtClean="0"/>
              <a:t> removed, in an RMS sense, from the total h-H-N errors, leaving, ostensibly, gravimetric geoid errors only.  As seen previously, the airborne geoid is the best performer, by far.  In fact, as a general statement, it could be said that USGG2012x02, an airborne gravity data enhanced geoid model, is effectively at the 1 cm differential geoid undulation accuracy level across all distances, in the region of GSVS11.</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82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Survey verified that the inclusion of the GRAV-D airborne survey improved the geoid slope accuracies at all distances measured by the survey.  </a:t>
            </a:r>
          </a:p>
        </p:txBody>
      </p:sp>
      <p:sp>
        <p:nvSpPr>
          <p:cNvPr id="4" name="Slide Number Placeholder 3"/>
          <p:cNvSpPr>
            <a:spLocks noGrp="1"/>
          </p:cNvSpPr>
          <p:nvPr>
            <p:ph type="sldNum" sz="quarter" idx="5"/>
          </p:nvPr>
        </p:nvSpPr>
        <p:spPr/>
        <p:txBody>
          <a:bodyPr/>
          <a:lstStyle/>
          <a:p>
            <a:pPr>
              <a:defRPr/>
            </a:pPr>
            <a:fld id="{4A85F31F-E531-426E-AC99-4FB02E7ED0E5}" type="slidenum">
              <a:rPr lang="en-US" smtClean="0"/>
              <a:pPr>
                <a:defRPr/>
              </a:pPr>
              <a:t>83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49F4E2-8553-40C8-8D37-611E0C7447B2}" type="slidenum">
              <a:rPr lang="en-US"/>
              <a:pPr/>
              <a:t>4</a:t>
            </a:fld>
            <a:endParaRPr lang="en-US" dirty="0"/>
          </a:p>
        </p:txBody>
      </p:sp>
      <p:sp>
        <p:nvSpPr>
          <p:cNvPr id="104450" name="Rectangle 2"/>
          <p:cNvSpPr>
            <a:spLocks noGrp="1" noRot="1" noChangeAspect="1" noChangeArrowheads="1" noTextEdit="1"/>
          </p:cNvSpPr>
          <p:nvPr>
            <p:ph type="sldImg"/>
          </p:nvPr>
        </p:nvSpPr>
        <p:spPr>
          <a:xfrm>
            <a:off x="1212850" y="704850"/>
            <a:ext cx="4689475" cy="3517900"/>
          </a:xfrm>
          <a:ln/>
        </p:spPr>
      </p:sp>
      <p:sp>
        <p:nvSpPr>
          <p:cNvPr id="104451" name="Rectangle 3"/>
          <p:cNvSpPr>
            <a:spLocks noGrp="1" noChangeArrowheads="1"/>
          </p:cNvSpPr>
          <p:nvPr>
            <p:ph type="body" idx="1"/>
          </p:nvPr>
        </p:nvSpPr>
        <p:spPr/>
        <p:txBody>
          <a:bodyPr/>
          <a:lstStyle/>
          <a:p>
            <a:r>
              <a:rPr lang="en-US" dirty="0" smtClean="0"/>
              <a:t>- NSRS benefit</a:t>
            </a:r>
            <a:r>
              <a:rPr lang="en-US" baseline="0" dirty="0" smtClean="0"/>
              <a:t> to the nation = $2.5B/year</a:t>
            </a:r>
          </a:p>
          <a:p>
            <a:pPr>
              <a:buFontTx/>
              <a:buChar char="-"/>
            </a:pPr>
            <a:r>
              <a:rPr lang="en-US" dirty="0" smtClean="0"/>
              <a:t> est. 300K precision GPS users worldwide</a:t>
            </a:r>
            <a:r>
              <a:rPr lang="en-US" baseline="0" dirty="0" smtClean="0"/>
              <a:t> (2008); ¼ in US</a:t>
            </a:r>
          </a:p>
          <a:p>
            <a:pPr>
              <a:buFontTx/>
              <a:buNone/>
            </a:pPr>
            <a:r>
              <a:rPr lang="en-US" baseline="0" dirty="0" smtClean="0"/>
              <a:t>- Very exciting to us at NGS to see how it has evolved over the years – now cm-accuracy capability / tracking with time</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67E7664-6A3A-446F-A613-66905049E328}" type="slidenum">
              <a:rPr lang="en-US" smtClean="0"/>
              <a:pPr>
                <a:defRPr/>
              </a:pPr>
              <a:t>85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defTabSz="924506">
              <a:defRPr/>
            </a:pPr>
            <a:fld id="{786B5A02-76DC-4A34-BAD5-67463A5AB5D0}" type="slidenum">
              <a:rPr lang="en-US" smtClean="0"/>
              <a:pPr defTabSz="924506">
                <a:defRPr/>
              </a:pPr>
              <a:t>96</a:t>
            </a:fld>
            <a:endParaRPr lang="en-US" dirty="0" smtClean="0"/>
          </a:p>
        </p:txBody>
      </p:sp>
      <p:sp>
        <p:nvSpPr>
          <p:cNvPr id="46083" name="Rectangle 2"/>
          <p:cNvSpPr>
            <a:spLocks noGrp="1" noRot="1" noChangeAspect="1" noChangeArrowheads="1" noTextEdit="1"/>
          </p:cNvSpPr>
          <p:nvPr>
            <p:ph type="sldImg"/>
          </p:nvPr>
        </p:nvSpPr>
        <p:spPr bwMode="auto">
          <a:xfrm>
            <a:off x="1208088" y="706438"/>
            <a:ext cx="4689475" cy="3517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xfrm>
            <a:off x="710891" y="4461771"/>
            <a:ext cx="5680694" cy="422128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Trade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2471C1-BC61-4524-B83B-08E499F3346D}"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5B0FD1-2F6F-496E-9921-A02F2E7ADF49}"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1244011-9C74-40FF-895C-0DC891B126B3}" type="slidenum">
              <a:rPr lang="en-US" smtClean="0"/>
              <a:pPr/>
              <a:t>11</a:t>
            </a:fld>
            <a:endParaRPr lang="en-US" dirty="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B4C4278-3D06-43B7-895E-C5C5092BC4BB}" type="slidenum">
              <a:rPr lang="en-US" smtClean="0"/>
              <a:pPr/>
              <a:t>12</a:t>
            </a:fld>
            <a:endParaRPr lang="en-US" dirty="0" smtClean="0"/>
          </a:p>
        </p:txBody>
      </p:sp>
      <p:sp>
        <p:nvSpPr>
          <p:cNvPr id="133123" name="Rectangle 2"/>
          <p:cNvSpPr>
            <a:spLocks noGrp="1" noRot="1" noChangeAspect="1" noChangeArrowheads="1" noTextEdit="1"/>
          </p:cNvSpPr>
          <p:nvPr>
            <p:ph type="sldImg"/>
          </p:nvPr>
        </p:nvSpPr>
        <p:spPr>
          <a:xfrm>
            <a:off x="1204913" y="704850"/>
            <a:ext cx="4697412" cy="3522663"/>
          </a:xfrm>
          <a:ln/>
        </p:spPr>
      </p:sp>
      <p:sp>
        <p:nvSpPr>
          <p:cNvPr id="133124" name="Rectangle 3"/>
          <p:cNvSpPr>
            <a:spLocks noGrp="1" noChangeArrowheads="1"/>
          </p:cNvSpPr>
          <p:nvPr>
            <p:ph type="body" idx="1"/>
          </p:nvPr>
        </p:nvSpPr>
        <p:spPr>
          <a:xfrm>
            <a:off x="946916" y="4459526"/>
            <a:ext cx="5208645" cy="4224814"/>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non-geocentricity of NAD83.</a:t>
            </a:r>
          </a:p>
          <a:p>
            <a:endParaRPr lang="en-US" sz="8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471C1-BC61-4524-B83B-08E499F3346D}" type="slidenum">
              <a:rPr lang="en-US" smtClean="0"/>
              <a:pPr/>
              <a:t>29</a:t>
            </a:fld>
            <a:endParaRPr lang="en-US" dirty="0"/>
          </a:p>
        </p:txBody>
      </p:sp>
    </p:spTree>
    <p:extLst>
      <p:ext uri="{BB962C8B-B14F-4D97-AF65-F5344CB8AC3E}">
        <p14:creationId xmlns="" xmlns:p14="http://schemas.microsoft.com/office/powerpoint/2010/main" val="3864825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3B23AAC-86AB-4319-A919-A14298B43B0D}" type="slidenum">
              <a:rPr lang="en-US"/>
              <a:pPr/>
              <a:t>42</a:t>
            </a:fld>
            <a:endParaRPr lang="en-US" dirty="0"/>
          </a:p>
        </p:txBody>
      </p:sp>
      <p:sp>
        <p:nvSpPr>
          <p:cNvPr id="1059842" name="Rectangle 2"/>
          <p:cNvSpPr>
            <a:spLocks noGrp="1" noRot="1" noChangeAspect="1" noChangeArrowheads="1" noTextEdit="1"/>
          </p:cNvSpPr>
          <p:nvPr>
            <p:ph type="sldImg"/>
          </p:nvPr>
        </p:nvSpPr>
        <p:spPr>
          <a:xfrm>
            <a:off x="1203325" y="703263"/>
            <a:ext cx="4697413" cy="3522662"/>
          </a:xfrm>
          <a:ln/>
        </p:spPr>
      </p:sp>
      <p:sp>
        <p:nvSpPr>
          <p:cNvPr id="1059843" name="Rectangle 3"/>
          <p:cNvSpPr>
            <a:spLocks noGrp="1" noChangeArrowheads="1"/>
          </p:cNvSpPr>
          <p:nvPr>
            <p:ph type="body" idx="1"/>
          </p:nvPr>
        </p:nvSpPr>
        <p:spPr>
          <a:xfrm>
            <a:off x="195263" y="4460522"/>
            <a:ext cx="6907212" cy="4927954"/>
          </a:xfrm>
        </p:spPr>
        <p:txBody>
          <a:bodyPr/>
          <a:lstStyle/>
          <a:p>
            <a:pPr>
              <a:lnSpc>
                <a:spcPct val="110000"/>
              </a:lnSpc>
            </a:pPr>
            <a:endParaRPr lang="en-US"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D18788A-0737-4998-8707-209EF83DBBEB}" type="datetime1">
              <a:rPr lang="en-US" smtClean="0"/>
              <a:pPr>
                <a:defRPr/>
              </a:pPr>
              <a:t>4/16/2012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a:p>
        </p:txBody>
      </p:sp>
    </p:spTree>
    <p:extLst>
      <p:ext uri="{BB962C8B-B14F-4D97-AF65-F5344CB8AC3E}">
        <p14:creationId xmlns="" xmlns:p14="http://schemas.microsoft.com/office/powerpoint/2010/main" val="270467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0E22A0-2771-4A05-BD9F-2AA01D07BBDD}" type="datetime1">
              <a:rPr lang="en-US" smtClean="0"/>
              <a:pPr>
                <a:defRPr/>
              </a:pPr>
              <a:t>4/16/2012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a:p>
        </p:txBody>
      </p:sp>
    </p:spTree>
    <p:extLst>
      <p:ext uri="{BB962C8B-B14F-4D97-AF65-F5344CB8AC3E}">
        <p14:creationId xmlns="" xmlns:p14="http://schemas.microsoft.com/office/powerpoint/2010/main" val="243577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B256BE-76BB-4DE6-A55E-B00543A1512C}" type="datetime1">
              <a:rPr lang="en-US" smtClean="0"/>
              <a:pPr>
                <a:defRPr/>
              </a:pPr>
              <a:t>4/16/2012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a:p>
        </p:txBody>
      </p:sp>
    </p:spTree>
    <p:extLst>
      <p:ext uri="{BB962C8B-B14F-4D97-AF65-F5344CB8AC3E}">
        <p14:creationId xmlns="" xmlns:p14="http://schemas.microsoft.com/office/powerpoint/2010/main" val="2692083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93815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2A342D-F8ED-4012-8535-6EB518BC8D5F}" type="datetime1">
              <a:rPr lang="en-US" smtClean="0"/>
              <a:pPr>
                <a:defRPr/>
              </a:pPr>
              <a:t>4/16/2012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a:p>
        </p:txBody>
      </p:sp>
    </p:spTree>
    <p:extLst>
      <p:ext uri="{BB962C8B-B14F-4D97-AF65-F5344CB8AC3E}">
        <p14:creationId xmlns="" xmlns:p14="http://schemas.microsoft.com/office/powerpoint/2010/main" val="126365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E74C4E-C7E0-4507-AFA9-A6974B58F80E}" type="datetime1">
              <a:rPr lang="en-US" smtClean="0"/>
              <a:pPr>
                <a:defRPr/>
              </a:pPr>
              <a:t>4/16/2012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a:p>
        </p:txBody>
      </p:sp>
    </p:spTree>
    <p:extLst>
      <p:ext uri="{BB962C8B-B14F-4D97-AF65-F5344CB8AC3E}">
        <p14:creationId xmlns="" xmlns:p14="http://schemas.microsoft.com/office/powerpoint/2010/main" val="134685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2EA68E-5927-4919-B7CF-B4B9BCA22304}" type="datetime1">
              <a:rPr lang="en-US" smtClean="0"/>
              <a:pPr>
                <a:defRPr/>
              </a:pPr>
              <a:t>4/16/2012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a:p>
        </p:txBody>
      </p:sp>
    </p:spTree>
    <p:extLst>
      <p:ext uri="{BB962C8B-B14F-4D97-AF65-F5344CB8AC3E}">
        <p14:creationId xmlns="" xmlns:p14="http://schemas.microsoft.com/office/powerpoint/2010/main" val="329478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D7B8DF9-395D-4DCA-95BE-87E4319B5C5B}" type="datetime1">
              <a:rPr lang="en-US" smtClean="0"/>
              <a:pPr>
                <a:defRPr/>
              </a:pPr>
              <a:t>4/16/2012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a:p>
        </p:txBody>
      </p:sp>
    </p:spTree>
    <p:extLst>
      <p:ext uri="{BB962C8B-B14F-4D97-AF65-F5344CB8AC3E}">
        <p14:creationId xmlns="" xmlns:p14="http://schemas.microsoft.com/office/powerpoint/2010/main" val="2621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B8CA7F-49B0-4245-9E43-F63556F5B6CF}" type="datetime1">
              <a:rPr lang="en-US" smtClean="0"/>
              <a:pPr>
                <a:defRPr/>
              </a:pPr>
              <a:t>4/16/2012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a:p>
        </p:txBody>
      </p:sp>
    </p:spTree>
    <p:extLst>
      <p:ext uri="{BB962C8B-B14F-4D97-AF65-F5344CB8AC3E}">
        <p14:creationId xmlns="" xmlns:p14="http://schemas.microsoft.com/office/powerpoint/2010/main" val="13477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FCA36B-E81F-4928-955C-0D5F4CB817A2}" type="datetime1">
              <a:rPr lang="en-US" smtClean="0"/>
              <a:pPr>
                <a:defRPr/>
              </a:pPr>
              <a:t>4/16/2012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a:p>
        </p:txBody>
      </p:sp>
    </p:spTree>
    <p:extLst>
      <p:ext uri="{BB962C8B-B14F-4D97-AF65-F5344CB8AC3E}">
        <p14:creationId xmlns="" xmlns:p14="http://schemas.microsoft.com/office/powerpoint/2010/main" val="225222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24E39B-5181-4F3E-82D6-EDA93D7C3A41}" type="datetime1">
              <a:rPr lang="en-US" smtClean="0"/>
              <a:pPr>
                <a:defRPr/>
              </a:pPr>
              <a:t>4/16/2012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a:p>
        </p:txBody>
      </p:sp>
    </p:spTree>
    <p:extLst>
      <p:ext uri="{BB962C8B-B14F-4D97-AF65-F5344CB8AC3E}">
        <p14:creationId xmlns="" xmlns:p14="http://schemas.microsoft.com/office/powerpoint/2010/main" val="89985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F7BEA2-F02B-451A-8216-9CED9D79E674}" type="datetime1">
              <a:rPr lang="en-US" smtClean="0"/>
              <a:pPr>
                <a:defRPr/>
              </a:pPr>
              <a:t>4/16/2012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a:p>
        </p:txBody>
      </p:sp>
    </p:spTree>
    <p:extLst>
      <p:ext uri="{BB962C8B-B14F-4D97-AF65-F5344CB8AC3E}">
        <p14:creationId xmlns="" xmlns:p14="http://schemas.microsoft.com/office/powerpoint/2010/main" val="2654043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628B351-BC9E-45BC-9951-120E89DA3E8F}" type="datetime1">
              <a:rPr lang="en-US" smtClean="0"/>
              <a:pPr>
                <a:defRPr/>
              </a:pPr>
              <a:t>4/16/2012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hyperlink" Target="http://www.ier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geodesy.noaa.gov/INFO/NGS10yearplan.pdf" TargetMode="External"/><Relationship Id="rId3" Type="http://schemas.openxmlformats.org/officeDocument/2006/relationships/hyperlink" Target="http://geodesy.noaa.gov/CORS/" TargetMode="External"/><Relationship Id="rId7" Type="http://schemas.openxmlformats.org/officeDocument/2006/relationships/hyperlink" Target="http://geodesy.noaa.gov/web/surveys/NA2011/" TargetMode="External"/><Relationship Id="rId2" Type="http://schemas.openxmlformats.org/officeDocument/2006/relationships/hyperlink" Target="http://geodesy.noaa.gov/" TargetMode="External"/><Relationship Id="rId1" Type="http://schemas.openxmlformats.org/officeDocument/2006/relationships/slideLayout" Target="../slideLayouts/slideLayout7.xml"/><Relationship Id="rId6" Type="http://schemas.openxmlformats.org/officeDocument/2006/relationships/hyperlink" Target="http://geodesy.noaa.gov/CORS/coord_info/myear_FAQ.shtml" TargetMode="External"/><Relationship Id="rId5" Type="http://schemas.openxmlformats.org/officeDocument/2006/relationships/hyperlink" Target="http://geodesy.noaa.gov/CORS/coords.shtml" TargetMode="External"/><Relationship Id="rId10" Type="http://schemas.openxmlformats.org/officeDocument/2006/relationships/hyperlink" Target="http://geodesy.noaa.gov/web/science_edu/presentations_library/" TargetMode="External"/><Relationship Id="rId4" Type="http://schemas.openxmlformats.org/officeDocument/2006/relationships/hyperlink" Target="http://geodesy.noaa.gov/OPUS/" TargetMode="External"/><Relationship Id="rId9" Type="http://schemas.openxmlformats.org/officeDocument/2006/relationships/hyperlink" Target="http://geodesy.noaa.gov/GEOID/GSVS11/index.s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www.ngs.noaa.gov/GRAV-D/data_products.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8.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99.xml.rels><?xml version="1.0" encoding="UTF-8" standalone="yes"?>
<Relationships xmlns="http://schemas.openxmlformats.org/package/2006/relationships"><Relationship Id="rId3" Type="http://schemas.openxmlformats.org/officeDocument/2006/relationships/package" Target="../embeddings/Microsoft_Office_Word_Document3.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 xmlns:a14="http://schemas.microsoft.com/office/drawing/2010/main" val="0"/>
              </a:ext>
            </a:extLst>
          </a:blip>
          <a:srcRect l="9989" b="18156"/>
          <a:stretch/>
        </p:blipFill>
        <p:spPr>
          <a:xfrm>
            <a:off x="33351" y="5901846"/>
            <a:ext cx="4825004" cy="934888"/>
          </a:xfrm>
          <a:prstGeom prst="rect">
            <a:avLst/>
          </a:prstGeom>
        </p:spPr>
      </p:pic>
      <p:sp>
        <p:nvSpPr>
          <p:cNvPr id="5" name="Rectangle 4"/>
          <p:cNvSpPr>
            <a:spLocks noChangeArrowheads="1"/>
          </p:cNvSpPr>
          <p:nvPr/>
        </p:nvSpPr>
        <p:spPr bwMode="auto">
          <a:xfrm>
            <a:off x="441" y="1870333"/>
            <a:ext cx="9131968" cy="4133850"/>
          </a:xfrm>
          <a:prstGeom prst="rect">
            <a:avLst/>
          </a:prstGeom>
          <a:noFill/>
          <a:ln w="9525">
            <a:noFill/>
            <a:miter lim="800000"/>
            <a:headEnd/>
            <a:tailEnd/>
          </a:ln>
          <a:effectLst/>
        </p:spPr>
        <p:txBody>
          <a:bodyPr anchor="ctr"/>
          <a:lstStyle/>
          <a:p>
            <a:pPr algn="ctr">
              <a:defRPr/>
            </a:pPr>
            <a:r>
              <a:rPr lang="en-US" sz="4000" b="1" dirty="0" smtClean="0"/>
              <a:t>National Geodetic Survey</a:t>
            </a:r>
          </a:p>
          <a:p>
            <a:pPr algn="ctr">
              <a:defRPr/>
            </a:pPr>
            <a:r>
              <a:rPr lang="en-US" sz="4000" b="1" dirty="0" smtClean="0"/>
              <a:t>Highlights</a:t>
            </a:r>
            <a:endParaRPr lang="en-US" sz="4000" dirty="0" smtClean="0"/>
          </a:p>
          <a:p>
            <a:pPr algn="ctr" eaLnBrk="1" hangingPunct="1">
              <a:defRPr/>
            </a:pPr>
            <a:endParaRPr lang="en-US" sz="1600" dirty="0" smtClean="0">
              <a:effectLst>
                <a:outerShdw blurRad="38100" dist="38100" dir="2700000" algn="tl">
                  <a:srgbClr val="C0C0C0"/>
                </a:outerShdw>
              </a:effectLst>
            </a:endParaRPr>
          </a:p>
          <a:p>
            <a:pPr algn="ctr" eaLnBrk="1" hangingPunct="1">
              <a:defRPr/>
            </a:pPr>
            <a:r>
              <a:rPr lang="en-US" sz="2000" dirty="0" smtClean="0">
                <a:effectLst>
                  <a:outerShdw blurRad="38100" dist="38100" dir="2700000" algn="tl">
                    <a:srgbClr val="C0C0C0"/>
                  </a:outerShdw>
                </a:effectLst>
              </a:rPr>
              <a:t>William Stone</a:t>
            </a:r>
          </a:p>
          <a:p>
            <a:pPr algn="ctr" eaLnBrk="1" hangingPunct="1">
              <a:defRPr/>
            </a:pPr>
            <a:r>
              <a:rPr lang="en-US" sz="2000" dirty="0" smtClean="0">
                <a:effectLst>
                  <a:outerShdw blurRad="38100" dist="38100" dir="2700000" algn="tl">
                    <a:srgbClr val="C0C0C0"/>
                  </a:outerShdw>
                </a:effectLst>
              </a:rPr>
              <a:t>NGS Southwest Region (UT, NV, AZ, NM) Geodetic Advisor</a:t>
            </a:r>
          </a:p>
          <a:p>
            <a:pPr algn="ctr" eaLnBrk="1" hangingPunct="1">
              <a:defRPr/>
            </a:pPr>
            <a:endParaRPr lang="en-US" sz="2000" dirty="0" smtClean="0">
              <a:effectLst>
                <a:outerShdw blurRad="38100" dist="38100" dir="2700000" algn="tl">
                  <a:srgbClr val="C0C0C0"/>
                </a:outerShdw>
              </a:effectLst>
            </a:endParaRPr>
          </a:p>
          <a:p>
            <a:pPr algn="ctr" eaLnBrk="1" hangingPunct="1">
              <a:defRPr/>
            </a:pPr>
            <a:r>
              <a:rPr lang="en-US" sz="2000" dirty="0" smtClean="0">
                <a:effectLst>
                  <a:outerShdw blurRad="38100" dist="38100" dir="2700000" algn="tl">
                    <a:srgbClr val="C0C0C0"/>
                  </a:outerShdw>
                </a:effectLst>
              </a:rPr>
              <a:t>NOAA’s National Geodetic Survey</a:t>
            </a:r>
          </a:p>
          <a:p>
            <a:pPr algn="ctr" eaLnBrk="1" hangingPunct="1">
              <a:defRPr/>
            </a:pPr>
            <a:r>
              <a:rPr lang="en-US" sz="2000" dirty="0" smtClean="0">
                <a:effectLst>
                  <a:outerShdw blurRad="38100" dist="38100" dir="2700000" algn="tl">
                    <a:srgbClr val="C0C0C0"/>
                  </a:outerShdw>
                </a:effectLst>
              </a:rPr>
              <a:t>geodesy.noaa.gov</a:t>
            </a:r>
          </a:p>
          <a:p>
            <a:pPr algn="ctr" eaLnBrk="1" hangingPunct="1">
              <a:defRPr/>
            </a:pPr>
            <a:endParaRPr lang="en-US" sz="2000" dirty="0" smtClean="0">
              <a:effectLst>
                <a:outerShdw blurRad="38100" dist="38100" dir="2700000" algn="tl">
                  <a:srgbClr val="C0C0C0"/>
                </a:outerShdw>
              </a:effectLst>
            </a:endParaRPr>
          </a:p>
          <a:p>
            <a:pPr algn="ctr" eaLnBrk="1" hangingPunct="1">
              <a:defRPr/>
            </a:pPr>
            <a:r>
              <a:rPr lang="en-US" sz="2000" dirty="0" smtClean="0">
                <a:effectLst>
                  <a:outerShdw blurRad="38100" dist="38100" dir="2700000" algn="tl">
                    <a:srgbClr val="C0C0C0"/>
                  </a:outerShdw>
                </a:effectLst>
              </a:rPr>
              <a:t>william.stone@noaa.gov</a:t>
            </a:r>
          </a:p>
          <a:p>
            <a:pPr algn="ctr" eaLnBrk="1" hangingPunct="1">
              <a:defRPr/>
            </a:pPr>
            <a:r>
              <a:rPr lang="en-US" sz="2000" dirty="0" smtClean="0">
                <a:effectLst>
                  <a:outerShdw blurRad="38100" dist="38100" dir="2700000" algn="tl">
                    <a:srgbClr val="C0C0C0"/>
                  </a:outerShdw>
                </a:effectLst>
              </a:rPr>
              <a:t>505-277-3622 x252</a:t>
            </a:r>
            <a:r>
              <a:rPr lang="en-US" sz="2000" dirty="0">
                <a:effectLst>
                  <a:outerShdw blurRad="38100" dist="38100" dir="2700000" algn="tl">
                    <a:srgbClr val="C0C0C0"/>
                  </a:outerShdw>
                </a:effectLst>
              </a:rPr>
              <a:t/>
            </a:r>
            <a:br>
              <a:rPr lang="en-US" sz="2000" dirty="0">
                <a:effectLst>
                  <a:outerShdw blurRad="38100" dist="38100" dir="2700000" algn="tl">
                    <a:srgbClr val="C0C0C0"/>
                  </a:outerShdw>
                </a:effectLst>
              </a:rPr>
            </a:br>
            <a:endParaRPr lang="en-US" sz="2000" dirty="0">
              <a:effectLst>
                <a:outerShdw blurRad="38100" dist="38100" dir="2700000" algn="tl">
                  <a:srgbClr val="C0C0C0"/>
                </a:outerShdw>
              </a:effectLst>
            </a:endParaRPr>
          </a:p>
        </p:txBody>
      </p:sp>
      <p:grpSp>
        <p:nvGrpSpPr>
          <p:cNvPr id="6" name="Group 5"/>
          <p:cNvGrpSpPr>
            <a:grpSpLocks/>
          </p:cNvGrpSpPr>
          <p:nvPr/>
        </p:nvGrpSpPr>
        <p:grpSpPr bwMode="auto">
          <a:xfrm rot="194762">
            <a:off x="1568973" y="628635"/>
            <a:ext cx="1676400" cy="1295400"/>
            <a:chOff x="3579" y="965"/>
            <a:chExt cx="644" cy="595"/>
          </a:xfrm>
        </p:grpSpPr>
        <p:grpSp>
          <p:nvGrpSpPr>
            <p:cNvPr id="7" name="Group 6"/>
            <p:cNvGrpSpPr>
              <a:grpSpLocks/>
            </p:cNvGrpSpPr>
            <p:nvPr/>
          </p:nvGrpSpPr>
          <p:grpSpPr bwMode="auto">
            <a:xfrm>
              <a:off x="3716" y="1085"/>
              <a:ext cx="382" cy="373"/>
              <a:chOff x="3716" y="1085"/>
              <a:chExt cx="382" cy="373"/>
            </a:xfrm>
          </p:grpSpPr>
          <p:sp>
            <p:nvSpPr>
              <p:cNvPr id="215" name="Freeform 7"/>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216" name="Freeform 8"/>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 name="Group 9"/>
            <p:cNvGrpSpPr>
              <a:grpSpLocks/>
            </p:cNvGrpSpPr>
            <p:nvPr/>
          </p:nvGrpSpPr>
          <p:grpSpPr bwMode="auto">
            <a:xfrm>
              <a:off x="3579" y="1106"/>
              <a:ext cx="291" cy="454"/>
              <a:chOff x="3579" y="1106"/>
              <a:chExt cx="291" cy="454"/>
            </a:xfrm>
          </p:grpSpPr>
          <p:sp>
            <p:nvSpPr>
              <p:cNvPr id="193" name="Freeform 10"/>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94" name="Group 11"/>
              <p:cNvGrpSpPr>
                <a:grpSpLocks/>
              </p:cNvGrpSpPr>
              <p:nvPr/>
            </p:nvGrpSpPr>
            <p:grpSpPr bwMode="auto">
              <a:xfrm>
                <a:off x="3619" y="1202"/>
                <a:ext cx="135" cy="62"/>
                <a:chOff x="3619" y="1202"/>
                <a:chExt cx="135" cy="62"/>
              </a:xfrm>
            </p:grpSpPr>
            <p:sp>
              <p:nvSpPr>
                <p:cNvPr id="211" name="Line 12"/>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212" name="Line 13"/>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213" name="Line 14"/>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214" name="Line 15"/>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195" name="Freeform 16"/>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196" name="Freeform 17"/>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97" name="Freeform 18"/>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98" name="Group 19"/>
              <p:cNvGrpSpPr>
                <a:grpSpLocks/>
              </p:cNvGrpSpPr>
              <p:nvPr/>
            </p:nvGrpSpPr>
            <p:grpSpPr bwMode="auto">
              <a:xfrm>
                <a:off x="3645" y="1296"/>
                <a:ext cx="153" cy="76"/>
                <a:chOff x="3645" y="1296"/>
                <a:chExt cx="153" cy="76"/>
              </a:xfrm>
            </p:grpSpPr>
            <p:sp>
              <p:nvSpPr>
                <p:cNvPr id="209" name="Freeform 20"/>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210" name="Freeform 21"/>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99" name="Freeform 22"/>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00" name="Group 23"/>
              <p:cNvGrpSpPr>
                <a:grpSpLocks/>
              </p:cNvGrpSpPr>
              <p:nvPr/>
            </p:nvGrpSpPr>
            <p:grpSpPr bwMode="auto">
              <a:xfrm>
                <a:off x="3683" y="1409"/>
                <a:ext cx="155" cy="69"/>
                <a:chOff x="3683" y="1409"/>
                <a:chExt cx="155" cy="69"/>
              </a:xfrm>
            </p:grpSpPr>
            <p:sp>
              <p:nvSpPr>
                <p:cNvPr id="204" name="Freeform 24"/>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05" name="Line 25"/>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206" name="Line 26"/>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207" name="Line 27"/>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208" name="Line 28"/>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201" name="Freeform 29"/>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02" name="Freeform 30"/>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203" name="Line 31"/>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9" name="Group 32"/>
            <p:cNvGrpSpPr>
              <a:grpSpLocks/>
            </p:cNvGrpSpPr>
            <p:nvPr/>
          </p:nvGrpSpPr>
          <p:grpSpPr bwMode="auto">
            <a:xfrm>
              <a:off x="3806" y="1111"/>
              <a:ext cx="60" cy="50"/>
              <a:chOff x="3806" y="1111"/>
              <a:chExt cx="60" cy="50"/>
            </a:xfrm>
          </p:grpSpPr>
          <p:grpSp>
            <p:nvGrpSpPr>
              <p:cNvPr id="181" name="Group 33"/>
              <p:cNvGrpSpPr>
                <a:grpSpLocks/>
              </p:cNvGrpSpPr>
              <p:nvPr/>
            </p:nvGrpSpPr>
            <p:grpSpPr bwMode="auto">
              <a:xfrm>
                <a:off x="3843" y="1121"/>
                <a:ext cx="23" cy="16"/>
                <a:chOff x="3843" y="1121"/>
                <a:chExt cx="23" cy="16"/>
              </a:xfrm>
            </p:grpSpPr>
            <p:sp>
              <p:nvSpPr>
                <p:cNvPr id="191" name="Freeform 34"/>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192" name="Freeform 35"/>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82" name="Group 36"/>
              <p:cNvGrpSpPr>
                <a:grpSpLocks/>
              </p:cNvGrpSpPr>
              <p:nvPr/>
            </p:nvGrpSpPr>
            <p:grpSpPr bwMode="auto">
              <a:xfrm>
                <a:off x="3810" y="1120"/>
                <a:ext cx="44" cy="41"/>
                <a:chOff x="3810" y="1120"/>
                <a:chExt cx="44" cy="41"/>
              </a:xfrm>
            </p:grpSpPr>
            <p:sp>
              <p:nvSpPr>
                <p:cNvPr id="189" name="Freeform 37"/>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190" name="Freeform 38"/>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83" name="Group 39"/>
              <p:cNvGrpSpPr>
                <a:grpSpLocks/>
              </p:cNvGrpSpPr>
              <p:nvPr/>
            </p:nvGrpSpPr>
            <p:grpSpPr bwMode="auto">
              <a:xfrm>
                <a:off x="3827" y="1111"/>
                <a:ext cx="13" cy="14"/>
                <a:chOff x="3827" y="1111"/>
                <a:chExt cx="13" cy="14"/>
              </a:xfrm>
            </p:grpSpPr>
            <p:sp>
              <p:nvSpPr>
                <p:cNvPr id="187" name="Freeform 40"/>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188" name="Freeform 41"/>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84" name="Group 42"/>
              <p:cNvGrpSpPr>
                <a:grpSpLocks/>
              </p:cNvGrpSpPr>
              <p:nvPr/>
            </p:nvGrpSpPr>
            <p:grpSpPr bwMode="auto">
              <a:xfrm>
                <a:off x="3806" y="1136"/>
                <a:ext cx="10" cy="7"/>
                <a:chOff x="3806" y="1136"/>
                <a:chExt cx="10" cy="7"/>
              </a:xfrm>
            </p:grpSpPr>
            <p:sp>
              <p:nvSpPr>
                <p:cNvPr id="185" name="Freeform 43"/>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186" name="Freeform 44"/>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10" name="Group 45"/>
            <p:cNvGrpSpPr>
              <a:grpSpLocks/>
            </p:cNvGrpSpPr>
            <p:nvPr/>
          </p:nvGrpSpPr>
          <p:grpSpPr bwMode="auto">
            <a:xfrm>
              <a:off x="3716" y="1163"/>
              <a:ext cx="202" cy="296"/>
              <a:chOff x="3716" y="1163"/>
              <a:chExt cx="202" cy="296"/>
            </a:xfrm>
          </p:grpSpPr>
          <p:sp>
            <p:nvSpPr>
              <p:cNvPr id="179" name="Freeform 46"/>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180" name="Freeform 47"/>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1" name="Group 48"/>
            <p:cNvGrpSpPr>
              <a:grpSpLocks/>
            </p:cNvGrpSpPr>
            <p:nvPr/>
          </p:nvGrpSpPr>
          <p:grpSpPr bwMode="auto">
            <a:xfrm>
              <a:off x="3859" y="1166"/>
              <a:ext cx="66" cy="97"/>
              <a:chOff x="3859" y="1166"/>
              <a:chExt cx="66" cy="97"/>
            </a:xfrm>
          </p:grpSpPr>
          <p:grpSp>
            <p:nvGrpSpPr>
              <p:cNvPr id="171" name="Group 49"/>
              <p:cNvGrpSpPr>
                <a:grpSpLocks/>
              </p:cNvGrpSpPr>
              <p:nvPr/>
            </p:nvGrpSpPr>
            <p:grpSpPr bwMode="auto">
              <a:xfrm>
                <a:off x="3859" y="1166"/>
                <a:ext cx="66" cy="97"/>
                <a:chOff x="3859" y="1166"/>
                <a:chExt cx="66" cy="97"/>
              </a:xfrm>
            </p:grpSpPr>
            <p:sp>
              <p:nvSpPr>
                <p:cNvPr id="177" name="Freeform 50"/>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78" name="Freeform 51"/>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72" name="Line 52"/>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173" name="Line 53"/>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174" name="Line 54"/>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175" name="Line 55"/>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176" name="Line 56"/>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12" name="Group 57"/>
            <p:cNvGrpSpPr>
              <a:grpSpLocks/>
            </p:cNvGrpSpPr>
            <p:nvPr/>
          </p:nvGrpSpPr>
          <p:grpSpPr bwMode="auto">
            <a:xfrm>
              <a:off x="3895" y="1271"/>
              <a:ext cx="67" cy="97"/>
              <a:chOff x="3895" y="1271"/>
              <a:chExt cx="67" cy="97"/>
            </a:xfrm>
          </p:grpSpPr>
          <p:grpSp>
            <p:nvGrpSpPr>
              <p:cNvPr id="163" name="Group 58"/>
              <p:cNvGrpSpPr>
                <a:grpSpLocks/>
              </p:cNvGrpSpPr>
              <p:nvPr/>
            </p:nvGrpSpPr>
            <p:grpSpPr bwMode="auto">
              <a:xfrm>
                <a:off x="3895" y="1271"/>
                <a:ext cx="67" cy="97"/>
                <a:chOff x="3895" y="1271"/>
                <a:chExt cx="67" cy="97"/>
              </a:xfrm>
            </p:grpSpPr>
            <p:sp>
              <p:nvSpPr>
                <p:cNvPr id="169" name="Freeform 59"/>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170" name="Freeform 60"/>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64" name="Line 61"/>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165" name="Line 62"/>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166" name="Line 63"/>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167" name="Line 64"/>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168" name="Line 65"/>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13" name="Group 66"/>
            <p:cNvGrpSpPr>
              <a:grpSpLocks/>
            </p:cNvGrpSpPr>
            <p:nvPr/>
          </p:nvGrpSpPr>
          <p:grpSpPr bwMode="auto">
            <a:xfrm>
              <a:off x="3956" y="1247"/>
              <a:ext cx="67" cy="97"/>
              <a:chOff x="3956" y="1247"/>
              <a:chExt cx="67" cy="97"/>
            </a:xfrm>
          </p:grpSpPr>
          <p:grpSp>
            <p:nvGrpSpPr>
              <p:cNvPr id="155" name="Group 67"/>
              <p:cNvGrpSpPr>
                <a:grpSpLocks/>
              </p:cNvGrpSpPr>
              <p:nvPr/>
            </p:nvGrpSpPr>
            <p:grpSpPr bwMode="auto">
              <a:xfrm>
                <a:off x="3956" y="1247"/>
                <a:ext cx="67" cy="97"/>
                <a:chOff x="3956" y="1247"/>
                <a:chExt cx="67" cy="97"/>
              </a:xfrm>
            </p:grpSpPr>
            <p:sp>
              <p:nvSpPr>
                <p:cNvPr id="161" name="Freeform 68"/>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62" name="Freeform 69"/>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56" name="Line 70"/>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157" name="Line 71"/>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158" name="Line 72"/>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159" name="Line 73"/>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160" name="Line 74"/>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14" name="Group 75"/>
            <p:cNvGrpSpPr>
              <a:grpSpLocks/>
            </p:cNvGrpSpPr>
            <p:nvPr/>
          </p:nvGrpSpPr>
          <p:grpSpPr bwMode="auto">
            <a:xfrm>
              <a:off x="3917" y="1146"/>
              <a:ext cx="67" cy="97"/>
              <a:chOff x="3917" y="1146"/>
              <a:chExt cx="67" cy="97"/>
            </a:xfrm>
          </p:grpSpPr>
          <p:grpSp>
            <p:nvGrpSpPr>
              <p:cNvPr id="147" name="Group 76"/>
              <p:cNvGrpSpPr>
                <a:grpSpLocks/>
              </p:cNvGrpSpPr>
              <p:nvPr/>
            </p:nvGrpSpPr>
            <p:grpSpPr bwMode="auto">
              <a:xfrm>
                <a:off x="3917" y="1146"/>
                <a:ext cx="67" cy="97"/>
                <a:chOff x="3917" y="1146"/>
                <a:chExt cx="67" cy="97"/>
              </a:xfrm>
            </p:grpSpPr>
            <p:sp>
              <p:nvSpPr>
                <p:cNvPr id="153" name="Freeform 77"/>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54" name="Freeform 78"/>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48" name="Line 79"/>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149" name="Line 80"/>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150" name="Line 81"/>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151" name="Line 82"/>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152" name="Line 83"/>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15" name="Freeform 84"/>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6" name="Group 85"/>
            <p:cNvGrpSpPr>
              <a:grpSpLocks/>
            </p:cNvGrpSpPr>
            <p:nvPr/>
          </p:nvGrpSpPr>
          <p:grpSpPr bwMode="auto">
            <a:xfrm>
              <a:off x="3745" y="1204"/>
              <a:ext cx="77" cy="42"/>
              <a:chOff x="3745" y="1204"/>
              <a:chExt cx="77" cy="42"/>
            </a:xfrm>
          </p:grpSpPr>
          <p:sp>
            <p:nvSpPr>
              <p:cNvPr id="142" name="Freeform 86"/>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43" name="Line 87"/>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144" name="Line 88"/>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145" name="Line 89"/>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146" name="Freeform 90"/>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7" name="Freeform 91"/>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8" name="Freeform 92"/>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9" name="Group 93"/>
            <p:cNvGrpSpPr>
              <a:grpSpLocks/>
            </p:cNvGrpSpPr>
            <p:nvPr/>
          </p:nvGrpSpPr>
          <p:grpSpPr bwMode="auto">
            <a:xfrm>
              <a:off x="3777" y="1294"/>
              <a:ext cx="77" cy="42"/>
              <a:chOff x="3777" y="1294"/>
              <a:chExt cx="77" cy="42"/>
            </a:xfrm>
          </p:grpSpPr>
          <p:sp>
            <p:nvSpPr>
              <p:cNvPr id="137" name="Freeform 94"/>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38" name="Line 95"/>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139" name="Line 96"/>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140" name="Line 97"/>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141" name="Freeform 98"/>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0" name="Freeform 99"/>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21" name="Group 100"/>
            <p:cNvGrpSpPr>
              <a:grpSpLocks/>
            </p:cNvGrpSpPr>
            <p:nvPr/>
          </p:nvGrpSpPr>
          <p:grpSpPr bwMode="auto">
            <a:xfrm>
              <a:off x="3711" y="1322"/>
              <a:ext cx="78" cy="42"/>
              <a:chOff x="3711" y="1322"/>
              <a:chExt cx="78" cy="42"/>
            </a:xfrm>
          </p:grpSpPr>
          <p:sp>
            <p:nvSpPr>
              <p:cNvPr id="132" name="Freeform 101"/>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33" name="Line 102"/>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134" name="Line 103"/>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135" name="Line 104"/>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136" name="Freeform 105"/>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2" name="Group 106"/>
            <p:cNvGrpSpPr>
              <a:grpSpLocks/>
            </p:cNvGrpSpPr>
            <p:nvPr/>
          </p:nvGrpSpPr>
          <p:grpSpPr bwMode="auto">
            <a:xfrm>
              <a:off x="3703" y="1196"/>
              <a:ext cx="77" cy="41"/>
              <a:chOff x="3703" y="1196"/>
              <a:chExt cx="77" cy="41"/>
            </a:xfrm>
          </p:grpSpPr>
          <p:sp>
            <p:nvSpPr>
              <p:cNvPr id="127" name="Freeform 107"/>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28" name="Line 108"/>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129" name="Line 109"/>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130" name="Line 110"/>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131" name="Freeform 111"/>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 name="Group 112"/>
            <p:cNvGrpSpPr>
              <a:grpSpLocks/>
            </p:cNvGrpSpPr>
            <p:nvPr/>
          </p:nvGrpSpPr>
          <p:grpSpPr bwMode="auto">
            <a:xfrm>
              <a:off x="3752" y="1336"/>
              <a:ext cx="78" cy="41"/>
              <a:chOff x="3752" y="1336"/>
              <a:chExt cx="78" cy="41"/>
            </a:xfrm>
          </p:grpSpPr>
          <p:sp>
            <p:nvSpPr>
              <p:cNvPr id="122" name="Freeform 113"/>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23" name="Line 114"/>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124" name="Line 115"/>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125" name="Line 116"/>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126" name="Freeform 117"/>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4" name="Group 118"/>
            <p:cNvGrpSpPr>
              <a:grpSpLocks/>
            </p:cNvGrpSpPr>
            <p:nvPr/>
          </p:nvGrpSpPr>
          <p:grpSpPr bwMode="auto">
            <a:xfrm>
              <a:off x="3680" y="1247"/>
              <a:ext cx="77" cy="42"/>
              <a:chOff x="3680" y="1247"/>
              <a:chExt cx="77" cy="42"/>
            </a:xfrm>
          </p:grpSpPr>
          <p:sp>
            <p:nvSpPr>
              <p:cNvPr id="117" name="Freeform 119"/>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18" name="Line 120"/>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119" name="Line 121"/>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120" name="Line 122"/>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121" name="Freeform 123"/>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5" name="Group 124"/>
            <p:cNvGrpSpPr>
              <a:grpSpLocks/>
            </p:cNvGrpSpPr>
            <p:nvPr/>
          </p:nvGrpSpPr>
          <p:grpSpPr bwMode="auto">
            <a:xfrm>
              <a:off x="3685" y="1286"/>
              <a:ext cx="78" cy="42"/>
              <a:chOff x="3685" y="1286"/>
              <a:chExt cx="78" cy="42"/>
            </a:xfrm>
          </p:grpSpPr>
          <p:sp>
            <p:nvSpPr>
              <p:cNvPr id="112" name="Freeform 125"/>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13" name="Line 126"/>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114" name="Line 127"/>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115" name="Line 128"/>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116" name="Freeform 129"/>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6" name="Group 130"/>
            <p:cNvGrpSpPr>
              <a:grpSpLocks/>
            </p:cNvGrpSpPr>
            <p:nvPr/>
          </p:nvGrpSpPr>
          <p:grpSpPr bwMode="auto">
            <a:xfrm>
              <a:off x="3707" y="1254"/>
              <a:ext cx="78" cy="42"/>
              <a:chOff x="3707" y="1254"/>
              <a:chExt cx="78" cy="42"/>
            </a:xfrm>
          </p:grpSpPr>
          <p:sp>
            <p:nvSpPr>
              <p:cNvPr id="107" name="Freeform 131"/>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8" name="Line 132"/>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109" name="Line 133"/>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110" name="Line 134"/>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111" name="Freeform 135"/>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7" name="Group 136"/>
            <p:cNvGrpSpPr>
              <a:grpSpLocks/>
            </p:cNvGrpSpPr>
            <p:nvPr/>
          </p:nvGrpSpPr>
          <p:grpSpPr bwMode="auto">
            <a:xfrm>
              <a:off x="3709" y="1290"/>
              <a:ext cx="77" cy="42"/>
              <a:chOff x="3709" y="1290"/>
              <a:chExt cx="77" cy="42"/>
            </a:xfrm>
          </p:grpSpPr>
          <p:sp>
            <p:nvSpPr>
              <p:cNvPr id="102" name="Freeform 137"/>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3" name="Line 138"/>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104" name="Line 139"/>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105" name="Line 140"/>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106" name="Freeform 141"/>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8" name="Group 142"/>
            <p:cNvGrpSpPr>
              <a:grpSpLocks/>
            </p:cNvGrpSpPr>
            <p:nvPr/>
          </p:nvGrpSpPr>
          <p:grpSpPr bwMode="auto">
            <a:xfrm>
              <a:off x="3737" y="1281"/>
              <a:ext cx="77" cy="42"/>
              <a:chOff x="3737" y="1281"/>
              <a:chExt cx="77" cy="42"/>
            </a:xfrm>
          </p:grpSpPr>
          <p:sp>
            <p:nvSpPr>
              <p:cNvPr id="97" name="Freeform 143"/>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8" name="Line 144"/>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99" name="Line 145"/>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100" name="Line 146"/>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101" name="Freeform 147"/>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9" name="Group 148"/>
            <p:cNvGrpSpPr>
              <a:grpSpLocks/>
            </p:cNvGrpSpPr>
            <p:nvPr/>
          </p:nvGrpSpPr>
          <p:grpSpPr bwMode="auto">
            <a:xfrm>
              <a:off x="3726" y="1252"/>
              <a:ext cx="77" cy="41"/>
              <a:chOff x="3726" y="1252"/>
              <a:chExt cx="77" cy="41"/>
            </a:xfrm>
          </p:grpSpPr>
          <p:sp>
            <p:nvSpPr>
              <p:cNvPr id="92" name="Freeform 149"/>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3" name="Line 150"/>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94" name="Line 151"/>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95" name="Line 152"/>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96" name="Freeform 153"/>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0" name="Line 154"/>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31" name="Line 155"/>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32" name="Line 156"/>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33" name="Line 157"/>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34" name="Freeform 158"/>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35" name="Freeform 159"/>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36" name="Group 160"/>
            <p:cNvGrpSpPr>
              <a:grpSpLocks/>
            </p:cNvGrpSpPr>
            <p:nvPr/>
          </p:nvGrpSpPr>
          <p:grpSpPr bwMode="auto">
            <a:xfrm>
              <a:off x="3768" y="1255"/>
              <a:ext cx="50" cy="27"/>
              <a:chOff x="3768" y="1255"/>
              <a:chExt cx="50" cy="27"/>
            </a:xfrm>
          </p:grpSpPr>
          <p:sp>
            <p:nvSpPr>
              <p:cNvPr id="88" name="Freeform 161"/>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9" name="Line 162"/>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90" name="Line 163"/>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91" name="Line 164"/>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37" name="Group 165"/>
            <p:cNvGrpSpPr>
              <a:grpSpLocks/>
            </p:cNvGrpSpPr>
            <p:nvPr/>
          </p:nvGrpSpPr>
          <p:grpSpPr bwMode="auto">
            <a:xfrm>
              <a:off x="3609" y="1412"/>
              <a:ext cx="196" cy="80"/>
              <a:chOff x="3609" y="1412"/>
              <a:chExt cx="196" cy="80"/>
            </a:xfrm>
          </p:grpSpPr>
          <p:sp>
            <p:nvSpPr>
              <p:cNvPr id="78" name="Freeform 166"/>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79" name="Group 167"/>
              <p:cNvGrpSpPr>
                <a:grpSpLocks/>
              </p:cNvGrpSpPr>
              <p:nvPr/>
            </p:nvGrpSpPr>
            <p:grpSpPr bwMode="auto">
              <a:xfrm>
                <a:off x="3709" y="1442"/>
                <a:ext cx="17" cy="14"/>
                <a:chOff x="3709" y="1442"/>
                <a:chExt cx="17" cy="14"/>
              </a:xfrm>
            </p:grpSpPr>
            <p:sp>
              <p:nvSpPr>
                <p:cNvPr id="86" name="Freeform 168"/>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7" name="Freeform 169"/>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0" name="Group 170"/>
              <p:cNvGrpSpPr>
                <a:grpSpLocks/>
              </p:cNvGrpSpPr>
              <p:nvPr/>
            </p:nvGrpSpPr>
            <p:grpSpPr bwMode="auto">
              <a:xfrm>
                <a:off x="3788" y="1412"/>
                <a:ext cx="17" cy="14"/>
                <a:chOff x="3788" y="1412"/>
                <a:chExt cx="17" cy="14"/>
              </a:xfrm>
            </p:grpSpPr>
            <p:sp>
              <p:nvSpPr>
                <p:cNvPr id="84" name="Freeform 171"/>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5" name="Freeform 172"/>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1" name="Group 173"/>
              <p:cNvGrpSpPr>
                <a:grpSpLocks/>
              </p:cNvGrpSpPr>
              <p:nvPr/>
            </p:nvGrpSpPr>
            <p:grpSpPr bwMode="auto">
              <a:xfrm>
                <a:off x="3609" y="1473"/>
                <a:ext cx="35" cy="19"/>
                <a:chOff x="3609" y="1473"/>
                <a:chExt cx="35" cy="19"/>
              </a:xfrm>
            </p:grpSpPr>
            <p:sp>
              <p:nvSpPr>
                <p:cNvPr id="82" name="Freeform 174"/>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3" name="Freeform 175"/>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38" name="Group 176"/>
            <p:cNvGrpSpPr>
              <a:grpSpLocks/>
            </p:cNvGrpSpPr>
            <p:nvPr/>
          </p:nvGrpSpPr>
          <p:grpSpPr bwMode="auto">
            <a:xfrm>
              <a:off x="3837" y="1414"/>
              <a:ext cx="24" cy="25"/>
              <a:chOff x="3837" y="1414"/>
              <a:chExt cx="24" cy="25"/>
            </a:xfrm>
          </p:grpSpPr>
          <p:grpSp>
            <p:nvGrpSpPr>
              <p:cNvPr id="72" name="Group 177"/>
              <p:cNvGrpSpPr>
                <a:grpSpLocks/>
              </p:cNvGrpSpPr>
              <p:nvPr/>
            </p:nvGrpSpPr>
            <p:grpSpPr bwMode="auto">
              <a:xfrm>
                <a:off x="3844" y="1414"/>
                <a:ext cx="17" cy="24"/>
                <a:chOff x="3844" y="1414"/>
                <a:chExt cx="17" cy="24"/>
              </a:xfrm>
            </p:grpSpPr>
            <p:sp>
              <p:nvSpPr>
                <p:cNvPr id="76" name="Freeform 178"/>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77" name="Freeform 179"/>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73" name="Group 180"/>
              <p:cNvGrpSpPr>
                <a:grpSpLocks/>
              </p:cNvGrpSpPr>
              <p:nvPr/>
            </p:nvGrpSpPr>
            <p:grpSpPr bwMode="auto">
              <a:xfrm>
                <a:off x="3837" y="1417"/>
                <a:ext cx="19" cy="22"/>
                <a:chOff x="3837" y="1417"/>
                <a:chExt cx="19" cy="22"/>
              </a:xfrm>
            </p:grpSpPr>
            <p:sp>
              <p:nvSpPr>
                <p:cNvPr id="74" name="Freeform 181"/>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75" name="Freeform 182"/>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39" name="Group 183"/>
            <p:cNvGrpSpPr>
              <a:grpSpLocks/>
            </p:cNvGrpSpPr>
            <p:nvPr/>
          </p:nvGrpSpPr>
          <p:grpSpPr bwMode="auto">
            <a:xfrm>
              <a:off x="3807" y="1360"/>
              <a:ext cx="89" cy="70"/>
              <a:chOff x="3807" y="1360"/>
              <a:chExt cx="89" cy="70"/>
            </a:xfrm>
          </p:grpSpPr>
          <p:sp>
            <p:nvSpPr>
              <p:cNvPr id="68" name="Freeform 184"/>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9" name="Group 185"/>
              <p:cNvGrpSpPr>
                <a:grpSpLocks/>
              </p:cNvGrpSpPr>
              <p:nvPr/>
            </p:nvGrpSpPr>
            <p:grpSpPr bwMode="auto">
              <a:xfrm>
                <a:off x="3807" y="1368"/>
                <a:ext cx="47" cy="62"/>
                <a:chOff x="3807" y="1368"/>
                <a:chExt cx="47" cy="62"/>
              </a:xfrm>
            </p:grpSpPr>
            <p:sp>
              <p:nvSpPr>
                <p:cNvPr id="70" name="Freeform 186"/>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71" name="Freeform 187"/>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40" name="Line 188"/>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41" name="Line 189"/>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42" name="Group 190"/>
            <p:cNvGrpSpPr>
              <a:grpSpLocks/>
            </p:cNvGrpSpPr>
            <p:nvPr/>
          </p:nvGrpSpPr>
          <p:grpSpPr bwMode="auto">
            <a:xfrm>
              <a:off x="3913" y="965"/>
              <a:ext cx="310" cy="484"/>
              <a:chOff x="3913" y="965"/>
              <a:chExt cx="310" cy="484"/>
            </a:xfrm>
          </p:grpSpPr>
          <p:sp>
            <p:nvSpPr>
              <p:cNvPr id="43" name="Freeform 191"/>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4" name="Freeform 192"/>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5" name="Group 193"/>
              <p:cNvGrpSpPr>
                <a:grpSpLocks/>
              </p:cNvGrpSpPr>
              <p:nvPr/>
            </p:nvGrpSpPr>
            <p:grpSpPr bwMode="auto">
              <a:xfrm>
                <a:off x="3933" y="1168"/>
                <a:ext cx="216" cy="97"/>
                <a:chOff x="3933" y="1168"/>
                <a:chExt cx="216" cy="97"/>
              </a:xfrm>
            </p:grpSpPr>
            <p:sp>
              <p:nvSpPr>
                <p:cNvPr id="66" name="Freeform 194"/>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67" name="Freeform 195"/>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6" name="Freeform 196"/>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7" name="Group 197"/>
              <p:cNvGrpSpPr>
                <a:grpSpLocks/>
              </p:cNvGrpSpPr>
              <p:nvPr/>
            </p:nvGrpSpPr>
            <p:grpSpPr bwMode="auto">
              <a:xfrm>
                <a:off x="3946" y="1063"/>
                <a:ext cx="164" cy="72"/>
                <a:chOff x="3946" y="1063"/>
                <a:chExt cx="164" cy="72"/>
              </a:xfrm>
            </p:grpSpPr>
            <p:sp>
              <p:nvSpPr>
                <p:cNvPr id="61" name="Freeform 198"/>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2" name="Line 199"/>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63" name="Line 200"/>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64" name="Line 201"/>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65" name="Line 202"/>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48" name="Group 203"/>
              <p:cNvGrpSpPr>
                <a:grpSpLocks/>
              </p:cNvGrpSpPr>
              <p:nvPr/>
            </p:nvGrpSpPr>
            <p:grpSpPr bwMode="auto">
              <a:xfrm>
                <a:off x="4024" y="1288"/>
                <a:ext cx="164" cy="73"/>
                <a:chOff x="4024" y="1288"/>
                <a:chExt cx="164" cy="73"/>
              </a:xfrm>
            </p:grpSpPr>
            <p:sp>
              <p:nvSpPr>
                <p:cNvPr id="56" name="Freeform 204"/>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7" name="Line 205"/>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58" name="Line 206"/>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59" name="Line 207"/>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60" name="Line 208"/>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49" name="Freeform 209"/>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50" name="Freeform 210"/>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51" name="Freeform 211"/>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2" name="Line 212"/>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53" name="Freeform 213"/>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4" name="Line 214"/>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55" name="Freeform 215"/>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217" name="Group 216"/>
          <p:cNvGrpSpPr>
            <a:grpSpLocks/>
          </p:cNvGrpSpPr>
          <p:nvPr/>
        </p:nvGrpSpPr>
        <p:grpSpPr bwMode="auto">
          <a:xfrm>
            <a:off x="5505093" y="703382"/>
            <a:ext cx="457200" cy="381000"/>
            <a:chOff x="3579" y="965"/>
            <a:chExt cx="644" cy="595"/>
          </a:xfrm>
        </p:grpSpPr>
        <p:grpSp>
          <p:nvGrpSpPr>
            <p:cNvPr id="218" name="Group 217"/>
            <p:cNvGrpSpPr>
              <a:grpSpLocks/>
            </p:cNvGrpSpPr>
            <p:nvPr/>
          </p:nvGrpSpPr>
          <p:grpSpPr bwMode="auto">
            <a:xfrm>
              <a:off x="3716" y="1085"/>
              <a:ext cx="382" cy="373"/>
              <a:chOff x="3716" y="1085"/>
              <a:chExt cx="382" cy="373"/>
            </a:xfrm>
          </p:grpSpPr>
          <p:sp>
            <p:nvSpPr>
              <p:cNvPr id="426" name="Freeform 218"/>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427" name="Freeform 219"/>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19" name="Group 220"/>
            <p:cNvGrpSpPr>
              <a:grpSpLocks/>
            </p:cNvGrpSpPr>
            <p:nvPr/>
          </p:nvGrpSpPr>
          <p:grpSpPr bwMode="auto">
            <a:xfrm>
              <a:off x="3579" y="1106"/>
              <a:ext cx="291" cy="454"/>
              <a:chOff x="3579" y="1106"/>
              <a:chExt cx="291" cy="454"/>
            </a:xfrm>
          </p:grpSpPr>
          <p:sp>
            <p:nvSpPr>
              <p:cNvPr id="404" name="Freeform 221"/>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05" name="Group 222"/>
              <p:cNvGrpSpPr>
                <a:grpSpLocks/>
              </p:cNvGrpSpPr>
              <p:nvPr/>
            </p:nvGrpSpPr>
            <p:grpSpPr bwMode="auto">
              <a:xfrm>
                <a:off x="3619" y="1202"/>
                <a:ext cx="135" cy="62"/>
                <a:chOff x="3619" y="1202"/>
                <a:chExt cx="135" cy="62"/>
              </a:xfrm>
            </p:grpSpPr>
            <p:sp>
              <p:nvSpPr>
                <p:cNvPr id="422" name="Line 223"/>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423" name="Line 224"/>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424" name="Line 225"/>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425" name="Line 226"/>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406" name="Freeform 227"/>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407" name="Freeform 228"/>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08" name="Freeform 229"/>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09" name="Group 230"/>
              <p:cNvGrpSpPr>
                <a:grpSpLocks/>
              </p:cNvGrpSpPr>
              <p:nvPr/>
            </p:nvGrpSpPr>
            <p:grpSpPr bwMode="auto">
              <a:xfrm>
                <a:off x="3645" y="1296"/>
                <a:ext cx="153" cy="76"/>
                <a:chOff x="3645" y="1296"/>
                <a:chExt cx="153" cy="76"/>
              </a:xfrm>
            </p:grpSpPr>
            <p:sp>
              <p:nvSpPr>
                <p:cNvPr id="420" name="Freeform 231"/>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421" name="Freeform 232"/>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10" name="Freeform 233"/>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11" name="Group 234"/>
              <p:cNvGrpSpPr>
                <a:grpSpLocks/>
              </p:cNvGrpSpPr>
              <p:nvPr/>
            </p:nvGrpSpPr>
            <p:grpSpPr bwMode="auto">
              <a:xfrm>
                <a:off x="3683" y="1409"/>
                <a:ext cx="155" cy="69"/>
                <a:chOff x="3683" y="1409"/>
                <a:chExt cx="155" cy="69"/>
              </a:xfrm>
            </p:grpSpPr>
            <p:sp>
              <p:nvSpPr>
                <p:cNvPr id="415" name="Freeform 235"/>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16" name="Line 236"/>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417" name="Line 237"/>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418" name="Line 238"/>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419" name="Line 239"/>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412" name="Freeform 240"/>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13" name="Freeform 241"/>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414" name="Line 242"/>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220" name="Group 243"/>
            <p:cNvGrpSpPr>
              <a:grpSpLocks/>
            </p:cNvGrpSpPr>
            <p:nvPr/>
          </p:nvGrpSpPr>
          <p:grpSpPr bwMode="auto">
            <a:xfrm>
              <a:off x="3806" y="1111"/>
              <a:ext cx="60" cy="50"/>
              <a:chOff x="3806" y="1111"/>
              <a:chExt cx="60" cy="50"/>
            </a:xfrm>
          </p:grpSpPr>
          <p:grpSp>
            <p:nvGrpSpPr>
              <p:cNvPr id="392" name="Group 244"/>
              <p:cNvGrpSpPr>
                <a:grpSpLocks/>
              </p:cNvGrpSpPr>
              <p:nvPr/>
            </p:nvGrpSpPr>
            <p:grpSpPr bwMode="auto">
              <a:xfrm>
                <a:off x="3843" y="1121"/>
                <a:ext cx="23" cy="16"/>
                <a:chOff x="3843" y="1121"/>
                <a:chExt cx="23" cy="16"/>
              </a:xfrm>
            </p:grpSpPr>
            <p:sp>
              <p:nvSpPr>
                <p:cNvPr id="402" name="Freeform 245"/>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403" name="Freeform 246"/>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393" name="Group 247"/>
              <p:cNvGrpSpPr>
                <a:grpSpLocks/>
              </p:cNvGrpSpPr>
              <p:nvPr/>
            </p:nvGrpSpPr>
            <p:grpSpPr bwMode="auto">
              <a:xfrm>
                <a:off x="3810" y="1120"/>
                <a:ext cx="44" cy="41"/>
                <a:chOff x="3810" y="1120"/>
                <a:chExt cx="44" cy="41"/>
              </a:xfrm>
            </p:grpSpPr>
            <p:sp>
              <p:nvSpPr>
                <p:cNvPr id="400" name="Freeform 248"/>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401" name="Freeform 249"/>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394" name="Group 250"/>
              <p:cNvGrpSpPr>
                <a:grpSpLocks/>
              </p:cNvGrpSpPr>
              <p:nvPr/>
            </p:nvGrpSpPr>
            <p:grpSpPr bwMode="auto">
              <a:xfrm>
                <a:off x="3827" y="1111"/>
                <a:ext cx="13" cy="14"/>
                <a:chOff x="3827" y="1111"/>
                <a:chExt cx="13" cy="14"/>
              </a:xfrm>
            </p:grpSpPr>
            <p:sp>
              <p:nvSpPr>
                <p:cNvPr id="398" name="Freeform 251"/>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399" name="Freeform 252"/>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395" name="Group 253"/>
              <p:cNvGrpSpPr>
                <a:grpSpLocks/>
              </p:cNvGrpSpPr>
              <p:nvPr/>
            </p:nvGrpSpPr>
            <p:grpSpPr bwMode="auto">
              <a:xfrm>
                <a:off x="3806" y="1136"/>
                <a:ext cx="10" cy="7"/>
                <a:chOff x="3806" y="1136"/>
                <a:chExt cx="10" cy="7"/>
              </a:xfrm>
            </p:grpSpPr>
            <p:sp>
              <p:nvSpPr>
                <p:cNvPr id="396" name="Freeform 254"/>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397" name="Freeform 255"/>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221" name="Group 256"/>
            <p:cNvGrpSpPr>
              <a:grpSpLocks/>
            </p:cNvGrpSpPr>
            <p:nvPr/>
          </p:nvGrpSpPr>
          <p:grpSpPr bwMode="auto">
            <a:xfrm>
              <a:off x="3716" y="1163"/>
              <a:ext cx="202" cy="296"/>
              <a:chOff x="3716" y="1163"/>
              <a:chExt cx="202" cy="296"/>
            </a:xfrm>
          </p:grpSpPr>
          <p:sp>
            <p:nvSpPr>
              <p:cNvPr id="390" name="Freeform 257"/>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391" name="Freeform 258"/>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22" name="Group 259"/>
            <p:cNvGrpSpPr>
              <a:grpSpLocks/>
            </p:cNvGrpSpPr>
            <p:nvPr/>
          </p:nvGrpSpPr>
          <p:grpSpPr bwMode="auto">
            <a:xfrm>
              <a:off x="3859" y="1166"/>
              <a:ext cx="66" cy="97"/>
              <a:chOff x="3859" y="1166"/>
              <a:chExt cx="66" cy="97"/>
            </a:xfrm>
          </p:grpSpPr>
          <p:grpSp>
            <p:nvGrpSpPr>
              <p:cNvPr id="382" name="Group 260"/>
              <p:cNvGrpSpPr>
                <a:grpSpLocks/>
              </p:cNvGrpSpPr>
              <p:nvPr/>
            </p:nvGrpSpPr>
            <p:grpSpPr bwMode="auto">
              <a:xfrm>
                <a:off x="3859" y="1166"/>
                <a:ext cx="66" cy="97"/>
                <a:chOff x="3859" y="1166"/>
                <a:chExt cx="66" cy="97"/>
              </a:xfrm>
            </p:grpSpPr>
            <p:sp>
              <p:nvSpPr>
                <p:cNvPr id="388" name="Freeform 261"/>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389" name="Freeform 262"/>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83" name="Line 263"/>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384" name="Line 264"/>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385" name="Line 265"/>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386" name="Line 266"/>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387" name="Line 267"/>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223" name="Group 268"/>
            <p:cNvGrpSpPr>
              <a:grpSpLocks/>
            </p:cNvGrpSpPr>
            <p:nvPr/>
          </p:nvGrpSpPr>
          <p:grpSpPr bwMode="auto">
            <a:xfrm>
              <a:off x="3895" y="1271"/>
              <a:ext cx="67" cy="97"/>
              <a:chOff x="3895" y="1271"/>
              <a:chExt cx="67" cy="97"/>
            </a:xfrm>
          </p:grpSpPr>
          <p:grpSp>
            <p:nvGrpSpPr>
              <p:cNvPr id="374" name="Group 269"/>
              <p:cNvGrpSpPr>
                <a:grpSpLocks/>
              </p:cNvGrpSpPr>
              <p:nvPr/>
            </p:nvGrpSpPr>
            <p:grpSpPr bwMode="auto">
              <a:xfrm>
                <a:off x="3895" y="1271"/>
                <a:ext cx="67" cy="97"/>
                <a:chOff x="3895" y="1271"/>
                <a:chExt cx="67" cy="97"/>
              </a:xfrm>
            </p:grpSpPr>
            <p:sp>
              <p:nvSpPr>
                <p:cNvPr id="380" name="Freeform 270"/>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381" name="Freeform 271"/>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75" name="Line 272"/>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376" name="Line 273"/>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377" name="Line 274"/>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378" name="Line 275"/>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379" name="Line 276"/>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224" name="Group 277"/>
            <p:cNvGrpSpPr>
              <a:grpSpLocks/>
            </p:cNvGrpSpPr>
            <p:nvPr/>
          </p:nvGrpSpPr>
          <p:grpSpPr bwMode="auto">
            <a:xfrm>
              <a:off x="3956" y="1247"/>
              <a:ext cx="67" cy="97"/>
              <a:chOff x="3956" y="1247"/>
              <a:chExt cx="67" cy="97"/>
            </a:xfrm>
          </p:grpSpPr>
          <p:grpSp>
            <p:nvGrpSpPr>
              <p:cNvPr id="366" name="Group 278"/>
              <p:cNvGrpSpPr>
                <a:grpSpLocks/>
              </p:cNvGrpSpPr>
              <p:nvPr/>
            </p:nvGrpSpPr>
            <p:grpSpPr bwMode="auto">
              <a:xfrm>
                <a:off x="3956" y="1247"/>
                <a:ext cx="67" cy="97"/>
                <a:chOff x="3956" y="1247"/>
                <a:chExt cx="67" cy="97"/>
              </a:xfrm>
            </p:grpSpPr>
            <p:sp>
              <p:nvSpPr>
                <p:cNvPr id="372" name="Freeform 279"/>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373" name="Freeform 280"/>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67" name="Line 281"/>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368" name="Line 282"/>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369" name="Line 283"/>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370" name="Line 284"/>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371" name="Line 285"/>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225" name="Group 286"/>
            <p:cNvGrpSpPr>
              <a:grpSpLocks/>
            </p:cNvGrpSpPr>
            <p:nvPr/>
          </p:nvGrpSpPr>
          <p:grpSpPr bwMode="auto">
            <a:xfrm>
              <a:off x="3917" y="1146"/>
              <a:ext cx="67" cy="97"/>
              <a:chOff x="3917" y="1146"/>
              <a:chExt cx="67" cy="97"/>
            </a:xfrm>
          </p:grpSpPr>
          <p:grpSp>
            <p:nvGrpSpPr>
              <p:cNvPr id="358" name="Group 287"/>
              <p:cNvGrpSpPr>
                <a:grpSpLocks/>
              </p:cNvGrpSpPr>
              <p:nvPr/>
            </p:nvGrpSpPr>
            <p:grpSpPr bwMode="auto">
              <a:xfrm>
                <a:off x="3917" y="1146"/>
                <a:ext cx="67" cy="97"/>
                <a:chOff x="3917" y="1146"/>
                <a:chExt cx="67" cy="97"/>
              </a:xfrm>
            </p:grpSpPr>
            <p:sp>
              <p:nvSpPr>
                <p:cNvPr id="364" name="Freeform 288"/>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365" name="Freeform 289"/>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59" name="Line 290"/>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360" name="Line 291"/>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361" name="Line 292"/>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362" name="Line 293"/>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363" name="Line 294"/>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226" name="Freeform 295"/>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27" name="Group 296"/>
            <p:cNvGrpSpPr>
              <a:grpSpLocks/>
            </p:cNvGrpSpPr>
            <p:nvPr/>
          </p:nvGrpSpPr>
          <p:grpSpPr bwMode="auto">
            <a:xfrm>
              <a:off x="3745" y="1204"/>
              <a:ext cx="77" cy="42"/>
              <a:chOff x="3745" y="1204"/>
              <a:chExt cx="77" cy="42"/>
            </a:xfrm>
          </p:grpSpPr>
          <p:sp>
            <p:nvSpPr>
              <p:cNvPr id="353" name="Freeform 297"/>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54" name="Line 298"/>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355" name="Line 299"/>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356" name="Line 300"/>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357" name="Freeform 301"/>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28" name="Freeform 302"/>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29" name="Freeform 303"/>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30" name="Group 304"/>
            <p:cNvGrpSpPr>
              <a:grpSpLocks/>
            </p:cNvGrpSpPr>
            <p:nvPr/>
          </p:nvGrpSpPr>
          <p:grpSpPr bwMode="auto">
            <a:xfrm>
              <a:off x="3777" y="1294"/>
              <a:ext cx="77" cy="42"/>
              <a:chOff x="3777" y="1294"/>
              <a:chExt cx="77" cy="42"/>
            </a:xfrm>
          </p:grpSpPr>
          <p:sp>
            <p:nvSpPr>
              <p:cNvPr id="348" name="Freeform 305"/>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49" name="Line 306"/>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350" name="Line 307"/>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351" name="Line 308"/>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352" name="Freeform 309"/>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31" name="Freeform 310"/>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232" name="Group 311"/>
            <p:cNvGrpSpPr>
              <a:grpSpLocks/>
            </p:cNvGrpSpPr>
            <p:nvPr/>
          </p:nvGrpSpPr>
          <p:grpSpPr bwMode="auto">
            <a:xfrm>
              <a:off x="3711" y="1322"/>
              <a:ext cx="78" cy="42"/>
              <a:chOff x="3711" y="1322"/>
              <a:chExt cx="78" cy="42"/>
            </a:xfrm>
          </p:grpSpPr>
          <p:sp>
            <p:nvSpPr>
              <p:cNvPr id="343" name="Freeform 312"/>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44" name="Line 313"/>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345" name="Line 314"/>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346" name="Line 315"/>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347" name="Freeform 316"/>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3" name="Group 317"/>
            <p:cNvGrpSpPr>
              <a:grpSpLocks/>
            </p:cNvGrpSpPr>
            <p:nvPr/>
          </p:nvGrpSpPr>
          <p:grpSpPr bwMode="auto">
            <a:xfrm>
              <a:off x="3703" y="1196"/>
              <a:ext cx="77" cy="41"/>
              <a:chOff x="3703" y="1196"/>
              <a:chExt cx="77" cy="41"/>
            </a:xfrm>
          </p:grpSpPr>
          <p:sp>
            <p:nvSpPr>
              <p:cNvPr id="338" name="Freeform 318"/>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39" name="Line 319"/>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340" name="Line 320"/>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341" name="Line 321"/>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342" name="Freeform 322"/>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4" name="Group 323"/>
            <p:cNvGrpSpPr>
              <a:grpSpLocks/>
            </p:cNvGrpSpPr>
            <p:nvPr/>
          </p:nvGrpSpPr>
          <p:grpSpPr bwMode="auto">
            <a:xfrm>
              <a:off x="3752" y="1336"/>
              <a:ext cx="78" cy="41"/>
              <a:chOff x="3752" y="1336"/>
              <a:chExt cx="78" cy="41"/>
            </a:xfrm>
          </p:grpSpPr>
          <p:sp>
            <p:nvSpPr>
              <p:cNvPr id="333" name="Freeform 324"/>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34" name="Line 325"/>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335" name="Line 326"/>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336" name="Line 327"/>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337" name="Freeform 328"/>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5" name="Group 329"/>
            <p:cNvGrpSpPr>
              <a:grpSpLocks/>
            </p:cNvGrpSpPr>
            <p:nvPr/>
          </p:nvGrpSpPr>
          <p:grpSpPr bwMode="auto">
            <a:xfrm>
              <a:off x="3680" y="1247"/>
              <a:ext cx="77" cy="42"/>
              <a:chOff x="3680" y="1247"/>
              <a:chExt cx="77" cy="42"/>
            </a:xfrm>
          </p:grpSpPr>
          <p:sp>
            <p:nvSpPr>
              <p:cNvPr id="328" name="Freeform 330"/>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29" name="Line 331"/>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330" name="Line 332"/>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331" name="Line 333"/>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332" name="Freeform 334"/>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6" name="Group 335"/>
            <p:cNvGrpSpPr>
              <a:grpSpLocks/>
            </p:cNvGrpSpPr>
            <p:nvPr/>
          </p:nvGrpSpPr>
          <p:grpSpPr bwMode="auto">
            <a:xfrm>
              <a:off x="3685" y="1286"/>
              <a:ext cx="78" cy="42"/>
              <a:chOff x="3685" y="1286"/>
              <a:chExt cx="78" cy="42"/>
            </a:xfrm>
          </p:grpSpPr>
          <p:sp>
            <p:nvSpPr>
              <p:cNvPr id="323" name="Freeform 336"/>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24" name="Line 337"/>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325" name="Line 338"/>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326" name="Line 339"/>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327" name="Freeform 340"/>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7" name="Group 341"/>
            <p:cNvGrpSpPr>
              <a:grpSpLocks/>
            </p:cNvGrpSpPr>
            <p:nvPr/>
          </p:nvGrpSpPr>
          <p:grpSpPr bwMode="auto">
            <a:xfrm>
              <a:off x="3707" y="1254"/>
              <a:ext cx="78" cy="42"/>
              <a:chOff x="3707" y="1254"/>
              <a:chExt cx="78" cy="42"/>
            </a:xfrm>
          </p:grpSpPr>
          <p:sp>
            <p:nvSpPr>
              <p:cNvPr id="318" name="Freeform 342"/>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19" name="Line 343"/>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320" name="Line 344"/>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321" name="Line 345"/>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322" name="Freeform 346"/>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8" name="Group 347"/>
            <p:cNvGrpSpPr>
              <a:grpSpLocks/>
            </p:cNvGrpSpPr>
            <p:nvPr/>
          </p:nvGrpSpPr>
          <p:grpSpPr bwMode="auto">
            <a:xfrm>
              <a:off x="3709" y="1290"/>
              <a:ext cx="77" cy="42"/>
              <a:chOff x="3709" y="1290"/>
              <a:chExt cx="77" cy="42"/>
            </a:xfrm>
          </p:grpSpPr>
          <p:sp>
            <p:nvSpPr>
              <p:cNvPr id="313" name="Freeform 348"/>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14" name="Line 349"/>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315" name="Line 350"/>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316" name="Line 351"/>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317" name="Freeform 352"/>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9" name="Group 353"/>
            <p:cNvGrpSpPr>
              <a:grpSpLocks/>
            </p:cNvGrpSpPr>
            <p:nvPr/>
          </p:nvGrpSpPr>
          <p:grpSpPr bwMode="auto">
            <a:xfrm>
              <a:off x="3737" y="1281"/>
              <a:ext cx="77" cy="42"/>
              <a:chOff x="3737" y="1281"/>
              <a:chExt cx="77" cy="42"/>
            </a:xfrm>
          </p:grpSpPr>
          <p:sp>
            <p:nvSpPr>
              <p:cNvPr id="308" name="Freeform 354"/>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09" name="Line 355"/>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310" name="Line 356"/>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311" name="Line 357"/>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312" name="Freeform 358"/>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40" name="Group 359"/>
            <p:cNvGrpSpPr>
              <a:grpSpLocks/>
            </p:cNvGrpSpPr>
            <p:nvPr/>
          </p:nvGrpSpPr>
          <p:grpSpPr bwMode="auto">
            <a:xfrm>
              <a:off x="3726" y="1252"/>
              <a:ext cx="77" cy="41"/>
              <a:chOff x="3726" y="1252"/>
              <a:chExt cx="77" cy="41"/>
            </a:xfrm>
          </p:grpSpPr>
          <p:sp>
            <p:nvSpPr>
              <p:cNvPr id="303" name="Freeform 360"/>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04" name="Line 361"/>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305" name="Line 362"/>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306" name="Line 363"/>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307" name="Freeform 364"/>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41" name="Line 365"/>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242" name="Line 366"/>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243" name="Line 367"/>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244" name="Line 368"/>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245" name="Freeform 369"/>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246" name="Freeform 370"/>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247" name="Group 371"/>
            <p:cNvGrpSpPr>
              <a:grpSpLocks/>
            </p:cNvGrpSpPr>
            <p:nvPr/>
          </p:nvGrpSpPr>
          <p:grpSpPr bwMode="auto">
            <a:xfrm>
              <a:off x="3768" y="1255"/>
              <a:ext cx="50" cy="27"/>
              <a:chOff x="3768" y="1255"/>
              <a:chExt cx="50" cy="27"/>
            </a:xfrm>
          </p:grpSpPr>
          <p:sp>
            <p:nvSpPr>
              <p:cNvPr id="299" name="Freeform 372"/>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00" name="Line 373"/>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301" name="Line 374"/>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302" name="Line 375"/>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248" name="Group 376"/>
            <p:cNvGrpSpPr>
              <a:grpSpLocks/>
            </p:cNvGrpSpPr>
            <p:nvPr/>
          </p:nvGrpSpPr>
          <p:grpSpPr bwMode="auto">
            <a:xfrm>
              <a:off x="3609" y="1412"/>
              <a:ext cx="196" cy="80"/>
              <a:chOff x="3609" y="1412"/>
              <a:chExt cx="196" cy="80"/>
            </a:xfrm>
          </p:grpSpPr>
          <p:sp>
            <p:nvSpPr>
              <p:cNvPr id="289" name="Freeform 377"/>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90" name="Group 378"/>
              <p:cNvGrpSpPr>
                <a:grpSpLocks/>
              </p:cNvGrpSpPr>
              <p:nvPr/>
            </p:nvGrpSpPr>
            <p:grpSpPr bwMode="auto">
              <a:xfrm>
                <a:off x="3709" y="1442"/>
                <a:ext cx="17" cy="14"/>
                <a:chOff x="3709" y="1442"/>
                <a:chExt cx="17" cy="14"/>
              </a:xfrm>
            </p:grpSpPr>
            <p:sp>
              <p:nvSpPr>
                <p:cNvPr id="297" name="Freeform 379"/>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98" name="Freeform 380"/>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91" name="Group 381"/>
              <p:cNvGrpSpPr>
                <a:grpSpLocks/>
              </p:cNvGrpSpPr>
              <p:nvPr/>
            </p:nvGrpSpPr>
            <p:grpSpPr bwMode="auto">
              <a:xfrm>
                <a:off x="3788" y="1412"/>
                <a:ext cx="17" cy="14"/>
                <a:chOff x="3788" y="1412"/>
                <a:chExt cx="17" cy="14"/>
              </a:xfrm>
            </p:grpSpPr>
            <p:sp>
              <p:nvSpPr>
                <p:cNvPr id="295" name="Freeform 382"/>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96" name="Freeform 383"/>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92" name="Group 384"/>
              <p:cNvGrpSpPr>
                <a:grpSpLocks/>
              </p:cNvGrpSpPr>
              <p:nvPr/>
            </p:nvGrpSpPr>
            <p:grpSpPr bwMode="auto">
              <a:xfrm>
                <a:off x="3609" y="1473"/>
                <a:ext cx="35" cy="19"/>
                <a:chOff x="3609" y="1473"/>
                <a:chExt cx="35" cy="19"/>
              </a:xfrm>
            </p:grpSpPr>
            <p:sp>
              <p:nvSpPr>
                <p:cNvPr id="293" name="Freeform 385"/>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94" name="Freeform 386"/>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249" name="Group 387"/>
            <p:cNvGrpSpPr>
              <a:grpSpLocks/>
            </p:cNvGrpSpPr>
            <p:nvPr/>
          </p:nvGrpSpPr>
          <p:grpSpPr bwMode="auto">
            <a:xfrm>
              <a:off x="3837" y="1414"/>
              <a:ext cx="24" cy="25"/>
              <a:chOff x="3837" y="1414"/>
              <a:chExt cx="24" cy="25"/>
            </a:xfrm>
          </p:grpSpPr>
          <p:grpSp>
            <p:nvGrpSpPr>
              <p:cNvPr id="283" name="Group 388"/>
              <p:cNvGrpSpPr>
                <a:grpSpLocks/>
              </p:cNvGrpSpPr>
              <p:nvPr/>
            </p:nvGrpSpPr>
            <p:grpSpPr bwMode="auto">
              <a:xfrm>
                <a:off x="3844" y="1414"/>
                <a:ext cx="17" cy="24"/>
                <a:chOff x="3844" y="1414"/>
                <a:chExt cx="17" cy="24"/>
              </a:xfrm>
            </p:grpSpPr>
            <p:sp>
              <p:nvSpPr>
                <p:cNvPr id="287" name="Freeform 389"/>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288" name="Freeform 390"/>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84" name="Group 391"/>
              <p:cNvGrpSpPr>
                <a:grpSpLocks/>
              </p:cNvGrpSpPr>
              <p:nvPr/>
            </p:nvGrpSpPr>
            <p:grpSpPr bwMode="auto">
              <a:xfrm>
                <a:off x="3837" y="1417"/>
                <a:ext cx="19" cy="22"/>
                <a:chOff x="3837" y="1417"/>
                <a:chExt cx="19" cy="22"/>
              </a:xfrm>
            </p:grpSpPr>
            <p:sp>
              <p:nvSpPr>
                <p:cNvPr id="285" name="Freeform 392"/>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286" name="Freeform 393"/>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250" name="Group 394"/>
            <p:cNvGrpSpPr>
              <a:grpSpLocks/>
            </p:cNvGrpSpPr>
            <p:nvPr/>
          </p:nvGrpSpPr>
          <p:grpSpPr bwMode="auto">
            <a:xfrm>
              <a:off x="3807" y="1360"/>
              <a:ext cx="89" cy="70"/>
              <a:chOff x="3807" y="1360"/>
              <a:chExt cx="89" cy="70"/>
            </a:xfrm>
          </p:grpSpPr>
          <p:sp>
            <p:nvSpPr>
              <p:cNvPr id="279" name="Freeform 395"/>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80" name="Group 396"/>
              <p:cNvGrpSpPr>
                <a:grpSpLocks/>
              </p:cNvGrpSpPr>
              <p:nvPr/>
            </p:nvGrpSpPr>
            <p:grpSpPr bwMode="auto">
              <a:xfrm>
                <a:off x="3807" y="1368"/>
                <a:ext cx="47" cy="62"/>
                <a:chOff x="3807" y="1368"/>
                <a:chExt cx="47" cy="62"/>
              </a:xfrm>
            </p:grpSpPr>
            <p:sp>
              <p:nvSpPr>
                <p:cNvPr id="281" name="Freeform 397"/>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282" name="Freeform 398"/>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251" name="Line 399"/>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252" name="Line 400"/>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253" name="Group 401"/>
            <p:cNvGrpSpPr>
              <a:grpSpLocks/>
            </p:cNvGrpSpPr>
            <p:nvPr/>
          </p:nvGrpSpPr>
          <p:grpSpPr bwMode="auto">
            <a:xfrm>
              <a:off x="3913" y="965"/>
              <a:ext cx="310" cy="484"/>
              <a:chOff x="3913" y="965"/>
              <a:chExt cx="310" cy="484"/>
            </a:xfrm>
          </p:grpSpPr>
          <p:sp>
            <p:nvSpPr>
              <p:cNvPr id="254" name="Freeform 402"/>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55" name="Freeform 403"/>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56" name="Group 404"/>
              <p:cNvGrpSpPr>
                <a:grpSpLocks/>
              </p:cNvGrpSpPr>
              <p:nvPr/>
            </p:nvGrpSpPr>
            <p:grpSpPr bwMode="auto">
              <a:xfrm>
                <a:off x="3933" y="1168"/>
                <a:ext cx="216" cy="97"/>
                <a:chOff x="3933" y="1168"/>
                <a:chExt cx="216" cy="97"/>
              </a:xfrm>
            </p:grpSpPr>
            <p:sp>
              <p:nvSpPr>
                <p:cNvPr id="277" name="Freeform 405"/>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278" name="Freeform 406"/>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57" name="Freeform 407"/>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58" name="Group 408"/>
              <p:cNvGrpSpPr>
                <a:grpSpLocks/>
              </p:cNvGrpSpPr>
              <p:nvPr/>
            </p:nvGrpSpPr>
            <p:grpSpPr bwMode="auto">
              <a:xfrm>
                <a:off x="3946" y="1063"/>
                <a:ext cx="164" cy="72"/>
                <a:chOff x="3946" y="1063"/>
                <a:chExt cx="164" cy="72"/>
              </a:xfrm>
            </p:grpSpPr>
            <p:sp>
              <p:nvSpPr>
                <p:cNvPr id="272" name="Freeform 409"/>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73" name="Line 410"/>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274" name="Line 411"/>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275" name="Line 412"/>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276" name="Line 413"/>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259" name="Group 414"/>
              <p:cNvGrpSpPr>
                <a:grpSpLocks/>
              </p:cNvGrpSpPr>
              <p:nvPr/>
            </p:nvGrpSpPr>
            <p:grpSpPr bwMode="auto">
              <a:xfrm>
                <a:off x="4024" y="1288"/>
                <a:ext cx="164" cy="73"/>
                <a:chOff x="4024" y="1288"/>
                <a:chExt cx="164" cy="73"/>
              </a:xfrm>
            </p:grpSpPr>
            <p:sp>
              <p:nvSpPr>
                <p:cNvPr id="267" name="Freeform 415"/>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68" name="Line 416"/>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269" name="Line 417"/>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270" name="Line 418"/>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271" name="Line 419"/>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260" name="Freeform 420"/>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261" name="Freeform 421"/>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262" name="Freeform 422"/>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63" name="Line 423"/>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264" name="Freeform 424"/>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65" name="Line 425"/>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266" name="Freeform 426"/>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428" name="Group 427"/>
          <p:cNvGrpSpPr>
            <a:grpSpLocks/>
          </p:cNvGrpSpPr>
          <p:nvPr/>
        </p:nvGrpSpPr>
        <p:grpSpPr bwMode="auto">
          <a:xfrm>
            <a:off x="3942004" y="693488"/>
            <a:ext cx="762000" cy="609600"/>
            <a:chOff x="3579" y="965"/>
            <a:chExt cx="644" cy="595"/>
          </a:xfrm>
        </p:grpSpPr>
        <p:grpSp>
          <p:nvGrpSpPr>
            <p:cNvPr id="429" name="Group 428"/>
            <p:cNvGrpSpPr>
              <a:grpSpLocks/>
            </p:cNvGrpSpPr>
            <p:nvPr/>
          </p:nvGrpSpPr>
          <p:grpSpPr bwMode="auto">
            <a:xfrm>
              <a:off x="3716" y="1085"/>
              <a:ext cx="382" cy="373"/>
              <a:chOff x="3716" y="1085"/>
              <a:chExt cx="382" cy="373"/>
            </a:xfrm>
          </p:grpSpPr>
          <p:sp>
            <p:nvSpPr>
              <p:cNvPr id="637" name="Freeform 429"/>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638" name="Freeform 430"/>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30" name="Group 431"/>
            <p:cNvGrpSpPr>
              <a:grpSpLocks/>
            </p:cNvGrpSpPr>
            <p:nvPr/>
          </p:nvGrpSpPr>
          <p:grpSpPr bwMode="auto">
            <a:xfrm>
              <a:off x="3579" y="1106"/>
              <a:ext cx="291" cy="454"/>
              <a:chOff x="3579" y="1106"/>
              <a:chExt cx="291" cy="454"/>
            </a:xfrm>
          </p:grpSpPr>
          <p:sp>
            <p:nvSpPr>
              <p:cNvPr id="615" name="Freeform 432"/>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16" name="Group 433"/>
              <p:cNvGrpSpPr>
                <a:grpSpLocks/>
              </p:cNvGrpSpPr>
              <p:nvPr/>
            </p:nvGrpSpPr>
            <p:grpSpPr bwMode="auto">
              <a:xfrm>
                <a:off x="3619" y="1202"/>
                <a:ext cx="135" cy="62"/>
                <a:chOff x="3619" y="1202"/>
                <a:chExt cx="135" cy="62"/>
              </a:xfrm>
            </p:grpSpPr>
            <p:sp>
              <p:nvSpPr>
                <p:cNvPr id="633" name="Line 434"/>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634" name="Line 435"/>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635" name="Line 436"/>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636" name="Line 437"/>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617" name="Freeform 438"/>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618" name="Freeform 439"/>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19" name="Freeform 440"/>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20" name="Group 441"/>
              <p:cNvGrpSpPr>
                <a:grpSpLocks/>
              </p:cNvGrpSpPr>
              <p:nvPr/>
            </p:nvGrpSpPr>
            <p:grpSpPr bwMode="auto">
              <a:xfrm>
                <a:off x="3645" y="1296"/>
                <a:ext cx="153" cy="76"/>
                <a:chOff x="3645" y="1296"/>
                <a:chExt cx="153" cy="76"/>
              </a:xfrm>
            </p:grpSpPr>
            <p:sp>
              <p:nvSpPr>
                <p:cNvPr id="631" name="Freeform 442"/>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632" name="Freeform 443"/>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21" name="Freeform 444"/>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22" name="Group 445"/>
              <p:cNvGrpSpPr>
                <a:grpSpLocks/>
              </p:cNvGrpSpPr>
              <p:nvPr/>
            </p:nvGrpSpPr>
            <p:grpSpPr bwMode="auto">
              <a:xfrm>
                <a:off x="3683" y="1409"/>
                <a:ext cx="155" cy="69"/>
                <a:chOff x="3683" y="1409"/>
                <a:chExt cx="155" cy="69"/>
              </a:xfrm>
            </p:grpSpPr>
            <p:sp>
              <p:nvSpPr>
                <p:cNvPr id="626" name="Freeform 446"/>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27" name="Line 447"/>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628" name="Line 448"/>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629" name="Line 449"/>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630" name="Line 450"/>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623" name="Freeform 451"/>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24" name="Freeform 452"/>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625" name="Line 453"/>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431" name="Group 454"/>
            <p:cNvGrpSpPr>
              <a:grpSpLocks/>
            </p:cNvGrpSpPr>
            <p:nvPr/>
          </p:nvGrpSpPr>
          <p:grpSpPr bwMode="auto">
            <a:xfrm>
              <a:off x="3806" y="1111"/>
              <a:ext cx="60" cy="50"/>
              <a:chOff x="3806" y="1111"/>
              <a:chExt cx="60" cy="50"/>
            </a:xfrm>
          </p:grpSpPr>
          <p:grpSp>
            <p:nvGrpSpPr>
              <p:cNvPr id="603" name="Group 455"/>
              <p:cNvGrpSpPr>
                <a:grpSpLocks/>
              </p:cNvGrpSpPr>
              <p:nvPr/>
            </p:nvGrpSpPr>
            <p:grpSpPr bwMode="auto">
              <a:xfrm>
                <a:off x="3843" y="1121"/>
                <a:ext cx="23" cy="16"/>
                <a:chOff x="3843" y="1121"/>
                <a:chExt cx="23" cy="16"/>
              </a:xfrm>
            </p:grpSpPr>
            <p:sp>
              <p:nvSpPr>
                <p:cNvPr id="613" name="Freeform 456"/>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614" name="Freeform 457"/>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04" name="Group 458"/>
              <p:cNvGrpSpPr>
                <a:grpSpLocks/>
              </p:cNvGrpSpPr>
              <p:nvPr/>
            </p:nvGrpSpPr>
            <p:grpSpPr bwMode="auto">
              <a:xfrm>
                <a:off x="3810" y="1120"/>
                <a:ext cx="44" cy="41"/>
                <a:chOff x="3810" y="1120"/>
                <a:chExt cx="44" cy="41"/>
              </a:xfrm>
            </p:grpSpPr>
            <p:sp>
              <p:nvSpPr>
                <p:cNvPr id="611" name="Freeform 459"/>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612" name="Freeform 460"/>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05" name="Group 461"/>
              <p:cNvGrpSpPr>
                <a:grpSpLocks/>
              </p:cNvGrpSpPr>
              <p:nvPr/>
            </p:nvGrpSpPr>
            <p:grpSpPr bwMode="auto">
              <a:xfrm>
                <a:off x="3827" y="1111"/>
                <a:ext cx="13" cy="14"/>
                <a:chOff x="3827" y="1111"/>
                <a:chExt cx="13" cy="14"/>
              </a:xfrm>
            </p:grpSpPr>
            <p:sp>
              <p:nvSpPr>
                <p:cNvPr id="609" name="Freeform 462"/>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610" name="Freeform 463"/>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06" name="Group 464"/>
              <p:cNvGrpSpPr>
                <a:grpSpLocks/>
              </p:cNvGrpSpPr>
              <p:nvPr/>
            </p:nvGrpSpPr>
            <p:grpSpPr bwMode="auto">
              <a:xfrm>
                <a:off x="3806" y="1136"/>
                <a:ext cx="10" cy="7"/>
                <a:chOff x="3806" y="1136"/>
                <a:chExt cx="10" cy="7"/>
              </a:xfrm>
            </p:grpSpPr>
            <p:sp>
              <p:nvSpPr>
                <p:cNvPr id="607" name="Freeform 465"/>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608" name="Freeform 466"/>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432" name="Group 467"/>
            <p:cNvGrpSpPr>
              <a:grpSpLocks/>
            </p:cNvGrpSpPr>
            <p:nvPr/>
          </p:nvGrpSpPr>
          <p:grpSpPr bwMode="auto">
            <a:xfrm>
              <a:off x="3716" y="1163"/>
              <a:ext cx="202" cy="296"/>
              <a:chOff x="3716" y="1163"/>
              <a:chExt cx="202" cy="296"/>
            </a:xfrm>
          </p:grpSpPr>
          <p:sp>
            <p:nvSpPr>
              <p:cNvPr id="601" name="Freeform 468"/>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602" name="Freeform 469"/>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33" name="Group 470"/>
            <p:cNvGrpSpPr>
              <a:grpSpLocks/>
            </p:cNvGrpSpPr>
            <p:nvPr/>
          </p:nvGrpSpPr>
          <p:grpSpPr bwMode="auto">
            <a:xfrm>
              <a:off x="3859" y="1166"/>
              <a:ext cx="66" cy="97"/>
              <a:chOff x="3859" y="1166"/>
              <a:chExt cx="66" cy="97"/>
            </a:xfrm>
          </p:grpSpPr>
          <p:grpSp>
            <p:nvGrpSpPr>
              <p:cNvPr id="593" name="Group 471"/>
              <p:cNvGrpSpPr>
                <a:grpSpLocks/>
              </p:cNvGrpSpPr>
              <p:nvPr/>
            </p:nvGrpSpPr>
            <p:grpSpPr bwMode="auto">
              <a:xfrm>
                <a:off x="3859" y="1166"/>
                <a:ext cx="66" cy="97"/>
                <a:chOff x="3859" y="1166"/>
                <a:chExt cx="66" cy="97"/>
              </a:xfrm>
            </p:grpSpPr>
            <p:sp>
              <p:nvSpPr>
                <p:cNvPr id="599" name="Freeform 472"/>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600" name="Freeform 473"/>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594" name="Line 474"/>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595" name="Line 475"/>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596" name="Line 476"/>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597" name="Line 477"/>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598" name="Line 478"/>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434" name="Group 479"/>
            <p:cNvGrpSpPr>
              <a:grpSpLocks/>
            </p:cNvGrpSpPr>
            <p:nvPr/>
          </p:nvGrpSpPr>
          <p:grpSpPr bwMode="auto">
            <a:xfrm>
              <a:off x="3895" y="1271"/>
              <a:ext cx="67" cy="97"/>
              <a:chOff x="3895" y="1271"/>
              <a:chExt cx="67" cy="97"/>
            </a:xfrm>
          </p:grpSpPr>
          <p:grpSp>
            <p:nvGrpSpPr>
              <p:cNvPr id="585" name="Group 480"/>
              <p:cNvGrpSpPr>
                <a:grpSpLocks/>
              </p:cNvGrpSpPr>
              <p:nvPr/>
            </p:nvGrpSpPr>
            <p:grpSpPr bwMode="auto">
              <a:xfrm>
                <a:off x="3895" y="1271"/>
                <a:ext cx="67" cy="97"/>
                <a:chOff x="3895" y="1271"/>
                <a:chExt cx="67" cy="97"/>
              </a:xfrm>
            </p:grpSpPr>
            <p:sp>
              <p:nvSpPr>
                <p:cNvPr id="591" name="Freeform 481"/>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592" name="Freeform 482"/>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586" name="Line 483"/>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587" name="Line 484"/>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588" name="Line 485"/>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589" name="Line 486"/>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590" name="Line 487"/>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435" name="Group 488"/>
            <p:cNvGrpSpPr>
              <a:grpSpLocks/>
            </p:cNvGrpSpPr>
            <p:nvPr/>
          </p:nvGrpSpPr>
          <p:grpSpPr bwMode="auto">
            <a:xfrm>
              <a:off x="3956" y="1247"/>
              <a:ext cx="67" cy="97"/>
              <a:chOff x="3956" y="1247"/>
              <a:chExt cx="67" cy="97"/>
            </a:xfrm>
          </p:grpSpPr>
          <p:grpSp>
            <p:nvGrpSpPr>
              <p:cNvPr id="577" name="Group 489"/>
              <p:cNvGrpSpPr>
                <a:grpSpLocks/>
              </p:cNvGrpSpPr>
              <p:nvPr/>
            </p:nvGrpSpPr>
            <p:grpSpPr bwMode="auto">
              <a:xfrm>
                <a:off x="3956" y="1247"/>
                <a:ext cx="67" cy="97"/>
                <a:chOff x="3956" y="1247"/>
                <a:chExt cx="67" cy="97"/>
              </a:xfrm>
            </p:grpSpPr>
            <p:sp>
              <p:nvSpPr>
                <p:cNvPr id="583" name="Freeform 490"/>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584" name="Freeform 491"/>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578" name="Line 492"/>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579" name="Line 493"/>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580" name="Line 494"/>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581" name="Line 495"/>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582" name="Line 496"/>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436" name="Group 497"/>
            <p:cNvGrpSpPr>
              <a:grpSpLocks/>
            </p:cNvGrpSpPr>
            <p:nvPr/>
          </p:nvGrpSpPr>
          <p:grpSpPr bwMode="auto">
            <a:xfrm>
              <a:off x="3917" y="1146"/>
              <a:ext cx="67" cy="97"/>
              <a:chOff x="3917" y="1146"/>
              <a:chExt cx="67" cy="97"/>
            </a:xfrm>
          </p:grpSpPr>
          <p:grpSp>
            <p:nvGrpSpPr>
              <p:cNvPr id="569" name="Group 498"/>
              <p:cNvGrpSpPr>
                <a:grpSpLocks/>
              </p:cNvGrpSpPr>
              <p:nvPr/>
            </p:nvGrpSpPr>
            <p:grpSpPr bwMode="auto">
              <a:xfrm>
                <a:off x="3917" y="1146"/>
                <a:ext cx="67" cy="97"/>
                <a:chOff x="3917" y="1146"/>
                <a:chExt cx="67" cy="97"/>
              </a:xfrm>
            </p:grpSpPr>
            <p:sp>
              <p:nvSpPr>
                <p:cNvPr id="575" name="Freeform 499"/>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576" name="Freeform 500"/>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570" name="Line 501"/>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571" name="Line 502"/>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572" name="Line 503"/>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573" name="Line 504"/>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574" name="Line 505"/>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437" name="Freeform 506"/>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38" name="Group 507"/>
            <p:cNvGrpSpPr>
              <a:grpSpLocks/>
            </p:cNvGrpSpPr>
            <p:nvPr/>
          </p:nvGrpSpPr>
          <p:grpSpPr bwMode="auto">
            <a:xfrm>
              <a:off x="3745" y="1204"/>
              <a:ext cx="77" cy="42"/>
              <a:chOff x="3745" y="1204"/>
              <a:chExt cx="77" cy="42"/>
            </a:xfrm>
          </p:grpSpPr>
          <p:sp>
            <p:nvSpPr>
              <p:cNvPr id="564" name="Freeform 508"/>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65" name="Line 509"/>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566" name="Line 510"/>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567" name="Line 511"/>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568" name="Freeform 512"/>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39" name="Freeform 513"/>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40" name="Freeform 514"/>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41" name="Group 515"/>
            <p:cNvGrpSpPr>
              <a:grpSpLocks/>
            </p:cNvGrpSpPr>
            <p:nvPr/>
          </p:nvGrpSpPr>
          <p:grpSpPr bwMode="auto">
            <a:xfrm>
              <a:off x="3777" y="1294"/>
              <a:ext cx="77" cy="42"/>
              <a:chOff x="3777" y="1294"/>
              <a:chExt cx="77" cy="42"/>
            </a:xfrm>
          </p:grpSpPr>
          <p:sp>
            <p:nvSpPr>
              <p:cNvPr id="559" name="Freeform 516"/>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60" name="Line 517"/>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561" name="Line 518"/>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562" name="Line 519"/>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563" name="Freeform 520"/>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42" name="Freeform 521"/>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443" name="Group 522"/>
            <p:cNvGrpSpPr>
              <a:grpSpLocks/>
            </p:cNvGrpSpPr>
            <p:nvPr/>
          </p:nvGrpSpPr>
          <p:grpSpPr bwMode="auto">
            <a:xfrm>
              <a:off x="3711" y="1322"/>
              <a:ext cx="78" cy="42"/>
              <a:chOff x="3711" y="1322"/>
              <a:chExt cx="78" cy="42"/>
            </a:xfrm>
          </p:grpSpPr>
          <p:sp>
            <p:nvSpPr>
              <p:cNvPr id="554" name="Freeform 523"/>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55" name="Line 524"/>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556" name="Line 525"/>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557" name="Line 526"/>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558" name="Freeform 527"/>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4" name="Group 528"/>
            <p:cNvGrpSpPr>
              <a:grpSpLocks/>
            </p:cNvGrpSpPr>
            <p:nvPr/>
          </p:nvGrpSpPr>
          <p:grpSpPr bwMode="auto">
            <a:xfrm>
              <a:off x="3703" y="1196"/>
              <a:ext cx="77" cy="41"/>
              <a:chOff x="3703" y="1196"/>
              <a:chExt cx="77" cy="41"/>
            </a:xfrm>
          </p:grpSpPr>
          <p:sp>
            <p:nvSpPr>
              <p:cNvPr id="549" name="Freeform 529"/>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50" name="Line 530"/>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551" name="Line 531"/>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552" name="Line 532"/>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553" name="Freeform 533"/>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5" name="Group 534"/>
            <p:cNvGrpSpPr>
              <a:grpSpLocks/>
            </p:cNvGrpSpPr>
            <p:nvPr/>
          </p:nvGrpSpPr>
          <p:grpSpPr bwMode="auto">
            <a:xfrm>
              <a:off x="3752" y="1336"/>
              <a:ext cx="78" cy="41"/>
              <a:chOff x="3752" y="1336"/>
              <a:chExt cx="78" cy="41"/>
            </a:xfrm>
          </p:grpSpPr>
          <p:sp>
            <p:nvSpPr>
              <p:cNvPr id="544" name="Freeform 535"/>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45" name="Line 536"/>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546" name="Line 537"/>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547" name="Line 538"/>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548" name="Freeform 539"/>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6" name="Group 540"/>
            <p:cNvGrpSpPr>
              <a:grpSpLocks/>
            </p:cNvGrpSpPr>
            <p:nvPr/>
          </p:nvGrpSpPr>
          <p:grpSpPr bwMode="auto">
            <a:xfrm>
              <a:off x="3680" y="1247"/>
              <a:ext cx="77" cy="42"/>
              <a:chOff x="3680" y="1247"/>
              <a:chExt cx="77" cy="42"/>
            </a:xfrm>
          </p:grpSpPr>
          <p:sp>
            <p:nvSpPr>
              <p:cNvPr id="539" name="Freeform 541"/>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40" name="Line 542"/>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541" name="Line 543"/>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542" name="Line 544"/>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543" name="Freeform 545"/>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7" name="Group 546"/>
            <p:cNvGrpSpPr>
              <a:grpSpLocks/>
            </p:cNvGrpSpPr>
            <p:nvPr/>
          </p:nvGrpSpPr>
          <p:grpSpPr bwMode="auto">
            <a:xfrm>
              <a:off x="3685" y="1286"/>
              <a:ext cx="78" cy="42"/>
              <a:chOff x="3685" y="1286"/>
              <a:chExt cx="78" cy="42"/>
            </a:xfrm>
          </p:grpSpPr>
          <p:sp>
            <p:nvSpPr>
              <p:cNvPr id="534" name="Freeform 547"/>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35" name="Line 548"/>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536" name="Line 549"/>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537" name="Line 550"/>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538" name="Freeform 551"/>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8" name="Group 552"/>
            <p:cNvGrpSpPr>
              <a:grpSpLocks/>
            </p:cNvGrpSpPr>
            <p:nvPr/>
          </p:nvGrpSpPr>
          <p:grpSpPr bwMode="auto">
            <a:xfrm>
              <a:off x="3707" y="1254"/>
              <a:ext cx="78" cy="42"/>
              <a:chOff x="3707" y="1254"/>
              <a:chExt cx="78" cy="42"/>
            </a:xfrm>
          </p:grpSpPr>
          <p:sp>
            <p:nvSpPr>
              <p:cNvPr id="529" name="Freeform 553"/>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30" name="Line 554"/>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531" name="Line 555"/>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532" name="Line 556"/>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533" name="Freeform 557"/>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9" name="Group 558"/>
            <p:cNvGrpSpPr>
              <a:grpSpLocks/>
            </p:cNvGrpSpPr>
            <p:nvPr/>
          </p:nvGrpSpPr>
          <p:grpSpPr bwMode="auto">
            <a:xfrm>
              <a:off x="3709" y="1290"/>
              <a:ext cx="77" cy="42"/>
              <a:chOff x="3709" y="1290"/>
              <a:chExt cx="77" cy="42"/>
            </a:xfrm>
          </p:grpSpPr>
          <p:sp>
            <p:nvSpPr>
              <p:cNvPr id="524" name="Freeform 559"/>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25" name="Line 560"/>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526" name="Line 561"/>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527" name="Line 562"/>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528" name="Freeform 563"/>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50" name="Group 564"/>
            <p:cNvGrpSpPr>
              <a:grpSpLocks/>
            </p:cNvGrpSpPr>
            <p:nvPr/>
          </p:nvGrpSpPr>
          <p:grpSpPr bwMode="auto">
            <a:xfrm>
              <a:off x="3737" y="1281"/>
              <a:ext cx="77" cy="42"/>
              <a:chOff x="3737" y="1281"/>
              <a:chExt cx="77" cy="42"/>
            </a:xfrm>
          </p:grpSpPr>
          <p:sp>
            <p:nvSpPr>
              <p:cNvPr id="519" name="Freeform 565"/>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20" name="Line 566"/>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521" name="Line 567"/>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522" name="Line 568"/>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523" name="Freeform 569"/>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51" name="Group 570"/>
            <p:cNvGrpSpPr>
              <a:grpSpLocks/>
            </p:cNvGrpSpPr>
            <p:nvPr/>
          </p:nvGrpSpPr>
          <p:grpSpPr bwMode="auto">
            <a:xfrm>
              <a:off x="3726" y="1252"/>
              <a:ext cx="77" cy="41"/>
              <a:chOff x="3726" y="1252"/>
              <a:chExt cx="77" cy="41"/>
            </a:xfrm>
          </p:grpSpPr>
          <p:sp>
            <p:nvSpPr>
              <p:cNvPr id="514" name="Freeform 571"/>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15" name="Line 572"/>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516" name="Line 573"/>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517" name="Line 574"/>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518" name="Freeform 575"/>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52" name="Line 576"/>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453" name="Line 577"/>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454" name="Line 578"/>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455" name="Line 579"/>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456" name="Freeform 580"/>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457" name="Freeform 581"/>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458" name="Group 582"/>
            <p:cNvGrpSpPr>
              <a:grpSpLocks/>
            </p:cNvGrpSpPr>
            <p:nvPr/>
          </p:nvGrpSpPr>
          <p:grpSpPr bwMode="auto">
            <a:xfrm>
              <a:off x="3768" y="1255"/>
              <a:ext cx="50" cy="27"/>
              <a:chOff x="3768" y="1255"/>
              <a:chExt cx="50" cy="27"/>
            </a:xfrm>
          </p:grpSpPr>
          <p:sp>
            <p:nvSpPr>
              <p:cNvPr id="510" name="Freeform 583"/>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11" name="Line 584"/>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512" name="Line 585"/>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513" name="Line 586"/>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459" name="Group 587"/>
            <p:cNvGrpSpPr>
              <a:grpSpLocks/>
            </p:cNvGrpSpPr>
            <p:nvPr/>
          </p:nvGrpSpPr>
          <p:grpSpPr bwMode="auto">
            <a:xfrm>
              <a:off x="3609" y="1412"/>
              <a:ext cx="196" cy="80"/>
              <a:chOff x="3609" y="1412"/>
              <a:chExt cx="196" cy="80"/>
            </a:xfrm>
          </p:grpSpPr>
          <p:sp>
            <p:nvSpPr>
              <p:cNvPr id="500" name="Freeform 588"/>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501" name="Group 589"/>
              <p:cNvGrpSpPr>
                <a:grpSpLocks/>
              </p:cNvGrpSpPr>
              <p:nvPr/>
            </p:nvGrpSpPr>
            <p:grpSpPr bwMode="auto">
              <a:xfrm>
                <a:off x="3709" y="1442"/>
                <a:ext cx="17" cy="14"/>
                <a:chOff x="3709" y="1442"/>
                <a:chExt cx="17" cy="14"/>
              </a:xfrm>
            </p:grpSpPr>
            <p:sp>
              <p:nvSpPr>
                <p:cNvPr id="508" name="Freeform 590"/>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09" name="Freeform 591"/>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502" name="Group 592"/>
              <p:cNvGrpSpPr>
                <a:grpSpLocks/>
              </p:cNvGrpSpPr>
              <p:nvPr/>
            </p:nvGrpSpPr>
            <p:grpSpPr bwMode="auto">
              <a:xfrm>
                <a:off x="3788" y="1412"/>
                <a:ext cx="17" cy="14"/>
                <a:chOff x="3788" y="1412"/>
                <a:chExt cx="17" cy="14"/>
              </a:xfrm>
            </p:grpSpPr>
            <p:sp>
              <p:nvSpPr>
                <p:cNvPr id="506" name="Freeform 593"/>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07" name="Freeform 594"/>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503" name="Group 595"/>
              <p:cNvGrpSpPr>
                <a:grpSpLocks/>
              </p:cNvGrpSpPr>
              <p:nvPr/>
            </p:nvGrpSpPr>
            <p:grpSpPr bwMode="auto">
              <a:xfrm>
                <a:off x="3609" y="1473"/>
                <a:ext cx="35" cy="19"/>
                <a:chOff x="3609" y="1473"/>
                <a:chExt cx="35" cy="19"/>
              </a:xfrm>
            </p:grpSpPr>
            <p:sp>
              <p:nvSpPr>
                <p:cNvPr id="504" name="Freeform 596"/>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05" name="Freeform 597"/>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460" name="Group 598"/>
            <p:cNvGrpSpPr>
              <a:grpSpLocks/>
            </p:cNvGrpSpPr>
            <p:nvPr/>
          </p:nvGrpSpPr>
          <p:grpSpPr bwMode="auto">
            <a:xfrm>
              <a:off x="3837" y="1414"/>
              <a:ext cx="24" cy="25"/>
              <a:chOff x="3837" y="1414"/>
              <a:chExt cx="24" cy="25"/>
            </a:xfrm>
          </p:grpSpPr>
          <p:grpSp>
            <p:nvGrpSpPr>
              <p:cNvPr id="494" name="Group 599"/>
              <p:cNvGrpSpPr>
                <a:grpSpLocks/>
              </p:cNvGrpSpPr>
              <p:nvPr/>
            </p:nvGrpSpPr>
            <p:grpSpPr bwMode="auto">
              <a:xfrm>
                <a:off x="3844" y="1414"/>
                <a:ext cx="17" cy="24"/>
                <a:chOff x="3844" y="1414"/>
                <a:chExt cx="17" cy="24"/>
              </a:xfrm>
            </p:grpSpPr>
            <p:sp>
              <p:nvSpPr>
                <p:cNvPr id="498" name="Freeform 600"/>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499" name="Freeform 601"/>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95" name="Group 602"/>
              <p:cNvGrpSpPr>
                <a:grpSpLocks/>
              </p:cNvGrpSpPr>
              <p:nvPr/>
            </p:nvGrpSpPr>
            <p:grpSpPr bwMode="auto">
              <a:xfrm>
                <a:off x="3837" y="1417"/>
                <a:ext cx="19" cy="22"/>
                <a:chOff x="3837" y="1417"/>
                <a:chExt cx="19" cy="22"/>
              </a:xfrm>
            </p:grpSpPr>
            <p:sp>
              <p:nvSpPr>
                <p:cNvPr id="496" name="Freeform 603"/>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497" name="Freeform 604"/>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461" name="Group 605"/>
            <p:cNvGrpSpPr>
              <a:grpSpLocks/>
            </p:cNvGrpSpPr>
            <p:nvPr/>
          </p:nvGrpSpPr>
          <p:grpSpPr bwMode="auto">
            <a:xfrm>
              <a:off x="3807" y="1360"/>
              <a:ext cx="89" cy="70"/>
              <a:chOff x="3807" y="1360"/>
              <a:chExt cx="89" cy="70"/>
            </a:xfrm>
          </p:grpSpPr>
          <p:sp>
            <p:nvSpPr>
              <p:cNvPr id="490" name="Freeform 606"/>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91" name="Group 607"/>
              <p:cNvGrpSpPr>
                <a:grpSpLocks/>
              </p:cNvGrpSpPr>
              <p:nvPr/>
            </p:nvGrpSpPr>
            <p:grpSpPr bwMode="auto">
              <a:xfrm>
                <a:off x="3807" y="1368"/>
                <a:ext cx="47" cy="62"/>
                <a:chOff x="3807" y="1368"/>
                <a:chExt cx="47" cy="62"/>
              </a:xfrm>
            </p:grpSpPr>
            <p:sp>
              <p:nvSpPr>
                <p:cNvPr id="492" name="Freeform 608"/>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493" name="Freeform 609"/>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462" name="Line 610"/>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463" name="Line 611"/>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464" name="Group 612"/>
            <p:cNvGrpSpPr>
              <a:grpSpLocks/>
            </p:cNvGrpSpPr>
            <p:nvPr/>
          </p:nvGrpSpPr>
          <p:grpSpPr bwMode="auto">
            <a:xfrm>
              <a:off x="3913" y="965"/>
              <a:ext cx="310" cy="484"/>
              <a:chOff x="3913" y="965"/>
              <a:chExt cx="310" cy="484"/>
            </a:xfrm>
          </p:grpSpPr>
          <p:sp>
            <p:nvSpPr>
              <p:cNvPr id="465" name="Freeform 613"/>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66" name="Freeform 614"/>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67" name="Group 615"/>
              <p:cNvGrpSpPr>
                <a:grpSpLocks/>
              </p:cNvGrpSpPr>
              <p:nvPr/>
            </p:nvGrpSpPr>
            <p:grpSpPr bwMode="auto">
              <a:xfrm>
                <a:off x="3933" y="1168"/>
                <a:ext cx="216" cy="97"/>
                <a:chOff x="3933" y="1168"/>
                <a:chExt cx="216" cy="97"/>
              </a:xfrm>
            </p:grpSpPr>
            <p:sp>
              <p:nvSpPr>
                <p:cNvPr id="488" name="Freeform 616"/>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489" name="Freeform 617"/>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68" name="Freeform 618"/>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69" name="Group 619"/>
              <p:cNvGrpSpPr>
                <a:grpSpLocks/>
              </p:cNvGrpSpPr>
              <p:nvPr/>
            </p:nvGrpSpPr>
            <p:grpSpPr bwMode="auto">
              <a:xfrm>
                <a:off x="3946" y="1063"/>
                <a:ext cx="164" cy="72"/>
                <a:chOff x="3946" y="1063"/>
                <a:chExt cx="164" cy="72"/>
              </a:xfrm>
            </p:grpSpPr>
            <p:sp>
              <p:nvSpPr>
                <p:cNvPr id="483" name="Freeform 620"/>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84" name="Line 621"/>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485" name="Line 622"/>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486" name="Line 623"/>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487" name="Line 624"/>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470" name="Group 625"/>
              <p:cNvGrpSpPr>
                <a:grpSpLocks/>
              </p:cNvGrpSpPr>
              <p:nvPr/>
            </p:nvGrpSpPr>
            <p:grpSpPr bwMode="auto">
              <a:xfrm>
                <a:off x="4024" y="1288"/>
                <a:ext cx="164" cy="73"/>
                <a:chOff x="4024" y="1288"/>
                <a:chExt cx="164" cy="73"/>
              </a:xfrm>
            </p:grpSpPr>
            <p:sp>
              <p:nvSpPr>
                <p:cNvPr id="478" name="Freeform 626"/>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79" name="Line 627"/>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480" name="Line 628"/>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481" name="Line 629"/>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482" name="Line 630"/>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471" name="Freeform 631"/>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472" name="Freeform 632"/>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473" name="Freeform 633"/>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74" name="Line 634"/>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475" name="Freeform 635"/>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76" name="Line 636"/>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477" name="Freeform 637"/>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639" name="Group 638"/>
          <p:cNvGrpSpPr>
            <a:grpSpLocks/>
          </p:cNvGrpSpPr>
          <p:nvPr/>
        </p:nvGrpSpPr>
        <p:grpSpPr bwMode="auto">
          <a:xfrm>
            <a:off x="6948667" y="676395"/>
            <a:ext cx="304800" cy="304800"/>
            <a:chOff x="3579" y="965"/>
            <a:chExt cx="644" cy="595"/>
          </a:xfrm>
        </p:grpSpPr>
        <p:grpSp>
          <p:nvGrpSpPr>
            <p:cNvPr id="640" name="Group 639"/>
            <p:cNvGrpSpPr>
              <a:grpSpLocks/>
            </p:cNvGrpSpPr>
            <p:nvPr/>
          </p:nvGrpSpPr>
          <p:grpSpPr bwMode="auto">
            <a:xfrm>
              <a:off x="3716" y="1085"/>
              <a:ext cx="382" cy="373"/>
              <a:chOff x="3716" y="1085"/>
              <a:chExt cx="382" cy="373"/>
            </a:xfrm>
          </p:grpSpPr>
          <p:sp>
            <p:nvSpPr>
              <p:cNvPr id="848" name="Freeform 640"/>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849" name="Freeform 641"/>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41" name="Group 642"/>
            <p:cNvGrpSpPr>
              <a:grpSpLocks/>
            </p:cNvGrpSpPr>
            <p:nvPr/>
          </p:nvGrpSpPr>
          <p:grpSpPr bwMode="auto">
            <a:xfrm>
              <a:off x="3579" y="1106"/>
              <a:ext cx="291" cy="454"/>
              <a:chOff x="3579" y="1106"/>
              <a:chExt cx="291" cy="454"/>
            </a:xfrm>
          </p:grpSpPr>
          <p:sp>
            <p:nvSpPr>
              <p:cNvPr id="826" name="Freeform 643"/>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27" name="Group 644"/>
              <p:cNvGrpSpPr>
                <a:grpSpLocks/>
              </p:cNvGrpSpPr>
              <p:nvPr/>
            </p:nvGrpSpPr>
            <p:grpSpPr bwMode="auto">
              <a:xfrm>
                <a:off x="3619" y="1202"/>
                <a:ext cx="135" cy="62"/>
                <a:chOff x="3619" y="1202"/>
                <a:chExt cx="135" cy="62"/>
              </a:xfrm>
            </p:grpSpPr>
            <p:sp>
              <p:nvSpPr>
                <p:cNvPr id="844" name="Line 645"/>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845" name="Line 646"/>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846" name="Line 647"/>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847" name="Line 648"/>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828" name="Freeform 649"/>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829" name="Freeform 650"/>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30" name="Freeform 651"/>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31" name="Group 652"/>
              <p:cNvGrpSpPr>
                <a:grpSpLocks/>
              </p:cNvGrpSpPr>
              <p:nvPr/>
            </p:nvGrpSpPr>
            <p:grpSpPr bwMode="auto">
              <a:xfrm>
                <a:off x="3645" y="1296"/>
                <a:ext cx="153" cy="76"/>
                <a:chOff x="3645" y="1296"/>
                <a:chExt cx="153" cy="76"/>
              </a:xfrm>
            </p:grpSpPr>
            <p:sp>
              <p:nvSpPr>
                <p:cNvPr id="842" name="Freeform 653"/>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843" name="Freeform 654"/>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32" name="Freeform 655"/>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33" name="Group 656"/>
              <p:cNvGrpSpPr>
                <a:grpSpLocks/>
              </p:cNvGrpSpPr>
              <p:nvPr/>
            </p:nvGrpSpPr>
            <p:grpSpPr bwMode="auto">
              <a:xfrm>
                <a:off x="3683" y="1409"/>
                <a:ext cx="155" cy="69"/>
                <a:chOff x="3683" y="1409"/>
                <a:chExt cx="155" cy="69"/>
              </a:xfrm>
            </p:grpSpPr>
            <p:sp>
              <p:nvSpPr>
                <p:cNvPr id="837" name="Freeform 657"/>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38" name="Line 658"/>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839" name="Line 659"/>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840" name="Line 660"/>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841" name="Line 661"/>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834" name="Freeform 662"/>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35" name="Freeform 663"/>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836" name="Line 664"/>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642" name="Group 665"/>
            <p:cNvGrpSpPr>
              <a:grpSpLocks/>
            </p:cNvGrpSpPr>
            <p:nvPr/>
          </p:nvGrpSpPr>
          <p:grpSpPr bwMode="auto">
            <a:xfrm>
              <a:off x="3806" y="1111"/>
              <a:ext cx="60" cy="50"/>
              <a:chOff x="3806" y="1111"/>
              <a:chExt cx="60" cy="50"/>
            </a:xfrm>
          </p:grpSpPr>
          <p:grpSp>
            <p:nvGrpSpPr>
              <p:cNvPr id="814" name="Group 666"/>
              <p:cNvGrpSpPr>
                <a:grpSpLocks/>
              </p:cNvGrpSpPr>
              <p:nvPr/>
            </p:nvGrpSpPr>
            <p:grpSpPr bwMode="auto">
              <a:xfrm>
                <a:off x="3843" y="1121"/>
                <a:ext cx="23" cy="16"/>
                <a:chOff x="3843" y="1121"/>
                <a:chExt cx="23" cy="16"/>
              </a:xfrm>
            </p:grpSpPr>
            <p:sp>
              <p:nvSpPr>
                <p:cNvPr id="824" name="Freeform 667"/>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825" name="Freeform 668"/>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15" name="Group 669"/>
              <p:cNvGrpSpPr>
                <a:grpSpLocks/>
              </p:cNvGrpSpPr>
              <p:nvPr/>
            </p:nvGrpSpPr>
            <p:grpSpPr bwMode="auto">
              <a:xfrm>
                <a:off x="3810" y="1120"/>
                <a:ext cx="44" cy="41"/>
                <a:chOff x="3810" y="1120"/>
                <a:chExt cx="44" cy="41"/>
              </a:xfrm>
            </p:grpSpPr>
            <p:sp>
              <p:nvSpPr>
                <p:cNvPr id="822" name="Freeform 670"/>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823" name="Freeform 671"/>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16" name="Group 672"/>
              <p:cNvGrpSpPr>
                <a:grpSpLocks/>
              </p:cNvGrpSpPr>
              <p:nvPr/>
            </p:nvGrpSpPr>
            <p:grpSpPr bwMode="auto">
              <a:xfrm>
                <a:off x="3827" y="1111"/>
                <a:ext cx="13" cy="14"/>
                <a:chOff x="3827" y="1111"/>
                <a:chExt cx="13" cy="14"/>
              </a:xfrm>
            </p:grpSpPr>
            <p:sp>
              <p:nvSpPr>
                <p:cNvPr id="820" name="Freeform 673"/>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821" name="Freeform 674"/>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17" name="Group 675"/>
              <p:cNvGrpSpPr>
                <a:grpSpLocks/>
              </p:cNvGrpSpPr>
              <p:nvPr/>
            </p:nvGrpSpPr>
            <p:grpSpPr bwMode="auto">
              <a:xfrm>
                <a:off x="3806" y="1136"/>
                <a:ext cx="10" cy="7"/>
                <a:chOff x="3806" y="1136"/>
                <a:chExt cx="10" cy="7"/>
              </a:xfrm>
            </p:grpSpPr>
            <p:sp>
              <p:nvSpPr>
                <p:cNvPr id="818" name="Freeform 676"/>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819" name="Freeform 677"/>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643" name="Group 678"/>
            <p:cNvGrpSpPr>
              <a:grpSpLocks/>
            </p:cNvGrpSpPr>
            <p:nvPr/>
          </p:nvGrpSpPr>
          <p:grpSpPr bwMode="auto">
            <a:xfrm>
              <a:off x="3716" y="1163"/>
              <a:ext cx="202" cy="296"/>
              <a:chOff x="3716" y="1163"/>
              <a:chExt cx="202" cy="296"/>
            </a:xfrm>
          </p:grpSpPr>
          <p:sp>
            <p:nvSpPr>
              <p:cNvPr id="812" name="Freeform 679"/>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813" name="Freeform 680"/>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44" name="Group 681"/>
            <p:cNvGrpSpPr>
              <a:grpSpLocks/>
            </p:cNvGrpSpPr>
            <p:nvPr/>
          </p:nvGrpSpPr>
          <p:grpSpPr bwMode="auto">
            <a:xfrm>
              <a:off x="3859" y="1166"/>
              <a:ext cx="66" cy="97"/>
              <a:chOff x="3859" y="1166"/>
              <a:chExt cx="66" cy="97"/>
            </a:xfrm>
          </p:grpSpPr>
          <p:grpSp>
            <p:nvGrpSpPr>
              <p:cNvPr id="804" name="Group 682"/>
              <p:cNvGrpSpPr>
                <a:grpSpLocks/>
              </p:cNvGrpSpPr>
              <p:nvPr/>
            </p:nvGrpSpPr>
            <p:grpSpPr bwMode="auto">
              <a:xfrm>
                <a:off x="3859" y="1166"/>
                <a:ext cx="66" cy="97"/>
                <a:chOff x="3859" y="1166"/>
                <a:chExt cx="66" cy="97"/>
              </a:xfrm>
            </p:grpSpPr>
            <p:sp>
              <p:nvSpPr>
                <p:cNvPr id="810" name="Freeform 683"/>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811" name="Freeform 684"/>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05" name="Line 685"/>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806" name="Line 686"/>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807" name="Line 687"/>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808" name="Line 688"/>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809" name="Line 689"/>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645" name="Group 690"/>
            <p:cNvGrpSpPr>
              <a:grpSpLocks/>
            </p:cNvGrpSpPr>
            <p:nvPr/>
          </p:nvGrpSpPr>
          <p:grpSpPr bwMode="auto">
            <a:xfrm>
              <a:off x="3895" y="1271"/>
              <a:ext cx="67" cy="97"/>
              <a:chOff x="3895" y="1271"/>
              <a:chExt cx="67" cy="97"/>
            </a:xfrm>
          </p:grpSpPr>
          <p:grpSp>
            <p:nvGrpSpPr>
              <p:cNvPr id="796" name="Group 691"/>
              <p:cNvGrpSpPr>
                <a:grpSpLocks/>
              </p:cNvGrpSpPr>
              <p:nvPr/>
            </p:nvGrpSpPr>
            <p:grpSpPr bwMode="auto">
              <a:xfrm>
                <a:off x="3895" y="1271"/>
                <a:ext cx="67" cy="97"/>
                <a:chOff x="3895" y="1271"/>
                <a:chExt cx="67" cy="97"/>
              </a:xfrm>
            </p:grpSpPr>
            <p:sp>
              <p:nvSpPr>
                <p:cNvPr id="802" name="Freeform 692"/>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803" name="Freeform 693"/>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797" name="Line 694"/>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798" name="Line 695"/>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799" name="Line 696"/>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800" name="Line 697"/>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801" name="Line 698"/>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646" name="Group 699"/>
            <p:cNvGrpSpPr>
              <a:grpSpLocks/>
            </p:cNvGrpSpPr>
            <p:nvPr/>
          </p:nvGrpSpPr>
          <p:grpSpPr bwMode="auto">
            <a:xfrm>
              <a:off x="3956" y="1247"/>
              <a:ext cx="67" cy="97"/>
              <a:chOff x="3956" y="1247"/>
              <a:chExt cx="67" cy="97"/>
            </a:xfrm>
          </p:grpSpPr>
          <p:grpSp>
            <p:nvGrpSpPr>
              <p:cNvPr id="788" name="Group 700"/>
              <p:cNvGrpSpPr>
                <a:grpSpLocks/>
              </p:cNvGrpSpPr>
              <p:nvPr/>
            </p:nvGrpSpPr>
            <p:grpSpPr bwMode="auto">
              <a:xfrm>
                <a:off x="3956" y="1247"/>
                <a:ext cx="67" cy="97"/>
                <a:chOff x="3956" y="1247"/>
                <a:chExt cx="67" cy="97"/>
              </a:xfrm>
            </p:grpSpPr>
            <p:sp>
              <p:nvSpPr>
                <p:cNvPr id="794" name="Freeform 701"/>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795" name="Freeform 702"/>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789" name="Line 703"/>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790" name="Line 704"/>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791" name="Line 705"/>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792" name="Line 706"/>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793" name="Line 707"/>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647" name="Group 708"/>
            <p:cNvGrpSpPr>
              <a:grpSpLocks/>
            </p:cNvGrpSpPr>
            <p:nvPr/>
          </p:nvGrpSpPr>
          <p:grpSpPr bwMode="auto">
            <a:xfrm>
              <a:off x="3917" y="1146"/>
              <a:ext cx="67" cy="97"/>
              <a:chOff x="3917" y="1146"/>
              <a:chExt cx="67" cy="97"/>
            </a:xfrm>
          </p:grpSpPr>
          <p:grpSp>
            <p:nvGrpSpPr>
              <p:cNvPr id="780" name="Group 709"/>
              <p:cNvGrpSpPr>
                <a:grpSpLocks/>
              </p:cNvGrpSpPr>
              <p:nvPr/>
            </p:nvGrpSpPr>
            <p:grpSpPr bwMode="auto">
              <a:xfrm>
                <a:off x="3917" y="1146"/>
                <a:ext cx="67" cy="97"/>
                <a:chOff x="3917" y="1146"/>
                <a:chExt cx="67" cy="97"/>
              </a:xfrm>
            </p:grpSpPr>
            <p:sp>
              <p:nvSpPr>
                <p:cNvPr id="786" name="Freeform 710"/>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787" name="Freeform 711"/>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781" name="Line 712"/>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782" name="Line 713"/>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783" name="Line 714"/>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784" name="Line 715"/>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785" name="Line 716"/>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648" name="Freeform 717"/>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49" name="Group 718"/>
            <p:cNvGrpSpPr>
              <a:grpSpLocks/>
            </p:cNvGrpSpPr>
            <p:nvPr/>
          </p:nvGrpSpPr>
          <p:grpSpPr bwMode="auto">
            <a:xfrm>
              <a:off x="3745" y="1204"/>
              <a:ext cx="77" cy="42"/>
              <a:chOff x="3745" y="1204"/>
              <a:chExt cx="77" cy="42"/>
            </a:xfrm>
          </p:grpSpPr>
          <p:sp>
            <p:nvSpPr>
              <p:cNvPr id="775" name="Freeform 719"/>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76" name="Line 720"/>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777" name="Line 721"/>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778" name="Line 722"/>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779" name="Freeform 723"/>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50" name="Freeform 724"/>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51" name="Freeform 725"/>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52" name="Group 726"/>
            <p:cNvGrpSpPr>
              <a:grpSpLocks/>
            </p:cNvGrpSpPr>
            <p:nvPr/>
          </p:nvGrpSpPr>
          <p:grpSpPr bwMode="auto">
            <a:xfrm>
              <a:off x="3777" y="1294"/>
              <a:ext cx="77" cy="42"/>
              <a:chOff x="3777" y="1294"/>
              <a:chExt cx="77" cy="42"/>
            </a:xfrm>
          </p:grpSpPr>
          <p:sp>
            <p:nvSpPr>
              <p:cNvPr id="770" name="Freeform 727"/>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71" name="Line 728"/>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772" name="Line 729"/>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773" name="Line 730"/>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774" name="Freeform 731"/>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53" name="Freeform 732"/>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654" name="Group 733"/>
            <p:cNvGrpSpPr>
              <a:grpSpLocks/>
            </p:cNvGrpSpPr>
            <p:nvPr/>
          </p:nvGrpSpPr>
          <p:grpSpPr bwMode="auto">
            <a:xfrm>
              <a:off x="3711" y="1322"/>
              <a:ext cx="78" cy="42"/>
              <a:chOff x="3711" y="1322"/>
              <a:chExt cx="78" cy="42"/>
            </a:xfrm>
          </p:grpSpPr>
          <p:sp>
            <p:nvSpPr>
              <p:cNvPr id="765" name="Freeform 734"/>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66" name="Line 735"/>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767" name="Line 736"/>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768" name="Line 737"/>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769" name="Freeform 738"/>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5" name="Group 739"/>
            <p:cNvGrpSpPr>
              <a:grpSpLocks/>
            </p:cNvGrpSpPr>
            <p:nvPr/>
          </p:nvGrpSpPr>
          <p:grpSpPr bwMode="auto">
            <a:xfrm>
              <a:off x="3703" y="1196"/>
              <a:ext cx="77" cy="41"/>
              <a:chOff x="3703" y="1196"/>
              <a:chExt cx="77" cy="41"/>
            </a:xfrm>
          </p:grpSpPr>
          <p:sp>
            <p:nvSpPr>
              <p:cNvPr id="760" name="Freeform 740"/>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61" name="Line 741"/>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762" name="Line 742"/>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763" name="Line 743"/>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764" name="Freeform 744"/>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6" name="Group 745"/>
            <p:cNvGrpSpPr>
              <a:grpSpLocks/>
            </p:cNvGrpSpPr>
            <p:nvPr/>
          </p:nvGrpSpPr>
          <p:grpSpPr bwMode="auto">
            <a:xfrm>
              <a:off x="3752" y="1336"/>
              <a:ext cx="78" cy="41"/>
              <a:chOff x="3752" y="1336"/>
              <a:chExt cx="78" cy="41"/>
            </a:xfrm>
          </p:grpSpPr>
          <p:sp>
            <p:nvSpPr>
              <p:cNvPr id="755" name="Freeform 746"/>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56" name="Line 747"/>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757" name="Line 748"/>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758" name="Line 749"/>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759" name="Freeform 750"/>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7" name="Group 751"/>
            <p:cNvGrpSpPr>
              <a:grpSpLocks/>
            </p:cNvGrpSpPr>
            <p:nvPr/>
          </p:nvGrpSpPr>
          <p:grpSpPr bwMode="auto">
            <a:xfrm>
              <a:off x="3680" y="1247"/>
              <a:ext cx="77" cy="42"/>
              <a:chOff x="3680" y="1247"/>
              <a:chExt cx="77" cy="42"/>
            </a:xfrm>
          </p:grpSpPr>
          <p:sp>
            <p:nvSpPr>
              <p:cNvPr id="750" name="Freeform 752"/>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51" name="Line 753"/>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752" name="Line 754"/>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753" name="Line 755"/>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754" name="Freeform 756"/>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8" name="Group 757"/>
            <p:cNvGrpSpPr>
              <a:grpSpLocks/>
            </p:cNvGrpSpPr>
            <p:nvPr/>
          </p:nvGrpSpPr>
          <p:grpSpPr bwMode="auto">
            <a:xfrm>
              <a:off x="3685" y="1286"/>
              <a:ext cx="78" cy="42"/>
              <a:chOff x="3685" y="1286"/>
              <a:chExt cx="78" cy="42"/>
            </a:xfrm>
          </p:grpSpPr>
          <p:sp>
            <p:nvSpPr>
              <p:cNvPr id="745" name="Freeform 758"/>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46" name="Line 759"/>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747" name="Line 760"/>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748" name="Line 761"/>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749" name="Freeform 762"/>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9" name="Group 763"/>
            <p:cNvGrpSpPr>
              <a:grpSpLocks/>
            </p:cNvGrpSpPr>
            <p:nvPr/>
          </p:nvGrpSpPr>
          <p:grpSpPr bwMode="auto">
            <a:xfrm>
              <a:off x="3707" y="1254"/>
              <a:ext cx="78" cy="42"/>
              <a:chOff x="3707" y="1254"/>
              <a:chExt cx="78" cy="42"/>
            </a:xfrm>
          </p:grpSpPr>
          <p:sp>
            <p:nvSpPr>
              <p:cNvPr id="740" name="Freeform 764"/>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41" name="Line 765"/>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742" name="Line 766"/>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743" name="Line 767"/>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744" name="Freeform 768"/>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60" name="Group 769"/>
            <p:cNvGrpSpPr>
              <a:grpSpLocks/>
            </p:cNvGrpSpPr>
            <p:nvPr/>
          </p:nvGrpSpPr>
          <p:grpSpPr bwMode="auto">
            <a:xfrm>
              <a:off x="3709" y="1290"/>
              <a:ext cx="77" cy="42"/>
              <a:chOff x="3709" y="1290"/>
              <a:chExt cx="77" cy="42"/>
            </a:xfrm>
          </p:grpSpPr>
          <p:sp>
            <p:nvSpPr>
              <p:cNvPr id="735" name="Freeform 770"/>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36" name="Line 771"/>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737" name="Line 772"/>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738" name="Line 773"/>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739" name="Freeform 774"/>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61" name="Group 775"/>
            <p:cNvGrpSpPr>
              <a:grpSpLocks/>
            </p:cNvGrpSpPr>
            <p:nvPr/>
          </p:nvGrpSpPr>
          <p:grpSpPr bwMode="auto">
            <a:xfrm>
              <a:off x="3737" y="1281"/>
              <a:ext cx="77" cy="42"/>
              <a:chOff x="3737" y="1281"/>
              <a:chExt cx="77" cy="42"/>
            </a:xfrm>
          </p:grpSpPr>
          <p:sp>
            <p:nvSpPr>
              <p:cNvPr id="730" name="Freeform 776"/>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31" name="Line 777"/>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732" name="Line 778"/>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733" name="Line 779"/>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734" name="Freeform 780"/>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62" name="Group 781"/>
            <p:cNvGrpSpPr>
              <a:grpSpLocks/>
            </p:cNvGrpSpPr>
            <p:nvPr/>
          </p:nvGrpSpPr>
          <p:grpSpPr bwMode="auto">
            <a:xfrm>
              <a:off x="3726" y="1252"/>
              <a:ext cx="77" cy="41"/>
              <a:chOff x="3726" y="1252"/>
              <a:chExt cx="77" cy="41"/>
            </a:xfrm>
          </p:grpSpPr>
          <p:sp>
            <p:nvSpPr>
              <p:cNvPr id="725" name="Freeform 782"/>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26" name="Line 783"/>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727" name="Line 784"/>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728" name="Line 785"/>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729" name="Freeform 786"/>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63" name="Line 787"/>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664" name="Line 788"/>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665" name="Line 789"/>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666" name="Line 790"/>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667" name="Freeform 791"/>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668" name="Freeform 792"/>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669" name="Group 793"/>
            <p:cNvGrpSpPr>
              <a:grpSpLocks/>
            </p:cNvGrpSpPr>
            <p:nvPr/>
          </p:nvGrpSpPr>
          <p:grpSpPr bwMode="auto">
            <a:xfrm>
              <a:off x="3768" y="1255"/>
              <a:ext cx="50" cy="27"/>
              <a:chOff x="3768" y="1255"/>
              <a:chExt cx="50" cy="27"/>
            </a:xfrm>
          </p:grpSpPr>
          <p:sp>
            <p:nvSpPr>
              <p:cNvPr id="721" name="Freeform 794"/>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22" name="Line 795"/>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723" name="Line 796"/>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724" name="Line 797"/>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670" name="Group 798"/>
            <p:cNvGrpSpPr>
              <a:grpSpLocks/>
            </p:cNvGrpSpPr>
            <p:nvPr/>
          </p:nvGrpSpPr>
          <p:grpSpPr bwMode="auto">
            <a:xfrm>
              <a:off x="3609" y="1412"/>
              <a:ext cx="196" cy="80"/>
              <a:chOff x="3609" y="1412"/>
              <a:chExt cx="196" cy="80"/>
            </a:xfrm>
          </p:grpSpPr>
          <p:sp>
            <p:nvSpPr>
              <p:cNvPr id="711" name="Freeform 799"/>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712" name="Group 800"/>
              <p:cNvGrpSpPr>
                <a:grpSpLocks/>
              </p:cNvGrpSpPr>
              <p:nvPr/>
            </p:nvGrpSpPr>
            <p:grpSpPr bwMode="auto">
              <a:xfrm>
                <a:off x="3709" y="1442"/>
                <a:ext cx="17" cy="14"/>
                <a:chOff x="3709" y="1442"/>
                <a:chExt cx="17" cy="14"/>
              </a:xfrm>
            </p:grpSpPr>
            <p:sp>
              <p:nvSpPr>
                <p:cNvPr id="719" name="Freeform 801"/>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20" name="Freeform 802"/>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713" name="Group 803"/>
              <p:cNvGrpSpPr>
                <a:grpSpLocks/>
              </p:cNvGrpSpPr>
              <p:nvPr/>
            </p:nvGrpSpPr>
            <p:grpSpPr bwMode="auto">
              <a:xfrm>
                <a:off x="3788" y="1412"/>
                <a:ext cx="17" cy="14"/>
                <a:chOff x="3788" y="1412"/>
                <a:chExt cx="17" cy="14"/>
              </a:xfrm>
            </p:grpSpPr>
            <p:sp>
              <p:nvSpPr>
                <p:cNvPr id="717" name="Freeform 804"/>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18" name="Freeform 805"/>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714" name="Group 806"/>
              <p:cNvGrpSpPr>
                <a:grpSpLocks/>
              </p:cNvGrpSpPr>
              <p:nvPr/>
            </p:nvGrpSpPr>
            <p:grpSpPr bwMode="auto">
              <a:xfrm>
                <a:off x="3609" y="1473"/>
                <a:ext cx="35" cy="19"/>
                <a:chOff x="3609" y="1473"/>
                <a:chExt cx="35" cy="19"/>
              </a:xfrm>
            </p:grpSpPr>
            <p:sp>
              <p:nvSpPr>
                <p:cNvPr id="715" name="Freeform 807"/>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16" name="Freeform 808"/>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671" name="Group 809"/>
            <p:cNvGrpSpPr>
              <a:grpSpLocks/>
            </p:cNvGrpSpPr>
            <p:nvPr/>
          </p:nvGrpSpPr>
          <p:grpSpPr bwMode="auto">
            <a:xfrm>
              <a:off x="3837" y="1414"/>
              <a:ext cx="24" cy="25"/>
              <a:chOff x="3837" y="1414"/>
              <a:chExt cx="24" cy="25"/>
            </a:xfrm>
          </p:grpSpPr>
          <p:grpSp>
            <p:nvGrpSpPr>
              <p:cNvPr id="705" name="Group 810"/>
              <p:cNvGrpSpPr>
                <a:grpSpLocks/>
              </p:cNvGrpSpPr>
              <p:nvPr/>
            </p:nvGrpSpPr>
            <p:grpSpPr bwMode="auto">
              <a:xfrm>
                <a:off x="3844" y="1414"/>
                <a:ext cx="17" cy="24"/>
                <a:chOff x="3844" y="1414"/>
                <a:chExt cx="17" cy="24"/>
              </a:xfrm>
            </p:grpSpPr>
            <p:sp>
              <p:nvSpPr>
                <p:cNvPr id="709" name="Freeform 811"/>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710" name="Freeform 812"/>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706" name="Group 813"/>
              <p:cNvGrpSpPr>
                <a:grpSpLocks/>
              </p:cNvGrpSpPr>
              <p:nvPr/>
            </p:nvGrpSpPr>
            <p:grpSpPr bwMode="auto">
              <a:xfrm>
                <a:off x="3837" y="1417"/>
                <a:ext cx="19" cy="22"/>
                <a:chOff x="3837" y="1417"/>
                <a:chExt cx="19" cy="22"/>
              </a:xfrm>
            </p:grpSpPr>
            <p:sp>
              <p:nvSpPr>
                <p:cNvPr id="707" name="Freeform 814"/>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708" name="Freeform 815"/>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672" name="Group 816"/>
            <p:cNvGrpSpPr>
              <a:grpSpLocks/>
            </p:cNvGrpSpPr>
            <p:nvPr/>
          </p:nvGrpSpPr>
          <p:grpSpPr bwMode="auto">
            <a:xfrm>
              <a:off x="3807" y="1360"/>
              <a:ext cx="89" cy="70"/>
              <a:chOff x="3807" y="1360"/>
              <a:chExt cx="89" cy="70"/>
            </a:xfrm>
          </p:grpSpPr>
          <p:sp>
            <p:nvSpPr>
              <p:cNvPr id="701" name="Freeform 817"/>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702" name="Group 818"/>
              <p:cNvGrpSpPr>
                <a:grpSpLocks/>
              </p:cNvGrpSpPr>
              <p:nvPr/>
            </p:nvGrpSpPr>
            <p:grpSpPr bwMode="auto">
              <a:xfrm>
                <a:off x="3807" y="1368"/>
                <a:ext cx="47" cy="62"/>
                <a:chOff x="3807" y="1368"/>
                <a:chExt cx="47" cy="62"/>
              </a:xfrm>
            </p:grpSpPr>
            <p:sp>
              <p:nvSpPr>
                <p:cNvPr id="703" name="Freeform 819"/>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704" name="Freeform 820"/>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673" name="Line 821"/>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674" name="Line 822"/>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675" name="Group 823"/>
            <p:cNvGrpSpPr>
              <a:grpSpLocks/>
            </p:cNvGrpSpPr>
            <p:nvPr/>
          </p:nvGrpSpPr>
          <p:grpSpPr bwMode="auto">
            <a:xfrm>
              <a:off x="3913" y="965"/>
              <a:ext cx="310" cy="484"/>
              <a:chOff x="3913" y="965"/>
              <a:chExt cx="310" cy="484"/>
            </a:xfrm>
          </p:grpSpPr>
          <p:sp>
            <p:nvSpPr>
              <p:cNvPr id="676" name="Freeform 824"/>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77" name="Freeform 825"/>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78" name="Group 826"/>
              <p:cNvGrpSpPr>
                <a:grpSpLocks/>
              </p:cNvGrpSpPr>
              <p:nvPr/>
            </p:nvGrpSpPr>
            <p:grpSpPr bwMode="auto">
              <a:xfrm>
                <a:off x="3933" y="1168"/>
                <a:ext cx="216" cy="97"/>
                <a:chOff x="3933" y="1168"/>
                <a:chExt cx="216" cy="97"/>
              </a:xfrm>
            </p:grpSpPr>
            <p:sp>
              <p:nvSpPr>
                <p:cNvPr id="699" name="Freeform 827"/>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700" name="Freeform 828"/>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79" name="Freeform 829"/>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80" name="Group 830"/>
              <p:cNvGrpSpPr>
                <a:grpSpLocks/>
              </p:cNvGrpSpPr>
              <p:nvPr/>
            </p:nvGrpSpPr>
            <p:grpSpPr bwMode="auto">
              <a:xfrm>
                <a:off x="3946" y="1063"/>
                <a:ext cx="164" cy="72"/>
                <a:chOff x="3946" y="1063"/>
                <a:chExt cx="164" cy="72"/>
              </a:xfrm>
            </p:grpSpPr>
            <p:sp>
              <p:nvSpPr>
                <p:cNvPr id="694" name="Freeform 831"/>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95" name="Line 832"/>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696" name="Line 833"/>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697" name="Line 834"/>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698" name="Line 835"/>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681" name="Group 836"/>
              <p:cNvGrpSpPr>
                <a:grpSpLocks/>
              </p:cNvGrpSpPr>
              <p:nvPr/>
            </p:nvGrpSpPr>
            <p:grpSpPr bwMode="auto">
              <a:xfrm>
                <a:off x="4024" y="1288"/>
                <a:ext cx="164" cy="73"/>
                <a:chOff x="4024" y="1288"/>
                <a:chExt cx="164" cy="73"/>
              </a:xfrm>
            </p:grpSpPr>
            <p:sp>
              <p:nvSpPr>
                <p:cNvPr id="689" name="Freeform 837"/>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90" name="Line 838"/>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691" name="Line 839"/>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692" name="Line 840"/>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693" name="Line 841"/>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682" name="Freeform 842"/>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683" name="Freeform 843"/>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684" name="Freeform 844"/>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85" name="Line 845"/>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686" name="Freeform 846"/>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87" name="Line 847"/>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688" name="Freeform 848"/>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850" name="Group 849"/>
          <p:cNvGrpSpPr>
            <a:grpSpLocks/>
          </p:cNvGrpSpPr>
          <p:nvPr/>
        </p:nvGrpSpPr>
        <p:grpSpPr bwMode="auto">
          <a:xfrm>
            <a:off x="8187982" y="890761"/>
            <a:ext cx="304800" cy="152400"/>
            <a:chOff x="3579" y="965"/>
            <a:chExt cx="644" cy="595"/>
          </a:xfrm>
        </p:grpSpPr>
        <p:grpSp>
          <p:nvGrpSpPr>
            <p:cNvPr id="851" name="Group 850"/>
            <p:cNvGrpSpPr>
              <a:grpSpLocks/>
            </p:cNvGrpSpPr>
            <p:nvPr/>
          </p:nvGrpSpPr>
          <p:grpSpPr bwMode="auto">
            <a:xfrm>
              <a:off x="3716" y="1085"/>
              <a:ext cx="382" cy="373"/>
              <a:chOff x="3716" y="1085"/>
              <a:chExt cx="382" cy="373"/>
            </a:xfrm>
          </p:grpSpPr>
          <p:sp>
            <p:nvSpPr>
              <p:cNvPr id="1059" name="Freeform 851"/>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1060" name="Freeform 852"/>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52" name="Group 853"/>
            <p:cNvGrpSpPr>
              <a:grpSpLocks/>
            </p:cNvGrpSpPr>
            <p:nvPr/>
          </p:nvGrpSpPr>
          <p:grpSpPr bwMode="auto">
            <a:xfrm>
              <a:off x="3579" y="1106"/>
              <a:ext cx="291" cy="454"/>
              <a:chOff x="3579" y="1106"/>
              <a:chExt cx="291" cy="454"/>
            </a:xfrm>
          </p:grpSpPr>
          <p:sp>
            <p:nvSpPr>
              <p:cNvPr id="1037" name="Freeform 854"/>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038" name="Group 855"/>
              <p:cNvGrpSpPr>
                <a:grpSpLocks/>
              </p:cNvGrpSpPr>
              <p:nvPr/>
            </p:nvGrpSpPr>
            <p:grpSpPr bwMode="auto">
              <a:xfrm>
                <a:off x="3619" y="1202"/>
                <a:ext cx="135" cy="62"/>
                <a:chOff x="3619" y="1202"/>
                <a:chExt cx="135" cy="62"/>
              </a:xfrm>
            </p:grpSpPr>
            <p:sp>
              <p:nvSpPr>
                <p:cNvPr id="1055" name="Line 856"/>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1056" name="Line 857"/>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1057" name="Line 858"/>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1058" name="Line 859"/>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1039" name="Freeform 860"/>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1040" name="Freeform 861"/>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41" name="Freeform 862"/>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042" name="Group 863"/>
              <p:cNvGrpSpPr>
                <a:grpSpLocks/>
              </p:cNvGrpSpPr>
              <p:nvPr/>
            </p:nvGrpSpPr>
            <p:grpSpPr bwMode="auto">
              <a:xfrm>
                <a:off x="3645" y="1296"/>
                <a:ext cx="153" cy="76"/>
                <a:chOff x="3645" y="1296"/>
                <a:chExt cx="153" cy="76"/>
              </a:xfrm>
            </p:grpSpPr>
            <p:sp>
              <p:nvSpPr>
                <p:cNvPr id="1053" name="Freeform 864"/>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1054" name="Freeform 865"/>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043" name="Freeform 866"/>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044" name="Group 867"/>
              <p:cNvGrpSpPr>
                <a:grpSpLocks/>
              </p:cNvGrpSpPr>
              <p:nvPr/>
            </p:nvGrpSpPr>
            <p:grpSpPr bwMode="auto">
              <a:xfrm>
                <a:off x="3683" y="1409"/>
                <a:ext cx="155" cy="69"/>
                <a:chOff x="3683" y="1409"/>
                <a:chExt cx="155" cy="69"/>
              </a:xfrm>
            </p:grpSpPr>
            <p:sp>
              <p:nvSpPr>
                <p:cNvPr id="1048" name="Freeform 868"/>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49" name="Line 869"/>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1050" name="Line 870"/>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1051" name="Line 871"/>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1052" name="Line 872"/>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1045" name="Freeform 873"/>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46" name="Freeform 874"/>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1047" name="Line 875"/>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853" name="Group 876"/>
            <p:cNvGrpSpPr>
              <a:grpSpLocks/>
            </p:cNvGrpSpPr>
            <p:nvPr/>
          </p:nvGrpSpPr>
          <p:grpSpPr bwMode="auto">
            <a:xfrm>
              <a:off x="3806" y="1111"/>
              <a:ext cx="60" cy="50"/>
              <a:chOff x="3806" y="1111"/>
              <a:chExt cx="60" cy="50"/>
            </a:xfrm>
          </p:grpSpPr>
          <p:grpSp>
            <p:nvGrpSpPr>
              <p:cNvPr id="1025" name="Group 877"/>
              <p:cNvGrpSpPr>
                <a:grpSpLocks/>
              </p:cNvGrpSpPr>
              <p:nvPr/>
            </p:nvGrpSpPr>
            <p:grpSpPr bwMode="auto">
              <a:xfrm>
                <a:off x="3843" y="1121"/>
                <a:ext cx="23" cy="16"/>
                <a:chOff x="3843" y="1121"/>
                <a:chExt cx="23" cy="16"/>
              </a:xfrm>
            </p:grpSpPr>
            <p:sp>
              <p:nvSpPr>
                <p:cNvPr id="1035" name="Freeform 878"/>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1036" name="Freeform 879"/>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026" name="Group 880"/>
              <p:cNvGrpSpPr>
                <a:grpSpLocks/>
              </p:cNvGrpSpPr>
              <p:nvPr/>
            </p:nvGrpSpPr>
            <p:grpSpPr bwMode="auto">
              <a:xfrm>
                <a:off x="3810" y="1120"/>
                <a:ext cx="44" cy="41"/>
                <a:chOff x="3810" y="1120"/>
                <a:chExt cx="44" cy="41"/>
              </a:xfrm>
            </p:grpSpPr>
            <p:sp>
              <p:nvSpPr>
                <p:cNvPr id="1033" name="Freeform 881"/>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1034" name="Freeform 882"/>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027" name="Group 883"/>
              <p:cNvGrpSpPr>
                <a:grpSpLocks/>
              </p:cNvGrpSpPr>
              <p:nvPr/>
            </p:nvGrpSpPr>
            <p:grpSpPr bwMode="auto">
              <a:xfrm>
                <a:off x="3827" y="1111"/>
                <a:ext cx="13" cy="14"/>
                <a:chOff x="3827" y="1111"/>
                <a:chExt cx="13" cy="14"/>
              </a:xfrm>
            </p:grpSpPr>
            <p:sp>
              <p:nvSpPr>
                <p:cNvPr id="1031" name="Freeform 884"/>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1032" name="Freeform 885"/>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028" name="Group 886"/>
              <p:cNvGrpSpPr>
                <a:grpSpLocks/>
              </p:cNvGrpSpPr>
              <p:nvPr/>
            </p:nvGrpSpPr>
            <p:grpSpPr bwMode="auto">
              <a:xfrm>
                <a:off x="3806" y="1136"/>
                <a:ext cx="10" cy="7"/>
                <a:chOff x="3806" y="1136"/>
                <a:chExt cx="10" cy="7"/>
              </a:xfrm>
            </p:grpSpPr>
            <p:sp>
              <p:nvSpPr>
                <p:cNvPr id="1029" name="Freeform 887"/>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1030" name="Freeform 888"/>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854" name="Group 889"/>
            <p:cNvGrpSpPr>
              <a:grpSpLocks/>
            </p:cNvGrpSpPr>
            <p:nvPr/>
          </p:nvGrpSpPr>
          <p:grpSpPr bwMode="auto">
            <a:xfrm>
              <a:off x="3716" y="1163"/>
              <a:ext cx="202" cy="296"/>
              <a:chOff x="3716" y="1163"/>
              <a:chExt cx="202" cy="296"/>
            </a:xfrm>
          </p:grpSpPr>
          <p:sp>
            <p:nvSpPr>
              <p:cNvPr id="1023" name="Freeform 890"/>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1024" name="Freeform 891"/>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55" name="Group 892"/>
            <p:cNvGrpSpPr>
              <a:grpSpLocks/>
            </p:cNvGrpSpPr>
            <p:nvPr/>
          </p:nvGrpSpPr>
          <p:grpSpPr bwMode="auto">
            <a:xfrm>
              <a:off x="3859" y="1166"/>
              <a:ext cx="66" cy="97"/>
              <a:chOff x="3859" y="1166"/>
              <a:chExt cx="66" cy="97"/>
            </a:xfrm>
          </p:grpSpPr>
          <p:grpSp>
            <p:nvGrpSpPr>
              <p:cNvPr id="1015" name="Group 893"/>
              <p:cNvGrpSpPr>
                <a:grpSpLocks/>
              </p:cNvGrpSpPr>
              <p:nvPr/>
            </p:nvGrpSpPr>
            <p:grpSpPr bwMode="auto">
              <a:xfrm>
                <a:off x="3859" y="1166"/>
                <a:ext cx="66" cy="97"/>
                <a:chOff x="3859" y="1166"/>
                <a:chExt cx="66" cy="97"/>
              </a:xfrm>
            </p:grpSpPr>
            <p:sp>
              <p:nvSpPr>
                <p:cNvPr id="1021" name="Freeform 894"/>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022" name="Freeform 895"/>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016" name="Line 896"/>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1017" name="Line 897"/>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1018" name="Line 898"/>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1019" name="Line 899"/>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1020" name="Line 900"/>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856" name="Group 901"/>
            <p:cNvGrpSpPr>
              <a:grpSpLocks/>
            </p:cNvGrpSpPr>
            <p:nvPr/>
          </p:nvGrpSpPr>
          <p:grpSpPr bwMode="auto">
            <a:xfrm>
              <a:off x="3895" y="1271"/>
              <a:ext cx="67" cy="97"/>
              <a:chOff x="3895" y="1271"/>
              <a:chExt cx="67" cy="97"/>
            </a:xfrm>
          </p:grpSpPr>
          <p:grpSp>
            <p:nvGrpSpPr>
              <p:cNvPr id="1007" name="Group 902"/>
              <p:cNvGrpSpPr>
                <a:grpSpLocks/>
              </p:cNvGrpSpPr>
              <p:nvPr/>
            </p:nvGrpSpPr>
            <p:grpSpPr bwMode="auto">
              <a:xfrm>
                <a:off x="3895" y="1271"/>
                <a:ext cx="67" cy="97"/>
                <a:chOff x="3895" y="1271"/>
                <a:chExt cx="67" cy="97"/>
              </a:xfrm>
            </p:grpSpPr>
            <p:sp>
              <p:nvSpPr>
                <p:cNvPr id="1013" name="Freeform 903"/>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1014" name="Freeform 904"/>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008" name="Line 905"/>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1009" name="Line 906"/>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1010" name="Line 907"/>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1011" name="Line 908"/>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1012" name="Line 909"/>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857" name="Group 910"/>
            <p:cNvGrpSpPr>
              <a:grpSpLocks/>
            </p:cNvGrpSpPr>
            <p:nvPr/>
          </p:nvGrpSpPr>
          <p:grpSpPr bwMode="auto">
            <a:xfrm>
              <a:off x="3956" y="1247"/>
              <a:ext cx="67" cy="97"/>
              <a:chOff x="3956" y="1247"/>
              <a:chExt cx="67" cy="97"/>
            </a:xfrm>
          </p:grpSpPr>
          <p:grpSp>
            <p:nvGrpSpPr>
              <p:cNvPr id="999" name="Group 911"/>
              <p:cNvGrpSpPr>
                <a:grpSpLocks/>
              </p:cNvGrpSpPr>
              <p:nvPr/>
            </p:nvGrpSpPr>
            <p:grpSpPr bwMode="auto">
              <a:xfrm>
                <a:off x="3956" y="1247"/>
                <a:ext cx="67" cy="97"/>
                <a:chOff x="3956" y="1247"/>
                <a:chExt cx="67" cy="97"/>
              </a:xfrm>
            </p:grpSpPr>
            <p:sp>
              <p:nvSpPr>
                <p:cNvPr id="1005" name="Freeform 912"/>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006" name="Freeform 913"/>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000" name="Line 914"/>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1001" name="Line 915"/>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1002" name="Line 916"/>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1003" name="Line 917"/>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1004" name="Line 918"/>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858" name="Group 919"/>
            <p:cNvGrpSpPr>
              <a:grpSpLocks/>
            </p:cNvGrpSpPr>
            <p:nvPr/>
          </p:nvGrpSpPr>
          <p:grpSpPr bwMode="auto">
            <a:xfrm>
              <a:off x="3917" y="1146"/>
              <a:ext cx="67" cy="97"/>
              <a:chOff x="3917" y="1146"/>
              <a:chExt cx="67" cy="97"/>
            </a:xfrm>
          </p:grpSpPr>
          <p:grpSp>
            <p:nvGrpSpPr>
              <p:cNvPr id="991" name="Group 920"/>
              <p:cNvGrpSpPr>
                <a:grpSpLocks/>
              </p:cNvGrpSpPr>
              <p:nvPr/>
            </p:nvGrpSpPr>
            <p:grpSpPr bwMode="auto">
              <a:xfrm>
                <a:off x="3917" y="1146"/>
                <a:ext cx="67" cy="97"/>
                <a:chOff x="3917" y="1146"/>
                <a:chExt cx="67" cy="97"/>
              </a:xfrm>
            </p:grpSpPr>
            <p:sp>
              <p:nvSpPr>
                <p:cNvPr id="997" name="Freeform 921"/>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998" name="Freeform 922"/>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992" name="Line 923"/>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993" name="Line 924"/>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994" name="Line 925"/>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995" name="Line 926"/>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996" name="Line 927"/>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859" name="Freeform 928"/>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60" name="Group 929"/>
            <p:cNvGrpSpPr>
              <a:grpSpLocks/>
            </p:cNvGrpSpPr>
            <p:nvPr/>
          </p:nvGrpSpPr>
          <p:grpSpPr bwMode="auto">
            <a:xfrm>
              <a:off x="3745" y="1204"/>
              <a:ext cx="77" cy="42"/>
              <a:chOff x="3745" y="1204"/>
              <a:chExt cx="77" cy="42"/>
            </a:xfrm>
          </p:grpSpPr>
          <p:sp>
            <p:nvSpPr>
              <p:cNvPr id="986" name="Freeform 930"/>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87" name="Line 931"/>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988" name="Line 932"/>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989" name="Line 933"/>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990" name="Freeform 934"/>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61" name="Freeform 935"/>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62" name="Freeform 936"/>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63" name="Group 937"/>
            <p:cNvGrpSpPr>
              <a:grpSpLocks/>
            </p:cNvGrpSpPr>
            <p:nvPr/>
          </p:nvGrpSpPr>
          <p:grpSpPr bwMode="auto">
            <a:xfrm>
              <a:off x="3777" y="1294"/>
              <a:ext cx="77" cy="42"/>
              <a:chOff x="3777" y="1294"/>
              <a:chExt cx="77" cy="42"/>
            </a:xfrm>
          </p:grpSpPr>
          <p:sp>
            <p:nvSpPr>
              <p:cNvPr id="981" name="Freeform 938"/>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82" name="Line 939"/>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983" name="Line 940"/>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984" name="Line 941"/>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985" name="Freeform 942"/>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64" name="Freeform 943"/>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865" name="Group 944"/>
            <p:cNvGrpSpPr>
              <a:grpSpLocks/>
            </p:cNvGrpSpPr>
            <p:nvPr/>
          </p:nvGrpSpPr>
          <p:grpSpPr bwMode="auto">
            <a:xfrm>
              <a:off x="3711" y="1322"/>
              <a:ext cx="78" cy="42"/>
              <a:chOff x="3711" y="1322"/>
              <a:chExt cx="78" cy="42"/>
            </a:xfrm>
          </p:grpSpPr>
          <p:sp>
            <p:nvSpPr>
              <p:cNvPr id="976" name="Freeform 945"/>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77" name="Line 946"/>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978" name="Line 947"/>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979" name="Line 948"/>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980" name="Freeform 949"/>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66" name="Group 950"/>
            <p:cNvGrpSpPr>
              <a:grpSpLocks/>
            </p:cNvGrpSpPr>
            <p:nvPr/>
          </p:nvGrpSpPr>
          <p:grpSpPr bwMode="auto">
            <a:xfrm>
              <a:off x="3703" y="1196"/>
              <a:ext cx="77" cy="41"/>
              <a:chOff x="3703" y="1196"/>
              <a:chExt cx="77" cy="41"/>
            </a:xfrm>
          </p:grpSpPr>
          <p:sp>
            <p:nvSpPr>
              <p:cNvPr id="971" name="Freeform 951"/>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72" name="Line 952"/>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973" name="Line 953"/>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974" name="Line 954"/>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975" name="Freeform 955"/>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67" name="Group 956"/>
            <p:cNvGrpSpPr>
              <a:grpSpLocks/>
            </p:cNvGrpSpPr>
            <p:nvPr/>
          </p:nvGrpSpPr>
          <p:grpSpPr bwMode="auto">
            <a:xfrm>
              <a:off x="3752" y="1336"/>
              <a:ext cx="78" cy="41"/>
              <a:chOff x="3752" y="1336"/>
              <a:chExt cx="78" cy="41"/>
            </a:xfrm>
          </p:grpSpPr>
          <p:sp>
            <p:nvSpPr>
              <p:cNvPr id="966" name="Freeform 957"/>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67" name="Line 958"/>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968" name="Line 959"/>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969" name="Line 960"/>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970" name="Freeform 961"/>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68" name="Group 962"/>
            <p:cNvGrpSpPr>
              <a:grpSpLocks/>
            </p:cNvGrpSpPr>
            <p:nvPr/>
          </p:nvGrpSpPr>
          <p:grpSpPr bwMode="auto">
            <a:xfrm>
              <a:off x="3680" y="1247"/>
              <a:ext cx="77" cy="42"/>
              <a:chOff x="3680" y="1247"/>
              <a:chExt cx="77" cy="42"/>
            </a:xfrm>
          </p:grpSpPr>
          <p:sp>
            <p:nvSpPr>
              <p:cNvPr id="961" name="Freeform 963"/>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62" name="Line 964"/>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963" name="Line 965"/>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964" name="Line 966"/>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965" name="Freeform 967"/>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69" name="Group 968"/>
            <p:cNvGrpSpPr>
              <a:grpSpLocks/>
            </p:cNvGrpSpPr>
            <p:nvPr/>
          </p:nvGrpSpPr>
          <p:grpSpPr bwMode="auto">
            <a:xfrm>
              <a:off x="3685" y="1286"/>
              <a:ext cx="78" cy="42"/>
              <a:chOff x="3685" y="1286"/>
              <a:chExt cx="78" cy="42"/>
            </a:xfrm>
          </p:grpSpPr>
          <p:sp>
            <p:nvSpPr>
              <p:cNvPr id="956" name="Freeform 969"/>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57" name="Line 970"/>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958" name="Line 971"/>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959" name="Line 972"/>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960" name="Freeform 973"/>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70" name="Group 974"/>
            <p:cNvGrpSpPr>
              <a:grpSpLocks/>
            </p:cNvGrpSpPr>
            <p:nvPr/>
          </p:nvGrpSpPr>
          <p:grpSpPr bwMode="auto">
            <a:xfrm>
              <a:off x="3707" y="1254"/>
              <a:ext cx="78" cy="42"/>
              <a:chOff x="3707" y="1254"/>
              <a:chExt cx="78" cy="42"/>
            </a:xfrm>
          </p:grpSpPr>
          <p:sp>
            <p:nvSpPr>
              <p:cNvPr id="951" name="Freeform 975"/>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52" name="Line 976"/>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953" name="Line 977"/>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954" name="Line 978"/>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955" name="Freeform 979"/>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71" name="Group 980"/>
            <p:cNvGrpSpPr>
              <a:grpSpLocks/>
            </p:cNvGrpSpPr>
            <p:nvPr/>
          </p:nvGrpSpPr>
          <p:grpSpPr bwMode="auto">
            <a:xfrm>
              <a:off x="3709" y="1290"/>
              <a:ext cx="77" cy="42"/>
              <a:chOff x="3709" y="1290"/>
              <a:chExt cx="77" cy="42"/>
            </a:xfrm>
          </p:grpSpPr>
          <p:sp>
            <p:nvSpPr>
              <p:cNvPr id="946" name="Freeform 981"/>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47" name="Line 982"/>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948" name="Line 983"/>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949" name="Line 984"/>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950" name="Freeform 985"/>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72" name="Group 986"/>
            <p:cNvGrpSpPr>
              <a:grpSpLocks/>
            </p:cNvGrpSpPr>
            <p:nvPr/>
          </p:nvGrpSpPr>
          <p:grpSpPr bwMode="auto">
            <a:xfrm>
              <a:off x="3737" y="1281"/>
              <a:ext cx="77" cy="42"/>
              <a:chOff x="3737" y="1281"/>
              <a:chExt cx="77" cy="42"/>
            </a:xfrm>
          </p:grpSpPr>
          <p:sp>
            <p:nvSpPr>
              <p:cNvPr id="941" name="Freeform 987"/>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42" name="Line 988"/>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943" name="Line 989"/>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944" name="Line 990"/>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945" name="Freeform 991"/>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73" name="Group 992"/>
            <p:cNvGrpSpPr>
              <a:grpSpLocks/>
            </p:cNvGrpSpPr>
            <p:nvPr/>
          </p:nvGrpSpPr>
          <p:grpSpPr bwMode="auto">
            <a:xfrm>
              <a:off x="3726" y="1252"/>
              <a:ext cx="77" cy="41"/>
              <a:chOff x="3726" y="1252"/>
              <a:chExt cx="77" cy="41"/>
            </a:xfrm>
          </p:grpSpPr>
          <p:sp>
            <p:nvSpPr>
              <p:cNvPr id="936" name="Freeform 993"/>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37" name="Line 994"/>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938" name="Line 995"/>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939" name="Line 996"/>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940" name="Freeform 997"/>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74" name="Line 998"/>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875" name="Line 999"/>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876" name="Line 1000"/>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877" name="Line 1001"/>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878" name="Freeform 1002"/>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879" name="Freeform 1003"/>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880" name="Group 1004"/>
            <p:cNvGrpSpPr>
              <a:grpSpLocks/>
            </p:cNvGrpSpPr>
            <p:nvPr/>
          </p:nvGrpSpPr>
          <p:grpSpPr bwMode="auto">
            <a:xfrm>
              <a:off x="3768" y="1255"/>
              <a:ext cx="50" cy="27"/>
              <a:chOff x="3768" y="1255"/>
              <a:chExt cx="50" cy="27"/>
            </a:xfrm>
          </p:grpSpPr>
          <p:sp>
            <p:nvSpPr>
              <p:cNvPr id="932" name="Freeform 1005"/>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33" name="Line 1006"/>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934" name="Line 1007"/>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935" name="Line 1008"/>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881" name="Group 1009"/>
            <p:cNvGrpSpPr>
              <a:grpSpLocks/>
            </p:cNvGrpSpPr>
            <p:nvPr/>
          </p:nvGrpSpPr>
          <p:grpSpPr bwMode="auto">
            <a:xfrm>
              <a:off x="3609" y="1412"/>
              <a:ext cx="196" cy="80"/>
              <a:chOff x="3609" y="1412"/>
              <a:chExt cx="196" cy="80"/>
            </a:xfrm>
          </p:grpSpPr>
          <p:sp>
            <p:nvSpPr>
              <p:cNvPr id="922" name="Freeform 1010"/>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923" name="Group 1011"/>
              <p:cNvGrpSpPr>
                <a:grpSpLocks/>
              </p:cNvGrpSpPr>
              <p:nvPr/>
            </p:nvGrpSpPr>
            <p:grpSpPr bwMode="auto">
              <a:xfrm>
                <a:off x="3709" y="1442"/>
                <a:ext cx="17" cy="14"/>
                <a:chOff x="3709" y="1442"/>
                <a:chExt cx="17" cy="14"/>
              </a:xfrm>
            </p:grpSpPr>
            <p:sp>
              <p:nvSpPr>
                <p:cNvPr id="930" name="Freeform 1012"/>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31" name="Freeform 1013"/>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924" name="Group 1014"/>
              <p:cNvGrpSpPr>
                <a:grpSpLocks/>
              </p:cNvGrpSpPr>
              <p:nvPr/>
            </p:nvGrpSpPr>
            <p:grpSpPr bwMode="auto">
              <a:xfrm>
                <a:off x="3788" y="1412"/>
                <a:ext cx="17" cy="14"/>
                <a:chOff x="3788" y="1412"/>
                <a:chExt cx="17" cy="14"/>
              </a:xfrm>
            </p:grpSpPr>
            <p:sp>
              <p:nvSpPr>
                <p:cNvPr id="928" name="Freeform 1015"/>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29" name="Freeform 1016"/>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925" name="Group 1017"/>
              <p:cNvGrpSpPr>
                <a:grpSpLocks/>
              </p:cNvGrpSpPr>
              <p:nvPr/>
            </p:nvGrpSpPr>
            <p:grpSpPr bwMode="auto">
              <a:xfrm>
                <a:off x="3609" y="1473"/>
                <a:ext cx="35" cy="19"/>
                <a:chOff x="3609" y="1473"/>
                <a:chExt cx="35" cy="19"/>
              </a:xfrm>
            </p:grpSpPr>
            <p:sp>
              <p:nvSpPr>
                <p:cNvPr id="926" name="Freeform 1018"/>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27" name="Freeform 1019"/>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882" name="Group 1020"/>
            <p:cNvGrpSpPr>
              <a:grpSpLocks/>
            </p:cNvGrpSpPr>
            <p:nvPr/>
          </p:nvGrpSpPr>
          <p:grpSpPr bwMode="auto">
            <a:xfrm>
              <a:off x="3837" y="1414"/>
              <a:ext cx="24" cy="25"/>
              <a:chOff x="3837" y="1414"/>
              <a:chExt cx="24" cy="25"/>
            </a:xfrm>
          </p:grpSpPr>
          <p:grpSp>
            <p:nvGrpSpPr>
              <p:cNvPr id="916" name="Group 1021"/>
              <p:cNvGrpSpPr>
                <a:grpSpLocks/>
              </p:cNvGrpSpPr>
              <p:nvPr/>
            </p:nvGrpSpPr>
            <p:grpSpPr bwMode="auto">
              <a:xfrm>
                <a:off x="3844" y="1414"/>
                <a:ext cx="17" cy="24"/>
                <a:chOff x="3844" y="1414"/>
                <a:chExt cx="17" cy="24"/>
              </a:xfrm>
            </p:grpSpPr>
            <p:sp>
              <p:nvSpPr>
                <p:cNvPr id="920" name="Freeform 1022"/>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921" name="Freeform 1023"/>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917" name="Group 1024"/>
              <p:cNvGrpSpPr>
                <a:grpSpLocks/>
              </p:cNvGrpSpPr>
              <p:nvPr/>
            </p:nvGrpSpPr>
            <p:grpSpPr bwMode="auto">
              <a:xfrm>
                <a:off x="3837" y="1417"/>
                <a:ext cx="19" cy="22"/>
                <a:chOff x="3837" y="1417"/>
                <a:chExt cx="19" cy="22"/>
              </a:xfrm>
            </p:grpSpPr>
            <p:sp>
              <p:nvSpPr>
                <p:cNvPr id="918" name="Freeform 1025"/>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919" name="Freeform 1026"/>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883" name="Group 1027"/>
            <p:cNvGrpSpPr>
              <a:grpSpLocks/>
            </p:cNvGrpSpPr>
            <p:nvPr/>
          </p:nvGrpSpPr>
          <p:grpSpPr bwMode="auto">
            <a:xfrm>
              <a:off x="3807" y="1360"/>
              <a:ext cx="89" cy="70"/>
              <a:chOff x="3807" y="1360"/>
              <a:chExt cx="89" cy="70"/>
            </a:xfrm>
          </p:grpSpPr>
          <p:sp>
            <p:nvSpPr>
              <p:cNvPr id="912" name="Freeform 1028"/>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913" name="Group 1029"/>
              <p:cNvGrpSpPr>
                <a:grpSpLocks/>
              </p:cNvGrpSpPr>
              <p:nvPr/>
            </p:nvGrpSpPr>
            <p:grpSpPr bwMode="auto">
              <a:xfrm>
                <a:off x="3807" y="1368"/>
                <a:ext cx="47" cy="62"/>
                <a:chOff x="3807" y="1368"/>
                <a:chExt cx="47" cy="62"/>
              </a:xfrm>
            </p:grpSpPr>
            <p:sp>
              <p:nvSpPr>
                <p:cNvPr id="914" name="Freeform 1030"/>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915" name="Freeform 1031"/>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884" name="Line 1032"/>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885" name="Line 1033"/>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886" name="Group 1034"/>
            <p:cNvGrpSpPr>
              <a:grpSpLocks/>
            </p:cNvGrpSpPr>
            <p:nvPr/>
          </p:nvGrpSpPr>
          <p:grpSpPr bwMode="auto">
            <a:xfrm>
              <a:off x="3913" y="965"/>
              <a:ext cx="310" cy="484"/>
              <a:chOff x="3913" y="965"/>
              <a:chExt cx="310" cy="484"/>
            </a:xfrm>
          </p:grpSpPr>
          <p:sp>
            <p:nvSpPr>
              <p:cNvPr id="887" name="Freeform 1035"/>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88" name="Freeform 1036"/>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89" name="Group 1037"/>
              <p:cNvGrpSpPr>
                <a:grpSpLocks/>
              </p:cNvGrpSpPr>
              <p:nvPr/>
            </p:nvGrpSpPr>
            <p:grpSpPr bwMode="auto">
              <a:xfrm>
                <a:off x="3933" y="1168"/>
                <a:ext cx="216" cy="97"/>
                <a:chOff x="3933" y="1168"/>
                <a:chExt cx="216" cy="97"/>
              </a:xfrm>
            </p:grpSpPr>
            <p:sp>
              <p:nvSpPr>
                <p:cNvPr id="910" name="Freeform 1038"/>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911" name="Freeform 1039"/>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90" name="Freeform 1040"/>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91" name="Group 1041"/>
              <p:cNvGrpSpPr>
                <a:grpSpLocks/>
              </p:cNvGrpSpPr>
              <p:nvPr/>
            </p:nvGrpSpPr>
            <p:grpSpPr bwMode="auto">
              <a:xfrm>
                <a:off x="3946" y="1063"/>
                <a:ext cx="164" cy="72"/>
                <a:chOff x="3946" y="1063"/>
                <a:chExt cx="164" cy="72"/>
              </a:xfrm>
            </p:grpSpPr>
            <p:sp>
              <p:nvSpPr>
                <p:cNvPr id="905" name="Freeform 1042"/>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06" name="Line 1043"/>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907" name="Line 1044"/>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908" name="Line 1045"/>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909" name="Line 1046"/>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892" name="Group 1047"/>
              <p:cNvGrpSpPr>
                <a:grpSpLocks/>
              </p:cNvGrpSpPr>
              <p:nvPr/>
            </p:nvGrpSpPr>
            <p:grpSpPr bwMode="auto">
              <a:xfrm>
                <a:off x="4024" y="1288"/>
                <a:ext cx="164" cy="73"/>
                <a:chOff x="4024" y="1288"/>
                <a:chExt cx="164" cy="73"/>
              </a:xfrm>
            </p:grpSpPr>
            <p:sp>
              <p:nvSpPr>
                <p:cNvPr id="900" name="Freeform 1048"/>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01" name="Line 1049"/>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902" name="Line 1050"/>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903" name="Line 1051"/>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904" name="Line 1052"/>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893" name="Freeform 1053"/>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894" name="Freeform 1054"/>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895" name="Freeform 1055"/>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96" name="Line 1056"/>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897" name="Freeform 1057"/>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98" name="Line 1058"/>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899" name="Freeform 1059"/>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pic>
        <p:nvPicPr>
          <p:cNvPr id="2"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6657" y="5908031"/>
            <a:ext cx="914800" cy="921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64" name="TextBox 1063"/>
          <p:cNvSpPr txBox="1"/>
          <p:nvPr/>
        </p:nvSpPr>
        <p:spPr>
          <a:xfrm>
            <a:off x="7106993" y="5826630"/>
            <a:ext cx="1888017" cy="923330"/>
          </a:xfrm>
          <a:prstGeom prst="rect">
            <a:avLst/>
          </a:prstGeom>
          <a:noFill/>
        </p:spPr>
        <p:txBody>
          <a:bodyPr wrap="none" rtlCol="0">
            <a:spAutoFit/>
          </a:bodyPr>
          <a:lstStyle/>
          <a:p>
            <a:pPr algn="ctr"/>
            <a:r>
              <a:rPr lang="en-US" dirty="0" smtClean="0"/>
              <a:t>UCLS Conference</a:t>
            </a:r>
          </a:p>
          <a:p>
            <a:pPr algn="ctr"/>
            <a:r>
              <a:rPr lang="en-US" dirty="0" smtClean="0"/>
              <a:t>February 10, 2012</a:t>
            </a:r>
          </a:p>
          <a:p>
            <a:pPr algn="ctr"/>
            <a:r>
              <a:rPr lang="en-US" dirty="0" smtClean="0"/>
              <a:t>St. George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360783"/>
            <a:ext cx="9144000" cy="6502193"/>
          </a:xfrm>
          <a:prstGeom prst="rect">
            <a:avLst/>
          </a:prstGeom>
        </p:spPr>
      </p:pic>
    </p:spTree>
    <p:extLst>
      <p:ext uri="{BB962C8B-B14F-4D97-AF65-F5344CB8AC3E}">
        <p14:creationId xmlns="" xmlns:p14="http://schemas.microsoft.com/office/powerpoint/2010/main" val="34626327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938"/>
            <a:ext cx="8229600" cy="1143000"/>
          </a:xfrm>
        </p:spPr>
        <p:txBody>
          <a:bodyPr/>
          <a:lstStyle/>
          <a:p>
            <a:r>
              <a:rPr lang="en-US" dirty="0" smtClean="0"/>
              <a:t>NGS Geodetic Tool Kit &amp;</a:t>
            </a:r>
            <a:br>
              <a:rPr lang="en-US" dirty="0" smtClean="0"/>
            </a:br>
            <a:r>
              <a:rPr lang="en-US" dirty="0" smtClean="0"/>
              <a:t>Geodetic Software Download</a:t>
            </a:r>
            <a:endParaRPr lang="en-US" dirty="0"/>
          </a:p>
        </p:txBody>
      </p:sp>
      <p:pic>
        <p:nvPicPr>
          <p:cNvPr id="5" name="Picture 4" descr="Geodetic Toolkit menu.jpg"/>
          <p:cNvPicPr>
            <a:picLocks noChangeAspect="1"/>
          </p:cNvPicPr>
          <p:nvPr/>
        </p:nvPicPr>
        <p:blipFill>
          <a:blip r:embed="rId2" cstate="print"/>
          <a:stretch>
            <a:fillRect/>
          </a:stretch>
        </p:blipFill>
        <p:spPr>
          <a:xfrm>
            <a:off x="25400" y="1575950"/>
            <a:ext cx="4978400" cy="2410684"/>
          </a:xfrm>
          <a:prstGeom prst="rect">
            <a:avLst/>
          </a:prstGeom>
          <a:ln w="15875">
            <a:solidFill>
              <a:srgbClr val="FF0000"/>
            </a:solidFill>
            <a:prstDash val="dash"/>
          </a:ln>
        </p:spPr>
      </p:pic>
      <p:pic>
        <p:nvPicPr>
          <p:cNvPr id="6" name="Picture 5" descr="NGS Software menu.jpg"/>
          <p:cNvPicPr>
            <a:picLocks noChangeAspect="1"/>
          </p:cNvPicPr>
          <p:nvPr/>
        </p:nvPicPr>
        <p:blipFill>
          <a:blip r:embed="rId3" cstate="print"/>
          <a:stretch>
            <a:fillRect/>
          </a:stretch>
        </p:blipFill>
        <p:spPr>
          <a:xfrm>
            <a:off x="5105400" y="1861771"/>
            <a:ext cx="3987800" cy="1661210"/>
          </a:xfrm>
          <a:prstGeom prst="rect">
            <a:avLst/>
          </a:prstGeom>
          <a:ln w="15875">
            <a:solidFill>
              <a:srgbClr val="FF0000"/>
            </a:solidFill>
            <a:prstDash val="dash"/>
          </a:ln>
        </p:spPr>
      </p:pic>
      <p:sp>
        <p:nvSpPr>
          <p:cNvPr id="9" name="Title 26"/>
          <p:cNvSpPr txBox="1">
            <a:spLocks/>
          </p:cNvSpPr>
          <p:nvPr/>
        </p:nvSpPr>
        <p:spPr>
          <a:xfrm>
            <a:off x="266218" y="4395495"/>
            <a:ext cx="8611563" cy="2040029"/>
          </a:xfrm>
          <a:prstGeom prst="rect">
            <a:avLst/>
          </a:prstGeom>
          <a:solidFill>
            <a:schemeClr val="accent1"/>
          </a:solidFill>
        </p:spPr>
        <p:txBody>
          <a:bodyPr numCol="2"/>
          <a:lstStyle/>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smtClean="0">
                <a:ln>
                  <a:noFill/>
                </a:ln>
                <a:solidFill>
                  <a:schemeClr val="tx1"/>
                </a:solidFill>
                <a:effectLst/>
                <a:uLnTx/>
                <a:uFillTx/>
                <a:latin typeface="+mj-lt"/>
                <a:ea typeface="+mj-ea"/>
                <a:cs typeface="+mj-cs"/>
              </a:rPr>
              <a:t>datum/coordinate conversion</a:t>
            </a:r>
          </a:p>
          <a:p>
            <a:pPr eaLnBrk="1" hangingPunct="1">
              <a:buFont typeface="Arial" pitchFamily="34" charset="0"/>
              <a:buChar char="•"/>
            </a:pPr>
            <a:r>
              <a:rPr lang="en-US" sz="2400" b="1" kern="0" dirty="0" smtClean="0">
                <a:latin typeface="+mj-lt"/>
                <a:ea typeface="+mj-ea"/>
                <a:cs typeface="+mj-cs"/>
              </a:rPr>
              <a:t>time-dependent positioning</a:t>
            </a:r>
          </a:p>
          <a:p>
            <a:pPr eaLnBrk="1" hangingPunct="1">
              <a:buFont typeface="Arial" pitchFamily="34" charset="0"/>
              <a:buChar char="•"/>
            </a:pPr>
            <a:r>
              <a:rPr lang="en-US" sz="2400" b="1" kern="0" dirty="0" smtClean="0">
                <a:latin typeface="+mj-lt"/>
                <a:ea typeface="+mj-ea"/>
                <a:cs typeface="+mj-cs"/>
              </a:rPr>
              <a:t>datasheet utilities</a:t>
            </a: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en-US" sz="2400" b="1" kern="0" dirty="0" smtClean="0">
                <a:latin typeface="+mj-lt"/>
                <a:ea typeface="+mj-ea"/>
                <a:cs typeface="+mj-cs"/>
              </a:rPr>
              <a:t>g</a:t>
            </a:r>
            <a:r>
              <a:rPr lang="en-US" sz="2400" b="1" kern="0" baseline="0" dirty="0" smtClean="0">
                <a:latin typeface="+mj-lt"/>
                <a:ea typeface="+mj-ea"/>
                <a:cs typeface="+mj-cs"/>
              </a:rPr>
              <a:t>eodetic</a:t>
            </a:r>
            <a:r>
              <a:rPr lang="en-US" sz="2400" b="1" kern="0" dirty="0" smtClean="0">
                <a:latin typeface="+mj-lt"/>
                <a:ea typeface="+mj-ea"/>
                <a:cs typeface="+mj-cs"/>
              </a:rPr>
              <a:t> utilities	</a:t>
            </a: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en-US" sz="2400" b="1" kern="0" dirty="0" smtClean="0">
                <a:latin typeface="+mj-lt"/>
                <a:ea typeface="+mj-ea"/>
                <a:cs typeface="+mj-cs"/>
              </a:rPr>
              <a:t>g</a:t>
            </a:r>
            <a:r>
              <a:rPr kumimoji="0" lang="en-US" sz="2400" b="1" i="0" u="none" strike="noStrike" kern="0" cap="none" spc="0" normalizeH="0" baseline="0" noProof="0" dirty="0" err="1" smtClean="0">
                <a:ln>
                  <a:noFill/>
                </a:ln>
                <a:solidFill>
                  <a:schemeClr val="tx1"/>
                </a:solidFill>
                <a:effectLst/>
                <a:uLnTx/>
                <a:uFillTx/>
                <a:latin typeface="+mj-lt"/>
                <a:ea typeface="+mj-ea"/>
                <a:cs typeface="+mj-cs"/>
              </a:rPr>
              <a:t>eoid</a:t>
            </a:r>
            <a:r>
              <a:rPr kumimoji="0" lang="en-US" sz="2400" b="1" i="0" u="none" strike="noStrike" kern="0" cap="none" spc="0" normalizeH="0" noProof="0" dirty="0" smtClean="0">
                <a:ln>
                  <a:noFill/>
                </a:ln>
                <a:solidFill>
                  <a:schemeClr val="tx1"/>
                </a:solidFill>
                <a:effectLst/>
                <a:uLnTx/>
                <a:uFillTx/>
                <a:latin typeface="+mj-lt"/>
                <a:ea typeface="+mj-ea"/>
                <a:cs typeface="+mj-cs"/>
              </a:rPr>
              <a:t> modeling	</a:t>
            </a:r>
            <a:r>
              <a:rPr lang="en-US" sz="2400" b="1" kern="0" noProof="0" dirty="0" smtClean="0">
                <a:latin typeface="+mj-lt"/>
                <a:ea typeface="+mj-ea"/>
                <a:cs typeface="+mj-cs"/>
              </a:rPr>
              <a:t>	</a:t>
            </a:r>
          </a:p>
          <a:p>
            <a:pPr lvl="2" defTabSz="914400">
              <a:buFont typeface="Arial" pitchFamily="34" charset="0"/>
              <a:buChar char="•"/>
              <a:defRPr/>
            </a:pPr>
            <a:r>
              <a:rPr lang="en-US" sz="2400" b="1" kern="0" dirty="0" smtClean="0">
                <a:latin typeface="+mj-lt"/>
                <a:ea typeface="+mj-ea"/>
                <a:cs typeface="+mj-cs"/>
              </a:rPr>
              <a:t>gravity prediction</a:t>
            </a:r>
          </a:p>
          <a:p>
            <a:pPr lvl="2">
              <a:buFont typeface="Arial" pitchFamily="34" charset="0"/>
              <a:buChar char="•"/>
            </a:pPr>
            <a:r>
              <a:rPr lang="en-US" sz="2400" b="1" kern="0" dirty="0" smtClean="0">
                <a:latin typeface="+mj-lt"/>
                <a:ea typeface="+mj-ea"/>
                <a:cs typeface="+mj-cs"/>
              </a:rPr>
              <a:t>network adjustment</a:t>
            </a:r>
          </a:p>
          <a:p>
            <a:pPr lvl="2">
              <a:buFont typeface="Arial" pitchFamily="34" charset="0"/>
              <a:buChar char="•"/>
            </a:pPr>
            <a:r>
              <a:rPr lang="en-US" sz="2400" b="1" kern="0" dirty="0" smtClean="0">
                <a:latin typeface="+mj-lt"/>
                <a:ea typeface="+mj-ea"/>
                <a:cs typeface="+mj-cs"/>
              </a:rPr>
              <a:t>GPS project analysis</a:t>
            </a:r>
          </a:p>
          <a:p>
            <a:pPr lvl="2">
              <a:buFont typeface="Arial" pitchFamily="34" charset="0"/>
              <a:buChar char="•"/>
            </a:pPr>
            <a:r>
              <a:rPr lang="en-US" sz="2400" b="1" kern="0" dirty="0" smtClean="0">
                <a:latin typeface="+mj-lt"/>
                <a:ea typeface="+mj-ea"/>
                <a:cs typeface="+mj-cs"/>
              </a:rPr>
              <a:t>project submission</a:t>
            </a:r>
          </a:p>
          <a:p>
            <a:pPr lvl="2"/>
            <a:endParaRPr lang="en-US" sz="2400" b="1" kern="0" dirty="0" smtClean="0">
              <a:latin typeface="+mj-lt"/>
              <a:ea typeface="+mj-ea"/>
              <a:cs typeface="+mj-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7"/>
            <a:ext cx="8229600" cy="598346"/>
          </a:xfrm>
        </p:spPr>
        <p:txBody>
          <a:bodyPr/>
          <a:lstStyle/>
          <a:p>
            <a:r>
              <a:rPr lang="en-US" sz="2400" dirty="0" smtClean="0"/>
              <a:t>Horizontal Time Dependent Positioning (HTDP) – new version</a:t>
            </a:r>
            <a:endParaRPr lang="en-US" sz="2400" dirty="0"/>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209189" y="684699"/>
            <a:ext cx="4725622" cy="6146952"/>
          </a:xfrm>
          <a:prstGeom prst="rect">
            <a:avLst/>
          </a:prstGeom>
        </p:spPr>
      </p:pic>
    </p:spTree>
    <p:extLst>
      <p:ext uri="{BB962C8B-B14F-4D97-AF65-F5344CB8AC3E}">
        <p14:creationId xmlns="" xmlns:p14="http://schemas.microsoft.com/office/powerpoint/2010/main" val="15014053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GS Training homepage.jpg"/>
          <p:cNvPicPr>
            <a:picLocks noChangeAspect="1"/>
          </p:cNvPicPr>
          <p:nvPr/>
        </p:nvPicPr>
        <p:blipFill>
          <a:blip r:embed="rId2"/>
          <a:stretch>
            <a:fillRect/>
          </a:stretch>
        </p:blipFill>
        <p:spPr>
          <a:xfrm>
            <a:off x="838622" y="0"/>
            <a:ext cx="7466755" cy="6858000"/>
          </a:xfrm>
          <a:prstGeom prst="rect">
            <a:avLst/>
          </a:prstGeom>
        </p:spPr>
      </p:pic>
      <p:pic>
        <p:nvPicPr>
          <p:cNvPr id="9" name="Picture 8" descr="training calendar.jpg"/>
          <p:cNvPicPr>
            <a:picLocks noChangeAspect="1"/>
          </p:cNvPicPr>
          <p:nvPr/>
        </p:nvPicPr>
        <p:blipFill>
          <a:blip r:embed="rId3"/>
          <a:srcRect t="1020"/>
          <a:stretch>
            <a:fillRect/>
          </a:stretch>
        </p:blipFill>
        <p:spPr>
          <a:xfrm>
            <a:off x="2842434" y="4635819"/>
            <a:ext cx="5534025" cy="2309812"/>
          </a:xfrm>
          <a:prstGeom prst="rect">
            <a:avLst/>
          </a:prstGeom>
          <a:ln w="12700">
            <a:solidFill>
              <a:srgbClr val="C00000"/>
            </a:solidFill>
          </a:ln>
        </p:spPr>
      </p:pic>
      <p:pic>
        <p:nvPicPr>
          <p:cNvPr id="6" name="Picture 5" descr="RTK_class at Corbin.jpg"/>
          <p:cNvPicPr>
            <a:picLocks noChangeAspect="1"/>
          </p:cNvPicPr>
          <p:nvPr/>
        </p:nvPicPr>
        <p:blipFill>
          <a:blip r:embed="rId4" cstate="print"/>
          <a:stretch>
            <a:fillRect/>
          </a:stretch>
        </p:blipFill>
        <p:spPr>
          <a:xfrm>
            <a:off x="0" y="4646427"/>
            <a:ext cx="2906232" cy="2179674"/>
          </a:xfrm>
          <a:prstGeom prst="rect">
            <a:avLst/>
          </a:prstGeom>
        </p:spPr>
      </p:pic>
      <p:pic>
        <p:nvPicPr>
          <p:cNvPr id="4" name="Picture 3" descr="trainingcenter02 at Corbin.jpg"/>
          <p:cNvPicPr>
            <a:picLocks noChangeAspect="1"/>
          </p:cNvPicPr>
          <p:nvPr/>
        </p:nvPicPr>
        <p:blipFill>
          <a:blip r:embed="rId5" cstate="print"/>
          <a:stretch>
            <a:fillRect/>
          </a:stretch>
        </p:blipFill>
        <p:spPr>
          <a:xfrm>
            <a:off x="6244856" y="4651743"/>
            <a:ext cx="2899144" cy="2174358"/>
          </a:xfrm>
          <a:prstGeom prst="rect">
            <a:avLst/>
          </a:prstGeom>
        </p:spPr>
      </p:pic>
      <p:sp>
        <p:nvSpPr>
          <p:cNvPr id="7" name="Title 1"/>
          <p:cNvSpPr txBox="1">
            <a:spLocks/>
          </p:cNvSpPr>
          <p:nvPr/>
        </p:nvSpPr>
        <p:spPr bwMode="auto">
          <a:xfrm>
            <a:off x="2755757" y="60971"/>
            <a:ext cx="4935156" cy="7239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NGS Training Center</a:t>
            </a:r>
            <a:endParaRPr kumimoji="0" lang="en-US" sz="36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GS Online Training Notice Page.jpg"/>
          <p:cNvPicPr>
            <a:picLocks noChangeAspect="1"/>
          </p:cNvPicPr>
          <p:nvPr/>
        </p:nvPicPr>
        <p:blipFill>
          <a:blip r:embed="rId2" cstate="print"/>
          <a:stretch>
            <a:fillRect/>
          </a:stretch>
        </p:blipFill>
        <p:spPr>
          <a:xfrm>
            <a:off x="162346" y="565012"/>
            <a:ext cx="5961412" cy="5928687"/>
          </a:xfrm>
          <a:prstGeom prst="rect">
            <a:avLst/>
          </a:prstGeom>
        </p:spPr>
      </p:pic>
      <p:pic>
        <p:nvPicPr>
          <p:cNvPr id="4" name="Picture 3" descr="training calendar.jpg"/>
          <p:cNvPicPr>
            <a:picLocks noChangeAspect="1"/>
          </p:cNvPicPr>
          <p:nvPr/>
        </p:nvPicPr>
        <p:blipFill>
          <a:blip r:embed="rId3"/>
          <a:srcRect t="1020"/>
          <a:stretch>
            <a:fillRect/>
          </a:stretch>
        </p:blipFill>
        <p:spPr>
          <a:xfrm>
            <a:off x="3378671" y="2541192"/>
            <a:ext cx="5534025" cy="2309812"/>
          </a:xfrm>
          <a:prstGeom prst="rect">
            <a:avLst/>
          </a:prstGeom>
          <a:ln w="12700">
            <a:solidFill>
              <a:srgbClr val="C00000"/>
            </a:solid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ggesion box.jpg"/>
          <p:cNvPicPr>
            <a:picLocks noChangeAspect="1"/>
          </p:cNvPicPr>
          <p:nvPr/>
        </p:nvPicPr>
        <p:blipFill>
          <a:blip r:embed="rId2" cstate="print"/>
          <a:stretch>
            <a:fillRect/>
          </a:stretch>
        </p:blipFill>
        <p:spPr>
          <a:xfrm>
            <a:off x="38100" y="427964"/>
            <a:ext cx="9067800" cy="61722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4" name="Text Box 10"/>
          <p:cNvSpPr txBox="1">
            <a:spLocks noChangeArrowheads="1"/>
          </p:cNvSpPr>
          <p:nvPr/>
        </p:nvSpPr>
        <p:spPr bwMode="auto">
          <a:xfrm>
            <a:off x="0" y="273100"/>
            <a:ext cx="9144000" cy="1384995"/>
          </a:xfrm>
          <a:prstGeom prst="rect">
            <a:avLst/>
          </a:prstGeom>
          <a:noFill/>
          <a:ln w="9525">
            <a:noFill/>
            <a:miter lim="800000"/>
            <a:headEnd/>
            <a:tailEnd/>
          </a:ln>
        </p:spPr>
        <p:txBody>
          <a:bodyPr>
            <a:spAutoFit/>
          </a:bodyPr>
          <a:lstStyle/>
          <a:p>
            <a:pPr algn="ctr"/>
            <a:r>
              <a:rPr lang="en-US" sz="2800" b="1" dirty="0">
                <a:latin typeface="Arial" charset="0"/>
              </a:rPr>
              <a:t>International Terrestrial Reference </a:t>
            </a:r>
            <a:r>
              <a:rPr lang="en-US" sz="2800" b="1" dirty="0" smtClean="0">
                <a:latin typeface="Arial" charset="0"/>
              </a:rPr>
              <a:t>Frame (ITRF)</a:t>
            </a:r>
          </a:p>
          <a:p>
            <a:pPr algn="ctr"/>
            <a:r>
              <a:rPr lang="en-US" sz="2000" dirty="0" smtClean="0">
                <a:latin typeface="Arial" charset="0"/>
              </a:rPr>
              <a:t>space-based techniques: VLBI, DORIS, SLR, GNSS</a:t>
            </a:r>
          </a:p>
          <a:p>
            <a:pPr algn="ctr"/>
            <a:endParaRPr lang="en-US" sz="1600" b="1" dirty="0" smtClean="0">
              <a:latin typeface="Arial" charset="0"/>
            </a:endParaRPr>
          </a:p>
          <a:p>
            <a:pPr algn="ctr"/>
            <a:r>
              <a:rPr lang="en-US" sz="2000" b="1" dirty="0" smtClean="0">
                <a:latin typeface="Arial" charset="0"/>
              </a:rPr>
              <a:t>Current version: ITRF2008 (epoch 2005.0)</a:t>
            </a:r>
            <a:endParaRPr lang="en-US" sz="2000" b="1" dirty="0">
              <a:latin typeface="Arial" charset="0"/>
            </a:endParaRPr>
          </a:p>
        </p:txBody>
      </p:sp>
      <p:pic>
        <p:nvPicPr>
          <p:cNvPr id="14348" name="Picture 12"/>
          <p:cNvPicPr>
            <a:picLocks noChangeAspect="1" noChangeArrowheads="1"/>
          </p:cNvPicPr>
          <p:nvPr/>
        </p:nvPicPr>
        <p:blipFill>
          <a:blip r:embed="rId3" cstate="print"/>
          <a:srcRect/>
          <a:stretch>
            <a:fillRect/>
          </a:stretch>
        </p:blipFill>
        <p:spPr bwMode="auto">
          <a:xfrm>
            <a:off x="412662" y="1665308"/>
            <a:ext cx="8280076" cy="4714930"/>
          </a:xfrm>
          <a:prstGeom prst="rect">
            <a:avLst/>
          </a:prstGeom>
          <a:noFill/>
          <a:ln w="9525">
            <a:noFill/>
            <a:miter lim="800000"/>
            <a:headEnd/>
            <a:tailEnd/>
          </a:ln>
        </p:spPr>
      </p:pic>
      <p:sp>
        <p:nvSpPr>
          <p:cNvPr id="17" name="Rectangle 4"/>
          <p:cNvSpPr>
            <a:spLocks noChangeArrowheads="1"/>
          </p:cNvSpPr>
          <p:nvPr/>
        </p:nvSpPr>
        <p:spPr bwMode="auto">
          <a:xfrm>
            <a:off x="0" y="6216730"/>
            <a:ext cx="9144000" cy="771895"/>
          </a:xfrm>
          <a:prstGeom prst="rect">
            <a:avLst/>
          </a:prstGeom>
          <a:noFill/>
          <a:ln w="9525">
            <a:noFill/>
            <a:miter lim="800000"/>
            <a:headEnd/>
            <a:tailEnd/>
          </a:ln>
        </p:spPr>
        <p:txBody>
          <a:bodyPr anchor="ctr"/>
          <a:lstStyle/>
          <a:p>
            <a:pPr algn="ctr" eaLnBrk="1" hangingPunct="1"/>
            <a:r>
              <a:rPr lang="en-US" sz="1800" b="1" dirty="0">
                <a:solidFill>
                  <a:srgbClr val="000000"/>
                </a:solidFill>
                <a:latin typeface="Verdana" pitchFamily="34" charset="0"/>
              </a:rPr>
              <a:t>International Earth Rotation </a:t>
            </a:r>
            <a:r>
              <a:rPr lang="en-US" sz="1800" b="1" dirty="0" smtClean="0">
                <a:solidFill>
                  <a:srgbClr val="000000"/>
                </a:solidFill>
                <a:latin typeface="Verdana" pitchFamily="34" charset="0"/>
              </a:rPr>
              <a:t>and Reference </a:t>
            </a:r>
            <a:r>
              <a:rPr lang="en-US" sz="1800" b="1" dirty="0">
                <a:solidFill>
                  <a:srgbClr val="000000"/>
                </a:solidFill>
                <a:latin typeface="Verdana" pitchFamily="34" charset="0"/>
              </a:rPr>
              <a:t>System </a:t>
            </a:r>
            <a:r>
              <a:rPr lang="en-US" sz="1800" b="1" dirty="0" smtClean="0">
                <a:solidFill>
                  <a:srgbClr val="000000"/>
                </a:solidFill>
                <a:latin typeface="Verdana" pitchFamily="34" charset="0"/>
              </a:rPr>
              <a:t>Service(IERS</a:t>
            </a:r>
            <a:r>
              <a:rPr lang="en-US" sz="1800" b="1" dirty="0">
                <a:solidFill>
                  <a:srgbClr val="000000"/>
                </a:solidFill>
                <a:latin typeface="Verdana" pitchFamily="34" charset="0"/>
              </a:rPr>
              <a:t>)</a:t>
            </a:r>
            <a:br>
              <a:rPr lang="en-US" sz="1800" b="1" dirty="0">
                <a:solidFill>
                  <a:srgbClr val="000000"/>
                </a:solidFill>
                <a:latin typeface="Verdana" pitchFamily="34" charset="0"/>
              </a:rPr>
            </a:br>
            <a:r>
              <a:rPr lang="en-US" sz="1800" b="1" dirty="0">
                <a:solidFill>
                  <a:srgbClr val="000000"/>
                </a:solidFill>
                <a:latin typeface="Verdana" pitchFamily="34" charset="0"/>
                <a:hlinkClick r:id="rId4"/>
              </a:rPr>
              <a:t>(http://www.iers.org)</a:t>
            </a:r>
            <a:endParaRPr lang="en-US" sz="1800" b="1" dirty="0">
              <a:solidFill>
                <a:srgbClr val="000000"/>
              </a:solidFill>
              <a:latin typeface="Verdana" pitchFamily="34" charset="0"/>
            </a:endParaRPr>
          </a:p>
        </p:txBody>
      </p:sp>
      <p:pic>
        <p:nvPicPr>
          <p:cNvPr id="18" name="Picture 17" descr="itrf.gif"/>
          <p:cNvPicPr>
            <a:picLocks noChangeAspect="1"/>
          </p:cNvPicPr>
          <p:nvPr/>
        </p:nvPicPr>
        <p:blipFill>
          <a:blip r:embed="rId5" cstate="print"/>
          <a:stretch>
            <a:fillRect/>
          </a:stretch>
        </p:blipFill>
        <p:spPr>
          <a:xfrm>
            <a:off x="7457708" y="1064130"/>
            <a:ext cx="1504950" cy="1285875"/>
          </a:xfrm>
          <a:prstGeom prst="rect">
            <a:avLst/>
          </a:prstGeom>
        </p:spPr>
      </p:pic>
      <p:pic>
        <p:nvPicPr>
          <p:cNvPr id="6" name="Picture 5" descr="IERS Map index.jpg"/>
          <p:cNvPicPr>
            <a:picLocks noChangeAspect="1"/>
          </p:cNvPicPr>
          <p:nvPr/>
        </p:nvPicPr>
        <p:blipFill>
          <a:blip r:embed="rId6" cstate="print"/>
          <a:stretch>
            <a:fillRect/>
          </a:stretch>
        </p:blipFill>
        <p:spPr>
          <a:xfrm>
            <a:off x="5885091" y="4269598"/>
            <a:ext cx="1038225" cy="1952625"/>
          </a:xfrm>
          <a:prstGeom prst="rect">
            <a:avLst/>
          </a:prstGeom>
          <a:ln w="12700">
            <a:solidFill>
              <a:schemeClr val="tx1"/>
            </a:solidFill>
            <a:prstDash val="sysDot"/>
          </a:ln>
        </p:spPr>
      </p:pic>
    </p:spTree>
    <p:extLst>
      <p:ext uri="{BB962C8B-B14F-4D97-AF65-F5344CB8AC3E}">
        <p14:creationId xmlns="" xmlns:p14="http://schemas.microsoft.com/office/powerpoint/2010/main" val="73910340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Line 3"/>
          <p:cNvSpPr>
            <a:spLocks noChangeShapeType="1"/>
          </p:cNvSpPr>
          <p:nvPr/>
        </p:nvSpPr>
        <p:spPr bwMode="auto">
          <a:xfrm flipV="1">
            <a:off x="254000" y="1355725"/>
            <a:ext cx="0" cy="4425950"/>
          </a:xfrm>
          <a:prstGeom prst="line">
            <a:avLst/>
          </a:prstGeom>
          <a:noFill/>
          <a:ln w="28575">
            <a:solidFill>
              <a:srgbClr val="000099"/>
            </a:solidFill>
            <a:round/>
            <a:headEnd/>
            <a:tailEnd type="triangle" w="med" len="med"/>
          </a:ln>
        </p:spPr>
        <p:txBody>
          <a:bodyPr wrap="none" anchor="ctr"/>
          <a:lstStyle/>
          <a:p>
            <a:endParaRPr lang="en-US" dirty="0"/>
          </a:p>
        </p:txBody>
      </p:sp>
      <p:sp>
        <p:nvSpPr>
          <p:cNvPr id="66564" name="Line 4"/>
          <p:cNvSpPr>
            <a:spLocks noChangeShapeType="1"/>
          </p:cNvSpPr>
          <p:nvPr/>
        </p:nvSpPr>
        <p:spPr bwMode="auto">
          <a:xfrm>
            <a:off x="0" y="5492750"/>
            <a:ext cx="5908675" cy="0"/>
          </a:xfrm>
          <a:prstGeom prst="line">
            <a:avLst/>
          </a:prstGeom>
          <a:noFill/>
          <a:ln w="28575">
            <a:solidFill>
              <a:srgbClr val="000099"/>
            </a:solidFill>
            <a:round/>
            <a:headEnd/>
            <a:tailEnd type="triangle" w="med" len="med"/>
          </a:ln>
        </p:spPr>
        <p:txBody>
          <a:bodyPr wrap="none" anchor="ctr"/>
          <a:lstStyle/>
          <a:p>
            <a:endParaRPr lang="en-US" dirty="0"/>
          </a:p>
        </p:txBody>
      </p:sp>
      <p:sp>
        <p:nvSpPr>
          <p:cNvPr id="66565"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0099"/>
            </a:solidFill>
            <a:round/>
            <a:headEnd/>
            <a:tailEnd/>
          </a:ln>
        </p:spPr>
        <p:txBody>
          <a:bodyPr wrap="none" anchor="ctr"/>
          <a:lstStyle/>
          <a:p>
            <a:endParaRPr lang="en-US" dirty="0"/>
          </a:p>
        </p:txBody>
      </p:sp>
      <p:sp>
        <p:nvSpPr>
          <p:cNvPr id="66566"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dirty="0"/>
          </a:p>
        </p:txBody>
      </p:sp>
      <p:sp>
        <p:nvSpPr>
          <p:cNvPr id="66567"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dirty="0"/>
          </a:p>
        </p:txBody>
      </p:sp>
      <p:sp>
        <p:nvSpPr>
          <p:cNvPr id="66568"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dirty="0"/>
          </a:p>
        </p:txBody>
      </p:sp>
      <p:cxnSp>
        <p:nvCxnSpPr>
          <p:cNvPr id="66569" name="AutoShape 9"/>
          <p:cNvCxnSpPr>
            <a:cxnSpLocks noChangeShapeType="1"/>
            <a:stCxn id="66565" idx="2"/>
            <a:endCxn id="66568" idx="2"/>
          </p:cNvCxnSpPr>
          <p:nvPr/>
        </p:nvCxnSpPr>
        <p:spPr bwMode="auto">
          <a:xfrm flipV="1">
            <a:off x="254000" y="5219700"/>
            <a:ext cx="1012825" cy="287338"/>
          </a:xfrm>
          <a:prstGeom prst="straightConnector1">
            <a:avLst/>
          </a:prstGeom>
          <a:noFill/>
          <a:ln w="38100">
            <a:solidFill>
              <a:srgbClr val="77623D"/>
            </a:solidFill>
            <a:prstDash val="sysDot"/>
            <a:round/>
            <a:headEnd type="triangle" w="med" len="med"/>
            <a:tailEnd type="triangle" w="med" len="med"/>
          </a:ln>
        </p:spPr>
      </p:cxnSp>
      <p:sp>
        <p:nvSpPr>
          <p:cNvPr id="66570" name="Line 10"/>
          <p:cNvSpPr>
            <a:spLocks noChangeShapeType="1"/>
          </p:cNvSpPr>
          <p:nvPr/>
        </p:nvSpPr>
        <p:spPr bwMode="auto">
          <a:xfrm flipV="1">
            <a:off x="4389438" y="1468438"/>
            <a:ext cx="1266825" cy="1522412"/>
          </a:xfrm>
          <a:prstGeom prst="line">
            <a:avLst/>
          </a:prstGeom>
          <a:noFill/>
          <a:ln w="28575">
            <a:solidFill>
              <a:srgbClr val="000099"/>
            </a:solidFill>
            <a:round/>
            <a:headEnd/>
            <a:tailEnd type="triangle" w="med" len="med"/>
          </a:ln>
        </p:spPr>
        <p:txBody>
          <a:bodyPr wrap="none" anchor="ctr"/>
          <a:lstStyle/>
          <a:p>
            <a:endParaRPr lang="en-US" dirty="0"/>
          </a:p>
        </p:txBody>
      </p:sp>
      <p:sp>
        <p:nvSpPr>
          <p:cNvPr id="66571" name="Line 11"/>
          <p:cNvSpPr>
            <a:spLocks noChangeShapeType="1"/>
          </p:cNvSpPr>
          <p:nvPr/>
        </p:nvSpPr>
        <p:spPr bwMode="auto">
          <a:xfrm flipV="1">
            <a:off x="5053838" y="1492188"/>
            <a:ext cx="590550" cy="946150"/>
          </a:xfrm>
          <a:prstGeom prst="line">
            <a:avLst/>
          </a:prstGeom>
          <a:noFill/>
          <a:ln w="28575">
            <a:solidFill>
              <a:srgbClr val="CC0000"/>
            </a:solidFill>
            <a:round/>
            <a:headEnd/>
            <a:tailEnd/>
          </a:ln>
        </p:spPr>
        <p:txBody>
          <a:bodyPr wrap="none" anchor="ctr"/>
          <a:lstStyle/>
          <a:p>
            <a:endParaRPr lang="en-US" dirty="0"/>
          </a:p>
        </p:txBody>
      </p:sp>
      <p:sp>
        <p:nvSpPr>
          <p:cNvPr id="66572"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000099"/>
            </a:solidFill>
            <a:prstDash val="solid"/>
            <a:round/>
            <a:headEnd type="none" w="med" len="med"/>
            <a:tailEnd type="none" w="med" len="med"/>
          </a:ln>
        </p:spPr>
        <p:txBody>
          <a:bodyPr wrap="none" anchor="ctr"/>
          <a:lstStyle/>
          <a:p>
            <a:endParaRPr lang="en-US" dirty="0"/>
          </a:p>
        </p:txBody>
      </p:sp>
      <p:sp>
        <p:nvSpPr>
          <p:cNvPr id="66573"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dirty="0"/>
          </a:p>
        </p:txBody>
      </p:sp>
      <p:sp>
        <p:nvSpPr>
          <p:cNvPr id="66574"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dirty="0"/>
          </a:p>
        </p:txBody>
      </p:sp>
      <p:sp>
        <p:nvSpPr>
          <p:cNvPr id="66576"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r>
              <a:rPr lang="en-US" sz="1400" dirty="0">
                <a:latin typeface="Times New Roman" pitchFamily="18" charset="0"/>
                <a:cs typeface="Times New Roman" pitchFamily="18" charset="0"/>
              </a:rPr>
              <a:t>2.2 meters</a:t>
            </a:r>
          </a:p>
        </p:txBody>
      </p:sp>
      <p:sp>
        <p:nvSpPr>
          <p:cNvPr id="66577"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r>
              <a:rPr lang="en-US" sz="1600" dirty="0">
                <a:solidFill>
                  <a:srgbClr val="000099"/>
                </a:solidFill>
                <a:latin typeface="Times New Roman" pitchFamily="18" charset="0"/>
                <a:cs typeface="Times New Roman" pitchFamily="18" charset="0"/>
              </a:rPr>
              <a:t>NAD 83</a:t>
            </a:r>
          </a:p>
        </p:txBody>
      </p:sp>
      <p:sp>
        <p:nvSpPr>
          <p:cNvPr id="66578"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r>
              <a:rPr lang="en-US" sz="1600" dirty="0">
                <a:solidFill>
                  <a:srgbClr val="000099"/>
                </a:solidFill>
                <a:latin typeface="Times New Roman" pitchFamily="18" charset="0"/>
                <a:cs typeface="Times New Roman" pitchFamily="18" charset="0"/>
              </a:rPr>
              <a:t>Origin</a:t>
            </a:r>
          </a:p>
        </p:txBody>
      </p:sp>
      <p:sp>
        <p:nvSpPr>
          <p:cNvPr id="66579" name="Text Box 19"/>
          <p:cNvSpPr txBox="1">
            <a:spLocks noChangeArrowheads="1"/>
          </p:cNvSpPr>
          <p:nvPr/>
        </p:nvSpPr>
        <p:spPr bwMode="auto">
          <a:xfrm>
            <a:off x="1595438" y="4522788"/>
            <a:ext cx="922337" cy="336550"/>
          </a:xfrm>
          <a:prstGeom prst="rect">
            <a:avLst/>
          </a:prstGeom>
          <a:noFill/>
          <a:ln w="19050">
            <a:noFill/>
            <a:miter lim="800000"/>
            <a:headEnd/>
            <a:tailEnd/>
          </a:ln>
        </p:spPr>
        <p:txBody>
          <a:bodyPr wrap="none" anchor="ctr">
            <a:spAutoFit/>
          </a:bodyPr>
          <a:lstStyle/>
          <a:p>
            <a:r>
              <a:rPr lang="en-US" sz="1600" dirty="0">
                <a:solidFill>
                  <a:srgbClr val="C00000"/>
                </a:solidFill>
                <a:latin typeface="Times New Roman" pitchFamily="18" charset="0"/>
                <a:cs typeface="Times New Roman" pitchFamily="18" charset="0"/>
              </a:rPr>
              <a:t>ITRF 00</a:t>
            </a:r>
          </a:p>
        </p:txBody>
      </p:sp>
      <p:sp>
        <p:nvSpPr>
          <p:cNvPr id="66580"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r>
              <a:rPr lang="en-US" sz="1600" dirty="0">
                <a:solidFill>
                  <a:srgbClr val="C00000"/>
                </a:solidFill>
                <a:latin typeface="Times New Roman" pitchFamily="18" charset="0"/>
                <a:cs typeface="Times New Roman" pitchFamily="18" charset="0"/>
              </a:rPr>
              <a:t>Origin</a:t>
            </a:r>
          </a:p>
        </p:txBody>
      </p:sp>
      <p:sp>
        <p:nvSpPr>
          <p:cNvPr id="66581" name="Line 21"/>
          <p:cNvSpPr>
            <a:spLocks noChangeShapeType="1"/>
          </p:cNvSpPr>
          <p:nvPr/>
        </p:nvSpPr>
        <p:spPr bwMode="auto">
          <a:xfrm flipH="1" flipV="1">
            <a:off x="309563" y="5589588"/>
            <a:ext cx="379412" cy="320675"/>
          </a:xfrm>
          <a:prstGeom prst="line">
            <a:avLst/>
          </a:prstGeom>
          <a:noFill/>
          <a:ln w="19050">
            <a:solidFill>
              <a:srgbClr val="000099"/>
            </a:solidFill>
            <a:round/>
            <a:headEnd/>
            <a:tailEnd type="triangle" w="med" len="med"/>
          </a:ln>
        </p:spPr>
        <p:txBody>
          <a:bodyPr wrap="none" anchor="ctr"/>
          <a:lstStyle/>
          <a:p>
            <a:endParaRPr lang="en-US" dirty="0"/>
          </a:p>
        </p:txBody>
      </p:sp>
      <p:sp>
        <p:nvSpPr>
          <p:cNvPr id="66582"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dirty="0"/>
          </a:p>
        </p:txBody>
      </p:sp>
      <p:sp>
        <p:nvSpPr>
          <p:cNvPr id="66583"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r>
              <a:rPr lang="en-US" sz="1600" dirty="0">
                <a:latin typeface="Times New Roman" pitchFamily="18" charset="0"/>
                <a:cs typeface="Times New Roman" pitchFamily="18" charset="0"/>
              </a:rPr>
              <a:t>Earth’s</a:t>
            </a:r>
          </a:p>
        </p:txBody>
      </p:sp>
      <p:sp>
        <p:nvSpPr>
          <p:cNvPr id="66584"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r>
              <a:rPr lang="en-US" sz="1600" dirty="0">
                <a:latin typeface="Times New Roman" pitchFamily="18" charset="0"/>
                <a:cs typeface="Times New Roman" pitchFamily="18" charset="0"/>
              </a:rPr>
              <a:t>Surface</a:t>
            </a:r>
          </a:p>
        </p:txBody>
      </p:sp>
      <p:sp>
        <p:nvSpPr>
          <p:cNvPr id="66585" name="Text Box 25"/>
          <p:cNvSpPr txBox="1">
            <a:spLocks noChangeArrowheads="1"/>
          </p:cNvSpPr>
          <p:nvPr/>
        </p:nvSpPr>
        <p:spPr bwMode="auto">
          <a:xfrm>
            <a:off x="4430000" y="1664308"/>
            <a:ext cx="867545" cy="400110"/>
          </a:xfrm>
          <a:prstGeom prst="rect">
            <a:avLst/>
          </a:prstGeom>
          <a:noFill/>
          <a:ln w="19050">
            <a:noFill/>
            <a:miter lim="800000"/>
            <a:headEnd/>
            <a:tailEnd/>
          </a:ln>
        </p:spPr>
        <p:txBody>
          <a:bodyPr wrap="none" anchor="ctr">
            <a:spAutoFit/>
          </a:bodyPr>
          <a:lstStyle/>
          <a:p>
            <a:r>
              <a:rPr lang="en-US" sz="2000" dirty="0" smtClean="0">
                <a:solidFill>
                  <a:srgbClr val="000099"/>
                </a:solidFill>
                <a:latin typeface="Times New Roman" pitchFamily="18" charset="0"/>
                <a:cs typeface="Times New Roman" pitchFamily="18" charset="0"/>
              </a:rPr>
              <a:t>h</a:t>
            </a:r>
            <a:r>
              <a:rPr lang="en-US" sz="2000" baseline="-25000" dirty="0" smtClean="0">
                <a:solidFill>
                  <a:srgbClr val="000099"/>
                </a:solidFill>
                <a:latin typeface="Times New Roman" pitchFamily="18" charset="0"/>
                <a:cs typeface="Times New Roman" pitchFamily="18" charset="0"/>
              </a:rPr>
              <a:t>NAD83</a:t>
            </a:r>
            <a:endParaRPr lang="en-US" sz="2000" dirty="0">
              <a:solidFill>
                <a:srgbClr val="000099"/>
              </a:solidFill>
              <a:latin typeface="Times New Roman" pitchFamily="18" charset="0"/>
              <a:cs typeface="Times New Roman" pitchFamily="18" charset="0"/>
            </a:endParaRPr>
          </a:p>
        </p:txBody>
      </p:sp>
      <p:sp>
        <p:nvSpPr>
          <p:cNvPr id="66586" name="Text Box 26"/>
          <p:cNvSpPr txBox="1">
            <a:spLocks noChangeArrowheads="1"/>
          </p:cNvSpPr>
          <p:nvPr/>
        </p:nvSpPr>
        <p:spPr bwMode="auto">
          <a:xfrm>
            <a:off x="5322250" y="1834483"/>
            <a:ext cx="736099" cy="400110"/>
          </a:xfrm>
          <a:prstGeom prst="rect">
            <a:avLst/>
          </a:prstGeom>
          <a:noFill/>
          <a:ln w="19050">
            <a:noFill/>
            <a:miter lim="800000"/>
            <a:headEnd/>
            <a:tailEnd/>
          </a:ln>
        </p:spPr>
        <p:txBody>
          <a:bodyPr wrap="none" anchor="ctr">
            <a:spAutoFit/>
          </a:bodyPr>
          <a:lstStyle/>
          <a:p>
            <a:r>
              <a:rPr lang="en-US" sz="2000" dirty="0" smtClean="0">
                <a:solidFill>
                  <a:srgbClr val="C00000"/>
                </a:solidFill>
                <a:latin typeface="Times New Roman" pitchFamily="18" charset="0"/>
                <a:cs typeface="Times New Roman" pitchFamily="18" charset="0"/>
              </a:rPr>
              <a:t>h</a:t>
            </a:r>
            <a:r>
              <a:rPr lang="en-US" sz="2000" baseline="-25000" dirty="0" smtClean="0">
                <a:solidFill>
                  <a:srgbClr val="C00000"/>
                </a:solidFill>
                <a:latin typeface="Times New Roman" pitchFamily="18" charset="0"/>
                <a:cs typeface="Times New Roman" pitchFamily="18" charset="0"/>
              </a:rPr>
              <a:t>ITRF</a:t>
            </a:r>
            <a:endParaRPr lang="en-US" sz="2000" dirty="0">
              <a:solidFill>
                <a:srgbClr val="C00000"/>
              </a:solidFill>
              <a:latin typeface="Times New Roman" pitchFamily="18" charset="0"/>
              <a:cs typeface="Times New Roman" pitchFamily="18" charset="0"/>
            </a:endParaRPr>
          </a:p>
        </p:txBody>
      </p:sp>
      <p:sp>
        <p:nvSpPr>
          <p:cNvPr id="66587" name="Text Box 27"/>
          <p:cNvSpPr txBox="1">
            <a:spLocks noChangeArrowheads="1"/>
          </p:cNvSpPr>
          <p:nvPr/>
        </p:nvSpPr>
        <p:spPr bwMode="auto">
          <a:xfrm>
            <a:off x="3947600" y="5491631"/>
            <a:ext cx="4911391" cy="1323439"/>
          </a:xfrm>
          <a:prstGeom prst="rect">
            <a:avLst/>
          </a:prstGeom>
          <a:noFill/>
          <a:ln w="19050">
            <a:noFill/>
            <a:miter lim="800000"/>
            <a:headEnd/>
            <a:tailEnd/>
          </a:ln>
        </p:spPr>
        <p:txBody>
          <a:bodyPr wrap="square" anchor="ctr">
            <a:spAutoFit/>
          </a:bodyPr>
          <a:lstStyle/>
          <a:p>
            <a:pPr algn="l"/>
            <a:r>
              <a:rPr lang="en-US" sz="2000" u="sng" dirty="0" smtClean="0">
                <a:latin typeface="Times New Roman" pitchFamily="18" charset="0"/>
                <a:cs typeface="Times New Roman" pitchFamily="18" charset="0"/>
              </a:rPr>
              <a:t>Ellipsoid for both NAD83 and ITRF:</a:t>
            </a:r>
            <a:r>
              <a:rPr lang="en-US" sz="2000" dirty="0" smtClean="0">
                <a:latin typeface="Times New Roman" pitchFamily="18" charset="0"/>
                <a:cs typeface="Times New Roman" pitchFamily="18" charset="0"/>
              </a:rPr>
              <a:t>                          </a:t>
            </a:r>
          </a:p>
          <a:p>
            <a:pPr algn="l"/>
            <a:r>
              <a:rPr lang="en-US" sz="2000" dirty="0" smtClean="0">
                <a:latin typeface="Times New Roman" pitchFamily="18" charset="0"/>
                <a:cs typeface="Times New Roman" pitchFamily="18" charset="0"/>
              </a:rPr>
              <a:t>Geodetic Reference System 1980 (GRS80)</a:t>
            </a:r>
            <a:endParaRPr lang="en-US" sz="2000" dirty="0">
              <a:latin typeface="Times New Roman" pitchFamily="18" charset="0"/>
              <a:cs typeface="Times New Roman" pitchFamily="18" charset="0"/>
            </a:endParaRPr>
          </a:p>
          <a:p>
            <a:pPr algn="l"/>
            <a:r>
              <a:rPr lang="en-US" sz="2000" dirty="0">
                <a:latin typeface="Times New Roman" pitchFamily="18" charset="0"/>
                <a:cs typeface="Times New Roman" pitchFamily="18" charset="0"/>
              </a:rPr>
              <a:t>a = 6,378,137.000 meters (semi-major axis)</a:t>
            </a:r>
          </a:p>
          <a:p>
            <a:pPr algn="l"/>
            <a:r>
              <a:rPr lang="en-US" sz="2000" dirty="0">
                <a:latin typeface="Times New Roman" pitchFamily="18" charset="0"/>
                <a:cs typeface="Times New Roman" pitchFamily="18" charset="0"/>
              </a:rPr>
              <a:t>1/f = 298.25722210088 (flattening</a:t>
            </a:r>
            <a:r>
              <a:rPr lang="en-US" sz="1600" dirty="0">
                <a:latin typeface="Times New Roman" pitchFamily="18" charset="0"/>
                <a:cs typeface="Times New Roman" pitchFamily="18" charset="0"/>
              </a:rPr>
              <a:t>)</a:t>
            </a:r>
          </a:p>
        </p:txBody>
      </p:sp>
      <p:sp>
        <p:nvSpPr>
          <p:cNvPr id="29" name="Isosceles Triangle 28"/>
          <p:cNvSpPr/>
          <p:nvPr/>
        </p:nvSpPr>
        <p:spPr>
          <a:xfrm>
            <a:off x="5581404" y="1294412"/>
            <a:ext cx="237507" cy="24938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Box 2"/>
          <p:cNvSpPr txBox="1">
            <a:spLocks noChangeArrowheads="1"/>
          </p:cNvSpPr>
          <p:nvPr/>
        </p:nvSpPr>
        <p:spPr bwMode="auto">
          <a:xfrm>
            <a:off x="1384400" y="331935"/>
            <a:ext cx="6372257" cy="830997"/>
          </a:xfrm>
          <a:prstGeom prst="rect">
            <a:avLst/>
          </a:prstGeom>
          <a:noFill/>
          <a:ln w="19050">
            <a:noFill/>
            <a:miter lim="800000"/>
            <a:headEnd/>
            <a:tailEnd/>
          </a:ln>
        </p:spPr>
        <p:txBody>
          <a:bodyPr wrap="none" anchor="ctr">
            <a:spAutoFit/>
          </a:bodyPr>
          <a:lstStyle/>
          <a:p>
            <a:pPr algn="ctr"/>
            <a:r>
              <a:rPr lang="en-US" sz="2800" dirty="0">
                <a:latin typeface="Times New Roman" pitchFamily="18" charset="0"/>
                <a:cs typeface="Times New Roman" pitchFamily="18" charset="0"/>
              </a:rPr>
              <a:t>Simplified Concept of  NAD 83 vs. </a:t>
            </a:r>
            <a:r>
              <a:rPr lang="en-US" sz="2800" dirty="0" smtClean="0">
                <a:latin typeface="Times New Roman" pitchFamily="18" charset="0"/>
                <a:cs typeface="Times New Roman" pitchFamily="18" charset="0"/>
              </a:rPr>
              <a:t>ITRF</a:t>
            </a:r>
          </a:p>
          <a:p>
            <a:pPr algn="ctr"/>
            <a:r>
              <a:rPr lang="en-US" sz="2000" dirty="0" smtClean="0">
                <a:latin typeface="Times New Roman" pitchFamily="18" charset="0"/>
                <a:cs typeface="Times New Roman" pitchFamily="18" charset="0"/>
              </a:rPr>
              <a:t> </a:t>
            </a:r>
          </a:p>
        </p:txBody>
      </p:sp>
      <p:pic>
        <p:nvPicPr>
          <p:cNvPr id="30" name="Picture 2" descr="extra"/>
          <p:cNvPicPr>
            <a:picLocks noChangeAspect="1" noChangeArrowheads="1"/>
          </p:cNvPicPr>
          <p:nvPr/>
        </p:nvPicPr>
        <p:blipFill>
          <a:blip r:embed="rId3" cstate="print"/>
          <a:srcRect l="4765" t="11525" r="2739" b="3253"/>
          <a:stretch>
            <a:fillRect/>
          </a:stretch>
        </p:blipFill>
        <p:spPr bwMode="auto">
          <a:xfrm>
            <a:off x="1325115" y="2373140"/>
            <a:ext cx="6465098" cy="3951680"/>
          </a:xfrm>
          <a:prstGeom prst="rect">
            <a:avLst/>
          </a:prstGeom>
          <a:noFill/>
          <a:ln w="9525">
            <a:noFill/>
            <a:miter lim="800000"/>
            <a:headEnd/>
            <a:tailEnd/>
          </a:ln>
          <a:effectLst/>
        </p:spPr>
      </p:pic>
      <p:sp>
        <p:nvSpPr>
          <p:cNvPr id="28" name="TextBox 27"/>
          <p:cNvSpPr txBox="1"/>
          <p:nvPr/>
        </p:nvSpPr>
        <p:spPr>
          <a:xfrm>
            <a:off x="1386658" y="1074607"/>
            <a:ext cx="6353844" cy="1877437"/>
          </a:xfrm>
          <a:prstGeom prst="rect">
            <a:avLst/>
          </a:prstGeom>
          <a:solidFill>
            <a:srgbClr val="FFFF00"/>
          </a:solidFill>
        </p:spPr>
        <p:txBody>
          <a:bodyPr wrap="square" rtlCol="0">
            <a:spAutoFit/>
          </a:bodyPr>
          <a:lstStyle/>
          <a:p>
            <a:pPr algn="ctr"/>
            <a:endParaRPr lang="en-US" sz="1000" dirty="0" smtClean="0"/>
          </a:p>
          <a:p>
            <a:pPr algn="ctr"/>
            <a:r>
              <a:rPr lang="en-US" sz="3200" dirty="0" smtClean="0"/>
              <a:t>In Southwest US - NAD83 &amp; ITRF</a:t>
            </a:r>
          </a:p>
          <a:p>
            <a:pPr algn="ctr"/>
            <a:r>
              <a:rPr lang="en-US" sz="3200" dirty="0" smtClean="0"/>
              <a:t> differ by</a:t>
            </a:r>
          </a:p>
          <a:p>
            <a:pPr algn="ctr"/>
            <a:r>
              <a:rPr lang="en-US" sz="3200" dirty="0" smtClean="0"/>
              <a:t>ABOUT 1 meter H &amp; V</a:t>
            </a:r>
          </a:p>
          <a:p>
            <a:pPr algn="ctr"/>
            <a:endParaRPr lang="en-US" sz="1000" dirty="0"/>
          </a:p>
        </p:txBody>
      </p:sp>
      <p:sp>
        <p:nvSpPr>
          <p:cNvPr id="31" name="TextBox 30"/>
          <p:cNvSpPr txBox="1"/>
          <p:nvPr/>
        </p:nvSpPr>
        <p:spPr>
          <a:xfrm>
            <a:off x="376066" y="6175141"/>
            <a:ext cx="8387924" cy="584775"/>
          </a:xfrm>
          <a:prstGeom prst="rect">
            <a:avLst/>
          </a:prstGeom>
          <a:solidFill>
            <a:srgbClr val="FFFF00"/>
          </a:solidFill>
        </p:spPr>
        <p:txBody>
          <a:bodyPr wrap="square" rtlCol="0">
            <a:spAutoFit/>
          </a:bodyPr>
          <a:lstStyle/>
          <a:p>
            <a:pPr algn="ctr"/>
            <a:r>
              <a:rPr lang="en-US" sz="3200" dirty="0" smtClean="0"/>
              <a:t>WGS84 (G1150)  ~  ITRF2000</a:t>
            </a:r>
          </a:p>
        </p:txBody>
      </p:sp>
    </p:spTree>
    <p:extLst>
      <p:ext uri="{BB962C8B-B14F-4D97-AF65-F5344CB8AC3E}">
        <p14:creationId xmlns="" xmlns:p14="http://schemas.microsoft.com/office/powerpoint/2010/main" val="2176149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1000"/>
                                        <p:tgtEl>
                                          <p:spTgt spid="28"/>
                                        </p:tgtEl>
                                      </p:cBhvr>
                                    </p:animEffect>
                                  </p:childTnLst>
                                </p:cTn>
                              </p:par>
                              <p:par>
                                <p:cTn id="8" presetID="4"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ox(in)">
                                      <p:cBhvr>
                                        <p:cTn id="10" dur="500"/>
                                        <p:tgtEl>
                                          <p:spTgt spid="3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ox(in)">
                                      <p:cBhvr>
                                        <p:cTn id="1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william.stone\My Documents\Presentations\UCLS 2011\ITRF2008-Vel.gif"/>
          <p:cNvPicPr>
            <a:picLocks noChangeAspect="1" noChangeArrowheads="1"/>
          </p:cNvPicPr>
          <p:nvPr/>
        </p:nvPicPr>
        <p:blipFill>
          <a:blip r:embed="rId2"/>
          <a:srcRect/>
          <a:stretch>
            <a:fillRect/>
          </a:stretch>
        </p:blipFill>
        <p:spPr bwMode="auto">
          <a:xfrm>
            <a:off x="219236" y="995420"/>
            <a:ext cx="8682378" cy="4612512"/>
          </a:xfrm>
          <a:prstGeom prst="rect">
            <a:avLst/>
          </a:prstGeom>
          <a:noFill/>
        </p:spPr>
      </p:pic>
      <p:sp>
        <p:nvSpPr>
          <p:cNvPr id="3" name="Rectangle 2"/>
          <p:cNvSpPr txBox="1">
            <a:spLocks noChangeArrowheads="1"/>
          </p:cNvSpPr>
          <p:nvPr/>
        </p:nvSpPr>
        <p:spPr>
          <a:xfrm>
            <a:off x="82550" y="347988"/>
            <a:ext cx="8978900" cy="800100"/>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Global Velocity Field - ITRF2008</a:t>
            </a:r>
          </a:p>
        </p:txBody>
      </p:sp>
      <p:sp>
        <p:nvSpPr>
          <p:cNvPr id="4" name="Rounded Rectangle 3"/>
          <p:cNvSpPr/>
          <p:nvPr/>
        </p:nvSpPr>
        <p:spPr>
          <a:xfrm>
            <a:off x="2465408" y="1194388"/>
            <a:ext cx="3194613" cy="3566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itrf.gif"/>
          <p:cNvPicPr>
            <a:picLocks noChangeAspect="1"/>
          </p:cNvPicPr>
          <p:nvPr/>
        </p:nvPicPr>
        <p:blipFill>
          <a:blip r:embed="rId3"/>
          <a:stretch>
            <a:fillRect/>
          </a:stretch>
        </p:blipFill>
        <p:spPr>
          <a:xfrm>
            <a:off x="7361939" y="5355645"/>
            <a:ext cx="1504950" cy="1285875"/>
          </a:xfrm>
          <a:prstGeom prst="rect">
            <a:avLst/>
          </a:prstGeom>
        </p:spPr>
      </p:pic>
      <p:sp>
        <p:nvSpPr>
          <p:cNvPr id="6" name="Rounded Rectangle 5"/>
          <p:cNvSpPr/>
          <p:nvPr/>
        </p:nvSpPr>
        <p:spPr bwMode="auto">
          <a:xfrm>
            <a:off x="5158022" y="4827919"/>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extLst>
      <p:ext uri="{BB962C8B-B14F-4D97-AF65-F5344CB8AC3E}">
        <p14:creationId xmlns="" xmlns:p14="http://schemas.microsoft.com/office/powerpoint/2010/main" val="1237815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velo-all.tif"/>
          <p:cNvPicPr>
            <a:picLocks noChangeAspect="1"/>
          </p:cNvPicPr>
          <p:nvPr/>
        </p:nvPicPr>
        <p:blipFill>
          <a:blip r:embed="rId2" cstate="print"/>
          <a:srcRect/>
          <a:stretch>
            <a:fillRect/>
          </a:stretch>
        </p:blipFill>
        <p:spPr bwMode="auto">
          <a:xfrm>
            <a:off x="0" y="611188"/>
            <a:ext cx="9144000" cy="6246812"/>
          </a:xfrm>
          <a:prstGeom prst="rect">
            <a:avLst/>
          </a:prstGeom>
          <a:noFill/>
          <a:ln w="9525">
            <a:noFill/>
            <a:miter lim="800000"/>
            <a:headEnd/>
            <a:tailEnd/>
          </a:ln>
        </p:spPr>
      </p:pic>
      <p:sp>
        <p:nvSpPr>
          <p:cNvPr id="5123" name="Rectangle 2"/>
          <p:cNvSpPr>
            <a:spLocks noGrp="1" noChangeArrowheads="1"/>
          </p:cNvSpPr>
          <p:nvPr>
            <p:ph type="title"/>
          </p:nvPr>
        </p:nvSpPr>
        <p:spPr>
          <a:xfrm>
            <a:off x="82550" y="58613"/>
            <a:ext cx="8978900" cy="800100"/>
          </a:xfrm>
        </p:spPr>
        <p:txBody>
          <a:bodyPr/>
          <a:lstStyle/>
          <a:p>
            <a:pPr eaLnBrk="1" hangingPunct="1"/>
            <a:r>
              <a:rPr lang="en-US" sz="2400" dirty="0" smtClean="0">
                <a:solidFill>
                  <a:schemeClr val="tx1"/>
                </a:solidFill>
                <a:latin typeface="Calibri" pitchFamily="34" charset="0"/>
              </a:rPr>
              <a:t>U.S. CORS Velocity Field – ITRF2008 (IGS08 epoch 2005.0)</a:t>
            </a:r>
          </a:p>
        </p:txBody>
      </p:sp>
      <p:sp>
        <p:nvSpPr>
          <p:cNvPr id="5" name="Rounded Rectangle 4"/>
          <p:cNvSpPr/>
          <p:nvPr/>
        </p:nvSpPr>
        <p:spPr bwMode="auto">
          <a:xfrm>
            <a:off x="1223158" y="5142015"/>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elo-nad83-all.png"/>
          <p:cNvPicPr>
            <a:picLocks noChangeAspect="1"/>
          </p:cNvPicPr>
          <p:nvPr/>
        </p:nvPicPr>
        <p:blipFill>
          <a:blip r:embed="rId2"/>
          <a:srcRect l="3181" t="10838" r="3417" b="5427"/>
          <a:stretch>
            <a:fillRect/>
          </a:stretch>
        </p:blipFill>
        <p:spPr>
          <a:xfrm>
            <a:off x="-1181" y="1053296"/>
            <a:ext cx="9123214" cy="5636871"/>
          </a:xfrm>
          <a:prstGeom prst="rect">
            <a:avLst/>
          </a:prstGeom>
        </p:spPr>
      </p:pic>
      <p:sp>
        <p:nvSpPr>
          <p:cNvPr id="5123" name="Rectangle 2"/>
          <p:cNvSpPr>
            <a:spLocks noGrp="1" noChangeArrowheads="1"/>
          </p:cNvSpPr>
          <p:nvPr>
            <p:ph type="title"/>
          </p:nvPr>
        </p:nvSpPr>
        <p:spPr>
          <a:xfrm>
            <a:off x="82550" y="232238"/>
            <a:ext cx="8978900" cy="800100"/>
          </a:xfrm>
        </p:spPr>
        <p:txBody>
          <a:bodyPr/>
          <a:lstStyle/>
          <a:p>
            <a:pPr eaLnBrk="1" hangingPunct="1"/>
            <a:r>
              <a:rPr lang="en-US" sz="2400" dirty="0" smtClean="0">
                <a:solidFill>
                  <a:schemeClr val="tx1"/>
                </a:solidFill>
                <a:latin typeface="Calibri" pitchFamily="34" charset="0"/>
              </a:rPr>
              <a:t>U.S. CORS Velocity Field - NAD83(2011) epoch 2010.0</a:t>
            </a:r>
          </a:p>
        </p:txBody>
      </p:sp>
      <p:sp>
        <p:nvSpPr>
          <p:cNvPr id="5" name="Rounded Rectangle 4"/>
          <p:cNvSpPr/>
          <p:nvPr/>
        </p:nvSpPr>
        <p:spPr bwMode="auto">
          <a:xfrm>
            <a:off x="343476" y="3426103"/>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86000"/>
              </a:lnSpc>
              <a:buClr>
                <a:srgbClr val="000000"/>
              </a:buClr>
              <a:buSzPct val="100000"/>
              <a:buFont typeface="Times New Roman" pitchFamily="18" charset="0"/>
              <a:buNone/>
            </a:pPr>
            <a:endParaRPr lang="en-US" sz="2400" dirty="0" smtClean="0">
              <a:solidFill>
                <a:prstClr val="white"/>
              </a:solidFill>
              <a:latin typeface="Times New Roman" pitchFamily="18" charset="0"/>
            </a:endParaRPr>
          </a:p>
        </p:txBody>
      </p:sp>
    </p:spTree>
    <p:extLst>
      <p:ext uri="{BB962C8B-B14F-4D97-AF65-F5344CB8AC3E}">
        <p14:creationId xmlns="" xmlns:p14="http://schemas.microsoft.com/office/powerpoint/2010/main" val="336027700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rbin_VA"/>
          <p:cNvPicPr>
            <a:picLocks noChangeAspect="1" noChangeArrowheads="1"/>
          </p:cNvPicPr>
          <p:nvPr/>
        </p:nvPicPr>
        <p:blipFill>
          <a:blip r:embed="rId2"/>
          <a:srcRect l="15018" r="20513" b="5383"/>
          <a:stretch>
            <a:fillRect/>
          </a:stretch>
        </p:blipFill>
        <p:spPr>
          <a:xfrm>
            <a:off x="6932246" y="1542678"/>
            <a:ext cx="2063262" cy="403750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59422"/>
            <a:ext cx="8229600" cy="1143000"/>
          </a:xfrm>
        </p:spPr>
        <p:txBody>
          <a:bodyPr/>
          <a:lstStyle/>
          <a:p>
            <a:r>
              <a:rPr lang="en-US" sz="2800" b="1" i="1" dirty="0" smtClean="0"/>
              <a:t>Introducing…  </a:t>
            </a:r>
            <a:r>
              <a:rPr lang="en-US" sz="2800" u="sng" dirty="0" smtClean="0"/>
              <a:t>NAD 83(2011) epoch 2010.00</a:t>
            </a:r>
            <a:endParaRPr lang="en-US" sz="2800" u="sng" dirty="0"/>
          </a:p>
        </p:txBody>
      </p:sp>
      <p:sp>
        <p:nvSpPr>
          <p:cNvPr id="3" name="Content Placeholder 2"/>
          <p:cNvSpPr>
            <a:spLocks noGrp="1"/>
          </p:cNvSpPr>
          <p:nvPr>
            <p:ph idx="1"/>
          </p:nvPr>
        </p:nvSpPr>
        <p:spPr>
          <a:xfrm>
            <a:off x="104047" y="972738"/>
            <a:ext cx="6977231" cy="5885262"/>
          </a:xfrm>
        </p:spPr>
        <p:txBody>
          <a:bodyPr>
            <a:normAutofit fontScale="25000" lnSpcReduction="20000"/>
          </a:bodyPr>
          <a:lstStyle/>
          <a:p>
            <a:r>
              <a:rPr lang="en-US" sz="7200" b="1" dirty="0" smtClean="0"/>
              <a:t>Multi-Year CORS Solution (MYCS)</a:t>
            </a:r>
          </a:p>
          <a:p>
            <a:pPr lvl="1"/>
            <a:r>
              <a:rPr lang="en-US" sz="7200" dirty="0" smtClean="0"/>
              <a:t>Reprocessed all CORS GPS data Jan 1994-Apr 2011</a:t>
            </a:r>
          </a:p>
          <a:p>
            <a:pPr lvl="1"/>
            <a:r>
              <a:rPr lang="en-US" sz="7200" dirty="0" smtClean="0"/>
              <a:t>2264 CORS &amp; global stations</a:t>
            </a:r>
          </a:p>
          <a:p>
            <a:pPr lvl="1"/>
            <a:r>
              <a:rPr lang="en-US" sz="7200" dirty="0" smtClean="0"/>
              <a:t>NAD 83 computed by </a:t>
            </a:r>
            <a:r>
              <a:rPr lang="en-US" sz="7200" i="1" dirty="0" smtClean="0"/>
              <a:t>transformation</a:t>
            </a:r>
            <a:r>
              <a:rPr lang="en-US" sz="7200" dirty="0" smtClean="0"/>
              <a:t> from ITRF08(IGS08) 											</a:t>
            </a:r>
            <a:endParaRPr lang="en-US" sz="7200" b="1" dirty="0" smtClean="0"/>
          </a:p>
          <a:p>
            <a:r>
              <a:rPr lang="en-US" sz="7200" b="1" dirty="0" smtClean="0"/>
              <a:t>National Adjustment of 2011 (NA2011)</a:t>
            </a:r>
          </a:p>
          <a:p>
            <a:pPr lvl="1"/>
            <a:r>
              <a:rPr lang="en-US" sz="7200" dirty="0" smtClean="0"/>
              <a:t>New adjustment of GNSS passive control</a:t>
            </a:r>
          </a:p>
          <a:p>
            <a:pPr lvl="1"/>
            <a:r>
              <a:rPr lang="en-US" sz="7200" dirty="0" smtClean="0"/>
              <a:t>GNSS vectors tied (and constrained) to CORS </a:t>
            </a:r>
            <a:br>
              <a:rPr lang="en-US" sz="7200" dirty="0" smtClean="0"/>
            </a:br>
            <a:r>
              <a:rPr lang="en-US" sz="7200" dirty="0" smtClean="0"/>
              <a:t>      NAD 83(2011) epoch 2010.00</a:t>
            </a:r>
          </a:p>
          <a:p>
            <a:pPr lvl="1"/>
            <a:r>
              <a:rPr lang="en-US" sz="7200" dirty="0" smtClean="0"/>
              <a:t>Approximately 80,000 stations and</a:t>
            </a:r>
            <a:br>
              <a:rPr lang="en-US" sz="7200" dirty="0" smtClean="0"/>
            </a:br>
            <a:r>
              <a:rPr lang="en-US" sz="7200" dirty="0" smtClean="0"/>
              <a:t>more than 400,000 GNSS vectors</a:t>
            </a:r>
          </a:p>
          <a:p>
            <a:pPr lvl="1">
              <a:buNone/>
            </a:pPr>
            <a:endParaRPr lang="en-US" sz="7200" dirty="0" smtClean="0"/>
          </a:p>
          <a:p>
            <a:pPr>
              <a:lnSpc>
                <a:spcPct val="120000"/>
              </a:lnSpc>
            </a:pPr>
            <a:r>
              <a:rPr lang="en-US" sz="7200" b="1" dirty="0" smtClean="0"/>
              <a:t>SAME </a:t>
            </a:r>
            <a:r>
              <a:rPr lang="en-US" sz="7200" b="1" i="1" dirty="0" smtClean="0"/>
              <a:t>Datum Realization </a:t>
            </a:r>
            <a:r>
              <a:rPr lang="en-US" sz="7200" b="1" dirty="0" smtClean="0"/>
              <a:t>for CORS </a:t>
            </a:r>
            <a:r>
              <a:rPr lang="en-US" sz="7200" b="1" i="1" dirty="0" smtClean="0"/>
              <a:t>and</a:t>
            </a:r>
            <a:r>
              <a:rPr lang="en-US" sz="7200" b="1" dirty="0" smtClean="0"/>
              <a:t> passive marks</a:t>
            </a:r>
          </a:p>
          <a:p>
            <a:pPr>
              <a:lnSpc>
                <a:spcPct val="120000"/>
              </a:lnSpc>
            </a:pPr>
            <a:r>
              <a:rPr lang="en-US" sz="7200" b="1" dirty="0" smtClean="0"/>
              <a:t>This is </a:t>
            </a:r>
            <a:r>
              <a:rPr lang="en-US" sz="7200" b="1" i="1" dirty="0" smtClean="0"/>
              <a:t>NOT</a:t>
            </a:r>
            <a:r>
              <a:rPr lang="en-US" sz="7200" b="1" dirty="0" smtClean="0"/>
              <a:t> a new datum! (still NAD 83)</a:t>
            </a:r>
          </a:p>
          <a:p>
            <a:pPr>
              <a:lnSpc>
                <a:spcPct val="120000"/>
              </a:lnSpc>
            </a:pPr>
            <a:r>
              <a:rPr lang="en-US" sz="7200" b="1" dirty="0" smtClean="0"/>
              <a:t>The name: NAD 83(2011) epoch 2010.00</a:t>
            </a:r>
          </a:p>
          <a:p>
            <a:pPr lvl="1">
              <a:lnSpc>
                <a:spcPct val="120000"/>
              </a:lnSpc>
            </a:pPr>
            <a:r>
              <a:rPr lang="en-US" sz="7200" dirty="0" smtClean="0"/>
              <a:t>“2011” is datum tag </a:t>
            </a:r>
            <a:r>
              <a:rPr lang="en-US" sz="7200" dirty="0" smtClean="0">
                <a:sym typeface="Wingdings" pitchFamily="2" charset="2"/>
              </a:rPr>
              <a:t> year adjustment complete</a:t>
            </a:r>
          </a:p>
          <a:p>
            <a:pPr lvl="1">
              <a:lnSpc>
                <a:spcPct val="120000"/>
              </a:lnSpc>
            </a:pPr>
            <a:r>
              <a:rPr lang="en-US" sz="7200" dirty="0" smtClean="0">
                <a:sym typeface="Wingdings" pitchFamily="2" charset="2"/>
              </a:rPr>
              <a:t>“2010.00” is “epoch date” (January 1, 2010)</a:t>
            </a:r>
          </a:p>
          <a:p>
            <a:pPr lvl="2">
              <a:lnSpc>
                <a:spcPct val="120000"/>
              </a:lnSpc>
            </a:pPr>
            <a:r>
              <a:rPr lang="en-US" sz="7200" dirty="0" smtClean="0">
                <a:sym typeface="Wingdings" pitchFamily="2" charset="2"/>
              </a:rPr>
              <a:t>Date associated with coordinates of control station</a:t>
            </a:r>
          </a:p>
          <a:p>
            <a:pPr lvl="1">
              <a:lnSpc>
                <a:spcPct val="120000"/>
              </a:lnSpc>
            </a:pPr>
            <a:r>
              <a:rPr lang="en-US" sz="7200" dirty="0" smtClean="0"/>
              <a:t>Frame fixed to North American tectonic plate</a:t>
            </a:r>
          </a:p>
          <a:p>
            <a:pPr lvl="2">
              <a:lnSpc>
                <a:spcPct val="120000"/>
              </a:lnSpc>
            </a:pPr>
            <a:r>
              <a:rPr lang="en-US" sz="7200" dirty="0" smtClean="0"/>
              <a:t>Includes CA, AK, Puerto Rico, US Virgin Islands</a:t>
            </a:r>
          </a:p>
          <a:p>
            <a:pPr>
              <a:lnSpc>
                <a:spcPct val="120000"/>
              </a:lnSpc>
            </a:pPr>
            <a:endParaRPr lang="en-US" b="1" dirty="0" smtClean="0"/>
          </a:p>
          <a:p>
            <a:pPr>
              <a:lnSpc>
                <a:spcPct val="120000"/>
              </a:lnSpc>
            </a:pPr>
            <a:endParaRPr lang="en-US" dirty="0"/>
          </a:p>
        </p:txBody>
      </p:sp>
      <p:pic>
        <p:nvPicPr>
          <p:cNvPr id="4098" name="Picture 2" descr="C:\Survey\Control\Photographs\Monuments\FLAGSTAFF NCMN.JPG"/>
          <p:cNvPicPr>
            <a:picLocks noChangeAspect="1" noChangeArrowheads="1"/>
          </p:cNvPicPr>
          <p:nvPr/>
        </p:nvPicPr>
        <p:blipFill>
          <a:blip r:embed="rId3"/>
          <a:srcRect l="11174" t="528" r="15081" b="1928"/>
          <a:stretch>
            <a:fillRect/>
          </a:stretch>
        </p:blipFill>
        <p:spPr bwMode="auto">
          <a:xfrm>
            <a:off x="6248400" y="4288971"/>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9486854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1000"/>
                                        <p:tgtEl>
                                          <p:spTgt spid="3">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1000"/>
                                        <p:tgtEl>
                                          <p:spTgt spid="3">
                                            <p:txEl>
                                              <p:pRg st="13" end="1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fade">
                                      <p:cBhvr>
                                        <p:cTn id="46" dur="1000"/>
                                        <p:tgtEl>
                                          <p:spTgt spid="3">
                                            <p:txEl>
                                              <p:pRg st="14" end="1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Effect transition="in" filter="fade">
                                      <p:cBhvr>
                                        <p:cTn id="49" dur="1000"/>
                                        <p:tgtEl>
                                          <p:spTgt spid="3">
                                            <p:txEl>
                                              <p:pRg st="15" end="15"/>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6" end="16"/>
                                            </p:txEl>
                                          </p:spTgt>
                                        </p:tgtEl>
                                        <p:attrNameLst>
                                          <p:attrName>style.visibility</p:attrName>
                                        </p:attrNameLst>
                                      </p:cBhvr>
                                      <p:to>
                                        <p:strVal val="visible"/>
                                      </p:to>
                                    </p:set>
                                    <p:animEffect transition="in" filter="fade">
                                      <p:cBhvr>
                                        <p:cTn id="52" dur="10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Multi-Year CORS Solution?</a:t>
            </a:r>
            <a:endParaRPr lang="en-US" dirty="0"/>
          </a:p>
        </p:txBody>
      </p:sp>
      <p:sp>
        <p:nvSpPr>
          <p:cNvPr id="3" name="Content Placeholder 2"/>
          <p:cNvSpPr>
            <a:spLocks noGrp="1"/>
          </p:cNvSpPr>
          <p:nvPr>
            <p:ph idx="1"/>
          </p:nvPr>
        </p:nvSpPr>
        <p:spPr>
          <a:xfrm>
            <a:off x="242277" y="1443900"/>
            <a:ext cx="8589108" cy="5257800"/>
          </a:xfrm>
        </p:spPr>
        <p:txBody>
          <a:bodyPr>
            <a:normAutofit lnSpcReduction="10000"/>
          </a:bodyPr>
          <a:lstStyle/>
          <a:p>
            <a:r>
              <a:rPr lang="en-US" sz="2400" dirty="0" smtClean="0"/>
              <a:t>Consistent coordinates and velocities from combined solution</a:t>
            </a:r>
          </a:p>
          <a:p>
            <a:pPr lvl="1"/>
            <a:r>
              <a:rPr lang="en-US" sz="2000" dirty="0" smtClean="0"/>
              <a:t>Previous a mix of station and velocity sources, few ties to global frame</a:t>
            </a:r>
          </a:p>
          <a:p>
            <a:pPr lvl="1"/>
            <a:r>
              <a:rPr lang="en-US" sz="2000" dirty="0" smtClean="0"/>
              <a:t>Previous vertical velocities of zero for most CORS</a:t>
            </a:r>
          </a:p>
          <a:p>
            <a:r>
              <a:rPr lang="en-US" sz="2400" dirty="0" smtClean="0"/>
              <a:t>Aligned with most recent realization of global frame (IGS08)</a:t>
            </a:r>
          </a:p>
          <a:p>
            <a:pPr lvl="1"/>
            <a:r>
              <a:rPr lang="en-US" sz="2000" b="1" dirty="0" smtClean="0"/>
              <a:t>IGS08 epoch 2005.0</a:t>
            </a:r>
            <a:r>
              <a:rPr lang="en-US" sz="2000" dirty="0" smtClean="0"/>
              <a:t> (previously ITRF00 at epoch 1997.0)</a:t>
            </a:r>
          </a:p>
          <a:p>
            <a:pPr lvl="1"/>
            <a:r>
              <a:rPr lang="en-US" sz="2000" b="1" dirty="0" smtClean="0"/>
              <a:t>NAD 83 epoch 2010.0</a:t>
            </a:r>
            <a:r>
              <a:rPr lang="en-US" sz="2000" dirty="0" smtClean="0"/>
              <a:t> (previously NAD83 (CORS96) at epoch 2002.0)</a:t>
            </a:r>
          </a:p>
          <a:p>
            <a:r>
              <a:rPr lang="en-US" sz="2400" dirty="0" smtClean="0"/>
              <a:t>Major processing algorithm, modeling, metadata improvements</a:t>
            </a:r>
          </a:p>
          <a:p>
            <a:pPr lvl="1"/>
            <a:r>
              <a:rPr lang="en-US" sz="2000" dirty="0" smtClean="0"/>
              <a:t>Conformance with current international conventions (IERS)</a:t>
            </a:r>
          </a:p>
          <a:p>
            <a:r>
              <a:rPr lang="en-US" sz="2400" dirty="0" smtClean="0"/>
              <a:t>Absolute phase center antenna calibrations</a:t>
            </a:r>
          </a:p>
          <a:p>
            <a:pPr lvl="1"/>
            <a:r>
              <a:rPr lang="en-US" sz="2000" dirty="0" smtClean="0"/>
              <a:t>Both ground (receiving) and satellite (transmitting) antennas</a:t>
            </a:r>
          </a:p>
          <a:p>
            <a:pPr lvl="1"/>
            <a:r>
              <a:rPr lang="en-US" sz="2000" dirty="0" smtClean="0"/>
              <a:t>Previous (CORS96) used relative calibrations (significant change)</a:t>
            </a:r>
          </a:p>
          <a:p>
            <a:r>
              <a:rPr lang="en-US" sz="2400" b="1" dirty="0" smtClean="0"/>
              <a:t>Highly accurate </a:t>
            </a:r>
            <a:r>
              <a:rPr lang="en-US" sz="2400" b="1" i="1" dirty="0" smtClean="0"/>
              <a:t>and</a:t>
            </a:r>
            <a:r>
              <a:rPr lang="en-US" sz="2400" b="1" dirty="0" smtClean="0"/>
              <a:t> consistent CORS coordinates </a:t>
            </a:r>
            <a:r>
              <a:rPr lang="en-US" sz="2400" b="1" i="1" dirty="0" smtClean="0"/>
              <a:t>and</a:t>
            </a:r>
            <a:r>
              <a:rPr lang="en-US" sz="2400" b="1" dirty="0" smtClean="0"/>
              <a:t> velocities determined using </a:t>
            </a:r>
            <a:r>
              <a:rPr lang="en-US" sz="2400" b="1" i="1" dirty="0" smtClean="0"/>
              <a:t>B</a:t>
            </a:r>
            <a:r>
              <a:rPr lang="en-US" sz="2400" b="1" dirty="0" smtClean="0"/>
              <a:t>est </a:t>
            </a:r>
            <a:r>
              <a:rPr lang="en-US" sz="2400" b="1" i="1" dirty="0" smtClean="0"/>
              <a:t>A</a:t>
            </a:r>
            <a:r>
              <a:rPr lang="en-US" sz="2400" b="1" dirty="0" smtClean="0"/>
              <a:t>vailable </a:t>
            </a:r>
            <a:r>
              <a:rPr lang="en-US" sz="2400" b="1" i="1" dirty="0" smtClean="0"/>
              <a:t>M</a:t>
            </a:r>
            <a:r>
              <a:rPr lang="en-US" sz="2400" b="1" dirty="0" smtClean="0"/>
              <a:t>ethods</a:t>
            </a:r>
          </a:p>
          <a:p>
            <a:pPr lvl="1"/>
            <a:r>
              <a:rPr lang="en-US" sz="2000" b="1" i="1" u="sng" dirty="0" smtClean="0"/>
              <a:t>Needed because CORS network is foundation of NSRS</a:t>
            </a:r>
          </a:p>
          <a:p>
            <a:endParaRPr lang="en-US" dirty="0" smtClean="0"/>
          </a:p>
        </p:txBody>
      </p:sp>
    </p:spTree>
    <p:extLst>
      <p:ext uri="{BB962C8B-B14F-4D97-AF65-F5344CB8AC3E}">
        <p14:creationId xmlns="" xmlns:p14="http://schemas.microsoft.com/office/powerpoint/2010/main" val="323520071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51250" y="309714"/>
            <a:ext cx="8229600" cy="990600"/>
          </a:xfrm>
          <a:noFill/>
        </p:spPr>
        <p:txBody>
          <a:bodyPr/>
          <a:lstStyle/>
          <a:p>
            <a:pPr eaLnBrk="1" hangingPunct="1"/>
            <a:r>
              <a:rPr lang="en-GB" sz="2400" dirty="0" smtClean="0">
                <a:solidFill>
                  <a:schemeClr val="tx1"/>
                </a:solidFill>
                <a:latin typeface="Calibri" pitchFamily="34" charset="0"/>
              </a:rPr>
              <a:t>Maintaining Coordinate Accuracy - the Multi-Year CORS Solution</a:t>
            </a:r>
            <a:br>
              <a:rPr lang="en-GB" sz="2400" dirty="0" smtClean="0">
                <a:solidFill>
                  <a:schemeClr val="tx1"/>
                </a:solidFill>
                <a:latin typeface="Calibri" pitchFamily="34" charset="0"/>
              </a:rPr>
            </a:br>
            <a:r>
              <a:rPr lang="en-GB" sz="2000" dirty="0" smtClean="0">
                <a:latin typeface="Calibri" pitchFamily="34" charset="0"/>
              </a:rPr>
              <a:t>5 years in the making</a:t>
            </a:r>
            <a:r>
              <a:rPr lang="en-GB" sz="2400" dirty="0" smtClean="0">
                <a:solidFill>
                  <a:srgbClr val="0000FF"/>
                </a:solidFill>
                <a:latin typeface="Calibri" pitchFamily="34" charset="0"/>
              </a:rPr>
              <a:t/>
            </a:r>
            <a:br>
              <a:rPr lang="en-GB" sz="2400" dirty="0" smtClean="0">
                <a:solidFill>
                  <a:srgbClr val="0000FF"/>
                </a:solidFill>
                <a:latin typeface="Calibri" pitchFamily="34" charset="0"/>
              </a:rPr>
            </a:br>
            <a:endParaRPr lang="en-US" sz="2400" dirty="0" smtClean="0">
              <a:solidFill>
                <a:srgbClr val="0000FF"/>
              </a:solidFill>
              <a:latin typeface="Calibri" pitchFamily="34" charset="0"/>
            </a:endParaRPr>
          </a:p>
        </p:txBody>
      </p:sp>
      <p:pic>
        <p:nvPicPr>
          <p:cNvPr id="12291" name="Picture 3" descr="global_bls.tif"/>
          <p:cNvPicPr>
            <a:picLocks noChangeAspect="1"/>
          </p:cNvPicPr>
          <p:nvPr/>
        </p:nvPicPr>
        <p:blipFill>
          <a:blip r:embed="rId2" cstate="print"/>
          <a:srcRect/>
          <a:stretch>
            <a:fillRect/>
          </a:stretch>
        </p:blipFill>
        <p:spPr bwMode="auto">
          <a:xfrm>
            <a:off x="0" y="953341"/>
            <a:ext cx="5216775" cy="2551859"/>
          </a:xfrm>
          <a:prstGeom prst="rect">
            <a:avLst/>
          </a:prstGeom>
          <a:noFill/>
          <a:ln w="9525">
            <a:noFill/>
            <a:miter lim="800000"/>
            <a:headEnd/>
            <a:tailEnd/>
          </a:ln>
        </p:spPr>
      </p:pic>
      <p:sp>
        <p:nvSpPr>
          <p:cNvPr id="12292" name="TextBox 7"/>
          <p:cNvSpPr txBox="1">
            <a:spLocks noChangeArrowheads="1"/>
          </p:cNvSpPr>
          <p:nvPr/>
        </p:nvSpPr>
        <p:spPr bwMode="auto">
          <a:xfrm>
            <a:off x="3076575" y="2690813"/>
            <a:ext cx="1589088" cy="358775"/>
          </a:xfrm>
          <a:prstGeom prst="rect">
            <a:avLst/>
          </a:prstGeom>
          <a:noFill/>
          <a:ln w="9525">
            <a:noFill/>
            <a:miter lim="800000"/>
            <a:headEnd/>
            <a:tailEnd/>
          </a:ln>
        </p:spPr>
        <p:txBody>
          <a:bodyPr>
            <a:spAutoFit/>
          </a:bodyPr>
          <a:lstStyle/>
          <a:p>
            <a:pPr algn="ctr"/>
            <a:r>
              <a:rPr lang="en-US" sz="2000" b="1" dirty="0">
                <a:solidFill>
                  <a:schemeClr val="tx1"/>
                </a:solidFill>
                <a:latin typeface="Arial" charset="0"/>
                <a:cs typeface="Arial" charset="0"/>
              </a:rPr>
              <a:t>Global</a:t>
            </a:r>
          </a:p>
        </p:txBody>
      </p:sp>
      <p:grpSp>
        <p:nvGrpSpPr>
          <p:cNvPr id="2" name="Group 7"/>
          <p:cNvGrpSpPr>
            <a:grpSpLocks/>
          </p:cNvGrpSpPr>
          <p:nvPr/>
        </p:nvGrpSpPr>
        <p:grpSpPr bwMode="auto">
          <a:xfrm>
            <a:off x="63799" y="3560134"/>
            <a:ext cx="5257800" cy="3276599"/>
            <a:chOff x="1742746" y="3301647"/>
            <a:chExt cx="5486746" cy="3425617"/>
          </a:xfrm>
        </p:grpSpPr>
        <p:pic>
          <p:nvPicPr>
            <p:cNvPr id="12296" name="Picture 3" descr="cors_bls.tif"/>
            <p:cNvPicPr>
              <a:picLocks noChangeAspect="1"/>
            </p:cNvPicPr>
            <p:nvPr/>
          </p:nvPicPr>
          <p:blipFill>
            <a:blip r:embed="rId3" cstate="print"/>
            <a:srcRect/>
            <a:stretch>
              <a:fillRect/>
            </a:stretch>
          </p:blipFill>
          <p:spPr bwMode="auto">
            <a:xfrm>
              <a:off x="1742746" y="3301647"/>
              <a:ext cx="5486746" cy="3425617"/>
            </a:xfrm>
            <a:prstGeom prst="rect">
              <a:avLst/>
            </a:prstGeom>
            <a:noFill/>
            <a:ln w="9525">
              <a:noFill/>
              <a:miter lim="800000"/>
              <a:headEnd/>
              <a:tailEnd/>
            </a:ln>
          </p:spPr>
        </p:pic>
        <p:sp>
          <p:nvSpPr>
            <p:cNvPr id="12297" name="TextBox 7"/>
            <p:cNvSpPr txBox="1">
              <a:spLocks noChangeArrowheads="1"/>
            </p:cNvSpPr>
            <p:nvPr/>
          </p:nvSpPr>
          <p:spPr bwMode="auto">
            <a:xfrm>
              <a:off x="4321382" y="6043911"/>
              <a:ext cx="2699042" cy="424441"/>
            </a:xfrm>
            <a:prstGeom prst="rect">
              <a:avLst/>
            </a:prstGeom>
            <a:noFill/>
            <a:ln w="9525">
              <a:noFill/>
              <a:miter lim="800000"/>
              <a:headEnd/>
              <a:tailEnd/>
            </a:ln>
          </p:spPr>
          <p:txBody>
            <a:bodyPr>
              <a:spAutoFit/>
            </a:bodyPr>
            <a:lstStyle/>
            <a:p>
              <a:pPr algn="ctr"/>
              <a:r>
                <a:rPr lang="en-US" sz="2000" b="1" dirty="0">
                  <a:solidFill>
                    <a:schemeClr val="tx1"/>
                  </a:solidFill>
                  <a:latin typeface="Arial" charset="0"/>
                  <a:cs typeface="Arial" charset="0"/>
                </a:rPr>
                <a:t>Global+CORS</a:t>
              </a:r>
            </a:p>
          </p:txBody>
        </p:sp>
      </p:grpSp>
      <p:sp>
        <p:nvSpPr>
          <p:cNvPr id="10" name="Rectangle 3"/>
          <p:cNvSpPr txBox="1">
            <a:spLocks noChangeArrowheads="1"/>
          </p:cNvSpPr>
          <p:nvPr/>
        </p:nvSpPr>
        <p:spPr bwMode="auto">
          <a:xfrm>
            <a:off x="5260764" y="1177688"/>
            <a:ext cx="3906982" cy="2578100"/>
          </a:xfrm>
          <a:prstGeom prst="rect">
            <a:avLst/>
          </a:prstGeom>
          <a:noFill/>
          <a:ln w="9525">
            <a:noFill/>
            <a:miter lim="800000"/>
            <a:headEnd/>
            <a:tailEnd/>
          </a:ln>
        </p:spPr>
        <p:txBody>
          <a:bodyPr/>
          <a:lstStyle/>
          <a:p>
            <a:pPr marL="225425" indent="-225425" defTabSz="914400">
              <a:lnSpc>
                <a:spcPct val="90000"/>
              </a:lnSpc>
              <a:spcBef>
                <a:spcPct val="20000"/>
              </a:spcBef>
              <a:buClrTx/>
              <a:buSzTx/>
              <a:buFontTx/>
              <a:buChar char="•"/>
              <a:defRPr/>
            </a:pPr>
            <a:r>
              <a:rPr lang="en-GB" sz="2000" b="1" kern="0" dirty="0">
                <a:latin typeface="Calibri" pitchFamily="34" charset="0"/>
              </a:rPr>
              <a:t>global tracking network used for estimating:</a:t>
            </a:r>
            <a:endParaRPr lang="en-GB" sz="2200" b="1" kern="0" dirty="0">
              <a:latin typeface="Calibri" pitchFamily="34" charset="0"/>
            </a:endParaRPr>
          </a:p>
          <a:p>
            <a:pPr marL="623888" lvl="1" indent="-285750" defTabSz="914400">
              <a:lnSpc>
                <a:spcPct val="90000"/>
              </a:lnSpc>
              <a:spcBef>
                <a:spcPct val="20000"/>
              </a:spcBef>
              <a:buClrTx/>
              <a:buSzTx/>
              <a:buFontTx/>
              <a:buChar char="–"/>
              <a:defRPr/>
            </a:pPr>
            <a:r>
              <a:rPr lang="en-GB" sz="1800" b="1" kern="0" dirty="0" smtClean="0">
                <a:latin typeface="Calibri" pitchFamily="34" charset="0"/>
              </a:rPr>
              <a:t>satellite </a:t>
            </a:r>
            <a:r>
              <a:rPr lang="en-GB" sz="1800" b="1" kern="0" dirty="0">
                <a:latin typeface="Calibri" pitchFamily="34" charset="0"/>
              </a:rPr>
              <a:t>orbits (15-min </a:t>
            </a:r>
            <a:r>
              <a:rPr lang="en-GB" sz="1800" b="1" kern="0" dirty="0" smtClean="0">
                <a:latin typeface="Calibri" pitchFamily="34" charset="0"/>
              </a:rPr>
              <a:t>intervals</a:t>
            </a:r>
            <a:r>
              <a:rPr lang="en-GB" sz="1800" b="1" kern="0" dirty="0">
                <a:latin typeface="Calibri" pitchFamily="34" charset="0"/>
              </a:rPr>
              <a:t>)</a:t>
            </a:r>
          </a:p>
          <a:p>
            <a:pPr marL="623888" lvl="1" indent="-285750" defTabSz="914400">
              <a:lnSpc>
                <a:spcPct val="90000"/>
              </a:lnSpc>
              <a:spcBef>
                <a:spcPct val="20000"/>
              </a:spcBef>
              <a:buClrTx/>
              <a:buSzTx/>
              <a:buFontTx/>
              <a:buChar char="–"/>
              <a:defRPr/>
            </a:pPr>
            <a:r>
              <a:rPr lang="en-GB" sz="1800" b="1" kern="0" dirty="0">
                <a:latin typeface="Calibri" pitchFamily="34" charset="0"/>
              </a:rPr>
              <a:t>terrestrial framework</a:t>
            </a:r>
          </a:p>
          <a:p>
            <a:pPr marL="963613" lvl="2" indent="-285750" defTabSz="914400">
              <a:lnSpc>
                <a:spcPct val="90000"/>
              </a:lnSpc>
              <a:spcBef>
                <a:spcPct val="20000"/>
              </a:spcBef>
              <a:buClrTx/>
              <a:buSzTx/>
              <a:buFontTx/>
              <a:buChar char="–"/>
              <a:defRPr/>
            </a:pPr>
            <a:r>
              <a:rPr lang="en-GB" sz="1800" b="1" kern="0" dirty="0">
                <a:latin typeface="Calibri" pitchFamily="34" charset="0"/>
              </a:rPr>
              <a:t>Earth Orientation (EOPs)</a:t>
            </a:r>
          </a:p>
          <a:p>
            <a:pPr marL="963613" lvl="2" indent="-285750" defTabSz="914400">
              <a:lnSpc>
                <a:spcPct val="90000"/>
              </a:lnSpc>
              <a:spcBef>
                <a:spcPct val="20000"/>
              </a:spcBef>
              <a:buClrTx/>
              <a:buSzTx/>
              <a:buFontTx/>
              <a:buChar char="–"/>
              <a:defRPr/>
            </a:pPr>
            <a:r>
              <a:rPr lang="en-GB" sz="1800" b="1" kern="0" dirty="0">
                <a:latin typeface="Calibri" pitchFamily="34" charset="0"/>
              </a:rPr>
              <a:t>global station positions (weekly averages)</a:t>
            </a:r>
          </a:p>
        </p:txBody>
      </p:sp>
      <p:sp>
        <p:nvSpPr>
          <p:cNvPr id="11" name="Rectangle 3"/>
          <p:cNvSpPr txBox="1">
            <a:spLocks noChangeArrowheads="1"/>
          </p:cNvSpPr>
          <p:nvPr/>
        </p:nvSpPr>
        <p:spPr bwMode="auto">
          <a:xfrm>
            <a:off x="5278438" y="3666447"/>
            <a:ext cx="3706812" cy="2578100"/>
          </a:xfrm>
          <a:prstGeom prst="rect">
            <a:avLst/>
          </a:prstGeom>
          <a:noFill/>
          <a:ln w="9525">
            <a:noFill/>
            <a:miter lim="800000"/>
            <a:headEnd/>
            <a:tailEnd/>
          </a:ln>
        </p:spPr>
        <p:txBody>
          <a:bodyPr/>
          <a:lstStyle/>
          <a:p>
            <a:pPr marL="225425" indent="-225425" defTabSz="914400">
              <a:lnSpc>
                <a:spcPct val="90000"/>
              </a:lnSpc>
              <a:spcBef>
                <a:spcPct val="20000"/>
              </a:spcBef>
              <a:buClrTx/>
              <a:buSzTx/>
              <a:buFontTx/>
              <a:buChar char="•"/>
              <a:defRPr/>
            </a:pPr>
            <a:r>
              <a:rPr lang="en-GB" sz="2000" b="1" kern="0" dirty="0">
                <a:latin typeface="Calibri" pitchFamily="34" charset="0"/>
              </a:rPr>
              <a:t>U.S. CORS tied to global framework via single baselines radiating from global stations</a:t>
            </a:r>
          </a:p>
          <a:p>
            <a:pPr marL="623888" lvl="1" indent="-285750" defTabSz="914400">
              <a:lnSpc>
                <a:spcPct val="90000"/>
              </a:lnSpc>
              <a:spcBef>
                <a:spcPct val="20000"/>
              </a:spcBef>
              <a:buClrTx/>
              <a:buSzTx/>
              <a:buFontTx/>
              <a:buChar char="–"/>
              <a:defRPr/>
            </a:pPr>
            <a:r>
              <a:rPr lang="en-GB" sz="1800" b="1" kern="0" dirty="0">
                <a:latin typeface="Calibri" pitchFamily="34" charset="0"/>
              </a:rPr>
              <a:t>minimizes frame distortions from local effects in dense regional networks</a:t>
            </a:r>
          </a:p>
        </p:txBody>
      </p:sp>
      <p:sp>
        <p:nvSpPr>
          <p:cNvPr id="13" name="TextBox 12"/>
          <p:cNvSpPr txBox="1"/>
          <p:nvPr/>
        </p:nvSpPr>
        <p:spPr>
          <a:xfrm>
            <a:off x="5396212" y="5356993"/>
            <a:ext cx="3406895" cy="1338828"/>
          </a:xfrm>
          <a:prstGeom prst="rect">
            <a:avLst/>
          </a:prstGeom>
          <a:noFill/>
        </p:spPr>
        <p:txBody>
          <a:bodyPr wrap="none" rtlCol="0">
            <a:spAutoFit/>
          </a:bodyPr>
          <a:lstStyle/>
          <a:p>
            <a:pPr>
              <a:lnSpc>
                <a:spcPct val="150000"/>
              </a:lnSpc>
              <a:buFont typeface="Courier New" pitchFamily="49" charset="0"/>
              <a:buChar char="o"/>
            </a:pPr>
            <a:r>
              <a:rPr lang="en-US" dirty="0" smtClean="0"/>
              <a:t> 1994-2010.5 tracking history</a:t>
            </a:r>
          </a:p>
          <a:p>
            <a:pPr>
              <a:lnSpc>
                <a:spcPct val="150000"/>
              </a:lnSpc>
              <a:buFont typeface="Courier New" pitchFamily="49" charset="0"/>
              <a:buChar char="o"/>
            </a:pPr>
            <a:r>
              <a:rPr lang="en-US" dirty="0" smtClean="0"/>
              <a:t> 90 billion double-difference eqs.</a:t>
            </a:r>
          </a:p>
          <a:p>
            <a:pPr>
              <a:lnSpc>
                <a:spcPct val="150000"/>
              </a:lnSpc>
              <a:buFont typeface="Courier New" pitchFamily="49" charset="0"/>
              <a:buChar char="o"/>
            </a:pPr>
            <a:r>
              <a:rPr lang="en-US" dirty="0" smtClean="0"/>
              <a:t> switch to absolute antenna cals.</a:t>
            </a:r>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0" y="14288"/>
            <a:ext cx="9144000" cy="800100"/>
          </a:xfrm>
          <a:solidFill>
            <a:schemeClr val="bg1"/>
          </a:solidFill>
        </p:spPr>
        <p:txBody>
          <a:bodyPr/>
          <a:lstStyle/>
          <a:p>
            <a:pPr eaLnBrk="1" hangingPunct="1"/>
            <a:r>
              <a:rPr lang="en-GB" sz="2700" dirty="0" smtClean="0">
                <a:solidFill>
                  <a:srgbClr val="0000FF"/>
                </a:solidFill>
                <a:ea typeface="ＭＳ Ｐゴシック"/>
                <a:cs typeface="ＭＳ Ｐゴシック"/>
              </a:rPr>
              <a:t>Changes in </a:t>
            </a:r>
            <a:r>
              <a:rPr lang="en-GB" sz="2700" i="1" dirty="0" smtClean="0">
                <a:solidFill>
                  <a:srgbClr val="0000FF"/>
                </a:solidFill>
                <a:ea typeface="ＭＳ Ｐゴシック"/>
                <a:cs typeface="ＭＳ Ｐゴシック"/>
              </a:rPr>
              <a:t>Horizontal</a:t>
            </a:r>
            <a:r>
              <a:rPr lang="en-GB" sz="2700" dirty="0" smtClean="0">
                <a:solidFill>
                  <a:srgbClr val="0000FF"/>
                </a:solidFill>
                <a:ea typeface="ＭＳ Ｐゴシック"/>
                <a:cs typeface="ＭＳ Ｐゴシック"/>
              </a:rPr>
              <a:t> NAD 83 Positions</a:t>
            </a:r>
            <a:r>
              <a:rPr lang="en-GB" sz="2800" dirty="0" smtClean="0">
                <a:solidFill>
                  <a:srgbClr val="FF0000"/>
                </a:solidFill>
                <a:ea typeface="ＭＳ Ｐゴシック"/>
                <a:cs typeface="ＭＳ Ｐゴシック"/>
              </a:rPr>
              <a:t/>
            </a:r>
            <a:br>
              <a:rPr lang="en-GB" sz="2800" dirty="0" smtClean="0">
                <a:solidFill>
                  <a:srgbClr val="FF0000"/>
                </a:solidFill>
                <a:ea typeface="ＭＳ Ｐゴシック"/>
                <a:cs typeface="ＭＳ Ｐゴシック"/>
              </a:rPr>
            </a:br>
            <a:r>
              <a:rPr lang="en-GB" sz="2000" dirty="0" smtClean="0">
                <a:ea typeface="ＭＳ Ｐゴシック"/>
                <a:cs typeface="ＭＳ Ｐゴシック"/>
              </a:rPr>
              <a:t>NAD 83(</a:t>
            </a:r>
            <a:r>
              <a:rPr lang="en-GB" sz="2000" dirty="0" smtClean="0">
                <a:solidFill>
                  <a:srgbClr val="00CC00"/>
                </a:solidFill>
                <a:ea typeface="ＭＳ Ｐゴシック"/>
                <a:cs typeface="ＭＳ Ｐゴシック"/>
              </a:rPr>
              <a:t>2011</a:t>
            </a:r>
            <a:r>
              <a:rPr lang="en-GB" sz="2000" dirty="0" smtClean="0">
                <a:ea typeface="ＭＳ Ｐゴシック"/>
                <a:cs typeface="ＭＳ Ｐゴシック"/>
              </a:rPr>
              <a:t>)</a:t>
            </a:r>
            <a:r>
              <a:rPr lang="en-GB" sz="2000" dirty="0" smtClean="0">
                <a:solidFill>
                  <a:srgbClr val="00CC00"/>
                </a:solidFill>
                <a:ea typeface="ＭＳ Ｐゴシック"/>
                <a:cs typeface="ＭＳ Ｐゴシック"/>
              </a:rPr>
              <a:t> </a:t>
            </a:r>
            <a:r>
              <a:rPr lang="en-GB" sz="2000" dirty="0" smtClean="0">
                <a:ea typeface="ＭＳ Ｐゴシック"/>
                <a:cs typeface="ＭＳ Ｐゴシック"/>
              </a:rPr>
              <a:t>epoch</a:t>
            </a:r>
            <a:r>
              <a:rPr lang="en-GB" sz="2000" dirty="0" smtClean="0">
                <a:solidFill>
                  <a:srgbClr val="00CC00"/>
                </a:solidFill>
                <a:ea typeface="ＭＳ Ｐゴシック"/>
                <a:cs typeface="ＭＳ Ｐゴシック"/>
              </a:rPr>
              <a:t> 2010.0</a:t>
            </a:r>
            <a:r>
              <a:rPr lang="en-GB" sz="2000" dirty="0" smtClean="0">
                <a:ea typeface="ＭＳ Ｐゴシック"/>
                <a:cs typeface="ＭＳ Ｐゴシック"/>
              </a:rPr>
              <a:t> – NAD 83(</a:t>
            </a:r>
            <a:r>
              <a:rPr lang="en-GB" sz="2000" dirty="0" smtClean="0">
                <a:solidFill>
                  <a:srgbClr val="00B050"/>
                </a:solidFill>
                <a:ea typeface="ＭＳ Ｐゴシック"/>
                <a:cs typeface="ＭＳ Ｐゴシック"/>
              </a:rPr>
              <a:t>CORS96</a:t>
            </a:r>
            <a:r>
              <a:rPr lang="en-GB" sz="2000" dirty="0" smtClean="0">
                <a:ea typeface="ＭＳ Ｐゴシック"/>
                <a:cs typeface="ＭＳ Ｐゴシック"/>
              </a:rPr>
              <a:t>) epoch </a:t>
            </a:r>
            <a:r>
              <a:rPr lang="en-GB" sz="2000" dirty="0" smtClean="0">
                <a:solidFill>
                  <a:srgbClr val="00B050"/>
                </a:solidFill>
                <a:ea typeface="ＭＳ Ｐゴシック"/>
                <a:cs typeface="ＭＳ Ｐゴシック"/>
              </a:rPr>
              <a:t>2002.0</a:t>
            </a:r>
            <a:endParaRPr lang="en-US" sz="2000" dirty="0" smtClean="0">
              <a:solidFill>
                <a:srgbClr val="00B050"/>
              </a:solidFill>
              <a:ea typeface="ＭＳ Ｐゴシック"/>
              <a:cs typeface="ＭＳ Ｐゴシック"/>
            </a:endParaRPr>
          </a:p>
        </p:txBody>
      </p:sp>
      <p:sp>
        <p:nvSpPr>
          <p:cNvPr id="17412" name="Rectangle 3"/>
          <p:cNvSpPr>
            <a:spLocks noGrp="1" noChangeArrowheads="1"/>
          </p:cNvSpPr>
          <p:nvPr>
            <p:ph type="body" idx="1"/>
          </p:nvPr>
        </p:nvSpPr>
        <p:spPr>
          <a:xfrm>
            <a:off x="82550" y="835025"/>
            <a:ext cx="8978900" cy="993775"/>
          </a:xfrm>
        </p:spPr>
        <p:txBody>
          <a:bodyPr/>
          <a:lstStyle/>
          <a:p>
            <a:pPr eaLnBrk="1" hangingPunct="1">
              <a:lnSpc>
                <a:spcPct val="90000"/>
              </a:lnSpc>
              <a:spcBef>
                <a:spcPct val="0"/>
              </a:spcBef>
              <a:spcAft>
                <a:spcPts val="300"/>
              </a:spcAft>
            </a:pPr>
            <a:r>
              <a:rPr lang="en-GB" sz="2000" dirty="0" smtClean="0">
                <a:ea typeface="ＭＳ Ｐゴシック"/>
                <a:cs typeface="ＭＳ Ｐゴシック"/>
              </a:rPr>
              <a:t>Avg. shifts: </a:t>
            </a:r>
            <a:r>
              <a:rPr lang="en-GB" sz="2000" dirty="0" smtClean="0">
                <a:solidFill>
                  <a:srgbClr val="FF0000"/>
                </a:solidFill>
                <a:ea typeface="ＭＳ Ｐゴシック"/>
                <a:cs typeface="ＭＳ Ｐゴシック"/>
                <a:sym typeface="Symbol" pitchFamily="18" charset="2"/>
              </a:rPr>
              <a:t>E =</a:t>
            </a:r>
            <a:r>
              <a:rPr lang="en-GB" sz="2000" dirty="0" smtClean="0">
                <a:solidFill>
                  <a:srgbClr val="FF0000"/>
                </a:solidFill>
                <a:ea typeface="ＭＳ Ｐゴシック"/>
                <a:cs typeface="ＭＳ Ｐゴシック"/>
              </a:rPr>
              <a:t> 0.05cm </a:t>
            </a:r>
            <a:r>
              <a:rPr lang="en-GB" sz="2000" dirty="0" smtClean="0">
                <a:solidFill>
                  <a:srgbClr val="FF0000"/>
                </a:solidFill>
                <a:ea typeface="ＭＳ Ｐゴシック"/>
                <a:cs typeface="ＭＳ Ｐゴシック"/>
                <a:sym typeface="Symbol" pitchFamily="18" charset="2"/>
              </a:rPr>
              <a:t> 5.25</a:t>
            </a:r>
            <a:r>
              <a:rPr lang="en-GB" sz="2000" dirty="0" smtClean="0">
                <a:solidFill>
                  <a:srgbClr val="FF0000"/>
                </a:solidFill>
                <a:ea typeface="ＭＳ Ｐゴシック"/>
                <a:cs typeface="ＭＳ Ｐゴシック"/>
              </a:rPr>
              <a:t>cm </a:t>
            </a:r>
            <a:r>
              <a:rPr lang="en-GB" sz="2000" dirty="0" smtClean="0">
                <a:solidFill>
                  <a:srgbClr val="FF0000"/>
                </a:solidFill>
                <a:ea typeface="ＭＳ Ｐゴシック"/>
                <a:cs typeface="ＭＳ Ｐゴシック"/>
                <a:sym typeface="Symbol" pitchFamily="18" charset="2"/>
              </a:rPr>
              <a:t>N = 2.12cm 6.08</a:t>
            </a:r>
            <a:r>
              <a:rPr lang="en-GB" sz="2000" dirty="0" smtClean="0">
                <a:solidFill>
                  <a:srgbClr val="FF0000"/>
                </a:solidFill>
                <a:ea typeface="ＭＳ Ｐゴシック"/>
                <a:cs typeface="ＭＳ Ｐゴシック"/>
              </a:rPr>
              <a:t>cm</a:t>
            </a:r>
          </a:p>
          <a:p>
            <a:pPr lvl="1" eaLnBrk="1" hangingPunct="1">
              <a:lnSpc>
                <a:spcPct val="90000"/>
              </a:lnSpc>
              <a:spcBef>
                <a:spcPct val="0"/>
              </a:spcBef>
              <a:spcAft>
                <a:spcPts val="300"/>
              </a:spcAft>
            </a:pPr>
            <a:r>
              <a:rPr lang="en-GB" sz="1700" dirty="0" smtClean="0">
                <a:ea typeface="ＭＳ Ｐゴシック"/>
              </a:rPr>
              <a:t>combination of position and velocity differences</a:t>
            </a:r>
          </a:p>
          <a:p>
            <a:pPr lvl="1" eaLnBrk="1" hangingPunct="1">
              <a:lnSpc>
                <a:spcPct val="90000"/>
              </a:lnSpc>
              <a:spcBef>
                <a:spcPct val="0"/>
              </a:spcBef>
              <a:spcAft>
                <a:spcPts val="300"/>
              </a:spcAft>
            </a:pPr>
            <a:r>
              <a:rPr lang="en-GB" sz="1700" dirty="0" smtClean="0">
                <a:ea typeface="ＭＳ Ｐゴシック"/>
              </a:rPr>
              <a:t>due mostly to updated velocities (including up to 8 more years of data)</a:t>
            </a:r>
          </a:p>
        </p:txBody>
      </p:sp>
      <p:pic>
        <p:nvPicPr>
          <p:cNvPr id="11" name="Picture 10" descr="nam-all-nad83-10-02-horiz.ps.png"/>
          <p:cNvPicPr>
            <a:picLocks noChangeAspect="1"/>
          </p:cNvPicPr>
          <p:nvPr/>
        </p:nvPicPr>
        <p:blipFill>
          <a:blip r:embed="rId2" cstate="print"/>
          <a:srcRect l="4921" t="12303" r="4921" b="7382"/>
          <a:stretch>
            <a:fillRect/>
          </a:stretch>
        </p:blipFill>
        <p:spPr>
          <a:xfrm>
            <a:off x="457200" y="1905000"/>
            <a:ext cx="8244002" cy="4895952"/>
          </a:xfrm>
          <a:prstGeom prst="rect">
            <a:avLst/>
          </a:prstGeom>
        </p:spPr>
      </p:pic>
      <p:sp>
        <p:nvSpPr>
          <p:cNvPr id="7" name="Rounded Rectangle 6"/>
          <p:cNvSpPr/>
          <p:nvPr/>
        </p:nvSpPr>
        <p:spPr>
          <a:xfrm>
            <a:off x="731288" y="1972096"/>
            <a:ext cx="1510352" cy="852991"/>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WA+OR</a:t>
            </a:r>
          </a:p>
          <a:p>
            <a:pPr algn="ctr"/>
            <a:r>
              <a:rPr lang="en-US" dirty="0" smtClean="0"/>
              <a:t>4.4E / 5N cm </a:t>
            </a:r>
            <a:endParaRPr lang="en-US" dirty="0"/>
          </a:p>
        </p:txBody>
      </p:sp>
      <p:sp>
        <p:nvSpPr>
          <p:cNvPr id="8" name="Rounded Rectangle 7"/>
          <p:cNvSpPr/>
          <p:nvPr/>
        </p:nvSpPr>
        <p:spPr>
          <a:xfrm>
            <a:off x="93769" y="3992897"/>
            <a:ext cx="2209798" cy="968204"/>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CA+NV</a:t>
            </a:r>
          </a:p>
          <a:p>
            <a:pPr algn="ctr"/>
            <a:r>
              <a:rPr lang="en-US" dirty="0" smtClean="0"/>
              <a:t>-10.8E / 14.4N cm</a:t>
            </a:r>
            <a:endParaRPr lang="en-US" dirty="0"/>
          </a:p>
        </p:txBody>
      </p:sp>
      <p:sp>
        <p:nvSpPr>
          <p:cNvPr id="10" name="Rounded Rectangle 9"/>
          <p:cNvSpPr/>
          <p:nvPr/>
        </p:nvSpPr>
        <p:spPr>
          <a:xfrm>
            <a:off x="6113080" y="2538484"/>
            <a:ext cx="2047935" cy="859809"/>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East </a:t>
            </a:r>
          </a:p>
          <a:p>
            <a:pPr algn="ctr"/>
            <a:r>
              <a:rPr lang="en-US" dirty="0" smtClean="0"/>
              <a:t>1.4E / -0.2N cm</a:t>
            </a:r>
            <a:endParaRPr lang="en-US" dirty="0"/>
          </a:p>
        </p:txBody>
      </p:sp>
      <p:sp>
        <p:nvSpPr>
          <p:cNvPr id="12" name="Rounded Rectangle 11"/>
          <p:cNvSpPr/>
          <p:nvPr/>
        </p:nvSpPr>
        <p:spPr>
          <a:xfrm>
            <a:off x="2702255" y="4692694"/>
            <a:ext cx="1787857" cy="1076673"/>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UT+CO+NM+AZ</a:t>
            </a:r>
          </a:p>
          <a:p>
            <a:pPr algn="ctr"/>
            <a:r>
              <a:rPr lang="en-US" dirty="0" smtClean="0"/>
              <a:t>0.5E /1.0N cm</a:t>
            </a:r>
            <a:endParaRPr lang="en-US" dirty="0"/>
          </a:p>
        </p:txBody>
      </p:sp>
      <p:sp>
        <p:nvSpPr>
          <p:cNvPr id="13" name="Rounded Rectangle 12"/>
          <p:cNvSpPr/>
          <p:nvPr/>
        </p:nvSpPr>
        <p:spPr>
          <a:xfrm>
            <a:off x="2666999" y="1745768"/>
            <a:ext cx="2150661" cy="1079319"/>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ID+MT+ND+SD+WY</a:t>
            </a:r>
          </a:p>
          <a:p>
            <a:pPr algn="ctr"/>
            <a:r>
              <a:rPr lang="en-US" dirty="0" smtClean="0"/>
              <a:t>1.7E / 0.5N cm</a:t>
            </a:r>
            <a:endParaRPr lang="en-US" dirty="0"/>
          </a:p>
        </p:txBody>
      </p:sp>
      <p:sp>
        <p:nvSpPr>
          <p:cNvPr id="14" name="Rounded Rectangle 13"/>
          <p:cNvSpPr/>
          <p:nvPr/>
        </p:nvSpPr>
        <p:spPr bwMode="auto">
          <a:xfrm>
            <a:off x="7365368" y="4025740"/>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1" hangingPunct="1">
              <a:lnSpc>
                <a:spcPct val="86000"/>
              </a:lnSpc>
              <a:buClr>
                <a:srgbClr val="000000"/>
              </a:buClr>
              <a:buSzPct val="100000"/>
              <a:buFont typeface="Times New Roman" pitchFamily="18" charset="0"/>
              <a:buNone/>
            </a:pPr>
            <a:endParaRPr lang="en-US" sz="2400" b="0" dirty="0" smtClean="0">
              <a:solidFill>
                <a:srgbClr val="FFFFFF"/>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3673"/>
            <a:ext cx="8229600" cy="1143000"/>
          </a:xfrm>
        </p:spPr>
        <p:txBody>
          <a:bodyPr/>
          <a:lstStyle/>
          <a:p>
            <a:pPr eaLnBrk="1" hangingPunct="1"/>
            <a:r>
              <a:rPr lang="en-US" i="1" u="sng" dirty="0" smtClean="0"/>
              <a:t>Today’s Topics</a:t>
            </a:r>
          </a:p>
        </p:txBody>
      </p:sp>
      <p:sp>
        <p:nvSpPr>
          <p:cNvPr id="4099" name="Content Placeholder 2"/>
          <p:cNvSpPr>
            <a:spLocks noGrp="1"/>
          </p:cNvSpPr>
          <p:nvPr>
            <p:ph idx="1"/>
          </p:nvPr>
        </p:nvSpPr>
        <p:spPr>
          <a:xfrm>
            <a:off x="348611" y="879500"/>
            <a:ext cx="8530580" cy="5795756"/>
          </a:xfrm>
        </p:spPr>
        <p:txBody>
          <a:bodyPr/>
          <a:lstStyle/>
          <a:p>
            <a:pPr eaLnBrk="1" hangingPunct="1">
              <a:lnSpc>
                <a:spcPct val="150000"/>
              </a:lnSpc>
            </a:pPr>
            <a:r>
              <a:rPr lang="en-US" sz="2400" b="1" dirty="0" smtClean="0"/>
              <a:t>Continuously Operating Reference Stations (CORS)</a:t>
            </a:r>
          </a:p>
          <a:p>
            <a:pPr eaLnBrk="1" hangingPunct="1">
              <a:lnSpc>
                <a:spcPct val="150000"/>
              </a:lnSpc>
            </a:pPr>
            <a:r>
              <a:rPr lang="en-US" sz="2400" b="1" dirty="0" smtClean="0"/>
              <a:t>Multi-Year CORS Solution (new CORS network coords)</a:t>
            </a:r>
          </a:p>
          <a:p>
            <a:pPr eaLnBrk="1" hangingPunct="1">
              <a:lnSpc>
                <a:spcPct val="150000"/>
              </a:lnSpc>
            </a:pPr>
            <a:r>
              <a:rPr lang="en-US" sz="2400" b="1" dirty="0" smtClean="0"/>
              <a:t>NAD83 (2011) epoch 2010.00 (new passive network coords)</a:t>
            </a:r>
          </a:p>
          <a:p>
            <a:pPr eaLnBrk="1" hangingPunct="1">
              <a:lnSpc>
                <a:spcPct val="150000"/>
              </a:lnSpc>
            </a:pPr>
            <a:r>
              <a:rPr lang="en-US" sz="2400" b="1" dirty="0" smtClean="0"/>
              <a:t>Online Positioning User Service (OPUS)</a:t>
            </a:r>
          </a:p>
          <a:p>
            <a:pPr>
              <a:lnSpc>
                <a:spcPct val="150000"/>
              </a:lnSpc>
            </a:pPr>
            <a:r>
              <a:rPr lang="en-US" sz="2400" b="1" dirty="0" smtClean="0"/>
              <a:t>NGS Ten-Year Plan (new </a:t>
            </a:r>
            <a:r>
              <a:rPr lang="en-US" sz="2400" b="1" dirty="0" err="1" smtClean="0"/>
              <a:t>datums</a:t>
            </a:r>
            <a:r>
              <a:rPr lang="en-US" sz="2400" b="1" dirty="0" smtClean="0"/>
              <a:t>)</a:t>
            </a:r>
            <a:endParaRPr lang="en-US" sz="2400" b="1" dirty="0" smtClean="0"/>
          </a:p>
          <a:p>
            <a:pPr>
              <a:lnSpc>
                <a:spcPct val="150000"/>
              </a:lnSpc>
            </a:pPr>
            <a:r>
              <a:rPr lang="en-US" sz="2400" b="1" dirty="0" smtClean="0"/>
              <a:t>Geoid Slope Validation </a:t>
            </a:r>
            <a:r>
              <a:rPr lang="en-US" sz="2400" b="1" smtClean="0"/>
              <a:t>Study </a:t>
            </a:r>
            <a:r>
              <a:rPr lang="en-US" sz="2400" b="1" smtClean="0"/>
              <a:t>2011</a:t>
            </a:r>
            <a:endParaRPr lang="en-US" sz="2400" b="1" dirty="0" smtClean="0"/>
          </a:p>
          <a:p>
            <a:pPr>
              <a:lnSpc>
                <a:spcPct val="150000"/>
              </a:lnSpc>
            </a:pPr>
            <a:r>
              <a:rPr lang="en-US" sz="2400" b="1" dirty="0" smtClean="0"/>
              <a:t>DSWorld, Datasheet changes, Real-time Networks, etc.		</a:t>
            </a:r>
          </a:p>
          <a:p>
            <a:pPr lvl="6">
              <a:buFont typeface="Wingdings" pitchFamily="2" charset="2"/>
              <a:buChar char="ü"/>
            </a:pPr>
            <a:r>
              <a:rPr lang="en-US" sz="2400" i="1" u="sng" dirty="0" smtClean="0">
                <a:solidFill>
                  <a:srgbClr val="0070C0"/>
                </a:solidFill>
              </a:rPr>
              <a:t>Let’s Talk…</a:t>
            </a:r>
          </a:p>
        </p:txBody>
      </p:sp>
    </p:spTree>
    <p:extLst>
      <p:ext uri="{BB962C8B-B14F-4D97-AF65-F5344CB8AC3E}">
        <p14:creationId xmlns="" xmlns:p14="http://schemas.microsoft.com/office/powerpoint/2010/main" val="2809816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228600" y="14288"/>
            <a:ext cx="8610600" cy="800100"/>
          </a:xfrm>
          <a:solidFill>
            <a:schemeClr val="bg1"/>
          </a:solidFill>
        </p:spPr>
        <p:txBody>
          <a:bodyPr/>
          <a:lstStyle/>
          <a:p>
            <a:pPr eaLnBrk="1" hangingPunct="1"/>
            <a:r>
              <a:rPr lang="en-GB" sz="2700" dirty="0" smtClean="0">
                <a:solidFill>
                  <a:srgbClr val="0000FF"/>
                </a:solidFill>
                <a:ea typeface="ＭＳ Ｐゴシック"/>
                <a:cs typeface="ＭＳ Ｐゴシック"/>
              </a:rPr>
              <a:t>Changes in </a:t>
            </a:r>
            <a:r>
              <a:rPr lang="en-GB" sz="2700" i="1" dirty="0" smtClean="0">
                <a:solidFill>
                  <a:srgbClr val="0000FF"/>
                </a:solidFill>
                <a:ea typeface="ＭＳ Ｐゴシック"/>
                <a:cs typeface="ＭＳ Ｐゴシック"/>
              </a:rPr>
              <a:t>Vertical</a:t>
            </a:r>
            <a:r>
              <a:rPr lang="en-GB" sz="2700" dirty="0" smtClean="0">
                <a:solidFill>
                  <a:srgbClr val="0000FF"/>
                </a:solidFill>
                <a:ea typeface="ＭＳ Ｐゴシック"/>
                <a:cs typeface="ＭＳ Ｐゴシック"/>
              </a:rPr>
              <a:t> NAD 83 Positions</a:t>
            </a:r>
            <a:r>
              <a:rPr lang="en-GB" sz="2700" dirty="0" smtClean="0">
                <a:solidFill>
                  <a:srgbClr val="FF0000"/>
                </a:solidFill>
                <a:ea typeface="ＭＳ Ｐゴシック"/>
                <a:cs typeface="ＭＳ Ｐゴシック"/>
              </a:rPr>
              <a:t> </a:t>
            </a:r>
            <a:r>
              <a:rPr lang="en-GB" sz="2800" b="1" dirty="0" smtClean="0">
                <a:solidFill>
                  <a:srgbClr val="0000FF"/>
                </a:solidFill>
                <a:ea typeface="ＭＳ Ｐゴシック"/>
                <a:cs typeface="ＭＳ Ｐゴシック"/>
              </a:rPr>
              <a:t/>
            </a:r>
            <a:br>
              <a:rPr lang="en-GB" sz="2800" b="1" dirty="0" smtClean="0">
                <a:solidFill>
                  <a:srgbClr val="0000FF"/>
                </a:solidFill>
                <a:ea typeface="ＭＳ Ｐゴシック"/>
                <a:cs typeface="ＭＳ Ｐゴシック"/>
              </a:rPr>
            </a:br>
            <a:r>
              <a:rPr lang="en-GB" sz="1500" dirty="0" smtClean="0">
                <a:ea typeface="ＭＳ Ｐゴシック"/>
                <a:cs typeface="ＭＳ Ｐゴシック"/>
              </a:rPr>
              <a:t> </a:t>
            </a:r>
            <a:r>
              <a:rPr lang="en-GB" sz="2000" dirty="0" smtClean="0">
                <a:ea typeface="ＭＳ Ｐゴシック"/>
                <a:cs typeface="ＭＳ Ｐゴシック"/>
              </a:rPr>
              <a:t>NAD 83(</a:t>
            </a:r>
            <a:r>
              <a:rPr lang="en-GB" sz="2000" dirty="0" smtClean="0">
                <a:solidFill>
                  <a:srgbClr val="00CC00"/>
                </a:solidFill>
                <a:ea typeface="ＭＳ Ｐゴシック"/>
                <a:cs typeface="ＭＳ Ｐゴシック"/>
              </a:rPr>
              <a:t>2011</a:t>
            </a:r>
            <a:r>
              <a:rPr lang="en-GB" sz="2000" dirty="0" smtClean="0">
                <a:ea typeface="ＭＳ Ｐゴシック"/>
                <a:cs typeface="ＭＳ Ｐゴシック"/>
              </a:rPr>
              <a:t>)</a:t>
            </a:r>
            <a:r>
              <a:rPr lang="en-GB" sz="2000" dirty="0" smtClean="0">
                <a:solidFill>
                  <a:srgbClr val="00CC00"/>
                </a:solidFill>
                <a:ea typeface="ＭＳ Ｐゴシック"/>
                <a:cs typeface="ＭＳ Ｐゴシック"/>
              </a:rPr>
              <a:t> </a:t>
            </a:r>
            <a:r>
              <a:rPr lang="en-GB" sz="2000" dirty="0" smtClean="0">
                <a:ea typeface="ＭＳ Ｐゴシック"/>
                <a:cs typeface="ＭＳ Ｐゴシック"/>
              </a:rPr>
              <a:t>epoch</a:t>
            </a:r>
            <a:r>
              <a:rPr lang="en-GB" sz="2000" dirty="0" smtClean="0">
                <a:solidFill>
                  <a:srgbClr val="00CC00"/>
                </a:solidFill>
                <a:ea typeface="ＭＳ Ｐゴシック"/>
                <a:cs typeface="ＭＳ Ｐゴシック"/>
              </a:rPr>
              <a:t> 2010.0</a:t>
            </a:r>
            <a:r>
              <a:rPr lang="en-GB" sz="2000" dirty="0" smtClean="0">
                <a:ea typeface="ＭＳ Ｐゴシック"/>
                <a:cs typeface="ＭＳ Ｐゴシック"/>
              </a:rPr>
              <a:t> – NAD 83(</a:t>
            </a:r>
            <a:r>
              <a:rPr lang="en-GB" sz="2000" dirty="0" smtClean="0">
                <a:solidFill>
                  <a:srgbClr val="00B050"/>
                </a:solidFill>
                <a:ea typeface="ＭＳ Ｐゴシック"/>
                <a:cs typeface="ＭＳ Ｐゴシック"/>
              </a:rPr>
              <a:t>CORS96</a:t>
            </a:r>
            <a:r>
              <a:rPr lang="en-GB" sz="2000" dirty="0" smtClean="0">
                <a:ea typeface="ＭＳ Ｐゴシック"/>
                <a:cs typeface="ＭＳ Ｐゴシック"/>
              </a:rPr>
              <a:t>) epoch </a:t>
            </a:r>
            <a:r>
              <a:rPr lang="en-GB" sz="2000" dirty="0" smtClean="0">
                <a:solidFill>
                  <a:srgbClr val="00B050"/>
                </a:solidFill>
                <a:ea typeface="ＭＳ Ｐゴシック"/>
                <a:cs typeface="ＭＳ Ｐゴシック"/>
              </a:rPr>
              <a:t>2002.0</a:t>
            </a:r>
            <a:endParaRPr lang="en-US" sz="2000" dirty="0" smtClean="0">
              <a:ea typeface="ＭＳ Ｐゴシック"/>
              <a:cs typeface="ＭＳ Ｐゴシック"/>
            </a:endParaRPr>
          </a:p>
        </p:txBody>
      </p:sp>
      <p:sp>
        <p:nvSpPr>
          <p:cNvPr id="18436" name="Rectangle 3"/>
          <p:cNvSpPr>
            <a:spLocks noGrp="1" noChangeArrowheads="1"/>
          </p:cNvSpPr>
          <p:nvPr>
            <p:ph type="body" idx="1"/>
          </p:nvPr>
        </p:nvSpPr>
        <p:spPr>
          <a:xfrm>
            <a:off x="65088" y="846138"/>
            <a:ext cx="8978900" cy="1060450"/>
          </a:xfrm>
        </p:spPr>
        <p:txBody>
          <a:bodyPr/>
          <a:lstStyle/>
          <a:p>
            <a:pPr eaLnBrk="1" hangingPunct="1">
              <a:lnSpc>
                <a:spcPct val="90000"/>
              </a:lnSpc>
              <a:spcBef>
                <a:spcPct val="0"/>
              </a:spcBef>
              <a:spcAft>
                <a:spcPts val="300"/>
              </a:spcAft>
            </a:pPr>
            <a:r>
              <a:rPr lang="en-GB" sz="2000" dirty="0" smtClean="0">
                <a:ea typeface="ＭＳ Ｐゴシック"/>
                <a:cs typeface="ＭＳ Ｐゴシック"/>
              </a:rPr>
              <a:t>Avg. shifts:   </a:t>
            </a:r>
            <a:r>
              <a:rPr lang="en-GB" sz="2000" dirty="0" smtClean="0">
                <a:solidFill>
                  <a:srgbClr val="FF0000"/>
                </a:solidFill>
                <a:ea typeface="ＭＳ Ｐゴシック"/>
                <a:cs typeface="ＭＳ Ｐゴシック"/>
                <a:sym typeface="Symbol" pitchFamily="18" charset="2"/>
              </a:rPr>
              <a:t>U =</a:t>
            </a:r>
            <a:r>
              <a:rPr lang="en-GB" sz="2000" dirty="0" smtClean="0">
                <a:solidFill>
                  <a:srgbClr val="FF0000"/>
                </a:solidFill>
                <a:ea typeface="ＭＳ Ｐゴシック"/>
                <a:cs typeface="ＭＳ Ｐゴシック"/>
              </a:rPr>
              <a:t> -0.66cm </a:t>
            </a:r>
            <a:r>
              <a:rPr lang="en-GB" sz="2000" dirty="0" smtClean="0">
                <a:solidFill>
                  <a:srgbClr val="FF0000"/>
                </a:solidFill>
                <a:ea typeface="ＭＳ Ｐゴシック"/>
                <a:cs typeface="ＭＳ Ｐゴシック"/>
                <a:sym typeface="Symbol" pitchFamily="18" charset="2"/>
              </a:rPr>
              <a:t>2.24</a:t>
            </a:r>
            <a:r>
              <a:rPr lang="en-GB" sz="2000" dirty="0" smtClean="0">
                <a:solidFill>
                  <a:srgbClr val="FF0000"/>
                </a:solidFill>
                <a:ea typeface="ＭＳ Ｐゴシック"/>
                <a:cs typeface="ＭＳ Ｐゴシック"/>
              </a:rPr>
              <a:t>cm</a:t>
            </a:r>
          </a:p>
          <a:p>
            <a:pPr lvl="1" eaLnBrk="1" hangingPunct="1">
              <a:lnSpc>
                <a:spcPct val="90000"/>
              </a:lnSpc>
              <a:spcBef>
                <a:spcPct val="0"/>
              </a:spcBef>
              <a:spcAft>
                <a:spcPts val="300"/>
              </a:spcAft>
            </a:pPr>
            <a:r>
              <a:rPr lang="en-GB" sz="1700" dirty="0" smtClean="0">
                <a:ea typeface="ＭＳ Ｐゴシック"/>
              </a:rPr>
              <a:t>combination of position and velocity differences from additional data, tectonics</a:t>
            </a:r>
          </a:p>
          <a:p>
            <a:pPr lvl="1" eaLnBrk="1" hangingPunct="1">
              <a:lnSpc>
                <a:spcPct val="90000"/>
              </a:lnSpc>
              <a:spcBef>
                <a:spcPct val="0"/>
              </a:spcBef>
              <a:spcAft>
                <a:spcPts val="300"/>
              </a:spcAft>
            </a:pPr>
            <a:r>
              <a:rPr lang="en-GB" sz="1700" dirty="0" smtClean="0">
                <a:ea typeface="ＭＳ Ｐゴシック"/>
              </a:rPr>
              <a:t>assuming vertical velocity ≈ 0.00 in NAD 83(CORS96)</a:t>
            </a:r>
          </a:p>
        </p:txBody>
      </p:sp>
      <p:pic>
        <p:nvPicPr>
          <p:cNvPr id="11" name="Picture 10" descr="nam-all-nad83-10-02-verti.ps.png"/>
          <p:cNvPicPr>
            <a:picLocks noChangeAspect="1"/>
          </p:cNvPicPr>
          <p:nvPr/>
        </p:nvPicPr>
        <p:blipFill>
          <a:blip r:embed="rId2" cstate="print"/>
          <a:srcRect l="4921" t="12303" r="4921" b="7382"/>
          <a:stretch>
            <a:fillRect/>
          </a:stretch>
        </p:blipFill>
        <p:spPr>
          <a:xfrm>
            <a:off x="515408" y="1828800"/>
            <a:ext cx="8171392" cy="4852855"/>
          </a:xfrm>
          <a:prstGeom prst="rect">
            <a:avLst/>
          </a:prstGeom>
        </p:spPr>
      </p:pic>
      <p:sp>
        <p:nvSpPr>
          <p:cNvPr id="5" name="Rounded Rectangle 4"/>
          <p:cNvSpPr/>
          <p:nvPr/>
        </p:nvSpPr>
        <p:spPr bwMode="auto">
          <a:xfrm>
            <a:off x="7338072" y="3780076"/>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1" hangingPunct="1">
              <a:lnSpc>
                <a:spcPct val="86000"/>
              </a:lnSpc>
              <a:buClr>
                <a:srgbClr val="000000"/>
              </a:buClr>
              <a:buSzPct val="100000"/>
              <a:buFont typeface="Times New Roman" pitchFamily="18" charset="0"/>
              <a:buNone/>
            </a:pPr>
            <a:endParaRPr lang="en-US" sz="2400" b="0" dirty="0" smtClean="0">
              <a:solidFill>
                <a:srgbClr val="FFFFFF"/>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890498"/>
            <a:ext cx="9144000" cy="5621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ounded Rectangle 2"/>
          <p:cNvSpPr/>
          <p:nvPr/>
        </p:nvSpPr>
        <p:spPr bwMode="auto">
          <a:xfrm>
            <a:off x="4628628" y="6093730"/>
            <a:ext cx="844123" cy="310592"/>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1" hangingPunct="1">
              <a:lnSpc>
                <a:spcPct val="86000"/>
              </a:lnSpc>
              <a:buClr>
                <a:srgbClr val="000000"/>
              </a:buClr>
              <a:buSzPct val="100000"/>
              <a:buFont typeface="Times New Roman" pitchFamily="18" charset="0"/>
              <a:buNone/>
            </a:pPr>
            <a:endParaRPr lang="en-US" sz="2400" b="0" dirty="0" smtClean="0">
              <a:solidFill>
                <a:srgbClr val="FFFFFF"/>
              </a:solidFill>
              <a:latin typeface="Times New Roman" pitchFamily="18" charset="0"/>
            </a:endParaRPr>
          </a:p>
        </p:txBody>
      </p:sp>
      <p:sp>
        <p:nvSpPr>
          <p:cNvPr id="4" name="Rounded Rectangle 3"/>
          <p:cNvSpPr/>
          <p:nvPr/>
        </p:nvSpPr>
        <p:spPr bwMode="auto">
          <a:xfrm>
            <a:off x="22504" y="6093730"/>
            <a:ext cx="844123" cy="310592"/>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1" hangingPunct="1">
              <a:lnSpc>
                <a:spcPct val="86000"/>
              </a:lnSpc>
              <a:buClr>
                <a:srgbClr val="000000"/>
              </a:buClr>
              <a:buSzPct val="100000"/>
              <a:buFont typeface="Times New Roman" pitchFamily="18" charset="0"/>
              <a:buNone/>
            </a:pPr>
            <a:endParaRPr lang="en-US" sz="2400" b="0" dirty="0" smtClean="0">
              <a:solidFill>
                <a:srgbClr val="FFFFFF"/>
              </a:solidFill>
              <a:latin typeface="Times New Roman" pitchFamily="18" charset="0"/>
            </a:endParaRPr>
          </a:p>
        </p:txBody>
      </p:sp>
      <p:sp>
        <p:nvSpPr>
          <p:cNvPr id="5" name="Rectangle 2"/>
          <p:cNvSpPr txBox="1">
            <a:spLocks noChangeArrowheads="1"/>
          </p:cNvSpPr>
          <p:nvPr/>
        </p:nvSpPr>
        <p:spPr>
          <a:xfrm>
            <a:off x="0" y="491967"/>
            <a:ext cx="9144000" cy="876211"/>
          </a:xfrm>
          <a:prstGeom prst="rect">
            <a:avLst/>
          </a:prstGeom>
          <a:solidFill>
            <a:schemeClr val="bg1"/>
          </a:solidFill>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700" b="0" i="0" u="none" strike="noStrike" kern="1200" cap="none" spc="0" normalizeH="0" baseline="0" noProof="0" dirty="0" smtClean="0">
                <a:ln>
                  <a:noFill/>
                </a:ln>
                <a:solidFill>
                  <a:srgbClr val="0000FF"/>
                </a:solidFill>
                <a:effectLst/>
                <a:uLnTx/>
                <a:uFillTx/>
                <a:latin typeface="+mj-lt"/>
                <a:ea typeface="ＭＳ Ｐゴシック"/>
                <a:cs typeface="ＭＳ Ｐゴシック"/>
              </a:rPr>
              <a:t>Changes in </a:t>
            </a:r>
            <a:r>
              <a:rPr kumimoji="0" lang="en-GB" sz="2700" b="0" i="1" u="none" strike="noStrike" kern="1200" cap="none" spc="0" normalizeH="0" baseline="0" noProof="0" dirty="0" smtClean="0">
                <a:ln>
                  <a:noFill/>
                </a:ln>
                <a:solidFill>
                  <a:srgbClr val="0000FF"/>
                </a:solidFill>
                <a:effectLst/>
                <a:uLnTx/>
                <a:uFillTx/>
                <a:latin typeface="+mj-lt"/>
                <a:ea typeface="ＭＳ Ｐゴシック"/>
                <a:cs typeface="ＭＳ Ｐゴシック"/>
              </a:rPr>
              <a:t>Horizontal</a:t>
            </a:r>
            <a:r>
              <a:rPr lang="en-GB" sz="2700" dirty="0" smtClean="0">
                <a:solidFill>
                  <a:srgbClr val="0000FF"/>
                </a:solidFill>
                <a:latin typeface="+mj-lt"/>
                <a:ea typeface="ＭＳ Ｐゴシック"/>
                <a:cs typeface="ＭＳ Ｐゴシック"/>
              </a:rPr>
              <a:t> &amp; </a:t>
            </a:r>
            <a:r>
              <a:rPr lang="en-GB" sz="2700" i="1" dirty="0" smtClean="0">
                <a:solidFill>
                  <a:srgbClr val="0000FF"/>
                </a:solidFill>
                <a:latin typeface="+mj-lt"/>
                <a:ea typeface="ＭＳ Ｐゴシック"/>
                <a:cs typeface="ＭＳ Ｐゴシック"/>
              </a:rPr>
              <a:t>Vertical</a:t>
            </a:r>
            <a:r>
              <a:rPr lang="en-GB" sz="2700" dirty="0" smtClean="0">
                <a:solidFill>
                  <a:srgbClr val="0000FF"/>
                </a:solidFill>
                <a:latin typeface="+mj-lt"/>
                <a:ea typeface="ＭＳ Ｐゴシック"/>
                <a:cs typeface="ＭＳ Ｐゴシック"/>
              </a:rPr>
              <a:t> </a:t>
            </a:r>
            <a:r>
              <a:rPr kumimoji="0" lang="en-GB" sz="2700" b="0" i="0" u="none" strike="noStrike" kern="1200" cap="none" spc="0" normalizeH="0" baseline="0" noProof="0" dirty="0" smtClean="0">
                <a:ln>
                  <a:noFill/>
                </a:ln>
                <a:solidFill>
                  <a:srgbClr val="0000FF"/>
                </a:solidFill>
                <a:effectLst/>
                <a:uLnTx/>
                <a:uFillTx/>
                <a:latin typeface="+mj-lt"/>
                <a:ea typeface="ＭＳ Ｐゴシック"/>
                <a:cs typeface="ＭＳ Ｐゴシック"/>
              </a:rPr>
              <a:t>NAD 83 Positions - UTAH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chemeClr val="tx1"/>
                </a:solidFill>
                <a:effectLst/>
                <a:uLnTx/>
                <a:uFillTx/>
                <a:latin typeface="+mj-lt"/>
                <a:ea typeface="ＭＳ Ｐゴシック"/>
                <a:cs typeface="ＭＳ Ｐゴシック"/>
              </a:rPr>
              <a:t>NAD 83(</a:t>
            </a:r>
            <a:r>
              <a:rPr kumimoji="0" lang="en-GB" sz="2000" b="0" i="0" u="none" strike="noStrike" kern="1200" cap="none" spc="0" normalizeH="0" baseline="0" noProof="0" dirty="0" smtClean="0">
                <a:ln>
                  <a:noFill/>
                </a:ln>
                <a:solidFill>
                  <a:srgbClr val="00CC00"/>
                </a:solidFill>
                <a:effectLst/>
                <a:uLnTx/>
                <a:uFillTx/>
                <a:latin typeface="+mj-lt"/>
                <a:ea typeface="ＭＳ Ｐゴシック"/>
                <a:cs typeface="ＭＳ Ｐゴシック"/>
              </a:rPr>
              <a:t>2011</a:t>
            </a:r>
            <a:r>
              <a:rPr kumimoji="0" lang="en-GB" sz="2000" b="0" i="0" u="none" strike="noStrike" kern="1200" cap="none" spc="0" normalizeH="0" baseline="0" noProof="0" dirty="0" smtClean="0">
                <a:ln>
                  <a:noFill/>
                </a:ln>
                <a:solidFill>
                  <a:schemeClr val="tx1"/>
                </a:solidFill>
                <a:effectLst/>
                <a:uLnTx/>
                <a:uFillTx/>
                <a:latin typeface="+mj-lt"/>
                <a:ea typeface="ＭＳ Ｐゴシック"/>
                <a:cs typeface="ＭＳ Ｐゴシック"/>
              </a:rPr>
              <a:t>)</a:t>
            </a:r>
            <a:r>
              <a:rPr kumimoji="0" lang="en-GB" sz="2000" b="0" i="0" u="none" strike="noStrike" kern="1200" cap="none" spc="0" normalizeH="0" baseline="0" noProof="0" dirty="0" smtClean="0">
                <a:ln>
                  <a:noFill/>
                </a:ln>
                <a:solidFill>
                  <a:srgbClr val="00CC00"/>
                </a:solidFill>
                <a:effectLst/>
                <a:uLnTx/>
                <a:uFillTx/>
                <a:latin typeface="+mj-lt"/>
                <a:ea typeface="ＭＳ Ｐゴシック"/>
                <a:cs typeface="ＭＳ Ｐゴシック"/>
              </a:rPr>
              <a:t> </a:t>
            </a:r>
            <a:r>
              <a:rPr kumimoji="0" lang="en-GB" sz="2000" b="0" i="0" u="none" strike="noStrike" kern="1200" cap="none" spc="0" normalizeH="0" baseline="0" noProof="0" dirty="0" smtClean="0">
                <a:ln>
                  <a:noFill/>
                </a:ln>
                <a:solidFill>
                  <a:schemeClr val="tx1"/>
                </a:solidFill>
                <a:effectLst/>
                <a:uLnTx/>
                <a:uFillTx/>
                <a:latin typeface="+mj-lt"/>
                <a:ea typeface="ＭＳ Ｐゴシック"/>
                <a:cs typeface="ＭＳ Ｐゴシック"/>
              </a:rPr>
              <a:t>epoch</a:t>
            </a:r>
            <a:r>
              <a:rPr kumimoji="0" lang="en-GB" sz="2000" b="0" i="0" u="none" strike="noStrike" kern="1200" cap="none" spc="0" normalizeH="0" baseline="0" noProof="0" dirty="0" smtClean="0">
                <a:ln>
                  <a:noFill/>
                </a:ln>
                <a:solidFill>
                  <a:srgbClr val="00CC00"/>
                </a:solidFill>
                <a:effectLst/>
                <a:uLnTx/>
                <a:uFillTx/>
                <a:latin typeface="+mj-lt"/>
                <a:ea typeface="ＭＳ Ｐゴシック"/>
                <a:cs typeface="ＭＳ Ｐゴシック"/>
              </a:rPr>
              <a:t> 2010.0</a:t>
            </a:r>
            <a:r>
              <a:rPr kumimoji="0" lang="en-GB" sz="2000" b="0" i="0" u="none" strike="noStrike" kern="1200" cap="none" spc="0" normalizeH="0" baseline="0" noProof="0" dirty="0" smtClean="0">
                <a:ln>
                  <a:noFill/>
                </a:ln>
                <a:solidFill>
                  <a:schemeClr val="tx1"/>
                </a:solidFill>
                <a:effectLst/>
                <a:uLnTx/>
                <a:uFillTx/>
                <a:latin typeface="+mj-lt"/>
                <a:ea typeface="ＭＳ Ｐゴシック"/>
                <a:cs typeface="ＭＳ Ｐゴシック"/>
              </a:rPr>
              <a:t> – NAD 83(</a:t>
            </a:r>
            <a:r>
              <a:rPr kumimoji="0" lang="en-GB" sz="2000" b="0" i="0" u="none" strike="noStrike" kern="1200" cap="none" spc="0" normalizeH="0" baseline="0" noProof="0" dirty="0" smtClean="0">
                <a:ln>
                  <a:noFill/>
                </a:ln>
                <a:solidFill>
                  <a:srgbClr val="00B050"/>
                </a:solidFill>
                <a:effectLst/>
                <a:uLnTx/>
                <a:uFillTx/>
                <a:latin typeface="+mj-lt"/>
                <a:ea typeface="ＭＳ Ｐゴシック"/>
                <a:cs typeface="ＭＳ Ｐゴシック"/>
              </a:rPr>
              <a:t>CORS96</a:t>
            </a:r>
            <a:r>
              <a:rPr kumimoji="0" lang="en-GB" sz="2000" b="0" i="0" u="none" strike="noStrike" kern="1200" cap="none" spc="0" normalizeH="0" baseline="0" noProof="0" dirty="0" smtClean="0">
                <a:ln>
                  <a:noFill/>
                </a:ln>
                <a:solidFill>
                  <a:schemeClr val="tx1"/>
                </a:solidFill>
                <a:effectLst/>
                <a:uLnTx/>
                <a:uFillTx/>
                <a:latin typeface="+mj-lt"/>
                <a:ea typeface="ＭＳ Ｐゴシック"/>
                <a:cs typeface="ＭＳ Ｐゴシック"/>
              </a:rPr>
              <a:t>) epoch </a:t>
            </a:r>
            <a:r>
              <a:rPr kumimoji="0" lang="en-GB" sz="2000" b="0" i="0" u="none" strike="noStrike" kern="1200" cap="none" spc="0" normalizeH="0" baseline="0" noProof="0" dirty="0" smtClean="0">
                <a:ln>
                  <a:noFill/>
                </a:ln>
                <a:solidFill>
                  <a:srgbClr val="00B050"/>
                </a:solidFill>
                <a:effectLst/>
                <a:uLnTx/>
                <a:uFillTx/>
                <a:latin typeface="+mj-lt"/>
                <a:ea typeface="ＭＳ Ｐゴシック"/>
                <a:cs typeface="ＭＳ Ｐゴシック"/>
              </a:rPr>
              <a:t>2002.0</a:t>
            </a:r>
            <a:endParaRPr kumimoji="0" lang="en-US" sz="2000" b="0" i="0" u="none" strike="noStrike" kern="1200" cap="none" spc="0" normalizeH="0" baseline="0" noProof="0" dirty="0" smtClean="0">
              <a:ln>
                <a:noFill/>
              </a:ln>
              <a:solidFill>
                <a:srgbClr val="00B050"/>
              </a:solidFill>
              <a:effectLst/>
              <a:uLnTx/>
              <a:uFillTx/>
              <a:latin typeface="+mj-lt"/>
              <a:ea typeface="ＭＳ Ｐゴシック"/>
              <a:cs typeface="ＭＳ Ｐゴシック"/>
            </a:endParaRPr>
          </a:p>
        </p:txBody>
      </p:sp>
    </p:spTree>
    <p:extLst>
      <p:ext uri="{BB962C8B-B14F-4D97-AF65-F5344CB8AC3E}">
        <p14:creationId xmlns="" xmlns:p14="http://schemas.microsoft.com/office/powerpoint/2010/main" val="2938968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57332"/>
            <a:ext cx="8595962" cy="1066800"/>
          </a:xfrm>
        </p:spPr>
        <p:txBody>
          <a:bodyPr/>
          <a:lstStyle/>
          <a:p>
            <a:pPr algn="ctr"/>
            <a:r>
              <a:rPr lang="en-US" sz="2800" dirty="0" smtClean="0"/>
              <a:t>NGS Antenna Calibration  –</a:t>
            </a:r>
            <a:br>
              <a:rPr lang="en-US" sz="2800" dirty="0" smtClean="0"/>
            </a:br>
            <a:r>
              <a:rPr lang="en-US" sz="2800" dirty="0" smtClean="0"/>
              <a:t>Relative vs. Absolute GNSS Antenna Calibration</a:t>
            </a:r>
            <a:endParaRPr lang="en-US" sz="2800" dirty="0"/>
          </a:p>
        </p:txBody>
      </p:sp>
      <p:pic>
        <p:nvPicPr>
          <p:cNvPr id="8" name="Picture Placeholder 7" descr="ptu_tilt.JPG"/>
          <p:cNvPicPr>
            <a:picLocks noGrp="1" noChangeAspect="1"/>
          </p:cNvPicPr>
          <p:nvPr>
            <p:ph type="pic" idx="1"/>
          </p:nvPr>
        </p:nvPicPr>
        <p:blipFill>
          <a:blip r:embed="rId2" cstate="print"/>
          <a:srcRect b="9835"/>
          <a:stretch>
            <a:fillRect/>
          </a:stretch>
        </p:blipFill>
        <p:spPr>
          <a:xfrm>
            <a:off x="4809514" y="1594241"/>
            <a:ext cx="4192698" cy="2835252"/>
          </a:xfrm>
          <a:ln w="19050">
            <a:noFill/>
          </a:ln>
          <a:effectLst>
            <a:outerShdw blurRad="50800" dist="38100" dir="13500000" algn="br" rotWithShape="0">
              <a:prstClr val="black">
                <a:alpha val="40000"/>
              </a:prstClr>
            </a:outerShdw>
          </a:effectLst>
        </p:spPr>
      </p:pic>
      <p:pic>
        <p:nvPicPr>
          <p:cNvPr id="9" name="Picture 8" descr="antenna cal - relative.jpg"/>
          <p:cNvPicPr>
            <a:picLocks noChangeAspect="1"/>
          </p:cNvPicPr>
          <p:nvPr/>
        </p:nvPicPr>
        <p:blipFill>
          <a:blip r:embed="rId3" cstate="print"/>
          <a:stretch>
            <a:fillRect/>
          </a:stretch>
        </p:blipFill>
        <p:spPr>
          <a:xfrm>
            <a:off x="209707" y="1555664"/>
            <a:ext cx="4093214" cy="2915394"/>
          </a:xfrm>
          <a:prstGeom prst="rect">
            <a:avLst/>
          </a:prstGeom>
        </p:spPr>
      </p:pic>
      <p:pic>
        <p:nvPicPr>
          <p:cNvPr id="10" name="Picture 9" descr="antenn cal plot.gif"/>
          <p:cNvPicPr>
            <a:picLocks noChangeAspect="1"/>
          </p:cNvPicPr>
          <p:nvPr/>
        </p:nvPicPr>
        <p:blipFill>
          <a:blip r:embed="rId4" cstate="print"/>
          <a:stretch>
            <a:fillRect/>
          </a:stretch>
        </p:blipFill>
        <p:spPr>
          <a:xfrm>
            <a:off x="807516" y="4229348"/>
            <a:ext cx="2826328" cy="2622204"/>
          </a:xfrm>
          <a:prstGeom prst="rect">
            <a:avLst/>
          </a:prstGeom>
        </p:spPr>
      </p:pic>
      <p:pic>
        <p:nvPicPr>
          <p:cNvPr id="11" name="Picture Placeholder 8" descr="Trm.1.ball.png"/>
          <p:cNvPicPr>
            <a:picLocks noChangeAspect="1"/>
          </p:cNvPicPr>
          <p:nvPr/>
        </p:nvPicPr>
        <p:blipFill>
          <a:blip r:embed="rId5" cstate="print"/>
          <a:srcRect l="14552" r="11600" b="8530"/>
          <a:stretch>
            <a:fillRect/>
          </a:stretch>
        </p:blipFill>
        <p:spPr bwMode="auto">
          <a:xfrm>
            <a:off x="5389356" y="4108864"/>
            <a:ext cx="2949158" cy="2739646"/>
          </a:xfrm>
          <a:prstGeom prst="rect">
            <a:avLst/>
          </a:prstGeom>
          <a:noFill/>
          <a:ln w="9525">
            <a:noFill/>
            <a:miter lim="800000"/>
            <a:headEnd/>
            <a:tailEnd/>
          </a:ln>
        </p:spPr>
      </p:pic>
      <p:sp>
        <p:nvSpPr>
          <p:cNvPr id="12" name="TextBox 11"/>
          <p:cNvSpPr txBox="1"/>
          <p:nvPr/>
        </p:nvSpPr>
        <p:spPr>
          <a:xfrm>
            <a:off x="1591278" y="1223162"/>
            <a:ext cx="952505" cy="307777"/>
          </a:xfrm>
          <a:prstGeom prst="rect">
            <a:avLst/>
          </a:prstGeom>
          <a:noFill/>
        </p:spPr>
        <p:txBody>
          <a:bodyPr wrap="none" rtlCol="0">
            <a:spAutoFit/>
          </a:bodyPr>
          <a:lstStyle/>
          <a:p>
            <a:r>
              <a:rPr lang="en-US" dirty="0" smtClean="0"/>
              <a:t>relative</a:t>
            </a:r>
            <a:endParaRPr lang="en-US" dirty="0"/>
          </a:p>
        </p:txBody>
      </p:sp>
      <p:sp>
        <p:nvSpPr>
          <p:cNvPr id="13" name="TextBox 12"/>
          <p:cNvSpPr txBox="1"/>
          <p:nvPr/>
        </p:nvSpPr>
        <p:spPr>
          <a:xfrm>
            <a:off x="6234533" y="1235041"/>
            <a:ext cx="1048685" cy="307777"/>
          </a:xfrm>
          <a:prstGeom prst="rect">
            <a:avLst/>
          </a:prstGeom>
          <a:noFill/>
        </p:spPr>
        <p:txBody>
          <a:bodyPr wrap="none" rtlCol="0">
            <a:spAutoFit/>
          </a:bodyPr>
          <a:lstStyle/>
          <a:p>
            <a:r>
              <a:rPr lang="en-US" dirty="0" smtClean="0"/>
              <a:t>absolute</a:t>
            </a:r>
            <a:endParaRPr lang="en-US" dirty="0"/>
          </a:p>
        </p:txBody>
      </p:sp>
      <p:pic>
        <p:nvPicPr>
          <p:cNvPr id="14" name="Picture 13" descr="Antenna cal rel vs absolute sky plot.bmp"/>
          <p:cNvPicPr>
            <a:picLocks noChangeAspect="1"/>
          </p:cNvPicPr>
          <p:nvPr/>
        </p:nvPicPr>
        <p:blipFill>
          <a:blip r:embed="rId6" cstate="print"/>
          <a:srcRect l="9740" t="2811" r="8052" b="-188"/>
          <a:stretch>
            <a:fillRect/>
          </a:stretch>
        </p:blipFill>
        <p:spPr>
          <a:xfrm>
            <a:off x="890652" y="3543517"/>
            <a:ext cx="7374576" cy="3297934"/>
          </a:xfrm>
          <a:prstGeom prst="rect">
            <a:avLst/>
          </a:prstGeom>
        </p:spPr>
      </p:pic>
      <p:sp>
        <p:nvSpPr>
          <p:cNvPr id="15" name="TextBox 14"/>
          <p:cNvSpPr txBox="1"/>
          <p:nvPr/>
        </p:nvSpPr>
        <p:spPr>
          <a:xfrm>
            <a:off x="3550724" y="6043239"/>
            <a:ext cx="2040943" cy="707886"/>
          </a:xfrm>
          <a:prstGeom prst="rect">
            <a:avLst/>
          </a:prstGeom>
          <a:noFill/>
        </p:spPr>
        <p:txBody>
          <a:bodyPr wrap="none" rtlCol="0">
            <a:spAutoFit/>
          </a:bodyPr>
          <a:lstStyle/>
          <a:p>
            <a:pPr algn="ctr"/>
            <a:r>
              <a:rPr lang="en-US" sz="2000" dirty="0" smtClean="0"/>
              <a:t>2 hours</a:t>
            </a:r>
          </a:p>
          <a:p>
            <a:pPr algn="ctr"/>
            <a:r>
              <a:rPr lang="en-US" sz="2000" dirty="0" smtClean="0"/>
              <a:t>GPS tracking</a:t>
            </a:r>
            <a:endParaRPr lang="en-US" sz="2000" dirty="0"/>
          </a:p>
        </p:txBody>
      </p:sp>
    </p:spTree>
    <p:extLst>
      <p:ext uri="{BB962C8B-B14F-4D97-AF65-F5344CB8AC3E}">
        <p14:creationId xmlns="" xmlns:p14="http://schemas.microsoft.com/office/powerpoint/2010/main" val="26658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rtlCol="0">
            <a:normAutofit/>
          </a:bodyPr>
          <a:lstStyle/>
          <a:p>
            <a:pPr eaLnBrk="1" fontAlgn="auto" hangingPunct="1">
              <a:spcAft>
                <a:spcPts val="0"/>
              </a:spcAft>
              <a:defRPr/>
            </a:pPr>
            <a:r>
              <a:rPr lang="en-US" sz="3600" dirty="0" smtClean="0"/>
              <a:t>What’s different about the CORS coordinates?</a:t>
            </a:r>
            <a:endParaRPr lang="en-US" sz="3600" dirty="0"/>
          </a:p>
        </p:txBody>
      </p:sp>
      <p:sp>
        <p:nvSpPr>
          <p:cNvPr id="3" name="Content Placeholder 2"/>
          <p:cNvSpPr>
            <a:spLocks noGrp="1"/>
          </p:cNvSpPr>
          <p:nvPr>
            <p:ph idx="1"/>
          </p:nvPr>
        </p:nvSpPr>
        <p:spPr>
          <a:xfrm>
            <a:off x="0" y="1600200"/>
            <a:ext cx="9144000" cy="4525963"/>
          </a:xfrm>
          <a:ln>
            <a:solidFill>
              <a:schemeClr val="accent2">
                <a:lumMod val="75000"/>
              </a:schemeClr>
            </a:solidFill>
          </a:ln>
        </p:spPr>
        <p:txBody>
          <a:bodyPr rtlCol="0">
            <a:normAutofit fontScale="92500" lnSpcReduction="20000"/>
          </a:bodyPr>
          <a:lstStyle/>
          <a:p>
            <a:pPr eaLnBrk="1" fontAlgn="auto" hangingPunct="1">
              <a:spcAft>
                <a:spcPts val="0"/>
              </a:spcAft>
              <a:buFont typeface="Arial" pitchFamily="34" charset="0"/>
              <a:buChar char="•"/>
              <a:defRPr/>
            </a:pPr>
            <a:r>
              <a:rPr lang="en-US" dirty="0" smtClean="0"/>
              <a:t>Change to </a:t>
            </a:r>
            <a:r>
              <a:rPr lang="en-US" dirty="0"/>
              <a:t>absolute antenna calibrations</a:t>
            </a:r>
            <a:endParaRPr lang="en-US" dirty="0" smtClean="0"/>
          </a:p>
          <a:p>
            <a:pPr lvl="1" eaLnBrk="1" fontAlgn="auto" hangingPunct="1">
              <a:spcAft>
                <a:spcPts val="0"/>
              </a:spcAft>
              <a:buFont typeface="Arial" pitchFamily="34" charset="0"/>
              <a:buChar char="–"/>
              <a:defRPr/>
            </a:pPr>
            <a:r>
              <a:rPr lang="en-US" dirty="0" smtClean="0"/>
              <a:t>Use absolute cal. in </a:t>
            </a:r>
            <a:r>
              <a:rPr lang="en-US" dirty="0" smtClean="0">
                <a:solidFill>
                  <a:srgbClr val="FF9900"/>
                </a:solidFill>
                <a:effectLst>
                  <a:outerShdw blurRad="38100" dist="38100" dir="2700000" algn="tl">
                    <a:srgbClr val="000000">
                      <a:alpha val="43137"/>
                    </a:srgbClr>
                  </a:outerShdw>
                </a:effectLst>
              </a:rPr>
              <a:t>your</a:t>
            </a:r>
            <a:r>
              <a:rPr lang="en-US" dirty="0" smtClean="0"/>
              <a:t> processing: DON’T MIX!</a:t>
            </a:r>
          </a:p>
          <a:p>
            <a:pPr eaLnBrk="1" fontAlgn="auto" hangingPunct="1">
              <a:spcAft>
                <a:spcPts val="0"/>
              </a:spcAft>
              <a:buFont typeface="Arial" pitchFamily="34" charset="0"/>
              <a:buChar char="•"/>
              <a:defRPr/>
            </a:pPr>
            <a:r>
              <a:rPr lang="en-US" dirty="0" smtClean="0"/>
              <a:t>Better because 8 more years of:</a:t>
            </a:r>
          </a:p>
          <a:p>
            <a:pPr lvl="1" eaLnBrk="1" fontAlgn="auto" hangingPunct="1">
              <a:spcAft>
                <a:spcPts val="0"/>
              </a:spcAft>
              <a:buFont typeface="Arial" pitchFamily="34" charset="0"/>
              <a:buChar char="–"/>
              <a:defRPr/>
            </a:pPr>
            <a:r>
              <a:rPr lang="en-US" dirty="0" smtClean="0"/>
              <a:t>International CGPS sites</a:t>
            </a:r>
          </a:p>
          <a:p>
            <a:pPr lvl="1" eaLnBrk="1" fontAlgn="auto" hangingPunct="1">
              <a:spcAft>
                <a:spcPts val="0"/>
              </a:spcAft>
              <a:buFont typeface="Arial" pitchFamily="34" charset="0"/>
              <a:buChar char="–"/>
              <a:defRPr/>
            </a:pPr>
            <a:r>
              <a:rPr lang="en-US" dirty="0" smtClean="0"/>
              <a:t>CORS data</a:t>
            </a:r>
            <a:r>
              <a:rPr lang="en-US" dirty="0"/>
              <a:t>:</a:t>
            </a:r>
            <a:r>
              <a:rPr lang="en-US" dirty="0" smtClean="0"/>
              <a:t> about 1600 total, ~1000 w/ &gt;2.5 yrs history</a:t>
            </a:r>
          </a:p>
          <a:p>
            <a:pPr lvl="1" eaLnBrk="1" fontAlgn="auto" hangingPunct="1">
              <a:spcAft>
                <a:spcPts val="0"/>
              </a:spcAft>
              <a:buFont typeface="Arial" pitchFamily="34" charset="0"/>
              <a:buChar char="–"/>
              <a:defRPr/>
            </a:pPr>
            <a:r>
              <a:rPr lang="en-US" dirty="0" smtClean="0"/>
              <a:t>Orbit determination sophistication</a:t>
            </a:r>
          </a:p>
          <a:p>
            <a:pPr lvl="1" eaLnBrk="1" fontAlgn="auto" hangingPunct="1">
              <a:spcAft>
                <a:spcPts val="0"/>
              </a:spcAft>
              <a:buFont typeface="Arial" pitchFamily="34" charset="0"/>
              <a:buChar char="–"/>
              <a:defRPr/>
            </a:pPr>
            <a:r>
              <a:rPr lang="en-US" dirty="0"/>
              <a:t>CORS velocity data</a:t>
            </a:r>
          </a:p>
          <a:p>
            <a:pPr eaLnBrk="1" fontAlgn="auto" hangingPunct="1">
              <a:spcAft>
                <a:spcPts val="0"/>
              </a:spcAft>
              <a:buFont typeface="Arial" pitchFamily="34" charset="0"/>
              <a:buChar char="•"/>
              <a:defRPr/>
            </a:pPr>
            <a:r>
              <a:rPr lang="en-US" dirty="0" smtClean="0"/>
              <a:t>Better Horizontal Time-Dependent Positioning (HTDP) 		software modeling for CORS w/ &lt;2.5 yrs history</a:t>
            </a:r>
          </a:p>
          <a:p>
            <a:pPr eaLnBrk="1" fontAlgn="auto" hangingPunct="1">
              <a:spcAft>
                <a:spcPts val="0"/>
              </a:spcAft>
              <a:buFont typeface="Arial" pitchFamily="34" charset="0"/>
              <a:buChar char="•"/>
              <a:defRPr/>
            </a:pPr>
            <a:r>
              <a:rPr lang="en-US" dirty="0" smtClean="0"/>
              <a:t>Better processing algorithms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extLst>
      <p:ext uri="{BB962C8B-B14F-4D97-AF65-F5344CB8AC3E}">
        <p14:creationId xmlns="" xmlns:p14="http://schemas.microsoft.com/office/powerpoint/2010/main" val="19322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2065" y="1663188"/>
            <a:ext cx="5981700" cy="4772025"/>
          </a:xfrm>
          <a:prstGeom prst="rect">
            <a:avLst/>
          </a:prstGeom>
        </p:spPr>
      </p:pic>
      <p:sp>
        <p:nvSpPr>
          <p:cNvPr id="3" name="TextBox 2"/>
          <p:cNvSpPr txBox="1"/>
          <p:nvPr/>
        </p:nvSpPr>
        <p:spPr>
          <a:xfrm>
            <a:off x="3690126" y="4346377"/>
            <a:ext cx="4629794" cy="400110"/>
          </a:xfrm>
          <a:prstGeom prst="rect">
            <a:avLst/>
          </a:prstGeom>
          <a:solidFill>
            <a:srgbClr val="FFFF00"/>
          </a:solidFill>
        </p:spPr>
        <p:txBody>
          <a:bodyPr wrap="none" rtlCol="0">
            <a:spAutoFit/>
          </a:bodyPr>
          <a:lstStyle/>
          <a:p>
            <a:r>
              <a:rPr lang="en-US" sz="2000" dirty="0" smtClean="0">
                <a:solidFill>
                  <a:srgbClr val="FF0000"/>
                </a:solidFill>
              </a:rPr>
              <a:t>&gt; NAD83 (2011) epoch 2010.0</a:t>
            </a:r>
            <a:endParaRPr lang="en-US" sz="2000" dirty="0">
              <a:solidFill>
                <a:srgbClr val="FF0000"/>
              </a:solidFill>
            </a:endParaRPr>
          </a:p>
        </p:txBody>
      </p:sp>
      <p:sp>
        <p:nvSpPr>
          <p:cNvPr id="4" name="TextBox 3"/>
          <p:cNvSpPr txBox="1"/>
          <p:nvPr/>
        </p:nvSpPr>
        <p:spPr>
          <a:xfrm>
            <a:off x="3676276" y="2373152"/>
            <a:ext cx="3433953" cy="400110"/>
          </a:xfrm>
          <a:prstGeom prst="rect">
            <a:avLst/>
          </a:prstGeom>
          <a:solidFill>
            <a:srgbClr val="FFFF00"/>
          </a:solidFill>
        </p:spPr>
        <p:txBody>
          <a:bodyPr wrap="none" rtlCol="0">
            <a:spAutoFit/>
          </a:bodyPr>
          <a:lstStyle/>
          <a:p>
            <a:r>
              <a:rPr lang="en-US" sz="2000" dirty="0" smtClean="0">
                <a:solidFill>
                  <a:srgbClr val="FF0000"/>
                </a:solidFill>
              </a:rPr>
              <a:t>&gt; IGS08 epoch 2005.0</a:t>
            </a:r>
            <a:endParaRPr lang="en-US" sz="2000" dirty="0">
              <a:solidFill>
                <a:srgbClr val="FF0000"/>
              </a:solidFill>
            </a:endParaRPr>
          </a:p>
        </p:txBody>
      </p:sp>
      <p:sp>
        <p:nvSpPr>
          <p:cNvPr id="5" name="Rectangle 2"/>
          <p:cNvSpPr txBox="1">
            <a:spLocks noChangeArrowheads="1"/>
          </p:cNvSpPr>
          <p:nvPr/>
        </p:nvSpPr>
        <p:spPr>
          <a:xfrm>
            <a:off x="0" y="403788"/>
            <a:ext cx="9144000" cy="588962"/>
          </a:xfrm>
          <a:prstGeom prst="rect">
            <a:avLst/>
          </a:prstGeom>
        </p:spPr>
        <p:txBody>
          <a:bodyPr/>
          <a:lstStyle/>
          <a:p>
            <a:pPr algn="ctr" defTabSz="914400">
              <a:defRPr/>
            </a:pPr>
            <a:r>
              <a:rPr lang="en-US" sz="2600" b="1" kern="0" dirty="0" smtClean="0">
                <a:solidFill>
                  <a:prstClr val="black"/>
                </a:solidFill>
                <a:latin typeface="Calibri" pitchFamily="34" charset="0"/>
                <a:cs typeface="+mj-cs"/>
              </a:rPr>
              <a:t>CORS Reference Frame Changes Due to MYCS – </a:t>
            </a:r>
          </a:p>
          <a:p>
            <a:pPr algn="ctr" defTabSz="914400">
              <a:defRPr/>
            </a:pPr>
            <a:r>
              <a:rPr lang="en-US" b="1" kern="0" dirty="0" smtClean="0">
                <a:solidFill>
                  <a:prstClr val="black"/>
                </a:solidFill>
                <a:latin typeface="Calibri" pitchFamily="34" charset="0"/>
                <a:cs typeface="+mj-cs"/>
              </a:rPr>
              <a:t>available now</a:t>
            </a:r>
            <a:endParaRPr lang="en-US" i="1" u="sng" kern="0" dirty="0" smtClean="0">
              <a:solidFill>
                <a:prstClr val="black"/>
              </a:solidFill>
              <a:latin typeface="Calibri" pitchFamily="34" charset="0"/>
              <a:cs typeface="+mj-cs"/>
            </a:endParaRPr>
          </a:p>
        </p:txBody>
      </p:sp>
      <p:sp>
        <p:nvSpPr>
          <p:cNvPr id="6" name="Rectangle 5"/>
          <p:cNvSpPr/>
          <p:nvPr/>
        </p:nvSpPr>
        <p:spPr>
          <a:xfrm>
            <a:off x="534388" y="2565071"/>
            <a:ext cx="2398816" cy="2137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44288" y="4560124"/>
            <a:ext cx="3030184" cy="2018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205922" y="3158828"/>
            <a:ext cx="3807453" cy="461665"/>
          </a:xfrm>
          <a:prstGeom prst="rect">
            <a:avLst/>
          </a:prstGeom>
          <a:solidFill>
            <a:schemeClr val="bg2"/>
          </a:solidFill>
          <a:ln w="25400">
            <a:solidFill>
              <a:schemeClr val="accent1"/>
            </a:solidFill>
          </a:ln>
        </p:spPr>
        <p:txBody>
          <a:bodyPr wrap="none" rtlCol="0">
            <a:spAutoFit/>
          </a:bodyPr>
          <a:lstStyle/>
          <a:p>
            <a:pPr algn="ctr"/>
            <a:r>
              <a:rPr lang="en-US" sz="1200" dirty="0" smtClean="0">
                <a:solidFill>
                  <a:prstClr val="black"/>
                </a:solidFill>
              </a:rPr>
              <a:t>IGS08 = International GNSS Service 2008</a:t>
            </a:r>
          </a:p>
          <a:p>
            <a:pPr algn="ctr"/>
            <a:r>
              <a:rPr lang="en-US" sz="1200" dirty="0" smtClean="0">
                <a:solidFill>
                  <a:prstClr val="black"/>
                </a:solidFill>
              </a:rPr>
              <a:t>(GPS-only realization of ITRF2008)</a:t>
            </a:r>
            <a:endParaRPr lang="en-US" sz="1200" dirty="0">
              <a:solidFill>
                <a:prstClr val="black"/>
              </a:solidFill>
            </a:endParaRPr>
          </a:p>
        </p:txBody>
      </p:sp>
      <p:sp>
        <p:nvSpPr>
          <p:cNvPr id="10" name="TextBox 9"/>
          <p:cNvSpPr txBox="1"/>
          <p:nvPr/>
        </p:nvSpPr>
        <p:spPr>
          <a:xfrm>
            <a:off x="4863323" y="5365655"/>
            <a:ext cx="4227439" cy="461665"/>
          </a:xfrm>
          <a:prstGeom prst="rect">
            <a:avLst/>
          </a:prstGeom>
          <a:solidFill>
            <a:schemeClr val="bg2"/>
          </a:solidFill>
          <a:ln w="25400">
            <a:solidFill>
              <a:schemeClr val="accent1"/>
            </a:solidFill>
          </a:ln>
        </p:spPr>
        <p:txBody>
          <a:bodyPr wrap="none" rtlCol="0">
            <a:spAutoFit/>
          </a:bodyPr>
          <a:lstStyle/>
          <a:p>
            <a:pPr algn="ctr"/>
            <a:r>
              <a:rPr lang="en-US" sz="1200" dirty="0" smtClean="0">
                <a:solidFill>
                  <a:prstClr val="black"/>
                </a:solidFill>
              </a:rPr>
              <a:t>NAD83 (2011) = North American Datum 1983</a:t>
            </a:r>
          </a:p>
          <a:p>
            <a:pPr algn="ctr"/>
            <a:r>
              <a:rPr lang="en-US" sz="1200" dirty="0" smtClean="0">
                <a:solidFill>
                  <a:prstClr val="black"/>
                </a:solidFill>
              </a:rPr>
              <a:t>(2011 Realization)</a:t>
            </a:r>
            <a:endParaRPr lang="en-US" sz="1200" dirty="0">
              <a:solidFill>
                <a:prstClr val="black"/>
              </a:solidFill>
            </a:endParaRPr>
          </a:p>
        </p:txBody>
      </p:sp>
    </p:spTree>
    <p:extLst>
      <p:ext uri="{BB962C8B-B14F-4D97-AF65-F5344CB8AC3E}">
        <p14:creationId xmlns="" xmlns:p14="http://schemas.microsoft.com/office/powerpoint/2010/main" val="9776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433209" y="636645"/>
            <a:ext cx="4269738" cy="6217934"/>
          </a:xfrm>
          <a:prstGeom prst="rect">
            <a:avLst/>
          </a:prstGeom>
        </p:spPr>
      </p:pic>
      <p:sp>
        <p:nvSpPr>
          <p:cNvPr id="5" name="Rectangle 2"/>
          <p:cNvSpPr txBox="1">
            <a:spLocks noChangeArrowheads="1"/>
          </p:cNvSpPr>
          <p:nvPr/>
        </p:nvSpPr>
        <p:spPr>
          <a:xfrm>
            <a:off x="0" y="205013"/>
            <a:ext cx="9144000" cy="588962"/>
          </a:xfrm>
          <a:prstGeom prst="rect">
            <a:avLst/>
          </a:prstGeom>
        </p:spPr>
        <p:txBody>
          <a:bodyPr/>
          <a:lstStyle/>
          <a:p>
            <a:pPr algn="ctr" defTabSz="914400">
              <a:defRPr/>
            </a:pPr>
            <a:r>
              <a:rPr lang="en-US" sz="2400" b="1" kern="0" dirty="0" smtClean="0">
                <a:solidFill>
                  <a:prstClr val="black"/>
                </a:solidFill>
                <a:latin typeface="Calibri" pitchFamily="34" charset="0"/>
                <a:cs typeface="+mj-cs"/>
              </a:rPr>
              <a:t>CORS Coordinates – New Reference Frames</a:t>
            </a:r>
          </a:p>
        </p:txBody>
      </p:sp>
      <p:sp>
        <p:nvSpPr>
          <p:cNvPr id="6" name="Rectangle 5"/>
          <p:cNvSpPr/>
          <p:nvPr/>
        </p:nvSpPr>
        <p:spPr>
          <a:xfrm>
            <a:off x="2472458" y="1287449"/>
            <a:ext cx="1654269" cy="1476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2480409" y="2687541"/>
            <a:ext cx="2099542" cy="1741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324392" y="1056616"/>
            <a:ext cx="3807453" cy="461665"/>
          </a:xfrm>
          <a:prstGeom prst="rect">
            <a:avLst/>
          </a:prstGeom>
          <a:solidFill>
            <a:schemeClr val="bg2"/>
          </a:solidFill>
          <a:ln w="25400">
            <a:solidFill>
              <a:schemeClr val="accent1"/>
            </a:solidFill>
          </a:ln>
        </p:spPr>
        <p:txBody>
          <a:bodyPr wrap="none" rtlCol="0">
            <a:spAutoFit/>
          </a:bodyPr>
          <a:lstStyle/>
          <a:p>
            <a:pPr algn="ctr"/>
            <a:r>
              <a:rPr lang="en-US" sz="1200" dirty="0" smtClean="0">
                <a:solidFill>
                  <a:prstClr val="black"/>
                </a:solidFill>
              </a:rPr>
              <a:t>IGS08 = International GNSS Service 2008</a:t>
            </a:r>
          </a:p>
          <a:p>
            <a:pPr algn="ctr"/>
            <a:r>
              <a:rPr lang="en-US" sz="1200" dirty="0" smtClean="0">
                <a:solidFill>
                  <a:prstClr val="black"/>
                </a:solidFill>
              </a:rPr>
              <a:t>(GPS-only realization of ITRF2008)</a:t>
            </a:r>
            <a:endParaRPr lang="en-US" sz="1200" dirty="0">
              <a:solidFill>
                <a:prstClr val="black"/>
              </a:solidFill>
            </a:endParaRPr>
          </a:p>
        </p:txBody>
      </p:sp>
      <p:sp>
        <p:nvSpPr>
          <p:cNvPr id="10" name="TextBox 9"/>
          <p:cNvSpPr txBox="1"/>
          <p:nvPr/>
        </p:nvSpPr>
        <p:spPr>
          <a:xfrm>
            <a:off x="5685176" y="2352272"/>
            <a:ext cx="3206570" cy="461665"/>
          </a:xfrm>
          <a:prstGeom prst="rect">
            <a:avLst/>
          </a:prstGeom>
          <a:solidFill>
            <a:schemeClr val="bg2"/>
          </a:solidFill>
          <a:ln w="25400">
            <a:solidFill>
              <a:schemeClr val="accent1"/>
            </a:solidFill>
          </a:ln>
        </p:spPr>
        <p:txBody>
          <a:bodyPr wrap="square" rtlCol="0">
            <a:spAutoFit/>
          </a:bodyPr>
          <a:lstStyle/>
          <a:p>
            <a:pPr algn="ctr"/>
            <a:r>
              <a:rPr lang="en-US" sz="1200" dirty="0" smtClean="0">
                <a:solidFill>
                  <a:prstClr val="black"/>
                </a:solidFill>
              </a:rPr>
              <a:t>NAD83 (2011) = North American Datum 1983</a:t>
            </a:r>
          </a:p>
          <a:p>
            <a:pPr algn="ctr"/>
            <a:r>
              <a:rPr lang="en-US" sz="1200" dirty="0" smtClean="0">
                <a:solidFill>
                  <a:prstClr val="black"/>
                </a:solidFill>
              </a:rPr>
              <a:t>(2011 Realization)</a:t>
            </a:r>
            <a:endParaRPr lang="en-US" sz="1200" dirty="0">
              <a:solidFill>
                <a:prstClr val="black"/>
              </a:solidFill>
            </a:endParaRPr>
          </a:p>
        </p:txBody>
      </p:sp>
    </p:spTree>
    <p:extLst>
      <p:ext uri="{BB962C8B-B14F-4D97-AF65-F5344CB8AC3E}">
        <p14:creationId xmlns="" xmlns:p14="http://schemas.microsoft.com/office/powerpoint/2010/main" val="428431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3162" t="12886" r="3248" b="12077"/>
          <a:stretch>
            <a:fillRect/>
          </a:stretch>
        </p:blipFill>
        <p:spPr bwMode="auto">
          <a:xfrm>
            <a:off x="0" y="0"/>
            <a:ext cx="9144000" cy="6858000"/>
          </a:xfrm>
          <a:prstGeom prst="rect">
            <a:avLst/>
          </a:prstGeom>
          <a:noFill/>
          <a:ln w="9525">
            <a:noFill/>
            <a:miter lim="800000"/>
            <a:headEnd/>
            <a:tailEnd/>
          </a:ln>
        </p:spPr>
      </p:pic>
      <p:sp>
        <p:nvSpPr>
          <p:cNvPr id="6" name="Left Arrow 5"/>
          <p:cNvSpPr>
            <a:spLocks noChangeArrowheads="1"/>
          </p:cNvSpPr>
          <p:nvPr/>
        </p:nvSpPr>
        <p:spPr bwMode="auto">
          <a:xfrm>
            <a:off x="6233720" y="5294322"/>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pic>
        <p:nvPicPr>
          <p:cNvPr id="3074" name="Picture 2"/>
          <p:cNvPicPr>
            <a:picLocks noChangeAspect="1" noChangeArrowheads="1"/>
          </p:cNvPicPr>
          <p:nvPr/>
        </p:nvPicPr>
        <p:blipFill>
          <a:blip r:embed="rId3"/>
          <a:srcRect l="1003" t="11720" r="2676" b="6761"/>
          <a:stretch>
            <a:fillRect/>
          </a:stretch>
        </p:blipFill>
        <p:spPr bwMode="auto">
          <a:xfrm>
            <a:off x="-15902" y="0"/>
            <a:ext cx="9159902" cy="6858000"/>
          </a:xfrm>
          <a:prstGeom prst="rect">
            <a:avLst/>
          </a:prstGeom>
          <a:noFill/>
          <a:ln w="9525">
            <a:noFill/>
            <a:miter lim="800000"/>
            <a:headEnd/>
            <a:tailEnd/>
          </a:ln>
        </p:spPr>
      </p:pic>
    </p:spTree>
    <p:extLst>
      <p:ext uri="{BB962C8B-B14F-4D97-AF65-F5344CB8AC3E}">
        <p14:creationId xmlns="" xmlns:p14="http://schemas.microsoft.com/office/powerpoint/2010/main" val="111531607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new national adjustment of the passive network?</a:t>
            </a:r>
            <a:endParaRPr lang="en-US" dirty="0"/>
          </a:p>
        </p:txBody>
      </p:sp>
      <p:sp>
        <p:nvSpPr>
          <p:cNvPr id="3" name="Content Placeholder 2"/>
          <p:cNvSpPr>
            <a:spLocks noGrp="1"/>
          </p:cNvSpPr>
          <p:nvPr>
            <p:ph idx="1"/>
          </p:nvPr>
        </p:nvSpPr>
        <p:spPr>
          <a:xfrm>
            <a:off x="295442" y="1738429"/>
            <a:ext cx="8444523" cy="4886569"/>
          </a:xfrm>
        </p:spPr>
        <p:txBody>
          <a:bodyPr>
            <a:normAutofit fontScale="85000" lnSpcReduction="10000"/>
          </a:bodyPr>
          <a:lstStyle/>
          <a:p>
            <a:r>
              <a:rPr lang="en-US" dirty="0" smtClean="0"/>
              <a:t>Optimally align passive control with new CORS</a:t>
            </a:r>
          </a:p>
          <a:p>
            <a:r>
              <a:rPr lang="en-US" dirty="0" smtClean="0"/>
              <a:t>Add &gt;1000 projects submitted since 2007 adjustment</a:t>
            </a:r>
          </a:p>
          <a:p>
            <a:pPr lvl="1"/>
            <a:r>
              <a:rPr lang="en-US" dirty="0" smtClean="0"/>
              <a:t>Also observations for Hawaii, other Pacific islands</a:t>
            </a:r>
          </a:p>
          <a:p>
            <a:r>
              <a:rPr lang="en-US" dirty="0" smtClean="0"/>
              <a:t>Network and local accuracies on all stations</a:t>
            </a:r>
          </a:p>
          <a:p>
            <a:pPr lvl="1"/>
            <a:r>
              <a:rPr lang="en-US" dirty="0" smtClean="0"/>
              <a:t>Including future submitted projects</a:t>
            </a:r>
          </a:p>
          <a:p>
            <a:r>
              <a:rPr lang="en-US" dirty="0" smtClean="0"/>
              <a:t>More consistent results in tectonically active areas</a:t>
            </a:r>
          </a:p>
          <a:p>
            <a:pPr lvl="1"/>
            <a:r>
              <a:rPr lang="en-US" dirty="0" smtClean="0"/>
              <a:t>More current data, better tectonic modeling</a:t>
            </a:r>
          </a:p>
          <a:p>
            <a:r>
              <a:rPr lang="en-US" dirty="0" smtClean="0"/>
              <a:t>Better computations and analysis techniques</a:t>
            </a:r>
          </a:p>
          <a:p>
            <a:pPr lvl="1"/>
            <a:r>
              <a:rPr lang="en-US" dirty="0" smtClean="0"/>
              <a:t>e.g., improved outlier detection</a:t>
            </a:r>
          </a:p>
          <a:p>
            <a:pPr lvl="1"/>
            <a:r>
              <a:rPr lang="en-US" dirty="0" smtClean="0"/>
              <a:t>Incorporation of lessons learned from previous national adjustment</a:t>
            </a:r>
          </a:p>
          <a:p>
            <a:endParaRPr lang="en-US" dirty="0"/>
          </a:p>
        </p:txBody>
      </p:sp>
    </p:spTree>
    <p:extLst>
      <p:ext uri="{BB962C8B-B14F-4D97-AF65-F5344CB8AC3E}">
        <p14:creationId xmlns="" xmlns:p14="http://schemas.microsoft.com/office/powerpoint/2010/main" val="44186307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75" name="Picture 3" descr="D:\GIS\NGS\NA2011\CONUS\CONUS_2012-01-03\Export\CONUS_2012-01-0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371862606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0" y="0"/>
            <a:ext cx="9144001" cy="6858000"/>
            <a:chOff x="0" y="0"/>
            <a:chExt cx="9144001" cy="6858000"/>
          </a:xfrm>
        </p:grpSpPr>
        <p:pic>
          <p:nvPicPr>
            <p:cNvPr id="7170" name="Picture 2" descr="D:\GIS\NGS\NA2011\CONUS\CONUS_2012-01-03\Export\CONUS_vectors_1983-1988.jpg"/>
            <p:cNvPicPr>
              <a:picLocks noChangeAspect="1" noChangeArrowheads="1"/>
            </p:cNvPicPr>
            <p:nvPr/>
          </p:nvPicPr>
          <p:blipFill>
            <a:blip r:embed="rId3"/>
            <a:srcRect/>
            <a:stretch>
              <a:fillRect/>
            </a:stretch>
          </p:blipFill>
          <p:spPr bwMode="auto">
            <a:xfrm>
              <a:off x="0" y="0"/>
              <a:ext cx="9144001" cy="6858000"/>
            </a:xfrm>
            <a:prstGeom prst="rect">
              <a:avLst/>
            </a:prstGeom>
            <a:noFill/>
          </p:spPr>
        </p:pic>
        <p:sp>
          <p:nvSpPr>
            <p:cNvPr id="7" name="TextBox 6"/>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1983-1988 (6 yrs) 7712 vectors (1.8%)</a:t>
              </a:r>
              <a:endParaRPr lang="en-US" sz="2000" b="1" dirty="0"/>
            </a:p>
          </p:txBody>
        </p:sp>
      </p:grpSp>
    </p:spTree>
    <p:extLst>
      <p:ext uri="{BB962C8B-B14F-4D97-AF65-F5344CB8AC3E}">
        <p14:creationId xmlns="" xmlns:p14="http://schemas.microsoft.com/office/powerpoint/2010/main" val="138267641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396"/>
            <a:ext cx="9144000" cy="6863417"/>
          </a:xfrm>
          <a:prstGeom prst="rect">
            <a:avLst/>
          </a:prstGeom>
        </p:spPr>
        <p:txBody>
          <a:bodyPr wrap="square">
            <a:spAutoFit/>
          </a:bodyPr>
          <a:lstStyle/>
          <a:p>
            <a:pPr algn="ctr"/>
            <a:endParaRPr lang="en-US" sz="1400" b="1" i="1" dirty="0" smtClean="0"/>
          </a:p>
          <a:p>
            <a:pPr algn="ctr"/>
            <a:r>
              <a:rPr lang="en-US" sz="2000" b="1" i="1" dirty="0" smtClean="0"/>
              <a:t>National </a:t>
            </a:r>
            <a:r>
              <a:rPr lang="en-US" sz="2000" b="1" i="1" dirty="0"/>
              <a:t>Geodetic Survey </a:t>
            </a:r>
            <a:r>
              <a:rPr lang="en-US" sz="2000" b="1" i="1" dirty="0" smtClean="0"/>
              <a:t>Highlights – suggested links</a:t>
            </a:r>
            <a:endParaRPr lang="en-US" sz="2000" dirty="0"/>
          </a:p>
          <a:p>
            <a:r>
              <a:rPr lang="en-US" sz="1000" dirty="0"/>
              <a:t>	 </a:t>
            </a:r>
          </a:p>
          <a:p>
            <a:r>
              <a:rPr lang="en-US" sz="1200" dirty="0"/>
              <a:t>1. National Geodetic Survey home page: </a:t>
            </a:r>
            <a:r>
              <a:rPr lang="en-US" sz="1200" u="sng" dirty="0">
                <a:hlinkClick r:id="rId2"/>
              </a:rPr>
              <a:t>http://geodesy.noaa.gov/</a:t>
            </a:r>
            <a:r>
              <a:rPr lang="en-US" sz="1200" dirty="0"/>
              <a:t>;</a:t>
            </a:r>
          </a:p>
          <a:p>
            <a:r>
              <a:rPr lang="en-US" sz="1200" dirty="0"/>
              <a:t>Starting point for information about NGS and its products and services</a:t>
            </a:r>
          </a:p>
          <a:p>
            <a:r>
              <a:rPr lang="en-US" sz="1200" dirty="0"/>
              <a:t> </a:t>
            </a:r>
          </a:p>
          <a:p>
            <a:r>
              <a:rPr lang="en-US" sz="1200" dirty="0"/>
              <a:t>2. Continuously Operating Reference Stations (CORS): </a:t>
            </a:r>
            <a:r>
              <a:rPr lang="en-US" sz="1200" u="sng" dirty="0">
                <a:hlinkClick r:id="rId3"/>
              </a:rPr>
              <a:t>http://geodesy.noaa.gov/CORS/</a:t>
            </a:r>
            <a:r>
              <a:rPr lang="en-US" sz="1200" dirty="0"/>
              <a:t>;</a:t>
            </a:r>
          </a:p>
          <a:p>
            <a:r>
              <a:rPr lang="en-US" sz="1200" dirty="0"/>
              <a:t>Data access, metadata, and miscellaneous site information for the network of permanent GNSS sites</a:t>
            </a:r>
          </a:p>
          <a:p>
            <a:r>
              <a:rPr lang="en-US" sz="1200" dirty="0"/>
              <a:t> </a:t>
            </a:r>
          </a:p>
          <a:p>
            <a:r>
              <a:rPr lang="en-US" sz="1200" dirty="0"/>
              <a:t>3. Online Positioning User Service (OPUS): </a:t>
            </a:r>
            <a:r>
              <a:rPr lang="en-US" sz="1200" u="sng" dirty="0">
                <a:hlinkClick r:id="rId4"/>
              </a:rPr>
              <a:t>http://geodesy.noaa.gov/OPUS/</a:t>
            </a:r>
            <a:r>
              <a:rPr lang="en-US" sz="1200" dirty="0"/>
              <a:t>;</a:t>
            </a:r>
          </a:p>
          <a:p>
            <a:r>
              <a:rPr lang="en-US" sz="1200" dirty="0"/>
              <a:t>Automated processing of your GPS observations (note: Until the early 2012 release of the NAD83(2011) epoch 2010.00 realization for the passive control network, users can choose between two NAD83 realizations – NAD83(2007) and NAD83(2011) epoch 2010.00 – for their solutions)</a:t>
            </a:r>
          </a:p>
          <a:p>
            <a:r>
              <a:rPr lang="en-US" sz="1200" dirty="0"/>
              <a:t> </a:t>
            </a:r>
          </a:p>
          <a:p>
            <a:r>
              <a:rPr lang="en-US" sz="1200" dirty="0"/>
              <a:t>4. Published CORS Coordinates:  </a:t>
            </a:r>
            <a:r>
              <a:rPr lang="en-US" sz="1200" u="sng" dirty="0">
                <a:hlinkClick r:id="rId5"/>
              </a:rPr>
              <a:t>http://geodesy.noaa.gov/CORS/coords.shtml</a:t>
            </a:r>
            <a:r>
              <a:rPr lang="en-US" sz="1200" dirty="0"/>
              <a:t>;</a:t>
            </a:r>
          </a:p>
          <a:p>
            <a:r>
              <a:rPr lang="en-US" sz="1200" dirty="0"/>
              <a:t>Detailed information about published CORS coordinates and reference frames, including the recent release of NAD83(2011) epoch 2010.00 and IGS08 epoch 2005.00 coordinates for all sites, along with the corresponding IGS08 GNSS antenna calibration models </a:t>
            </a:r>
          </a:p>
          <a:p>
            <a:r>
              <a:rPr lang="en-US" sz="1200" dirty="0"/>
              <a:t> </a:t>
            </a:r>
          </a:p>
          <a:p>
            <a:r>
              <a:rPr lang="en-US" sz="1200" dirty="0"/>
              <a:t>5. Multiyear CORS Solution (MYCS): </a:t>
            </a:r>
            <a:r>
              <a:rPr lang="en-US" sz="1200" u="sng" dirty="0">
                <a:hlinkClick r:id="rId6"/>
              </a:rPr>
              <a:t>http://geodesy.noaa.gov/CORS/coord_info/myear_FAQ.shtml</a:t>
            </a:r>
            <a:r>
              <a:rPr lang="en-US" sz="1200" dirty="0"/>
              <a:t>;</a:t>
            </a:r>
          </a:p>
          <a:p>
            <a:r>
              <a:rPr lang="en-US" sz="1200" dirty="0"/>
              <a:t>Questions/answers about the recent five-year effort to compute a new set of CORS coordinates, resulting in the latest nationwide geometric datum realization – NAD83(2011) epoch 2010.00</a:t>
            </a:r>
          </a:p>
          <a:p>
            <a:r>
              <a:rPr lang="en-US" sz="1200" dirty="0"/>
              <a:t> </a:t>
            </a:r>
          </a:p>
          <a:p>
            <a:r>
              <a:rPr lang="en-US" sz="1200" dirty="0"/>
              <a:t>6. National Adjustment of 2011: </a:t>
            </a:r>
            <a:r>
              <a:rPr lang="en-US" sz="1200" u="sng" dirty="0">
                <a:hlinkClick r:id="rId7"/>
              </a:rPr>
              <a:t>http://geodesy.noaa.gov/web/surveys/NA2011/</a:t>
            </a:r>
            <a:r>
              <a:rPr lang="en-US" sz="1200" dirty="0"/>
              <a:t>;</a:t>
            </a:r>
          </a:p>
          <a:p>
            <a:r>
              <a:rPr lang="en-US" sz="1200" dirty="0"/>
              <a:t>Detailed information, including FAQs, about the in-progress effort to adjust the GPS-observed passive control network to the NAD83(2011) epoch 2010.00 framework established by the CORS/MYCS</a:t>
            </a:r>
          </a:p>
          <a:p>
            <a:r>
              <a:rPr lang="en-US" sz="1200" dirty="0"/>
              <a:t> </a:t>
            </a:r>
          </a:p>
          <a:p>
            <a:r>
              <a:rPr lang="en-US" sz="1200" dirty="0"/>
              <a:t>7. </a:t>
            </a:r>
            <a:r>
              <a:rPr lang="en-US" sz="1200" i="1" dirty="0"/>
              <a:t>The National Geodetic Survey Ten-Year Plan</a:t>
            </a:r>
            <a:r>
              <a:rPr lang="en-US" sz="1200" dirty="0"/>
              <a:t>: </a:t>
            </a:r>
            <a:r>
              <a:rPr lang="en-US" sz="1200" u="sng" dirty="0">
                <a:hlinkClick r:id="rId8"/>
              </a:rPr>
              <a:t>http://geodesy.noaa.gov/INFO/NGS10yearplan.pdf</a:t>
            </a:r>
            <a:r>
              <a:rPr lang="en-US" sz="1200" dirty="0"/>
              <a:t>;</a:t>
            </a:r>
          </a:p>
          <a:p>
            <a:r>
              <a:rPr lang="en-US" sz="1200" dirty="0"/>
              <a:t>NGS document that lays out a “mission, vision, and strategy” for NGS and the evolution of the National Spatial Reference System over the 2008-2018 time period (and probably longer), including plans for the national geometric and geopotential datums of the future</a:t>
            </a:r>
          </a:p>
          <a:p>
            <a:r>
              <a:rPr lang="en-US" sz="1200" dirty="0"/>
              <a:t> </a:t>
            </a:r>
          </a:p>
          <a:p>
            <a:r>
              <a:rPr lang="en-US" sz="1200" dirty="0"/>
              <a:t>8. NGS Geoid Slope Validation Survey of 2011: </a:t>
            </a:r>
            <a:r>
              <a:rPr lang="en-US" sz="1200" u="sng" dirty="0">
                <a:hlinkClick r:id="rId9"/>
              </a:rPr>
              <a:t>http://geodesy.noaa.gov/GEOID/GSVS11/index.shtml</a:t>
            </a:r>
            <a:r>
              <a:rPr lang="en-US" sz="1200" dirty="0"/>
              <a:t>;</a:t>
            </a:r>
          </a:p>
          <a:p>
            <a:r>
              <a:rPr lang="en-US" sz="1200" dirty="0"/>
              <a:t>Description of research survey methodology to assess the accuracy of differential geoid undulations between points using NGS gravimetric geoid models vs. GPS, leveling, and other technologies</a:t>
            </a:r>
          </a:p>
          <a:p>
            <a:r>
              <a:rPr lang="en-US" sz="1200" dirty="0"/>
              <a:t> </a:t>
            </a:r>
          </a:p>
          <a:p>
            <a:r>
              <a:rPr lang="en-US" sz="1200" dirty="0"/>
              <a:t>9. NGS Presentation Library: </a:t>
            </a:r>
            <a:r>
              <a:rPr lang="en-US" sz="1200" u="sng" dirty="0">
                <a:hlinkClick r:id="rId10"/>
              </a:rPr>
              <a:t>http://geodesy.noaa.gov/web/science_edu/presentations_library/</a:t>
            </a:r>
            <a:r>
              <a:rPr lang="en-US" sz="1200" dirty="0"/>
              <a:t>;</a:t>
            </a:r>
          </a:p>
          <a:p>
            <a:r>
              <a:rPr lang="en-US" sz="1200" dirty="0"/>
              <a:t>Posting of various presentations by NGS personnel, including William Stone’s 2012 UCLS presentation</a:t>
            </a:r>
          </a:p>
        </p:txBody>
      </p:sp>
    </p:spTree>
    <p:extLst>
      <p:ext uri="{BB962C8B-B14F-4D97-AF65-F5344CB8AC3E}">
        <p14:creationId xmlns="" xmlns:p14="http://schemas.microsoft.com/office/powerpoint/2010/main" val="2037503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0" y="0"/>
            <a:ext cx="9144000" cy="6858000"/>
            <a:chOff x="0" y="0"/>
            <a:chExt cx="9144000" cy="6858000"/>
          </a:xfrm>
        </p:grpSpPr>
        <p:pic>
          <p:nvPicPr>
            <p:cNvPr id="2051" name="Picture 3" descr="D:\GIS\NGS\NA2011\CONUS\CONUS_2012-01-03\Export\CONUS_vectors_1989-199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 name="TextBox 6"/>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1989-1992 (4 yrs) 53,862 vectors (12.6%)</a:t>
              </a:r>
              <a:endParaRPr lang="en-US" sz="2000" b="1" dirty="0"/>
            </a:p>
          </p:txBody>
        </p:sp>
      </p:grpSp>
    </p:spTree>
    <p:extLst>
      <p:ext uri="{BB962C8B-B14F-4D97-AF65-F5344CB8AC3E}">
        <p14:creationId xmlns="" xmlns:p14="http://schemas.microsoft.com/office/powerpoint/2010/main" val="163420726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0" y="0"/>
            <a:ext cx="9144000" cy="6858000"/>
            <a:chOff x="0" y="0"/>
            <a:chExt cx="9144000" cy="6858000"/>
          </a:xfrm>
        </p:grpSpPr>
        <p:pic>
          <p:nvPicPr>
            <p:cNvPr id="3075" name="Picture 3" descr="D:\GIS\NGS\NA2011\CONUS\CONUS_2012-01-03\Export\CONUS_vectors_1993-199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1993-1996 (4 yrs) 73,687 vectors (17.3%)</a:t>
              </a:r>
              <a:endParaRPr lang="en-US" sz="2000" b="1" dirty="0"/>
            </a:p>
          </p:txBody>
        </p:sp>
      </p:grpSp>
    </p:spTree>
    <p:extLst>
      <p:ext uri="{BB962C8B-B14F-4D97-AF65-F5344CB8AC3E}">
        <p14:creationId xmlns="" xmlns:p14="http://schemas.microsoft.com/office/powerpoint/2010/main" val="3412404963"/>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0" y="0"/>
            <a:ext cx="9144000" cy="6858000"/>
            <a:chOff x="0" y="0"/>
            <a:chExt cx="9144000" cy="6858000"/>
          </a:xfrm>
        </p:grpSpPr>
        <p:pic>
          <p:nvPicPr>
            <p:cNvPr id="5123" name="Picture 3" descr="D:\GIS\NGS\NA2011\CONUS\CONUS_2012-01-03\Export\CONUS_vectors_1997-200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1997-2001 (5 yrs) 92,679 vectors (21.7%)</a:t>
              </a:r>
              <a:endParaRPr lang="en-US" sz="2000" b="1" dirty="0"/>
            </a:p>
          </p:txBody>
        </p:sp>
      </p:grpSp>
    </p:spTree>
    <p:extLst>
      <p:ext uri="{BB962C8B-B14F-4D97-AF65-F5344CB8AC3E}">
        <p14:creationId xmlns="" xmlns:p14="http://schemas.microsoft.com/office/powerpoint/2010/main" val="386610776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0" y="0"/>
            <a:ext cx="9144000" cy="6858000"/>
            <a:chOff x="0" y="0"/>
            <a:chExt cx="9144000" cy="6858000"/>
          </a:xfrm>
        </p:grpSpPr>
        <p:pic>
          <p:nvPicPr>
            <p:cNvPr id="4099" name="Picture 3" descr="D:\GIS\NGS\NA2011\CONUS\CONUS_2012-01-03\Export\CONUS_vectors_2002-200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2002-2006 (5 yrs) 123,915 vectors (29.0%)</a:t>
              </a:r>
              <a:endParaRPr lang="en-US" sz="2000" b="1" dirty="0"/>
            </a:p>
          </p:txBody>
        </p:sp>
      </p:grpSp>
    </p:spTree>
    <p:extLst>
      <p:ext uri="{BB962C8B-B14F-4D97-AF65-F5344CB8AC3E}">
        <p14:creationId xmlns="" xmlns:p14="http://schemas.microsoft.com/office/powerpoint/2010/main" val="3971617217"/>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0" y="0"/>
            <a:ext cx="9144000" cy="6858000"/>
            <a:chOff x="0" y="0"/>
            <a:chExt cx="9144000" cy="6858000"/>
          </a:xfrm>
        </p:grpSpPr>
        <p:pic>
          <p:nvPicPr>
            <p:cNvPr id="6147" name="Picture 3" descr="D:\GIS\NGS\NA2011\CONUS\CONUS_2012-01-03\Export\CONUS_vectors_2007-20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2007-2011 (5 yrs) 75,122 vectors (17.6%)</a:t>
              </a:r>
              <a:endParaRPr lang="en-US" sz="2000" b="1" dirty="0"/>
            </a:p>
          </p:txBody>
        </p:sp>
      </p:grpSp>
    </p:spTree>
    <p:extLst>
      <p:ext uri="{BB962C8B-B14F-4D97-AF65-F5344CB8AC3E}">
        <p14:creationId xmlns="" xmlns:p14="http://schemas.microsoft.com/office/powerpoint/2010/main" val="761117282"/>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20"/>
          <p:cNvGrpSpPr/>
          <p:nvPr/>
        </p:nvGrpSpPr>
        <p:grpSpPr>
          <a:xfrm>
            <a:off x="0" y="0"/>
            <a:ext cx="9144000" cy="6858000"/>
            <a:chOff x="0" y="0"/>
            <a:chExt cx="9144000" cy="6858000"/>
          </a:xfrm>
        </p:grpSpPr>
        <p:pic>
          <p:nvPicPr>
            <p:cNvPr id="22" name="Picture 2" descr="D:\GIS\NGS\NA2011\CONUS\CONUS_2012-01-03\Export\CONUS_vectors_1983-20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3" name="TextBox 22"/>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1983-2011 (29 yrs) 426,977 vectors (100.0%)</a:t>
              </a:r>
              <a:endParaRPr lang="en-US" sz="2000" b="1" dirty="0"/>
            </a:p>
          </p:txBody>
        </p:sp>
      </p:grpSp>
    </p:spTree>
    <p:extLst>
      <p:ext uri="{BB962C8B-B14F-4D97-AF65-F5344CB8AC3E}">
        <p14:creationId xmlns="" xmlns:p14="http://schemas.microsoft.com/office/powerpoint/2010/main" val="988053870"/>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IS\NGS\NA2011\CONUS\Export\CONUS_2011-10-10_data_No CORS.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 descr="D:\GIS\NGS\NA2011\CONUS\Export\CONUS_2011-10-10_data.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1611205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6155"/>
            <a:ext cx="8229600" cy="582245"/>
          </a:xfrm>
        </p:spPr>
        <p:txBody>
          <a:bodyPr/>
          <a:lstStyle/>
          <a:p>
            <a:r>
              <a:rPr lang="en-US" dirty="0" smtClean="0"/>
              <a:t>NA2011 Project Status</a:t>
            </a:r>
            <a:endParaRPr lang="en-US" dirty="0"/>
          </a:p>
        </p:txBody>
      </p:sp>
      <p:sp>
        <p:nvSpPr>
          <p:cNvPr id="3" name="Content Placeholder 2"/>
          <p:cNvSpPr>
            <a:spLocks noGrp="1"/>
          </p:cNvSpPr>
          <p:nvPr>
            <p:ph idx="1"/>
          </p:nvPr>
        </p:nvSpPr>
        <p:spPr>
          <a:xfrm>
            <a:off x="0" y="1371600"/>
            <a:ext cx="8898467" cy="4954772"/>
          </a:xfrm>
        </p:spPr>
        <p:txBody>
          <a:bodyPr>
            <a:normAutofit fontScale="85000" lnSpcReduction="10000"/>
          </a:bodyPr>
          <a:lstStyle/>
          <a:p>
            <a:pPr>
              <a:lnSpc>
                <a:spcPct val="110000"/>
              </a:lnSpc>
            </a:pPr>
            <a:r>
              <a:rPr lang="en-US" dirty="0" smtClean="0"/>
              <a:t>Expect overall coordinate change approx same as MYCS</a:t>
            </a:r>
          </a:p>
          <a:p>
            <a:pPr lvl="1">
              <a:lnSpc>
                <a:spcPct val="110000"/>
              </a:lnSpc>
            </a:pPr>
            <a:r>
              <a:rPr lang="en-US" dirty="0" smtClean="0"/>
              <a:t>Horizontal:   Mean ~2 cm (±8 cm), median ~0 cm</a:t>
            </a:r>
          </a:p>
          <a:p>
            <a:pPr lvl="1">
              <a:lnSpc>
                <a:spcPct val="110000"/>
              </a:lnSpc>
            </a:pPr>
            <a:r>
              <a:rPr lang="en-US" dirty="0" smtClean="0"/>
              <a:t>Vertical:   Mean ~ -1 cm (±2 cm), median ~ -1 cm</a:t>
            </a:r>
          </a:p>
          <a:p>
            <a:pPr lvl="1">
              <a:lnSpc>
                <a:spcPct val="110000"/>
              </a:lnSpc>
            </a:pPr>
            <a:r>
              <a:rPr lang="en-US" dirty="0" smtClean="0"/>
              <a:t>This is for change in realization </a:t>
            </a:r>
            <a:r>
              <a:rPr lang="en-US" b="1" i="1" dirty="0" smtClean="0"/>
              <a:t>and</a:t>
            </a:r>
            <a:r>
              <a:rPr lang="en-US" dirty="0" smtClean="0"/>
              <a:t> reference epoch</a:t>
            </a:r>
          </a:p>
          <a:p>
            <a:pPr lvl="2">
              <a:lnSpc>
                <a:spcPct val="110000"/>
              </a:lnSpc>
            </a:pPr>
            <a:r>
              <a:rPr lang="en-US" dirty="0" smtClean="0"/>
              <a:t>NAD 83(CORS96) epoch 2002.00 </a:t>
            </a:r>
            <a:r>
              <a:rPr lang="en-US" dirty="0" smtClean="0">
                <a:sym typeface="Wingdings" pitchFamily="2" charset="2"/>
              </a:rPr>
              <a:t> NAD 83(2011) epoch 2010.00</a:t>
            </a:r>
          </a:p>
          <a:p>
            <a:pPr>
              <a:lnSpc>
                <a:spcPct val="110000"/>
              </a:lnSpc>
            </a:pPr>
            <a:r>
              <a:rPr lang="en-US" dirty="0" smtClean="0"/>
              <a:t>New NAD 83 coordinate transformation tools</a:t>
            </a:r>
          </a:p>
          <a:p>
            <a:pPr lvl="1">
              <a:lnSpc>
                <a:spcPct val="110000"/>
              </a:lnSpc>
            </a:pPr>
            <a:r>
              <a:rPr lang="en-US" dirty="0" smtClean="0"/>
              <a:t>NAD 83(HARN) </a:t>
            </a:r>
            <a:r>
              <a:rPr lang="en-US" dirty="0" smtClean="0">
                <a:sym typeface="Wingdings" pitchFamily="2" charset="2"/>
              </a:rPr>
              <a:t> (NAD83(2007)/CORS96)  NAD83(2011)</a:t>
            </a:r>
          </a:p>
          <a:p>
            <a:pPr lvl="1">
              <a:lnSpc>
                <a:spcPct val="110000"/>
              </a:lnSpc>
            </a:pPr>
            <a:r>
              <a:rPr lang="en-US" dirty="0" smtClean="0">
                <a:sym typeface="Wingdings" pitchFamily="2" charset="2"/>
              </a:rPr>
              <a:t>Both horizontal coordinates and ellipsoid heights</a:t>
            </a:r>
            <a:endParaRPr lang="en-US" dirty="0" smtClean="0"/>
          </a:p>
          <a:p>
            <a:pPr lvl="1">
              <a:lnSpc>
                <a:spcPct val="110000"/>
              </a:lnSpc>
            </a:pPr>
            <a:r>
              <a:rPr lang="en-US" dirty="0" smtClean="0"/>
              <a:t>Currently under study and development by NGS</a:t>
            </a:r>
          </a:p>
          <a:p>
            <a:pPr lvl="2">
              <a:lnSpc>
                <a:spcPct val="110000"/>
              </a:lnSpc>
            </a:pPr>
            <a:r>
              <a:rPr lang="en-US" dirty="0" smtClean="0"/>
              <a:t>Prelim high res (1 arc-minute) grids completed for HARN </a:t>
            </a:r>
            <a:r>
              <a:rPr lang="en-US" dirty="0" smtClean="0">
                <a:sym typeface="Wingdings" pitchFamily="2" charset="2"/>
              </a:rPr>
              <a:t>/ NSRS2007</a:t>
            </a:r>
          </a:p>
          <a:p>
            <a:pPr lvl="2">
              <a:lnSpc>
                <a:spcPct val="110000"/>
              </a:lnSpc>
            </a:pPr>
            <a:r>
              <a:rPr lang="en-US" dirty="0" smtClean="0">
                <a:sym typeface="Wingdings" pitchFamily="2" charset="2"/>
              </a:rPr>
              <a:t>Includes error grid to give users estimate of accuracy</a:t>
            </a:r>
            <a:endParaRPr lang="en-US" dirty="0" smtClean="0"/>
          </a:p>
          <a:p>
            <a:pPr>
              <a:lnSpc>
                <a:spcPct val="105000"/>
              </a:lnSpc>
            </a:pPr>
            <a:endParaRPr lang="en-US" b="1" dirty="0" smtClean="0"/>
          </a:p>
          <a:p>
            <a:endParaRPr lang="en-US" dirty="0"/>
          </a:p>
        </p:txBody>
      </p:sp>
    </p:spTree>
    <p:extLst>
      <p:ext uri="{BB962C8B-B14F-4D97-AF65-F5344CB8AC3E}">
        <p14:creationId xmlns="" xmlns:p14="http://schemas.microsoft.com/office/powerpoint/2010/main" val="3294302207"/>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will it all be done?</a:t>
            </a:r>
            <a:endParaRPr lang="en-US" dirty="0"/>
          </a:p>
        </p:txBody>
      </p:sp>
      <p:sp>
        <p:nvSpPr>
          <p:cNvPr id="3" name="Content Placeholder 2"/>
          <p:cNvSpPr>
            <a:spLocks noGrp="1"/>
          </p:cNvSpPr>
          <p:nvPr>
            <p:ph idx="1"/>
          </p:nvPr>
        </p:nvSpPr>
        <p:spPr>
          <a:xfrm>
            <a:off x="242276" y="1417638"/>
            <a:ext cx="8901723" cy="5440362"/>
          </a:xfrm>
        </p:spPr>
        <p:txBody>
          <a:bodyPr>
            <a:normAutofit fontScale="70000" lnSpcReduction="20000"/>
          </a:bodyPr>
          <a:lstStyle/>
          <a:p>
            <a:pPr>
              <a:lnSpc>
                <a:spcPct val="115000"/>
              </a:lnSpc>
            </a:pPr>
            <a:r>
              <a:rPr lang="en-US" dirty="0" smtClean="0"/>
              <a:t>Multi-Year CORS Solution</a:t>
            </a:r>
          </a:p>
          <a:p>
            <a:pPr lvl="1">
              <a:lnSpc>
                <a:spcPct val="115000"/>
              </a:lnSpc>
            </a:pPr>
            <a:r>
              <a:rPr lang="en-US" dirty="0" smtClean="0"/>
              <a:t>Officially released coordinates September 2011</a:t>
            </a:r>
          </a:p>
          <a:p>
            <a:pPr lvl="1">
              <a:lnSpc>
                <a:spcPct val="115000"/>
              </a:lnSpc>
            </a:pPr>
            <a:r>
              <a:rPr lang="en-US" dirty="0" smtClean="0"/>
              <a:t>Will publish in NGS database simultaneously with NA2011 </a:t>
            </a:r>
          </a:p>
          <a:p>
            <a:pPr>
              <a:lnSpc>
                <a:spcPct val="115000"/>
              </a:lnSpc>
            </a:pPr>
            <a:r>
              <a:rPr lang="en-US" dirty="0" smtClean="0"/>
              <a:t>National Adjustment of 2011</a:t>
            </a:r>
          </a:p>
          <a:p>
            <a:pPr lvl="1">
              <a:lnSpc>
                <a:spcPct val="115000"/>
              </a:lnSpc>
            </a:pPr>
            <a:r>
              <a:rPr lang="en-US" dirty="0" smtClean="0"/>
              <a:t>Goal:  Complete in March 2012, publish</a:t>
            </a:r>
            <a:r>
              <a:rPr lang="en-US" i="1" dirty="0" smtClean="0"/>
              <a:t> </a:t>
            </a:r>
            <a:r>
              <a:rPr lang="en-US" sz="3400" b="1" i="1" dirty="0" smtClean="0"/>
              <a:t>early April 2012</a:t>
            </a:r>
          </a:p>
          <a:p>
            <a:pPr lvl="1">
              <a:lnSpc>
                <a:spcPct val="115000"/>
              </a:lnSpc>
            </a:pPr>
            <a:r>
              <a:rPr lang="en-US" dirty="0" smtClean="0"/>
              <a:t>Final data added to NA2011 network mid-Dec 2011</a:t>
            </a:r>
          </a:p>
          <a:p>
            <a:pPr>
              <a:lnSpc>
                <a:spcPct val="115000"/>
              </a:lnSpc>
            </a:pPr>
            <a:r>
              <a:rPr lang="en-US" dirty="0" smtClean="0"/>
              <a:t>OPUS (Online Positioning User Service)</a:t>
            </a:r>
          </a:p>
          <a:p>
            <a:pPr lvl="1">
              <a:lnSpc>
                <a:spcPct val="115000"/>
              </a:lnSpc>
            </a:pPr>
            <a:r>
              <a:rPr lang="en-US" dirty="0" smtClean="0"/>
              <a:t>Dual solutions (CORS96 and MYC) are available until NA2011 complete</a:t>
            </a:r>
          </a:p>
          <a:p>
            <a:pPr>
              <a:lnSpc>
                <a:spcPct val="115000"/>
              </a:lnSpc>
            </a:pPr>
            <a:r>
              <a:rPr lang="en-US" dirty="0" smtClean="0"/>
              <a:t>NAD 83(HARN)</a:t>
            </a:r>
            <a:r>
              <a:rPr lang="en-US" dirty="0" smtClean="0">
                <a:sym typeface="Wingdings" pitchFamily="2" charset="2"/>
              </a:rPr>
              <a:t></a:t>
            </a:r>
            <a:r>
              <a:rPr lang="en-US" dirty="0" smtClean="0"/>
              <a:t>(NSRS2007/CORS96) coordinate transformation tool</a:t>
            </a:r>
          </a:p>
          <a:p>
            <a:pPr lvl="1">
              <a:lnSpc>
                <a:spcPct val="115000"/>
              </a:lnSpc>
            </a:pPr>
            <a:r>
              <a:rPr lang="en-US" dirty="0" smtClean="0"/>
              <a:t>Expect completion soon</a:t>
            </a:r>
          </a:p>
          <a:p>
            <a:pPr lvl="1">
              <a:lnSpc>
                <a:spcPct val="115000"/>
              </a:lnSpc>
            </a:pPr>
            <a:r>
              <a:rPr lang="en-US" dirty="0" smtClean="0"/>
              <a:t>Will create (NSRS2007/CORS96) </a:t>
            </a:r>
            <a:r>
              <a:rPr lang="en-US" dirty="0" smtClean="0">
                <a:sym typeface="Wingdings" pitchFamily="2" charset="2"/>
              </a:rPr>
              <a:t>(2011) tool after NA2011 complete</a:t>
            </a:r>
            <a:endParaRPr lang="en-US" dirty="0" smtClean="0"/>
          </a:p>
          <a:p>
            <a:pPr>
              <a:lnSpc>
                <a:spcPct val="115000"/>
              </a:lnSpc>
            </a:pPr>
            <a:r>
              <a:rPr lang="en-US" dirty="0" smtClean="0"/>
              <a:t>New hybrid geoid model (GEOID12)</a:t>
            </a:r>
          </a:p>
          <a:p>
            <a:pPr lvl="1">
              <a:lnSpc>
                <a:spcPct val="115000"/>
              </a:lnSpc>
            </a:pPr>
            <a:r>
              <a:rPr lang="en-US" dirty="0" smtClean="0"/>
              <a:t>Use NAD 83(2011) ellipsoid heights on leveled NAVD 88 benchmarks</a:t>
            </a:r>
          </a:p>
          <a:p>
            <a:pPr lvl="1">
              <a:lnSpc>
                <a:spcPct val="115000"/>
              </a:lnSpc>
            </a:pPr>
            <a:r>
              <a:rPr lang="en-US" dirty="0" smtClean="0"/>
              <a:t>Plan release same time as NA2011</a:t>
            </a:r>
          </a:p>
        </p:txBody>
      </p:sp>
    </p:spTree>
    <p:extLst>
      <p:ext uri="{BB962C8B-B14F-4D97-AF65-F5344CB8AC3E}">
        <p14:creationId xmlns="" xmlns:p14="http://schemas.microsoft.com/office/powerpoint/2010/main" val="1508215486"/>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Near-future (possible) plans</a:t>
            </a:r>
            <a:endParaRPr lang="en-US" dirty="0"/>
          </a:p>
        </p:txBody>
      </p:sp>
      <p:sp>
        <p:nvSpPr>
          <p:cNvPr id="3" name="Content Placeholder 2"/>
          <p:cNvSpPr>
            <a:spLocks noGrp="1"/>
          </p:cNvSpPr>
          <p:nvPr>
            <p:ph idx="1"/>
          </p:nvPr>
        </p:nvSpPr>
        <p:spPr>
          <a:xfrm>
            <a:off x="242277" y="1417638"/>
            <a:ext cx="8596923" cy="4834670"/>
          </a:xfrm>
        </p:spPr>
        <p:txBody>
          <a:bodyPr>
            <a:normAutofit/>
          </a:bodyPr>
          <a:lstStyle/>
          <a:p>
            <a:r>
              <a:rPr lang="en-US" b="1" i="1" dirty="0" smtClean="0"/>
              <a:t>Might</a:t>
            </a:r>
            <a:r>
              <a:rPr lang="en-US" dirty="0" smtClean="0"/>
              <a:t> perform national vertical adjustment</a:t>
            </a:r>
          </a:p>
          <a:p>
            <a:pPr lvl="1"/>
            <a:r>
              <a:rPr lang="en-US" dirty="0" smtClean="0"/>
              <a:t>Constrain vertically to NAVD 88 benchmarks</a:t>
            </a:r>
          </a:p>
          <a:p>
            <a:pPr lvl="2"/>
            <a:r>
              <a:rPr lang="en-US" dirty="0" smtClean="0"/>
              <a:t>Perform as simultaneous nationwide adjustment</a:t>
            </a:r>
          </a:p>
          <a:p>
            <a:pPr lvl="1"/>
            <a:r>
              <a:rPr lang="en-US" dirty="0" smtClean="0"/>
              <a:t>GNSS-derived orthometric heights</a:t>
            </a:r>
          </a:p>
          <a:p>
            <a:pPr lvl="2"/>
            <a:r>
              <a:rPr lang="en-US" dirty="0" smtClean="0"/>
              <a:t>NAD 83(2011) ellipsoid heights with GEOID12</a:t>
            </a:r>
          </a:p>
          <a:p>
            <a:pPr lvl="2"/>
            <a:r>
              <a:rPr lang="en-US" b="1" i="1" dirty="0" smtClean="0"/>
              <a:t>NOT</a:t>
            </a:r>
            <a:r>
              <a:rPr lang="en-US" dirty="0" smtClean="0"/>
              <a:t> a readjustment of NAVD 88 leveling</a:t>
            </a:r>
          </a:p>
        </p:txBody>
      </p:sp>
    </p:spTree>
    <p:extLst>
      <p:ext uri="{BB962C8B-B14F-4D97-AF65-F5344CB8AC3E}">
        <p14:creationId xmlns="" xmlns:p14="http://schemas.microsoft.com/office/powerpoint/2010/main" val="197661484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vert="horz" wrap="square" lIns="91440" tIns="45720" rIns="91440" bIns="45720" numCol="2" anchor="t" anchorCtr="0" compatLnSpc="1">
            <a:prstTxWarp prst="textNoShape">
              <a:avLst/>
            </a:prstTxWarp>
          </a:bodyPr>
          <a:lstStyle/>
          <a:p>
            <a:pPr lvl="1" eaLnBrk="1" hangingPunct="1">
              <a:lnSpc>
                <a:spcPct val="90000"/>
              </a:lnSpc>
              <a:spcBef>
                <a:spcPct val="20000"/>
              </a:spcBef>
              <a:defRPr/>
            </a:pPr>
            <a:endParaRPr kumimoji="0" lang="en-US" altLang="zh-CN" sz="2800" b="0" i="0" u="none" strike="noStrike" kern="0" cap="none" spc="0" normalizeH="0" baseline="0" noProof="0" dirty="0" smtClean="0">
              <a:ln>
                <a:noFill/>
              </a:ln>
              <a:solidFill>
                <a:schemeClr val="tx1"/>
              </a:solidFill>
              <a:effectLst/>
              <a:uLnTx/>
              <a:uFillTx/>
              <a:latin typeface="+mn-lt"/>
              <a:ea typeface="宋体" charset="-122"/>
              <a:cs typeface="+mn-cs"/>
            </a:endParaRPr>
          </a:p>
          <a:p>
            <a:pPr lvl="3" eaLnBrk="1" hangingPunct="1">
              <a:lnSpc>
                <a:spcPct val="90000"/>
              </a:lnSpc>
              <a:spcBef>
                <a:spcPct val="20000"/>
              </a:spcBef>
              <a:buFont typeface="Arial" pitchFamily="34" charset="0"/>
              <a:buChar char="•"/>
              <a:defRPr/>
            </a:pPr>
            <a:r>
              <a:rPr kumimoji="0" lang="en-US" altLang="zh-CN" sz="2800" b="0" i="0" u="none" strike="noStrike" kern="0" cap="none" spc="0" normalizeH="0" baseline="0" noProof="0" dirty="0" smtClean="0">
                <a:ln>
                  <a:noFill/>
                </a:ln>
                <a:solidFill>
                  <a:schemeClr val="tx1"/>
                </a:solidFill>
                <a:effectLst/>
                <a:uLnTx/>
                <a:uFillTx/>
                <a:latin typeface="+mn-lt"/>
                <a:ea typeface="宋体" charset="-122"/>
                <a:cs typeface="+mn-cs"/>
              </a:rPr>
              <a:t>Latitude</a:t>
            </a:r>
          </a:p>
          <a:p>
            <a:pPr lvl="3" eaLnBrk="1" hangingPunct="1">
              <a:lnSpc>
                <a:spcPct val="90000"/>
              </a:lnSpc>
              <a:spcBef>
                <a:spcPct val="20000"/>
              </a:spcBef>
              <a:buFont typeface="Arial" pitchFamily="34" charset="0"/>
              <a:buChar char="•"/>
              <a:defRPr/>
            </a:pPr>
            <a:r>
              <a:rPr lang="en-US" altLang="zh-CN" sz="2800" b="0" kern="0" dirty="0" smtClean="0">
                <a:latin typeface="+mn-lt"/>
                <a:ea typeface="宋体" charset="-122"/>
              </a:rPr>
              <a:t>Longitude</a:t>
            </a:r>
          </a:p>
          <a:p>
            <a:pPr lvl="3" eaLnBrk="1" hangingPunct="1">
              <a:lnSpc>
                <a:spcPct val="90000"/>
              </a:lnSpc>
              <a:spcBef>
                <a:spcPct val="20000"/>
              </a:spcBef>
              <a:buFont typeface="Arial" pitchFamily="34" charset="0"/>
              <a:buChar char="•"/>
              <a:defRPr/>
            </a:pPr>
            <a:r>
              <a:rPr lang="en-US" altLang="zh-CN" sz="2800" b="0" kern="0" dirty="0" smtClean="0">
                <a:latin typeface="+mn-lt"/>
                <a:ea typeface="宋体" charset="-122"/>
              </a:rPr>
              <a:t>Height</a:t>
            </a:r>
          </a:p>
          <a:p>
            <a:pPr lvl="3" algn="ctr" eaLnBrk="1" hangingPunct="1">
              <a:lnSpc>
                <a:spcPct val="90000"/>
              </a:lnSpc>
              <a:spcBef>
                <a:spcPct val="20000"/>
              </a:spcBef>
              <a:defRPr/>
            </a:pPr>
            <a:r>
              <a:rPr lang="en-US" altLang="zh-CN" sz="2800" b="0" kern="0" dirty="0" smtClean="0">
                <a:solidFill>
                  <a:srgbClr val="FF0000"/>
                </a:solidFill>
                <a:latin typeface="+mn-lt"/>
                <a:ea typeface="宋体" charset="-122"/>
              </a:rPr>
              <a:t>     </a:t>
            </a:r>
          </a:p>
          <a:p>
            <a:pPr lvl="1" eaLnBrk="1" hangingPunct="1">
              <a:lnSpc>
                <a:spcPct val="90000"/>
              </a:lnSpc>
              <a:spcBef>
                <a:spcPct val="20000"/>
              </a:spcBef>
              <a:defRPr/>
            </a:pPr>
            <a:endParaRPr lang="en-US" altLang="zh-CN" sz="2800" b="0" kern="0" dirty="0" smtClean="0">
              <a:latin typeface="+mn-lt"/>
              <a:ea typeface="宋体" charset="-122"/>
            </a:endParaRPr>
          </a:p>
          <a:p>
            <a:pPr lvl="1" eaLnBrk="1" hangingPunct="1">
              <a:lnSpc>
                <a:spcPct val="90000"/>
              </a:lnSpc>
              <a:spcBef>
                <a:spcPct val="20000"/>
              </a:spcBef>
              <a:buFont typeface="Arial" pitchFamily="34" charset="0"/>
              <a:buChar char="•"/>
              <a:defRPr/>
            </a:pPr>
            <a:r>
              <a:rPr lang="en-US" altLang="zh-CN" sz="2800" b="0" kern="0" dirty="0" smtClean="0">
                <a:latin typeface="+mn-lt"/>
                <a:ea typeface="宋体" charset="-122"/>
              </a:rPr>
              <a:t>Scale</a:t>
            </a:r>
          </a:p>
          <a:p>
            <a:pPr lvl="1" eaLnBrk="1" hangingPunct="1">
              <a:lnSpc>
                <a:spcPct val="90000"/>
              </a:lnSpc>
              <a:spcBef>
                <a:spcPct val="20000"/>
              </a:spcBef>
              <a:buFont typeface="Arial" pitchFamily="34" charset="0"/>
              <a:buChar char="•"/>
              <a:defRPr/>
            </a:pPr>
            <a:r>
              <a:rPr lang="en-US" altLang="zh-CN" sz="2800" b="0" kern="0" dirty="0" smtClean="0">
                <a:latin typeface="+mn-lt"/>
                <a:ea typeface="宋体" charset="-122"/>
              </a:rPr>
              <a:t>Gravity</a:t>
            </a:r>
          </a:p>
          <a:p>
            <a:pPr lvl="1" eaLnBrk="1" hangingPunct="1">
              <a:lnSpc>
                <a:spcPct val="90000"/>
              </a:lnSpc>
              <a:spcBef>
                <a:spcPct val="20000"/>
              </a:spcBef>
              <a:buFont typeface="Arial" pitchFamily="34" charset="0"/>
              <a:buChar char="•"/>
              <a:defRPr/>
            </a:pPr>
            <a:r>
              <a:rPr lang="en-US" altLang="zh-CN" sz="2800" b="0" kern="0" dirty="0" smtClean="0">
                <a:latin typeface="+mn-lt"/>
                <a:ea typeface="宋体" charset="-122"/>
              </a:rPr>
              <a:t>Orientation</a:t>
            </a:r>
            <a:endParaRPr lang="en-US" altLang="zh-CN" sz="2800" b="0" kern="0" dirty="0" smtClean="0">
              <a:solidFill>
                <a:srgbClr val="C00000"/>
              </a:solidFill>
              <a:latin typeface="+mn-lt"/>
              <a:ea typeface="宋体" charset="-122"/>
            </a:endParaRPr>
          </a:p>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altLang="zh-CN" sz="2800" b="0" i="0" u="none" strike="noStrike" kern="0" cap="none" spc="0" normalizeH="0" baseline="0" noProof="0" dirty="0">
              <a:ln>
                <a:noFill/>
              </a:ln>
              <a:solidFill>
                <a:schemeClr val="tx1"/>
              </a:solidFill>
              <a:effectLst/>
              <a:uLnTx/>
              <a:uFillTx/>
              <a:latin typeface="+mn-lt"/>
              <a:ea typeface="宋体" charset="-122"/>
              <a:cs typeface="+mn-cs"/>
            </a:endParaRPr>
          </a:p>
        </p:txBody>
      </p:sp>
      <p:sp>
        <p:nvSpPr>
          <p:cNvPr id="103426" name="Rectangle 2"/>
          <p:cNvSpPr>
            <a:spLocks noGrp="1" noChangeArrowheads="1"/>
          </p:cNvSpPr>
          <p:nvPr>
            <p:ph type="title"/>
          </p:nvPr>
        </p:nvSpPr>
        <p:spPr>
          <a:xfrm>
            <a:off x="0" y="191819"/>
            <a:ext cx="9143992" cy="1732665"/>
          </a:xfrm>
        </p:spPr>
        <p:txBody>
          <a:bodyPr/>
          <a:lstStyle/>
          <a:p>
            <a:r>
              <a:rPr lang="en-US" sz="3200" dirty="0" smtClean="0"/>
              <a:t>U.S. Department of Commerce</a:t>
            </a:r>
            <a:br>
              <a:rPr lang="en-US" sz="3200" dirty="0" smtClean="0"/>
            </a:br>
            <a:r>
              <a:rPr lang="en-US" sz="3200" dirty="0" smtClean="0"/>
              <a:t>National Oceanic &amp; Atmospheric Administration</a:t>
            </a:r>
            <a:r>
              <a:rPr lang="en-US" sz="3200" b="1" u="sng" dirty="0" smtClean="0"/>
              <a:t/>
            </a:r>
            <a:br>
              <a:rPr lang="en-US" sz="3200" b="1" u="sng" dirty="0" smtClean="0"/>
            </a:br>
            <a:r>
              <a:rPr lang="en-US" sz="3200" b="1" u="sng" dirty="0" smtClean="0"/>
              <a:t>National Geodetic Survey</a:t>
            </a:r>
            <a:r>
              <a:rPr lang="en-US" sz="3200" b="1" dirty="0" smtClean="0"/>
              <a:t>  </a:t>
            </a:r>
            <a:endParaRPr lang="en-US" sz="3200" dirty="0"/>
          </a:p>
        </p:txBody>
      </p:sp>
      <p:sp>
        <p:nvSpPr>
          <p:cNvPr id="103427" name="Rectangle 3"/>
          <p:cNvSpPr>
            <a:spLocks noGrp="1" noChangeArrowheads="1"/>
          </p:cNvSpPr>
          <p:nvPr>
            <p:ph type="body" idx="1"/>
          </p:nvPr>
        </p:nvSpPr>
        <p:spPr>
          <a:xfrm>
            <a:off x="0" y="2037492"/>
            <a:ext cx="9144000" cy="1785769"/>
          </a:xfrm>
        </p:spPr>
        <p:txBody>
          <a:bodyPr/>
          <a:lstStyle/>
          <a:p>
            <a:pPr marL="0" indent="0" algn="ctr">
              <a:lnSpc>
                <a:spcPct val="90000"/>
              </a:lnSpc>
              <a:buFontTx/>
              <a:buNone/>
            </a:pPr>
            <a:r>
              <a:rPr lang="en-US" altLang="zh-CN" sz="2800" i="1" dirty="0" smtClean="0">
                <a:ea typeface="宋体" charset="-122"/>
              </a:rPr>
              <a:t>Mission</a:t>
            </a:r>
            <a:r>
              <a:rPr lang="en-US" altLang="zh-CN" sz="2800" dirty="0" smtClean="0">
                <a:ea typeface="宋体" charset="-122"/>
              </a:rPr>
              <a:t>: </a:t>
            </a:r>
            <a:r>
              <a:rPr lang="en-US" altLang="zh-CN" sz="2800" u="sng" dirty="0" smtClean="0">
                <a:ea typeface="宋体" charset="-122"/>
              </a:rPr>
              <a:t>To </a:t>
            </a:r>
            <a:r>
              <a:rPr lang="en-US" altLang="zh-CN" sz="2800" u="sng" dirty="0">
                <a:ea typeface="宋体" charset="-122"/>
              </a:rPr>
              <a:t>define, maintain </a:t>
            </a:r>
            <a:r>
              <a:rPr lang="en-US" altLang="zh-CN" sz="2800" u="sng" dirty="0" smtClean="0">
                <a:ea typeface="宋体" charset="-122"/>
              </a:rPr>
              <a:t>&amp; provide </a:t>
            </a:r>
            <a:r>
              <a:rPr lang="en-US" altLang="zh-CN" sz="2800" u="sng" dirty="0">
                <a:ea typeface="宋体" charset="-122"/>
              </a:rPr>
              <a:t>access to </a:t>
            </a:r>
            <a:r>
              <a:rPr lang="en-US" altLang="zh-CN" sz="2800" u="sng" dirty="0" smtClean="0">
                <a:ea typeface="宋体" charset="-122"/>
              </a:rPr>
              <a:t>the </a:t>
            </a:r>
          </a:p>
          <a:p>
            <a:pPr marL="0" indent="0" algn="ctr">
              <a:lnSpc>
                <a:spcPct val="90000"/>
              </a:lnSpc>
              <a:buFontTx/>
              <a:buNone/>
            </a:pPr>
            <a:r>
              <a:rPr lang="en-US" altLang="zh-CN" sz="2800" b="1" i="1" u="sng" dirty="0" smtClean="0">
                <a:solidFill>
                  <a:srgbClr val="3333CC"/>
                </a:solidFill>
                <a:ea typeface="宋体" charset="-122"/>
              </a:rPr>
              <a:t>National </a:t>
            </a:r>
            <a:r>
              <a:rPr lang="en-US" altLang="zh-CN" sz="2800" b="1" i="1" u="sng" dirty="0">
                <a:solidFill>
                  <a:srgbClr val="3333CC"/>
                </a:solidFill>
                <a:ea typeface="宋体" charset="-122"/>
              </a:rPr>
              <a:t>Spatial Reference </a:t>
            </a:r>
            <a:r>
              <a:rPr lang="en-US" altLang="zh-CN" sz="2800" b="1" i="1" u="sng" dirty="0" smtClean="0">
                <a:solidFill>
                  <a:srgbClr val="3333CC"/>
                </a:solidFill>
                <a:ea typeface="宋体" charset="-122"/>
              </a:rPr>
              <a:t>System (NSRS)</a:t>
            </a:r>
            <a:r>
              <a:rPr lang="en-US" altLang="zh-CN" sz="2800" b="1" dirty="0" smtClean="0">
                <a:ea typeface="宋体" charset="-122"/>
              </a:rPr>
              <a:t> </a:t>
            </a:r>
          </a:p>
          <a:p>
            <a:pPr marL="0" indent="0" algn="ctr">
              <a:lnSpc>
                <a:spcPct val="90000"/>
              </a:lnSpc>
              <a:buFontTx/>
              <a:buNone/>
            </a:pPr>
            <a:r>
              <a:rPr lang="en-US" altLang="zh-CN" sz="2800" u="sng" dirty="0" smtClean="0">
                <a:ea typeface="宋体" charset="-122"/>
              </a:rPr>
              <a:t>to </a:t>
            </a:r>
            <a:r>
              <a:rPr lang="en-US" altLang="zh-CN" sz="2800" u="sng" dirty="0">
                <a:ea typeface="宋体" charset="-122"/>
              </a:rPr>
              <a:t>meet our </a:t>
            </a:r>
            <a:r>
              <a:rPr lang="en-US" altLang="zh-CN" sz="2800" u="sng" dirty="0" smtClean="0">
                <a:ea typeface="宋体" charset="-122"/>
              </a:rPr>
              <a:t>Nation’s </a:t>
            </a:r>
            <a:r>
              <a:rPr lang="en-US" altLang="zh-CN" sz="2800" u="sng" dirty="0">
                <a:ea typeface="宋体" charset="-122"/>
              </a:rPr>
              <a:t>economic, </a:t>
            </a:r>
            <a:r>
              <a:rPr lang="en-US" altLang="zh-CN" sz="2800" u="sng" dirty="0" smtClean="0">
                <a:ea typeface="宋体" charset="-122"/>
              </a:rPr>
              <a:t>social &amp; environmental needs</a:t>
            </a:r>
            <a:endParaRPr lang="en-US" altLang="zh-CN" sz="2800" u="sng" dirty="0">
              <a:ea typeface="宋体" charset="-122"/>
            </a:endParaRPr>
          </a:p>
        </p:txBody>
      </p:sp>
      <p:sp>
        <p:nvSpPr>
          <p:cNvPr id="5" name="TextBox 4"/>
          <p:cNvSpPr txBox="1"/>
          <p:nvPr/>
        </p:nvSpPr>
        <p:spPr>
          <a:xfrm>
            <a:off x="1244307" y="3892062"/>
            <a:ext cx="6644768" cy="2308324"/>
          </a:xfrm>
          <a:prstGeom prst="rect">
            <a:avLst/>
          </a:prstGeom>
          <a:noFill/>
        </p:spPr>
        <p:txBody>
          <a:bodyPr wrap="square" rtlCol="0">
            <a:spAutoFit/>
          </a:bodyPr>
          <a:lstStyle/>
          <a:p>
            <a:pPr algn="ctr"/>
            <a:r>
              <a:rPr lang="en-US" sz="2400" u="sng" dirty="0" smtClean="0"/>
              <a:t>National Spatial Reference System</a:t>
            </a:r>
            <a:endParaRPr lang="en-US" sz="2400" dirty="0" smtClean="0"/>
          </a:p>
          <a:p>
            <a:pPr algn="ctr"/>
            <a:endParaRPr lang="en-US" sz="2400" dirty="0" smtClean="0"/>
          </a:p>
          <a:p>
            <a:pPr algn="ctr"/>
            <a:endParaRPr lang="en-US" sz="2400" dirty="0" smtClean="0"/>
          </a:p>
          <a:p>
            <a:pPr algn="ctr"/>
            <a:endParaRPr lang="en-US" sz="2400" dirty="0" smtClean="0"/>
          </a:p>
          <a:p>
            <a:pPr algn="ctr"/>
            <a:endParaRPr lang="en-US" sz="2400" dirty="0" smtClean="0"/>
          </a:p>
          <a:p>
            <a:pPr algn="ctr"/>
            <a:r>
              <a:rPr lang="en-US" sz="2400" dirty="0" smtClean="0">
                <a:solidFill>
                  <a:srgbClr val="C00000"/>
                </a:solidFill>
              </a:rPr>
              <a:t>&amp; time variations</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9287" t="16667" r="4315" b="15206"/>
          <a:stretch>
            <a:fillRect/>
          </a:stretch>
        </p:blipFill>
        <p:spPr bwMode="auto">
          <a:xfrm>
            <a:off x="0" y="0"/>
            <a:ext cx="9144000" cy="6858000"/>
          </a:xfrm>
          <a:prstGeom prst="rect">
            <a:avLst/>
          </a:prstGeom>
          <a:noFill/>
          <a:ln w="9525">
            <a:noFill/>
            <a:miter lim="800000"/>
            <a:headEnd/>
            <a:tailEnd/>
          </a:ln>
        </p:spPr>
      </p:pic>
      <p:sp>
        <p:nvSpPr>
          <p:cNvPr id="10" name="TextBox 9"/>
          <p:cNvSpPr txBox="1"/>
          <p:nvPr/>
        </p:nvSpPr>
        <p:spPr>
          <a:xfrm>
            <a:off x="1304006" y="0"/>
            <a:ext cx="5852160" cy="646331"/>
          </a:xfrm>
          <a:prstGeom prst="rect">
            <a:avLst/>
          </a:prstGeom>
          <a:noFill/>
        </p:spPr>
        <p:txBody>
          <a:bodyPr wrap="square" rtlCol="0">
            <a:spAutoFit/>
          </a:bodyPr>
          <a:lstStyle/>
          <a:p>
            <a:r>
              <a:rPr lang="en-US" sz="3600" b="1" i="1" dirty="0" smtClean="0"/>
              <a:t>More information…</a:t>
            </a:r>
            <a:endParaRPr lang="en-US" sz="3600" b="1" i="1" dirty="0"/>
          </a:p>
        </p:txBody>
      </p:sp>
      <p:sp>
        <p:nvSpPr>
          <p:cNvPr id="8" name="Left Arrow 7"/>
          <p:cNvSpPr>
            <a:spLocks noChangeArrowheads="1"/>
          </p:cNvSpPr>
          <p:nvPr/>
        </p:nvSpPr>
        <p:spPr bwMode="auto">
          <a:xfrm>
            <a:off x="846806" y="3668090"/>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
        <p:nvSpPr>
          <p:cNvPr id="11" name="TextBox 10"/>
          <p:cNvSpPr txBox="1"/>
          <p:nvPr/>
        </p:nvSpPr>
        <p:spPr>
          <a:xfrm>
            <a:off x="254432" y="730864"/>
            <a:ext cx="5120640" cy="646331"/>
          </a:xfrm>
          <a:prstGeom prst="rect">
            <a:avLst/>
          </a:prstGeom>
          <a:noFill/>
        </p:spPr>
        <p:txBody>
          <a:bodyPr wrap="square" rtlCol="0">
            <a:spAutoFit/>
          </a:bodyPr>
          <a:lstStyle/>
          <a:p>
            <a:r>
              <a:rPr lang="en-US" sz="3600" b="1" dirty="0" smtClean="0">
                <a:solidFill>
                  <a:srgbClr val="C00000"/>
                </a:solidFill>
              </a:rPr>
              <a:t>geodesy.noaa.gov</a:t>
            </a:r>
            <a:endParaRPr lang="en-US" sz="3600" b="1" dirty="0">
              <a:solidFill>
                <a:srgbClr val="C00000"/>
              </a:solidFill>
            </a:endParaRPr>
          </a:p>
        </p:txBody>
      </p:sp>
      <p:sp>
        <p:nvSpPr>
          <p:cNvPr id="7" name="Left Arrow 6"/>
          <p:cNvSpPr>
            <a:spLocks noChangeArrowheads="1"/>
          </p:cNvSpPr>
          <p:nvPr/>
        </p:nvSpPr>
        <p:spPr bwMode="auto">
          <a:xfrm>
            <a:off x="846806" y="4349496"/>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Tree>
    <p:extLst>
      <p:ext uri="{BB962C8B-B14F-4D97-AF65-F5344CB8AC3E}">
        <p14:creationId xmlns="" xmlns:p14="http://schemas.microsoft.com/office/powerpoint/2010/main" val="2282621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26" presetClass="emph" presetSubtype="0" fill="hold" grpId="1" nodeType="afterEffect">
                                  <p:stCondLst>
                                    <p:cond delay="0"/>
                                  </p:st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par>
                                <p:cTn id="16" presetID="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1" grpId="0"/>
      <p:bldP spid="11" grpId="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984" y="399678"/>
            <a:ext cx="7373815" cy="616320"/>
          </a:xfrm>
        </p:spPr>
        <p:txBody>
          <a:bodyPr/>
          <a:lstStyle/>
          <a:p>
            <a:pPr algn="l"/>
            <a:r>
              <a:rPr lang="en-US" sz="3600" b="1" dirty="0" smtClean="0"/>
              <a:t>Questions?</a:t>
            </a:r>
            <a:endParaRPr lang="en-US" dirty="0"/>
          </a:p>
        </p:txBody>
      </p:sp>
      <p:sp>
        <p:nvSpPr>
          <p:cNvPr id="6" name="Content Placeholder 2"/>
          <p:cNvSpPr txBox="1">
            <a:spLocks/>
          </p:cNvSpPr>
          <p:nvPr/>
        </p:nvSpPr>
        <p:spPr bwMode="auto">
          <a:xfrm>
            <a:off x="187569" y="1184523"/>
            <a:ext cx="8815754" cy="988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SzPct val="100000"/>
            </a:pPr>
            <a:r>
              <a:rPr lang="en-US" b="1" i="1" dirty="0" smtClean="0">
                <a:latin typeface="Arial" pitchFamily="34" charset="0"/>
                <a:cs typeface="Arial" pitchFamily="34" charset="0"/>
              </a:rPr>
              <a:t>			National Adjustment of 2011 &amp;</a:t>
            </a:r>
          </a:p>
          <a:p>
            <a:pPr eaLnBrk="1" hangingPunct="1">
              <a:spcBef>
                <a:spcPct val="20000"/>
              </a:spcBef>
              <a:buSzPct val="100000"/>
            </a:pPr>
            <a:r>
              <a:rPr lang="en-US" b="1" i="1" dirty="0" smtClean="0">
                <a:latin typeface="Arial" pitchFamily="34" charset="0"/>
                <a:cs typeface="Arial" pitchFamily="34" charset="0"/>
              </a:rPr>
              <a:t>						Multi-Year CORS Solution</a:t>
            </a:r>
            <a:r>
              <a:rPr lang="en-US" dirty="0" smtClean="0">
                <a:latin typeface="Arial" pitchFamily="34" charset="0"/>
                <a:cs typeface="Arial" pitchFamily="34" charset="0"/>
              </a:rPr>
              <a:t> </a:t>
            </a:r>
            <a:endParaRPr lang="en-US" dirty="0">
              <a:latin typeface="Arial" pitchFamily="34" charset="0"/>
              <a:cs typeface="Arial" pitchFamily="34" charset="0"/>
            </a:endParaRPr>
          </a:p>
        </p:txBody>
      </p:sp>
      <p:pic>
        <p:nvPicPr>
          <p:cNvPr id="8"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922131" y="4373962"/>
            <a:ext cx="2397578" cy="2378529"/>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Picture 4" descr="gps_sat"/>
          <p:cNvPicPr>
            <a:picLocks noChangeAspect="1" noChangeArrowheads="1"/>
          </p:cNvPicPr>
          <p:nvPr/>
        </p:nvPicPr>
        <p:blipFill>
          <a:blip r:embed="rId3"/>
          <a:srcRect/>
          <a:stretch>
            <a:fillRect/>
          </a:stretch>
        </p:blipFill>
        <p:spPr bwMode="auto">
          <a:xfrm>
            <a:off x="187569" y="1949447"/>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6" descr="question"/>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0" y="474910"/>
            <a:ext cx="1419225" cy="1419225"/>
          </a:xfrm>
          <a:prstGeom prst="rect">
            <a:avLst/>
          </a:prstGeom>
          <a:noFill/>
          <a:ln w="9525">
            <a:noFill/>
            <a:miter lim="800000"/>
            <a:headEnd/>
            <a:tailEnd/>
          </a:ln>
        </p:spPr>
      </p:pic>
      <p:sp>
        <p:nvSpPr>
          <p:cNvPr id="9" name="TextBox 8"/>
          <p:cNvSpPr txBox="1"/>
          <p:nvPr/>
        </p:nvSpPr>
        <p:spPr>
          <a:xfrm>
            <a:off x="3665414" y="2429090"/>
            <a:ext cx="5244123" cy="4124206"/>
          </a:xfrm>
          <a:prstGeom prst="rect">
            <a:avLst/>
          </a:prstGeom>
          <a:noFill/>
        </p:spPr>
        <p:txBody>
          <a:bodyPr wrap="square" rtlCol="0">
            <a:spAutoFit/>
          </a:bodyPr>
          <a:lstStyle/>
          <a:p>
            <a:r>
              <a:rPr lang="en-US" sz="2400" b="1" i="1" dirty="0" smtClean="0"/>
              <a:t>…and some questions for you:</a:t>
            </a:r>
          </a:p>
          <a:p>
            <a:endParaRPr lang="en-US" dirty="0" smtClean="0"/>
          </a:p>
          <a:p>
            <a:pPr marL="227013" indent="-227013">
              <a:buFont typeface="Wingdings" pitchFamily="2" charset="2"/>
              <a:buChar char="Ø"/>
            </a:pPr>
            <a:r>
              <a:rPr lang="en-US" sz="2000" dirty="0" smtClean="0"/>
              <a:t>What accuracy meets your positioning needs?</a:t>
            </a:r>
          </a:p>
          <a:p>
            <a:pPr marL="227013" indent="-227013">
              <a:buFont typeface="Wingdings" pitchFamily="2" charset="2"/>
              <a:buChar char="Ø"/>
            </a:pPr>
            <a:endParaRPr lang="en-US" sz="2000" dirty="0" smtClean="0"/>
          </a:p>
          <a:p>
            <a:pPr marL="227013" indent="-227013">
              <a:buFont typeface="Wingdings" pitchFamily="2" charset="2"/>
              <a:buChar char="Ø"/>
            </a:pPr>
            <a:r>
              <a:rPr lang="en-US" sz="2000" dirty="0" smtClean="0"/>
              <a:t>How well aligned should passive control be with CORS?</a:t>
            </a:r>
          </a:p>
          <a:p>
            <a:pPr marL="227013" indent="-227013">
              <a:buFont typeface="Wingdings" pitchFamily="2" charset="2"/>
              <a:buChar char="Ø"/>
            </a:pPr>
            <a:endParaRPr lang="en-US" sz="2000" dirty="0" smtClean="0"/>
          </a:p>
          <a:p>
            <a:pPr marL="227013" indent="-227013">
              <a:buFont typeface="Wingdings" pitchFamily="2" charset="2"/>
              <a:buChar char="Ø"/>
            </a:pPr>
            <a:r>
              <a:rPr lang="en-US" sz="2000" dirty="0" smtClean="0"/>
              <a:t>Should a “threshold” position change value be used to determine when new coordinates are published?</a:t>
            </a:r>
          </a:p>
          <a:p>
            <a:pPr marL="227013" indent="-227013">
              <a:buFont typeface="Wingdings" pitchFamily="2" charset="2"/>
              <a:buChar char="Ø"/>
            </a:pPr>
            <a:endParaRPr lang="en-US" sz="2000" dirty="0" smtClean="0"/>
          </a:p>
          <a:p>
            <a:pPr marL="227013" indent="-227013">
              <a:buFont typeface="Wingdings" pitchFamily="2" charset="2"/>
              <a:buChar char="Ø"/>
            </a:pPr>
            <a:r>
              <a:rPr lang="en-US" sz="2000" dirty="0" smtClean="0"/>
              <a:t>How frequently should control coordinates be updated?</a:t>
            </a:r>
            <a:endParaRPr lang="en-US" sz="2000" dirty="0"/>
          </a:p>
        </p:txBody>
      </p:sp>
    </p:spTree>
    <p:extLst>
      <p:ext uri="{BB962C8B-B14F-4D97-AF65-F5344CB8AC3E}">
        <p14:creationId xmlns="" xmlns:p14="http://schemas.microsoft.com/office/powerpoint/2010/main" val="53065348"/>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827" name="Picture 11" descr="DanglingRope DR2 disk small"/>
          <p:cNvPicPr>
            <a:picLocks noChangeArrowheads="1"/>
          </p:cNvPicPr>
          <p:nvPr/>
        </p:nvPicPr>
        <p:blipFill>
          <a:blip r:embed="rId3" cstate="print"/>
          <a:srcRect l="8496" t="5078" r="11719" b="9766"/>
          <a:stretch>
            <a:fillRect/>
          </a:stretch>
        </p:blipFill>
        <p:spPr bwMode="auto">
          <a:xfrm>
            <a:off x="0" y="1102641"/>
            <a:ext cx="2193925" cy="1654175"/>
          </a:xfrm>
          <a:prstGeom prst="rect">
            <a:avLst/>
          </a:prstGeom>
          <a:noFill/>
        </p:spPr>
      </p:pic>
      <p:pic>
        <p:nvPicPr>
          <p:cNvPr id="1058828" name="Picture 12" descr="104_0463"/>
          <p:cNvPicPr>
            <a:picLocks noChangeArrowheads="1"/>
          </p:cNvPicPr>
          <p:nvPr/>
        </p:nvPicPr>
        <p:blipFill>
          <a:blip r:embed="rId4" cstate="print">
            <a:lum bright="-12000" contrast="18000"/>
          </a:blip>
          <a:srcRect l="15070" t="23425" r="14583"/>
          <a:stretch>
            <a:fillRect/>
          </a:stretch>
        </p:blipFill>
        <p:spPr bwMode="auto">
          <a:xfrm>
            <a:off x="6950075" y="1115341"/>
            <a:ext cx="2193925" cy="1593850"/>
          </a:xfrm>
          <a:prstGeom prst="rect">
            <a:avLst/>
          </a:prstGeom>
          <a:noFill/>
        </p:spPr>
      </p:pic>
      <p:sp>
        <p:nvSpPr>
          <p:cNvPr id="1058829" name="Line 13"/>
          <p:cNvSpPr>
            <a:spLocks noChangeShapeType="1"/>
          </p:cNvSpPr>
          <p:nvPr/>
        </p:nvSpPr>
        <p:spPr bwMode="auto">
          <a:xfrm flipV="1">
            <a:off x="1181100" y="1610642"/>
            <a:ext cx="6907213" cy="227012"/>
          </a:xfrm>
          <a:prstGeom prst="line">
            <a:avLst/>
          </a:prstGeom>
          <a:noFill/>
          <a:ln w="41275" cmpd="sng">
            <a:solidFill>
              <a:srgbClr val="C00000"/>
            </a:solidFill>
            <a:prstDash val="sysDot"/>
            <a:round/>
            <a:headEnd type="oval" w="sm" len="med"/>
            <a:tailEnd type="oval" w="sm" len="med"/>
          </a:ln>
          <a:effectLst/>
        </p:spPr>
        <p:txBody>
          <a:bodyPr/>
          <a:lstStyle/>
          <a:p>
            <a:endParaRPr lang="en-US" dirty="0"/>
          </a:p>
        </p:txBody>
      </p:sp>
      <p:pic>
        <p:nvPicPr>
          <p:cNvPr id="14" name="Picture 13" descr="OPUS schematic.gif"/>
          <p:cNvPicPr>
            <a:picLocks noChangeAspect="1"/>
          </p:cNvPicPr>
          <p:nvPr/>
        </p:nvPicPr>
        <p:blipFill>
          <a:blip r:embed="rId5" cstate="print"/>
          <a:stretch>
            <a:fillRect/>
          </a:stretch>
        </p:blipFill>
        <p:spPr>
          <a:xfrm>
            <a:off x="2009440" y="1264673"/>
            <a:ext cx="5134369" cy="3226019"/>
          </a:xfrm>
          <a:prstGeom prst="rect">
            <a:avLst/>
          </a:prstGeom>
        </p:spPr>
      </p:pic>
      <p:sp>
        <p:nvSpPr>
          <p:cNvPr id="1058825" name="Text Box 9"/>
          <p:cNvSpPr txBox="1">
            <a:spLocks noChangeArrowheads="1"/>
          </p:cNvSpPr>
          <p:nvPr/>
        </p:nvSpPr>
        <p:spPr bwMode="auto">
          <a:xfrm>
            <a:off x="0" y="4600211"/>
            <a:ext cx="9144000" cy="2123658"/>
          </a:xfrm>
          <a:prstGeom prst="rect">
            <a:avLst/>
          </a:prstGeom>
          <a:solidFill>
            <a:srgbClr val="003399"/>
          </a:solidFill>
          <a:ln w="9525" algn="ctr">
            <a:noFill/>
            <a:miter lim="800000"/>
            <a:headEnd/>
            <a:tailEnd/>
          </a:ln>
          <a:effectLst/>
        </p:spPr>
        <p:txBody>
          <a:bodyPr wrap="square">
            <a:spAutoFit/>
          </a:bodyPr>
          <a:lstStyle/>
          <a:p>
            <a:pPr eaLnBrk="1" hangingPunct="1">
              <a:lnSpc>
                <a:spcPct val="150000"/>
              </a:lnSpc>
              <a:buFontTx/>
              <a:buChar char="•"/>
            </a:pPr>
            <a:r>
              <a:rPr lang="en-US" sz="2000" dirty="0" smtClean="0">
                <a:solidFill>
                  <a:schemeClr val="bg1"/>
                </a:solidFill>
                <a:cs typeface="Times New Roman" pitchFamily="18" charset="0"/>
              </a:rPr>
              <a:t>&gt;15 min of L1/L2 GPS data &gt;&gt;&gt; www.ngs.noaa.gov/OPUS</a:t>
            </a:r>
            <a:endParaRPr lang="en-US" sz="2000" dirty="0">
              <a:solidFill>
                <a:schemeClr val="bg1"/>
              </a:solidFill>
              <a:cs typeface="Times New Roman" pitchFamily="18" charset="0"/>
            </a:endParaRPr>
          </a:p>
          <a:p>
            <a:pPr eaLnBrk="1" hangingPunct="1">
              <a:lnSpc>
                <a:spcPct val="150000"/>
              </a:lnSpc>
              <a:buFontTx/>
              <a:buChar char="•"/>
            </a:pPr>
            <a:r>
              <a:rPr lang="en-US" sz="2000" dirty="0">
                <a:solidFill>
                  <a:schemeClr val="bg1"/>
                </a:solidFill>
                <a:cs typeface="Times New Roman" pitchFamily="18" charset="0"/>
              </a:rPr>
              <a:t>Processed automatically on NGS computers</a:t>
            </a:r>
          </a:p>
          <a:p>
            <a:pPr>
              <a:lnSpc>
                <a:spcPct val="150000"/>
              </a:lnSpc>
              <a:buFontTx/>
              <a:buChar char="•"/>
            </a:pPr>
            <a:r>
              <a:rPr lang="en-US" sz="2000" dirty="0" smtClean="0">
                <a:solidFill>
                  <a:schemeClr val="bg1"/>
                </a:solidFill>
                <a:cs typeface="Times New Roman" pitchFamily="18" charset="0"/>
              </a:rPr>
              <a:t>Solution </a:t>
            </a:r>
            <a:r>
              <a:rPr lang="en-US" sz="2000" dirty="0">
                <a:solidFill>
                  <a:schemeClr val="bg1"/>
                </a:solidFill>
                <a:cs typeface="Times New Roman" pitchFamily="18" charset="0"/>
              </a:rPr>
              <a:t>via email - in minutes</a:t>
            </a:r>
          </a:p>
          <a:p>
            <a:pPr algn="ctr">
              <a:lnSpc>
                <a:spcPct val="150000"/>
              </a:lnSpc>
            </a:pPr>
            <a:r>
              <a:rPr lang="en-US" sz="2800" u="sng" dirty="0">
                <a:solidFill>
                  <a:srgbClr val="FFFF00"/>
                </a:solidFill>
                <a:cs typeface="Times New Roman" pitchFamily="18" charset="0"/>
              </a:rPr>
              <a:t>Fast, easy, consistent access to </a:t>
            </a:r>
            <a:r>
              <a:rPr lang="en-US" sz="2800" u="sng" dirty="0" smtClean="0">
                <a:solidFill>
                  <a:srgbClr val="FFFF00"/>
                </a:solidFill>
                <a:cs typeface="Times New Roman" pitchFamily="18" charset="0"/>
              </a:rPr>
              <a:t>NSRS</a:t>
            </a:r>
          </a:p>
        </p:txBody>
      </p:sp>
      <p:sp>
        <p:nvSpPr>
          <p:cNvPr id="1058826" name="Text Box 10"/>
          <p:cNvSpPr txBox="1">
            <a:spLocks noChangeArrowheads="1"/>
          </p:cNvSpPr>
          <p:nvPr/>
        </p:nvSpPr>
        <p:spPr bwMode="auto">
          <a:xfrm>
            <a:off x="69850" y="413908"/>
            <a:ext cx="8974138" cy="584775"/>
          </a:xfrm>
          <a:prstGeom prst="rect">
            <a:avLst/>
          </a:prstGeom>
          <a:noFill/>
          <a:ln w="9525" algn="ctr">
            <a:noFill/>
            <a:miter lim="800000"/>
            <a:headEnd/>
            <a:tailEnd/>
          </a:ln>
          <a:effectLst/>
        </p:spPr>
        <p:txBody>
          <a:bodyPr>
            <a:spAutoFit/>
          </a:bodyPr>
          <a:lstStyle/>
          <a:p>
            <a:pPr marL="342900" indent="-342900" algn="ctr" eaLnBrk="1" hangingPunct="1"/>
            <a:r>
              <a:rPr lang="en-US" sz="3200" dirty="0">
                <a:latin typeface="Arial" charset="0"/>
                <a:cs typeface="Times New Roman" pitchFamily="18" charset="0"/>
              </a:rPr>
              <a:t> </a:t>
            </a:r>
            <a:r>
              <a:rPr lang="en-US" sz="3200" dirty="0">
                <a:latin typeface="Times New Roman" pitchFamily="18" charset="0"/>
                <a:cs typeface="Times New Roman" pitchFamily="18" charset="0"/>
              </a:rPr>
              <a:t>Online Positioning User </a:t>
            </a:r>
            <a:r>
              <a:rPr lang="en-US" sz="3200" dirty="0" smtClean="0">
                <a:latin typeface="Times New Roman" pitchFamily="18" charset="0"/>
                <a:cs typeface="Times New Roman" pitchFamily="18" charset="0"/>
              </a:rPr>
              <a:t>Service (OPUS</a:t>
            </a:r>
            <a:r>
              <a:rPr lang="en-US" sz="32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PUS main page.jpg"/>
          <p:cNvPicPr>
            <a:picLocks noChangeAspect="1"/>
          </p:cNvPicPr>
          <p:nvPr/>
        </p:nvPicPr>
        <p:blipFill>
          <a:blip r:embed="rId2" cstate="print"/>
          <a:stretch>
            <a:fillRect/>
          </a:stretch>
        </p:blipFill>
        <p:spPr>
          <a:xfrm>
            <a:off x="530779" y="562707"/>
            <a:ext cx="8082442" cy="6178060"/>
          </a:xfrm>
          <a:prstGeom prst="rect">
            <a:avLst/>
          </a:prstGeom>
        </p:spPr>
      </p:pic>
      <p:sp>
        <p:nvSpPr>
          <p:cNvPr id="4" name="Text Box 3"/>
          <p:cNvSpPr txBox="1">
            <a:spLocks noChangeArrowheads="1"/>
          </p:cNvSpPr>
          <p:nvPr/>
        </p:nvSpPr>
        <p:spPr bwMode="auto">
          <a:xfrm>
            <a:off x="5768467" y="2120756"/>
            <a:ext cx="1096774" cy="400110"/>
          </a:xfrm>
          <a:prstGeom prst="rect">
            <a:avLst/>
          </a:prstGeom>
          <a:solidFill>
            <a:srgbClr val="FFFF00"/>
          </a:solidFill>
          <a:ln w="9525">
            <a:solidFill>
              <a:schemeClr val="tx1"/>
            </a:solidFill>
            <a:miter lim="800000"/>
            <a:headEnd/>
            <a:tailEnd/>
          </a:ln>
          <a:effectLst/>
        </p:spPr>
        <p:txBody>
          <a:bodyPr wrap="none">
            <a:spAutoFit/>
          </a:bodyPr>
          <a:lstStyle/>
          <a:p>
            <a:pPr algn="ctr"/>
            <a:r>
              <a:rPr lang="en-US" sz="2000" dirty="0">
                <a:cs typeface="Times New Roman" pitchFamily="18" charset="0"/>
              </a:rPr>
              <a:t>e-mail</a:t>
            </a:r>
          </a:p>
        </p:txBody>
      </p:sp>
      <p:sp>
        <p:nvSpPr>
          <p:cNvPr id="5" name="Text Box 4"/>
          <p:cNvSpPr txBox="1">
            <a:spLocks noChangeArrowheads="1"/>
          </p:cNvSpPr>
          <p:nvPr/>
        </p:nvSpPr>
        <p:spPr bwMode="auto">
          <a:xfrm>
            <a:off x="5752374" y="2796290"/>
            <a:ext cx="1431264" cy="400110"/>
          </a:xfrm>
          <a:prstGeom prst="rect">
            <a:avLst/>
          </a:prstGeom>
          <a:solidFill>
            <a:srgbClr val="FFFF00"/>
          </a:solidFill>
          <a:ln w="9525">
            <a:solidFill>
              <a:schemeClr val="tx1"/>
            </a:solidFill>
            <a:miter lim="800000"/>
            <a:headEnd/>
            <a:tailEnd/>
          </a:ln>
          <a:effectLst/>
        </p:spPr>
        <p:txBody>
          <a:bodyPr wrap="square">
            <a:spAutoFit/>
          </a:bodyPr>
          <a:lstStyle/>
          <a:p>
            <a:pPr algn="ctr"/>
            <a:r>
              <a:rPr lang="en-US" sz="2000" dirty="0">
                <a:cs typeface="Times New Roman" pitchFamily="18" charset="0"/>
              </a:rPr>
              <a:t>GPS file</a:t>
            </a:r>
          </a:p>
        </p:txBody>
      </p:sp>
      <p:sp>
        <p:nvSpPr>
          <p:cNvPr id="6" name="Text Box 5"/>
          <p:cNvSpPr txBox="1">
            <a:spLocks noChangeArrowheads="1"/>
          </p:cNvSpPr>
          <p:nvPr/>
        </p:nvSpPr>
        <p:spPr bwMode="auto">
          <a:xfrm>
            <a:off x="5764244" y="3405672"/>
            <a:ext cx="1504538" cy="400110"/>
          </a:xfrm>
          <a:prstGeom prst="rect">
            <a:avLst/>
          </a:prstGeom>
          <a:solidFill>
            <a:srgbClr val="FFFF00"/>
          </a:solidFill>
          <a:ln w="9525">
            <a:solidFill>
              <a:schemeClr val="tx1"/>
            </a:solidFill>
            <a:miter lim="800000"/>
            <a:headEnd/>
            <a:tailEnd/>
          </a:ln>
          <a:effectLst/>
        </p:spPr>
        <p:txBody>
          <a:bodyPr wrap="square">
            <a:spAutoFit/>
          </a:bodyPr>
          <a:lstStyle/>
          <a:p>
            <a:pPr algn="ctr"/>
            <a:r>
              <a:rPr lang="en-US" sz="2000" dirty="0">
                <a:cs typeface="Times New Roman" pitchFamily="18" charset="0"/>
              </a:rPr>
              <a:t>antenna </a:t>
            </a:r>
          </a:p>
        </p:txBody>
      </p:sp>
      <p:sp>
        <p:nvSpPr>
          <p:cNvPr id="7" name="Text Box 6"/>
          <p:cNvSpPr txBox="1">
            <a:spLocks noChangeArrowheads="1"/>
          </p:cNvSpPr>
          <p:nvPr/>
        </p:nvSpPr>
        <p:spPr bwMode="auto">
          <a:xfrm>
            <a:off x="5764250" y="4054081"/>
            <a:ext cx="2463426" cy="400110"/>
          </a:xfrm>
          <a:prstGeom prst="rect">
            <a:avLst/>
          </a:prstGeom>
          <a:solidFill>
            <a:srgbClr val="FFFF00"/>
          </a:solidFill>
          <a:ln w="9525">
            <a:solidFill>
              <a:schemeClr val="tx1"/>
            </a:solidFill>
            <a:miter lim="800000"/>
            <a:headEnd/>
            <a:tailEnd/>
          </a:ln>
          <a:effectLst/>
        </p:spPr>
        <p:txBody>
          <a:bodyPr wrap="square">
            <a:spAutoFit/>
          </a:bodyPr>
          <a:lstStyle/>
          <a:p>
            <a:pPr algn="ctr"/>
            <a:r>
              <a:rPr lang="en-US" sz="2000" dirty="0">
                <a:cs typeface="Times New Roman" pitchFamily="18" charset="0"/>
              </a:rPr>
              <a:t>antenna height </a:t>
            </a:r>
          </a:p>
        </p:txBody>
      </p:sp>
      <p:sp>
        <p:nvSpPr>
          <p:cNvPr id="10" name="Text Box 7"/>
          <p:cNvSpPr txBox="1">
            <a:spLocks noChangeArrowheads="1"/>
          </p:cNvSpPr>
          <p:nvPr/>
        </p:nvSpPr>
        <p:spPr bwMode="auto">
          <a:xfrm>
            <a:off x="568535" y="4643383"/>
            <a:ext cx="1820863" cy="400110"/>
          </a:xfrm>
          <a:prstGeom prst="rect">
            <a:avLst/>
          </a:prstGeom>
          <a:solidFill>
            <a:srgbClr val="FFFF00"/>
          </a:solidFill>
          <a:ln w="9525">
            <a:solidFill>
              <a:schemeClr val="tx1"/>
            </a:solidFill>
            <a:miter lim="800000"/>
            <a:headEnd/>
            <a:tailEnd/>
          </a:ln>
          <a:effectLst/>
        </p:spPr>
        <p:txBody>
          <a:bodyPr>
            <a:spAutoFit/>
          </a:bodyPr>
          <a:lstStyle/>
          <a:p>
            <a:pPr algn="ctr"/>
            <a:r>
              <a:rPr lang="en-US" sz="2000" dirty="0" smtClean="0">
                <a:cs typeface="Times New Roman" pitchFamily="18" charset="0"/>
              </a:rPr>
              <a:t>(OPTIONS)</a:t>
            </a:r>
            <a:endParaRPr lang="en-US" sz="2000" dirty="0">
              <a:cs typeface="Times New Roman" pitchFamily="18" charset="0"/>
            </a:endParaRPr>
          </a:p>
        </p:txBody>
      </p:sp>
      <p:sp>
        <p:nvSpPr>
          <p:cNvPr id="18" name="Text Box 9"/>
          <p:cNvSpPr txBox="1">
            <a:spLocks noChangeArrowheads="1"/>
          </p:cNvSpPr>
          <p:nvPr/>
        </p:nvSpPr>
        <p:spPr bwMode="auto">
          <a:xfrm>
            <a:off x="2058679" y="5563960"/>
            <a:ext cx="4429497" cy="707886"/>
          </a:xfrm>
          <a:prstGeom prst="rect">
            <a:avLst/>
          </a:prstGeom>
          <a:solidFill>
            <a:srgbClr val="FF3300"/>
          </a:solidFill>
          <a:ln w="9525">
            <a:solidFill>
              <a:schemeClr val="tx1"/>
            </a:solidFill>
            <a:miter lim="800000"/>
            <a:headEnd/>
            <a:tailEnd/>
          </a:ln>
          <a:effectLst/>
        </p:spPr>
        <p:txBody>
          <a:bodyPr wrap="square">
            <a:spAutoFit/>
          </a:bodyPr>
          <a:lstStyle/>
          <a:p>
            <a:r>
              <a:rPr lang="en-US" sz="2000" dirty="0" smtClean="0">
                <a:cs typeface="Times New Roman" pitchFamily="18" charset="0"/>
              </a:rPr>
              <a:t>    OPUS-RS   or   OPUS-Static</a:t>
            </a:r>
            <a:endParaRPr lang="en-US" sz="2000" dirty="0">
              <a:cs typeface="Times New Roman" pitchFamily="18" charset="0"/>
            </a:endParaRPr>
          </a:p>
          <a:p>
            <a:r>
              <a:rPr lang="en-US" sz="2000" dirty="0" smtClean="0">
                <a:cs typeface="Times New Roman" pitchFamily="18" charset="0"/>
              </a:rPr>
              <a:t>(15 min-2 hr)       (2-48 hr)</a:t>
            </a:r>
            <a:endParaRPr lang="en-US" sz="2000" dirty="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513"/>
            <a:ext cx="8229600" cy="1143000"/>
          </a:xfrm>
        </p:spPr>
        <p:txBody>
          <a:bodyPr/>
          <a:lstStyle/>
          <a:p>
            <a:r>
              <a:rPr lang="en-US" sz="4000" dirty="0" smtClean="0"/>
              <a:t>OPUS – choose your flavor</a:t>
            </a:r>
            <a:br>
              <a:rPr lang="en-US" sz="4000" dirty="0" smtClean="0"/>
            </a:br>
            <a:r>
              <a:rPr lang="en-US" sz="4000" dirty="0" smtClean="0"/>
              <a:t>(reference frame)</a:t>
            </a:r>
            <a:endParaRPr lang="en-US" sz="4000" dirty="0"/>
          </a:p>
        </p:txBody>
      </p:sp>
      <p:pic>
        <p:nvPicPr>
          <p:cNvPr id="5" name="Content Placeholder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671734" y="1559494"/>
            <a:ext cx="7800532" cy="5075228"/>
          </a:xfrm>
        </p:spPr>
      </p:pic>
    </p:spTree>
    <p:extLst>
      <p:ext uri="{BB962C8B-B14F-4D97-AF65-F5344CB8AC3E}">
        <p14:creationId xmlns="" xmlns:p14="http://schemas.microsoft.com/office/powerpoint/2010/main" val="25175237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title"/>
          </p:nvPr>
        </p:nvSpPr>
        <p:spPr>
          <a:xfrm>
            <a:off x="2063750" y="482600"/>
            <a:ext cx="5745163" cy="595313"/>
          </a:xfrm>
        </p:spPr>
        <p:txBody>
          <a:bodyPr/>
          <a:lstStyle/>
          <a:p>
            <a:pPr algn="l"/>
            <a:r>
              <a:rPr lang="en-US" sz="4000" dirty="0" smtClean="0"/>
              <a:t>How Does OPUS-RS Work?</a:t>
            </a:r>
          </a:p>
        </p:txBody>
      </p:sp>
      <p:sp>
        <p:nvSpPr>
          <p:cNvPr id="7" name="TextBox 6"/>
          <p:cNvSpPr txBox="1"/>
          <p:nvPr/>
        </p:nvSpPr>
        <p:spPr>
          <a:xfrm>
            <a:off x="228600" y="1189038"/>
            <a:ext cx="8656638" cy="5262562"/>
          </a:xfrm>
          <a:prstGeom prst="rect">
            <a:avLst/>
          </a:prstGeom>
          <a:noFill/>
        </p:spPr>
        <p:txBody>
          <a:bodyPr>
            <a:spAutoFit/>
          </a:bodyPr>
          <a:lstStyle/>
          <a:p>
            <a:pPr>
              <a:defRPr/>
            </a:pPr>
            <a:r>
              <a:rPr lang="en-US" sz="2400" dirty="0"/>
              <a:t>OPUS-RS s</a:t>
            </a:r>
            <a:r>
              <a:rPr lang="en-US" sz="2400" dirty="0">
                <a:cs typeface="+mn-cs"/>
              </a:rPr>
              <a:t>elects three to nine “best” CORS based upon:</a:t>
            </a:r>
          </a:p>
          <a:p>
            <a:pPr marL="920750" lvl="2" indent="-463550">
              <a:buFont typeface="Arial" pitchFamily="34" charset="0"/>
              <a:buChar char="•"/>
              <a:defRPr/>
            </a:pPr>
            <a:r>
              <a:rPr lang="en-US" sz="2400" dirty="0"/>
              <a:t>Having common satellite visibility with the user data.</a:t>
            </a:r>
          </a:p>
          <a:p>
            <a:pPr marL="920750" lvl="2" indent="-463550">
              <a:buFont typeface="Arial" pitchFamily="34" charset="0"/>
              <a:buChar char="•"/>
              <a:defRPr/>
            </a:pPr>
            <a:r>
              <a:rPr lang="en-US" sz="2400" dirty="0"/>
              <a:t>Having distances from the user’s site &lt;250 km.</a:t>
            </a:r>
          </a:p>
          <a:p>
            <a:pPr marL="920750" lvl="2" indent="-463550">
              <a:buFont typeface="Arial" pitchFamily="34" charset="0"/>
              <a:buChar char="•"/>
              <a:defRPr/>
            </a:pPr>
            <a:endParaRPr lang="en-US" sz="2400" dirty="0"/>
          </a:p>
          <a:p>
            <a:pPr marL="6350" indent="-6350">
              <a:defRPr/>
            </a:pPr>
            <a:r>
              <a:rPr lang="en-US" sz="2400" dirty="0"/>
              <a:t>This is shown here graphically. </a:t>
            </a:r>
            <a:br>
              <a:rPr lang="en-US" sz="2400" dirty="0"/>
            </a:br>
            <a:r>
              <a:rPr lang="en-US" sz="2400" dirty="0"/>
              <a:t>The star represents the user’s </a:t>
            </a:r>
            <a:br>
              <a:rPr lang="en-US" sz="2400" dirty="0"/>
            </a:br>
            <a:r>
              <a:rPr lang="en-US" sz="2400" dirty="0"/>
              <a:t>site. The triangles are CORS. </a:t>
            </a:r>
          </a:p>
          <a:p>
            <a:pPr marL="6350" indent="-6350">
              <a:defRPr/>
            </a:pPr>
            <a:r>
              <a:rPr lang="en-US" sz="2400" dirty="0"/>
              <a:t/>
            </a:r>
            <a:br>
              <a:rPr lang="en-US" sz="2400" dirty="0"/>
            </a:br>
            <a:r>
              <a:rPr lang="en-US" sz="2400" dirty="0"/>
              <a:t>No CORS farther than 250 km </a:t>
            </a:r>
            <a:br>
              <a:rPr lang="en-US" sz="2400" dirty="0"/>
            </a:br>
            <a:r>
              <a:rPr lang="en-US" sz="2400" dirty="0"/>
              <a:t>from the user’s site will be </a:t>
            </a:r>
            <a:br>
              <a:rPr lang="en-US" sz="2400" dirty="0"/>
            </a:br>
            <a:r>
              <a:rPr lang="en-US" sz="2400" dirty="0"/>
              <a:t>included.</a:t>
            </a:r>
          </a:p>
          <a:p>
            <a:pPr marL="6350" indent="-6350">
              <a:defRPr/>
            </a:pPr>
            <a:endParaRPr lang="en-US" sz="2400" dirty="0"/>
          </a:p>
          <a:p>
            <a:pPr marL="6350" indent="-6350">
              <a:defRPr/>
            </a:pPr>
            <a:r>
              <a:rPr lang="en-US" sz="2400" dirty="0"/>
              <a:t>The three CORS minimum is shown.</a:t>
            </a:r>
            <a:br>
              <a:rPr lang="en-US" sz="2400" dirty="0"/>
            </a:br>
            <a:r>
              <a:rPr lang="en-US" sz="2400" dirty="0"/>
              <a:t>No more than nine are used.</a:t>
            </a:r>
          </a:p>
        </p:txBody>
      </p:sp>
      <p:grpSp>
        <p:nvGrpSpPr>
          <p:cNvPr id="69636" name="Group 2"/>
          <p:cNvGrpSpPr>
            <a:grpSpLocks/>
          </p:cNvGrpSpPr>
          <p:nvPr/>
        </p:nvGrpSpPr>
        <p:grpSpPr bwMode="auto">
          <a:xfrm>
            <a:off x="174625" y="6562725"/>
            <a:ext cx="1460500" cy="277813"/>
            <a:chOff x="121" y="4559"/>
            <a:chExt cx="1014" cy="193"/>
          </a:xfrm>
        </p:grpSpPr>
        <p:sp>
          <p:nvSpPr>
            <p:cNvPr id="69658"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nvGrpSpPr>
            <p:cNvPr id="69659" name="Group 4"/>
            <p:cNvGrpSpPr>
              <a:grpSpLocks/>
            </p:cNvGrpSpPr>
            <p:nvPr/>
          </p:nvGrpSpPr>
          <p:grpSpPr bwMode="auto">
            <a:xfrm>
              <a:off x="121" y="4559"/>
              <a:ext cx="1014" cy="193"/>
              <a:chOff x="121" y="4559"/>
              <a:chExt cx="1014" cy="193"/>
            </a:xfrm>
          </p:grpSpPr>
          <p:sp>
            <p:nvSpPr>
              <p:cNvPr id="69660"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9638" name="Group 40"/>
          <p:cNvGrpSpPr>
            <a:grpSpLocks/>
          </p:cNvGrpSpPr>
          <p:nvPr/>
        </p:nvGrpSpPr>
        <p:grpSpPr bwMode="auto">
          <a:xfrm>
            <a:off x="5121275" y="3108325"/>
            <a:ext cx="3352800" cy="3048000"/>
            <a:chOff x="5867400" y="3810000"/>
            <a:chExt cx="3352800" cy="3048000"/>
          </a:xfrm>
        </p:grpSpPr>
        <p:sp>
          <p:nvSpPr>
            <p:cNvPr id="6964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dirty="0">
                <a:latin typeface="Tw Cen MT" pitchFamily="34" charset="0"/>
              </a:endParaRPr>
            </a:p>
          </p:txBody>
        </p:sp>
        <p:sp>
          <p:nvSpPr>
            <p:cNvPr id="6964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dirty="0">
                <a:solidFill>
                  <a:schemeClr val="hlink"/>
                </a:solidFill>
                <a:latin typeface="Tw Cen MT" pitchFamily="34" charset="0"/>
              </a:endParaRPr>
            </a:p>
          </p:txBody>
        </p:sp>
        <p:sp>
          <p:nvSpPr>
            <p:cNvPr id="6964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dirty="0">
                <a:latin typeface="Tw Cen MT" pitchFamily="34" charset="0"/>
              </a:endParaRPr>
            </a:p>
          </p:txBody>
        </p:sp>
        <p:sp>
          <p:nvSpPr>
            <p:cNvPr id="6964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dirty="0">
                <a:latin typeface="Tw Cen MT" pitchFamily="34" charset="0"/>
              </a:endParaRPr>
            </a:p>
          </p:txBody>
        </p:sp>
        <p:sp>
          <p:nvSpPr>
            <p:cNvPr id="6964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69646" name="Line 15"/>
            <p:cNvSpPr>
              <a:spLocks noChangeShapeType="1"/>
            </p:cNvSpPr>
            <p:nvPr/>
          </p:nvSpPr>
          <p:spPr bwMode="auto">
            <a:xfrm>
              <a:off x="7441019" y="3953912"/>
              <a:ext cx="1114647" cy="1553990"/>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6964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dirty="0">
                <a:latin typeface="+mn-lt"/>
                <a:cs typeface="+mn-cs"/>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1" name="TextBox 35"/>
            <p:cNvSpPr txBox="1">
              <a:spLocks noChangeArrowheads="1"/>
            </p:cNvSpPr>
            <p:nvPr/>
          </p:nvSpPr>
          <p:spPr bwMode="auto">
            <a:xfrm>
              <a:off x="6256668" y="5081694"/>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a:latin typeface="Tw Cen MT" pitchFamily="34" charset="0"/>
                </a:rPr>
                <a:t>250km</a:t>
              </a:r>
            </a:p>
          </p:txBody>
        </p:sp>
        <p:cxnSp>
          <p:nvCxnSpPr>
            <p:cNvPr id="42" name="Straight Connector 41"/>
            <p:cNvCxnSpPr>
              <a:stCxn id="6964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3" name="TextBox 39"/>
            <p:cNvSpPr txBox="1">
              <a:spLocks noChangeArrowheads="1"/>
            </p:cNvSpPr>
            <p:nvPr/>
          </p:nvSpPr>
          <p:spPr bwMode="auto">
            <a:xfrm rot="1891440">
              <a:off x="6360608" y="4505848"/>
              <a:ext cx="85632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a:latin typeface="Tw Cen MT" pitchFamily="34" charset="0"/>
                </a:rPr>
                <a:t>&gt;250km</a:t>
              </a:r>
            </a:p>
          </p:txBody>
        </p:sp>
      </p:grpSp>
      <p:sp>
        <p:nvSpPr>
          <p:cNvPr id="69639" name="Rectangle 43"/>
          <p:cNvSpPr>
            <a:spLocks noChangeArrowheads="1"/>
          </p:cNvSpPr>
          <p:nvPr/>
        </p:nvSpPr>
        <p:spPr bwMode="auto">
          <a:xfrm>
            <a:off x="5308600" y="6213475"/>
            <a:ext cx="27733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dirty="0" err="1"/>
              <a:t>Choi</a:t>
            </a:r>
            <a:r>
              <a:rPr lang="en-US" sz="1200" dirty="0"/>
              <a:t>, 2010, personal communication.</a:t>
            </a:r>
          </a:p>
        </p:txBody>
      </p:sp>
    </p:spTree>
    <p:extLst>
      <p:ext uri="{BB962C8B-B14F-4D97-AF65-F5344CB8AC3E}">
        <p14:creationId xmlns="" xmlns:p14="http://schemas.microsoft.com/office/powerpoint/2010/main" val="2522861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p:nvPr>
        </p:nvSpPr>
        <p:spPr>
          <a:xfrm>
            <a:off x="2117725" y="457200"/>
            <a:ext cx="5853113" cy="593725"/>
          </a:xfrm>
        </p:spPr>
        <p:txBody>
          <a:bodyPr/>
          <a:lstStyle/>
          <a:p>
            <a:pPr algn="l"/>
            <a:r>
              <a:rPr lang="en-US" sz="4000" smtClean="0"/>
              <a:t>How Does OPUS-RS Work?</a:t>
            </a:r>
          </a:p>
        </p:txBody>
      </p:sp>
      <p:sp>
        <p:nvSpPr>
          <p:cNvPr id="70659" name="TextBox 6"/>
          <p:cNvSpPr txBox="1">
            <a:spLocks noChangeArrowheads="1"/>
          </p:cNvSpPr>
          <p:nvPr/>
        </p:nvSpPr>
        <p:spPr bwMode="auto">
          <a:xfrm>
            <a:off x="228600" y="1189038"/>
            <a:ext cx="8656638"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In addition, user’s site must be no more than 50 km from the (convex) polygon created by the selected CORS.</a:t>
            </a:r>
          </a:p>
          <a:p>
            <a:pPr eaLnBrk="1" hangingPunct="1"/>
            <a:endParaRPr lang="en-US" sz="2400"/>
          </a:p>
          <a:p>
            <a:pPr eaLnBrk="1" hangingPunct="1"/>
            <a:r>
              <a:rPr lang="en-US" sz="2400"/>
              <a:t>Again in this figure, the star represents the user’s site; the </a:t>
            </a:r>
          </a:p>
          <a:p>
            <a:pPr eaLnBrk="1" hangingPunct="1"/>
            <a:r>
              <a:rPr lang="en-US" sz="2400"/>
              <a:t>triangles are CORS. Five CORS and their resulting polygon are shown in this example.</a:t>
            </a:r>
          </a:p>
          <a:p>
            <a:pPr eaLnBrk="1" hangingPunct="1"/>
            <a:endParaRPr lang="en-US" sz="2400"/>
          </a:p>
          <a:p>
            <a:pPr eaLnBrk="1" hangingPunct="1"/>
            <a:r>
              <a:rPr lang="en-US" sz="2400"/>
              <a:t>If the user’s site, the star, is </a:t>
            </a:r>
            <a:br>
              <a:rPr lang="en-US" sz="2400"/>
            </a:br>
            <a:r>
              <a:rPr lang="en-US" sz="2400"/>
              <a:t>more than 50 km outside </a:t>
            </a:r>
            <a:br>
              <a:rPr lang="en-US" sz="2400"/>
            </a:br>
            <a:r>
              <a:rPr lang="en-US" sz="2400"/>
              <a:t>this polygon, alternate </a:t>
            </a:r>
            <a:br>
              <a:rPr lang="en-US" sz="2400"/>
            </a:br>
            <a:r>
              <a:rPr lang="en-US" sz="2400"/>
              <a:t>CORS will be considered.</a:t>
            </a:r>
          </a:p>
          <a:p>
            <a:pPr eaLnBrk="1" hangingPunct="1"/>
            <a:r>
              <a:rPr lang="en-US" sz="2400"/>
              <a:t>If none can be found, </a:t>
            </a:r>
            <a:br>
              <a:rPr lang="en-US" sz="2400"/>
            </a:br>
            <a:r>
              <a:rPr lang="en-US" sz="2400"/>
              <a:t>the processing will abort.</a:t>
            </a:r>
          </a:p>
        </p:txBody>
      </p:sp>
      <p:grpSp>
        <p:nvGrpSpPr>
          <p:cNvPr id="70660" name="Group 2"/>
          <p:cNvGrpSpPr>
            <a:grpSpLocks/>
          </p:cNvGrpSpPr>
          <p:nvPr/>
        </p:nvGrpSpPr>
        <p:grpSpPr bwMode="auto">
          <a:xfrm>
            <a:off x="174625" y="6562725"/>
            <a:ext cx="1460500" cy="277813"/>
            <a:chOff x="121" y="4559"/>
            <a:chExt cx="1014" cy="193"/>
          </a:xfrm>
        </p:grpSpPr>
        <p:sp>
          <p:nvSpPr>
            <p:cNvPr id="70669"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70670" name="Group 4"/>
            <p:cNvGrpSpPr>
              <a:grpSpLocks/>
            </p:cNvGrpSpPr>
            <p:nvPr/>
          </p:nvGrpSpPr>
          <p:grpSpPr bwMode="auto">
            <a:xfrm>
              <a:off x="121" y="4559"/>
              <a:ext cx="1014" cy="193"/>
              <a:chOff x="121" y="4559"/>
              <a:chExt cx="1014" cy="193"/>
            </a:xfrm>
          </p:grpSpPr>
          <p:sp>
            <p:nvSpPr>
              <p:cNvPr id="70671"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pic>
        <p:nvPicPr>
          <p:cNvPr id="706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76" t="7166" r="3537" b="37589"/>
          <a:stretch>
            <a:fillRect/>
          </a:stretch>
        </p:blipFill>
        <p:spPr bwMode="auto">
          <a:xfrm>
            <a:off x="4183063" y="3833813"/>
            <a:ext cx="4440237" cy="175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0663" name="Rectangle 15"/>
          <p:cNvSpPr>
            <a:spLocks noChangeArrowheads="1"/>
          </p:cNvSpPr>
          <p:nvPr/>
        </p:nvSpPr>
        <p:spPr bwMode="auto">
          <a:xfrm>
            <a:off x="3995738" y="5654675"/>
            <a:ext cx="4572000"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Schwarz et al., “Accuracy assessment of the National Geodetic Survey's OPUS-RS utility”, 2009, </a:t>
            </a:r>
            <a:r>
              <a:rPr lang="en-US" sz="1400" i="1"/>
              <a:t>GPS Solutions</a:t>
            </a:r>
            <a:r>
              <a:rPr lang="en-US" sz="1400"/>
              <a:t>, 13(2), 119-132.</a:t>
            </a:r>
          </a:p>
        </p:txBody>
      </p:sp>
    </p:spTree>
    <p:extLst>
      <p:ext uri="{BB962C8B-B14F-4D97-AF65-F5344CB8AC3E}">
        <p14:creationId xmlns="" xmlns:p14="http://schemas.microsoft.com/office/powerpoint/2010/main" val="19298316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09625" y="704519"/>
            <a:ext cx="7524750" cy="5534025"/>
          </a:xfrm>
          <a:prstGeom prst="rect">
            <a:avLst/>
          </a:prstGeom>
        </p:spPr>
      </p:pic>
    </p:spTree>
    <p:extLst>
      <p:ext uri="{BB962C8B-B14F-4D97-AF65-F5344CB8AC3E}">
        <p14:creationId xmlns="" xmlns:p14="http://schemas.microsoft.com/office/powerpoint/2010/main" val="15369780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19150" y="657225"/>
            <a:ext cx="7505700" cy="5543550"/>
          </a:xfrm>
          <a:prstGeom prst="rect">
            <a:avLst/>
          </a:prstGeom>
        </p:spPr>
      </p:pic>
    </p:spTree>
    <p:extLst>
      <p:ext uri="{BB962C8B-B14F-4D97-AF65-F5344CB8AC3E}">
        <p14:creationId xmlns="" xmlns:p14="http://schemas.microsoft.com/office/powerpoint/2010/main" val="3888887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US total.jpg"/>
          <p:cNvPicPr>
            <a:picLocks noChangeAspect="1"/>
          </p:cNvPicPr>
          <p:nvPr/>
        </p:nvPicPr>
        <p:blipFill>
          <a:blip r:embed="rId2"/>
          <a:stretch>
            <a:fillRect/>
          </a:stretch>
        </p:blipFill>
        <p:spPr>
          <a:xfrm>
            <a:off x="0" y="177903"/>
            <a:ext cx="9144000" cy="650219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74090"/>
            <a:ext cx="9144000" cy="649176"/>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smtClean="0">
                <a:ln>
                  <a:noFill/>
                </a:ln>
                <a:solidFill>
                  <a:schemeClr val="tx1"/>
                </a:solidFill>
                <a:effectLst/>
                <a:uLnTx/>
                <a:uFillTx/>
                <a:latin typeface="Arial" charset="0"/>
                <a:ea typeface="+mj-ea"/>
                <a:cs typeface="Arial" charset="0"/>
              </a:rPr>
              <a:t>NGS</a:t>
            </a:r>
            <a:r>
              <a:rPr kumimoji="0" lang="en-US" sz="3000" b="1" i="0" u="none" strike="noStrike" kern="1200" cap="none" spc="0" normalizeH="0" noProof="0" dirty="0" smtClean="0">
                <a:ln>
                  <a:noFill/>
                </a:ln>
                <a:solidFill>
                  <a:schemeClr val="tx1"/>
                </a:solidFill>
                <a:effectLst/>
                <a:uLnTx/>
                <a:uFillTx/>
                <a:latin typeface="Arial" charset="0"/>
                <a:ea typeface="+mj-ea"/>
                <a:cs typeface="Arial" charset="0"/>
              </a:rPr>
              <a:t> Geodetic Advisors</a:t>
            </a:r>
            <a:endParaRPr kumimoji="0" lang="en-US" sz="3000" b="1" i="0" u="none" strike="noStrike" kern="1200" cap="none" spc="0" normalizeH="0" baseline="0" noProof="0" dirty="0" smtClean="0">
              <a:ln>
                <a:noFill/>
              </a:ln>
              <a:solidFill>
                <a:schemeClr val="tx1"/>
              </a:solidFill>
              <a:effectLst/>
              <a:uLnTx/>
              <a:uFillTx/>
              <a:latin typeface="Arial" charset="0"/>
              <a:ea typeface="+mj-ea"/>
              <a:cs typeface="Arial" charset="0"/>
            </a:endParaRPr>
          </a:p>
        </p:txBody>
      </p:sp>
      <p:pic>
        <p:nvPicPr>
          <p:cNvPr id="6" name="Picture 5" descr="StateAdvisorsMap2011.jpg"/>
          <p:cNvPicPr>
            <a:picLocks noChangeAspect="1"/>
          </p:cNvPicPr>
          <p:nvPr/>
        </p:nvPicPr>
        <p:blipFill>
          <a:blip r:embed="rId3"/>
          <a:stretch>
            <a:fillRect/>
          </a:stretch>
        </p:blipFill>
        <p:spPr>
          <a:xfrm>
            <a:off x="1019760" y="1444845"/>
            <a:ext cx="5306624" cy="4096340"/>
          </a:xfrm>
          <a:prstGeom prst="rect">
            <a:avLst/>
          </a:prstGeom>
        </p:spPr>
      </p:pic>
      <p:sp>
        <p:nvSpPr>
          <p:cNvPr id="4" name="TextBox 3"/>
          <p:cNvSpPr txBox="1"/>
          <p:nvPr/>
        </p:nvSpPr>
        <p:spPr>
          <a:xfrm>
            <a:off x="407758" y="6240161"/>
            <a:ext cx="8396145" cy="369332"/>
          </a:xfrm>
          <a:prstGeom prst="rect">
            <a:avLst/>
          </a:prstGeom>
          <a:noFill/>
        </p:spPr>
        <p:txBody>
          <a:bodyPr wrap="none" rtlCol="0">
            <a:spAutoFit/>
          </a:bodyPr>
          <a:lstStyle/>
          <a:p>
            <a:r>
              <a:rPr lang="en-US" dirty="0" smtClean="0"/>
              <a:t>Geodetic Advisor Contact Info: http://geodesy.noaa.gov/ADVISORS/AdvisorsIndex.shtml</a:t>
            </a:r>
            <a:endParaRPr lang="en-US" dirty="0"/>
          </a:p>
        </p:txBody>
      </p:sp>
      <p:sp>
        <p:nvSpPr>
          <p:cNvPr id="7" name="TextBox 6"/>
          <p:cNvSpPr txBox="1"/>
          <p:nvPr/>
        </p:nvSpPr>
        <p:spPr>
          <a:xfrm>
            <a:off x="6524343" y="760915"/>
            <a:ext cx="2570229" cy="5324535"/>
          </a:xfrm>
          <a:prstGeom prst="rect">
            <a:avLst/>
          </a:prstGeom>
          <a:noFill/>
        </p:spPr>
        <p:txBody>
          <a:bodyPr wrap="square" rtlCol="0">
            <a:spAutoFit/>
          </a:bodyPr>
          <a:lstStyle/>
          <a:p>
            <a:pPr algn="ctr"/>
            <a:endParaRPr lang="en-US" sz="2000" dirty="0" smtClean="0"/>
          </a:p>
          <a:p>
            <a:pPr algn="ctr">
              <a:buFont typeface="Wingdings" pitchFamily="2" charset="2"/>
              <a:buChar char="q"/>
            </a:pPr>
            <a:r>
              <a:rPr lang="en-US" sz="2000" dirty="0" smtClean="0"/>
              <a:t>SW Region</a:t>
            </a:r>
          </a:p>
          <a:p>
            <a:pPr algn="ctr"/>
            <a:r>
              <a:rPr lang="en-US" sz="2000" dirty="0" smtClean="0"/>
              <a:t>(AZ,NV,NM,UT)</a:t>
            </a:r>
          </a:p>
          <a:p>
            <a:pPr algn="ctr"/>
            <a:endParaRPr lang="en-US" sz="1000" dirty="0" smtClean="0"/>
          </a:p>
          <a:p>
            <a:pPr algn="ctr"/>
            <a:r>
              <a:rPr lang="en-US" sz="2000" b="1" i="1" u="sng" dirty="0" smtClean="0"/>
              <a:t>Bill Stone</a:t>
            </a:r>
          </a:p>
          <a:p>
            <a:pPr algn="ctr"/>
            <a:endParaRPr lang="en-US" sz="2000" b="1" i="1" u="sng" dirty="0" smtClean="0"/>
          </a:p>
          <a:p>
            <a:pPr algn="ctr"/>
            <a:endParaRPr lang="en-US" sz="2000" b="1" i="1" u="sng" dirty="0" smtClean="0"/>
          </a:p>
          <a:p>
            <a:pPr algn="ctr">
              <a:buFont typeface="Wingdings" pitchFamily="2" charset="2"/>
              <a:buChar char="q"/>
            </a:pPr>
            <a:r>
              <a:rPr lang="en-US" sz="2000" dirty="0" smtClean="0"/>
              <a:t>Colorado</a:t>
            </a:r>
            <a:endParaRPr lang="en-US" sz="1000" dirty="0" smtClean="0"/>
          </a:p>
          <a:p>
            <a:pPr algn="ctr"/>
            <a:r>
              <a:rPr lang="en-US" sz="2000" b="1" i="1" u="sng" dirty="0" smtClean="0"/>
              <a:t>Pam Fromhertz</a:t>
            </a:r>
          </a:p>
          <a:p>
            <a:pPr algn="ctr"/>
            <a:endParaRPr lang="en-US" sz="2000" b="1" i="1" u="sng" dirty="0" smtClean="0"/>
          </a:p>
          <a:p>
            <a:pPr algn="ctr"/>
            <a:endParaRPr lang="en-US" sz="2000" b="1" i="1" u="sng" dirty="0" smtClean="0"/>
          </a:p>
          <a:p>
            <a:pPr marL="342900" indent="-342900" algn="ctr">
              <a:buFont typeface="Wingdings" pitchFamily="2" charset="2"/>
              <a:buChar char="q"/>
            </a:pPr>
            <a:r>
              <a:rPr lang="en-US" sz="2000" dirty="0"/>
              <a:t>Idaho/Montana</a:t>
            </a:r>
          </a:p>
          <a:p>
            <a:pPr algn="ctr"/>
            <a:r>
              <a:rPr lang="en-US" sz="2000" b="1" i="1" u="sng" dirty="0" smtClean="0"/>
              <a:t>Curt Smith</a:t>
            </a:r>
            <a:endParaRPr lang="en-US" sz="2000" b="1" i="1" u="sng" dirty="0"/>
          </a:p>
          <a:p>
            <a:pPr algn="ctr"/>
            <a:endParaRPr lang="en-US" sz="2000" b="1" i="1" u="sng" dirty="0" smtClean="0"/>
          </a:p>
          <a:p>
            <a:pPr algn="ctr"/>
            <a:endParaRPr lang="en-US" sz="2000" b="1" i="1" u="sng" dirty="0" smtClean="0"/>
          </a:p>
          <a:p>
            <a:pPr algn="ctr">
              <a:buFont typeface="Wingdings" pitchFamily="2" charset="2"/>
              <a:buChar char="q"/>
            </a:pPr>
            <a:r>
              <a:rPr lang="en-US" sz="2000" dirty="0" smtClean="0"/>
              <a:t>Wyoming</a:t>
            </a:r>
          </a:p>
          <a:p>
            <a:pPr algn="ctr"/>
            <a:endParaRPr lang="en-US" sz="1000" dirty="0" smtClean="0"/>
          </a:p>
          <a:p>
            <a:pPr algn="ctr"/>
            <a:r>
              <a:rPr lang="en-US" sz="2000" b="1" i="1" u="sng" dirty="0" smtClean="0"/>
              <a:t>Mike Londe (BLM)</a:t>
            </a:r>
            <a:endParaRPr lang="en-US" sz="2000" b="1" i="1" u="sng"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 xmlns:p14="http://schemas.microsoft.com/office/powerpoint/2010/main" val="320719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 xmlns:p14="http://schemas.microsoft.com/office/powerpoint/2010/main" val="1015998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UR CORNERS OPUS-DB datasheet.jpg"/>
          <p:cNvPicPr>
            <a:picLocks noChangeAspect="1"/>
          </p:cNvPicPr>
          <p:nvPr/>
        </p:nvPicPr>
        <p:blipFill>
          <a:blip r:embed="rId2" cstate="print"/>
          <a:stretch>
            <a:fillRect/>
          </a:stretch>
        </p:blipFill>
        <p:spPr>
          <a:xfrm>
            <a:off x="3099469" y="0"/>
            <a:ext cx="5961312" cy="6858000"/>
          </a:xfrm>
          <a:prstGeom prst="rect">
            <a:avLst/>
          </a:prstGeom>
        </p:spPr>
      </p:pic>
      <p:sp>
        <p:nvSpPr>
          <p:cNvPr id="5" name="TextBox 4"/>
          <p:cNvSpPr txBox="1"/>
          <p:nvPr/>
        </p:nvSpPr>
        <p:spPr>
          <a:xfrm>
            <a:off x="159426" y="414666"/>
            <a:ext cx="2877712" cy="830997"/>
          </a:xfrm>
          <a:prstGeom prst="rect">
            <a:avLst/>
          </a:prstGeom>
          <a:noFill/>
        </p:spPr>
        <p:txBody>
          <a:bodyPr wrap="none" rtlCol="0">
            <a:spAutoFit/>
          </a:bodyPr>
          <a:lstStyle/>
          <a:p>
            <a:pPr algn="ctr"/>
            <a:r>
              <a:rPr lang="en-US" sz="2400" b="1" dirty="0" smtClean="0"/>
              <a:t>OPUS – </a:t>
            </a:r>
          </a:p>
          <a:p>
            <a:pPr algn="ctr"/>
            <a:r>
              <a:rPr lang="en-US" sz="2400" b="1" dirty="0" smtClean="0"/>
              <a:t>Datasheet Publishing</a:t>
            </a:r>
            <a:endParaRPr lang="en-US" sz="2400" b="1" dirty="0"/>
          </a:p>
        </p:txBody>
      </p:sp>
      <p:sp>
        <p:nvSpPr>
          <p:cNvPr id="7" name="TextBox 6"/>
          <p:cNvSpPr txBox="1"/>
          <p:nvPr/>
        </p:nvSpPr>
        <p:spPr>
          <a:xfrm>
            <a:off x="0" y="1222341"/>
            <a:ext cx="3217547" cy="2160591"/>
          </a:xfrm>
          <a:prstGeom prst="rect">
            <a:avLst/>
          </a:prstGeom>
          <a:noFill/>
        </p:spPr>
        <p:txBody>
          <a:bodyPr wrap="none" rtlCol="0">
            <a:spAutoFit/>
          </a:bodyPr>
          <a:lstStyle/>
          <a:p>
            <a:pPr algn="ctr">
              <a:lnSpc>
                <a:spcPct val="120000"/>
              </a:lnSpc>
            </a:pPr>
            <a:r>
              <a:rPr lang="en-US" u="sng" dirty="0" smtClean="0"/>
              <a:t>Publishing Criteria:</a:t>
            </a:r>
          </a:p>
          <a:p>
            <a:pPr algn="ctr">
              <a:lnSpc>
                <a:spcPct val="120000"/>
              </a:lnSpc>
            </a:pPr>
            <a:endParaRPr lang="en-US" dirty="0" smtClean="0"/>
          </a:p>
          <a:p>
            <a:pPr>
              <a:lnSpc>
                <a:spcPct val="120000"/>
              </a:lnSpc>
              <a:buFontTx/>
              <a:buChar char="•"/>
            </a:pPr>
            <a:r>
              <a:rPr lang="en-US" dirty="0" smtClean="0"/>
              <a:t>NGS-calibrated GPS antenna </a:t>
            </a:r>
          </a:p>
          <a:p>
            <a:pPr>
              <a:lnSpc>
                <a:spcPct val="120000"/>
              </a:lnSpc>
              <a:buFontTx/>
              <a:buChar char="•"/>
            </a:pPr>
            <a:r>
              <a:rPr lang="en-US" dirty="0" smtClean="0"/>
              <a:t>&gt; 4 hour data span </a:t>
            </a:r>
          </a:p>
          <a:p>
            <a:pPr>
              <a:lnSpc>
                <a:spcPct val="120000"/>
              </a:lnSpc>
              <a:buFontTx/>
              <a:buChar char="•"/>
            </a:pPr>
            <a:r>
              <a:rPr lang="en-US" dirty="0" smtClean="0"/>
              <a:t>&gt; 70% observations used </a:t>
            </a:r>
          </a:p>
          <a:p>
            <a:pPr>
              <a:lnSpc>
                <a:spcPct val="120000"/>
              </a:lnSpc>
              <a:buFontTx/>
              <a:buChar char="•"/>
            </a:pPr>
            <a:r>
              <a:rPr lang="en-US" dirty="0" smtClean="0"/>
              <a:t>&gt; 70% fixed ambiguities </a:t>
            </a:r>
          </a:p>
          <a:p>
            <a:pPr>
              <a:lnSpc>
                <a:spcPct val="120000"/>
              </a:lnSpc>
              <a:buFontTx/>
              <a:buChar char="•"/>
            </a:pPr>
            <a:r>
              <a:rPr lang="en-US" dirty="0" smtClean="0"/>
              <a:t>&lt; 0.04m H peak-to-peak </a:t>
            </a:r>
          </a:p>
          <a:p>
            <a:pPr>
              <a:lnSpc>
                <a:spcPct val="120000"/>
              </a:lnSpc>
              <a:buFontTx/>
              <a:buChar char="•"/>
            </a:pPr>
            <a:r>
              <a:rPr lang="en-US" dirty="0" smtClean="0"/>
              <a:t>&lt; 0.08m V peak-to-peak </a:t>
            </a:r>
            <a:endParaRPr lang="en-US" dirty="0"/>
          </a:p>
        </p:txBody>
      </p:sp>
      <p:sp>
        <p:nvSpPr>
          <p:cNvPr id="9" name="TextBox 8"/>
          <p:cNvSpPr txBox="1"/>
          <p:nvPr/>
        </p:nvSpPr>
        <p:spPr>
          <a:xfrm>
            <a:off x="286864" y="4391681"/>
            <a:ext cx="2052165" cy="2117503"/>
          </a:xfrm>
          <a:prstGeom prst="rect">
            <a:avLst/>
          </a:prstGeom>
          <a:noFill/>
        </p:spPr>
        <p:txBody>
          <a:bodyPr wrap="none" rtlCol="0">
            <a:spAutoFit/>
          </a:bodyPr>
          <a:lstStyle/>
          <a:p>
            <a:pPr algn="ctr">
              <a:lnSpc>
                <a:spcPct val="120000"/>
              </a:lnSpc>
            </a:pPr>
            <a:r>
              <a:rPr lang="en-US" u="sng" dirty="0" smtClean="0"/>
              <a:t>Uses:</a:t>
            </a:r>
          </a:p>
          <a:p>
            <a:pPr algn="ctr">
              <a:lnSpc>
                <a:spcPct val="120000"/>
              </a:lnSpc>
            </a:pPr>
            <a:endParaRPr lang="en-US" dirty="0" smtClean="0"/>
          </a:p>
          <a:p>
            <a:pPr lvl="1">
              <a:lnSpc>
                <a:spcPct val="150000"/>
              </a:lnSpc>
              <a:buFontTx/>
              <a:buChar char="•"/>
            </a:pPr>
            <a:r>
              <a:rPr lang="en-US" dirty="0" smtClean="0"/>
              <a:t>GPS on BMs</a:t>
            </a:r>
          </a:p>
          <a:p>
            <a:pPr lvl="1">
              <a:lnSpc>
                <a:spcPct val="150000"/>
              </a:lnSpc>
              <a:buFontTx/>
              <a:buChar char="•"/>
            </a:pPr>
            <a:r>
              <a:rPr lang="en-US" dirty="0" smtClean="0"/>
              <a:t>PLSS / GCDB</a:t>
            </a:r>
          </a:p>
          <a:p>
            <a:pPr lvl="1">
              <a:lnSpc>
                <a:spcPct val="150000"/>
              </a:lnSpc>
              <a:buFontTx/>
              <a:buChar char="•"/>
            </a:pPr>
            <a:r>
              <a:rPr lang="en-US" dirty="0" smtClean="0"/>
              <a:t>Data archive</a:t>
            </a:r>
          </a:p>
          <a:p>
            <a:pPr lvl="1">
              <a:lnSpc>
                <a:spcPct val="150000"/>
              </a:lnSpc>
              <a:buFontTx/>
              <a:buChar char="•"/>
            </a:pPr>
            <a:r>
              <a:rPr lang="en-US" dirty="0" smtClean="0"/>
              <a:t>Data sharing</a:t>
            </a:r>
          </a:p>
          <a:p>
            <a:endParaRPr lang="en-US" dirty="0"/>
          </a:p>
        </p:txBody>
      </p:sp>
    </p:spTree>
    <p:extLst>
      <p:ext uri="{BB962C8B-B14F-4D97-AF65-F5344CB8AC3E}">
        <p14:creationId xmlns="" xmlns:p14="http://schemas.microsoft.com/office/powerpoint/2010/main" val="38392038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08329"/>
            <a:ext cx="9144000" cy="53181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OPUS-Published Stations </a:t>
            </a:r>
            <a:endParaRPr kumimoji="0" lang="en-US" sz="2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42709"/>
            <a:ext cx="9144000" cy="5938157"/>
          </a:xfrm>
          <a:prstGeom prst="rect">
            <a:avLst/>
          </a:prstGeom>
        </p:spPr>
      </p:pic>
    </p:spTree>
    <p:extLst>
      <p:ext uri="{BB962C8B-B14F-4D97-AF65-F5344CB8AC3E}">
        <p14:creationId xmlns="" xmlns:p14="http://schemas.microsoft.com/office/powerpoint/2010/main" val="30604793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08329"/>
            <a:ext cx="9144000" cy="53181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OPUS-Published Stations in Utah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n-US" sz="2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10810"/>
            <a:ext cx="9144000" cy="5938157"/>
          </a:xfrm>
          <a:prstGeom prst="rect">
            <a:avLst/>
          </a:prstGeom>
        </p:spPr>
      </p:pic>
    </p:spTree>
    <p:extLst>
      <p:ext uri="{BB962C8B-B14F-4D97-AF65-F5344CB8AC3E}">
        <p14:creationId xmlns="" xmlns:p14="http://schemas.microsoft.com/office/powerpoint/2010/main" val="23336313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513"/>
            <a:ext cx="8229600" cy="1143000"/>
          </a:xfrm>
        </p:spPr>
        <p:txBody>
          <a:bodyPr/>
          <a:lstStyle/>
          <a:p>
            <a:r>
              <a:rPr lang="en-US" sz="4000" dirty="0" smtClean="0"/>
              <a:t>OPUS – Projects</a:t>
            </a:r>
            <a:endParaRPr lang="en-US" sz="4000" dirty="0"/>
          </a:p>
        </p:txBody>
      </p:sp>
      <p:pic>
        <p:nvPicPr>
          <p:cNvPr id="5" name="Content Placeholder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671734" y="1559494"/>
            <a:ext cx="7800532" cy="5075228"/>
          </a:xfrm>
        </p:spPr>
      </p:pic>
    </p:spTree>
    <p:extLst>
      <p:ext uri="{BB962C8B-B14F-4D97-AF65-F5344CB8AC3E}">
        <p14:creationId xmlns="" xmlns:p14="http://schemas.microsoft.com/office/powerpoint/2010/main" val="12028582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8022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l="15352" t="27550" r="32085" b="22313"/>
          <a:stretch>
            <a:fillRect/>
          </a:stretch>
        </p:blipFill>
        <p:spPr bwMode="auto">
          <a:xfrm>
            <a:off x="1971675" y="1698625"/>
            <a:ext cx="4049713" cy="404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557" t="47891" r="83492" b="48743"/>
          <a:stretch>
            <a:fillRect/>
          </a:stretch>
        </p:blipFill>
        <p:spPr bwMode="auto">
          <a:xfrm>
            <a:off x="822325" y="3349625"/>
            <a:ext cx="1231900"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243263" y="355600"/>
            <a:ext cx="5486400" cy="598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4422811" y="5286673"/>
            <a:ext cx="3508744" cy="461665"/>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Process </a:t>
            </a:r>
            <a:r>
              <a:rPr lang="en-US" sz="2400" dirty="0"/>
              <a:t>the session’s data</a:t>
            </a:r>
            <a:r>
              <a:rPr lang="en-US" sz="2400" dirty="0">
                <a:solidFill>
                  <a:schemeClr val="bg1"/>
                </a:solidFill>
              </a:rPr>
              <a:t>.</a:t>
            </a:r>
          </a:p>
        </p:txBody>
      </p:sp>
      <p:grpSp>
        <p:nvGrpSpPr>
          <p:cNvPr id="180233" name="Group 10"/>
          <p:cNvGrpSpPr>
            <a:grpSpLocks/>
          </p:cNvGrpSpPr>
          <p:nvPr/>
        </p:nvGrpSpPr>
        <p:grpSpPr bwMode="auto">
          <a:xfrm>
            <a:off x="174625" y="6562725"/>
            <a:ext cx="1460500" cy="277813"/>
            <a:chOff x="121" y="4559"/>
            <a:chExt cx="1014" cy="193"/>
          </a:xfrm>
        </p:grpSpPr>
        <p:sp>
          <p:nvSpPr>
            <p:cNvPr id="180239"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80240" name="Group 4"/>
            <p:cNvGrpSpPr>
              <a:grpSpLocks/>
            </p:cNvGrpSpPr>
            <p:nvPr/>
          </p:nvGrpSpPr>
          <p:grpSpPr bwMode="auto">
            <a:xfrm>
              <a:off x="121" y="4559"/>
              <a:ext cx="1014" cy="193"/>
              <a:chOff x="121" y="4559"/>
              <a:chExt cx="1014" cy="193"/>
            </a:xfrm>
          </p:grpSpPr>
          <p:sp>
            <p:nvSpPr>
              <p:cNvPr id="180241"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spTree>
    <p:extLst>
      <p:ext uri="{BB962C8B-B14F-4D97-AF65-F5344CB8AC3E}">
        <p14:creationId xmlns="" xmlns:p14="http://schemas.microsoft.com/office/powerpoint/2010/main" val="9617443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l="1561" t="13469" r="2836" b="17250"/>
          <a:stretch>
            <a:fillRect/>
          </a:stretch>
        </p:blipFill>
        <p:spPr bwMode="auto">
          <a:xfrm>
            <a:off x="822325" y="461963"/>
            <a:ext cx="7499350" cy="5934075"/>
          </a:xfrm>
          <a:prstGeom prst="rect">
            <a:avLst/>
          </a:prstGeom>
          <a:noFill/>
          <a:ln w="9525">
            <a:solidFill>
              <a:schemeClr val="tx2">
                <a:lumMod val="60000"/>
                <a:lumOff val="40000"/>
              </a:schemeClr>
            </a:solidFill>
            <a:miter lim="800000"/>
            <a:headEnd/>
            <a:tailEnd/>
          </a:ln>
        </p:spPr>
      </p:pic>
      <p:sp>
        <p:nvSpPr>
          <p:cNvPr id="7" name="TextBox 6"/>
          <p:cNvSpPr txBox="1"/>
          <p:nvPr/>
        </p:nvSpPr>
        <p:spPr>
          <a:xfrm>
            <a:off x="91440" y="3703868"/>
            <a:ext cx="4340506"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fontAlgn="auto">
              <a:spcBef>
                <a:spcPts val="0"/>
              </a:spcBef>
              <a:spcAft>
                <a:spcPts val="0"/>
              </a:spcAft>
              <a:defRPr/>
            </a:pPr>
            <a:r>
              <a:rPr lang="en-US" sz="2400" dirty="0"/>
              <a:t>And at the bottom are summary plots and tables for comparison of different solutions.</a:t>
            </a:r>
          </a:p>
          <a:p>
            <a:pPr fontAlgn="auto">
              <a:spcBef>
                <a:spcPts val="0"/>
              </a:spcBef>
              <a:spcAft>
                <a:spcPts val="0"/>
              </a:spcAft>
              <a:defRPr/>
            </a:pPr>
            <a:r>
              <a:rPr lang="en-US" sz="2400" dirty="0"/>
              <a:t>The orange parts of the plots indicate regions outside the thresholds set by the project manager.</a:t>
            </a:r>
          </a:p>
        </p:txBody>
      </p:sp>
      <p:grpSp>
        <p:nvGrpSpPr>
          <p:cNvPr id="216070" name="Group 7"/>
          <p:cNvGrpSpPr>
            <a:grpSpLocks/>
          </p:cNvGrpSpPr>
          <p:nvPr/>
        </p:nvGrpSpPr>
        <p:grpSpPr bwMode="auto">
          <a:xfrm>
            <a:off x="174625" y="6562725"/>
            <a:ext cx="1460500" cy="277813"/>
            <a:chOff x="121" y="4559"/>
            <a:chExt cx="1014" cy="193"/>
          </a:xfrm>
        </p:grpSpPr>
        <p:sp>
          <p:nvSpPr>
            <p:cNvPr id="216076"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216077" name="Group 4"/>
            <p:cNvGrpSpPr>
              <a:grpSpLocks/>
            </p:cNvGrpSpPr>
            <p:nvPr/>
          </p:nvGrpSpPr>
          <p:grpSpPr bwMode="auto">
            <a:xfrm>
              <a:off x="121" y="4559"/>
              <a:ext cx="1014" cy="193"/>
              <a:chOff x="121" y="4559"/>
              <a:chExt cx="1014" cy="193"/>
            </a:xfrm>
          </p:grpSpPr>
          <p:sp>
            <p:nvSpPr>
              <p:cNvPr id="216078"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spTree>
    <p:extLst>
      <p:ext uri="{BB962C8B-B14F-4D97-AF65-F5344CB8AC3E}">
        <p14:creationId xmlns="" xmlns:p14="http://schemas.microsoft.com/office/powerpoint/2010/main" val="7353317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10101" t="34848" r="10101" b="10860"/>
          <a:stretch>
            <a:fillRect/>
          </a:stretch>
        </p:blipFill>
        <p:spPr bwMode="auto">
          <a:xfrm>
            <a:off x="1039813" y="914400"/>
            <a:ext cx="7037387" cy="383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47800" y="4953000"/>
            <a:ext cx="6400800" cy="1477963"/>
          </a:xfrm>
          <a:prstGeom prst="rect">
            <a:avLst/>
          </a:prstGeom>
          <a:noFill/>
        </p:spPr>
        <p:txBody>
          <a:bodyPr>
            <a:spAutoFit/>
          </a:bodyPr>
          <a:lstStyle/>
          <a:p>
            <a:pPr>
              <a:defRPr/>
            </a:pPr>
            <a:r>
              <a:rPr lang="en-US" b="1" dirty="0">
                <a:latin typeface="+mj-lt"/>
                <a:cs typeface="+mn-cs"/>
              </a:rPr>
              <a:t>Distant IGS sites </a:t>
            </a:r>
          </a:p>
          <a:p>
            <a:pPr lvl="1">
              <a:buFont typeface="Arial" pitchFamily="34" charset="0"/>
              <a:buChar char="•"/>
              <a:defRPr/>
            </a:pPr>
            <a:r>
              <a:rPr lang="en-US" b="1" dirty="0">
                <a:latin typeface="+mj-lt"/>
                <a:cs typeface="+mn-cs"/>
              </a:rPr>
              <a:t>Provide accurate reference frame</a:t>
            </a:r>
          </a:p>
          <a:p>
            <a:pPr lvl="1">
              <a:buFont typeface="Arial" pitchFamily="34" charset="0"/>
              <a:buChar char="•"/>
              <a:defRPr/>
            </a:pPr>
            <a:r>
              <a:rPr lang="en-US" b="1" dirty="0">
                <a:latin typeface="+mj-lt"/>
                <a:cs typeface="+mn-cs"/>
              </a:rPr>
              <a:t>Transfer IGS(NSRS) </a:t>
            </a:r>
            <a:r>
              <a:rPr lang="en-US" b="1" dirty="0" smtClean="0">
                <a:latin typeface="+mj-lt"/>
                <a:cs typeface="+mn-cs"/>
              </a:rPr>
              <a:t>reference frame </a:t>
            </a:r>
            <a:r>
              <a:rPr lang="en-US" b="1" dirty="0">
                <a:latin typeface="+mj-lt"/>
                <a:cs typeface="+mn-cs"/>
              </a:rPr>
              <a:t>to local area</a:t>
            </a:r>
          </a:p>
          <a:p>
            <a:pPr lvl="1">
              <a:buFont typeface="Arial" pitchFamily="34" charset="0"/>
              <a:buChar char="•"/>
              <a:defRPr/>
            </a:pPr>
            <a:r>
              <a:rPr lang="en-US" b="1" dirty="0">
                <a:latin typeface="+mj-lt"/>
                <a:cs typeface="+mn-cs"/>
              </a:rPr>
              <a:t>Improve troposphere determination and heights</a:t>
            </a:r>
          </a:p>
          <a:p>
            <a:pPr lvl="1">
              <a:buFont typeface="Arial" pitchFamily="34" charset="0"/>
              <a:buChar char="•"/>
              <a:defRPr/>
            </a:pPr>
            <a:endParaRPr lang="en-US" dirty="0">
              <a:latin typeface="+mj-lt"/>
              <a:cs typeface="+mn-cs"/>
            </a:endParaRPr>
          </a:p>
        </p:txBody>
      </p:sp>
      <p:sp>
        <p:nvSpPr>
          <p:cNvPr id="4" name="TextBox 3"/>
          <p:cNvSpPr txBox="1"/>
          <p:nvPr/>
        </p:nvSpPr>
        <p:spPr>
          <a:xfrm>
            <a:off x="1518674" y="239233"/>
            <a:ext cx="6096000" cy="584200"/>
          </a:xfrm>
          <a:prstGeom prst="rect">
            <a:avLst/>
          </a:prstGeom>
          <a:noFill/>
        </p:spPr>
        <p:txBody>
          <a:bodyPr>
            <a:spAutoFit/>
          </a:bodyPr>
          <a:lstStyle/>
          <a:p>
            <a:pPr algn="ctr">
              <a:defRPr/>
            </a:pPr>
            <a:r>
              <a:rPr lang="en-US" sz="3200" b="1" dirty="0">
                <a:latin typeface="+mj-lt"/>
                <a:cs typeface="+mn-cs"/>
              </a:rPr>
              <a:t>INCLUSION OF IGS SITES</a:t>
            </a:r>
          </a:p>
        </p:txBody>
      </p:sp>
    </p:spTree>
    <p:extLst>
      <p:ext uri="{BB962C8B-B14F-4D97-AF65-F5344CB8AC3E}">
        <p14:creationId xmlns="" xmlns:p14="http://schemas.microsoft.com/office/powerpoint/2010/main" val="23724666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l="640" t="13936" r="2324" b="16310"/>
          <a:stretch>
            <a:fillRect/>
          </a:stretch>
        </p:blipFill>
        <p:spPr bwMode="auto">
          <a:xfrm>
            <a:off x="822325" y="598488"/>
            <a:ext cx="7499350" cy="5661025"/>
          </a:xfrm>
          <a:prstGeom prst="rect">
            <a:avLst/>
          </a:prstGeom>
          <a:noFill/>
          <a:ln w="9525">
            <a:solidFill>
              <a:schemeClr val="tx2">
                <a:lumMod val="60000"/>
                <a:lumOff val="40000"/>
              </a:schemeClr>
            </a:solidFill>
            <a:miter lim="800000"/>
            <a:headEnd/>
            <a:tailEnd/>
          </a:ln>
        </p:spPr>
      </p:pic>
      <p:grpSp>
        <p:nvGrpSpPr>
          <p:cNvPr id="210947" name="Group 5"/>
          <p:cNvGrpSpPr>
            <a:grpSpLocks/>
          </p:cNvGrpSpPr>
          <p:nvPr/>
        </p:nvGrpSpPr>
        <p:grpSpPr bwMode="auto">
          <a:xfrm>
            <a:off x="174625" y="6562725"/>
            <a:ext cx="1460500" cy="277813"/>
            <a:chOff x="121" y="4559"/>
            <a:chExt cx="1014" cy="193"/>
          </a:xfrm>
        </p:grpSpPr>
        <p:sp>
          <p:nvSpPr>
            <p:cNvPr id="210953"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210954" name="Group 4"/>
            <p:cNvGrpSpPr>
              <a:grpSpLocks/>
            </p:cNvGrpSpPr>
            <p:nvPr/>
          </p:nvGrpSpPr>
          <p:grpSpPr bwMode="auto">
            <a:xfrm>
              <a:off x="121" y="4559"/>
              <a:ext cx="1014" cy="193"/>
              <a:chOff x="121" y="4559"/>
              <a:chExt cx="1014" cy="193"/>
            </a:xfrm>
          </p:grpSpPr>
          <p:sp>
            <p:nvSpPr>
              <p:cNvPr id="210955"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210948" name="Group 7"/>
          <p:cNvGrpSpPr>
            <a:grpSpLocks/>
          </p:cNvGrpSpPr>
          <p:nvPr/>
        </p:nvGrpSpPr>
        <p:grpSpPr bwMode="auto">
          <a:xfrm>
            <a:off x="8505825" y="6540500"/>
            <a:ext cx="257175" cy="277813"/>
            <a:chOff x="5904" y="4543"/>
            <a:chExt cx="178" cy="193"/>
          </a:xfrm>
        </p:grpSpPr>
        <p:sp>
          <p:nvSpPr>
            <p:cNvPr id="210949"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210950" name="Group 16"/>
            <p:cNvGrpSpPr>
              <a:grpSpLocks/>
            </p:cNvGrpSpPr>
            <p:nvPr/>
          </p:nvGrpSpPr>
          <p:grpSpPr bwMode="auto">
            <a:xfrm>
              <a:off x="5904" y="4543"/>
              <a:ext cx="178" cy="193"/>
              <a:chOff x="5904" y="4543"/>
              <a:chExt cx="178" cy="193"/>
            </a:xfrm>
          </p:grpSpPr>
          <p:sp>
            <p:nvSpPr>
              <p:cNvPr id="210951"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6335F7C-7EA8-4781-8392-8D509F404987}"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59</a:t>
                </a:fld>
                <a:r>
                  <a:rPr lang="en-GB" b="1" dirty="0">
                    <a:solidFill>
                      <a:srgbClr val="282878"/>
                    </a:solidFill>
                    <a:cs typeface="+mn-cs"/>
                  </a:rPr>
                  <a:t> </a:t>
                </a:r>
              </a:p>
            </p:txBody>
          </p:sp>
        </p:grpSp>
      </p:grpSp>
    </p:spTree>
    <p:extLst>
      <p:ext uri="{BB962C8B-B14F-4D97-AF65-F5344CB8AC3E}">
        <p14:creationId xmlns="" xmlns:p14="http://schemas.microsoft.com/office/powerpoint/2010/main" val="3677059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RS US map.jpg"/>
          <p:cNvPicPr>
            <a:picLocks noChangeAspect="1"/>
          </p:cNvPicPr>
          <p:nvPr/>
        </p:nvPicPr>
        <p:blipFill>
          <a:blip r:embed="rId3"/>
          <a:srcRect t="16530"/>
          <a:stretch>
            <a:fillRect/>
          </a:stretch>
        </p:blipFill>
        <p:spPr>
          <a:xfrm>
            <a:off x="10217" y="708080"/>
            <a:ext cx="9144000" cy="3494339"/>
          </a:xfrm>
          <a:prstGeom prst="rect">
            <a:avLst/>
          </a:prstGeom>
        </p:spPr>
      </p:pic>
      <p:sp>
        <p:nvSpPr>
          <p:cNvPr id="11266" name="Title 1"/>
          <p:cNvSpPr>
            <a:spLocks noGrp="1"/>
          </p:cNvSpPr>
          <p:nvPr>
            <p:ph type="title"/>
          </p:nvPr>
        </p:nvSpPr>
        <p:spPr>
          <a:xfrm>
            <a:off x="-23750" y="-37525"/>
            <a:ext cx="9144000" cy="1143000"/>
          </a:xfrm>
        </p:spPr>
        <p:txBody>
          <a:bodyPr/>
          <a:lstStyle/>
          <a:p>
            <a:pPr eaLnBrk="1" hangingPunct="1"/>
            <a:r>
              <a:rPr lang="en-US" sz="2800" b="1" dirty="0" smtClean="0">
                <a:latin typeface="Arial" charset="0"/>
                <a:cs typeface="Arial" charset="0"/>
              </a:rPr>
              <a:t>Continuously Operating Reference Stations (CORS)</a:t>
            </a:r>
          </a:p>
        </p:txBody>
      </p:sp>
      <p:sp>
        <p:nvSpPr>
          <p:cNvPr id="11267" name="Content Placeholder 5"/>
          <p:cNvSpPr>
            <a:spLocks noGrp="1"/>
          </p:cNvSpPr>
          <p:nvPr>
            <p:ph sz="half" idx="1"/>
          </p:nvPr>
        </p:nvSpPr>
        <p:spPr>
          <a:xfrm>
            <a:off x="1431247" y="3526549"/>
            <a:ext cx="2170688" cy="655836"/>
          </a:xfrm>
          <a:solidFill>
            <a:schemeClr val="bg1"/>
          </a:solidFill>
        </p:spPr>
        <p:txBody>
          <a:bodyPr/>
          <a:lstStyle/>
          <a:p>
            <a:pPr>
              <a:lnSpc>
                <a:spcPct val="150000"/>
              </a:lnSpc>
              <a:spcBef>
                <a:spcPts val="300"/>
              </a:spcBef>
              <a:buFont typeface="Arial" pitchFamily="34" charset="0"/>
              <a:buChar char="•"/>
            </a:pPr>
            <a:r>
              <a:rPr lang="en-US" sz="1200" dirty="0" smtClean="0">
                <a:cs typeface="Arial" charset="0"/>
              </a:rPr>
              <a:t>1700+ GPS/GNSS Stations </a:t>
            </a:r>
          </a:p>
          <a:p>
            <a:pPr>
              <a:lnSpc>
                <a:spcPct val="150000"/>
              </a:lnSpc>
              <a:spcBef>
                <a:spcPts val="300"/>
              </a:spcBef>
            </a:pPr>
            <a:r>
              <a:rPr lang="en-US" sz="1200" dirty="0" smtClean="0">
                <a:cs typeface="Arial" charset="0"/>
              </a:rPr>
              <a:t>200 organizations</a:t>
            </a:r>
          </a:p>
          <a:p>
            <a:pPr lvl="1">
              <a:buNone/>
            </a:pPr>
            <a:endParaRPr lang="en-US" sz="2000" dirty="0" smtClean="0">
              <a:cs typeface="Arial" charset="0"/>
            </a:endParaRPr>
          </a:p>
          <a:p>
            <a:pPr lvl="1">
              <a:buNone/>
            </a:pPr>
            <a:endParaRPr lang="en-US" sz="2000" dirty="0" smtClean="0">
              <a:cs typeface="Arial" charset="0"/>
            </a:endParaRPr>
          </a:p>
          <a:p>
            <a:pPr>
              <a:buNone/>
            </a:pPr>
            <a:endParaRPr lang="en-US" dirty="0" smtClean="0"/>
          </a:p>
        </p:txBody>
      </p:sp>
      <p:sp>
        <p:nvSpPr>
          <p:cNvPr id="11269" name="Rectangle 2"/>
          <p:cNvSpPr txBox="1">
            <a:spLocks noChangeArrowheads="1"/>
          </p:cNvSpPr>
          <p:nvPr/>
        </p:nvSpPr>
        <p:spPr bwMode="auto">
          <a:xfrm>
            <a:off x="4501766" y="287004"/>
            <a:ext cx="3015338" cy="1143000"/>
          </a:xfrm>
          <a:prstGeom prst="rect">
            <a:avLst/>
          </a:prstGeom>
          <a:noFill/>
          <a:ln w="9525">
            <a:noFill/>
            <a:miter lim="800000"/>
            <a:headEnd/>
            <a:tailEnd/>
          </a:ln>
        </p:spPr>
        <p:txBody>
          <a:bodyPr anchor="ctr"/>
          <a:lstStyle/>
          <a:p>
            <a:pPr algn="ctr"/>
            <a:r>
              <a:rPr lang="en-US" sz="1600" b="1" dirty="0" smtClean="0">
                <a:solidFill>
                  <a:srgbClr val="FFFF00"/>
                </a:solidFill>
                <a:latin typeface="Calibri" pitchFamily="34" charset="0"/>
                <a:cs typeface="Arial" charset="0"/>
              </a:rPr>
              <a:t>  </a:t>
            </a:r>
            <a:endParaRPr lang="en-US" sz="1600" b="1" dirty="0">
              <a:solidFill>
                <a:srgbClr val="FFFF00"/>
              </a:solidFill>
              <a:latin typeface="Calibri" pitchFamily="34" charset="0"/>
              <a:cs typeface="Arial" charset="0"/>
            </a:endParaRPr>
          </a:p>
        </p:txBody>
      </p:sp>
      <p:pic>
        <p:nvPicPr>
          <p:cNvPr id="7" name="Picture 2" descr="104_0456"/>
          <p:cNvPicPr>
            <a:picLocks noChangeAspect="1" noChangeArrowheads="1"/>
          </p:cNvPicPr>
          <p:nvPr/>
        </p:nvPicPr>
        <p:blipFill rotWithShape="1">
          <a:blip r:embed="rId4" cstate="print">
            <a:lum bright="-12000"/>
          </a:blip>
          <a:srcRect l="7545" t="24280" r="20669" b="23674"/>
          <a:stretch/>
        </p:blipFill>
        <p:spPr bwMode="auto">
          <a:xfrm>
            <a:off x="4675358" y="4221945"/>
            <a:ext cx="4460681" cy="2610348"/>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157" y="4383643"/>
            <a:ext cx="4805368" cy="230488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8725" t="13084" r="29665" b="5898"/>
          <a:stretch>
            <a:fillRect/>
          </a:stretch>
        </p:blipFill>
        <p:spPr bwMode="auto">
          <a:xfrm>
            <a:off x="3097213" y="1595438"/>
            <a:ext cx="4484687" cy="4911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9413" y="649619"/>
            <a:ext cx="8478766" cy="707886"/>
          </a:xfrm>
          <a:prstGeom prst="rect">
            <a:avLst/>
          </a:prstGeom>
          <a:noFill/>
        </p:spPr>
        <p:txBody>
          <a:bodyPr wrap="square">
            <a:spAutoFit/>
          </a:bodyPr>
          <a:lstStyle/>
          <a:p>
            <a:pPr algn="ctr">
              <a:defRPr/>
            </a:pPr>
            <a:r>
              <a:rPr lang="en-US" sz="4000" dirty="0" smtClean="0">
                <a:latin typeface="+mj-lt"/>
                <a:cs typeface="+mn-cs"/>
              </a:rPr>
              <a:t>OPUS-Projects WORKSHOP/TRAINING</a:t>
            </a:r>
            <a:endParaRPr lang="en-US" sz="4000" dirty="0">
              <a:latin typeface="+mj-lt"/>
              <a:cs typeface="+mn-cs"/>
            </a:endParaRPr>
          </a:p>
        </p:txBody>
      </p:sp>
      <p:cxnSp>
        <p:nvCxnSpPr>
          <p:cNvPr id="4" name="Straight Arrow Connector 3"/>
          <p:cNvCxnSpPr/>
          <p:nvPr/>
        </p:nvCxnSpPr>
        <p:spPr>
          <a:xfrm flipV="1">
            <a:off x="1577975" y="4051300"/>
            <a:ext cx="3760788" cy="1116013"/>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17093" name="TextBox 4"/>
          <p:cNvSpPr txBox="1">
            <a:spLocks noChangeArrowheads="1"/>
          </p:cNvSpPr>
          <p:nvPr/>
        </p:nvSpPr>
        <p:spPr bwMode="auto">
          <a:xfrm>
            <a:off x="379413" y="5067300"/>
            <a:ext cx="31924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Check here for upcoming OPUS-Projects Workshops</a:t>
            </a:r>
          </a:p>
        </p:txBody>
      </p:sp>
    </p:spTree>
    <p:extLst>
      <p:ext uri="{BB962C8B-B14F-4D97-AF65-F5344CB8AC3E}">
        <p14:creationId xmlns="" xmlns:p14="http://schemas.microsoft.com/office/powerpoint/2010/main" val="8473934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23900" y="564832"/>
            <a:ext cx="7696200" cy="5972175"/>
          </a:xfrm>
          <a:prstGeom prst="rect">
            <a:avLst/>
          </a:prstGeom>
        </p:spPr>
      </p:pic>
      <p:sp>
        <p:nvSpPr>
          <p:cNvPr id="6" name="Title 1"/>
          <p:cNvSpPr txBox="1">
            <a:spLocks/>
          </p:cNvSpPr>
          <p:nvPr/>
        </p:nvSpPr>
        <p:spPr>
          <a:xfrm>
            <a:off x="2453640" y="1448698"/>
            <a:ext cx="623316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u="sng" dirty="0" smtClean="0">
                <a:solidFill>
                  <a:srgbClr val="FF0000"/>
                </a:solidFill>
              </a:rPr>
              <a:t>CORS: GPS Bibliography</a:t>
            </a:r>
            <a:endParaRPr lang="en-US" b="1" u="sng" dirty="0">
              <a:solidFill>
                <a:srgbClr val="FF0000"/>
              </a:solidFill>
            </a:endParaRPr>
          </a:p>
        </p:txBody>
      </p:sp>
    </p:spTree>
    <p:extLst>
      <p:ext uri="{BB962C8B-B14F-4D97-AF65-F5344CB8AC3E}">
        <p14:creationId xmlns="" xmlns:p14="http://schemas.microsoft.com/office/powerpoint/2010/main" val="38781112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685800"/>
            <a:ext cx="8229600" cy="1143000"/>
          </a:xfrm>
        </p:spPr>
        <p:txBody>
          <a:bodyPr/>
          <a:lstStyle/>
          <a:p>
            <a:pPr eaLnBrk="1" hangingPunct="1"/>
            <a:r>
              <a:rPr lang="en-US" dirty="0" smtClean="0"/>
              <a:t>CORS Monograph</a:t>
            </a:r>
            <a:br>
              <a:rPr lang="en-US" dirty="0" smtClean="0"/>
            </a:br>
            <a:r>
              <a:rPr lang="en-US" sz="3200" i="1" dirty="0" smtClean="0"/>
              <a:t>CORS and OPUS for Engineers: Tools for Surveying and Mapping Applications</a:t>
            </a:r>
          </a:p>
        </p:txBody>
      </p:sp>
      <p:sp>
        <p:nvSpPr>
          <p:cNvPr id="30723" name="Content Placeholder 2"/>
          <p:cNvSpPr>
            <a:spLocks noGrp="1"/>
          </p:cNvSpPr>
          <p:nvPr>
            <p:ph idx="1"/>
          </p:nvPr>
        </p:nvSpPr>
        <p:spPr>
          <a:xfrm>
            <a:off x="3429000" y="2286000"/>
            <a:ext cx="5592763" cy="4297363"/>
          </a:xfrm>
        </p:spPr>
        <p:txBody>
          <a:bodyPr/>
          <a:lstStyle/>
          <a:p>
            <a:pPr eaLnBrk="1" hangingPunct="1"/>
            <a:r>
              <a:rPr lang="en-US" dirty="0" smtClean="0"/>
              <a:t>Edited by </a:t>
            </a:r>
            <a:r>
              <a:rPr lang="en-US" dirty="0" err="1" smtClean="0"/>
              <a:t>Tomás</a:t>
            </a:r>
            <a:r>
              <a:rPr lang="en-US" dirty="0" smtClean="0"/>
              <a:t> </a:t>
            </a:r>
            <a:r>
              <a:rPr lang="en-US" dirty="0" err="1" smtClean="0"/>
              <a:t>Soler</a:t>
            </a:r>
            <a:r>
              <a:rPr lang="en-US" dirty="0" smtClean="0"/>
              <a:t> and sponsored by ASCE and NGS</a:t>
            </a:r>
          </a:p>
          <a:p>
            <a:pPr eaLnBrk="1" hangingPunct="1"/>
            <a:r>
              <a:rPr lang="en-US" dirty="0" smtClean="0"/>
              <a:t>Publication is available on the ASCE website</a:t>
            </a:r>
          </a:p>
          <a:p>
            <a:pPr eaLnBrk="1" hangingPunct="1"/>
            <a:r>
              <a:rPr lang="en-US" dirty="0" smtClean="0"/>
              <a:t>Is useful to OPUS users working in many different types of GPS applications</a:t>
            </a:r>
          </a:p>
        </p:txBody>
      </p:sp>
      <p:pic>
        <p:nvPicPr>
          <p:cNvPr id="30724" name="Picture 1" descr="Snipping Tool"/>
          <p:cNvPicPr>
            <a:picLocks noChangeAspect="1"/>
          </p:cNvPicPr>
          <p:nvPr/>
        </p:nvPicPr>
        <p:blipFill>
          <a:blip r:embed="rId3">
            <a:extLst>
              <a:ext uri="{28A0092B-C50C-407E-A947-70E740481C1C}">
                <a14:useLocalDpi xmlns="" xmlns:a14="http://schemas.microsoft.com/office/drawing/2010/main" val="0"/>
              </a:ext>
            </a:extLst>
          </a:blip>
          <a:srcRect l="27576" t="36810" r="31532" b="22946"/>
          <a:stretch>
            <a:fillRect/>
          </a:stretch>
        </p:blipFill>
        <p:spPr bwMode="auto">
          <a:xfrm>
            <a:off x="381000" y="2514600"/>
            <a:ext cx="2865438" cy="378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908646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US paper 1 cover.jpg"/>
          <p:cNvPicPr>
            <a:picLocks noChangeAspect="1"/>
          </p:cNvPicPr>
          <p:nvPr/>
        </p:nvPicPr>
        <p:blipFill>
          <a:blip r:embed="rId2"/>
          <a:stretch>
            <a:fillRect/>
          </a:stretch>
        </p:blipFill>
        <p:spPr>
          <a:xfrm>
            <a:off x="115750" y="1047333"/>
            <a:ext cx="4257675" cy="5629275"/>
          </a:xfrm>
          <a:prstGeom prst="rect">
            <a:avLst/>
          </a:prstGeom>
        </p:spPr>
      </p:pic>
      <p:pic>
        <p:nvPicPr>
          <p:cNvPr id="2" name="Picture 1" descr="OPUS paper 2 cover.jpg"/>
          <p:cNvPicPr>
            <a:picLocks noChangeAspect="1"/>
          </p:cNvPicPr>
          <p:nvPr/>
        </p:nvPicPr>
        <p:blipFill>
          <a:blip r:embed="rId3"/>
          <a:srcRect b="43057"/>
          <a:stretch>
            <a:fillRect/>
          </a:stretch>
        </p:blipFill>
        <p:spPr>
          <a:xfrm>
            <a:off x="4789636" y="389563"/>
            <a:ext cx="4248150" cy="3194612"/>
          </a:xfrm>
          <a:prstGeom prst="rect">
            <a:avLst/>
          </a:prstGeom>
        </p:spPr>
      </p:pic>
      <p:pic>
        <p:nvPicPr>
          <p:cNvPr id="3" name="Picture 2" descr="OPUS paper 3 cover.jpg"/>
          <p:cNvPicPr>
            <a:picLocks noChangeAspect="1"/>
          </p:cNvPicPr>
          <p:nvPr/>
        </p:nvPicPr>
        <p:blipFill>
          <a:blip r:embed="rId4"/>
          <a:srcRect b="42686"/>
          <a:stretch>
            <a:fillRect/>
          </a:stretch>
        </p:blipFill>
        <p:spPr>
          <a:xfrm>
            <a:off x="4857036" y="3618896"/>
            <a:ext cx="4238625" cy="3231819"/>
          </a:xfrm>
          <a:prstGeom prst="rect">
            <a:avLst/>
          </a:prstGeom>
        </p:spPr>
      </p:pic>
      <p:sp>
        <p:nvSpPr>
          <p:cNvPr id="5" name="TextBox 4"/>
          <p:cNvSpPr txBox="1"/>
          <p:nvPr/>
        </p:nvSpPr>
        <p:spPr>
          <a:xfrm>
            <a:off x="-23168" y="439833"/>
            <a:ext cx="4775666" cy="430887"/>
          </a:xfrm>
          <a:prstGeom prst="rect">
            <a:avLst/>
          </a:prstGeom>
          <a:noFill/>
        </p:spPr>
        <p:txBody>
          <a:bodyPr wrap="none" rtlCol="0">
            <a:spAutoFit/>
          </a:bodyPr>
          <a:lstStyle/>
          <a:p>
            <a:r>
              <a:rPr lang="en-US" dirty="0" smtClean="0"/>
              <a:t>see </a:t>
            </a:r>
            <a:r>
              <a:rPr lang="en-US" sz="2200" b="1" i="1" dirty="0" smtClean="0"/>
              <a:t>The American Surveyor </a:t>
            </a:r>
            <a:r>
              <a:rPr lang="en-US" i="1" dirty="0" err="1" smtClean="0"/>
              <a:t>vol</a:t>
            </a:r>
            <a:r>
              <a:rPr lang="en-US" i="1" dirty="0" smtClean="0"/>
              <a:t> 8 (no. 5,6,7)</a:t>
            </a:r>
            <a:endParaRPr lang="en-US" i="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en-US" smtClean="0"/>
          </a:p>
        </p:txBody>
      </p:sp>
      <p:sp>
        <p:nvSpPr>
          <p:cNvPr id="82947" name="Rectangle 3"/>
          <p:cNvSpPr>
            <a:spLocks noGrp="1" noChangeArrowheads="1"/>
          </p:cNvSpPr>
          <p:nvPr>
            <p:ph idx="1"/>
          </p:nvPr>
        </p:nvSpPr>
        <p:spPr/>
        <p:txBody>
          <a:bodyPr/>
          <a:lstStyle/>
          <a:p>
            <a:pPr eaLnBrk="1" hangingPunct="1"/>
            <a:endParaRPr lang="en-US" smtClean="0"/>
          </a:p>
        </p:txBody>
      </p:sp>
      <p:pic>
        <p:nvPicPr>
          <p:cNvPr id="329729" name="Picture 1"/>
          <p:cNvPicPr>
            <a:picLocks noChangeAspect="1" noChangeArrowheads="1"/>
          </p:cNvPicPr>
          <p:nvPr/>
        </p:nvPicPr>
        <p:blipFill>
          <a:blip r:embed="rId2" cstate="print"/>
          <a:srcRect/>
          <a:stretch>
            <a:fillRect/>
          </a:stretch>
        </p:blipFill>
        <p:spPr bwMode="auto">
          <a:xfrm>
            <a:off x="-1" y="0"/>
            <a:ext cx="916755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3000" dirty="0" smtClean="0"/>
              <a:t>National Geodetic Survey </a:t>
            </a:r>
            <a:r>
              <a:rPr lang="en-US" sz="3000" b="1" i="1" u="sng" dirty="0" smtClean="0"/>
              <a:t>Ten-Year Plan</a:t>
            </a:r>
            <a:endParaRPr lang="en-US" sz="3000" b="1" i="1" u="sng" dirty="0"/>
          </a:p>
        </p:txBody>
      </p:sp>
      <p:sp>
        <p:nvSpPr>
          <p:cNvPr id="61443" name="Rectangle 3"/>
          <p:cNvSpPr>
            <a:spLocks noGrp="1" noChangeArrowheads="1"/>
          </p:cNvSpPr>
          <p:nvPr>
            <p:ph type="body" sz="half" idx="4294967295"/>
          </p:nvPr>
        </p:nvSpPr>
        <p:spPr>
          <a:xfrm>
            <a:off x="0" y="1104900"/>
            <a:ext cx="5029200" cy="5527128"/>
          </a:xfrm>
        </p:spPr>
        <p:txBody>
          <a:bodyPr/>
          <a:lstStyle/>
          <a:p>
            <a:r>
              <a:rPr lang="en-US" sz="2400" dirty="0"/>
              <a:t>Approved </a:t>
            </a:r>
            <a:r>
              <a:rPr lang="en-US" sz="2400" dirty="0" smtClean="0"/>
              <a:t>January</a:t>
            </a:r>
            <a:r>
              <a:rPr lang="en-US" sz="2400" dirty="0"/>
              <a:t>, 2008</a:t>
            </a:r>
          </a:p>
          <a:p>
            <a:r>
              <a:rPr lang="en-US" sz="2400" dirty="0"/>
              <a:t>Refines mission, vision, </a:t>
            </a:r>
            <a:r>
              <a:rPr lang="en-US" sz="2400" dirty="0" smtClean="0"/>
              <a:t>&amp; </a:t>
            </a:r>
            <a:r>
              <a:rPr lang="en-US" sz="2400" dirty="0"/>
              <a:t>strategy for the future of NGS </a:t>
            </a:r>
            <a:r>
              <a:rPr lang="en-US" sz="2400" dirty="0" smtClean="0"/>
              <a:t>actions  </a:t>
            </a:r>
            <a:endParaRPr lang="en-US" sz="2400" dirty="0"/>
          </a:p>
          <a:p>
            <a:r>
              <a:rPr lang="en-US" sz="2400" dirty="0"/>
              <a:t>Emphasis </a:t>
            </a:r>
            <a:r>
              <a:rPr lang="en-US" sz="2400" dirty="0" smtClean="0"/>
              <a:t>on outside capacity</a:t>
            </a:r>
          </a:p>
          <a:p>
            <a:pPr lvl="1">
              <a:buFont typeface="Wingdings" pitchFamily="2" charset="2"/>
              <a:buChar char="Ø"/>
            </a:pPr>
            <a:r>
              <a:rPr lang="en-US" sz="2400" b="1" dirty="0" smtClean="0"/>
              <a:t>Modernize </a:t>
            </a:r>
            <a:r>
              <a:rPr lang="en-US" sz="2400" b="1" dirty="0"/>
              <a:t>the Geometric </a:t>
            </a:r>
            <a:r>
              <a:rPr lang="en-US" sz="2400" b="1" dirty="0" smtClean="0"/>
              <a:t>	(“</a:t>
            </a:r>
            <a:r>
              <a:rPr lang="en-US" sz="2400" b="1" dirty="0"/>
              <a:t>Horizontal”) Datum</a:t>
            </a:r>
          </a:p>
          <a:p>
            <a:pPr lvl="1">
              <a:buFont typeface="Wingdings" pitchFamily="2" charset="2"/>
              <a:buChar char="Ø"/>
            </a:pPr>
            <a:r>
              <a:rPr lang="en-US" sz="2400" b="1" dirty="0"/>
              <a:t>Modernize the Geopotential </a:t>
            </a:r>
            <a:r>
              <a:rPr lang="en-US" sz="2400" b="1" dirty="0" smtClean="0"/>
              <a:t>	(“</a:t>
            </a:r>
            <a:r>
              <a:rPr lang="en-US" sz="2400" b="1" dirty="0"/>
              <a:t>Vertical”) Datum</a:t>
            </a:r>
          </a:p>
          <a:p>
            <a:pPr lvl="1"/>
            <a:r>
              <a:rPr lang="en-US" sz="2400" dirty="0" smtClean="0"/>
              <a:t>Migrate the Coastal Mapping   	Program &gt;&gt;&gt; Integrated 	Ocean &amp; Coastal Mapping</a:t>
            </a:r>
          </a:p>
          <a:p>
            <a:pPr lvl="1"/>
            <a:r>
              <a:rPr lang="en-US" sz="2400" dirty="0" smtClean="0"/>
              <a:t>Evolve </a:t>
            </a:r>
            <a:r>
              <a:rPr lang="en-US" sz="2400" dirty="0"/>
              <a:t>Core Capabilities</a:t>
            </a:r>
          </a:p>
          <a:p>
            <a:pPr lvl="1"/>
            <a:r>
              <a:rPr lang="en-US" sz="2400" dirty="0"/>
              <a:t>Increase Agency Visibility</a:t>
            </a:r>
          </a:p>
          <a:p>
            <a:endParaRPr lang="en-US" dirty="0"/>
          </a:p>
        </p:txBody>
      </p:sp>
      <p:sp>
        <p:nvSpPr>
          <p:cNvPr id="61444" name="Text Box 4"/>
          <p:cNvSpPr txBox="1">
            <a:spLocks noChangeArrowheads="1"/>
          </p:cNvSpPr>
          <p:nvPr/>
        </p:nvSpPr>
        <p:spPr bwMode="auto">
          <a:xfrm>
            <a:off x="4737100" y="6350000"/>
            <a:ext cx="4191000" cy="338554"/>
          </a:xfrm>
          <a:prstGeom prst="rect">
            <a:avLst/>
          </a:prstGeom>
          <a:noFill/>
          <a:ln w="9525">
            <a:noFill/>
            <a:miter lim="800000"/>
            <a:headEnd/>
            <a:tailEnd/>
          </a:ln>
          <a:effectLst/>
        </p:spPr>
        <p:txBody>
          <a:bodyPr wrap="square">
            <a:spAutoFit/>
          </a:bodyPr>
          <a:lstStyle/>
          <a:p>
            <a:pPr eaLnBrk="1" hangingPunct="1"/>
            <a:r>
              <a:rPr lang="en-US" sz="1600" b="0" dirty="0" smtClean="0">
                <a:solidFill>
                  <a:srgbClr val="000000"/>
                </a:solidFill>
              </a:rPr>
              <a:t>Available at:  </a:t>
            </a:r>
            <a:r>
              <a:rPr lang="en-US" sz="1600" dirty="0" smtClean="0">
                <a:solidFill>
                  <a:srgbClr val="000000"/>
                </a:solidFill>
              </a:rPr>
              <a:t>geodesy.noaa.gov </a:t>
            </a:r>
            <a:endParaRPr lang="en-US" sz="1600" dirty="0">
              <a:solidFill>
                <a:srgbClr val="000000"/>
              </a:solidFill>
            </a:endParaRPr>
          </a:p>
        </p:txBody>
      </p:sp>
      <p:pic>
        <p:nvPicPr>
          <p:cNvPr id="61445" name="Picture 5"/>
          <p:cNvPicPr>
            <a:picLocks noChangeAspect="1" noChangeArrowheads="1"/>
          </p:cNvPicPr>
          <p:nvPr/>
        </p:nvPicPr>
        <p:blipFill>
          <a:blip r:embed="rId3" cstate="print"/>
          <a:srcRect/>
          <a:stretch>
            <a:fillRect/>
          </a:stretch>
        </p:blipFill>
        <p:spPr bwMode="auto">
          <a:xfrm rot="931361">
            <a:off x="5140900" y="1484688"/>
            <a:ext cx="3462586" cy="4502988"/>
          </a:xfrm>
          <a:prstGeom prst="rect">
            <a:avLst/>
          </a:prstGeom>
          <a:noFill/>
          <a:ln w="9525">
            <a:noFill/>
            <a:miter lim="800000"/>
            <a:headEnd/>
            <a:tailEnd/>
          </a:ln>
          <a:effectLst/>
        </p:spPr>
      </p:pic>
    </p:spTree>
    <p:extLst>
      <p:ext uri="{BB962C8B-B14F-4D97-AF65-F5344CB8AC3E}">
        <p14:creationId xmlns="" xmlns:p14="http://schemas.microsoft.com/office/powerpoint/2010/main" val="39495835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65454"/>
            <a:ext cx="8229600" cy="1143000"/>
          </a:xfrm>
        </p:spPr>
        <p:txBody>
          <a:bodyPr/>
          <a:lstStyle/>
          <a:p>
            <a:pPr eaLnBrk="1" hangingPunct="1"/>
            <a:r>
              <a:rPr lang="en-US" dirty="0" smtClean="0"/>
              <a:t>Why New Datums?</a:t>
            </a:r>
          </a:p>
        </p:txBody>
      </p:sp>
      <p:sp>
        <p:nvSpPr>
          <p:cNvPr id="5" name="Content Placeholder 4"/>
          <p:cNvSpPr>
            <a:spLocks noGrp="1"/>
          </p:cNvSpPr>
          <p:nvPr>
            <p:ph idx="1"/>
          </p:nvPr>
        </p:nvSpPr>
        <p:spPr>
          <a:xfrm>
            <a:off x="0" y="804072"/>
            <a:ext cx="9144000" cy="6033460"/>
          </a:xfrm>
        </p:spPr>
        <p:txBody>
          <a:bodyPr/>
          <a:lstStyle/>
          <a:p>
            <a:pPr eaLnBrk="1" hangingPunct="1">
              <a:buFont typeface="Wingdings" pitchFamily="2" charset="2"/>
              <a:buChar char="q"/>
            </a:pPr>
            <a:r>
              <a:rPr lang="en-US" sz="2000" b="1" u="sng" dirty="0" smtClean="0"/>
              <a:t>NAD 83</a:t>
            </a:r>
          </a:p>
          <a:p>
            <a:pPr lvl="1" eaLnBrk="1" hangingPunct="1">
              <a:buFont typeface="Courier New" pitchFamily="49" charset="0"/>
              <a:buChar char="o"/>
            </a:pPr>
            <a:r>
              <a:rPr lang="en-US" sz="1800" b="1" u="sng" dirty="0" smtClean="0"/>
              <a:t>non-geocentric, i.e. inconsistent with GNSS positioning</a:t>
            </a:r>
          </a:p>
          <a:p>
            <a:pPr lvl="1" eaLnBrk="1" hangingPunct="1">
              <a:buFont typeface="Courier New" pitchFamily="49" charset="0"/>
              <a:buChar char="o"/>
            </a:pPr>
            <a:r>
              <a:rPr lang="en-US" sz="1800" b="1" dirty="0" smtClean="0"/>
              <a:t>NAD 83 coordinates of the CORS network are inconsistent with passive marks </a:t>
            </a:r>
          </a:p>
          <a:p>
            <a:pPr lvl="1" eaLnBrk="1" hangingPunct="1">
              <a:buFont typeface="Courier New" pitchFamily="49" charset="0"/>
              <a:buChar char="o"/>
            </a:pPr>
            <a:r>
              <a:rPr lang="en-US" sz="1800" b="1" dirty="0" smtClean="0"/>
              <a:t>Lack of velocities, i.e. NAD 83 does not report station motion for passive marks</a:t>
            </a:r>
          </a:p>
          <a:p>
            <a:pPr eaLnBrk="1" hangingPunct="1">
              <a:buFont typeface="Wingdings" pitchFamily="2" charset="2"/>
              <a:buChar char="q"/>
            </a:pPr>
            <a:r>
              <a:rPr lang="en-US" sz="2000" b="1" u="sng" dirty="0" smtClean="0"/>
              <a:t>NAVD 88 </a:t>
            </a:r>
          </a:p>
          <a:p>
            <a:pPr lvl="1" eaLnBrk="1" hangingPunct="1">
              <a:buFont typeface="Courier New" pitchFamily="49" charset="0"/>
              <a:buChar char="o"/>
            </a:pPr>
            <a:r>
              <a:rPr lang="en-US" sz="1800" b="1" dirty="0" smtClean="0"/>
              <a:t>cross-country build up of errors (“tilt” or “slope”) from geodetic leveling</a:t>
            </a:r>
          </a:p>
          <a:p>
            <a:pPr lvl="1" eaLnBrk="1" hangingPunct="1">
              <a:buFont typeface="Courier New" pitchFamily="49" charset="0"/>
              <a:buChar char="o"/>
            </a:pPr>
            <a:r>
              <a:rPr lang="en-US" sz="1800" b="1" u="sng" dirty="0" smtClean="0"/>
              <a:t>Passive marks inconveniently located and vulnerable to disturbance and destruction</a:t>
            </a:r>
          </a:p>
          <a:p>
            <a:pPr lvl="1" eaLnBrk="1" hangingPunct="1">
              <a:buFont typeface="Courier New" pitchFamily="49" charset="0"/>
              <a:buChar char="o"/>
            </a:pPr>
            <a:r>
              <a:rPr lang="en-US" sz="1800" b="1" dirty="0" smtClean="0"/>
              <a:t>A 0.5 m bias in the NAVD 88 reference surface from the </a:t>
            </a:r>
            <a:r>
              <a:rPr lang="en-US" sz="1800" b="1" dirty="0" err="1" smtClean="0"/>
              <a:t>geoid</a:t>
            </a:r>
            <a:r>
              <a:rPr lang="en-US" sz="1800" b="1" dirty="0" smtClean="0"/>
              <a:t> surface best approximating global mean sea level</a:t>
            </a:r>
          </a:p>
          <a:p>
            <a:pPr lvl="1" eaLnBrk="1" hangingPunct="1">
              <a:buFont typeface="Courier New" pitchFamily="49" charset="0"/>
              <a:buChar char="o"/>
            </a:pPr>
            <a:r>
              <a:rPr lang="en-US" sz="1800" b="1" u="sng" dirty="0" smtClean="0"/>
              <a:t>Subsidence, uplift, freeze/thaw, and other crustal motions invalidate heights of passive marks, and can make it difficult to detect such motions.</a:t>
            </a:r>
          </a:p>
          <a:p>
            <a:pPr lvl="1" eaLnBrk="1" hangingPunct="1">
              <a:buFont typeface="Courier New" pitchFamily="49" charset="0"/>
              <a:buChar char="o"/>
            </a:pPr>
            <a:r>
              <a:rPr lang="en-US" sz="1800" b="1" dirty="0" smtClean="0"/>
              <a:t>Passive marks without adequate geophysical models make it difficult to reliably detect sea level change</a:t>
            </a:r>
          </a:p>
          <a:p>
            <a:pPr lvl="1" eaLnBrk="1" hangingPunct="1">
              <a:buFont typeface="Courier New" pitchFamily="49" charset="0"/>
              <a:buChar char="o"/>
            </a:pPr>
            <a:r>
              <a:rPr lang="en-US" sz="1800" b="1" dirty="0" smtClean="0"/>
              <a:t>Changes to Earth’s gravity field cause changes in </a:t>
            </a:r>
            <a:r>
              <a:rPr lang="en-US" sz="1800" b="1" dirty="0" err="1" smtClean="0"/>
              <a:t>orthometric</a:t>
            </a:r>
            <a:r>
              <a:rPr lang="en-US" sz="1800" b="1" dirty="0" smtClean="0"/>
              <a:t> heights, but NAVD 88 does not account for those changes (because it is based on a static gravity model)</a:t>
            </a:r>
          </a:p>
          <a:p>
            <a:pPr lvl="1" eaLnBrk="1" hangingPunct="1">
              <a:buFont typeface="Courier New" pitchFamily="49" charset="0"/>
              <a:buChar char="o"/>
            </a:pPr>
            <a:r>
              <a:rPr lang="en-US" sz="1800" b="1" dirty="0" smtClean="0"/>
              <a:t>The gravity model and modeling techniques used to determine NAVD 88 are not consistent with those currently used for </a:t>
            </a:r>
            <a:r>
              <a:rPr lang="en-US" sz="1800" b="1" dirty="0" err="1" smtClean="0"/>
              <a:t>geoid</a:t>
            </a:r>
            <a:r>
              <a:rPr lang="en-US" sz="1800" b="1" dirty="0" smtClean="0"/>
              <a:t> modeling</a:t>
            </a:r>
          </a:p>
          <a:p>
            <a:pPr eaLnBrk="1" hangingPunct="1"/>
            <a:endParaRPr lang="en-US" dirty="0" smtClean="0"/>
          </a:p>
        </p:txBody>
      </p:sp>
    </p:spTree>
    <p:extLst>
      <p:ext uri="{BB962C8B-B14F-4D97-AF65-F5344CB8AC3E}">
        <p14:creationId xmlns="" xmlns:p14="http://schemas.microsoft.com/office/powerpoint/2010/main" val="6742620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1200329"/>
          </a:xfrm>
          <a:prstGeom prst="rect">
            <a:avLst/>
          </a:prstGeom>
          <a:noFill/>
        </p:spPr>
        <p:txBody>
          <a:bodyPr wrap="square" rtlCol="0">
            <a:spAutoFit/>
          </a:bodyPr>
          <a:lstStyle/>
          <a:p>
            <a:pPr algn="ctr"/>
            <a:r>
              <a:rPr lang="en-US" sz="3600" dirty="0" smtClean="0"/>
              <a:t>New geometric datum minus NAD 83 (horizontal)</a:t>
            </a:r>
            <a:endParaRPr lang="en-US" sz="3600" dirty="0"/>
          </a:p>
        </p:txBody>
      </p:sp>
      <p:pic>
        <p:nvPicPr>
          <p:cNvPr id="1026" name="Picture 2" descr="D:\GIS\General\US\Export\Horiz_IGS05_minus_NAD83_2020_m.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Tree>
    <p:extLst>
      <p:ext uri="{BB962C8B-B14F-4D97-AF65-F5344CB8AC3E}">
        <p14:creationId xmlns="" xmlns:p14="http://schemas.microsoft.com/office/powerpoint/2010/main" val="214077075"/>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1200329"/>
          </a:xfrm>
          <a:prstGeom prst="rect">
            <a:avLst/>
          </a:prstGeom>
          <a:noFill/>
        </p:spPr>
        <p:txBody>
          <a:bodyPr wrap="square" rtlCol="0">
            <a:spAutoFit/>
          </a:bodyPr>
          <a:lstStyle/>
          <a:p>
            <a:pPr algn="ctr"/>
            <a:r>
              <a:rPr lang="en-US" sz="3600" dirty="0" smtClean="0"/>
              <a:t>New geometric datum minus NAD 83 </a:t>
            </a:r>
            <a:br>
              <a:rPr lang="en-US" sz="3600" dirty="0" smtClean="0"/>
            </a:br>
            <a:r>
              <a:rPr lang="en-US" sz="3600" dirty="0" smtClean="0"/>
              <a:t>(ellipsoid height)</a:t>
            </a:r>
            <a:endParaRPr lang="en-US" sz="3600" dirty="0"/>
          </a:p>
        </p:txBody>
      </p:sp>
      <p:pic>
        <p:nvPicPr>
          <p:cNvPr id="2050" name="Picture 2" descr="D:\GIS\General\US\Export\Elpsd ht_IGS05_minus_NAD83_2020_m.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1718112517"/>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22313" y="838200"/>
            <a:ext cx="7772400" cy="5334000"/>
          </a:xfrm>
        </p:spPr>
        <p:txBody>
          <a:bodyPr anchor="ctr"/>
          <a:lstStyle/>
          <a:p>
            <a:pPr algn="ctr" eaLnBrk="1" hangingPunct="1">
              <a:defRPr/>
            </a:pPr>
            <a:r>
              <a:rPr lang="en-US" sz="3600" i="1" dirty="0" smtClean="0">
                <a:solidFill>
                  <a:schemeClr val="tx1"/>
                </a:solidFill>
              </a:rPr>
              <a:t>And now….. the rest of the story.</a:t>
            </a:r>
          </a:p>
          <a:p>
            <a:pPr algn="ctr" eaLnBrk="1" hangingPunct="1">
              <a:spcBef>
                <a:spcPts val="0"/>
              </a:spcBef>
              <a:defRPr/>
            </a:pPr>
            <a:endParaRPr lang="en-US" sz="1050" dirty="0" smtClean="0">
              <a:solidFill>
                <a:schemeClr val="tx1"/>
              </a:solidFill>
            </a:endParaRPr>
          </a:p>
          <a:p>
            <a:pPr algn="ctr" eaLnBrk="1" hangingPunct="1">
              <a:defRPr/>
            </a:pPr>
            <a:r>
              <a:rPr lang="en-US" sz="3200" dirty="0" smtClean="0">
                <a:solidFill>
                  <a:schemeClr val="tx1"/>
                </a:solidFill>
              </a:rPr>
              <a:t>Orthometric Heights </a:t>
            </a:r>
          </a:p>
          <a:p>
            <a:pPr algn="ctr" eaLnBrk="1" hangingPunct="1">
              <a:defRPr/>
            </a:pPr>
            <a:r>
              <a:rPr lang="en-US" sz="2400" dirty="0" smtClean="0">
                <a:solidFill>
                  <a:schemeClr val="tx1"/>
                </a:solidFill>
              </a:rPr>
              <a:t>(a.k.a. NAVD 88 elevations)</a:t>
            </a:r>
          </a:p>
          <a:p>
            <a:pPr marL="342900" indent="-342900" eaLnBrk="1" hangingPunct="1">
              <a:spcBef>
                <a:spcPts val="0"/>
              </a:spcBef>
              <a:defRPr/>
            </a:pPr>
            <a:endParaRPr lang="en-US" dirty="0" smtClean="0">
              <a:solidFill>
                <a:prstClr val="black"/>
              </a:solidFill>
            </a:endParaRPr>
          </a:p>
          <a:p>
            <a:pPr marL="342900" indent="-342900" eaLnBrk="1" hangingPunct="1">
              <a:spcBef>
                <a:spcPts val="0"/>
              </a:spcBef>
              <a:defRPr/>
            </a:pPr>
            <a:r>
              <a:rPr lang="en-US" sz="3200" dirty="0" smtClean="0">
                <a:solidFill>
                  <a:prstClr val="black"/>
                </a:solidFill>
              </a:rPr>
              <a:t>	</a:t>
            </a:r>
            <a:r>
              <a:rPr lang="en-US" sz="2800" dirty="0" smtClean="0">
                <a:solidFill>
                  <a:prstClr val="black"/>
                </a:solidFill>
              </a:rPr>
              <a:t>“By 2018, a new geopotential datum (for orthometric and dynamic heights) is defined and realized through the combination of </a:t>
            </a:r>
            <a:r>
              <a:rPr lang="en-US" sz="2800" u="sng" dirty="0" smtClean="0">
                <a:solidFill>
                  <a:prstClr val="black"/>
                </a:solidFill>
              </a:rPr>
              <a:t>GNSS technology and gravity field modeling</a:t>
            </a:r>
            <a:r>
              <a:rPr lang="en-US" sz="2800" dirty="0" smtClean="0">
                <a:solidFill>
                  <a:prstClr val="black"/>
                </a:solidFill>
              </a:rPr>
              <a:t>.”</a:t>
            </a:r>
          </a:p>
          <a:p>
            <a:pPr marL="342900" indent="-1588" eaLnBrk="1" hangingPunct="1">
              <a:defRPr/>
            </a:pPr>
            <a:r>
              <a:rPr lang="en-US" sz="1600" dirty="0" smtClean="0">
                <a:solidFill>
                  <a:prstClr val="black"/>
                </a:solidFill>
              </a:rPr>
              <a:t>  </a:t>
            </a:r>
          </a:p>
          <a:p>
            <a:pPr marL="342900" indent="-1588" eaLnBrk="1" hangingPunct="1">
              <a:defRPr/>
            </a:pPr>
            <a:r>
              <a:rPr lang="en-US" sz="2800" i="1" dirty="0" smtClean="0">
                <a:solidFill>
                  <a:prstClr val="black"/>
                </a:solidFill>
                <a:latin typeface="Arial Narrow" pitchFamily="34" charset="0"/>
              </a:rPr>
              <a:t>In other words, </a:t>
            </a:r>
            <a:r>
              <a:rPr lang="en-US" sz="2800" i="1" u="sng" dirty="0" smtClean="0">
                <a:solidFill>
                  <a:prstClr val="black"/>
                </a:solidFill>
                <a:latin typeface="Arial Narrow" pitchFamily="34" charset="0"/>
              </a:rPr>
              <a:t>orthometric heights </a:t>
            </a:r>
            <a:r>
              <a:rPr lang="en-US" sz="2800" i="1" dirty="0" smtClean="0">
                <a:solidFill>
                  <a:prstClr val="black"/>
                </a:solidFill>
                <a:latin typeface="Arial Narrow" pitchFamily="34" charset="0"/>
              </a:rPr>
              <a:t>will NOT be based on leveling data and they too will change.</a:t>
            </a:r>
            <a:endParaRPr lang="en-US" sz="3200" i="1" dirty="0" smtClean="0">
              <a:solidFill>
                <a:prstClr val="black"/>
              </a:solidFill>
              <a:latin typeface="Arial Narrow" pitchFamily="34" charset="0"/>
            </a:endParaRPr>
          </a:p>
          <a:p>
            <a:pPr algn="ctr" eaLnBrk="1" hangingPunct="1">
              <a:defRPr/>
            </a:pPr>
            <a:endParaRPr lang="en-US" sz="1400" dirty="0" smtClean="0">
              <a:solidFill>
                <a:schemeClr val="tx1"/>
              </a:solidFill>
            </a:endParaRPr>
          </a:p>
        </p:txBody>
      </p:sp>
      <p:cxnSp>
        <p:nvCxnSpPr>
          <p:cNvPr id="4" name="Straight Connector 3"/>
          <p:cNvCxnSpPr/>
          <p:nvPr/>
        </p:nvCxnSpPr>
        <p:spPr>
          <a:xfrm flipV="1">
            <a:off x="1676400" y="3048000"/>
            <a:ext cx="838200" cy="2286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1600200" y="2662238"/>
            <a:ext cx="1143000" cy="461962"/>
          </a:xfrm>
          <a:prstGeom prst="rect">
            <a:avLst/>
          </a:prstGeom>
          <a:noFill/>
          <a:ln w="9525">
            <a:noFill/>
            <a:miter lim="800000"/>
            <a:headEnd/>
            <a:tailEnd/>
          </a:ln>
        </p:spPr>
        <p:txBody>
          <a:bodyPr>
            <a:spAutoFit/>
          </a:bodyPr>
          <a:lstStyle/>
          <a:p>
            <a:r>
              <a:rPr lang="en-US" sz="2400" b="1">
                <a:latin typeface="Lucida Handwriting" pitchFamily="66" charset="0"/>
              </a:rPr>
              <a:t>2022</a:t>
            </a:r>
          </a:p>
        </p:txBody>
      </p:sp>
    </p:spTree>
    <p:extLst>
      <p:ext uri="{BB962C8B-B14F-4D97-AF65-F5344CB8AC3E}">
        <p14:creationId xmlns="" xmlns:p14="http://schemas.microsoft.com/office/powerpoint/2010/main" val="1643140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 xmlns:a14="http://schemas.microsoft.com/office/drawing/2010/main" val="0"/>
              </a:ext>
            </a:extLst>
          </a:blip>
          <a:srcRect t="14493" b="30782"/>
          <a:stretch/>
        </p:blipFill>
        <p:spPr>
          <a:xfrm>
            <a:off x="40448" y="1717474"/>
            <a:ext cx="5051552" cy="3912036"/>
          </a:xfrm>
          <a:prstGeom prst="rect">
            <a:avLst/>
          </a:prstGeom>
        </p:spPr>
      </p:pic>
      <p:sp>
        <p:nvSpPr>
          <p:cNvPr id="7" name="Rectangle 2"/>
          <p:cNvSpPr txBox="1">
            <a:spLocks noChangeArrowheads="1"/>
          </p:cNvSpPr>
          <p:nvPr/>
        </p:nvSpPr>
        <p:spPr>
          <a:xfrm>
            <a:off x="-27005" y="319319"/>
            <a:ext cx="8129014" cy="1032217"/>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Red Butte, UT (RBUT) CORS Plots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a:t>
            </a:r>
          </a:p>
          <a:p>
            <a:pPr marL="342900" marR="0" lvl="0" indent="-342900" algn="ctr"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Data Availability </a:t>
            </a:r>
          </a:p>
          <a:p>
            <a:pPr marL="342900" marR="0" lvl="0" indent="-342900"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60-day Time Series</a:t>
            </a:r>
            <a:endParaRPr kumimoji="0" lang="en-US"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93557" y="818993"/>
            <a:ext cx="4000924" cy="5976514"/>
          </a:xfrm>
          <a:prstGeom prst="rect">
            <a:avLst/>
          </a:prstGeom>
        </p:spPr>
      </p:pic>
    </p:spTree>
    <p:extLst>
      <p:ext uri="{BB962C8B-B14F-4D97-AF65-F5344CB8AC3E}">
        <p14:creationId xmlns="" xmlns:p14="http://schemas.microsoft.com/office/powerpoint/2010/main" val="35451790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GEOID09.png"/>
          <p:cNvPicPr>
            <a:picLocks noChangeAspect="1"/>
          </p:cNvPicPr>
          <p:nvPr/>
        </p:nvPicPr>
        <p:blipFill>
          <a:blip r:embed="rId3" cstate="print"/>
          <a:srcRect/>
          <a:stretch>
            <a:fillRect/>
          </a:stretch>
        </p:blipFill>
        <p:spPr>
          <a:xfrm>
            <a:off x="266993" y="438841"/>
            <a:ext cx="8601764" cy="6078804"/>
          </a:xfrm>
          <a:prstGeom prst="rect">
            <a:avLst/>
          </a:prstGeom>
        </p:spPr>
      </p:pic>
      <p:sp>
        <p:nvSpPr>
          <p:cNvPr id="3075" name="Rectangle 2"/>
          <p:cNvSpPr>
            <a:spLocks noChangeArrowheads="1"/>
          </p:cNvSpPr>
          <p:nvPr/>
        </p:nvSpPr>
        <p:spPr bwMode="auto">
          <a:xfrm>
            <a:off x="2757488" y="488950"/>
            <a:ext cx="3375025" cy="430213"/>
          </a:xfrm>
          <a:prstGeom prst="rect">
            <a:avLst/>
          </a:prstGeom>
          <a:noFill/>
          <a:ln w="9525">
            <a:noFill/>
            <a:miter lim="800000"/>
            <a:headEnd/>
            <a:tailEnd/>
          </a:ln>
        </p:spPr>
        <p:txBody>
          <a:bodyPr/>
          <a:lstStyle/>
          <a:p>
            <a:endParaRPr lang="en-US" dirty="0"/>
          </a:p>
        </p:txBody>
      </p:sp>
      <p:sp>
        <p:nvSpPr>
          <p:cNvPr id="3076" name="Rectangle 3"/>
          <p:cNvSpPr>
            <a:spLocks noChangeArrowheads="1"/>
          </p:cNvSpPr>
          <p:nvPr/>
        </p:nvSpPr>
        <p:spPr bwMode="auto">
          <a:xfrm>
            <a:off x="2590800" y="1028700"/>
            <a:ext cx="0" cy="365125"/>
          </a:xfrm>
          <a:prstGeom prst="rect">
            <a:avLst/>
          </a:prstGeom>
          <a:noFill/>
          <a:ln w="9525">
            <a:noFill/>
            <a:miter lim="800000"/>
            <a:headEnd/>
            <a:tailEnd/>
          </a:ln>
        </p:spPr>
        <p:txBody>
          <a:bodyPr wrap="none" lIns="0" tIns="0" rIns="0" bIns="0">
            <a:spAutoFit/>
          </a:bodyPr>
          <a:lstStyle/>
          <a:p>
            <a:pPr algn="l"/>
            <a:endParaRPr lang="en-US" sz="2400" dirty="0">
              <a:solidFill>
                <a:srgbClr val="003399"/>
              </a:solidFill>
              <a:latin typeface="BankGothic Md BT" pitchFamily="34" charset="0"/>
            </a:endParaRPr>
          </a:p>
        </p:txBody>
      </p:sp>
      <p:sp>
        <p:nvSpPr>
          <p:cNvPr id="12" name="Text Box 10"/>
          <p:cNvSpPr txBox="1">
            <a:spLocks noChangeArrowheads="1"/>
          </p:cNvSpPr>
          <p:nvPr/>
        </p:nvSpPr>
        <p:spPr bwMode="auto">
          <a:xfrm>
            <a:off x="5719212" y="5966379"/>
            <a:ext cx="3378530" cy="830997"/>
          </a:xfrm>
          <a:prstGeom prst="rect">
            <a:avLst/>
          </a:prstGeom>
          <a:solidFill>
            <a:schemeClr val="bg1"/>
          </a:solidFill>
          <a:ln w="9525">
            <a:solidFill>
              <a:schemeClr val="accent2"/>
            </a:solidFill>
            <a:miter lim="800000"/>
            <a:headEnd/>
            <a:tailEnd/>
          </a:ln>
        </p:spPr>
        <p:txBody>
          <a:bodyPr wrap="square">
            <a:spAutoFit/>
          </a:bodyPr>
          <a:lstStyle/>
          <a:p>
            <a:pPr algn="ctr" eaLnBrk="0" hangingPunct="0">
              <a:spcBef>
                <a:spcPct val="0"/>
              </a:spcBef>
              <a:buFontTx/>
              <a:buNone/>
            </a:pPr>
            <a:r>
              <a:rPr lang="en-US" sz="2400" b="1" dirty="0" smtClean="0">
                <a:latin typeface="Times New Roman" pitchFamily="18" charset="0"/>
              </a:rPr>
              <a:t>GEOID09:  </a:t>
            </a:r>
          </a:p>
          <a:p>
            <a:pPr algn="ctr" eaLnBrk="0" hangingPunct="0">
              <a:spcBef>
                <a:spcPct val="0"/>
              </a:spcBef>
              <a:buFontTx/>
              <a:buNone/>
            </a:pPr>
            <a:r>
              <a:rPr lang="en-US" sz="2400" b="1" dirty="0" smtClean="0">
                <a:latin typeface="Times New Roman" pitchFamily="18" charset="0"/>
              </a:rPr>
              <a:t>+/- 2.8cm @ 95%</a:t>
            </a:r>
            <a:endParaRPr lang="en-US" sz="2400" b="1" dirty="0">
              <a:solidFill>
                <a:srgbClr val="FF0000"/>
              </a:solidFill>
              <a:latin typeface="Times New Roman" pitchFamily="18" charset="0"/>
            </a:endParaRPr>
          </a:p>
        </p:txBody>
      </p:sp>
      <p:sp>
        <p:nvSpPr>
          <p:cNvPr id="13" name="Text Box 10"/>
          <p:cNvSpPr txBox="1">
            <a:spLocks noChangeArrowheads="1"/>
          </p:cNvSpPr>
          <p:nvPr/>
        </p:nvSpPr>
        <p:spPr bwMode="auto">
          <a:xfrm>
            <a:off x="150125" y="365287"/>
            <a:ext cx="8892344" cy="830997"/>
          </a:xfrm>
          <a:prstGeom prst="rect">
            <a:avLst/>
          </a:prstGeom>
          <a:solidFill>
            <a:schemeClr val="bg1"/>
          </a:solidFill>
          <a:ln w="9525">
            <a:solidFill>
              <a:schemeClr val="accent2"/>
            </a:solidFill>
            <a:miter lim="800000"/>
            <a:headEnd/>
            <a:tailEnd/>
          </a:ln>
        </p:spPr>
        <p:txBody>
          <a:bodyPr wrap="square">
            <a:spAutoFit/>
          </a:bodyPr>
          <a:lstStyle/>
          <a:p>
            <a:pPr algn="ctr" eaLnBrk="0" hangingPunct="0">
              <a:spcBef>
                <a:spcPct val="0"/>
              </a:spcBef>
              <a:buFontTx/>
              <a:buNone/>
            </a:pPr>
            <a:r>
              <a:rPr lang="en-US" sz="2400" b="1" dirty="0" smtClean="0">
                <a:latin typeface="Times New Roman" pitchFamily="18" charset="0"/>
              </a:rPr>
              <a:t>GEOID09: </a:t>
            </a:r>
          </a:p>
          <a:p>
            <a:pPr algn="ctr" eaLnBrk="0" hangingPunct="0">
              <a:spcBef>
                <a:spcPct val="0"/>
              </a:spcBef>
              <a:buFontTx/>
              <a:buNone/>
            </a:pPr>
            <a:r>
              <a:rPr lang="en-US" sz="2400" b="1" dirty="0" smtClean="0">
                <a:latin typeface="Times New Roman" pitchFamily="18" charset="0"/>
              </a:rPr>
              <a:t>relates NAD83 (ellipsoid heights) to NAVD88 (</a:t>
            </a:r>
            <a:r>
              <a:rPr lang="en-US" sz="2400" b="1" dirty="0" err="1" smtClean="0">
                <a:latin typeface="Times New Roman" pitchFamily="18" charset="0"/>
              </a:rPr>
              <a:t>orthometric</a:t>
            </a:r>
            <a:r>
              <a:rPr lang="en-US" sz="2400" b="1" dirty="0" smtClean="0">
                <a:latin typeface="Times New Roman" pitchFamily="18" charset="0"/>
              </a:rPr>
              <a:t> heights) </a:t>
            </a:r>
          </a:p>
        </p:txBody>
      </p:sp>
    </p:spTree>
    <p:extLst>
      <p:ext uri="{BB962C8B-B14F-4D97-AF65-F5344CB8AC3E}">
        <p14:creationId xmlns="" xmlns:p14="http://schemas.microsoft.com/office/powerpoint/2010/main" val="229601965"/>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Continuation Slide.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Replace the Vertical Datum of the USA by 2022 (at today’s funding) with a </a:t>
            </a:r>
            <a:r>
              <a:rPr lang="en-US" sz="2000" b="1" dirty="0">
                <a:latin typeface="+mn-lt"/>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Working to launch a collaborative effort with the USGS for simultaneous magnetic measurement</a:t>
            </a:r>
          </a:p>
        </p:txBody>
      </p:sp>
      <p:pic>
        <p:nvPicPr>
          <p:cNvPr id="4100" name="Picture 3" descr="image.pn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531813"/>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latin typeface="+mj-lt"/>
                <a:cs typeface="Times New Roman" pitchFamily="18" charset="0"/>
                <a:sym typeface="Times New Roman" pitchFamily="18" charset="0"/>
              </a:rPr>
              <a:t>Gravity for the Redefinition of the American Vertical Datum (GRAV-D) </a:t>
            </a:r>
            <a:endParaRPr lang="en-US" sz="1400" b="1" dirty="0">
              <a:latin typeface="+mj-lt"/>
            </a:endParaRPr>
          </a:p>
        </p:txBody>
      </p:sp>
      <p:pic>
        <p:nvPicPr>
          <p:cNvPr id="4105" name="Picture 3" descr="image.pn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296863" y="1601113"/>
            <a:ext cx="3417887" cy="447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10" name="Rectangle 4"/>
          <p:cNvSpPr txBox="1">
            <a:spLocks noChangeArrowheads="1"/>
          </p:cNvSpPr>
          <p:nvPr/>
        </p:nvSpPr>
        <p:spPr bwMode="auto">
          <a:xfrm>
            <a:off x="327260" y="6041040"/>
            <a:ext cx="3360322" cy="785814"/>
          </a:xfrm>
          <a:prstGeom prst="rect">
            <a:avLst/>
          </a:prstGeom>
          <a:solidFill>
            <a:srgbClr val="003399"/>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Tx/>
              <a:buNone/>
            </a:pPr>
            <a:r>
              <a:rPr lang="en-US" sz="1800" b="1" i="1" u="sng" dirty="0" smtClean="0">
                <a:solidFill>
                  <a:srgbClr val="FFFF00"/>
                </a:solidFill>
              </a:rPr>
              <a:t>Gravity</a:t>
            </a:r>
            <a:r>
              <a:rPr lang="en-US" sz="1800" i="1" dirty="0" smtClean="0">
                <a:solidFill>
                  <a:srgbClr val="FFFF00"/>
                </a:solidFill>
              </a:rPr>
              <a:t> and </a:t>
            </a:r>
            <a:r>
              <a:rPr lang="en-US" sz="1800" b="1" i="1" u="sng" dirty="0" smtClean="0">
                <a:solidFill>
                  <a:srgbClr val="FFFF00"/>
                </a:solidFill>
              </a:rPr>
              <a:t>Heights</a:t>
            </a:r>
            <a:r>
              <a:rPr lang="en-US" sz="1800" i="1" dirty="0" smtClean="0">
                <a:solidFill>
                  <a:srgbClr val="FFFF00"/>
                </a:solidFill>
              </a:rPr>
              <a:t> are</a:t>
            </a:r>
          </a:p>
          <a:p>
            <a:pPr algn="ctr">
              <a:buFontTx/>
              <a:buNone/>
            </a:pPr>
            <a:r>
              <a:rPr lang="en-US" sz="1800" i="1" dirty="0" smtClean="0">
                <a:solidFill>
                  <a:srgbClr val="FFFF00"/>
                </a:solidFill>
              </a:rPr>
              <a:t>inseparably connected</a:t>
            </a:r>
            <a:endParaRPr lang="en-US" sz="1800" b="1" i="1" dirty="0"/>
          </a:p>
        </p:txBody>
      </p:sp>
    </p:spTree>
    <p:extLst>
      <p:ext uri="{BB962C8B-B14F-4D97-AF65-F5344CB8AC3E}">
        <p14:creationId xmlns="" xmlns:p14="http://schemas.microsoft.com/office/powerpoint/2010/main" val="2451601850"/>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descr="gulfcoastgravity.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81000" y="1839913"/>
            <a:ext cx="5181600"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8" name="Rectangle 5"/>
          <p:cNvSpPr>
            <a:spLocks/>
          </p:cNvSpPr>
          <p:nvPr/>
        </p:nvSpPr>
        <p:spPr bwMode="auto">
          <a:xfrm>
            <a:off x="1216025" y="4614863"/>
            <a:ext cx="890588" cy="665162"/>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88882" tIns="50791" rIns="88882" bIns="50791">
            <a:spAutoFit/>
          </a:bodyPr>
          <a:lstStyle/>
          <a:p>
            <a:pPr defTabSz="912813"/>
            <a:r>
              <a:rPr lang="en-US">
                <a:solidFill>
                  <a:srgbClr val="800000"/>
                </a:solidFill>
                <a:latin typeface="Helvetica" charset="0"/>
                <a:ea typeface="Helvetica" charset="0"/>
                <a:cs typeface="Helvetica" charset="0"/>
                <a:sym typeface="Helvetica" charset="0"/>
              </a:rPr>
              <a:t>Ship gravity</a:t>
            </a:r>
            <a:endParaRPr lang="en-US"/>
          </a:p>
        </p:txBody>
      </p:sp>
      <p:sp>
        <p:nvSpPr>
          <p:cNvPr id="9" name="Rectangle 6"/>
          <p:cNvSpPr>
            <a:spLocks/>
          </p:cNvSpPr>
          <p:nvPr/>
        </p:nvSpPr>
        <p:spPr bwMode="auto">
          <a:xfrm>
            <a:off x="179388" y="1768475"/>
            <a:ext cx="1231900" cy="665163"/>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88882" tIns="50791" rIns="88882" bIns="50791">
            <a:spAutoFit/>
          </a:bodyPr>
          <a:lstStyle/>
          <a:p>
            <a:pPr defTabSz="912813"/>
            <a:r>
              <a:rPr lang="en-US">
                <a:solidFill>
                  <a:srgbClr val="800000"/>
                </a:solidFill>
                <a:latin typeface="Helvetica" charset="0"/>
                <a:ea typeface="Helvetica" charset="0"/>
                <a:cs typeface="Helvetica" charset="0"/>
                <a:sym typeface="Helvetica" charset="0"/>
              </a:rPr>
              <a:t>Terrestrial gravity</a:t>
            </a:r>
            <a:endParaRPr lang="en-US"/>
          </a:p>
        </p:txBody>
      </p:sp>
      <p:sp>
        <p:nvSpPr>
          <p:cNvPr id="10" name="Rectangle 7"/>
          <p:cNvSpPr>
            <a:spLocks/>
          </p:cNvSpPr>
          <p:nvPr/>
        </p:nvSpPr>
        <p:spPr bwMode="auto">
          <a:xfrm>
            <a:off x="4303713" y="4756150"/>
            <a:ext cx="1079500" cy="665163"/>
          </a:xfrm>
          <a:prstGeom prst="rect">
            <a:avLst/>
          </a:prstGeom>
          <a:solidFill>
            <a:schemeClr val="accent3">
              <a:lumMod val="60000"/>
              <a:lumOff val="40000"/>
            </a:schemeClr>
          </a:solidFill>
          <a:ln w="9525" cap="flat" cmpd="sng">
            <a:noFill/>
            <a:prstDash val="solid"/>
            <a:round/>
            <a:headEnd/>
            <a:tailEnd/>
          </a:ln>
          <a:effectLst/>
        </p:spPr>
        <p:txBody>
          <a:bodyPr lIns="88882" tIns="50791" rIns="88882" bIns="50791">
            <a:spAutoFit/>
          </a:bodyPr>
          <a:lstStyle/>
          <a:p>
            <a:pPr defTabSz="914004">
              <a:defRPr/>
            </a:pPr>
            <a:r>
              <a:rPr lang="en-US" dirty="0">
                <a:solidFill>
                  <a:srgbClr val="800000"/>
                </a:solidFill>
                <a:latin typeface="Helvetica" charset="0"/>
                <a:ea typeface="Helvetica" charset="0"/>
                <a:cs typeface="Helvetica" charset="0"/>
                <a:sym typeface="Helvetica" charset="0"/>
              </a:rPr>
              <a:t>New Orleans</a:t>
            </a:r>
            <a:endParaRPr lang="en-US" dirty="0">
              <a:latin typeface="Arial" charset="0"/>
            </a:endParaRPr>
          </a:p>
        </p:txBody>
      </p:sp>
      <p:sp>
        <p:nvSpPr>
          <p:cNvPr id="6153" name="Line 8"/>
          <p:cNvSpPr>
            <a:spLocks noChangeShapeType="1"/>
          </p:cNvSpPr>
          <p:nvPr/>
        </p:nvSpPr>
        <p:spPr bwMode="auto">
          <a:xfrm flipH="1" flipV="1">
            <a:off x="2876550" y="3389313"/>
            <a:ext cx="1428750" cy="1401762"/>
          </a:xfrm>
          <a:prstGeom prst="line">
            <a:avLst/>
          </a:prstGeom>
          <a:noFill/>
          <a:ln w="72248">
            <a:solidFill>
              <a:srgbClr val="000000"/>
            </a:solidFill>
            <a:round/>
            <a:headEnd/>
            <a:tailEnd type="stealth" w="med" len="med"/>
          </a:ln>
          <a:extLst>
            <a:ext uri="{909E8E84-426E-40DD-AFC4-6F175D3DCCD1}">
              <a14:hiddenFill xmlns="" xmlns:a14="http://schemas.microsoft.com/office/drawing/2010/main">
                <a:noFill/>
              </a14:hiddenFill>
            </a:ext>
          </a:extLst>
        </p:spPr>
        <p:txBody>
          <a:bodyPr lIns="64281" tIns="32140" rIns="64281" bIns="32140"/>
          <a:lstStyle/>
          <a:p>
            <a:endParaRPr lang="en-US"/>
          </a:p>
        </p:txBody>
      </p:sp>
      <p:sp>
        <p:nvSpPr>
          <p:cNvPr id="12" name="Rectangle 9"/>
          <p:cNvSpPr>
            <a:spLocks/>
          </p:cNvSpPr>
          <p:nvPr/>
        </p:nvSpPr>
        <p:spPr bwMode="auto">
          <a:xfrm>
            <a:off x="4411663" y="1655763"/>
            <a:ext cx="1433512" cy="94615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lIns="88882" tIns="50791" rIns="88882" bIns="50791">
            <a:spAutoFit/>
          </a:bodyPr>
          <a:lstStyle/>
          <a:p>
            <a:pPr defTabSz="912813"/>
            <a:r>
              <a:rPr lang="en-US">
                <a:solidFill>
                  <a:srgbClr val="800000"/>
                </a:solidFill>
                <a:latin typeface="Helvetica" charset="0"/>
                <a:ea typeface="Helvetica" charset="0"/>
                <a:cs typeface="Helvetica" charset="0"/>
                <a:sym typeface="Helvetica" charset="0"/>
              </a:rPr>
              <a:t>20-100 km gravity gaps along coast</a:t>
            </a:r>
            <a:endParaRPr lang="en-US"/>
          </a:p>
        </p:txBody>
      </p:sp>
      <p:sp>
        <p:nvSpPr>
          <p:cNvPr id="13" name="Line 10"/>
          <p:cNvSpPr>
            <a:spLocks noChangeShapeType="1"/>
          </p:cNvSpPr>
          <p:nvPr/>
        </p:nvSpPr>
        <p:spPr bwMode="auto">
          <a:xfrm flipH="1">
            <a:off x="2038350" y="2089150"/>
            <a:ext cx="2319338" cy="1604963"/>
          </a:xfrm>
          <a:prstGeom prst="line">
            <a:avLst/>
          </a:prstGeom>
          <a:noFill/>
          <a:ln w="19050">
            <a:solidFill>
              <a:srgbClr val="0070C0"/>
            </a:solidFill>
            <a:round/>
            <a:headEnd/>
            <a:tailEnd type="stealth" w="med" len="med"/>
          </a:ln>
          <a:extLst>
            <a:ext uri="{909E8E84-426E-40DD-AFC4-6F175D3DCCD1}">
              <a14:hiddenFill xmlns="" xmlns:a14="http://schemas.microsoft.com/office/drawing/2010/main">
                <a:noFill/>
              </a14:hiddenFill>
            </a:ext>
          </a:extLst>
        </p:spPr>
        <p:txBody>
          <a:bodyPr lIns="64281" tIns="32140" rIns="64281" bIns="32140"/>
          <a:lstStyle/>
          <a:p>
            <a:endParaRPr lang="en-US"/>
          </a:p>
        </p:txBody>
      </p:sp>
      <p:sp>
        <p:nvSpPr>
          <p:cNvPr id="14" name="Line 11"/>
          <p:cNvSpPr>
            <a:spLocks noChangeShapeType="1"/>
          </p:cNvSpPr>
          <p:nvPr/>
        </p:nvSpPr>
        <p:spPr bwMode="auto">
          <a:xfrm flipH="1">
            <a:off x="2886075" y="2265363"/>
            <a:ext cx="1543050" cy="1744662"/>
          </a:xfrm>
          <a:prstGeom prst="line">
            <a:avLst/>
          </a:prstGeom>
          <a:noFill/>
          <a:ln w="19050">
            <a:solidFill>
              <a:srgbClr val="0070C0"/>
            </a:solidFill>
            <a:round/>
            <a:headEnd/>
            <a:tailEnd type="stealth" w="med" len="med"/>
          </a:ln>
          <a:extLst>
            <a:ext uri="{909E8E84-426E-40DD-AFC4-6F175D3DCCD1}">
              <a14:hiddenFill xmlns="" xmlns:a14="http://schemas.microsoft.com/office/drawing/2010/main">
                <a:noFill/>
              </a14:hiddenFill>
            </a:ext>
          </a:extLst>
        </p:spPr>
        <p:txBody>
          <a:bodyPr lIns="64281" tIns="32140" rIns="64281" bIns="32140"/>
          <a:lstStyle/>
          <a:p>
            <a:endParaRPr lang="en-US"/>
          </a:p>
        </p:txBody>
      </p:sp>
      <p:sp>
        <p:nvSpPr>
          <p:cNvPr id="15" name="Line 12"/>
          <p:cNvSpPr>
            <a:spLocks noChangeShapeType="1"/>
          </p:cNvSpPr>
          <p:nvPr/>
        </p:nvSpPr>
        <p:spPr bwMode="auto">
          <a:xfrm flipH="1">
            <a:off x="3810000" y="2636838"/>
            <a:ext cx="695325" cy="649287"/>
          </a:xfrm>
          <a:prstGeom prst="line">
            <a:avLst/>
          </a:prstGeom>
          <a:noFill/>
          <a:ln w="19050">
            <a:solidFill>
              <a:srgbClr val="0070C0"/>
            </a:solidFill>
            <a:round/>
            <a:headEnd/>
            <a:tailEnd type="stealth" w="med" len="med"/>
          </a:ln>
          <a:extLst>
            <a:ext uri="{909E8E84-426E-40DD-AFC4-6F175D3DCCD1}">
              <a14:hiddenFill xmlns="" xmlns:a14="http://schemas.microsoft.com/office/drawing/2010/main">
                <a:noFill/>
              </a14:hiddenFill>
            </a:ext>
          </a:extLst>
        </p:spPr>
        <p:txBody>
          <a:bodyPr lIns="64281" tIns="32140" rIns="64281" bIns="32140"/>
          <a:lstStyle/>
          <a:p>
            <a:endParaRPr lang="en-US"/>
          </a:p>
        </p:txBody>
      </p:sp>
      <p:sp>
        <p:nvSpPr>
          <p:cNvPr id="16" name="Line 13"/>
          <p:cNvSpPr>
            <a:spLocks noChangeShapeType="1"/>
          </p:cNvSpPr>
          <p:nvPr/>
        </p:nvSpPr>
        <p:spPr bwMode="auto">
          <a:xfrm flipH="1">
            <a:off x="4362450" y="2662238"/>
            <a:ext cx="323850" cy="479425"/>
          </a:xfrm>
          <a:prstGeom prst="line">
            <a:avLst/>
          </a:prstGeom>
          <a:noFill/>
          <a:ln w="19050">
            <a:solidFill>
              <a:srgbClr val="0070C0"/>
            </a:solidFill>
            <a:round/>
            <a:headEnd/>
            <a:tailEnd type="stealth" w="med" len="med"/>
          </a:ln>
          <a:extLst>
            <a:ext uri="{909E8E84-426E-40DD-AFC4-6F175D3DCCD1}">
              <a14:hiddenFill xmlns="" xmlns:a14="http://schemas.microsoft.com/office/drawing/2010/main">
                <a:noFill/>
              </a14:hiddenFill>
            </a:ext>
          </a:extLst>
        </p:spPr>
        <p:txBody>
          <a:bodyPr lIns="64281" tIns="32140" rIns="64281" bIns="32140"/>
          <a:lstStyle/>
          <a:p>
            <a:endParaRPr lang="en-US"/>
          </a:p>
        </p:txBody>
      </p:sp>
      <p:sp>
        <p:nvSpPr>
          <p:cNvPr id="17" name="Line 14"/>
          <p:cNvSpPr>
            <a:spLocks noChangeShapeType="1"/>
          </p:cNvSpPr>
          <p:nvPr/>
        </p:nvSpPr>
        <p:spPr bwMode="auto">
          <a:xfrm flipH="1">
            <a:off x="4895850" y="2584450"/>
            <a:ext cx="19050" cy="1035050"/>
          </a:xfrm>
          <a:prstGeom prst="line">
            <a:avLst/>
          </a:prstGeom>
          <a:noFill/>
          <a:ln w="19050">
            <a:solidFill>
              <a:srgbClr val="0070C0"/>
            </a:solidFill>
            <a:round/>
            <a:headEnd/>
            <a:tailEnd type="stealth" w="med" len="med"/>
          </a:ln>
          <a:extLst>
            <a:ext uri="{909E8E84-426E-40DD-AFC4-6F175D3DCCD1}">
              <a14:hiddenFill xmlns="" xmlns:a14="http://schemas.microsoft.com/office/drawing/2010/main">
                <a:noFill/>
              </a14:hiddenFill>
            </a:ext>
          </a:extLst>
        </p:spPr>
        <p:txBody>
          <a:bodyPr lIns="64281" tIns="32140" rIns="64281" bIns="32140"/>
          <a:lstStyle/>
          <a:p>
            <a:endParaRPr lang="en-US"/>
          </a:p>
        </p:txBody>
      </p:sp>
      <p:sp>
        <p:nvSpPr>
          <p:cNvPr id="18" name="Rectangle 15"/>
          <p:cNvSpPr>
            <a:spLocks/>
          </p:cNvSpPr>
          <p:nvPr/>
        </p:nvSpPr>
        <p:spPr bwMode="auto">
          <a:xfrm>
            <a:off x="5803900" y="1768475"/>
            <a:ext cx="3203575" cy="292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txBody>
          <a:bodyPr lIns="88882" tIns="50791" rIns="88882" bIns="50791">
            <a:spAutoFit/>
          </a:bodyPr>
          <a:lstStyle/>
          <a:p>
            <a:pPr marL="177800" indent="-177800">
              <a:spcBef>
                <a:spcPts val="2250"/>
              </a:spcBef>
              <a:buSzPct val="100000"/>
              <a:buFontTx/>
              <a:buChar char="•"/>
            </a:pPr>
            <a:r>
              <a:rPr lang="en-US">
                <a:cs typeface="Arial" pitchFamily="34" charset="0"/>
              </a:rPr>
              <a:t>Field is not sampled uniformly</a:t>
            </a:r>
          </a:p>
          <a:p>
            <a:pPr marL="177800" indent="-177800">
              <a:spcBef>
                <a:spcPts val="2250"/>
              </a:spcBef>
              <a:buSzPct val="100000"/>
              <a:buFontTx/>
              <a:buChar char="•"/>
            </a:pPr>
            <a:r>
              <a:rPr lang="en-US">
                <a:cs typeface="Arial" pitchFamily="34" charset="0"/>
              </a:rPr>
              <a:t>Data range in age and quality, some w/o metadata</a:t>
            </a:r>
          </a:p>
          <a:p>
            <a:pPr marL="177800" indent="-177800">
              <a:spcBef>
                <a:spcPts val="2250"/>
              </a:spcBef>
              <a:buSzPct val="100000"/>
              <a:buFontTx/>
              <a:buChar char="•"/>
            </a:pPr>
            <a:r>
              <a:rPr lang="en-US">
                <a:cs typeface="Arial" pitchFamily="34" charset="0"/>
              </a:rPr>
              <a:t>Some surveys have systematic errors</a:t>
            </a:r>
          </a:p>
          <a:p>
            <a:pPr marL="177800" indent="-177800">
              <a:spcBef>
                <a:spcPts val="2250"/>
              </a:spcBef>
              <a:buSzPct val="100000"/>
              <a:buFontTx/>
              <a:buChar char="•"/>
            </a:pPr>
            <a:r>
              <a:rPr lang="en-US">
                <a:cs typeface="Arial" pitchFamily="34" charset="0"/>
              </a:rPr>
              <a:t>Data gaps in littoral areas</a:t>
            </a:r>
          </a:p>
        </p:txBody>
      </p:sp>
      <p:sp>
        <p:nvSpPr>
          <p:cNvPr id="28689" name="Rectangle 16"/>
          <p:cNvSpPr>
            <a:spLocks/>
          </p:cNvSpPr>
          <p:nvPr/>
        </p:nvSpPr>
        <p:spPr bwMode="auto">
          <a:xfrm>
            <a:off x="285750" y="723900"/>
            <a:ext cx="8458200" cy="719138"/>
          </a:xfrm>
          <a:prstGeom prst="rect">
            <a:avLst/>
          </a:prstGeom>
        </p:spPr>
        <p:txBody>
          <a:bodyPr lIns="64281" tIns="32140" rIns="64281" bIns="32140"/>
          <a:lstStyle/>
          <a:p>
            <a:pPr algn="ctr" defTabSz="642816" eaLnBrk="0">
              <a:defRPr/>
            </a:pPr>
            <a:r>
              <a:rPr lang="en-US" sz="4000" b="1" dirty="0">
                <a:solidFill>
                  <a:srgbClr val="0000FF"/>
                </a:solidFill>
                <a:latin typeface="+mj-lt"/>
                <a:ea typeface="+mj-ea"/>
                <a:cs typeface="Times New Roman" pitchFamily="18" charset="0"/>
                <a:sym typeface="Times New Roman" pitchFamily="18" charset="0"/>
              </a:rPr>
              <a:t>Problems with Gravity Holdings</a:t>
            </a:r>
            <a:endParaRPr lang="en-US" sz="4000" b="1" dirty="0">
              <a:solidFill>
                <a:srgbClr val="0000FF"/>
              </a:solidFill>
              <a:latin typeface="+mj-lt"/>
              <a:ea typeface="+mj-ea"/>
              <a:cs typeface="Times New Roman" pitchFamily="18" charset="0"/>
            </a:endParaRPr>
          </a:p>
        </p:txBody>
      </p:sp>
      <p:sp>
        <p:nvSpPr>
          <p:cNvPr id="23" name="Line 8"/>
          <p:cNvSpPr>
            <a:spLocks noChangeShapeType="1"/>
          </p:cNvSpPr>
          <p:nvPr/>
        </p:nvSpPr>
        <p:spPr bwMode="auto">
          <a:xfrm>
            <a:off x="1249363" y="2357438"/>
            <a:ext cx="1143000" cy="795337"/>
          </a:xfrm>
          <a:prstGeom prst="line">
            <a:avLst/>
          </a:prstGeom>
          <a:noFill/>
          <a:ln w="72248">
            <a:solidFill>
              <a:srgbClr val="000000"/>
            </a:solidFill>
            <a:round/>
            <a:headEnd/>
            <a:tailEnd type="stealth" w="med" len="med"/>
          </a:ln>
          <a:extLst>
            <a:ext uri="{909E8E84-426E-40DD-AFC4-6F175D3DCCD1}">
              <a14:hiddenFill xmlns="" xmlns:a14="http://schemas.microsoft.com/office/drawing/2010/main">
                <a:noFill/>
              </a14:hiddenFill>
            </a:ext>
          </a:extLst>
        </p:spPr>
        <p:txBody>
          <a:bodyPr lIns="64281" tIns="32140" rIns="64281" bIns="32140"/>
          <a:lstStyle/>
          <a:p>
            <a:endParaRPr lang="en-US"/>
          </a:p>
        </p:txBody>
      </p:sp>
    </p:spTree>
    <p:extLst>
      <p:ext uri="{BB962C8B-B14F-4D97-AF65-F5344CB8AC3E}">
        <p14:creationId xmlns="" xmlns:p14="http://schemas.microsoft.com/office/powerpoint/2010/main" val="26500563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192463" y="152400"/>
            <a:ext cx="5951537" cy="1143000"/>
          </a:xfrm>
        </p:spPr>
        <p:txBody>
          <a:bodyPr/>
          <a:lstStyle/>
          <a:p>
            <a:pPr eaLnBrk="1" hangingPunct="1"/>
            <a:r>
              <a:rPr lang="en-US" smtClean="0"/>
              <a:t>GRAV-D Status</a:t>
            </a:r>
          </a:p>
        </p:txBody>
      </p:sp>
      <p:sp>
        <p:nvSpPr>
          <p:cNvPr id="25603" name="Content Placeholder 2"/>
          <p:cNvSpPr>
            <a:spLocks noGrp="1"/>
          </p:cNvSpPr>
          <p:nvPr>
            <p:ph idx="1"/>
          </p:nvPr>
        </p:nvSpPr>
        <p:spPr>
          <a:xfrm>
            <a:off x="3352800" y="1052513"/>
            <a:ext cx="5562600" cy="2147887"/>
          </a:xfrm>
        </p:spPr>
        <p:txBody>
          <a:bodyPr/>
          <a:lstStyle/>
          <a:p>
            <a:pPr eaLnBrk="1" hangingPunct="1"/>
            <a:r>
              <a:rPr lang="en-US" sz="2000" smtClean="0"/>
              <a:t>In FY 11 airborne surveys were conducted in Alaska, California/Oregon, and the Great Lakes</a:t>
            </a:r>
          </a:p>
          <a:p>
            <a:pPr eaLnBrk="1" hangingPunct="1"/>
            <a:r>
              <a:rPr lang="en-US" sz="2000" smtClean="0"/>
              <a:t>15.60% of the country completed</a:t>
            </a:r>
          </a:p>
          <a:p>
            <a:pPr eaLnBrk="1" hangingPunct="1"/>
            <a:r>
              <a:rPr lang="en-US" sz="2000" smtClean="0"/>
              <a:t>Potential locations for flights in FY 12 include southern portions of Alaska, the Great Lakes, Texas</a:t>
            </a:r>
            <a:endParaRPr lang="en-US" smtClean="0"/>
          </a:p>
        </p:txBody>
      </p:sp>
      <p:sp>
        <p:nvSpPr>
          <p:cNvPr id="3" name="Rectangle 2"/>
          <p:cNvSpPr/>
          <p:nvPr/>
        </p:nvSpPr>
        <p:spPr>
          <a:xfrm>
            <a:off x="5867400" y="5661025"/>
            <a:ext cx="533400" cy="1905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5867400" y="5988050"/>
            <a:ext cx="533400" cy="1905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5867400" y="6273800"/>
            <a:ext cx="533400" cy="190500"/>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7" name="TextBox 3"/>
          <p:cNvSpPr txBox="1">
            <a:spLocks noChangeArrowheads="1"/>
          </p:cNvSpPr>
          <p:nvPr/>
        </p:nvSpPr>
        <p:spPr bwMode="auto">
          <a:xfrm>
            <a:off x="6578600" y="6178550"/>
            <a:ext cx="2209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Gill Sans MT" pitchFamily="34" charset="0"/>
                <a:cs typeface="Arial" charset="0"/>
              </a:rPr>
              <a:t>Pre-FY</a:t>
            </a:r>
            <a:r>
              <a:rPr lang="en-US" sz="1400">
                <a:cs typeface="Arial" charset="0"/>
              </a:rPr>
              <a:t> 2010</a:t>
            </a:r>
          </a:p>
        </p:txBody>
      </p:sp>
      <p:sp>
        <p:nvSpPr>
          <p:cNvPr id="25608" name="TextBox 25"/>
          <p:cNvSpPr txBox="1">
            <a:spLocks noChangeArrowheads="1"/>
          </p:cNvSpPr>
          <p:nvPr/>
        </p:nvSpPr>
        <p:spPr bwMode="auto">
          <a:xfrm>
            <a:off x="6578600" y="5892800"/>
            <a:ext cx="2209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cs typeface="Arial" charset="0"/>
              </a:rPr>
              <a:t>FY </a:t>
            </a:r>
            <a:r>
              <a:rPr lang="en-US" sz="1400">
                <a:latin typeface="Gill Sans MT" pitchFamily="34" charset="0"/>
                <a:cs typeface="Arial" charset="0"/>
              </a:rPr>
              <a:t>2010</a:t>
            </a:r>
          </a:p>
        </p:txBody>
      </p:sp>
      <p:sp>
        <p:nvSpPr>
          <p:cNvPr id="25609" name="TextBox 26"/>
          <p:cNvSpPr txBox="1">
            <a:spLocks noChangeArrowheads="1"/>
          </p:cNvSpPr>
          <p:nvPr/>
        </p:nvSpPr>
        <p:spPr bwMode="auto">
          <a:xfrm>
            <a:off x="6578600" y="5565775"/>
            <a:ext cx="2209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Gill Sans MT" pitchFamily="34" charset="0"/>
                <a:cs typeface="Arial" charset="0"/>
              </a:rPr>
              <a:t>FY 2011</a:t>
            </a:r>
          </a:p>
        </p:txBody>
      </p:sp>
      <p:sp>
        <p:nvSpPr>
          <p:cNvPr id="28" name="Rectangle 27"/>
          <p:cNvSpPr/>
          <p:nvPr/>
        </p:nvSpPr>
        <p:spPr>
          <a:xfrm>
            <a:off x="5867400" y="5353050"/>
            <a:ext cx="533400" cy="1905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1" name="TextBox 28"/>
          <p:cNvSpPr txBox="1">
            <a:spLocks noChangeArrowheads="1"/>
          </p:cNvSpPr>
          <p:nvPr/>
        </p:nvSpPr>
        <p:spPr bwMode="auto">
          <a:xfrm>
            <a:off x="6578600" y="5257800"/>
            <a:ext cx="2209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Gill Sans MT" pitchFamily="34" charset="0"/>
                <a:cs typeface="Arial" charset="0"/>
              </a:rPr>
              <a:t>Potential</a:t>
            </a:r>
            <a:r>
              <a:rPr lang="en-US" sz="1400">
                <a:cs typeface="Arial" charset="0"/>
              </a:rPr>
              <a:t> FY 2012</a:t>
            </a:r>
          </a:p>
        </p:txBody>
      </p:sp>
      <p:sp>
        <p:nvSpPr>
          <p:cNvPr id="25612" name="Rectangle 1"/>
          <p:cNvSpPr>
            <a:spLocks noChangeArrowheads="1"/>
          </p:cNvSpPr>
          <p:nvPr/>
        </p:nvSpPr>
        <p:spPr bwMode="auto">
          <a:xfrm>
            <a:off x="5691188" y="3200400"/>
            <a:ext cx="3452812"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85750" indent="-285750">
              <a:spcBef>
                <a:spcPts val="1200"/>
              </a:spcBef>
              <a:buFont typeface="Arial" charset="0"/>
              <a:buChar char="•"/>
            </a:pPr>
            <a:r>
              <a:rPr lang="en-US" sz="2000">
                <a:latin typeface="Gill Sans MT" pitchFamily="34" charset="0"/>
              </a:rPr>
              <a:t>TX and AL data available, all Gulf of Mexico data to be released by Q3</a:t>
            </a:r>
          </a:p>
          <a:p>
            <a:pPr marL="285750" indent="-285750">
              <a:spcBef>
                <a:spcPts val="600"/>
              </a:spcBef>
              <a:buFont typeface="Arial" charset="0"/>
              <a:buChar char="•"/>
            </a:pPr>
            <a:r>
              <a:rPr lang="en-US" sz="2000">
                <a:latin typeface="Gill Sans MT" pitchFamily="34" charset="0"/>
              </a:rPr>
              <a:t>Data and </a:t>
            </a:r>
            <a:r>
              <a:rPr lang="en-US">
                <a:latin typeface="Gill Sans MT" pitchFamily="34" charset="0"/>
              </a:rPr>
              <a:t>metadata at: </a:t>
            </a:r>
            <a:r>
              <a:rPr lang="en-US" sz="1400">
                <a:latin typeface="Gill Sans MT" pitchFamily="34" charset="0"/>
                <a:hlinkClick r:id="rId3"/>
              </a:rPr>
              <a:t>http://www.ngs.noaa.gov/GRAV-D/data_products.shtml</a:t>
            </a:r>
            <a:r>
              <a:rPr lang="en-US" sz="1400">
                <a:latin typeface="Gill Sans MT" pitchFamily="34" charset="0"/>
              </a:rPr>
              <a:t> </a:t>
            </a:r>
          </a:p>
          <a:p>
            <a:pPr marL="285750" indent="-285750">
              <a:buFont typeface="Arial" charset="0"/>
              <a:buChar char="•"/>
            </a:pPr>
            <a:endParaRPr lang="en-US"/>
          </a:p>
        </p:txBody>
      </p:sp>
      <p:sp>
        <p:nvSpPr>
          <p:cNvPr id="17" name="Rectangle 16"/>
          <p:cNvSpPr/>
          <p:nvPr/>
        </p:nvSpPr>
        <p:spPr>
          <a:xfrm>
            <a:off x="5867400" y="6553200"/>
            <a:ext cx="53340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4" name="TextBox 26"/>
          <p:cNvSpPr txBox="1">
            <a:spLocks noChangeArrowheads="1"/>
          </p:cNvSpPr>
          <p:nvPr/>
        </p:nvSpPr>
        <p:spPr bwMode="auto">
          <a:xfrm>
            <a:off x="6578600" y="6477000"/>
            <a:ext cx="15017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Gill Sans MT" pitchFamily="34" charset="0"/>
                <a:cs typeface="Arial" charset="0"/>
              </a:rPr>
              <a:t>Data Released</a:t>
            </a:r>
          </a:p>
        </p:txBody>
      </p:sp>
      <p:pic>
        <p:nvPicPr>
          <p:cNvPr id="25615" name="Picture 17"/>
          <p:cNvPicPr>
            <a:picLocks noChangeAspect="1" noChangeArrowheads="1"/>
          </p:cNvPicPr>
          <p:nvPr/>
        </p:nvPicPr>
        <p:blipFill>
          <a:blip r:embed="rId4">
            <a:extLst>
              <a:ext uri="{28A0092B-C50C-407E-A947-70E740481C1C}">
                <a14:useLocalDpi xmlns="" xmlns:a14="http://schemas.microsoft.com/office/drawing/2010/main" val="0"/>
              </a:ext>
            </a:extLst>
          </a:blip>
          <a:srcRect l="13058" t="20781" r="9895" b="27026"/>
          <a:stretch>
            <a:fillRect/>
          </a:stretch>
        </p:blipFill>
        <p:spPr bwMode="auto">
          <a:xfrm>
            <a:off x="0" y="3276600"/>
            <a:ext cx="5692775" cy="3592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5616" name="Picture 18"/>
          <p:cNvPicPr>
            <a:picLocks noChangeAspect="1" noChangeArrowheads="1"/>
          </p:cNvPicPr>
          <p:nvPr/>
        </p:nvPicPr>
        <p:blipFill>
          <a:blip r:embed="rId5">
            <a:extLst>
              <a:ext uri="{28A0092B-C50C-407E-A947-70E740481C1C}">
                <a14:useLocalDpi xmlns="" xmlns:a14="http://schemas.microsoft.com/office/drawing/2010/main" val="0"/>
              </a:ext>
            </a:extLst>
          </a:blip>
          <a:srcRect l="18414" t="11584" r="5244" b="11591"/>
          <a:stretch>
            <a:fillRect/>
          </a:stretch>
        </p:blipFill>
        <p:spPr bwMode="auto">
          <a:xfrm>
            <a:off x="0" y="457200"/>
            <a:ext cx="3006725"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974376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txBox="1">
            <a:spLocks/>
          </p:cNvSpPr>
          <p:nvPr/>
        </p:nvSpPr>
        <p:spPr bwMode="auto">
          <a:xfrm>
            <a:off x="1258791" y="1033159"/>
            <a:ext cx="6673931" cy="1923797"/>
          </a:xfrm>
          <a:prstGeom prst="rect">
            <a:avLst/>
          </a:prstGeom>
          <a:noFill/>
          <a:ln w="9525">
            <a:noFill/>
            <a:miter lim="800000"/>
            <a:headEnd/>
            <a:tailEnd/>
          </a:ln>
        </p:spPr>
        <p:txBody>
          <a:bodyPr lIns="91421" tIns="45711" rIns="91421" bIns="45711"/>
          <a:lstStyle/>
          <a:p>
            <a:pPr marL="342612" indent="-342612" defTabSz="642816">
              <a:spcBef>
                <a:spcPct val="20000"/>
              </a:spcBef>
              <a:buFont typeface="Wingdings" pitchFamily="2" charset="2"/>
              <a:buChar char="ü"/>
              <a:defRPr/>
            </a:pPr>
            <a:r>
              <a:rPr lang="en-US" sz="2400" u="sng" dirty="0" smtClean="0">
                <a:latin typeface="Times New Roman" pitchFamily="18" charset="0"/>
                <a:cs typeface="Times New Roman" pitchFamily="18" charset="0"/>
                <a:sym typeface="Times New Roman" pitchFamily="18" charset="0"/>
              </a:rPr>
              <a:t>2 </a:t>
            </a:r>
            <a:r>
              <a:rPr lang="en-US" sz="2400" u="sng" dirty="0">
                <a:latin typeface="Times New Roman" pitchFamily="18" charset="0"/>
                <a:cs typeface="Times New Roman" pitchFamily="18" charset="0"/>
                <a:sym typeface="Times New Roman" pitchFamily="18" charset="0"/>
              </a:rPr>
              <a:t>cm accuracy </a:t>
            </a:r>
            <a:r>
              <a:rPr lang="en-US" sz="2400" dirty="0">
                <a:latin typeface="Times New Roman" pitchFamily="18" charset="0"/>
                <a:cs typeface="Times New Roman" pitchFamily="18" charset="0"/>
                <a:sym typeface="Times New Roman" pitchFamily="18" charset="0"/>
              </a:rPr>
              <a:t>orthometric heights </a:t>
            </a:r>
            <a:r>
              <a:rPr lang="en-US" sz="2400" dirty="0" smtClean="0">
                <a:latin typeface="Times New Roman" pitchFamily="18" charset="0"/>
                <a:cs typeface="Times New Roman" pitchFamily="18" charset="0"/>
                <a:sym typeface="Times New Roman" pitchFamily="18" charset="0"/>
              </a:rPr>
              <a:t>-</a:t>
            </a:r>
          </a:p>
          <a:p>
            <a:pPr marL="799812" lvl="1" indent="-342612" defTabSz="642816">
              <a:spcBef>
                <a:spcPct val="20000"/>
              </a:spcBef>
              <a:defRPr/>
            </a:pPr>
            <a:r>
              <a:rPr lang="en-US" sz="2400" dirty="0" smtClean="0">
                <a:latin typeface="Times New Roman" pitchFamily="18" charset="0"/>
                <a:cs typeface="Times New Roman" pitchFamily="18" charset="0"/>
                <a:sym typeface="Times New Roman" pitchFamily="18" charset="0"/>
              </a:rPr>
              <a:t>		from GNSS (1 cm) + </a:t>
            </a:r>
            <a:r>
              <a:rPr lang="en-US" sz="2400" dirty="0" err="1" smtClean="0">
                <a:latin typeface="Times New Roman" pitchFamily="18" charset="0"/>
                <a:cs typeface="Times New Roman" pitchFamily="18" charset="0"/>
                <a:sym typeface="Times New Roman" pitchFamily="18" charset="0"/>
              </a:rPr>
              <a:t>geoid</a:t>
            </a:r>
            <a:r>
              <a:rPr lang="en-US" sz="2400" dirty="0" smtClean="0">
                <a:latin typeface="Times New Roman" pitchFamily="18" charset="0"/>
                <a:cs typeface="Times New Roman" pitchFamily="18" charset="0"/>
                <a:sym typeface="Times New Roman" pitchFamily="18" charset="0"/>
              </a:rPr>
              <a:t> model (1 cm)</a:t>
            </a:r>
          </a:p>
          <a:p>
            <a:pPr marL="342612" indent="-342612" defTabSz="642816">
              <a:spcBef>
                <a:spcPct val="20000"/>
              </a:spcBef>
              <a:buFont typeface="Wingdings" pitchFamily="2" charset="2"/>
              <a:buChar char="ü"/>
              <a:defRPr/>
            </a:pPr>
            <a:r>
              <a:rPr lang="en-US" sz="2400" dirty="0" smtClean="0">
                <a:latin typeface="Times New Roman" pitchFamily="18" charset="0"/>
                <a:cs typeface="Times New Roman" pitchFamily="18" charset="0"/>
              </a:rPr>
              <a:t>fast</a:t>
            </a:r>
            <a:r>
              <a:rPr lang="en-US" sz="2400" dirty="0">
                <a:latin typeface="Times New Roman" pitchFamily="18" charset="0"/>
                <a:cs typeface="Times New Roman" pitchFamily="18" charset="0"/>
              </a:rPr>
              <a:t>, accurate, consistent orthometric heights </a:t>
            </a:r>
            <a:r>
              <a:rPr lang="en-US" sz="2400" dirty="0" smtClean="0">
                <a:latin typeface="Times New Roman" pitchFamily="18" charset="0"/>
                <a:cs typeface="Times New Roman" pitchFamily="18" charset="0"/>
              </a:rPr>
              <a:t>-</a:t>
            </a:r>
          </a:p>
          <a:p>
            <a:pPr marL="342612" indent="-342612" defTabSz="642816">
              <a:spcBef>
                <a:spcPct val="20000"/>
              </a:spcBef>
              <a:defRPr/>
            </a:pPr>
            <a:r>
              <a:rPr lang="en-US" sz="2400" dirty="0" smtClean="0">
                <a:latin typeface="Times New Roman" pitchFamily="18" charset="0"/>
                <a:cs typeface="Times New Roman" pitchFamily="18" charset="0"/>
              </a:rPr>
              <a:t>			everywhere </a:t>
            </a:r>
            <a:r>
              <a:rPr lang="en-US" sz="2400" dirty="0">
                <a:latin typeface="Times New Roman" pitchFamily="18" charset="0"/>
                <a:cs typeface="Times New Roman" pitchFamily="18" charset="0"/>
              </a:rPr>
              <a:t>in the USA</a:t>
            </a:r>
          </a:p>
          <a:p>
            <a:pPr marL="342612" indent="-342612" defTabSz="642816">
              <a:spcBef>
                <a:spcPct val="20000"/>
              </a:spcBef>
              <a:defRPr/>
            </a:pPr>
            <a:endParaRPr lang="en-US" sz="3200" dirty="0">
              <a:latin typeface="+mn-lt"/>
            </a:endParaRPr>
          </a:p>
        </p:txBody>
      </p:sp>
      <p:sp>
        <p:nvSpPr>
          <p:cNvPr id="7" name="Title 6"/>
          <p:cNvSpPr>
            <a:spLocks noGrp="1"/>
          </p:cNvSpPr>
          <p:nvPr>
            <p:ph type="title"/>
          </p:nvPr>
        </p:nvSpPr>
        <p:spPr>
          <a:xfrm>
            <a:off x="457200" y="49013"/>
            <a:ext cx="8229600" cy="1143000"/>
          </a:xfrm>
        </p:spPr>
        <p:txBody>
          <a:bodyPr/>
          <a:lstStyle/>
          <a:p>
            <a:r>
              <a:rPr lang="en-US" sz="4000" dirty="0" smtClean="0"/>
              <a:t>GRAV-D Goals</a:t>
            </a:r>
          </a:p>
        </p:txBody>
      </p:sp>
      <p:pic>
        <p:nvPicPr>
          <p:cNvPr id="8" name="Picture 7" descr="esmerelda county nv HandV.jpg"/>
          <p:cNvPicPr>
            <a:picLocks noChangeAspect="1"/>
          </p:cNvPicPr>
          <p:nvPr/>
        </p:nvPicPr>
        <p:blipFill>
          <a:blip r:embed="rId2" cstate="print"/>
          <a:srcRect t="20476" b="13615"/>
          <a:stretch>
            <a:fillRect/>
          </a:stretch>
        </p:blipFill>
        <p:spPr>
          <a:xfrm>
            <a:off x="653143" y="3092841"/>
            <a:ext cx="7885216" cy="3492024"/>
          </a:xfrm>
          <a:prstGeom prst="rect">
            <a:avLst/>
          </a:prstGeom>
        </p:spPr>
      </p:pic>
      <p:sp>
        <p:nvSpPr>
          <p:cNvPr id="9" name="Multiply 8"/>
          <p:cNvSpPr/>
          <p:nvPr/>
        </p:nvSpPr>
        <p:spPr>
          <a:xfrm>
            <a:off x="5248886" y="4631387"/>
            <a:ext cx="498766" cy="558144"/>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222865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IS\General\US\Export\New vert datum_minus_NAVD88_m_NEW.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Tree>
    <p:extLst>
      <p:ext uri="{BB962C8B-B14F-4D97-AF65-F5344CB8AC3E}">
        <p14:creationId xmlns="" xmlns:p14="http://schemas.microsoft.com/office/powerpoint/2010/main" val="1551181703"/>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How to Plan for the Future</a:t>
            </a:r>
          </a:p>
        </p:txBody>
      </p:sp>
      <p:sp>
        <p:nvSpPr>
          <p:cNvPr id="3" name="Content Placeholder 2"/>
          <p:cNvSpPr>
            <a:spLocks noGrp="1"/>
          </p:cNvSpPr>
          <p:nvPr>
            <p:ph idx="1"/>
          </p:nvPr>
        </p:nvSpPr>
        <p:spPr>
          <a:xfrm>
            <a:off x="457200" y="1142999"/>
            <a:ext cx="8229600" cy="5286375"/>
          </a:xfrm>
        </p:spPr>
        <p:txBody>
          <a:bodyPr/>
          <a:lstStyle/>
          <a:p>
            <a:pPr eaLnBrk="1" hangingPunct="1"/>
            <a:r>
              <a:rPr lang="en-US" sz="2400" dirty="0" smtClean="0"/>
              <a:t>Move to newest realization, i.e. NAD 83(2011) epoch 2010.00</a:t>
            </a:r>
          </a:p>
          <a:p>
            <a:pPr lvl="1" eaLnBrk="1" hangingPunct="1"/>
            <a:r>
              <a:rPr lang="en-US" sz="2000" dirty="0" smtClean="0"/>
              <a:t>NAD 83(HARN) &lt;-&gt; NAD 83(NSRS2007) &amp;</a:t>
            </a:r>
          </a:p>
          <a:p>
            <a:pPr lvl="1" eaLnBrk="1" hangingPunct="1">
              <a:buNone/>
            </a:pPr>
            <a:r>
              <a:rPr lang="en-US" sz="2000" dirty="0" smtClean="0"/>
              <a:t>	NAD 83(NSRS2007) &lt;-&gt; NAD 83(2011)  tools under development</a:t>
            </a:r>
          </a:p>
          <a:p>
            <a:pPr eaLnBrk="1" hangingPunct="1"/>
            <a:r>
              <a:rPr lang="en-US" sz="2400" dirty="0" smtClean="0"/>
              <a:t>Obtain precise ellipsoid heights on NAVD 88 bench marks (OPUS-DB, contact NGS Geodetic Advisor)</a:t>
            </a:r>
          </a:p>
          <a:p>
            <a:pPr lvl="1" eaLnBrk="1" hangingPunct="1"/>
            <a:r>
              <a:rPr lang="en-US" sz="2000" dirty="0" smtClean="0"/>
              <a:t>Improves hybrid </a:t>
            </a:r>
            <a:r>
              <a:rPr lang="en-US" sz="2000" dirty="0" err="1" smtClean="0"/>
              <a:t>geoid</a:t>
            </a:r>
            <a:r>
              <a:rPr lang="en-US" sz="2000" dirty="0" smtClean="0"/>
              <a:t> models and provides “hard points” in new 	vertical datum</a:t>
            </a:r>
          </a:p>
          <a:p>
            <a:pPr eaLnBrk="1" hangingPunct="1"/>
            <a:r>
              <a:rPr lang="en-US" sz="2400" dirty="0" smtClean="0"/>
              <a:t>Move off of NGVD 29 to NAVD 88</a:t>
            </a:r>
          </a:p>
          <a:p>
            <a:pPr lvl="1" eaLnBrk="1" hangingPunct="1"/>
            <a:r>
              <a:rPr lang="en-US" sz="2000" dirty="0" smtClean="0"/>
              <a:t>Understand the accuracy of VERTCON in your area</a:t>
            </a:r>
          </a:p>
          <a:p>
            <a:pPr eaLnBrk="1" hangingPunct="1"/>
            <a:r>
              <a:rPr lang="en-US" sz="2400" dirty="0" smtClean="0"/>
              <a:t>Move away from passive marks to GNSS</a:t>
            </a:r>
          </a:p>
          <a:p>
            <a:pPr lvl="1" eaLnBrk="1" hangingPunct="1"/>
            <a:r>
              <a:rPr lang="en-US" sz="2000" dirty="0" smtClean="0"/>
              <a:t>Especially move off of classical passive control</a:t>
            </a:r>
          </a:p>
          <a:p>
            <a:pPr eaLnBrk="1" hangingPunct="1"/>
            <a:r>
              <a:rPr lang="en-US" sz="2400" dirty="0" smtClean="0"/>
              <a:t>Require/provide complete metadata for all mapping contracts</a:t>
            </a:r>
          </a:p>
          <a:p>
            <a:pPr lvl="1" eaLnBrk="1" hangingPunct="1"/>
            <a:r>
              <a:rPr lang="en-US" sz="2000" dirty="0" smtClean="0"/>
              <a:t>How did they get the positions/heights?   Document it!!</a:t>
            </a:r>
          </a:p>
        </p:txBody>
      </p:sp>
    </p:spTree>
    <p:extLst>
      <p:ext uri="{BB962C8B-B14F-4D97-AF65-F5344CB8AC3E}">
        <p14:creationId xmlns="" xmlns:p14="http://schemas.microsoft.com/office/powerpoint/2010/main" val="42555708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01625"/>
            <a:ext cx="8229600" cy="1143000"/>
          </a:xfrm>
        </p:spPr>
        <p:txBody>
          <a:bodyPr/>
          <a:lstStyle/>
          <a:p>
            <a:pPr eaLnBrk="1" hangingPunct="1"/>
            <a:r>
              <a:rPr lang="en-US" smtClean="0"/>
              <a:t>Floodplain Mapping Pilot Project</a:t>
            </a:r>
          </a:p>
        </p:txBody>
      </p:sp>
      <p:sp>
        <p:nvSpPr>
          <p:cNvPr id="3" name="Content Placeholder 2"/>
          <p:cNvSpPr>
            <a:spLocks noGrp="1"/>
          </p:cNvSpPr>
          <p:nvPr>
            <p:ph idx="1"/>
          </p:nvPr>
        </p:nvSpPr>
        <p:spPr>
          <a:xfrm>
            <a:off x="89940" y="1508125"/>
            <a:ext cx="5394325" cy="4710113"/>
          </a:xfrm>
        </p:spPr>
        <p:txBody>
          <a:bodyPr>
            <a:normAutofit fontScale="62500" lnSpcReduction="20000"/>
          </a:bodyPr>
          <a:lstStyle/>
          <a:p>
            <a:pPr eaLnBrk="1" hangingPunct="1">
              <a:buFont typeface="Arial" charset="0"/>
              <a:buChar char="•"/>
              <a:defRPr/>
            </a:pPr>
            <a:r>
              <a:rPr lang="en-US" dirty="0" smtClean="0"/>
              <a:t>Goals:</a:t>
            </a:r>
          </a:p>
          <a:p>
            <a:pPr lvl="1" eaLnBrk="1" hangingPunct="1">
              <a:buFont typeface="Arial" charset="0"/>
              <a:buChar char="–"/>
              <a:defRPr/>
            </a:pPr>
            <a:r>
              <a:rPr lang="en-US" dirty="0" smtClean="0"/>
              <a:t>Analyze how FEMA floodplain mapping will be affected by the release of the new datums</a:t>
            </a:r>
          </a:p>
          <a:p>
            <a:pPr lvl="1" eaLnBrk="1" hangingPunct="1">
              <a:buFont typeface="Arial" charset="0"/>
              <a:buChar char="–"/>
              <a:defRPr/>
            </a:pPr>
            <a:r>
              <a:rPr lang="en-US" dirty="0" smtClean="0"/>
              <a:t>Provide recommendations for FEMA, cooperating partners and NGS</a:t>
            </a:r>
          </a:p>
          <a:p>
            <a:pPr eaLnBrk="1" hangingPunct="1">
              <a:buFont typeface="Arial" charset="0"/>
              <a:buChar char="•"/>
              <a:defRPr/>
            </a:pPr>
            <a:r>
              <a:rPr lang="en-US" dirty="0" smtClean="0"/>
              <a:t>Selected one stream with existing detailed study in coastal area</a:t>
            </a:r>
          </a:p>
          <a:p>
            <a:pPr eaLnBrk="1" hangingPunct="1">
              <a:buFont typeface="Arial" charset="0"/>
              <a:buChar char="•"/>
              <a:defRPr/>
            </a:pPr>
            <a:r>
              <a:rPr lang="en-US" dirty="0" smtClean="0"/>
              <a:t>Two Part Method:</a:t>
            </a:r>
          </a:p>
          <a:p>
            <a:pPr lvl="1" eaLnBrk="1" hangingPunct="1">
              <a:buFont typeface="Arial" charset="0"/>
              <a:buChar char="–"/>
              <a:defRPr/>
            </a:pPr>
            <a:r>
              <a:rPr lang="en-US" dirty="0" smtClean="0"/>
              <a:t>Converted data to “proxy” datums</a:t>
            </a:r>
          </a:p>
          <a:p>
            <a:pPr marL="914400" lvl="2" eaLnBrk="1" hangingPunct="1">
              <a:buFont typeface="Arial" charset="0"/>
              <a:buChar char="•"/>
              <a:defRPr/>
            </a:pPr>
            <a:r>
              <a:rPr lang="en-US" dirty="0" smtClean="0"/>
              <a:t>ITRF 2005/GRS80 State Plane 3200 USGG2009</a:t>
            </a:r>
          </a:p>
          <a:p>
            <a:pPr lvl="1" eaLnBrk="1" hangingPunct="1">
              <a:buFont typeface="Arial" charset="0"/>
              <a:buChar char="–"/>
              <a:defRPr/>
            </a:pPr>
            <a:r>
              <a:rPr lang="en-US" dirty="0" smtClean="0"/>
              <a:t>Analyzed impacts to floodplain mapping</a:t>
            </a:r>
          </a:p>
          <a:p>
            <a:pPr marL="914400" lvl="2" eaLnBrk="1" hangingPunct="1">
              <a:buFont typeface="Arial" charset="0"/>
              <a:buChar char="•"/>
              <a:defRPr/>
            </a:pPr>
            <a:r>
              <a:rPr lang="en-US" dirty="0" smtClean="0"/>
              <a:t>Derived products (DEM creation from </a:t>
            </a:r>
            <a:r>
              <a:rPr lang="en-US" dirty="0" err="1" smtClean="0"/>
              <a:t>LiDAR</a:t>
            </a:r>
            <a:r>
              <a:rPr lang="en-US" dirty="0" smtClean="0"/>
              <a:t>)</a:t>
            </a:r>
          </a:p>
          <a:p>
            <a:pPr marL="914400" lvl="2" eaLnBrk="1" hangingPunct="1">
              <a:buFont typeface="Arial" charset="0"/>
              <a:buChar char="•"/>
              <a:defRPr/>
            </a:pPr>
            <a:r>
              <a:rPr lang="en-US" dirty="0" smtClean="0"/>
              <a:t>Watershed size difference</a:t>
            </a:r>
          </a:p>
          <a:p>
            <a:pPr marL="914400" lvl="2" eaLnBrk="1" hangingPunct="1">
              <a:buFont typeface="Arial" charset="0"/>
              <a:buChar char="•"/>
              <a:defRPr/>
            </a:pPr>
            <a:r>
              <a:rPr lang="en-US" dirty="0" smtClean="0"/>
              <a:t>Floodplain boundary and Base Flood Elevation change</a:t>
            </a:r>
          </a:p>
          <a:p>
            <a:pPr marL="914400" lvl="2" eaLnBrk="1" hangingPunct="1">
              <a:buFont typeface="Arial" charset="0"/>
              <a:buChar char="•"/>
              <a:defRPr/>
            </a:pPr>
            <a:r>
              <a:rPr lang="en-US" dirty="0" smtClean="0"/>
              <a:t>Bridge height sensitivity</a:t>
            </a:r>
          </a:p>
          <a:p>
            <a:pPr marL="0" indent="0" eaLnBrk="1" hangingPunct="1">
              <a:buFont typeface="Arial" charset="0"/>
              <a:buNone/>
              <a:defRPr/>
            </a:pPr>
            <a:endParaRPr lang="en-US" dirty="0" smtClean="0"/>
          </a:p>
          <a:p>
            <a:pPr eaLnBrk="1" hangingPunct="1">
              <a:buFont typeface="Arial" charset="0"/>
              <a:buChar char="•"/>
              <a:defRPr/>
            </a:pPr>
            <a:endParaRPr lang="en-US" dirty="0"/>
          </a:p>
        </p:txBody>
      </p:sp>
      <p:pic>
        <p:nvPicPr>
          <p:cNvPr id="29701" name="Content Placeholder 5" descr="ESRILocation.jpg"/>
          <p:cNvPicPr>
            <a:picLocks noChangeAspect="1"/>
          </p:cNvPicPr>
          <p:nvPr/>
        </p:nvPicPr>
        <p:blipFill>
          <a:blip r:embed="rId3">
            <a:extLst>
              <a:ext uri="{28A0092B-C50C-407E-A947-70E740481C1C}">
                <a14:useLocalDpi xmlns="" xmlns:a14="http://schemas.microsoft.com/office/drawing/2010/main" val="0"/>
              </a:ext>
            </a:extLst>
          </a:blip>
          <a:srcRect r="15030" b="24742"/>
          <a:stretch>
            <a:fillRect/>
          </a:stretch>
        </p:blipFill>
        <p:spPr bwMode="auto">
          <a:xfrm>
            <a:off x="5514975" y="1697038"/>
            <a:ext cx="3544888"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240513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90513"/>
            <a:ext cx="8229600" cy="1143000"/>
          </a:xfrm>
        </p:spPr>
        <p:txBody>
          <a:bodyPr/>
          <a:lstStyle/>
          <a:p>
            <a:pPr eaLnBrk="1" hangingPunct="1"/>
            <a:r>
              <a:rPr lang="en-US" smtClean="0"/>
              <a:t>Pilot Project: Conclusions</a:t>
            </a:r>
          </a:p>
        </p:txBody>
      </p:sp>
      <p:sp>
        <p:nvSpPr>
          <p:cNvPr id="6" name="Content Placeholder 2"/>
          <p:cNvSpPr>
            <a:spLocks noGrp="1"/>
          </p:cNvSpPr>
          <p:nvPr>
            <p:ph idx="1"/>
          </p:nvPr>
        </p:nvSpPr>
        <p:spPr>
          <a:xfrm>
            <a:off x="457200" y="1371600"/>
            <a:ext cx="4432300" cy="4960938"/>
          </a:xfrm>
        </p:spPr>
        <p:txBody>
          <a:bodyPr>
            <a:normAutofit fontScale="40000" lnSpcReduction="20000"/>
          </a:bodyPr>
          <a:lstStyle/>
          <a:p>
            <a:pPr eaLnBrk="1" hangingPunct="1">
              <a:spcAft>
                <a:spcPts val="600"/>
              </a:spcAft>
              <a:buFont typeface="Arial" charset="0"/>
              <a:buChar char="•"/>
              <a:defRPr/>
            </a:pPr>
            <a:r>
              <a:rPr lang="en-US" sz="4000" b="1" dirty="0" smtClean="0"/>
              <a:t>Significant coordinates shift </a:t>
            </a:r>
            <a:br>
              <a:rPr lang="en-US" sz="4000" b="1" dirty="0" smtClean="0"/>
            </a:br>
            <a:r>
              <a:rPr lang="en-US" sz="4000" dirty="0" smtClean="0"/>
              <a:t>Horizontal</a:t>
            </a:r>
            <a:r>
              <a:rPr lang="en-US" sz="4000" b="1" dirty="0" smtClean="0"/>
              <a:t>: </a:t>
            </a:r>
            <a:r>
              <a:rPr lang="en-US" sz="4000" dirty="0" smtClean="0"/>
              <a:t>2.716 </a:t>
            </a:r>
            <a:r>
              <a:rPr lang="en-US" sz="4000" dirty="0" err="1" smtClean="0"/>
              <a:t>ft</a:t>
            </a:r>
            <a:r>
              <a:rPr lang="en-US" sz="4000" dirty="0" smtClean="0"/>
              <a:t>/0.828 m</a:t>
            </a:r>
            <a:br>
              <a:rPr lang="en-US" sz="4000" dirty="0" smtClean="0"/>
            </a:br>
            <a:r>
              <a:rPr lang="en-US" sz="4000" dirty="0" smtClean="0"/>
              <a:t>Vertical: -0.947 </a:t>
            </a:r>
            <a:r>
              <a:rPr lang="en-US" sz="4000" dirty="0" err="1" smtClean="0"/>
              <a:t>ft</a:t>
            </a:r>
            <a:r>
              <a:rPr lang="en-US" sz="4000" dirty="0" smtClean="0"/>
              <a:t>/-0.289 m</a:t>
            </a:r>
          </a:p>
          <a:p>
            <a:pPr eaLnBrk="1" hangingPunct="1">
              <a:spcAft>
                <a:spcPts val="600"/>
              </a:spcAft>
              <a:buFont typeface="Arial" charset="0"/>
              <a:buChar char="•"/>
              <a:defRPr/>
            </a:pPr>
            <a:r>
              <a:rPr lang="en-US" sz="4000" b="1" dirty="0" smtClean="0"/>
              <a:t>Larger impact on higher accuracy elevation data</a:t>
            </a:r>
          </a:p>
          <a:p>
            <a:pPr eaLnBrk="1" hangingPunct="1">
              <a:spcAft>
                <a:spcPts val="600"/>
              </a:spcAft>
              <a:buFont typeface="Arial" charset="0"/>
              <a:buChar char="•"/>
              <a:defRPr/>
            </a:pPr>
            <a:r>
              <a:rPr lang="en-US" sz="4000" dirty="0" smtClean="0"/>
              <a:t>DEMs derived from LiDAR can be</a:t>
            </a:r>
            <a:r>
              <a:rPr lang="en-US" sz="4000" b="1" dirty="0" smtClean="0"/>
              <a:t> transformed directly </a:t>
            </a:r>
            <a:r>
              <a:rPr lang="en-US" sz="4000" dirty="0" smtClean="0"/>
              <a:t>for hydrology, may use same models</a:t>
            </a:r>
            <a:endParaRPr lang="en-US" sz="4000" b="1" dirty="0" smtClean="0"/>
          </a:p>
          <a:p>
            <a:pPr eaLnBrk="1" hangingPunct="1">
              <a:spcAft>
                <a:spcPts val="600"/>
              </a:spcAft>
              <a:buFont typeface="Arial" charset="0"/>
              <a:buChar char="•"/>
              <a:defRPr/>
            </a:pPr>
            <a:r>
              <a:rPr lang="en-US" sz="4000" b="1" dirty="0" smtClean="0"/>
              <a:t>Minimal changes in the floodplain</a:t>
            </a:r>
            <a:r>
              <a:rPr lang="en-US" sz="4000" dirty="0" smtClean="0"/>
              <a:t>, will depend on the location, the mapping method, and engineering judgment</a:t>
            </a:r>
          </a:p>
          <a:p>
            <a:pPr eaLnBrk="1" hangingPunct="1">
              <a:spcAft>
                <a:spcPts val="600"/>
              </a:spcAft>
              <a:buFont typeface="Arial" charset="0"/>
              <a:buChar char="•"/>
              <a:defRPr/>
            </a:pPr>
            <a:r>
              <a:rPr lang="en-US" sz="4000" b="1" dirty="0" smtClean="0"/>
              <a:t>Existing models will need to be revised </a:t>
            </a:r>
            <a:r>
              <a:rPr lang="en-US" sz="4000" dirty="0" smtClean="0"/>
              <a:t>to use ground data collected in new datums</a:t>
            </a:r>
          </a:p>
          <a:p>
            <a:pPr eaLnBrk="1" hangingPunct="1">
              <a:spcAft>
                <a:spcPts val="600"/>
              </a:spcAft>
              <a:buFont typeface="Arial" charset="0"/>
              <a:buChar char="•"/>
              <a:defRPr/>
            </a:pPr>
            <a:r>
              <a:rPr lang="en-US" sz="4000" dirty="0" smtClean="0"/>
              <a:t>While this study provides the first look at the expected effects, </a:t>
            </a:r>
            <a:r>
              <a:rPr lang="en-US" sz="4000" b="1" dirty="0" smtClean="0"/>
              <a:t>additional studies are warranted</a:t>
            </a:r>
            <a:r>
              <a:rPr lang="en-US" sz="4000" dirty="0" smtClean="0"/>
              <a:t> prior to the 2022 modernization</a:t>
            </a:r>
          </a:p>
          <a:p>
            <a:pPr eaLnBrk="1" hangingPunct="1">
              <a:spcAft>
                <a:spcPts val="600"/>
              </a:spcAft>
              <a:buFont typeface="Arial" charset="0"/>
              <a:buChar char="•"/>
              <a:defRPr/>
            </a:pPr>
            <a:r>
              <a:rPr lang="en-US" sz="4000" dirty="0" smtClean="0"/>
              <a:t>The development of an </a:t>
            </a:r>
            <a:r>
              <a:rPr lang="en-US" sz="4000" b="1" dirty="0" smtClean="0"/>
              <a:t>implementation plan </a:t>
            </a:r>
            <a:r>
              <a:rPr lang="en-US" sz="4000" dirty="0" smtClean="0"/>
              <a:t>is extremely important for FEMA and other agencies</a:t>
            </a:r>
          </a:p>
          <a:p>
            <a:pPr eaLnBrk="1" hangingPunct="1">
              <a:spcAft>
                <a:spcPts val="600"/>
              </a:spcAft>
              <a:buFont typeface="Arial" charset="0"/>
              <a:buChar char="•"/>
              <a:defRPr/>
            </a:pPr>
            <a:r>
              <a:rPr lang="en-US" sz="4000" dirty="0" smtClean="0"/>
              <a:t>Important to have a </a:t>
            </a:r>
            <a:r>
              <a:rPr lang="en-US" sz="4000" b="1" dirty="0" smtClean="0"/>
              <a:t>clear message and communication </a:t>
            </a:r>
            <a:r>
              <a:rPr lang="en-US" sz="4000" dirty="0" smtClean="0"/>
              <a:t>to constituents</a:t>
            </a:r>
          </a:p>
          <a:p>
            <a:pPr eaLnBrk="1" hangingPunct="1">
              <a:buFont typeface="Arial" charset="0"/>
              <a:buChar char="•"/>
              <a:defRPr/>
            </a:pPr>
            <a:endParaRPr lang="en-US" dirty="0"/>
          </a:p>
        </p:txBody>
      </p:sp>
      <p:pic>
        <p:nvPicPr>
          <p:cNvPr id="30725" name="Picture 6" descr="ESRIMapDatumShift4.jpg"/>
          <p:cNvPicPr>
            <a:picLocks noChangeAspect="1"/>
          </p:cNvPicPr>
          <p:nvPr/>
        </p:nvPicPr>
        <p:blipFill>
          <a:blip r:embed="rId3">
            <a:extLst>
              <a:ext uri="{28A0092B-C50C-407E-A947-70E740481C1C}">
                <a14:useLocalDpi xmlns="" xmlns:a14="http://schemas.microsoft.com/office/drawing/2010/main" val="0"/>
              </a:ext>
            </a:extLst>
          </a:blip>
          <a:srcRect l="29919" t="44218" r="12138" b="4893"/>
          <a:stretch>
            <a:fillRect/>
          </a:stretch>
        </p:blipFill>
        <p:spPr bwMode="auto">
          <a:xfrm>
            <a:off x="4889500" y="1446213"/>
            <a:ext cx="3717925"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6" name="Picture 7" descr="ESRIMapDatumShift4.jpg"/>
          <p:cNvPicPr>
            <a:picLocks noChangeAspect="1"/>
          </p:cNvPicPr>
          <p:nvPr/>
        </p:nvPicPr>
        <p:blipFill>
          <a:blip r:embed="rId3">
            <a:extLst>
              <a:ext uri="{28A0092B-C50C-407E-A947-70E740481C1C}">
                <a14:useLocalDpi xmlns="" xmlns:a14="http://schemas.microsoft.com/office/drawing/2010/main" val="0"/>
              </a:ext>
            </a:extLst>
          </a:blip>
          <a:srcRect l="2113" t="90517" r="70985" b="4893"/>
          <a:stretch>
            <a:fillRect/>
          </a:stretch>
        </p:blipFill>
        <p:spPr bwMode="auto">
          <a:xfrm>
            <a:off x="6954838" y="5807075"/>
            <a:ext cx="1725612"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7" name="Picture 8" descr="ESRIMapDatumShift4.jpg"/>
          <p:cNvPicPr>
            <a:picLocks noChangeAspect="1"/>
          </p:cNvPicPr>
          <p:nvPr/>
        </p:nvPicPr>
        <p:blipFill>
          <a:blip r:embed="rId3">
            <a:extLst>
              <a:ext uri="{28A0092B-C50C-407E-A947-70E740481C1C}">
                <a14:useLocalDpi xmlns="" xmlns:a14="http://schemas.microsoft.com/office/drawing/2010/main" val="0"/>
              </a:ext>
            </a:extLst>
          </a:blip>
          <a:srcRect l="2113" t="46744" r="70985" b="49055"/>
          <a:stretch>
            <a:fillRect/>
          </a:stretch>
        </p:blipFill>
        <p:spPr bwMode="auto">
          <a:xfrm>
            <a:off x="5106988" y="5780088"/>
            <a:ext cx="1725612"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8" name="TextBox 11"/>
          <p:cNvSpPr txBox="1">
            <a:spLocks noChangeArrowheads="1"/>
          </p:cNvSpPr>
          <p:nvPr/>
        </p:nvSpPr>
        <p:spPr bwMode="auto">
          <a:xfrm>
            <a:off x="503238" y="6378575"/>
            <a:ext cx="789781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200" b="1">
                <a:solidFill>
                  <a:srgbClr val="000000"/>
                </a:solidFill>
                <a:latin typeface="Verdana" pitchFamily="34" charset="0"/>
              </a:rPr>
              <a:t>Full Report: http://www.ngs.noaa.gov/PUBS_LIB/Floodplain_Pilot_Project_Final.pdf</a:t>
            </a:r>
          </a:p>
        </p:txBody>
      </p:sp>
    </p:spTree>
    <p:extLst>
      <p:ext uri="{BB962C8B-B14F-4D97-AF65-F5344CB8AC3E}">
        <p14:creationId xmlns="" xmlns:p14="http://schemas.microsoft.com/office/powerpoint/2010/main" val="17028369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b="1" smtClean="0">
                <a:solidFill>
                  <a:srgbClr val="0000FF"/>
                </a:solidFill>
              </a:rPr>
              <a:t>Geoid Slope Validation Survey</a:t>
            </a:r>
          </a:p>
        </p:txBody>
      </p:sp>
      <p:grpSp>
        <p:nvGrpSpPr>
          <p:cNvPr id="16390" name="Group 17"/>
          <p:cNvGrpSpPr>
            <a:grpSpLocks/>
          </p:cNvGrpSpPr>
          <p:nvPr/>
        </p:nvGrpSpPr>
        <p:grpSpPr bwMode="auto">
          <a:xfrm>
            <a:off x="1143000" y="1295400"/>
            <a:ext cx="2513013" cy="4672013"/>
            <a:chOff x="5945309" y="1371600"/>
            <a:chExt cx="2512891" cy="4671854"/>
          </a:xfrm>
        </p:grpSpPr>
        <p:pic>
          <p:nvPicPr>
            <p:cNvPr id="1639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pic>
        <p:sp>
          <p:nvSpPr>
            <p:cNvPr id="16395"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325 km</a:t>
              </a:r>
            </a:p>
            <a:p>
              <a:pPr eaLnBrk="1" hangingPunct="1"/>
              <a:r>
                <a:rPr lang="en-US">
                  <a:solidFill>
                    <a:srgbClr val="FFFF00"/>
                  </a:solidFill>
                </a:rPr>
                <a:t>218 points</a:t>
              </a:r>
            </a:p>
            <a:p>
              <a:pPr eaLnBrk="1" hangingPunct="1"/>
              <a:r>
                <a:rPr lang="en-US">
                  <a:solidFill>
                    <a:srgbClr val="FFFF00"/>
                  </a:solidFill>
                </a:rPr>
                <a:t>1.5 km apart</a:t>
              </a:r>
            </a:p>
          </p:txBody>
        </p:sp>
      </p:grpSp>
      <p:sp>
        <p:nvSpPr>
          <p:cNvPr id="16391"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Austin</a:t>
            </a:r>
          </a:p>
        </p:txBody>
      </p:sp>
      <p:sp>
        <p:nvSpPr>
          <p:cNvPr id="16392"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2800" dirty="0">
                <a:latin typeface="+mn-lt"/>
              </a:rPr>
              <a:t>Observe geoid shape (slope) using multiple independent terrestrial survey methods</a:t>
            </a:r>
          </a:p>
          <a:p>
            <a:pPr marL="742950" lvl="1" indent="-285750">
              <a:spcBef>
                <a:spcPct val="20000"/>
              </a:spcBef>
              <a:buFont typeface="Arial" charset="0"/>
              <a:buChar char="–"/>
              <a:defRPr/>
            </a:pPr>
            <a:r>
              <a:rPr lang="en-US" sz="2400" dirty="0">
                <a:latin typeface="+mn-lt"/>
              </a:rPr>
              <a:t>GPS + Leveling</a:t>
            </a:r>
          </a:p>
          <a:p>
            <a:pPr marL="742950" lvl="1" indent="-285750">
              <a:spcBef>
                <a:spcPct val="20000"/>
              </a:spcBef>
              <a:buFont typeface="Arial" charset="0"/>
              <a:buChar char="–"/>
              <a:defRPr/>
            </a:pPr>
            <a:r>
              <a:rPr lang="en-US" sz="2400" dirty="0">
                <a:latin typeface="+mn-lt"/>
              </a:rPr>
              <a:t>Deflections of the Vertical</a:t>
            </a:r>
          </a:p>
          <a:p>
            <a:pPr marL="342900" indent="-342900">
              <a:spcBef>
                <a:spcPct val="20000"/>
              </a:spcBef>
              <a:buFont typeface="Arial" charset="0"/>
              <a:buChar char="•"/>
              <a:defRPr/>
            </a:pPr>
            <a:r>
              <a:rPr lang="en-US" sz="2800" dirty="0">
                <a:latin typeface="+mn-lt"/>
              </a:rPr>
              <a:t>Compare </a:t>
            </a:r>
            <a:r>
              <a:rPr lang="en-US" sz="2800" b="1" i="1" dirty="0">
                <a:latin typeface="+mn-lt"/>
              </a:rPr>
              <a:t>observed</a:t>
            </a:r>
            <a:r>
              <a:rPr lang="en-US" sz="2800" dirty="0">
                <a:latin typeface="+mn-lt"/>
              </a:rPr>
              <a:t> slopes (from terrestrial surveys) to </a:t>
            </a:r>
            <a:r>
              <a:rPr lang="en-US" sz="2800" b="1" i="1" dirty="0">
                <a:latin typeface="+mn-lt"/>
              </a:rPr>
              <a:t>modeled</a:t>
            </a:r>
            <a:r>
              <a:rPr lang="en-US" sz="2800" dirty="0">
                <a:latin typeface="+mn-lt"/>
              </a:rPr>
              <a:t> slopes (from </a:t>
            </a:r>
            <a:r>
              <a:rPr lang="en-US" sz="2800" dirty="0" err="1">
                <a:latin typeface="+mn-lt"/>
              </a:rPr>
              <a:t>gravimetry</a:t>
            </a:r>
            <a:r>
              <a:rPr lang="en-US" sz="2800" dirty="0">
                <a:latin typeface="+mn-lt"/>
              </a:rPr>
              <a:t> or satellites)</a:t>
            </a:r>
          </a:p>
          <a:p>
            <a:pPr marL="742950" lvl="1" indent="-285750">
              <a:spcBef>
                <a:spcPct val="20000"/>
              </a:spcBef>
              <a:buFont typeface="Arial" charset="0"/>
              <a:buChar char="–"/>
              <a:defRPr/>
            </a:pPr>
            <a:r>
              <a:rPr lang="en-US" sz="2400" dirty="0">
                <a:latin typeface="+mn-lt"/>
              </a:rPr>
              <a:t>With / Without new GRAV-D airborne gravity</a:t>
            </a:r>
          </a:p>
        </p:txBody>
      </p:sp>
    </p:spTree>
    <p:custDataLst>
      <p:tags r:id="rId1"/>
    </p:custDataLst>
    <p:extLst>
      <p:ext uri="{BB962C8B-B14F-4D97-AF65-F5344CB8AC3E}">
        <p14:creationId xmlns="" xmlns:p14="http://schemas.microsoft.com/office/powerpoint/2010/main" val="3224483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10810"/>
            <a:ext cx="9144000" cy="5938157"/>
          </a:xfrm>
          <a:prstGeom prst="rect">
            <a:avLst/>
          </a:prstGeom>
        </p:spPr>
      </p:pic>
      <p:sp>
        <p:nvSpPr>
          <p:cNvPr id="3" name="Rectangle 2"/>
          <p:cNvSpPr txBox="1">
            <a:spLocks noChangeArrowheads="1"/>
          </p:cNvSpPr>
          <p:nvPr/>
        </p:nvSpPr>
        <p:spPr>
          <a:xfrm>
            <a:off x="143123" y="319319"/>
            <a:ext cx="8864424" cy="1032217"/>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Utah CORS Network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endParaRPr>
          </a:p>
        </p:txBody>
      </p:sp>
    </p:spTree>
    <p:extLst>
      <p:ext uri="{BB962C8B-B14F-4D97-AF65-F5344CB8AC3E}">
        <p14:creationId xmlns="" xmlns:p14="http://schemas.microsoft.com/office/powerpoint/2010/main" val="19648320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Performed</a:t>
            </a:r>
            <a:endParaRPr lang="en-US" dirty="0"/>
          </a:p>
        </p:txBody>
      </p:sp>
      <p:sp>
        <p:nvSpPr>
          <p:cNvPr id="3" name="Content Placeholder 2"/>
          <p:cNvSpPr>
            <a:spLocks noGrp="1"/>
          </p:cNvSpPr>
          <p:nvPr>
            <p:ph idx="1"/>
          </p:nvPr>
        </p:nvSpPr>
        <p:spPr/>
        <p:txBody>
          <a:bodyPr/>
          <a:lstStyle/>
          <a:p>
            <a:r>
              <a:rPr lang="en-US" u="sng" dirty="0" smtClean="0"/>
              <a:t>GPS</a:t>
            </a:r>
            <a:r>
              <a:rPr lang="en-US" dirty="0" smtClean="0"/>
              <a:t>: </a:t>
            </a:r>
            <a:r>
              <a:rPr lang="en-US" sz="2400" dirty="0" smtClean="0"/>
              <a:t>20 identical units, 10/day leapfrog, 40 hrs ea. </a:t>
            </a:r>
          </a:p>
          <a:p>
            <a:r>
              <a:rPr lang="en-US" u="sng" dirty="0" smtClean="0"/>
              <a:t>Leveling</a:t>
            </a:r>
            <a:r>
              <a:rPr lang="en-US" dirty="0" smtClean="0"/>
              <a:t>:</a:t>
            </a:r>
            <a:r>
              <a:rPr lang="en-US" sz="2400" dirty="0" smtClean="0"/>
              <a:t> 1</a:t>
            </a:r>
            <a:r>
              <a:rPr lang="en-US" sz="2400" baseline="30000" dirty="0" smtClean="0"/>
              <a:t>st</a:t>
            </a:r>
            <a:r>
              <a:rPr lang="en-US" sz="2400" dirty="0" smtClean="0"/>
              <a:t> order, class II, digital barcode leveling</a:t>
            </a:r>
          </a:p>
          <a:p>
            <a:r>
              <a:rPr lang="en-US" u="sng" dirty="0" smtClean="0"/>
              <a:t>Gravity</a:t>
            </a:r>
            <a:r>
              <a:rPr lang="en-US" dirty="0" smtClean="0"/>
              <a:t>: </a:t>
            </a:r>
            <a:r>
              <a:rPr lang="en-US" sz="2400" dirty="0" smtClean="0"/>
              <a:t>FG-5 and A-10 anchors, 4 L/R in 2 teams</a:t>
            </a:r>
          </a:p>
          <a:p>
            <a:r>
              <a:rPr lang="en-US" u="sng" dirty="0" smtClean="0"/>
              <a:t>DoV</a:t>
            </a:r>
            <a:r>
              <a:rPr lang="en-US" dirty="0" smtClean="0"/>
              <a:t>: </a:t>
            </a:r>
            <a:r>
              <a:rPr lang="en-US" sz="2400" dirty="0" smtClean="0"/>
              <a:t>ETH Zurich DIADEM GPS &amp; camera system</a:t>
            </a:r>
          </a:p>
          <a:p>
            <a:r>
              <a:rPr lang="en-US" u="sng" dirty="0" smtClean="0"/>
              <a:t>LIDAR</a:t>
            </a:r>
            <a:r>
              <a:rPr lang="en-US" sz="2400" dirty="0" smtClean="0"/>
              <a:t>: </a:t>
            </a:r>
            <a:r>
              <a:rPr lang="en-US" sz="2400" dirty="0" err="1" smtClean="0"/>
              <a:t>Riegl</a:t>
            </a:r>
            <a:r>
              <a:rPr lang="en-US" sz="2400" dirty="0" smtClean="0"/>
              <a:t> Q680i-D, 2 pt/m</a:t>
            </a:r>
            <a:r>
              <a:rPr lang="en-US" sz="2400" baseline="30000" dirty="0" smtClean="0"/>
              <a:t>2</a:t>
            </a:r>
            <a:r>
              <a:rPr lang="en-US" sz="2400" dirty="0" smtClean="0"/>
              <a:t> spacing, 0.5 km width</a:t>
            </a:r>
          </a:p>
          <a:p>
            <a:r>
              <a:rPr lang="en-US" u="sng" dirty="0" smtClean="0"/>
              <a:t>Imagery</a:t>
            </a:r>
            <a:r>
              <a:rPr lang="en-US" dirty="0" smtClean="0"/>
              <a:t>:  </a:t>
            </a:r>
            <a:r>
              <a:rPr lang="en-US" sz="2400" dirty="0" err="1" smtClean="0"/>
              <a:t>Applanix</a:t>
            </a:r>
            <a:r>
              <a:rPr lang="en-US" sz="2400" dirty="0" smtClean="0"/>
              <a:t> 439 RGB </a:t>
            </a:r>
            <a:r>
              <a:rPr lang="en-US" sz="2400" dirty="0" err="1" smtClean="0"/>
              <a:t>DualCam</a:t>
            </a:r>
            <a:r>
              <a:rPr lang="en-US" sz="2400" dirty="0" smtClean="0"/>
              <a:t>, 5000’ AGL</a:t>
            </a:r>
          </a:p>
          <a:p>
            <a:r>
              <a:rPr lang="en-US" u="sng" dirty="0" smtClean="0"/>
              <a:t>Other</a:t>
            </a:r>
            <a:r>
              <a:rPr lang="en-US" dirty="0" smtClean="0"/>
              <a:t>: </a:t>
            </a:r>
            <a:r>
              <a:rPr lang="en-US" sz="2400" dirty="0" smtClean="0"/>
              <a:t>RTN, short-session GPS, extra gravity marks around 						Austin, gravity gradients</a:t>
            </a:r>
            <a:endParaRPr lang="en-US" sz="2400" dirty="0"/>
          </a:p>
        </p:txBody>
      </p:sp>
    </p:spTree>
    <p:extLst>
      <p:ext uri="{BB962C8B-B14F-4D97-AF65-F5344CB8AC3E}">
        <p14:creationId xmlns="" xmlns:p14="http://schemas.microsoft.com/office/powerpoint/2010/main" val="31108598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600076"/>
            <a:ext cx="2948940" cy="25146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448425" y="3505291"/>
            <a:ext cx="2695575" cy="261928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0" y="3867150"/>
            <a:ext cx="6338173" cy="2595563"/>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5229225" y="428625"/>
            <a:ext cx="3914775" cy="2931770"/>
          </a:xfrm>
          <a:prstGeom prst="rect">
            <a:avLst/>
          </a:prstGeom>
          <a:noFill/>
          <a:ln w="9525">
            <a:noFill/>
            <a:miter lim="800000"/>
            <a:headEnd/>
            <a:tailEnd/>
          </a:ln>
        </p:spPr>
      </p:pic>
      <p:sp>
        <p:nvSpPr>
          <p:cNvPr id="13" name="TextBox 12"/>
          <p:cNvSpPr txBox="1"/>
          <p:nvPr/>
        </p:nvSpPr>
        <p:spPr>
          <a:xfrm>
            <a:off x="0" y="2752210"/>
            <a:ext cx="1447801" cy="400110"/>
          </a:xfrm>
          <a:prstGeom prst="rect">
            <a:avLst/>
          </a:prstGeom>
          <a:noFill/>
        </p:spPr>
        <p:txBody>
          <a:bodyPr wrap="square" rtlCol="0">
            <a:spAutoFit/>
          </a:bodyPr>
          <a:lstStyle/>
          <a:p>
            <a:r>
              <a:rPr lang="en-US" sz="2000" dirty="0" smtClean="0">
                <a:solidFill>
                  <a:schemeClr val="bg1"/>
                </a:solidFill>
              </a:rPr>
              <a:t>GPS</a:t>
            </a:r>
            <a:endParaRPr lang="en-US" sz="2000" dirty="0">
              <a:solidFill>
                <a:schemeClr val="bg1"/>
              </a:solidFill>
            </a:endParaRPr>
          </a:p>
        </p:txBody>
      </p:sp>
      <p:sp>
        <p:nvSpPr>
          <p:cNvPr id="14" name="TextBox 13"/>
          <p:cNvSpPr txBox="1"/>
          <p:nvPr/>
        </p:nvSpPr>
        <p:spPr>
          <a:xfrm>
            <a:off x="8374237" y="2962275"/>
            <a:ext cx="769763" cy="400110"/>
          </a:xfrm>
          <a:prstGeom prst="rect">
            <a:avLst/>
          </a:prstGeom>
          <a:noFill/>
        </p:spPr>
        <p:txBody>
          <a:bodyPr wrap="none" rtlCol="0">
            <a:spAutoFit/>
          </a:bodyPr>
          <a:lstStyle/>
          <a:p>
            <a:r>
              <a:rPr lang="en-US" sz="2000" dirty="0" smtClean="0">
                <a:solidFill>
                  <a:schemeClr val="bg1"/>
                </a:solidFill>
              </a:rPr>
              <a:t>DoV</a:t>
            </a:r>
            <a:endParaRPr lang="en-US" sz="2000" dirty="0">
              <a:solidFill>
                <a:schemeClr val="bg1"/>
              </a:solidFill>
            </a:endParaRPr>
          </a:p>
        </p:txBody>
      </p:sp>
      <p:sp>
        <p:nvSpPr>
          <p:cNvPr id="15" name="TextBox 14"/>
          <p:cNvSpPr txBox="1"/>
          <p:nvPr/>
        </p:nvSpPr>
        <p:spPr>
          <a:xfrm>
            <a:off x="0" y="4762500"/>
            <a:ext cx="1393330" cy="400110"/>
          </a:xfrm>
          <a:prstGeom prst="rect">
            <a:avLst/>
          </a:prstGeom>
          <a:noFill/>
        </p:spPr>
        <p:txBody>
          <a:bodyPr wrap="none" rtlCol="0">
            <a:spAutoFit/>
          </a:bodyPr>
          <a:lstStyle/>
          <a:p>
            <a:r>
              <a:rPr lang="en-US" sz="2000" dirty="0" smtClean="0">
                <a:solidFill>
                  <a:schemeClr val="bg1"/>
                </a:solidFill>
              </a:rPr>
              <a:t>Leveling</a:t>
            </a:r>
            <a:endParaRPr lang="en-US" sz="2000" dirty="0">
              <a:solidFill>
                <a:schemeClr val="bg1"/>
              </a:solidFill>
            </a:endParaRPr>
          </a:p>
        </p:txBody>
      </p:sp>
      <p:sp>
        <p:nvSpPr>
          <p:cNvPr id="16" name="TextBox 15"/>
          <p:cNvSpPr txBox="1"/>
          <p:nvPr/>
        </p:nvSpPr>
        <p:spPr>
          <a:xfrm>
            <a:off x="7912573" y="3495675"/>
            <a:ext cx="1231427" cy="400110"/>
          </a:xfrm>
          <a:prstGeom prst="rect">
            <a:avLst/>
          </a:prstGeom>
          <a:noFill/>
        </p:spPr>
        <p:txBody>
          <a:bodyPr wrap="none" rtlCol="0">
            <a:spAutoFit/>
          </a:bodyPr>
          <a:lstStyle/>
          <a:p>
            <a:r>
              <a:rPr lang="en-US" sz="2000" dirty="0" smtClean="0">
                <a:solidFill>
                  <a:schemeClr val="bg1"/>
                </a:solidFill>
              </a:rPr>
              <a:t>Gravity</a:t>
            </a:r>
            <a:endParaRPr lang="en-US" sz="2000" dirty="0">
              <a:solidFill>
                <a:schemeClr val="bg1"/>
              </a:solidFill>
            </a:endParaRPr>
          </a:p>
        </p:txBody>
      </p:sp>
      <p:pic>
        <p:nvPicPr>
          <p:cNvPr id="18" name="Picture 3"/>
          <p:cNvPicPr>
            <a:picLocks noChangeAspect="1"/>
          </p:cNvPicPr>
          <p:nvPr/>
        </p:nvPicPr>
        <p:blipFill>
          <a:blip r:embed="rId7" cstate="print"/>
          <a:srcRect/>
          <a:stretch>
            <a:fillRect/>
          </a:stretch>
        </p:blipFill>
        <p:spPr bwMode="auto">
          <a:xfrm>
            <a:off x="3058886" y="881744"/>
            <a:ext cx="2117384" cy="2833913"/>
          </a:xfrm>
          <a:prstGeom prst="rect">
            <a:avLst/>
          </a:prstGeom>
          <a:noFill/>
          <a:ln w="25400">
            <a:solidFill>
              <a:schemeClr val="bg1"/>
            </a:solidFill>
            <a:miter lim="800000"/>
            <a:headEnd/>
            <a:tailEnd/>
          </a:ln>
        </p:spPr>
      </p:pic>
      <p:sp>
        <p:nvSpPr>
          <p:cNvPr id="17" name="TextBox 16"/>
          <p:cNvSpPr txBox="1"/>
          <p:nvPr/>
        </p:nvSpPr>
        <p:spPr>
          <a:xfrm>
            <a:off x="3131930" y="2965904"/>
            <a:ext cx="1410964" cy="707886"/>
          </a:xfrm>
          <a:prstGeom prst="rect">
            <a:avLst/>
          </a:prstGeom>
          <a:noFill/>
        </p:spPr>
        <p:txBody>
          <a:bodyPr wrap="none" rtlCol="0">
            <a:spAutoFit/>
          </a:bodyPr>
          <a:lstStyle/>
          <a:p>
            <a:r>
              <a:rPr lang="en-US" sz="2000" dirty="0" smtClean="0">
                <a:solidFill>
                  <a:schemeClr val="bg1"/>
                </a:solidFill>
              </a:rPr>
              <a:t>LIDAR/</a:t>
            </a:r>
          </a:p>
          <a:p>
            <a:r>
              <a:rPr lang="en-US" sz="2000" dirty="0" smtClean="0">
                <a:solidFill>
                  <a:schemeClr val="bg1"/>
                </a:solidFill>
              </a:rPr>
              <a:t>Imagery</a:t>
            </a:r>
            <a:endParaRPr lang="en-US" sz="2000" dirty="0">
              <a:solidFill>
                <a:schemeClr val="bg1"/>
              </a:solidFill>
            </a:endParaRPr>
          </a:p>
        </p:txBody>
      </p:sp>
    </p:spTree>
    <p:extLst>
      <p:ext uri="{BB962C8B-B14F-4D97-AF65-F5344CB8AC3E}">
        <p14:creationId xmlns="" xmlns:p14="http://schemas.microsoft.com/office/powerpoint/2010/main" val="28376844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604158"/>
          <a:ext cx="8229600" cy="5522006"/>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a:xfrm>
            <a:off x="506186" y="3918857"/>
            <a:ext cx="7396843" cy="0"/>
          </a:xfrm>
          <a:prstGeom prst="line">
            <a:avLst/>
          </a:prstGeom>
          <a:ln w="101600">
            <a:solidFill>
              <a:srgbClr val="3333CC"/>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7307" y="3592286"/>
            <a:ext cx="1266693" cy="523220"/>
          </a:xfrm>
          <a:prstGeom prst="rect">
            <a:avLst/>
          </a:prstGeom>
          <a:noFill/>
        </p:spPr>
        <p:txBody>
          <a:bodyPr wrap="none" rtlCol="0">
            <a:spAutoFit/>
          </a:bodyPr>
          <a:lstStyle/>
          <a:p>
            <a:r>
              <a:rPr lang="en-US" dirty="0" smtClean="0"/>
              <a:t>The “1 cm </a:t>
            </a:r>
            <a:br>
              <a:rPr lang="en-US" dirty="0" smtClean="0"/>
            </a:br>
            <a:r>
              <a:rPr lang="en-US" dirty="0" smtClean="0"/>
              <a:t>geoid”</a:t>
            </a:r>
            <a:endParaRPr lang="en-US" dirty="0"/>
          </a:p>
        </p:txBody>
      </p:sp>
    </p:spTree>
    <p:custDataLst>
      <p:tags r:id="rId1"/>
    </p:custDataLst>
    <p:extLst>
      <p:ext uri="{BB962C8B-B14F-4D97-AF65-F5344CB8AC3E}">
        <p14:creationId xmlns="" xmlns:p14="http://schemas.microsoft.com/office/powerpoint/2010/main" val="28568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z="4000" b="1" smtClean="0">
                <a:solidFill>
                  <a:srgbClr val="0000FF"/>
                </a:solidFill>
              </a:rPr>
              <a:t>Geoid Slope Survey Conclusions</a:t>
            </a:r>
          </a:p>
        </p:txBody>
      </p:sp>
      <p:sp>
        <p:nvSpPr>
          <p:cNvPr id="3" name="Content Placeholder 2"/>
          <p:cNvSpPr>
            <a:spLocks noGrp="1"/>
          </p:cNvSpPr>
          <p:nvPr>
            <p:ph idx="1"/>
          </p:nvPr>
        </p:nvSpPr>
        <p:spPr>
          <a:xfrm>
            <a:off x="457200" y="1322388"/>
            <a:ext cx="8229600" cy="4525962"/>
          </a:xfrm>
        </p:spPr>
        <p:txBody>
          <a:bodyPr/>
          <a:lstStyle/>
          <a:p>
            <a:pPr eaLnBrk="1" hangingPunct="1">
              <a:spcBef>
                <a:spcPct val="0"/>
              </a:spcBef>
              <a:spcAft>
                <a:spcPts val="600"/>
              </a:spcAft>
            </a:pPr>
            <a:r>
              <a:rPr lang="en-US" smtClean="0"/>
              <a:t>Including airborne gravity data improves geoid slope accuracy at nearly all distances &lt;325 km</a:t>
            </a:r>
          </a:p>
          <a:p>
            <a:pPr eaLnBrk="1" hangingPunct="1">
              <a:spcBef>
                <a:spcPct val="0"/>
              </a:spcBef>
              <a:spcAft>
                <a:spcPts val="600"/>
              </a:spcAft>
            </a:pPr>
            <a:r>
              <a:rPr lang="en-US" smtClean="0"/>
              <a:t>The NGS geoid in the TX survey meets the 1 cm accuracy objective only if airborne data are included</a:t>
            </a:r>
          </a:p>
          <a:p>
            <a:pPr lvl="1" eaLnBrk="1" hangingPunct="1">
              <a:spcBef>
                <a:spcPct val="0"/>
              </a:spcBef>
              <a:spcAft>
                <a:spcPts val="600"/>
              </a:spcAft>
            </a:pPr>
            <a:r>
              <a:rPr lang="en-US" smtClean="0"/>
              <a:t>No other model achieved 1 cm accuracy</a:t>
            </a:r>
          </a:p>
          <a:p>
            <a:pPr eaLnBrk="1" hangingPunct="1">
              <a:spcBef>
                <a:spcPct val="0"/>
              </a:spcBef>
              <a:spcAft>
                <a:spcPts val="600"/>
              </a:spcAft>
            </a:pPr>
            <a:r>
              <a:rPr lang="en-US" smtClean="0"/>
              <a:t>Gravimetric geoid models and GPS are a viable alternative to long-line leveling</a:t>
            </a:r>
          </a:p>
        </p:txBody>
      </p:sp>
    </p:spTree>
    <p:custDataLst>
      <p:tags r:id="rId1"/>
    </p:custDataLst>
    <p:extLst>
      <p:ext uri="{BB962C8B-B14F-4D97-AF65-F5344CB8AC3E}">
        <p14:creationId xmlns="" xmlns:p14="http://schemas.microsoft.com/office/powerpoint/2010/main" val="22593359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57200"/>
            <a:ext cx="8229600" cy="609600"/>
          </a:xfrm>
        </p:spPr>
        <p:txBody>
          <a:bodyPr/>
          <a:lstStyle/>
          <a:p>
            <a:pPr eaLnBrk="1" hangingPunct="1"/>
            <a:r>
              <a:rPr lang="en-US" sz="4000" smtClean="0"/>
              <a:t>Future Milestones of the NSRS</a:t>
            </a:r>
          </a:p>
        </p:txBody>
      </p:sp>
      <p:sp>
        <p:nvSpPr>
          <p:cNvPr id="3" name="Content Placeholder 2"/>
          <p:cNvSpPr>
            <a:spLocks noGrp="1"/>
          </p:cNvSpPr>
          <p:nvPr>
            <p:ph idx="1"/>
          </p:nvPr>
        </p:nvSpPr>
        <p:spPr>
          <a:xfrm>
            <a:off x="211540" y="1142999"/>
            <a:ext cx="8720920" cy="5530755"/>
          </a:xfrm>
        </p:spPr>
        <p:txBody>
          <a:bodyPr/>
          <a:lstStyle/>
          <a:p>
            <a:pPr marL="457200" indent="-457200" eaLnBrk="1" hangingPunct="1">
              <a:spcBef>
                <a:spcPts val="0"/>
              </a:spcBef>
              <a:buFont typeface="+mj-lt"/>
              <a:buAutoNum type="arabicPeriod"/>
              <a:defRPr/>
            </a:pPr>
            <a:r>
              <a:rPr lang="en-US" sz="2400" dirty="0" smtClean="0"/>
              <a:t>Multi-Year CORS Solution (MYCS) – </a:t>
            </a:r>
          </a:p>
          <a:p>
            <a:pPr marL="914400" lvl="1" indent="-457200" eaLnBrk="1" hangingPunct="1">
              <a:spcBef>
                <a:spcPts val="0"/>
              </a:spcBef>
              <a:defRPr/>
            </a:pPr>
            <a:r>
              <a:rPr lang="en-US" sz="2000" dirty="0" smtClean="0"/>
              <a:t>Completed and available, but not yet fully implemented</a:t>
            </a:r>
          </a:p>
          <a:p>
            <a:pPr marL="457200" indent="-457200" eaLnBrk="1" hangingPunct="1">
              <a:spcBef>
                <a:spcPts val="0"/>
              </a:spcBef>
              <a:buFont typeface="+mj-lt"/>
              <a:buAutoNum type="arabicPeriod"/>
              <a:defRPr/>
            </a:pPr>
            <a:r>
              <a:rPr lang="en-US" sz="2400" dirty="0" smtClean="0"/>
              <a:t>National Adjustment (geometric) of passive control</a:t>
            </a:r>
          </a:p>
          <a:p>
            <a:pPr marL="914400" lvl="1" indent="-457200" eaLnBrk="1" hangingPunct="1">
              <a:spcBef>
                <a:spcPts val="0"/>
              </a:spcBef>
              <a:defRPr/>
            </a:pPr>
            <a:r>
              <a:rPr lang="en-US" sz="2000" dirty="0" smtClean="0"/>
              <a:t>Underway, expected completion by April 2012</a:t>
            </a:r>
          </a:p>
          <a:p>
            <a:pPr marL="457200" indent="-457200" eaLnBrk="1" hangingPunct="1">
              <a:spcBef>
                <a:spcPts val="0"/>
              </a:spcBef>
              <a:buFont typeface="+mj-lt"/>
              <a:buAutoNum type="arabicPeriod"/>
              <a:defRPr/>
            </a:pPr>
            <a:r>
              <a:rPr lang="en-US" sz="2400" dirty="0" smtClean="0"/>
              <a:t>Hybrid Geoid Model (GEOID12) using new ellipsoid heights</a:t>
            </a:r>
          </a:p>
          <a:p>
            <a:pPr marL="914400" lvl="1" indent="-457200" eaLnBrk="1" hangingPunct="1">
              <a:spcBef>
                <a:spcPts val="0"/>
              </a:spcBef>
              <a:defRPr/>
            </a:pPr>
            <a:r>
              <a:rPr lang="en-US" sz="2000" dirty="0" smtClean="0"/>
              <a:t>Underway, expected completion by April, 2012</a:t>
            </a:r>
          </a:p>
          <a:p>
            <a:pPr marL="457200" indent="-457200" eaLnBrk="1" hangingPunct="1">
              <a:spcBef>
                <a:spcPts val="0"/>
              </a:spcBef>
              <a:buFont typeface="+mj-lt"/>
              <a:buAutoNum type="arabicPeriod"/>
              <a:defRPr/>
            </a:pPr>
            <a:r>
              <a:rPr lang="en-US" sz="2400" dirty="0" smtClean="0"/>
              <a:t>Simultaneous release of MYCS, NAD 83(2011) epoch 2010.00, 	and GEOID12</a:t>
            </a:r>
          </a:p>
          <a:p>
            <a:pPr marL="457200" indent="-457200" eaLnBrk="1" hangingPunct="1">
              <a:spcBef>
                <a:spcPts val="0"/>
              </a:spcBef>
              <a:buFont typeface="+mj-lt"/>
              <a:buAutoNum type="arabicPeriod"/>
              <a:defRPr/>
            </a:pPr>
            <a:r>
              <a:rPr lang="en-US" sz="2400" dirty="0" smtClean="0"/>
              <a:t>National Adjustment (vertical) of GPS passive marks</a:t>
            </a:r>
          </a:p>
          <a:p>
            <a:pPr marL="857250" lvl="1" indent="-457200" eaLnBrk="1" hangingPunct="1">
              <a:spcBef>
                <a:spcPts val="0"/>
              </a:spcBef>
              <a:defRPr/>
            </a:pPr>
            <a:r>
              <a:rPr lang="en-US" sz="2000" dirty="0" smtClean="0"/>
              <a:t>Under consideration</a:t>
            </a:r>
          </a:p>
          <a:p>
            <a:pPr marL="857250" lvl="1" indent="-457200" eaLnBrk="1" hangingPunct="1">
              <a:spcBef>
                <a:spcPts val="0"/>
              </a:spcBef>
              <a:defRPr/>
            </a:pPr>
            <a:r>
              <a:rPr lang="en-US" sz="2000" dirty="0" smtClean="0"/>
              <a:t>This is not adjusting the leveling network</a:t>
            </a:r>
          </a:p>
          <a:p>
            <a:pPr marL="457200" indent="-457200" eaLnBrk="1" hangingPunct="1">
              <a:spcBef>
                <a:spcPts val="0"/>
              </a:spcBef>
              <a:buFont typeface="+mj-lt"/>
              <a:buAutoNum type="arabicPeriod"/>
              <a:defRPr/>
            </a:pPr>
            <a:r>
              <a:rPr lang="en-US" sz="2400" dirty="0" smtClean="0"/>
              <a:t>Adoption of new datums</a:t>
            </a:r>
          </a:p>
          <a:p>
            <a:pPr marL="914400" lvl="1" indent="-457200" eaLnBrk="1" hangingPunct="1">
              <a:spcBef>
                <a:spcPts val="0"/>
              </a:spcBef>
              <a:defRPr/>
            </a:pPr>
            <a:r>
              <a:rPr lang="en-US" sz="2000" dirty="0" smtClean="0"/>
              <a:t>Vertical, requires completion of GRAV-D</a:t>
            </a:r>
          </a:p>
          <a:p>
            <a:pPr marL="914400" lvl="1" indent="-457200" eaLnBrk="1" hangingPunct="1">
              <a:spcBef>
                <a:spcPts val="0"/>
              </a:spcBef>
              <a:defRPr/>
            </a:pPr>
            <a:r>
              <a:rPr lang="en-US" sz="2000" dirty="0" smtClean="0"/>
              <a:t>Geometric, could happen at any time but will be delayed until definition of new vertical datum is complete</a:t>
            </a:r>
          </a:p>
          <a:p>
            <a:pPr marL="914400" lvl="1" indent="-457200" eaLnBrk="1" hangingPunct="1">
              <a:spcBef>
                <a:spcPts val="0"/>
              </a:spcBef>
              <a:defRPr/>
            </a:pPr>
            <a:r>
              <a:rPr lang="en-US" sz="2000" dirty="0" smtClean="0"/>
              <a:t>Crystal ball says completion in 2022 (Good luck to you all!)</a:t>
            </a:r>
          </a:p>
          <a:p>
            <a:pPr marL="914400" lvl="1" indent="-457200" eaLnBrk="1" hangingPunct="1">
              <a:spcBef>
                <a:spcPts val="0"/>
              </a:spcBef>
              <a:defRPr/>
            </a:pPr>
            <a:endParaRPr lang="en-US" sz="2000" dirty="0"/>
          </a:p>
        </p:txBody>
      </p:sp>
    </p:spTree>
    <p:extLst>
      <p:ext uri="{BB962C8B-B14F-4D97-AF65-F5344CB8AC3E}">
        <p14:creationId xmlns="" xmlns:p14="http://schemas.microsoft.com/office/powerpoint/2010/main" val="196034986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57200"/>
            <a:ext cx="8229600" cy="762000"/>
          </a:xfrm>
        </p:spPr>
        <p:txBody>
          <a:bodyPr/>
          <a:lstStyle/>
          <a:p>
            <a:r>
              <a:rPr lang="en-US" smtClean="0"/>
              <a:t>Upcoming Event</a:t>
            </a:r>
          </a:p>
        </p:txBody>
      </p:sp>
      <p:sp>
        <p:nvSpPr>
          <p:cNvPr id="3075" name="Rectangle 2"/>
          <p:cNvSpPr>
            <a:spLocks noChangeArrowheads="1"/>
          </p:cNvSpPr>
          <p:nvPr/>
        </p:nvSpPr>
        <p:spPr bwMode="auto">
          <a:xfrm>
            <a:off x="3429000" y="1371600"/>
            <a:ext cx="4953000"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3200" b="1" dirty="0"/>
              <a:t>2012 Geospatial Summit on Improvements</a:t>
            </a:r>
            <a:br>
              <a:rPr lang="en-US" sz="3200" b="1" dirty="0"/>
            </a:br>
            <a:r>
              <a:rPr lang="en-US" sz="3200" b="1" dirty="0"/>
              <a:t>to the National Spatial Reference System</a:t>
            </a:r>
          </a:p>
          <a:p>
            <a:pPr algn="ctr"/>
            <a:endParaRPr lang="en-US" sz="3200" b="1" dirty="0"/>
          </a:p>
          <a:p>
            <a:pPr algn="ctr"/>
            <a:r>
              <a:rPr lang="en-US" sz="3200" b="1" dirty="0"/>
              <a:t>Sunday, July 22 </a:t>
            </a:r>
            <a:endParaRPr lang="en-US" sz="3200" b="1" dirty="0" smtClean="0"/>
          </a:p>
          <a:p>
            <a:pPr algn="ctr"/>
            <a:r>
              <a:rPr lang="en-US" sz="3200" b="1" dirty="0" smtClean="0"/>
              <a:t>&amp; </a:t>
            </a:r>
            <a:r>
              <a:rPr lang="en-US" sz="3200" b="1" dirty="0"/>
              <a:t>Tuesday, July 24, 2012</a:t>
            </a:r>
          </a:p>
          <a:p>
            <a:pPr algn="ctr"/>
            <a:r>
              <a:rPr lang="en-US" sz="3200" b="1" dirty="0"/>
              <a:t>San Diego, California</a:t>
            </a:r>
            <a:r>
              <a:rPr lang="en-US" sz="3200" dirty="0"/>
              <a:t/>
            </a:r>
            <a:br>
              <a:rPr lang="en-US" sz="3200" dirty="0"/>
            </a:br>
            <a:endParaRPr lang="en-US" sz="3200" dirty="0"/>
          </a:p>
        </p:txBody>
      </p:sp>
      <p:pic>
        <p:nvPicPr>
          <p:cNvPr id="3076" name="Content Placeholder 4"/>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a:xfrm>
            <a:off x="762000" y="1524000"/>
            <a:ext cx="2540000" cy="2501900"/>
          </a:xfrm>
          <a:extLst>
            <a:ext uri="{91240B29-F687-4F45-9708-019B960494DF}">
              <a14:hiddenLine xmlns="" xmlns:a14="http://schemas.microsoft.com/office/drawing/2010/main" w="3175">
                <a:solidFill>
                  <a:srgbClr val="000000"/>
                </a:solidFill>
                <a:miter lim="800000"/>
                <a:headEnd/>
                <a:tailEnd/>
              </a14:hiddenLine>
            </a:ext>
          </a:extLst>
        </p:spPr>
      </p:pic>
    </p:spTree>
    <p:extLst>
      <p:ext uri="{BB962C8B-B14F-4D97-AF65-F5344CB8AC3E}">
        <p14:creationId xmlns="" xmlns:p14="http://schemas.microsoft.com/office/powerpoint/2010/main" val="30375477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540"/>
            <a:ext cx="8458200" cy="1143000"/>
          </a:xfrm>
        </p:spPr>
        <p:txBody>
          <a:bodyPr/>
          <a:lstStyle/>
          <a:p>
            <a:r>
              <a:rPr lang="en-US" sz="3200" dirty="0" err="1" smtClean="0"/>
              <a:t>LightSquared</a:t>
            </a:r>
            <a:r>
              <a:rPr lang="en-US" sz="3200" dirty="0" smtClean="0"/>
              <a:t> PNT Working Group Report</a:t>
            </a:r>
            <a:endParaRPr lang="en-US" sz="3200" dirty="0"/>
          </a:p>
        </p:txBody>
      </p:sp>
      <p:sp>
        <p:nvSpPr>
          <p:cNvPr id="3" name="Rectangle 2"/>
          <p:cNvSpPr/>
          <p:nvPr/>
        </p:nvSpPr>
        <p:spPr>
          <a:xfrm>
            <a:off x="21266" y="1232184"/>
            <a:ext cx="9144000" cy="538609"/>
          </a:xfrm>
          <a:prstGeom prst="rect">
            <a:avLst/>
          </a:prstGeom>
        </p:spPr>
        <p:txBody>
          <a:bodyPr wrap="square">
            <a:spAutoFit/>
          </a:bodyPr>
          <a:lstStyle/>
          <a:p>
            <a:pPr algn="ctr"/>
            <a:r>
              <a:rPr lang="en-US" sz="2900" dirty="0" smtClean="0"/>
              <a:t>www.pnt.gov/interference/lightsquared/</a:t>
            </a:r>
            <a:endParaRPr lang="en-US" sz="2900" dirty="0"/>
          </a:p>
        </p:txBody>
      </p:sp>
      <p:pic>
        <p:nvPicPr>
          <p:cNvPr id="5" name="Picture 4" descr="LS PNT page 2.jpg"/>
          <p:cNvPicPr>
            <a:picLocks noChangeAspect="1"/>
          </p:cNvPicPr>
          <p:nvPr/>
        </p:nvPicPr>
        <p:blipFill>
          <a:blip r:embed="rId2" cstate="print"/>
          <a:stretch>
            <a:fillRect/>
          </a:stretch>
        </p:blipFill>
        <p:spPr>
          <a:xfrm>
            <a:off x="4469878" y="2038414"/>
            <a:ext cx="4610324" cy="4819586"/>
          </a:xfrm>
          <a:prstGeom prst="rect">
            <a:avLst/>
          </a:prstGeom>
        </p:spPr>
      </p:pic>
      <p:pic>
        <p:nvPicPr>
          <p:cNvPr id="6" name="Picture 5" descr="PNT LSQ page.jpg"/>
          <p:cNvPicPr>
            <a:picLocks noChangeAspect="1"/>
          </p:cNvPicPr>
          <p:nvPr/>
        </p:nvPicPr>
        <p:blipFill>
          <a:blip r:embed="rId3"/>
          <a:stretch>
            <a:fillRect/>
          </a:stretch>
        </p:blipFill>
        <p:spPr>
          <a:xfrm>
            <a:off x="88630" y="2038414"/>
            <a:ext cx="4488202" cy="4747252"/>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GS homepage.jpg"/>
          <p:cNvPicPr>
            <a:picLocks noChangeAspect="1"/>
          </p:cNvPicPr>
          <p:nvPr/>
        </p:nvPicPr>
        <p:blipFill>
          <a:blip r:embed="rId2"/>
          <a:stretch>
            <a:fillRect/>
          </a:stretch>
        </p:blipFill>
        <p:spPr>
          <a:xfrm>
            <a:off x="866619" y="0"/>
            <a:ext cx="7410762" cy="6858000"/>
          </a:xfrm>
          <a:prstGeom prst="rect">
            <a:avLst/>
          </a:prstGeom>
        </p:spPr>
      </p:pic>
      <p:sp>
        <p:nvSpPr>
          <p:cNvPr id="3" name="TextBox 2"/>
          <p:cNvSpPr txBox="1"/>
          <p:nvPr/>
        </p:nvSpPr>
        <p:spPr>
          <a:xfrm>
            <a:off x="0" y="5622859"/>
            <a:ext cx="2789546" cy="400110"/>
          </a:xfrm>
          <a:prstGeom prst="rect">
            <a:avLst/>
          </a:prstGeom>
          <a:solidFill>
            <a:srgbClr val="000099"/>
          </a:solidFill>
        </p:spPr>
        <p:txBody>
          <a:bodyPr wrap="none" rtlCol="0">
            <a:spAutoFit/>
          </a:bodyPr>
          <a:lstStyle/>
          <a:p>
            <a:r>
              <a:rPr lang="en-US" sz="2000" dirty="0" smtClean="0">
                <a:solidFill>
                  <a:srgbClr val="FFFF00"/>
                </a:solidFill>
              </a:rPr>
              <a:t>geodesy.noaa.gov</a:t>
            </a:r>
            <a:endParaRPr lang="en-US" sz="2000" dirty="0">
              <a:solidFill>
                <a:srgbClr val="FFFF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260" y="1046074"/>
            <a:ext cx="4591126" cy="5570490"/>
          </a:xfrm>
          <a:prstGeom prst="rect">
            <a:avLst/>
          </a:prstGeom>
        </p:spPr>
      </p:pic>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824524" y="1031444"/>
            <a:ext cx="4290216" cy="5608564"/>
          </a:xfrm>
          <a:prstGeom prst="rect">
            <a:avLst/>
          </a:prstGeom>
        </p:spPr>
      </p:pic>
      <p:sp>
        <p:nvSpPr>
          <p:cNvPr id="4" name="Title 1"/>
          <p:cNvSpPr txBox="1">
            <a:spLocks/>
          </p:cNvSpPr>
          <p:nvPr/>
        </p:nvSpPr>
        <p:spPr>
          <a:xfrm>
            <a:off x="29260" y="356005"/>
            <a:ext cx="9085480" cy="8382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smtClean="0"/>
              <a:t>NGS Real-time Guidelines: Single-base and Network </a:t>
            </a:r>
          </a:p>
        </p:txBody>
      </p:sp>
    </p:spTree>
    <p:extLst>
      <p:ext uri="{BB962C8B-B14F-4D97-AF65-F5344CB8AC3E}">
        <p14:creationId xmlns="" xmlns:p14="http://schemas.microsoft.com/office/powerpoint/2010/main" val="614563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304800" y="644570"/>
            <a:ext cx="8610600" cy="1295400"/>
          </a:xfrm>
          <a:solidFill>
            <a:schemeClr val="bg1"/>
          </a:solidFill>
        </p:spPr>
        <p:txBody>
          <a:bodyPr/>
          <a:lstStyle/>
          <a:p>
            <a:r>
              <a:rPr lang="en-US" sz="2400" dirty="0" smtClean="0"/>
              <a:t>OPERATIONAL PROTOTYPE SCORS –</a:t>
            </a:r>
            <a:br>
              <a:rPr lang="en-US" sz="2400" dirty="0" smtClean="0"/>
            </a:br>
            <a:r>
              <a:rPr lang="en-US" sz="2400" dirty="0" smtClean="0"/>
              <a:t>19 STATIONS STREAMING GNSS OBSERVABLES IN RTCM 3.0 FORMAT</a:t>
            </a:r>
          </a:p>
        </p:txBody>
      </p:sp>
      <p:pic>
        <p:nvPicPr>
          <p:cNvPr id="26626" name="Picture 3" descr="SCORS.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55575" y="2154829"/>
            <a:ext cx="8780463" cy="465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C:\Documents and Settings\william.stone\My Documents\OLD Laptop 11-10\Presentations\UCLS 2010\TURN GPS 1-10.jpg"/>
          <p:cNvPicPr>
            <a:picLocks noChangeAspect="1" noChangeArrowheads="1"/>
          </p:cNvPicPr>
          <p:nvPr/>
        </p:nvPicPr>
        <p:blipFill>
          <a:blip r:embed="rId3"/>
          <a:srcRect/>
          <a:stretch>
            <a:fillRect/>
          </a:stretch>
        </p:blipFill>
        <p:spPr bwMode="auto">
          <a:xfrm>
            <a:off x="2938235" y="2894461"/>
            <a:ext cx="2350433" cy="3126260"/>
          </a:xfrm>
          <a:prstGeom prst="rect">
            <a:avLst/>
          </a:prstGeom>
          <a:noFill/>
        </p:spPr>
      </p:pic>
      <p:cxnSp>
        <p:nvCxnSpPr>
          <p:cNvPr id="6" name="Straight Connector 5"/>
          <p:cNvCxnSpPr/>
          <p:nvPr/>
        </p:nvCxnSpPr>
        <p:spPr>
          <a:xfrm>
            <a:off x="5288668" y="2894461"/>
            <a:ext cx="856951" cy="997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288668" y="4274288"/>
            <a:ext cx="346588" cy="174643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739910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32076"/>
            <a:ext cx="9144000" cy="5938157"/>
          </a:xfrm>
          <a:prstGeom prst="rect">
            <a:avLst/>
          </a:prstGeom>
        </p:spPr>
      </p:pic>
      <p:sp>
        <p:nvSpPr>
          <p:cNvPr id="3" name="Rectangle 2"/>
          <p:cNvSpPr txBox="1">
            <a:spLocks noChangeArrowheads="1"/>
          </p:cNvSpPr>
          <p:nvPr/>
        </p:nvSpPr>
        <p:spPr>
          <a:xfrm>
            <a:off x="143123" y="319319"/>
            <a:ext cx="8864424" cy="1032217"/>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smtClean="0">
                <a:latin typeface="Times New Roman" pitchFamily="18" charset="0"/>
                <a:ea typeface="+mj-ea"/>
                <a:cs typeface="Times New Roman" pitchFamily="18" charset="0"/>
              </a:rPr>
              <a:t>Great Salt Lake Area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CORS Network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endParaRPr>
          </a:p>
        </p:txBody>
      </p:sp>
    </p:spTree>
    <p:extLst>
      <p:ext uri="{BB962C8B-B14F-4D97-AF65-F5344CB8AC3E}">
        <p14:creationId xmlns="" xmlns:p14="http://schemas.microsoft.com/office/powerpoint/2010/main" val="20465268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a:xfrm>
            <a:off x="304800" y="457200"/>
            <a:ext cx="8458200" cy="990600"/>
          </a:xfrm>
        </p:spPr>
        <p:txBody>
          <a:bodyPr/>
          <a:lstStyle/>
          <a:p>
            <a:r>
              <a:rPr lang="en-US" sz="2800" smtClean="0">
                <a:solidFill>
                  <a:srgbClr val="0070C0"/>
                </a:solidFill>
              </a:rPr>
              <a:t>HOW WILL NGS VALIDATE RTN NSRS COMPLIANCE?</a:t>
            </a:r>
          </a:p>
        </p:txBody>
      </p:sp>
      <p:sp>
        <p:nvSpPr>
          <p:cNvPr id="25602" name="TextBox 4"/>
          <p:cNvSpPr txBox="1">
            <a:spLocks noChangeArrowheads="1"/>
          </p:cNvSpPr>
          <p:nvPr/>
        </p:nvSpPr>
        <p:spPr bwMode="auto">
          <a:xfrm>
            <a:off x="1828800" y="2819400"/>
            <a:ext cx="69342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charset="0"/>
              </a:defRPr>
            </a:lvl1pPr>
            <a:lvl2pPr marL="742950" indent="-285750">
              <a:defRPr sz="1400" b="1">
                <a:solidFill>
                  <a:schemeClr val="tx1"/>
                </a:solidFill>
                <a:latin typeface="Verdana" pitchFamily="34" charset="0"/>
                <a:cs typeface="Arial" charset="0"/>
              </a:defRPr>
            </a:lvl2pPr>
            <a:lvl3pPr marL="1143000" indent="-228600">
              <a:defRPr sz="1400" b="1">
                <a:solidFill>
                  <a:schemeClr val="tx1"/>
                </a:solidFill>
                <a:latin typeface="Verdana" pitchFamily="34" charset="0"/>
                <a:cs typeface="Arial" charset="0"/>
              </a:defRPr>
            </a:lvl3pPr>
            <a:lvl4pPr marL="1600200" indent="-228600">
              <a:defRPr sz="1400" b="1">
                <a:solidFill>
                  <a:schemeClr val="tx1"/>
                </a:solidFill>
                <a:latin typeface="Verdana" pitchFamily="34" charset="0"/>
                <a:cs typeface="Arial" charset="0"/>
              </a:defRPr>
            </a:lvl4pPr>
            <a:lvl5pPr marL="2057400" indent="-228600">
              <a:defRPr sz="1400" b="1">
                <a:solidFill>
                  <a:schemeClr val="tx1"/>
                </a:solidFill>
                <a:latin typeface="Verdana" pitchFamily="34" charset="0"/>
                <a:cs typeface="Arial" charset="0"/>
              </a:defRPr>
            </a:lvl5pPr>
            <a:lvl6pPr marL="2514600" indent="-228600" fontAlgn="base">
              <a:spcBef>
                <a:spcPct val="0"/>
              </a:spcBef>
              <a:spcAft>
                <a:spcPct val="0"/>
              </a:spcAft>
              <a:defRPr sz="1400" b="1">
                <a:solidFill>
                  <a:schemeClr val="tx1"/>
                </a:solidFill>
                <a:latin typeface="Verdana" pitchFamily="34" charset="0"/>
                <a:cs typeface="Arial" charset="0"/>
              </a:defRPr>
            </a:lvl6pPr>
            <a:lvl7pPr marL="2971800" indent="-228600" fontAlgn="base">
              <a:spcBef>
                <a:spcPct val="0"/>
              </a:spcBef>
              <a:spcAft>
                <a:spcPct val="0"/>
              </a:spcAft>
              <a:defRPr sz="1400" b="1">
                <a:solidFill>
                  <a:schemeClr val="tx1"/>
                </a:solidFill>
                <a:latin typeface="Verdana" pitchFamily="34" charset="0"/>
                <a:cs typeface="Arial" charset="0"/>
              </a:defRPr>
            </a:lvl7pPr>
            <a:lvl8pPr marL="3429000" indent="-228600" fontAlgn="base">
              <a:spcBef>
                <a:spcPct val="0"/>
              </a:spcBef>
              <a:spcAft>
                <a:spcPct val="0"/>
              </a:spcAft>
              <a:defRPr sz="1400" b="1">
                <a:solidFill>
                  <a:schemeClr val="tx1"/>
                </a:solidFill>
                <a:latin typeface="Verdana" pitchFamily="34" charset="0"/>
                <a:cs typeface="Arial" charset="0"/>
              </a:defRPr>
            </a:lvl8pPr>
            <a:lvl9pPr marL="3886200" indent="-228600" fontAlgn="base">
              <a:spcBef>
                <a:spcPct val="0"/>
              </a:spcBef>
              <a:spcAft>
                <a:spcPct val="0"/>
              </a:spcAft>
              <a:defRPr sz="1400" b="1">
                <a:solidFill>
                  <a:schemeClr val="tx1"/>
                </a:solidFill>
                <a:latin typeface="Verdana" pitchFamily="34" charset="0"/>
                <a:cs typeface="Arial" charset="0"/>
              </a:defRPr>
            </a:lvl9pPr>
          </a:lstStyle>
          <a:p>
            <a:pPr marL="457200" indent="-457200">
              <a:buAutoNum type="arabicPeriod"/>
            </a:pPr>
            <a:r>
              <a:rPr lang="en-US" sz="2000" dirty="0" smtClean="0"/>
              <a:t>TOP </a:t>
            </a:r>
            <a:r>
              <a:rPr lang="en-US" sz="2000" dirty="0"/>
              <a:t>DOWN: OPUS POSITIONS ON RTN REFERENCE STATIONS AT APPROPRIATE INTERVALS COULD PRODUCE GRAPHICS THAT WOULD SHOW BIASES AT A GLANCE.  </a:t>
            </a:r>
            <a:endParaRPr lang="en-US" sz="2000" dirty="0" smtClean="0"/>
          </a:p>
          <a:p>
            <a:pPr marL="457200" indent="-457200"/>
            <a:r>
              <a:rPr lang="en-US" sz="2000" dirty="0" smtClean="0">
                <a:solidFill>
                  <a:srgbClr val="FF0000"/>
                </a:solidFill>
              </a:rPr>
              <a:t>			</a:t>
            </a:r>
            <a:r>
              <a:rPr lang="en-US" sz="2000" u="sng" dirty="0" smtClean="0">
                <a:solidFill>
                  <a:srgbClr val="FF0000"/>
                </a:solidFill>
              </a:rPr>
              <a:t>NGS </a:t>
            </a:r>
            <a:r>
              <a:rPr lang="en-US" sz="2000" u="sng" dirty="0">
                <a:solidFill>
                  <a:srgbClr val="FF0000"/>
                </a:solidFill>
              </a:rPr>
              <a:t>ON-LINE TOOL</a:t>
            </a:r>
            <a:endParaRPr lang="en-US" sz="2000" u="sng" dirty="0"/>
          </a:p>
        </p:txBody>
      </p:sp>
      <p:pic>
        <p:nvPicPr>
          <p:cNvPr id="25603" name="Picture 4" descr="MCPE02990_0000[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2819400"/>
            <a:ext cx="1676400" cy="15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WordArt 8"/>
          <p:cNvSpPr>
            <a:spLocks noChangeArrowheads="1" noChangeShapeType="1" noTextEdit="1"/>
          </p:cNvSpPr>
          <p:nvPr/>
        </p:nvSpPr>
        <p:spPr bwMode="auto">
          <a:xfrm>
            <a:off x="838200" y="3657600"/>
            <a:ext cx="457200" cy="219075"/>
          </a:xfrm>
          <a:prstGeom prst="rect">
            <a:avLst/>
          </a:prstGeom>
        </p:spPr>
        <p:txBody>
          <a:bodyPr spcFirstLastPara="1" wrap="none" fromWordArt="1">
            <a:prstTxWarp prst="textArchUp">
              <a:avLst>
                <a:gd name="adj" fmla="val 10800004"/>
              </a:avLst>
            </a:prstTxWarp>
          </a:bodyPr>
          <a:lstStyle/>
          <a:p>
            <a:r>
              <a:rPr lang="en-US" sz="1200" kern="10">
                <a:ln w="9525">
                  <a:solidFill>
                    <a:srgbClr val="000000"/>
                  </a:solidFill>
                  <a:round/>
                  <a:headEnd/>
                  <a:tailEnd/>
                </a:ln>
                <a:solidFill>
                  <a:srgbClr val="000000"/>
                </a:solidFill>
                <a:latin typeface="Arial Black"/>
              </a:rPr>
              <a:t>RTN</a:t>
            </a:r>
          </a:p>
        </p:txBody>
      </p:sp>
      <p:pic>
        <p:nvPicPr>
          <p:cNvPr id="25605" name="Picture 5" descr="MCj01519710000[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391400" y="4419600"/>
            <a:ext cx="12922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Oval 6"/>
          <p:cNvSpPr>
            <a:spLocks noChangeArrowheads="1"/>
          </p:cNvSpPr>
          <p:nvPr/>
        </p:nvSpPr>
        <p:spPr bwMode="auto">
          <a:xfrm>
            <a:off x="8458200" y="4343400"/>
            <a:ext cx="3810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25607" name="Rectangle 7"/>
          <p:cNvSpPr>
            <a:spLocks noChangeArrowheads="1"/>
          </p:cNvSpPr>
          <p:nvPr/>
        </p:nvSpPr>
        <p:spPr bwMode="auto">
          <a:xfrm>
            <a:off x="8610600" y="5029200"/>
            <a:ext cx="152400" cy="2286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25608" name="Rectangle 11"/>
          <p:cNvSpPr>
            <a:spLocks noChangeArrowheads="1"/>
          </p:cNvSpPr>
          <p:nvPr/>
        </p:nvSpPr>
        <p:spPr bwMode="auto">
          <a:xfrm>
            <a:off x="152400" y="1676400"/>
            <a:ext cx="8458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800"/>
              <a:t> “Develop guidelines for both the administration and use of real-time GNSS networks and especially for ensuring that these networks are compatible with the NSRS.” </a:t>
            </a:r>
          </a:p>
        </p:txBody>
      </p:sp>
      <p:cxnSp>
        <p:nvCxnSpPr>
          <p:cNvPr id="25609" name="Straight Connector 13"/>
          <p:cNvCxnSpPr>
            <a:cxnSpLocks noChangeShapeType="1"/>
          </p:cNvCxnSpPr>
          <p:nvPr/>
        </p:nvCxnSpPr>
        <p:spPr bwMode="auto">
          <a:xfrm>
            <a:off x="5943600" y="2286000"/>
            <a:ext cx="2514600" cy="0"/>
          </a:xfrm>
          <a:prstGeom prst="line">
            <a:avLst/>
          </a:prstGeom>
          <a:noFill/>
          <a:ln w="28575" algn="ctr">
            <a:solidFill>
              <a:srgbClr val="FF0000"/>
            </a:solidFill>
            <a:round/>
            <a:headEnd/>
            <a:tailEnd/>
          </a:ln>
        </p:spPr>
      </p:cxnSp>
      <p:cxnSp>
        <p:nvCxnSpPr>
          <p:cNvPr id="25610" name="Straight Connector 14"/>
          <p:cNvCxnSpPr>
            <a:cxnSpLocks noChangeShapeType="1"/>
          </p:cNvCxnSpPr>
          <p:nvPr/>
        </p:nvCxnSpPr>
        <p:spPr bwMode="auto">
          <a:xfrm>
            <a:off x="152400" y="2590800"/>
            <a:ext cx="5181600" cy="0"/>
          </a:xfrm>
          <a:prstGeom prst="line">
            <a:avLst/>
          </a:prstGeom>
          <a:noFill/>
          <a:ln w="28575" algn="ctr">
            <a:solidFill>
              <a:srgbClr val="FF0000"/>
            </a:solidFill>
            <a:round/>
            <a:headEnd/>
            <a:tailEnd/>
          </a:ln>
        </p:spPr>
      </p:cxnSp>
      <p:sp>
        <p:nvSpPr>
          <p:cNvPr id="25611" name="Rectangle 12"/>
          <p:cNvSpPr>
            <a:spLocks noChangeArrowheads="1"/>
          </p:cNvSpPr>
          <p:nvPr/>
        </p:nvSpPr>
        <p:spPr bwMode="auto">
          <a:xfrm>
            <a:off x="304800" y="1371600"/>
            <a:ext cx="5375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solidFill>
                  <a:srgbClr val="FF0000"/>
                </a:solidFill>
              </a:rPr>
              <a:t>NGS 2011 STRATEGIC PLAN / 1.7 &amp; 1.8:</a:t>
            </a:r>
          </a:p>
        </p:txBody>
      </p:sp>
      <p:pic>
        <p:nvPicPr>
          <p:cNvPr id="25612" name="Picture 15" descr="tripod.tif"/>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28600" y="4419600"/>
            <a:ext cx="1235075"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3" name="TextBox 5"/>
          <p:cNvSpPr txBox="1">
            <a:spLocks noChangeArrowheads="1"/>
          </p:cNvSpPr>
          <p:nvPr/>
        </p:nvSpPr>
        <p:spPr bwMode="auto">
          <a:xfrm>
            <a:off x="1447800" y="4644662"/>
            <a:ext cx="67818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Verdana" pitchFamily="34" charset="0"/>
                <a:cs typeface="Arial" charset="0"/>
              </a:defRPr>
            </a:lvl1pPr>
            <a:lvl2pPr marL="742950" indent="-285750">
              <a:defRPr sz="1400" b="1">
                <a:solidFill>
                  <a:schemeClr val="tx1"/>
                </a:solidFill>
                <a:latin typeface="Verdana" pitchFamily="34" charset="0"/>
                <a:cs typeface="Arial" charset="0"/>
              </a:defRPr>
            </a:lvl2pPr>
            <a:lvl3pPr marL="1143000" indent="-228600">
              <a:defRPr sz="1400" b="1">
                <a:solidFill>
                  <a:schemeClr val="tx1"/>
                </a:solidFill>
                <a:latin typeface="Verdana" pitchFamily="34" charset="0"/>
                <a:cs typeface="Arial" charset="0"/>
              </a:defRPr>
            </a:lvl3pPr>
            <a:lvl4pPr marL="1600200" indent="-228600">
              <a:defRPr sz="1400" b="1">
                <a:solidFill>
                  <a:schemeClr val="tx1"/>
                </a:solidFill>
                <a:latin typeface="Verdana" pitchFamily="34" charset="0"/>
                <a:cs typeface="Arial" charset="0"/>
              </a:defRPr>
            </a:lvl4pPr>
            <a:lvl5pPr marL="2057400" indent="-228600">
              <a:defRPr sz="1400" b="1">
                <a:solidFill>
                  <a:schemeClr val="tx1"/>
                </a:solidFill>
                <a:latin typeface="Verdana" pitchFamily="34" charset="0"/>
                <a:cs typeface="Arial" charset="0"/>
              </a:defRPr>
            </a:lvl5pPr>
            <a:lvl6pPr marL="2514600" indent="-228600" fontAlgn="base">
              <a:spcBef>
                <a:spcPct val="0"/>
              </a:spcBef>
              <a:spcAft>
                <a:spcPct val="0"/>
              </a:spcAft>
              <a:defRPr sz="1400" b="1">
                <a:solidFill>
                  <a:schemeClr val="tx1"/>
                </a:solidFill>
                <a:latin typeface="Verdana" pitchFamily="34" charset="0"/>
                <a:cs typeface="Arial" charset="0"/>
              </a:defRPr>
            </a:lvl6pPr>
            <a:lvl7pPr marL="2971800" indent="-228600" fontAlgn="base">
              <a:spcBef>
                <a:spcPct val="0"/>
              </a:spcBef>
              <a:spcAft>
                <a:spcPct val="0"/>
              </a:spcAft>
              <a:defRPr sz="1400" b="1">
                <a:solidFill>
                  <a:schemeClr val="tx1"/>
                </a:solidFill>
                <a:latin typeface="Verdana" pitchFamily="34" charset="0"/>
                <a:cs typeface="Arial" charset="0"/>
              </a:defRPr>
            </a:lvl7pPr>
            <a:lvl8pPr marL="3429000" indent="-228600" fontAlgn="base">
              <a:spcBef>
                <a:spcPct val="0"/>
              </a:spcBef>
              <a:spcAft>
                <a:spcPct val="0"/>
              </a:spcAft>
              <a:defRPr sz="1400" b="1">
                <a:solidFill>
                  <a:schemeClr val="tx1"/>
                </a:solidFill>
                <a:latin typeface="Verdana" pitchFamily="34" charset="0"/>
                <a:cs typeface="Arial" charset="0"/>
              </a:defRPr>
            </a:lvl8pPr>
            <a:lvl9pPr marL="3886200" indent="-228600" fontAlgn="base">
              <a:spcBef>
                <a:spcPct val="0"/>
              </a:spcBef>
              <a:spcAft>
                <a:spcPct val="0"/>
              </a:spcAft>
              <a:defRPr sz="1400" b="1">
                <a:solidFill>
                  <a:schemeClr val="tx1"/>
                </a:solidFill>
                <a:latin typeface="Verdana" pitchFamily="34" charset="0"/>
                <a:cs typeface="Arial" charset="0"/>
              </a:defRPr>
            </a:lvl9pPr>
          </a:lstStyle>
          <a:p>
            <a:r>
              <a:rPr lang="en-US" sz="2000" dirty="0"/>
              <a:t>2. USER UP: PHYSICAL MONUMENTATION, ESTABLISHED WITH BEST TECHNOLOGY, COULD BE USED AS FIDUCIAL STATIONS</a:t>
            </a:r>
          </a:p>
          <a:p>
            <a:r>
              <a:rPr lang="en-US" sz="2000" dirty="0"/>
              <a:t>TO HELP THE USER VERIFY THAT RTN ARE PRODUCING ACCURATE </a:t>
            </a:r>
            <a:r>
              <a:rPr lang="en-US" sz="2000" dirty="0" smtClean="0"/>
              <a:t>COORDINATES.  </a:t>
            </a:r>
            <a:endParaRPr lang="en-US" sz="2000" dirty="0"/>
          </a:p>
        </p:txBody>
      </p:sp>
    </p:spTree>
    <p:extLst>
      <p:ext uri="{BB962C8B-B14F-4D97-AF65-F5344CB8AC3E}">
        <p14:creationId xmlns="" xmlns:p14="http://schemas.microsoft.com/office/powerpoint/2010/main" val="41092556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95924" y="510270"/>
            <a:ext cx="5943600" cy="4772025"/>
          </a:xfrm>
          <a:prstGeom prst="rect">
            <a:avLst/>
          </a:prstGeom>
        </p:spPr>
      </p:pic>
      <p:sp>
        <p:nvSpPr>
          <p:cNvPr id="8" name="TextBox 7"/>
          <p:cNvSpPr txBox="1"/>
          <p:nvPr/>
        </p:nvSpPr>
        <p:spPr>
          <a:xfrm>
            <a:off x="673100" y="4521200"/>
            <a:ext cx="7924800" cy="2311400"/>
          </a:xfrm>
          <a:prstGeom prst="rect">
            <a:avLst/>
          </a:prstGeom>
          <a:solidFill>
            <a:srgbClr val="FFFF00"/>
          </a:solidFill>
        </p:spPr>
        <p:txBody>
          <a:bodyPr wrap="square" numCol="2" rtlCol="0">
            <a:noAutofit/>
          </a:bodyPr>
          <a:lstStyle/>
          <a:p>
            <a:pPr>
              <a:lnSpc>
                <a:spcPct val="150000"/>
              </a:lnSpc>
              <a:buFont typeface="Arial" pitchFamily="34" charset="0"/>
              <a:buChar char="•"/>
            </a:pPr>
            <a:r>
              <a:rPr lang="en-US" sz="2400" dirty="0" smtClean="0"/>
              <a:t>Geodetic values</a:t>
            </a:r>
          </a:p>
          <a:p>
            <a:pPr>
              <a:lnSpc>
                <a:spcPct val="150000"/>
              </a:lnSpc>
              <a:buFont typeface="Arial" pitchFamily="34" charset="0"/>
              <a:buChar char="•"/>
            </a:pPr>
            <a:r>
              <a:rPr lang="en-US" sz="2400" dirty="0" smtClean="0"/>
              <a:t>Accuracy estimates</a:t>
            </a:r>
          </a:p>
          <a:p>
            <a:pPr>
              <a:lnSpc>
                <a:spcPct val="150000"/>
              </a:lnSpc>
              <a:buFont typeface="Arial" pitchFamily="34" charset="0"/>
              <a:buChar char="•"/>
            </a:pPr>
            <a:r>
              <a:rPr lang="en-US" sz="2400" dirty="0" smtClean="0"/>
              <a:t>Source information</a:t>
            </a:r>
          </a:p>
          <a:p>
            <a:pPr>
              <a:lnSpc>
                <a:spcPct val="150000"/>
              </a:lnSpc>
              <a:buFont typeface="Arial" pitchFamily="34" charset="0"/>
              <a:buChar char="•"/>
            </a:pPr>
            <a:r>
              <a:rPr lang="en-US" sz="2400" dirty="0" smtClean="0"/>
              <a:t>Grid coordinates</a:t>
            </a:r>
          </a:p>
          <a:p>
            <a:pPr>
              <a:lnSpc>
                <a:spcPct val="150000"/>
              </a:lnSpc>
            </a:pPr>
            <a:endParaRPr lang="en-US" sz="2400" dirty="0" smtClean="0"/>
          </a:p>
          <a:p>
            <a:pPr>
              <a:lnSpc>
                <a:spcPct val="150000"/>
              </a:lnSpc>
              <a:buFont typeface="Arial" pitchFamily="34" charset="0"/>
              <a:buChar char="•"/>
            </a:pPr>
            <a:r>
              <a:rPr lang="en-US" sz="2400" dirty="0" smtClean="0"/>
              <a:t>Superseded control</a:t>
            </a:r>
          </a:p>
          <a:p>
            <a:pPr>
              <a:lnSpc>
                <a:spcPct val="150000"/>
              </a:lnSpc>
              <a:buFont typeface="Arial" pitchFamily="34" charset="0"/>
              <a:buChar char="•"/>
            </a:pPr>
            <a:r>
              <a:rPr lang="en-US" sz="2400" dirty="0" err="1" smtClean="0"/>
              <a:t>Monumentation</a:t>
            </a:r>
            <a:endParaRPr lang="en-US" sz="2400" dirty="0" smtClean="0"/>
          </a:p>
          <a:p>
            <a:pPr>
              <a:lnSpc>
                <a:spcPct val="150000"/>
              </a:lnSpc>
              <a:buFont typeface="Arial" pitchFamily="34" charset="0"/>
              <a:buChar char="•"/>
            </a:pPr>
            <a:r>
              <a:rPr lang="en-US" sz="2400" dirty="0" smtClean="0"/>
              <a:t>Photographs</a:t>
            </a:r>
          </a:p>
          <a:p>
            <a:pPr>
              <a:lnSpc>
                <a:spcPct val="150000"/>
              </a:lnSpc>
              <a:buFont typeface="Arial" pitchFamily="34" charset="0"/>
              <a:buChar char="•"/>
            </a:pPr>
            <a:r>
              <a:rPr lang="en-US" sz="2400" dirty="0" smtClean="0"/>
              <a:t>Description/Recovery</a:t>
            </a:r>
            <a:endParaRPr lang="en-US" sz="2400" dirty="0"/>
          </a:p>
        </p:txBody>
      </p:sp>
      <p:pic>
        <p:nvPicPr>
          <p:cNvPr id="6" name="Picture 3" descr="100_0095"/>
          <p:cNvPicPr>
            <a:picLocks noChangeAspect="1" noChangeArrowheads="1"/>
          </p:cNvPicPr>
          <p:nvPr/>
        </p:nvPicPr>
        <p:blipFill>
          <a:blip r:embed="rId3" cstate="print">
            <a:lum bright="-18000"/>
          </a:blip>
          <a:srcRect l="18924" t="21343" r="17656" b="14443"/>
          <a:stretch>
            <a:fillRect/>
          </a:stretch>
        </p:blipFill>
        <p:spPr bwMode="auto">
          <a:xfrm>
            <a:off x="6483004" y="406400"/>
            <a:ext cx="1545330" cy="1181100"/>
          </a:xfrm>
          <a:prstGeom prst="rect">
            <a:avLst/>
          </a:prstGeom>
          <a:noFill/>
          <a:ln w="9525">
            <a:noFill/>
            <a:miter lim="800000"/>
            <a:headEnd/>
            <a:tailEnd/>
          </a:ln>
        </p:spPr>
      </p:pic>
      <p:sp>
        <p:nvSpPr>
          <p:cNvPr id="3" name="Rectangle 2"/>
          <p:cNvSpPr txBox="1">
            <a:spLocks noChangeArrowheads="1"/>
          </p:cNvSpPr>
          <p:nvPr/>
        </p:nvSpPr>
        <p:spPr>
          <a:xfrm>
            <a:off x="5499100" y="20628"/>
            <a:ext cx="3390900" cy="474672"/>
          </a:xfrm>
          <a:prstGeom prst="rect">
            <a:avLst/>
          </a:prstGeom>
          <a:solidFill>
            <a:srgbClr val="FFC000"/>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mj-lt"/>
                <a:ea typeface="+mj-ea"/>
                <a:cs typeface="+mj-cs"/>
              </a:rPr>
              <a:t>NGS Datasheet</a:t>
            </a:r>
            <a:endParaRPr kumimoji="0" lang="en-US" sz="2800" b="1" i="0" u="none" strike="noStrike" kern="0" cap="none" spc="0" normalizeH="0" baseline="0" noProof="0" dirty="0">
              <a:ln>
                <a:noFill/>
              </a:ln>
              <a:solidFill>
                <a:schemeClr val="tx1"/>
              </a:solidFill>
              <a:effectLst/>
              <a:uLnTx/>
              <a:uFillTx/>
              <a:latin typeface="+mj-lt"/>
              <a:ea typeface="+mj-ea"/>
              <a:cs typeface="+mj-cs"/>
            </a:endParaRPr>
          </a:p>
        </p:txBody>
      </p:sp>
      <p:sp>
        <p:nvSpPr>
          <p:cNvPr id="7" name="Rounded Rectangle 6"/>
          <p:cNvSpPr/>
          <p:nvPr/>
        </p:nvSpPr>
        <p:spPr bwMode="auto">
          <a:xfrm>
            <a:off x="1536851" y="1721806"/>
            <a:ext cx="5245612" cy="689822"/>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7049" y="1440629"/>
            <a:ext cx="2766951" cy="5078313"/>
          </a:xfrm>
          <a:prstGeom prst="rect">
            <a:avLst/>
          </a:prstGeom>
          <a:noFill/>
        </p:spPr>
        <p:txBody>
          <a:bodyPr wrap="square" rtlCol="0">
            <a:spAutoFit/>
          </a:bodyPr>
          <a:lstStyle/>
          <a:p>
            <a:pPr>
              <a:buFont typeface="Wingdings" pitchFamily="2" charset="2"/>
              <a:buChar char="q"/>
            </a:pPr>
            <a:r>
              <a:rPr lang="en-US" dirty="0" smtClean="0"/>
              <a:t>SEARCH STATIONS</a:t>
            </a:r>
          </a:p>
          <a:p>
            <a:pPr>
              <a:buFont typeface="Arial" pitchFamily="34" charset="0"/>
              <a:buChar char="•"/>
            </a:pPr>
            <a:r>
              <a:rPr lang="en-US" dirty="0" smtClean="0"/>
              <a:t>State / County</a:t>
            </a:r>
          </a:p>
          <a:p>
            <a:pPr>
              <a:buFont typeface="Arial" pitchFamily="34" charset="0"/>
              <a:buChar char="•"/>
            </a:pPr>
            <a:r>
              <a:rPr lang="en-US" dirty="0" smtClean="0"/>
              <a:t>State / Designation</a:t>
            </a:r>
          </a:p>
          <a:p>
            <a:pPr>
              <a:buFont typeface="Arial" pitchFamily="34" charset="0"/>
              <a:buChar char="•"/>
            </a:pPr>
            <a:r>
              <a:rPr lang="en-US" dirty="0" smtClean="0"/>
              <a:t>Lat /Long / Radius</a:t>
            </a:r>
          </a:p>
          <a:p>
            <a:pPr>
              <a:buFont typeface="Arial" pitchFamily="34" charset="0"/>
              <a:buChar char="•"/>
            </a:pPr>
            <a:r>
              <a:rPr lang="en-US" dirty="0" smtClean="0"/>
              <a:t>Project ID</a:t>
            </a:r>
          </a:p>
          <a:p>
            <a:pPr>
              <a:buFont typeface="Arial" pitchFamily="34" charset="0"/>
              <a:buChar char="•"/>
            </a:pPr>
            <a:r>
              <a:rPr lang="en-US" dirty="0" smtClean="0"/>
              <a:t>Control Type </a:t>
            </a:r>
          </a:p>
          <a:p>
            <a:pPr lvl="1"/>
            <a:r>
              <a:rPr lang="en-US" dirty="0" smtClean="0"/>
              <a:t>(H, V, Order)</a:t>
            </a:r>
          </a:p>
          <a:p>
            <a:endParaRPr lang="en-US" dirty="0" smtClean="0"/>
          </a:p>
          <a:p>
            <a:pPr>
              <a:buFont typeface="Wingdings" pitchFamily="2" charset="2"/>
              <a:buChar char="q"/>
            </a:pPr>
            <a:r>
              <a:rPr lang="en-US" dirty="0" smtClean="0"/>
              <a:t>VIEW PUBLISHED OPUS</a:t>
            </a:r>
          </a:p>
          <a:p>
            <a:pPr lvl="1"/>
            <a:r>
              <a:rPr lang="en-US" dirty="0" smtClean="0"/>
              <a:t>SOLUTIONS</a:t>
            </a:r>
          </a:p>
          <a:p>
            <a:endParaRPr lang="en-US" dirty="0" smtClean="0"/>
          </a:p>
          <a:p>
            <a:pPr>
              <a:buFont typeface="Wingdings" pitchFamily="2" charset="2"/>
              <a:buChar char="q"/>
            </a:pPr>
            <a:r>
              <a:rPr lang="en-US" dirty="0" smtClean="0"/>
              <a:t>SUBMIT TO NGS</a:t>
            </a:r>
          </a:p>
          <a:p>
            <a:pPr>
              <a:buFont typeface="Arial" pitchFamily="34" charset="0"/>
              <a:buChar char="•"/>
            </a:pPr>
            <a:r>
              <a:rPr lang="en-US" dirty="0" smtClean="0"/>
              <a:t>Photos</a:t>
            </a:r>
          </a:p>
          <a:p>
            <a:pPr>
              <a:buFont typeface="Arial" pitchFamily="34" charset="0"/>
              <a:buChar char="•"/>
            </a:pPr>
            <a:r>
              <a:rPr lang="en-US" dirty="0" err="1" smtClean="0"/>
              <a:t>HandHeld</a:t>
            </a:r>
            <a:r>
              <a:rPr lang="en-US" dirty="0" smtClean="0"/>
              <a:t> GPS</a:t>
            </a:r>
          </a:p>
          <a:p>
            <a:pPr>
              <a:buFont typeface="Arial" pitchFamily="34" charset="0"/>
              <a:buChar char="•"/>
            </a:pPr>
            <a:r>
              <a:rPr lang="en-US" dirty="0" smtClean="0"/>
              <a:t>Recovery Reports</a:t>
            </a:r>
          </a:p>
          <a:p>
            <a:pPr>
              <a:buFont typeface="Arial" pitchFamily="34" charset="0"/>
              <a:buChar char="•"/>
            </a:pPr>
            <a:endParaRPr lang="en-US" dirty="0" smtClean="0"/>
          </a:p>
          <a:p>
            <a:pPr>
              <a:buFont typeface="Wingdings" pitchFamily="2" charset="2"/>
              <a:buChar char="v"/>
            </a:pPr>
            <a:r>
              <a:rPr lang="en-US" dirty="0" smtClean="0"/>
              <a:t>GOOGLE EARTH DISPLAY</a:t>
            </a:r>
          </a:p>
          <a:p>
            <a:endParaRPr lang="en-US" dirty="0"/>
          </a:p>
        </p:txBody>
      </p:sp>
      <p:sp>
        <p:nvSpPr>
          <p:cNvPr id="4" name="Rectangle 4"/>
          <p:cNvSpPr>
            <a:spLocks noChangeArrowheads="1"/>
          </p:cNvSpPr>
          <p:nvPr/>
        </p:nvSpPr>
        <p:spPr bwMode="auto">
          <a:xfrm>
            <a:off x="1060705" y="427512"/>
            <a:ext cx="7034476" cy="700644"/>
          </a:xfrm>
          <a:prstGeom prst="rect">
            <a:avLst/>
          </a:prstGeom>
          <a:solidFill>
            <a:srgbClr val="003399"/>
          </a:solidFill>
          <a:ln w="9525">
            <a:noFill/>
            <a:miter lim="800000"/>
            <a:headEnd/>
            <a:tailEnd/>
          </a:ln>
          <a:effectLst/>
        </p:spPr>
        <p:txBody>
          <a:bodyPr anchor="ctr"/>
          <a:lstStyle/>
          <a:p>
            <a:pPr algn="ctr" eaLnBrk="1" hangingPunct="1"/>
            <a:r>
              <a:rPr lang="en-US" sz="2400" b="1" dirty="0" smtClean="0">
                <a:solidFill>
                  <a:schemeClr val="bg1"/>
                </a:solidFill>
              </a:rPr>
              <a:t>DSWORLD Software-</a:t>
            </a:r>
          </a:p>
          <a:p>
            <a:pPr algn="ctr" eaLnBrk="1" hangingPunct="1"/>
            <a:r>
              <a:rPr lang="en-US" sz="2000" dirty="0" smtClean="0">
                <a:solidFill>
                  <a:schemeClr val="bg1"/>
                </a:solidFill>
              </a:rPr>
              <a:t>available at geodesy.noaa.gov </a:t>
            </a:r>
            <a:endParaRPr lang="en-US" sz="20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34238" y="1524662"/>
            <a:ext cx="6219825" cy="457200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770010"/>
            <a:ext cx="9144000" cy="5938157"/>
          </a:xfrm>
          <a:prstGeom prst="rect">
            <a:avLst/>
          </a:prstGeom>
        </p:spPr>
      </p:pic>
    </p:spTree>
    <p:extLst>
      <p:ext uri="{BB962C8B-B14F-4D97-AF65-F5344CB8AC3E}">
        <p14:creationId xmlns="" xmlns:p14="http://schemas.microsoft.com/office/powerpoint/2010/main" val="21060213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280" y="532735"/>
            <a:ext cx="9123440" cy="6321287"/>
          </a:xfrm>
          <a:prstGeom prst="rect">
            <a:avLst/>
          </a:prstGeom>
        </p:spPr>
      </p:pic>
    </p:spTree>
    <p:extLst>
      <p:ext uri="{BB962C8B-B14F-4D97-AF65-F5344CB8AC3E}">
        <p14:creationId xmlns="" xmlns:p14="http://schemas.microsoft.com/office/powerpoint/2010/main" val="3066269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695579"/>
            <a:ext cx="9144000" cy="5938157"/>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00400" y="1447556"/>
            <a:ext cx="5943600" cy="4772025"/>
          </a:xfrm>
          <a:prstGeom prst="rect">
            <a:avLst/>
          </a:prstGeom>
        </p:spPr>
      </p:pic>
      <p:sp>
        <p:nvSpPr>
          <p:cNvPr id="4" name="TextBox 3"/>
          <p:cNvSpPr txBox="1"/>
          <p:nvPr/>
        </p:nvSpPr>
        <p:spPr>
          <a:xfrm>
            <a:off x="165810" y="1702534"/>
            <a:ext cx="3484604" cy="4431983"/>
          </a:xfrm>
          <a:prstGeom prst="rect">
            <a:avLst/>
          </a:prstGeom>
          <a:solidFill>
            <a:schemeClr val="bg1"/>
          </a:solidFill>
          <a:ln w="25400">
            <a:solidFill>
              <a:srgbClr val="FF0000"/>
            </a:solidFill>
          </a:ln>
        </p:spPr>
        <p:txBody>
          <a:bodyPr wrap="square" rtlCol="0">
            <a:spAutoFit/>
          </a:bodyPr>
          <a:lstStyle/>
          <a:p>
            <a:pPr algn="ctr"/>
            <a:r>
              <a:rPr lang="en-US" sz="2400" b="1" dirty="0" smtClean="0"/>
              <a:t>Datasheet Changes</a:t>
            </a:r>
          </a:p>
          <a:p>
            <a:pPr algn="ctr"/>
            <a:r>
              <a:rPr lang="en-US" sz="2400" b="1" dirty="0" smtClean="0"/>
              <a:t> (coming soon)</a:t>
            </a:r>
          </a:p>
          <a:p>
            <a:pPr algn="ctr"/>
            <a:endParaRPr lang="en-US" sz="2400" b="1" i="1" dirty="0" smtClean="0"/>
          </a:p>
          <a:p>
            <a:pPr>
              <a:lnSpc>
                <a:spcPct val="150000"/>
              </a:lnSpc>
              <a:buFont typeface="Arial" pitchFamily="34" charset="0"/>
              <a:buChar char="•"/>
            </a:pPr>
            <a:r>
              <a:rPr lang="en-US" sz="2000" i="1" dirty="0" smtClean="0"/>
              <a:t> ellipsoid height</a:t>
            </a:r>
            <a:r>
              <a:rPr lang="en-US" sz="2000" dirty="0" smtClean="0"/>
              <a:t> </a:t>
            </a:r>
          </a:p>
          <a:p>
            <a:pPr lvl="1">
              <a:lnSpc>
                <a:spcPct val="150000"/>
              </a:lnSpc>
            </a:pPr>
            <a:r>
              <a:rPr lang="en-US" sz="2000" dirty="0" smtClean="0"/>
              <a:t>moved to coordinate box </a:t>
            </a:r>
          </a:p>
          <a:p>
            <a:pPr>
              <a:lnSpc>
                <a:spcPct val="150000"/>
              </a:lnSpc>
              <a:buFont typeface="Arial" pitchFamily="34" charset="0"/>
              <a:buChar char="•"/>
            </a:pPr>
            <a:r>
              <a:rPr lang="en-US" sz="2000" dirty="0" smtClean="0"/>
              <a:t> </a:t>
            </a:r>
            <a:r>
              <a:rPr lang="en-US" sz="2000" i="1" dirty="0" err="1" smtClean="0"/>
              <a:t>geoid</a:t>
            </a:r>
            <a:r>
              <a:rPr lang="en-US" sz="2000" i="1" dirty="0" smtClean="0"/>
              <a:t> model</a:t>
            </a:r>
            <a:r>
              <a:rPr lang="en-US" sz="2000" dirty="0" smtClean="0"/>
              <a:t>  specified</a:t>
            </a:r>
          </a:p>
          <a:p>
            <a:pPr lvl="1">
              <a:lnSpc>
                <a:spcPct val="150000"/>
              </a:lnSpc>
            </a:pPr>
            <a:r>
              <a:rPr lang="en-US" sz="2000" dirty="0" smtClean="0"/>
              <a:t>for GPS-derived </a:t>
            </a:r>
            <a:r>
              <a:rPr lang="en-US" sz="2000" dirty="0" err="1" smtClean="0"/>
              <a:t>ortho</a:t>
            </a:r>
            <a:r>
              <a:rPr lang="en-US" sz="2000" dirty="0" smtClean="0"/>
              <a:t> ht.</a:t>
            </a:r>
          </a:p>
          <a:p>
            <a:pPr>
              <a:lnSpc>
                <a:spcPct val="150000"/>
              </a:lnSpc>
              <a:buFont typeface="Arial" pitchFamily="34" charset="0"/>
              <a:buChar char="•"/>
            </a:pPr>
            <a:r>
              <a:rPr lang="en-US" sz="2000" dirty="0" smtClean="0"/>
              <a:t> N/E network accuracies  </a:t>
            </a:r>
          </a:p>
          <a:p>
            <a:pPr lvl="1">
              <a:lnSpc>
                <a:spcPct val="150000"/>
              </a:lnSpc>
            </a:pPr>
            <a:r>
              <a:rPr lang="en-US" sz="2000" dirty="0" smtClean="0"/>
              <a:t>&gt;&gt;  </a:t>
            </a:r>
            <a:r>
              <a:rPr lang="en-US" sz="2000" i="1" dirty="0" smtClean="0"/>
              <a:t>H accuracy</a:t>
            </a:r>
          </a:p>
          <a:p>
            <a:pPr>
              <a:lnSpc>
                <a:spcPct val="150000"/>
              </a:lnSpc>
              <a:buFont typeface="Arial" pitchFamily="34" charset="0"/>
              <a:buChar char="•"/>
            </a:pPr>
            <a:r>
              <a:rPr lang="en-US" sz="2000" dirty="0" smtClean="0"/>
              <a:t> </a:t>
            </a:r>
            <a:r>
              <a:rPr lang="en-US" sz="2000" i="1" dirty="0" smtClean="0"/>
              <a:t>local accuracies</a:t>
            </a:r>
            <a:r>
              <a:rPr lang="en-US" sz="2000" dirty="0" smtClean="0"/>
              <a:t> included</a:t>
            </a:r>
            <a:endParaRPr lang="en-US" sz="2000" dirty="0"/>
          </a:p>
        </p:txBody>
      </p:sp>
    </p:spTree>
    <p:extLst>
      <p:ext uri="{BB962C8B-B14F-4D97-AF65-F5344CB8AC3E}">
        <p14:creationId xmlns="" xmlns:p14="http://schemas.microsoft.com/office/powerpoint/2010/main" val="14730653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88" y="228600"/>
            <a:ext cx="9144000" cy="1219200"/>
          </a:xfrm>
        </p:spPr>
        <p:txBody>
          <a:bodyPr/>
          <a:lstStyle/>
          <a:p>
            <a:pPr eaLnBrk="1" hangingPunct="1"/>
            <a:r>
              <a:rPr lang="en-US" sz="2800" b="1" smtClean="0"/>
              <a:t>Datasheet Format Changes</a:t>
            </a:r>
          </a:p>
        </p:txBody>
      </p:sp>
      <p:pic>
        <p:nvPicPr>
          <p:cNvPr id="23555"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13240"/>
          <a:stretch/>
        </p:blipFill>
        <p:spPr bwMode="auto">
          <a:xfrm>
            <a:off x="568325" y="1250951"/>
            <a:ext cx="8077200" cy="5607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762124" y="3278188"/>
            <a:ext cx="5553075" cy="3048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1757363" y="3722688"/>
            <a:ext cx="2606675" cy="152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1757363" y="3944938"/>
            <a:ext cx="5262562" cy="5111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1600200" y="5078413"/>
            <a:ext cx="5715000"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4800600" y="2706688"/>
            <a:ext cx="3581400" cy="522287"/>
          </a:xfrm>
          <a:prstGeom prst="rect">
            <a:avLst/>
          </a:prstGeom>
          <a:solidFill>
            <a:schemeClr val="bg1"/>
          </a:solidFill>
          <a:ln>
            <a:solidFill>
              <a:schemeClr val="accent1">
                <a:lumMod val="60000"/>
                <a:lumOff val="40000"/>
              </a:schemeClr>
            </a:solidFill>
          </a:ln>
        </p:spPr>
        <p:txBody>
          <a:bodyPr>
            <a:spAutoFit/>
          </a:bodyPr>
          <a:lstStyle/>
          <a:p>
            <a:pPr>
              <a:defRPr/>
            </a:pPr>
            <a:r>
              <a:rPr lang="en-US" sz="1400" b="1" dirty="0">
                <a:cs typeface="+mn-cs"/>
              </a:rPr>
              <a:t>Move ell </a:t>
            </a:r>
            <a:r>
              <a:rPr lang="en-US" sz="1400" b="1" dirty="0" err="1">
                <a:cs typeface="+mn-cs"/>
              </a:rPr>
              <a:t>ht</a:t>
            </a:r>
            <a:r>
              <a:rPr lang="en-US" sz="1400" b="1" dirty="0">
                <a:cs typeface="+mn-cs"/>
              </a:rPr>
              <a:t> and epoch info into top box, add datum tags</a:t>
            </a:r>
          </a:p>
        </p:txBody>
      </p:sp>
      <p:sp>
        <p:nvSpPr>
          <p:cNvPr id="11" name="TextBox 10"/>
          <p:cNvSpPr txBox="1"/>
          <p:nvPr/>
        </p:nvSpPr>
        <p:spPr>
          <a:xfrm>
            <a:off x="4800600" y="4710113"/>
            <a:ext cx="3581400" cy="738187"/>
          </a:xfrm>
          <a:prstGeom prst="rect">
            <a:avLst/>
          </a:prstGeom>
          <a:solidFill>
            <a:schemeClr val="bg1"/>
          </a:solidFill>
          <a:ln>
            <a:solidFill>
              <a:schemeClr val="accent1">
                <a:lumMod val="60000"/>
                <a:lumOff val="40000"/>
              </a:schemeClr>
            </a:solidFill>
          </a:ln>
        </p:spPr>
        <p:txBody>
          <a:bodyPr>
            <a:spAutoFit/>
          </a:bodyPr>
          <a:lstStyle/>
          <a:p>
            <a:pPr>
              <a:defRPr/>
            </a:pPr>
            <a:r>
              <a:rPr lang="en-US" sz="1400" b="1" dirty="0">
                <a:cs typeface="+mn-cs"/>
              </a:rPr>
              <a:t>Note when GPS Ortho </a:t>
            </a:r>
            <a:r>
              <a:rPr lang="en-US" sz="1400" b="1" dirty="0" err="1">
                <a:cs typeface="+mn-cs"/>
              </a:rPr>
              <a:t>Ht</a:t>
            </a:r>
            <a:r>
              <a:rPr lang="en-US" sz="1400" b="1" dirty="0">
                <a:cs typeface="+mn-cs"/>
              </a:rPr>
              <a:t> computed with previous geoid model, and provide that model </a:t>
            </a:r>
            <a:r>
              <a:rPr lang="en-US" sz="1400" b="1" dirty="0" err="1">
                <a:cs typeface="+mn-cs"/>
              </a:rPr>
              <a:t>ht</a:t>
            </a:r>
            <a:endParaRPr lang="en-US" sz="1400" b="1" dirty="0">
              <a:cs typeface="+mn-cs"/>
            </a:endParaRPr>
          </a:p>
        </p:txBody>
      </p:sp>
      <p:cxnSp>
        <p:nvCxnSpPr>
          <p:cNvPr id="12" name="Straight Arrow Connector 11"/>
          <p:cNvCxnSpPr>
            <a:endCxn id="3" idx="3"/>
          </p:cNvCxnSpPr>
          <p:nvPr/>
        </p:nvCxnSpPr>
        <p:spPr>
          <a:xfrm flipH="1">
            <a:off x="7315199" y="3278188"/>
            <a:ext cx="466726"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flipV="1">
            <a:off x="4457700" y="3249613"/>
            <a:ext cx="3695700" cy="558800"/>
          </a:xfrm>
          <a:prstGeom prst="bentConnector3">
            <a:avLst>
              <a:gd name="adj1" fmla="val -8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010400" y="4392613"/>
            <a:ext cx="762000" cy="3175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81600" y="5635625"/>
            <a:ext cx="3221038" cy="307975"/>
          </a:xfrm>
          <a:prstGeom prst="rect">
            <a:avLst/>
          </a:prstGeom>
          <a:solidFill>
            <a:schemeClr val="bg1"/>
          </a:solidFill>
          <a:ln>
            <a:solidFill>
              <a:schemeClr val="accent1">
                <a:lumMod val="60000"/>
                <a:lumOff val="40000"/>
              </a:schemeClr>
            </a:solidFill>
          </a:ln>
        </p:spPr>
        <p:txBody>
          <a:bodyPr>
            <a:spAutoFit/>
          </a:bodyPr>
          <a:lstStyle/>
          <a:p>
            <a:pPr>
              <a:defRPr/>
            </a:pPr>
            <a:r>
              <a:rPr lang="en-US" sz="1400" b="1" dirty="0">
                <a:cs typeface="+mn-cs"/>
              </a:rPr>
              <a:t>Better way to quantify accuracies</a:t>
            </a:r>
          </a:p>
        </p:txBody>
      </p:sp>
      <p:cxnSp>
        <p:nvCxnSpPr>
          <p:cNvPr id="19" name="Straight Arrow Connector 18"/>
          <p:cNvCxnSpPr/>
          <p:nvPr/>
        </p:nvCxnSpPr>
        <p:spPr>
          <a:xfrm flipH="1" flipV="1">
            <a:off x="4732338" y="5535613"/>
            <a:ext cx="455612" cy="381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390687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nodeType="afterGroup">
                            <p:stCondLst>
                              <p:cond delay="500"/>
                            </p:stCondLst>
                            <p:childTnLst>
                              <p:par>
                                <p:cTn id="39" presetID="1" presetClass="entr" presetSubtype="0" fill="hold" grpId="0" nodeType="afterEffect">
                                  <p:stCondLst>
                                    <p:cond delay="50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8" grpId="1" animBg="1"/>
      <p:bldP spid="9" grpId="0" animBg="1"/>
      <p:bldP spid="9" grpId="1" animBg="1"/>
      <p:bldP spid="4" grpId="0" animBg="1"/>
      <p:bldP spid="11" grpId="0" animBg="1"/>
      <p:bldP spid="11" grpId="1" animBg="1"/>
      <p:bldP spid="21" grpId="0" animBg="1"/>
      <p:bldP spid="21"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0"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4824" name="Object 8"/>
          <p:cNvGraphicFramePr>
            <a:graphicFrameLocks noChangeAspect="1"/>
          </p:cNvGraphicFramePr>
          <p:nvPr/>
        </p:nvGraphicFramePr>
        <p:xfrm>
          <a:off x="455613" y="0"/>
          <a:ext cx="8683625" cy="6940550"/>
        </p:xfrm>
        <a:graphic>
          <a:graphicData uri="http://schemas.openxmlformats.org/presentationml/2006/ole">
            <p:oleObj spid="_x0000_s10263" name="Document" r:id="rId3" imgW="6580632" imgH="5258849" progId="Word.Document.12">
              <p:embed/>
            </p:oleObj>
          </a:graphicData>
        </a:graphic>
      </p:graphicFrame>
    </p:spTree>
    <p:extLst>
      <p:ext uri="{BB962C8B-B14F-4D97-AF65-F5344CB8AC3E}">
        <p14:creationId xmlns="" xmlns:p14="http://schemas.microsoft.com/office/powerpoint/2010/main" val="2227524912"/>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3175"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9641" name="Object 9"/>
          <p:cNvGraphicFramePr>
            <a:graphicFrameLocks noChangeAspect="1"/>
          </p:cNvGraphicFramePr>
          <p:nvPr/>
        </p:nvGraphicFramePr>
        <p:xfrm>
          <a:off x="455613" y="0"/>
          <a:ext cx="8683625" cy="6940550"/>
        </p:xfrm>
        <a:graphic>
          <a:graphicData uri="http://schemas.openxmlformats.org/presentationml/2006/ole">
            <p:oleObj spid="_x0000_s11287" name="Document" r:id="rId3" imgW="6580632" imgH="5258849" progId="Word.Document.12">
              <p:embed/>
            </p:oleObj>
          </a:graphicData>
        </a:graphic>
      </p:graphicFrame>
      <p:sp>
        <p:nvSpPr>
          <p:cNvPr id="13" name="Left Arrow 12"/>
          <p:cNvSpPr>
            <a:spLocks noChangeArrowheads="1"/>
          </p:cNvSpPr>
          <p:nvPr/>
        </p:nvSpPr>
        <p:spPr bwMode="auto">
          <a:xfrm>
            <a:off x="3342028" y="6459651"/>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Tree>
    <p:extLst>
      <p:ext uri="{BB962C8B-B14F-4D97-AF65-F5344CB8AC3E}">
        <p14:creationId xmlns="" xmlns:p14="http://schemas.microsoft.com/office/powerpoint/2010/main" val="2697453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0"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3733" name="Object 5"/>
          <p:cNvGraphicFramePr>
            <a:graphicFrameLocks noChangeAspect="1"/>
          </p:cNvGraphicFramePr>
          <p:nvPr/>
        </p:nvGraphicFramePr>
        <p:xfrm>
          <a:off x="455613" y="0"/>
          <a:ext cx="8683625" cy="6653213"/>
        </p:xfrm>
        <a:graphic>
          <a:graphicData uri="http://schemas.openxmlformats.org/presentationml/2006/ole">
            <p:oleObj spid="_x0000_s12311" name="Document" r:id="rId3" imgW="6580632" imgH="5049028" progId="Word.Document.12">
              <p:embed/>
            </p:oleObj>
          </a:graphicData>
        </a:graphic>
      </p:graphicFrame>
    </p:spTree>
    <p:extLst>
      <p:ext uri="{BB962C8B-B14F-4D97-AF65-F5344CB8AC3E}">
        <p14:creationId xmlns="" xmlns:p14="http://schemas.microsoft.com/office/powerpoint/2010/main" val="809096482"/>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9.4"/>
</p:tagLst>
</file>

<file path=ppt/tags/tag3.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3286</TotalTime>
  <Words>3929</Words>
  <Application>Microsoft Office PowerPoint</Application>
  <PresentationFormat>On-screen Show (4:3)</PresentationFormat>
  <Paragraphs>671</Paragraphs>
  <Slides>104</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06" baseType="lpstr">
      <vt:lpstr>NGS PowerPoint Template-geodesy.noaa.gov</vt:lpstr>
      <vt:lpstr>Document</vt:lpstr>
      <vt:lpstr>Slide 1</vt:lpstr>
      <vt:lpstr>Today’s Topics</vt:lpstr>
      <vt:lpstr>Slide 3</vt:lpstr>
      <vt:lpstr>U.S. Department of Commerce National Oceanic &amp; Atmospheric Administration National Geodetic Survey  </vt:lpstr>
      <vt:lpstr>Slide 5</vt:lpstr>
      <vt:lpstr>Continuously Operating Reference Stations (CORS)</vt:lpstr>
      <vt:lpstr>Slide 7</vt:lpstr>
      <vt:lpstr>Slide 8</vt:lpstr>
      <vt:lpstr>Slide 9</vt:lpstr>
      <vt:lpstr>Slide 10</vt:lpstr>
      <vt:lpstr>Slide 11</vt:lpstr>
      <vt:lpstr>Slide 12</vt:lpstr>
      <vt:lpstr>Slide 13</vt:lpstr>
      <vt:lpstr>U.S. CORS Velocity Field – ITRF2008 (IGS08 epoch 2005.0)</vt:lpstr>
      <vt:lpstr>U.S. CORS Velocity Field - NAD83(2011) epoch 2010.0</vt:lpstr>
      <vt:lpstr>Introducing…  NAD 83(2011) epoch 2010.00</vt:lpstr>
      <vt:lpstr>Why a Multi-Year CORS Solution?</vt:lpstr>
      <vt:lpstr>Maintaining Coordinate Accuracy - the Multi-Year CORS Solution 5 years in the making </vt:lpstr>
      <vt:lpstr>Changes in Horizontal NAD 83 Positions NAD 83(2011) epoch 2010.0 – NAD 83(CORS96) epoch 2002.0</vt:lpstr>
      <vt:lpstr>Changes in Vertical NAD 83 Positions   NAD 83(2011) epoch 2010.0 – NAD 83(CORS96) epoch 2002.0</vt:lpstr>
      <vt:lpstr>Slide 21</vt:lpstr>
      <vt:lpstr>NGS Antenna Calibration  – Relative vs. Absolute GNSS Antenna Calibration</vt:lpstr>
      <vt:lpstr>What’s different about the CORS coordinates?</vt:lpstr>
      <vt:lpstr>Slide 24</vt:lpstr>
      <vt:lpstr>Slide 25</vt:lpstr>
      <vt:lpstr>Slide 26</vt:lpstr>
      <vt:lpstr>Why a new national adjustment of the passive network?</vt:lpstr>
      <vt:lpstr>Slide 28</vt:lpstr>
      <vt:lpstr>Slide 29</vt:lpstr>
      <vt:lpstr>Slide 30</vt:lpstr>
      <vt:lpstr>Slide 31</vt:lpstr>
      <vt:lpstr>Slide 32</vt:lpstr>
      <vt:lpstr>Slide 33</vt:lpstr>
      <vt:lpstr>Slide 34</vt:lpstr>
      <vt:lpstr>Slide 35</vt:lpstr>
      <vt:lpstr>Slide 36</vt:lpstr>
      <vt:lpstr>NA2011 Project Status</vt:lpstr>
      <vt:lpstr>When will it all be done?</vt:lpstr>
      <vt:lpstr>Near-future (possible) plans</vt:lpstr>
      <vt:lpstr>Slide 40</vt:lpstr>
      <vt:lpstr>Questions?</vt:lpstr>
      <vt:lpstr>Slide 42</vt:lpstr>
      <vt:lpstr>Slide 43</vt:lpstr>
      <vt:lpstr>OPUS – choose your flavor (reference frame)</vt:lpstr>
      <vt:lpstr>How Does OPUS-RS Work?</vt:lpstr>
      <vt:lpstr>How Does OPUS-RS Work?</vt:lpstr>
      <vt:lpstr>Slide 47</vt:lpstr>
      <vt:lpstr>Slide 48</vt:lpstr>
      <vt:lpstr>Slide 49</vt:lpstr>
      <vt:lpstr>Slide 50</vt:lpstr>
      <vt:lpstr>Slide 51</vt:lpstr>
      <vt:lpstr>Slide 52</vt:lpstr>
      <vt:lpstr>Slide 53</vt:lpstr>
      <vt:lpstr>Slide 54</vt:lpstr>
      <vt:lpstr>OPUS – Projects</vt:lpstr>
      <vt:lpstr>Slide 56</vt:lpstr>
      <vt:lpstr>Slide 57</vt:lpstr>
      <vt:lpstr>Slide 58</vt:lpstr>
      <vt:lpstr>Slide 59</vt:lpstr>
      <vt:lpstr>Slide 60</vt:lpstr>
      <vt:lpstr>Slide 61</vt:lpstr>
      <vt:lpstr>CORS Monograph CORS and OPUS for Engineers: Tools for Surveying and Mapping Applications</vt:lpstr>
      <vt:lpstr>Slide 63</vt:lpstr>
      <vt:lpstr>Slide 64</vt:lpstr>
      <vt:lpstr>National Geodetic Survey Ten-Year Plan</vt:lpstr>
      <vt:lpstr>Why New Datums?</vt:lpstr>
      <vt:lpstr>Slide 67</vt:lpstr>
      <vt:lpstr>Slide 68</vt:lpstr>
      <vt:lpstr>Slide 69</vt:lpstr>
      <vt:lpstr>Slide 70</vt:lpstr>
      <vt:lpstr>Slide 71</vt:lpstr>
      <vt:lpstr>Slide 72</vt:lpstr>
      <vt:lpstr>GRAV-D Status</vt:lpstr>
      <vt:lpstr>GRAV-D Goals</vt:lpstr>
      <vt:lpstr>Slide 75</vt:lpstr>
      <vt:lpstr>How to Plan for the Future</vt:lpstr>
      <vt:lpstr>Floodplain Mapping Pilot Project</vt:lpstr>
      <vt:lpstr>Pilot Project: Conclusions</vt:lpstr>
      <vt:lpstr>Geoid Slope Validation Survey</vt:lpstr>
      <vt:lpstr>Surveys Performed</vt:lpstr>
      <vt:lpstr>Slide 81</vt:lpstr>
      <vt:lpstr>Slide 82</vt:lpstr>
      <vt:lpstr>Geoid Slope Survey Conclusions</vt:lpstr>
      <vt:lpstr>Future Milestones of the NSRS</vt:lpstr>
      <vt:lpstr>Upcoming Event</vt:lpstr>
      <vt:lpstr>LightSquared PNT Working Group Report</vt:lpstr>
      <vt:lpstr>Slide 87</vt:lpstr>
      <vt:lpstr>Slide 88</vt:lpstr>
      <vt:lpstr>OPERATIONAL PROTOTYPE SCORS – 19 STATIONS STREAMING GNSS OBSERVABLES IN RTCM 3.0 FORMAT</vt:lpstr>
      <vt:lpstr>HOW WILL NGS VALIDATE RTN NSRS COMPLIANCE?</vt:lpstr>
      <vt:lpstr>Slide 91</vt:lpstr>
      <vt:lpstr>Slide 92</vt:lpstr>
      <vt:lpstr>Slide 93</vt:lpstr>
      <vt:lpstr>Slide 94</vt:lpstr>
      <vt:lpstr>Slide 95</vt:lpstr>
      <vt:lpstr>Datasheet Format Changes</vt:lpstr>
      <vt:lpstr>Announcing… A New NGS Datasheet Format</vt:lpstr>
      <vt:lpstr>Announcing… A New NGS Datasheet Format</vt:lpstr>
      <vt:lpstr>Announcing… A New NGS Datasheet Format</vt:lpstr>
      <vt:lpstr>NGS Geodetic Tool Kit &amp; Geodetic Software Download</vt:lpstr>
      <vt:lpstr>Horizontal Time Dependent Positioning (HTDP) – new version</vt:lpstr>
      <vt:lpstr>Slide 102</vt:lpstr>
      <vt:lpstr>Slide 103</vt:lpstr>
      <vt:lpstr>Slide 104</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 Stone</dc:creator>
  <cp:lastModifiedBy>William Stone</cp:lastModifiedBy>
  <cp:revision>223</cp:revision>
  <cp:lastPrinted>2012-02-08T00:16:34Z</cp:lastPrinted>
  <dcterms:created xsi:type="dcterms:W3CDTF">2011-11-08T16:12:30Z</dcterms:created>
  <dcterms:modified xsi:type="dcterms:W3CDTF">2012-04-16T15:18:49Z</dcterms:modified>
</cp:coreProperties>
</file>