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1" r:id="rId2"/>
  </p:sldMasterIdLst>
  <p:notesMasterIdLst>
    <p:notesMasterId r:id="rId23"/>
  </p:notesMasterIdLst>
  <p:sldIdLst>
    <p:sldId id="256" r:id="rId3"/>
    <p:sldId id="274" r:id="rId4"/>
    <p:sldId id="257" r:id="rId5"/>
    <p:sldId id="270" r:id="rId6"/>
    <p:sldId id="271" r:id="rId7"/>
    <p:sldId id="258" r:id="rId8"/>
    <p:sldId id="261" r:id="rId9"/>
    <p:sldId id="265" r:id="rId10"/>
    <p:sldId id="266" r:id="rId11"/>
    <p:sldId id="267" r:id="rId12"/>
    <p:sldId id="275" r:id="rId13"/>
    <p:sldId id="268" r:id="rId14"/>
    <p:sldId id="276" r:id="rId15"/>
    <p:sldId id="260" r:id="rId16"/>
    <p:sldId id="259" r:id="rId17"/>
    <p:sldId id="269" r:id="rId18"/>
    <p:sldId id="272" r:id="rId19"/>
    <p:sldId id="277" r:id="rId20"/>
    <p:sldId id="278"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208" autoAdjust="0"/>
  </p:normalViewPr>
  <p:slideViewPr>
    <p:cSldViewPr snapToGrid="0">
      <p:cViewPr>
        <p:scale>
          <a:sx n="68" d="100"/>
          <a:sy n="68" d="100"/>
        </p:scale>
        <p:origin x="1262"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8" d="100"/>
          <a:sy n="68" d="100"/>
        </p:scale>
        <p:origin x="3101"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52E3C6-68C8-4FA2-8CD6-B64FFFD09D14}" type="datetimeFigureOut">
              <a:rPr lang="en-US" smtClean="0"/>
              <a:t>5/15/2015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D6779-C307-45F2-B08A-CF6C64DEE309}" type="slidenum">
              <a:rPr lang="en-US" smtClean="0"/>
              <a:t>‹#›</a:t>
            </a:fld>
            <a:endParaRPr lang="en-US"/>
          </a:p>
        </p:txBody>
      </p:sp>
    </p:spTree>
    <p:extLst>
      <p:ext uri="{BB962C8B-B14F-4D97-AF65-F5344CB8AC3E}">
        <p14:creationId xmlns:p14="http://schemas.microsoft.com/office/powerpoint/2010/main" val="964872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6D6779-C307-45F2-B08A-CF6C64DEE309}" type="slidenum">
              <a:rPr lang="en-US" smtClean="0"/>
              <a:t>2</a:t>
            </a:fld>
            <a:endParaRPr lang="en-US"/>
          </a:p>
        </p:txBody>
      </p:sp>
    </p:spTree>
    <p:extLst>
      <p:ext uri="{BB962C8B-B14F-4D97-AF65-F5344CB8AC3E}">
        <p14:creationId xmlns:p14="http://schemas.microsoft.com/office/powerpoint/2010/main" val="126840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lvl="1" eaLnBrk="1" hangingPunct="1">
              <a:spcBef>
                <a:spcPct val="0"/>
              </a:spcBef>
              <a:buFont typeface="Arial" pitchFamily="34" charset="0"/>
              <a:buNone/>
              <a:defRPr/>
            </a:pPr>
            <a:r>
              <a:rPr lang="en-US" altLang="en-US" sz="2400" b="1" dirty="0">
                <a:solidFill>
                  <a:srgbClr val="0000FF"/>
                </a:solidFill>
                <a:latin typeface="Times New Roman" pitchFamily="18" charset="0"/>
                <a:cs typeface="Times New Roman" pitchFamily="18" charset="0"/>
              </a:rPr>
              <a:t>NEW VERTICAL DATUM  (Rationale)</a:t>
            </a:r>
          </a:p>
          <a:p>
            <a:pPr lvl="1" eaLnBrk="1" hangingPunct="1">
              <a:spcBef>
                <a:spcPct val="0"/>
              </a:spcBef>
              <a:buFont typeface="Arial" pitchFamily="34" charset="0"/>
              <a:buNone/>
              <a:defRPr/>
            </a:pPr>
            <a:endParaRPr lang="en-US" altLang="en-US" sz="2400" dirty="0">
              <a:latin typeface="Times New Roman" pitchFamily="18" charset="0"/>
              <a:cs typeface="Times New Roman" pitchFamily="18" charset="0"/>
            </a:endParaRPr>
          </a:p>
          <a:p>
            <a:pPr eaLnBrk="1" hangingPunct="1">
              <a:spcBef>
                <a:spcPct val="0"/>
              </a:spcBef>
              <a:buFont typeface="Arial" pitchFamily="34" charset="0"/>
              <a:buChar char="•"/>
              <a:defRPr/>
            </a:pPr>
            <a:r>
              <a:rPr lang="en-US" altLang="en-US" sz="2400" dirty="0">
                <a:latin typeface="Times New Roman" pitchFamily="18" charset="0"/>
                <a:cs typeface="Times New Roman" pitchFamily="18" charset="0"/>
              </a:rPr>
              <a:t>The technology to make accurate vertical heights measurements with GNSS technology</a:t>
            </a:r>
          </a:p>
          <a:p>
            <a:pPr eaLnBrk="1" hangingPunct="1">
              <a:spcBef>
                <a:spcPct val="0"/>
              </a:spcBef>
              <a:buFont typeface="Arial" pitchFamily="34" charset="0"/>
              <a:buChar char="•"/>
              <a:defRPr/>
            </a:pPr>
            <a:r>
              <a:rPr lang="en-US" altLang="en-US" sz="2400" dirty="0">
                <a:latin typeface="Times New Roman" pitchFamily="18" charset="0"/>
                <a:cs typeface="Times New Roman" pitchFamily="18" charset="0"/>
              </a:rPr>
              <a:t>To provide vertical access to formerly prohibitive places</a:t>
            </a:r>
          </a:p>
          <a:p>
            <a:pPr eaLnBrk="1" hangingPunct="1">
              <a:spcBef>
                <a:spcPct val="0"/>
              </a:spcBef>
              <a:buFont typeface="Arial" pitchFamily="34" charset="0"/>
              <a:buChar char="•"/>
              <a:defRPr/>
            </a:pPr>
            <a:r>
              <a:rPr lang="en-US" altLang="en-US" sz="2400" dirty="0">
                <a:latin typeface="Times New Roman" pitchFamily="18" charset="0"/>
                <a:cs typeface="Times New Roman" pitchFamily="18" charset="0"/>
              </a:rPr>
              <a:t>To allow monitoring of physical or geophysical datum deformation</a:t>
            </a:r>
          </a:p>
          <a:p>
            <a:pPr eaLnBrk="1" hangingPunct="1">
              <a:spcBef>
                <a:spcPct val="0"/>
              </a:spcBef>
              <a:buFont typeface="Arial" pitchFamily="34" charset="0"/>
              <a:buChar char="•"/>
              <a:defRPr/>
            </a:pPr>
            <a:r>
              <a:rPr lang="en-US" altLang="en-US" sz="2400" dirty="0">
                <a:latin typeface="Times New Roman" pitchFamily="18" charset="0"/>
                <a:cs typeface="Times New Roman" pitchFamily="18" charset="0"/>
              </a:rPr>
              <a:t>A move away from differentially leveled passive control as the defining mechanism of the reference surface</a:t>
            </a:r>
          </a:p>
          <a:p>
            <a:pPr eaLnBrk="1" hangingPunct="1">
              <a:spcBef>
                <a:spcPct val="0"/>
              </a:spcBef>
              <a:buFont typeface="Arial" pitchFamily="34" charset="0"/>
              <a:buChar char="•"/>
              <a:defRPr/>
            </a:pPr>
            <a:r>
              <a:rPr lang="en-US" altLang="en-US" sz="2400" dirty="0">
                <a:latin typeface="Times New Roman" pitchFamily="18" charset="0"/>
                <a:cs typeface="Times New Roman" pitchFamily="18" charset="0"/>
              </a:rPr>
              <a:t>To be consistent with the shift in the geometric reference frame/ellipsoid (2022)</a:t>
            </a:r>
          </a:p>
          <a:p>
            <a:pPr eaLnBrk="1" hangingPunct="1">
              <a:spcBef>
                <a:spcPct val="0"/>
              </a:spcBef>
              <a:buFont typeface="Arial" pitchFamily="34" charset="0"/>
              <a:buChar char="•"/>
              <a:defRPr/>
            </a:pPr>
            <a:r>
              <a:rPr lang="en-US" altLang="en-US" sz="2400" dirty="0">
                <a:latin typeface="Times New Roman" pitchFamily="18" charset="0"/>
                <a:cs typeface="Times New Roman" pitchFamily="18" charset="0"/>
              </a:rPr>
              <a:t>Improvement in our technical abilities in reference surface realization (geopotential gravimetric reference surface - 1cm accuracy of geoid </a:t>
            </a:r>
            <a:r>
              <a:rPr lang="en-US" altLang="en-US" sz="2400" i="1" dirty="0">
                <a:latin typeface="Times New Roman" pitchFamily="18" charset="0"/>
                <a:cs typeface="Times New Roman" pitchFamily="18" charset="0"/>
              </a:rPr>
              <a:t>(GNSS/GRAV-D)</a:t>
            </a:r>
            <a:r>
              <a:rPr lang="en-US" altLang="en-US" sz="2400" dirty="0">
                <a:latin typeface="Times New Roman" pitchFamily="18" charset="0"/>
                <a:cs typeface="Times New Roman" pitchFamily="18" charset="0"/>
              </a:rPr>
              <a:t>)</a:t>
            </a:r>
          </a:p>
          <a:p>
            <a:pPr eaLnBrk="1" hangingPunct="1">
              <a:spcBef>
                <a:spcPct val="0"/>
              </a:spcBef>
              <a:buFont typeface="Arial" pitchFamily="34" charset="0"/>
              <a:buChar char="•"/>
              <a:defRPr/>
            </a:pPr>
            <a:r>
              <a:rPr lang="en-US" altLang="en-US" sz="2400" dirty="0">
                <a:latin typeface="Times New Roman" pitchFamily="18" charset="0"/>
                <a:cs typeface="Times New Roman" pitchFamily="18" charset="0"/>
              </a:rPr>
              <a:t>The new geopotential reference surface will be aligned with the geometric reference frame/ellipsoid (i.e., no hybrid geoid)</a:t>
            </a:r>
          </a:p>
          <a:p>
            <a:pPr eaLnBrk="1" hangingPunct="1">
              <a:spcBef>
                <a:spcPct val="0"/>
              </a:spcBef>
              <a:buFont typeface="Arial" pitchFamily="34" charset="0"/>
              <a:buNone/>
              <a:defRPr/>
            </a:pPr>
            <a:endParaRPr lang="en-US" altLang="en-US" sz="2400" dirty="0">
              <a:latin typeface="Times New Roman" pitchFamily="18" charset="0"/>
              <a:cs typeface="Times New Roman" pitchFamily="18" charset="0"/>
            </a:endParaRPr>
          </a:p>
          <a:p>
            <a:pPr eaLnBrk="1" hangingPunct="1">
              <a:spcBef>
                <a:spcPct val="0"/>
              </a:spcBef>
              <a:buFont typeface="Arial" pitchFamily="34" charset="0"/>
              <a:buNone/>
              <a:defRPr/>
            </a:pPr>
            <a:r>
              <a:rPr lang="en-US" altLang="en-US" sz="2400" dirty="0">
                <a:latin typeface="Times New Roman" pitchFamily="18" charset="0"/>
                <a:cs typeface="Times New Roman" pitchFamily="18" charset="0"/>
              </a:rPr>
              <a:t>xGEOID14B</a:t>
            </a:r>
          </a:p>
          <a:p>
            <a:pPr>
              <a:defRPr/>
            </a:pPr>
            <a:r>
              <a:rPr lang="en-US" altLang="en-US" sz="2800" b="1" u="sng" dirty="0"/>
              <a:t>**NOT FOR ANY OFFICIAL USES**</a:t>
            </a:r>
          </a:p>
          <a:p>
            <a:pPr>
              <a:defRPr/>
            </a:pPr>
            <a:r>
              <a:rPr lang="en-US" altLang="en-US" sz="2800" dirty="0"/>
              <a:t>Only for your information in estimating height changes at points you use. </a:t>
            </a:r>
          </a:p>
          <a:p>
            <a:pPr>
              <a:defRPr/>
            </a:pPr>
            <a:r>
              <a:rPr lang="en-US" altLang="en-US" sz="2800" dirty="0"/>
              <a:t>These heights aren’t exactly the same as will be adopted in 2022, but are similar. Why?</a:t>
            </a:r>
          </a:p>
          <a:p>
            <a:pPr lvl="1">
              <a:defRPr/>
            </a:pPr>
            <a:r>
              <a:rPr lang="en-US" altLang="en-US" sz="2400" dirty="0"/>
              <a:t>GRAV-D isn’t complete yet and the data gaps affect the geoid model, even in areas with GRAV-D data</a:t>
            </a:r>
          </a:p>
          <a:p>
            <a:pPr>
              <a:defRPr/>
            </a:pPr>
            <a:r>
              <a:rPr lang="en-US" altLang="en-US" sz="2400" dirty="0"/>
              <a:t>Geoid modeling methods continually improving and will be better by 2022, thus changing the heights.</a:t>
            </a:r>
          </a:p>
          <a:p>
            <a:pPr>
              <a:defRPr/>
            </a:pPr>
            <a:r>
              <a:rPr lang="en-US" altLang="en-US" sz="2400" dirty="0"/>
              <a:t>Additional terrestrial and/or satellite data will likely become available by 2022. </a:t>
            </a:r>
          </a:p>
          <a:p>
            <a:pPr>
              <a:defRPr/>
            </a:pPr>
            <a:r>
              <a:rPr lang="en-US" altLang="en-US" dirty="0" smtClean="0"/>
              <a:t>First time CONUS + AK + Islands on same geoid</a:t>
            </a:r>
          </a:p>
          <a:p>
            <a:pPr lvl="1">
              <a:defRPr/>
            </a:pPr>
            <a:endParaRPr lang="en-US" altLang="en-US" sz="2400" dirty="0"/>
          </a:p>
          <a:p>
            <a:pPr lvl="1" eaLnBrk="1" hangingPunct="1">
              <a:spcBef>
                <a:spcPct val="0"/>
              </a:spcBef>
              <a:buFont typeface="Arial" pitchFamily="34" charset="0"/>
              <a:buChar char="•"/>
              <a:defRPr/>
            </a:pPr>
            <a:endParaRPr lang="en-US" altLang="en-US" sz="2400" dirty="0">
              <a:latin typeface="Times New Roman" pitchFamily="18" charset="0"/>
              <a:cs typeface="Times New Roman" pitchFamily="18" charset="0"/>
            </a:endParaRPr>
          </a:p>
          <a:p>
            <a:pPr lvl="1" eaLnBrk="1" hangingPunct="1">
              <a:spcBef>
                <a:spcPct val="0"/>
              </a:spcBef>
              <a:buFont typeface="Arial" pitchFamily="34" charset="0"/>
              <a:buChar char="•"/>
              <a:defRPr/>
            </a:pPr>
            <a:endParaRPr lang="en-US" altLang="en-US" sz="2400" dirty="0">
              <a:latin typeface="Times New Roman" pitchFamily="18" charset="0"/>
              <a:cs typeface="Times New Roman" pitchFamily="18" charset="0"/>
            </a:endParaRPr>
          </a:p>
        </p:txBody>
      </p:sp>
      <p:sp>
        <p:nvSpPr>
          <p:cNvPr id="809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panose="020B0604020202020204" pitchFamily="34" charset="0"/>
              </a:defRPr>
            </a:lvl1pPr>
            <a:lvl2pPr marL="742950" indent="-285750" defTabSz="923925" eaLnBrk="0" hangingPunct="0">
              <a:spcBef>
                <a:spcPct val="30000"/>
              </a:spcBef>
              <a:defRPr sz="1200">
                <a:solidFill>
                  <a:schemeClr val="tx1"/>
                </a:solidFill>
                <a:latin typeface="Arial" panose="020B0604020202020204" pitchFamily="34" charset="0"/>
              </a:defRPr>
            </a:lvl2pPr>
            <a:lvl3pPr marL="1144588" indent="-228600" defTabSz="923925" eaLnBrk="0" hangingPunct="0">
              <a:spcBef>
                <a:spcPct val="30000"/>
              </a:spcBef>
              <a:defRPr sz="1200">
                <a:solidFill>
                  <a:schemeClr val="tx1"/>
                </a:solidFill>
                <a:latin typeface="Arial" panose="020B0604020202020204" pitchFamily="34" charset="0"/>
              </a:defRPr>
            </a:lvl3pPr>
            <a:lvl4pPr marL="1601788" indent="-228600" defTabSz="923925" eaLnBrk="0" hangingPunct="0">
              <a:spcBef>
                <a:spcPct val="30000"/>
              </a:spcBef>
              <a:defRPr sz="1200">
                <a:solidFill>
                  <a:schemeClr val="tx1"/>
                </a:solidFill>
                <a:latin typeface="Arial" panose="020B0604020202020204" pitchFamily="34" charset="0"/>
              </a:defRPr>
            </a:lvl4pPr>
            <a:lvl5pPr marL="2058988" indent="-228600" defTabSz="923925" eaLnBrk="0" hangingPunct="0">
              <a:spcBef>
                <a:spcPct val="30000"/>
              </a:spcBef>
              <a:defRPr sz="1200">
                <a:solidFill>
                  <a:schemeClr val="tx1"/>
                </a:solidFill>
                <a:latin typeface="Arial" panose="020B0604020202020204" pitchFamily="34" charset="0"/>
              </a:defRPr>
            </a:lvl5pPr>
            <a:lvl6pPr marL="2516188"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3388"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30588"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7788"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A664D93-DBB5-4F82-8233-9A08FB71F6B7}" type="slidenum">
              <a:rPr lang="en-US" altLang="en-US">
                <a:latin typeface="Gill Sans MT" panose="020B0502020104020203" pitchFamily="34" charset="0"/>
                <a:ea typeface="MS PGothic" panose="020B0600070205080204" pitchFamily="34" charset="-128"/>
              </a:rPr>
              <a:pPr eaLnBrk="1" hangingPunct="1">
                <a:spcBef>
                  <a:spcPct val="0"/>
                </a:spcBef>
              </a:pPr>
              <a:t>16</a:t>
            </a:fld>
            <a:endParaRPr lang="en-US" altLang="en-US">
              <a:latin typeface="Gill Sans MT" panose="020B0502020104020203" pitchFamily="34" charset="0"/>
              <a:ea typeface="MS PGothic" panose="020B0600070205080204" pitchFamily="34" charset="-128"/>
            </a:endParaRPr>
          </a:p>
        </p:txBody>
      </p:sp>
    </p:spTree>
    <p:extLst>
      <p:ext uri="{BB962C8B-B14F-4D97-AF65-F5344CB8AC3E}">
        <p14:creationId xmlns:p14="http://schemas.microsoft.com/office/powerpoint/2010/main" val="37497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NAD 83 </a:t>
            </a:r>
            <a:r>
              <a:rPr lang="en-US" dirty="0" err="1" smtClean="0"/>
              <a:t>geocenter</a:t>
            </a:r>
            <a:r>
              <a:rPr lang="en-US" baseline="0" dirty="0" smtClean="0"/>
              <a:t> based on calculations using old Transit system – resulted in 2.2 m offset from current best estimates.</a:t>
            </a:r>
          </a:p>
          <a:p>
            <a:r>
              <a:rPr lang="en-US" baseline="0" dirty="0" smtClean="0"/>
              <a:t>WGS84 and IGS solutions have progressively iterated to closer solutions. NAD 83 remains fixed though (state legislatures).</a:t>
            </a:r>
          </a:p>
          <a:p>
            <a:r>
              <a:rPr lang="en-US" baseline="0" dirty="0" smtClean="0"/>
              <a:t>Currently realized through bench mark (passive) control. Collected over decades and of varying quality.</a:t>
            </a:r>
          </a:p>
          <a:p>
            <a:endParaRPr lang="en-US" dirty="0"/>
          </a:p>
        </p:txBody>
      </p:sp>
      <p:sp>
        <p:nvSpPr>
          <p:cNvPr id="4" name="Slide Number Placeholder 3"/>
          <p:cNvSpPr>
            <a:spLocks noGrp="1"/>
          </p:cNvSpPr>
          <p:nvPr>
            <p:ph type="sldNum" sz="quarter" idx="10"/>
          </p:nvPr>
        </p:nvSpPr>
        <p:spPr/>
        <p:txBody>
          <a:bodyPr/>
          <a:lstStyle/>
          <a:p>
            <a:fld id="{C56D6779-C307-45F2-B08A-CF6C64DEE309}" type="slidenum">
              <a:rPr lang="en-US" smtClean="0"/>
              <a:t>3</a:t>
            </a:fld>
            <a:endParaRPr lang="en-US"/>
          </a:p>
        </p:txBody>
      </p:sp>
    </p:spTree>
    <p:extLst>
      <p:ext uri="{BB962C8B-B14F-4D97-AF65-F5344CB8AC3E}">
        <p14:creationId xmlns:p14="http://schemas.microsoft.com/office/powerpoint/2010/main" val="412810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Remember, in large part, the existing datum NAD83 pre-dates the satellite geodesy era. The bulk of observations in the original NAD 83 were angles and distances measured with theodolites and iron bars, later electronic distance measurements. The last-minute addition of some early transit doppler measurements allowed us to look forward and anchor the frame not in Kansas, but at the (then measured) center of the earth.</a:t>
            </a:r>
          </a:p>
          <a:p>
            <a:endParaRPr lang="en-US" altLang="en-US" smtClean="0"/>
          </a:p>
          <a:p>
            <a:r>
              <a:rPr lang="en-US" altLang="en-US" smtClean="0"/>
              <a:t>The lack of doppler control over Russia and south Atlantic laid the foundation for the 2 meter offset in geocenter.</a:t>
            </a:r>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0D1E46F-60B1-4F7E-8D2D-22BA109445D2}" type="slidenum">
              <a:rPr lang="en-US" altLang="en-US"/>
              <a:pPr eaLnBrk="1" hangingPunct="1">
                <a:spcBef>
                  <a:spcPct val="0"/>
                </a:spcBef>
              </a:pPr>
              <a:t>4</a:t>
            </a:fld>
            <a:endParaRPr lang="en-US" altLang="en-US"/>
          </a:p>
        </p:txBody>
      </p:sp>
    </p:spTree>
    <p:extLst>
      <p:ext uri="{BB962C8B-B14F-4D97-AF65-F5344CB8AC3E}">
        <p14:creationId xmlns:p14="http://schemas.microsoft.com/office/powerpoint/2010/main" val="178690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eaLnBrk="0" hangingPunct="0">
              <a:spcBef>
                <a:spcPct val="30000"/>
              </a:spcBef>
              <a:defRPr sz="1200">
                <a:solidFill>
                  <a:schemeClr val="tx1"/>
                </a:solidFill>
                <a:latin typeface="Calibri" panose="020F0502020204030204" pitchFamily="34" charset="0"/>
              </a:defRPr>
            </a:lvl1pPr>
            <a:lvl2pPr marL="742950" indent="-285750" defTabSz="936625" eaLnBrk="0" hangingPunct="0">
              <a:spcBef>
                <a:spcPct val="30000"/>
              </a:spcBef>
              <a:defRPr sz="1200">
                <a:solidFill>
                  <a:schemeClr val="tx1"/>
                </a:solidFill>
                <a:latin typeface="Calibri" panose="020F0502020204030204" pitchFamily="34" charset="0"/>
              </a:defRPr>
            </a:lvl2pPr>
            <a:lvl3pPr marL="1143000" indent="-228600" defTabSz="936625" eaLnBrk="0" hangingPunct="0">
              <a:spcBef>
                <a:spcPct val="30000"/>
              </a:spcBef>
              <a:defRPr sz="1200">
                <a:solidFill>
                  <a:schemeClr val="tx1"/>
                </a:solidFill>
                <a:latin typeface="Calibri" panose="020F0502020204030204" pitchFamily="34" charset="0"/>
              </a:defRPr>
            </a:lvl3pPr>
            <a:lvl4pPr marL="1600200" indent="-228600" defTabSz="936625" eaLnBrk="0" hangingPunct="0">
              <a:spcBef>
                <a:spcPct val="30000"/>
              </a:spcBef>
              <a:defRPr sz="1200">
                <a:solidFill>
                  <a:schemeClr val="tx1"/>
                </a:solidFill>
                <a:latin typeface="Calibri" panose="020F0502020204030204" pitchFamily="34" charset="0"/>
              </a:defRPr>
            </a:lvl4pPr>
            <a:lvl5pPr marL="2057400" indent="-228600" defTabSz="936625" eaLnBrk="0" hangingPunct="0">
              <a:spcBef>
                <a:spcPct val="30000"/>
              </a:spcBef>
              <a:defRPr sz="1200">
                <a:solidFill>
                  <a:schemeClr val="tx1"/>
                </a:solidFill>
                <a:latin typeface="Calibri" panose="020F0502020204030204" pitchFamily="34" charset="0"/>
              </a:defRPr>
            </a:lvl5pPr>
            <a:lvl6pPr marL="2514600" indent="-228600" defTabSz="9366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66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66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66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108BBF-09FE-4561-BD30-F03E19A8F578}" type="slidenum">
              <a:rPr lang="en-US" altLang="en-US">
                <a:solidFill>
                  <a:srgbClr val="000000"/>
                </a:solidFill>
                <a:latin typeface="Times New Roman" panose="02020603050405020304" pitchFamily="18" charset="0"/>
              </a:rPr>
              <a:pPr>
                <a:spcBef>
                  <a:spcPct val="0"/>
                </a:spcBef>
              </a:pPr>
              <a:t>6</a:t>
            </a:fld>
            <a:endParaRPr lang="en-US" altLang="en-US">
              <a:solidFill>
                <a:srgbClr val="000000"/>
              </a:solidFill>
              <a:latin typeface="Times New Roman" panose="02020603050405020304" pitchFamily="18" charset="0"/>
            </a:endParaRPr>
          </a:p>
        </p:txBody>
      </p:sp>
      <p:sp>
        <p:nvSpPr>
          <p:cNvPr id="193539" name="Rectangle 2"/>
          <p:cNvSpPr>
            <a:spLocks noGrp="1" noRot="1" noChangeAspect="1" noChangeArrowheads="1" noTextEdit="1"/>
          </p:cNvSpPr>
          <p:nvPr>
            <p:ph type="sldImg"/>
          </p:nvPr>
        </p:nvSpPr>
        <p:spPr bwMode="auto">
          <a:xfrm>
            <a:off x="381000" y="687388"/>
            <a:ext cx="6097588"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800" b="1" smtClean="0"/>
              <a:t>ITRF</a:t>
            </a:r>
            <a:r>
              <a:rPr lang="en-US" altLang="en-US" sz="800" smtClean="0"/>
              <a:t> (International Terrestrial Reference Frame) just has an origin; take NAD83 shaped ellipsoid centered at the ITRF origin to derive ITRF97 ellipsoid heights.</a:t>
            </a:r>
          </a:p>
          <a:p>
            <a:pPr eaLnBrk="1" hangingPunct="1">
              <a:spcBef>
                <a:spcPct val="0"/>
              </a:spcBef>
            </a:pPr>
            <a:endParaRPr lang="en-US" altLang="en-US" sz="800" b="1" smtClean="0"/>
          </a:p>
          <a:p>
            <a:pPr eaLnBrk="1" hangingPunct="1">
              <a:spcBef>
                <a:spcPct val="0"/>
              </a:spcBef>
            </a:pPr>
            <a:r>
              <a:rPr lang="en-US" altLang="en-US" sz="800" b="1" smtClean="0"/>
              <a:t>Ellipsoid heights NAD83 vs. ITRF97</a:t>
            </a:r>
            <a:r>
              <a:rPr lang="en-US" altLang="en-US" sz="800" smtClean="0"/>
              <a:t> - Defined origins are best estimate of the center of mass; NAD83 is not geocentric.  Move origin; move ellipsoid surface as illustrated.</a:t>
            </a:r>
          </a:p>
          <a:p>
            <a:pPr eaLnBrk="1" hangingPunct="1">
              <a:spcBef>
                <a:spcPct val="0"/>
              </a:spcBef>
            </a:pPr>
            <a:endParaRPr lang="en-US" altLang="en-US" sz="800" smtClean="0"/>
          </a:p>
          <a:p>
            <a:pPr eaLnBrk="1" hangingPunct="1">
              <a:spcBef>
                <a:spcPct val="0"/>
              </a:spcBef>
            </a:pPr>
            <a:r>
              <a:rPr lang="en-US" altLang="en-US" sz="800" b="1" smtClean="0"/>
              <a:t>Ellipsoid height differences</a:t>
            </a:r>
            <a:r>
              <a:rPr lang="en-US" altLang="en-US" sz="800" smtClean="0"/>
              <a:t> reflect the non-geocentricity of NAD83.</a:t>
            </a:r>
          </a:p>
          <a:p>
            <a:pPr eaLnBrk="1" hangingPunct="1">
              <a:spcBef>
                <a:spcPct val="0"/>
              </a:spcBef>
            </a:pPr>
            <a:endParaRPr lang="en-US" altLang="en-US" sz="800" smtClean="0"/>
          </a:p>
        </p:txBody>
      </p:sp>
    </p:spTree>
    <p:extLst>
      <p:ext uri="{BB962C8B-B14F-4D97-AF65-F5344CB8AC3E}">
        <p14:creationId xmlns:p14="http://schemas.microsoft.com/office/powerpoint/2010/main" val="76086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4" name="Shape 565"/>
          <p:cNvSpPr>
            <a:spLocks noGrp="1" noRot="1" noChangeAspect="1" noTextEdit="1"/>
          </p:cNvSpPr>
          <p:nvPr>
            <p:ph type="sldImg" idx="2"/>
          </p:nvPr>
        </p:nvSpPr>
        <p:spPr>
          <a:xfrm>
            <a:off x="406400" y="698500"/>
            <a:ext cx="6197600" cy="348615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12291" name="Shape 566"/>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0" tIns="46565" rIns="93130" bIns="46565">
            <a:normAutofit fontScale="92500" lnSpcReduction="10000"/>
          </a:bodyPr>
          <a:lstStyle/>
          <a:p>
            <a:pPr>
              <a:lnSpc>
                <a:spcPct val="80000"/>
              </a:lnSpc>
              <a:spcBef>
                <a:spcPct val="0"/>
              </a:spcBef>
              <a:defRPr/>
            </a:pPr>
            <a:r>
              <a:rPr lang="en-US" altLang="en-US" sz="1300" dirty="0">
                <a:ea typeface="ＭＳ Ｐゴシック" panose="020B0600070205080204" pitchFamily="34" charset="-128"/>
              </a:rPr>
              <a:t>Picture: Map reflects the type of height improvements users could expect if NAVD 88 were replaced with a geoid-based vertical datum. (This is only a large scale approximation and should not be used as an absolute guide. Each benchmark might have its own level of mismatch, for example from uplift or subsidence, not captured by this broad brush. Also, this is the difference between the zero level of NAVD 88 and the actual geoid. The difference between NAD 83 ellipsoid heights and  ITRF/GRS-80 ellipsoid heights has NO influence on this graph and should not be part of the story.)</a:t>
            </a:r>
          </a:p>
          <a:p>
            <a:pPr eaLnBrk="1" hangingPunct="1">
              <a:lnSpc>
                <a:spcPct val="80000"/>
              </a:lnSpc>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dirty="0">
                <a:solidFill>
                  <a:srgbClr val="000000"/>
                </a:solidFill>
                <a:latin typeface="Calibri" panose="020F0502020204030204" pitchFamily="34" charset="0"/>
                <a:ea typeface="ＭＳ Ｐゴシック" panose="020B0600070205080204" pitchFamily="34" charset="-128"/>
              </a:rPr>
              <a:t>The new </a:t>
            </a:r>
            <a:r>
              <a:rPr lang="en-US" altLang="en-US" sz="1300" dirty="0" err="1">
                <a:solidFill>
                  <a:srgbClr val="000000"/>
                </a:solidFill>
                <a:latin typeface="Calibri" panose="020F0502020204030204" pitchFamily="34" charset="0"/>
                <a:ea typeface="ＭＳ Ｐゴシック" panose="020B0600070205080204" pitchFamily="34" charset="-128"/>
              </a:rPr>
              <a:t>datums</a:t>
            </a:r>
            <a:r>
              <a:rPr lang="en-US" altLang="en-US" sz="1300" dirty="0">
                <a:solidFill>
                  <a:srgbClr val="000000"/>
                </a:solidFill>
                <a:latin typeface="Calibri" panose="020F0502020204030204" pitchFamily="34" charset="0"/>
                <a:ea typeface="ＭＳ Ｐゴシック" panose="020B0600070205080204" pitchFamily="34" charset="-128"/>
              </a:rPr>
              <a:t> will be accessed via GNSS technology versus benchmarks</a:t>
            </a:r>
          </a:p>
          <a:p>
            <a:pPr eaLnBrk="1" hangingPunct="1">
              <a:lnSpc>
                <a:spcPct val="80000"/>
              </a:lnSpc>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dirty="0">
                <a:solidFill>
                  <a:srgbClr val="000000"/>
                </a:solidFill>
                <a:latin typeface="Calibri" panose="020F0502020204030204" pitchFamily="34" charset="0"/>
                <a:ea typeface="ＭＳ Ｐゴシック" panose="020B0600070205080204" pitchFamily="34" charset="-128"/>
              </a:rPr>
              <a:t>New vertical datum to be released in 2022 will be based upon a gravimetric geoid</a:t>
            </a:r>
          </a:p>
          <a:p>
            <a:pPr eaLnBrk="1" hangingPunct="1">
              <a:lnSpc>
                <a:spcPct val="80000"/>
              </a:lnSpc>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dirty="0">
                <a:solidFill>
                  <a:srgbClr val="000000"/>
                </a:solidFill>
                <a:latin typeface="Calibri" panose="020F0502020204030204" pitchFamily="34" charset="0"/>
                <a:ea typeface="ＭＳ Ｐゴシック" panose="020B0600070205080204" pitchFamily="34" charset="-128"/>
              </a:rPr>
              <a:t>Airborne gravity data for the geopotential datum collected by the Gravity for the Redefinition of the American Vertical Datum (GRAV-D) Project will allow for blending of data from satellite, </a:t>
            </a:r>
            <a:r>
              <a:rPr lang="en-US" altLang="en-US" sz="1300" dirty="0" err="1">
                <a:solidFill>
                  <a:srgbClr val="000000"/>
                </a:solidFill>
                <a:latin typeface="Calibri" panose="020F0502020204030204" pitchFamily="34" charset="0"/>
                <a:ea typeface="ＭＳ Ｐゴシック" panose="020B0600070205080204" pitchFamily="34" charset="-128"/>
              </a:rPr>
              <a:t>altimetric</a:t>
            </a:r>
            <a:r>
              <a:rPr lang="en-US" altLang="en-US" sz="1300" dirty="0">
                <a:solidFill>
                  <a:srgbClr val="000000"/>
                </a:solidFill>
                <a:latin typeface="Calibri" panose="020F0502020204030204" pitchFamily="34" charset="0"/>
                <a:ea typeface="ＭＳ Ｐゴシック" panose="020B0600070205080204" pitchFamily="34" charset="-128"/>
              </a:rPr>
              <a:t>, and surface sources.</a:t>
            </a:r>
          </a:p>
          <a:p>
            <a:pPr eaLnBrk="1" hangingPunct="1">
              <a:lnSpc>
                <a:spcPct val="80000"/>
              </a:lnSpc>
              <a:buFontTx/>
              <a:buChar char="-"/>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dirty="0">
                <a:solidFill>
                  <a:srgbClr val="000000"/>
                </a:solidFill>
                <a:latin typeface="Calibri" panose="020F0502020204030204" pitchFamily="34" charset="0"/>
                <a:ea typeface="ＭＳ Ｐゴシック" panose="020B0600070205080204" pitchFamily="34" charset="-128"/>
              </a:rPr>
              <a:t>Estimated Differences Between “Old” and “New” </a:t>
            </a:r>
            <a:r>
              <a:rPr lang="en-US" altLang="en-US" sz="1300" dirty="0" err="1">
                <a:solidFill>
                  <a:srgbClr val="000000"/>
                </a:solidFill>
                <a:latin typeface="Calibri" panose="020F0502020204030204" pitchFamily="34" charset="0"/>
                <a:ea typeface="ＭＳ Ｐゴシック" panose="020B0600070205080204" pitchFamily="34" charset="-128"/>
              </a:rPr>
              <a:t>Datums</a:t>
            </a:r>
            <a:r>
              <a:rPr lang="en-US" altLang="en-US" sz="1300" dirty="0">
                <a:solidFill>
                  <a:srgbClr val="000000"/>
                </a:solidFill>
                <a:latin typeface="Calibri" panose="020F0502020204030204" pitchFamily="34" charset="0"/>
                <a:ea typeface="ＭＳ Ｐゴシック" panose="020B0600070205080204" pitchFamily="34" charset="-128"/>
              </a:rPr>
              <a:t>:</a:t>
            </a:r>
          </a:p>
          <a:p>
            <a:pPr>
              <a:lnSpc>
                <a:spcPct val="80000"/>
              </a:lnSpc>
              <a:spcBef>
                <a:spcPct val="0"/>
              </a:spcBef>
              <a:buClr>
                <a:srgbClr val="000000"/>
              </a:buClr>
              <a:buFont typeface="Calibri" panose="020F0502020204030204" pitchFamily="34" charset="0"/>
              <a:buNone/>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Geometric Datum</a:t>
            </a:r>
          </a:p>
          <a:p>
            <a:pPr marL="629593" lvl="1" indent="-171707">
              <a:lnSpc>
                <a:spcPct val="80000"/>
              </a:lnSpc>
              <a:spcBef>
                <a:spcPts val="564"/>
              </a:spcBef>
              <a:buClr>
                <a:srgbClr val="000000"/>
              </a:buClr>
              <a:buFont typeface="Wingdings" panose="05000000000000000000" pitchFamily="2" charset="2"/>
              <a:buChar char="§"/>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Horizontal: 0.8 to 1.5 m in CONUS</a:t>
            </a:r>
          </a:p>
          <a:p>
            <a:pPr marL="629593" lvl="1" indent="-171707">
              <a:lnSpc>
                <a:spcPct val="80000"/>
              </a:lnSpc>
              <a:spcBef>
                <a:spcPts val="564"/>
              </a:spcBef>
              <a:buClr>
                <a:srgbClr val="000000"/>
              </a:buClr>
              <a:buFont typeface="Wingdings" panose="05000000000000000000" pitchFamily="2" charset="2"/>
              <a:buChar char="§"/>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Ellipsoidal heights: -0.2 to -1.6 m CONUS; AK 0 to 1.3 m</a:t>
            </a:r>
          </a:p>
          <a:p>
            <a:pPr>
              <a:lnSpc>
                <a:spcPct val="80000"/>
              </a:lnSpc>
              <a:spcBef>
                <a:spcPts val="639"/>
              </a:spcBef>
              <a:buClr>
                <a:srgbClr val="000000"/>
              </a:buClr>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Geopotential Datum</a:t>
            </a:r>
          </a:p>
          <a:p>
            <a:pPr marL="629593" lvl="1" indent="-171707">
              <a:lnSpc>
                <a:spcPct val="85000"/>
              </a:lnSpc>
              <a:spcBef>
                <a:spcPts val="564"/>
              </a:spcBef>
              <a:buClr>
                <a:srgbClr val="000000"/>
              </a:buClr>
              <a:buFont typeface="Wingdings" panose="05000000000000000000" pitchFamily="2" charset="2"/>
              <a:buChar char="§"/>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Approx. +0.1 m (Florida) to -1.3 m (Washington)</a:t>
            </a:r>
          </a:p>
          <a:p>
            <a:pPr marL="629593" lvl="1" indent="-171707">
              <a:lnSpc>
                <a:spcPct val="85000"/>
              </a:lnSpc>
              <a:spcBef>
                <a:spcPts val="564"/>
              </a:spcBef>
              <a:buClr>
                <a:srgbClr val="000000"/>
              </a:buClr>
              <a:buFont typeface="Wingdings" panose="05000000000000000000" pitchFamily="2" charset="2"/>
              <a:buChar char="§"/>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More than 2 meters of change in Alaska</a:t>
            </a:r>
          </a:p>
          <a:p>
            <a:pPr eaLnBrk="1" hangingPunct="1">
              <a:lnSpc>
                <a:spcPct val="80000"/>
              </a:lnSpc>
              <a:buFontTx/>
              <a:buChar char="-"/>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buFontTx/>
              <a:buChar char="-"/>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endParaRPr lang="en-US" altLang="en-US" sz="1300" dirty="0">
              <a:ea typeface="ＭＳ Ｐゴシック" panose="020B0600070205080204" pitchFamily="34" charset="-128"/>
            </a:endParaRPr>
          </a:p>
        </p:txBody>
      </p:sp>
      <p:sp>
        <p:nvSpPr>
          <p:cNvPr id="82948" name="Shape 567"/>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0" tIns="46565" rIns="93130" bIns="46565"/>
          <a:lstStyle>
            <a:lvl1pPr defTabSz="923925" eaLnBrk="0" hangingPunct="0">
              <a:defRPr sz="1400" b="1">
                <a:solidFill>
                  <a:schemeClr val="tx1"/>
                </a:solidFill>
                <a:latin typeface="Verdana" pitchFamily="34" charset="0"/>
              </a:defRPr>
            </a:lvl1pPr>
            <a:lvl2pPr marL="742950" indent="-285750" defTabSz="923925" eaLnBrk="0" hangingPunct="0">
              <a:defRPr sz="1400" b="1">
                <a:solidFill>
                  <a:schemeClr val="tx1"/>
                </a:solidFill>
                <a:latin typeface="Verdana" pitchFamily="34" charset="0"/>
              </a:defRPr>
            </a:lvl2pPr>
            <a:lvl3pPr marL="1144588" indent="-228600" defTabSz="923925" eaLnBrk="0" hangingPunct="0">
              <a:defRPr sz="1400" b="1">
                <a:solidFill>
                  <a:schemeClr val="tx1"/>
                </a:solidFill>
                <a:latin typeface="Verdana" pitchFamily="34" charset="0"/>
              </a:defRPr>
            </a:lvl3pPr>
            <a:lvl4pPr marL="1601788" indent="-228600" defTabSz="923925" eaLnBrk="0" hangingPunct="0">
              <a:defRPr sz="1400" b="1">
                <a:solidFill>
                  <a:schemeClr val="tx1"/>
                </a:solidFill>
                <a:latin typeface="Verdana" pitchFamily="34" charset="0"/>
              </a:defRPr>
            </a:lvl4pPr>
            <a:lvl5pPr marL="2058988" indent="-228600" defTabSz="923925" eaLnBrk="0" hangingPunct="0">
              <a:defRPr sz="1400" b="1">
                <a:solidFill>
                  <a:schemeClr val="tx1"/>
                </a:solidFill>
                <a:latin typeface="Verdana" pitchFamily="34" charset="0"/>
              </a:defRPr>
            </a:lvl5pPr>
            <a:lvl6pPr marL="2516188" indent="-228600" defTabSz="923925" eaLnBrk="0" fontAlgn="base" hangingPunct="0">
              <a:spcBef>
                <a:spcPct val="0"/>
              </a:spcBef>
              <a:spcAft>
                <a:spcPct val="0"/>
              </a:spcAft>
              <a:defRPr sz="1400" b="1">
                <a:solidFill>
                  <a:schemeClr val="tx1"/>
                </a:solidFill>
                <a:latin typeface="Verdana" pitchFamily="34" charset="0"/>
              </a:defRPr>
            </a:lvl6pPr>
            <a:lvl7pPr marL="2973388" indent="-228600" defTabSz="923925" eaLnBrk="0" fontAlgn="base" hangingPunct="0">
              <a:spcBef>
                <a:spcPct val="0"/>
              </a:spcBef>
              <a:spcAft>
                <a:spcPct val="0"/>
              </a:spcAft>
              <a:defRPr sz="1400" b="1">
                <a:solidFill>
                  <a:schemeClr val="tx1"/>
                </a:solidFill>
                <a:latin typeface="Verdana" pitchFamily="34" charset="0"/>
              </a:defRPr>
            </a:lvl7pPr>
            <a:lvl8pPr marL="3430588" indent="-228600" defTabSz="923925" eaLnBrk="0" fontAlgn="base" hangingPunct="0">
              <a:spcBef>
                <a:spcPct val="0"/>
              </a:spcBef>
              <a:spcAft>
                <a:spcPct val="0"/>
              </a:spcAft>
              <a:defRPr sz="1400" b="1">
                <a:solidFill>
                  <a:schemeClr val="tx1"/>
                </a:solidFill>
                <a:latin typeface="Verdana" pitchFamily="34" charset="0"/>
              </a:defRPr>
            </a:lvl8pPr>
            <a:lvl9pPr marL="3887788" indent="-228600" defTabSz="923925" eaLnBrk="0" fontAlgn="base" hangingPunct="0">
              <a:spcBef>
                <a:spcPct val="0"/>
              </a:spcBef>
              <a:spcAft>
                <a:spcPct val="0"/>
              </a:spcAft>
              <a:defRPr sz="1400" b="1">
                <a:solidFill>
                  <a:schemeClr val="tx1"/>
                </a:solidFill>
                <a:latin typeface="Verdana" pitchFamily="34" charset="0"/>
              </a:defRPr>
            </a:lvl9pPr>
          </a:lstStyle>
          <a:p>
            <a:pPr eaLnBrk="1" hangingPunct="1">
              <a:buSzPct val="25000"/>
              <a:defRPr/>
            </a:pPr>
            <a:r>
              <a:rPr lang="en-US" altLang="en-US" sz="1200" b="0" smtClean="0">
                <a:solidFill>
                  <a:srgbClr val="000000"/>
                </a:solidFill>
                <a:latin typeface="Gill Sans MT" pitchFamily="34" charset="0"/>
                <a:ea typeface="MS PGothic" pitchFamily="34" charset="-128"/>
                <a:cs typeface="+mn-cs"/>
              </a:rPr>
              <a:t> </a:t>
            </a:r>
          </a:p>
        </p:txBody>
      </p:sp>
    </p:spTree>
    <p:extLst>
      <p:ext uri="{BB962C8B-B14F-4D97-AF65-F5344CB8AC3E}">
        <p14:creationId xmlns:p14="http://schemas.microsoft.com/office/powerpoint/2010/main" val="3925262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dirty="0" smtClean="0">
                <a:ea typeface="ＭＳ Ｐゴシック" charset="0"/>
              </a:rPr>
              <a:t>CORS</a:t>
            </a:r>
          </a:p>
          <a:p>
            <a:pPr>
              <a:defRPr/>
            </a:pPr>
            <a:endParaRPr lang="en-US" dirty="0" smtClean="0">
              <a:ea typeface="ＭＳ Ｐゴシック" charset="0"/>
            </a:endParaRPr>
          </a:p>
          <a:p>
            <a:pPr eaLnBrk="1" hangingPunct="1">
              <a:lnSpc>
                <a:spcPct val="90000"/>
              </a:lnSpc>
              <a:spcBef>
                <a:spcPct val="0"/>
              </a:spcBef>
              <a:defRPr/>
            </a:pPr>
            <a:r>
              <a:rPr lang="en-US" altLang="en-US" sz="1000" dirty="0">
                <a:latin typeface="Arial" pitchFamily="34" charset="0"/>
                <a:ea typeface="ＭＳ Ｐゴシック" pitchFamily="34" charset="-128"/>
              </a:rPr>
              <a:t>NOAA’s National Geodetic Survey (NGS) manages a network of Continuously Operating Reference Stations (CORS) that provide Global Navigation Satellite System (GNSS) data to support three-dimensional positioning, meteorology, space weather, and geophysical applications throughout the United States, its territories, and a few foreign countries. </a:t>
            </a:r>
          </a:p>
          <a:p>
            <a:pPr eaLnBrk="1" hangingPunct="1">
              <a:lnSpc>
                <a:spcPct val="90000"/>
              </a:lnSpc>
              <a:spcBef>
                <a:spcPct val="0"/>
              </a:spcBef>
              <a:defRPr/>
            </a:pPr>
            <a:endParaRPr lang="en-US" altLang="en-US" sz="1000" dirty="0">
              <a:latin typeface="Arial" pitchFamily="34" charset="0"/>
              <a:ea typeface="ＭＳ Ｐゴシック" pitchFamily="34" charset="-128"/>
            </a:endParaRPr>
          </a:p>
          <a:p>
            <a:pPr eaLnBrk="1" hangingPunct="1">
              <a:lnSpc>
                <a:spcPct val="90000"/>
              </a:lnSpc>
              <a:spcBef>
                <a:spcPct val="0"/>
              </a:spcBef>
              <a:defRPr/>
            </a:pPr>
            <a:r>
              <a:rPr lang="en-US" altLang="en-US" sz="1000" dirty="0">
                <a:latin typeface="Arial" pitchFamily="34" charset="0"/>
                <a:ea typeface="ＭＳ Ｐゴシック" pitchFamily="34" charset="-128"/>
              </a:rPr>
              <a:t>The CORS network is a multi-purpose cooperative endeavor involving over 200 government, academic, and private organizations.  </a:t>
            </a:r>
          </a:p>
          <a:p>
            <a:pPr eaLnBrk="1" hangingPunct="1">
              <a:lnSpc>
                <a:spcPct val="90000"/>
              </a:lnSpc>
              <a:spcBef>
                <a:spcPct val="0"/>
              </a:spcBef>
              <a:defRPr/>
            </a:pPr>
            <a:endParaRPr lang="en-US" altLang="en-US" sz="1000" dirty="0">
              <a:latin typeface="Arial" pitchFamily="34" charset="0"/>
              <a:ea typeface="ＭＳ Ｐゴシック" pitchFamily="34" charset="-128"/>
            </a:endParaRPr>
          </a:p>
          <a:p>
            <a:pPr eaLnBrk="1" hangingPunct="1">
              <a:lnSpc>
                <a:spcPct val="90000"/>
              </a:lnSpc>
              <a:spcBef>
                <a:spcPct val="0"/>
              </a:spcBef>
              <a:defRPr/>
            </a:pPr>
            <a:r>
              <a:rPr lang="en-US" altLang="en-US" sz="1000" dirty="0">
                <a:latin typeface="Arial" pitchFamily="34" charset="0"/>
                <a:ea typeface="ＭＳ Ｐゴシック" pitchFamily="34" charset="-128"/>
              </a:rPr>
              <a:t>As of June, 2014, there were over 1900 operational CORS in the NOAA CORS Network</a:t>
            </a:r>
          </a:p>
          <a:p>
            <a:pPr eaLnBrk="1" hangingPunct="1">
              <a:lnSpc>
                <a:spcPct val="90000"/>
              </a:lnSpc>
              <a:spcBef>
                <a:spcPct val="0"/>
              </a:spcBef>
              <a:defRPr/>
            </a:pPr>
            <a:endParaRPr lang="en-US" altLang="en-US" sz="1000" dirty="0">
              <a:latin typeface="Arial" pitchFamily="34" charset="0"/>
              <a:ea typeface="ＭＳ Ｐゴシック" pitchFamily="34" charset="-128"/>
            </a:endParaRPr>
          </a:p>
          <a:p>
            <a:pPr eaLnBrk="1" hangingPunct="1">
              <a:lnSpc>
                <a:spcPct val="90000"/>
              </a:lnSpc>
              <a:spcBef>
                <a:spcPct val="0"/>
              </a:spcBef>
              <a:spcAft>
                <a:spcPts val="589"/>
              </a:spcAft>
              <a:defRPr/>
            </a:pPr>
            <a:r>
              <a:rPr lang="en-US" altLang="en-US" sz="1000" dirty="0">
                <a:latin typeface="Arial" pitchFamily="34" charset="0"/>
                <a:ea typeface="ＭＳ Ｐゴシック" pitchFamily="34" charset="-128"/>
              </a:rPr>
              <a:t>CORS enables users to determine (with the proper tools and equipment) centimeter-level positions with respect to the NSRS, by simultaneously processing their own GNSS data with data from the CORS Network. </a:t>
            </a:r>
          </a:p>
          <a:p>
            <a:pPr eaLnBrk="1" hangingPunct="1">
              <a:lnSpc>
                <a:spcPct val="90000"/>
              </a:lnSpc>
              <a:spcBef>
                <a:spcPct val="0"/>
              </a:spcBef>
              <a:spcAft>
                <a:spcPts val="589"/>
              </a:spcAft>
              <a:defRPr/>
            </a:pPr>
            <a:endParaRPr lang="en-US" altLang="en-US" sz="1000" dirty="0">
              <a:latin typeface="Arial" pitchFamily="34" charset="0"/>
              <a:ea typeface="ＭＳ Ｐゴシック" pitchFamily="34" charset="-128"/>
            </a:endParaRPr>
          </a:p>
          <a:p>
            <a:pPr eaLnBrk="1" hangingPunct="1">
              <a:lnSpc>
                <a:spcPct val="90000"/>
              </a:lnSpc>
              <a:spcBef>
                <a:spcPct val="0"/>
              </a:spcBef>
              <a:spcAft>
                <a:spcPts val="589"/>
              </a:spcAft>
              <a:defRPr/>
            </a:pPr>
            <a:r>
              <a:rPr lang="en-US" altLang="en-US" sz="1000" dirty="0">
                <a:latin typeface="Arial" pitchFamily="34" charset="0"/>
                <a:ea typeface="ＭＳ Ｐゴシック" pitchFamily="34" charset="-128"/>
                <a:cs typeface="Arial" pitchFamily="34" charset="0"/>
              </a:rPr>
              <a:t>Co-located with tide stations, CORS can contribute to local and global sea-level rise calculations by measuring land subsidence relative to water levels.  </a:t>
            </a:r>
          </a:p>
          <a:p>
            <a:pPr eaLnBrk="1" hangingPunct="1">
              <a:lnSpc>
                <a:spcPct val="90000"/>
              </a:lnSpc>
              <a:spcBef>
                <a:spcPct val="0"/>
              </a:spcBef>
              <a:spcAft>
                <a:spcPts val="589"/>
              </a:spcAft>
              <a:defRPr/>
            </a:pPr>
            <a:endParaRPr lang="en-US" altLang="en-US" sz="1000" dirty="0">
              <a:latin typeface="Arial" pitchFamily="34" charset="0"/>
              <a:ea typeface="ＭＳ Ｐゴシック" pitchFamily="34" charset="-128"/>
              <a:cs typeface="Arial" pitchFamily="34" charset="0"/>
            </a:endParaRPr>
          </a:p>
          <a:p>
            <a:pPr eaLnBrk="1" hangingPunct="1">
              <a:lnSpc>
                <a:spcPct val="90000"/>
              </a:lnSpc>
              <a:spcBef>
                <a:spcPct val="0"/>
              </a:spcBef>
              <a:spcAft>
                <a:spcPts val="589"/>
              </a:spcAft>
              <a:defRPr/>
            </a:pPr>
            <a:r>
              <a:rPr lang="en-US" altLang="en-US" sz="1000" dirty="0">
                <a:latin typeface="Arial" pitchFamily="34" charset="0"/>
                <a:ea typeface="ＭＳ Ｐゴシック" pitchFamily="34" charset="-128"/>
                <a:cs typeface="Arial" pitchFamily="34" charset="0"/>
              </a:rPr>
              <a:t>CORS data can also used to monitor and predict the distribution of moisture and electrons in the atmosphere, as well as produce ionosphere models of total electron content (TEC) </a:t>
            </a:r>
            <a:r>
              <a:rPr lang="en-US" altLang="en-US" sz="1000" dirty="0">
                <a:ea typeface="ＭＳ Ｐゴシック" pitchFamily="34" charset="-128"/>
              </a:rPr>
              <a:t>that impact GNSS-derived position accuracy</a:t>
            </a:r>
            <a:r>
              <a:rPr lang="en-US" altLang="en-US" sz="1000" dirty="0">
                <a:latin typeface="Arial" pitchFamily="34" charset="0"/>
                <a:ea typeface="ＭＳ Ｐゴシック" pitchFamily="34" charset="-128"/>
              </a:rPr>
              <a:t>.</a:t>
            </a:r>
          </a:p>
          <a:p>
            <a:pPr marL="0" lvl="1" eaLnBrk="1" hangingPunct="1">
              <a:lnSpc>
                <a:spcPct val="90000"/>
              </a:lnSpc>
              <a:spcBef>
                <a:spcPct val="0"/>
              </a:spcBef>
              <a:spcAft>
                <a:spcPts val="589"/>
              </a:spcAft>
              <a:defRPr/>
            </a:pPr>
            <a:r>
              <a:rPr lang="en-US" altLang="en-US" sz="1400" dirty="0">
                <a:latin typeface="Arial" pitchFamily="34" charset="0"/>
                <a:ea typeface="ＭＳ Ｐゴシック" pitchFamily="34" charset="-128"/>
              </a:rPr>
              <a:t/>
            </a:r>
            <a:br>
              <a:rPr lang="en-US" altLang="en-US" sz="1400" dirty="0">
                <a:latin typeface="Arial" pitchFamily="34" charset="0"/>
                <a:ea typeface="ＭＳ Ｐゴシック" pitchFamily="34" charset="-128"/>
              </a:rPr>
            </a:br>
            <a:r>
              <a:rPr lang="en-US" altLang="en-US" sz="1400" dirty="0">
                <a:latin typeface="Arial" pitchFamily="34" charset="0"/>
                <a:ea typeface="ＭＳ Ｐゴシック" pitchFamily="34" charset="-128"/>
              </a:rPr>
              <a:t>A 2009 socioeconomic scoping study, estimated CORS benefits to the nation are $750 million per year.</a:t>
            </a:r>
          </a:p>
          <a:p>
            <a:pPr eaLnBrk="1" hangingPunct="1">
              <a:lnSpc>
                <a:spcPct val="90000"/>
              </a:lnSpc>
              <a:spcBef>
                <a:spcPct val="0"/>
              </a:spcBef>
              <a:spcAft>
                <a:spcPts val="589"/>
              </a:spcAft>
              <a:buFontTx/>
              <a:buChar char="•"/>
              <a:defRPr/>
            </a:pPr>
            <a:endParaRPr lang="en-US" altLang="en-US" sz="1000" dirty="0">
              <a:latin typeface="Arial" pitchFamily="34" charset="0"/>
              <a:ea typeface="ＭＳ Ｐゴシック" pitchFamily="34" charset="-128"/>
            </a:endParaRPr>
          </a:p>
          <a:p>
            <a:pPr eaLnBrk="1" hangingPunct="1">
              <a:lnSpc>
                <a:spcPct val="90000"/>
              </a:lnSpc>
              <a:spcBef>
                <a:spcPct val="0"/>
              </a:spcBef>
              <a:defRPr/>
            </a:pPr>
            <a:endParaRPr lang="en-US" altLang="en-US" sz="1000" dirty="0">
              <a:latin typeface="Arial" pitchFamily="34" charset="0"/>
              <a:ea typeface="ＭＳ Ｐゴシック" pitchFamily="34" charset="-128"/>
            </a:endParaRPr>
          </a:p>
          <a:p>
            <a:pPr>
              <a:defRPr/>
            </a:pPr>
            <a:endParaRPr lang="en-US" dirty="0">
              <a:ea typeface="ＭＳ Ｐゴシック" charset="0"/>
            </a:endParaRPr>
          </a:p>
        </p:txBody>
      </p:sp>
      <p:sp>
        <p:nvSpPr>
          <p:cNvPr id="747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panose="020B0604020202020204" pitchFamily="34" charset="0"/>
              </a:defRPr>
            </a:lvl1pPr>
            <a:lvl2pPr marL="742950" indent="-285750" defTabSz="923925" eaLnBrk="0" hangingPunct="0">
              <a:spcBef>
                <a:spcPct val="30000"/>
              </a:spcBef>
              <a:defRPr sz="1200">
                <a:solidFill>
                  <a:schemeClr val="tx1"/>
                </a:solidFill>
                <a:latin typeface="Arial" panose="020B0604020202020204" pitchFamily="34" charset="0"/>
              </a:defRPr>
            </a:lvl2pPr>
            <a:lvl3pPr marL="1144588" indent="-228600" defTabSz="923925" eaLnBrk="0" hangingPunct="0">
              <a:spcBef>
                <a:spcPct val="30000"/>
              </a:spcBef>
              <a:defRPr sz="1200">
                <a:solidFill>
                  <a:schemeClr val="tx1"/>
                </a:solidFill>
                <a:latin typeface="Arial" panose="020B0604020202020204" pitchFamily="34" charset="0"/>
              </a:defRPr>
            </a:lvl3pPr>
            <a:lvl4pPr marL="1601788" indent="-228600" defTabSz="923925" eaLnBrk="0" hangingPunct="0">
              <a:spcBef>
                <a:spcPct val="30000"/>
              </a:spcBef>
              <a:defRPr sz="1200">
                <a:solidFill>
                  <a:schemeClr val="tx1"/>
                </a:solidFill>
                <a:latin typeface="Arial" panose="020B0604020202020204" pitchFamily="34" charset="0"/>
              </a:defRPr>
            </a:lvl4pPr>
            <a:lvl5pPr marL="2058988" indent="-228600" defTabSz="923925" eaLnBrk="0" hangingPunct="0">
              <a:spcBef>
                <a:spcPct val="30000"/>
              </a:spcBef>
              <a:defRPr sz="1200">
                <a:solidFill>
                  <a:schemeClr val="tx1"/>
                </a:solidFill>
                <a:latin typeface="Arial" panose="020B0604020202020204" pitchFamily="34" charset="0"/>
              </a:defRPr>
            </a:lvl5pPr>
            <a:lvl6pPr marL="2516188"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3388"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30588"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7788"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782DB2E-F567-4F60-81AE-69A40CA1AE1C}" type="slidenum">
              <a:rPr lang="en-US" altLang="en-US">
                <a:latin typeface="Gill Sans MT" panose="020B0502020104020203" pitchFamily="34" charset="0"/>
                <a:ea typeface="MS PGothic" panose="020B0600070205080204" pitchFamily="34" charset="-128"/>
              </a:rPr>
              <a:pPr eaLnBrk="1" hangingPunct="1">
                <a:spcBef>
                  <a:spcPct val="0"/>
                </a:spcBef>
              </a:pPr>
              <a:t>8</a:t>
            </a:fld>
            <a:endParaRPr lang="en-US" altLang="en-US">
              <a:latin typeface="Gill Sans MT" panose="020B0502020104020203" pitchFamily="34" charset="0"/>
              <a:ea typeface="MS PGothic" panose="020B0600070205080204" pitchFamily="34" charset="-128"/>
            </a:endParaRPr>
          </a:p>
        </p:txBody>
      </p:sp>
    </p:spTree>
    <p:extLst>
      <p:ext uri="{BB962C8B-B14F-4D97-AF65-F5344CB8AC3E}">
        <p14:creationId xmlns:p14="http://schemas.microsoft.com/office/powerpoint/2010/main" val="2927586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Shape 840"/>
          <p:cNvSpPr>
            <a:spLocks noGrp="1"/>
          </p:cNvSpPr>
          <p:nvPr>
            <p:ph type="sldNum" sz="quarter" idx="5"/>
          </p:nvPr>
        </p:nvSpPr>
        <p:spPr>
          <a:xfrm>
            <a:off x="3889375" y="8694738"/>
            <a:ext cx="2979738" cy="4603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9" tIns="45764" rIns="91529" bIns="45764"/>
          <a:lstStyle>
            <a:lvl1pPr defTabSz="923925" eaLnBrk="0" hangingPunct="0">
              <a:defRPr sz="1400" b="1">
                <a:solidFill>
                  <a:schemeClr val="tx1"/>
                </a:solidFill>
                <a:latin typeface="Verdana" pitchFamily="34" charset="0"/>
              </a:defRPr>
            </a:lvl1pPr>
            <a:lvl2pPr marL="742950" indent="-285750" defTabSz="923925" eaLnBrk="0" hangingPunct="0">
              <a:defRPr sz="1400" b="1">
                <a:solidFill>
                  <a:schemeClr val="tx1"/>
                </a:solidFill>
                <a:latin typeface="Verdana" pitchFamily="34" charset="0"/>
              </a:defRPr>
            </a:lvl2pPr>
            <a:lvl3pPr marL="1144588" indent="-228600" defTabSz="923925" eaLnBrk="0" hangingPunct="0">
              <a:defRPr sz="1400" b="1">
                <a:solidFill>
                  <a:schemeClr val="tx1"/>
                </a:solidFill>
                <a:latin typeface="Verdana" pitchFamily="34" charset="0"/>
              </a:defRPr>
            </a:lvl3pPr>
            <a:lvl4pPr marL="1601788" indent="-228600" defTabSz="923925" eaLnBrk="0" hangingPunct="0">
              <a:defRPr sz="1400" b="1">
                <a:solidFill>
                  <a:schemeClr val="tx1"/>
                </a:solidFill>
                <a:latin typeface="Verdana" pitchFamily="34" charset="0"/>
              </a:defRPr>
            </a:lvl4pPr>
            <a:lvl5pPr marL="2058988" indent="-228600" defTabSz="923925" eaLnBrk="0" hangingPunct="0">
              <a:defRPr sz="1400" b="1">
                <a:solidFill>
                  <a:schemeClr val="tx1"/>
                </a:solidFill>
                <a:latin typeface="Verdana" pitchFamily="34" charset="0"/>
              </a:defRPr>
            </a:lvl5pPr>
            <a:lvl6pPr marL="2516188" indent="-228600" defTabSz="923925" eaLnBrk="0" fontAlgn="base" hangingPunct="0">
              <a:spcBef>
                <a:spcPct val="0"/>
              </a:spcBef>
              <a:spcAft>
                <a:spcPct val="0"/>
              </a:spcAft>
              <a:defRPr sz="1400" b="1">
                <a:solidFill>
                  <a:schemeClr val="tx1"/>
                </a:solidFill>
                <a:latin typeface="Verdana" pitchFamily="34" charset="0"/>
              </a:defRPr>
            </a:lvl6pPr>
            <a:lvl7pPr marL="2973388" indent="-228600" defTabSz="923925" eaLnBrk="0" fontAlgn="base" hangingPunct="0">
              <a:spcBef>
                <a:spcPct val="0"/>
              </a:spcBef>
              <a:spcAft>
                <a:spcPct val="0"/>
              </a:spcAft>
              <a:defRPr sz="1400" b="1">
                <a:solidFill>
                  <a:schemeClr val="tx1"/>
                </a:solidFill>
                <a:latin typeface="Verdana" pitchFamily="34" charset="0"/>
              </a:defRPr>
            </a:lvl7pPr>
            <a:lvl8pPr marL="3430588" indent="-228600" defTabSz="923925" eaLnBrk="0" fontAlgn="base" hangingPunct="0">
              <a:spcBef>
                <a:spcPct val="0"/>
              </a:spcBef>
              <a:spcAft>
                <a:spcPct val="0"/>
              </a:spcAft>
              <a:defRPr sz="1400" b="1">
                <a:solidFill>
                  <a:schemeClr val="tx1"/>
                </a:solidFill>
                <a:latin typeface="Verdana" pitchFamily="34" charset="0"/>
              </a:defRPr>
            </a:lvl8pPr>
            <a:lvl9pPr marL="3887788" indent="-228600" defTabSz="923925" eaLnBrk="0" fontAlgn="base" hangingPunct="0">
              <a:spcBef>
                <a:spcPct val="0"/>
              </a:spcBef>
              <a:spcAft>
                <a:spcPct val="0"/>
              </a:spcAft>
              <a:defRPr sz="1400" b="1">
                <a:solidFill>
                  <a:schemeClr val="tx1"/>
                </a:solidFill>
                <a:latin typeface="Verdana" pitchFamily="34" charset="0"/>
              </a:defRPr>
            </a:lvl9pPr>
          </a:lstStyle>
          <a:p>
            <a:pPr eaLnBrk="1" hangingPunct="1">
              <a:buSzPct val="25000"/>
              <a:defRPr/>
            </a:pPr>
            <a:r>
              <a:rPr lang="en-US" altLang="en-US" sz="1200" b="0" smtClean="0">
                <a:solidFill>
                  <a:srgbClr val="000000"/>
                </a:solidFill>
                <a:latin typeface="Calibri" pitchFamily="34" charset="0"/>
                <a:ea typeface="MS PGothic" pitchFamily="34" charset="-128"/>
                <a:cs typeface="+mn-cs"/>
              </a:rPr>
              <a:t> </a:t>
            </a:r>
          </a:p>
        </p:txBody>
      </p:sp>
      <p:sp>
        <p:nvSpPr>
          <p:cNvPr id="110595" name="Shape 841"/>
          <p:cNvSpPr>
            <a:spLocks noGrp="1" noRot="1" noChangeAspect="1" noTextEdit="1"/>
          </p:cNvSpPr>
          <p:nvPr>
            <p:ph type="sldImg" idx="2"/>
          </p:nvPr>
        </p:nvSpPr>
        <p:spPr>
          <a:xfrm>
            <a:off x="382588" y="684213"/>
            <a:ext cx="6107112" cy="3436937"/>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110596" name="Shape 842"/>
          <p:cNvSpPr>
            <a:spLocks noGrp="1"/>
          </p:cNvSpPr>
          <p:nvPr>
            <p:ph type="body" idx="1"/>
          </p:nvPr>
        </p:nvSpPr>
        <p:spPr>
          <a:xfrm>
            <a:off x="190500" y="4351338"/>
            <a:ext cx="6680200" cy="4805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9" tIns="45764" rIns="91529" bIns="45764"/>
          <a:lstStyle/>
          <a:p>
            <a:pPr eaLnBrk="1" hangingPunct="1">
              <a:lnSpc>
                <a:spcPct val="110000"/>
              </a:lnSpc>
              <a:spcBef>
                <a:spcPct val="0"/>
              </a:spcBef>
            </a:pPr>
            <a:r>
              <a:rPr lang="en-US" altLang="en-US" sz="1600" smtClean="0">
                <a:latin typeface="Arial" panose="020B0604020202020204" pitchFamily="34" charset="0"/>
              </a:rPr>
              <a:t>The Online Positioning User Service (OPUS) is one of the most popular in the NGS suite of geodetic tools. </a:t>
            </a:r>
          </a:p>
          <a:p>
            <a:pPr eaLnBrk="1" hangingPunct="1">
              <a:lnSpc>
                <a:spcPct val="110000"/>
              </a:lnSpc>
              <a:spcBef>
                <a:spcPct val="0"/>
              </a:spcBef>
            </a:pPr>
            <a:endParaRPr lang="en-US" altLang="en-US" sz="1600" smtClean="0">
              <a:latin typeface="Arial" panose="020B0604020202020204" pitchFamily="34" charset="0"/>
            </a:endParaRPr>
          </a:p>
          <a:p>
            <a:pPr eaLnBrk="1" hangingPunct="1">
              <a:lnSpc>
                <a:spcPct val="110000"/>
              </a:lnSpc>
              <a:spcBef>
                <a:spcPct val="0"/>
              </a:spcBef>
            </a:pPr>
            <a:r>
              <a:rPr lang="en-US" altLang="en-US" sz="1600" smtClean="0">
                <a:latin typeface="Arial" panose="020B0604020202020204" pitchFamily="34" charset="0"/>
              </a:rPr>
              <a:t>Every month, users voluntarily upload tens of thousands of GPS data files; each is automatically processed using standard NGS data and models to compute an accurate position. </a:t>
            </a:r>
          </a:p>
          <a:p>
            <a:pPr eaLnBrk="1" hangingPunct="1">
              <a:lnSpc>
                <a:spcPct val="110000"/>
              </a:lnSpc>
              <a:spcBef>
                <a:spcPct val="0"/>
              </a:spcBef>
            </a:pPr>
            <a:endParaRPr lang="en-US" altLang="en-US" sz="1600" smtClean="0">
              <a:latin typeface="Arial" panose="020B0604020202020204" pitchFamily="34" charset="0"/>
            </a:endParaRPr>
          </a:p>
          <a:p>
            <a:pPr eaLnBrk="1" hangingPunct="1">
              <a:lnSpc>
                <a:spcPct val="110000"/>
              </a:lnSpc>
              <a:spcBef>
                <a:spcPct val="0"/>
              </a:spcBef>
            </a:pPr>
            <a:r>
              <a:rPr lang="en-US" altLang="en-US" sz="1600" smtClean="0">
                <a:latin typeface="Arial" panose="020B0604020202020204" pitchFamily="34" charset="0"/>
              </a:rPr>
              <a:t>OPUS requires minimal user input and uses software which computes coordinates for NGS’ Continuously Operating Reference Station (CORS) network. The resulting positions are accurate and consistent with other National Spatial Reference System users.</a:t>
            </a:r>
          </a:p>
        </p:txBody>
      </p:sp>
    </p:spTree>
    <p:extLst>
      <p:ext uri="{BB962C8B-B14F-4D97-AF65-F5344CB8AC3E}">
        <p14:creationId xmlns:p14="http://schemas.microsoft.com/office/powerpoint/2010/main" val="657074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Shape 565"/>
          <p:cNvSpPr>
            <a:spLocks noGrp="1" noRot="1" noChangeAspect="1" noTextEdit="1"/>
          </p:cNvSpPr>
          <p:nvPr>
            <p:ph type="sldImg" idx="2"/>
          </p:nvPr>
        </p:nvSpPr>
        <p:spPr>
          <a:xfrm>
            <a:off x="406400" y="698500"/>
            <a:ext cx="6197600" cy="348615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12291" name="Shape 566"/>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0" tIns="46565" rIns="93130" bIns="46565">
            <a:normAutofit fontScale="92500" lnSpcReduction="10000"/>
          </a:bodyPr>
          <a:lstStyle/>
          <a:p>
            <a:pPr>
              <a:lnSpc>
                <a:spcPct val="80000"/>
              </a:lnSpc>
              <a:spcBef>
                <a:spcPct val="0"/>
              </a:spcBef>
              <a:defRPr/>
            </a:pPr>
            <a:r>
              <a:rPr lang="en-US" altLang="en-US" sz="1300" dirty="0">
                <a:ea typeface="ＭＳ Ｐゴシック" panose="020B0600070205080204" pitchFamily="34" charset="-128"/>
              </a:rPr>
              <a:t>Picture: Map reflects the type of height improvements users could expect if NAVD 88 were replaced with a geoid-based vertical datum. (This is only a large scale approximation and should not be used as an absolute guide. Each benchmark might have its own level of mismatch, for example from uplift or subsidence, not captured by this broad brush. Also, this is the difference between the zero level of NAVD 88 and the actual geoid. The difference between NAD 83 ellipsoid heights and  ITRF/GRS-80 ellipsoid heights has NO influence on this graph and should not be part of the story.)</a:t>
            </a:r>
          </a:p>
          <a:p>
            <a:pPr eaLnBrk="1" hangingPunct="1">
              <a:lnSpc>
                <a:spcPct val="80000"/>
              </a:lnSpc>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dirty="0">
                <a:solidFill>
                  <a:srgbClr val="000000"/>
                </a:solidFill>
                <a:latin typeface="Calibri" panose="020F0502020204030204" pitchFamily="34" charset="0"/>
                <a:ea typeface="ＭＳ Ｐゴシック" panose="020B0600070205080204" pitchFamily="34" charset="-128"/>
              </a:rPr>
              <a:t>The new </a:t>
            </a:r>
            <a:r>
              <a:rPr lang="en-US" altLang="en-US" sz="1300" dirty="0" err="1">
                <a:solidFill>
                  <a:srgbClr val="000000"/>
                </a:solidFill>
                <a:latin typeface="Calibri" panose="020F0502020204030204" pitchFamily="34" charset="0"/>
                <a:ea typeface="ＭＳ Ｐゴシック" panose="020B0600070205080204" pitchFamily="34" charset="-128"/>
              </a:rPr>
              <a:t>datums</a:t>
            </a:r>
            <a:r>
              <a:rPr lang="en-US" altLang="en-US" sz="1300" dirty="0">
                <a:solidFill>
                  <a:srgbClr val="000000"/>
                </a:solidFill>
                <a:latin typeface="Calibri" panose="020F0502020204030204" pitchFamily="34" charset="0"/>
                <a:ea typeface="ＭＳ Ｐゴシック" panose="020B0600070205080204" pitchFamily="34" charset="-128"/>
              </a:rPr>
              <a:t> will be accessed via GNSS technology versus benchmarks</a:t>
            </a:r>
          </a:p>
          <a:p>
            <a:pPr eaLnBrk="1" hangingPunct="1">
              <a:lnSpc>
                <a:spcPct val="80000"/>
              </a:lnSpc>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dirty="0">
                <a:solidFill>
                  <a:srgbClr val="000000"/>
                </a:solidFill>
                <a:latin typeface="Calibri" panose="020F0502020204030204" pitchFamily="34" charset="0"/>
                <a:ea typeface="ＭＳ Ｐゴシック" panose="020B0600070205080204" pitchFamily="34" charset="-128"/>
              </a:rPr>
              <a:t>New vertical datum to be released in 2022 will be based upon a gravimetric geoid</a:t>
            </a:r>
          </a:p>
          <a:p>
            <a:pPr eaLnBrk="1" hangingPunct="1">
              <a:lnSpc>
                <a:spcPct val="80000"/>
              </a:lnSpc>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dirty="0">
                <a:solidFill>
                  <a:srgbClr val="000000"/>
                </a:solidFill>
                <a:latin typeface="Calibri" panose="020F0502020204030204" pitchFamily="34" charset="0"/>
                <a:ea typeface="ＭＳ Ｐゴシック" panose="020B0600070205080204" pitchFamily="34" charset="-128"/>
              </a:rPr>
              <a:t>Airborne gravity data for the geopotential datum collected by the Gravity for the Redefinition of the American Vertical Datum (GRAV-D) Project will allow for blending of data from satellite, </a:t>
            </a:r>
            <a:r>
              <a:rPr lang="en-US" altLang="en-US" sz="1300" dirty="0" err="1">
                <a:solidFill>
                  <a:srgbClr val="000000"/>
                </a:solidFill>
                <a:latin typeface="Calibri" panose="020F0502020204030204" pitchFamily="34" charset="0"/>
                <a:ea typeface="ＭＳ Ｐゴシック" panose="020B0600070205080204" pitchFamily="34" charset="-128"/>
              </a:rPr>
              <a:t>altimetric</a:t>
            </a:r>
            <a:r>
              <a:rPr lang="en-US" altLang="en-US" sz="1300" dirty="0">
                <a:solidFill>
                  <a:srgbClr val="000000"/>
                </a:solidFill>
                <a:latin typeface="Calibri" panose="020F0502020204030204" pitchFamily="34" charset="0"/>
                <a:ea typeface="ＭＳ Ｐゴシック" panose="020B0600070205080204" pitchFamily="34" charset="-128"/>
              </a:rPr>
              <a:t>, and surface sources.</a:t>
            </a:r>
          </a:p>
          <a:p>
            <a:pPr eaLnBrk="1" hangingPunct="1">
              <a:lnSpc>
                <a:spcPct val="80000"/>
              </a:lnSpc>
              <a:buFontTx/>
              <a:buChar char="-"/>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r>
              <a:rPr lang="en-US" altLang="en-US" sz="1300" dirty="0">
                <a:solidFill>
                  <a:srgbClr val="000000"/>
                </a:solidFill>
                <a:latin typeface="Calibri" panose="020F0502020204030204" pitchFamily="34" charset="0"/>
                <a:ea typeface="ＭＳ Ｐゴシック" panose="020B0600070205080204" pitchFamily="34" charset="-128"/>
              </a:rPr>
              <a:t>Estimated Differences Between “Old” and “New” </a:t>
            </a:r>
            <a:r>
              <a:rPr lang="en-US" altLang="en-US" sz="1300" dirty="0" err="1">
                <a:solidFill>
                  <a:srgbClr val="000000"/>
                </a:solidFill>
                <a:latin typeface="Calibri" panose="020F0502020204030204" pitchFamily="34" charset="0"/>
                <a:ea typeface="ＭＳ Ｐゴシック" panose="020B0600070205080204" pitchFamily="34" charset="-128"/>
              </a:rPr>
              <a:t>Datums</a:t>
            </a:r>
            <a:r>
              <a:rPr lang="en-US" altLang="en-US" sz="1300" dirty="0">
                <a:solidFill>
                  <a:srgbClr val="000000"/>
                </a:solidFill>
                <a:latin typeface="Calibri" panose="020F0502020204030204" pitchFamily="34" charset="0"/>
                <a:ea typeface="ＭＳ Ｐゴシック" panose="020B0600070205080204" pitchFamily="34" charset="-128"/>
              </a:rPr>
              <a:t>:</a:t>
            </a:r>
          </a:p>
          <a:p>
            <a:pPr>
              <a:lnSpc>
                <a:spcPct val="80000"/>
              </a:lnSpc>
              <a:spcBef>
                <a:spcPct val="0"/>
              </a:spcBef>
              <a:buClr>
                <a:srgbClr val="000000"/>
              </a:buClr>
              <a:buFont typeface="Calibri" panose="020F0502020204030204" pitchFamily="34" charset="0"/>
              <a:buNone/>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Geometric Datum</a:t>
            </a:r>
          </a:p>
          <a:p>
            <a:pPr marL="629593" lvl="1" indent="-171707">
              <a:lnSpc>
                <a:spcPct val="80000"/>
              </a:lnSpc>
              <a:spcBef>
                <a:spcPts val="564"/>
              </a:spcBef>
              <a:buClr>
                <a:srgbClr val="000000"/>
              </a:buClr>
              <a:buFont typeface="Wingdings" panose="05000000000000000000" pitchFamily="2" charset="2"/>
              <a:buChar char="§"/>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Horizontal: 0.8 to 1.5 m in CONUS</a:t>
            </a:r>
          </a:p>
          <a:p>
            <a:pPr marL="629593" lvl="1" indent="-171707">
              <a:lnSpc>
                <a:spcPct val="80000"/>
              </a:lnSpc>
              <a:spcBef>
                <a:spcPts val="564"/>
              </a:spcBef>
              <a:buClr>
                <a:srgbClr val="000000"/>
              </a:buClr>
              <a:buFont typeface="Wingdings" panose="05000000000000000000" pitchFamily="2" charset="2"/>
              <a:buChar char="§"/>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Ellipsoidal heights: -0.2 to -1.6 m CONUS; AK 0 to 1.3 m</a:t>
            </a:r>
          </a:p>
          <a:p>
            <a:pPr>
              <a:lnSpc>
                <a:spcPct val="80000"/>
              </a:lnSpc>
              <a:spcBef>
                <a:spcPts val="639"/>
              </a:spcBef>
              <a:buClr>
                <a:srgbClr val="000000"/>
              </a:buClr>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Geopotential Datum</a:t>
            </a:r>
          </a:p>
          <a:p>
            <a:pPr marL="629593" lvl="1" indent="-171707">
              <a:lnSpc>
                <a:spcPct val="85000"/>
              </a:lnSpc>
              <a:spcBef>
                <a:spcPts val="564"/>
              </a:spcBef>
              <a:buClr>
                <a:srgbClr val="000000"/>
              </a:buClr>
              <a:buFont typeface="Wingdings" panose="05000000000000000000" pitchFamily="2" charset="2"/>
              <a:buChar char="§"/>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Approx. +0.1 m (Florida) to -1.3 m (Washington)</a:t>
            </a:r>
          </a:p>
          <a:p>
            <a:pPr marL="629593" lvl="1" indent="-171707">
              <a:lnSpc>
                <a:spcPct val="85000"/>
              </a:lnSpc>
              <a:spcBef>
                <a:spcPts val="564"/>
              </a:spcBef>
              <a:buClr>
                <a:srgbClr val="000000"/>
              </a:buClr>
              <a:buFont typeface="Wingdings" panose="05000000000000000000" pitchFamily="2" charset="2"/>
              <a:buChar char="§"/>
              <a:defRPr/>
            </a:pPr>
            <a:r>
              <a:rPr lang="en-US" altLang="en-US" sz="800" dirty="0">
                <a:solidFill>
                  <a:srgbClr val="000000"/>
                </a:solidFill>
                <a:latin typeface="Calibri" panose="020F0502020204030204" pitchFamily="34" charset="0"/>
                <a:ea typeface="ＭＳ Ｐゴシック" panose="020B0600070205080204" pitchFamily="34" charset="-128"/>
                <a:sym typeface="Calibri" panose="020F0502020204030204" pitchFamily="34" charset="0"/>
              </a:rPr>
              <a:t>More than 2 meters of change in Alaska</a:t>
            </a:r>
          </a:p>
          <a:p>
            <a:pPr eaLnBrk="1" hangingPunct="1">
              <a:lnSpc>
                <a:spcPct val="80000"/>
              </a:lnSpc>
              <a:buFontTx/>
              <a:buChar char="-"/>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buFontTx/>
              <a:buChar char="-"/>
              <a:defRPr/>
            </a:pPr>
            <a:endParaRPr lang="en-US" altLang="en-US" sz="1300"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defRPr/>
            </a:pPr>
            <a:endParaRPr lang="en-US" altLang="en-US" sz="1300" dirty="0">
              <a:ea typeface="ＭＳ Ｐゴシック" panose="020B0600070205080204" pitchFamily="34" charset="-128"/>
            </a:endParaRPr>
          </a:p>
        </p:txBody>
      </p:sp>
      <p:sp>
        <p:nvSpPr>
          <p:cNvPr id="83972" name="Shape 567"/>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0" tIns="46565" rIns="93130" bIns="46565"/>
          <a:lstStyle>
            <a:lvl1pPr defTabSz="923925" eaLnBrk="0" hangingPunct="0">
              <a:defRPr sz="1400" b="1">
                <a:solidFill>
                  <a:schemeClr val="tx1"/>
                </a:solidFill>
                <a:latin typeface="Verdana" pitchFamily="34" charset="0"/>
              </a:defRPr>
            </a:lvl1pPr>
            <a:lvl2pPr marL="742950" indent="-285750" defTabSz="923925" eaLnBrk="0" hangingPunct="0">
              <a:defRPr sz="1400" b="1">
                <a:solidFill>
                  <a:schemeClr val="tx1"/>
                </a:solidFill>
                <a:latin typeface="Verdana" pitchFamily="34" charset="0"/>
              </a:defRPr>
            </a:lvl2pPr>
            <a:lvl3pPr marL="1144588" indent="-228600" defTabSz="923925" eaLnBrk="0" hangingPunct="0">
              <a:defRPr sz="1400" b="1">
                <a:solidFill>
                  <a:schemeClr val="tx1"/>
                </a:solidFill>
                <a:latin typeface="Verdana" pitchFamily="34" charset="0"/>
              </a:defRPr>
            </a:lvl3pPr>
            <a:lvl4pPr marL="1601788" indent="-228600" defTabSz="923925" eaLnBrk="0" hangingPunct="0">
              <a:defRPr sz="1400" b="1">
                <a:solidFill>
                  <a:schemeClr val="tx1"/>
                </a:solidFill>
                <a:latin typeface="Verdana" pitchFamily="34" charset="0"/>
              </a:defRPr>
            </a:lvl4pPr>
            <a:lvl5pPr marL="2058988" indent="-228600" defTabSz="923925" eaLnBrk="0" hangingPunct="0">
              <a:defRPr sz="1400" b="1">
                <a:solidFill>
                  <a:schemeClr val="tx1"/>
                </a:solidFill>
                <a:latin typeface="Verdana" pitchFamily="34" charset="0"/>
              </a:defRPr>
            </a:lvl5pPr>
            <a:lvl6pPr marL="2516188" indent="-228600" defTabSz="923925" eaLnBrk="0" fontAlgn="base" hangingPunct="0">
              <a:spcBef>
                <a:spcPct val="0"/>
              </a:spcBef>
              <a:spcAft>
                <a:spcPct val="0"/>
              </a:spcAft>
              <a:defRPr sz="1400" b="1">
                <a:solidFill>
                  <a:schemeClr val="tx1"/>
                </a:solidFill>
                <a:latin typeface="Verdana" pitchFamily="34" charset="0"/>
              </a:defRPr>
            </a:lvl6pPr>
            <a:lvl7pPr marL="2973388" indent="-228600" defTabSz="923925" eaLnBrk="0" fontAlgn="base" hangingPunct="0">
              <a:spcBef>
                <a:spcPct val="0"/>
              </a:spcBef>
              <a:spcAft>
                <a:spcPct val="0"/>
              </a:spcAft>
              <a:defRPr sz="1400" b="1">
                <a:solidFill>
                  <a:schemeClr val="tx1"/>
                </a:solidFill>
                <a:latin typeface="Verdana" pitchFamily="34" charset="0"/>
              </a:defRPr>
            </a:lvl7pPr>
            <a:lvl8pPr marL="3430588" indent="-228600" defTabSz="923925" eaLnBrk="0" fontAlgn="base" hangingPunct="0">
              <a:spcBef>
                <a:spcPct val="0"/>
              </a:spcBef>
              <a:spcAft>
                <a:spcPct val="0"/>
              </a:spcAft>
              <a:defRPr sz="1400" b="1">
                <a:solidFill>
                  <a:schemeClr val="tx1"/>
                </a:solidFill>
                <a:latin typeface="Verdana" pitchFamily="34" charset="0"/>
              </a:defRPr>
            </a:lvl8pPr>
            <a:lvl9pPr marL="3887788" indent="-228600" defTabSz="923925" eaLnBrk="0" fontAlgn="base" hangingPunct="0">
              <a:spcBef>
                <a:spcPct val="0"/>
              </a:spcBef>
              <a:spcAft>
                <a:spcPct val="0"/>
              </a:spcAft>
              <a:defRPr sz="1400" b="1">
                <a:solidFill>
                  <a:schemeClr val="tx1"/>
                </a:solidFill>
                <a:latin typeface="Verdana" pitchFamily="34" charset="0"/>
              </a:defRPr>
            </a:lvl9pPr>
          </a:lstStyle>
          <a:p>
            <a:pPr eaLnBrk="1" hangingPunct="1">
              <a:buSzPct val="25000"/>
              <a:defRPr/>
            </a:pPr>
            <a:r>
              <a:rPr lang="en-US" altLang="en-US" sz="1200" b="0" smtClean="0">
                <a:solidFill>
                  <a:srgbClr val="000000"/>
                </a:solidFill>
                <a:latin typeface="Gill Sans MT" pitchFamily="34" charset="0"/>
                <a:ea typeface="MS PGothic" pitchFamily="34" charset="-128"/>
                <a:cs typeface="+mn-cs"/>
              </a:rPr>
              <a:t> </a:t>
            </a:r>
          </a:p>
        </p:txBody>
      </p:sp>
    </p:spTree>
    <p:extLst>
      <p:ext uri="{BB962C8B-B14F-4D97-AF65-F5344CB8AC3E}">
        <p14:creationId xmlns:p14="http://schemas.microsoft.com/office/powerpoint/2010/main" val="242858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Explanation of 1930s leveling by Dave Doyle:</a:t>
            </a:r>
          </a:p>
          <a:p>
            <a:endParaRPr lang="en-US" altLang="en-US" smtClean="0">
              <a:latin typeface="Arial" panose="020B0604020202020204" pitchFamily="34" charset="0"/>
            </a:endParaRPr>
          </a:p>
          <a:p>
            <a:r>
              <a:rPr lang="en-US" altLang="en-US" smtClean="0">
                <a:latin typeface="Arial" panose="020B0604020202020204" pitchFamily="34" charset="0"/>
              </a:rPr>
              <a:t>Why more activity in the 30s.  First of all it was both triangulation as well as leveling.  The development of the portable Bilby Steel Tower in 1927 was a major advancement in the ability of USC&amp;GS to conduct triangulation.  With Roosevelt's election in 1933 and his initiative of the New Deal there was improved funding for many of the C&amp;GS programs.  As to specifically the leveling there were actually two parts - 1) new hires and improved funding for  the full array of C&amp;GS surveying and charting programs and 2) the instigation of the Civil Works Administration (CWA) which set up geodetic surveying programs in virtually all 48 states some of which are still in place today (NC, NJ and SC).  The CWA surveying programs were funded by congress and the monies passed through C&amp;GS but they had little control beyond that.  Each state had their own coordinator and in some cases thousands of marks were set and surveyed.  For example go into the archives and look for two red books "</a:t>
            </a:r>
            <a:r>
              <a:rPr lang="en-US" altLang="en-US" i="1" smtClean="0">
                <a:latin typeface="Arial" panose="020B0604020202020204" pitchFamily="34" charset="0"/>
              </a:rPr>
              <a:t>Geodetic Survey of Georgia.</a:t>
            </a:r>
            <a:r>
              <a:rPr lang="en-US" altLang="en-US" smtClean="0">
                <a:latin typeface="Arial" panose="020B0604020202020204" pitchFamily="34" charset="0"/>
              </a:rPr>
              <a:t>"  There was a really significant amount of traverse and leveling that was conducted under the CWA effort - regrettably virtually all of it was never submitted to C&amp;GS for inclusion in the national reference frame - while many of the marks still exists only a very small percentage were ever later tied in by C&amp;S/NGS field parties into the reference frame.  In most cases the marks used were inscribed U.S. Coast &amp; Geodetic Survey and State Survey.</a:t>
            </a:r>
          </a:p>
        </p:txBody>
      </p:sp>
      <p:sp>
        <p:nvSpPr>
          <p:cNvPr id="798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Arial" panose="020B0604020202020204" pitchFamily="34" charset="0"/>
              </a:defRPr>
            </a:lvl1pPr>
            <a:lvl2pPr marL="742950" indent="-285750" defTabSz="923925" eaLnBrk="0" hangingPunct="0">
              <a:spcBef>
                <a:spcPct val="30000"/>
              </a:spcBef>
              <a:defRPr sz="1200">
                <a:solidFill>
                  <a:schemeClr val="tx1"/>
                </a:solidFill>
                <a:latin typeface="Arial" panose="020B0604020202020204" pitchFamily="34" charset="0"/>
              </a:defRPr>
            </a:lvl2pPr>
            <a:lvl3pPr marL="1144588" indent="-228600" defTabSz="923925" eaLnBrk="0" hangingPunct="0">
              <a:spcBef>
                <a:spcPct val="30000"/>
              </a:spcBef>
              <a:defRPr sz="1200">
                <a:solidFill>
                  <a:schemeClr val="tx1"/>
                </a:solidFill>
                <a:latin typeface="Arial" panose="020B0604020202020204" pitchFamily="34" charset="0"/>
              </a:defRPr>
            </a:lvl3pPr>
            <a:lvl4pPr marL="1601788" indent="-228600" defTabSz="923925" eaLnBrk="0" hangingPunct="0">
              <a:spcBef>
                <a:spcPct val="30000"/>
              </a:spcBef>
              <a:defRPr sz="1200">
                <a:solidFill>
                  <a:schemeClr val="tx1"/>
                </a:solidFill>
                <a:latin typeface="Arial" panose="020B0604020202020204" pitchFamily="34" charset="0"/>
              </a:defRPr>
            </a:lvl4pPr>
            <a:lvl5pPr marL="2058988" indent="-228600" defTabSz="923925" eaLnBrk="0" hangingPunct="0">
              <a:spcBef>
                <a:spcPct val="30000"/>
              </a:spcBef>
              <a:defRPr sz="1200">
                <a:solidFill>
                  <a:schemeClr val="tx1"/>
                </a:solidFill>
                <a:latin typeface="Arial" panose="020B0604020202020204" pitchFamily="34" charset="0"/>
              </a:defRPr>
            </a:lvl5pPr>
            <a:lvl6pPr marL="2516188"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3388"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30588"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7788"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E72DB2F-65A4-4D4D-9C35-013DEB382CBC}" type="slidenum">
              <a:rPr lang="en-US" altLang="en-US">
                <a:latin typeface="Gill Sans MT" panose="020B0502020104020203" pitchFamily="34" charset="0"/>
                <a:ea typeface="MS PGothic" panose="020B0600070205080204" pitchFamily="34" charset="-128"/>
              </a:rPr>
              <a:pPr eaLnBrk="1" hangingPunct="1">
                <a:spcBef>
                  <a:spcPct val="0"/>
                </a:spcBef>
              </a:pPr>
              <a:t>15</a:t>
            </a:fld>
            <a:endParaRPr lang="en-US" altLang="en-US">
              <a:latin typeface="Gill Sans MT" panose="020B0502020104020203" pitchFamily="34" charset="0"/>
              <a:ea typeface="MS PGothic" panose="020B0600070205080204" pitchFamily="34" charset="-128"/>
            </a:endParaRPr>
          </a:p>
        </p:txBody>
      </p:sp>
    </p:spTree>
    <p:extLst>
      <p:ext uri="{BB962C8B-B14F-4D97-AF65-F5344CB8AC3E}">
        <p14:creationId xmlns:p14="http://schemas.microsoft.com/office/powerpoint/2010/main" val="152408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Session TS02G - Datum Definition   Monday, 17 May 2015  1600-1730</a:t>
            </a:r>
            <a:endParaRPr lang="en-US"/>
          </a:p>
        </p:txBody>
      </p:sp>
      <p:sp>
        <p:nvSpPr>
          <p:cNvPr id="5" name="Footer Placeholder 4"/>
          <p:cNvSpPr>
            <a:spLocks noGrp="1"/>
          </p:cNvSpPr>
          <p:nvPr>
            <p:ph type="ftr" sz="quarter" idx="11"/>
          </p:nvPr>
        </p:nvSpPr>
        <p:spPr/>
        <p:txBody>
          <a:bodyPr/>
          <a:lstStyle/>
          <a:p>
            <a:r>
              <a:rPr lang="en-US" smtClean="0"/>
              <a:t>FIG Working Week - Sofia, Bulgaria   17-21 May 2015</a:t>
            </a:r>
            <a:endParaRPr lang="en-US"/>
          </a:p>
        </p:txBody>
      </p:sp>
      <p:sp>
        <p:nvSpPr>
          <p:cNvPr id="6" name="Slide Number Placeholder 5"/>
          <p:cNvSpPr>
            <a:spLocks noGrp="1"/>
          </p:cNvSpPr>
          <p:nvPr>
            <p:ph type="sldNum" sz="quarter" idx="12"/>
          </p:nvPr>
        </p:nvSpPr>
        <p:spPr/>
        <p:txBody>
          <a:bodyPr/>
          <a:lstStyle/>
          <a:p>
            <a:fld id="{F44038EA-D7CE-46F1-A40C-4D63B8FFCB5D}" type="slidenum">
              <a:rPr lang="en-US" smtClean="0"/>
              <a:t>‹#›</a:t>
            </a:fld>
            <a:endParaRPr lang="en-US"/>
          </a:p>
        </p:txBody>
      </p:sp>
    </p:spTree>
    <p:extLst>
      <p:ext uri="{BB962C8B-B14F-4D97-AF65-F5344CB8AC3E}">
        <p14:creationId xmlns:p14="http://schemas.microsoft.com/office/powerpoint/2010/main" val="2382863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7" name="Slide Number Placeholder 5"/>
          <p:cNvSpPr>
            <a:spLocks noGrp="1"/>
          </p:cNvSpPr>
          <p:nvPr>
            <p:ph type="sldNum" sz="quarter" idx="12"/>
          </p:nvPr>
        </p:nvSpPr>
        <p:spPr/>
        <p:txBody>
          <a:bodyPr/>
          <a:lstStyle>
            <a:lvl1pPr>
              <a:defRPr/>
            </a:lvl1pPr>
          </a:lstStyle>
          <a:p>
            <a:fld id="{A254EEDD-EFA1-457D-9641-B61510766564}" type="slidenum">
              <a:rPr lang="en-US" altLang="en-US"/>
              <a:pPr/>
              <a:t>‹#›</a:t>
            </a:fld>
            <a:endParaRPr lang="en-US" altLang="en-US"/>
          </a:p>
        </p:txBody>
      </p:sp>
    </p:spTree>
    <p:extLst>
      <p:ext uri="{BB962C8B-B14F-4D97-AF65-F5344CB8AC3E}">
        <p14:creationId xmlns:p14="http://schemas.microsoft.com/office/powerpoint/2010/main" val="301214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6" name="Slide Number Placeholder 5"/>
          <p:cNvSpPr>
            <a:spLocks noGrp="1"/>
          </p:cNvSpPr>
          <p:nvPr>
            <p:ph type="sldNum" sz="quarter" idx="12"/>
          </p:nvPr>
        </p:nvSpPr>
        <p:spPr/>
        <p:txBody>
          <a:bodyPr/>
          <a:lstStyle>
            <a:lvl1pPr>
              <a:defRPr/>
            </a:lvl1pPr>
          </a:lstStyle>
          <a:p>
            <a:fld id="{3E46B62B-3499-4782-AA80-E6F35512F7A3}" type="slidenum">
              <a:rPr lang="en-US" altLang="en-US"/>
              <a:pPr/>
              <a:t>‹#›</a:t>
            </a:fld>
            <a:endParaRPr lang="en-US" altLang="en-US"/>
          </a:p>
        </p:txBody>
      </p:sp>
    </p:spTree>
    <p:extLst>
      <p:ext uri="{BB962C8B-B14F-4D97-AF65-F5344CB8AC3E}">
        <p14:creationId xmlns:p14="http://schemas.microsoft.com/office/powerpoint/2010/main" val="70391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6" name="Slide Number Placeholder 5"/>
          <p:cNvSpPr>
            <a:spLocks noGrp="1"/>
          </p:cNvSpPr>
          <p:nvPr>
            <p:ph type="sldNum" sz="quarter" idx="12"/>
          </p:nvPr>
        </p:nvSpPr>
        <p:spPr/>
        <p:txBody>
          <a:bodyPr/>
          <a:lstStyle>
            <a:lvl1pPr>
              <a:defRPr/>
            </a:lvl1pPr>
          </a:lstStyle>
          <a:p>
            <a:fld id="{D5C32C1D-E25D-4E13-8892-45C4638D4FE0}" type="slidenum">
              <a:rPr lang="en-US" altLang="en-US"/>
              <a:pPr/>
              <a:t>‹#›</a:t>
            </a:fld>
            <a:endParaRPr lang="en-US" altLang="en-US"/>
          </a:p>
        </p:txBody>
      </p:sp>
    </p:spTree>
    <p:extLst>
      <p:ext uri="{BB962C8B-B14F-4D97-AF65-F5344CB8AC3E}">
        <p14:creationId xmlns:p14="http://schemas.microsoft.com/office/powerpoint/2010/main" val="908115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609600" y="1600201"/>
            <a:ext cx="10972800" cy="4967573"/>
          </a:xfrm>
          <a:prstGeom prst="rect">
            <a:avLst/>
          </a:prstGeo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575754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6" name="Slide Number Placeholder 5"/>
          <p:cNvSpPr>
            <a:spLocks noGrp="1"/>
          </p:cNvSpPr>
          <p:nvPr>
            <p:ph type="sldNum" sz="quarter" idx="12"/>
          </p:nvPr>
        </p:nvSpPr>
        <p:spPr/>
        <p:txBody>
          <a:bodyPr/>
          <a:lstStyle>
            <a:lvl1pPr>
              <a:defRPr/>
            </a:lvl1pPr>
          </a:lstStyle>
          <a:p>
            <a:fld id="{A4D9480C-88B2-4999-9175-68570629016D}" type="slidenum">
              <a:rPr lang="en-US" altLang="en-US"/>
              <a:pPr/>
              <a:t>‹#›</a:t>
            </a:fld>
            <a:endParaRPr lang="en-US" altLang="en-US"/>
          </a:p>
        </p:txBody>
      </p:sp>
    </p:spTree>
    <p:extLst>
      <p:ext uri="{BB962C8B-B14F-4D97-AF65-F5344CB8AC3E}">
        <p14:creationId xmlns:p14="http://schemas.microsoft.com/office/powerpoint/2010/main" val="4210185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6" name="Slide Number Placeholder 5"/>
          <p:cNvSpPr>
            <a:spLocks noGrp="1"/>
          </p:cNvSpPr>
          <p:nvPr>
            <p:ph type="sldNum" sz="quarter" idx="12"/>
          </p:nvPr>
        </p:nvSpPr>
        <p:spPr/>
        <p:txBody>
          <a:bodyPr/>
          <a:lstStyle>
            <a:lvl1pPr>
              <a:defRPr/>
            </a:lvl1pPr>
          </a:lstStyle>
          <a:p>
            <a:fld id="{5B0ABE0A-6C0D-4FD2-BB4D-7F3028D3A7F6}" type="slidenum">
              <a:rPr lang="en-US" altLang="en-US"/>
              <a:pPr/>
              <a:t>‹#›</a:t>
            </a:fld>
            <a:endParaRPr lang="en-US" altLang="en-US"/>
          </a:p>
        </p:txBody>
      </p:sp>
    </p:spTree>
    <p:extLst>
      <p:ext uri="{BB962C8B-B14F-4D97-AF65-F5344CB8AC3E}">
        <p14:creationId xmlns:p14="http://schemas.microsoft.com/office/powerpoint/2010/main" val="357124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6" name="Slide Number Placeholder 5"/>
          <p:cNvSpPr>
            <a:spLocks noGrp="1"/>
          </p:cNvSpPr>
          <p:nvPr>
            <p:ph type="sldNum" sz="quarter" idx="12"/>
          </p:nvPr>
        </p:nvSpPr>
        <p:spPr/>
        <p:txBody>
          <a:bodyPr/>
          <a:lstStyle>
            <a:lvl1pPr>
              <a:defRPr/>
            </a:lvl1pPr>
          </a:lstStyle>
          <a:p>
            <a:fld id="{1EA6ADEB-0206-44FA-A3CF-905583EDB566}" type="slidenum">
              <a:rPr lang="en-US" altLang="en-US"/>
              <a:pPr/>
              <a:t>‹#›</a:t>
            </a:fld>
            <a:endParaRPr lang="en-US" altLang="en-US"/>
          </a:p>
        </p:txBody>
      </p:sp>
    </p:spTree>
    <p:extLst>
      <p:ext uri="{BB962C8B-B14F-4D97-AF65-F5344CB8AC3E}">
        <p14:creationId xmlns:p14="http://schemas.microsoft.com/office/powerpoint/2010/main" val="5080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7" name="Slide Number Placeholder 5"/>
          <p:cNvSpPr>
            <a:spLocks noGrp="1"/>
          </p:cNvSpPr>
          <p:nvPr>
            <p:ph type="sldNum" sz="quarter" idx="12"/>
          </p:nvPr>
        </p:nvSpPr>
        <p:spPr/>
        <p:txBody>
          <a:bodyPr/>
          <a:lstStyle>
            <a:lvl1pPr>
              <a:defRPr/>
            </a:lvl1pPr>
          </a:lstStyle>
          <a:p>
            <a:fld id="{CDFF912A-F6F7-47E8-8473-4D707056B38F}" type="slidenum">
              <a:rPr lang="en-US" altLang="en-US"/>
              <a:pPr/>
              <a:t>‹#›</a:t>
            </a:fld>
            <a:endParaRPr lang="en-US" altLang="en-US"/>
          </a:p>
        </p:txBody>
      </p:sp>
    </p:spTree>
    <p:extLst>
      <p:ext uri="{BB962C8B-B14F-4D97-AF65-F5344CB8AC3E}">
        <p14:creationId xmlns:p14="http://schemas.microsoft.com/office/powerpoint/2010/main" val="343581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9" name="Slide Number Placeholder 5"/>
          <p:cNvSpPr>
            <a:spLocks noGrp="1"/>
          </p:cNvSpPr>
          <p:nvPr>
            <p:ph type="sldNum" sz="quarter" idx="12"/>
          </p:nvPr>
        </p:nvSpPr>
        <p:spPr/>
        <p:txBody>
          <a:bodyPr/>
          <a:lstStyle>
            <a:lvl1pPr>
              <a:defRPr/>
            </a:lvl1pPr>
          </a:lstStyle>
          <a:p>
            <a:fld id="{BC8C32BD-0A50-4CFA-898D-F64B13410B09}" type="slidenum">
              <a:rPr lang="en-US" altLang="en-US"/>
              <a:pPr/>
              <a:t>‹#›</a:t>
            </a:fld>
            <a:endParaRPr lang="en-US" altLang="en-US"/>
          </a:p>
        </p:txBody>
      </p:sp>
    </p:spTree>
    <p:extLst>
      <p:ext uri="{BB962C8B-B14F-4D97-AF65-F5344CB8AC3E}">
        <p14:creationId xmlns:p14="http://schemas.microsoft.com/office/powerpoint/2010/main" val="227458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5" name="Slide Number Placeholder 5"/>
          <p:cNvSpPr>
            <a:spLocks noGrp="1"/>
          </p:cNvSpPr>
          <p:nvPr>
            <p:ph type="sldNum" sz="quarter" idx="12"/>
          </p:nvPr>
        </p:nvSpPr>
        <p:spPr/>
        <p:txBody>
          <a:bodyPr/>
          <a:lstStyle>
            <a:lvl1pPr>
              <a:defRPr/>
            </a:lvl1pPr>
          </a:lstStyle>
          <a:p>
            <a:fld id="{0FB527E9-8AD0-401D-B70C-2D765F7D095A}" type="slidenum">
              <a:rPr lang="en-US" altLang="en-US"/>
              <a:pPr/>
              <a:t>‹#›</a:t>
            </a:fld>
            <a:endParaRPr lang="en-US" altLang="en-US"/>
          </a:p>
        </p:txBody>
      </p:sp>
    </p:spTree>
    <p:extLst>
      <p:ext uri="{BB962C8B-B14F-4D97-AF65-F5344CB8AC3E}">
        <p14:creationId xmlns:p14="http://schemas.microsoft.com/office/powerpoint/2010/main" val="3989718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4" name="Slide Number Placeholder 5"/>
          <p:cNvSpPr>
            <a:spLocks noGrp="1"/>
          </p:cNvSpPr>
          <p:nvPr>
            <p:ph type="sldNum" sz="quarter" idx="12"/>
          </p:nvPr>
        </p:nvSpPr>
        <p:spPr/>
        <p:txBody>
          <a:bodyPr/>
          <a:lstStyle>
            <a:lvl1pPr>
              <a:defRPr/>
            </a:lvl1pPr>
          </a:lstStyle>
          <a:p>
            <a:fld id="{FC48BDBE-AFF6-4604-98D6-EEDAB6FB33C0}" type="slidenum">
              <a:rPr lang="en-US" altLang="en-US"/>
              <a:pPr/>
              <a:t>‹#›</a:t>
            </a:fld>
            <a:endParaRPr lang="en-US" altLang="en-US"/>
          </a:p>
        </p:txBody>
      </p:sp>
    </p:spTree>
    <p:extLst>
      <p:ext uri="{BB962C8B-B14F-4D97-AF65-F5344CB8AC3E}">
        <p14:creationId xmlns:p14="http://schemas.microsoft.com/office/powerpoint/2010/main" val="3310044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Session TS02G - Datum Definition   Monday, 17 May 2015  1600-1730</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FIG Working Week - Sofia, Bulgaria   17-21 May 2015</a:t>
            </a:r>
            <a:endParaRPr lang="en-US"/>
          </a:p>
        </p:txBody>
      </p:sp>
      <p:sp>
        <p:nvSpPr>
          <p:cNvPr id="7" name="Slide Number Placeholder 5"/>
          <p:cNvSpPr>
            <a:spLocks noGrp="1"/>
          </p:cNvSpPr>
          <p:nvPr>
            <p:ph type="sldNum" sz="quarter" idx="12"/>
          </p:nvPr>
        </p:nvSpPr>
        <p:spPr/>
        <p:txBody>
          <a:bodyPr/>
          <a:lstStyle>
            <a:lvl1pPr>
              <a:defRPr/>
            </a:lvl1pPr>
          </a:lstStyle>
          <a:p>
            <a:fld id="{D4FF3BEE-021E-4061-83CD-EA582445DA51}" type="slidenum">
              <a:rPr lang="en-US" altLang="en-US"/>
              <a:pPr/>
              <a:t>‹#›</a:t>
            </a:fld>
            <a:endParaRPr lang="en-US" altLang="en-US"/>
          </a:p>
        </p:txBody>
      </p:sp>
    </p:spTree>
    <p:extLst>
      <p:ext uri="{BB962C8B-B14F-4D97-AF65-F5344CB8AC3E}">
        <p14:creationId xmlns:p14="http://schemas.microsoft.com/office/powerpoint/2010/main" val="29656138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Header Slid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smtClean="0"/>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US" smtClean="0"/>
              <a:t>Session TS02G - Datum Definition   Monday, 17 May 2015  1600-1730</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smtClean="0"/>
              <a:t>FIG Working Week - Sofia, Bulgaria   17-21 May 2015</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13D6606-C39F-4CA2-8252-D1BD2BDFD36D}" type="slidenum">
              <a:rPr lang="en-US" altLang="en-US"/>
              <a:pPr/>
              <a:t>‹#›</a:t>
            </a:fld>
            <a:endParaRPr lang="en-US" altLang="en-US"/>
          </a:p>
        </p:txBody>
      </p:sp>
    </p:spTree>
    <p:extLst>
      <p:ext uri="{BB962C8B-B14F-4D97-AF65-F5344CB8AC3E}">
        <p14:creationId xmlns:p14="http://schemas.microsoft.com/office/powerpoint/2010/main" val="1725085465"/>
      </p:ext>
    </p:extLst>
  </p:cSld>
  <p:clrMap bg1="lt1" tx1="dk1" bg2="lt2" tx2="dk2" accent1="accent1" accent2="accent2" accent3="accent3" accent4="accent4" accent5="accent5" accent6="accent6" hlink="hlink" folHlink="folHlink"/>
  <p:sldLayoutIdLst>
    <p:sldLayoutId id="2147483674" r:id="rId1"/>
  </p:sldLayoutIdLst>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US" smtClean="0"/>
              <a:t>Session TS02G - Datum Definition   Monday, 17 May 2015  1600-1730</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smtClean="0"/>
              <a:t>FIG Working Week - Sofia, Bulgaria   17-21 May 2015</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96AA615-C33E-42DB-AFEE-72109FF90C30}" type="slidenum">
              <a:rPr lang="en-US" altLang="en-US"/>
              <a:pPr/>
              <a:t>‹#›</a:t>
            </a:fld>
            <a:endParaRPr lang="en-US" altLang="en-US"/>
          </a:p>
        </p:txBody>
      </p:sp>
    </p:spTree>
    <p:extLst>
      <p:ext uri="{BB962C8B-B14F-4D97-AF65-F5344CB8AC3E}">
        <p14:creationId xmlns:p14="http://schemas.microsoft.com/office/powerpoint/2010/main" val="29144043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www.geodesy.noaa.gov/OPU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b="1" dirty="0"/>
              <a:t>Implementing Geometric and Geophysical </a:t>
            </a:r>
            <a:r>
              <a:rPr lang="en-US" sz="4400" b="1" dirty="0" err="1"/>
              <a:t>Datums</a:t>
            </a:r>
            <a:r>
              <a:rPr lang="en-US" sz="4400" b="1" dirty="0"/>
              <a:t> for the United States in 2022 (Paper 7610</a:t>
            </a:r>
            <a:r>
              <a:rPr lang="en-US" sz="4400" b="1" dirty="0" smtClean="0"/>
              <a:t>)</a:t>
            </a:r>
            <a:endParaRPr lang="en-US" sz="4400" dirty="0"/>
          </a:p>
        </p:txBody>
      </p:sp>
      <p:sp>
        <p:nvSpPr>
          <p:cNvPr id="3" name="Subtitle 2"/>
          <p:cNvSpPr>
            <a:spLocks noGrp="1"/>
          </p:cNvSpPr>
          <p:nvPr>
            <p:ph type="subTitle" idx="1"/>
          </p:nvPr>
        </p:nvSpPr>
        <p:spPr/>
        <p:txBody>
          <a:bodyPr/>
          <a:lstStyle/>
          <a:p>
            <a:endParaRPr lang="en-US" dirty="0" smtClean="0"/>
          </a:p>
          <a:p>
            <a:r>
              <a:rPr lang="en-US" dirty="0" smtClean="0"/>
              <a:t>Daniel R. Roman, Ph.D.</a:t>
            </a:r>
          </a:p>
          <a:p>
            <a:endParaRPr lang="en-US" dirty="0"/>
          </a:p>
          <a:p>
            <a:r>
              <a:rPr lang="en-US" dirty="0" smtClean="0"/>
              <a:t>Session TS02G – Datum Definition</a:t>
            </a:r>
            <a:endParaRPr lang="en-US" dirty="0"/>
          </a:p>
        </p:txBody>
      </p:sp>
    </p:spTree>
    <p:extLst>
      <p:ext uri="{BB962C8B-B14F-4D97-AF65-F5344CB8AC3E}">
        <p14:creationId xmlns:p14="http://schemas.microsoft.com/office/powerpoint/2010/main" val="318816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Implementation</a:t>
            </a:r>
            <a:endParaRPr lang="en-US" dirty="0"/>
          </a:p>
        </p:txBody>
      </p:sp>
      <p:sp>
        <p:nvSpPr>
          <p:cNvPr id="6" name="Content Placeholder 5"/>
          <p:cNvSpPr>
            <a:spLocks noGrp="1"/>
          </p:cNvSpPr>
          <p:nvPr>
            <p:ph idx="1"/>
          </p:nvPr>
        </p:nvSpPr>
        <p:spPr/>
        <p:txBody>
          <a:bodyPr/>
          <a:lstStyle/>
          <a:p>
            <a:r>
              <a:rPr lang="en-US" dirty="0" smtClean="0"/>
              <a:t>Foundation CORS tied to IGS solutions</a:t>
            </a:r>
            <a:endParaRPr lang="en-US" dirty="0"/>
          </a:p>
          <a:p>
            <a:r>
              <a:rPr lang="en-US" dirty="0" smtClean="0"/>
              <a:t>Stacking/Reprocessing yields consistent CORS coordinates</a:t>
            </a:r>
            <a:endParaRPr lang="en-US" dirty="0"/>
          </a:p>
          <a:p>
            <a:r>
              <a:rPr lang="en-US" dirty="0" smtClean="0"/>
              <a:t>Bench Marks are then adjusted to fit CORS control</a:t>
            </a:r>
          </a:p>
          <a:p>
            <a:r>
              <a:rPr lang="en-US" dirty="0" smtClean="0"/>
              <a:t>GNSS/OPUS derived positions supersede bench mark values</a:t>
            </a:r>
          </a:p>
          <a:p>
            <a:r>
              <a:rPr lang="en-US" dirty="0" smtClean="0"/>
              <a:t>Velocities applied to revert back to common epoch (2022.0)</a:t>
            </a:r>
          </a:p>
          <a:p>
            <a:r>
              <a:rPr lang="en-US" dirty="0" smtClean="0"/>
              <a:t>Effectively provides “fixed” plate &amp; state plane coordinates</a:t>
            </a:r>
          </a:p>
          <a:p>
            <a:r>
              <a:rPr lang="en-US" dirty="0" smtClean="0"/>
              <a:t>Permits use for RTK positioning at current epoch</a:t>
            </a:r>
            <a:endParaRPr lang="en-US" dirty="0"/>
          </a:p>
        </p:txBody>
      </p:sp>
      <p:sp>
        <p:nvSpPr>
          <p:cNvPr id="7" name="Date Placeholder 6"/>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8" name="Footer Placeholder 7"/>
          <p:cNvSpPr>
            <a:spLocks noGrp="1"/>
          </p:cNvSpPr>
          <p:nvPr>
            <p:ph type="ftr" sz="quarter" idx="11"/>
          </p:nvPr>
        </p:nvSpPr>
        <p:spPr/>
        <p:txBody>
          <a:bodyPr/>
          <a:lstStyle/>
          <a:p>
            <a:pPr>
              <a:defRPr/>
            </a:pPr>
            <a:r>
              <a:rPr lang="en-US" smtClean="0"/>
              <a:t>FIG Working Week - Sofia, Bulgaria   17-21 May 2015</a:t>
            </a:r>
            <a:endParaRPr lang="en-US"/>
          </a:p>
        </p:txBody>
      </p:sp>
      <p:sp>
        <p:nvSpPr>
          <p:cNvPr id="9" name="Slide Number Placeholder 8"/>
          <p:cNvSpPr>
            <a:spLocks noGrp="1"/>
          </p:cNvSpPr>
          <p:nvPr>
            <p:ph type="sldNum" sz="quarter" idx="12"/>
          </p:nvPr>
        </p:nvSpPr>
        <p:spPr/>
        <p:txBody>
          <a:bodyPr/>
          <a:lstStyle/>
          <a:p>
            <a:fld id="{5B0ABE0A-6C0D-4FD2-BB4D-7F3028D3A7F6}" type="slidenum">
              <a:rPr lang="en-US" altLang="en-US" smtClean="0"/>
              <a:pPr/>
              <a:t>10</a:t>
            </a:fld>
            <a:endParaRPr lang="en-US" altLang="en-US"/>
          </a:p>
        </p:txBody>
      </p:sp>
    </p:spTree>
    <p:extLst>
      <p:ext uri="{BB962C8B-B14F-4D97-AF65-F5344CB8AC3E}">
        <p14:creationId xmlns:p14="http://schemas.microsoft.com/office/powerpoint/2010/main" val="716586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Replacing NAVD 88 in 2022</a:t>
            </a:r>
            <a:endParaRPr lang="en-US" dirty="0"/>
          </a:p>
        </p:txBody>
      </p:sp>
      <p:sp>
        <p:nvSpPr>
          <p:cNvPr id="8" name="Text Placeholder 7"/>
          <p:cNvSpPr>
            <a:spLocks noGrp="1"/>
          </p:cNvSpPr>
          <p:nvPr>
            <p:ph type="body" idx="1"/>
          </p:nvPr>
        </p:nvSpPr>
        <p:spPr/>
        <p:txBody>
          <a:bodyPr/>
          <a:lstStyle/>
          <a:p>
            <a:endParaRPr lang="en-US"/>
          </a:p>
        </p:txBody>
      </p:sp>
      <p:sp>
        <p:nvSpPr>
          <p:cNvPr id="9" name="Date Placeholder 8"/>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10" name="Footer Placeholder 9"/>
          <p:cNvSpPr>
            <a:spLocks noGrp="1"/>
          </p:cNvSpPr>
          <p:nvPr>
            <p:ph type="ftr" sz="quarter" idx="11"/>
          </p:nvPr>
        </p:nvSpPr>
        <p:spPr/>
        <p:txBody>
          <a:bodyPr/>
          <a:lstStyle/>
          <a:p>
            <a:pPr>
              <a:defRPr/>
            </a:pPr>
            <a:r>
              <a:rPr lang="en-US" smtClean="0"/>
              <a:t>FIG Working Week - Sofia, Bulgaria   17-21 May 2015</a:t>
            </a:r>
            <a:endParaRPr lang="en-US"/>
          </a:p>
        </p:txBody>
      </p:sp>
      <p:sp>
        <p:nvSpPr>
          <p:cNvPr id="11" name="Slide Number Placeholder 10"/>
          <p:cNvSpPr>
            <a:spLocks noGrp="1"/>
          </p:cNvSpPr>
          <p:nvPr>
            <p:ph type="sldNum" sz="quarter" idx="12"/>
          </p:nvPr>
        </p:nvSpPr>
        <p:spPr/>
        <p:txBody>
          <a:bodyPr/>
          <a:lstStyle/>
          <a:p>
            <a:fld id="{1EA6ADEB-0206-44FA-A3CF-905583EDB566}" type="slidenum">
              <a:rPr lang="en-US" altLang="en-US" smtClean="0"/>
              <a:pPr/>
              <a:t>11</a:t>
            </a:fld>
            <a:endParaRPr lang="en-US" altLang="en-US"/>
          </a:p>
        </p:txBody>
      </p:sp>
    </p:spTree>
    <p:extLst>
      <p:ext uri="{BB962C8B-B14F-4D97-AF65-F5344CB8AC3E}">
        <p14:creationId xmlns:p14="http://schemas.microsoft.com/office/powerpoint/2010/main" val="132265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NAVD 88 =&gt; Geopotential Reference Frame</a:t>
            </a:r>
            <a:endParaRPr lang="en-US" dirty="0"/>
          </a:p>
        </p:txBody>
      </p:sp>
      <p:sp>
        <p:nvSpPr>
          <p:cNvPr id="3" name="Content Placeholder 2"/>
          <p:cNvSpPr>
            <a:spLocks noGrp="1"/>
          </p:cNvSpPr>
          <p:nvPr>
            <p:ph idx="1"/>
          </p:nvPr>
        </p:nvSpPr>
        <p:spPr/>
        <p:txBody>
          <a:bodyPr/>
          <a:lstStyle/>
          <a:p>
            <a:r>
              <a:rPr lang="en-US" dirty="0"/>
              <a:t>Primary access shifts from bench marks to </a:t>
            </a:r>
            <a:r>
              <a:rPr lang="en-US" dirty="0" smtClean="0"/>
              <a:t>GNSS &amp; geoid</a:t>
            </a:r>
            <a:endParaRPr lang="en-US" dirty="0"/>
          </a:p>
          <a:p>
            <a:endParaRPr lang="en-US" dirty="0"/>
          </a:p>
          <a:p>
            <a:r>
              <a:rPr lang="en-US" dirty="0"/>
              <a:t>Datum Offset w.r.t. </a:t>
            </a:r>
            <a:r>
              <a:rPr lang="en-US" dirty="0" smtClean="0"/>
              <a:t>global gravity models from satellite data</a:t>
            </a:r>
            <a:endParaRPr lang="en-US" dirty="0"/>
          </a:p>
          <a:p>
            <a:endParaRPr lang="en-US" dirty="0"/>
          </a:p>
          <a:p>
            <a:r>
              <a:rPr lang="en-US" dirty="0"/>
              <a:t>Bench marks tied to new reference frame and secondary</a:t>
            </a:r>
          </a:p>
          <a:p>
            <a:endParaRPr lang="en-US" dirty="0"/>
          </a:p>
          <a:p>
            <a:r>
              <a:rPr lang="en-US" dirty="0"/>
              <a:t>Implementation in 2022</a:t>
            </a:r>
          </a:p>
        </p:txBody>
      </p:sp>
      <p:sp>
        <p:nvSpPr>
          <p:cNvPr id="7" name="Date Placeholder 6"/>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8" name="Footer Placeholder 7"/>
          <p:cNvSpPr>
            <a:spLocks noGrp="1"/>
          </p:cNvSpPr>
          <p:nvPr>
            <p:ph type="ftr" sz="quarter" idx="11"/>
          </p:nvPr>
        </p:nvSpPr>
        <p:spPr/>
        <p:txBody>
          <a:bodyPr/>
          <a:lstStyle/>
          <a:p>
            <a:pPr>
              <a:defRPr/>
            </a:pPr>
            <a:r>
              <a:rPr lang="en-US" smtClean="0"/>
              <a:t>FIG Working Week - Sofia, Bulgaria   17-21 May 2015</a:t>
            </a:r>
            <a:endParaRPr lang="en-US"/>
          </a:p>
        </p:txBody>
      </p:sp>
      <p:sp>
        <p:nvSpPr>
          <p:cNvPr id="9" name="Slide Number Placeholder 8"/>
          <p:cNvSpPr>
            <a:spLocks noGrp="1"/>
          </p:cNvSpPr>
          <p:nvPr>
            <p:ph type="sldNum" sz="quarter" idx="12"/>
          </p:nvPr>
        </p:nvSpPr>
        <p:spPr/>
        <p:txBody>
          <a:bodyPr/>
          <a:lstStyle/>
          <a:p>
            <a:fld id="{5B0ABE0A-6C0D-4FD2-BB4D-7F3028D3A7F6}" type="slidenum">
              <a:rPr lang="en-US" altLang="en-US" smtClean="0"/>
              <a:pPr/>
              <a:t>12</a:t>
            </a:fld>
            <a:endParaRPr lang="en-US" altLang="en-US"/>
          </a:p>
        </p:txBody>
      </p:sp>
    </p:spTree>
    <p:extLst>
      <p:ext uri="{BB962C8B-B14F-4D97-AF65-F5344CB8AC3E}">
        <p14:creationId xmlns:p14="http://schemas.microsoft.com/office/powerpoint/2010/main" val="1192054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itle 1"/>
          <p:cNvSpPr>
            <a:spLocks noGrp="1"/>
          </p:cNvSpPr>
          <p:nvPr>
            <p:ph type="title"/>
          </p:nvPr>
        </p:nvSpPr>
        <p:spPr>
          <a:xfrm>
            <a:off x="1524000" y="376239"/>
            <a:ext cx="9144000" cy="695325"/>
          </a:xfrm>
        </p:spPr>
        <p:txBody>
          <a:bodyPr/>
          <a:lstStyle/>
          <a:p>
            <a:pPr>
              <a:defRPr/>
            </a:pPr>
            <a:r>
              <a:rPr lang="en-US" altLang="en-US" sz="3200" b="1" dirty="0">
                <a:solidFill>
                  <a:schemeClr val="accent1">
                    <a:lumMod val="50000"/>
                  </a:schemeClr>
                </a:solidFill>
                <a:latin typeface="Gill Sans MT" panose="020B0502020104020203" pitchFamily="34" charset="0"/>
                <a:cs typeface="Arial" pitchFamily="34" charset="0"/>
              </a:rPr>
              <a:t>How will the new </a:t>
            </a:r>
            <a:r>
              <a:rPr lang="en-US" altLang="en-US" sz="3200" b="1" dirty="0" err="1">
                <a:solidFill>
                  <a:schemeClr val="accent1">
                    <a:lumMod val="50000"/>
                  </a:schemeClr>
                </a:solidFill>
                <a:latin typeface="Gill Sans MT" panose="020B0502020104020203" pitchFamily="34" charset="0"/>
                <a:cs typeface="Arial" pitchFamily="34" charset="0"/>
              </a:rPr>
              <a:t>datums</a:t>
            </a:r>
            <a:r>
              <a:rPr lang="en-US" altLang="en-US" sz="3200" b="1" dirty="0">
                <a:solidFill>
                  <a:schemeClr val="accent1">
                    <a:lumMod val="50000"/>
                  </a:schemeClr>
                </a:solidFill>
                <a:latin typeface="Gill Sans MT" panose="020B0502020104020203" pitchFamily="34" charset="0"/>
                <a:cs typeface="Arial" pitchFamily="34" charset="0"/>
              </a:rPr>
              <a:t> affect you?</a:t>
            </a:r>
          </a:p>
        </p:txBody>
      </p:sp>
      <p:sp>
        <p:nvSpPr>
          <p:cNvPr id="60420" name="Content Placeholder 2"/>
          <p:cNvSpPr>
            <a:spLocks noGrp="1"/>
          </p:cNvSpPr>
          <p:nvPr>
            <p:ph idx="1"/>
          </p:nvPr>
        </p:nvSpPr>
        <p:spPr>
          <a:xfrm>
            <a:off x="1905000" y="5383213"/>
            <a:ext cx="8293100" cy="862012"/>
          </a:xfrm>
        </p:spPr>
        <p:txBody>
          <a:bodyPr/>
          <a:lstStyle/>
          <a:p>
            <a:pPr marL="0" indent="0" algn="ctr">
              <a:lnSpc>
                <a:spcPct val="150000"/>
              </a:lnSpc>
              <a:buNone/>
            </a:pPr>
            <a:r>
              <a:rPr lang="en-US" altLang="en-US" sz="1800">
                <a:latin typeface="Gill Sans MT" panose="020B0502020104020203" pitchFamily="34" charset="0"/>
                <a:cs typeface="Arial" panose="020B0604020202020204" pitchFamily="34" charset="0"/>
              </a:rPr>
              <a:t>The new vertical (geopotential) datum will change heights </a:t>
            </a:r>
          </a:p>
          <a:p>
            <a:pPr marL="0" indent="0" algn="ctr">
              <a:lnSpc>
                <a:spcPct val="150000"/>
              </a:lnSpc>
              <a:buNone/>
            </a:pPr>
            <a:r>
              <a:rPr lang="en-US" altLang="en-US" sz="1800">
                <a:latin typeface="Gill Sans MT" panose="020B0502020104020203" pitchFamily="34" charset="0"/>
                <a:cs typeface="Arial" panose="020B0604020202020204" pitchFamily="34" charset="0"/>
              </a:rPr>
              <a:t>50 cm on average with a 1m tilt towards the Pacific Northwest.</a:t>
            </a:r>
          </a:p>
        </p:txBody>
      </p:sp>
      <p:pic>
        <p:nvPicPr>
          <p:cNvPr id="60421" name="Picture 7" descr="C:\BShaw\My_Maps\NewDatums\Approximate_Vertical_Change_20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1030289"/>
            <a:ext cx="6516688" cy="43513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5" name="Footer Placeholder 4"/>
          <p:cNvSpPr>
            <a:spLocks noGrp="1"/>
          </p:cNvSpPr>
          <p:nvPr>
            <p:ph type="ftr" sz="quarter" idx="11"/>
          </p:nvPr>
        </p:nvSpPr>
        <p:spPr/>
        <p:txBody>
          <a:bodyPr/>
          <a:lstStyle/>
          <a:p>
            <a:pPr>
              <a:defRPr/>
            </a:pPr>
            <a:r>
              <a:rPr lang="en-US" smtClean="0"/>
              <a:t>FIG Working Week - Sofia, Bulgaria   17-21 May 2015</a:t>
            </a:r>
            <a:endParaRPr lang="en-US"/>
          </a:p>
        </p:txBody>
      </p:sp>
      <p:sp>
        <p:nvSpPr>
          <p:cNvPr id="6" name="Slide Number Placeholder 5"/>
          <p:cNvSpPr>
            <a:spLocks noGrp="1"/>
          </p:cNvSpPr>
          <p:nvPr>
            <p:ph type="sldNum" sz="quarter" idx="12"/>
          </p:nvPr>
        </p:nvSpPr>
        <p:spPr/>
        <p:txBody>
          <a:bodyPr/>
          <a:lstStyle/>
          <a:p>
            <a:fld id="{5B0ABE0A-6C0D-4FD2-BB4D-7F3028D3A7F6}" type="slidenum">
              <a:rPr lang="en-US" altLang="en-US" smtClean="0"/>
              <a:pPr/>
              <a:t>13</a:t>
            </a:fld>
            <a:endParaRPr lang="en-US" altLang="en-US"/>
          </a:p>
        </p:txBody>
      </p:sp>
    </p:spTree>
    <p:extLst>
      <p:ext uri="{BB962C8B-B14F-4D97-AF65-F5344CB8AC3E}">
        <p14:creationId xmlns:p14="http://schemas.microsoft.com/office/powerpoint/2010/main" val="2299539936"/>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C:\BShaw\My_Maps\Leveling\images\LevelingByOrder_fi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3" name="Footer Placeholder 2"/>
          <p:cNvSpPr>
            <a:spLocks noGrp="1"/>
          </p:cNvSpPr>
          <p:nvPr>
            <p:ph type="ftr" sz="quarter" idx="11"/>
          </p:nvPr>
        </p:nvSpPr>
        <p:spPr/>
        <p:txBody>
          <a:bodyPr/>
          <a:lstStyle/>
          <a:p>
            <a:pPr>
              <a:defRPr/>
            </a:pPr>
            <a:r>
              <a:rPr lang="en-US" smtClean="0"/>
              <a:t>FIG Working Week - Sofia, Bulgaria   17-21 May 2015</a:t>
            </a:r>
            <a:endParaRPr lang="en-US"/>
          </a:p>
        </p:txBody>
      </p:sp>
      <p:sp>
        <p:nvSpPr>
          <p:cNvPr id="4" name="Slide Number Placeholder 3"/>
          <p:cNvSpPr>
            <a:spLocks noGrp="1"/>
          </p:cNvSpPr>
          <p:nvPr>
            <p:ph type="sldNum" sz="quarter" idx="12"/>
          </p:nvPr>
        </p:nvSpPr>
        <p:spPr/>
        <p:txBody>
          <a:bodyPr/>
          <a:lstStyle/>
          <a:p>
            <a:fld id="{5B0ABE0A-6C0D-4FD2-BB4D-7F3028D3A7F6}" type="slidenum">
              <a:rPr lang="en-US" altLang="en-US" smtClean="0"/>
              <a:pPr/>
              <a:t>14</a:t>
            </a:fld>
            <a:endParaRPr lang="en-US" altLang="en-US"/>
          </a:p>
        </p:txBody>
      </p:sp>
    </p:spTree>
    <p:extLst>
      <p:ext uri="{BB962C8B-B14F-4D97-AF65-F5344CB8AC3E}">
        <p14:creationId xmlns:p14="http://schemas.microsoft.com/office/powerpoint/2010/main" val="398575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C:\BShaw\My_Maps\Leveling\images\1930s_LevelingByOrder_f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3" name="Footer Placeholder 2"/>
          <p:cNvSpPr>
            <a:spLocks noGrp="1"/>
          </p:cNvSpPr>
          <p:nvPr>
            <p:ph type="ftr" sz="quarter" idx="11"/>
          </p:nvPr>
        </p:nvSpPr>
        <p:spPr/>
        <p:txBody>
          <a:bodyPr/>
          <a:lstStyle/>
          <a:p>
            <a:pPr>
              <a:defRPr/>
            </a:pPr>
            <a:r>
              <a:rPr lang="en-US" smtClean="0"/>
              <a:t>FIG Working Week - Sofia, Bulgaria   17-21 May 2015</a:t>
            </a:r>
            <a:endParaRPr lang="en-US"/>
          </a:p>
        </p:txBody>
      </p:sp>
      <p:sp>
        <p:nvSpPr>
          <p:cNvPr id="4" name="Slide Number Placeholder 3"/>
          <p:cNvSpPr>
            <a:spLocks noGrp="1"/>
          </p:cNvSpPr>
          <p:nvPr>
            <p:ph type="sldNum" sz="quarter" idx="12"/>
          </p:nvPr>
        </p:nvSpPr>
        <p:spPr/>
        <p:txBody>
          <a:bodyPr/>
          <a:lstStyle/>
          <a:p>
            <a:fld id="{5B0ABE0A-6C0D-4FD2-BB4D-7F3028D3A7F6}" type="slidenum">
              <a:rPr lang="en-US" altLang="en-US" smtClean="0"/>
              <a:pPr/>
              <a:t>15</a:t>
            </a:fld>
            <a:endParaRPr lang="en-US" altLang="en-US"/>
          </a:p>
        </p:txBody>
      </p:sp>
    </p:spTree>
    <p:extLst>
      <p:ext uri="{BB962C8B-B14F-4D97-AF65-F5344CB8AC3E}">
        <p14:creationId xmlns:p14="http://schemas.microsoft.com/office/powerpoint/2010/main" val="2020440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BShaw\WebPages\xGEOID\Photoshop\xGeoidFull_block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2"/>
          <p:cNvSpPr txBox="1">
            <a:spLocks noChangeArrowheads="1"/>
          </p:cNvSpPr>
          <p:nvPr/>
        </p:nvSpPr>
        <p:spPr bwMode="auto">
          <a:xfrm>
            <a:off x="2238213" y="147639"/>
            <a:ext cx="77155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a:latin typeface="Lucida Fax" panose="02060602050505020204" pitchFamily="18" charset="0"/>
                <a:ea typeface="MS PGothic" panose="020B0600070205080204" pitchFamily="34" charset="-128"/>
              </a:rPr>
              <a:t>Experimental Geoid 14B with Aerogravity Blocks</a:t>
            </a:r>
          </a:p>
        </p:txBody>
      </p:sp>
      <p:sp>
        <p:nvSpPr>
          <p:cNvPr id="5" name="Date Placeholder 4"/>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6" name="Footer Placeholder 5"/>
          <p:cNvSpPr>
            <a:spLocks noGrp="1"/>
          </p:cNvSpPr>
          <p:nvPr>
            <p:ph type="ftr" sz="quarter" idx="11"/>
          </p:nvPr>
        </p:nvSpPr>
        <p:spPr/>
        <p:txBody>
          <a:bodyPr/>
          <a:lstStyle/>
          <a:p>
            <a:pPr>
              <a:defRPr/>
            </a:pPr>
            <a:r>
              <a:rPr lang="en-US" smtClean="0"/>
              <a:t>FIG Working Week - Sofia, Bulgaria   17-21 May 2015</a:t>
            </a:r>
            <a:endParaRPr lang="en-US"/>
          </a:p>
        </p:txBody>
      </p:sp>
      <p:sp>
        <p:nvSpPr>
          <p:cNvPr id="7" name="Slide Number Placeholder 6"/>
          <p:cNvSpPr>
            <a:spLocks noGrp="1"/>
          </p:cNvSpPr>
          <p:nvPr>
            <p:ph type="sldNum" sz="quarter" idx="12"/>
          </p:nvPr>
        </p:nvSpPr>
        <p:spPr/>
        <p:txBody>
          <a:bodyPr/>
          <a:lstStyle/>
          <a:p>
            <a:fld id="{5B0ABE0A-6C0D-4FD2-BB4D-7F3028D3A7F6}" type="slidenum">
              <a:rPr lang="en-US" altLang="en-US" smtClean="0"/>
              <a:pPr/>
              <a:t>16</a:t>
            </a:fld>
            <a:endParaRPr lang="en-US" altLang="en-US"/>
          </a:p>
        </p:txBody>
      </p:sp>
    </p:spTree>
    <p:extLst>
      <p:ext uri="{BB962C8B-B14F-4D97-AF65-F5344CB8AC3E}">
        <p14:creationId xmlns:p14="http://schemas.microsoft.com/office/powerpoint/2010/main" val="1911230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
            </a:r>
            <a:r>
              <a:rPr lang="en-US" baseline="-25000" dirty="0" smtClean="0"/>
              <a:t>0</a:t>
            </a:r>
            <a:r>
              <a:rPr lang="en-US" dirty="0" smtClean="0"/>
              <a:t> = 62,636,856.00 m</a:t>
            </a:r>
            <a:r>
              <a:rPr lang="en-US" baseline="30000" dirty="0" smtClean="0"/>
              <a:t>2</a:t>
            </a:r>
            <a:r>
              <a:rPr lang="en-US" dirty="0" smtClean="0"/>
              <a:t>/s</a:t>
            </a:r>
            <a:r>
              <a:rPr lang="en-US" baseline="30000" dirty="0" smtClean="0"/>
              <a:t>2</a:t>
            </a:r>
            <a:endParaRPr lang="en-US" baseline="30000" dirty="0"/>
          </a:p>
        </p:txBody>
      </p:sp>
      <p:pic>
        <p:nvPicPr>
          <p:cNvPr id="7" name="Content Placeholder 6"/>
          <p:cNvPicPr>
            <a:picLocks noGrp="1" noChangeAspect="1"/>
          </p:cNvPicPr>
          <p:nvPr>
            <p:ph idx="1"/>
          </p:nvPr>
        </p:nvPicPr>
        <p:blipFill>
          <a:blip r:embed="rId2"/>
          <a:stretch>
            <a:fillRect/>
          </a:stretch>
        </p:blipFill>
        <p:spPr>
          <a:xfrm>
            <a:off x="1106308" y="1364164"/>
            <a:ext cx="9922934" cy="4744354"/>
          </a:xfrm>
          <a:prstGeom prst="rect">
            <a:avLst/>
          </a:prstGeom>
        </p:spPr>
      </p:pic>
      <p:sp>
        <p:nvSpPr>
          <p:cNvPr id="8" name="Date Placeholder 7"/>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9" name="Footer Placeholder 8"/>
          <p:cNvSpPr>
            <a:spLocks noGrp="1"/>
          </p:cNvSpPr>
          <p:nvPr>
            <p:ph type="ftr" sz="quarter" idx="11"/>
          </p:nvPr>
        </p:nvSpPr>
        <p:spPr/>
        <p:txBody>
          <a:bodyPr/>
          <a:lstStyle/>
          <a:p>
            <a:pPr>
              <a:defRPr/>
            </a:pPr>
            <a:r>
              <a:rPr lang="en-US" smtClean="0"/>
              <a:t>FIG Working Week - Sofia, Bulgaria   17-21 May 2015</a:t>
            </a:r>
            <a:endParaRPr lang="en-US"/>
          </a:p>
        </p:txBody>
      </p:sp>
      <p:sp>
        <p:nvSpPr>
          <p:cNvPr id="10" name="Slide Number Placeholder 9"/>
          <p:cNvSpPr>
            <a:spLocks noGrp="1"/>
          </p:cNvSpPr>
          <p:nvPr>
            <p:ph type="sldNum" sz="quarter" idx="12"/>
          </p:nvPr>
        </p:nvSpPr>
        <p:spPr/>
        <p:txBody>
          <a:bodyPr/>
          <a:lstStyle/>
          <a:p>
            <a:fld id="{5B0ABE0A-6C0D-4FD2-BB4D-7F3028D3A7F6}" type="slidenum">
              <a:rPr lang="en-US" altLang="en-US" smtClean="0"/>
              <a:pPr/>
              <a:t>17</a:t>
            </a:fld>
            <a:endParaRPr lang="en-US" altLang="en-US"/>
          </a:p>
        </p:txBody>
      </p:sp>
    </p:spTree>
    <p:extLst>
      <p:ext uri="{BB962C8B-B14F-4D97-AF65-F5344CB8AC3E}">
        <p14:creationId xmlns:p14="http://schemas.microsoft.com/office/powerpoint/2010/main" val="2514300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3" name="Content Placeholder 2"/>
          <p:cNvSpPr>
            <a:spLocks noGrp="1"/>
          </p:cNvSpPr>
          <p:nvPr>
            <p:ph idx="1"/>
          </p:nvPr>
        </p:nvSpPr>
        <p:spPr>
          <a:xfrm>
            <a:off x="609600" y="1566334"/>
            <a:ext cx="10972800" cy="4525963"/>
          </a:xfrm>
        </p:spPr>
        <p:txBody>
          <a:bodyPr/>
          <a:lstStyle/>
          <a:p>
            <a:r>
              <a:rPr lang="en-US" dirty="0" smtClean="0"/>
              <a:t>Airborne gravity collection continues through 2020</a:t>
            </a:r>
          </a:p>
          <a:p>
            <a:r>
              <a:rPr lang="en-US" dirty="0" smtClean="0"/>
              <a:t>Airborne data normalized to satellite data</a:t>
            </a:r>
          </a:p>
          <a:p>
            <a:r>
              <a:rPr lang="en-US" dirty="0" smtClean="0"/>
              <a:t>Surface gravity normalized to satellite/airborne</a:t>
            </a:r>
          </a:p>
          <a:p>
            <a:r>
              <a:rPr lang="en-US" dirty="0" smtClean="0"/>
              <a:t>Spectrally merged data available either as grid or maybe SHM</a:t>
            </a:r>
          </a:p>
          <a:p>
            <a:endParaRPr lang="en-US" dirty="0"/>
          </a:p>
          <a:p>
            <a:r>
              <a:rPr lang="en-US" dirty="0" smtClean="0"/>
              <a:t>Geometric coordinates determined using GNSS/OPUS</a:t>
            </a:r>
          </a:p>
          <a:p>
            <a:r>
              <a:rPr lang="en-US" dirty="0" smtClean="0"/>
              <a:t>Gravimetric geoid model interpolated for conversion</a:t>
            </a:r>
          </a:p>
          <a:p>
            <a:r>
              <a:rPr lang="en-US" dirty="0"/>
              <a:t>G</a:t>
            </a:r>
            <a:r>
              <a:rPr lang="en-US" dirty="0" smtClean="0"/>
              <a:t>eometric and geopotential velocities can be applied</a:t>
            </a:r>
            <a:endParaRPr lang="en-US" dirty="0"/>
          </a:p>
        </p:txBody>
      </p:sp>
      <p:sp>
        <p:nvSpPr>
          <p:cNvPr id="7" name="Date Placeholder 6"/>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8" name="Footer Placeholder 7"/>
          <p:cNvSpPr>
            <a:spLocks noGrp="1"/>
          </p:cNvSpPr>
          <p:nvPr>
            <p:ph type="ftr" sz="quarter" idx="11"/>
          </p:nvPr>
        </p:nvSpPr>
        <p:spPr/>
        <p:txBody>
          <a:bodyPr/>
          <a:lstStyle/>
          <a:p>
            <a:pPr>
              <a:defRPr/>
            </a:pPr>
            <a:r>
              <a:rPr lang="en-US" smtClean="0"/>
              <a:t>FIG Working Week - Sofia, Bulgaria   17-21 May 2015</a:t>
            </a:r>
            <a:endParaRPr lang="en-US"/>
          </a:p>
        </p:txBody>
      </p:sp>
      <p:sp>
        <p:nvSpPr>
          <p:cNvPr id="9" name="Slide Number Placeholder 8"/>
          <p:cNvSpPr>
            <a:spLocks noGrp="1"/>
          </p:cNvSpPr>
          <p:nvPr>
            <p:ph type="sldNum" sz="quarter" idx="12"/>
          </p:nvPr>
        </p:nvSpPr>
        <p:spPr/>
        <p:txBody>
          <a:bodyPr/>
          <a:lstStyle/>
          <a:p>
            <a:fld id="{5B0ABE0A-6C0D-4FD2-BB4D-7F3028D3A7F6}" type="slidenum">
              <a:rPr lang="en-US" altLang="en-US" smtClean="0"/>
              <a:pPr/>
              <a:t>18</a:t>
            </a:fld>
            <a:endParaRPr lang="en-US" altLang="en-US"/>
          </a:p>
        </p:txBody>
      </p:sp>
    </p:spTree>
    <p:extLst>
      <p:ext uri="{BB962C8B-B14F-4D97-AF65-F5344CB8AC3E}">
        <p14:creationId xmlns:p14="http://schemas.microsoft.com/office/powerpoint/2010/main" val="804450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NAD 83 and NAVD 88 both have inherent datum defects </a:t>
            </a:r>
          </a:p>
          <a:p>
            <a:r>
              <a:rPr lang="en-US" dirty="0" smtClean="0"/>
              <a:t>Both have inherent quality issues from age of data</a:t>
            </a:r>
          </a:p>
          <a:p>
            <a:r>
              <a:rPr lang="en-US" dirty="0" smtClean="0"/>
              <a:t>Both will be replaced by remote sensing derived data</a:t>
            </a:r>
          </a:p>
          <a:p>
            <a:r>
              <a:rPr lang="en-US" dirty="0" smtClean="0"/>
              <a:t>Physical heights will be derived from geometric and a geoid</a:t>
            </a:r>
          </a:p>
          <a:p>
            <a:r>
              <a:rPr lang="en-US" dirty="0" smtClean="0"/>
              <a:t>Geometric frame will follow on IGS solution closest to 2022</a:t>
            </a:r>
          </a:p>
          <a:p>
            <a:r>
              <a:rPr lang="en-US" dirty="0" smtClean="0"/>
              <a:t>Geopotential frames will incrementally finish in 2022</a:t>
            </a:r>
          </a:p>
          <a:p>
            <a:r>
              <a:rPr lang="en-US" dirty="0" smtClean="0"/>
              <a:t>Both new reference frames will provide global consistency </a:t>
            </a:r>
            <a:endParaRPr lang="en-US" dirty="0"/>
          </a:p>
        </p:txBody>
      </p:sp>
      <p:sp>
        <p:nvSpPr>
          <p:cNvPr id="7" name="Date Placeholder 6"/>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8" name="Footer Placeholder 7"/>
          <p:cNvSpPr>
            <a:spLocks noGrp="1"/>
          </p:cNvSpPr>
          <p:nvPr>
            <p:ph type="ftr" sz="quarter" idx="11"/>
          </p:nvPr>
        </p:nvSpPr>
        <p:spPr/>
        <p:txBody>
          <a:bodyPr/>
          <a:lstStyle/>
          <a:p>
            <a:pPr>
              <a:defRPr/>
            </a:pPr>
            <a:r>
              <a:rPr lang="en-US" smtClean="0"/>
              <a:t>FIG Working Week - Sofia, Bulgaria   17-21 May 2015</a:t>
            </a:r>
            <a:endParaRPr lang="en-US"/>
          </a:p>
        </p:txBody>
      </p:sp>
      <p:sp>
        <p:nvSpPr>
          <p:cNvPr id="9" name="Slide Number Placeholder 8"/>
          <p:cNvSpPr>
            <a:spLocks noGrp="1"/>
          </p:cNvSpPr>
          <p:nvPr>
            <p:ph type="sldNum" sz="quarter" idx="12"/>
          </p:nvPr>
        </p:nvSpPr>
        <p:spPr/>
        <p:txBody>
          <a:bodyPr/>
          <a:lstStyle/>
          <a:p>
            <a:fld id="{5B0ABE0A-6C0D-4FD2-BB4D-7F3028D3A7F6}" type="slidenum">
              <a:rPr lang="en-US" altLang="en-US" smtClean="0"/>
              <a:pPr/>
              <a:t>19</a:t>
            </a:fld>
            <a:endParaRPr lang="en-US" altLang="en-US"/>
          </a:p>
        </p:txBody>
      </p:sp>
    </p:spTree>
    <p:extLst>
      <p:ext uri="{BB962C8B-B14F-4D97-AF65-F5344CB8AC3E}">
        <p14:creationId xmlns:p14="http://schemas.microsoft.com/office/powerpoint/2010/main" val="5515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Replacing NAD 83 in 2022</a:t>
            </a:r>
            <a:endParaRPr lang="en-US" dirty="0"/>
          </a:p>
        </p:txBody>
      </p:sp>
      <p:sp>
        <p:nvSpPr>
          <p:cNvPr id="5" name="Text Placeholder 4"/>
          <p:cNvSpPr>
            <a:spLocks noGrp="1"/>
          </p:cNvSpPr>
          <p:nvPr>
            <p:ph type="body" idx="1"/>
          </p:nvPr>
        </p:nvSpPr>
        <p:spPr/>
        <p:txBody>
          <a:bodyPr/>
          <a:lstStyle/>
          <a:p>
            <a:endParaRPr lang="en-US"/>
          </a:p>
        </p:txBody>
      </p:sp>
      <p:sp>
        <p:nvSpPr>
          <p:cNvPr id="6" name="Date Placeholder 5"/>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7" name="Footer Placeholder 6"/>
          <p:cNvSpPr>
            <a:spLocks noGrp="1"/>
          </p:cNvSpPr>
          <p:nvPr>
            <p:ph type="ftr" sz="quarter" idx="11"/>
          </p:nvPr>
        </p:nvSpPr>
        <p:spPr/>
        <p:txBody>
          <a:bodyPr/>
          <a:lstStyle/>
          <a:p>
            <a:pPr>
              <a:defRPr/>
            </a:pPr>
            <a:r>
              <a:rPr lang="en-US" smtClean="0"/>
              <a:t>FIG Working Week - Sofia, Bulgaria   17-21 May 2015</a:t>
            </a:r>
            <a:endParaRPr lang="en-US"/>
          </a:p>
        </p:txBody>
      </p:sp>
      <p:sp>
        <p:nvSpPr>
          <p:cNvPr id="8" name="Slide Number Placeholder 7"/>
          <p:cNvSpPr>
            <a:spLocks noGrp="1"/>
          </p:cNvSpPr>
          <p:nvPr>
            <p:ph type="sldNum" sz="quarter" idx="12"/>
          </p:nvPr>
        </p:nvSpPr>
        <p:spPr/>
        <p:txBody>
          <a:bodyPr/>
          <a:lstStyle/>
          <a:p>
            <a:fld id="{1EA6ADEB-0206-44FA-A3CF-905583EDB566}" type="slidenum">
              <a:rPr lang="en-US" altLang="en-US" smtClean="0"/>
              <a:pPr/>
              <a:t>2</a:t>
            </a:fld>
            <a:endParaRPr lang="en-US" altLang="en-US"/>
          </a:p>
        </p:txBody>
      </p:sp>
    </p:spTree>
    <p:extLst>
      <p:ext uri="{BB962C8B-B14F-4D97-AF65-F5344CB8AC3E}">
        <p14:creationId xmlns:p14="http://schemas.microsoft.com/office/powerpoint/2010/main" val="3392892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Questions?</a:t>
            </a:r>
            <a:endParaRPr lang="en-US" dirty="0"/>
          </a:p>
        </p:txBody>
      </p:sp>
      <p:sp>
        <p:nvSpPr>
          <p:cNvPr id="8" name="Text Placeholder 7"/>
          <p:cNvSpPr>
            <a:spLocks noGrp="1"/>
          </p:cNvSpPr>
          <p:nvPr>
            <p:ph type="body" idx="1"/>
          </p:nvPr>
        </p:nvSpPr>
        <p:spPr/>
        <p:txBody>
          <a:bodyPr/>
          <a:lstStyle/>
          <a:p>
            <a:r>
              <a:rPr lang="en-US" dirty="0" smtClean="0"/>
              <a:t>Daniel R. Roman, Ph.D.</a:t>
            </a:r>
          </a:p>
          <a:p>
            <a:r>
              <a:rPr lang="en-US" dirty="0" smtClean="0"/>
              <a:t>Chief, Spatial Reference System Division/GRAV-D P.I.</a:t>
            </a:r>
          </a:p>
          <a:p>
            <a:endParaRPr lang="en-US" dirty="0" smtClean="0"/>
          </a:p>
          <a:p>
            <a:r>
              <a:rPr lang="en-US" dirty="0" smtClean="0"/>
              <a:t>National Geodetic Survey, NOS, NOAA		dan.roman@noaa.gov</a:t>
            </a:r>
          </a:p>
          <a:p>
            <a:r>
              <a:rPr lang="en-US" dirty="0" smtClean="0"/>
              <a:t>1315 East-West Highway, N/NGS2			+1-301-713-3200 (changing soon)</a:t>
            </a:r>
          </a:p>
          <a:p>
            <a:r>
              <a:rPr lang="en-US" dirty="0" smtClean="0"/>
              <a:t>Silver Spring MD 20910 U.S.A.			www.geodesy.noaa.gov</a:t>
            </a:r>
          </a:p>
          <a:p>
            <a:endParaRPr lang="en-US" dirty="0"/>
          </a:p>
        </p:txBody>
      </p:sp>
      <p:sp>
        <p:nvSpPr>
          <p:cNvPr id="9" name="Date Placeholder 8"/>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10" name="Footer Placeholder 9"/>
          <p:cNvSpPr>
            <a:spLocks noGrp="1"/>
          </p:cNvSpPr>
          <p:nvPr>
            <p:ph type="ftr" sz="quarter" idx="11"/>
          </p:nvPr>
        </p:nvSpPr>
        <p:spPr/>
        <p:txBody>
          <a:bodyPr/>
          <a:lstStyle/>
          <a:p>
            <a:pPr>
              <a:defRPr/>
            </a:pPr>
            <a:r>
              <a:rPr lang="en-US" smtClean="0"/>
              <a:t>FIG Working Week - Sofia, Bulgaria   17-21 May 2015</a:t>
            </a:r>
            <a:endParaRPr lang="en-US"/>
          </a:p>
        </p:txBody>
      </p:sp>
      <p:sp>
        <p:nvSpPr>
          <p:cNvPr id="11" name="Slide Number Placeholder 10"/>
          <p:cNvSpPr>
            <a:spLocks noGrp="1"/>
          </p:cNvSpPr>
          <p:nvPr>
            <p:ph type="sldNum" sz="quarter" idx="12"/>
          </p:nvPr>
        </p:nvSpPr>
        <p:spPr/>
        <p:txBody>
          <a:bodyPr/>
          <a:lstStyle/>
          <a:p>
            <a:fld id="{1EA6ADEB-0206-44FA-A3CF-905583EDB566}" type="slidenum">
              <a:rPr lang="en-US" altLang="en-US" smtClean="0"/>
              <a:pPr/>
              <a:t>20</a:t>
            </a:fld>
            <a:endParaRPr lang="en-US" altLang="en-US"/>
          </a:p>
        </p:txBody>
      </p:sp>
    </p:spTree>
    <p:extLst>
      <p:ext uri="{BB962C8B-B14F-4D97-AF65-F5344CB8AC3E}">
        <p14:creationId xmlns:p14="http://schemas.microsoft.com/office/powerpoint/2010/main" val="714115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NAD 83 =&gt; Geometric Reference </a:t>
            </a:r>
            <a:r>
              <a:rPr lang="en-US" dirty="0" smtClean="0"/>
              <a:t>Frame</a:t>
            </a:r>
            <a:endParaRPr lang="en-US" dirty="0"/>
          </a:p>
        </p:txBody>
      </p:sp>
      <p:sp>
        <p:nvSpPr>
          <p:cNvPr id="3" name="Content Placeholder 2"/>
          <p:cNvSpPr>
            <a:spLocks noGrp="1"/>
          </p:cNvSpPr>
          <p:nvPr>
            <p:ph idx="1"/>
          </p:nvPr>
        </p:nvSpPr>
        <p:spPr/>
        <p:txBody>
          <a:bodyPr/>
          <a:lstStyle/>
          <a:p>
            <a:r>
              <a:rPr lang="en-US" dirty="0" smtClean="0"/>
              <a:t>Primary access shifts from bench marks to GNSS/OPUS</a:t>
            </a:r>
          </a:p>
          <a:p>
            <a:endParaRPr lang="en-US" dirty="0"/>
          </a:p>
          <a:p>
            <a:r>
              <a:rPr lang="en-US" dirty="0"/>
              <a:t>Datum Offset w.r.t. </a:t>
            </a:r>
            <a:r>
              <a:rPr lang="en-US" dirty="0" smtClean="0"/>
              <a:t>IGS/IWGS84</a:t>
            </a:r>
            <a:endParaRPr lang="en-US" dirty="0"/>
          </a:p>
          <a:p>
            <a:endParaRPr lang="en-US" dirty="0" smtClean="0"/>
          </a:p>
          <a:p>
            <a:r>
              <a:rPr lang="en-US" dirty="0" smtClean="0"/>
              <a:t>Bench marks tied to new reference frame and secondary</a:t>
            </a:r>
          </a:p>
          <a:p>
            <a:endParaRPr lang="en-US" dirty="0"/>
          </a:p>
          <a:p>
            <a:r>
              <a:rPr lang="en-US" dirty="0" smtClean="0"/>
              <a:t>Implementation in 2022</a:t>
            </a:r>
          </a:p>
        </p:txBody>
      </p:sp>
      <p:sp>
        <p:nvSpPr>
          <p:cNvPr id="12" name="Date Placeholder 11"/>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13" name="Footer Placeholder 12"/>
          <p:cNvSpPr>
            <a:spLocks noGrp="1"/>
          </p:cNvSpPr>
          <p:nvPr>
            <p:ph type="ftr" sz="quarter" idx="11"/>
          </p:nvPr>
        </p:nvSpPr>
        <p:spPr/>
        <p:txBody>
          <a:bodyPr/>
          <a:lstStyle/>
          <a:p>
            <a:pPr>
              <a:defRPr/>
            </a:pPr>
            <a:r>
              <a:rPr lang="en-US" smtClean="0"/>
              <a:t>FIG Working Week - Sofia, Bulgaria   17-21 May 2015</a:t>
            </a:r>
            <a:endParaRPr lang="en-US"/>
          </a:p>
        </p:txBody>
      </p:sp>
      <p:sp>
        <p:nvSpPr>
          <p:cNvPr id="14" name="Slide Number Placeholder 13"/>
          <p:cNvSpPr>
            <a:spLocks noGrp="1"/>
          </p:cNvSpPr>
          <p:nvPr>
            <p:ph type="sldNum" sz="quarter" idx="12"/>
          </p:nvPr>
        </p:nvSpPr>
        <p:spPr/>
        <p:txBody>
          <a:bodyPr/>
          <a:lstStyle/>
          <a:p>
            <a:fld id="{5B0ABE0A-6C0D-4FD2-BB4D-7F3028D3A7F6}" type="slidenum">
              <a:rPr lang="en-US" altLang="en-US" smtClean="0"/>
              <a:pPr/>
              <a:t>3</a:t>
            </a:fld>
            <a:endParaRPr lang="en-US" altLang="en-US"/>
          </a:p>
        </p:txBody>
      </p:sp>
    </p:spTree>
    <p:extLst>
      <p:ext uri="{BB962C8B-B14F-4D97-AF65-F5344CB8AC3E}">
        <p14:creationId xmlns:p14="http://schemas.microsoft.com/office/powerpoint/2010/main" val="1697370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altLang="en-US" dirty="0" smtClean="0"/>
              <a:t>A </a:t>
            </a:r>
            <a:r>
              <a:rPr lang="en-US" altLang="en-US" dirty="0" smtClean="0"/>
              <a:t>brief </a:t>
            </a:r>
            <a:r>
              <a:rPr lang="en-US" altLang="en-US" dirty="0" smtClean="0"/>
              <a:t>history of NAD 83</a:t>
            </a:r>
          </a:p>
        </p:txBody>
      </p:sp>
      <p:sp>
        <p:nvSpPr>
          <p:cNvPr id="3" name="Content Placeholder 2"/>
          <p:cNvSpPr>
            <a:spLocks noGrp="1"/>
          </p:cNvSpPr>
          <p:nvPr>
            <p:ph idx="1"/>
          </p:nvPr>
        </p:nvSpPr>
        <p:spPr>
          <a:xfrm>
            <a:off x="1676401" y="1417638"/>
            <a:ext cx="6970713" cy="5218112"/>
          </a:xfrm>
        </p:spPr>
        <p:txBody>
          <a:bodyPr>
            <a:normAutofit fontScale="77500" lnSpcReduction="20000"/>
          </a:bodyPr>
          <a:lstStyle/>
          <a:p>
            <a:pPr eaLnBrk="1" hangingPunct="1">
              <a:buFont typeface="Arial" charset="0"/>
              <a:buChar char="•"/>
              <a:defRPr/>
            </a:pPr>
            <a:r>
              <a:rPr lang="en-US" dirty="0" smtClean="0">
                <a:ea typeface="ＭＳ Ｐゴシック" charset="0"/>
              </a:rPr>
              <a:t>Original realization completed in 1986</a:t>
            </a:r>
          </a:p>
          <a:p>
            <a:pPr lvl="1" eaLnBrk="1" hangingPunct="1">
              <a:buFont typeface="Arial" charset="0"/>
              <a:buChar char="–"/>
              <a:defRPr/>
            </a:pPr>
            <a:r>
              <a:rPr lang="en-US" dirty="0" smtClean="0">
                <a:ea typeface="ＭＳ Ｐゴシック" charset="0"/>
              </a:rPr>
              <a:t>Consisted (almost) entirely of classical (optical) observations</a:t>
            </a:r>
          </a:p>
          <a:p>
            <a:pPr eaLnBrk="1" hangingPunct="1">
              <a:buFont typeface="Arial" charset="0"/>
              <a:buChar char="•"/>
              <a:defRPr/>
            </a:pPr>
            <a:r>
              <a:rPr lang="en-US" dirty="0" smtClean="0">
                <a:ea typeface="ＭＳ Ｐゴシック" charset="0"/>
              </a:rPr>
              <a:t>“High Precision Geodetic Network” (HPGN) and “High Accuracy Reference Network” (HARN) realizations</a:t>
            </a:r>
          </a:p>
          <a:p>
            <a:pPr lvl="1" eaLnBrk="1" hangingPunct="1">
              <a:buFont typeface="Arial" charset="0"/>
              <a:buChar char="–"/>
              <a:defRPr/>
            </a:pPr>
            <a:r>
              <a:rPr lang="en-US" dirty="0" smtClean="0">
                <a:ea typeface="ＭＳ Ｐゴシック" charset="0"/>
              </a:rPr>
              <a:t>Most done in 1990s, essentially state-by-state</a:t>
            </a:r>
          </a:p>
          <a:p>
            <a:pPr lvl="1" eaLnBrk="1" hangingPunct="1">
              <a:buFont typeface="Arial" charset="0"/>
              <a:buChar char="–"/>
              <a:defRPr/>
            </a:pPr>
            <a:r>
              <a:rPr lang="en-US" dirty="0" smtClean="0">
                <a:ea typeface="ＭＳ Ｐゴシック" charset="0"/>
              </a:rPr>
              <a:t>GNSS based, with classical obs. incl. in adjustments</a:t>
            </a:r>
            <a:endParaRPr lang="en-US" dirty="0">
              <a:ea typeface="ＭＳ Ｐゴシック" charset="0"/>
            </a:endParaRPr>
          </a:p>
          <a:p>
            <a:pPr lvl="1" eaLnBrk="1" hangingPunct="1">
              <a:buFont typeface="Arial" charset="0"/>
              <a:buChar char="–"/>
              <a:defRPr/>
            </a:pPr>
            <a:r>
              <a:rPr lang="en-US" dirty="0">
                <a:ea typeface="ＭＳ Ｐゴシック" charset="0"/>
              </a:rPr>
              <a:t>Did NOT use CORS as </a:t>
            </a:r>
            <a:r>
              <a:rPr lang="en-US" dirty="0" smtClean="0">
                <a:ea typeface="ＭＳ Ｐゴシック" charset="0"/>
              </a:rPr>
              <a:t>constraints</a:t>
            </a:r>
          </a:p>
          <a:p>
            <a:pPr eaLnBrk="1" hangingPunct="1">
              <a:buFont typeface="Arial" charset="0"/>
              <a:buChar char="•"/>
              <a:defRPr/>
            </a:pPr>
            <a:r>
              <a:rPr lang="en-US" dirty="0" smtClean="0">
                <a:ea typeface="ＭＳ Ｐゴシック" charset="0"/>
              </a:rPr>
              <a:t>National Re-Adjustment of 2007</a:t>
            </a:r>
          </a:p>
          <a:p>
            <a:pPr lvl="1" eaLnBrk="1" hangingPunct="1">
              <a:buFont typeface="Arial" charset="0"/>
              <a:buChar char="–"/>
              <a:defRPr/>
            </a:pPr>
            <a:r>
              <a:rPr lang="en-US" dirty="0" smtClean="0">
                <a:ea typeface="ＭＳ Ｐゴシック" charset="0"/>
              </a:rPr>
              <a:t>NAD 83(CORS96) and (NSRS2007)</a:t>
            </a:r>
          </a:p>
          <a:p>
            <a:pPr lvl="1" eaLnBrk="1" hangingPunct="1">
              <a:buFont typeface="Arial" charset="0"/>
              <a:buChar char="–"/>
              <a:defRPr/>
            </a:pPr>
            <a:r>
              <a:rPr lang="en-US" dirty="0" smtClean="0">
                <a:ea typeface="ＭＳ Ｐゴシック" charset="0"/>
              </a:rPr>
              <a:t>Simultaneous nationwide adjustment (GNSS only)</a:t>
            </a:r>
          </a:p>
          <a:p>
            <a:pPr eaLnBrk="1" hangingPunct="1">
              <a:buFont typeface="Arial" charset="0"/>
              <a:buChar char="•"/>
              <a:defRPr/>
            </a:pPr>
            <a:r>
              <a:rPr lang="en-US" b="1" i="1" dirty="0" smtClean="0">
                <a:ea typeface="ＭＳ Ｐゴシック" charset="0"/>
              </a:rPr>
              <a:t>New realization: NAD 83(2011) epoch 2010.00</a:t>
            </a:r>
          </a:p>
        </p:txBody>
      </p:sp>
      <p:pic>
        <p:nvPicPr>
          <p:cNvPr id="5" name="Picture 5" descr="bilby_tower_light"/>
          <p:cNvPicPr>
            <a:picLocks noChangeAspect="1" noChangeArrowheads="1"/>
          </p:cNvPicPr>
          <p:nvPr/>
        </p:nvPicPr>
        <p:blipFill>
          <a:blip r:embed="rId3"/>
          <a:srcRect r="24116"/>
          <a:stretch>
            <a:fillRect/>
          </a:stretch>
        </p:blipFill>
        <p:spPr>
          <a:xfrm>
            <a:off x="8382001" y="1174750"/>
            <a:ext cx="2138363"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4"/>
          <a:srcRect/>
          <a:stretch>
            <a:fillRect/>
          </a:stretch>
        </p:blipFill>
        <p:spPr bwMode="auto">
          <a:xfrm>
            <a:off x="8253414" y="4192589"/>
            <a:ext cx="2301875" cy="25415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 name="Date Placeholder 1"/>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6" name="Footer Placeholder 5"/>
          <p:cNvSpPr>
            <a:spLocks noGrp="1"/>
          </p:cNvSpPr>
          <p:nvPr>
            <p:ph type="ftr" sz="quarter" idx="11"/>
          </p:nvPr>
        </p:nvSpPr>
        <p:spPr/>
        <p:txBody>
          <a:bodyPr/>
          <a:lstStyle/>
          <a:p>
            <a:pPr>
              <a:defRPr/>
            </a:pPr>
            <a:r>
              <a:rPr lang="en-US" smtClean="0"/>
              <a:t>FIG Working Week - Sofia, Bulgaria   17-21 May 2015</a:t>
            </a:r>
            <a:endParaRPr lang="en-US"/>
          </a:p>
        </p:txBody>
      </p:sp>
      <p:sp>
        <p:nvSpPr>
          <p:cNvPr id="7" name="Slide Number Placeholder 6"/>
          <p:cNvSpPr>
            <a:spLocks noGrp="1"/>
          </p:cNvSpPr>
          <p:nvPr>
            <p:ph type="sldNum" sz="quarter" idx="12"/>
          </p:nvPr>
        </p:nvSpPr>
        <p:spPr/>
        <p:txBody>
          <a:bodyPr/>
          <a:lstStyle/>
          <a:p>
            <a:fld id="{5B0ABE0A-6C0D-4FD2-BB4D-7F3028D3A7F6}" type="slidenum">
              <a:rPr lang="en-US" altLang="en-US" smtClean="0"/>
              <a:pPr/>
              <a:t>4</a:t>
            </a:fld>
            <a:endParaRPr lang="en-US" altLang="en-US"/>
          </a:p>
        </p:txBody>
      </p:sp>
    </p:spTree>
    <p:extLst>
      <p:ext uri="{BB962C8B-B14F-4D97-AF65-F5344CB8AC3E}">
        <p14:creationId xmlns:p14="http://schemas.microsoft.com/office/powerpoint/2010/main" val="2244037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par>
                          <p:cTn id="23" fill="hold" nodeType="afterGroup">
                            <p:stCondLst>
                              <p:cond delay="1000"/>
                            </p:stCondLst>
                            <p:childTnLst>
                              <p:par>
                                <p:cTn id="24" presetID="2" presetClass="entr" presetSubtype="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1+#ppt_w/2"/>
                                          </p:val>
                                        </p:tav>
                                        <p:tav tm="100000">
                                          <p:val>
                                            <p:strVal val="#ppt_x"/>
                                          </p:val>
                                        </p:tav>
                                      </p:tavLst>
                                    </p:anim>
                                    <p:anim calcmode="lin" valueType="num">
                                      <p:cBhvr additive="base">
                                        <p:cTn id="2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childTnLst>
                                </p:cTn>
                              </p:par>
                            </p:childTnLst>
                          </p:cTn>
                        </p:par>
                        <p:par>
                          <p:cTn id="39" fill="hold" nodeType="afterGroup">
                            <p:stCondLst>
                              <p:cond delay="1000"/>
                            </p:stCondLst>
                            <p:childTnLst>
                              <p:par>
                                <p:cTn id="40" presetID="9" presetClass="exit" presetSubtype="0" fill="hold" nodeType="afterEffect">
                                  <p:stCondLst>
                                    <p:cond delay="0"/>
                                  </p:stCondLst>
                                  <p:childTnLst>
                                    <p:animEffect transition="out" filter="dissolve">
                                      <p:cBhvr>
                                        <p:cTn id="41" dur="5000"/>
                                        <p:tgtEl>
                                          <p:spTgt spid="5"/>
                                        </p:tgtEl>
                                      </p:cBhvr>
                                    </p:animEffect>
                                    <p:set>
                                      <p:cBhvr>
                                        <p:cTn id="42" dur="1" fill="hold">
                                          <p:stCondLst>
                                            <p:cond delay="4999"/>
                                          </p:stCondLst>
                                        </p:cTn>
                                        <p:tgtEl>
                                          <p:spTgt spid="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BShaw\Presentations\GeCo2014\slideshow\images\NA2011_Horz_Accurac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3" name="Footer Placeholder 2"/>
          <p:cNvSpPr>
            <a:spLocks noGrp="1"/>
          </p:cNvSpPr>
          <p:nvPr>
            <p:ph type="ftr" sz="quarter" idx="11"/>
          </p:nvPr>
        </p:nvSpPr>
        <p:spPr/>
        <p:txBody>
          <a:bodyPr/>
          <a:lstStyle/>
          <a:p>
            <a:pPr>
              <a:defRPr/>
            </a:pPr>
            <a:r>
              <a:rPr lang="en-US" smtClean="0"/>
              <a:t>FIG Working Week - Sofia, Bulgaria   17-21 May 2015</a:t>
            </a:r>
            <a:endParaRPr lang="en-US"/>
          </a:p>
        </p:txBody>
      </p:sp>
      <p:sp>
        <p:nvSpPr>
          <p:cNvPr id="4" name="Slide Number Placeholder 3"/>
          <p:cNvSpPr>
            <a:spLocks noGrp="1"/>
          </p:cNvSpPr>
          <p:nvPr>
            <p:ph type="sldNum" sz="quarter" idx="12"/>
          </p:nvPr>
        </p:nvSpPr>
        <p:spPr/>
        <p:txBody>
          <a:bodyPr/>
          <a:lstStyle/>
          <a:p>
            <a:fld id="{5B0ABE0A-6C0D-4FD2-BB4D-7F3028D3A7F6}" type="slidenum">
              <a:rPr lang="en-US" altLang="en-US" smtClean="0"/>
              <a:pPr/>
              <a:t>5</a:t>
            </a:fld>
            <a:endParaRPr lang="en-US" altLang="en-US"/>
          </a:p>
        </p:txBody>
      </p:sp>
    </p:spTree>
    <p:extLst>
      <p:ext uri="{BB962C8B-B14F-4D97-AF65-F5344CB8AC3E}">
        <p14:creationId xmlns:p14="http://schemas.microsoft.com/office/powerpoint/2010/main" val="1866558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Line 7"/>
          <p:cNvSpPr>
            <a:spLocks noChangeShapeType="1"/>
          </p:cNvSpPr>
          <p:nvPr/>
        </p:nvSpPr>
        <p:spPr bwMode="auto">
          <a:xfrm>
            <a:off x="3233738" y="5205413"/>
            <a:ext cx="5910262" cy="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11" name="Arc 8"/>
          <p:cNvSpPr>
            <a:spLocks/>
          </p:cNvSpPr>
          <p:nvPr/>
        </p:nvSpPr>
        <p:spPr bwMode="auto">
          <a:xfrm flipH="1">
            <a:off x="-1905000" y="1355725"/>
            <a:ext cx="5403850"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12" name="Text Box 2"/>
          <p:cNvSpPr txBox="1">
            <a:spLocks noChangeArrowheads="1"/>
          </p:cNvSpPr>
          <p:nvPr/>
        </p:nvSpPr>
        <p:spPr bwMode="auto">
          <a:xfrm>
            <a:off x="2424114" y="379414"/>
            <a:ext cx="7089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800" b="1">
                <a:solidFill>
                  <a:srgbClr val="000000"/>
                </a:solidFill>
                <a:latin typeface="Times New Roman" panose="02020603050405020304" pitchFamily="18" charset="0"/>
                <a:cs typeface="Times New Roman" panose="02020603050405020304" pitchFamily="18" charset="0"/>
              </a:rPr>
              <a:t>Simplified Concept of  </a:t>
            </a:r>
            <a:r>
              <a:rPr lang="en-US" altLang="en-US" sz="2800" b="1">
                <a:solidFill>
                  <a:srgbClr val="C0504D"/>
                </a:solidFill>
                <a:latin typeface="Times New Roman" panose="02020603050405020304" pitchFamily="18" charset="0"/>
                <a:cs typeface="Times New Roman" panose="02020603050405020304" pitchFamily="18" charset="0"/>
              </a:rPr>
              <a:t>NAD 83 </a:t>
            </a:r>
            <a:r>
              <a:rPr lang="en-US" altLang="en-US" sz="2800" b="1">
                <a:solidFill>
                  <a:srgbClr val="000000"/>
                </a:solidFill>
                <a:latin typeface="Times New Roman" panose="02020603050405020304" pitchFamily="18" charset="0"/>
                <a:cs typeface="Times New Roman" panose="02020603050405020304" pitchFamily="18" charset="0"/>
              </a:rPr>
              <a:t>vs. </a:t>
            </a:r>
            <a:r>
              <a:rPr lang="en-US" altLang="en-US" sz="2800" b="1">
                <a:solidFill>
                  <a:srgbClr val="1F497D"/>
                </a:solidFill>
                <a:latin typeface="Times New Roman" panose="02020603050405020304" pitchFamily="18" charset="0"/>
                <a:cs typeface="Times New Roman" panose="02020603050405020304" pitchFamily="18" charset="0"/>
              </a:rPr>
              <a:t>ITRF2008</a:t>
            </a:r>
            <a:endParaRPr lang="en-US" altLang="en-US" sz="2800">
              <a:solidFill>
                <a:srgbClr val="1F497D"/>
              </a:solidFill>
              <a:latin typeface="Times New Roman" panose="02020603050405020304" pitchFamily="18" charset="0"/>
              <a:cs typeface="Times New Roman" panose="02020603050405020304" pitchFamily="18" charset="0"/>
            </a:endParaRPr>
          </a:p>
        </p:txBody>
      </p:sp>
      <p:sp>
        <p:nvSpPr>
          <p:cNvPr id="145413" name="Line 3"/>
          <p:cNvSpPr>
            <a:spLocks noChangeShapeType="1"/>
          </p:cNvSpPr>
          <p:nvPr/>
        </p:nvSpPr>
        <p:spPr bwMode="auto">
          <a:xfrm flipH="1" flipV="1">
            <a:off x="2168525" y="1143001"/>
            <a:ext cx="306388" cy="4638675"/>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14" name="Arc 5"/>
          <p:cNvSpPr>
            <a:spLocks/>
          </p:cNvSpPr>
          <p:nvPr/>
        </p:nvSpPr>
        <p:spPr bwMode="auto">
          <a:xfrm>
            <a:off x="2474913" y="1644650"/>
            <a:ext cx="5402262"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15" name="Line 6"/>
          <p:cNvSpPr>
            <a:spLocks noChangeShapeType="1"/>
          </p:cNvSpPr>
          <p:nvPr/>
        </p:nvSpPr>
        <p:spPr bwMode="auto">
          <a:xfrm flipH="1" flipV="1">
            <a:off x="3487739" y="1066800"/>
            <a:ext cx="1587" cy="4332288"/>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16" name="Arc 8"/>
          <p:cNvSpPr>
            <a:spLocks/>
          </p:cNvSpPr>
          <p:nvPr/>
        </p:nvSpPr>
        <p:spPr bwMode="auto">
          <a:xfrm>
            <a:off x="3487738" y="1355725"/>
            <a:ext cx="5402262"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17" name="Line 10"/>
          <p:cNvSpPr>
            <a:spLocks noChangeShapeType="1"/>
          </p:cNvSpPr>
          <p:nvPr/>
        </p:nvSpPr>
        <p:spPr bwMode="auto">
          <a:xfrm flipV="1">
            <a:off x="6610351" y="1468438"/>
            <a:ext cx="1266825" cy="152241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18" name="Line 11"/>
          <p:cNvSpPr>
            <a:spLocks noChangeShapeType="1"/>
          </p:cNvSpPr>
          <p:nvPr/>
        </p:nvSpPr>
        <p:spPr bwMode="auto">
          <a:xfrm flipV="1">
            <a:off x="7258050" y="1487488"/>
            <a:ext cx="590550" cy="95091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19" name="Freeform 12"/>
          <p:cNvSpPr>
            <a:spLocks/>
          </p:cNvSpPr>
          <p:nvPr/>
        </p:nvSpPr>
        <p:spPr bwMode="auto">
          <a:xfrm>
            <a:off x="6721475" y="2859088"/>
            <a:ext cx="122238"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20" name="Freeform 13"/>
          <p:cNvSpPr>
            <a:spLocks/>
          </p:cNvSpPr>
          <p:nvPr/>
        </p:nvSpPr>
        <p:spPr bwMode="auto">
          <a:xfrm>
            <a:off x="7354888"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21" name="Freeform 14"/>
          <p:cNvSpPr>
            <a:spLocks/>
          </p:cNvSpPr>
          <p:nvPr/>
        </p:nvSpPr>
        <p:spPr bwMode="auto">
          <a:xfrm>
            <a:off x="6616701"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22" name="Oval 15"/>
          <p:cNvSpPr>
            <a:spLocks noChangeArrowheads="1"/>
          </p:cNvSpPr>
          <p:nvPr/>
        </p:nvSpPr>
        <p:spPr bwMode="auto">
          <a:xfrm>
            <a:off x="7848600" y="1387476"/>
            <a:ext cx="84138" cy="112713"/>
          </a:xfrm>
          <a:prstGeom prst="ellipse">
            <a:avLst/>
          </a:prstGeom>
          <a:solidFill>
            <a:schemeClr val="tx1"/>
          </a:solidFill>
          <a:ln w="19050">
            <a:solidFill>
              <a:srgbClr val="CC0000"/>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endParaRPr lang="en-US" altLang="en-US" sz="1800">
              <a:solidFill>
                <a:srgbClr val="000000"/>
              </a:solidFill>
            </a:endParaRPr>
          </a:p>
        </p:txBody>
      </p:sp>
      <p:sp>
        <p:nvSpPr>
          <p:cNvPr id="145423" name="Text Box 17"/>
          <p:cNvSpPr txBox="1">
            <a:spLocks noChangeArrowheads="1"/>
          </p:cNvSpPr>
          <p:nvPr/>
        </p:nvSpPr>
        <p:spPr bwMode="auto">
          <a:xfrm>
            <a:off x="2857500" y="5599113"/>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C0504D"/>
                </a:solidFill>
                <a:latin typeface="Times New Roman" panose="02020603050405020304" pitchFamily="18" charset="0"/>
                <a:cs typeface="Times New Roman" panose="02020603050405020304" pitchFamily="18" charset="0"/>
              </a:rPr>
              <a:t>NAD 83</a:t>
            </a:r>
          </a:p>
        </p:txBody>
      </p:sp>
      <p:sp>
        <p:nvSpPr>
          <p:cNvPr id="145424" name="Text Box 18"/>
          <p:cNvSpPr txBox="1">
            <a:spLocks noChangeArrowheads="1"/>
          </p:cNvSpPr>
          <p:nvPr/>
        </p:nvSpPr>
        <p:spPr bwMode="auto">
          <a:xfrm>
            <a:off x="2879725" y="580707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C0504D"/>
                </a:solidFill>
                <a:latin typeface="Times New Roman" panose="02020603050405020304" pitchFamily="18" charset="0"/>
                <a:cs typeface="Times New Roman" panose="02020603050405020304" pitchFamily="18" charset="0"/>
              </a:rPr>
              <a:t>Origin</a:t>
            </a:r>
          </a:p>
        </p:txBody>
      </p:sp>
      <p:sp>
        <p:nvSpPr>
          <p:cNvPr id="145425" name="Text Box 19"/>
          <p:cNvSpPr txBox="1">
            <a:spLocks noChangeArrowheads="1"/>
          </p:cNvSpPr>
          <p:nvPr/>
        </p:nvSpPr>
        <p:spPr bwMode="auto">
          <a:xfrm>
            <a:off x="3735388" y="4521201"/>
            <a:ext cx="1084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1F497D"/>
                </a:solidFill>
                <a:latin typeface="Times New Roman" panose="02020603050405020304" pitchFamily="18" charset="0"/>
                <a:cs typeface="Times New Roman" panose="02020603050405020304" pitchFamily="18" charset="0"/>
              </a:rPr>
              <a:t>ITRF2008</a:t>
            </a:r>
          </a:p>
        </p:txBody>
      </p:sp>
      <p:sp>
        <p:nvSpPr>
          <p:cNvPr id="145426" name="Text Box 20"/>
          <p:cNvSpPr txBox="1">
            <a:spLocks noChangeArrowheads="1"/>
          </p:cNvSpPr>
          <p:nvPr/>
        </p:nvSpPr>
        <p:spPr bwMode="auto">
          <a:xfrm>
            <a:off x="3810000" y="4725988"/>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1F497D"/>
                </a:solidFill>
                <a:latin typeface="Times New Roman" panose="02020603050405020304" pitchFamily="18" charset="0"/>
                <a:cs typeface="Times New Roman" panose="02020603050405020304" pitchFamily="18" charset="0"/>
              </a:rPr>
              <a:t>Origin</a:t>
            </a:r>
          </a:p>
        </p:txBody>
      </p:sp>
      <p:sp>
        <p:nvSpPr>
          <p:cNvPr id="145427" name="Line 21"/>
          <p:cNvSpPr>
            <a:spLocks noChangeShapeType="1"/>
          </p:cNvSpPr>
          <p:nvPr/>
        </p:nvSpPr>
        <p:spPr bwMode="auto">
          <a:xfrm flipH="1" flipV="1">
            <a:off x="2530476" y="5546726"/>
            <a:ext cx="379413" cy="32067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28" name="Line 22"/>
          <p:cNvSpPr>
            <a:spLocks noChangeShapeType="1"/>
          </p:cNvSpPr>
          <p:nvPr/>
        </p:nvSpPr>
        <p:spPr bwMode="auto">
          <a:xfrm flipH="1">
            <a:off x="3529014" y="4803776"/>
            <a:ext cx="352425" cy="352425"/>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5429" name="Text Box 23"/>
          <p:cNvSpPr txBox="1">
            <a:spLocks noChangeArrowheads="1"/>
          </p:cNvSpPr>
          <p:nvPr/>
        </p:nvSpPr>
        <p:spPr bwMode="auto">
          <a:xfrm>
            <a:off x="8685214" y="1925638"/>
            <a:ext cx="83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000000"/>
                </a:solidFill>
                <a:latin typeface="Times New Roman" panose="02020603050405020304" pitchFamily="18" charset="0"/>
                <a:cs typeface="Times New Roman" panose="02020603050405020304" pitchFamily="18" charset="0"/>
              </a:rPr>
              <a:t>Earth’s</a:t>
            </a:r>
          </a:p>
        </p:txBody>
      </p:sp>
      <p:sp>
        <p:nvSpPr>
          <p:cNvPr id="145430" name="Text Box 24"/>
          <p:cNvSpPr txBox="1">
            <a:spLocks noChangeArrowheads="1"/>
          </p:cNvSpPr>
          <p:nvPr/>
        </p:nvSpPr>
        <p:spPr bwMode="auto">
          <a:xfrm>
            <a:off x="8637588" y="2212975"/>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000000"/>
                </a:solidFill>
                <a:latin typeface="Times New Roman" panose="02020603050405020304" pitchFamily="18" charset="0"/>
                <a:cs typeface="Times New Roman" panose="02020603050405020304" pitchFamily="18" charset="0"/>
              </a:rPr>
              <a:t>Surface</a:t>
            </a:r>
          </a:p>
        </p:txBody>
      </p:sp>
      <p:sp>
        <p:nvSpPr>
          <p:cNvPr id="145431" name="Text Box 25"/>
          <p:cNvSpPr txBox="1">
            <a:spLocks noChangeArrowheads="1"/>
          </p:cNvSpPr>
          <p:nvPr/>
        </p:nvSpPr>
        <p:spPr bwMode="auto">
          <a:xfrm>
            <a:off x="6894514" y="1809750"/>
            <a:ext cx="49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000" b="1">
                <a:solidFill>
                  <a:srgbClr val="C0504D"/>
                </a:solidFill>
                <a:latin typeface="Times New Roman" panose="02020603050405020304" pitchFamily="18" charset="0"/>
                <a:cs typeface="Times New Roman" panose="02020603050405020304" pitchFamily="18" charset="0"/>
              </a:rPr>
              <a:t>h</a:t>
            </a:r>
            <a:r>
              <a:rPr lang="en-US" altLang="en-US" sz="2000" b="1" baseline="-25000">
                <a:solidFill>
                  <a:srgbClr val="C0504D"/>
                </a:solidFill>
                <a:latin typeface="Times New Roman" panose="02020603050405020304" pitchFamily="18" charset="0"/>
                <a:cs typeface="Times New Roman" panose="02020603050405020304" pitchFamily="18" charset="0"/>
              </a:rPr>
              <a:t>83</a:t>
            </a:r>
            <a:endParaRPr lang="en-US" altLang="en-US" sz="2000" b="1">
              <a:solidFill>
                <a:srgbClr val="C0504D"/>
              </a:solidFill>
              <a:latin typeface="Times New Roman" panose="02020603050405020304" pitchFamily="18" charset="0"/>
              <a:cs typeface="Times New Roman" panose="02020603050405020304" pitchFamily="18" charset="0"/>
            </a:endParaRPr>
          </a:p>
        </p:txBody>
      </p:sp>
      <p:sp>
        <p:nvSpPr>
          <p:cNvPr id="145432" name="Text Box 26"/>
          <p:cNvSpPr txBox="1">
            <a:spLocks noChangeArrowheads="1"/>
          </p:cNvSpPr>
          <p:nvPr/>
        </p:nvSpPr>
        <p:spPr bwMode="auto">
          <a:xfrm>
            <a:off x="7580314" y="1752600"/>
            <a:ext cx="49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000" b="1">
                <a:solidFill>
                  <a:srgbClr val="1F497D"/>
                </a:solidFill>
                <a:latin typeface="Times New Roman" panose="02020603050405020304" pitchFamily="18" charset="0"/>
                <a:cs typeface="Times New Roman" panose="02020603050405020304" pitchFamily="18" charset="0"/>
              </a:rPr>
              <a:t>h</a:t>
            </a:r>
            <a:r>
              <a:rPr lang="en-US" altLang="en-US" sz="2000" b="1" baseline="-25000">
                <a:solidFill>
                  <a:srgbClr val="1F497D"/>
                </a:solidFill>
                <a:latin typeface="Times New Roman" panose="02020603050405020304" pitchFamily="18" charset="0"/>
                <a:cs typeface="Times New Roman" panose="02020603050405020304" pitchFamily="18" charset="0"/>
              </a:rPr>
              <a:t>08</a:t>
            </a:r>
            <a:endParaRPr lang="en-US" altLang="en-US" sz="2000" b="1">
              <a:solidFill>
                <a:srgbClr val="1F497D"/>
              </a:solidFill>
              <a:latin typeface="Times New Roman" panose="02020603050405020304" pitchFamily="18" charset="0"/>
              <a:cs typeface="Times New Roman" panose="02020603050405020304" pitchFamily="18" charset="0"/>
            </a:endParaRPr>
          </a:p>
        </p:txBody>
      </p:sp>
      <p:sp>
        <p:nvSpPr>
          <p:cNvPr id="145433" name="Arc 5"/>
          <p:cNvSpPr>
            <a:spLocks/>
          </p:cNvSpPr>
          <p:nvPr/>
        </p:nvSpPr>
        <p:spPr bwMode="auto">
          <a:xfrm flipV="1">
            <a:off x="2476501" y="5486400"/>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34" name="Arc 5"/>
          <p:cNvSpPr>
            <a:spLocks/>
          </p:cNvSpPr>
          <p:nvPr/>
        </p:nvSpPr>
        <p:spPr bwMode="auto">
          <a:xfrm flipH="1">
            <a:off x="-3475038" y="1646238"/>
            <a:ext cx="5945188"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5435" name="Arc 8"/>
          <p:cNvSpPr>
            <a:spLocks/>
          </p:cNvSpPr>
          <p:nvPr/>
        </p:nvSpPr>
        <p:spPr bwMode="auto">
          <a:xfrm flipV="1">
            <a:off x="3489326" y="519747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34" name="AutoShape 9"/>
          <p:cNvCxnSpPr>
            <a:cxnSpLocks noChangeShapeType="1"/>
          </p:cNvCxnSpPr>
          <p:nvPr/>
        </p:nvCxnSpPr>
        <p:spPr bwMode="auto">
          <a:xfrm flipV="1">
            <a:off x="2476501" y="5203825"/>
            <a:ext cx="1012825" cy="287338"/>
          </a:xfrm>
          <a:prstGeom prst="straightConnector1">
            <a:avLst/>
          </a:prstGeom>
          <a:noFill/>
          <a:ln w="38100">
            <a:solidFill>
              <a:schemeClr val="accent6">
                <a:lumMod val="50000"/>
              </a:schemeClr>
            </a:solidFill>
            <a:prstDash val="sysDot"/>
            <a:round/>
            <a:headEnd type="triangle" w="med" len="med"/>
            <a:tailEnd type="triangle" w="med" len="med"/>
          </a:ln>
        </p:spPr>
      </p:cxnSp>
      <p:sp>
        <p:nvSpPr>
          <p:cNvPr id="145437" name="Text Box 16"/>
          <p:cNvSpPr txBox="1">
            <a:spLocks noChangeArrowheads="1"/>
          </p:cNvSpPr>
          <p:nvPr/>
        </p:nvSpPr>
        <p:spPr bwMode="auto">
          <a:xfrm rot="-998473">
            <a:off x="2446338" y="5008563"/>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a:solidFill>
                  <a:srgbClr val="984807"/>
                </a:solidFill>
                <a:latin typeface="Times New Roman" panose="02020603050405020304" pitchFamily="18" charset="0"/>
                <a:cs typeface="Times New Roman" panose="02020603050405020304" pitchFamily="18" charset="0"/>
              </a:rPr>
              <a:t>2.2 meters</a:t>
            </a:r>
          </a:p>
        </p:txBody>
      </p:sp>
      <p:sp>
        <p:nvSpPr>
          <p:cNvPr id="145438" name="Line 4"/>
          <p:cNvSpPr>
            <a:spLocks noChangeShapeType="1"/>
          </p:cNvSpPr>
          <p:nvPr/>
        </p:nvSpPr>
        <p:spPr bwMode="auto">
          <a:xfrm>
            <a:off x="2168526" y="5500689"/>
            <a:ext cx="5908675" cy="280987"/>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Date Placeholder 1"/>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3" name="Footer Placeholder 2"/>
          <p:cNvSpPr>
            <a:spLocks noGrp="1"/>
          </p:cNvSpPr>
          <p:nvPr>
            <p:ph type="ftr" sz="quarter" idx="11"/>
          </p:nvPr>
        </p:nvSpPr>
        <p:spPr/>
        <p:txBody>
          <a:bodyPr/>
          <a:lstStyle/>
          <a:p>
            <a:pPr>
              <a:defRPr/>
            </a:pPr>
            <a:r>
              <a:rPr lang="en-US" smtClean="0"/>
              <a:t>FIG Working Week - Sofia, Bulgaria   17-21 May 2015</a:t>
            </a:r>
            <a:endParaRPr lang="en-US"/>
          </a:p>
        </p:txBody>
      </p:sp>
      <p:sp>
        <p:nvSpPr>
          <p:cNvPr id="4" name="Slide Number Placeholder 3"/>
          <p:cNvSpPr>
            <a:spLocks noGrp="1"/>
          </p:cNvSpPr>
          <p:nvPr>
            <p:ph type="sldNum" sz="quarter" idx="12"/>
          </p:nvPr>
        </p:nvSpPr>
        <p:spPr/>
        <p:txBody>
          <a:bodyPr/>
          <a:lstStyle/>
          <a:p>
            <a:fld id="{FC48BDBE-AFF6-4604-98D6-EEDAB6FB33C0}" type="slidenum">
              <a:rPr lang="en-US" altLang="en-US" smtClean="0"/>
              <a:pPr/>
              <a:t>6</a:t>
            </a:fld>
            <a:endParaRPr lang="en-US" altLang="en-US"/>
          </a:p>
        </p:txBody>
      </p:sp>
    </p:spTree>
    <p:extLst>
      <p:ext uri="{BB962C8B-B14F-4D97-AF65-F5344CB8AC3E}">
        <p14:creationId xmlns:p14="http://schemas.microsoft.com/office/powerpoint/2010/main" val="301701195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itle 1"/>
          <p:cNvSpPr>
            <a:spLocks noGrp="1"/>
          </p:cNvSpPr>
          <p:nvPr>
            <p:ph type="title"/>
          </p:nvPr>
        </p:nvSpPr>
        <p:spPr>
          <a:xfrm>
            <a:off x="1524000" y="144463"/>
            <a:ext cx="9144000" cy="1143000"/>
          </a:xfrm>
        </p:spPr>
        <p:txBody>
          <a:bodyPr/>
          <a:lstStyle/>
          <a:p>
            <a:pPr>
              <a:defRPr/>
            </a:pPr>
            <a:r>
              <a:rPr lang="en-US" altLang="en-US" sz="3200" b="1" dirty="0">
                <a:solidFill>
                  <a:schemeClr val="accent1">
                    <a:lumMod val="50000"/>
                  </a:schemeClr>
                </a:solidFill>
                <a:latin typeface="Gill Sans MT" panose="020B0502020104020203" pitchFamily="34" charset="0"/>
                <a:cs typeface="Arial" pitchFamily="34" charset="0"/>
              </a:rPr>
              <a:t>How will the new </a:t>
            </a:r>
            <a:r>
              <a:rPr lang="en-US" altLang="en-US" sz="3200" b="1" dirty="0" err="1">
                <a:solidFill>
                  <a:schemeClr val="accent1">
                    <a:lumMod val="50000"/>
                  </a:schemeClr>
                </a:solidFill>
                <a:latin typeface="Gill Sans MT" panose="020B0502020104020203" pitchFamily="34" charset="0"/>
                <a:cs typeface="Arial" pitchFamily="34" charset="0"/>
              </a:rPr>
              <a:t>datums</a:t>
            </a:r>
            <a:r>
              <a:rPr lang="en-US" altLang="en-US" sz="3200" b="1" dirty="0">
                <a:solidFill>
                  <a:schemeClr val="accent1">
                    <a:lumMod val="50000"/>
                  </a:schemeClr>
                </a:solidFill>
                <a:latin typeface="Gill Sans MT" panose="020B0502020104020203" pitchFamily="34" charset="0"/>
                <a:cs typeface="Arial" pitchFamily="34" charset="0"/>
              </a:rPr>
              <a:t> affect you?</a:t>
            </a:r>
          </a:p>
        </p:txBody>
      </p:sp>
      <p:pic>
        <p:nvPicPr>
          <p:cNvPr id="59396" name="Picture 6" descr="C:\BShaw\My_Maps\NewDatums\web_page\ApproxHorzChangeNorthAmerica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968375"/>
            <a:ext cx="6599238"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8" descr="C:\BShaw\My_Maps\NewDatums\web_page\ApproxHorzChangePacific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7176" y="968375"/>
            <a:ext cx="6848475"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9" descr="C:\BShaw\My_Maps\NewDatums\web_page\ApproxEllipsoidHeight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938" y="968375"/>
            <a:ext cx="5827712"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Content Placeholder 2"/>
          <p:cNvSpPr>
            <a:spLocks noGrp="1"/>
          </p:cNvSpPr>
          <p:nvPr>
            <p:ph idx="1"/>
          </p:nvPr>
        </p:nvSpPr>
        <p:spPr>
          <a:xfrm>
            <a:off x="1947863" y="5337176"/>
            <a:ext cx="8070850" cy="1209675"/>
          </a:xfrm>
        </p:spPr>
        <p:txBody>
          <a:bodyPr/>
          <a:lstStyle/>
          <a:p>
            <a:pPr marL="0" indent="0">
              <a:lnSpc>
                <a:spcPct val="150000"/>
              </a:lnSpc>
              <a:buNone/>
            </a:pPr>
            <a:r>
              <a:rPr lang="en-US" altLang="en-US" sz="1800">
                <a:latin typeface="Arial" panose="020B0604020202020204" pitchFamily="34" charset="0"/>
                <a:cs typeface="Arial" panose="020B0604020202020204" pitchFamily="34" charset="0"/>
              </a:rPr>
              <a:t>The </a:t>
            </a:r>
            <a:r>
              <a:rPr lang="en-US" altLang="en-US" sz="1800">
                <a:latin typeface="Arial Black" panose="020B0A04020102020204" pitchFamily="34" charset="0"/>
                <a:cs typeface="Arial" panose="020B0604020202020204" pitchFamily="34" charset="0"/>
              </a:rPr>
              <a:t>new geometric reference frame </a:t>
            </a:r>
            <a:r>
              <a:rPr lang="en-US" altLang="en-US" sz="1800">
                <a:latin typeface="Arial" panose="020B0604020202020204" pitchFamily="34" charset="0"/>
                <a:cs typeface="Arial" panose="020B0604020202020204" pitchFamily="34" charset="0"/>
              </a:rPr>
              <a:t>will change latitude, longitude, </a:t>
            </a:r>
            <a:br>
              <a:rPr lang="en-US" altLang="en-US" sz="1800">
                <a:latin typeface="Arial" panose="020B0604020202020204" pitchFamily="34" charset="0"/>
                <a:cs typeface="Arial" panose="020B0604020202020204" pitchFamily="34" charset="0"/>
              </a:rPr>
            </a:br>
            <a:r>
              <a:rPr lang="en-US" altLang="en-US" sz="1800">
                <a:latin typeface="Arial" panose="020B0604020202020204" pitchFamily="34" charset="0"/>
                <a:cs typeface="Arial" panose="020B0604020202020204" pitchFamily="34" charset="0"/>
              </a:rPr>
              <a:t>and ellipsoid height in CONUS and AK between </a:t>
            </a:r>
            <a:r>
              <a:rPr lang="en-US" altLang="en-US" sz="1800">
                <a:latin typeface="Arial Black" panose="020B0A04020102020204" pitchFamily="34" charset="0"/>
                <a:cs typeface="Arial" panose="020B0604020202020204" pitchFamily="34" charset="0"/>
              </a:rPr>
              <a:t>1 and 2 meters</a:t>
            </a:r>
            <a:r>
              <a:rPr lang="en-US" altLang="en-US" sz="1800">
                <a:latin typeface="Arial" panose="020B0604020202020204" pitchFamily="34" charset="0"/>
                <a:cs typeface="Arial" panose="020B0604020202020204" pitchFamily="34" charset="0"/>
              </a:rPr>
              <a:t>.</a:t>
            </a:r>
          </a:p>
        </p:txBody>
      </p:sp>
      <p:sp>
        <p:nvSpPr>
          <p:cNvPr id="4" name="Date Placeholder 3"/>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5" name="Footer Placeholder 4"/>
          <p:cNvSpPr>
            <a:spLocks noGrp="1"/>
          </p:cNvSpPr>
          <p:nvPr>
            <p:ph type="ftr" sz="quarter" idx="11"/>
          </p:nvPr>
        </p:nvSpPr>
        <p:spPr/>
        <p:txBody>
          <a:bodyPr/>
          <a:lstStyle/>
          <a:p>
            <a:pPr>
              <a:defRPr/>
            </a:pPr>
            <a:r>
              <a:rPr lang="en-US" smtClean="0"/>
              <a:t>FIG Working Week - Sofia, Bulgaria   17-21 May 2015</a:t>
            </a:r>
            <a:endParaRPr lang="en-US"/>
          </a:p>
        </p:txBody>
      </p:sp>
      <p:sp>
        <p:nvSpPr>
          <p:cNvPr id="6" name="Slide Number Placeholder 5"/>
          <p:cNvSpPr>
            <a:spLocks noGrp="1"/>
          </p:cNvSpPr>
          <p:nvPr>
            <p:ph type="sldNum" sz="quarter" idx="12"/>
          </p:nvPr>
        </p:nvSpPr>
        <p:spPr/>
        <p:txBody>
          <a:bodyPr/>
          <a:lstStyle/>
          <a:p>
            <a:fld id="{5B0ABE0A-6C0D-4FD2-BB4D-7F3028D3A7F6}" type="slidenum">
              <a:rPr lang="en-US" altLang="en-US" smtClean="0"/>
              <a:pPr/>
              <a:t>7</a:t>
            </a:fld>
            <a:endParaRPr lang="en-US" altLang="en-US"/>
          </a:p>
        </p:txBody>
      </p:sp>
    </p:spTree>
    <p:extLst>
      <p:ext uri="{BB962C8B-B14F-4D97-AF65-F5344CB8AC3E}">
        <p14:creationId xmlns:p14="http://schemas.microsoft.com/office/powerpoint/2010/main" val="140136766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7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2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6" y="409575"/>
            <a:ext cx="8950325" cy="636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3" name="Footer Placeholder 2"/>
          <p:cNvSpPr>
            <a:spLocks noGrp="1"/>
          </p:cNvSpPr>
          <p:nvPr>
            <p:ph type="ftr" sz="quarter" idx="11"/>
          </p:nvPr>
        </p:nvSpPr>
        <p:spPr/>
        <p:txBody>
          <a:bodyPr/>
          <a:lstStyle/>
          <a:p>
            <a:pPr>
              <a:defRPr/>
            </a:pPr>
            <a:r>
              <a:rPr lang="en-US" smtClean="0"/>
              <a:t>FIG Working Week - Sofia, Bulgaria   17-21 May 2015</a:t>
            </a:r>
            <a:endParaRPr lang="en-US"/>
          </a:p>
        </p:txBody>
      </p:sp>
      <p:sp>
        <p:nvSpPr>
          <p:cNvPr id="4" name="Slide Number Placeholder 3"/>
          <p:cNvSpPr>
            <a:spLocks noGrp="1"/>
          </p:cNvSpPr>
          <p:nvPr>
            <p:ph type="sldNum" sz="quarter" idx="12"/>
          </p:nvPr>
        </p:nvSpPr>
        <p:spPr/>
        <p:txBody>
          <a:bodyPr/>
          <a:lstStyle/>
          <a:p>
            <a:fld id="{FC48BDBE-AFF6-4604-98D6-EEDAB6FB33C0}" type="slidenum">
              <a:rPr lang="en-US" altLang="en-US" smtClean="0"/>
              <a:pPr/>
              <a:t>8</a:t>
            </a:fld>
            <a:endParaRPr lang="en-US" altLang="en-US"/>
          </a:p>
        </p:txBody>
      </p:sp>
    </p:spTree>
    <p:extLst>
      <p:ext uri="{BB962C8B-B14F-4D97-AF65-F5344CB8AC3E}">
        <p14:creationId xmlns:p14="http://schemas.microsoft.com/office/powerpoint/2010/main" val="124410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hape 834"/>
          <p:cNvSpPr txBox="1">
            <a:spLocks noChangeArrowheads="1"/>
          </p:cNvSpPr>
          <p:nvPr/>
        </p:nvSpPr>
        <p:spPr bwMode="auto">
          <a:xfrm>
            <a:off x="4699001" y="5053014"/>
            <a:ext cx="5853113"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eaLnBrk="0" hangingPunct="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 typeface="Wingdings" panose="05000000000000000000" pitchFamily="2" charset="2"/>
              <a:buChar char="§"/>
            </a:pPr>
            <a:r>
              <a:rPr lang="en-US" altLang="en-US" sz="1800">
                <a:solidFill>
                  <a:srgbClr val="000000"/>
                </a:solidFill>
                <a:latin typeface="Arial" panose="020B0604020202020204" pitchFamily="34" charset="0"/>
                <a:ea typeface="MS PGothic" panose="020B0600070205080204" pitchFamily="34" charset="-128"/>
                <a:sym typeface="Calibri" panose="020F0502020204030204" pitchFamily="34" charset="0"/>
              </a:rPr>
              <a:t>Over 2.8 millions solutions processed since 2002</a:t>
            </a:r>
          </a:p>
          <a:p>
            <a:pPr eaLnBrk="1" hangingPunct="1">
              <a:lnSpc>
                <a:spcPct val="150000"/>
              </a:lnSpc>
              <a:spcBef>
                <a:spcPct val="0"/>
              </a:spcBef>
              <a:buFont typeface="Wingdings" panose="05000000000000000000" pitchFamily="2" charset="2"/>
              <a:buChar char="§"/>
            </a:pPr>
            <a:r>
              <a:rPr lang="en-US" altLang="en-US" sz="1800">
                <a:solidFill>
                  <a:srgbClr val="000000"/>
                </a:solidFill>
                <a:latin typeface="Arial" panose="020B0604020202020204" pitchFamily="34" charset="0"/>
                <a:ea typeface="MS PGothic" panose="020B0600070205080204" pitchFamily="34" charset="-128"/>
                <a:sym typeface="Calibri" panose="020F0502020204030204" pitchFamily="34" charset="0"/>
              </a:rPr>
              <a:t>Processed automatically on NGS computers</a:t>
            </a:r>
          </a:p>
          <a:p>
            <a:pPr eaLnBrk="1" hangingPunct="1">
              <a:lnSpc>
                <a:spcPct val="150000"/>
              </a:lnSpc>
              <a:spcBef>
                <a:spcPct val="0"/>
              </a:spcBef>
              <a:buFont typeface="Wingdings" panose="05000000000000000000" pitchFamily="2" charset="2"/>
              <a:buChar char="§"/>
            </a:pPr>
            <a:r>
              <a:rPr lang="en-US" altLang="en-US" sz="1800">
                <a:solidFill>
                  <a:srgbClr val="000000"/>
                </a:solidFill>
                <a:latin typeface="Arial" panose="020B0604020202020204" pitchFamily="34" charset="0"/>
                <a:ea typeface="MS PGothic" panose="020B0600070205080204" pitchFamily="34" charset="-128"/>
                <a:sym typeface="Calibri" panose="020F0502020204030204" pitchFamily="34" charset="0"/>
              </a:rPr>
              <a:t>Solution via email in minutes</a:t>
            </a:r>
          </a:p>
        </p:txBody>
      </p:sp>
      <p:sp>
        <p:nvSpPr>
          <p:cNvPr id="67587" name="Shape 835"/>
          <p:cNvSpPr txBox="1">
            <a:spLocks noChangeArrowheads="1"/>
          </p:cNvSpPr>
          <p:nvPr/>
        </p:nvSpPr>
        <p:spPr bwMode="auto">
          <a:xfrm>
            <a:off x="1968500" y="1009651"/>
            <a:ext cx="8250238"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000000"/>
              </a:buClr>
              <a:buSzPct val="25000"/>
              <a:buFont typeface="Arial" panose="020B0604020202020204" pitchFamily="34" charset="0"/>
              <a:buNone/>
            </a:pPr>
            <a:r>
              <a:rPr lang="en-US" altLang="en-US" sz="2800">
                <a:solidFill>
                  <a:srgbClr val="1F497D"/>
                </a:solidFill>
                <a:latin typeface="Arial Black" panose="020B0A04020102020204" pitchFamily="34" charset="0"/>
                <a:ea typeface="MS PGothic" panose="020B0600070205080204" pitchFamily="34" charset="-128"/>
                <a:sym typeface="Times New Roman" panose="02020603050405020304" pitchFamily="18" charset="0"/>
              </a:rPr>
              <a:t>Online Positioning User Service (OPUS) </a:t>
            </a:r>
          </a:p>
        </p:txBody>
      </p:sp>
      <p:sp>
        <p:nvSpPr>
          <p:cNvPr id="67589" name="Rectangle 1"/>
          <p:cNvSpPr>
            <a:spLocks noChangeArrowheads="1"/>
          </p:cNvSpPr>
          <p:nvPr/>
        </p:nvSpPr>
        <p:spPr bwMode="auto">
          <a:xfrm>
            <a:off x="7950200" y="1649414"/>
            <a:ext cx="2787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200">
                <a:solidFill>
                  <a:srgbClr val="000000"/>
                </a:solidFill>
                <a:latin typeface="Arial" panose="020B0604020202020204" pitchFamily="34" charset="0"/>
                <a:ea typeface="MS PGothic" panose="020B0600070205080204" pitchFamily="34" charset="-128"/>
                <a:hlinkClick r:id="rId3"/>
              </a:rPr>
              <a:t>http://www.geodesy.noaa.gov/OPUS//</a:t>
            </a:r>
            <a:r>
              <a:rPr lang="en-US" altLang="en-US" sz="1200">
                <a:solidFill>
                  <a:srgbClr val="000000"/>
                </a:solidFill>
                <a:latin typeface="Arial" panose="020B0604020202020204" pitchFamily="34" charset="0"/>
                <a:ea typeface="MS PGothic" panose="020B0600070205080204" pitchFamily="34" charset="-128"/>
              </a:rPr>
              <a:t> </a:t>
            </a:r>
          </a:p>
        </p:txBody>
      </p:sp>
      <p:pic>
        <p:nvPicPr>
          <p:cNvPr id="67590" name="Picture 14" descr="how OPUS static processing wo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6464" y="2147889"/>
            <a:ext cx="4784725" cy="27193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7591" name="Shape 834"/>
          <p:cNvSpPr txBox="1">
            <a:spLocks noChangeArrowheads="1"/>
          </p:cNvSpPr>
          <p:nvPr/>
        </p:nvSpPr>
        <p:spPr bwMode="auto">
          <a:xfrm>
            <a:off x="1830388" y="5170489"/>
            <a:ext cx="344805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
                <a:srgbClr val="FFFF00"/>
              </a:buClr>
              <a:buSzPct val="25000"/>
              <a:buFont typeface="Calibri" panose="020F0502020204030204" pitchFamily="34" charset="0"/>
              <a:buNone/>
            </a:pPr>
            <a:r>
              <a:rPr lang="en-US" altLang="en-US" sz="1800">
                <a:solidFill>
                  <a:srgbClr val="C00000"/>
                </a:solidFill>
                <a:latin typeface="Arial Black" panose="020B0A04020102020204" pitchFamily="34" charset="0"/>
                <a:ea typeface="MS PGothic" panose="020B0600070205080204" pitchFamily="34" charset="-128"/>
                <a:sym typeface="Calibri" panose="020F0502020204030204" pitchFamily="34" charset="0"/>
              </a:rPr>
              <a:t>Fast, easy, consistent </a:t>
            </a:r>
            <a:br>
              <a:rPr lang="en-US" altLang="en-US" sz="1800">
                <a:solidFill>
                  <a:srgbClr val="C00000"/>
                </a:solidFill>
                <a:latin typeface="Arial Black" panose="020B0A04020102020204" pitchFamily="34" charset="0"/>
                <a:ea typeface="MS PGothic" panose="020B0600070205080204" pitchFamily="34" charset="-128"/>
                <a:sym typeface="Calibri" panose="020F0502020204030204" pitchFamily="34" charset="0"/>
              </a:rPr>
            </a:br>
            <a:r>
              <a:rPr lang="en-US" altLang="en-US" sz="1800">
                <a:solidFill>
                  <a:srgbClr val="C00000"/>
                </a:solidFill>
                <a:latin typeface="Arial Black" panose="020B0A04020102020204" pitchFamily="34" charset="0"/>
                <a:ea typeface="MS PGothic" panose="020B0600070205080204" pitchFamily="34" charset="-128"/>
                <a:sym typeface="Calibri" panose="020F0502020204030204" pitchFamily="34" charset="0"/>
              </a:rPr>
              <a:t>access to NSRS</a:t>
            </a:r>
          </a:p>
        </p:txBody>
      </p:sp>
      <p:pic>
        <p:nvPicPr>
          <p:cNvPr id="8"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1388" y="2074863"/>
            <a:ext cx="2927350"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t>Session TS02G - Datum Definition   Monday, 17 May 2015  1600-1730</a:t>
            </a:r>
            <a:endParaRPr lang="en-US"/>
          </a:p>
        </p:txBody>
      </p:sp>
      <p:sp>
        <p:nvSpPr>
          <p:cNvPr id="5" name="Footer Placeholder 4"/>
          <p:cNvSpPr>
            <a:spLocks noGrp="1"/>
          </p:cNvSpPr>
          <p:nvPr>
            <p:ph type="ftr" sz="quarter" idx="11"/>
          </p:nvPr>
        </p:nvSpPr>
        <p:spPr/>
        <p:txBody>
          <a:bodyPr/>
          <a:lstStyle/>
          <a:p>
            <a:pPr>
              <a:defRPr/>
            </a:pPr>
            <a:r>
              <a:rPr lang="en-US" smtClean="0"/>
              <a:t>FIG Working Week - Sofia, Bulgaria   17-21 May 2015</a:t>
            </a:r>
            <a:endParaRPr lang="en-US"/>
          </a:p>
        </p:txBody>
      </p:sp>
      <p:sp>
        <p:nvSpPr>
          <p:cNvPr id="6" name="Slide Number Placeholder 5"/>
          <p:cNvSpPr>
            <a:spLocks noGrp="1"/>
          </p:cNvSpPr>
          <p:nvPr>
            <p:ph type="sldNum" sz="quarter" idx="12"/>
          </p:nvPr>
        </p:nvSpPr>
        <p:spPr/>
        <p:txBody>
          <a:bodyPr/>
          <a:lstStyle/>
          <a:p>
            <a:fld id="{5B0ABE0A-6C0D-4FD2-BB4D-7F3028D3A7F6}" type="slidenum">
              <a:rPr lang="en-US" altLang="en-US" smtClean="0"/>
              <a:pPr/>
              <a:t>9</a:t>
            </a:fld>
            <a:endParaRPr lang="en-US" altLang="en-US"/>
          </a:p>
        </p:txBody>
      </p:sp>
    </p:spTree>
    <p:extLst>
      <p:ext uri="{BB962C8B-B14F-4D97-AF65-F5344CB8AC3E}">
        <p14:creationId xmlns:p14="http://schemas.microsoft.com/office/powerpoint/2010/main" val="109065912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23514CA-3191-4D7B-8ABA-F24C2A61C128}" vid="{295914D2-12D3-4FB1-80C1-F9643E3A572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23514CA-3191-4D7B-8ABA-F24C2A61C128}" vid="{CCAEA040-50E6-482B-B375-94F1B75DD6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Template>
  <TotalTime>95</TotalTime>
  <Words>2122</Words>
  <Application>Microsoft Office PowerPoint</Application>
  <PresentationFormat>Widescreen</PresentationFormat>
  <Paragraphs>241</Paragraphs>
  <Slides>20</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MS PGothic</vt:lpstr>
      <vt:lpstr>MS PGothic</vt:lpstr>
      <vt:lpstr>Arial</vt:lpstr>
      <vt:lpstr>Arial Black</vt:lpstr>
      <vt:lpstr>Calibri</vt:lpstr>
      <vt:lpstr>Gill Sans MT</vt:lpstr>
      <vt:lpstr>Lucida Fax</vt:lpstr>
      <vt:lpstr>Times New Roman</vt:lpstr>
      <vt:lpstr>Wingdings</vt:lpstr>
      <vt:lpstr>Custom Design</vt:lpstr>
      <vt:lpstr>1_Office Theme</vt:lpstr>
      <vt:lpstr>Implementing Geometric and Geophysical Datums for the United States in 2022 (Paper 7610)</vt:lpstr>
      <vt:lpstr>Replacing NAD 83 in 2022</vt:lpstr>
      <vt:lpstr>NAD 83 =&gt; Geometric Reference Frame</vt:lpstr>
      <vt:lpstr>A brief history of NAD 83</vt:lpstr>
      <vt:lpstr>PowerPoint Presentation</vt:lpstr>
      <vt:lpstr>PowerPoint Presentation</vt:lpstr>
      <vt:lpstr>How will the new datums affect you?</vt:lpstr>
      <vt:lpstr>PowerPoint Presentation</vt:lpstr>
      <vt:lpstr>PowerPoint Presentation</vt:lpstr>
      <vt:lpstr>Implementation</vt:lpstr>
      <vt:lpstr>Replacing NAVD 88 in 2022</vt:lpstr>
      <vt:lpstr>NAVD 88 =&gt; Geopotential Reference Frame</vt:lpstr>
      <vt:lpstr>How will the new datums affect you?</vt:lpstr>
      <vt:lpstr>PowerPoint Presentation</vt:lpstr>
      <vt:lpstr>PowerPoint Presentation</vt:lpstr>
      <vt:lpstr>PowerPoint Presentation</vt:lpstr>
      <vt:lpstr>W0 = 62,636,856.00 m2/s2</vt:lpstr>
      <vt:lpstr>Implementation</vt:lpstr>
      <vt:lpstr>Summary</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Geometric and Geophysical Datums for the United States in 2022 (Paper 7610)</dc:title>
  <dc:creator>Dan</dc:creator>
  <cp:lastModifiedBy>Dan</cp:lastModifiedBy>
  <cp:revision>13</cp:revision>
  <dcterms:created xsi:type="dcterms:W3CDTF">2015-05-15T14:17:30Z</dcterms:created>
  <dcterms:modified xsi:type="dcterms:W3CDTF">2015-05-15T15:52:46Z</dcterms:modified>
</cp:coreProperties>
</file>