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sldIdLst>
    <p:sldId id="256" r:id="rId3"/>
    <p:sldId id="259" r:id="rId4"/>
    <p:sldId id="260" r:id="rId5"/>
    <p:sldId id="262" r:id="rId6"/>
    <p:sldId id="261" r:id="rId7"/>
    <p:sldId id="263" r:id="rId8"/>
    <p:sldId id="264" r:id="rId9"/>
    <p:sldId id="267" r:id="rId10"/>
    <p:sldId id="258" r:id="rId11"/>
    <p:sldId id="273" r:id="rId12"/>
    <p:sldId id="265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62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9DE83E-6435-4886-BB5B-D4E9D54CC531}" type="datetimeFigureOut">
              <a:rPr lang="en-US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F9A6D7-523C-4C74-9946-96D02BF2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9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89E4A-68A4-46F9-B4B6-E1852EFC07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Roughly</a:t>
            </a:r>
            <a:r>
              <a:rPr lang="en-US" baseline="0" dirty="0" smtClean="0"/>
              <a:t> 35% complete – see website for latest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9A6D7-523C-4C74-9946-96D02BF27B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F070-629E-4A30-89A8-61E8F81C9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61CC-0ABF-4CF2-A5FA-4B1913F98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B837-4B23-4A6E-9DFD-B7C769D39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98B0-3F77-48BD-87E1-4F16DA249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3A6EA-7E33-4D35-BF41-72C38E913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3050-9623-402B-84FA-27880D11F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5C89-38C4-4E3E-A508-952E8D0E6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31C4-9ABD-45A0-B76B-4CE85EB22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7B9E-555E-4569-9C97-6F9E2F305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B748-C31E-4FD1-BD3F-575A08B70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D047-B473-4A1B-BDBA-ED3F70A02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131A4-06C4-4174-880E-20D242C8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67C67E-72F9-4809-AD13-C3B36C184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GEOID/" TargetMode="External"/><Relationship Id="rId2" Type="http://schemas.openxmlformats.org/officeDocument/2006/relationships/hyperlink" Target="mailto:dan.roman@noa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gs.noaa.gov/GRAV-D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gs.noaa.gov/GRAV-D/data_products.s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Aerogravity to Produce a Refined Vertical Datum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D.R. Roman and X. 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XXV FIG Congress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16-21 June 2014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Kuala Lumpur, Malaysia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Session TS01A, Paper 7303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516253"/>
              </p:ext>
            </p:extLst>
          </p:nvPr>
        </p:nvGraphicFramePr>
        <p:xfrm>
          <a:off x="152400" y="228600"/>
          <a:ext cx="8839199" cy="589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9"/>
                <a:gridCol w="990600"/>
                <a:gridCol w="1600200"/>
                <a:gridCol w="2514600"/>
                <a:gridCol w="1371600"/>
              </a:tblGrid>
              <a:tr h="6401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Cnm_T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(Ref)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Cnm_Z00</a:t>
                      </a:r>
                    </a:p>
                    <a:p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Ref+Airborn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Ref+Airborn+Surface</a:t>
                      </a:r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No.AK.XGeoid14B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  <a:tr h="3657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cm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std</a:t>
                      </a:r>
                      <a:endParaRPr lang="en-US" sz="1800" b="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std</a:t>
                      </a:r>
                      <a:endParaRPr lang="en-US" sz="1800" b="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std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#points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44188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Gulf Coast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9.93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9.26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9.23(240)</a:t>
                      </a:r>
                      <a:endParaRPr lang="en-US" sz="1800" b="1" dirty="0" smtClean="0">
                        <a:solidFill>
                          <a:srgbClr val="92D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482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PRVI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11.70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10.37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10.49(240)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10.25(480</a:t>
                      </a:r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)</a:t>
                      </a:r>
                      <a:endParaRPr lang="en-US" sz="1800" b="1" dirty="0" smtClean="0">
                        <a:solidFill>
                          <a:srgbClr val="92D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50512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 Lakes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10.72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10.68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10.56(240</a:t>
                      </a:r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)</a:t>
                      </a:r>
                      <a:endParaRPr lang="en-US" sz="1800" b="1" dirty="0" smtClean="0">
                        <a:solidFill>
                          <a:srgbClr val="92D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2116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120394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East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3.81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2.99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3.30(240)</a:t>
                      </a:r>
                    </a:p>
                    <a:p>
                      <a:r>
                        <a:rPr lang="en-US" sz="1800" dirty="0" smtClean="0"/>
                        <a:t>3.19(360)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3.04(480)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2.97(600)</a:t>
                      </a:r>
                      <a:endParaRPr lang="en-US" sz="1800" b="1" dirty="0" smtClean="0">
                        <a:solidFill>
                          <a:srgbClr val="92D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168 (Altimetry problem ?)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GSVS11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1.86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1.08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1.37 (240)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1.07(480</a:t>
                      </a:r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)</a:t>
                      </a:r>
                      <a:endParaRPr lang="en-US" sz="1800" b="1" dirty="0" smtClean="0">
                        <a:solidFill>
                          <a:srgbClr val="92D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218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640128"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CA11 (45N,36N,234W,241W)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11.64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11.27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11.21(240)</a:t>
                      </a:r>
                      <a:endParaRPr lang="en-US" sz="1800" b="1" dirty="0" smtClean="0">
                        <a:solidFill>
                          <a:srgbClr val="92D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581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914469"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Lake Michigan (47N,40N,270W,278W)</a:t>
                      </a:r>
                    </a:p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7.55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7.48</a:t>
                      </a:r>
                      <a:endParaRPr lang="en-US" sz="18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</a:rPr>
                        <a:t>7.44(240)</a:t>
                      </a:r>
                      <a:endParaRPr lang="en-US" sz="1800" b="1" dirty="0" smtClean="0">
                        <a:solidFill>
                          <a:srgbClr val="92D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1777</a:t>
                      </a:r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2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30 June 2014 Beta release of xGEOID14A/B</a:t>
            </a:r>
          </a:p>
          <a:p>
            <a:r>
              <a:rPr lang="en-US" dirty="0" smtClean="0"/>
              <a:t>Look for links on the NGS Main or GEOID pages</a:t>
            </a:r>
          </a:p>
          <a:p>
            <a:r>
              <a:rPr lang="en-US" dirty="0" smtClean="0"/>
              <a:t>Incorporates aerogravity from 20 regions</a:t>
            </a:r>
          </a:p>
          <a:p>
            <a:r>
              <a:rPr lang="en-US" dirty="0" smtClean="0"/>
              <a:t>First experimental model using aerogravity</a:t>
            </a:r>
          </a:p>
          <a:p>
            <a:r>
              <a:rPr lang="en-US" dirty="0" smtClean="0"/>
              <a:t>Annual releases to follow (roughly same time)</a:t>
            </a:r>
          </a:p>
          <a:p>
            <a:r>
              <a:rPr lang="en-US" dirty="0" smtClean="0"/>
              <a:t>Data cleaning: 2,000,000 surface gravity in 1400 different surveys</a:t>
            </a:r>
          </a:p>
          <a:p>
            <a:r>
              <a:rPr lang="en-US" dirty="0" smtClean="0"/>
              <a:t>Eventual usage as vertical datum in 2022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Daniel R. Roman, National Geodetic Survey</a:t>
            </a:r>
          </a:p>
          <a:p>
            <a:pPr>
              <a:buNone/>
            </a:pPr>
            <a:r>
              <a:rPr lang="en-US" sz="2400" dirty="0" smtClean="0"/>
              <a:t>      Chief (acting) SRSD/GRAV-D P.I./Geoid Team Lead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dan.roman@noaa.gov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301-713-3200 x103</a:t>
            </a:r>
          </a:p>
          <a:p>
            <a:endParaRPr lang="en-US" dirty="0" smtClean="0"/>
          </a:p>
          <a:p>
            <a:r>
              <a:rPr lang="en-US" dirty="0" smtClean="0"/>
              <a:t>Relevant NGS </a:t>
            </a:r>
            <a:r>
              <a:rPr lang="en-US" dirty="0" err="1" smtClean="0"/>
              <a:t>webpages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Geoid Page: </a:t>
            </a:r>
            <a:r>
              <a:rPr lang="en-US" dirty="0" smtClean="0">
                <a:hlinkClick r:id="rId3"/>
              </a:rPr>
              <a:t>http://www.ngs.noaa.gov/GEOID/</a:t>
            </a:r>
            <a:endParaRPr lang="en-US" dirty="0" smtClean="0"/>
          </a:p>
          <a:p>
            <a:pPr lvl="1"/>
            <a:r>
              <a:rPr lang="en-US" dirty="0" smtClean="0"/>
              <a:t>GRAV-D:       </a:t>
            </a:r>
            <a:r>
              <a:rPr lang="en-US" dirty="0" smtClean="0">
                <a:hlinkClick r:id="rId4"/>
              </a:rPr>
              <a:t>http://www.ngs.noaa.gov/GRAV-D/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Coast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289540"/>
            <a:ext cx="5155272" cy="48366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40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0" y="1600200"/>
            <a:ext cx="3175419" cy="4525963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9" y="1600200"/>
            <a:ext cx="3210222" cy="4525963"/>
          </a:xfrm>
        </p:spPr>
      </p:pic>
    </p:spTree>
    <p:extLst>
      <p:ext uri="{BB962C8B-B14F-4D97-AF65-F5344CB8AC3E}">
        <p14:creationId xmlns:p14="http://schemas.microsoft.com/office/powerpoint/2010/main" val="362464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 through Northeast U.S.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57" y="1600200"/>
            <a:ext cx="464448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9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Puerto Rico &amp; USVI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9" y="1600200"/>
            <a:ext cx="365442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Gravity Field Power Spectrum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3828" y="1295400"/>
          <a:ext cx="847537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760708" imgH="2641933" progId="Word.Document.12">
                  <p:embed/>
                </p:oleObj>
              </mc:Choice>
              <mc:Fallback>
                <p:oleObj name="Document" r:id="rId3" imgW="5760708" imgH="264193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28" y="1295400"/>
                        <a:ext cx="847537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5181600"/>
            <a:ext cx="9024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Power Spectrum plot of gravity field  (blue line). Most power is at longest </a:t>
            </a:r>
          </a:p>
          <a:p>
            <a:r>
              <a:rPr lang="da-DK" b="1" dirty="0" smtClean="0"/>
              <a:t>wavelengths (λ) at left on the lowest degree harmonics, where satellite </a:t>
            </a:r>
          </a:p>
          <a:p>
            <a:r>
              <a:rPr lang="da-DK" b="1" dirty="0" smtClean="0"/>
              <a:t>(light blue bar) data dominate. Surface data (brown bar) contain the shortest </a:t>
            </a:r>
          </a:p>
          <a:p>
            <a:r>
              <a:rPr lang="da-DK" b="1" dirty="0" smtClean="0"/>
              <a:t>to the right. Aerogravity (green bar) overlaps both parts of spectrum (red boxes).</a:t>
            </a:r>
            <a:endParaRPr lang="en-US" b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F31C4-9ABD-45A0-B76B-4CE85EB221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XXV FIG Congress, Kulala Lumpur, Malaysia 16-21 June 2014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GRAV-D Aerogravity (07 June 2014)</a:t>
            </a:r>
            <a:br>
              <a:rPr lang="en-US" dirty="0" smtClean="0"/>
            </a:br>
            <a:r>
              <a:rPr lang="en-US" sz="2000" dirty="0" smtClean="0"/>
              <a:t>Gravity for the Redefinition of the American Vertical Datum</a:t>
            </a:r>
            <a:endParaRPr lang="en-US" dirty="0"/>
          </a:p>
        </p:txBody>
      </p:sp>
      <p:pic>
        <p:nvPicPr>
          <p:cNvPr id="4" name="Content Placeholder 3" descr="GRAV-D_201406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220482"/>
            <a:ext cx="7696200" cy="4839556"/>
          </a:xfrm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514600" y="5028297"/>
            <a:ext cx="2424112" cy="11439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Map Key - Airborne Gravity Data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Green: Available data and metadata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Blue: Data being processed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Orange: Data collection underway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White: Planned for data collection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2027" y="6019800"/>
            <a:ext cx="577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http://www.ngs.noaa.gov/GRAV-D/data_products.shtml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 June 2014,                         Session TS01A, Paper 7303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XXV FIG Congress, Kulala Lumpur, Malaysia 16-21 June 2014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GRAV-D Aerogravity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Aircraft: rotating between King Air, Pilatus, P-3</a:t>
            </a:r>
          </a:p>
          <a:p>
            <a:r>
              <a:rPr lang="en-US" dirty="0" smtClean="0"/>
              <a:t>Equipment: GPS, IMU, &amp; gravity meters</a:t>
            </a:r>
          </a:p>
          <a:p>
            <a:r>
              <a:rPr lang="en-US" dirty="0" smtClean="0"/>
              <a:t>Data sampling: 1 Hz</a:t>
            </a:r>
          </a:p>
          <a:p>
            <a:r>
              <a:rPr lang="en-US" dirty="0" smtClean="0"/>
              <a:t>Nominal Flight elevation: 6.1 km (20 </a:t>
            </a:r>
            <a:r>
              <a:rPr lang="en-US" dirty="0" err="1" smtClean="0"/>
              <a:t>kft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Nominal air speed: 407 </a:t>
            </a:r>
            <a:r>
              <a:rPr lang="en-US" dirty="0" err="1" smtClean="0"/>
              <a:t>kmh</a:t>
            </a:r>
            <a:r>
              <a:rPr lang="en-US" dirty="0" smtClean="0"/>
              <a:t> (220 knots)</a:t>
            </a:r>
          </a:p>
          <a:p>
            <a:r>
              <a:rPr lang="en-US" dirty="0" smtClean="0"/>
              <a:t>Track spacing: 10 km track (50 km crossovers)</a:t>
            </a:r>
          </a:p>
          <a:p>
            <a:r>
              <a:rPr lang="en-US" dirty="0" smtClean="0"/>
              <a:t>Typical block: 400 x 500 km (41 profiles)</a:t>
            </a:r>
          </a:p>
          <a:p>
            <a:r>
              <a:rPr lang="en-US" dirty="0" smtClean="0"/>
              <a:t>Nominal spectral band: 20-400 km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EN06 – Collected over Maine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EN06 Aerogravity (Beta </a:t>
            </a:r>
            <a:r>
              <a:rPr lang="en-US" dirty="0" err="1" smtClean="0"/>
              <a:t>vers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/>
          <a:lstStyle/>
          <a:p>
            <a:r>
              <a:rPr lang="en-US" dirty="0" smtClean="0"/>
              <a:t>Biases by Profile </a:t>
            </a:r>
            <a:r>
              <a:rPr lang="en-US" dirty="0" err="1" smtClean="0"/>
              <a:t>w.r.t</a:t>
            </a:r>
            <a:r>
              <a:rPr lang="en-US" dirty="0" smtClean="0"/>
              <a:t>. EGM2008</a:t>
            </a:r>
            <a:endParaRPr lang="en-US" dirty="0"/>
          </a:p>
        </p:txBody>
      </p:sp>
      <p:pic>
        <p:nvPicPr>
          <p:cNvPr id="3074" name="Picture 2" descr="F:\Project\GreatLakes\AGU13\EN06.gravity.disturbance.residual.w.r.t.enhancedEGM2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375819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Project\GreatLakes\AGU13\biase.EN06.gravity.disturbance.residual.w.r.t.enhancedEGM2008.jpg"/>
          <p:cNvPicPr>
            <a:picLocks noGrp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24" y="2560320"/>
            <a:ext cx="437997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E5C89-38C4-4E3E-A508-952E8D0E6A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 for 3 regions (no bias)</a:t>
            </a:r>
            <a:endParaRPr lang="en-US" dirty="0"/>
          </a:p>
        </p:txBody>
      </p:sp>
      <p:pic>
        <p:nvPicPr>
          <p:cNvPr id="4098" name="Picture 2" descr="F:\Project\GreatLakes\AGU13\v2.trim.taped..data.of.EN06.EN07.EN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6002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profile is essentially independent</a:t>
            </a:r>
          </a:p>
          <a:p>
            <a:r>
              <a:rPr lang="en-US" dirty="0" smtClean="0"/>
              <a:t>Spatially correlated systematic features between profiles</a:t>
            </a:r>
          </a:p>
          <a:p>
            <a:r>
              <a:rPr lang="en-US" dirty="0" smtClean="0"/>
              <a:t>Likely error sources are in surface gravity:</a:t>
            </a:r>
          </a:p>
          <a:p>
            <a:pPr lvl="1"/>
            <a:r>
              <a:rPr lang="en-US" dirty="0" smtClean="0"/>
              <a:t>Near shore (altimetry)</a:t>
            </a:r>
          </a:p>
          <a:p>
            <a:pPr lvl="1"/>
            <a:r>
              <a:rPr lang="en-US" dirty="0" smtClean="0"/>
              <a:t>Onshore follows </a:t>
            </a:r>
            <a:r>
              <a:rPr lang="en-US" dirty="0" err="1" smtClean="0"/>
              <a:t>topo</a:t>
            </a:r>
            <a:endParaRPr lang="en-US" dirty="0" smtClean="0"/>
          </a:p>
          <a:p>
            <a:pPr lvl="1"/>
            <a:r>
              <a:rPr lang="en-US" dirty="0" smtClean="0"/>
              <a:t>Back bay areas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D3050-9623-402B-84FA-27880D11F7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Zoom into Great lakes and NE</a:t>
            </a:r>
            <a:br>
              <a:rPr lang="en-US" altLang="en-US" dirty="0" smtClean="0"/>
            </a:br>
            <a:r>
              <a:rPr lang="en-US" altLang="en-US" sz="900" dirty="0" smtClean="0"/>
              <a:t>(GPSBMs are too dense, will block maps)</a:t>
            </a:r>
          </a:p>
        </p:txBody>
      </p:sp>
      <p:pic>
        <p:nvPicPr>
          <p:cNvPr id="8195" name="Picture 4" descr="C:\Users\Xiaopeng.Li\Documents\AllData\reference\model\plusairborne\Ref.geoid.chanes.Great.Lakes.North.East.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Airborne vs. Surface Gravity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Cleaning of gravity data</a:t>
            </a:r>
          </a:p>
          <a:p>
            <a:r>
              <a:rPr lang="en-US" dirty="0" smtClean="0"/>
              <a:t>Second transition band</a:t>
            </a:r>
          </a:p>
          <a:p>
            <a:r>
              <a:rPr lang="en-US" dirty="0" smtClean="0"/>
              <a:t>Remove biases </a:t>
            </a:r>
            <a:r>
              <a:rPr lang="en-US" dirty="0" err="1" smtClean="0"/>
              <a:t>w.r.t</a:t>
            </a:r>
            <a:r>
              <a:rPr lang="en-US" dirty="0" smtClean="0"/>
              <a:t> aerogravity (normalize)</a:t>
            </a:r>
          </a:p>
          <a:p>
            <a:r>
              <a:rPr lang="en-US" dirty="0" smtClean="0"/>
              <a:t>Makes surface data consistent with aerogravity</a:t>
            </a:r>
          </a:p>
          <a:p>
            <a:r>
              <a:rPr lang="en-US" dirty="0" smtClean="0"/>
              <a:t>Preserves short wavelength in surface</a:t>
            </a:r>
          </a:p>
        </p:txBody>
      </p:sp>
      <p:pic>
        <p:nvPicPr>
          <p:cNvPr id="5122" name="Picture 2" descr="F:\Project\GreatLakes\AGU13\Michigan\lakeonly\FAA.minus.ref.minus.airborne.lake.only.all.lines.in.Lake.Michig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524" y="1143000"/>
            <a:ext cx="46826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D3050-9623-402B-84FA-27880D11F7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Impact of GRAV-D Aerogravity</a:t>
            </a:r>
            <a:br>
              <a:rPr lang="en-US" dirty="0" smtClean="0"/>
            </a:br>
            <a:r>
              <a:rPr lang="en-US" sz="2800" dirty="0" smtClean="0"/>
              <a:t>(xGEOID14B  -  xGEOID14A)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June 2014,                         Session TS01A, Paper 7303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E98B0-3F77-48BD-87E1-4F16DA249B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XXV FIG Congress, Kulala Lumpur, Malaysia 16-21 June 2014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" b="26425"/>
          <a:stretch/>
        </p:blipFill>
        <p:spPr>
          <a:xfrm>
            <a:off x="228600" y="1280005"/>
            <a:ext cx="8798136" cy="4675263"/>
          </a:xfrm>
        </p:spPr>
      </p:pic>
      <p:sp>
        <p:nvSpPr>
          <p:cNvPr id="10" name="TextBox 9"/>
          <p:cNvSpPr txBox="1"/>
          <p:nvPr/>
        </p:nvSpPr>
        <p:spPr>
          <a:xfrm>
            <a:off x="1219200" y="5955268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0.0 cm  STDEV = 0.5 cm   MIN = -42.8 cm   MAX = 34.6 cm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GS New Format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 New Format 2009</Template>
  <TotalTime>99</TotalTime>
  <Words>806</Words>
  <Application>Microsoft Office PowerPoint</Application>
  <PresentationFormat>On-screen Show (4:3)</PresentationFormat>
  <Paragraphs>162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NGS New Format 2009</vt:lpstr>
      <vt:lpstr>Office Theme</vt:lpstr>
      <vt:lpstr>Document</vt:lpstr>
      <vt:lpstr>Using Aerogravity to Produce a Refined Vertical Datum</vt:lpstr>
      <vt:lpstr>Gravity Field Power Spectrum</vt:lpstr>
      <vt:lpstr>GRAV-D Aerogravity (07 June 2014) Gravity for the Redefinition of the American Vertical Datum</vt:lpstr>
      <vt:lpstr>GRAV-D Aerogravity Collection</vt:lpstr>
      <vt:lpstr>EN06 – Collected over Maine</vt:lpstr>
      <vt:lpstr>Profiles for 3 regions (no bias)</vt:lpstr>
      <vt:lpstr>Zoom into Great lakes and NE (GPSBMs are too dense, will block maps)</vt:lpstr>
      <vt:lpstr>Airborne vs. Surface Gravity</vt:lpstr>
      <vt:lpstr>Impact of GRAV-D Aerogravity (xGEOID14B  -  xGEOID14A)</vt:lpstr>
      <vt:lpstr>PowerPoint Presentation</vt:lpstr>
      <vt:lpstr>Outlook</vt:lpstr>
      <vt:lpstr>Contact Information</vt:lpstr>
      <vt:lpstr>Gulf Coast</vt:lpstr>
      <vt:lpstr>California</vt:lpstr>
      <vt:lpstr>Great Lakes through Northeast U.S.</vt:lpstr>
      <vt:lpstr>Puerto Rico &amp; USVI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Aerogravity to Produce a Refined Vertical Datum</dc:title>
  <dc:creator>Daniel R. Roman</dc:creator>
  <cp:lastModifiedBy>Dan Roman</cp:lastModifiedBy>
  <cp:revision>10</cp:revision>
  <dcterms:created xsi:type="dcterms:W3CDTF">2014-06-07T22:27:14Z</dcterms:created>
  <dcterms:modified xsi:type="dcterms:W3CDTF">2014-06-12T17:02:22Z</dcterms:modified>
</cp:coreProperties>
</file>