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48" r:id="rId2"/>
  </p:sldMasterIdLst>
  <p:notesMasterIdLst>
    <p:notesMasterId r:id="rId22"/>
  </p:notesMasterIdLst>
  <p:sldIdLst>
    <p:sldId id="256" r:id="rId3"/>
    <p:sldId id="270" r:id="rId4"/>
    <p:sldId id="271" r:id="rId5"/>
    <p:sldId id="272" r:id="rId6"/>
    <p:sldId id="273" r:id="rId7"/>
    <p:sldId id="274" r:id="rId8"/>
    <p:sldId id="257" r:id="rId9"/>
    <p:sldId id="258" r:id="rId10"/>
    <p:sldId id="260" r:id="rId11"/>
    <p:sldId id="275" r:id="rId12"/>
    <p:sldId id="276" r:id="rId13"/>
    <p:sldId id="277" r:id="rId14"/>
    <p:sldId id="265" r:id="rId15"/>
    <p:sldId id="261" r:id="rId16"/>
    <p:sldId id="262" r:id="rId17"/>
    <p:sldId id="266" r:id="rId18"/>
    <p:sldId id="264" r:id="rId19"/>
    <p:sldId id="267" r:id="rId20"/>
    <p:sldId id="269"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915" autoAdjust="0"/>
  </p:normalViewPr>
  <p:slideViewPr>
    <p:cSldViewPr>
      <p:cViewPr varScale="1">
        <p:scale>
          <a:sx n="65" d="100"/>
          <a:sy n="65" d="100"/>
        </p:scale>
        <p:origin x="124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9D1A4B0-D059-4531-B1F4-BBF47D262BF4}" type="datetimeFigureOut">
              <a:rPr lang="en-US"/>
              <a:pPr>
                <a:defRPr/>
              </a:pPr>
              <a:t>9/14/2017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ADC0525-1E9A-4E75-B46C-F893A0145B79}" type="slidenum">
              <a:rPr lang="en-US"/>
              <a:pPr>
                <a:defRPr/>
              </a:pPr>
              <a:t>‹#›</a:t>
            </a:fld>
            <a:endParaRPr lang="en-US"/>
          </a:p>
        </p:txBody>
      </p:sp>
    </p:spTree>
    <p:extLst>
      <p:ext uri="{BB962C8B-B14F-4D97-AF65-F5344CB8AC3E}">
        <p14:creationId xmlns:p14="http://schemas.microsoft.com/office/powerpoint/2010/main" val="2801596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953E0E-E9E2-4375-9E58-CCC69DDBB31C}"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1043610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DC0525-1E9A-4E75-B46C-F893A0145B79}" type="slidenum">
              <a:rPr lang="en-US" smtClean="0"/>
              <a:pPr>
                <a:defRPr/>
              </a:pPr>
              <a:t>19</a:t>
            </a:fld>
            <a:endParaRPr lang="en-US"/>
          </a:p>
        </p:txBody>
      </p:sp>
    </p:spTree>
    <p:extLst>
      <p:ext uri="{BB962C8B-B14F-4D97-AF65-F5344CB8AC3E}">
        <p14:creationId xmlns:p14="http://schemas.microsoft.com/office/powerpoint/2010/main" val="150410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228725" y="711200"/>
            <a:ext cx="4740275" cy="3554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719138" y="4503738"/>
            <a:ext cx="5757862" cy="426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5FB84BD-1C81-4A7C-84F3-F77A863491FF}" type="slidenum">
              <a:rPr lang="en-US" altLang="en-US" smtClean="0"/>
              <a:pPr/>
              <a:t>3</a:t>
            </a:fld>
            <a:endParaRPr lang="en-US" altLang="en-US" smtClean="0"/>
          </a:p>
        </p:txBody>
      </p:sp>
    </p:spTree>
    <p:extLst>
      <p:ext uri="{BB962C8B-B14F-4D97-AF65-F5344CB8AC3E}">
        <p14:creationId xmlns:p14="http://schemas.microsoft.com/office/powerpoint/2010/main" val="2864211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5</a:t>
            </a:fld>
            <a:endParaRPr lang="en-US" altLang="en-US" smtClean="0"/>
          </a:p>
        </p:txBody>
      </p:sp>
    </p:spTree>
    <p:extLst>
      <p:ext uri="{BB962C8B-B14F-4D97-AF65-F5344CB8AC3E}">
        <p14:creationId xmlns:p14="http://schemas.microsoft.com/office/powerpoint/2010/main" val="4235132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6</a:t>
            </a:fld>
            <a:endParaRPr lang="en-US" altLang="en-US" smtClean="0"/>
          </a:p>
        </p:txBody>
      </p:sp>
    </p:spTree>
    <p:extLst>
      <p:ext uri="{BB962C8B-B14F-4D97-AF65-F5344CB8AC3E}">
        <p14:creationId xmlns:p14="http://schemas.microsoft.com/office/powerpoint/2010/main" val="2996703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C797B8-8481-4D1B-80C0-C91E77BD1AE2}" type="slidenum">
              <a:rPr lang="en-US" altLang="en-US"/>
              <a:pPr>
                <a:spcBef>
                  <a:spcPct val="0"/>
                </a:spcBef>
              </a:pPr>
              <a:t>7</a:t>
            </a:fld>
            <a:endParaRPr lang="en-US" altLang="en-US"/>
          </a:p>
        </p:txBody>
      </p:sp>
    </p:spTree>
    <p:extLst>
      <p:ext uri="{BB962C8B-B14F-4D97-AF65-F5344CB8AC3E}">
        <p14:creationId xmlns:p14="http://schemas.microsoft.com/office/powerpoint/2010/main" val="994255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Of 53 WLS, 14 are CORS. At all sites, BM are adjacent to WLS. CO-OPS levels between BM’s and WLS table. NGS GPS’ BM. Results in transfer of geometric coordinates to table and then to water surface.</a:t>
            </a:r>
          </a:p>
          <a:p>
            <a:endParaRPr lang="en-US" altLang="en-US" smtClean="0"/>
          </a:p>
          <a:p>
            <a:r>
              <a:rPr lang="en-US" altLang="en-US" smtClean="0"/>
              <a:t>Will be exchanging CO-OPS leveling on US side with Canada for their WLS. Canada has completed their GPS analysis on BM (US still processing). Will look at various averages (Summer, yearly). Look forward to models removing metorological impacts as well as any standing topography.</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A9DA10-C617-4578-9FB9-36CAC347F985}" type="slidenum">
              <a:rPr lang="en-US" altLang="en-US"/>
              <a:pPr>
                <a:spcBef>
                  <a:spcPct val="0"/>
                </a:spcBef>
              </a:pPr>
              <a:t>8</a:t>
            </a:fld>
            <a:endParaRPr lang="en-US" altLang="en-US"/>
          </a:p>
        </p:txBody>
      </p:sp>
    </p:spTree>
    <p:extLst>
      <p:ext uri="{BB962C8B-B14F-4D97-AF65-F5344CB8AC3E}">
        <p14:creationId xmlns:p14="http://schemas.microsoft.com/office/powerpoint/2010/main" val="1043715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is only for 2015 values. Will look at prior solutions (2010, 2005, 1997) to evaluate geopotential models at different Lake levels.</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EA4888-3DC0-4B4B-AEC3-F71DD1F3FF15}" type="slidenum">
              <a:rPr lang="en-US" altLang="en-US"/>
              <a:pPr>
                <a:spcBef>
                  <a:spcPct val="0"/>
                </a:spcBef>
              </a:pPr>
              <a:t>15</a:t>
            </a:fld>
            <a:endParaRPr lang="en-US" altLang="en-US"/>
          </a:p>
        </p:txBody>
      </p:sp>
    </p:spTree>
    <p:extLst>
      <p:ext uri="{BB962C8B-B14F-4D97-AF65-F5344CB8AC3E}">
        <p14:creationId xmlns:p14="http://schemas.microsoft.com/office/powerpoint/2010/main" val="1253359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DC0525-1E9A-4E75-B46C-F893A0145B79}" type="slidenum">
              <a:rPr lang="en-US" smtClean="0"/>
              <a:pPr>
                <a:defRPr/>
              </a:pPr>
              <a:t>16</a:t>
            </a:fld>
            <a:endParaRPr lang="en-US"/>
          </a:p>
        </p:txBody>
      </p:sp>
    </p:spTree>
    <p:extLst>
      <p:ext uri="{BB962C8B-B14F-4D97-AF65-F5344CB8AC3E}">
        <p14:creationId xmlns:p14="http://schemas.microsoft.com/office/powerpoint/2010/main" val="2747322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only for 2015 values. Will look at prior solutions (2010, 2005, 1997) to evaluate geopotential models at different Lake levels.</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EA4888-3DC0-4B4B-AEC3-F71DD1F3FF15}" type="slidenum">
              <a:rPr lang="en-US" altLang="en-US"/>
              <a:pPr>
                <a:spcBef>
                  <a:spcPct val="0"/>
                </a:spcBef>
              </a:pPr>
              <a:t>17</a:t>
            </a:fld>
            <a:endParaRPr lang="en-US" altLang="en-US"/>
          </a:p>
        </p:txBody>
      </p:sp>
    </p:spTree>
    <p:extLst>
      <p:ext uri="{BB962C8B-B14F-4D97-AF65-F5344CB8AC3E}">
        <p14:creationId xmlns:p14="http://schemas.microsoft.com/office/powerpoint/2010/main" val="5930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September 29, 2017                   Trends in GNSS</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INTERGEO Berlin, Germany                           26-28 September 2017</a:t>
            </a:r>
            <a:endParaRPr lang="en-US"/>
          </a:p>
        </p:txBody>
      </p:sp>
      <p:sp>
        <p:nvSpPr>
          <p:cNvPr id="6" name="Slide Number Placeholder 5"/>
          <p:cNvSpPr>
            <a:spLocks noGrp="1"/>
          </p:cNvSpPr>
          <p:nvPr>
            <p:ph type="sldNum" sz="quarter" idx="12"/>
          </p:nvPr>
        </p:nvSpPr>
        <p:spPr/>
        <p:txBody>
          <a:bodyPr/>
          <a:lstStyle>
            <a:lvl1pPr>
              <a:defRPr/>
            </a:lvl1pPr>
          </a:lstStyle>
          <a:p>
            <a:pPr>
              <a:defRPr/>
            </a:pPr>
            <a:fld id="{8F9E1933-727F-41BA-865B-376A9C36380B}" type="slidenum">
              <a:rPr lang="en-US"/>
              <a:pPr>
                <a:defRPr/>
              </a:pPr>
              <a:t>‹#›</a:t>
            </a:fld>
            <a:endParaRPr lang="en-US"/>
          </a:p>
        </p:txBody>
      </p:sp>
    </p:spTree>
    <p:extLst>
      <p:ext uri="{BB962C8B-B14F-4D97-AF65-F5344CB8AC3E}">
        <p14:creationId xmlns:p14="http://schemas.microsoft.com/office/powerpoint/2010/main" val="55196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September 29, 2017                   Trends in GNSS</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INTERGEO Berlin, Germany                           26-28 September 2017</a:t>
            </a:r>
            <a:endParaRPr lang="en-US"/>
          </a:p>
        </p:txBody>
      </p:sp>
      <p:sp>
        <p:nvSpPr>
          <p:cNvPr id="6" name="Slide Number Placeholder 5"/>
          <p:cNvSpPr>
            <a:spLocks noGrp="1"/>
          </p:cNvSpPr>
          <p:nvPr>
            <p:ph type="sldNum" sz="quarter" idx="12"/>
          </p:nvPr>
        </p:nvSpPr>
        <p:spPr/>
        <p:txBody>
          <a:bodyPr/>
          <a:lstStyle>
            <a:lvl1pPr>
              <a:defRPr/>
            </a:lvl1pPr>
          </a:lstStyle>
          <a:p>
            <a:pPr>
              <a:defRPr/>
            </a:pPr>
            <a:fld id="{4E29C372-CCF9-4643-BF51-FBA97B6144CB}" type="slidenum">
              <a:rPr lang="en-US"/>
              <a:pPr>
                <a:defRPr/>
              </a:pPr>
              <a:t>‹#›</a:t>
            </a:fld>
            <a:endParaRPr lang="en-US"/>
          </a:p>
        </p:txBody>
      </p:sp>
    </p:spTree>
    <p:extLst>
      <p:ext uri="{BB962C8B-B14F-4D97-AF65-F5344CB8AC3E}">
        <p14:creationId xmlns:p14="http://schemas.microsoft.com/office/powerpoint/2010/main" val="1455808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September 29, 2017                   Trends in GNSS</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INTERGEO Berlin, Germany                           26-28 September 2017</a:t>
            </a:r>
            <a:endParaRPr lang="en-US"/>
          </a:p>
        </p:txBody>
      </p:sp>
      <p:sp>
        <p:nvSpPr>
          <p:cNvPr id="6" name="Slide Number Placeholder 5"/>
          <p:cNvSpPr>
            <a:spLocks noGrp="1"/>
          </p:cNvSpPr>
          <p:nvPr>
            <p:ph type="sldNum" sz="quarter" idx="12"/>
          </p:nvPr>
        </p:nvSpPr>
        <p:spPr/>
        <p:txBody>
          <a:bodyPr/>
          <a:lstStyle>
            <a:lvl1pPr>
              <a:defRPr/>
            </a:lvl1pPr>
          </a:lstStyle>
          <a:p>
            <a:pPr>
              <a:defRPr/>
            </a:pPr>
            <a:fld id="{B4EAC953-54ED-4B6A-8263-CA8A633860B8}" type="slidenum">
              <a:rPr lang="en-US"/>
              <a:pPr>
                <a:defRPr/>
              </a:pPr>
              <a:t>‹#›</a:t>
            </a:fld>
            <a:endParaRPr lang="en-US"/>
          </a:p>
        </p:txBody>
      </p:sp>
    </p:spTree>
    <p:extLst>
      <p:ext uri="{BB962C8B-B14F-4D97-AF65-F5344CB8AC3E}">
        <p14:creationId xmlns:p14="http://schemas.microsoft.com/office/powerpoint/2010/main" val="2843540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September 29, 2017                   Trends in GNSS</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INTERGEO Berlin, Germany                           26-28 September 2017</a:t>
            </a:r>
            <a:endParaRPr lang="en-US"/>
          </a:p>
        </p:txBody>
      </p:sp>
      <p:sp>
        <p:nvSpPr>
          <p:cNvPr id="6" name="Slide Number Placeholder 5"/>
          <p:cNvSpPr>
            <a:spLocks noGrp="1"/>
          </p:cNvSpPr>
          <p:nvPr>
            <p:ph type="sldNum" sz="quarter" idx="12"/>
          </p:nvPr>
        </p:nvSpPr>
        <p:spPr/>
        <p:txBody>
          <a:bodyPr/>
          <a:lstStyle>
            <a:lvl1pPr>
              <a:defRPr/>
            </a:lvl1pPr>
          </a:lstStyle>
          <a:p>
            <a:pPr>
              <a:defRPr/>
            </a:pPr>
            <a:fld id="{236A621D-B3D1-422D-955B-1C2DBCF4FF1D}" type="slidenum">
              <a:rPr lang="en-US"/>
              <a:pPr>
                <a:defRPr/>
              </a:pPr>
              <a:t>‹#›</a:t>
            </a:fld>
            <a:endParaRPr lang="en-US"/>
          </a:p>
        </p:txBody>
      </p:sp>
    </p:spTree>
    <p:extLst>
      <p:ext uri="{BB962C8B-B14F-4D97-AF65-F5344CB8AC3E}">
        <p14:creationId xmlns:p14="http://schemas.microsoft.com/office/powerpoint/2010/main" val="139800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September 29, 2017                   Trends in GNSS</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INTERGEO Berlin, Germany                           26-28 September 2017</a:t>
            </a:r>
            <a:endParaRPr lang="en-US"/>
          </a:p>
        </p:txBody>
      </p:sp>
      <p:sp>
        <p:nvSpPr>
          <p:cNvPr id="6" name="Slide Number Placeholder 5"/>
          <p:cNvSpPr>
            <a:spLocks noGrp="1"/>
          </p:cNvSpPr>
          <p:nvPr>
            <p:ph type="sldNum" sz="quarter" idx="12"/>
          </p:nvPr>
        </p:nvSpPr>
        <p:spPr/>
        <p:txBody>
          <a:bodyPr/>
          <a:lstStyle>
            <a:lvl1pPr>
              <a:defRPr/>
            </a:lvl1pPr>
          </a:lstStyle>
          <a:p>
            <a:pPr>
              <a:defRPr/>
            </a:pPr>
            <a:fld id="{819A6FB8-545A-4751-9156-76485D11BA7D}" type="slidenum">
              <a:rPr lang="en-US"/>
              <a:pPr>
                <a:defRPr/>
              </a:pPr>
              <a:t>‹#›</a:t>
            </a:fld>
            <a:endParaRPr lang="en-US"/>
          </a:p>
        </p:txBody>
      </p:sp>
    </p:spTree>
    <p:extLst>
      <p:ext uri="{BB962C8B-B14F-4D97-AF65-F5344CB8AC3E}">
        <p14:creationId xmlns:p14="http://schemas.microsoft.com/office/powerpoint/2010/main" val="1465858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September 29, 2017                   Trends in GNSS</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INTERGEO Berlin, Germany                           26-28 September 2017</a:t>
            </a:r>
            <a:endParaRPr lang="en-US"/>
          </a:p>
        </p:txBody>
      </p:sp>
      <p:sp>
        <p:nvSpPr>
          <p:cNvPr id="7" name="Slide Number Placeholder 5"/>
          <p:cNvSpPr>
            <a:spLocks noGrp="1"/>
          </p:cNvSpPr>
          <p:nvPr>
            <p:ph type="sldNum" sz="quarter" idx="12"/>
          </p:nvPr>
        </p:nvSpPr>
        <p:spPr/>
        <p:txBody>
          <a:bodyPr/>
          <a:lstStyle>
            <a:lvl1pPr>
              <a:defRPr/>
            </a:lvl1pPr>
          </a:lstStyle>
          <a:p>
            <a:pPr>
              <a:defRPr/>
            </a:pPr>
            <a:fld id="{468D7ED1-32F4-4695-864F-3D6AF1CD9F1D}" type="slidenum">
              <a:rPr lang="en-US"/>
              <a:pPr>
                <a:defRPr/>
              </a:pPr>
              <a:t>‹#›</a:t>
            </a:fld>
            <a:endParaRPr lang="en-US"/>
          </a:p>
        </p:txBody>
      </p:sp>
    </p:spTree>
    <p:extLst>
      <p:ext uri="{BB962C8B-B14F-4D97-AF65-F5344CB8AC3E}">
        <p14:creationId xmlns:p14="http://schemas.microsoft.com/office/powerpoint/2010/main" val="343020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September 29, 2017                   Trends in GNSS</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INTERGEO Berlin, Germany                           26-28 September 2017</a:t>
            </a:r>
            <a:endParaRPr lang="en-US"/>
          </a:p>
        </p:txBody>
      </p:sp>
      <p:sp>
        <p:nvSpPr>
          <p:cNvPr id="9" name="Slide Number Placeholder 5"/>
          <p:cNvSpPr>
            <a:spLocks noGrp="1"/>
          </p:cNvSpPr>
          <p:nvPr>
            <p:ph type="sldNum" sz="quarter" idx="12"/>
          </p:nvPr>
        </p:nvSpPr>
        <p:spPr/>
        <p:txBody>
          <a:bodyPr/>
          <a:lstStyle>
            <a:lvl1pPr>
              <a:defRPr/>
            </a:lvl1pPr>
          </a:lstStyle>
          <a:p>
            <a:pPr>
              <a:defRPr/>
            </a:pPr>
            <a:fld id="{A88FCFE3-3DE0-4D9C-9184-3998040DA540}" type="slidenum">
              <a:rPr lang="en-US"/>
              <a:pPr>
                <a:defRPr/>
              </a:pPr>
              <a:t>‹#›</a:t>
            </a:fld>
            <a:endParaRPr lang="en-US"/>
          </a:p>
        </p:txBody>
      </p:sp>
    </p:spTree>
    <p:extLst>
      <p:ext uri="{BB962C8B-B14F-4D97-AF65-F5344CB8AC3E}">
        <p14:creationId xmlns:p14="http://schemas.microsoft.com/office/powerpoint/2010/main" val="99518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September 29, 2017                   Trends in GNSS</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INTERGEO Berlin, Germany                           26-28 September 2017</a:t>
            </a:r>
            <a:endParaRPr lang="en-US"/>
          </a:p>
        </p:txBody>
      </p:sp>
      <p:sp>
        <p:nvSpPr>
          <p:cNvPr id="5" name="Slide Number Placeholder 5"/>
          <p:cNvSpPr>
            <a:spLocks noGrp="1"/>
          </p:cNvSpPr>
          <p:nvPr>
            <p:ph type="sldNum" sz="quarter" idx="12"/>
          </p:nvPr>
        </p:nvSpPr>
        <p:spPr/>
        <p:txBody>
          <a:bodyPr/>
          <a:lstStyle>
            <a:lvl1pPr>
              <a:defRPr/>
            </a:lvl1pPr>
          </a:lstStyle>
          <a:p>
            <a:pPr>
              <a:defRPr/>
            </a:pPr>
            <a:fld id="{15F27518-E41A-445E-8A23-8E4626402EC8}" type="slidenum">
              <a:rPr lang="en-US"/>
              <a:pPr>
                <a:defRPr/>
              </a:pPr>
              <a:t>‹#›</a:t>
            </a:fld>
            <a:endParaRPr lang="en-US"/>
          </a:p>
        </p:txBody>
      </p:sp>
    </p:spTree>
    <p:extLst>
      <p:ext uri="{BB962C8B-B14F-4D97-AF65-F5344CB8AC3E}">
        <p14:creationId xmlns:p14="http://schemas.microsoft.com/office/powerpoint/2010/main" val="76468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September 29, 2017                   Trends in GNSS</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INTERGEO Berlin, Germany                           26-28 September 2017</a:t>
            </a:r>
            <a:endParaRPr lang="en-US"/>
          </a:p>
        </p:txBody>
      </p:sp>
      <p:sp>
        <p:nvSpPr>
          <p:cNvPr id="4" name="Slide Number Placeholder 5"/>
          <p:cNvSpPr>
            <a:spLocks noGrp="1"/>
          </p:cNvSpPr>
          <p:nvPr>
            <p:ph type="sldNum" sz="quarter" idx="12"/>
          </p:nvPr>
        </p:nvSpPr>
        <p:spPr/>
        <p:txBody>
          <a:bodyPr/>
          <a:lstStyle>
            <a:lvl1pPr>
              <a:defRPr/>
            </a:lvl1pPr>
          </a:lstStyle>
          <a:p>
            <a:pPr>
              <a:defRPr/>
            </a:pPr>
            <a:fld id="{DD1F997D-4528-4AE6-A38E-B087B1510FA6}" type="slidenum">
              <a:rPr lang="en-US"/>
              <a:pPr>
                <a:defRPr/>
              </a:pPr>
              <a:t>‹#›</a:t>
            </a:fld>
            <a:endParaRPr lang="en-US"/>
          </a:p>
        </p:txBody>
      </p:sp>
    </p:spTree>
    <p:extLst>
      <p:ext uri="{BB962C8B-B14F-4D97-AF65-F5344CB8AC3E}">
        <p14:creationId xmlns:p14="http://schemas.microsoft.com/office/powerpoint/2010/main" val="261897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September 29, 2017                   Trends in GNSS</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INTERGEO Berlin, Germany                           26-28 September 2017</a:t>
            </a:r>
            <a:endParaRPr lang="en-US"/>
          </a:p>
        </p:txBody>
      </p:sp>
      <p:sp>
        <p:nvSpPr>
          <p:cNvPr id="7" name="Slide Number Placeholder 5"/>
          <p:cNvSpPr>
            <a:spLocks noGrp="1"/>
          </p:cNvSpPr>
          <p:nvPr>
            <p:ph type="sldNum" sz="quarter" idx="12"/>
          </p:nvPr>
        </p:nvSpPr>
        <p:spPr/>
        <p:txBody>
          <a:bodyPr/>
          <a:lstStyle>
            <a:lvl1pPr>
              <a:defRPr/>
            </a:lvl1pPr>
          </a:lstStyle>
          <a:p>
            <a:pPr>
              <a:defRPr/>
            </a:pPr>
            <a:fld id="{217D6F02-B1F6-446A-8B71-1E9EDCD8CC8E}" type="slidenum">
              <a:rPr lang="en-US"/>
              <a:pPr>
                <a:defRPr/>
              </a:pPr>
              <a:t>‹#›</a:t>
            </a:fld>
            <a:endParaRPr lang="en-US"/>
          </a:p>
        </p:txBody>
      </p:sp>
    </p:spTree>
    <p:extLst>
      <p:ext uri="{BB962C8B-B14F-4D97-AF65-F5344CB8AC3E}">
        <p14:creationId xmlns:p14="http://schemas.microsoft.com/office/powerpoint/2010/main" val="1716203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September 29, 2017                   Trends in GNSS</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INTERGEO Berlin, Germany                           26-28 September 2017</a:t>
            </a:r>
            <a:endParaRPr lang="en-US"/>
          </a:p>
        </p:txBody>
      </p:sp>
      <p:sp>
        <p:nvSpPr>
          <p:cNvPr id="7" name="Slide Number Placeholder 5"/>
          <p:cNvSpPr>
            <a:spLocks noGrp="1"/>
          </p:cNvSpPr>
          <p:nvPr>
            <p:ph type="sldNum" sz="quarter" idx="12"/>
          </p:nvPr>
        </p:nvSpPr>
        <p:spPr/>
        <p:txBody>
          <a:bodyPr/>
          <a:lstStyle>
            <a:lvl1pPr>
              <a:defRPr/>
            </a:lvl1pPr>
          </a:lstStyle>
          <a:p>
            <a:pPr>
              <a:defRPr/>
            </a:pPr>
            <a:fld id="{B83272E1-1169-4B87-B618-068E45B764FD}" type="slidenum">
              <a:rPr lang="en-US"/>
              <a:pPr>
                <a:defRPr/>
              </a:pPr>
              <a:t>‹#›</a:t>
            </a:fld>
            <a:endParaRPr lang="en-US"/>
          </a:p>
        </p:txBody>
      </p:sp>
    </p:spTree>
    <p:extLst>
      <p:ext uri="{BB962C8B-B14F-4D97-AF65-F5344CB8AC3E}">
        <p14:creationId xmlns:p14="http://schemas.microsoft.com/office/powerpoint/2010/main" val="303340884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Header Slid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t>September 29, 2017                   Trends in GNSS</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INTERGEO Berlin, Germany                           26-28 September 2017</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1D5CDFA-A458-450F-893B-6DE860C4656E}" type="slidenum">
              <a:rPr lang="en-US"/>
              <a:pPr>
                <a:defRPr/>
              </a:pPr>
              <a:t>‹#›</a:t>
            </a:fld>
            <a:endParaRPr lang="en-US"/>
          </a:p>
        </p:txBody>
      </p:sp>
    </p:spTree>
  </p:cSld>
  <p:clrMap bg1="lt1" tx1="dk1" bg2="lt2" tx2="dk2" accent1="accent1" accent2="accent2" accent3="accent3" accent4="accent4" accent5="accent5" accent6="accent6" hlink="hlink" folHlink="folHlink"/>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t>September 29, 2017                   Trends in GNSS</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INTERGEO Berlin, Germany                           26-28 September 2017</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F8251FB-A298-4BF4-9AFA-C493FE6E73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beta.ngs.noaa.gov/GEOID/xGEOID1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ngs.noaa.gov/web/about_ngs/info/tenyearfinal.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Header Sl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ctrTitle"/>
          </p:nvPr>
        </p:nvSpPr>
        <p:spPr/>
        <p:txBody>
          <a:bodyPr/>
          <a:lstStyle/>
          <a:p>
            <a:pPr eaLnBrk="1" hangingPunct="1"/>
            <a:r>
              <a:rPr lang="en-US" dirty="0" smtClean="0"/>
              <a:t>Dynamic Heights from GNSS</a:t>
            </a:r>
            <a:endParaRPr lang="en-US" sz="2800" dirty="0" smtClean="0">
              <a:latin typeface="Times New Roman" pitchFamily="18" charset="0"/>
              <a:cs typeface="Times New Roman" pitchFamily="18" charset="0"/>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latin typeface="Times New Roman" pitchFamily="18" charset="0"/>
                <a:cs typeface="Times New Roman" pitchFamily="18" charset="0"/>
              </a:rPr>
              <a:t>Daniel R. Roman, Ph.D.</a:t>
            </a:r>
          </a:p>
          <a:p>
            <a:pPr eaLnBrk="1" fontAlgn="auto" hangingPunct="1">
              <a:spcAft>
                <a:spcPts val="0"/>
              </a:spcAft>
              <a:buFont typeface="Arial" pitchFamily="34" charset="0"/>
              <a:buNone/>
              <a:defRPr/>
            </a:pPr>
            <a:r>
              <a:rPr lang="en-US" dirty="0" smtClean="0">
                <a:latin typeface="Times New Roman" pitchFamily="18" charset="0"/>
                <a:cs typeface="Times New Roman" pitchFamily="18" charset="0"/>
              </a:rPr>
              <a:t>Chief Geodesist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Plan</a:t>
            </a:r>
            <a:endParaRPr lang="en-US" dirty="0"/>
          </a:p>
        </p:txBody>
      </p:sp>
      <p:sp>
        <p:nvSpPr>
          <p:cNvPr id="3" name="Content Placeholder 2"/>
          <p:cNvSpPr>
            <a:spLocks noGrp="1"/>
          </p:cNvSpPr>
          <p:nvPr>
            <p:ph idx="1"/>
          </p:nvPr>
        </p:nvSpPr>
        <p:spPr/>
        <p:txBody>
          <a:bodyPr/>
          <a:lstStyle/>
          <a:p>
            <a:r>
              <a:rPr lang="en-US" dirty="0" smtClean="0"/>
              <a:t>Each Lake surface conforms to a specific geopotential value (W</a:t>
            </a:r>
            <a:r>
              <a:rPr lang="en-US" i="1" baseline="-25000" dirty="0" smtClean="0"/>
              <a:t>i</a:t>
            </a:r>
            <a:r>
              <a:rPr lang="en-US" dirty="0" smtClean="0"/>
              <a:t>) and dynamic height</a:t>
            </a:r>
            <a:endParaRPr lang="en-US" dirty="0"/>
          </a:p>
        </p:txBody>
      </p:sp>
      <p:sp>
        <p:nvSpPr>
          <p:cNvPr id="4" name="Date Placeholder 3"/>
          <p:cNvSpPr>
            <a:spLocks noGrp="1"/>
          </p:cNvSpPr>
          <p:nvPr>
            <p:ph type="dt" sz="half" idx="10"/>
          </p:nvPr>
        </p:nvSpPr>
        <p:spPr/>
        <p:txBody>
          <a:bodyPr/>
          <a:lstStyle/>
          <a:p>
            <a:pPr>
              <a:defRPr/>
            </a:pPr>
            <a:r>
              <a:rPr lang="en-US" smtClean="0"/>
              <a:t>September 29, 2017                   Trends in GNSS</a:t>
            </a:r>
            <a:endParaRPr lang="en-US"/>
          </a:p>
        </p:txBody>
      </p:sp>
      <p:sp>
        <p:nvSpPr>
          <p:cNvPr id="5" name="Footer Placeholder 4"/>
          <p:cNvSpPr>
            <a:spLocks noGrp="1"/>
          </p:cNvSpPr>
          <p:nvPr>
            <p:ph type="ftr" sz="quarter" idx="11"/>
          </p:nvPr>
        </p:nvSpPr>
        <p:spPr/>
        <p:txBody>
          <a:bodyPr/>
          <a:lstStyle/>
          <a:p>
            <a:pPr>
              <a:defRPr/>
            </a:pPr>
            <a:r>
              <a:rPr lang="en-US" smtClean="0"/>
              <a:t>INTERGEO Berlin, Germany                           26-28 September 2017</a:t>
            </a:r>
            <a:endParaRPr lang="en-US"/>
          </a:p>
        </p:txBody>
      </p:sp>
      <p:sp>
        <p:nvSpPr>
          <p:cNvPr id="6" name="Slide Number Placeholder 5"/>
          <p:cNvSpPr>
            <a:spLocks noGrp="1"/>
          </p:cNvSpPr>
          <p:nvPr>
            <p:ph type="sldNum" sz="quarter" idx="12"/>
          </p:nvPr>
        </p:nvSpPr>
        <p:spPr/>
        <p:txBody>
          <a:bodyPr/>
          <a:lstStyle/>
          <a:p>
            <a:pPr>
              <a:defRPr/>
            </a:pPr>
            <a:fld id="{236A621D-B3D1-422D-955B-1C2DBCF4FF1D}" type="slidenum">
              <a:rPr lang="en-US" smtClean="0"/>
              <a:pPr>
                <a:defRPr/>
              </a:pPr>
              <a:t>10</a:t>
            </a:fld>
            <a:endParaRPr lang="en-US"/>
          </a:p>
        </p:txBody>
      </p:sp>
      <p:sp>
        <p:nvSpPr>
          <p:cNvPr id="10" name="Arc 9"/>
          <p:cNvSpPr/>
          <p:nvPr/>
        </p:nvSpPr>
        <p:spPr>
          <a:xfrm>
            <a:off x="457200" y="4724400"/>
            <a:ext cx="7183231" cy="1295400"/>
          </a:xfrm>
          <a:prstGeom prst="arc">
            <a:avLst>
              <a:gd name="adj1" fmla="val 10835001"/>
              <a:gd name="adj2" fmla="val 0"/>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622570" y="3817900"/>
            <a:ext cx="7010400" cy="982700"/>
          </a:xfrm>
          <a:custGeom>
            <a:avLst/>
            <a:gdLst>
              <a:gd name="connsiteX0" fmla="*/ 0 w 7957226"/>
              <a:gd name="connsiteY0" fmla="*/ 828266 h 837994"/>
              <a:gd name="connsiteX1" fmla="*/ 2490281 w 7957226"/>
              <a:gd name="connsiteY1" fmla="*/ 11143 h 837994"/>
              <a:gd name="connsiteX2" fmla="*/ 4494179 w 7957226"/>
              <a:gd name="connsiteY2" fmla="*/ 351611 h 837994"/>
              <a:gd name="connsiteX3" fmla="*/ 6079787 w 7957226"/>
              <a:gd name="connsiteY3" fmla="*/ 312700 h 837994"/>
              <a:gd name="connsiteX4" fmla="*/ 7957226 w 7957226"/>
              <a:gd name="connsiteY4" fmla="*/ 837994 h 837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7226" h="837994">
                <a:moveTo>
                  <a:pt x="0" y="828266"/>
                </a:moveTo>
                <a:cubicBezTo>
                  <a:pt x="870625" y="459425"/>
                  <a:pt x="1741251" y="90585"/>
                  <a:pt x="2490281" y="11143"/>
                </a:cubicBezTo>
                <a:cubicBezTo>
                  <a:pt x="3239311" y="-68300"/>
                  <a:pt x="3895928" y="301352"/>
                  <a:pt x="4494179" y="351611"/>
                </a:cubicBezTo>
                <a:cubicBezTo>
                  <a:pt x="5092430" y="401870"/>
                  <a:pt x="5502613" y="231636"/>
                  <a:pt x="6079787" y="312700"/>
                </a:cubicBezTo>
                <a:cubicBezTo>
                  <a:pt x="6656962" y="393764"/>
                  <a:pt x="7307094" y="615879"/>
                  <a:pt x="7957226" y="8379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09600" y="3429000"/>
            <a:ext cx="7010400" cy="754100"/>
          </a:xfrm>
          <a:custGeom>
            <a:avLst/>
            <a:gdLst>
              <a:gd name="connsiteX0" fmla="*/ 0 w 7957226"/>
              <a:gd name="connsiteY0" fmla="*/ 828266 h 837994"/>
              <a:gd name="connsiteX1" fmla="*/ 2490281 w 7957226"/>
              <a:gd name="connsiteY1" fmla="*/ 11143 h 837994"/>
              <a:gd name="connsiteX2" fmla="*/ 4494179 w 7957226"/>
              <a:gd name="connsiteY2" fmla="*/ 351611 h 837994"/>
              <a:gd name="connsiteX3" fmla="*/ 6079787 w 7957226"/>
              <a:gd name="connsiteY3" fmla="*/ 312700 h 837994"/>
              <a:gd name="connsiteX4" fmla="*/ 7957226 w 7957226"/>
              <a:gd name="connsiteY4" fmla="*/ 837994 h 837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7226" h="837994">
                <a:moveTo>
                  <a:pt x="0" y="828266"/>
                </a:moveTo>
                <a:cubicBezTo>
                  <a:pt x="870625" y="459425"/>
                  <a:pt x="1741251" y="90585"/>
                  <a:pt x="2490281" y="11143"/>
                </a:cubicBezTo>
                <a:cubicBezTo>
                  <a:pt x="3239311" y="-68300"/>
                  <a:pt x="3895928" y="301352"/>
                  <a:pt x="4494179" y="351611"/>
                </a:cubicBezTo>
                <a:cubicBezTo>
                  <a:pt x="5092430" y="401870"/>
                  <a:pt x="5502613" y="231636"/>
                  <a:pt x="6079787" y="312700"/>
                </a:cubicBezTo>
                <a:cubicBezTo>
                  <a:pt x="6656962" y="393764"/>
                  <a:pt x="7307094" y="615879"/>
                  <a:pt x="7957226" y="83799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09600" y="3048000"/>
            <a:ext cx="7010400" cy="609394"/>
          </a:xfrm>
          <a:custGeom>
            <a:avLst/>
            <a:gdLst>
              <a:gd name="connsiteX0" fmla="*/ 0 w 7957226"/>
              <a:gd name="connsiteY0" fmla="*/ 828266 h 837994"/>
              <a:gd name="connsiteX1" fmla="*/ 2490281 w 7957226"/>
              <a:gd name="connsiteY1" fmla="*/ 11143 h 837994"/>
              <a:gd name="connsiteX2" fmla="*/ 4494179 w 7957226"/>
              <a:gd name="connsiteY2" fmla="*/ 351611 h 837994"/>
              <a:gd name="connsiteX3" fmla="*/ 6079787 w 7957226"/>
              <a:gd name="connsiteY3" fmla="*/ 312700 h 837994"/>
              <a:gd name="connsiteX4" fmla="*/ 7957226 w 7957226"/>
              <a:gd name="connsiteY4" fmla="*/ 837994 h 837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7226" h="837994">
                <a:moveTo>
                  <a:pt x="0" y="828266"/>
                </a:moveTo>
                <a:cubicBezTo>
                  <a:pt x="870625" y="459425"/>
                  <a:pt x="1741251" y="90585"/>
                  <a:pt x="2490281" y="11143"/>
                </a:cubicBezTo>
                <a:cubicBezTo>
                  <a:pt x="3239311" y="-68300"/>
                  <a:pt x="3895928" y="301352"/>
                  <a:pt x="4494179" y="351611"/>
                </a:cubicBezTo>
                <a:cubicBezTo>
                  <a:pt x="5092430" y="401870"/>
                  <a:pt x="5502613" y="231636"/>
                  <a:pt x="6079787" y="312700"/>
                </a:cubicBezTo>
                <a:cubicBezTo>
                  <a:pt x="6656962" y="393764"/>
                  <a:pt x="7307094" y="615879"/>
                  <a:pt x="7957226" y="83799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600" y="2743200"/>
            <a:ext cx="7010400" cy="410956"/>
          </a:xfrm>
          <a:custGeom>
            <a:avLst/>
            <a:gdLst>
              <a:gd name="connsiteX0" fmla="*/ 0 w 7957226"/>
              <a:gd name="connsiteY0" fmla="*/ 828266 h 837994"/>
              <a:gd name="connsiteX1" fmla="*/ 2490281 w 7957226"/>
              <a:gd name="connsiteY1" fmla="*/ 11143 h 837994"/>
              <a:gd name="connsiteX2" fmla="*/ 4494179 w 7957226"/>
              <a:gd name="connsiteY2" fmla="*/ 351611 h 837994"/>
              <a:gd name="connsiteX3" fmla="*/ 6079787 w 7957226"/>
              <a:gd name="connsiteY3" fmla="*/ 312700 h 837994"/>
              <a:gd name="connsiteX4" fmla="*/ 7957226 w 7957226"/>
              <a:gd name="connsiteY4" fmla="*/ 837994 h 837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7226" h="837994">
                <a:moveTo>
                  <a:pt x="0" y="828266"/>
                </a:moveTo>
                <a:cubicBezTo>
                  <a:pt x="870625" y="459425"/>
                  <a:pt x="1741251" y="90585"/>
                  <a:pt x="2490281" y="11143"/>
                </a:cubicBezTo>
                <a:cubicBezTo>
                  <a:pt x="3239311" y="-68300"/>
                  <a:pt x="3895928" y="301352"/>
                  <a:pt x="4494179" y="351611"/>
                </a:cubicBezTo>
                <a:cubicBezTo>
                  <a:pt x="5092430" y="401870"/>
                  <a:pt x="5502613" y="231636"/>
                  <a:pt x="6079787" y="312700"/>
                </a:cubicBezTo>
                <a:cubicBezTo>
                  <a:pt x="6656962" y="393764"/>
                  <a:pt x="7307094" y="615879"/>
                  <a:pt x="7957226" y="83799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54502" y="5086906"/>
            <a:ext cx="1018227" cy="369332"/>
          </a:xfrm>
          <a:prstGeom prst="rect">
            <a:avLst/>
          </a:prstGeom>
          <a:noFill/>
        </p:spPr>
        <p:txBody>
          <a:bodyPr wrap="none" rtlCol="0">
            <a:spAutoFit/>
          </a:bodyPr>
          <a:lstStyle/>
          <a:p>
            <a:r>
              <a:rPr lang="en-US" dirty="0" smtClean="0"/>
              <a:t>ellipsoid</a:t>
            </a:r>
            <a:endParaRPr lang="en-US" dirty="0"/>
          </a:p>
        </p:txBody>
      </p:sp>
      <p:sp>
        <p:nvSpPr>
          <p:cNvPr id="16" name="TextBox 15"/>
          <p:cNvSpPr txBox="1"/>
          <p:nvPr/>
        </p:nvSpPr>
        <p:spPr>
          <a:xfrm>
            <a:off x="7556770" y="4559348"/>
            <a:ext cx="1295400" cy="369332"/>
          </a:xfrm>
          <a:prstGeom prst="rect">
            <a:avLst/>
          </a:prstGeom>
          <a:noFill/>
        </p:spPr>
        <p:txBody>
          <a:bodyPr wrap="square" rtlCol="0">
            <a:spAutoFit/>
          </a:bodyPr>
          <a:lstStyle/>
          <a:p>
            <a:r>
              <a:rPr lang="en-US" dirty="0" smtClean="0"/>
              <a:t>C</a:t>
            </a:r>
            <a:r>
              <a:rPr lang="en-US" baseline="-25000" dirty="0" smtClean="0"/>
              <a:t>0</a:t>
            </a:r>
            <a:r>
              <a:rPr lang="en-US" dirty="0" smtClean="0"/>
              <a:t> (geoid)</a:t>
            </a:r>
            <a:endParaRPr lang="en-US" dirty="0"/>
          </a:p>
        </p:txBody>
      </p:sp>
      <p:sp>
        <p:nvSpPr>
          <p:cNvPr id="17" name="TextBox 16"/>
          <p:cNvSpPr txBox="1"/>
          <p:nvPr/>
        </p:nvSpPr>
        <p:spPr>
          <a:xfrm>
            <a:off x="7580899" y="4033642"/>
            <a:ext cx="457200" cy="369332"/>
          </a:xfrm>
          <a:prstGeom prst="rect">
            <a:avLst/>
          </a:prstGeom>
          <a:noFill/>
        </p:spPr>
        <p:txBody>
          <a:bodyPr wrap="square" rtlCol="0">
            <a:spAutoFit/>
          </a:bodyPr>
          <a:lstStyle/>
          <a:p>
            <a:r>
              <a:rPr lang="en-US" dirty="0" smtClean="0"/>
              <a:t>C</a:t>
            </a:r>
            <a:r>
              <a:rPr lang="en-US" baseline="-25000" dirty="0" smtClean="0"/>
              <a:t>1</a:t>
            </a:r>
            <a:endParaRPr lang="en-US" baseline="-25000" dirty="0"/>
          </a:p>
        </p:txBody>
      </p:sp>
      <p:sp>
        <p:nvSpPr>
          <p:cNvPr id="18" name="TextBox 17"/>
          <p:cNvSpPr txBox="1"/>
          <p:nvPr/>
        </p:nvSpPr>
        <p:spPr>
          <a:xfrm>
            <a:off x="7620000" y="3429000"/>
            <a:ext cx="457200" cy="369332"/>
          </a:xfrm>
          <a:prstGeom prst="rect">
            <a:avLst/>
          </a:prstGeom>
          <a:noFill/>
        </p:spPr>
        <p:txBody>
          <a:bodyPr wrap="square" rtlCol="0">
            <a:spAutoFit/>
          </a:bodyPr>
          <a:lstStyle/>
          <a:p>
            <a:r>
              <a:rPr lang="en-US" dirty="0" smtClean="0"/>
              <a:t>C</a:t>
            </a:r>
            <a:r>
              <a:rPr lang="en-US" baseline="-25000" dirty="0" smtClean="0"/>
              <a:t>2</a:t>
            </a:r>
            <a:endParaRPr lang="en-US" baseline="-25000" dirty="0"/>
          </a:p>
        </p:txBody>
      </p:sp>
      <p:sp>
        <p:nvSpPr>
          <p:cNvPr id="19" name="TextBox 18"/>
          <p:cNvSpPr txBox="1"/>
          <p:nvPr/>
        </p:nvSpPr>
        <p:spPr>
          <a:xfrm>
            <a:off x="7620000" y="2971800"/>
            <a:ext cx="457200" cy="369332"/>
          </a:xfrm>
          <a:prstGeom prst="rect">
            <a:avLst/>
          </a:prstGeom>
          <a:noFill/>
        </p:spPr>
        <p:txBody>
          <a:bodyPr wrap="square" rtlCol="0">
            <a:spAutoFit/>
          </a:bodyPr>
          <a:lstStyle/>
          <a:p>
            <a:r>
              <a:rPr lang="en-US" dirty="0" smtClean="0"/>
              <a:t>C</a:t>
            </a:r>
            <a:r>
              <a:rPr lang="en-US" baseline="-25000" dirty="0" smtClean="0"/>
              <a:t>3</a:t>
            </a:r>
            <a:endParaRPr lang="en-US" baseline="-25000" dirty="0"/>
          </a:p>
        </p:txBody>
      </p:sp>
      <p:sp>
        <p:nvSpPr>
          <p:cNvPr id="20" name="Oval 19"/>
          <p:cNvSpPr/>
          <p:nvPr/>
        </p:nvSpPr>
        <p:spPr>
          <a:xfrm rot="20992107">
            <a:off x="1219200" y="2822814"/>
            <a:ext cx="1066800" cy="205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560707">
            <a:off x="3419232" y="3057050"/>
            <a:ext cx="1066800" cy="205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615493">
            <a:off x="5552832" y="3663435"/>
            <a:ext cx="1066800" cy="205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p:cNvSpPr/>
          <p:nvPr/>
        </p:nvSpPr>
        <p:spPr>
          <a:xfrm rot="21007867">
            <a:off x="1770065" y="2968849"/>
            <a:ext cx="314568" cy="2190512"/>
          </a:xfrm>
          <a:prstGeom prst="arc">
            <a:avLst>
              <a:gd name="adj1" fmla="val 16016622"/>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1815828" y="4082970"/>
            <a:ext cx="1476686" cy="523220"/>
          </a:xfrm>
          <a:prstGeom prst="rect">
            <a:avLst/>
          </a:prstGeom>
          <a:noFill/>
        </p:spPr>
        <p:txBody>
          <a:bodyPr wrap="none" rtlCol="0">
            <a:spAutoFit/>
          </a:bodyPr>
          <a:lstStyle/>
          <a:p>
            <a:r>
              <a:rPr lang="en-US" sz="1400" dirty="0" smtClean="0"/>
              <a:t>DH3 = </a:t>
            </a:r>
            <a:r>
              <a:rPr lang="en-US" sz="1400" u="sng" dirty="0"/>
              <a:t>W</a:t>
            </a:r>
            <a:r>
              <a:rPr lang="en-US" sz="1400" u="sng" baseline="-25000" dirty="0" smtClean="0"/>
              <a:t>0</a:t>
            </a:r>
            <a:r>
              <a:rPr lang="en-US" sz="1400" u="sng" dirty="0" smtClean="0"/>
              <a:t> – W</a:t>
            </a:r>
            <a:r>
              <a:rPr lang="en-US" sz="1400" u="sng" baseline="-25000" dirty="0" smtClean="0"/>
              <a:t>3</a:t>
            </a:r>
          </a:p>
          <a:p>
            <a:r>
              <a:rPr lang="en-US" sz="1400" dirty="0"/>
              <a:t> </a:t>
            </a:r>
            <a:r>
              <a:rPr lang="en-US" sz="1400" dirty="0" smtClean="0"/>
              <a:t>          gamma</a:t>
            </a:r>
            <a:r>
              <a:rPr lang="en-US" sz="1400" baseline="-25000" dirty="0" smtClean="0"/>
              <a:t>45</a:t>
            </a:r>
            <a:endParaRPr lang="en-US" sz="1400" baseline="-25000" dirty="0"/>
          </a:p>
        </p:txBody>
      </p:sp>
      <p:sp>
        <p:nvSpPr>
          <p:cNvPr id="25" name="TextBox 24"/>
          <p:cNvSpPr txBox="1"/>
          <p:nvPr/>
        </p:nvSpPr>
        <p:spPr>
          <a:xfrm>
            <a:off x="3552514" y="4235370"/>
            <a:ext cx="1561646" cy="523220"/>
          </a:xfrm>
          <a:prstGeom prst="rect">
            <a:avLst/>
          </a:prstGeom>
          <a:noFill/>
        </p:spPr>
        <p:txBody>
          <a:bodyPr wrap="none" rtlCol="0">
            <a:spAutoFit/>
          </a:bodyPr>
          <a:lstStyle/>
          <a:p>
            <a:r>
              <a:rPr lang="en-US" sz="1400" dirty="0" smtClean="0"/>
              <a:t>DH2 = </a:t>
            </a:r>
            <a:r>
              <a:rPr lang="en-US" sz="1400" u="sng" dirty="0"/>
              <a:t>W</a:t>
            </a:r>
            <a:r>
              <a:rPr lang="en-US" sz="1400" u="sng" baseline="-25000" dirty="0" smtClean="0"/>
              <a:t>0</a:t>
            </a:r>
            <a:r>
              <a:rPr lang="en-US" sz="1400" u="sng" dirty="0" smtClean="0"/>
              <a:t> – W</a:t>
            </a:r>
            <a:r>
              <a:rPr lang="en-US" sz="1400" u="sng" baseline="-25000" dirty="0" smtClean="0"/>
              <a:t>2</a:t>
            </a:r>
          </a:p>
          <a:p>
            <a:r>
              <a:rPr lang="en-US" sz="1400" dirty="0"/>
              <a:t> </a:t>
            </a:r>
            <a:r>
              <a:rPr lang="en-US" sz="1400" dirty="0" smtClean="0"/>
              <a:t>           gamma</a:t>
            </a:r>
            <a:r>
              <a:rPr lang="en-US" sz="1400" baseline="-25000" dirty="0" smtClean="0"/>
              <a:t>45</a:t>
            </a:r>
            <a:endParaRPr lang="en-US" sz="1400" dirty="0"/>
          </a:p>
        </p:txBody>
      </p:sp>
      <p:sp>
        <p:nvSpPr>
          <p:cNvPr id="27" name="TextBox 26"/>
          <p:cNvSpPr txBox="1"/>
          <p:nvPr/>
        </p:nvSpPr>
        <p:spPr>
          <a:xfrm>
            <a:off x="5533714" y="4343400"/>
            <a:ext cx="1476686" cy="523220"/>
          </a:xfrm>
          <a:prstGeom prst="rect">
            <a:avLst/>
          </a:prstGeom>
          <a:noFill/>
        </p:spPr>
        <p:txBody>
          <a:bodyPr wrap="none" rtlCol="0">
            <a:spAutoFit/>
          </a:bodyPr>
          <a:lstStyle/>
          <a:p>
            <a:r>
              <a:rPr lang="en-US" sz="1400" dirty="0" smtClean="0"/>
              <a:t>DH1 = </a:t>
            </a:r>
            <a:r>
              <a:rPr lang="en-US" sz="1400" u="sng" dirty="0"/>
              <a:t>W</a:t>
            </a:r>
            <a:r>
              <a:rPr lang="en-US" sz="1400" u="sng" baseline="-25000" dirty="0" smtClean="0"/>
              <a:t>0</a:t>
            </a:r>
            <a:r>
              <a:rPr lang="en-US" sz="1400" u="sng" dirty="0" smtClean="0"/>
              <a:t> – W</a:t>
            </a:r>
            <a:r>
              <a:rPr lang="en-US" sz="1400" u="sng" baseline="-25000" dirty="0" smtClean="0"/>
              <a:t>1</a:t>
            </a:r>
          </a:p>
          <a:p>
            <a:r>
              <a:rPr lang="en-US" sz="1400" dirty="0"/>
              <a:t> </a:t>
            </a:r>
            <a:r>
              <a:rPr lang="en-US" sz="1400" dirty="0" smtClean="0"/>
              <a:t>          gamma</a:t>
            </a:r>
            <a:r>
              <a:rPr lang="en-US" sz="1400" baseline="-25000" dirty="0" smtClean="0"/>
              <a:t>45</a:t>
            </a:r>
            <a:endParaRPr lang="en-US" sz="1400" dirty="0"/>
          </a:p>
        </p:txBody>
      </p:sp>
      <p:sp>
        <p:nvSpPr>
          <p:cNvPr id="28" name="Arc 27"/>
          <p:cNvSpPr/>
          <p:nvPr/>
        </p:nvSpPr>
        <p:spPr>
          <a:xfrm rot="1643179">
            <a:off x="3326506" y="2990382"/>
            <a:ext cx="314568" cy="1794471"/>
          </a:xfrm>
          <a:prstGeom prst="arc">
            <a:avLst>
              <a:gd name="adj1" fmla="val 16016622"/>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p:cNvSpPr/>
          <p:nvPr/>
        </p:nvSpPr>
        <p:spPr>
          <a:xfrm rot="1643179">
            <a:off x="5681838" y="3696521"/>
            <a:ext cx="314568" cy="810822"/>
          </a:xfrm>
          <a:prstGeom prst="arc">
            <a:avLst>
              <a:gd name="adj1" fmla="val 16016622"/>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1447800" y="5456238"/>
            <a:ext cx="6695166" cy="646331"/>
          </a:xfrm>
          <a:prstGeom prst="rect">
            <a:avLst/>
          </a:prstGeom>
          <a:noFill/>
        </p:spPr>
        <p:txBody>
          <a:bodyPr wrap="none" rtlCol="0">
            <a:spAutoFit/>
          </a:bodyPr>
          <a:lstStyle/>
          <a:p>
            <a:r>
              <a:rPr lang="en-US" dirty="0" smtClean="0"/>
              <a:t>Notes: (1) Neglects any standing water topography (wind set)</a:t>
            </a:r>
          </a:p>
          <a:p>
            <a:r>
              <a:rPr lang="en-US" dirty="0"/>
              <a:t> </a:t>
            </a:r>
            <a:r>
              <a:rPr lang="en-US" dirty="0" smtClean="0"/>
              <a:t>           (2) Assumes sufficient resolution of geopotential number</a:t>
            </a:r>
            <a:endParaRPr lang="en-US" dirty="0"/>
          </a:p>
        </p:txBody>
      </p:sp>
    </p:spTree>
    <p:extLst>
      <p:ext uri="{BB962C8B-B14F-4D97-AF65-F5344CB8AC3E}">
        <p14:creationId xmlns:p14="http://schemas.microsoft.com/office/powerpoint/2010/main" val="2678898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Aspects</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Need 1’ resolution</a:t>
            </a:r>
            <a:r>
              <a:rPr lang="en-US" baseline="30000" dirty="0" smtClean="0"/>
              <a:t>(1)</a:t>
            </a:r>
            <a:r>
              <a:rPr lang="en-US" dirty="0" smtClean="0"/>
              <a:t> (d/o 10,800) SHM</a:t>
            </a:r>
          </a:p>
          <a:p>
            <a:r>
              <a:rPr lang="en-US" dirty="0" smtClean="0"/>
              <a:t>Only have 5’ resolution </a:t>
            </a:r>
            <a:r>
              <a:rPr lang="en-US" baseline="30000" dirty="0" smtClean="0"/>
              <a:t>(2)</a:t>
            </a:r>
            <a:r>
              <a:rPr lang="en-US" dirty="0" smtClean="0"/>
              <a:t> (d/o 2160) SHM plus 1’ geoid grid</a:t>
            </a:r>
            <a:endParaRPr lang="en-US" dirty="0"/>
          </a:p>
        </p:txBody>
      </p:sp>
      <p:sp>
        <p:nvSpPr>
          <p:cNvPr id="4" name="Date Placeholder 3"/>
          <p:cNvSpPr>
            <a:spLocks noGrp="1"/>
          </p:cNvSpPr>
          <p:nvPr>
            <p:ph type="dt" sz="half" idx="10"/>
          </p:nvPr>
        </p:nvSpPr>
        <p:spPr/>
        <p:txBody>
          <a:bodyPr/>
          <a:lstStyle/>
          <a:p>
            <a:pPr>
              <a:defRPr/>
            </a:pPr>
            <a:r>
              <a:rPr lang="en-US" smtClean="0"/>
              <a:t>September 29, 2017                   Trends in GNSS</a:t>
            </a:r>
            <a:endParaRPr lang="en-US"/>
          </a:p>
        </p:txBody>
      </p:sp>
      <p:sp>
        <p:nvSpPr>
          <p:cNvPr id="5" name="Footer Placeholder 4"/>
          <p:cNvSpPr>
            <a:spLocks noGrp="1"/>
          </p:cNvSpPr>
          <p:nvPr>
            <p:ph type="ftr" sz="quarter" idx="11"/>
          </p:nvPr>
        </p:nvSpPr>
        <p:spPr/>
        <p:txBody>
          <a:bodyPr/>
          <a:lstStyle/>
          <a:p>
            <a:pPr>
              <a:defRPr/>
            </a:pPr>
            <a:r>
              <a:rPr lang="en-US" smtClean="0"/>
              <a:t>INTERGEO Berlin, Germany                           26-28 September 2017</a:t>
            </a:r>
            <a:endParaRPr lang="en-US"/>
          </a:p>
        </p:txBody>
      </p:sp>
      <p:sp>
        <p:nvSpPr>
          <p:cNvPr id="6" name="Slide Number Placeholder 5"/>
          <p:cNvSpPr>
            <a:spLocks noGrp="1"/>
          </p:cNvSpPr>
          <p:nvPr>
            <p:ph type="sldNum" sz="quarter" idx="12"/>
          </p:nvPr>
        </p:nvSpPr>
        <p:spPr/>
        <p:txBody>
          <a:bodyPr/>
          <a:lstStyle/>
          <a:p>
            <a:pPr>
              <a:defRPr/>
            </a:pPr>
            <a:fld id="{236A621D-B3D1-422D-955B-1C2DBCF4FF1D}" type="slidenum">
              <a:rPr lang="en-US" smtClean="0"/>
              <a:pPr>
                <a:defRPr/>
              </a:pPr>
              <a:t>11</a:t>
            </a:fld>
            <a:endParaRPr lang="en-US"/>
          </a:p>
        </p:txBody>
      </p:sp>
      <p:sp>
        <p:nvSpPr>
          <p:cNvPr id="10" name="Arc 9"/>
          <p:cNvSpPr/>
          <p:nvPr/>
        </p:nvSpPr>
        <p:spPr>
          <a:xfrm>
            <a:off x="457200" y="4724400"/>
            <a:ext cx="7183231" cy="1295400"/>
          </a:xfrm>
          <a:prstGeom prst="arc">
            <a:avLst>
              <a:gd name="adj1" fmla="val 10835001"/>
              <a:gd name="adj2" fmla="val 0"/>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622570" y="3817900"/>
            <a:ext cx="7010400" cy="982700"/>
          </a:xfrm>
          <a:custGeom>
            <a:avLst/>
            <a:gdLst>
              <a:gd name="connsiteX0" fmla="*/ 0 w 7957226"/>
              <a:gd name="connsiteY0" fmla="*/ 828266 h 837994"/>
              <a:gd name="connsiteX1" fmla="*/ 2490281 w 7957226"/>
              <a:gd name="connsiteY1" fmla="*/ 11143 h 837994"/>
              <a:gd name="connsiteX2" fmla="*/ 4494179 w 7957226"/>
              <a:gd name="connsiteY2" fmla="*/ 351611 h 837994"/>
              <a:gd name="connsiteX3" fmla="*/ 6079787 w 7957226"/>
              <a:gd name="connsiteY3" fmla="*/ 312700 h 837994"/>
              <a:gd name="connsiteX4" fmla="*/ 7957226 w 7957226"/>
              <a:gd name="connsiteY4" fmla="*/ 837994 h 837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7226" h="837994">
                <a:moveTo>
                  <a:pt x="0" y="828266"/>
                </a:moveTo>
                <a:cubicBezTo>
                  <a:pt x="870625" y="459425"/>
                  <a:pt x="1741251" y="90585"/>
                  <a:pt x="2490281" y="11143"/>
                </a:cubicBezTo>
                <a:cubicBezTo>
                  <a:pt x="3239311" y="-68300"/>
                  <a:pt x="3895928" y="301352"/>
                  <a:pt x="4494179" y="351611"/>
                </a:cubicBezTo>
                <a:cubicBezTo>
                  <a:pt x="5092430" y="401870"/>
                  <a:pt x="5502613" y="231636"/>
                  <a:pt x="6079787" y="312700"/>
                </a:cubicBezTo>
                <a:cubicBezTo>
                  <a:pt x="6656962" y="393764"/>
                  <a:pt x="7307094" y="615879"/>
                  <a:pt x="7957226" y="8379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09600" y="3429000"/>
            <a:ext cx="7010400" cy="754100"/>
          </a:xfrm>
          <a:custGeom>
            <a:avLst/>
            <a:gdLst>
              <a:gd name="connsiteX0" fmla="*/ 0 w 7957226"/>
              <a:gd name="connsiteY0" fmla="*/ 828266 h 837994"/>
              <a:gd name="connsiteX1" fmla="*/ 2490281 w 7957226"/>
              <a:gd name="connsiteY1" fmla="*/ 11143 h 837994"/>
              <a:gd name="connsiteX2" fmla="*/ 4494179 w 7957226"/>
              <a:gd name="connsiteY2" fmla="*/ 351611 h 837994"/>
              <a:gd name="connsiteX3" fmla="*/ 6079787 w 7957226"/>
              <a:gd name="connsiteY3" fmla="*/ 312700 h 837994"/>
              <a:gd name="connsiteX4" fmla="*/ 7957226 w 7957226"/>
              <a:gd name="connsiteY4" fmla="*/ 837994 h 837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7226" h="837994">
                <a:moveTo>
                  <a:pt x="0" y="828266"/>
                </a:moveTo>
                <a:cubicBezTo>
                  <a:pt x="870625" y="459425"/>
                  <a:pt x="1741251" y="90585"/>
                  <a:pt x="2490281" y="11143"/>
                </a:cubicBezTo>
                <a:cubicBezTo>
                  <a:pt x="3239311" y="-68300"/>
                  <a:pt x="3895928" y="301352"/>
                  <a:pt x="4494179" y="351611"/>
                </a:cubicBezTo>
                <a:cubicBezTo>
                  <a:pt x="5092430" y="401870"/>
                  <a:pt x="5502613" y="231636"/>
                  <a:pt x="6079787" y="312700"/>
                </a:cubicBezTo>
                <a:cubicBezTo>
                  <a:pt x="6656962" y="393764"/>
                  <a:pt x="7307094" y="615879"/>
                  <a:pt x="7957226" y="83799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09600" y="3048000"/>
            <a:ext cx="7010400" cy="609394"/>
          </a:xfrm>
          <a:custGeom>
            <a:avLst/>
            <a:gdLst>
              <a:gd name="connsiteX0" fmla="*/ 0 w 7957226"/>
              <a:gd name="connsiteY0" fmla="*/ 828266 h 837994"/>
              <a:gd name="connsiteX1" fmla="*/ 2490281 w 7957226"/>
              <a:gd name="connsiteY1" fmla="*/ 11143 h 837994"/>
              <a:gd name="connsiteX2" fmla="*/ 4494179 w 7957226"/>
              <a:gd name="connsiteY2" fmla="*/ 351611 h 837994"/>
              <a:gd name="connsiteX3" fmla="*/ 6079787 w 7957226"/>
              <a:gd name="connsiteY3" fmla="*/ 312700 h 837994"/>
              <a:gd name="connsiteX4" fmla="*/ 7957226 w 7957226"/>
              <a:gd name="connsiteY4" fmla="*/ 837994 h 837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7226" h="837994">
                <a:moveTo>
                  <a:pt x="0" y="828266"/>
                </a:moveTo>
                <a:cubicBezTo>
                  <a:pt x="870625" y="459425"/>
                  <a:pt x="1741251" y="90585"/>
                  <a:pt x="2490281" y="11143"/>
                </a:cubicBezTo>
                <a:cubicBezTo>
                  <a:pt x="3239311" y="-68300"/>
                  <a:pt x="3895928" y="301352"/>
                  <a:pt x="4494179" y="351611"/>
                </a:cubicBezTo>
                <a:cubicBezTo>
                  <a:pt x="5092430" y="401870"/>
                  <a:pt x="5502613" y="231636"/>
                  <a:pt x="6079787" y="312700"/>
                </a:cubicBezTo>
                <a:cubicBezTo>
                  <a:pt x="6656962" y="393764"/>
                  <a:pt x="7307094" y="615879"/>
                  <a:pt x="7957226" y="83799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600" y="2743200"/>
            <a:ext cx="7010400" cy="410956"/>
          </a:xfrm>
          <a:custGeom>
            <a:avLst/>
            <a:gdLst>
              <a:gd name="connsiteX0" fmla="*/ 0 w 7957226"/>
              <a:gd name="connsiteY0" fmla="*/ 828266 h 837994"/>
              <a:gd name="connsiteX1" fmla="*/ 2490281 w 7957226"/>
              <a:gd name="connsiteY1" fmla="*/ 11143 h 837994"/>
              <a:gd name="connsiteX2" fmla="*/ 4494179 w 7957226"/>
              <a:gd name="connsiteY2" fmla="*/ 351611 h 837994"/>
              <a:gd name="connsiteX3" fmla="*/ 6079787 w 7957226"/>
              <a:gd name="connsiteY3" fmla="*/ 312700 h 837994"/>
              <a:gd name="connsiteX4" fmla="*/ 7957226 w 7957226"/>
              <a:gd name="connsiteY4" fmla="*/ 837994 h 837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7226" h="837994">
                <a:moveTo>
                  <a:pt x="0" y="828266"/>
                </a:moveTo>
                <a:cubicBezTo>
                  <a:pt x="870625" y="459425"/>
                  <a:pt x="1741251" y="90585"/>
                  <a:pt x="2490281" y="11143"/>
                </a:cubicBezTo>
                <a:cubicBezTo>
                  <a:pt x="3239311" y="-68300"/>
                  <a:pt x="3895928" y="301352"/>
                  <a:pt x="4494179" y="351611"/>
                </a:cubicBezTo>
                <a:cubicBezTo>
                  <a:pt x="5092430" y="401870"/>
                  <a:pt x="5502613" y="231636"/>
                  <a:pt x="6079787" y="312700"/>
                </a:cubicBezTo>
                <a:cubicBezTo>
                  <a:pt x="6656962" y="393764"/>
                  <a:pt x="7307094" y="615879"/>
                  <a:pt x="7957226" y="83799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54502" y="5086906"/>
            <a:ext cx="1018227" cy="369332"/>
          </a:xfrm>
          <a:prstGeom prst="rect">
            <a:avLst/>
          </a:prstGeom>
          <a:noFill/>
        </p:spPr>
        <p:txBody>
          <a:bodyPr wrap="none" rtlCol="0">
            <a:spAutoFit/>
          </a:bodyPr>
          <a:lstStyle/>
          <a:p>
            <a:r>
              <a:rPr lang="en-US" dirty="0" smtClean="0"/>
              <a:t>ellipsoid</a:t>
            </a:r>
            <a:endParaRPr lang="en-US" dirty="0"/>
          </a:p>
        </p:txBody>
      </p:sp>
      <p:sp>
        <p:nvSpPr>
          <p:cNvPr id="16" name="TextBox 15"/>
          <p:cNvSpPr txBox="1"/>
          <p:nvPr/>
        </p:nvSpPr>
        <p:spPr>
          <a:xfrm>
            <a:off x="7556770" y="4559348"/>
            <a:ext cx="1295400" cy="369332"/>
          </a:xfrm>
          <a:prstGeom prst="rect">
            <a:avLst/>
          </a:prstGeom>
          <a:noFill/>
        </p:spPr>
        <p:txBody>
          <a:bodyPr wrap="square" rtlCol="0">
            <a:spAutoFit/>
          </a:bodyPr>
          <a:lstStyle/>
          <a:p>
            <a:r>
              <a:rPr lang="en-US" dirty="0" smtClean="0"/>
              <a:t>C</a:t>
            </a:r>
            <a:r>
              <a:rPr lang="en-US" baseline="-25000" dirty="0" smtClean="0"/>
              <a:t>0</a:t>
            </a:r>
            <a:r>
              <a:rPr lang="en-US" dirty="0" smtClean="0"/>
              <a:t> (geoid)</a:t>
            </a:r>
            <a:endParaRPr lang="en-US" dirty="0"/>
          </a:p>
        </p:txBody>
      </p:sp>
      <p:sp>
        <p:nvSpPr>
          <p:cNvPr id="17" name="TextBox 16"/>
          <p:cNvSpPr txBox="1"/>
          <p:nvPr/>
        </p:nvSpPr>
        <p:spPr>
          <a:xfrm>
            <a:off x="7580899" y="4033642"/>
            <a:ext cx="457200" cy="369332"/>
          </a:xfrm>
          <a:prstGeom prst="rect">
            <a:avLst/>
          </a:prstGeom>
          <a:noFill/>
        </p:spPr>
        <p:txBody>
          <a:bodyPr wrap="square" rtlCol="0">
            <a:spAutoFit/>
          </a:bodyPr>
          <a:lstStyle/>
          <a:p>
            <a:r>
              <a:rPr lang="en-US" dirty="0" smtClean="0"/>
              <a:t>C</a:t>
            </a:r>
            <a:r>
              <a:rPr lang="en-US" baseline="-25000" dirty="0" smtClean="0"/>
              <a:t>1</a:t>
            </a:r>
            <a:endParaRPr lang="en-US" baseline="-25000" dirty="0"/>
          </a:p>
        </p:txBody>
      </p:sp>
      <p:sp>
        <p:nvSpPr>
          <p:cNvPr id="18" name="TextBox 17"/>
          <p:cNvSpPr txBox="1"/>
          <p:nvPr/>
        </p:nvSpPr>
        <p:spPr>
          <a:xfrm>
            <a:off x="7620000" y="3429000"/>
            <a:ext cx="457200" cy="369332"/>
          </a:xfrm>
          <a:prstGeom prst="rect">
            <a:avLst/>
          </a:prstGeom>
          <a:noFill/>
        </p:spPr>
        <p:txBody>
          <a:bodyPr wrap="square" rtlCol="0">
            <a:spAutoFit/>
          </a:bodyPr>
          <a:lstStyle/>
          <a:p>
            <a:r>
              <a:rPr lang="en-US" dirty="0" smtClean="0"/>
              <a:t>C</a:t>
            </a:r>
            <a:r>
              <a:rPr lang="en-US" baseline="-25000" dirty="0" smtClean="0"/>
              <a:t>2</a:t>
            </a:r>
            <a:endParaRPr lang="en-US" baseline="-25000" dirty="0"/>
          </a:p>
        </p:txBody>
      </p:sp>
      <p:sp>
        <p:nvSpPr>
          <p:cNvPr id="19" name="TextBox 18"/>
          <p:cNvSpPr txBox="1"/>
          <p:nvPr/>
        </p:nvSpPr>
        <p:spPr>
          <a:xfrm>
            <a:off x="7620000" y="2971800"/>
            <a:ext cx="457200" cy="369332"/>
          </a:xfrm>
          <a:prstGeom prst="rect">
            <a:avLst/>
          </a:prstGeom>
          <a:noFill/>
        </p:spPr>
        <p:txBody>
          <a:bodyPr wrap="square" rtlCol="0">
            <a:spAutoFit/>
          </a:bodyPr>
          <a:lstStyle/>
          <a:p>
            <a:r>
              <a:rPr lang="en-US" dirty="0" smtClean="0"/>
              <a:t>C</a:t>
            </a:r>
            <a:r>
              <a:rPr lang="en-US" baseline="-25000" dirty="0" smtClean="0"/>
              <a:t>3</a:t>
            </a:r>
            <a:endParaRPr lang="en-US" baseline="-25000" dirty="0"/>
          </a:p>
        </p:txBody>
      </p:sp>
      <p:sp>
        <p:nvSpPr>
          <p:cNvPr id="20" name="Oval 19"/>
          <p:cNvSpPr/>
          <p:nvPr/>
        </p:nvSpPr>
        <p:spPr>
          <a:xfrm rot="20992107">
            <a:off x="1219200" y="2822814"/>
            <a:ext cx="1066800" cy="205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560707">
            <a:off x="3419232" y="3057050"/>
            <a:ext cx="1066800" cy="205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615493">
            <a:off x="5552832" y="3663435"/>
            <a:ext cx="1066800" cy="205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6200" y="5410200"/>
            <a:ext cx="9069534" cy="923330"/>
          </a:xfrm>
          <a:prstGeom prst="rect">
            <a:avLst/>
          </a:prstGeom>
          <a:noFill/>
        </p:spPr>
        <p:txBody>
          <a:bodyPr wrap="none" rtlCol="0">
            <a:spAutoFit/>
          </a:bodyPr>
          <a:lstStyle/>
          <a:p>
            <a:r>
              <a:rPr lang="en-US" dirty="0" smtClean="0"/>
              <a:t>Notes: (1) Previous analysis shows that omission from &gt; 1’ resolution exceeds cm-leve</a:t>
            </a:r>
            <a:r>
              <a:rPr lang="en-US" dirty="0"/>
              <a:t>l</a:t>
            </a:r>
            <a:endParaRPr lang="en-US" dirty="0" smtClean="0"/>
          </a:p>
          <a:p>
            <a:r>
              <a:rPr lang="en-US" dirty="0"/>
              <a:t> </a:t>
            </a:r>
            <a:r>
              <a:rPr lang="en-US" dirty="0" smtClean="0"/>
              <a:t>           (2) xGEOID16B available at    </a:t>
            </a:r>
            <a:r>
              <a:rPr lang="en-US" dirty="0" smtClean="0">
                <a:hlinkClick r:id="rId2"/>
              </a:rPr>
              <a:t>https</a:t>
            </a:r>
            <a:r>
              <a:rPr lang="en-US" dirty="0">
                <a:hlinkClick r:id="rId2"/>
              </a:rPr>
              <a:t>://beta.ngs.noaa.gov/GEOID/xGEOID16</a:t>
            </a:r>
            <a:r>
              <a:rPr lang="en-US" dirty="0" smtClean="0">
                <a:hlinkClick r:id="rId2"/>
              </a:rPr>
              <a:t>/</a:t>
            </a:r>
            <a:endParaRPr lang="en-US" dirty="0" smtClean="0"/>
          </a:p>
          <a:p>
            <a:r>
              <a:rPr lang="en-US" dirty="0" smtClean="0"/>
              <a:t>            (3) W</a:t>
            </a:r>
            <a:r>
              <a:rPr lang="en-US" baseline="-25000" dirty="0" smtClean="0"/>
              <a:t>0</a:t>
            </a:r>
            <a:r>
              <a:rPr lang="en-US" dirty="0" smtClean="0"/>
              <a:t> by is defined as 62,636,856.00 m</a:t>
            </a:r>
            <a:r>
              <a:rPr lang="en-US" baseline="30000" dirty="0" smtClean="0"/>
              <a:t>2</a:t>
            </a:r>
            <a:r>
              <a:rPr lang="en-US" dirty="0" smtClean="0"/>
              <a:t>/s</a:t>
            </a:r>
            <a:r>
              <a:rPr lang="en-US" baseline="30000" dirty="0" smtClean="0"/>
              <a:t>2</a:t>
            </a:r>
            <a:endParaRPr lang="en-US" baseline="30000" dirty="0"/>
          </a:p>
        </p:txBody>
      </p:sp>
      <p:sp>
        <p:nvSpPr>
          <p:cNvPr id="31" name="Arc 30"/>
          <p:cNvSpPr/>
          <p:nvPr/>
        </p:nvSpPr>
        <p:spPr>
          <a:xfrm rot="21007867">
            <a:off x="2088962" y="4022665"/>
            <a:ext cx="314568" cy="1612640"/>
          </a:xfrm>
          <a:prstGeom prst="arc">
            <a:avLst>
              <a:gd name="adj1" fmla="val 16016622"/>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2362200" y="4419600"/>
            <a:ext cx="636713" cy="369332"/>
          </a:xfrm>
          <a:prstGeom prst="rect">
            <a:avLst/>
          </a:prstGeom>
          <a:noFill/>
        </p:spPr>
        <p:txBody>
          <a:bodyPr wrap="none" rtlCol="0">
            <a:spAutoFit/>
          </a:bodyPr>
          <a:lstStyle/>
          <a:p>
            <a:r>
              <a:rPr lang="en-US" dirty="0" smtClean="0"/>
              <a:t>N </a:t>
            </a:r>
            <a:r>
              <a:rPr lang="en-US" baseline="-25000" dirty="0" smtClean="0"/>
              <a:t>(1’)</a:t>
            </a:r>
            <a:endParaRPr lang="en-US" baseline="-25000" dirty="0"/>
          </a:p>
        </p:txBody>
      </p:sp>
      <p:sp>
        <p:nvSpPr>
          <p:cNvPr id="32" name="TextBox 31"/>
          <p:cNvSpPr txBox="1"/>
          <p:nvPr/>
        </p:nvSpPr>
        <p:spPr>
          <a:xfrm>
            <a:off x="1725487" y="4419600"/>
            <a:ext cx="636713" cy="369332"/>
          </a:xfrm>
          <a:prstGeom prst="rect">
            <a:avLst/>
          </a:prstGeom>
          <a:noFill/>
        </p:spPr>
        <p:txBody>
          <a:bodyPr wrap="none" rtlCol="0">
            <a:spAutoFit/>
          </a:bodyPr>
          <a:lstStyle/>
          <a:p>
            <a:r>
              <a:rPr lang="en-US" dirty="0" smtClean="0"/>
              <a:t>N </a:t>
            </a:r>
            <a:r>
              <a:rPr lang="en-US" baseline="-25000" dirty="0" smtClean="0"/>
              <a:t>(5’)</a:t>
            </a:r>
            <a:endParaRPr lang="en-US" baseline="-25000" dirty="0"/>
          </a:p>
        </p:txBody>
      </p:sp>
      <p:sp>
        <p:nvSpPr>
          <p:cNvPr id="8" name="TextBox 7"/>
          <p:cNvSpPr txBox="1"/>
          <p:nvPr/>
        </p:nvSpPr>
        <p:spPr>
          <a:xfrm>
            <a:off x="759029" y="2962792"/>
            <a:ext cx="1101584" cy="369332"/>
          </a:xfrm>
          <a:prstGeom prst="rect">
            <a:avLst/>
          </a:prstGeom>
          <a:noFill/>
        </p:spPr>
        <p:txBody>
          <a:bodyPr wrap="none" rtlCol="0">
            <a:spAutoFit/>
          </a:bodyPr>
          <a:lstStyle/>
          <a:p>
            <a:r>
              <a:rPr lang="en-US" dirty="0" smtClean="0"/>
              <a:t>W</a:t>
            </a:r>
            <a:r>
              <a:rPr lang="en-US" baseline="-25000" dirty="0" smtClean="0"/>
              <a:t>(5’)</a:t>
            </a:r>
            <a:r>
              <a:rPr lang="en-US" dirty="0" smtClean="0"/>
              <a:t>  </a:t>
            </a:r>
            <a:r>
              <a:rPr lang="en-US" u="sng" dirty="0" smtClean="0"/>
              <a:t>g</a:t>
            </a:r>
            <a:r>
              <a:rPr lang="en-US" baseline="-25000" dirty="0" smtClean="0"/>
              <a:t>(5’)</a:t>
            </a:r>
            <a:endParaRPr lang="en-US" baseline="-25000" dirty="0"/>
          </a:p>
        </p:txBody>
      </p:sp>
    </p:spTree>
    <p:extLst>
      <p:ext uri="{BB962C8B-B14F-4D97-AF65-F5344CB8AC3E}">
        <p14:creationId xmlns:p14="http://schemas.microsoft.com/office/powerpoint/2010/main" val="3437526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40665"/>
            <a:ext cx="9144000" cy="5839486"/>
          </a:xfrm>
        </p:spPr>
      </p:pic>
      <p:sp>
        <p:nvSpPr>
          <p:cNvPr id="4" name="Date Placeholder 3"/>
          <p:cNvSpPr>
            <a:spLocks noGrp="1"/>
          </p:cNvSpPr>
          <p:nvPr>
            <p:ph type="dt" sz="half" idx="10"/>
          </p:nvPr>
        </p:nvSpPr>
        <p:spPr/>
        <p:txBody>
          <a:bodyPr/>
          <a:lstStyle/>
          <a:p>
            <a:pPr>
              <a:defRPr/>
            </a:pPr>
            <a:r>
              <a:rPr lang="en-US" smtClean="0"/>
              <a:t>September 29, 2017                   Trends in GNSS</a:t>
            </a:r>
            <a:endParaRPr lang="en-US"/>
          </a:p>
        </p:txBody>
      </p:sp>
      <p:sp>
        <p:nvSpPr>
          <p:cNvPr id="5" name="Footer Placeholder 4"/>
          <p:cNvSpPr>
            <a:spLocks noGrp="1"/>
          </p:cNvSpPr>
          <p:nvPr>
            <p:ph type="ftr" sz="quarter" idx="11"/>
          </p:nvPr>
        </p:nvSpPr>
        <p:spPr/>
        <p:txBody>
          <a:bodyPr/>
          <a:lstStyle/>
          <a:p>
            <a:pPr>
              <a:defRPr/>
            </a:pPr>
            <a:r>
              <a:rPr lang="en-US" smtClean="0"/>
              <a:t>INTERGEO Berlin, Germany                           26-28 September 2017</a:t>
            </a:r>
            <a:endParaRPr lang="en-US"/>
          </a:p>
        </p:txBody>
      </p:sp>
      <p:sp>
        <p:nvSpPr>
          <p:cNvPr id="6" name="Slide Number Placeholder 5"/>
          <p:cNvSpPr>
            <a:spLocks noGrp="1"/>
          </p:cNvSpPr>
          <p:nvPr>
            <p:ph type="sldNum" sz="quarter" idx="12"/>
          </p:nvPr>
        </p:nvSpPr>
        <p:spPr/>
        <p:txBody>
          <a:bodyPr/>
          <a:lstStyle/>
          <a:p>
            <a:pPr>
              <a:defRPr/>
            </a:pPr>
            <a:fld id="{236A621D-B3D1-422D-955B-1C2DBCF4FF1D}" type="slidenum">
              <a:rPr lang="en-US" smtClean="0"/>
              <a:pPr>
                <a:defRPr/>
              </a:pPr>
              <a:t>12</a:t>
            </a:fld>
            <a:endParaRPr lang="en-US"/>
          </a:p>
        </p:txBody>
      </p:sp>
    </p:spTree>
    <p:extLst>
      <p:ext uri="{BB962C8B-B14F-4D97-AF65-F5344CB8AC3E}">
        <p14:creationId xmlns:p14="http://schemas.microsoft.com/office/powerpoint/2010/main" val="261969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a:xfrm>
                <a:off x="457200" y="1646237"/>
                <a:ext cx="4038600" cy="4525963"/>
              </a:xfrm>
            </p:spPr>
            <p:txBody>
              <a:bodyPr/>
              <a:lstStyle/>
              <a:p>
                <a:r>
                  <a:rPr lang="en-US" dirty="0" smtClean="0"/>
                  <a:t>Ideally, use 1’ reference model – degree 10,800</a:t>
                </a:r>
              </a:p>
              <a:p>
                <a:r>
                  <a:rPr lang="en-US" dirty="0" smtClean="0"/>
                  <a:t>Only 5’ models available</a:t>
                </a:r>
              </a:p>
              <a:p>
                <a:r>
                  <a:rPr lang="en-US" dirty="0" smtClean="0"/>
                  <a:t>To approximate:</a:t>
                </a:r>
              </a:p>
              <a:p>
                <a:pPr lvl="1"/>
                <a:r>
                  <a:rPr lang="en-US" dirty="0" smtClean="0"/>
                  <a:t>N</a:t>
                </a:r>
                <a:r>
                  <a:rPr lang="en-US" i="1" baseline="-25000" dirty="0" smtClean="0"/>
                  <a:t>P</a:t>
                </a:r>
                <a:r>
                  <a:rPr lang="en-US" dirty="0" smtClean="0"/>
                  <a:t> </a:t>
                </a:r>
                <a:r>
                  <a:rPr lang="en-US" dirty="0"/>
                  <a:t>from final geoid (1’)</a:t>
                </a:r>
              </a:p>
              <a:p>
                <a:pPr lvl="1"/>
                <a:r>
                  <a:rPr lang="en-US" dirty="0" smtClean="0"/>
                  <a:t>N</a:t>
                </a:r>
                <a:r>
                  <a:rPr lang="en-US" i="1" baseline="-25000" dirty="0"/>
                  <a:t>P</a:t>
                </a:r>
                <a:r>
                  <a:rPr lang="en-US" dirty="0" smtClean="0"/>
                  <a:t> from ref. model (5’)</a:t>
                </a:r>
              </a:p>
              <a:p>
                <a:pPr lvl="1"/>
                <a:r>
                  <a:rPr lang="en-US" dirty="0" smtClean="0"/>
                  <a:t>W</a:t>
                </a:r>
                <a:r>
                  <a:rPr lang="en-US" i="1" baseline="-25000" dirty="0" smtClean="0"/>
                  <a:t>P </a:t>
                </a:r>
                <a:r>
                  <a:rPr lang="en-US" i="1" dirty="0" smtClean="0"/>
                  <a:t> </a:t>
                </a:r>
                <a:r>
                  <a:rPr lang="en-US" dirty="0" smtClean="0"/>
                  <a:t>from ref. model (5’)</a:t>
                </a:r>
              </a:p>
              <a:p>
                <a:pPr lvl="1"/>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𝑔</m:t>
                        </m:r>
                      </m:e>
                    </m:acc>
                  </m:oMath>
                </a14:m>
                <a:r>
                  <a:rPr lang="en-US" i="1" baseline="-25000" dirty="0" smtClean="0"/>
                  <a:t>P</a:t>
                </a:r>
                <a:r>
                  <a:rPr lang="en-US" i="1" dirty="0" smtClean="0"/>
                  <a:t> </a:t>
                </a:r>
                <a:r>
                  <a:rPr lang="en-US" dirty="0" smtClean="0"/>
                  <a:t>from ref. model (5’)</a:t>
                </a:r>
                <a:endParaRPr lang="en-US" dirty="0"/>
              </a:p>
              <a:p>
                <a:r>
                  <a:rPr lang="en-US" sz="2400" dirty="0"/>
                  <a:t>F</a:t>
                </a:r>
                <a:r>
                  <a:rPr lang="en-US" sz="2400" dirty="0" smtClean="0"/>
                  <a:t>irst is from xGEOID16B</a:t>
                </a:r>
              </a:p>
              <a:p>
                <a:r>
                  <a:rPr lang="en-US" sz="2400" dirty="0" smtClean="0"/>
                  <a:t>Rest from xGEODI16B_Ref</a:t>
                </a:r>
              </a:p>
            </p:txBody>
          </p:sp>
        </mc:Choice>
        <mc:Fallback xmlns="">
          <p:sp>
            <p:nvSpPr>
              <p:cNvPr id="4" name="Content Placeholder 3"/>
              <p:cNvSpPr>
                <a:spLocks noGrp="1" noRot="1" noChangeAspect="1" noMove="1" noResize="1" noEditPoints="1" noAdjustHandles="1" noChangeArrowheads="1" noChangeShapeType="1" noTextEdit="1"/>
              </p:cNvSpPr>
              <p:nvPr>
                <p:ph sz="half" idx="1"/>
              </p:nvPr>
            </p:nvSpPr>
            <p:spPr>
              <a:xfrm>
                <a:off x="457200" y="1646237"/>
                <a:ext cx="4038600" cy="4525963"/>
              </a:xfrm>
              <a:blipFill rotWithShape="0">
                <a:blip r:embed="rId2"/>
                <a:stretch>
                  <a:fillRect l="-2715" t="-1211" r="-2262" b="-47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sz="half" idx="2"/>
              </p:nvPr>
            </p:nvSpPr>
            <p:spPr>
              <a:xfrm>
                <a:off x="4648200" y="1600200"/>
                <a:ext cx="4191000" cy="4525963"/>
              </a:xfrm>
            </p:spPr>
            <p:txBody>
              <a:bodyPr/>
              <a:lstStyle/>
              <a:p>
                <a:pPr marL="0" indent="0">
                  <a:buNone/>
                </a:pPr>
                <a:r>
                  <a:rPr lang="en-US" dirty="0" smtClean="0"/>
                  <a:t>Use residual geoid to approximate residual geopotential value:</a:t>
                </a:r>
              </a:p>
              <a:p>
                <a:pPr marL="0" indent="0">
                  <a:buNone/>
                </a:pP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𝑃</m:t>
                        </m:r>
                      </m:sub>
                      <m:sup>
                        <m:r>
                          <a:rPr lang="en-US" b="0" i="1" smtClean="0">
                            <a:latin typeface="Cambria Math" panose="02040503050406030204" pitchFamily="18" charset="0"/>
                          </a:rPr>
                          <m:t>5′</m:t>
                        </m:r>
                      </m:sup>
                    </m:sSubSup>
                  </m:oMath>
                </a14:m>
                <a:r>
                  <a:rPr lang="en-US" dirty="0" smtClean="0"/>
                  <a:t> =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𝑊</m:t>
                        </m:r>
                      </m:e>
                      <m:sub>
                        <m:r>
                          <a:rPr lang="en-US" b="0" i="1" smtClean="0">
                            <a:latin typeface="Cambria Math" panose="02040503050406030204" pitchFamily="18" charset="0"/>
                          </a:rPr>
                          <m:t>𝑃</m:t>
                        </m:r>
                      </m:sub>
                      <m:sup>
                        <m:r>
                          <a:rPr lang="en-US" b="0" i="1" smtClean="0">
                            <a:latin typeface="Cambria Math" panose="02040503050406030204" pitchFamily="18" charset="0"/>
                          </a:rPr>
                          <m:t>5′</m:t>
                        </m:r>
                      </m:sup>
                    </m:sSubSup>
                  </m:oMath>
                </a14:m>
                <a:r>
                  <a:rPr lang="en-US" dirty="0" smtClean="0"/>
                  <a:t> – W</a:t>
                </a:r>
                <a:r>
                  <a:rPr lang="en-US" baseline="-25000" dirty="0" smtClean="0"/>
                  <a:t>0</a:t>
                </a:r>
              </a:p>
              <a:p>
                <a:pPr marL="0" indent="0">
                  <a:buNone/>
                </a:pP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rPr>
                          <m:t>∆</m:t>
                        </m:r>
                        <m:r>
                          <a:rPr lang="en-US" b="0" i="1" smtClean="0">
                            <a:latin typeface="Cambria Math" panose="02040503050406030204" pitchFamily="18" charset="0"/>
                          </a:rPr>
                          <m:t>𝑁</m:t>
                        </m:r>
                      </m:e>
                      <m:sub>
                        <m:r>
                          <a:rPr lang="en-US" b="0" i="1" smtClean="0">
                            <a:latin typeface="Cambria Math" panose="02040503050406030204" pitchFamily="18" charset="0"/>
                          </a:rPr>
                          <m:t>𝑃</m:t>
                        </m:r>
                      </m:sub>
                      <m: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r>
                          <a:rPr lang="en-US" b="0" i="1" smtClean="0">
                            <a:latin typeface="Cambria Math" panose="02040503050406030204" pitchFamily="18" charset="0"/>
                          </a:rPr>
                          <m:t>−5′</m:t>
                        </m:r>
                      </m:sup>
                    </m:sSubSup>
                  </m:oMath>
                </a14:m>
                <a:r>
                  <a:rPr lang="en-US" dirty="0" smtClean="0"/>
                  <a:t> =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𝑃</m:t>
                        </m:r>
                      </m:sub>
                      <m:sup>
                        <m:r>
                          <a:rPr lang="en-US" b="0" i="1" smtClean="0">
                            <a:latin typeface="Cambria Math" panose="02040503050406030204" pitchFamily="18" charset="0"/>
                          </a:rPr>
                          <m:t>1′</m:t>
                        </m:r>
                      </m:sup>
                    </m:sSubSup>
                  </m:oMath>
                </a14:m>
                <a:r>
                  <a:rPr lang="en-US" dirty="0" smtClean="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𝑁</m:t>
                        </m:r>
                      </m:e>
                      <m:sub>
                        <m:r>
                          <a:rPr lang="en-US" b="0" i="1" smtClean="0">
                            <a:latin typeface="Cambria Math" panose="02040503050406030204" pitchFamily="18" charset="0"/>
                          </a:rPr>
                          <m:t>𝑃</m:t>
                        </m:r>
                      </m:sub>
                      <m:sup>
                        <m:r>
                          <a:rPr lang="en-US" b="0" i="1" smtClean="0">
                            <a:latin typeface="Cambria Math" panose="02040503050406030204" pitchFamily="18" charset="0"/>
                          </a:rPr>
                          <m:t>5</m:t>
                        </m:r>
                        <m:r>
                          <a:rPr lang="en-US" i="1">
                            <a:latin typeface="Cambria Math" panose="02040503050406030204" pitchFamily="18" charset="0"/>
                          </a:rPr>
                          <m:t>′</m:t>
                        </m:r>
                      </m:sup>
                    </m:sSubSup>
                  </m:oMath>
                </a14:m>
                <a:endParaRPr lang="en-US" dirty="0" smtClean="0"/>
              </a:p>
              <a:p>
                <a:pPr marL="0" indent="0">
                  <a:buNone/>
                </a:pP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rPr>
                          <m:t>∆</m:t>
                        </m:r>
                        <m:r>
                          <a:rPr lang="en-US" b="0" i="1" smtClean="0">
                            <a:latin typeface="Cambria Math" panose="02040503050406030204" pitchFamily="18" charset="0"/>
                          </a:rPr>
                          <m:t>𝐶</m:t>
                        </m:r>
                      </m:e>
                      <m:sub>
                        <m:r>
                          <a:rPr lang="en-US" b="0" i="1" smtClean="0">
                            <a:latin typeface="Cambria Math" panose="02040503050406030204" pitchFamily="18" charset="0"/>
                          </a:rPr>
                          <m:t>𝑃</m:t>
                        </m:r>
                      </m:sub>
                      <m: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r>
                          <a:rPr lang="en-US" b="0" i="1" smtClean="0">
                            <a:latin typeface="Cambria Math" panose="02040503050406030204" pitchFamily="18" charset="0"/>
                          </a:rPr>
                          <m:t>−5′</m:t>
                        </m:r>
                      </m:sup>
                    </m:sSubSup>
                    <m:r>
                      <a:rPr lang="en-US" i="1" smtClean="0">
                        <a:latin typeface="Cambria Math" panose="02040503050406030204" pitchFamily="18" charset="0"/>
                      </a:rPr>
                      <m:t>≈</m:t>
                    </m:r>
                  </m:oMath>
                </a14:m>
                <a:r>
                  <a:rPr lang="en-US" dirty="0" smtClean="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rPr>
                          <m:t>𝑁</m:t>
                        </m:r>
                      </m:e>
                      <m:sub>
                        <m:r>
                          <a:rPr lang="en-US" b="0" i="1" smtClean="0">
                            <a:latin typeface="Cambria Math" panose="02040503050406030204" pitchFamily="18" charset="0"/>
                          </a:rPr>
                          <m:t>𝑃</m:t>
                        </m:r>
                      </m:sub>
                      <m: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m:t>
                            </m:r>
                          </m:sup>
                        </m:sSup>
                        <m:r>
                          <a:rPr lang="en-US" i="1">
                            <a:latin typeface="Cambria Math" panose="02040503050406030204" pitchFamily="18" charset="0"/>
                          </a:rPr>
                          <m:t>−5′</m:t>
                        </m:r>
                      </m:sup>
                    </m:sSubSup>
                  </m:oMath>
                </a14:m>
                <a:r>
                  <a:rPr lang="en-US" dirty="0" smtClean="0"/>
                  <a:t>*</a:t>
                </a:r>
                <a14:m>
                  <m:oMath xmlns:m="http://schemas.openxmlformats.org/officeDocument/2006/math">
                    <m:sSubSup>
                      <m:sSubSupPr>
                        <m:ctrlPr>
                          <a:rPr lang="en-US" i="1" dirty="0" smtClean="0">
                            <a:latin typeface="Cambria Math" panose="02040503050406030204" pitchFamily="18" charset="0"/>
                          </a:rPr>
                        </m:ctrlPr>
                      </m:sSubSup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𝑔</m:t>
                            </m:r>
                          </m:e>
                        </m:acc>
                      </m:e>
                      <m:sub>
                        <m:r>
                          <a:rPr lang="en-US" b="0" i="1" dirty="0" smtClean="0">
                            <a:latin typeface="Cambria Math" panose="02040503050406030204" pitchFamily="18" charset="0"/>
                          </a:rPr>
                          <m:t>𝑃</m:t>
                        </m:r>
                      </m:sub>
                      <m:sup>
                        <m:r>
                          <a:rPr lang="en-US" b="0" i="1" dirty="0" smtClean="0">
                            <a:latin typeface="Cambria Math" panose="02040503050406030204" pitchFamily="18" charset="0"/>
                          </a:rPr>
                          <m:t>5′</m:t>
                        </m:r>
                      </m:sup>
                    </m:sSubSup>
                  </m:oMath>
                </a14:m>
                <a:endParaRPr lang="en-US" dirty="0" smtClean="0"/>
              </a:p>
              <a:p>
                <a:pPr marL="0" indent="0">
                  <a:buNone/>
                </a:pP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𝑃</m:t>
                        </m:r>
                      </m:sub>
                      <m:sup>
                        <m:r>
                          <a:rPr lang="en-US" b="0" i="1" smtClean="0">
                            <a:latin typeface="Cambria Math" panose="02040503050406030204" pitchFamily="18" charset="0"/>
                          </a:rPr>
                          <m:t>1′</m:t>
                        </m:r>
                      </m:sup>
                    </m:sSubSup>
                  </m:oMath>
                </a14:m>
                <a:r>
                  <a:rPr lang="en-US" dirty="0" smtClean="0"/>
                  <a:t>=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𝑃</m:t>
                        </m:r>
                      </m:sub>
                      <m:sup>
                        <m:r>
                          <a:rPr lang="en-US" b="0" i="1" smtClean="0">
                            <a:latin typeface="Cambria Math" panose="02040503050406030204" pitchFamily="18" charset="0"/>
                          </a:rPr>
                          <m:t>5′</m:t>
                        </m:r>
                      </m:sup>
                    </m:sSubSup>
                  </m:oMath>
                </a14:m>
                <a:r>
                  <a:rPr lang="en-US" dirty="0" smtClean="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m:t>
                        </m:r>
                        <m:r>
                          <a:rPr lang="en-US" b="0" i="1" smtClean="0">
                            <a:latin typeface="Cambria Math" panose="02040503050406030204" pitchFamily="18" charset="0"/>
                          </a:rPr>
                          <m:t>𝐶</m:t>
                        </m:r>
                      </m:e>
                      <m:sub>
                        <m:r>
                          <a:rPr lang="en-US" b="0" i="1" smtClean="0">
                            <a:latin typeface="Cambria Math" panose="02040503050406030204" pitchFamily="18" charset="0"/>
                          </a:rPr>
                          <m:t>𝑃</m:t>
                        </m:r>
                      </m:sub>
                      <m: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m:t>
                            </m:r>
                          </m:sup>
                        </m:sSup>
                        <m:r>
                          <a:rPr lang="en-US" i="1">
                            <a:latin typeface="Cambria Math" panose="02040503050406030204" pitchFamily="18" charset="0"/>
                          </a:rPr>
                          <m:t>−5′</m:t>
                        </m:r>
                      </m:sup>
                    </m:sSubSup>
                  </m:oMath>
                </a14:m>
                <a:endParaRPr lang="en-US" dirty="0" smtClean="0"/>
              </a:p>
              <a:p>
                <a:pPr marL="0" indent="0">
                  <a:buNone/>
                </a:pP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𝑃</m:t>
                        </m:r>
                      </m:sub>
                      <m:sup>
                        <m:r>
                          <a:rPr lang="en-US" b="0" i="1" smtClean="0">
                            <a:latin typeface="Cambria Math" panose="02040503050406030204" pitchFamily="18" charset="0"/>
                          </a:rPr>
                          <m:t>𝑑</m:t>
                        </m:r>
                      </m:sup>
                    </m:sSubSup>
                  </m:oMath>
                </a14:m>
                <a:r>
                  <a:rPr lang="en-US" dirty="0" smtClean="0"/>
                  <a:t>= </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𝑃</m:t>
                        </m:r>
                      </m:sub>
                      <m:sup>
                        <m:r>
                          <a:rPr lang="en-US" i="1">
                            <a:latin typeface="Cambria Math" panose="02040503050406030204" pitchFamily="18" charset="0"/>
                          </a:rPr>
                          <m:t>1′</m:t>
                        </m:r>
                      </m:sup>
                    </m:sSubSup>
                  </m:oMath>
                </a14:m>
                <a:r>
                  <a:rPr lang="en-US" dirty="0" smtClean="0"/>
                  <a:t> </a:t>
                </a:r>
                <a:r>
                  <a:rPr lang="en-US" dirty="0"/>
                  <a:t>/</a:t>
                </a:r>
                <a:r>
                  <a:rPr lang="en-US" dirty="0" smtClean="0"/>
                  <a:t> </a:t>
                </a:r>
                <a:r>
                  <a:rPr lang="el-GR" dirty="0" smtClean="0"/>
                  <a:t>γ</a:t>
                </a:r>
                <a:r>
                  <a:rPr lang="en-US" baseline="-25000" dirty="0" smtClean="0"/>
                  <a:t>45</a:t>
                </a:r>
              </a:p>
              <a:p>
                <a:pPr marL="0" indent="0">
                  <a:buNone/>
                </a:pPr>
                <a:endParaRPr lang="en-US" sz="800" dirty="0"/>
              </a:p>
              <a:p>
                <a:pPr marL="0" indent="0">
                  <a:buNone/>
                </a:pPr>
                <a:r>
                  <a:rPr lang="en-US" sz="2400" dirty="0" smtClean="0"/>
                  <a:t>Note that </a:t>
                </a:r>
                <a14:m>
                  <m:oMath xmlns:m="http://schemas.openxmlformats.org/officeDocument/2006/math">
                    <m:sSubSup>
                      <m:sSubSupPr>
                        <m:ctrlPr>
                          <a:rPr lang="en-US" sz="2400" i="1" dirty="0">
                            <a:latin typeface="Cambria Math" panose="02040503050406030204" pitchFamily="18" charset="0"/>
                          </a:rPr>
                        </m:ctrlPr>
                      </m:sSubSupPr>
                      <m:e>
                        <m:acc>
                          <m:accPr>
                            <m:chr m:val="̅"/>
                            <m:ctrlPr>
                              <a:rPr lang="en-US" sz="2400" i="1" dirty="0" smtClean="0">
                                <a:latin typeface="Cambria Math" panose="02040503050406030204" pitchFamily="18" charset="0"/>
                              </a:rPr>
                            </m:ctrlPr>
                          </m:accPr>
                          <m:e>
                            <m:r>
                              <a:rPr lang="en-US" sz="2400" b="0" i="1" dirty="0" smtClean="0">
                                <a:latin typeface="Cambria Math" panose="02040503050406030204" pitchFamily="18" charset="0"/>
                              </a:rPr>
                              <m:t>𝑔</m:t>
                            </m:r>
                          </m:e>
                        </m:acc>
                      </m:e>
                      <m:sub>
                        <m:r>
                          <a:rPr lang="en-US" sz="2400" b="0" i="1" dirty="0" smtClean="0">
                            <a:latin typeface="Cambria Math" panose="02040503050406030204" pitchFamily="18" charset="0"/>
                          </a:rPr>
                          <m:t>𝑃</m:t>
                        </m:r>
                      </m:sub>
                      <m:sup>
                        <m:r>
                          <a:rPr lang="en-US" sz="2400" i="1" dirty="0">
                            <a:latin typeface="Cambria Math" panose="02040503050406030204" pitchFamily="18" charset="0"/>
                          </a:rPr>
                          <m:t>5′</m:t>
                        </m:r>
                      </m:sup>
                    </m:sSubSup>
                  </m:oMath>
                </a14:m>
                <a:r>
                  <a:rPr lang="en-US" sz="2400" dirty="0" smtClean="0"/>
                  <a:t> approximates </a:t>
                </a:r>
                <a14:m>
                  <m:oMath xmlns:m="http://schemas.openxmlformats.org/officeDocument/2006/math">
                    <m:sSubSup>
                      <m:sSubSupPr>
                        <m:ctrlPr>
                          <a:rPr lang="en-US" sz="2400" i="1" dirty="0">
                            <a:latin typeface="Cambria Math" panose="02040503050406030204" pitchFamily="18" charset="0"/>
                          </a:rPr>
                        </m:ctrlPr>
                      </m:sSubSup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𝑔</m:t>
                            </m:r>
                          </m:e>
                        </m:acc>
                      </m:e>
                      <m:sub>
                        <m:r>
                          <a:rPr lang="en-US" sz="2400" b="0" i="1" dirty="0" smtClean="0">
                            <a:latin typeface="Cambria Math" panose="02040503050406030204" pitchFamily="18" charset="0"/>
                          </a:rPr>
                          <m:t>𝑃</m:t>
                        </m:r>
                      </m:sub>
                      <m:sup>
                        <m:r>
                          <a:rPr lang="en-US" sz="2400" b="0" i="1" dirty="0" smtClean="0">
                            <a:latin typeface="Cambria Math" panose="02040503050406030204" pitchFamily="18" charset="0"/>
                          </a:rPr>
                          <m:t>1</m:t>
                        </m:r>
                        <m:r>
                          <a:rPr lang="en-US" sz="2400" i="1" dirty="0">
                            <a:latin typeface="Cambria Math" panose="02040503050406030204" pitchFamily="18" charset="0"/>
                          </a:rPr>
                          <m:t>′</m:t>
                        </m:r>
                      </m:sup>
                    </m:sSubSup>
                  </m:oMath>
                </a14:m>
                <a:endParaRPr lang="en-US" sz="2400"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xfrm>
                <a:off x="4648200" y="1600200"/>
                <a:ext cx="4191000" cy="4525963"/>
              </a:xfrm>
              <a:blipFill rotWithShape="0">
                <a:blip r:embed="rId3"/>
                <a:stretch>
                  <a:fillRect l="-3057" t="-1348" r="-873" b="-9434"/>
                </a:stretch>
              </a:blipFill>
            </p:spPr>
            <p:txBody>
              <a:bodyPr/>
              <a:lstStyle/>
              <a:p>
                <a:r>
                  <a:rPr lang="en-US">
                    <a:noFill/>
                  </a:rPr>
                  <a:t> </a:t>
                </a:r>
              </a:p>
            </p:txBody>
          </p:sp>
        </mc:Fallback>
      </mc:AlternateContent>
      <p:sp>
        <p:nvSpPr>
          <p:cNvPr id="8" name="Date Placeholder 7"/>
          <p:cNvSpPr>
            <a:spLocks noGrp="1"/>
          </p:cNvSpPr>
          <p:nvPr>
            <p:ph type="dt" sz="half" idx="10"/>
          </p:nvPr>
        </p:nvSpPr>
        <p:spPr/>
        <p:txBody>
          <a:bodyPr/>
          <a:lstStyle/>
          <a:p>
            <a:pPr>
              <a:defRPr/>
            </a:pPr>
            <a:r>
              <a:rPr lang="en-US" smtClean="0"/>
              <a:t>September 29, 2017                   Trends in GNSS</a:t>
            </a:r>
            <a:endParaRPr lang="en-US"/>
          </a:p>
        </p:txBody>
      </p:sp>
      <p:sp>
        <p:nvSpPr>
          <p:cNvPr id="9" name="Footer Placeholder 8"/>
          <p:cNvSpPr>
            <a:spLocks noGrp="1"/>
          </p:cNvSpPr>
          <p:nvPr>
            <p:ph type="ftr" sz="quarter" idx="11"/>
          </p:nvPr>
        </p:nvSpPr>
        <p:spPr/>
        <p:txBody>
          <a:bodyPr/>
          <a:lstStyle/>
          <a:p>
            <a:pPr>
              <a:defRPr/>
            </a:pPr>
            <a:r>
              <a:rPr lang="en-US" smtClean="0"/>
              <a:t>INTERGEO Berlin, Germany                           26-28 September 2017</a:t>
            </a:r>
            <a:endParaRPr lang="en-US"/>
          </a:p>
        </p:txBody>
      </p:sp>
      <p:sp>
        <p:nvSpPr>
          <p:cNvPr id="10" name="Slide Number Placeholder 9"/>
          <p:cNvSpPr>
            <a:spLocks noGrp="1"/>
          </p:cNvSpPr>
          <p:nvPr>
            <p:ph type="sldNum" sz="quarter" idx="12"/>
          </p:nvPr>
        </p:nvSpPr>
        <p:spPr/>
        <p:txBody>
          <a:bodyPr/>
          <a:lstStyle/>
          <a:p>
            <a:pPr>
              <a:defRPr/>
            </a:pPr>
            <a:fld id="{468D7ED1-32F4-4695-864F-3D6AF1CD9F1D}" type="slidenum">
              <a:rPr lang="en-US" smtClean="0"/>
              <a:pPr>
                <a:defRPr/>
              </a:pPr>
              <a:t>13</a:t>
            </a:fld>
            <a:endParaRPr lang="en-US"/>
          </a:p>
        </p:txBody>
      </p:sp>
    </p:spTree>
    <p:extLst>
      <p:ext uri="{BB962C8B-B14F-4D97-AF65-F5344CB8AC3E}">
        <p14:creationId xmlns:p14="http://schemas.microsoft.com/office/powerpoint/2010/main" val="372620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828800"/>
          <a:ext cx="9143997" cy="4525962"/>
        </p:xfrm>
        <a:graphic>
          <a:graphicData uri="http://schemas.openxmlformats.org/drawingml/2006/table">
            <a:tbl>
              <a:tblPr firstRow="1" bandRow="1">
                <a:tableStyleId>{5C22544A-7EE6-4342-B048-85BDC9FD1C3A}</a:tableStyleId>
              </a:tblPr>
              <a:tblGrid>
                <a:gridCol w="1295490">
                  <a:extLst>
                    <a:ext uri="{9D8B030D-6E8A-4147-A177-3AD203B41FA5}">
                      <a16:colId xmlns:a16="http://schemas.microsoft.com/office/drawing/2014/main" val="20000"/>
                    </a:ext>
                  </a:extLst>
                </a:gridCol>
                <a:gridCol w="1219108">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371509">
                  <a:extLst>
                    <a:ext uri="{9D8B030D-6E8A-4147-A177-3AD203B41FA5}">
                      <a16:colId xmlns:a16="http://schemas.microsoft.com/office/drawing/2014/main" val="20005"/>
                    </a:ext>
                  </a:extLst>
                </a:gridCol>
                <a:gridCol w="1295490">
                  <a:extLst>
                    <a:ext uri="{9D8B030D-6E8A-4147-A177-3AD203B41FA5}">
                      <a16:colId xmlns:a16="http://schemas.microsoft.com/office/drawing/2014/main" val="20006"/>
                    </a:ext>
                  </a:extLst>
                </a:gridCol>
              </a:tblGrid>
              <a:tr h="457232">
                <a:tc>
                  <a:txBody>
                    <a:bodyPr/>
                    <a:lstStyle/>
                    <a:p>
                      <a:pPr algn="ctr" fontAlgn="b"/>
                      <a:r>
                        <a:rPr lang="en-US" sz="1800" b="1" i="0" u="none" strike="noStrike" dirty="0" smtClean="0">
                          <a:solidFill>
                            <a:schemeClr val="tx1"/>
                          </a:solidFill>
                          <a:effectLst/>
                          <a:latin typeface="+mn-lt"/>
                        </a:rPr>
                        <a:t>Column</a:t>
                      </a:r>
                      <a:endParaRPr lang="en-US" sz="1800" b="1" i="0" u="none" strike="noStrike" dirty="0">
                        <a:solidFill>
                          <a:schemeClr val="tx1"/>
                        </a:solidFill>
                        <a:effectLst/>
                        <a:latin typeface="+mn-lt"/>
                      </a:endParaRPr>
                    </a:p>
                  </a:txBody>
                  <a:tcPr marL="9525" marR="9525" marT="9526" marB="0" anchor="ctr"/>
                </a:tc>
                <a:tc>
                  <a:txBody>
                    <a:bodyPr/>
                    <a:lstStyle/>
                    <a:p>
                      <a:pPr algn="ctr" fontAlgn="b"/>
                      <a:r>
                        <a:rPr lang="en-US" sz="1800" b="1" i="0" u="none" strike="noStrike" dirty="0" smtClean="0">
                          <a:solidFill>
                            <a:schemeClr val="tx1"/>
                          </a:solidFill>
                          <a:effectLst/>
                          <a:latin typeface="+mn-lt"/>
                        </a:rPr>
                        <a:t>A</a:t>
                      </a:r>
                      <a:endParaRPr lang="en-US" sz="1800" b="1" i="0" u="none" strike="noStrike" dirty="0">
                        <a:solidFill>
                          <a:schemeClr val="tx1"/>
                        </a:solidFill>
                        <a:effectLst/>
                        <a:latin typeface="+mn-lt"/>
                      </a:endParaRPr>
                    </a:p>
                  </a:txBody>
                  <a:tcPr marL="9525" marR="9525" marT="9526" marB="0" anchor="ctr"/>
                </a:tc>
                <a:tc>
                  <a:txBody>
                    <a:bodyPr/>
                    <a:lstStyle/>
                    <a:p>
                      <a:pPr algn="ctr" fontAlgn="b"/>
                      <a:r>
                        <a:rPr lang="en-US" sz="1800" b="1" i="0" u="none" strike="noStrike" dirty="0" smtClean="0">
                          <a:solidFill>
                            <a:schemeClr val="tx1"/>
                          </a:solidFill>
                          <a:effectLst/>
                          <a:latin typeface="+mn-lt"/>
                        </a:rPr>
                        <a:t>F</a:t>
                      </a:r>
                      <a:endParaRPr lang="en-US" sz="1800" b="1" i="0" u="none" strike="noStrike" dirty="0">
                        <a:solidFill>
                          <a:schemeClr val="tx1"/>
                        </a:solidFill>
                        <a:effectLst/>
                        <a:latin typeface="+mn-lt"/>
                      </a:endParaRPr>
                    </a:p>
                  </a:txBody>
                  <a:tcPr marL="9525" marR="9525" marT="9526" marB="0" anchor="ctr"/>
                </a:tc>
                <a:tc>
                  <a:txBody>
                    <a:bodyPr/>
                    <a:lstStyle/>
                    <a:p>
                      <a:pPr algn="ctr"/>
                      <a:r>
                        <a:rPr lang="en-US" sz="1800" b="1" dirty="0" smtClean="0">
                          <a:solidFill>
                            <a:schemeClr val="tx1"/>
                          </a:solidFill>
                          <a:latin typeface="+mn-lt"/>
                        </a:rPr>
                        <a:t>G</a:t>
                      </a:r>
                      <a:endParaRPr lang="en-US" sz="1800" b="1" dirty="0">
                        <a:solidFill>
                          <a:schemeClr val="tx1"/>
                        </a:solidFill>
                        <a:latin typeface="+mn-lt"/>
                      </a:endParaRPr>
                    </a:p>
                  </a:txBody>
                  <a:tcPr marT="45723" marB="45723" anchor="ctr"/>
                </a:tc>
                <a:tc>
                  <a:txBody>
                    <a:bodyPr/>
                    <a:lstStyle/>
                    <a:p>
                      <a:pPr algn="ctr"/>
                      <a:r>
                        <a:rPr lang="en-US" sz="1800" b="1" dirty="0" smtClean="0">
                          <a:solidFill>
                            <a:schemeClr val="tx1"/>
                          </a:solidFill>
                          <a:latin typeface="+mn-lt"/>
                        </a:rPr>
                        <a:t>L</a:t>
                      </a:r>
                      <a:endParaRPr lang="en-US" sz="1800" b="1" dirty="0">
                        <a:solidFill>
                          <a:schemeClr val="tx1"/>
                        </a:solidFill>
                        <a:latin typeface="+mn-lt"/>
                      </a:endParaRPr>
                    </a:p>
                  </a:txBody>
                  <a:tcPr marT="45723" marB="45723" anchor="ctr"/>
                </a:tc>
                <a:tc>
                  <a:txBody>
                    <a:bodyPr/>
                    <a:lstStyle/>
                    <a:p>
                      <a:pPr algn="ctr"/>
                      <a:r>
                        <a:rPr lang="en-US" sz="1800" b="1" dirty="0" smtClean="0">
                          <a:solidFill>
                            <a:schemeClr val="tx1"/>
                          </a:solidFill>
                          <a:latin typeface="+mn-lt"/>
                        </a:rPr>
                        <a:t>M</a:t>
                      </a:r>
                      <a:endParaRPr lang="en-US" sz="1800" b="1" dirty="0">
                        <a:solidFill>
                          <a:schemeClr val="tx1"/>
                        </a:solidFill>
                        <a:latin typeface="+mn-lt"/>
                      </a:endParaRPr>
                    </a:p>
                  </a:txBody>
                  <a:tcPr marT="45723" marB="45723" anchor="ctr"/>
                </a:tc>
                <a:tc>
                  <a:txBody>
                    <a:bodyPr/>
                    <a:lstStyle/>
                    <a:p>
                      <a:pPr algn="ctr"/>
                      <a:r>
                        <a:rPr lang="en-US" sz="1800" b="1" dirty="0" smtClean="0">
                          <a:solidFill>
                            <a:schemeClr val="tx1"/>
                          </a:solidFill>
                          <a:latin typeface="+mn-lt"/>
                        </a:rPr>
                        <a:t>O</a:t>
                      </a:r>
                      <a:endParaRPr lang="en-US" sz="1800" b="1" dirty="0">
                        <a:solidFill>
                          <a:schemeClr val="tx1"/>
                        </a:solidFill>
                        <a:latin typeface="+mn-lt"/>
                      </a:endParaRPr>
                    </a:p>
                  </a:txBody>
                  <a:tcPr marT="45723" marB="45723" anchor="ctr"/>
                </a:tc>
                <a:extLst>
                  <a:ext uri="{0D108BD9-81ED-4DB2-BD59-A6C34878D82A}">
                    <a16:rowId xmlns:a16="http://schemas.microsoft.com/office/drawing/2014/main" val="10000"/>
                  </a:ext>
                </a:extLst>
              </a:tr>
              <a:tr h="914464">
                <a:tc>
                  <a:txBody>
                    <a:bodyPr/>
                    <a:lstStyle/>
                    <a:p>
                      <a:pPr algn="ctr" fontAlgn="b"/>
                      <a:r>
                        <a:rPr lang="en-US" sz="1800" b="1" i="0" u="none" strike="noStrike" dirty="0">
                          <a:solidFill>
                            <a:schemeClr val="tx1"/>
                          </a:solidFill>
                          <a:effectLst/>
                          <a:latin typeface="+mn-lt"/>
                        </a:rPr>
                        <a:t>Station</a:t>
                      </a:r>
                    </a:p>
                  </a:txBody>
                  <a:tcPr marL="9525" marR="9525" marT="9526" marB="0" anchor="ctr">
                    <a:solidFill>
                      <a:schemeClr val="accent1"/>
                    </a:solidFill>
                  </a:tcPr>
                </a:tc>
                <a:tc>
                  <a:txBody>
                    <a:bodyPr/>
                    <a:lstStyle/>
                    <a:p>
                      <a:pPr algn="ctr" fontAlgn="b"/>
                      <a:r>
                        <a:rPr lang="en-US" sz="1800" b="1" i="0" u="none" strike="noStrike" dirty="0">
                          <a:solidFill>
                            <a:schemeClr val="tx1"/>
                          </a:solidFill>
                          <a:effectLst/>
                          <a:latin typeface="+mn-lt"/>
                        </a:rPr>
                        <a:t>Location</a:t>
                      </a:r>
                    </a:p>
                  </a:txBody>
                  <a:tcPr marL="9525" marR="9525" marT="9526" marB="0" anchor="ctr">
                    <a:solidFill>
                      <a:schemeClr val="accent1"/>
                    </a:solidFill>
                  </a:tcPr>
                </a:tc>
                <a:tc>
                  <a:txBody>
                    <a:bodyPr/>
                    <a:lstStyle/>
                    <a:p>
                      <a:pPr algn="ctr" fontAlgn="b"/>
                      <a:r>
                        <a:rPr lang="en-US" sz="1800" b="1" i="0" u="none" strike="noStrike" dirty="0">
                          <a:solidFill>
                            <a:schemeClr val="tx1"/>
                          </a:solidFill>
                          <a:effectLst/>
                          <a:latin typeface="+mn-lt"/>
                        </a:rPr>
                        <a:t>2015 mean </a:t>
                      </a:r>
                      <a:r>
                        <a:rPr lang="en-US" sz="1800" b="1" i="0" u="none" strike="noStrike" dirty="0" smtClean="0">
                          <a:solidFill>
                            <a:schemeClr val="tx1"/>
                          </a:solidFill>
                          <a:effectLst/>
                          <a:latin typeface="+mn-lt"/>
                        </a:rPr>
                        <a:t>WL</a:t>
                      </a:r>
                      <a:r>
                        <a:rPr lang="en-US" sz="1800" b="1" i="0" u="none" strike="noStrike" baseline="0" dirty="0" smtClean="0">
                          <a:solidFill>
                            <a:schemeClr val="tx1"/>
                          </a:solidFill>
                          <a:effectLst/>
                          <a:latin typeface="+mn-lt"/>
                        </a:rPr>
                        <a:t> HT</a:t>
                      </a:r>
                      <a:endParaRPr lang="en-US" sz="1800" b="1" i="0" u="none" strike="noStrike" dirty="0">
                        <a:solidFill>
                          <a:schemeClr val="tx1"/>
                        </a:solidFill>
                        <a:effectLst/>
                        <a:latin typeface="+mn-lt"/>
                      </a:endParaRPr>
                    </a:p>
                  </a:txBody>
                  <a:tcPr marL="9525" marR="9525" marT="9526" marB="0" anchor="ctr">
                    <a:solidFill>
                      <a:schemeClr val="accent1"/>
                    </a:solidFill>
                  </a:tcPr>
                </a:tc>
                <a:tc>
                  <a:txBody>
                    <a:bodyPr/>
                    <a:lstStyle/>
                    <a:p>
                      <a:pPr algn="ctr"/>
                      <a:r>
                        <a:rPr lang="en-US" sz="1800" b="1" dirty="0" smtClean="0">
                          <a:solidFill>
                            <a:schemeClr val="tx1"/>
                          </a:solidFill>
                          <a:latin typeface="+mn-lt"/>
                        </a:rPr>
                        <a:t>Summer mean (HC) WL HT</a:t>
                      </a:r>
                      <a:endParaRPr lang="en-US" sz="1800" b="1" dirty="0">
                        <a:solidFill>
                          <a:schemeClr val="tx1"/>
                        </a:solidFill>
                        <a:latin typeface="+mn-lt"/>
                      </a:endParaRPr>
                    </a:p>
                  </a:txBody>
                  <a:tcPr marT="45723" marB="45723" anchor="ctr">
                    <a:solidFill>
                      <a:schemeClr val="accent1"/>
                    </a:solidFill>
                  </a:tcPr>
                </a:tc>
                <a:tc>
                  <a:txBody>
                    <a:bodyPr/>
                    <a:lstStyle/>
                    <a:p>
                      <a:pPr algn="ctr"/>
                      <a:r>
                        <a:rPr lang="en-US" sz="1800" b="1" dirty="0" smtClean="0">
                          <a:solidFill>
                            <a:schemeClr val="tx1"/>
                          </a:solidFill>
                          <a:latin typeface="+mn-lt"/>
                        </a:rPr>
                        <a:t>Latitude of CORS ARP</a:t>
                      </a:r>
                      <a:endParaRPr lang="en-US" sz="1800" b="1" dirty="0">
                        <a:solidFill>
                          <a:schemeClr val="tx1"/>
                        </a:solidFill>
                        <a:latin typeface="+mn-lt"/>
                      </a:endParaRPr>
                    </a:p>
                  </a:txBody>
                  <a:tcPr marT="45723" marB="45723" anchor="ctr">
                    <a:solidFill>
                      <a:schemeClr val="accent1"/>
                    </a:solidFill>
                  </a:tcPr>
                </a:tc>
                <a:tc>
                  <a:txBody>
                    <a:bodyPr/>
                    <a:lstStyle/>
                    <a:p>
                      <a:pPr algn="ctr"/>
                      <a:r>
                        <a:rPr lang="en-US" sz="1800" b="1" dirty="0" smtClean="0">
                          <a:solidFill>
                            <a:schemeClr val="tx1"/>
                          </a:solidFill>
                          <a:latin typeface="+mn-lt"/>
                        </a:rPr>
                        <a:t>Longitude of CORS ARP</a:t>
                      </a:r>
                      <a:endParaRPr lang="en-US" sz="1800" b="1" dirty="0">
                        <a:solidFill>
                          <a:schemeClr val="tx1"/>
                        </a:solidFill>
                        <a:latin typeface="+mn-lt"/>
                      </a:endParaRPr>
                    </a:p>
                  </a:txBody>
                  <a:tcPr marT="45723" marB="45723" anchor="ctr">
                    <a:solidFill>
                      <a:schemeClr val="accent1"/>
                    </a:solidFill>
                  </a:tcPr>
                </a:tc>
                <a:tc>
                  <a:txBody>
                    <a:bodyPr/>
                    <a:lstStyle/>
                    <a:p>
                      <a:pPr algn="ctr"/>
                      <a:r>
                        <a:rPr lang="en-US" sz="1800" b="1" dirty="0" smtClean="0">
                          <a:solidFill>
                            <a:schemeClr val="tx1"/>
                          </a:solidFill>
                          <a:latin typeface="+mn-lt"/>
                        </a:rPr>
                        <a:t>HAE of Summer</a:t>
                      </a:r>
                      <a:r>
                        <a:rPr lang="en-US" sz="1800" b="1" baseline="0" dirty="0" smtClean="0">
                          <a:solidFill>
                            <a:schemeClr val="tx1"/>
                          </a:solidFill>
                          <a:latin typeface="+mn-lt"/>
                        </a:rPr>
                        <a:t> mean </a:t>
                      </a:r>
                      <a:r>
                        <a:rPr lang="en-US" sz="1800" b="1" dirty="0" smtClean="0">
                          <a:solidFill>
                            <a:schemeClr val="tx1"/>
                          </a:solidFill>
                          <a:latin typeface="+mn-lt"/>
                        </a:rPr>
                        <a:t>WL</a:t>
                      </a:r>
                      <a:endParaRPr lang="en-US" sz="1800" b="1" dirty="0">
                        <a:solidFill>
                          <a:schemeClr val="tx1"/>
                        </a:solidFill>
                        <a:latin typeface="+mn-lt"/>
                      </a:endParaRPr>
                    </a:p>
                  </a:txBody>
                  <a:tcPr marT="45723" marB="45723" anchor="ctr">
                    <a:solidFill>
                      <a:schemeClr val="accent1"/>
                    </a:solidFill>
                  </a:tcPr>
                </a:tc>
                <a:extLst>
                  <a:ext uri="{0D108BD9-81ED-4DB2-BD59-A6C34878D82A}">
                    <a16:rowId xmlns:a16="http://schemas.microsoft.com/office/drawing/2014/main" val="10001"/>
                  </a:ext>
                </a:extLst>
              </a:tr>
              <a:tr h="370866">
                <a:tc>
                  <a:txBody>
                    <a:bodyPr/>
                    <a:lstStyle/>
                    <a:p>
                      <a:pPr algn="ctr" fontAlgn="b"/>
                      <a:r>
                        <a:rPr lang="en-US" sz="1800" b="1" i="0" u="none" strike="noStrike" dirty="0" smtClean="0">
                          <a:solidFill>
                            <a:schemeClr val="tx1"/>
                          </a:solidFill>
                          <a:effectLst/>
                          <a:latin typeface="+mn-lt"/>
                        </a:rPr>
                        <a:t>Units</a:t>
                      </a:r>
                      <a:endParaRPr lang="en-US" sz="1800" b="1" i="0" u="none" strike="noStrike" dirty="0">
                        <a:solidFill>
                          <a:schemeClr val="tx1"/>
                        </a:solidFill>
                        <a:effectLst/>
                        <a:latin typeface="+mn-lt"/>
                      </a:endParaRPr>
                    </a:p>
                  </a:txBody>
                  <a:tcPr marL="9525" marR="9525" marT="9526" marB="0" anchor="ctr">
                    <a:solidFill>
                      <a:schemeClr val="accent1"/>
                    </a:solidFill>
                  </a:tcPr>
                </a:tc>
                <a:tc>
                  <a:txBody>
                    <a:bodyPr/>
                    <a:lstStyle/>
                    <a:p>
                      <a:pPr algn="ctr" fontAlgn="b"/>
                      <a:endParaRPr lang="en-US" sz="1800" b="1" i="0" u="none" strike="noStrike" dirty="0">
                        <a:solidFill>
                          <a:schemeClr val="tx1"/>
                        </a:solidFill>
                        <a:effectLst/>
                        <a:latin typeface="+mn-lt"/>
                      </a:endParaRPr>
                    </a:p>
                  </a:txBody>
                  <a:tcPr marL="9525" marR="9525" marT="9526" marB="0" anchor="ctr">
                    <a:solidFill>
                      <a:schemeClr val="accent1"/>
                    </a:solidFill>
                  </a:tcPr>
                </a:tc>
                <a:tc>
                  <a:txBody>
                    <a:bodyPr/>
                    <a:lstStyle/>
                    <a:p>
                      <a:pPr algn="ctr" fontAlgn="b"/>
                      <a:r>
                        <a:rPr lang="en-US" sz="1800" b="1" i="0" u="none" strike="noStrike" dirty="0" smtClean="0">
                          <a:solidFill>
                            <a:schemeClr val="tx1"/>
                          </a:solidFill>
                          <a:effectLst/>
                          <a:latin typeface="+mn-lt"/>
                        </a:rPr>
                        <a:t>m</a:t>
                      </a:r>
                      <a:endParaRPr lang="en-US" sz="1800" b="1" i="0" u="none" strike="noStrike" dirty="0">
                        <a:solidFill>
                          <a:schemeClr val="tx1"/>
                        </a:solidFill>
                        <a:effectLst/>
                        <a:latin typeface="+mn-lt"/>
                      </a:endParaRPr>
                    </a:p>
                  </a:txBody>
                  <a:tcPr marL="9525" marR="9525" marT="9526" marB="0" anchor="ctr">
                    <a:solidFill>
                      <a:schemeClr val="accent1"/>
                    </a:solidFill>
                  </a:tcPr>
                </a:tc>
                <a:tc>
                  <a:txBody>
                    <a:bodyPr/>
                    <a:lstStyle/>
                    <a:p>
                      <a:pPr algn="ctr" fontAlgn="b"/>
                      <a:r>
                        <a:rPr lang="en-US" sz="1800" b="1" i="0" u="none" strike="noStrike" dirty="0" smtClean="0">
                          <a:solidFill>
                            <a:srgbClr val="000000"/>
                          </a:solidFill>
                          <a:effectLst/>
                          <a:latin typeface="Calibri"/>
                        </a:rPr>
                        <a:t>M</a:t>
                      </a:r>
                      <a:endParaRPr lang="en-US" sz="1800" b="1" i="0" u="none" strike="noStrike" dirty="0">
                        <a:solidFill>
                          <a:srgbClr val="000000"/>
                        </a:solidFill>
                        <a:effectLst/>
                        <a:latin typeface="Calibri"/>
                      </a:endParaRPr>
                    </a:p>
                  </a:txBody>
                  <a:tcPr marL="9525" marR="9525" marT="9526" marB="0" anchor="ctr">
                    <a:solidFill>
                      <a:schemeClr val="accent1"/>
                    </a:solidFill>
                  </a:tcPr>
                </a:tc>
                <a:tc>
                  <a:txBody>
                    <a:bodyPr/>
                    <a:lstStyle/>
                    <a:p>
                      <a:pPr algn="ctr" fontAlgn="b"/>
                      <a:r>
                        <a:rPr lang="en-US" sz="1800" b="1" i="0" u="none" strike="noStrike" dirty="0" err="1" smtClean="0">
                          <a:solidFill>
                            <a:srgbClr val="000000"/>
                          </a:solidFill>
                          <a:effectLst/>
                          <a:latin typeface="Calibri"/>
                        </a:rPr>
                        <a:t>dec.</a:t>
                      </a:r>
                      <a:r>
                        <a:rPr lang="en-US" sz="1800" b="1" i="0" u="none" strike="noStrike" baseline="0" dirty="0" smtClean="0">
                          <a:solidFill>
                            <a:srgbClr val="000000"/>
                          </a:solidFill>
                          <a:effectLst/>
                          <a:latin typeface="Calibri"/>
                        </a:rPr>
                        <a:t> deg. (N)</a:t>
                      </a:r>
                      <a:endParaRPr lang="en-US" sz="1800" b="1" i="0" u="none" strike="noStrike" dirty="0">
                        <a:solidFill>
                          <a:srgbClr val="000000"/>
                        </a:solidFill>
                        <a:effectLst/>
                        <a:latin typeface="Calibri"/>
                      </a:endParaRPr>
                    </a:p>
                  </a:txBody>
                  <a:tcPr marL="9525" marR="9525" marT="9526" marB="0" anchor="ctr">
                    <a:solidFill>
                      <a:schemeClr val="accent1"/>
                    </a:solidFill>
                  </a:tcPr>
                </a:tc>
                <a:tc>
                  <a:txBody>
                    <a:bodyPr/>
                    <a:lstStyle/>
                    <a:p>
                      <a:pPr algn="ctr" fontAlgn="b"/>
                      <a:r>
                        <a:rPr lang="en-US" sz="1800" b="1" i="0" u="none" strike="noStrike" dirty="0" err="1" smtClean="0">
                          <a:solidFill>
                            <a:srgbClr val="000000"/>
                          </a:solidFill>
                          <a:effectLst/>
                          <a:latin typeface="Calibri"/>
                        </a:rPr>
                        <a:t>dec.</a:t>
                      </a:r>
                      <a:r>
                        <a:rPr lang="en-US" sz="1800" b="1" i="0" u="none" strike="noStrike" dirty="0" smtClean="0">
                          <a:solidFill>
                            <a:srgbClr val="000000"/>
                          </a:solidFill>
                          <a:effectLst/>
                          <a:latin typeface="Calibri"/>
                        </a:rPr>
                        <a:t> Deg. (E)</a:t>
                      </a:r>
                      <a:endParaRPr lang="en-US" sz="1800" b="1" i="0" u="none" strike="noStrike" dirty="0">
                        <a:solidFill>
                          <a:srgbClr val="000000"/>
                        </a:solidFill>
                        <a:effectLst/>
                        <a:latin typeface="Calibri"/>
                      </a:endParaRPr>
                    </a:p>
                  </a:txBody>
                  <a:tcPr marL="9525" marR="9525" marT="9526" marB="0" anchor="ctr">
                    <a:solidFill>
                      <a:schemeClr val="accent1"/>
                    </a:solidFill>
                  </a:tcPr>
                </a:tc>
                <a:tc>
                  <a:txBody>
                    <a:bodyPr/>
                    <a:lstStyle/>
                    <a:p>
                      <a:pPr algn="ctr" fontAlgn="b"/>
                      <a:r>
                        <a:rPr lang="en-US" sz="1800" b="1" i="0" u="none" strike="noStrike" dirty="0" smtClean="0">
                          <a:solidFill>
                            <a:srgbClr val="000000"/>
                          </a:solidFill>
                          <a:effectLst/>
                          <a:latin typeface="Calibri"/>
                        </a:rPr>
                        <a:t>m</a:t>
                      </a:r>
                      <a:endParaRPr lang="en-US" sz="1800" b="1" i="0" u="none" strike="noStrike" dirty="0">
                        <a:solidFill>
                          <a:srgbClr val="000000"/>
                        </a:solidFill>
                        <a:effectLst/>
                        <a:latin typeface="Calibri"/>
                      </a:endParaRPr>
                    </a:p>
                  </a:txBody>
                  <a:tcPr marL="9525" marR="9525" marT="9526" marB="0" anchor="ctr">
                    <a:solidFill>
                      <a:schemeClr val="accent1"/>
                    </a:solidFill>
                  </a:tcPr>
                </a:tc>
                <a:extLst>
                  <a:ext uri="{0D108BD9-81ED-4DB2-BD59-A6C34878D82A}">
                    <a16:rowId xmlns:a16="http://schemas.microsoft.com/office/drawing/2014/main" val="10002"/>
                  </a:ext>
                </a:extLst>
              </a:tr>
              <a:tr h="370866">
                <a:tc>
                  <a:txBody>
                    <a:bodyPr/>
                    <a:lstStyle/>
                    <a:p>
                      <a:pPr algn="ctr" fontAlgn="b"/>
                      <a:r>
                        <a:rPr lang="en-US" sz="1800" b="1" i="0" u="none" strike="noStrike" dirty="0" smtClean="0">
                          <a:solidFill>
                            <a:schemeClr val="tx1"/>
                          </a:solidFill>
                          <a:effectLst/>
                          <a:latin typeface="+mn-lt"/>
                        </a:rPr>
                        <a:t>Datum</a:t>
                      </a:r>
                      <a:endParaRPr lang="en-US" sz="1800" b="1" i="0" u="none" strike="noStrike" dirty="0">
                        <a:solidFill>
                          <a:schemeClr val="tx1"/>
                        </a:solidFill>
                        <a:effectLst/>
                        <a:latin typeface="+mn-lt"/>
                      </a:endParaRPr>
                    </a:p>
                  </a:txBody>
                  <a:tcPr marL="9525" marR="9525" marT="9526" marB="0" anchor="ctr">
                    <a:solidFill>
                      <a:schemeClr val="accent1"/>
                    </a:solidFill>
                  </a:tcPr>
                </a:tc>
                <a:tc>
                  <a:txBody>
                    <a:bodyPr/>
                    <a:lstStyle/>
                    <a:p>
                      <a:pPr algn="ctr" fontAlgn="b"/>
                      <a:endParaRPr lang="en-US" sz="1800" b="1" i="0" u="none" strike="noStrike" dirty="0">
                        <a:solidFill>
                          <a:schemeClr val="tx1"/>
                        </a:solidFill>
                        <a:effectLst/>
                        <a:latin typeface="+mn-lt"/>
                      </a:endParaRPr>
                    </a:p>
                  </a:txBody>
                  <a:tcPr marL="9525" marR="9525" marT="9526" marB="0" anchor="ctr">
                    <a:solidFill>
                      <a:schemeClr val="accent1"/>
                    </a:solidFill>
                  </a:tcPr>
                </a:tc>
                <a:tc>
                  <a:txBody>
                    <a:bodyPr/>
                    <a:lstStyle/>
                    <a:p>
                      <a:pPr algn="ctr" fontAlgn="b"/>
                      <a:r>
                        <a:rPr lang="en-US" sz="1800" b="1" i="0" u="none" strike="noStrike" dirty="0" smtClean="0">
                          <a:solidFill>
                            <a:schemeClr val="tx1"/>
                          </a:solidFill>
                          <a:effectLst/>
                          <a:latin typeface="+mn-lt"/>
                        </a:rPr>
                        <a:t>IGLD85</a:t>
                      </a:r>
                      <a:endParaRPr lang="en-US" sz="1800" b="1" i="0" u="none" strike="noStrike" dirty="0">
                        <a:solidFill>
                          <a:schemeClr val="tx1"/>
                        </a:solidFill>
                        <a:effectLst/>
                        <a:latin typeface="+mn-lt"/>
                      </a:endParaRPr>
                    </a:p>
                  </a:txBody>
                  <a:tcPr marL="9525" marR="9525" marT="9526" marB="0" anchor="ctr">
                    <a:solidFill>
                      <a:schemeClr val="accent1"/>
                    </a:solidFill>
                  </a:tcPr>
                </a:tc>
                <a:tc>
                  <a:txBody>
                    <a:bodyPr/>
                    <a:lstStyle/>
                    <a:p>
                      <a:pPr algn="ctr" fontAlgn="b"/>
                      <a:r>
                        <a:rPr lang="en-US" sz="1800" b="1" i="0" u="none" strike="noStrike" dirty="0" smtClean="0">
                          <a:solidFill>
                            <a:srgbClr val="000000"/>
                          </a:solidFill>
                          <a:effectLst/>
                          <a:latin typeface="Calibri"/>
                        </a:rPr>
                        <a:t>IGLD85</a:t>
                      </a:r>
                      <a:endParaRPr lang="en-US" sz="1800" b="1" i="0" u="none" strike="noStrike" dirty="0">
                        <a:solidFill>
                          <a:srgbClr val="000000"/>
                        </a:solidFill>
                        <a:effectLst/>
                        <a:latin typeface="Calibri"/>
                      </a:endParaRPr>
                    </a:p>
                  </a:txBody>
                  <a:tcPr marL="9525" marR="9525" marT="9526" marB="0" anchor="ctr">
                    <a:solidFill>
                      <a:schemeClr val="accent1"/>
                    </a:solidFill>
                  </a:tcPr>
                </a:tc>
                <a:tc>
                  <a:txBody>
                    <a:bodyPr/>
                    <a:lstStyle/>
                    <a:p>
                      <a:pPr algn="ctr" fontAlgn="b"/>
                      <a:r>
                        <a:rPr lang="en-US" sz="1800" b="1" i="0" u="none" strike="noStrike" dirty="0" smtClean="0">
                          <a:solidFill>
                            <a:srgbClr val="000000"/>
                          </a:solidFill>
                          <a:effectLst/>
                          <a:latin typeface="Calibri"/>
                        </a:rPr>
                        <a:t>IGS08</a:t>
                      </a:r>
                      <a:endParaRPr lang="en-US" sz="1800" b="1" i="0" u="none" strike="noStrike" dirty="0">
                        <a:solidFill>
                          <a:srgbClr val="000000"/>
                        </a:solidFill>
                        <a:effectLst/>
                        <a:latin typeface="Calibri"/>
                      </a:endParaRPr>
                    </a:p>
                  </a:txBody>
                  <a:tcPr marL="9525" marR="9525" marT="9526" marB="0" anchor="ctr">
                    <a:solidFill>
                      <a:schemeClr val="accent1"/>
                    </a:solidFill>
                  </a:tcPr>
                </a:tc>
                <a:tc>
                  <a:txBody>
                    <a:bodyPr/>
                    <a:lstStyle/>
                    <a:p>
                      <a:pPr algn="ctr" fontAlgn="b"/>
                      <a:r>
                        <a:rPr lang="en-US" sz="1800" b="1" i="0" u="none" strike="noStrike" dirty="0" smtClean="0">
                          <a:solidFill>
                            <a:srgbClr val="000000"/>
                          </a:solidFill>
                          <a:effectLst/>
                          <a:latin typeface="Calibri"/>
                        </a:rPr>
                        <a:t>IGS08</a:t>
                      </a:r>
                      <a:endParaRPr lang="en-US" sz="1800" b="1" i="0" u="none" strike="noStrike" dirty="0">
                        <a:solidFill>
                          <a:srgbClr val="000000"/>
                        </a:solidFill>
                        <a:effectLst/>
                        <a:latin typeface="Calibri"/>
                      </a:endParaRPr>
                    </a:p>
                  </a:txBody>
                  <a:tcPr marL="9525" marR="9525" marT="9526" marB="0" anchor="ctr">
                    <a:solidFill>
                      <a:schemeClr val="accent1"/>
                    </a:solidFill>
                  </a:tcPr>
                </a:tc>
                <a:tc>
                  <a:txBody>
                    <a:bodyPr/>
                    <a:lstStyle/>
                    <a:p>
                      <a:pPr algn="ctr" fontAlgn="b"/>
                      <a:r>
                        <a:rPr lang="en-US" sz="1800" b="1" i="0" u="none" strike="noStrike" dirty="0" smtClean="0">
                          <a:solidFill>
                            <a:srgbClr val="000000"/>
                          </a:solidFill>
                          <a:effectLst/>
                          <a:latin typeface="Calibri"/>
                        </a:rPr>
                        <a:t>IGS08</a:t>
                      </a:r>
                      <a:endParaRPr lang="en-US" sz="1800" b="1" i="0" u="none" strike="noStrike" dirty="0">
                        <a:solidFill>
                          <a:srgbClr val="000000"/>
                        </a:solidFill>
                        <a:effectLst/>
                        <a:latin typeface="Calibri"/>
                      </a:endParaRPr>
                    </a:p>
                  </a:txBody>
                  <a:tcPr marL="9525" marR="9525" marT="9526" marB="0" anchor="ctr">
                    <a:solidFill>
                      <a:schemeClr val="accent1"/>
                    </a:solidFill>
                  </a:tcPr>
                </a:tc>
                <a:extLst>
                  <a:ext uri="{0D108BD9-81ED-4DB2-BD59-A6C34878D82A}">
                    <a16:rowId xmlns:a16="http://schemas.microsoft.com/office/drawing/2014/main" val="10003"/>
                  </a:ext>
                </a:extLst>
              </a:tr>
              <a:tr h="370866">
                <a:tc>
                  <a:txBody>
                    <a:bodyPr/>
                    <a:lstStyle/>
                    <a:p>
                      <a:pPr algn="ctr" fontAlgn="b"/>
                      <a:r>
                        <a:rPr lang="en-US" sz="1800" b="0" i="0" u="none" strike="noStrike" dirty="0">
                          <a:solidFill>
                            <a:schemeClr val="tx1"/>
                          </a:solidFill>
                          <a:effectLst/>
                          <a:latin typeface="+mn-lt"/>
                        </a:rPr>
                        <a:t>9063020</a:t>
                      </a:r>
                    </a:p>
                  </a:txBody>
                  <a:tcPr marL="9525" marR="9525" marT="9526" marB="0" anchor="ctr"/>
                </a:tc>
                <a:tc>
                  <a:txBody>
                    <a:bodyPr/>
                    <a:lstStyle/>
                    <a:p>
                      <a:pPr algn="ctr" fontAlgn="b"/>
                      <a:r>
                        <a:rPr lang="en-US" sz="1800" b="1" i="0" u="none" strike="noStrike" dirty="0">
                          <a:solidFill>
                            <a:schemeClr val="tx1"/>
                          </a:solidFill>
                          <a:effectLst/>
                          <a:latin typeface="+mn-lt"/>
                        </a:rPr>
                        <a:t>Buffalo</a:t>
                      </a:r>
                    </a:p>
                  </a:txBody>
                  <a:tcPr marL="9525" marR="9525" marT="9526" marB="0" anchor="ctr"/>
                </a:tc>
                <a:tc>
                  <a:txBody>
                    <a:bodyPr/>
                    <a:lstStyle/>
                    <a:p>
                      <a:pPr algn="ctr" fontAlgn="b"/>
                      <a:r>
                        <a:rPr lang="en-US" sz="1800" b="0" i="0" u="none" strike="noStrike" dirty="0">
                          <a:solidFill>
                            <a:schemeClr val="tx1"/>
                          </a:solidFill>
                          <a:effectLst/>
                          <a:latin typeface="+mn-lt"/>
                        </a:rPr>
                        <a:t>174.306</a:t>
                      </a:r>
                    </a:p>
                  </a:txBody>
                  <a:tcPr marL="9525" marR="9525" marT="9526" marB="0" anchor="ctr"/>
                </a:tc>
                <a:tc>
                  <a:txBody>
                    <a:bodyPr/>
                    <a:lstStyle/>
                    <a:p>
                      <a:pPr algn="ctr" fontAlgn="b"/>
                      <a:r>
                        <a:rPr lang="en-US" sz="1800" b="1" i="0" u="none" strike="noStrike" dirty="0" smtClean="0">
                          <a:solidFill>
                            <a:srgbClr val="000000"/>
                          </a:solidFill>
                          <a:effectLst/>
                          <a:latin typeface="Calibri"/>
                        </a:rPr>
                        <a:t>174.559</a:t>
                      </a:r>
                      <a:endParaRPr lang="en-US" sz="1800" b="1" i="0" u="none" strike="noStrike" dirty="0">
                        <a:solidFill>
                          <a:srgbClr val="000000"/>
                        </a:solidFill>
                        <a:effectLst/>
                        <a:latin typeface="Calibri"/>
                      </a:endParaRPr>
                    </a:p>
                  </a:txBody>
                  <a:tcPr marL="9525" marR="9525" marT="9526" marB="0" anchor="ctr"/>
                </a:tc>
                <a:tc>
                  <a:txBody>
                    <a:bodyPr/>
                    <a:lstStyle/>
                    <a:p>
                      <a:pPr algn="ctr" fontAlgn="b"/>
                      <a:r>
                        <a:rPr lang="en-US" sz="1800" b="1" i="0" u="none" strike="noStrike" dirty="0">
                          <a:solidFill>
                            <a:srgbClr val="000000"/>
                          </a:solidFill>
                          <a:effectLst/>
                          <a:latin typeface="Calibri"/>
                        </a:rPr>
                        <a:t>42.87755697</a:t>
                      </a:r>
                    </a:p>
                  </a:txBody>
                  <a:tcPr marL="9525" marR="9525" marT="9526" marB="0" anchor="ctr"/>
                </a:tc>
                <a:tc>
                  <a:txBody>
                    <a:bodyPr/>
                    <a:lstStyle/>
                    <a:p>
                      <a:pPr algn="ctr" fontAlgn="b"/>
                      <a:r>
                        <a:rPr lang="en-US" sz="1800" b="1" i="0" u="none" strike="noStrike" dirty="0">
                          <a:solidFill>
                            <a:srgbClr val="000000"/>
                          </a:solidFill>
                          <a:effectLst/>
                          <a:latin typeface="Calibri"/>
                        </a:rPr>
                        <a:t>281.10955496</a:t>
                      </a:r>
                    </a:p>
                  </a:txBody>
                  <a:tcPr marL="9525" marR="9525" marT="9526" marB="0" anchor="ctr"/>
                </a:tc>
                <a:tc>
                  <a:txBody>
                    <a:bodyPr/>
                    <a:lstStyle/>
                    <a:p>
                      <a:pPr algn="ctr" fontAlgn="b"/>
                      <a:r>
                        <a:rPr lang="en-US" sz="1800" b="1" i="0" u="none" strike="noStrike" dirty="0">
                          <a:solidFill>
                            <a:srgbClr val="000000"/>
                          </a:solidFill>
                          <a:effectLst/>
                          <a:latin typeface="Calibri"/>
                        </a:rPr>
                        <a:t>138.214</a:t>
                      </a:r>
                    </a:p>
                  </a:txBody>
                  <a:tcPr marL="9525" marR="9525" marT="9526" marB="0" anchor="ctr"/>
                </a:tc>
                <a:extLst>
                  <a:ext uri="{0D108BD9-81ED-4DB2-BD59-A6C34878D82A}">
                    <a16:rowId xmlns:a16="http://schemas.microsoft.com/office/drawing/2014/main" val="10004"/>
                  </a:ext>
                </a:extLst>
              </a:tr>
              <a:tr h="370866">
                <a:tc>
                  <a:txBody>
                    <a:bodyPr/>
                    <a:lstStyle/>
                    <a:p>
                      <a:pPr algn="ctr" fontAlgn="b"/>
                      <a:r>
                        <a:rPr lang="en-US" sz="1800" b="0" i="0" u="none" strike="noStrike" dirty="0">
                          <a:solidFill>
                            <a:schemeClr val="tx1"/>
                          </a:solidFill>
                          <a:effectLst/>
                          <a:latin typeface="+mn-lt"/>
                        </a:rPr>
                        <a:t>9063063</a:t>
                      </a:r>
                    </a:p>
                  </a:txBody>
                  <a:tcPr marL="9525" marR="9525" marT="9526" marB="0" anchor="ctr"/>
                </a:tc>
                <a:tc>
                  <a:txBody>
                    <a:bodyPr/>
                    <a:lstStyle/>
                    <a:p>
                      <a:pPr algn="ctr" fontAlgn="b"/>
                      <a:r>
                        <a:rPr lang="en-US" sz="1800" b="1" i="0" u="none" strike="noStrike" dirty="0">
                          <a:solidFill>
                            <a:schemeClr val="tx1"/>
                          </a:solidFill>
                          <a:effectLst/>
                          <a:latin typeface="+mn-lt"/>
                        </a:rPr>
                        <a:t>Cleveland</a:t>
                      </a:r>
                    </a:p>
                  </a:txBody>
                  <a:tcPr marL="9525" marR="9525" marT="9526" marB="0" anchor="ctr"/>
                </a:tc>
                <a:tc>
                  <a:txBody>
                    <a:bodyPr/>
                    <a:lstStyle/>
                    <a:p>
                      <a:pPr algn="ctr" fontAlgn="b"/>
                      <a:r>
                        <a:rPr lang="en-US" sz="1800" b="0" i="0" u="none" strike="noStrike" dirty="0">
                          <a:solidFill>
                            <a:schemeClr val="tx1"/>
                          </a:solidFill>
                          <a:effectLst/>
                          <a:latin typeface="+mn-lt"/>
                        </a:rPr>
                        <a:t>174.314</a:t>
                      </a:r>
                    </a:p>
                  </a:txBody>
                  <a:tcPr marL="9525" marR="9525" marT="9526" marB="0" anchor="ctr"/>
                </a:tc>
                <a:tc>
                  <a:txBody>
                    <a:bodyPr/>
                    <a:lstStyle/>
                    <a:p>
                      <a:pPr algn="ctr" fontAlgn="b"/>
                      <a:r>
                        <a:rPr lang="en-US" sz="1800" b="1" i="0" u="none" strike="noStrike" dirty="0" smtClean="0">
                          <a:solidFill>
                            <a:srgbClr val="000000"/>
                          </a:solidFill>
                          <a:effectLst/>
                          <a:latin typeface="Calibri"/>
                        </a:rPr>
                        <a:t>174.559</a:t>
                      </a:r>
                      <a:endParaRPr lang="en-US" sz="1800" b="1" i="0" u="none" strike="noStrike" dirty="0">
                        <a:solidFill>
                          <a:srgbClr val="000000"/>
                        </a:solidFill>
                        <a:effectLst/>
                        <a:latin typeface="Calibri"/>
                      </a:endParaRPr>
                    </a:p>
                  </a:txBody>
                  <a:tcPr marL="9525" marR="9525" marT="9526" marB="0" anchor="ctr"/>
                </a:tc>
                <a:tc>
                  <a:txBody>
                    <a:bodyPr/>
                    <a:lstStyle/>
                    <a:p>
                      <a:pPr algn="ctr" fontAlgn="b"/>
                      <a:r>
                        <a:rPr lang="en-US" sz="1800" b="1" i="0" u="none" strike="noStrike" dirty="0">
                          <a:solidFill>
                            <a:srgbClr val="000000"/>
                          </a:solidFill>
                          <a:effectLst/>
                          <a:latin typeface="Calibri"/>
                        </a:rPr>
                        <a:t>41.54074488</a:t>
                      </a:r>
                    </a:p>
                  </a:txBody>
                  <a:tcPr marL="9525" marR="9525" marT="9526" marB="0" anchor="ctr"/>
                </a:tc>
                <a:tc>
                  <a:txBody>
                    <a:bodyPr/>
                    <a:lstStyle/>
                    <a:p>
                      <a:pPr algn="ctr" fontAlgn="b"/>
                      <a:r>
                        <a:rPr lang="en-US" sz="1800" b="1" i="0" u="none" strike="noStrike" dirty="0">
                          <a:solidFill>
                            <a:srgbClr val="000000"/>
                          </a:solidFill>
                          <a:effectLst/>
                          <a:latin typeface="Calibri"/>
                        </a:rPr>
                        <a:t>278.36485371</a:t>
                      </a:r>
                    </a:p>
                  </a:txBody>
                  <a:tcPr marL="9525" marR="9525" marT="9526" marB="0" anchor="ctr"/>
                </a:tc>
                <a:tc>
                  <a:txBody>
                    <a:bodyPr/>
                    <a:lstStyle/>
                    <a:p>
                      <a:pPr algn="ctr" fontAlgn="b"/>
                      <a:r>
                        <a:rPr lang="en-US" sz="1800" b="1" i="0" u="none" strike="noStrike" dirty="0">
                          <a:solidFill>
                            <a:srgbClr val="000000"/>
                          </a:solidFill>
                          <a:effectLst/>
                          <a:latin typeface="Calibri"/>
                        </a:rPr>
                        <a:t>139.091</a:t>
                      </a:r>
                    </a:p>
                  </a:txBody>
                  <a:tcPr marL="9525" marR="9525" marT="9526" marB="0" anchor="ctr"/>
                </a:tc>
                <a:extLst>
                  <a:ext uri="{0D108BD9-81ED-4DB2-BD59-A6C34878D82A}">
                    <a16:rowId xmlns:a16="http://schemas.microsoft.com/office/drawing/2014/main" val="10005"/>
                  </a:ext>
                </a:extLst>
              </a:tr>
              <a:tr h="370866">
                <a:tc>
                  <a:txBody>
                    <a:bodyPr/>
                    <a:lstStyle/>
                    <a:p>
                      <a:pPr algn="ctr" fontAlgn="b"/>
                      <a:r>
                        <a:rPr lang="en-US" sz="1800" b="0" i="0" u="none" strike="noStrike" dirty="0">
                          <a:solidFill>
                            <a:schemeClr val="tx1"/>
                          </a:solidFill>
                          <a:effectLst/>
                          <a:latin typeface="+mn-lt"/>
                        </a:rPr>
                        <a:t>9063079</a:t>
                      </a:r>
                    </a:p>
                  </a:txBody>
                  <a:tcPr marL="9525" marR="9525" marT="9526" marB="0" anchor="ctr"/>
                </a:tc>
                <a:tc>
                  <a:txBody>
                    <a:bodyPr/>
                    <a:lstStyle/>
                    <a:p>
                      <a:pPr algn="ctr" fontAlgn="b"/>
                      <a:r>
                        <a:rPr lang="en-US" sz="1800" b="1" i="0" u="none" strike="noStrike" dirty="0">
                          <a:solidFill>
                            <a:schemeClr val="tx1"/>
                          </a:solidFill>
                          <a:effectLst/>
                          <a:latin typeface="+mn-lt"/>
                        </a:rPr>
                        <a:t>Marblehead</a:t>
                      </a:r>
                    </a:p>
                  </a:txBody>
                  <a:tcPr marL="9525" marR="9525" marT="9526" marB="0" anchor="ctr"/>
                </a:tc>
                <a:tc>
                  <a:txBody>
                    <a:bodyPr/>
                    <a:lstStyle/>
                    <a:p>
                      <a:pPr algn="ctr" fontAlgn="b"/>
                      <a:r>
                        <a:rPr lang="en-US" sz="1800" b="0" i="0" u="none" strike="noStrike" dirty="0">
                          <a:solidFill>
                            <a:schemeClr val="tx1"/>
                          </a:solidFill>
                          <a:effectLst/>
                          <a:latin typeface="+mn-lt"/>
                        </a:rPr>
                        <a:t>174.310</a:t>
                      </a:r>
                    </a:p>
                  </a:txBody>
                  <a:tcPr marL="9525" marR="9525" marT="9526" marB="0" anchor="ctr"/>
                </a:tc>
                <a:tc>
                  <a:txBody>
                    <a:bodyPr/>
                    <a:lstStyle/>
                    <a:p>
                      <a:pPr algn="ctr" fontAlgn="b"/>
                      <a:r>
                        <a:rPr lang="en-US" sz="1800" b="1" i="0" u="none" strike="noStrike" dirty="0" smtClean="0">
                          <a:solidFill>
                            <a:srgbClr val="000000"/>
                          </a:solidFill>
                          <a:effectLst/>
                          <a:latin typeface="Calibri"/>
                        </a:rPr>
                        <a:t>174.606</a:t>
                      </a:r>
                      <a:endParaRPr lang="en-US" sz="1800" b="1" i="0" u="none" strike="noStrike" dirty="0">
                        <a:solidFill>
                          <a:srgbClr val="000000"/>
                        </a:solidFill>
                        <a:effectLst/>
                        <a:latin typeface="Calibri"/>
                      </a:endParaRPr>
                    </a:p>
                  </a:txBody>
                  <a:tcPr marL="9525" marR="9525" marT="9526" marB="0" anchor="ctr"/>
                </a:tc>
                <a:tc>
                  <a:txBody>
                    <a:bodyPr/>
                    <a:lstStyle/>
                    <a:p>
                      <a:pPr algn="ctr" fontAlgn="b"/>
                      <a:r>
                        <a:rPr lang="en-US" sz="1800" b="1" i="0" u="none" strike="noStrike" dirty="0">
                          <a:solidFill>
                            <a:srgbClr val="000000"/>
                          </a:solidFill>
                          <a:effectLst/>
                          <a:latin typeface="Calibri"/>
                        </a:rPr>
                        <a:t>41.54368360</a:t>
                      </a:r>
                    </a:p>
                  </a:txBody>
                  <a:tcPr marL="9525" marR="9525" marT="9526" marB="0" anchor="ctr"/>
                </a:tc>
                <a:tc>
                  <a:txBody>
                    <a:bodyPr/>
                    <a:lstStyle/>
                    <a:p>
                      <a:pPr algn="ctr" fontAlgn="b"/>
                      <a:r>
                        <a:rPr lang="en-US" sz="1800" b="1" i="0" u="none" strike="noStrike" dirty="0">
                          <a:solidFill>
                            <a:srgbClr val="000000"/>
                          </a:solidFill>
                          <a:effectLst/>
                          <a:latin typeface="Calibri"/>
                        </a:rPr>
                        <a:t>277.26854509</a:t>
                      </a:r>
                    </a:p>
                  </a:txBody>
                  <a:tcPr marL="9525" marR="9525" marT="9526" marB="0" anchor="ctr"/>
                </a:tc>
                <a:tc>
                  <a:txBody>
                    <a:bodyPr/>
                    <a:lstStyle/>
                    <a:p>
                      <a:pPr algn="ctr" fontAlgn="b"/>
                      <a:r>
                        <a:rPr lang="en-US" sz="1800" b="1" i="0" u="none" strike="noStrike" dirty="0">
                          <a:solidFill>
                            <a:srgbClr val="000000"/>
                          </a:solidFill>
                          <a:effectLst/>
                          <a:latin typeface="Calibri"/>
                        </a:rPr>
                        <a:t>137.971</a:t>
                      </a:r>
                    </a:p>
                  </a:txBody>
                  <a:tcPr marL="9525" marR="9525" marT="9526" marB="0" anchor="ctr"/>
                </a:tc>
                <a:extLst>
                  <a:ext uri="{0D108BD9-81ED-4DB2-BD59-A6C34878D82A}">
                    <a16:rowId xmlns:a16="http://schemas.microsoft.com/office/drawing/2014/main" val="10006"/>
                  </a:ext>
                </a:extLst>
              </a:tr>
              <a:tr h="370866">
                <a:tc>
                  <a:txBody>
                    <a:bodyPr/>
                    <a:lstStyle/>
                    <a:p>
                      <a:pPr algn="ctr" fontAlgn="b"/>
                      <a:r>
                        <a:rPr lang="en-US" sz="1800" b="0" i="0" u="none" strike="noStrike" dirty="0">
                          <a:solidFill>
                            <a:schemeClr val="tx1"/>
                          </a:solidFill>
                          <a:effectLst/>
                          <a:latin typeface="+mn-lt"/>
                        </a:rPr>
                        <a:t>9099004</a:t>
                      </a:r>
                    </a:p>
                  </a:txBody>
                  <a:tcPr marL="9525" marR="9525" marT="9526" marB="0" anchor="ctr"/>
                </a:tc>
                <a:tc>
                  <a:txBody>
                    <a:bodyPr/>
                    <a:lstStyle/>
                    <a:p>
                      <a:pPr algn="ctr" fontAlgn="b"/>
                      <a:r>
                        <a:rPr lang="en-US" sz="1800" b="1" i="0" u="none" strike="noStrike" dirty="0">
                          <a:solidFill>
                            <a:schemeClr val="tx1"/>
                          </a:solidFill>
                          <a:effectLst/>
                          <a:latin typeface="+mn-lt"/>
                        </a:rPr>
                        <a:t>Pt. Iroquois</a:t>
                      </a:r>
                    </a:p>
                  </a:txBody>
                  <a:tcPr marL="9525" marR="9525" marT="9526" marB="0" anchor="ctr"/>
                </a:tc>
                <a:tc>
                  <a:txBody>
                    <a:bodyPr/>
                    <a:lstStyle/>
                    <a:p>
                      <a:pPr algn="ctr" fontAlgn="b"/>
                      <a:r>
                        <a:rPr lang="en-US" sz="1800" b="0" i="0" u="none" strike="noStrike" dirty="0">
                          <a:solidFill>
                            <a:schemeClr val="tx1"/>
                          </a:solidFill>
                          <a:effectLst/>
                          <a:latin typeface="+mn-lt"/>
                        </a:rPr>
                        <a:t>183.565</a:t>
                      </a:r>
                    </a:p>
                  </a:txBody>
                  <a:tcPr marL="9525" marR="9525" marT="9526" marB="0" anchor="ctr"/>
                </a:tc>
                <a:tc>
                  <a:txBody>
                    <a:bodyPr/>
                    <a:lstStyle/>
                    <a:p>
                      <a:pPr algn="ctr" fontAlgn="b"/>
                      <a:r>
                        <a:rPr lang="en-US" sz="1800" b="1" i="0" u="none" strike="noStrike" dirty="0" smtClean="0">
                          <a:solidFill>
                            <a:srgbClr val="000000"/>
                          </a:solidFill>
                          <a:effectLst/>
                          <a:latin typeface="Calibri"/>
                        </a:rPr>
                        <a:t>183.660</a:t>
                      </a:r>
                      <a:endParaRPr lang="en-US" sz="1800" b="1" i="0" u="none" strike="noStrike" dirty="0">
                        <a:solidFill>
                          <a:srgbClr val="000000"/>
                        </a:solidFill>
                        <a:effectLst/>
                        <a:latin typeface="Calibri"/>
                      </a:endParaRPr>
                    </a:p>
                  </a:txBody>
                  <a:tcPr marL="9525" marR="9525" marT="9526" marB="0" anchor="ctr"/>
                </a:tc>
                <a:tc>
                  <a:txBody>
                    <a:bodyPr/>
                    <a:lstStyle/>
                    <a:p>
                      <a:pPr algn="ctr" fontAlgn="b"/>
                      <a:r>
                        <a:rPr lang="en-US" sz="1800" b="1" i="0" u="none" strike="noStrike" dirty="0">
                          <a:solidFill>
                            <a:srgbClr val="000000"/>
                          </a:solidFill>
                          <a:effectLst/>
                          <a:latin typeface="Calibri"/>
                        </a:rPr>
                        <a:t>46.48458324</a:t>
                      </a:r>
                    </a:p>
                  </a:txBody>
                  <a:tcPr marL="9525" marR="9525" marT="9526" marB="0" anchor="ctr"/>
                </a:tc>
                <a:tc>
                  <a:txBody>
                    <a:bodyPr/>
                    <a:lstStyle/>
                    <a:p>
                      <a:pPr algn="ctr" fontAlgn="b"/>
                      <a:r>
                        <a:rPr lang="en-US" sz="1800" b="1" i="0" u="none" strike="noStrike" dirty="0">
                          <a:solidFill>
                            <a:srgbClr val="000000"/>
                          </a:solidFill>
                          <a:effectLst/>
                          <a:latin typeface="Calibri"/>
                        </a:rPr>
                        <a:t>275.36915966</a:t>
                      </a:r>
                    </a:p>
                  </a:txBody>
                  <a:tcPr marL="9525" marR="9525" marT="9526" marB="0" anchor="ctr"/>
                </a:tc>
                <a:tc>
                  <a:txBody>
                    <a:bodyPr/>
                    <a:lstStyle/>
                    <a:p>
                      <a:pPr algn="ctr" fontAlgn="b"/>
                      <a:r>
                        <a:rPr lang="en-US" sz="1800" b="1" i="0" u="none" strike="noStrike" dirty="0">
                          <a:solidFill>
                            <a:srgbClr val="000000"/>
                          </a:solidFill>
                          <a:effectLst/>
                          <a:latin typeface="Calibri"/>
                        </a:rPr>
                        <a:t>146.043</a:t>
                      </a:r>
                    </a:p>
                  </a:txBody>
                  <a:tcPr marL="9525" marR="9525" marT="9526" marB="0" anchor="ctr"/>
                </a:tc>
                <a:extLst>
                  <a:ext uri="{0D108BD9-81ED-4DB2-BD59-A6C34878D82A}">
                    <a16:rowId xmlns:a16="http://schemas.microsoft.com/office/drawing/2014/main" val="10007"/>
                  </a:ext>
                </a:extLst>
              </a:tr>
              <a:tr h="370866">
                <a:tc>
                  <a:txBody>
                    <a:bodyPr/>
                    <a:lstStyle/>
                    <a:p>
                      <a:pPr algn="ctr" fontAlgn="b"/>
                      <a:r>
                        <a:rPr lang="en-US" sz="1800" b="0" i="0" u="none" strike="noStrike" dirty="0">
                          <a:solidFill>
                            <a:schemeClr val="tx1"/>
                          </a:solidFill>
                          <a:effectLst/>
                          <a:latin typeface="+mn-lt"/>
                        </a:rPr>
                        <a:t>9099018</a:t>
                      </a:r>
                    </a:p>
                  </a:txBody>
                  <a:tcPr marL="9525" marR="9525" marT="9526" marB="0" anchor="ctr"/>
                </a:tc>
                <a:tc>
                  <a:txBody>
                    <a:bodyPr/>
                    <a:lstStyle/>
                    <a:p>
                      <a:pPr algn="ctr" fontAlgn="b"/>
                      <a:r>
                        <a:rPr lang="en-US" sz="1800" b="1" i="0" u="none" strike="noStrike" dirty="0">
                          <a:solidFill>
                            <a:schemeClr val="tx1"/>
                          </a:solidFill>
                          <a:effectLst/>
                          <a:latin typeface="+mn-lt"/>
                        </a:rPr>
                        <a:t>Marquette</a:t>
                      </a:r>
                    </a:p>
                  </a:txBody>
                  <a:tcPr marL="9525" marR="9525" marT="9526" marB="0" anchor="ctr"/>
                </a:tc>
                <a:tc>
                  <a:txBody>
                    <a:bodyPr/>
                    <a:lstStyle/>
                    <a:p>
                      <a:pPr algn="ctr" fontAlgn="b"/>
                      <a:r>
                        <a:rPr lang="en-US" sz="1800" b="0" i="0" u="none" strike="noStrike" dirty="0">
                          <a:solidFill>
                            <a:schemeClr val="tx1"/>
                          </a:solidFill>
                          <a:effectLst/>
                          <a:latin typeface="+mn-lt"/>
                        </a:rPr>
                        <a:t>183.597</a:t>
                      </a:r>
                    </a:p>
                  </a:txBody>
                  <a:tcPr marL="9525" marR="9525" marT="9526" marB="0" anchor="ctr"/>
                </a:tc>
                <a:tc>
                  <a:txBody>
                    <a:bodyPr/>
                    <a:lstStyle/>
                    <a:p>
                      <a:pPr algn="ctr" fontAlgn="b"/>
                      <a:r>
                        <a:rPr lang="en-US" sz="1800" b="1" i="0" u="none" strike="noStrike" dirty="0" smtClean="0">
                          <a:solidFill>
                            <a:srgbClr val="000000"/>
                          </a:solidFill>
                          <a:effectLst/>
                          <a:latin typeface="Calibri"/>
                        </a:rPr>
                        <a:t>183.694</a:t>
                      </a:r>
                      <a:endParaRPr lang="en-US" sz="1800" b="1" i="0" u="none" strike="noStrike" dirty="0">
                        <a:solidFill>
                          <a:srgbClr val="000000"/>
                        </a:solidFill>
                        <a:effectLst/>
                        <a:latin typeface="Calibri"/>
                      </a:endParaRPr>
                    </a:p>
                  </a:txBody>
                  <a:tcPr marL="9525" marR="9525" marT="9526" marB="0" anchor="ctr"/>
                </a:tc>
                <a:tc>
                  <a:txBody>
                    <a:bodyPr/>
                    <a:lstStyle/>
                    <a:p>
                      <a:pPr algn="ctr" fontAlgn="b"/>
                      <a:r>
                        <a:rPr lang="en-US" sz="1800" b="1" i="0" u="none" strike="noStrike">
                          <a:solidFill>
                            <a:srgbClr val="000000"/>
                          </a:solidFill>
                          <a:effectLst/>
                          <a:latin typeface="Calibri"/>
                        </a:rPr>
                        <a:t>46.54554809</a:t>
                      </a:r>
                    </a:p>
                  </a:txBody>
                  <a:tcPr marL="9525" marR="9525" marT="9526" marB="0" anchor="ctr"/>
                </a:tc>
                <a:tc>
                  <a:txBody>
                    <a:bodyPr/>
                    <a:lstStyle/>
                    <a:p>
                      <a:pPr algn="ctr" fontAlgn="b"/>
                      <a:r>
                        <a:rPr lang="en-US" sz="1800" b="1" i="0" u="none" strike="noStrike" dirty="0">
                          <a:solidFill>
                            <a:srgbClr val="000000"/>
                          </a:solidFill>
                          <a:effectLst/>
                          <a:latin typeface="Calibri"/>
                        </a:rPr>
                        <a:t>272.62130392</a:t>
                      </a:r>
                    </a:p>
                  </a:txBody>
                  <a:tcPr marL="9525" marR="9525" marT="9526" marB="0" anchor="ctr"/>
                </a:tc>
                <a:tc>
                  <a:txBody>
                    <a:bodyPr/>
                    <a:lstStyle/>
                    <a:p>
                      <a:pPr algn="ctr" fontAlgn="b"/>
                      <a:r>
                        <a:rPr lang="en-US" sz="1800" b="1" i="0" u="none" strike="noStrike" dirty="0">
                          <a:solidFill>
                            <a:srgbClr val="000000"/>
                          </a:solidFill>
                          <a:effectLst/>
                          <a:latin typeface="Calibri"/>
                        </a:rPr>
                        <a:t>147.845</a:t>
                      </a:r>
                    </a:p>
                  </a:txBody>
                  <a:tcPr marL="9525" marR="9525" marT="9526" marB="0" anchor="ctr"/>
                </a:tc>
                <a:extLst>
                  <a:ext uri="{0D108BD9-81ED-4DB2-BD59-A6C34878D82A}">
                    <a16:rowId xmlns:a16="http://schemas.microsoft.com/office/drawing/2014/main" val="10008"/>
                  </a:ext>
                </a:extLst>
              </a:tr>
              <a:tr h="558204">
                <a:tc>
                  <a:txBody>
                    <a:bodyPr/>
                    <a:lstStyle/>
                    <a:p>
                      <a:pPr algn="ctr" fontAlgn="b"/>
                      <a:r>
                        <a:rPr lang="en-US" sz="1800" b="0" i="0" u="none" strike="noStrike" dirty="0">
                          <a:solidFill>
                            <a:schemeClr val="tx1"/>
                          </a:solidFill>
                          <a:effectLst/>
                          <a:latin typeface="+mn-lt"/>
                        </a:rPr>
                        <a:t>9099090</a:t>
                      </a:r>
                    </a:p>
                  </a:txBody>
                  <a:tcPr marL="9525" marR="9525" marT="9526" marB="0" anchor="ctr"/>
                </a:tc>
                <a:tc>
                  <a:txBody>
                    <a:bodyPr/>
                    <a:lstStyle/>
                    <a:p>
                      <a:pPr algn="ctr" fontAlgn="b"/>
                      <a:r>
                        <a:rPr lang="en-US" sz="1800" b="1" i="0" u="none" strike="noStrike" dirty="0">
                          <a:solidFill>
                            <a:schemeClr val="tx1"/>
                          </a:solidFill>
                          <a:effectLst/>
                          <a:latin typeface="+mn-lt"/>
                        </a:rPr>
                        <a:t>Grand Marais</a:t>
                      </a:r>
                    </a:p>
                  </a:txBody>
                  <a:tcPr marL="9525" marR="9525" marT="9526" marB="0" anchor="ctr"/>
                </a:tc>
                <a:tc>
                  <a:txBody>
                    <a:bodyPr/>
                    <a:lstStyle/>
                    <a:p>
                      <a:pPr algn="ctr" fontAlgn="b"/>
                      <a:r>
                        <a:rPr lang="en-US" sz="1800" b="0" i="0" u="none" strike="noStrike" dirty="0">
                          <a:solidFill>
                            <a:schemeClr val="tx1"/>
                          </a:solidFill>
                          <a:effectLst/>
                          <a:latin typeface="+mn-lt"/>
                        </a:rPr>
                        <a:t>183.592</a:t>
                      </a:r>
                    </a:p>
                  </a:txBody>
                  <a:tcPr marL="9525" marR="9525" marT="9526" marB="0" anchor="ctr"/>
                </a:tc>
                <a:tc>
                  <a:txBody>
                    <a:bodyPr/>
                    <a:lstStyle/>
                    <a:p>
                      <a:pPr algn="ctr" fontAlgn="b"/>
                      <a:r>
                        <a:rPr lang="en-US" sz="1800" b="1" i="0" u="none" strike="noStrike" dirty="0" smtClean="0">
                          <a:solidFill>
                            <a:srgbClr val="000000"/>
                          </a:solidFill>
                          <a:effectLst/>
                          <a:latin typeface="Calibri"/>
                        </a:rPr>
                        <a:t>183.692</a:t>
                      </a:r>
                      <a:endParaRPr lang="en-US" sz="1800" b="1" i="0" u="none" strike="noStrike" dirty="0">
                        <a:solidFill>
                          <a:srgbClr val="000000"/>
                        </a:solidFill>
                        <a:effectLst/>
                        <a:latin typeface="Calibri"/>
                      </a:endParaRPr>
                    </a:p>
                  </a:txBody>
                  <a:tcPr marL="9525" marR="9525" marT="9526" marB="0" anchor="ctr"/>
                </a:tc>
                <a:tc>
                  <a:txBody>
                    <a:bodyPr/>
                    <a:lstStyle/>
                    <a:p>
                      <a:pPr algn="ctr" fontAlgn="b"/>
                      <a:r>
                        <a:rPr lang="en-US" sz="1800" b="1" i="0" u="none" strike="noStrike" dirty="0">
                          <a:solidFill>
                            <a:srgbClr val="000000"/>
                          </a:solidFill>
                          <a:effectLst/>
                          <a:latin typeface="Calibri"/>
                        </a:rPr>
                        <a:t>47.74855226</a:t>
                      </a:r>
                    </a:p>
                  </a:txBody>
                  <a:tcPr marL="9525" marR="9525" marT="9526" marB="0" anchor="ctr"/>
                </a:tc>
                <a:tc>
                  <a:txBody>
                    <a:bodyPr/>
                    <a:lstStyle/>
                    <a:p>
                      <a:pPr algn="ctr" fontAlgn="b"/>
                      <a:r>
                        <a:rPr lang="en-US" sz="1800" b="1" i="0" u="none" strike="noStrike" dirty="0">
                          <a:solidFill>
                            <a:srgbClr val="000000"/>
                          </a:solidFill>
                          <a:effectLst/>
                          <a:latin typeface="Calibri"/>
                        </a:rPr>
                        <a:t>269.65874853</a:t>
                      </a:r>
                    </a:p>
                  </a:txBody>
                  <a:tcPr marL="9525" marR="9525" marT="9526" marB="0" anchor="ctr"/>
                </a:tc>
                <a:tc>
                  <a:txBody>
                    <a:bodyPr/>
                    <a:lstStyle/>
                    <a:p>
                      <a:pPr algn="ctr" fontAlgn="b"/>
                      <a:r>
                        <a:rPr lang="en-US" sz="1800" b="1" i="0" u="none" strike="noStrike" dirty="0">
                          <a:solidFill>
                            <a:srgbClr val="000000"/>
                          </a:solidFill>
                          <a:effectLst/>
                          <a:latin typeface="Calibri"/>
                        </a:rPr>
                        <a:t>151.946</a:t>
                      </a:r>
                    </a:p>
                  </a:txBody>
                  <a:tcPr marL="9525" marR="9525" marT="9526" marB="0" anchor="ctr"/>
                </a:tc>
                <a:extLst>
                  <a:ext uri="{0D108BD9-81ED-4DB2-BD59-A6C34878D82A}">
                    <a16:rowId xmlns:a16="http://schemas.microsoft.com/office/drawing/2014/main" val="10009"/>
                  </a:ext>
                </a:extLst>
              </a:tr>
            </a:tbl>
          </a:graphicData>
        </a:graphic>
      </p:graphicFrame>
      <p:sp>
        <p:nvSpPr>
          <p:cNvPr id="22620" name="Title 1"/>
          <p:cNvSpPr>
            <a:spLocks noGrp="1"/>
          </p:cNvSpPr>
          <p:nvPr>
            <p:ph type="title"/>
          </p:nvPr>
        </p:nvSpPr>
        <p:spPr/>
        <p:txBody>
          <a:bodyPr/>
          <a:lstStyle/>
          <a:p>
            <a:r>
              <a:rPr lang="en-US" altLang="en-US" dirty="0" smtClean="0"/>
              <a:t>Geometric Coordinates of WS (CORS)</a:t>
            </a:r>
          </a:p>
        </p:txBody>
      </p:sp>
      <p:sp>
        <p:nvSpPr>
          <p:cNvPr id="6" name="Date Placeholder 5"/>
          <p:cNvSpPr>
            <a:spLocks noGrp="1"/>
          </p:cNvSpPr>
          <p:nvPr>
            <p:ph type="dt" sz="half" idx="10"/>
          </p:nvPr>
        </p:nvSpPr>
        <p:spPr/>
        <p:txBody>
          <a:bodyPr/>
          <a:lstStyle/>
          <a:p>
            <a:pPr>
              <a:defRPr/>
            </a:pPr>
            <a:r>
              <a:rPr lang="en-US" smtClean="0"/>
              <a:t>September 29, 2017                   Trends in GNSS</a:t>
            </a:r>
            <a:endParaRPr lang="en-US"/>
          </a:p>
        </p:txBody>
      </p:sp>
      <p:sp>
        <p:nvSpPr>
          <p:cNvPr id="7" name="Footer Placeholder 6"/>
          <p:cNvSpPr>
            <a:spLocks noGrp="1"/>
          </p:cNvSpPr>
          <p:nvPr>
            <p:ph type="ftr" sz="quarter" idx="11"/>
          </p:nvPr>
        </p:nvSpPr>
        <p:spPr/>
        <p:txBody>
          <a:bodyPr/>
          <a:lstStyle/>
          <a:p>
            <a:pPr>
              <a:defRPr/>
            </a:pPr>
            <a:r>
              <a:rPr lang="en-US" smtClean="0"/>
              <a:t>INTERGEO Berlin, Germany                           26-28 September 2017</a:t>
            </a:r>
            <a:endParaRPr lang="en-US"/>
          </a:p>
        </p:txBody>
      </p:sp>
      <p:sp>
        <p:nvSpPr>
          <p:cNvPr id="8" name="Slide Number Placeholder 7"/>
          <p:cNvSpPr>
            <a:spLocks noGrp="1"/>
          </p:cNvSpPr>
          <p:nvPr>
            <p:ph type="sldNum" sz="quarter" idx="12"/>
          </p:nvPr>
        </p:nvSpPr>
        <p:spPr/>
        <p:txBody>
          <a:bodyPr/>
          <a:lstStyle/>
          <a:p>
            <a:pPr>
              <a:defRPr/>
            </a:pPr>
            <a:fld id="{236A621D-B3D1-422D-955B-1C2DBCF4FF1D}" type="slidenum">
              <a:rPr lang="en-US" smtClean="0"/>
              <a:pPr>
                <a:defRPr/>
              </a:pPr>
              <a:t>14</a:t>
            </a:fld>
            <a:endParaRPr lang="en-US"/>
          </a:p>
        </p:txBody>
      </p:sp>
    </p:spTree>
    <p:extLst>
      <p:ext uri="{BB962C8B-B14F-4D97-AF65-F5344CB8AC3E}">
        <p14:creationId xmlns:p14="http://schemas.microsoft.com/office/powerpoint/2010/main" val="3382878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74638"/>
            <a:ext cx="9144000" cy="1143000"/>
          </a:xfrm>
        </p:spPr>
        <p:txBody>
          <a:bodyPr/>
          <a:lstStyle/>
          <a:p>
            <a:r>
              <a:rPr lang="en-US" altLang="en-US" dirty="0" smtClean="0"/>
              <a:t>Geopotential Model-Derived Heights (CORS)</a:t>
            </a:r>
          </a:p>
        </p:txBody>
      </p:sp>
      <p:graphicFrame>
        <p:nvGraphicFramePr>
          <p:cNvPr id="4" name="Content Placeholder 3"/>
          <p:cNvGraphicFramePr>
            <a:graphicFrameLocks noGrp="1"/>
          </p:cNvGraphicFramePr>
          <p:nvPr>
            <p:ph idx="1"/>
          </p:nvPr>
        </p:nvGraphicFramePr>
        <p:xfrm>
          <a:off x="0" y="1828800"/>
          <a:ext cx="9144002" cy="4165602"/>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20000"/>
                    </a:ext>
                  </a:extLst>
                </a:gridCol>
                <a:gridCol w="1306286">
                  <a:extLst>
                    <a:ext uri="{9D8B030D-6E8A-4147-A177-3AD203B41FA5}">
                      <a16:colId xmlns:a16="http://schemas.microsoft.com/office/drawing/2014/main" val="20001"/>
                    </a:ext>
                  </a:extLst>
                </a:gridCol>
                <a:gridCol w="1306286">
                  <a:extLst>
                    <a:ext uri="{9D8B030D-6E8A-4147-A177-3AD203B41FA5}">
                      <a16:colId xmlns:a16="http://schemas.microsoft.com/office/drawing/2014/main" val="20002"/>
                    </a:ext>
                  </a:extLst>
                </a:gridCol>
                <a:gridCol w="1306286">
                  <a:extLst>
                    <a:ext uri="{9D8B030D-6E8A-4147-A177-3AD203B41FA5}">
                      <a16:colId xmlns:a16="http://schemas.microsoft.com/office/drawing/2014/main" val="20003"/>
                    </a:ext>
                  </a:extLst>
                </a:gridCol>
                <a:gridCol w="1306286">
                  <a:extLst>
                    <a:ext uri="{9D8B030D-6E8A-4147-A177-3AD203B41FA5}">
                      <a16:colId xmlns:a16="http://schemas.microsoft.com/office/drawing/2014/main" val="20004"/>
                    </a:ext>
                  </a:extLst>
                </a:gridCol>
                <a:gridCol w="1306286">
                  <a:extLst>
                    <a:ext uri="{9D8B030D-6E8A-4147-A177-3AD203B41FA5}">
                      <a16:colId xmlns:a16="http://schemas.microsoft.com/office/drawing/2014/main" val="20005"/>
                    </a:ext>
                  </a:extLst>
                </a:gridCol>
                <a:gridCol w="1306286">
                  <a:extLst>
                    <a:ext uri="{9D8B030D-6E8A-4147-A177-3AD203B41FA5}">
                      <a16:colId xmlns:a16="http://schemas.microsoft.com/office/drawing/2014/main" val="20006"/>
                    </a:ext>
                  </a:extLst>
                </a:gridCol>
              </a:tblGrid>
              <a:tr h="370897">
                <a:tc>
                  <a:txBody>
                    <a:bodyPr/>
                    <a:lstStyle/>
                    <a:p>
                      <a:pPr algn="ctr" fontAlgn="b"/>
                      <a:r>
                        <a:rPr lang="en-US" sz="1800" b="1" i="0" u="none" strike="noStrike" dirty="0" smtClean="0">
                          <a:solidFill>
                            <a:schemeClr val="tx1"/>
                          </a:solidFill>
                          <a:effectLst/>
                          <a:latin typeface="+mn-lt"/>
                        </a:rPr>
                        <a:t>A</a:t>
                      </a:r>
                      <a:endParaRPr lang="en-US" sz="1800" b="1" i="0" u="none" strike="noStrike" dirty="0">
                        <a:solidFill>
                          <a:schemeClr val="tx1"/>
                        </a:solidFill>
                        <a:effectLst/>
                        <a:latin typeface="+mn-lt"/>
                      </a:endParaRPr>
                    </a:p>
                  </a:txBody>
                  <a:tcPr marL="9525" marR="9525" marT="9526" marB="0" anchor="b"/>
                </a:tc>
                <a:tc>
                  <a:txBody>
                    <a:bodyPr/>
                    <a:lstStyle/>
                    <a:p>
                      <a:pPr algn="ctr"/>
                      <a:r>
                        <a:rPr lang="en-US" sz="1800" b="1" dirty="0" smtClean="0">
                          <a:solidFill>
                            <a:schemeClr val="tx1"/>
                          </a:solidFill>
                          <a:latin typeface="+mn-lt"/>
                        </a:rPr>
                        <a:t>Q</a:t>
                      </a:r>
                      <a:endParaRPr lang="en-US" sz="1800" b="1" dirty="0">
                        <a:solidFill>
                          <a:schemeClr val="tx1"/>
                        </a:solidFill>
                        <a:latin typeface="+mn-lt"/>
                      </a:endParaRPr>
                    </a:p>
                  </a:txBody>
                  <a:tcPr marT="45727" marB="45727"/>
                </a:tc>
                <a:tc>
                  <a:txBody>
                    <a:bodyPr/>
                    <a:lstStyle/>
                    <a:p>
                      <a:pPr algn="ctr"/>
                      <a:r>
                        <a:rPr lang="en-US" sz="1800" b="1" dirty="0" smtClean="0">
                          <a:solidFill>
                            <a:schemeClr val="tx1"/>
                          </a:solidFill>
                          <a:latin typeface="+mn-lt"/>
                        </a:rPr>
                        <a:t>R</a:t>
                      </a:r>
                      <a:endParaRPr lang="en-US" sz="1800" b="1" dirty="0">
                        <a:solidFill>
                          <a:schemeClr val="tx1"/>
                        </a:solidFill>
                        <a:latin typeface="+mn-lt"/>
                      </a:endParaRPr>
                    </a:p>
                  </a:txBody>
                  <a:tcPr marT="45727" marB="45727"/>
                </a:tc>
                <a:tc>
                  <a:txBody>
                    <a:bodyPr/>
                    <a:lstStyle/>
                    <a:p>
                      <a:pPr algn="ctr"/>
                      <a:r>
                        <a:rPr lang="en-US" sz="1800" b="1" dirty="0" smtClean="0">
                          <a:solidFill>
                            <a:schemeClr val="tx1"/>
                          </a:solidFill>
                          <a:latin typeface="+mn-lt"/>
                        </a:rPr>
                        <a:t>S</a:t>
                      </a:r>
                      <a:endParaRPr lang="en-US" sz="1800" b="1" dirty="0">
                        <a:solidFill>
                          <a:schemeClr val="tx1"/>
                        </a:solidFill>
                        <a:latin typeface="+mn-lt"/>
                      </a:endParaRPr>
                    </a:p>
                  </a:txBody>
                  <a:tcPr marT="45727" marB="45727"/>
                </a:tc>
                <a:tc>
                  <a:txBody>
                    <a:bodyPr/>
                    <a:lstStyle/>
                    <a:p>
                      <a:pPr algn="ctr"/>
                      <a:r>
                        <a:rPr lang="en-US" sz="1800" b="1" dirty="0" smtClean="0">
                          <a:solidFill>
                            <a:schemeClr val="tx1"/>
                          </a:solidFill>
                          <a:latin typeface="+mn-lt"/>
                        </a:rPr>
                        <a:t>T</a:t>
                      </a:r>
                      <a:endParaRPr lang="en-US" sz="1800" b="1" dirty="0">
                        <a:solidFill>
                          <a:schemeClr val="tx1"/>
                        </a:solidFill>
                        <a:latin typeface="+mn-lt"/>
                      </a:endParaRPr>
                    </a:p>
                  </a:txBody>
                  <a:tcPr marT="45727" marB="45727"/>
                </a:tc>
                <a:tc>
                  <a:txBody>
                    <a:bodyPr/>
                    <a:lstStyle/>
                    <a:p>
                      <a:pPr algn="ctr"/>
                      <a:r>
                        <a:rPr lang="en-US" sz="1800" b="1" dirty="0" smtClean="0">
                          <a:solidFill>
                            <a:schemeClr val="tx1"/>
                          </a:solidFill>
                          <a:latin typeface="+mn-lt"/>
                        </a:rPr>
                        <a:t>U</a:t>
                      </a:r>
                      <a:endParaRPr lang="en-US" sz="1800" b="1" dirty="0">
                        <a:solidFill>
                          <a:schemeClr val="tx1"/>
                        </a:solidFill>
                        <a:latin typeface="+mn-lt"/>
                      </a:endParaRPr>
                    </a:p>
                  </a:txBody>
                  <a:tcPr marT="45727" marB="45727"/>
                </a:tc>
                <a:tc>
                  <a:txBody>
                    <a:bodyPr/>
                    <a:lstStyle/>
                    <a:p>
                      <a:pPr algn="ctr"/>
                      <a:r>
                        <a:rPr lang="en-US" sz="1800" b="1" dirty="0" smtClean="0">
                          <a:solidFill>
                            <a:schemeClr val="tx1"/>
                          </a:solidFill>
                          <a:latin typeface="+mn-lt"/>
                        </a:rPr>
                        <a:t>V</a:t>
                      </a:r>
                      <a:endParaRPr lang="en-US" sz="1800" b="1" dirty="0">
                        <a:solidFill>
                          <a:schemeClr val="tx1"/>
                        </a:solidFill>
                        <a:latin typeface="+mn-lt"/>
                      </a:endParaRPr>
                    </a:p>
                  </a:txBody>
                  <a:tcPr marT="45727" marB="45727"/>
                </a:tc>
                <a:extLst>
                  <a:ext uri="{0D108BD9-81ED-4DB2-BD59-A6C34878D82A}">
                    <a16:rowId xmlns:a16="http://schemas.microsoft.com/office/drawing/2014/main" val="10000"/>
                  </a:ext>
                </a:extLst>
              </a:tr>
              <a:tr h="640177">
                <a:tc>
                  <a:txBody>
                    <a:bodyPr/>
                    <a:lstStyle/>
                    <a:p>
                      <a:pPr algn="ctr" fontAlgn="b"/>
                      <a:r>
                        <a:rPr lang="en-US" sz="1800" b="1" i="0" u="none" strike="noStrike" dirty="0">
                          <a:solidFill>
                            <a:schemeClr val="tx1"/>
                          </a:solidFill>
                          <a:effectLst/>
                          <a:latin typeface="+mn-lt"/>
                        </a:rPr>
                        <a:t>Location</a:t>
                      </a:r>
                    </a:p>
                  </a:txBody>
                  <a:tcPr marL="9525" marR="9525" marT="9526" marB="0" anchor="b">
                    <a:solidFill>
                      <a:schemeClr val="accent1"/>
                    </a:solidFill>
                  </a:tcPr>
                </a:tc>
                <a:tc>
                  <a:txBody>
                    <a:bodyPr/>
                    <a:lstStyle/>
                    <a:p>
                      <a:pPr algn="ctr"/>
                      <a:r>
                        <a:rPr lang="en-US" sz="1800" b="1" dirty="0" smtClean="0">
                          <a:solidFill>
                            <a:schemeClr val="tx1"/>
                          </a:solidFill>
                          <a:latin typeface="+mn-lt"/>
                        </a:rPr>
                        <a:t>Ortho Height</a:t>
                      </a:r>
                      <a:endParaRPr lang="en-US" sz="1800" b="1" dirty="0">
                        <a:solidFill>
                          <a:schemeClr val="tx1"/>
                        </a:solidFill>
                        <a:latin typeface="+mn-lt"/>
                      </a:endParaRPr>
                    </a:p>
                  </a:txBody>
                  <a:tcPr marT="45727" marB="45727">
                    <a:solidFill>
                      <a:schemeClr val="accent1"/>
                    </a:solidFill>
                  </a:tcPr>
                </a:tc>
                <a:tc>
                  <a:txBody>
                    <a:bodyPr/>
                    <a:lstStyle/>
                    <a:p>
                      <a:pPr algn="ctr"/>
                      <a:r>
                        <a:rPr lang="en-US" sz="1800" b="1" dirty="0" smtClean="0">
                          <a:solidFill>
                            <a:schemeClr val="tx1"/>
                          </a:solidFill>
                          <a:latin typeface="+mn-lt"/>
                        </a:rPr>
                        <a:t>Dynamic Height</a:t>
                      </a:r>
                      <a:endParaRPr lang="en-US" sz="1800" b="1" dirty="0">
                        <a:solidFill>
                          <a:schemeClr val="tx1"/>
                        </a:solidFill>
                        <a:latin typeface="+mn-lt"/>
                      </a:endParaRPr>
                    </a:p>
                  </a:txBody>
                  <a:tcPr marT="45727" marB="45727">
                    <a:solidFill>
                      <a:schemeClr val="accent1"/>
                    </a:solidFill>
                  </a:tcPr>
                </a:tc>
                <a:tc>
                  <a:txBody>
                    <a:bodyPr/>
                    <a:lstStyle/>
                    <a:p>
                      <a:pPr marL="0" marR="0" indent="0" algn="ctr" defTabSz="329184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Dynamic Height</a:t>
                      </a:r>
                    </a:p>
                  </a:txBody>
                  <a:tcPr marT="45727" marB="45727">
                    <a:solidFill>
                      <a:schemeClr val="accent1"/>
                    </a:solidFill>
                  </a:tcPr>
                </a:tc>
                <a:tc>
                  <a:txBody>
                    <a:bodyPr/>
                    <a:lstStyle/>
                    <a:p>
                      <a:pPr marL="0" marR="0" indent="0" algn="ctr" defTabSz="329184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Dynamic Height</a:t>
                      </a:r>
                    </a:p>
                  </a:txBody>
                  <a:tcPr marT="45727" marB="45727">
                    <a:solidFill>
                      <a:schemeClr val="accent1"/>
                    </a:solidFill>
                  </a:tcPr>
                </a:tc>
                <a:tc>
                  <a:txBody>
                    <a:bodyPr/>
                    <a:lstStyle/>
                    <a:p>
                      <a:pPr marL="0" marR="0" indent="0" algn="ctr" defTabSz="329184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Dynamic Height</a:t>
                      </a:r>
                    </a:p>
                  </a:txBody>
                  <a:tcPr marT="45727" marB="45727">
                    <a:solidFill>
                      <a:schemeClr val="accent1"/>
                    </a:solidFill>
                  </a:tcPr>
                </a:tc>
                <a:tc>
                  <a:txBody>
                    <a:bodyPr/>
                    <a:lstStyle/>
                    <a:p>
                      <a:pPr marL="0" marR="0" indent="0" algn="ctr" defTabSz="329184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Dynamic Height</a:t>
                      </a:r>
                    </a:p>
                  </a:txBody>
                  <a:tcPr marT="45727" marB="45727">
                    <a:solidFill>
                      <a:schemeClr val="accent1"/>
                    </a:solidFill>
                  </a:tcPr>
                </a:tc>
                <a:extLst>
                  <a:ext uri="{0D108BD9-81ED-4DB2-BD59-A6C34878D82A}">
                    <a16:rowId xmlns:a16="http://schemas.microsoft.com/office/drawing/2014/main" val="10001"/>
                  </a:ext>
                </a:extLst>
              </a:tr>
              <a:tr h="370897">
                <a:tc>
                  <a:txBody>
                    <a:bodyPr/>
                    <a:lstStyle/>
                    <a:p>
                      <a:pPr algn="ctr" fontAlgn="b"/>
                      <a:endParaRPr lang="en-US" sz="1800" b="1" i="0" u="none" strike="noStrike" dirty="0">
                        <a:solidFill>
                          <a:schemeClr val="tx1"/>
                        </a:solidFill>
                        <a:effectLst/>
                        <a:latin typeface="+mn-lt"/>
                      </a:endParaRPr>
                    </a:p>
                  </a:txBody>
                  <a:tcPr marL="9525" marR="9525" marT="9526" marB="0" anchor="b">
                    <a:solidFill>
                      <a:schemeClr val="accent1"/>
                    </a:solidFill>
                  </a:tcPr>
                </a:tc>
                <a:tc>
                  <a:txBody>
                    <a:bodyPr/>
                    <a:lstStyle/>
                    <a:p>
                      <a:pPr algn="ctr" fontAlgn="b"/>
                      <a:r>
                        <a:rPr lang="en-US" sz="1800" b="1" i="0" u="none" strike="noStrike" dirty="0" smtClean="0">
                          <a:solidFill>
                            <a:srgbClr val="000000"/>
                          </a:solidFill>
                          <a:effectLst/>
                          <a:latin typeface="+mn-lt"/>
                        </a:rPr>
                        <a:t>m</a:t>
                      </a:r>
                      <a:endParaRPr lang="en-US" sz="1800" b="1" i="0" u="none" strike="noStrike" dirty="0">
                        <a:solidFill>
                          <a:srgbClr val="000000"/>
                        </a:solidFill>
                        <a:effectLst/>
                        <a:latin typeface="Calibri"/>
                      </a:endParaRPr>
                    </a:p>
                  </a:txBody>
                  <a:tcPr marL="9525" marR="9525" marT="9526" marB="0" anchor="b">
                    <a:solidFill>
                      <a:schemeClr val="accent1"/>
                    </a:solidFill>
                  </a:tcPr>
                </a:tc>
                <a:tc>
                  <a:txBody>
                    <a:bodyPr/>
                    <a:lstStyle/>
                    <a:p>
                      <a:pPr algn="ctr" fontAlgn="b"/>
                      <a:r>
                        <a:rPr lang="en-US" sz="1800" b="1" i="0" u="none" strike="noStrike" dirty="0" smtClean="0">
                          <a:solidFill>
                            <a:srgbClr val="000000"/>
                          </a:solidFill>
                          <a:effectLst/>
                          <a:latin typeface="+mn-lt"/>
                        </a:rPr>
                        <a:t>m</a:t>
                      </a:r>
                      <a:endParaRPr lang="en-US" sz="1800" b="1" i="0" u="none" strike="noStrike" dirty="0">
                        <a:solidFill>
                          <a:srgbClr val="000000"/>
                        </a:solidFill>
                        <a:effectLst/>
                        <a:latin typeface="Calibri"/>
                      </a:endParaRPr>
                    </a:p>
                  </a:txBody>
                  <a:tcPr marL="9525" marR="9525" marT="9526" marB="0" anchor="b">
                    <a:solidFill>
                      <a:schemeClr val="accent1"/>
                    </a:solidFill>
                  </a:tcPr>
                </a:tc>
                <a:tc>
                  <a:txBody>
                    <a:bodyPr/>
                    <a:lstStyle/>
                    <a:p>
                      <a:pPr algn="ctr" fontAlgn="b"/>
                      <a:r>
                        <a:rPr lang="en-US" sz="1800" b="1" i="0" u="none" strike="noStrike" dirty="0" smtClean="0">
                          <a:solidFill>
                            <a:srgbClr val="000000"/>
                          </a:solidFill>
                          <a:effectLst/>
                          <a:latin typeface="Calibri"/>
                        </a:rPr>
                        <a:t>m</a:t>
                      </a:r>
                      <a:endParaRPr lang="en-US" sz="1800" b="1" i="0" u="none" strike="noStrike" dirty="0">
                        <a:solidFill>
                          <a:srgbClr val="000000"/>
                        </a:solidFill>
                        <a:effectLst/>
                        <a:latin typeface="Calibri"/>
                      </a:endParaRPr>
                    </a:p>
                  </a:txBody>
                  <a:tcPr marL="9525" marR="9525" marT="9526" marB="0" anchor="b">
                    <a:solidFill>
                      <a:schemeClr val="accent1"/>
                    </a:solidFill>
                  </a:tcPr>
                </a:tc>
                <a:tc>
                  <a:txBody>
                    <a:bodyPr/>
                    <a:lstStyle/>
                    <a:p>
                      <a:pPr algn="ctr" fontAlgn="b"/>
                      <a:r>
                        <a:rPr lang="en-US" sz="1800" b="1" i="0" u="none" strike="noStrike" dirty="0" smtClean="0">
                          <a:solidFill>
                            <a:srgbClr val="000000"/>
                          </a:solidFill>
                          <a:effectLst/>
                          <a:latin typeface="Calibri"/>
                        </a:rPr>
                        <a:t>m</a:t>
                      </a:r>
                      <a:endParaRPr lang="en-US" sz="1800" b="1" i="0" u="none" strike="noStrike" dirty="0">
                        <a:solidFill>
                          <a:srgbClr val="000000"/>
                        </a:solidFill>
                        <a:effectLst/>
                        <a:latin typeface="Calibri"/>
                      </a:endParaRPr>
                    </a:p>
                  </a:txBody>
                  <a:tcPr marL="9525" marR="9525" marT="9526" marB="0" anchor="b">
                    <a:solidFill>
                      <a:schemeClr val="accent1"/>
                    </a:solidFill>
                  </a:tcPr>
                </a:tc>
                <a:tc>
                  <a:txBody>
                    <a:bodyPr/>
                    <a:lstStyle/>
                    <a:p>
                      <a:pPr algn="ctr" fontAlgn="b"/>
                      <a:r>
                        <a:rPr lang="en-US" sz="1800" b="1" i="0" u="none" strike="noStrike" dirty="0" smtClean="0">
                          <a:solidFill>
                            <a:srgbClr val="000000"/>
                          </a:solidFill>
                          <a:effectLst/>
                          <a:latin typeface="Calibri"/>
                        </a:rPr>
                        <a:t>m</a:t>
                      </a:r>
                      <a:endParaRPr lang="en-US" sz="1800" b="1" i="0" u="none" strike="noStrike" dirty="0">
                        <a:solidFill>
                          <a:srgbClr val="000000"/>
                        </a:solidFill>
                        <a:effectLst/>
                        <a:latin typeface="Calibri"/>
                      </a:endParaRPr>
                    </a:p>
                  </a:txBody>
                  <a:tcPr marL="9525" marR="9525" marT="9526" marB="0" anchor="b">
                    <a:solidFill>
                      <a:schemeClr val="accent1"/>
                    </a:solidFill>
                  </a:tcPr>
                </a:tc>
                <a:tc>
                  <a:txBody>
                    <a:bodyPr/>
                    <a:lstStyle/>
                    <a:p>
                      <a:pPr algn="ctr" fontAlgn="b"/>
                      <a:r>
                        <a:rPr lang="en-US" sz="1800" b="1" i="0" u="none" strike="noStrike" dirty="0" smtClean="0">
                          <a:solidFill>
                            <a:srgbClr val="000000"/>
                          </a:solidFill>
                          <a:effectLst/>
                          <a:latin typeface="Calibri"/>
                        </a:rPr>
                        <a:t>m</a:t>
                      </a:r>
                      <a:endParaRPr lang="en-US" sz="1800" b="1" i="0" u="none" strike="noStrike" dirty="0">
                        <a:solidFill>
                          <a:srgbClr val="000000"/>
                        </a:solidFill>
                        <a:effectLst/>
                        <a:latin typeface="Calibri"/>
                      </a:endParaRPr>
                    </a:p>
                  </a:txBody>
                  <a:tcPr marL="9525" marR="9525" marT="9526" marB="0" anchor="b">
                    <a:solidFill>
                      <a:schemeClr val="accent1"/>
                    </a:solidFill>
                  </a:tcPr>
                </a:tc>
                <a:extLst>
                  <a:ext uri="{0D108BD9-81ED-4DB2-BD59-A6C34878D82A}">
                    <a16:rowId xmlns:a16="http://schemas.microsoft.com/office/drawing/2014/main" val="10002"/>
                  </a:ext>
                </a:extLst>
              </a:tr>
              <a:tr h="558249">
                <a:tc>
                  <a:txBody>
                    <a:bodyPr/>
                    <a:lstStyle/>
                    <a:p>
                      <a:pPr algn="ctr" fontAlgn="b"/>
                      <a:endParaRPr lang="en-US" sz="1800" b="1" i="0" u="none" strike="noStrike" dirty="0">
                        <a:solidFill>
                          <a:schemeClr val="tx1"/>
                        </a:solidFill>
                        <a:effectLst/>
                        <a:latin typeface="+mn-lt"/>
                      </a:endParaRPr>
                    </a:p>
                  </a:txBody>
                  <a:tcPr marL="9525" marR="9525" marT="9526" marB="0" anchor="b">
                    <a:solidFill>
                      <a:schemeClr val="accent1"/>
                    </a:solidFill>
                  </a:tcPr>
                </a:tc>
                <a:tc>
                  <a:txBody>
                    <a:bodyPr/>
                    <a:lstStyle/>
                    <a:p>
                      <a:pPr marL="0" marR="0" indent="0" algn="ctr" defTabSz="329184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xGEOID16B</a:t>
                      </a:r>
                    </a:p>
                  </a:txBody>
                  <a:tcPr marL="9525" marR="9525" marT="9526" marB="0" anchor="b">
                    <a:solidFill>
                      <a:schemeClr val="accent1"/>
                    </a:solidFill>
                  </a:tcPr>
                </a:tc>
                <a:tc>
                  <a:txBody>
                    <a:bodyPr/>
                    <a:lstStyle/>
                    <a:p>
                      <a:pPr algn="ctr" fontAlgn="b"/>
                      <a:r>
                        <a:rPr lang="en-US" sz="1800" b="1" i="0" u="none" strike="noStrike" dirty="0" smtClean="0">
                          <a:solidFill>
                            <a:srgbClr val="000000"/>
                          </a:solidFill>
                          <a:effectLst/>
                          <a:latin typeface="Calibri"/>
                        </a:rPr>
                        <a:t>EGM2008</a:t>
                      </a:r>
                      <a:endParaRPr lang="en-US" sz="1800" b="1" i="0" u="none" strike="noStrike" dirty="0">
                        <a:solidFill>
                          <a:srgbClr val="000000"/>
                        </a:solidFill>
                        <a:effectLst/>
                        <a:latin typeface="Calibri"/>
                      </a:endParaRPr>
                    </a:p>
                  </a:txBody>
                  <a:tcPr marL="9525" marR="9525" marT="9526" marB="0" anchor="b">
                    <a:solidFill>
                      <a:schemeClr val="accent1"/>
                    </a:solidFill>
                  </a:tcPr>
                </a:tc>
                <a:tc>
                  <a:txBody>
                    <a:bodyPr/>
                    <a:lstStyle/>
                    <a:p>
                      <a:pPr algn="ctr" fontAlgn="b"/>
                      <a:r>
                        <a:rPr lang="en-US" sz="1800" b="1" i="0" u="none" strike="noStrike" dirty="0" smtClean="0">
                          <a:solidFill>
                            <a:srgbClr val="000000"/>
                          </a:solidFill>
                          <a:effectLst/>
                          <a:latin typeface="Calibri"/>
                        </a:rPr>
                        <a:t>EIGEN6c4</a:t>
                      </a:r>
                      <a:endParaRPr lang="en-US" sz="1800" b="1" i="0" u="none" strike="noStrike" dirty="0">
                        <a:solidFill>
                          <a:srgbClr val="000000"/>
                        </a:solidFill>
                        <a:effectLst/>
                        <a:latin typeface="Calibri"/>
                      </a:endParaRPr>
                    </a:p>
                  </a:txBody>
                  <a:tcPr marL="9525" marR="9525" marT="9526" marB="0" anchor="b">
                    <a:solidFill>
                      <a:schemeClr val="accent1"/>
                    </a:solidFill>
                  </a:tcPr>
                </a:tc>
                <a:tc>
                  <a:txBody>
                    <a:bodyPr/>
                    <a:lstStyle/>
                    <a:p>
                      <a:pPr algn="ctr" fontAlgn="b"/>
                      <a:r>
                        <a:rPr lang="en-US" sz="1800" b="1" i="0" u="none" strike="noStrike" dirty="0" smtClean="0">
                          <a:solidFill>
                            <a:srgbClr val="000000"/>
                          </a:solidFill>
                          <a:effectLst/>
                          <a:latin typeface="Calibri"/>
                        </a:rPr>
                        <a:t>xGEOID16A_REF</a:t>
                      </a:r>
                      <a:endParaRPr lang="en-US" sz="1800" b="1" i="0" u="none" strike="noStrike" dirty="0">
                        <a:solidFill>
                          <a:srgbClr val="000000"/>
                        </a:solidFill>
                        <a:effectLst/>
                        <a:latin typeface="Calibri"/>
                      </a:endParaRPr>
                    </a:p>
                  </a:txBody>
                  <a:tcPr marL="9525" marR="9525" marT="9526" marB="0" anchor="b">
                    <a:solidFill>
                      <a:schemeClr val="accent1"/>
                    </a:solidFill>
                  </a:tcPr>
                </a:tc>
                <a:tc>
                  <a:txBody>
                    <a:bodyPr/>
                    <a:lstStyle/>
                    <a:p>
                      <a:pPr algn="ctr" fontAlgn="b"/>
                      <a:r>
                        <a:rPr lang="en-US" sz="1800" b="1" i="0" u="none" strike="noStrike" dirty="0" smtClean="0">
                          <a:solidFill>
                            <a:srgbClr val="000000"/>
                          </a:solidFill>
                          <a:effectLst/>
                          <a:latin typeface="Calibri"/>
                        </a:rPr>
                        <a:t>xGEOID16B_Ref</a:t>
                      </a:r>
                      <a:endParaRPr lang="en-US" sz="1800" b="1" i="0" u="none" strike="noStrike" dirty="0">
                        <a:solidFill>
                          <a:srgbClr val="000000"/>
                        </a:solidFill>
                        <a:effectLst/>
                        <a:latin typeface="Calibri"/>
                      </a:endParaRPr>
                    </a:p>
                  </a:txBody>
                  <a:tcPr marL="9525" marR="9525" marT="9526" marB="0" anchor="b">
                    <a:solidFill>
                      <a:schemeClr val="accent1"/>
                    </a:solidFill>
                  </a:tcPr>
                </a:tc>
                <a:tc>
                  <a:txBody>
                    <a:bodyPr/>
                    <a:lstStyle/>
                    <a:p>
                      <a:pPr algn="ctr" fontAlgn="b"/>
                      <a:r>
                        <a:rPr lang="en-US" sz="1800" b="1" i="0" u="none" strike="noStrike" dirty="0" smtClean="0">
                          <a:solidFill>
                            <a:srgbClr val="000000"/>
                          </a:solidFill>
                          <a:effectLst/>
                          <a:latin typeface="Calibri"/>
                        </a:rPr>
                        <a:t>xGEOID16B</a:t>
                      </a:r>
                      <a:endParaRPr lang="en-US" sz="1800" b="1" i="0" u="none" strike="noStrike" dirty="0">
                        <a:solidFill>
                          <a:srgbClr val="000000"/>
                        </a:solidFill>
                        <a:effectLst/>
                        <a:latin typeface="Calibri"/>
                      </a:endParaRPr>
                    </a:p>
                  </a:txBody>
                  <a:tcPr marL="9525" marR="9525" marT="9526" marB="0" anchor="b">
                    <a:solidFill>
                      <a:schemeClr val="accent1"/>
                    </a:solidFill>
                  </a:tcPr>
                </a:tc>
                <a:extLst>
                  <a:ext uri="{0D108BD9-81ED-4DB2-BD59-A6C34878D82A}">
                    <a16:rowId xmlns:a16="http://schemas.microsoft.com/office/drawing/2014/main" val="10003"/>
                  </a:ext>
                </a:extLst>
              </a:tr>
              <a:tr h="370897">
                <a:tc>
                  <a:txBody>
                    <a:bodyPr/>
                    <a:lstStyle/>
                    <a:p>
                      <a:pPr algn="ctr" fontAlgn="b"/>
                      <a:r>
                        <a:rPr lang="en-US" sz="1800" b="1" i="0" u="none" strike="noStrike" dirty="0">
                          <a:solidFill>
                            <a:schemeClr val="tx1"/>
                          </a:solidFill>
                          <a:effectLst/>
                          <a:latin typeface="+mn-lt"/>
                        </a:rPr>
                        <a:t>Buffalo</a:t>
                      </a:r>
                    </a:p>
                  </a:txBody>
                  <a:tcPr marL="9525" marR="9525" marT="9526" marB="0" anchor="b"/>
                </a:tc>
                <a:tc>
                  <a:txBody>
                    <a:bodyPr/>
                    <a:lstStyle/>
                    <a:p>
                      <a:pPr algn="ctr" fontAlgn="b"/>
                      <a:r>
                        <a:rPr lang="en-US" sz="1800" b="0" i="0" u="none" strike="noStrike" dirty="0" smtClean="0">
                          <a:solidFill>
                            <a:srgbClr val="000000"/>
                          </a:solidFill>
                          <a:effectLst/>
                          <a:latin typeface="Calibri"/>
                        </a:rPr>
                        <a:t>174.052</a:t>
                      </a:r>
                      <a:endParaRPr lang="en-US" sz="1800" b="0" i="0" u="none" strike="noStrike" dirty="0">
                        <a:solidFill>
                          <a:srgbClr val="000000"/>
                        </a:solidFill>
                        <a:effectLst/>
                        <a:latin typeface="Calibri"/>
                      </a:endParaRPr>
                    </a:p>
                  </a:txBody>
                  <a:tcPr marL="9525" marR="9525" marT="9526" marB="0" anchor="b"/>
                </a:tc>
                <a:tc>
                  <a:txBody>
                    <a:bodyPr/>
                    <a:lstStyle/>
                    <a:p>
                      <a:pPr algn="ctr" fontAlgn="b"/>
                      <a:r>
                        <a:rPr lang="en-US" sz="1800" b="0" i="0" u="none" strike="noStrike" dirty="0">
                          <a:solidFill>
                            <a:srgbClr val="000000"/>
                          </a:solidFill>
                          <a:effectLst/>
                          <a:latin typeface="Calibri"/>
                        </a:rPr>
                        <a:t>174.014</a:t>
                      </a:r>
                    </a:p>
                  </a:txBody>
                  <a:tcPr marL="9525" marR="9525" marT="9526" marB="0" anchor="b"/>
                </a:tc>
                <a:tc>
                  <a:txBody>
                    <a:bodyPr/>
                    <a:lstStyle/>
                    <a:p>
                      <a:pPr algn="ctr" fontAlgn="b"/>
                      <a:r>
                        <a:rPr lang="en-US" sz="1800" b="0" i="0" u="none" strike="noStrike" dirty="0">
                          <a:solidFill>
                            <a:srgbClr val="000000"/>
                          </a:solidFill>
                          <a:effectLst/>
                          <a:latin typeface="Calibri"/>
                        </a:rPr>
                        <a:t>173.997</a:t>
                      </a:r>
                    </a:p>
                  </a:txBody>
                  <a:tcPr marL="9525" marR="9525" marT="9526" marB="0" anchor="b"/>
                </a:tc>
                <a:tc>
                  <a:txBody>
                    <a:bodyPr/>
                    <a:lstStyle/>
                    <a:p>
                      <a:pPr algn="ctr" fontAlgn="b"/>
                      <a:r>
                        <a:rPr lang="en-US" sz="1800" b="0" i="0" u="none" strike="noStrike" dirty="0">
                          <a:solidFill>
                            <a:srgbClr val="000000"/>
                          </a:solidFill>
                          <a:effectLst/>
                          <a:latin typeface="Calibri"/>
                        </a:rPr>
                        <a:t>174.016</a:t>
                      </a:r>
                    </a:p>
                  </a:txBody>
                  <a:tcPr marL="9525" marR="9525" marT="9526" marB="0" anchor="b"/>
                </a:tc>
                <a:tc>
                  <a:txBody>
                    <a:bodyPr/>
                    <a:lstStyle/>
                    <a:p>
                      <a:pPr algn="ctr" fontAlgn="b"/>
                      <a:r>
                        <a:rPr lang="en-US" sz="1800" b="0" i="0" u="none" strike="noStrike" dirty="0">
                          <a:solidFill>
                            <a:srgbClr val="000000"/>
                          </a:solidFill>
                          <a:effectLst/>
                          <a:latin typeface="Calibri"/>
                        </a:rPr>
                        <a:t>174.011</a:t>
                      </a:r>
                    </a:p>
                  </a:txBody>
                  <a:tcPr marL="9525" marR="9525" marT="9526" marB="0" anchor="b"/>
                </a:tc>
                <a:tc>
                  <a:txBody>
                    <a:bodyPr/>
                    <a:lstStyle/>
                    <a:p>
                      <a:pPr algn="ctr" fontAlgn="b"/>
                      <a:r>
                        <a:rPr lang="en-US" sz="1800" b="0" i="0" u="none" strike="noStrike" dirty="0">
                          <a:solidFill>
                            <a:srgbClr val="000000"/>
                          </a:solidFill>
                          <a:effectLst/>
                          <a:latin typeface="Calibri"/>
                        </a:rPr>
                        <a:t>174.004</a:t>
                      </a:r>
                    </a:p>
                  </a:txBody>
                  <a:tcPr marL="9525" marR="9525" marT="9526" marB="0" anchor="b"/>
                </a:tc>
                <a:extLst>
                  <a:ext uri="{0D108BD9-81ED-4DB2-BD59-A6C34878D82A}">
                    <a16:rowId xmlns:a16="http://schemas.microsoft.com/office/drawing/2014/main" val="10004"/>
                  </a:ext>
                </a:extLst>
              </a:tr>
              <a:tr h="370897">
                <a:tc>
                  <a:txBody>
                    <a:bodyPr/>
                    <a:lstStyle/>
                    <a:p>
                      <a:pPr algn="ctr" fontAlgn="b"/>
                      <a:r>
                        <a:rPr lang="en-US" sz="1800" b="1" i="0" u="none" strike="noStrike" dirty="0">
                          <a:solidFill>
                            <a:schemeClr val="tx1"/>
                          </a:solidFill>
                          <a:effectLst/>
                          <a:latin typeface="+mn-lt"/>
                        </a:rPr>
                        <a:t>Cleveland</a:t>
                      </a:r>
                    </a:p>
                  </a:txBody>
                  <a:tcPr marL="9525" marR="9525" marT="9526" marB="0" anchor="b"/>
                </a:tc>
                <a:tc>
                  <a:txBody>
                    <a:bodyPr/>
                    <a:lstStyle/>
                    <a:p>
                      <a:pPr algn="ctr" fontAlgn="b"/>
                      <a:r>
                        <a:rPr lang="en-US" sz="1800" b="0" i="0" u="none" strike="noStrike" dirty="0" smtClean="0">
                          <a:solidFill>
                            <a:srgbClr val="000000"/>
                          </a:solidFill>
                          <a:effectLst/>
                          <a:latin typeface="Calibri"/>
                        </a:rPr>
                        <a:t>174.087</a:t>
                      </a:r>
                      <a:endParaRPr lang="en-US" sz="1800" b="0" i="0" u="none" strike="noStrike" dirty="0">
                        <a:solidFill>
                          <a:srgbClr val="000000"/>
                        </a:solidFill>
                        <a:effectLst/>
                        <a:latin typeface="Calibri"/>
                      </a:endParaRPr>
                    </a:p>
                  </a:txBody>
                  <a:tcPr marL="9525" marR="9525" marT="9526" marB="0" anchor="b"/>
                </a:tc>
                <a:tc>
                  <a:txBody>
                    <a:bodyPr/>
                    <a:lstStyle/>
                    <a:p>
                      <a:pPr algn="ctr" fontAlgn="b"/>
                      <a:r>
                        <a:rPr lang="en-US" sz="1800" b="0" i="0" u="none" strike="noStrike" dirty="0">
                          <a:solidFill>
                            <a:srgbClr val="000000"/>
                          </a:solidFill>
                          <a:effectLst/>
                          <a:latin typeface="Calibri"/>
                        </a:rPr>
                        <a:t>174.023</a:t>
                      </a:r>
                    </a:p>
                  </a:txBody>
                  <a:tcPr marL="9525" marR="9525" marT="9526" marB="0" anchor="b"/>
                </a:tc>
                <a:tc>
                  <a:txBody>
                    <a:bodyPr/>
                    <a:lstStyle/>
                    <a:p>
                      <a:pPr algn="ctr" fontAlgn="b"/>
                      <a:r>
                        <a:rPr lang="en-US" sz="1800" b="0" i="0" u="none" strike="noStrike" dirty="0">
                          <a:solidFill>
                            <a:srgbClr val="000000"/>
                          </a:solidFill>
                          <a:effectLst/>
                          <a:latin typeface="Calibri"/>
                        </a:rPr>
                        <a:t>174.011</a:t>
                      </a:r>
                    </a:p>
                  </a:txBody>
                  <a:tcPr marL="9525" marR="9525" marT="9526" marB="0" anchor="b"/>
                </a:tc>
                <a:tc>
                  <a:txBody>
                    <a:bodyPr/>
                    <a:lstStyle/>
                    <a:p>
                      <a:pPr algn="ctr" fontAlgn="b"/>
                      <a:r>
                        <a:rPr lang="en-US" sz="1800" b="0" i="0" u="none" strike="noStrike" dirty="0">
                          <a:solidFill>
                            <a:srgbClr val="000000"/>
                          </a:solidFill>
                          <a:effectLst/>
                          <a:latin typeface="Calibri"/>
                        </a:rPr>
                        <a:t>174.011</a:t>
                      </a:r>
                    </a:p>
                  </a:txBody>
                  <a:tcPr marL="9525" marR="9525" marT="9526" marB="0" anchor="b"/>
                </a:tc>
                <a:tc>
                  <a:txBody>
                    <a:bodyPr/>
                    <a:lstStyle/>
                    <a:p>
                      <a:pPr algn="ctr" fontAlgn="b"/>
                      <a:r>
                        <a:rPr lang="en-US" sz="1800" b="0" i="0" u="none" strike="noStrike" dirty="0">
                          <a:solidFill>
                            <a:srgbClr val="000000"/>
                          </a:solidFill>
                          <a:effectLst/>
                          <a:latin typeface="Calibri"/>
                        </a:rPr>
                        <a:t>174.033</a:t>
                      </a:r>
                    </a:p>
                  </a:txBody>
                  <a:tcPr marL="9525" marR="9525" marT="9526" marB="0" anchor="b"/>
                </a:tc>
                <a:tc>
                  <a:txBody>
                    <a:bodyPr/>
                    <a:lstStyle/>
                    <a:p>
                      <a:pPr algn="ctr" fontAlgn="b"/>
                      <a:r>
                        <a:rPr lang="en-US" sz="1800" b="0" i="0" u="none" strike="noStrike">
                          <a:solidFill>
                            <a:srgbClr val="000000"/>
                          </a:solidFill>
                          <a:effectLst/>
                          <a:latin typeface="Calibri"/>
                        </a:rPr>
                        <a:t>174.019</a:t>
                      </a:r>
                    </a:p>
                  </a:txBody>
                  <a:tcPr marL="9525" marR="9525" marT="9526" marB="0" anchor="b"/>
                </a:tc>
                <a:extLst>
                  <a:ext uri="{0D108BD9-81ED-4DB2-BD59-A6C34878D82A}">
                    <a16:rowId xmlns:a16="http://schemas.microsoft.com/office/drawing/2014/main" val="10005"/>
                  </a:ext>
                </a:extLst>
              </a:tr>
              <a:tr h="370897">
                <a:tc>
                  <a:txBody>
                    <a:bodyPr/>
                    <a:lstStyle/>
                    <a:p>
                      <a:pPr algn="ctr" fontAlgn="b"/>
                      <a:r>
                        <a:rPr lang="en-US" sz="1800" b="1" i="0" u="none" strike="noStrike" dirty="0">
                          <a:solidFill>
                            <a:schemeClr val="tx1"/>
                          </a:solidFill>
                          <a:effectLst/>
                          <a:latin typeface="+mn-lt"/>
                        </a:rPr>
                        <a:t>Marblehead</a:t>
                      </a:r>
                    </a:p>
                  </a:txBody>
                  <a:tcPr marL="9525" marR="9525" marT="9526" marB="0" anchor="b"/>
                </a:tc>
                <a:tc>
                  <a:txBody>
                    <a:bodyPr/>
                    <a:lstStyle/>
                    <a:p>
                      <a:pPr algn="ctr" fontAlgn="b"/>
                      <a:r>
                        <a:rPr lang="en-US" sz="1800" b="0" i="0" u="none" strike="noStrike" dirty="0" smtClean="0">
                          <a:solidFill>
                            <a:srgbClr val="000000"/>
                          </a:solidFill>
                          <a:effectLst/>
                          <a:latin typeface="Calibri"/>
                        </a:rPr>
                        <a:t>174.088</a:t>
                      </a:r>
                      <a:endParaRPr lang="en-US" sz="1800" b="0" i="0" u="none" strike="noStrike" dirty="0">
                        <a:solidFill>
                          <a:srgbClr val="000000"/>
                        </a:solidFill>
                        <a:effectLst/>
                        <a:latin typeface="Calibri"/>
                      </a:endParaRPr>
                    </a:p>
                  </a:txBody>
                  <a:tcPr marL="9525" marR="9525" marT="9526" marB="0" anchor="b"/>
                </a:tc>
                <a:tc>
                  <a:txBody>
                    <a:bodyPr/>
                    <a:lstStyle/>
                    <a:p>
                      <a:pPr algn="ctr" fontAlgn="b"/>
                      <a:r>
                        <a:rPr lang="en-US" sz="1800" b="0" i="0" u="none" strike="noStrike" dirty="0">
                          <a:solidFill>
                            <a:srgbClr val="000000"/>
                          </a:solidFill>
                          <a:effectLst/>
                          <a:latin typeface="Calibri"/>
                        </a:rPr>
                        <a:t>174.002</a:t>
                      </a:r>
                    </a:p>
                  </a:txBody>
                  <a:tcPr marL="9525" marR="9525" marT="9526" marB="0" anchor="b"/>
                </a:tc>
                <a:tc>
                  <a:txBody>
                    <a:bodyPr/>
                    <a:lstStyle/>
                    <a:p>
                      <a:pPr algn="ctr" fontAlgn="b"/>
                      <a:r>
                        <a:rPr lang="en-US" sz="1800" b="0" i="0" u="none" strike="noStrike" dirty="0">
                          <a:solidFill>
                            <a:srgbClr val="000000"/>
                          </a:solidFill>
                          <a:effectLst/>
                          <a:latin typeface="Calibri"/>
                        </a:rPr>
                        <a:t>174.005</a:t>
                      </a:r>
                    </a:p>
                  </a:txBody>
                  <a:tcPr marL="9525" marR="9525" marT="9526" marB="0" anchor="b"/>
                </a:tc>
                <a:tc>
                  <a:txBody>
                    <a:bodyPr/>
                    <a:lstStyle/>
                    <a:p>
                      <a:pPr algn="ctr" fontAlgn="b"/>
                      <a:r>
                        <a:rPr lang="en-US" sz="1800" b="0" i="0" u="none" strike="noStrike" dirty="0">
                          <a:solidFill>
                            <a:srgbClr val="000000"/>
                          </a:solidFill>
                          <a:effectLst/>
                          <a:latin typeface="Calibri"/>
                        </a:rPr>
                        <a:t>174.024</a:t>
                      </a:r>
                    </a:p>
                  </a:txBody>
                  <a:tcPr marL="9525" marR="9525" marT="9526" marB="0" anchor="b"/>
                </a:tc>
                <a:tc>
                  <a:txBody>
                    <a:bodyPr/>
                    <a:lstStyle/>
                    <a:p>
                      <a:pPr algn="ctr" fontAlgn="b"/>
                      <a:r>
                        <a:rPr lang="en-US" sz="1800" b="0" i="0" u="none" strike="noStrike" dirty="0">
                          <a:solidFill>
                            <a:srgbClr val="000000"/>
                          </a:solidFill>
                          <a:effectLst/>
                          <a:latin typeface="Calibri"/>
                        </a:rPr>
                        <a:t>174.026</a:t>
                      </a:r>
                    </a:p>
                  </a:txBody>
                  <a:tcPr marL="9525" marR="9525" marT="9526" marB="0" anchor="b"/>
                </a:tc>
                <a:tc>
                  <a:txBody>
                    <a:bodyPr/>
                    <a:lstStyle/>
                    <a:p>
                      <a:pPr algn="ctr" fontAlgn="b"/>
                      <a:r>
                        <a:rPr lang="en-US" sz="1800" b="0" i="0" u="none" strike="noStrike" dirty="0">
                          <a:solidFill>
                            <a:srgbClr val="000000"/>
                          </a:solidFill>
                          <a:effectLst/>
                          <a:latin typeface="Calibri"/>
                        </a:rPr>
                        <a:t>174.016</a:t>
                      </a:r>
                    </a:p>
                  </a:txBody>
                  <a:tcPr marL="9525" marR="9525" marT="9526" marB="0" anchor="b"/>
                </a:tc>
                <a:extLst>
                  <a:ext uri="{0D108BD9-81ED-4DB2-BD59-A6C34878D82A}">
                    <a16:rowId xmlns:a16="http://schemas.microsoft.com/office/drawing/2014/main" val="10006"/>
                  </a:ext>
                </a:extLst>
              </a:tr>
              <a:tr h="370897">
                <a:tc>
                  <a:txBody>
                    <a:bodyPr/>
                    <a:lstStyle/>
                    <a:p>
                      <a:pPr algn="ctr" fontAlgn="b"/>
                      <a:r>
                        <a:rPr lang="en-US" sz="1800" b="1" i="0" u="none" strike="noStrike" dirty="0">
                          <a:solidFill>
                            <a:schemeClr val="tx1"/>
                          </a:solidFill>
                          <a:effectLst/>
                          <a:latin typeface="+mn-lt"/>
                        </a:rPr>
                        <a:t>Pt. Iroquois</a:t>
                      </a:r>
                    </a:p>
                  </a:txBody>
                  <a:tcPr marL="9525" marR="9525" marT="9526" marB="0" anchor="b"/>
                </a:tc>
                <a:tc>
                  <a:txBody>
                    <a:bodyPr/>
                    <a:lstStyle/>
                    <a:p>
                      <a:pPr algn="ctr" fontAlgn="b"/>
                      <a:r>
                        <a:rPr lang="en-US" sz="1800" b="0" i="0" u="none" strike="noStrike" dirty="0" smtClean="0">
                          <a:solidFill>
                            <a:srgbClr val="000000"/>
                          </a:solidFill>
                          <a:effectLst/>
                          <a:latin typeface="Calibri"/>
                        </a:rPr>
                        <a:t>182.983</a:t>
                      </a:r>
                      <a:endParaRPr lang="en-US" sz="1800" b="0" i="0" u="none" strike="noStrike" dirty="0">
                        <a:solidFill>
                          <a:srgbClr val="000000"/>
                        </a:solidFill>
                        <a:effectLst/>
                        <a:latin typeface="Calibri"/>
                      </a:endParaRPr>
                    </a:p>
                  </a:txBody>
                  <a:tcPr marL="9525" marR="9525" marT="9526" marB="0" anchor="b"/>
                </a:tc>
                <a:tc>
                  <a:txBody>
                    <a:bodyPr/>
                    <a:lstStyle/>
                    <a:p>
                      <a:pPr algn="ctr" fontAlgn="b"/>
                      <a:r>
                        <a:rPr lang="en-US" sz="1800" b="0" i="0" u="none" strike="noStrike" dirty="0">
                          <a:solidFill>
                            <a:srgbClr val="000000"/>
                          </a:solidFill>
                          <a:effectLst/>
                          <a:latin typeface="Calibri"/>
                        </a:rPr>
                        <a:t>182.981</a:t>
                      </a:r>
                    </a:p>
                  </a:txBody>
                  <a:tcPr marL="9525" marR="9525" marT="9526" marB="0" anchor="b"/>
                </a:tc>
                <a:tc>
                  <a:txBody>
                    <a:bodyPr/>
                    <a:lstStyle/>
                    <a:p>
                      <a:pPr algn="ctr" fontAlgn="b"/>
                      <a:r>
                        <a:rPr lang="en-US" sz="1800" b="0" i="0" u="none" strike="noStrike" dirty="0">
                          <a:solidFill>
                            <a:srgbClr val="000000"/>
                          </a:solidFill>
                          <a:effectLst/>
                          <a:latin typeface="Calibri"/>
                        </a:rPr>
                        <a:t>182.977</a:t>
                      </a:r>
                    </a:p>
                  </a:txBody>
                  <a:tcPr marL="9525" marR="9525" marT="9526" marB="0" anchor="b"/>
                </a:tc>
                <a:tc>
                  <a:txBody>
                    <a:bodyPr/>
                    <a:lstStyle/>
                    <a:p>
                      <a:pPr algn="ctr" fontAlgn="b"/>
                      <a:r>
                        <a:rPr lang="en-US" sz="1800" b="0" i="0" u="none" strike="noStrike" dirty="0">
                          <a:solidFill>
                            <a:srgbClr val="000000"/>
                          </a:solidFill>
                          <a:effectLst/>
                          <a:latin typeface="Calibri"/>
                        </a:rPr>
                        <a:t>183.000</a:t>
                      </a:r>
                    </a:p>
                  </a:txBody>
                  <a:tcPr marL="9525" marR="9525" marT="9526" marB="0" anchor="b"/>
                </a:tc>
                <a:tc>
                  <a:txBody>
                    <a:bodyPr/>
                    <a:lstStyle/>
                    <a:p>
                      <a:pPr algn="ctr" fontAlgn="b"/>
                      <a:r>
                        <a:rPr lang="en-US" sz="1800" b="0" i="0" u="none" strike="noStrike" dirty="0">
                          <a:solidFill>
                            <a:srgbClr val="000000"/>
                          </a:solidFill>
                          <a:effectLst/>
                          <a:latin typeface="Calibri"/>
                        </a:rPr>
                        <a:t>182.990</a:t>
                      </a:r>
                    </a:p>
                  </a:txBody>
                  <a:tcPr marL="9525" marR="9525" marT="9526" marB="0" anchor="b"/>
                </a:tc>
                <a:tc>
                  <a:txBody>
                    <a:bodyPr/>
                    <a:lstStyle/>
                    <a:p>
                      <a:pPr algn="ctr" fontAlgn="b"/>
                      <a:r>
                        <a:rPr lang="en-US" sz="1800" b="0" i="0" u="none" strike="noStrike">
                          <a:solidFill>
                            <a:srgbClr val="000000"/>
                          </a:solidFill>
                          <a:effectLst/>
                          <a:latin typeface="Calibri"/>
                        </a:rPr>
                        <a:t>182.992</a:t>
                      </a:r>
                    </a:p>
                  </a:txBody>
                  <a:tcPr marL="9525" marR="9525" marT="9526" marB="0" anchor="b"/>
                </a:tc>
                <a:extLst>
                  <a:ext uri="{0D108BD9-81ED-4DB2-BD59-A6C34878D82A}">
                    <a16:rowId xmlns:a16="http://schemas.microsoft.com/office/drawing/2014/main" val="10007"/>
                  </a:ext>
                </a:extLst>
              </a:tr>
              <a:tr h="370897">
                <a:tc>
                  <a:txBody>
                    <a:bodyPr/>
                    <a:lstStyle/>
                    <a:p>
                      <a:pPr algn="ctr" fontAlgn="b"/>
                      <a:r>
                        <a:rPr lang="en-US" sz="1800" b="1" i="0" u="none" strike="noStrike" dirty="0">
                          <a:solidFill>
                            <a:schemeClr val="tx1"/>
                          </a:solidFill>
                          <a:effectLst/>
                          <a:latin typeface="+mn-lt"/>
                        </a:rPr>
                        <a:t>Marquette</a:t>
                      </a:r>
                    </a:p>
                  </a:txBody>
                  <a:tcPr marL="9525" marR="9525" marT="9526" marB="0" anchor="b"/>
                </a:tc>
                <a:tc>
                  <a:txBody>
                    <a:bodyPr/>
                    <a:lstStyle/>
                    <a:p>
                      <a:pPr algn="ctr" fontAlgn="b"/>
                      <a:r>
                        <a:rPr lang="en-US" sz="1800" b="0" i="0" u="none" strike="noStrike" dirty="0" smtClean="0">
                          <a:solidFill>
                            <a:srgbClr val="000000"/>
                          </a:solidFill>
                          <a:effectLst/>
                          <a:latin typeface="Calibri"/>
                        </a:rPr>
                        <a:t>182.976</a:t>
                      </a:r>
                      <a:endParaRPr lang="en-US" sz="1800" b="0" i="0" u="none" strike="noStrike" dirty="0">
                        <a:solidFill>
                          <a:srgbClr val="000000"/>
                        </a:solidFill>
                        <a:effectLst/>
                        <a:latin typeface="Calibri"/>
                      </a:endParaRPr>
                    </a:p>
                  </a:txBody>
                  <a:tcPr marL="9525" marR="9525" marT="9526" marB="0" anchor="b"/>
                </a:tc>
                <a:tc>
                  <a:txBody>
                    <a:bodyPr/>
                    <a:lstStyle/>
                    <a:p>
                      <a:pPr algn="ctr" fontAlgn="b"/>
                      <a:r>
                        <a:rPr lang="en-US" sz="1800" b="0" i="0" u="none" strike="noStrike" dirty="0">
                          <a:solidFill>
                            <a:srgbClr val="000000"/>
                          </a:solidFill>
                          <a:effectLst/>
                          <a:latin typeface="Calibri"/>
                        </a:rPr>
                        <a:t>182.997</a:t>
                      </a:r>
                    </a:p>
                  </a:txBody>
                  <a:tcPr marL="9525" marR="9525" marT="9526" marB="0" anchor="b"/>
                </a:tc>
                <a:tc>
                  <a:txBody>
                    <a:bodyPr/>
                    <a:lstStyle/>
                    <a:p>
                      <a:pPr algn="ctr" fontAlgn="b"/>
                      <a:r>
                        <a:rPr lang="en-US" sz="1800" b="0" i="0" u="none" strike="noStrike" dirty="0">
                          <a:solidFill>
                            <a:srgbClr val="000000"/>
                          </a:solidFill>
                          <a:effectLst/>
                          <a:latin typeface="Calibri"/>
                        </a:rPr>
                        <a:t>183.012</a:t>
                      </a:r>
                    </a:p>
                  </a:txBody>
                  <a:tcPr marL="9525" marR="9525" marT="9526" marB="0" anchor="b"/>
                </a:tc>
                <a:tc>
                  <a:txBody>
                    <a:bodyPr/>
                    <a:lstStyle/>
                    <a:p>
                      <a:pPr algn="ctr" fontAlgn="b"/>
                      <a:r>
                        <a:rPr lang="en-US" sz="1800" b="0" i="0" u="none" strike="noStrike" dirty="0">
                          <a:solidFill>
                            <a:srgbClr val="000000"/>
                          </a:solidFill>
                          <a:effectLst/>
                          <a:latin typeface="Calibri"/>
                        </a:rPr>
                        <a:t>183.026</a:t>
                      </a:r>
                    </a:p>
                  </a:txBody>
                  <a:tcPr marL="9525" marR="9525" marT="9526" marB="0" anchor="b"/>
                </a:tc>
                <a:tc>
                  <a:txBody>
                    <a:bodyPr/>
                    <a:lstStyle/>
                    <a:p>
                      <a:pPr algn="ctr" fontAlgn="b"/>
                      <a:r>
                        <a:rPr lang="en-US" sz="1800" b="0" i="0" u="none" strike="noStrike" dirty="0">
                          <a:solidFill>
                            <a:srgbClr val="000000"/>
                          </a:solidFill>
                          <a:effectLst/>
                          <a:latin typeface="Calibri"/>
                        </a:rPr>
                        <a:t>183.013</a:t>
                      </a:r>
                    </a:p>
                  </a:txBody>
                  <a:tcPr marL="9525" marR="9525" marT="9526" marB="0" anchor="b"/>
                </a:tc>
                <a:tc>
                  <a:txBody>
                    <a:bodyPr/>
                    <a:lstStyle/>
                    <a:p>
                      <a:pPr algn="ctr" fontAlgn="b"/>
                      <a:r>
                        <a:rPr lang="en-US" sz="1800" b="0" i="0" u="none" strike="noStrike" dirty="0">
                          <a:solidFill>
                            <a:srgbClr val="000000"/>
                          </a:solidFill>
                          <a:effectLst/>
                          <a:latin typeface="Calibri"/>
                        </a:rPr>
                        <a:t>182.992</a:t>
                      </a:r>
                    </a:p>
                  </a:txBody>
                  <a:tcPr marL="9525" marR="9525" marT="9526" marB="0" anchor="b"/>
                </a:tc>
                <a:extLst>
                  <a:ext uri="{0D108BD9-81ED-4DB2-BD59-A6C34878D82A}">
                    <a16:rowId xmlns:a16="http://schemas.microsoft.com/office/drawing/2014/main" val="10008"/>
                  </a:ext>
                </a:extLst>
              </a:tr>
              <a:tr h="370897">
                <a:tc>
                  <a:txBody>
                    <a:bodyPr/>
                    <a:lstStyle/>
                    <a:p>
                      <a:pPr algn="ctr" fontAlgn="b"/>
                      <a:r>
                        <a:rPr lang="en-US" sz="1800" b="1" i="0" u="none" strike="noStrike" dirty="0">
                          <a:solidFill>
                            <a:schemeClr val="tx1"/>
                          </a:solidFill>
                          <a:effectLst/>
                          <a:latin typeface="+mn-lt"/>
                        </a:rPr>
                        <a:t>Grand Marais</a:t>
                      </a:r>
                    </a:p>
                  </a:txBody>
                  <a:tcPr marL="9525" marR="9525" marT="9526" marB="0" anchor="b"/>
                </a:tc>
                <a:tc>
                  <a:txBody>
                    <a:bodyPr/>
                    <a:lstStyle/>
                    <a:p>
                      <a:pPr algn="ctr" fontAlgn="b"/>
                      <a:r>
                        <a:rPr lang="en-US" sz="1800" b="0" i="0" u="none" strike="noStrike" dirty="0" smtClean="0">
                          <a:solidFill>
                            <a:srgbClr val="000000"/>
                          </a:solidFill>
                          <a:effectLst/>
                          <a:latin typeface="Calibri"/>
                        </a:rPr>
                        <a:t>182.935</a:t>
                      </a:r>
                      <a:endParaRPr lang="en-US" sz="1800" b="0" i="0" u="none" strike="noStrike" dirty="0">
                        <a:solidFill>
                          <a:srgbClr val="000000"/>
                        </a:solidFill>
                        <a:effectLst/>
                        <a:latin typeface="Calibri"/>
                      </a:endParaRPr>
                    </a:p>
                  </a:txBody>
                  <a:tcPr marL="9525" marR="9525" marT="9526" marB="0" anchor="b"/>
                </a:tc>
                <a:tc>
                  <a:txBody>
                    <a:bodyPr/>
                    <a:lstStyle/>
                    <a:p>
                      <a:pPr algn="ctr" fontAlgn="b"/>
                      <a:r>
                        <a:rPr lang="en-US" sz="1800" b="0" i="0" u="none" strike="noStrike" dirty="0">
                          <a:solidFill>
                            <a:srgbClr val="000000"/>
                          </a:solidFill>
                          <a:effectLst/>
                          <a:latin typeface="Calibri"/>
                        </a:rPr>
                        <a:t>182.970</a:t>
                      </a:r>
                    </a:p>
                  </a:txBody>
                  <a:tcPr marL="9525" marR="9525" marT="9526" marB="0" anchor="b"/>
                </a:tc>
                <a:tc>
                  <a:txBody>
                    <a:bodyPr/>
                    <a:lstStyle/>
                    <a:p>
                      <a:pPr algn="ctr" fontAlgn="b"/>
                      <a:r>
                        <a:rPr lang="en-US" sz="1800" b="0" i="0" u="none" strike="noStrike" dirty="0">
                          <a:solidFill>
                            <a:srgbClr val="000000"/>
                          </a:solidFill>
                          <a:effectLst/>
                          <a:latin typeface="Calibri"/>
                        </a:rPr>
                        <a:t>182.970</a:t>
                      </a:r>
                    </a:p>
                  </a:txBody>
                  <a:tcPr marL="9525" marR="9525" marT="9526" marB="0" anchor="b"/>
                </a:tc>
                <a:tc>
                  <a:txBody>
                    <a:bodyPr/>
                    <a:lstStyle/>
                    <a:p>
                      <a:pPr algn="ctr" fontAlgn="b"/>
                      <a:r>
                        <a:rPr lang="en-US" sz="1800" b="0" i="0" u="none" strike="noStrike" dirty="0">
                          <a:solidFill>
                            <a:srgbClr val="000000"/>
                          </a:solidFill>
                          <a:effectLst/>
                          <a:latin typeface="Calibri"/>
                        </a:rPr>
                        <a:t>182.986</a:t>
                      </a:r>
                    </a:p>
                  </a:txBody>
                  <a:tcPr marL="9525" marR="9525" marT="9526" marB="0" anchor="b"/>
                </a:tc>
                <a:tc>
                  <a:txBody>
                    <a:bodyPr/>
                    <a:lstStyle/>
                    <a:p>
                      <a:pPr algn="ctr" fontAlgn="b"/>
                      <a:r>
                        <a:rPr lang="en-US" sz="1800" b="0" i="0" u="none" strike="noStrike" dirty="0">
                          <a:solidFill>
                            <a:srgbClr val="000000"/>
                          </a:solidFill>
                          <a:effectLst/>
                          <a:latin typeface="Calibri"/>
                        </a:rPr>
                        <a:t>182.995</a:t>
                      </a:r>
                    </a:p>
                  </a:txBody>
                  <a:tcPr marL="9525" marR="9525" marT="9526" marB="0" anchor="b"/>
                </a:tc>
                <a:tc>
                  <a:txBody>
                    <a:bodyPr/>
                    <a:lstStyle/>
                    <a:p>
                      <a:pPr algn="ctr" fontAlgn="b"/>
                      <a:r>
                        <a:rPr lang="en-US" sz="1800" b="0" i="0" u="none" strike="noStrike" dirty="0">
                          <a:solidFill>
                            <a:srgbClr val="000000"/>
                          </a:solidFill>
                          <a:effectLst/>
                          <a:latin typeface="Calibri"/>
                        </a:rPr>
                        <a:t>182.980</a:t>
                      </a:r>
                    </a:p>
                  </a:txBody>
                  <a:tcPr marL="9525" marR="9525" marT="9526" marB="0" anchor="b"/>
                </a:tc>
                <a:extLst>
                  <a:ext uri="{0D108BD9-81ED-4DB2-BD59-A6C34878D82A}">
                    <a16:rowId xmlns:a16="http://schemas.microsoft.com/office/drawing/2014/main" val="10009"/>
                  </a:ext>
                </a:extLst>
              </a:tr>
            </a:tbl>
          </a:graphicData>
        </a:graphic>
      </p:graphicFrame>
      <p:sp>
        <p:nvSpPr>
          <p:cNvPr id="6" name="Date Placeholder 5"/>
          <p:cNvSpPr>
            <a:spLocks noGrp="1"/>
          </p:cNvSpPr>
          <p:nvPr>
            <p:ph type="dt" sz="half" idx="10"/>
          </p:nvPr>
        </p:nvSpPr>
        <p:spPr/>
        <p:txBody>
          <a:bodyPr/>
          <a:lstStyle/>
          <a:p>
            <a:pPr>
              <a:defRPr/>
            </a:pPr>
            <a:r>
              <a:rPr lang="en-US" smtClean="0"/>
              <a:t>September 29, 2017                   Trends in GNSS</a:t>
            </a:r>
            <a:endParaRPr lang="en-US"/>
          </a:p>
        </p:txBody>
      </p:sp>
      <p:sp>
        <p:nvSpPr>
          <p:cNvPr id="7" name="Footer Placeholder 6"/>
          <p:cNvSpPr>
            <a:spLocks noGrp="1"/>
          </p:cNvSpPr>
          <p:nvPr>
            <p:ph type="ftr" sz="quarter" idx="11"/>
          </p:nvPr>
        </p:nvSpPr>
        <p:spPr/>
        <p:txBody>
          <a:bodyPr/>
          <a:lstStyle/>
          <a:p>
            <a:pPr>
              <a:defRPr/>
            </a:pPr>
            <a:r>
              <a:rPr lang="en-US" smtClean="0"/>
              <a:t>INTERGEO Berlin, Germany                           26-28 September 2017</a:t>
            </a:r>
            <a:endParaRPr lang="en-US"/>
          </a:p>
        </p:txBody>
      </p:sp>
      <p:sp>
        <p:nvSpPr>
          <p:cNvPr id="8" name="Slide Number Placeholder 7"/>
          <p:cNvSpPr>
            <a:spLocks noGrp="1"/>
          </p:cNvSpPr>
          <p:nvPr>
            <p:ph type="sldNum" sz="quarter" idx="12"/>
          </p:nvPr>
        </p:nvSpPr>
        <p:spPr/>
        <p:txBody>
          <a:bodyPr/>
          <a:lstStyle/>
          <a:p>
            <a:pPr>
              <a:defRPr/>
            </a:pPr>
            <a:fld id="{236A621D-B3D1-422D-955B-1C2DBCF4FF1D}" type="slidenum">
              <a:rPr lang="en-US" smtClean="0"/>
              <a:pPr>
                <a:defRPr/>
              </a:pPr>
              <a:t>15</a:t>
            </a:fld>
            <a:endParaRPr lang="en-US"/>
          </a:p>
        </p:txBody>
      </p:sp>
    </p:spTree>
    <p:extLst>
      <p:ext uri="{BB962C8B-B14F-4D97-AF65-F5344CB8AC3E}">
        <p14:creationId xmlns:p14="http://schemas.microsoft.com/office/powerpoint/2010/main" val="3339659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altLang="en-US" dirty="0"/>
              <a:t>Geometric Coordinates of WS </a:t>
            </a:r>
            <a:r>
              <a:rPr lang="en-US" altLang="en-US" dirty="0" smtClean="0"/>
              <a:t>(Campaign </a:t>
            </a:r>
            <a:r>
              <a:rPr lang="en-US" altLang="en-US" dirty="0"/>
              <a:t>GPS-Canadian solution)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6544516"/>
              </p:ext>
            </p:extLst>
          </p:nvPr>
        </p:nvGraphicFramePr>
        <p:xfrm>
          <a:off x="457200" y="1600200"/>
          <a:ext cx="8229599" cy="4251326"/>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838199">
                  <a:extLst>
                    <a:ext uri="{9D8B030D-6E8A-4147-A177-3AD203B41FA5}">
                      <a16:colId xmlns:a16="http://schemas.microsoft.com/office/drawing/2014/main" val="20006"/>
                    </a:ext>
                  </a:extLst>
                </a:gridCol>
              </a:tblGrid>
              <a:tr h="370840">
                <a:tc>
                  <a:txBody>
                    <a:bodyPr/>
                    <a:lstStyle/>
                    <a:p>
                      <a:pPr algn="ctr" fontAlgn="b"/>
                      <a:r>
                        <a:rPr lang="en-US" sz="1800" b="1" i="0" u="none" strike="noStrike" dirty="0" smtClean="0">
                          <a:solidFill>
                            <a:schemeClr val="tx1"/>
                          </a:solidFill>
                          <a:effectLst/>
                          <a:latin typeface="+mn-lt"/>
                        </a:rPr>
                        <a:t>Location</a:t>
                      </a:r>
                      <a:endParaRPr lang="en-US" sz="1800" b="1" i="0" u="none" strike="noStrike" dirty="0">
                        <a:solidFill>
                          <a:schemeClr val="tx1"/>
                        </a:solidFill>
                        <a:effectLst/>
                        <a:latin typeface="+mn-lt"/>
                      </a:endParaRPr>
                    </a:p>
                  </a:txBody>
                  <a:tcPr marL="9525" marR="9525" marT="9526" marB="0" anchor="ctr"/>
                </a:tc>
                <a:tc>
                  <a:txBody>
                    <a:bodyPr/>
                    <a:lstStyle/>
                    <a:p>
                      <a:pPr algn="ctr" fontAlgn="b"/>
                      <a:r>
                        <a:rPr lang="en-US" sz="1800" b="1" i="0" u="none" strike="noStrike" dirty="0" smtClean="0">
                          <a:solidFill>
                            <a:schemeClr val="tx1"/>
                          </a:solidFill>
                          <a:effectLst/>
                          <a:latin typeface="+mn-lt"/>
                        </a:rPr>
                        <a:t>BM </a:t>
                      </a:r>
                      <a:r>
                        <a:rPr lang="en-US" sz="1800" b="1" i="0" u="none" strike="noStrike" dirty="0" err="1" smtClean="0">
                          <a:solidFill>
                            <a:schemeClr val="tx1"/>
                          </a:solidFill>
                          <a:effectLst/>
                          <a:latin typeface="+mn-lt"/>
                        </a:rPr>
                        <a:t>Eht</a:t>
                      </a:r>
                      <a:endParaRPr lang="en-US" sz="1800" b="1" i="0" u="none" strike="noStrike" dirty="0">
                        <a:solidFill>
                          <a:schemeClr val="tx1"/>
                        </a:solidFill>
                        <a:effectLst/>
                        <a:latin typeface="+mn-lt"/>
                      </a:endParaRPr>
                    </a:p>
                  </a:txBody>
                  <a:tcPr marL="9525" marR="9525" marT="9526" marB="0" anchor="ctr"/>
                </a:tc>
                <a:tc>
                  <a:txBody>
                    <a:bodyPr/>
                    <a:lstStyle/>
                    <a:p>
                      <a:pPr algn="ctr"/>
                      <a:r>
                        <a:rPr lang="en-US" sz="1800" b="1" dirty="0" smtClean="0">
                          <a:solidFill>
                            <a:schemeClr val="tx1"/>
                          </a:solidFill>
                          <a:latin typeface="+mn-lt"/>
                        </a:rPr>
                        <a:t>ETG</a:t>
                      </a:r>
                      <a:r>
                        <a:rPr lang="en-US" sz="1800" b="1" baseline="0" dirty="0" smtClean="0">
                          <a:solidFill>
                            <a:schemeClr val="tx1"/>
                          </a:solidFill>
                          <a:latin typeface="+mn-lt"/>
                        </a:rPr>
                        <a:t> </a:t>
                      </a:r>
                      <a:r>
                        <a:rPr lang="en-US" sz="1800" b="1" baseline="0" dirty="0" err="1" smtClean="0">
                          <a:solidFill>
                            <a:schemeClr val="tx1"/>
                          </a:solidFill>
                          <a:latin typeface="+mn-lt"/>
                        </a:rPr>
                        <a:t>EHt</a:t>
                      </a:r>
                      <a:endParaRPr lang="en-US" sz="1800" b="1" dirty="0">
                        <a:solidFill>
                          <a:schemeClr val="tx1"/>
                        </a:solidFill>
                        <a:latin typeface="+mn-lt"/>
                      </a:endParaRPr>
                    </a:p>
                  </a:txBody>
                  <a:tcPr marT="45723" marB="45723" anchor="ctr"/>
                </a:tc>
                <a:tc>
                  <a:txBody>
                    <a:bodyPr/>
                    <a:lstStyle/>
                    <a:p>
                      <a:pPr algn="ctr"/>
                      <a:r>
                        <a:rPr lang="en-US" sz="1800" b="1" dirty="0" smtClean="0">
                          <a:solidFill>
                            <a:schemeClr val="tx1"/>
                          </a:solidFill>
                          <a:latin typeface="+mn-lt"/>
                        </a:rPr>
                        <a:t>Latitude *</a:t>
                      </a:r>
                      <a:endParaRPr lang="en-US" sz="1800" b="1" dirty="0">
                        <a:solidFill>
                          <a:schemeClr val="tx1"/>
                        </a:solidFill>
                        <a:latin typeface="+mn-lt"/>
                      </a:endParaRPr>
                    </a:p>
                  </a:txBody>
                  <a:tcPr marT="45723" marB="45723" anchor="ctr"/>
                </a:tc>
                <a:tc>
                  <a:txBody>
                    <a:bodyPr/>
                    <a:lstStyle/>
                    <a:p>
                      <a:pPr algn="ctr"/>
                      <a:r>
                        <a:rPr lang="en-US" sz="1800" b="1" dirty="0" smtClean="0">
                          <a:solidFill>
                            <a:schemeClr val="tx1"/>
                          </a:solidFill>
                          <a:latin typeface="+mn-lt"/>
                        </a:rPr>
                        <a:t>Longitude</a:t>
                      </a:r>
                      <a:r>
                        <a:rPr lang="en-US" sz="1800" b="1" baseline="0" dirty="0" smtClean="0">
                          <a:solidFill>
                            <a:schemeClr val="tx1"/>
                          </a:solidFill>
                          <a:latin typeface="+mn-lt"/>
                        </a:rPr>
                        <a:t> *</a:t>
                      </a:r>
                      <a:endParaRPr lang="en-US" sz="1800" b="1" dirty="0">
                        <a:solidFill>
                          <a:schemeClr val="tx1"/>
                        </a:solidFill>
                        <a:latin typeface="+mn-lt"/>
                      </a:endParaRPr>
                    </a:p>
                  </a:txBody>
                  <a:tcPr marT="45723" marB="45723" anchor="ctr"/>
                </a:tc>
                <a:tc>
                  <a:txBody>
                    <a:bodyPr/>
                    <a:lstStyle/>
                    <a:p>
                      <a:pPr algn="ctr"/>
                      <a:r>
                        <a:rPr lang="en-US" sz="1800" b="1" dirty="0" smtClean="0">
                          <a:solidFill>
                            <a:schemeClr val="tx1"/>
                          </a:solidFill>
                          <a:latin typeface="+mn-lt"/>
                        </a:rPr>
                        <a:t>HAE of Summer</a:t>
                      </a:r>
                      <a:r>
                        <a:rPr lang="en-US" sz="1800" b="1" baseline="0" dirty="0" smtClean="0">
                          <a:solidFill>
                            <a:schemeClr val="tx1"/>
                          </a:solidFill>
                          <a:latin typeface="+mn-lt"/>
                        </a:rPr>
                        <a:t> mean </a:t>
                      </a:r>
                      <a:r>
                        <a:rPr lang="en-US" sz="1800" b="1" dirty="0" smtClean="0">
                          <a:solidFill>
                            <a:schemeClr val="tx1"/>
                          </a:solidFill>
                          <a:latin typeface="+mn-lt"/>
                        </a:rPr>
                        <a:t>WL</a:t>
                      </a:r>
                      <a:endParaRPr lang="en-US" sz="1800" b="1" dirty="0">
                        <a:solidFill>
                          <a:schemeClr val="tx1"/>
                        </a:solidFill>
                        <a:latin typeface="+mn-lt"/>
                      </a:endParaRPr>
                    </a:p>
                  </a:txBody>
                  <a:tcPr marT="45723" marB="45723" anchor="ctr"/>
                </a:tc>
                <a:tc>
                  <a:txBody>
                    <a:bodyPr/>
                    <a:lstStyle/>
                    <a:p>
                      <a:r>
                        <a:rPr lang="en-US" dirty="0" smtClean="0">
                          <a:solidFill>
                            <a:schemeClr val="tx1"/>
                          </a:solidFill>
                        </a:rPr>
                        <a:t>CORS-BM</a:t>
                      </a:r>
                      <a:r>
                        <a:rPr lang="en-US" baseline="0" dirty="0" smtClean="0">
                          <a:solidFill>
                            <a:schemeClr val="tx1"/>
                          </a:solidFill>
                        </a:rPr>
                        <a:t> Diff.</a:t>
                      </a:r>
                      <a:endParaRPr lang="en-US" dirty="0">
                        <a:solidFill>
                          <a:schemeClr val="tx1"/>
                        </a:solidFill>
                      </a:endParaRPr>
                    </a:p>
                  </a:txBody>
                  <a:tcPr/>
                </a:tc>
                <a:extLst>
                  <a:ext uri="{0D108BD9-81ED-4DB2-BD59-A6C34878D82A}">
                    <a16:rowId xmlns:a16="http://schemas.microsoft.com/office/drawing/2014/main" val="10000"/>
                  </a:ext>
                </a:extLst>
              </a:tr>
              <a:tr h="370840">
                <a:tc>
                  <a:txBody>
                    <a:bodyPr/>
                    <a:lstStyle/>
                    <a:p>
                      <a:pPr algn="ctr" fontAlgn="b"/>
                      <a:r>
                        <a:rPr lang="en-US" sz="1800" b="1" i="0" u="none" strike="noStrike" dirty="0" smtClean="0">
                          <a:solidFill>
                            <a:schemeClr val="tx1"/>
                          </a:solidFill>
                          <a:effectLst/>
                          <a:latin typeface="+mn-lt"/>
                        </a:rPr>
                        <a:t>Units</a:t>
                      </a:r>
                      <a:endParaRPr lang="en-US" sz="1800" b="1" i="0" u="none" strike="noStrike" dirty="0">
                        <a:solidFill>
                          <a:schemeClr val="tx1"/>
                        </a:solidFill>
                        <a:effectLst/>
                        <a:latin typeface="+mn-lt"/>
                      </a:endParaRPr>
                    </a:p>
                  </a:txBody>
                  <a:tcPr marL="9525" marR="9525" marT="9526" marB="0" anchor="ctr">
                    <a:solidFill>
                      <a:schemeClr val="accent1"/>
                    </a:solidFill>
                  </a:tcPr>
                </a:tc>
                <a:tc>
                  <a:txBody>
                    <a:bodyPr/>
                    <a:lstStyle/>
                    <a:p>
                      <a:pPr algn="ctr" fontAlgn="b"/>
                      <a:r>
                        <a:rPr lang="en-US" sz="1800" b="1" i="0" u="none" strike="noStrike" dirty="0" smtClean="0">
                          <a:solidFill>
                            <a:schemeClr val="tx1"/>
                          </a:solidFill>
                          <a:effectLst/>
                          <a:latin typeface="+mn-lt"/>
                        </a:rPr>
                        <a:t>m</a:t>
                      </a:r>
                      <a:endParaRPr lang="en-US" sz="1800" b="1" i="0" u="none" strike="noStrike" dirty="0">
                        <a:solidFill>
                          <a:schemeClr val="tx1"/>
                        </a:solidFill>
                        <a:effectLst/>
                        <a:latin typeface="+mn-lt"/>
                      </a:endParaRPr>
                    </a:p>
                  </a:txBody>
                  <a:tcPr marL="9525" marR="9525" marT="9526" marB="0" anchor="ctr">
                    <a:solidFill>
                      <a:schemeClr val="accent1"/>
                    </a:solidFill>
                  </a:tcPr>
                </a:tc>
                <a:tc>
                  <a:txBody>
                    <a:bodyPr/>
                    <a:lstStyle/>
                    <a:p>
                      <a:pPr algn="ctr" fontAlgn="b"/>
                      <a:r>
                        <a:rPr lang="en-US" sz="1800" b="1" i="0" u="none" strike="noStrike" dirty="0" smtClean="0">
                          <a:solidFill>
                            <a:srgbClr val="000000"/>
                          </a:solidFill>
                          <a:effectLst/>
                          <a:latin typeface="Calibri"/>
                        </a:rPr>
                        <a:t>m</a:t>
                      </a:r>
                      <a:endParaRPr lang="en-US" sz="1800" b="1" i="0" u="none" strike="noStrike" dirty="0">
                        <a:solidFill>
                          <a:srgbClr val="000000"/>
                        </a:solidFill>
                        <a:effectLst/>
                        <a:latin typeface="Calibri"/>
                      </a:endParaRPr>
                    </a:p>
                  </a:txBody>
                  <a:tcPr marL="9525" marR="9525" marT="9526" marB="0" anchor="ctr">
                    <a:solidFill>
                      <a:schemeClr val="accent1"/>
                    </a:solidFill>
                  </a:tcPr>
                </a:tc>
                <a:tc>
                  <a:txBody>
                    <a:bodyPr/>
                    <a:lstStyle/>
                    <a:p>
                      <a:pPr algn="ctr" fontAlgn="b"/>
                      <a:r>
                        <a:rPr lang="en-US" sz="1800" b="1" i="0" u="none" strike="noStrike" dirty="0" err="1" smtClean="0">
                          <a:solidFill>
                            <a:srgbClr val="000000"/>
                          </a:solidFill>
                          <a:effectLst/>
                          <a:latin typeface="Calibri"/>
                        </a:rPr>
                        <a:t>dec.</a:t>
                      </a:r>
                      <a:r>
                        <a:rPr lang="en-US" sz="1800" b="1" i="0" u="none" strike="noStrike" baseline="0" dirty="0" smtClean="0">
                          <a:solidFill>
                            <a:srgbClr val="000000"/>
                          </a:solidFill>
                          <a:effectLst/>
                          <a:latin typeface="Calibri"/>
                        </a:rPr>
                        <a:t> deg. (N)</a:t>
                      </a:r>
                      <a:endParaRPr lang="en-US" sz="1800" b="1" i="0" u="none" strike="noStrike" dirty="0">
                        <a:solidFill>
                          <a:srgbClr val="000000"/>
                        </a:solidFill>
                        <a:effectLst/>
                        <a:latin typeface="Calibri"/>
                      </a:endParaRPr>
                    </a:p>
                  </a:txBody>
                  <a:tcPr marL="9525" marR="9525" marT="9526" marB="0" anchor="ctr">
                    <a:solidFill>
                      <a:schemeClr val="accent1"/>
                    </a:solidFill>
                  </a:tcPr>
                </a:tc>
                <a:tc>
                  <a:txBody>
                    <a:bodyPr/>
                    <a:lstStyle/>
                    <a:p>
                      <a:pPr algn="ctr" fontAlgn="b"/>
                      <a:r>
                        <a:rPr lang="en-US" sz="1800" b="1" i="0" u="none" strike="noStrike" dirty="0" err="1" smtClean="0">
                          <a:solidFill>
                            <a:srgbClr val="000000"/>
                          </a:solidFill>
                          <a:effectLst/>
                          <a:latin typeface="Calibri"/>
                        </a:rPr>
                        <a:t>dec.</a:t>
                      </a:r>
                      <a:r>
                        <a:rPr lang="en-US" sz="1800" b="1" i="0" u="none" strike="noStrike" dirty="0" smtClean="0">
                          <a:solidFill>
                            <a:srgbClr val="000000"/>
                          </a:solidFill>
                          <a:effectLst/>
                          <a:latin typeface="Calibri"/>
                        </a:rPr>
                        <a:t> Deg. (E)</a:t>
                      </a:r>
                      <a:endParaRPr lang="en-US" sz="1800" b="1" i="0" u="none" strike="noStrike" dirty="0">
                        <a:solidFill>
                          <a:srgbClr val="000000"/>
                        </a:solidFill>
                        <a:effectLst/>
                        <a:latin typeface="Calibri"/>
                      </a:endParaRPr>
                    </a:p>
                  </a:txBody>
                  <a:tcPr marL="9525" marR="9525" marT="9526" marB="0" anchor="ctr">
                    <a:solidFill>
                      <a:schemeClr val="accent1"/>
                    </a:solidFill>
                  </a:tcPr>
                </a:tc>
                <a:tc>
                  <a:txBody>
                    <a:bodyPr/>
                    <a:lstStyle/>
                    <a:p>
                      <a:pPr algn="ctr" fontAlgn="b"/>
                      <a:r>
                        <a:rPr lang="en-US" sz="1800" b="1" i="0" u="none" strike="noStrike" dirty="0" smtClean="0">
                          <a:solidFill>
                            <a:srgbClr val="000000"/>
                          </a:solidFill>
                          <a:effectLst/>
                          <a:latin typeface="Calibri"/>
                        </a:rPr>
                        <a:t>m</a:t>
                      </a:r>
                      <a:endParaRPr lang="en-US" sz="1800" b="1" i="0" u="none" strike="noStrike" dirty="0">
                        <a:solidFill>
                          <a:srgbClr val="000000"/>
                        </a:solidFill>
                        <a:effectLst/>
                        <a:latin typeface="Calibri"/>
                      </a:endParaRPr>
                    </a:p>
                  </a:txBody>
                  <a:tcPr marL="9525" marR="9525" marT="9526" marB="0" anchor="ctr">
                    <a:solidFill>
                      <a:schemeClr val="accent1"/>
                    </a:solidFill>
                  </a:tcPr>
                </a:tc>
                <a:tc>
                  <a:txBody>
                    <a:bodyPr/>
                    <a:lstStyle/>
                    <a:p>
                      <a:r>
                        <a:rPr lang="en-US" b="1" dirty="0" smtClean="0"/>
                        <a:t>m</a:t>
                      </a:r>
                      <a:endParaRPr lang="en-US" b="1" dirty="0"/>
                    </a:p>
                  </a:txBody>
                  <a:tcPr>
                    <a:solidFill>
                      <a:schemeClr val="accent1"/>
                    </a:solidFill>
                  </a:tcPr>
                </a:tc>
                <a:extLst>
                  <a:ext uri="{0D108BD9-81ED-4DB2-BD59-A6C34878D82A}">
                    <a16:rowId xmlns:a16="http://schemas.microsoft.com/office/drawing/2014/main" val="10001"/>
                  </a:ext>
                </a:extLst>
              </a:tr>
              <a:tr h="370840">
                <a:tc>
                  <a:txBody>
                    <a:bodyPr/>
                    <a:lstStyle/>
                    <a:p>
                      <a:pPr algn="ctr" fontAlgn="b"/>
                      <a:r>
                        <a:rPr lang="en-US" sz="1800" b="1" i="0" u="none" strike="noStrike" dirty="0" smtClean="0">
                          <a:solidFill>
                            <a:schemeClr val="tx1"/>
                          </a:solidFill>
                          <a:effectLst/>
                          <a:latin typeface="+mn-lt"/>
                        </a:rPr>
                        <a:t>Datum</a:t>
                      </a:r>
                      <a:endParaRPr lang="en-US" sz="1800" b="1" i="0" u="none" strike="noStrike" dirty="0">
                        <a:solidFill>
                          <a:schemeClr val="tx1"/>
                        </a:solidFill>
                        <a:effectLst/>
                        <a:latin typeface="+mn-lt"/>
                      </a:endParaRPr>
                    </a:p>
                  </a:txBody>
                  <a:tcPr marL="9525" marR="9525" marT="9526" marB="0" anchor="ctr">
                    <a:solidFill>
                      <a:schemeClr val="accent1"/>
                    </a:solidFill>
                  </a:tcPr>
                </a:tc>
                <a:tc>
                  <a:txBody>
                    <a:bodyPr/>
                    <a:lstStyle/>
                    <a:p>
                      <a:pPr algn="ctr" fontAlgn="b"/>
                      <a:r>
                        <a:rPr lang="en-US" sz="1800" b="1" i="0" u="none" strike="noStrike" dirty="0" smtClean="0">
                          <a:solidFill>
                            <a:schemeClr val="tx1"/>
                          </a:solidFill>
                          <a:effectLst/>
                          <a:latin typeface="+mn-lt"/>
                        </a:rPr>
                        <a:t>IGS08</a:t>
                      </a:r>
                      <a:endParaRPr lang="en-US" sz="1800" b="1" i="0" u="none" strike="noStrike" dirty="0">
                        <a:solidFill>
                          <a:schemeClr val="tx1"/>
                        </a:solidFill>
                        <a:effectLst/>
                        <a:latin typeface="+mn-lt"/>
                      </a:endParaRPr>
                    </a:p>
                  </a:txBody>
                  <a:tcPr marL="9525" marR="9525" marT="9526" marB="0" anchor="ctr">
                    <a:solidFill>
                      <a:schemeClr val="accent1"/>
                    </a:solidFill>
                  </a:tcPr>
                </a:tc>
                <a:tc>
                  <a:txBody>
                    <a:bodyPr/>
                    <a:lstStyle/>
                    <a:p>
                      <a:pPr algn="ctr" fontAlgn="b"/>
                      <a:r>
                        <a:rPr lang="en-US" sz="1800" b="1" i="0" u="none" strike="noStrike" dirty="0" smtClean="0">
                          <a:solidFill>
                            <a:srgbClr val="000000"/>
                          </a:solidFill>
                          <a:effectLst/>
                          <a:latin typeface="Calibri"/>
                        </a:rPr>
                        <a:t>IGS08</a:t>
                      </a:r>
                      <a:endParaRPr lang="en-US" sz="1800" b="1" i="0" u="none" strike="noStrike" dirty="0">
                        <a:solidFill>
                          <a:srgbClr val="000000"/>
                        </a:solidFill>
                        <a:effectLst/>
                        <a:latin typeface="Calibri"/>
                      </a:endParaRPr>
                    </a:p>
                  </a:txBody>
                  <a:tcPr marL="9525" marR="9525" marT="9526" marB="0" anchor="ctr">
                    <a:solidFill>
                      <a:schemeClr val="accent1"/>
                    </a:solidFill>
                  </a:tcPr>
                </a:tc>
                <a:tc>
                  <a:txBody>
                    <a:bodyPr/>
                    <a:lstStyle/>
                    <a:p>
                      <a:pPr algn="ctr" fontAlgn="b"/>
                      <a:r>
                        <a:rPr lang="en-US" sz="1800" b="1" i="0" u="none" strike="noStrike" dirty="0" smtClean="0">
                          <a:solidFill>
                            <a:srgbClr val="000000"/>
                          </a:solidFill>
                          <a:effectLst/>
                          <a:latin typeface="Calibri"/>
                        </a:rPr>
                        <a:t>IGS08</a:t>
                      </a:r>
                      <a:endParaRPr lang="en-US" sz="1800" b="1" i="0" u="none" strike="noStrike" dirty="0">
                        <a:solidFill>
                          <a:srgbClr val="000000"/>
                        </a:solidFill>
                        <a:effectLst/>
                        <a:latin typeface="Calibri"/>
                      </a:endParaRPr>
                    </a:p>
                  </a:txBody>
                  <a:tcPr marL="9525" marR="9525" marT="9526" marB="0" anchor="ctr">
                    <a:solidFill>
                      <a:schemeClr val="accent1"/>
                    </a:solidFill>
                  </a:tcPr>
                </a:tc>
                <a:tc>
                  <a:txBody>
                    <a:bodyPr/>
                    <a:lstStyle/>
                    <a:p>
                      <a:pPr algn="ctr" fontAlgn="b"/>
                      <a:r>
                        <a:rPr lang="en-US" sz="1800" b="1" i="0" u="none" strike="noStrike" dirty="0" smtClean="0">
                          <a:solidFill>
                            <a:srgbClr val="000000"/>
                          </a:solidFill>
                          <a:effectLst/>
                          <a:latin typeface="Calibri"/>
                        </a:rPr>
                        <a:t>IGS08</a:t>
                      </a:r>
                      <a:endParaRPr lang="en-US" sz="1800" b="1" i="0" u="none" strike="noStrike" dirty="0">
                        <a:solidFill>
                          <a:srgbClr val="000000"/>
                        </a:solidFill>
                        <a:effectLst/>
                        <a:latin typeface="Calibri"/>
                      </a:endParaRPr>
                    </a:p>
                  </a:txBody>
                  <a:tcPr marL="9525" marR="9525" marT="9526" marB="0" anchor="ctr">
                    <a:solidFill>
                      <a:schemeClr val="accent1"/>
                    </a:solidFill>
                  </a:tcPr>
                </a:tc>
                <a:tc>
                  <a:txBody>
                    <a:bodyPr/>
                    <a:lstStyle/>
                    <a:p>
                      <a:pPr algn="ctr" fontAlgn="b"/>
                      <a:r>
                        <a:rPr lang="en-US" sz="1800" b="1" i="0" u="none" strike="noStrike" dirty="0" smtClean="0">
                          <a:solidFill>
                            <a:srgbClr val="000000"/>
                          </a:solidFill>
                          <a:effectLst/>
                          <a:latin typeface="Calibri"/>
                        </a:rPr>
                        <a:t>IGS08</a:t>
                      </a:r>
                      <a:endParaRPr lang="en-US" sz="1800" b="1" i="0" u="none" strike="noStrike" dirty="0">
                        <a:solidFill>
                          <a:srgbClr val="000000"/>
                        </a:solidFill>
                        <a:effectLst/>
                        <a:latin typeface="Calibri"/>
                      </a:endParaRPr>
                    </a:p>
                  </a:txBody>
                  <a:tcPr marL="9525" marR="9525" marT="9526" marB="0" anchor="ctr">
                    <a:solidFill>
                      <a:schemeClr val="accent1"/>
                    </a:solidFill>
                  </a:tcPr>
                </a:tc>
                <a:tc>
                  <a:txBody>
                    <a:bodyPr/>
                    <a:lstStyle/>
                    <a:p>
                      <a:r>
                        <a:rPr lang="en-US" b="1" dirty="0" smtClean="0"/>
                        <a:t>IGS08</a:t>
                      </a:r>
                      <a:endParaRPr lang="en-US" b="1" dirty="0"/>
                    </a:p>
                  </a:txBody>
                  <a:tcPr>
                    <a:solidFill>
                      <a:schemeClr val="accent1"/>
                    </a:solidFill>
                  </a:tcPr>
                </a:tc>
                <a:extLst>
                  <a:ext uri="{0D108BD9-81ED-4DB2-BD59-A6C34878D82A}">
                    <a16:rowId xmlns:a16="http://schemas.microsoft.com/office/drawing/2014/main" val="10002"/>
                  </a:ext>
                </a:extLst>
              </a:tr>
              <a:tr h="553714">
                <a:tc>
                  <a:txBody>
                    <a:bodyPr/>
                    <a:lstStyle/>
                    <a:p>
                      <a:pPr algn="ctr" fontAlgn="b"/>
                      <a:r>
                        <a:rPr lang="en-US" sz="1800" b="1" i="0" u="none" strike="noStrike" dirty="0">
                          <a:solidFill>
                            <a:schemeClr val="tx1"/>
                          </a:solidFill>
                          <a:effectLst/>
                          <a:latin typeface="+mn-lt"/>
                        </a:rPr>
                        <a:t>Buffalo</a:t>
                      </a:r>
                    </a:p>
                  </a:txBody>
                  <a:tcPr marL="9525" marR="9525" marT="9526" marB="0" anchor="ctr"/>
                </a:tc>
                <a:tc>
                  <a:txBody>
                    <a:bodyPr/>
                    <a:lstStyle/>
                    <a:p>
                      <a:pPr algn="ctr"/>
                      <a:r>
                        <a:rPr lang="en-US" b="0" dirty="0" smtClean="0"/>
                        <a:t>140.135</a:t>
                      </a:r>
                      <a:endParaRPr lang="en-US" b="0" dirty="0"/>
                    </a:p>
                  </a:txBody>
                  <a:tcPr marL="9525" marR="9525" marT="9526" marB="0" anchor="ctr"/>
                </a:tc>
                <a:tc>
                  <a:txBody>
                    <a:bodyPr/>
                    <a:lstStyle/>
                    <a:p>
                      <a:pPr algn="ctr"/>
                      <a:r>
                        <a:rPr lang="en-US" b="0" dirty="0" smtClean="0"/>
                        <a:t>141.988</a:t>
                      </a:r>
                      <a:endParaRPr lang="en-US" b="0" dirty="0"/>
                    </a:p>
                  </a:txBody>
                  <a:tcPr marL="9525" marR="9525" marT="9526" marB="0" anchor="ctr"/>
                </a:tc>
                <a:tc>
                  <a:txBody>
                    <a:bodyPr/>
                    <a:lstStyle/>
                    <a:p>
                      <a:pPr algn="ctr" fontAlgn="b"/>
                      <a:r>
                        <a:rPr lang="en-US" sz="1800" b="1" i="0" u="none" strike="noStrike" dirty="0" smtClean="0">
                          <a:solidFill>
                            <a:schemeClr val="tx1"/>
                          </a:solidFill>
                          <a:effectLst/>
                          <a:latin typeface="+mn-lt"/>
                        </a:rPr>
                        <a:t>42.87744444</a:t>
                      </a:r>
                    </a:p>
                  </a:txBody>
                  <a:tcPr marL="9525" marR="9525" marT="952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281.10952778</a:t>
                      </a:r>
                    </a:p>
                  </a:txBody>
                  <a:tcPr marL="9525" marR="9525" marT="9526" marB="0" anchor="ctr"/>
                </a:tc>
                <a:tc>
                  <a:txBody>
                    <a:bodyPr/>
                    <a:lstStyle/>
                    <a:p>
                      <a:pPr algn="ctr"/>
                      <a:r>
                        <a:rPr lang="en-US" b="1" dirty="0" smtClean="0"/>
                        <a:t>138.241</a:t>
                      </a:r>
                      <a:endParaRPr lang="en-US" b="1" dirty="0"/>
                    </a:p>
                  </a:txBody>
                  <a:tcPr marL="9525" marR="9525" marT="9526" marB="0" anchor="ctr"/>
                </a:tc>
                <a:tc>
                  <a:txBody>
                    <a:bodyPr/>
                    <a:lstStyle/>
                    <a:p>
                      <a:pPr algn="ctr"/>
                      <a:r>
                        <a:rPr lang="en-US" b="1" dirty="0" smtClean="0"/>
                        <a:t>0.027</a:t>
                      </a:r>
                      <a:endParaRPr lang="en-US" b="1" dirty="0"/>
                    </a:p>
                  </a:txBody>
                  <a:tcPr anchor="ctr"/>
                </a:tc>
                <a:extLst>
                  <a:ext uri="{0D108BD9-81ED-4DB2-BD59-A6C34878D82A}">
                    <a16:rowId xmlns:a16="http://schemas.microsoft.com/office/drawing/2014/main" val="10003"/>
                  </a:ext>
                </a:extLst>
              </a:tr>
              <a:tr h="370840">
                <a:tc>
                  <a:txBody>
                    <a:bodyPr/>
                    <a:lstStyle/>
                    <a:p>
                      <a:pPr algn="ctr" fontAlgn="b"/>
                      <a:r>
                        <a:rPr lang="en-US" sz="1800" b="1" i="0" u="none" strike="noStrike" dirty="0">
                          <a:solidFill>
                            <a:schemeClr val="tx1"/>
                          </a:solidFill>
                          <a:effectLst/>
                          <a:latin typeface="+mn-lt"/>
                        </a:rPr>
                        <a:t>Cleveland</a:t>
                      </a:r>
                    </a:p>
                  </a:txBody>
                  <a:tcPr marL="9525" marR="9525" marT="9526" marB="0" anchor="ctr"/>
                </a:tc>
                <a:tc>
                  <a:txBody>
                    <a:bodyPr/>
                    <a:lstStyle/>
                    <a:p>
                      <a:pPr algn="ctr"/>
                      <a:r>
                        <a:rPr lang="en-US" b="0" dirty="0" smtClean="0"/>
                        <a:t>142.230</a:t>
                      </a:r>
                      <a:endParaRPr lang="en-US" b="0" dirty="0"/>
                    </a:p>
                  </a:txBody>
                  <a:tcPr marL="9525" marR="9525" marT="9526" marB="0" anchor="ctr"/>
                </a:tc>
                <a:tc>
                  <a:txBody>
                    <a:bodyPr/>
                    <a:lstStyle/>
                    <a:p>
                      <a:pPr algn="ctr"/>
                      <a:r>
                        <a:rPr lang="en-US" b="0" dirty="0" smtClean="0"/>
                        <a:t>141.650</a:t>
                      </a:r>
                      <a:endParaRPr lang="en-US" b="0" dirty="0"/>
                    </a:p>
                  </a:txBody>
                  <a:tcPr marL="9525" marR="9525" marT="9526" marB="0" anchor="ctr"/>
                </a:tc>
                <a:tc>
                  <a:txBody>
                    <a:bodyPr/>
                    <a:lstStyle/>
                    <a:p>
                      <a:pPr algn="ctr" fontAlgn="b"/>
                      <a:r>
                        <a:rPr lang="en-US" sz="1800" b="1" i="0" u="none" strike="noStrike" dirty="0" smtClean="0">
                          <a:solidFill>
                            <a:schemeClr val="tx1"/>
                          </a:solidFill>
                          <a:effectLst/>
                          <a:latin typeface="+mn-lt"/>
                        </a:rPr>
                        <a:t>41.54086111</a:t>
                      </a:r>
                      <a:endParaRPr lang="en-US" sz="1800" b="1" i="0" u="none" strike="noStrike" dirty="0">
                        <a:solidFill>
                          <a:schemeClr val="tx1"/>
                        </a:solidFill>
                        <a:effectLst/>
                        <a:latin typeface="Calibri"/>
                      </a:endParaRPr>
                    </a:p>
                  </a:txBody>
                  <a:tcPr marL="9525" marR="9525" marT="952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278.36452778</a:t>
                      </a:r>
                    </a:p>
                  </a:txBody>
                  <a:tcPr marL="9525" marR="9525" marT="9526" marB="0" anchor="ctr"/>
                </a:tc>
                <a:tc>
                  <a:txBody>
                    <a:bodyPr/>
                    <a:lstStyle/>
                    <a:p>
                      <a:pPr algn="ctr"/>
                      <a:r>
                        <a:rPr lang="en-US" b="1" dirty="0" smtClean="0"/>
                        <a:t>139.098</a:t>
                      </a:r>
                      <a:endParaRPr lang="en-US" b="1" dirty="0"/>
                    </a:p>
                  </a:txBody>
                  <a:tcPr marL="9525" marR="9525" marT="9526" marB="0" anchor="ctr"/>
                </a:tc>
                <a:tc>
                  <a:txBody>
                    <a:bodyPr/>
                    <a:lstStyle/>
                    <a:p>
                      <a:pPr algn="ctr"/>
                      <a:r>
                        <a:rPr lang="en-US" b="1" dirty="0" smtClean="0"/>
                        <a:t>0.007</a:t>
                      </a:r>
                      <a:endParaRPr lang="en-US" b="1" dirty="0"/>
                    </a:p>
                  </a:txBody>
                  <a:tcPr anchor="ctr"/>
                </a:tc>
                <a:extLst>
                  <a:ext uri="{0D108BD9-81ED-4DB2-BD59-A6C34878D82A}">
                    <a16:rowId xmlns:a16="http://schemas.microsoft.com/office/drawing/2014/main" val="10004"/>
                  </a:ext>
                </a:extLst>
              </a:tr>
              <a:tr h="370840">
                <a:tc>
                  <a:txBody>
                    <a:bodyPr/>
                    <a:lstStyle/>
                    <a:p>
                      <a:pPr algn="ctr" fontAlgn="b"/>
                      <a:r>
                        <a:rPr lang="en-US" sz="1800" b="1" i="0" u="none" strike="noStrike" dirty="0">
                          <a:solidFill>
                            <a:schemeClr val="tx1"/>
                          </a:solidFill>
                          <a:effectLst/>
                          <a:latin typeface="+mn-lt"/>
                        </a:rPr>
                        <a:t>Marblehead</a:t>
                      </a:r>
                    </a:p>
                  </a:txBody>
                  <a:tcPr marL="9525" marR="9525" marT="9526" marB="0" anchor="ctr"/>
                </a:tc>
                <a:tc>
                  <a:txBody>
                    <a:bodyPr/>
                    <a:lstStyle/>
                    <a:p>
                      <a:pPr algn="ctr"/>
                      <a:r>
                        <a:rPr lang="en-US" b="0" dirty="0" smtClean="0"/>
                        <a:t>140.573</a:t>
                      </a:r>
                      <a:endParaRPr lang="en-US" b="0" dirty="0"/>
                    </a:p>
                  </a:txBody>
                  <a:tcPr marL="9525" marR="9525" marT="9526" marB="0" anchor="ctr"/>
                </a:tc>
                <a:tc>
                  <a:txBody>
                    <a:bodyPr/>
                    <a:lstStyle/>
                    <a:p>
                      <a:pPr algn="ctr"/>
                      <a:r>
                        <a:rPr lang="en-US" b="0" dirty="0" smtClean="0"/>
                        <a:t>144.389</a:t>
                      </a:r>
                      <a:endParaRPr lang="en-US" b="0" dirty="0"/>
                    </a:p>
                  </a:txBody>
                  <a:tcPr marL="9525" marR="9525" marT="9526" marB="0" anchor="ctr"/>
                </a:tc>
                <a:tc>
                  <a:txBody>
                    <a:bodyPr/>
                    <a:lstStyle/>
                    <a:p>
                      <a:pPr algn="ctr" fontAlgn="b"/>
                      <a:r>
                        <a:rPr lang="en-US" sz="1800" b="1" i="0" u="none" strike="noStrike" dirty="0" smtClean="0">
                          <a:solidFill>
                            <a:schemeClr val="tx1"/>
                          </a:solidFill>
                          <a:effectLst/>
                          <a:latin typeface="+mn-lt"/>
                        </a:rPr>
                        <a:t>41.54083333</a:t>
                      </a:r>
                      <a:endParaRPr lang="en-US" sz="1800" b="1" i="0" u="none" strike="noStrike" dirty="0">
                        <a:solidFill>
                          <a:schemeClr val="tx1"/>
                        </a:solidFill>
                        <a:effectLst/>
                        <a:latin typeface="Calibri"/>
                      </a:endParaRPr>
                    </a:p>
                  </a:txBody>
                  <a:tcPr marL="9525" marR="9525" marT="9526" marB="0" anchor="ctr"/>
                </a:tc>
                <a:tc>
                  <a:txBody>
                    <a:bodyPr/>
                    <a:lstStyle/>
                    <a:p>
                      <a:pPr algn="ctr" fontAlgn="b"/>
                      <a:r>
                        <a:rPr lang="en-US" sz="1800" b="1" i="0" u="none" strike="noStrike" dirty="0" smtClean="0">
                          <a:solidFill>
                            <a:schemeClr val="tx1"/>
                          </a:solidFill>
                          <a:effectLst/>
                          <a:latin typeface="+mn-lt"/>
                        </a:rPr>
                        <a:t>277.26861111</a:t>
                      </a:r>
                    </a:p>
                  </a:txBody>
                  <a:tcPr marL="9525" marR="9525" marT="9526" marB="0" anchor="ctr"/>
                </a:tc>
                <a:tc>
                  <a:txBody>
                    <a:bodyPr/>
                    <a:lstStyle/>
                    <a:p>
                      <a:pPr algn="ctr"/>
                      <a:r>
                        <a:rPr lang="en-US" b="1" dirty="0" smtClean="0"/>
                        <a:t>137.993</a:t>
                      </a:r>
                      <a:endParaRPr lang="en-US" b="1" dirty="0"/>
                    </a:p>
                  </a:txBody>
                  <a:tcPr marL="9525" marR="9525" marT="9526" marB="0" anchor="ctr"/>
                </a:tc>
                <a:tc>
                  <a:txBody>
                    <a:bodyPr/>
                    <a:lstStyle/>
                    <a:p>
                      <a:pPr algn="ctr"/>
                      <a:r>
                        <a:rPr lang="en-US" b="1" dirty="0" smtClean="0"/>
                        <a:t>0.022</a:t>
                      </a:r>
                      <a:endParaRPr lang="en-US" b="1" dirty="0"/>
                    </a:p>
                  </a:txBody>
                  <a:tcPr anchor="ctr"/>
                </a:tc>
                <a:extLst>
                  <a:ext uri="{0D108BD9-81ED-4DB2-BD59-A6C34878D82A}">
                    <a16:rowId xmlns:a16="http://schemas.microsoft.com/office/drawing/2014/main" val="10005"/>
                  </a:ext>
                </a:extLst>
              </a:tr>
              <a:tr h="370840">
                <a:tc>
                  <a:txBody>
                    <a:bodyPr/>
                    <a:lstStyle/>
                    <a:p>
                      <a:pPr algn="ctr" fontAlgn="b"/>
                      <a:r>
                        <a:rPr lang="en-US" sz="1800" b="1" i="0" u="none" strike="noStrike" dirty="0">
                          <a:solidFill>
                            <a:schemeClr val="tx1"/>
                          </a:solidFill>
                          <a:effectLst/>
                          <a:latin typeface="+mn-lt"/>
                        </a:rPr>
                        <a:t>Pt. Iroquois</a:t>
                      </a:r>
                    </a:p>
                  </a:txBody>
                  <a:tcPr marL="9525" marR="9525" marT="9526"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smtClean="0"/>
                        <a:t>150.318</a:t>
                      </a:r>
                    </a:p>
                  </a:txBody>
                  <a:tcPr marL="9525" marR="9525" marT="9526" marB="0" anchor="ctr"/>
                </a:tc>
                <a:tc>
                  <a:txBody>
                    <a:bodyPr/>
                    <a:lstStyle/>
                    <a:p>
                      <a:pPr algn="ctr"/>
                      <a:r>
                        <a:rPr lang="en-US" b="0" dirty="0" smtClean="0"/>
                        <a:t>148.610</a:t>
                      </a:r>
                      <a:endParaRPr lang="en-US" b="0" dirty="0"/>
                    </a:p>
                  </a:txBody>
                  <a:tcPr marL="9525" marR="9525" marT="9526" marB="0" anchor="ctr"/>
                </a:tc>
                <a:tc>
                  <a:txBody>
                    <a:bodyPr/>
                    <a:lstStyle/>
                    <a:p>
                      <a:pPr algn="ctr" fontAlgn="b"/>
                      <a:r>
                        <a:rPr lang="en-US" sz="1800" b="1" i="0" u="none" strike="noStrike" dirty="0" smtClean="0">
                          <a:solidFill>
                            <a:schemeClr val="tx1"/>
                          </a:solidFill>
                          <a:effectLst/>
                          <a:latin typeface="+mn-lt"/>
                        </a:rPr>
                        <a:t>46.48450000</a:t>
                      </a:r>
                    </a:p>
                  </a:txBody>
                  <a:tcPr marL="9525" marR="9525" marT="952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275.36911111</a:t>
                      </a:r>
                    </a:p>
                  </a:txBody>
                  <a:tcPr marL="9525" marR="9525" marT="9526" marB="0" anchor="ctr"/>
                </a:tc>
                <a:tc>
                  <a:txBody>
                    <a:bodyPr/>
                    <a:lstStyle/>
                    <a:p>
                      <a:pPr algn="ctr"/>
                      <a:r>
                        <a:rPr lang="en-US" b="1" dirty="0" smtClean="0"/>
                        <a:t>147.179</a:t>
                      </a:r>
                      <a:endParaRPr lang="en-US" b="1" dirty="0"/>
                    </a:p>
                  </a:txBody>
                  <a:tcPr marL="9525" marR="9525" marT="9526" marB="0" anchor="ctr"/>
                </a:tc>
                <a:tc>
                  <a:txBody>
                    <a:bodyPr/>
                    <a:lstStyle/>
                    <a:p>
                      <a:pPr algn="ctr"/>
                      <a:r>
                        <a:rPr lang="en-US" b="1" dirty="0" smtClean="0"/>
                        <a:t>0.136</a:t>
                      </a:r>
                    </a:p>
                  </a:txBody>
                  <a:tcPr anchor="ctr"/>
                </a:tc>
                <a:extLst>
                  <a:ext uri="{0D108BD9-81ED-4DB2-BD59-A6C34878D82A}">
                    <a16:rowId xmlns:a16="http://schemas.microsoft.com/office/drawing/2014/main" val="10006"/>
                  </a:ext>
                </a:extLst>
              </a:tr>
              <a:tr h="370840">
                <a:tc>
                  <a:txBody>
                    <a:bodyPr/>
                    <a:lstStyle/>
                    <a:p>
                      <a:pPr algn="ctr" fontAlgn="b"/>
                      <a:r>
                        <a:rPr lang="en-US" sz="1800" b="1" i="0" u="none" strike="noStrike" dirty="0">
                          <a:solidFill>
                            <a:schemeClr val="tx1"/>
                          </a:solidFill>
                          <a:effectLst/>
                          <a:latin typeface="+mn-lt"/>
                        </a:rPr>
                        <a:t>Marquette</a:t>
                      </a:r>
                    </a:p>
                  </a:txBody>
                  <a:tcPr marL="9525" marR="9525" marT="9526" marB="0" anchor="ctr"/>
                </a:tc>
                <a:tc>
                  <a:txBody>
                    <a:bodyPr/>
                    <a:lstStyle/>
                    <a:p>
                      <a:pPr algn="ctr"/>
                      <a:r>
                        <a:rPr lang="en-US" b="0" dirty="0" smtClean="0"/>
                        <a:t>152.148</a:t>
                      </a:r>
                      <a:endParaRPr lang="en-US" b="0" dirty="0"/>
                    </a:p>
                  </a:txBody>
                  <a:tcPr marL="9525" marR="9525" marT="9526" marB="0" anchor="ctr"/>
                </a:tc>
                <a:tc>
                  <a:txBody>
                    <a:bodyPr/>
                    <a:lstStyle/>
                    <a:p>
                      <a:pPr algn="ctr" fontAlgn="b"/>
                      <a:r>
                        <a:rPr lang="en-US" sz="1800" b="0" i="0" u="none" strike="noStrike" dirty="0" smtClean="0">
                          <a:solidFill>
                            <a:schemeClr val="tx1"/>
                          </a:solidFill>
                          <a:effectLst/>
                          <a:latin typeface="Calibri"/>
                        </a:rPr>
                        <a:t>151.702</a:t>
                      </a:r>
                      <a:endParaRPr lang="en-US" sz="1800" b="0" i="0" u="none" strike="noStrike" dirty="0">
                        <a:solidFill>
                          <a:schemeClr val="tx1"/>
                        </a:solidFill>
                        <a:effectLst/>
                        <a:latin typeface="Calibri"/>
                      </a:endParaRPr>
                    </a:p>
                  </a:txBody>
                  <a:tcPr marL="9525" marR="9525" marT="9526" marB="0" anchor="ctr"/>
                </a:tc>
                <a:tc>
                  <a:txBody>
                    <a:bodyPr/>
                    <a:lstStyle/>
                    <a:p>
                      <a:pPr algn="ctr" fontAlgn="b"/>
                      <a:r>
                        <a:rPr lang="en-US" sz="1800" b="1" i="0" u="none" strike="noStrike" dirty="0" smtClean="0">
                          <a:solidFill>
                            <a:schemeClr val="tx1"/>
                          </a:solidFill>
                          <a:effectLst/>
                          <a:latin typeface="+mn-lt"/>
                        </a:rPr>
                        <a:t>46.54555556</a:t>
                      </a:r>
                      <a:endParaRPr lang="en-US" sz="1800" b="1" i="0" u="none" strike="noStrike" dirty="0">
                        <a:solidFill>
                          <a:schemeClr val="tx1"/>
                        </a:solidFill>
                        <a:effectLst/>
                        <a:latin typeface="Calibri"/>
                      </a:endParaRPr>
                    </a:p>
                  </a:txBody>
                  <a:tcPr marL="9525" marR="9525" marT="952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272.62138889</a:t>
                      </a:r>
                    </a:p>
                  </a:txBody>
                  <a:tcPr marL="9525" marR="9525" marT="9526" marB="0" anchor="ctr"/>
                </a:tc>
                <a:tc>
                  <a:txBody>
                    <a:bodyPr/>
                    <a:lstStyle/>
                    <a:p>
                      <a:pPr algn="ctr" fontAlgn="b"/>
                      <a:r>
                        <a:rPr lang="en-US" sz="1800" b="1" i="0" u="none" strike="noStrike" dirty="0" smtClean="0">
                          <a:solidFill>
                            <a:schemeClr val="tx1"/>
                          </a:solidFill>
                          <a:effectLst/>
                          <a:latin typeface="Calibri"/>
                        </a:rPr>
                        <a:t>147.890</a:t>
                      </a:r>
                      <a:endParaRPr lang="en-US" sz="1800" b="1" i="0" u="none" strike="noStrike" dirty="0">
                        <a:solidFill>
                          <a:schemeClr val="tx1"/>
                        </a:solidFill>
                        <a:effectLst/>
                        <a:latin typeface="Calibri"/>
                      </a:endParaRPr>
                    </a:p>
                  </a:txBody>
                  <a:tcPr marL="9525" marR="9525" marT="9526" marB="0" anchor="ctr"/>
                </a:tc>
                <a:tc>
                  <a:txBody>
                    <a:bodyPr/>
                    <a:lstStyle/>
                    <a:p>
                      <a:pPr algn="ctr"/>
                      <a:r>
                        <a:rPr lang="en-US" b="1" dirty="0" smtClean="0"/>
                        <a:t>0.045</a:t>
                      </a:r>
                      <a:endParaRPr lang="en-US" b="1" dirty="0"/>
                    </a:p>
                  </a:txBody>
                  <a:tcPr anchor="ctr"/>
                </a:tc>
                <a:extLst>
                  <a:ext uri="{0D108BD9-81ED-4DB2-BD59-A6C34878D82A}">
                    <a16:rowId xmlns:a16="http://schemas.microsoft.com/office/drawing/2014/main" val="10007"/>
                  </a:ext>
                </a:extLst>
              </a:tr>
              <a:tr h="370840">
                <a:tc>
                  <a:txBody>
                    <a:bodyPr/>
                    <a:lstStyle/>
                    <a:p>
                      <a:pPr algn="ctr" fontAlgn="b"/>
                      <a:r>
                        <a:rPr lang="en-US" sz="1800" b="1" i="0" u="none" strike="noStrike" dirty="0">
                          <a:solidFill>
                            <a:schemeClr val="tx1"/>
                          </a:solidFill>
                          <a:effectLst/>
                          <a:latin typeface="+mn-lt"/>
                        </a:rPr>
                        <a:t>Grand Marais</a:t>
                      </a:r>
                    </a:p>
                  </a:txBody>
                  <a:tcPr marL="9525" marR="9525" marT="9526" marB="0" anchor="ctr"/>
                </a:tc>
                <a:tc>
                  <a:txBody>
                    <a:bodyPr/>
                    <a:lstStyle/>
                    <a:p>
                      <a:pPr algn="ctr"/>
                      <a:r>
                        <a:rPr lang="en-US" b="0" dirty="0" smtClean="0"/>
                        <a:t>155.183</a:t>
                      </a:r>
                      <a:endParaRPr lang="en-US" b="0" dirty="0"/>
                    </a:p>
                  </a:txBody>
                  <a:tcPr marL="9525" marR="9525" marT="9526" marB="0" anchor="ctr"/>
                </a:tc>
                <a:tc>
                  <a:txBody>
                    <a:bodyPr/>
                    <a:lstStyle/>
                    <a:p>
                      <a:pPr algn="ctr" fontAlgn="b"/>
                      <a:r>
                        <a:rPr lang="en-US" sz="1800" b="0" i="0" u="none" strike="noStrike" dirty="0" smtClean="0">
                          <a:solidFill>
                            <a:schemeClr val="tx1"/>
                          </a:solidFill>
                          <a:effectLst/>
                          <a:latin typeface="Calibri"/>
                        </a:rPr>
                        <a:t>154.415</a:t>
                      </a:r>
                      <a:endParaRPr lang="en-US" sz="1800" b="0" i="0" u="none" strike="noStrike" dirty="0">
                        <a:solidFill>
                          <a:schemeClr val="tx1"/>
                        </a:solidFill>
                        <a:effectLst/>
                        <a:latin typeface="Calibri"/>
                      </a:endParaRPr>
                    </a:p>
                  </a:txBody>
                  <a:tcPr marL="9525" marR="9525" marT="9526" marB="0" anchor="ctr"/>
                </a:tc>
                <a:tc>
                  <a:txBody>
                    <a:bodyPr/>
                    <a:lstStyle/>
                    <a:p>
                      <a:pPr algn="ctr"/>
                      <a:r>
                        <a:rPr lang="en-US" b="1" dirty="0" smtClean="0"/>
                        <a:t>47.74855556</a:t>
                      </a:r>
                      <a:endParaRPr lang="en-US" b="1" dirty="0"/>
                    </a:p>
                  </a:txBody>
                  <a:tcPr marL="9525" marR="9525" marT="9526"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smtClean="0"/>
                        <a:t>269.65872222</a:t>
                      </a:r>
                    </a:p>
                  </a:txBody>
                  <a:tcPr marL="9525" marR="9525" marT="9526" marB="0" anchor="ctr"/>
                </a:tc>
                <a:tc>
                  <a:txBody>
                    <a:bodyPr/>
                    <a:lstStyle/>
                    <a:p>
                      <a:pPr algn="ctr" fontAlgn="b"/>
                      <a:r>
                        <a:rPr lang="en-US" sz="1800" b="1" i="0" u="none" strike="noStrike" dirty="0" smtClean="0">
                          <a:solidFill>
                            <a:schemeClr val="tx1"/>
                          </a:solidFill>
                          <a:effectLst/>
                          <a:latin typeface="Calibri"/>
                        </a:rPr>
                        <a:t>151.868</a:t>
                      </a:r>
                      <a:endParaRPr lang="en-US" sz="1800" b="1" i="0" u="none" strike="noStrike" dirty="0">
                        <a:solidFill>
                          <a:schemeClr val="tx1"/>
                        </a:solidFill>
                        <a:effectLst/>
                        <a:latin typeface="Calibri"/>
                      </a:endParaRPr>
                    </a:p>
                  </a:txBody>
                  <a:tcPr marL="9525" marR="9525" marT="9526" marB="0" anchor="ctr"/>
                </a:tc>
                <a:tc>
                  <a:txBody>
                    <a:bodyPr/>
                    <a:lstStyle/>
                    <a:p>
                      <a:pPr algn="ctr"/>
                      <a:r>
                        <a:rPr lang="en-US" b="1" dirty="0" smtClean="0"/>
                        <a:t>-0.078</a:t>
                      </a:r>
                      <a:endParaRPr lang="en-US" b="1" dirty="0"/>
                    </a:p>
                  </a:txBody>
                  <a:tcPr anchor="ctr"/>
                </a:tc>
                <a:extLst>
                  <a:ext uri="{0D108BD9-81ED-4DB2-BD59-A6C34878D82A}">
                    <a16:rowId xmlns:a16="http://schemas.microsoft.com/office/drawing/2014/main" val="10008"/>
                  </a:ext>
                </a:extLst>
              </a:tr>
            </a:tbl>
          </a:graphicData>
        </a:graphic>
      </p:graphicFrame>
      <p:sp>
        <p:nvSpPr>
          <p:cNvPr id="5" name="TextBox 4"/>
          <p:cNvSpPr txBox="1"/>
          <p:nvPr/>
        </p:nvSpPr>
        <p:spPr>
          <a:xfrm>
            <a:off x="0" y="5943600"/>
            <a:ext cx="9212778" cy="369332"/>
          </a:xfrm>
          <a:prstGeom prst="rect">
            <a:avLst/>
          </a:prstGeom>
          <a:noFill/>
        </p:spPr>
        <p:txBody>
          <a:bodyPr wrap="none" rtlCol="0">
            <a:spAutoFit/>
          </a:bodyPr>
          <a:lstStyle/>
          <a:p>
            <a:r>
              <a:rPr lang="en-US" dirty="0" smtClean="0"/>
              <a:t>* Latitude/longitude are from hand held GPS at WLS station – height transferred from BM</a:t>
            </a:r>
            <a:endParaRPr lang="en-US" dirty="0"/>
          </a:p>
        </p:txBody>
      </p:sp>
      <p:sp>
        <p:nvSpPr>
          <p:cNvPr id="8" name="Date Placeholder 7"/>
          <p:cNvSpPr>
            <a:spLocks noGrp="1"/>
          </p:cNvSpPr>
          <p:nvPr>
            <p:ph type="dt" sz="half" idx="10"/>
          </p:nvPr>
        </p:nvSpPr>
        <p:spPr/>
        <p:txBody>
          <a:bodyPr/>
          <a:lstStyle/>
          <a:p>
            <a:pPr>
              <a:defRPr/>
            </a:pPr>
            <a:r>
              <a:rPr lang="en-US" smtClean="0"/>
              <a:t>September 29, 2017                   Trends in GNSS</a:t>
            </a:r>
            <a:endParaRPr lang="en-US"/>
          </a:p>
        </p:txBody>
      </p:sp>
      <p:sp>
        <p:nvSpPr>
          <p:cNvPr id="9" name="Footer Placeholder 8"/>
          <p:cNvSpPr>
            <a:spLocks noGrp="1"/>
          </p:cNvSpPr>
          <p:nvPr>
            <p:ph type="ftr" sz="quarter" idx="11"/>
          </p:nvPr>
        </p:nvSpPr>
        <p:spPr/>
        <p:txBody>
          <a:bodyPr/>
          <a:lstStyle/>
          <a:p>
            <a:pPr>
              <a:defRPr/>
            </a:pPr>
            <a:r>
              <a:rPr lang="en-US" smtClean="0"/>
              <a:t>INTERGEO Berlin, Germany                           26-28 September 2017</a:t>
            </a:r>
            <a:endParaRPr lang="en-US"/>
          </a:p>
        </p:txBody>
      </p:sp>
      <p:sp>
        <p:nvSpPr>
          <p:cNvPr id="10" name="Slide Number Placeholder 9"/>
          <p:cNvSpPr>
            <a:spLocks noGrp="1"/>
          </p:cNvSpPr>
          <p:nvPr>
            <p:ph type="sldNum" sz="quarter" idx="12"/>
          </p:nvPr>
        </p:nvSpPr>
        <p:spPr/>
        <p:txBody>
          <a:bodyPr/>
          <a:lstStyle/>
          <a:p>
            <a:pPr>
              <a:defRPr/>
            </a:pPr>
            <a:fld id="{236A621D-B3D1-422D-955B-1C2DBCF4FF1D}" type="slidenum">
              <a:rPr lang="en-US" smtClean="0"/>
              <a:pPr>
                <a:defRPr/>
              </a:pPr>
              <a:t>16</a:t>
            </a:fld>
            <a:endParaRPr lang="en-US"/>
          </a:p>
        </p:txBody>
      </p:sp>
    </p:spTree>
    <p:extLst>
      <p:ext uri="{BB962C8B-B14F-4D97-AF65-F5344CB8AC3E}">
        <p14:creationId xmlns:p14="http://schemas.microsoft.com/office/powerpoint/2010/main" val="3655514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74638"/>
            <a:ext cx="9144000" cy="1143000"/>
          </a:xfrm>
        </p:spPr>
        <p:txBody>
          <a:bodyPr/>
          <a:lstStyle/>
          <a:p>
            <a:r>
              <a:rPr lang="en-US" altLang="en-US" dirty="0" smtClean="0"/>
              <a:t>Geopotential Model-Derived Heights </a:t>
            </a:r>
            <a:r>
              <a:rPr lang="en-US" altLang="en-US" dirty="0"/>
              <a:t>(Campaign </a:t>
            </a:r>
            <a:r>
              <a:rPr lang="en-US" altLang="en-US" dirty="0" smtClean="0"/>
              <a:t>GPS-Canadian solution)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7747881"/>
              </p:ext>
            </p:extLst>
          </p:nvPr>
        </p:nvGraphicFramePr>
        <p:xfrm>
          <a:off x="0" y="1828800"/>
          <a:ext cx="9144002" cy="3794705"/>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20000"/>
                    </a:ext>
                  </a:extLst>
                </a:gridCol>
                <a:gridCol w="1306286">
                  <a:extLst>
                    <a:ext uri="{9D8B030D-6E8A-4147-A177-3AD203B41FA5}">
                      <a16:colId xmlns:a16="http://schemas.microsoft.com/office/drawing/2014/main" val="20001"/>
                    </a:ext>
                  </a:extLst>
                </a:gridCol>
                <a:gridCol w="1502228">
                  <a:extLst>
                    <a:ext uri="{9D8B030D-6E8A-4147-A177-3AD203B41FA5}">
                      <a16:colId xmlns:a16="http://schemas.microsoft.com/office/drawing/2014/main" val="20002"/>
                    </a:ext>
                  </a:extLst>
                </a:gridCol>
                <a:gridCol w="1110344">
                  <a:extLst>
                    <a:ext uri="{9D8B030D-6E8A-4147-A177-3AD203B41FA5}">
                      <a16:colId xmlns:a16="http://schemas.microsoft.com/office/drawing/2014/main" val="20003"/>
                    </a:ext>
                  </a:extLst>
                </a:gridCol>
                <a:gridCol w="1306286">
                  <a:extLst>
                    <a:ext uri="{9D8B030D-6E8A-4147-A177-3AD203B41FA5}">
                      <a16:colId xmlns:a16="http://schemas.microsoft.com/office/drawing/2014/main" val="20004"/>
                    </a:ext>
                  </a:extLst>
                </a:gridCol>
                <a:gridCol w="1306286">
                  <a:extLst>
                    <a:ext uri="{9D8B030D-6E8A-4147-A177-3AD203B41FA5}">
                      <a16:colId xmlns:a16="http://schemas.microsoft.com/office/drawing/2014/main" val="20005"/>
                    </a:ext>
                  </a:extLst>
                </a:gridCol>
                <a:gridCol w="1306286">
                  <a:extLst>
                    <a:ext uri="{9D8B030D-6E8A-4147-A177-3AD203B41FA5}">
                      <a16:colId xmlns:a16="http://schemas.microsoft.com/office/drawing/2014/main" val="20006"/>
                    </a:ext>
                  </a:extLst>
                </a:gridCol>
              </a:tblGrid>
              <a:tr h="640177">
                <a:tc>
                  <a:txBody>
                    <a:bodyPr/>
                    <a:lstStyle/>
                    <a:p>
                      <a:pPr algn="ctr" fontAlgn="b"/>
                      <a:r>
                        <a:rPr lang="en-US" sz="1800" b="1" i="0" u="none" strike="noStrike" dirty="0">
                          <a:solidFill>
                            <a:schemeClr val="tx1"/>
                          </a:solidFill>
                          <a:effectLst/>
                          <a:latin typeface="+mn-lt"/>
                        </a:rPr>
                        <a:t>Location</a:t>
                      </a:r>
                    </a:p>
                  </a:txBody>
                  <a:tcPr marL="9525" marR="9525" marT="9526" marB="0" anchor="b">
                    <a:solidFill>
                      <a:schemeClr val="accent1"/>
                    </a:solidFill>
                  </a:tcPr>
                </a:tc>
                <a:tc>
                  <a:txBody>
                    <a:bodyPr/>
                    <a:lstStyle/>
                    <a:p>
                      <a:pPr algn="ctr"/>
                      <a:r>
                        <a:rPr lang="en-US" sz="1800" b="1" dirty="0" smtClean="0">
                          <a:solidFill>
                            <a:schemeClr val="tx1"/>
                          </a:solidFill>
                          <a:latin typeface="+mn-lt"/>
                        </a:rPr>
                        <a:t>Latitude *</a:t>
                      </a:r>
                      <a:endParaRPr lang="en-US" sz="1800" b="1" dirty="0">
                        <a:solidFill>
                          <a:schemeClr val="tx1"/>
                        </a:solidFill>
                        <a:latin typeface="+mn-lt"/>
                      </a:endParaRPr>
                    </a:p>
                  </a:txBody>
                  <a:tcPr marT="45723" marB="45723" anchor="ctr">
                    <a:solidFill>
                      <a:schemeClr val="accent1"/>
                    </a:solidFill>
                  </a:tcPr>
                </a:tc>
                <a:tc>
                  <a:txBody>
                    <a:bodyPr/>
                    <a:lstStyle/>
                    <a:p>
                      <a:pPr algn="ctr"/>
                      <a:r>
                        <a:rPr lang="en-US" sz="1800" b="1" dirty="0" smtClean="0">
                          <a:solidFill>
                            <a:schemeClr val="tx1"/>
                          </a:solidFill>
                          <a:latin typeface="+mn-lt"/>
                        </a:rPr>
                        <a:t>Longitude</a:t>
                      </a:r>
                      <a:r>
                        <a:rPr lang="en-US" sz="1800" b="1" baseline="0" dirty="0" smtClean="0">
                          <a:solidFill>
                            <a:schemeClr val="tx1"/>
                          </a:solidFill>
                          <a:latin typeface="+mn-lt"/>
                        </a:rPr>
                        <a:t> *</a:t>
                      </a:r>
                      <a:endParaRPr lang="en-US" sz="1800" b="1" dirty="0">
                        <a:solidFill>
                          <a:schemeClr val="tx1"/>
                        </a:solidFill>
                        <a:latin typeface="+mn-lt"/>
                      </a:endParaRPr>
                    </a:p>
                  </a:txBody>
                  <a:tcPr marT="45723" marB="45723" anchor="ctr">
                    <a:solidFill>
                      <a:schemeClr val="accent1"/>
                    </a:solidFill>
                  </a:tcPr>
                </a:tc>
                <a:tc>
                  <a:txBody>
                    <a:bodyPr/>
                    <a:lstStyle/>
                    <a:p>
                      <a:pPr algn="ctr"/>
                      <a:r>
                        <a:rPr lang="en-US" sz="1800" b="1" dirty="0" err="1" smtClean="0">
                          <a:solidFill>
                            <a:schemeClr val="tx1"/>
                          </a:solidFill>
                          <a:latin typeface="+mn-lt"/>
                        </a:rPr>
                        <a:t>Eht</a:t>
                      </a:r>
                      <a:endParaRPr lang="en-US" sz="1800" b="1" dirty="0">
                        <a:solidFill>
                          <a:schemeClr val="tx1"/>
                        </a:solidFill>
                        <a:latin typeface="+mn-lt"/>
                      </a:endParaRPr>
                    </a:p>
                  </a:txBody>
                  <a:tcPr marT="45727" marB="45727">
                    <a:solidFill>
                      <a:schemeClr val="accent1"/>
                    </a:solidFill>
                  </a:tcPr>
                </a:tc>
                <a:tc>
                  <a:txBody>
                    <a:bodyPr/>
                    <a:lstStyle/>
                    <a:p>
                      <a:pPr algn="ctr"/>
                      <a:r>
                        <a:rPr lang="en-US" sz="1800" b="1" dirty="0" smtClean="0">
                          <a:solidFill>
                            <a:schemeClr val="tx1"/>
                          </a:solidFill>
                          <a:latin typeface="+mn-lt"/>
                        </a:rPr>
                        <a:t>N</a:t>
                      </a:r>
                      <a:endParaRPr lang="en-US" sz="1800" b="1" dirty="0">
                        <a:solidFill>
                          <a:schemeClr val="tx1"/>
                        </a:solidFill>
                        <a:latin typeface="+mn-lt"/>
                      </a:endParaRPr>
                    </a:p>
                  </a:txBody>
                  <a:tcPr marT="45727" marB="45727">
                    <a:solidFill>
                      <a:schemeClr val="accent1"/>
                    </a:solidFill>
                  </a:tcPr>
                </a:tc>
                <a:tc>
                  <a:txBody>
                    <a:bodyPr/>
                    <a:lstStyle/>
                    <a:p>
                      <a:pPr marL="0" marR="0" indent="0" algn="ctr" defTabSz="3291840" rtl="0" eaLnBrk="1" fontAlgn="auto" latinLnBrk="0" hangingPunct="1">
                        <a:lnSpc>
                          <a:spcPct val="100000"/>
                        </a:lnSpc>
                        <a:spcBef>
                          <a:spcPts val="0"/>
                        </a:spcBef>
                        <a:spcAft>
                          <a:spcPts val="0"/>
                        </a:spcAft>
                        <a:buClrTx/>
                        <a:buSzTx/>
                        <a:buFontTx/>
                        <a:buNone/>
                        <a:tabLst/>
                        <a:defRPr/>
                      </a:pPr>
                      <a:r>
                        <a:rPr lang="en-US" sz="1800" b="1" dirty="0" err="1" smtClean="0">
                          <a:solidFill>
                            <a:schemeClr val="tx1"/>
                          </a:solidFill>
                          <a:latin typeface="+mn-lt"/>
                        </a:rPr>
                        <a:t>Oht</a:t>
                      </a:r>
                      <a:endParaRPr lang="en-US" sz="1800" b="1" dirty="0" smtClean="0">
                        <a:solidFill>
                          <a:schemeClr val="tx1"/>
                        </a:solidFill>
                        <a:latin typeface="+mn-lt"/>
                      </a:endParaRPr>
                    </a:p>
                  </a:txBody>
                  <a:tcPr marT="45727" marB="45727">
                    <a:solidFill>
                      <a:schemeClr val="accent1"/>
                    </a:solidFill>
                  </a:tcPr>
                </a:tc>
                <a:tc>
                  <a:txBody>
                    <a:bodyPr/>
                    <a:lstStyle/>
                    <a:p>
                      <a:pPr marL="0" marR="0" indent="0" algn="ctr" defTabSz="3291840" rtl="0" eaLnBrk="1" fontAlgn="auto" latinLnBrk="0" hangingPunct="1">
                        <a:lnSpc>
                          <a:spcPct val="100000"/>
                        </a:lnSpc>
                        <a:spcBef>
                          <a:spcPts val="0"/>
                        </a:spcBef>
                        <a:spcAft>
                          <a:spcPts val="0"/>
                        </a:spcAft>
                        <a:buClrTx/>
                        <a:buSzTx/>
                        <a:buFontTx/>
                        <a:buNone/>
                        <a:tabLst/>
                        <a:defRPr/>
                      </a:pPr>
                      <a:r>
                        <a:rPr lang="en-US" sz="1800" b="1" dirty="0" err="1" smtClean="0">
                          <a:solidFill>
                            <a:schemeClr val="tx1"/>
                          </a:solidFill>
                          <a:latin typeface="+mn-lt"/>
                        </a:rPr>
                        <a:t>DHt</a:t>
                      </a:r>
                      <a:endParaRPr lang="en-US" sz="1800" b="1" dirty="0" smtClean="0">
                        <a:solidFill>
                          <a:schemeClr val="tx1"/>
                        </a:solidFill>
                        <a:latin typeface="+mn-lt"/>
                      </a:endParaRPr>
                    </a:p>
                  </a:txBody>
                  <a:tcPr marT="45727" marB="45727">
                    <a:solidFill>
                      <a:schemeClr val="accent1"/>
                    </a:solidFill>
                  </a:tcPr>
                </a:tc>
                <a:extLst>
                  <a:ext uri="{0D108BD9-81ED-4DB2-BD59-A6C34878D82A}">
                    <a16:rowId xmlns:a16="http://schemas.microsoft.com/office/drawing/2014/main" val="10000"/>
                  </a:ext>
                </a:extLst>
              </a:tr>
              <a:tr h="370897">
                <a:tc>
                  <a:txBody>
                    <a:bodyPr/>
                    <a:lstStyle/>
                    <a:p>
                      <a:pPr algn="ctr" fontAlgn="b"/>
                      <a:endParaRPr lang="en-US" sz="1800" b="1" i="0" u="none" strike="noStrike" dirty="0">
                        <a:solidFill>
                          <a:schemeClr val="tx1"/>
                        </a:solidFill>
                        <a:effectLst/>
                        <a:latin typeface="+mn-lt"/>
                      </a:endParaRPr>
                    </a:p>
                  </a:txBody>
                  <a:tcPr marL="9525" marR="9525" marT="9526" marB="0" anchor="b">
                    <a:solidFill>
                      <a:schemeClr val="accent1"/>
                    </a:solidFill>
                  </a:tcPr>
                </a:tc>
                <a:tc>
                  <a:txBody>
                    <a:bodyPr/>
                    <a:lstStyle/>
                    <a:p>
                      <a:pPr algn="ctr" fontAlgn="b"/>
                      <a:r>
                        <a:rPr lang="en-US" sz="1800" b="1" i="0" u="none" strike="noStrike" dirty="0" err="1" smtClean="0">
                          <a:solidFill>
                            <a:srgbClr val="000000"/>
                          </a:solidFill>
                          <a:effectLst/>
                          <a:latin typeface="Calibri"/>
                        </a:rPr>
                        <a:t>dec.</a:t>
                      </a:r>
                      <a:r>
                        <a:rPr lang="en-US" sz="1800" b="1" i="0" u="none" strike="noStrike" baseline="0" dirty="0" smtClean="0">
                          <a:solidFill>
                            <a:srgbClr val="000000"/>
                          </a:solidFill>
                          <a:effectLst/>
                          <a:latin typeface="Calibri"/>
                        </a:rPr>
                        <a:t> deg. (N)</a:t>
                      </a:r>
                      <a:endParaRPr lang="en-US" sz="1800" b="1" i="0" u="none" strike="noStrike" dirty="0">
                        <a:solidFill>
                          <a:srgbClr val="000000"/>
                        </a:solidFill>
                        <a:effectLst/>
                        <a:latin typeface="Calibri"/>
                      </a:endParaRPr>
                    </a:p>
                  </a:txBody>
                  <a:tcPr marL="9525" marR="9525" marT="9526" marB="0" anchor="ctr">
                    <a:solidFill>
                      <a:schemeClr val="accent1"/>
                    </a:solidFill>
                  </a:tcPr>
                </a:tc>
                <a:tc>
                  <a:txBody>
                    <a:bodyPr/>
                    <a:lstStyle/>
                    <a:p>
                      <a:pPr algn="ctr" fontAlgn="b"/>
                      <a:r>
                        <a:rPr lang="en-US" sz="1800" b="1" i="0" u="none" strike="noStrike" dirty="0" err="1" smtClean="0">
                          <a:solidFill>
                            <a:srgbClr val="000000"/>
                          </a:solidFill>
                          <a:effectLst/>
                          <a:latin typeface="Calibri"/>
                        </a:rPr>
                        <a:t>dec.</a:t>
                      </a:r>
                      <a:r>
                        <a:rPr lang="en-US" sz="1800" b="1" i="0" u="none" strike="noStrike" dirty="0" smtClean="0">
                          <a:solidFill>
                            <a:srgbClr val="000000"/>
                          </a:solidFill>
                          <a:effectLst/>
                          <a:latin typeface="Calibri"/>
                        </a:rPr>
                        <a:t> Deg. (E)</a:t>
                      </a:r>
                      <a:endParaRPr lang="en-US" sz="1800" b="1" i="0" u="none" strike="noStrike" dirty="0">
                        <a:solidFill>
                          <a:srgbClr val="000000"/>
                        </a:solidFill>
                        <a:effectLst/>
                        <a:latin typeface="Calibri"/>
                      </a:endParaRPr>
                    </a:p>
                  </a:txBody>
                  <a:tcPr marL="9525" marR="9525" marT="9526" marB="0" anchor="ctr">
                    <a:solidFill>
                      <a:schemeClr val="accent1"/>
                    </a:solidFill>
                  </a:tcPr>
                </a:tc>
                <a:tc>
                  <a:txBody>
                    <a:bodyPr/>
                    <a:lstStyle/>
                    <a:p>
                      <a:pPr algn="ctr" fontAlgn="b"/>
                      <a:r>
                        <a:rPr lang="en-US" sz="1800" b="1" i="0" u="none" strike="noStrike" dirty="0" smtClean="0">
                          <a:solidFill>
                            <a:srgbClr val="000000"/>
                          </a:solidFill>
                          <a:effectLst/>
                          <a:latin typeface="+mn-lt"/>
                        </a:rPr>
                        <a:t>m</a:t>
                      </a:r>
                      <a:endParaRPr lang="en-US" sz="1800" b="1" i="0" u="none" strike="noStrike" dirty="0">
                        <a:solidFill>
                          <a:srgbClr val="000000"/>
                        </a:solidFill>
                        <a:effectLst/>
                        <a:latin typeface="Calibri"/>
                      </a:endParaRPr>
                    </a:p>
                  </a:txBody>
                  <a:tcPr marL="9525" marR="9525" marT="9526" marB="0" anchor="b">
                    <a:solidFill>
                      <a:schemeClr val="accent1"/>
                    </a:solidFill>
                  </a:tcPr>
                </a:tc>
                <a:tc>
                  <a:txBody>
                    <a:bodyPr/>
                    <a:lstStyle/>
                    <a:p>
                      <a:pPr algn="ctr" fontAlgn="b"/>
                      <a:r>
                        <a:rPr lang="en-US" sz="1800" b="1" i="0" u="none" strike="noStrike" dirty="0" smtClean="0">
                          <a:solidFill>
                            <a:srgbClr val="000000"/>
                          </a:solidFill>
                          <a:effectLst/>
                          <a:latin typeface="+mn-lt"/>
                        </a:rPr>
                        <a:t>m</a:t>
                      </a:r>
                      <a:endParaRPr lang="en-US" sz="1800" b="1" i="0" u="none" strike="noStrike" dirty="0">
                        <a:solidFill>
                          <a:srgbClr val="000000"/>
                        </a:solidFill>
                        <a:effectLst/>
                        <a:latin typeface="Calibri"/>
                      </a:endParaRPr>
                    </a:p>
                  </a:txBody>
                  <a:tcPr marL="9525" marR="9525" marT="9526" marB="0" anchor="b">
                    <a:solidFill>
                      <a:schemeClr val="accent1"/>
                    </a:solidFill>
                  </a:tcPr>
                </a:tc>
                <a:tc>
                  <a:txBody>
                    <a:bodyPr/>
                    <a:lstStyle/>
                    <a:p>
                      <a:pPr algn="ctr" fontAlgn="b"/>
                      <a:r>
                        <a:rPr lang="en-US" sz="1800" b="1" i="0" u="none" strike="noStrike" dirty="0" smtClean="0">
                          <a:solidFill>
                            <a:srgbClr val="000000"/>
                          </a:solidFill>
                          <a:effectLst/>
                          <a:latin typeface="Calibri"/>
                        </a:rPr>
                        <a:t>m</a:t>
                      </a:r>
                      <a:endParaRPr lang="en-US" sz="1800" b="1" i="0" u="none" strike="noStrike" dirty="0">
                        <a:solidFill>
                          <a:srgbClr val="000000"/>
                        </a:solidFill>
                        <a:effectLst/>
                        <a:latin typeface="Calibri"/>
                      </a:endParaRPr>
                    </a:p>
                  </a:txBody>
                  <a:tcPr marL="9525" marR="9525" marT="9526" marB="0" anchor="b">
                    <a:solidFill>
                      <a:schemeClr val="accent1"/>
                    </a:solidFill>
                  </a:tcPr>
                </a:tc>
                <a:tc>
                  <a:txBody>
                    <a:bodyPr/>
                    <a:lstStyle/>
                    <a:p>
                      <a:pPr algn="ctr" fontAlgn="b"/>
                      <a:r>
                        <a:rPr lang="en-US" sz="1800" b="1" i="0" u="none" strike="noStrike" dirty="0" smtClean="0">
                          <a:solidFill>
                            <a:srgbClr val="000000"/>
                          </a:solidFill>
                          <a:effectLst/>
                          <a:latin typeface="Calibri"/>
                        </a:rPr>
                        <a:t>M</a:t>
                      </a:r>
                      <a:endParaRPr lang="en-US" sz="1800" b="1" i="0" u="none" strike="noStrike" dirty="0">
                        <a:solidFill>
                          <a:srgbClr val="000000"/>
                        </a:solidFill>
                        <a:effectLst/>
                        <a:latin typeface="Calibri"/>
                      </a:endParaRPr>
                    </a:p>
                  </a:txBody>
                  <a:tcPr marL="9525" marR="9525" marT="9526" marB="0" anchor="b">
                    <a:solidFill>
                      <a:schemeClr val="accent1"/>
                    </a:solidFill>
                  </a:tcPr>
                </a:tc>
                <a:extLst>
                  <a:ext uri="{0D108BD9-81ED-4DB2-BD59-A6C34878D82A}">
                    <a16:rowId xmlns:a16="http://schemas.microsoft.com/office/drawing/2014/main" val="10001"/>
                  </a:ext>
                </a:extLst>
              </a:tr>
              <a:tr h="558249">
                <a:tc>
                  <a:txBody>
                    <a:bodyPr/>
                    <a:lstStyle/>
                    <a:p>
                      <a:pPr algn="ctr" fontAlgn="b"/>
                      <a:endParaRPr lang="en-US" sz="1800" b="1" i="0" u="none" strike="noStrike" dirty="0">
                        <a:solidFill>
                          <a:schemeClr val="tx1"/>
                        </a:solidFill>
                        <a:effectLst/>
                        <a:latin typeface="+mn-lt"/>
                      </a:endParaRPr>
                    </a:p>
                  </a:txBody>
                  <a:tcPr marL="9525" marR="9525" marT="9526" marB="0" anchor="b">
                    <a:solidFill>
                      <a:schemeClr val="accent1"/>
                    </a:solidFill>
                  </a:tcPr>
                </a:tc>
                <a:tc>
                  <a:txBody>
                    <a:bodyPr/>
                    <a:lstStyle/>
                    <a:p>
                      <a:pPr algn="ctr" fontAlgn="b"/>
                      <a:r>
                        <a:rPr lang="en-US" sz="1800" b="1" i="0" u="none" strike="noStrike" dirty="0" smtClean="0">
                          <a:solidFill>
                            <a:srgbClr val="000000"/>
                          </a:solidFill>
                          <a:effectLst/>
                          <a:latin typeface="Calibri"/>
                        </a:rPr>
                        <a:t>IGS08</a:t>
                      </a:r>
                      <a:endParaRPr lang="en-US" sz="1800" b="1" i="0" u="none" strike="noStrike" dirty="0">
                        <a:solidFill>
                          <a:srgbClr val="000000"/>
                        </a:solidFill>
                        <a:effectLst/>
                        <a:latin typeface="Calibri"/>
                      </a:endParaRPr>
                    </a:p>
                  </a:txBody>
                  <a:tcPr marL="9525" marR="9525" marT="9526" marB="0" anchor="ctr">
                    <a:solidFill>
                      <a:schemeClr val="accent1"/>
                    </a:solidFill>
                  </a:tcPr>
                </a:tc>
                <a:tc>
                  <a:txBody>
                    <a:bodyPr/>
                    <a:lstStyle/>
                    <a:p>
                      <a:pPr algn="ctr" fontAlgn="b"/>
                      <a:r>
                        <a:rPr lang="en-US" sz="1800" b="1" i="0" u="none" strike="noStrike" dirty="0" smtClean="0">
                          <a:solidFill>
                            <a:srgbClr val="000000"/>
                          </a:solidFill>
                          <a:effectLst/>
                          <a:latin typeface="Calibri"/>
                        </a:rPr>
                        <a:t>IGS08</a:t>
                      </a:r>
                      <a:endParaRPr lang="en-US" sz="1800" b="1" i="0" u="none" strike="noStrike" dirty="0">
                        <a:solidFill>
                          <a:srgbClr val="000000"/>
                        </a:solidFill>
                        <a:effectLst/>
                        <a:latin typeface="Calibri"/>
                      </a:endParaRPr>
                    </a:p>
                  </a:txBody>
                  <a:tcPr marL="9525" marR="9525" marT="9526" marB="0" anchor="ctr">
                    <a:solidFill>
                      <a:schemeClr val="accent1"/>
                    </a:solidFill>
                  </a:tcPr>
                </a:tc>
                <a:tc>
                  <a:txBody>
                    <a:bodyPr/>
                    <a:lstStyle/>
                    <a:p>
                      <a:pPr marL="0" marR="0" indent="0" algn="ctr" defTabSz="329184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IGS08</a:t>
                      </a:r>
                    </a:p>
                  </a:txBody>
                  <a:tcPr marL="9525" marR="9525" marT="9526" marB="0" anchor="b">
                    <a:solidFill>
                      <a:schemeClr val="accent1"/>
                    </a:solidFill>
                  </a:tcPr>
                </a:tc>
                <a:tc>
                  <a:txBody>
                    <a:bodyPr/>
                    <a:lstStyle/>
                    <a:p>
                      <a:pPr algn="ctr" fontAlgn="b"/>
                      <a:r>
                        <a:rPr lang="en-US" sz="1800" b="1" i="0" u="none" strike="noStrike" dirty="0" smtClean="0">
                          <a:solidFill>
                            <a:srgbClr val="000000"/>
                          </a:solidFill>
                          <a:effectLst/>
                          <a:latin typeface="Calibri"/>
                        </a:rPr>
                        <a:t>xGEOID16B</a:t>
                      </a:r>
                      <a:endParaRPr lang="en-US" sz="1800" b="1" i="0" u="none" strike="noStrike" dirty="0">
                        <a:solidFill>
                          <a:srgbClr val="000000"/>
                        </a:solidFill>
                        <a:effectLst/>
                        <a:latin typeface="Calibri"/>
                      </a:endParaRPr>
                    </a:p>
                  </a:txBody>
                  <a:tcPr marL="9525" marR="9525" marT="9526" marB="0" anchor="b">
                    <a:solidFill>
                      <a:schemeClr val="accent1"/>
                    </a:solidFill>
                  </a:tcPr>
                </a:tc>
                <a:tc>
                  <a:txBody>
                    <a:bodyPr/>
                    <a:lstStyle/>
                    <a:p>
                      <a:pPr algn="ctr" fontAlgn="b"/>
                      <a:r>
                        <a:rPr lang="en-US" sz="1800" b="1" i="0" u="none" strike="noStrike" dirty="0" smtClean="0">
                          <a:solidFill>
                            <a:srgbClr val="000000"/>
                          </a:solidFill>
                          <a:effectLst/>
                          <a:latin typeface="Calibri"/>
                        </a:rPr>
                        <a:t>xGEOID16B</a:t>
                      </a:r>
                      <a:endParaRPr lang="en-US" sz="1800" b="1" i="0" u="none" strike="noStrike" dirty="0">
                        <a:solidFill>
                          <a:srgbClr val="000000"/>
                        </a:solidFill>
                        <a:effectLst/>
                        <a:latin typeface="Calibri"/>
                      </a:endParaRPr>
                    </a:p>
                  </a:txBody>
                  <a:tcPr marL="9525" marR="9525" marT="9526" marB="0" anchor="b">
                    <a:solidFill>
                      <a:schemeClr val="accent1"/>
                    </a:solidFill>
                  </a:tcPr>
                </a:tc>
                <a:tc>
                  <a:txBody>
                    <a:bodyPr/>
                    <a:lstStyle/>
                    <a:p>
                      <a:pPr algn="ctr" fontAlgn="b"/>
                      <a:r>
                        <a:rPr lang="en-US" sz="1800" b="1" i="0" u="none" strike="noStrike" dirty="0" smtClean="0">
                          <a:solidFill>
                            <a:srgbClr val="000000"/>
                          </a:solidFill>
                          <a:effectLst/>
                          <a:latin typeface="Calibri"/>
                        </a:rPr>
                        <a:t>xGEOID16B</a:t>
                      </a:r>
                      <a:endParaRPr lang="en-US" sz="1800" b="1" i="0" u="none" strike="noStrike" dirty="0">
                        <a:solidFill>
                          <a:srgbClr val="000000"/>
                        </a:solidFill>
                        <a:effectLst/>
                        <a:latin typeface="Calibri"/>
                      </a:endParaRPr>
                    </a:p>
                  </a:txBody>
                  <a:tcPr marL="9525" marR="9525" marT="9526" marB="0" anchor="b">
                    <a:solidFill>
                      <a:schemeClr val="accent1"/>
                    </a:solidFill>
                  </a:tcPr>
                </a:tc>
                <a:extLst>
                  <a:ext uri="{0D108BD9-81ED-4DB2-BD59-A6C34878D82A}">
                    <a16:rowId xmlns:a16="http://schemas.microsoft.com/office/drawing/2014/main" val="10002"/>
                  </a:ext>
                </a:extLst>
              </a:tr>
              <a:tr h="370897">
                <a:tc>
                  <a:txBody>
                    <a:bodyPr/>
                    <a:lstStyle/>
                    <a:p>
                      <a:pPr algn="ctr" fontAlgn="b"/>
                      <a:r>
                        <a:rPr lang="en-US" sz="1800" b="0" i="0" u="none" strike="noStrike" dirty="0">
                          <a:solidFill>
                            <a:schemeClr val="tx1"/>
                          </a:solidFill>
                          <a:effectLst/>
                          <a:latin typeface="+mn-lt"/>
                        </a:rPr>
                        <a:t>Buffalo</a:t>
                      </a:r>
                    </a:p>
                  </a:txBody>
                  <a:tcPr marL="9525" marR="9525" marT="9526" marB="0" anchor="ctr"/>
                </a:tc>
                <a:tc>
                  <a:txBody>
                    <a:bodyPr/>
                    <a:lstStyle/>
                    <a:p>
                      <a:pPr algn="ctr" fontAlgn="b"/>
                      <a:r>
                        <a:rPr lang="en-US" sz="1800" b="0" i="0" u="none" strike="noStrike" dirty="0" smtClean="0">
                          <a:solidFill>
                            <a:schemeClr val="tx1"/>
                          </a:solidFill>
                          <a:effectLst/>
                          <a:latin typeface="+mn-lt"/>
                        </a:rPr>
                        <a:t>42.87744444</a:t>
                      </a:r>
                    </a:p>
                  </a:txBody>
                  <a:tcPr marL="9525" marR="9525" marT="952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chemeClr val="tx1"/>
                          </a:solidFill>
                          <a:effectLst/>
                          <a:latin typeface="+mn-lt"/>
                        </a:rPr>
                        <a:t>281.10952778</a:t>
                      </a:r>
                    </a:p>
                  </a:txBody>
                  <a:tcPr marL="9525" marR="9525" marT="9526" marB="0" anchor="ctr"/>
                </a:tc>
                <a:tc>
                  <a:txBody>
                    <a:bodyPr/>
                    <a:lstStyle/>
                    <a:p>
                      <a:pPr algn="ctr"/>
                      <a:r>
                        <a:rPr lang="en-US" b="0" dirty="0" smtClean="0"/>
                        <a:t>138.241</a:t>
                      </a:r>
                      <a:endParaRPr lang="en-US" b="0" dirty="0"/>
                    </a:p>
                  </a:txBody>
                  <a:tcPr marL="9525" marR="9525" marT="9526" marB="0" anchor="ctr"/>
                </a:tc>
                <a:tc>
                  <a:txBody>
                    <a:bodyPr/>
                    <a:lstStyle/>
                    <a:p>
                      <a:pPr algn="ctr" fontAlgn="b"/>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36.804</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i="0" u="none" strike="noStrike" dirty="0" smtClean="0">
                          <a:solidFill>
                            <a:srgbClr val="000000"/>
                          </a:solidFill>
                          <a:effectLst/>
                          <a:latin typeface="Calibri" panose="020F0502020204030204" pitchFamily="34" charset="0"/>
                        </a:rPr>
                        <a:t>175.045</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i="0" u="none" strike="noStrike" dirty="0">
                          <a:solidFill>
                            <a:srgbClr val="000000"/>
                          </a:solidFill>
                          <a:effectLst/>
                          <a:latin typeface="Calibri" panose="020F0502020204030204" pitchFamily="34" charset="0"/>
                        </a:rPr>
                        <a:t>174.031</a:t>
                      </a:r>
                    </a:p>
                  </a:txBody>
                  <a:tcPr marL="7620" marR="7620" marT="7620" marB="0" anchor="b"/>
                </a:tc>
                <a:extLst>
                  <a:ext uri="{0D108BD9-81ED-4DB2-BD59-A6C34878D82A}">
                    <a16:rowId xmlns:a16="http://schemas.microsoft.com/office/drawing/2014/main" val="10003"/>
                  </a:ext>
                </a:extLst>
              </a:tr>
              <a:tr h="370897">
                <a:tc>
                  <a:txBody>
                    <a:bodyPr/>
                    <a:lstStyle/>
                    <a:p>
                      <a:pPr algn="ctr" fontAlgn="b"/>
                      <a:r>
                        <a:rPr lang="en-US" sz="1800" b="0" i="0" u="none" strike="noStrike" dirty="0">
                          <a:solidFill>
                            <a:schemeClr val="tx1"/>
                          </a:solidFill>
                          <a:effectLst/>
                          <a:latin typeface="+mn-lt"/>
                        </a:rPr>
                        <a:t>Cleveland</a:t>
                      </a:r>
                    </a:p>
                  </a:txBody>
                  <a:tcPr marL="9525" marR="9525" marT="9526" marB="0" anchor="ctr"/>
                </a:tc>
                <a:tc>
                  <a:txBody>
                    <a:bodyPr/>
                    <a:lstStyle/>
                    <a:p>
                      <a:pPr algn="ctr" fontAlgn="b"/>
                      <a:r>
                        <a:rPr lang="en-US" sz="1800" b="0" i="0" u="none" strike="noStrike" dirty="0" smtClean="0">
                          <a:solidFill>
                            <a:schemeClr val="tx1"/>
                          </a:solidFill>
                          <a:effectLst/>
                          <a:latin typeface="+mn-lt"/>
                        </a:rPr>
                        <a:t>41.54086111</a:t>
                      </a:r>
                      <a:endParaRPr lang="en-US" sz="1800" b="0" i="0" u="none" strike="noStrike" dirty="0">
                        <a:solidFill>
                          <a:schemeClr val="tx1"/>
                        </a:solidFill>
                        <a:effectLst/>
                        <a:latin typeface="Calibri"/>
                      </a:endParaRPr>
                    </a:p>
                  </a:txBody>
                  <a:tcPr marL="9525" marR="9525" marT="952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chemeClr val="tx1"/>
                          </a:solidFill>
                          <a:effectLst/>
                          <a:latin typeface="+mn-lt"/>
                        </a:rPr>
                        <a:t>278.36452778</a:t>
                      </a:r>
                    </a:p>
                  </a:txBody>
                  <a:tcPr marL="9525" marR="9525" marT="9526" marB="0" anchor="ctr"/>
                </a:tc>
                <a:tc>
                  <a:txBody>
                    <a:bodyPr/>
                    <a:lstStyle/>
                    <a:p>
                      <a:pPr algn="ctr"/>
                      <a:r>
                        <a:rPr lang="en-US" b="0" dirty="0" smtClean="0"/>
                        <a:t>139.098</a:t>
                      </a:r>
                      <a:endParaRPr lang="en-US" b="0" dirty="0"/>
                    </a:p>
                  </a:txBody>
                  <a:tcPr marL="9525" marR="9525" marT="9526" marB="0" anchor="ctr"/>
                </a:tc>
                <a:tc>
                  <a:txBody>
                    <a:bodyPr/>
                    <a:lstStyle/>
                    <a:p>
                      <a:pPr algn="ctr" fontAlgn="b"/>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35.896</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i="0" u="none" strike="noStrike" dirty="0" smtClean="0">
                          <a:solidFill>
                            <a:srgbClr val="000000"/>
                          </a:solidFill>
                          <a:effectLst/>
                          <a:latin typeface="Calibri" panose="020F0502020204030204" pitchFamily="34" charset="0"/>
                        </a:rPr>
                        <a:t>174.994</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i="0" u="none" strike="noStrike">
                          <a:solidFill>
                            <a:srgbClr val="000000"/>
                          </a:solidFill>
                          <a:effectLst/>
                          <a:latin typeface="Calibri" panose="020F0502020204030204" pitchFamily="34" charset="0"/>
                        </a:rPr>
                        <a:t>174.026</a:t>
                      </a:r>
                    </a:p>
                  </a:txBody>
                  <a:tcPr marL="7620" marR="7620" marT="7620" marB="0" anchor="b"/>
                </a:tc>
                <a:extLst>
                  <a:ext uri="{0D108BD9-81ED-4DB2-BD59-A6C34878D82A}">
                    <a16:rowId xmlns:a16="http://schemas.microsoft.com/office/drawing/2014/main" val="10004"/>
                  </a:ext>
                </a:extLst>
              </a:tr>
              <a:tr h="370897">
                <a:tc>
                  <a:txBody>
                    <a:bodyPr/>
                    <a:lstStyle/>
                    <a:p>
                      <a:pPr algn="ctr" fontAlgn="b"/>
                      <a:r>
                        <a:rPr lang="en-US" sz="1800" b="0" i="0" u="none" strike="noStrike" dirty="0">
                          <a:solidFill>
                            <a:schemeClr val="tx1"/>
                          </a:solidFill>
                          <a:effectLst/>
                          <a:latin typeface="+mn-lt"/>
                        </a:rPr>
                        <a:t>Marblehead</a:t>
                      </a:r>
                    </a:p>
                  </a:txBody>
                  <a:tcPr marL="9525" marR="9525" marT="9526" marB="0" anchor="ctr"/>
                </a:tc>
                <a:tc>
                  <a:txBody>
                    <a:bodyPr/>
                    <a:lstStyle/>
                    <a:p>
                      <a:pPr algn="ctr" fontAlgn="b"/>
                      <a:r>
                        <a:rPr lang="en-US" sz="1800" b="0" i="0" u="none" strike="noStrike" dirty="0" smtClean="0">
                          <a:solidFill>
                            <a:schemeClr val="tx1"/>
                          </a:solidFill>
                          <a:effectLst/>
                          <a:latin typeface="+mn-lt"/>
                        </a:rPr>
                        <a:t>41.54083333</a:t>
                      </a:r>
                      <a:endParaRPr lang="en-US" sz="1800" b="0" i="0" u="none" strike="noStrike" dirty="0">
                        <a:solidFill>
                          <a:schemeClr val="tx1"/>
                        </a:solidFill>
                        <a:effectLst/>
                        <a:latin typeface="Calibri"/>
                      </a:endParaRPr>
                    </a:p>
                  </a:txBody>
                  <a:tcPr marL="9525" marR="9525" marT="9526" marB="0" anchor="ctr"/>
                </a:tc>
                <a:tc>
                  <a:txBody>
                    <a:bodyPr/>
                    <a:lstStyle/>
                    <a:p>
                      <a:pPr algn="ctr" fontAlgn="b"/>
                      <a:r>
                        <a:rPr lang="en-US" sz="1800" b="0" i="0" u="none" strike="noStrike" dirty="0" smtClean="0">
                          <a:solidFill>
                            <a:schemeClr val="tx1"/>
                          </a:solidFill>
                          <a:effectLst/>
                          <a:latin typeface="+mn-lt"/>
                        </a:rPr>
                        <a:t>277.26861111</a:t>
                      </a:r>
                    </a:p>
                  </a:txBody>
                  <a:tcPr marL="9525" marR="9525" marT="9526" marB="0" anchor="ctr"/>
                </a:tc>
                <a:tc>
                  <a:txBody>
                    <a:bodyPr/>
                    <a:lstStyle/>
                    <a:p>
                      <a:pPr algn="ctr"/>
                      <a:r>
                        <a:rPr lang="en-US" b="0" dirty="0" smtClean="0"/>
                        <a:t>137.993</a:t>
                      </a:r>
                      <a:endParaRPr lang="en-US" b="0" dirty="0"/>
                    </a:p>
                  </a:txBody>
                  <a:tcPr marL="9525" marR="9525" marT="9526" marB="0" anchor="ctr"/>
                </a:tc>
                <a:tc>
                  <a:txBody>
                    <a:bodyPr/>
                    <a:lstStyle/>
                    <a:p>
                      <a:pPr algn="ctr" fontAlgn="b"/>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37.009</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i="0" u="none" strike="noStrike" dirty="0" smtClean="0">
                          <a:solidFill>
                            <a:srgbClr val="000000"/>
                          </a:solidFill>
                          <a:effectLst/>
                          <a:latin typeface="Calibri" panose="020F0502020204030204" pitchFamily="34" charset="0"/>
                        </a:rPr>
                        <a:t>175.002</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i="0" u="none" strike="noStrike">
                          <a:solidFill>
                            <a:srgbClr val="000000"/>
                          </a:solidFill>
                          <a:effectLst/>
                          <a:latin typeface="Calibri" panose="020F0502020204030204" pitchFamily="34" charset="0"/>
                        </a:rPr>
                        <a:t>174.038</a:t>
                      </a:r>
                    </a:p>
                  </a:txBody>
                  <a:tcPr marL="7620" marR="7620" marT="7620" marB="0" anchor="b"/>
                </a:tc>
                <a:extLst>
                  <a:ext uri="{0D108BD9-81ED-4DB2-BD59-A6C34878D82A}">
                    <a16:rowId xmlns:a16="http://schemas.microsoft.com/office/drawing/2014/main" val="10005"/>
                  </a:ext>
                </a:extLst>
              </a:tr>
              <a:tr h="370897">
                <a:tc>
                  <a:txBody>
                    <a:bodyPr/>
                    <a:lstStyle/>
                    <a:p>
                      <a:pPr algn="ctr" fontAlgn="b"/>
                      <a:r>
                        <a:rPr lang="en-US" sz="1800" b="0" i="0" u="none" strike="noStrike" dirty="0">
                          <a:solidFill>
                            <a:schemeClr val="tx1"/>
                          </a:solidFill>
                          <a:effectLst/>
                          <a:latin typeface="+mn-lt"/>
                        </a:rPr>
                        <a:t>Pt. Iroquois</a:t>
                      </a:r>
                    </a:p>
                  </a:txBody>
                  <a:tcPr marL="9525" marR="9525" marT="9526" marB="0" anchor="ctr"/>
                </a:tc>
                <a:tc>
                  <a:txBody>
                    <a:bodyPr/>
                    <a:lstStyle/>
                    <a:p>
                      <a:pPr algn="ctr" fontAlgn="b"/>
                      <a:r>
                        <a:rPr lang="en-US" sz="1800" b="0" i="0" u="none" strike="noStrike" dirty="0" smtClean="0">
                          <a:solidFill>
                            <a:schemeClr val="tx1"/>
                          </a:solidFill>
                          <a:effectLst/>
                          <a:latin typeface="+mn-lt"/>
                        </a:rPr>
                        <a:t>46.48450000</a:t>
                      </a:r>
                    </a:p>
                  </a:txBody>
                  <a:tcPr marL="9525" marR="9525" marT="952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chemeClr val="tx1"/>
                          </a:solidFill>
                          <a:effectLst/>
                          <a:latin typeface="+mn-lt"/>
                        </a:rPr>
                        <a:t>275.36911111</a:t>
                      </a:r>
                    </a:p>
                  </a:txBody>
                  <a:tcPr marL="9525" marR="9525" marT="9526" marB="0" anchor="ctr"/>
                </a:tc>
                <a:tc>
                  <a:txBody>
                    <a:bodyPr/>
                    <a:lstStyle/>
                    <a:p>
                      <a:pPr algn="ctr"/>
                      <a:r>
                        <a:rPr lang="en-US" b="0" dirty="0" smtClean="0"/>
                        <a:t>147.179</a:t>
                      </a:r>
                      <a:endParaRPr lang="en-US" b="0" dirty="0"/>
                    </a:p>
                  </a:txBody>
                  <a:tcPr marL="9525" marR="9525" marT="9526" marB="0" anchor="ctr"/>
                </a:tc>
                <a:tc>
                  <a:txBody>
                    <a:bodyPr/>
                    <a:lstStyle/>
                    <a:p>
                      <a:pPr algn="ctr" fontAlgn="b"/>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36.945</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i="0" u="none" strike="noStrike" dirty="0" smtClean="0">
                          <a:solidFill>
                            <a:srgbClr val="000000"/>
                          </a:solidFill>
                          <a:effectLst/>
                          <a:latin typeface="Calibri" panose="020F0502020204030204" pitchFamily="34" charset="0"/>
                        </a:rPr>
                        <a:t>184.124</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i="0" u="none" strike="noStrike">
                          <a:solidFill>
                            <a:srgbClr val="000000"/>
                          </a:solidFill>
                          <a:effectLst/>
                          <a:latin typeface="Calibri" panose="020F0502020204030204" pitchFamily="34" charset="0"/>
                        </a:rPr>
                        <a:t>183.128</a:t>
                      </a:r>
                    </a:p>
                  </a:txBody>
                  <a:tcPr marL="7620" marR="7620" marT="7620" marB="0" anchor="b"/>
                </a:tc>
                <a:extLst>
                  <a:ext uri="{0D108BD9-81ED-4DB2-BD59-A6C34878D82A}">
                    <a16:rowId xmlns:a16="http://schemas.microsoft.com/office/drawing/2014/main" val="10006"/>
                  </a:ext>
                </a:extLst>
              </a:tr>
              <a:tr h="370897">
                <a:tc>
                  <a:txBody>
                    <a:bodyPr/>
                    <a:lstStyle/>
                    <a:p>
                      <a:pPr algn="ctr" fontAlgn="b"/>
                      <a:r>
                        <a:rPr lang="en-US" sz="1800" b="0" i="0" u="none" strike="noStrike" dirty="0">
                          <a:solidFill>
                            <a:schemeClr val="tx1"/>
                          </a:solidFill>
                          <a:effectLst/>
                          <a:latin typeface="+mn-lt"/>
                        </a:rPr>
                        <a:t>Marquette</a:t>
                      </a:r>
                    </a:p>
                  </a:txBody>
                  <a:tcPr marL="9525" marR="9525" marT="9526" marB="0" anchor="ctr"/>
                </a:tc>
                <a:tc>
                  <a:txBody>
                    <a:bodyPr/>
                    <a:lstStyle/>
                    <a:p>
                      <a:pPr algn="ctr" fontAlgn="b"/>
                      <a:r>
                        <a:rPr lang="en-US" sz="1800" b="0" i="0" u="none" strike="noStrike" dirty="0" smtClean="0">
                          <a:solidFill>
                            <a:schemeClr val="tx1"/>
                          </a:solidFill>
                          <a:effectLst/>
                          <a:latin typeface="+mn-lt"/>
                        </a:rPr>
                        <a:t>46.54555556</a:t>
                      </a:r>
                      <a:endParaRPr lang="en-US" sz="1800" b="0" i="0" u="none" strike="noStrike" dirty="0">
                        <a:solidFill>
                          <a:schemeClr val="tx1"/>
                        </a:solidFill>
                        <a:effectLst/>
                        <a:latin typeface="Calibri"/>
                      </a:endParaRPr>
                    </a:p>
                  </a:txBody>
                  <a:tcPr marL="9525" marR="9525" marT="952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chemeClr val="tx1"/>
                          </a:solidFill>
                          <a:effectLst/>
                          <a:latin typeface="+mn-lt"/>
                        </a:rPr>
                        <a:t>272.62138889</a:t>
                      </a:r>
                    </a:p>
                  </a:txBody>
                  <a:tcPr marL="9525" marR="9525" marT="9526" marB="0" anchor="ctr"/>
                </a:tc>
                <a:tc>
                  <a:txBody>
                    <a:bodyPr/>
                    <a:lstStyle/>
                    <a:p>
                      <a:pPr algn="ctr" fontAlgn="b"/>
                      <a:r>
                        <a:rPr lang="en-US" sz="1800" b="0" i="0" u="none" strike="noStrike" dirty="0" smtClean="0">
                          <a:solidFill>
                            <a:schemeClr val="tx1"/>
                          </a:solidFill>
                          <a:effectLst/>
                          <a:latin typeface="Calibri"/>
                        </a:rPr>
                        <a:t>147.890</a:t>
                      </a:r>
                      <a:endParaRPr lang="en-US" sz="1800" b="0" i="0" u="none" strike="noStrike" dirty="0">
                        <a:solidFill>
                          <a:schemeClr val="tx1"/>
                        </a:solidFill>
                        <a:effectLst/>
                        <a:latin typeface="Calibri"/>
                      </a:endParaRPr>
                    </a:p>
                  </a:txBody>
                  <a:tcPr marL="9525" marR="9525" marT="9526" marB="0" anchor="ctr"/>
                </a:tc>
                <a:tc>
                  <a:txBody>
                    <a:bodyPr/>
                    <a:lstStyle/>
                    <a:p>
                      <a:pPr algn="ctr" fontAlgn="b"/>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36.007</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i="0" u="none" strike="noStrike" dirty="0" smtClean="0">
                          <a:solidFill>
                            <a:srgbClr val="000000"/>
                          </a:solidFill>
                          <a:effectLst/>
                          <a:latin typeface="Calibri" panose="020F0502020204030204" pitchFamily="34" charset="0"/>
                        </a:rPr>
                        <a:t>183.897</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i="0" u="none" strike="noStrike" dirty="0">
                          <a:solidFill>
                            <a:srgbClr val="000000"/>
                          </a:solidFill>
                          <a:effectLst/>
                          <a:latin typeface="Calibri" panose="020F0502020204030204" pitchFamily="34" charset="0"/>
                        </a:rPr>
                        <a:t>183.037</a:t>
                      </a:r>
                    </a:p>
                  </a:txBody>
                  <a:tcPr marL="7620" marR="7620" marT="7620" marB="0" anchor="b"/>
                </a:tc>
                <a:extLst>
                  <a:ext uri="{0D108BD9-81ED-4DB2-BD59-A6C34878D82A}">
                    <a16:rowId xmlns:a16="http://schemas.microsoft.com/office/drawing/2014/main" val="10007"/>
                  </a:ext>
                </a:extLst>
              </a:tr>
              <a:tr h="370897">
                <a:tc>
                  <a:txBody>
                    <a:bodyPr/>
                    <a:lstStyle/>
                    <a:p>
                      <a:pPr algn="ctr" fontAlgn="b"/>
                      <a:r>
                        <a:rPr lang="en-US" sz="1800" b="0" i="0" u="none" strike="noStrike" dirty="0">
                          <a:solidFill>
                            <a:schemeClr val="tx1"/>
                          </a:solidFill>
                          <a:effectLst/>
                          <a:latin typeface="+mn-lt"/>
                        </a:rPr>
                        <a:t>Grand Marais</a:t>
                      </a:r>
                    </a:p>
                  </a:txBody>
                  <a:tcPr marL="9525" marR="9525" marT="9526" marB="0" anchor="ctr"/>
                </a:tc>
                <a:tc>
                  <a:txBody>
                    <a:bodyPr/>
                    <a:lstStyle/>
                    <a:p>
                      <a:pPr algn="ctr"/>
                      <a:r>
                        <a:rPr lang="en-US" b="0" dirty="0" smtClean="0"/>
                        <a:t>47.74855556</a:t>
                      </a:r>
                      <a:endParaRPr lang="en-US" b="0" dirty="0"/>
                    </a:p>
                  </a:txBody>
                  <a:tcPr marL="9525" marR="9525" marT="9526"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smtClean="0"/>
                        <a:t>269.65872222</a:t>
                      </a:r>
                    </a:p>
                  </a:txBody>
                  <a:tcPr marL="9525" marR="9525" marT="9526" marB="0" anchor="ctr"/>
                </a:tc>
                <a:tc>
                  <a:txBody>
                    <a:bodyPr/>
                    <a:lstStyle/>
                    <a:p>
                      <a:pPr algn="ctr" fontAlgn="b"/>
                      <a:r>
                        <a:rPr lang="en-US" sz="1800" b="0" i="0" u="none" strike="noStrike" dirty="0" smtClean="0">
                          <a:solidFill>
                            <a:schemeClr val="tx1"/>
                          </a:solidFill>
                          <a:effectLst/>
                          <a:latin typeface="Calibri"/>
                        </a:rPr>
                        <a:t>151.868</a:t>
                      </a:r>
                      <a:endParaRPr lang="en-US" sz="1800" b="0" i="0" u="none" strike="noStrike" dirty="0">
                        <a:solidFill>
                          <a:schemeClr val="tx1"/>
                        </a:solidFill>
                        <a:effectLst/>
                        <a:latin typeface="Calibri"/>
                      </a:endParaRPr>
                    </a:p>
                  </a:txBody>
                  <a:tcPr marL="9525" marR="9525" marT="9526" marB="0" anchor="ctr"/>
                </a:tc>
                <a:tc>
                  <a:txBody>
                    <a:bodyPr/>
                    <a:lstStyle/>
                    <a:p>
                      <a:pPr algn="ctr" fontAlgn="b"/>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31.748</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i="0" u="none" strike="noStrike" dirty="0" smtClean="0">
                          <a:solidFill>
                            <a:srgbClr val="000000"/>
                          </a:solidFill>
                          <a:effectLst/>
                          <a:latin typeface="Calibri" panose="020F0502020204030204" pitchFamily="34" charset="0"/>
                        </a:rPr>
                        <a:t>183.616</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i="0" u="none" strike="noStrike" dirty="0">
                          <a:solidFill>
                            <a:srgbClr val="000000"/>
                          </a:solidFill>
                          <a:effectLst/>
                          <a:latin typeface="Calibri" panose="020F0502020204030204" pitchFamily="34" charset="0"/>
                        </a:rPr>
                        <a:t>182.902</a:t>
                      </a:r>
                    </a:p>
                  </a:txBody>
                  <a:tcPr marL="7620" marR="7620" marT="7620" marB="0" anchor="b"/>
                </a:tc>
                <a:extLst>
                  <a:ext uri="{0D108BD9-81ED-4DB2-BD59-A6C34878D82A}">
                    <a16:rowId xmlns:a16="http://schemas.microsoft.com/office/drawing/2014/main" val="10008"/>
                  </a:ext>
                </a:extLst>
              </a:tr>
            </a:tbl>
          </a:graphicData>
        </a:graphic>
      </p:graphicFrame>
      <p:sp>
        <p:nvSpPr>
          <p:cNvPr id="6" name="Date Placeholder 5"/>
          <p:cNvSpPr>
            <a:spLocks noGrp="1"/>
          </p:cNvSpPr>
          <p:nvPr>
            <p:ph type="dt" sz="half" idx="10"/>
          </p:nvPr>
        </p:nvSpPr>
        <p:spPr/>
        <p:txBody>
          <a:bodyPr/>
          <a:lstStyle/>
          <a:p>
            <a:pPr>
              <a:defRPr/>
            </a:pPr>
            <a:r>
              <a:rPr lang="en-US" smtClean="0"/>
              <a:t>September 29, 2017                   Trends in GNSS</a:t>
            </a:r>
            <a:endParaRPr lang="en-US"/>
          </a:p>
        </p:txBody>
      </p:sp>
      <p:sp>
        <p:nvSpPr>
          <p:cNvPr id="7" name="Footer Placeholder 6"/>
          <p:cNvSpPr>
            <a:spLocks noGrp="1"/>
          </p:cNvSpPr>
          <p:nvPr>
            <p:ph type="ftr" sz="quarter" idx="11"/>
          </p:nvPr>
        </p:nvSpPr>
        <p:spPr/>
        <p:txBody>
          <a:bodyPr/>
          <a:lstStyle/>
          <a:p>
            <a:pPr>
              <a:defRPr/>
            </a:pPr>
            <a:r>
              <a:rPr lang="en-US" smtClean="0"/>
              <a:t>INTERGEO Berlin, Germany                           26-28 September 2017</a:t>
            </a:r>
            <a:endParaRPr lang="en-US"/>
          </a:p>
        </p:txBody>
      </p:sp>
      <p:sp>
        <p:nvSpPr>
          <p:cNvPr id="8" name="Slide Number Placeholder 7"/>
          <p:cNvSpPr>
            <a:spLocks noGrp="1"/>
          </p:cNvSpPr>
          <p:nvPr>
            <p:ph type="sldNum" sz="quarter" idx="12"/>
          </p:nvPr>
        </p:nvSpPr>
        <p:spPr/>
        <p:txBody>
          <a:bodyPr/>
          <a:lstStyle/>
          <a:p>
            <a:pPr>
              <a:defRPr/>
            </a:pPr>
            <a:fld id="{236A621D-B3D1-422D-955B-1C2DBCF4FF1D}" type="slidenum">
              <a:rPr lang="en-US" smtClean="0"/>
              <a:pPr>
                <a:defRPr/>
              </a:pPr>
              <a:t>17</a:t>
            </a:fld>
            <a:endParaRPr lang="en-US"/>
          </a:p>
        </p:txBody>
      </p:sp>
    </p:spTree>
    <p:extLst>
      <p:ext uri="{BB962C8B-B14F-4D97-AF65-F5344CB8AC3E}">
        <p14:creationId xmlns:p14="http://schemas.microsoft.com/office/powerpoint/2010/main" val="3835846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Dynamic Heights can be derived from a geopotential model and GNSS</a:t>
            </a:r>
          </a:p>
          <a:p>
            <a:r>
              <a:rPr lang="en-US" dirty="0" smtClean="0"/>
              <a:t>A one arc-minute model would be ideal</a:t>
            </a:r>
          </a:p>
          <a:p>
            <a:r>
              <a:rPr lang="en-US" dirty="0" smtClean="0"/>
              <a:t>Otherwise, </a:t>
            </a:r>
            <a:r>
              <a:rPr lang="en-US" dirty="0" smtClean="0"/>
              <a:t>approximations are required</a:t>
            </a:r>
          </a:p>
          <a:p>
            <a:r>
              <a:rPr lang="en-US" dirty="0" smtClean="0"/>
              <a:t>CORS better than campaign GPS</a:t>
            </a:r>
          </a:p>
          <a:p>
            <a:r>
              <a:rPr lang="en-US" dirty="0" smtClean="0"/>
              <a:t>Further evaluation awaits final adjustment of GPS campaign data</a:t>
            </a:r>
          </a:p>
          <a:p>
            <a:r>
              <a:rPr lang="en-US" dirty="0" smtClean="0"/>
              <a:t>Water topography issues still remain </a:t>
            </a:r>
            <a:endParaRPr lang="en-US" dirty="0"/>
          </a:p>
        </p:txBody>
      </p:sp>
      <p:sp>
        <p:nvSpPr>
          <p:cNvPr id="7" name="Date Placeholder 6"/>
          <p:cNvSpPr>
            <a:spLocks noGrp="1"/>
          </p:cNvSpPr>
          <p:nvPr>
            <p:ph type="dt" sz="half" idx="10"/>
          </p:nvPr>
        </p:nvSpPr>
        <p:spPr/>
        <p:txBody>
          <a:bodyPr/>
          <a:lstStyle/>
          <a:p>
            <a:pPr>
              <a:defRPr/>
            </a:pPr>
            <a:r>
              <a:rPr lang="en-US" smtClean="0"/>
              <a:t>September 29, 2017                   Trends in GNSS</a:t>
            </a:r>
            <a:endParaRPr lang="en-US"/>
          </a:p>
        </p:txBody>
      </p:sp>
      <p:sp>
        <p:nvSpPr>
          <p:cNvPr id="8" name="Footer Placeholder 7"/>
          <p:cNvSpPr>
            <a:spLocks noGrp="1"/>
          </p:cNvSpPr>
          <p:nvPr>
            <p:ph type="ftr" sz="quarter" idx="11"/>
          </p:nvPr>
        </p:nvSpPr>
        <p:spPr/>
        <p:txBody>
          <a:bodyPr/>
          <a:lstStyle/>
          <a:p>
            <a:pPr>
              <a:defRPr/>
            </a:pPr>
            <a:r>
              <a:rPr lang="en-US" smtClean="0"/>
              <a:t>INTERGEO Berlin, Germany                           26-28 September 2017</a:t>
            </a:r>
            <a:endParaRPr lang="en-US"/>
          </a:p>
        </p:txBody>
      </p:sp>
      <p:sp>
        <p:nvSpPr>
          <p:cNvPr id="9" name="Slide Number Placeholder 8"/>
          <p:cNvSpPr>
            <a:spLocks noGrp="1"/>
          </p:cNvSpPr>
          <p:nvPr>
            <p:ph type="sldNum" sz="quarter" idx="12"/>
          </p:nvPr>
        </p:nvSpPr>
        <p:spPr/>
        <p:txBody>
          <a:bodyPr/>
          <a:lstStyle/>
          <a:p>
            <a:pPr>
              <a:defRPr/>
            </a:pPr>
            <a:fld id="{236A621D-B3D1-422D-955B-1C2DBCF4FF1D}" type="slidenum">
              <a:rPr lang="en-US" smtClean="0"/>
              <a:pPr>
                <a:defRPr/>
              </a:pPr>
              <a:t>18</a:t>
            </a:fld>
            <a:endParaRPr lang="en-US"/>
          </a:p>
        </p:txBody>
      </p:sp>
    </p:spTree>
    <p:extLst>
      <p:ext uri="{BB962C8B-B14F-4D97-AF65-F5344CB8AC3E}">
        <p14:creationId xmlns:p14="http://schemas.microsoft.com/office/powerpoint/2010/main" val="4122249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dirty="0" smtClean="0"/>
              <a:t>Daniel R. Roman</a:t>
            </a:r>
          </a:p>
          <a:p>
            <a:pPr marL="0" indent="0" algn="ctr">
              <a:buNone/>
            </a:pPr>
            <a:r>
              <a:rPr lang="en-US" dirty="0" smtClean="0"/>
              <a:t>Chief Geodesist</a:t>
            </a:r>
          </a:p>
          <a:p>
            <a:pPr marL="0" indent="0" algn="ctr">
              <a:buNone/>
            </a:pPr>
            <a:r>
              <a:rPr lang="en-US" dirty="0" smtClean="0"/>
              <a:t>National Geodetic Survey</a:t>
            </a:r>
          </a:p>
          <a:p>
            <a:pPr marL="0" indent="0">
              <a:buNone/>
            </a:pPr>
            <a:endParaRPr lang="en-US" dirty="0"/>
          </a:p>
        </p:txBody>
      </p:sp>
      <p:sp>
        <p:nvSpPr>
          <p:cNvPr id="7" name="Date Placeholder 6"/>
          <p:cNvSpPr>
            <a:spLocks noGrp="1"/>
          </p:cNvSpPr>
          <p:nvPr>
            <p:ph type="dt" sz="half" idx="10"/>
          </p:nvPr>
        </p:nvSpPr>
        <p:spPr/>
        <p:txBody>
          <a:bodyPr/>
          <a:lstStyle/>
          <a:p>
            <a:pPr>
              <a:defRPr/>
            </a:pPr>
            <a:r>
              <a:rPr lang="en-US" smtClean="0"/>
              <a:t>September 29, 2017                   Trends in GNSS</a:t>
            </a:r>
            <a:endParaRPr lang="en-US"/>
          </a:p>
        </p:txBody>
      </p:sp>
      <p:sp>
        <p:nvSpPr>
          <p:cNvPr id="8" name="Footer Placeholder 7"/>
          <p:cNvSpPr>
            <a:spLocks noGrp="1"/>
          </p:cNvSpPr>
          <p:nvPr>
            <p:ph type="ftr" sz="quarter" idx="11"/>
          </p:nvPr>
        </p:nvSpPr>
        <p:spPr/>
        <p:txBody>
          <a:bodyPr/>
          <a:lstStyle/>
          <a:p>
            <a:pPr>
              <a:defRPr/>
            </a:pPr>
            <a:r>
              <a:rPr lang="en-US" smtClean="0"/>
              <a:t>INTERGEO Berlin, Germany                           26-28 September 2017</a:t>
            </a:r>
            <a:endParaRPr lang="en-US"/>
          </a:p>
        </p:txBody>
      </p:sp>
      <p:sp>
        <p:nvSpPr>
          <p:cNvPr id="9" name="Slide Number Placeholder 8"/>
          <p:cNvSpPr>
            <a:spLocks noGrp="1"/>
          </p:cNvSpPr>
          <p:nvPr>
            <p:ph type="sldNum" sz="quarter" idx="12"/>
          </p:nvPr>
        </p:nvSpPr>
        <p:spPr/>
        <p:txBody>
          <a:bodyPr/>
          <a:lstStyle/>
          <a:p>
            <a:pPr>
              <a:defRPr/>
            </a:pPr>
            <a:fld id="{236A621D-B3D1-422D-955B-1C2DBCF4FF1D}" type="slidenum">
              <a:rPr lang="en-US" smtClean="0"/>
              <a:pPr>
                <a:defRPr/>
              </a:pPr>
              <a:t>19</a:t>
            </a:fld>
            <a:endParaRPr lang="en-US"/>
          </a:p>
        </p:txBody>
      </p:sp>
    </p:spTree>
    <p:extLst>
      <p:ext uri="{BB962C8B-B14F-4D97-AF65-F5344CB8AC3E}">
        <p14:creationId xmlns:p14="http://schemas.microsoft.com/office/powerpoint/2010/main" val="1284167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NGS Vision</a:t>
            </a:r>
            <a:endParaRPr lang="en-US" dirty="0"/>
          </a:p>
        </p:txBody>
      </p:sp>
      <p:sp>
        <p:nvSpPr>
          <p:cNvPr id="3" name="Content Placeholder 2"/>
          <p:cNvSpPr>
            <a:spLocks noGrp="1"/>
          </p:cNvSpPr>
          <p:nvPr>
            <p:ph idx="1"/>
          </p:nvPr>
        </p:nvSpPr>
        <p:spPr/>
        <p:txBody>
          <a:bodyPr/>
          <a:lstStyle/>
          <a:p>
            <a:pPr marL="0" indent="0">
              <a:buNone/>
            </a:pPr>
            <a:r>
              <a:rPr lang="en-US" dirty="0" smtClean="0"/>
              <a:t>Everyone </a:t>
            </a:r>
            <a:r>
              <a:rPr lang="en-US" i="1" dirty="0"/>
              <a:t>accurately</a:t>
            </a:r>
            <a:r>
              <a:rPr lang="en-US" dirty="0"/>
              <a:t> knows where they are and where other things are anytime, anyplace</a:t>
            </a:r>
            <a:r>
              <a:rPr lang="en-US" dirty="0" smtClean="0"/>
              <a:t>.</a:t>
            </a:r>
          </a:p>
          <a:p>
            <a:pPr marL="0" indent="0">
              <a:buNone/>
            </a:pPr>
            <a:r>
              <a:rPr lang="en-US" dirty="0"/>
              <a:t/>
            </a:r>
            <a:br>
              <a:rPr lang="en-US" dirty="0"/>
            </a:br>
            <a:r>
              <a:rPr lang="en-US" dirty="0">
                <a:hlinkClick r:id="rId2"/>
              </a:rPr>
              <a:t>NGS 10 Year and Strategic Plans</a:t>
            </a:r>
            <a:r>
              <a:rPr lang="en-US" dirty="0"/>
              <a:t> provide a more detailed description of NGS and the vision for the future looking ten years out.</a:t>
            </a:r>
          </a:p>
          <a:p>
            <a:endParaRPr lang="en-US" dirty="0"/>
          </a:p>
        </p:txBody>
      </p:sp>
      <p:sp>
        <p:nvSpPr>
          <p:cNvPr id="7" name="Date Placeholder 6"/>
          <p:cNvSpPr>
            <a:spLocks noGrp="1"/>
          </p:cNvSpPr>
          <p:nvPr>
            <p:ph type="dt" sz="half" idx="10"/>
          </p:nvPr>
        </p:nvSpPr>
        <p:spPr/>
        <p:txBody>
          <a:bodyPr/>
          <a:lstStyle/>
          <a:p>
            <a:pPr>
              <a:defRPr/>
            </a:pPr>
            <a:r>
              <a:rPr lang="en-US" smtClean="0"/>
              <a:t>September 29, 2017                   Trends in GNSS</a:t>
            </a:r>
            <a:endParaRPr lang="en-US"/>
          </a:p>
        </p:txBody>
      </p:sp>
      <p:sp>
        <p:nvSpPr>
          <p:cNvPr id="8" name="Footer Placeholder 7"/>
          <p:cNvSpPr>
            <a:spLocks noGrp="1"/>
          </p:cNvSpPr>
          <p:nvPr>
            <p:ph type="ftr" sz="quarter" idx="11"/>
          </p:nvPr>
        </p:nvSpPr>
        <p:spPr/>
        <p:txBody>
          <a:bodyPr/>
          <a:lstStyle/>
          <a:p>
            <a:pPr>
              <a:defRPr/>
            </a:pPr>
            <a:r>
              <a:rPr lang="en-US" smtClean="0"/>
              <a:t>INTERGEO Berlin, Germany                           26-28 September 2017</a:t>
            </a:r>
            <a:endParaRPr lang="en-US"/>
          </a:p>
        </p:txBody>
      </p:sp>
      <p:sp>
        <p:nvSpPr>
          <p:cNvPr id="9" name="Slide Number Placeholder 8"/>
          <p:cNvSpPr>
            <a:spLocks noGrp="1"/>
          </p:cNvSpPr>
          <p:nvPr>
            <p:ph type="sldNum" sz="quarter" idx="12"/>
          </p:nvPr>
        </p:nvSpPr>
        <p:spPr/>
        <p:txBody>
          <a:bodyPr/>
          <a:lstStyle/>
          <a:p>
            <a:pPr>
              <a:defRPr/>
            </a:pPr>
            <a:fld id="{236A621D-B3D1-422D-955B-1C2DBCF4FF1D}" type="slidenum">
              <a:rPr lang="en-US" smtClean="0"/>
              <a:pPr>
                <a:defRPr/>
              </a:pPr>
              <a:t>2</a:t>
            </a:fld>
            <a:endParaRPr lang="en-US"/>
          </a:p>
        </p:txBody>
      </p:sp>
    </p:spTree>
    <p:extLst>
      <p:ext uri="{BB962C8B-B14F-4D97-AF65-F5344CB8AC3E}">
        <p14:creationId xmlns:p14="http://schemas.microsoft.com/office/powerpoint/2010/main" val="3117812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9"/>
          <p:cNvSpPr>
            <a:spLocks noGrp="1"/>
          </p:cNvSpPr>
          <p:nvPr>
            <p:ph type="title"/>
          </p:nvPr>
        </p:nvSpPr>
        <p:spPr/>
        <p:txBody>
          <a:bodyPr/>
          <a:lstStyle/>
          <a:p>
            <a:r>
              <a:rPr lang="en-US" altLang="en-US" dirty="0" smtClean="0"/>
              <a:t>Replace NAD 83</a:t>
            </a:r>
          </a:p>
        </p:txBody>
      </p:sp>
      <p:grpSp>
        <p:nvGrpSpPr>
          <p:cNvPr id="37891" name="Group 19"/>
          <p:cNvGrpSpPr>
            <a:grpSpLocks/>
          </p:cNvGrpSpPr>
          <p:nvPr/>
        </p:nvGrpSpPr>
        <p:grpSpPr bwMode="auto">
          <a:xfrm>
            <a:off x="293688" y="2309813"/>
            <a:ext cx="5789612" cy="3130550"/>
            <a:chOff x="528" y="864"/>
            <a:chExt cx="4704" cy="2544"/>
          </a:xfrm>
        </p:grpSpPr>
        <p:sp>
          <p:nvSpPr>
            <p:cNvPr id="37918" name="Arc 13"/>
            <p:cNvSpPr>
              <a:spLocks/>
            </p:cNvSpPr>
            <p:nvPr/>
          </p:nvSpPr>
          <p:spPr bwMode="auto">
            <a:xfrm>
              <a:off x="672" y="1056"/>
              <a:ext cx="4272" cy="22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19" name="Line 14"/>
            <p:cNvSpPr>
              <a:spLocks noChangeShapeType="1"/>
            </p:cNvSpPr>
            <p:nvPr/>
          </p:nvSpPr>
          <p:spPr bwMode="auto">
            <a:xfrm>
              <a:off x="672" y="864"/>
              <a:ext cx="0" cy="2544"/>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0" name="Line 15"/>
            <p:cNvSpPr>
              <a:spLocks noChangeShapeType="1"/>
            </p:cNvSpPr>
            <p:nvPr/>
          </p:nvSpPr>
          <p:spPr bwMode="auto">
            <a:xfrm flipH="1">
              <a:off x="528" y="3264"/>
              <a:ext cx="4704" cy="0"/>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7892" name="Group 20"/>
          <p:cNvGrpSpPr>
            <a:grpSpLocks/>
          </p:cNvGrpSpPr>
          <p:nvPr/>
        </p:nvGrpSpPr>
        <p:grpSpPr bwMode="auto">
          <a:xfrm>
            <a:off x="1384300" y="1924050"/>
            <a:ext cx="5799138" cy="3130550"/>
            <a:chOff x="960" y="672"/>
            <a:chExt cx="4704" cy="2544"/>
          </a:xfrm>
        </p:grpSpPr>
        <p:sp>
          <p:nvSpPr>
            <p:cNvPr id="37915" name="Arc 16"/>
            <p:cNvSpPr>
              <a:spLocks/>
            </p:cNvSpPr>
            <p:nvPr/>
          </p:nvSpPr>
          <p:spPr bwMode="auto">
            <a:xfrm>
              <a:off x="1104" y="864"/>
              <a:ext cx="4272" cy="22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16" name="Line 17"/>
            <p:cNvSpPr>
              <a:spLocks noChangeShapeType="1"/>
            </p:cNvSpPr>
            <p:nvPr/>
          </p:nvSpPr>
          <p:spPr bwMode="auto">
            <a:xfrm>
              <a:off x="1104" y="672"/>
              <a:ext cx="0" cy="2544"/>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7" name="Line 18"/>
            <p:cNvSpPr>
              <a:spLocks noChangeShapeType="1"/>
            </p:cNvSpPr>
            <p:nvPr/>
          </p:nvSpPr>
          <p:spPr bwMode="auto">
            <a:xfrm flipH="1">
              <a:off x="960" y="3072"/>
              <a:ext cx="4704"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7893" name="Line 21"/>
          <p:cNvSpPr>
            <a:spLocks noChangeShapeType="1"/>
          </p:cNvSpPr>
          <p:nvPr/>
        </p:nvSpPr>
        <p:spPr bwMode="auto">
          <a:xfrm flipV="1">
            <a:off x="469900" y="4878388"/>
            <a:ext cx="1112838" cy="36830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4" name="Freeform 22"/>
          <p:cNvSpPr>
            <a:spLocks/>
          </p:cNvSpPr>
          <p:nvPr/>
        </p:nvSpPr>
        <p:spPr bwMode="auto">
          <a:xfrm rot="-404874">
            <a:off x="4483100" y="1984375"/>
            <a:ext cx="2230438" cy="773113"/>
          </a:xfrm>
          <a:custGeom>
            <a:avLst/>
            <a:gdLst>
              <a:gd name="T0" fmla="*/ 0 w 1516"/>
              <a:gd name="T1" fmla="*/ 0 h 526"/>
              <a:gd name="T2" fmla="*/ 2147483646 w 1516"/>
              <a:gd name="T3" fmla="*/ 2147483646 h 526"/>
              <a:gd name="T4" fmla="*/ 2147483646 w 1516"/>
              <a:gd name="T5" fmla="*/ 2147483646 h 526"/>
              <a:gd name="T6" fmla="*/ 2147483646 w 1516"/>
              <a:gd name="T7" fmla="*/ 2147483646 h 526"/>
              <a:gd name="T8" fmla="*/ 2147483646 w 1516"/>
              <a:gd name="T9" fmla="*/ 2147483646 h 526"/>
              <a:gd name="T10" fmla="*/ 2147483646 w 1516"/>
              <a:gd name="T11" fmla="*/ 2147483646 h 526"/>
              <a:gd name="T12" fmla="*/ 2147483646 w 1516"/>
              <a:gd name="T13" fmla="*/ 2147483646 h 526"/>
              <a:gd name="T14" fmla="*/ 2147483646 w 1516"/>
              <a:gd name="T15" fmla="*/ 2147483646 h 526"/>
              <a:gd name="T16" fmla="*/ 2147483646 w 1516"/>
              <a:gd name="T17" fmla="*/ 2147483646 h 526"/>
              <a:gd name="T18" fmla="*/ 2147483646 w 1516"/>
              <a:gd name="T19" fmla="*/ 2147483646 h 526"/>
              <a:gd name="T20" fmla="*/ 2147483646 w 1516"/>
              <a:gd name="T21" fmla="*/ 2147483646 h 526"/>
              <a:gd name="T22" fmla="*/ 2147483646 w 1516"/>
              <a:gd name="T23" fmla="*/ 2147483646 h 526"/>
              <a:gd name="T24" fmla="*/ 2147483646 w 1516"/>
              <a:gd name="T25" fmla="*/ 2147483646 h 5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16" h="526">
                <a:moveTo>
                  <a:pt x="0" y="0"/>
                </a:moveTo>
                <a:cubicBezTo>
                  <a:pt x="31" y="10"/>
                  <a:pt x="59" y="28"/>
                  <a:pt x="91" y="36"/>
                </a:cubicBezTo>
                <a:cubicBezTo>
                  <a:pt x="147" y="51"/>
                  <a:pt x="131" y="46"/>
                  <a:pt x="203" y="51"/>
                </a:cubicBezTo>
                <a:cubicBezTo>
                  <a:pt x="338" y="28"/>
                  <a:pt x="470" y="70"/>
                  <a:pt x="602" y="86"/>
                </a:cubicBezTo>
                <a:cubicBezTo>
                  <a:pt x="621" y="91"/>
                  <a:pt x="638" y="96"/>
                  <a:pt x="657" y="101"/>
                </a:cubicBezTo>
                <a:cubicBezTo>
                  <a:pt x="704" y="135"/>
                  <a:pt x="758" y="178"/>
                  <a:pt x="814" y="192"/>
                </a:cubicBezTo>
                <a:cubicBezTo>
                  <a:pt x="863" y="204"/>
                  <a:pt x="921" y="203"/>
                  <a:pt x="971" y="207"/>
                </a:cubicBezTo>
                <a:cubicBezTo>
                  <a:pt x="1014" y="214"/>
                  <a:pt x="1050" y="232"/>
                  <a:pt x="1092" y="238"/>
                </a:cubicBezTo>
                <a:cubicBezTo>
                  <a:pt x="1114" y="247"/>
                  <a:pt x="1136" y="251"/>
                  <a:pt x="1158" y="258"/>
                </a:cubicBezTo>
                <a:cubicBezTo>
                  <a:pt x="1184" y="275"/>
                  <a:pt x="1212" y="286"/>
                  <a:pt x="1238" y="303"/>
                </a:cubicBezTo>
                <a:cubicBezTo>
                  <a:pt x="1261" y="318"/>
                  <a:pt x="1253" y="328"/>
                  <a:pt x="1274" y="349"/>
                </a:cubicBezTo>
                <a:cubicBezTo>
                  <a:pt x="1331" y="406"/>
                  <a:pt x="1393" y="474"/>
                  <a:pt x="1471" y="500"/>
                </a:cubicBezTo>
                <a:cubicBezTo>
                  <a:pt x="1480" y="510"/>
                  <a:pt x="1502" y="526"/>
                  <a:pt x="1516" y="526"/>
                </a:cubicBezTo>
              </a:path>
            </a:pathLst>
          </a:custGeom>
          <a:noFill/>
          <a:ln w="50800" cap="flat" cmpd="sng">
            <a:solidFill>
              <a:srgbClr val="339966"/>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Oval 23"/>
          <p:cNvSpPr>
            <a:spLocks noChangeArrowheads="1"/>
          </p:cNvSpPr>
          <p:nvPr/>
        </p:nvSpPr>
        <p:spPr bwMode="auto">
          <a:xfrm>
            <a:off x="5341938" y="2089150"/>
            <a:ext cx="76200" cy="76200"/>
          </a:xfrm>
          <a:prstGeom prst="ellipse">
            <a:avLst/>
          </a:prstGeom>
          <a:solidFill>
            <a:schemeClr val="accent1"/>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37896" name="Line 25"/>
          <p:cNvSpPr>
            <a:spLocks noChangeShapeType="1"/>
          </p:cNvSpPr>
          <p:nvPr/>
        </p:nvSpPr>
        <p:spPr bwMode="auto">
          <a:xfrm flipH="1">
            <a:off x="4445000" y="2160588"/>
            <a:ext cx="914400" cy="1292225"/>
          </a:xfrm>
          <a:prstGeom prst="line">
            <a:avLst/>
          </a:prstGeom>
          <a:noFill/>
          <a:ln w="25400" cap="rnd">
            <a:solidFill>
              <a:srgbClr val="FF0000"/>
            </a:solidFill>
            <a:prstDash val="sysDot"/>
            <a:round/>
            <a:headEnd type="stealth"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7" name="Text Box 26"/>
          <p:cNvSpPr txBox="1">
            <a:spLocks noChangeArrowheads="1"/>
          </p:cNvSpPr>
          <p:nvPr/>
        </p:nvSpPr>
        <p:spPr bwMode="auto">
          <a:xfrm rot="-1144506">
            <a:off x="531813" y="4692650"/>
            <a:ext cx="946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latin typeface="Calibri" panose="020F0502020204030204" pitchFamily="34" charset="0"/>
              </a:rPr>
              <a:t>~2.24 m</a:t>
            </a:r>
          </a:p>
        </p:txBody>
      </p:sp>
      <p:sp>
        <p:nvSpPr>
          <p:cNvPr id="37898" name="Text Box 27"/>
          <p:cNvSpPr txBox="1">
            <a:spLocks noChangeArrowheads="1"/>
          </p:cNvSpPr>
          <p:nvPr/>
        </p:nvSpPr>
        <p:spPr bwMode="auto">
          <a:xfrm>
            <a:off x="1166813" y="5246688"/>
            <a:ext cx="1487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latin typeface="Calibri" panose="020F0502020204030204" pitchFamily="34" charset="0"/>
              </a:rPr>
              <a:t>NAD 83 origin</a:t>
            </a:r>
          </a:p>
        </p:txBody>
      </p:sp>
      <p:sp>
        <p:nvSpPr>
          <p:cNvPr id="37899" name="Line 28"/>
          <p:cNvSpPr>
            <a:spLocks noChangeShapeType="1"/>
          </p:cNvSpPr>
          <p:nvPr/>
        </p:nvSpPr>
        <p:spPr bwMode="auto">
          <a:xfrm flipH="1" flipV="1">
            <a:off x="469900" y="5254625"/>
            <a:ext cx="696913" cy="1666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0" name="Text Box 29"/>
          <p:cNvSpPr txBox="1">
            <a:spLocks noChangeArrowheads="1"/>
          </p:cNvSpPr>
          <p:nvPr/>
        </p:nvSpPr>
        <p:spPr bwMode="auto">
          <a:xfrm>
            <a:off x="1670050" y="3813175"/>
            <a:ext cx="1479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latin typeface="Calibri" panose="020F0502020204030204" pitchFamily="34" charset="0"/>
              </a:rPr>
              <a:t>“2022” origin</a:t>
            </a:r>
          </a:p>
        </p:txBody>
      </p:sp>
      <p:sp>
        <p:nvSpPr>
          <p:cNvPr id="37901" name="Line 30"/>
          <p:cNvSpPr>
            <a:spLocks noChangeShapeType="1"/>
          </p:cNvSpPr>
          <p:nvPr/>
        </p:nvSpPr>
        <p:spPr bwMode="auto">
          <a:xfrm flipH="1">
            <a:off x="1582738" y="4151313"/>
            <a:ext cx="311150" cy="708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7902" name="Group 2"/>
          <p:cNvGrpSpPr>
            <a:grpSpLocks/>
          </p:cNvGrpSpPr>
          <p:nvPr/>
        </p:nvGrpSpPr>
        <p:grpSpPr bwMode="auto">
          <a:xfrm>
            <a:off x="4508500" y="3355975"/>
            <a:ext cx="173038" cy="247650"/>
            <a:chOff x="4937125" y="2797175"/>
            <a:chExt cx="173038" cy="247650"/>
          </a:xfrm>
        </p:grpSpPr>
        <p:sp>
          <p:nvSpPr>
            <p:cNvPr id="37913" name="Line 31"/>
            <p:cNvSpPr>
              <a:spLocks noChangeShapeType="1"/>
            </p:cNvSpPr>
            <p:nvPr/>
          </p:nvSpPr>
          <p:spPr bwMode="auto">
            <a:xfrm>
              <a:off x="4937125" y="2797175"/>
              <a:ext cx="168275" cy="90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4" name="Line 32"/>
            <p:cNvSpPr>
              <a:spLocks noChangeShapeType="1"/>
            </p:cNvSpPr>
            <p:nvPr/>
          </p:nvSpPr>
          <p:spPr bwMode="auto">
            <a:xfrm flipV="1">
              <a:off x="5029200" y="2887663"/>
              <a:ext cx="80963" cy="157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7903" name="Group 3"/>
          <p:cNvGrpSpPr>
            <a:grpSpLocks/>
          </p:cNvGrpSpPr>
          <p:nvPr/>
        </p:nvGrpSpPr>
        <p:grpSpPr bwMode="auto">
          <a:xfrm>
            <a:off x="5118100" y="2701925"/>
            <a:ext cx="200025" cy="217488"/>
            <a:chOff x="5484813" y="2081213"/>
            <a:chExt cx="200025" cy="217487"/>
          </a:xfrm>
        </p:grpSpPr>
        <p:sp>
          <p:nvSpPr>
            <p:cNvPr id="37911" name="Line 33"/>
            <p:cNvSpPr>
              <a:spLocks noChangeShapeType="1"/>
            </p:cNvSpPr>
            <p:nvPr/>
          </p:nvSpPr>
          <p:spPr bwMode="auto">
            <a:xfrm>
              <a:off x="5484813" y="2081213"/>
              <a:ext cx="195262" cy="60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2" name="Line 34"/>
            <p:cNvSpPr>
              <a:spLocks noChangeShapeType="1"/>
            </p:cNvSpPr>
            <p:nvPr/>
          </p:nvSpPr>
          <p:spPr bwMode="auto">
            <a:xfrm flipV="1">
              <a:off x="5634038" y="2141538"/>
              <a:ext cx="50800" cy="157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7904" name="Line 24"/>
          <p:cNvSpPr>
            <a:spLocks noChangeShapeType="1"/>
          </p:cNvSpPr>
          <p:nvPr/>
        </p:nvSpPr>
        <p:spPr bwMode="auto">
          <a:xfrm flipH="1">
            <a:off x="5083175" y="2160588"/>
            <a:ext cx="271463" cy="681037"/>
          </a:xfrm>
          <a:prstGeom prst="line">
            <a:avLst/>
          </a:prstGeom>
          <a:noFill/>
          <a:ln w="25400" cap="rnd">
            <a:solidFill>
              <a:schemeClr val="tx1"/>
            </a:solidFill>
            <a:prstDash val="sysDot"/>
            <a:round/>
            <a:headEnd type="stealth"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5" name="Text Box 35"/>
          <p:cNvSpPr txBox="1">
            <a:spLocks noChangeArrowheads="1"/>
          </p:cNvSpPr>
          <p:nvPr/>
        </p:nvSpPr>
        <p:spPr bwMode="auto">
          <a:xfrm>
            <a:off x="6034088" y="1998663"/>
            <a:ext cx="1565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latin typeface="Calibri" panose="020F0502020204030204" pitchFamily="34" charset="0"/>
              </a:rPr>
              <a:t>Earth’s Surface</a:t>
            </a:r>
          </a:p>
        </p:txBody>
      </p:sp>
      <p:sp>
        <p:nvSpPr>
          <p:cNvPr id="37906" name="Text Box 36"/>
          <p:cNvSpPr txBox="1">
            <a:spLocks noChangeArrowheads="1"/>
          </p:cNvSpPr>
          <p:nvPr/>
        </p:nvSpPr>
        <p:spPr bwMode="auto">
          <a:xfrm>
            <a:off x="3987800" y="2733675"/>
            <a:ext cx="747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solidFill>
                  <a:srgbClr val="FF3300"/>
                </a:solidFill>
                <a:latin typeface="Calibri" panose="020F0502020204030204" pitchFamily="34" charset="0"/>
              </a:rPr>
              <a:t>h</a:t>
            </a:r>
            <a:r>
              <a:rPr lang="en-US" altLang="en-US" sz="1800" baseline="-25000">
                <a:solidFill>
                  <a:srgbClr val="FF3300"/>
                </a:solidFill>
                <a:latin typeface="Calibri" panose="020F0502020204030204" pitchFamily="34" charset="0"/>
              </a:rPr>
              <a:t>NAD83</a:t>
            </a:r>
          </a:p>
        </p:txBody>
      </p:sp>
      <p:sp>
        <p:nvSpPr>
          <p:cNvPr id="37907" name="Text Box 37"/>
          <p:cNvSpPr txBox="1">
            <a:spLocks noChangeArrowheads="1"/>
          </p:cNvSpPr>
          <p:nvPr/>
        </p:nvSpPr>
        <p:spPr bwMode="auto">
          <a:xfrm>
            <a:off x="5243513" y="2346325"/>
            <a:ext cx="755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latin typeface="Calibri" panose="020F0502020204030204" pitchFamily="34" charset="0"/>
              </a:rPr>
              <a:t>h</a:t>
            </a:r>
            <a:r>
              <a:rPr lang="en-US" altLang="en-US" sz="1800" baseline="-25000">
                <a:latin typeface="Calibri" panose="020F0502020204030204" pitchFamily="34" charset="0"/>
              </a:rPr>
              <a:t>”2022”</a:t>
            </a:r>
          </a:p>
        </p:txBody>
      </p:sp>
      <p:sp>
        <p:nvSpPr>
          <p:cNvPr id="37908" name="Text Box 38"/>
          <p:cNvSpPr txBox="1">
            <a:spLocks noChangeArrowheads="1"/>
          </p:cNvSpPr>
          <p:nvPr/>
        </p:nvSpPr>
        <p:spPr bwMode="auto">
          <a:xfrm>
            <a:off x="1268413" y="1258888"/>
            <a:ext cx="6480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lgn="ctr" eaLnBrk="1" hangingPunct="1">
              <a:spcBef>
                <a:spcPct val="0"/>
              </a:spcBef>
              <a:buFontTx/>
              <a:buNone/>
            </a:pPr>
            <a:r>
              <a:rPr lang="en-US" altLang="en-US" sz="2400">
                <a:solidFill>
                  <a:srgbClr val="C00000"/>
                </a:solidFill>
              </a:rPr>
              <a:t>Simplified concept of NAD 83 vs. “2022”</a:t>
            </a:r>
          </a:p>
        </p:txBody>
      </p:sp>
      <p:sp>
        <p:nvSpPr>
          <p:cNvPr id="37909" name="Text Box 39"/>
          <p:cNvSpPr txBox="1">
            <a:spLocks noChangeArrowheads="1"/>
          </p:cNvSpPr>
          <p:nvPr/>
        </p:nvSpPr>
        <p:spPr bwMode="auto">
          <a:xfrm>
            <a:off x="6919913" y="2814638"/>
            <a:ext cx="199548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latin typeface="Symbol" panose="05050102010706020507" pitchFamily="18" charset="2"/>
              </a:rPr>
              <a:t>f</a:t>
            </a:r>
            <a:r>
              <a:rPr lang="en-US" altLang="en-US" sz="1800" baseline="-25000">
                <a:latin typeface="Calibri" panose="020F0502020204030204" pitchFamily="34" charset="0"/>
              </a:rPr>
              <a:t>NAD83</a:t>
            </a:r>
            <a:r>
              <a:rPr lang="en-US" altLang="en-US" sz="1800">
                <a:latin typeface="Calibri" panose="020F0502020204030204" pitchFamily="34" charset="0"/>
              </a:rPr>
              <a:t> – </a:t>
            </a:r>
            <a:r>
              <a:rPr lang="en-US" altLang="en-US" sz="1800">
                <a:latin typeface="Symbol" panose="05050102010706020507" pitchFamily="18" charset="2"/>
              </a:rPr>
              <a:t>f</a:t>
            </a:r>
            <a:r>
              <a:rPr lang="en-US" altLang="en-US" sz="1800" baseline="-25000">
                <a:latin typeface="Calibri" panose="020F0502020204030204" pitchFamily="34" charset="0"/>
              </a:rPr>
              <a:t>”2022” </a:t>
            </a:r>
          </a:p>
          <a:p>
            <a:pPr eaLnBrk="1" hangingPunct="1">
              <a:spcBef>
                <a:spcPct val="0"/>
              </a:spcBef>
              <a:buFontTx/>
              <a:buNone/>
            </a:pPr>
            <a:r>
              <a:rPr lang="en-US" altLang="en-US" sz="1800">
                <a:latin typeface="Symbol" panose="05050102010706020507" pitchFamily="18" charset="2"/>
              </a:rPr>
              <a:t>l</a:t>
            </a:r>
            <a:r>
              <a:rPr lang="en-US" altLang="en-US" sz="1800" baseline="-25000">
                <a:latin typeface="Calibri" panose="020F0502020204030204" pitchFamily="34" charset="0"/>
              </a:rPr>
              <a:t>NAD83</a:t>
            </a:r>
            <a:r>
              <a:rPr lang="en-US" altLang="en-US" sz="1800">
                <a:latin typeface="Calibri" panose="020F0502020204030204" pitchFamily="34" charset="0"/>
              </a:rPr>
              <a:t> – </a:t>
            </a:r>
            <a:r>
              <a:rPr lang="en-US" altLang="en-US" sz="1800">
                <a:latin typeface="Symbol" panose="05050102010706020507" pitchFamily="18" charset="2"/>
              </a:rPr>
              <a:t>l</a:t>
            </a:r>
            <a:r>
              <a:rPr lang="en-US" altLang="en-US" sz="1800" baseline="-25000">
                <a:latin typeface="Calibri" panose="020F0502020204030204" pitchFamily="34" charset="0"/>
              </a:rPr>
              <a:t>”2022” </a:t>
            </a:r>
          </a:p>
          <a:p>
            <a:pPr eaLnBrk="1" hangingPunct="1">
              <a:spcBef>
                <a:spcPct val="0"/>
              </a:spcBef>
              <a:buFontTx/>
              <a:buNone/>
            </a:pPr>
            <a:r>
              <a:rPr lang="en-US" altLang="en-US" sz="1800">
                <a:latin typeface="Calibri" panose="020F0502020204030204" pitchFamily="34" charset="0"/>
              </a:rPr>
              <a:t>h</a:t>
            </a:r>
            <a:r>
              <a:rPr lang="en-US" altLang="en-US" sz="1800" baseline="-25000">
                <a:latin typeface="Calibri" panose="020F0502020204030204" pitchFamily="34" charset="0"/>
              </a:rPr>
              <a:t>NAD83</a:t>
            </a:r>
            <a:r>
              <a:rPr lang="en-US" altLang="en-US" sz="1800">
                <a:latin typeface="Calibri" panose="020F0502020204030204" pitchFamily="34" charset="0"/>
              </a:rPr>
              <a:t> – h</a:t>
            </a:r>
            <a:r>
              <a:rPr lang="en-US" altLang="en-US" sz="1800" baseline="-25000">
                <a:latin typeface="Calibri" panose="020F0502020204030204" pitchFamily="34" charset="0"/>
              </a:rPr>
              <a:t>”2022” </a:t>
            </a:r>
          </a:p>
          <a:p>
            <a:pPr eaLnBrk="1" hangingPunct="1">
              <a:spcBef>
                <a:spcPct val="0"/>
              </a:spcBef>
              <a:buFontTx/>
              <a:buNone/>
            </a:pPr>
            <a:endParaRPr lang="en-US" altLang="en-US" sz="1800" baseline="-25000">
              <a:latin typeface="Calibri" panose="020F0502020204030204" pitchFamily="34" charset="0"/>
            </a:endParaRPr>
          </a:p>
          <a:p>
            <a:pPr eaLnBrk="1" hangingPunct="1">
              <a:spcBef>
                <a:spcPct val="0"/>
              </a:spcBef>
              <a:buFontTx/>
              <a:buNone/>
            </a:pPr>
            <a:r>
              <a:rPr lang="en-US" altLang="en-US" sz="1800">
                <a:latin typeface="Calibri" panose="020F0502020204030204" pitchFamily="34" charset="0"/>
              </a:rPr>
              <a:t>all vary smoothly by latitude and longitude</a:t>
            </a:r>
          </a:p>
        </p:txBody>
      </p:sp>
      <p:sp>
        <p:nvSpPr>
          <p:cNvPr id="4" name="Date Placeholder 3"/>
          <p:cNvSpPr>
            <a:spLocks noGrp="1"/>
          </p:cNvSpPr>
          <p:nvPr>
            <p:ph type="dt" sz="half" idx="10"/>
          </p:nvPr>
        </p:nvSpPr>
        <p:spPr/>
        <p:txBody>
          <a:bodyPr/>
          <a:lstStyle/>
          <a:p>
            <a:pPr>
              <a:defRPr/>
            </a:pPr>
            <a:r>
              <a:rPr lang="en-US" smtClean="0"/>
              <a:t>September 29, 2017                   Trends in GNSS</a:t>
            </a:r>
            <a:endParaRPr lang="en-US"/>
          </a:p>
        </p:txBody>
      </p:sp>
      <p:sp>
        <p:nvSpPr>
          <p:cNvPr id="5" name="Footer Placeholder 4"/>
          <p:cNvSpPr>
            <a:spLocks noGrp="1"/>
          </p:cNvSpPr>
          <p:nvPr>
            <p:ph type="ftr" sz="quarter" idx="11"/>
          </p:nvPr>
        </p:nvSpPr>
        <p:spPr/>
        <p:txBody>
          <a:bodyPr/>
          <a:lstStyle/>
          <a:p>
            <a:pPr>
              <a:defRPr/>
            </a:pPr>
            <a:r>
              <a:rPr lang="en-US" smtClean="0"/>
              <a:t>INTERGEO Berlin, Germany                           26-28 September 2017</a:t>
            </a:r>
            <a:endParaRPr lang="en-US"/>
          </a:p>
        </p:txBody>
      </p:sp>
      <p:sp>
        <p:nvSpPr>
          <p:cNvPr id="6" name="Slide Number Placeholder 5"/>
          <p:cNvSpPr>
            <a:spLocks noGrp="1"/>
          </p:cNvSpPr>
          <p:nvPr>
            <p:ph type="sldNum" sz="quarter" idx="12"/>
          </p:nvPr>
        </p:nvSpPr>
        <p:spPr/>
        <p:txBody>
          <a:bodyPr/>
          <a:lstStyle/>
          <a:p>
            <a:pPr>
              <a:defRPr/>
            </a:pPr>
            <a:fld id="{15F27518-E41A-445E-8A23-8E4626402EC8}" type="slidenum">
              <a:rPr lang="en-US" smtClean="0"/>
              <a:pPr>
                <a:defRPr/>
              </a:pPr>
              <a:t>3</a:t>
            </a:fld>
            <a:endParaRPr lang="en-US"/>
          </a:p>
        </p:txBody>
      </p:sp>
    </p:spTree>
    <p:extLst>
      <p:ext uri="{BB962C8B-B14F-4D97-AF65-F5344CB8AC3E}">
        <p14:creationId xmlns:p14="http://schemas.microsoft.com/office/powerpoint/2010/main" val="2305407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Shifts</a:t>
            </a:r>
            <a:endParaRPr lang="en-US" dirty="0"/>
          </a:p>
        </p:txBody>
      </p:sp>
      <p:sp>
        <p:nvSpPr>
          <p:cNvPr id="10" name="Text Placeholder 9"/>
          <p:cNvSpPr>
            <a:spLocks noGrp="1"/>
          </p:cNvSpPr>
          <p:nvPr>
            <p:ph type="body" idx="1"/>
          </p:nvPr>
        </p:nvSpPr>
        <p:spPr/>
        <p:txBody>
          <a:bodyPr/>
          <a:lstStyle/>
          <a:p>
            <a:r>
              <a:rPr lang="en-US" dirty="0" smtClean="0"/>
              <a:t>Ellipsoidal</a:t>
            </a:r>
            <a:endParaRPr lang="en-US" dirty="0"/>
          </a:p>
        </p:txBody>
      </p:sp>
      <p:pic>
        <p:nvPicPr>
          <p:cNvPr id="14" name="Content Placeholder 1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638815"/>
            <a:ext cx="4040188" cy="3023407"/>
          </a:xfrm>
        </p:spPr>
      </p:pic>
      <p:sp>
        <p:nvSpPr>
          <p:cNvPr id="12" name="Text Placeholder 11"/>
          <p:cNvSpPr>
            <a:spLocks noGrp="1"/>
          </p:cNvSpPr>
          <p:nvPr>
            <p:ph type="body" sz="quarter" idx="3"/>
          </p:nvPr>
        </p:nvSpPr>
        <p:spPr/>
        <p:txBody>
          <a:bodyPr/>
          <a:lstStyle/>
          <a:p>
            <a:r>
              <a:rPr lang="en-US" dirty="0" smtClean="0"/>
              <a:t>Orthometric</a:t>
            </a:r>
            <a:endParaRPr lang="en-US" dirty="0"/>
          </a:p>
        </p:txBody>
      </p:sp>
      <p:pic>
        <p:nvPicPr>
          <p:cNvPr id="15" name="Content Placeholder 14"/>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634853"/>
            <a:ext cx="4041775" cy="3031331"/>
          </a:xfrm>
        </p:spPr>
      </p:pic>
      <p:sp>
        <p:nvSpPr>
          <p:cNvPr id="6" name="Date Placeholder 5"/>
          <p:cNvSpPr>
            <a:spLocks noGrp="1"/>
          </p:cNvSpPr>
          <p:nvPr>
            <p:ph type="dt" sz="half" idx="10"/>
          </p:nvPr>
        </p:nvSpPr>
        <p:spPr/>
        <p:txBody>
          <a:bodyPr/>
          <a:lstStyle/>
          <a:p>
            <a:pPr>
              <a:defRPr/>
            </a:pPr>
            <a:r>
              <a:rPr lang="en-US" smtClean="0"/>
              <a:t>September 29, 2017                   Trends in GNSS</a:t>
            </a:r>
            <a:endParaRPr lang="en-US"/>
          </a:p>
        </p:txBody>
      </p:sp>
      <p:sp>
        <p:nvSpPr>
          <p:cNvPr id="7" name="Footer Placeholder 6"/>
          <p:cNvSpPr>
            <a:spLocks noGrp="1"/>
          </p:cNvSpPr>
          <p:nvPr>
            <p:ph type="ftr" sz="quarter" idx="11"/>
          </p:nvPr>
        </p:nvSpPr>
        <p:spPr/>
        <p:txBody>
          <a:bodyPr/>
          <a:lstStyle/>
          <a:p>
            <a:pPr>
              <a:defRPr/>
            </a:pPr>
            <a:r>
              <a:rPr lang="en-US" smtClean="0"/>
              <a:t>INTERGEO Berlin, Germany                           26-28 September 2017</a:t>
            </a:r>
            <a:endParaRPr lang="en-US"/>
          </a:p>
        </p:txBody>
      </p:sp>
      <p:sp>
        <p:nvSpPr>
          <p:cNvPr id="8" name="Slide Number Placeholder 7"/>
          <p:cNvSpPr>
            <a:spLocks noGrp="1"/>
          </p:cNvSpPr>
          <p:nvPr>
            <p:ph type="sldNum" sz="quarter" idx="12"/>
          </p:nvPr>
        </p:nvSpPr>
        <p:spPr/>
        <p:txBody>
          <a:bodyPr/>
          <a:lstStyle/>
          <a:p>
            <a:pPr>
              <a:defRPr/>
            </a:pPr>
            <a:fld id="{A88FCFE3-3DE0-4D9C-9184-3998040DA540}" type="slidenum">
              <a:rPr lang="en-US" smtClean="0"/>
              <a:pPr>
                <a:defRPr/>
              </a:pPr>
              <a:t>4</a:t>
            </a:fld>
            <a:endParaRPr lang="en-US"/>
          </a:p>
        </p:txBody>
      </p:sp>
    </p:spTree>
    <p:extLst>
      <p:ext uri="{BB962C8B-B14F-4D97-AF65-F5344CB8AC3E}">
        <p14:creationId xmlns:p14="http://schemas.microsoft.com/office/powerpoint/2010/main" val="4146003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NSRS Modernization</a:t>
            </a:r>
          </a:p>
        </p:txBody>
      </p:sp>
      <p:sp>
        <p:nvSpPr>
          <p:cNvPr id="4" name="Content Placeholder 2"/>
          <p:cNvSpPr txBox="1">
            <a:spLocks/>
          </p:cNvSpPr>
          <p:nvPr/>
        </p:nvSpPr>
        <p:spPr bwMode="gray">
          <a:xfrm>
            <a:off x="0" y="1736623"/>
            <a:ext cx="273423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Font typeface="Wingdings" pitchFamily="2" charset="2"/>
              <a:buNone/>
              <a:defRPr/>
            </a:pPr>
            <a:r>
              <a:rPr lang="en-US" sz="2400" u="sng" kern="0" dirty="0" smtClean="0">
                <a:latin typeface="Gill Sans MT" panose="020B0502020104020203" pitchFamily="34" charset="0"/>
              </a:rPr>
              <a:t>The Old:</a:t>
            </a:r>
          </a:p>
          <a:p>
            <a:pPr marL="0" indent="0">
              <a:buFont typeface="Wingdings" pitchFamily="2" charset="2"/>
              <a:buNone/>
              <a:defRPr/>
            </a:pPr>
            <a:r>
              <a:rPr lang="en-US" sz="2400" kern="0" dirty="0" smtClean="0">
                <a:latin typeface="Gill Sans MT" panose="020B0502020104020203" pitchFamily="34" charset="0"/>
              </a:rPr>
              <a:t>NAD 83(2011)</a:t>
            </a:r>
          </a:p>
          <a:p>
            <a:pPr marL="0" indent="0">
              <a:buFont typeface="Wingdings" pitchFamily="2" charset="2"/>
              <a:buNone/>
              <a:defRPr/>
            </a:pPr>
            <a:endParaRPr lang="en-US" sz="2400" kern="0" dirty="0" smtClean="0">
              <a:latin typeface="Gill Sans MT" panose="020B0502020104020203" pitchFamily="34" charset="0"/>
            </a:endParaRPr>
          </a:p>
          <a:p>
            <a:pPr marL="0" indent="0">
              <a:buFont typeface="Wingdings" pitchFamily="2" charset="2"/>
              <a:buNone/>
              <a:defRPr/>
            </a:pPr>
            <a:r>
              <a:rPr lang="en-US" sz="2400" kern="0" dirty="0" smtClean="0">
                <a:latin typeface="Gill Sans MT" panose="020B0502020104020203" pitchFamily="34" charset="0"/>
              </a:rPr>
              <a:t>NAD 83(PA11)</a:t>
            </a:r>
          </a:p>
          <a:p>
            <a:pPr marL="0" indent="0">
              <a:buFont typeface="Wingdings" pitchFamily="2" charset="2"/>
              <a:buNone/>
              <a:defRPr/>
            </a:pPr>
            <a:endParaRPr lang="en-US" sz="2400" kern="0" dirty="0" smtClean="0">
              <a:latin typeface="Gill Sans MT" panose="020B0502020104020203" pitchFamily="34" charset="0"/>
            </a:endParaRPr>
          </a:p>
          <a:p>
            <a:pPr marL="0" indent="0">
              <a:buFont typeface="Wingdings" pitchFamily="2" charset="2"/>
              <a:buNone/>
              <a:defRPr/>
            </a:pPr>
            <a:r>
              <a:rPr lang="en-US" sz="2400" kern="0" dirty="0" smtClean="0">
                <a:latin typeface="Gill Sans MT" panose="020B0502020104020203" pitchFamily="34" charset="0"/>
              </a:rPr>
              <a:t>NAD </a:t>
            </a:r>
            <a:r>
              <a:rPr lang="en-US" sz="2400" kern="0" dirty="0">
                <a:latin typeface="Gill Sans MT" panose="020B0502020104020203" pitchFamily="34" charset="0"/>
              </a:rPr>
              <a:t>83(MA11)</a:t>
            </a:r>
          </a:p>
          <a:p>
            <a:pPr lvl="1">
              <a:defRPr/>
            </a:pPr>
            <a:endParaRPr lang="en-US" sz="2400" kern="0" dirty="0"/>
          </a:p>
          <a:p>
            <a:pPr marL="0" indent="0">
              <a:buFont typeface="Wingdings" pitchFamily="2" charset="2"/>
              <a:buNone/>
              <a:defRPr/>
            </a:pPr>
            <a:endParaRPr lang="en-US" b="1" kern="0" dirty="0">
              <a:solidFill>
                <a:srgbClr val="FF0000"/>
              </a:solidFill>
            </a:endParaRPr>
          </a:p>
        </p:txBody>
      </p:sp>
      <p:sp>
        <p:nvSpPr>
          <p:cNvPr id="13" name="Content Placeholder 2"/>
          <p:cNvSpPr txBox="1">
            <a:spLocks/>
          </p:cNvSpPr>
          <p:nvPr/>
        </p:nvSpPr>
        <p:spPr bwMode="gray">
          <a:xfrm>
            <a:off x="2590800" y="1611057"/>
            <a:ext cx="6324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Font typeface="Wingdings" pitchFamily="2" charset="2"/>
              <a:buNone/>
              <a:defRPr/>
            </a:pPr>
            <a:r>
              <a:rPr lang="en-US" sz="2400" u="sng" kern="0" dirty="0" smtClean="0">
                <a:latin typeface="Gill Sans MT" panose="020B0502020104020203" pitchFamily="34" charset="0"/>
              </a:rPr>
              <a:t>The New:</a:t>
            </a:r>
          </a:p>
          <a:p>
            <a:pPr marL="0" indent="0">
              <a:buFont typeface="Wingdings" pitchFamily="2" charset="2"/>
              <a:buNone/>
              <a:defRPr/>
            </a:pPr>
            <a:r>
              <a:rPr lang="en-US" sz="2000" kern="0" dirty="0" smtClean="0">
                <a:latin typeface="Gill Sans MT" panose="020B0502020104020203" pitchFamily="34" charset="0"/>
              </a:rPr>
              <a:t>The North American Terrestrial Reference Frame of 2022 </a:t>
            </a:r>
          </a:p>
          <a:p>
            <a:pPr marL="0" indent="0">
              <a:buFont typeface="Wingdings" pitchFamily="2" charset="2"/>
              <a:buNone/>
              <a:defRPr/>
            </a:pPr>
            <a:r>
              <a:rPr lang="en-US" sz="2000" kern="0" dirty="0" smtClean="0">
                <a:latin typeface="Gill Sans MT" panose="020B0502020104020203" pitchFamily="34" charset="0"/>
              </a:rPr>
              <a:t>	(NATRF2022)</a:t>
            </a:r>
          </a:p>
          <a:p>
            <a:pPr marL="0" indent="0">
              <a:buFont typeface="Wingdings" pitchFamily="2" charset="2"/>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Caribbean Terrestrial Reference Frame of 2022 </a:t>
            </a:r>
          </a:p>
          <a:p>
            <a:pPr marL="0" indent="0">
              <a:buNone/>
              <a:defRPr/>
            </a:pPr>
            <a:r>
              <a:rPr lang="en-US" sz="2000" kern="0" dirty="0">
                <a:latin typeface="Gill Sans MT" panose="020B0502020104020203" pitchFamily="34" charset="0"/>
              </a:rPr>
              <a:t>	(CTRF2022</a:t>
            </a:r>
            <a:r>
              <a:rPr lang="en-US" sz="2000" kern="0" dirty="0" smtClean="0">
                <a:latin typeface="Gill Sans MT" panose="020B0502020104020203" pitchFamily="34" charset="0"/>
              </a:rPr>
              <a:t>)</a:t>
            </a:r>
          </a:p>
          <a:p>
            <a:pPr marL="0" indent="0">
              <a:buFont typeface="Wingdings" pitchFamily="2" charset="2"/>
              <a:buNone/>
              <a:defRPr/>
            </a:pPr>
            <a:endParaRPr lang="en-US" sz="2000" kern="0" dirty="0" smtClean="0">
              <a:latin typeface="Gill Sans MT" panose="020B0502020104020203" pitchFamily="34" charset="0"/>
            </a:endParaRPr>
          </a:p>
          <a:p>
            <a:pPr marL="0" indent="0">
              <a:buNone/>
              <a:defRPr/>
            </a:pPr>
            <a:r>
              <a:rPr lang="en-US" sz="2000" kern="0" dirty="0">
                <a:latin typeface="Gill Sans MT" panose="020B0502020104020203" pitchFamily="34" charset="0"/>
              </a:rPr>
              <a:t>The </a:t>
            </a:r>
            <a:r>
              <a:rPr lang="en-US" sz="2000" kern="0" dirty="0" smtClean="0">
                <a:latin typeface="Gill Sans MT" panose="020B0502020104020203" pitchFamily="34" charset="0"/>
              </a:rPr>
              <a:t>Pacific Terrestrial </a:t>
            </a:r>
            <a:r>
              <a:rPr lang="en-US" sz="2000" kern="0" dirty="0">
                <a:latin typeface="Gill Sans MT" panose="020B0502020104020203" pitchFamily="34" charset="0"/>
              </a:rPr>
              <a:t>Reference Frame of 2022 </a:t>
            </a:r>
            <a:endParaRPr lang="en-US" sz="2000" kern="0" dirty="0" smtClean="0">
              <a:latin typeface="Gill Sans MT" panose="020B0502020104020203" pitchFamily="34" charset="0"/>
            </a:endParaRPr>
          </a:p>
          <a:p>
            <a:pPr marL="0" indent="0">
              <a:buNone/>
              <a:defRPr/>
            </a:pPr>
            <a:r>
              <a:rPr lang="en-US" sz="2000" kern="0" dirty="0" smtClean="0">
                <a:latin typeface="Gill Sans MT" panose="020B0502020104020203" pitchFamily="34" charset="0"/>
              </a:rPr>
              <a:t>	(PTRF2022)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a:t>
            </a:r>
            <a:r>
              <a:rPr lang="en-US" sz="2000" kern="0" dirty="0" smtClean="0">
                <a:latin typeface="Gill Sans MT" panose="020B0502020104020203" pitchFamily="34" charset="0"/>
              </a:rPr>
              <a:t>Mariana Terrestrial </a:t>
            </a:r>
            <a:r>
              <a:rPr lang="en-US" sz="2000" kern="0" dirty="0">
                <a:latin typeface="Gill Sans MT" panose="020B0502020104020203" pitchFamily="34" charset="0"/>
              </a:rPr>
              <a:t>Reference Frame of 2022 </a:t>
            </a:r>
            <a:endParaRPr lang="en-US" sz="2000" kern="0" dirty="0" smtClean="0">
              <a:latin typeface="Gill Sans MT" panose="020B0502020104020203" pitchFamily="34" charset="0"/>
            </a:endParaRPr>
          </a:p>
          <a:p>
            <a:pPr marL="0" indent="0">
              <a:buNone/>
              <a:defRPr/>
            </a:pPr>
            <a:r>
              <a:rPr lang="en-US" sz="2000" kern="0" dirty="0" smtClean="0">
                <a:latin typeface="Gill Sans MT" panose="020B0502020104020203" pitchFamily="34" charset="0"/>
              </a:rPr>
              <a:t>	(MTRF2022</a:t>
            </a:r>
            <a:r>
              <a:rPr lang="en-US" kern="0" dirty="0">
                <a:latin typeface="Gill Sans MT" panose="020B0502020104020203" pitchFamily="34" charset="0"/>
              </a:rPr>
              <a:t>)</a:t>
            </a:r>
          </a:p>
          <a:p>
            <a:pPr lvl="1">
              <a:defRPr/>
            </a:pPr>
            <a:endParaRPr lang="en-US" sz="2400" kern="0" dirty="0"/>
          </a:p>
          <a:p>
            <a:pPr marL="0" indent="0">
              <a:buFont typeface="Wingdings" pitchFamily="2" charset="2"/>
              <a:buNone/>
              <a:defRPr/>
            </a:pPr>
            <a:endParaRPr lang="en-US" b="1" kern="0" dirty="0">
              <a:solidFill>
                <a:srgbClr val="FF0000"/>
              </a:solidFill>
            </a:endParaRPr>
          </a:p>
        </p:txBody>
      </p:sp>
      <p:cxnSp>
        <p:nvCxnSpPr>
          <p:cNvPr id="6" name="Straight Arrow Connector 5"/>
          <p:cNvCxnSpPr/>
          <p:nvPr/>
        </p:nvCxnSpPr>
        <p:spPr>
          <a:xfrm flipV="1">
            <a:off x="1952625" y="2314575"/>
            <a:ext cx="638175" cy="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952625" y="2314575"/>
            <a:ext cx="781610" cy="91440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952624" y="3028952"/>
            <a:ext cx="781611" cy="126329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52624" y="3786163"/>
            <a:ext cx="781611" cy="1604989"/>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p:txBody>
          <a:bodyPr/>
          <a:lstStyle/>
          <a:p>
            <a:pPr>
              <a:defRPr/>
            </a:pPr>
            <a:r>
              <a:rPr lang="en-US" smtClean="0"/>
              <a:t>September 29, 2017                   Trends in GNSS</a:t>
            </a:r>
            <a:endParaRPr lang="en-US"/>
          </a:p>
        </p:txBody>
      </p:sp>
      <p:sp>
        <p:nvSpPr>
          <p:cNvPr id="8" name="Footer Placeholder 7"/>
          <p:cNvSpPr>
            <a:spLocks noGrp="1"/>
          </p:cNvSpPr>
          <p:nvPr>
            <p:ph type="ftr" sz="quarter" idx="11"/>
          </p:nvPr>
        </p:nvSpPr>
        <p:spPr/>
        <p:txBody>
          <a:bodyPr/>
          <a:lstStyle/>
          <a:p>
            <a:pPr>
              <a:defRPr/>
            </a:pPr>
            <a:r>
              <a:rPr lang="en-US" smtClean="0"/>
              <a:t>INTERGEO Berlin, Germany                           26-28 September 2017</a:t>
            </a:r>
            <a:endParaRPr lang="en-US"/>
          </a:p>
        </p:txBody>
      </p:sp>
      <p:sp>
        <p:nvSpPr>
          <p:cNvPr id="9" name="Slide Number Placeholder 8"/>
          <p:cNvSpPr>
            <a:spLocks noGrp="1"/>
          </p:cNvSpPr>
          <p:nvPr>
            <p:ph type="sldNum" sz="quarter" idx="12"/>
          </p:nvPr>
        </p:nvSpPr>
        <p:spPr/>
        <p:txBody>
          <a:bodyPr/>
          <a:lstStyle/>
          <a:p>
            <a:pPr>
              <a:defRPr/>
            </a:pPr>
            <a:fld id="{15F27518-E41A-445E-8A23-8E4626402EC8}" type="slidenum">
              <a:rPr lang="en-US" smtClean="0"/>
              <a:pPr>
                <a:defRPr/>
              </a:pPr>
              <a:t>5</a:t>
            </a:fld>
            <a:endParaRPr lang="en-US"/>
          </a:p>
        </p:txBody>
      </p:sp>
    </p:spTree>
    <p:extLst>
      <p:ext uri="{BB962C8B-B14F-4D97-AF65-F5344CB8AC3E}">
        <p14:creationId xmlns:p14="http://schemas.microsoft.com/office/powerpoint/2010/main" val="297814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NSRS Modernization</a:t>
            </a:r>
          </a:p>
        </p:txBody>
      </p:sp>
      <p:sp>
        <p:nvSpPr>
          <p:cNvPr id="23556" name="Content Placeholder 2"/>
          <p:cNvSpPr txBox="1">
            <a:spLocks/>
          </p:cNvSpPr>
          <p:nvPr/>
        </p:nvSpPr>
        <p:spPr bwMode="auto">
          <a:xfrm>
            <a:off x="860425" y="1524000"/>
            <a:ext cx="3711575"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eaLnBrk="1" hangingPunct="1">
              <a:buNone/>
            </a:pPr>
            <a:r>
              <a:rPr lang="en-US" altLang="en-US" sz="2400" u="sng" dirty="0" smtClean="0">
                <a:cs typeface="Times New Roman" panose="02020603050405020304" pitchFamily="18" charset="0"/>
              </a:rPr>
              <a:t>The Old:</a:t>
            </a:r>
          </a:p>
          <a:p>
            <a:pPr marL="457200" lvl="1" indent="0" eaLnBrk="1" hangingPunct="1">
              <a:buNone/>
            </a:pPr>
            <a:r>
              <a:rPr lang="en-US" altLang="en-US" sz="2400" dirty="0" smtClean="0">
                <a:cs typeface="Times New Roman" panose="02020603050405020304" pitchFamily="18" charset="0"/>
              </a:rPr>
              <a:t>NAVD </a:t>
            </a:r>
            <a:r>
              <a:rPr lang="en-US" altLang="en-US" sz="2400" dirty="0">
                <a:cs typeface="Times New Roman" panose="02020603050405020304" pitchFamily="18" charset="0"/>
              </a:rPr>
              <a:t>88</a:t>
            </a:r>
          </a:p>
          <a:p>
            <a:pPr marL="457200" lvl="1" indent="0" eaLnBrk="1" hangingPunct="1">
              <a:buNone/>
            </a:pPr>
            <a:r>
              <a:rPr lang="en-US" altLang="en-US" sz="2400" dirty="0">
                <a:cs typeface="Times New Roman" panose="02020603050405020304" pitchFamily="18" charset="0"/>
              </a:rPr>
              <a:t>PRVD 02</a:t>
            </a:r>
          </a:p>
          <a:p>
            <a:pPr marL="457200" lvl="1" indent="0" eaLnBrk="1" hangingPunct="1">
              <a:buNone/>
            </a:pPr>
            <a:r>
              <a:rPr lang="en-US" altLang="en-US" sz="2400" dirty="0">
                <a:cs typeface="Times New Roman" panose="02020603050405020304" pitchFamily="18" charset="0"/>
              </a:rPr>
              <a:t>VIVD09</a:t>
            </a:r>
          </a:p>
          <a:p>
            <a:pPr marL="457200" lvl="1" indent="0" eaLnBrk="1" hangingPunct="1">
              <a:buNone/>
            </a:pPr>
            <a:r>
              <a:rPr lang="en-US" altLang="en-US" sz="2400" dirty="0">
                <a:cs typeface="Times New Roman" panose="02020603050405020304" pitchFamily="18" charset="0"/>
              </a:rPr>
              <a:t>ASVD02</a:t>
            </a:r>
          </a:p>
          <a:p>
            <a:pPr marL="457200" lvl="1" indent="0" eaLnBrk="1" hangingPunct="1">
              <a:buNone/>
            </a:pPr>
            <a:r>
              <a:rPr lang="en-US" altLang="en-US" sz="2400" dirty="0">
                <a:cs typeface="Times New Roman" panose="02020603050405020304" pitchFamily="18" charset="0"/>
              </a:rPr>
              <a:t>NMVD03</a:t>
            </a:r>
          </a:p>
          <a:p>
            <a:pPr marL="457200" lvl="1" indent="0" eaLnBrk="1" hangingPunct="1">
              <a:buNone/>
            </a:pPr>
            <a:r>
              <a:rPr lang="en-US" altLang="en-US" sz="2400" dirty="0">
                <a:cs typeface="Times New Roman" panose="02020603050405020304" pitchFamily="18" charset="0"/>
              </a:rPr>
              <a:t>GUVD04</a:t>
            </a:r>
          </a:p>
          <a:p>
            <a:pPr marL="457200" lvl="1" indent="0" eaLnBrk="1" hangingPunct="1">
              <a:buNone/>
            </a:pPr>
            <a:r>
              <a:rPr lang="en-US" altLang="en-US" sz="2400" dirty="0">
                <a:cs typeface="Times New Roman" panose="02020603050405020304" pitchFamily="18" charset="0"/>
              </a:rPr>
              <a:t>IGLD </a:t>
            </a:r>
            <a:r>
              <a:rPr lang="en-US" altLang="en-US" sz="2400" dirty="0" smtClean="0">
                <a:cs typeface="Times New Roman" panose="02020603050405020304" pitchFamily="18" charset="0"/>
              </a:rPr>
              <a:t>85</a:t>
            </a:r>
          </a:p>
          <a:p>
            <a:pPr marL="457200" lvl="1" indent="0" eaLnBrk="1" hangingPunct="1">
              <a:buNone/>
            </a:pPr>
            <a:r>
              <a:rPr lang="en-US" altLang="en-US" sz="2400" dirty="0" smtClean="0">
                <a:cs typeface="Times New Roman" panose="02020603050405020304" pitchFamily="18" charset="0"/>
              </a:rPr>
              <a:t>IGSN71</a:t>
            </a:r>
          </a:p>
          <a:p>
            <a:pPr marL="457200" lvl="1" indent="0" eaLnBrk="1" hangingPunct="1">
              <a:buNone/>
            </a:pPr>
            <a:r>
              <a:rPr lang="en-US" altLang="en-US" sz="2400" dirty="0" smtClean="0">
                <a:cs typeface="Times New Roman" panose="02020603050405020304" pitchFamily="18" charset="0"/>
              </a:rPr>
              <a:t>GEOID12B</a:t>
            </a:r>
          </a:p>
          <a:p>
            <a:pPr marL="457200" lvl="1" indent="0" eaLnBrk="1" hangingPunct="1">
              <a:buNone/>
            </a:pPr>
            <a:r>
              <a:rPr lang="en-US" altLang="en-US" sz="2400" dirty="0" smtClean="0">
                <a:cs typeface="Times New Roman" panose="02020603050405020304" pitchFamily="18" charset="0"/>
              </a:rPr>
              <a:t>DEFLEC12B</a:t>
            </a:r>
          </a:p>
          <a:p>
            <a:pPr marL="457200" lvl="1" indent="0" eaLnBrk="1" hangingPunct="1">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bwMode="auto">
          <a:xfrm>
            <a:off x="2819400" y="2514600"/>
            <a:ext cx="63246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eaLnBrk="1" hangingPunct="1">
              <a:buNone/>
            </a:pPr>
            <a:r>
              <a:rPr lang="en-US" altLang="en-US" sz="2400" u="sng" dirty="0" smtClean="0">
                <a:cs typeface="Times New Roman" panose="02020603050405020304" pitchFamily="18" charset="0"/>
              </a:rPr>
              <a:t>The New:</a:t>
            </a:r>
          </a:p>
          <a:p>
            <a:pPr marL="457200" lvl="1" indent="0" eaLnBrk="1" hangingPunct="1">
              <a:buNone/>
            </a:pPr>
            <a:r>
              <a:rPr lang="en-US" altLang="en-US" sz="2400" dirty="0" smtClean="0">
                <a:cs typeface="Times New Roman" panose="02020603050405020304" pitchFamily="18" charset="0"/>
              </a:rPr>
              <a:t>The North American-Pacific Geopotential Datum of 2022 (NAPGD2022)</a:t>
            </a:r>
          </a:p>
          <a:p>
            <a:pPr marL="457200" lvl="1" indent="0" eaLnBrk="1" hangingPunct="1">
              <a:buNone/>
            </a:pPr>
            <a:r>
              <a:rPr lang="en-US" altLang="en-US" sz="2400" dirty="0">
                <a:cs typeface="Times New Roman" panose="02020603050405020304" pitchFamily="18" charset="0"/>
              </a:rPr>
              <a:t>	</a:t>
            </a:r>
            <a:r>
              <a:rPr lang="en-US" altLang="en-US" sz="2400" dirty="0" smtClean="0">
                <a:cs typeface="Times New Roman" panose="02020603050405020304" pitchFamily="18" charset="0"/>
              </a:rPr>
              <a:t>- Will include GEOID2022</a:t>
            </a:r>
          </a:p>
          <a:p>
            <a:pPr marL="457200" lvl="1" indent="0" eaLnBrk="1" hangingPunct="1">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0" y="1990725"/>
            <a:ext cx="989373" cy="430887"/>
          </a:xfrm>
          <a:prstGeom prst="rect">
            <a:avLst/>
          </a:prstGeom>
          <a:noFill/>
        </p:spPr>
        <p:txBody>
          <a:bodyPr wrap="none" rtlCol="0">
            <a:spAutoFit/>
          </a:bodyPr>
          <a:lstStyle/>
          <a:p>
            <a:r>
              <a:rPr lang="en-US" sz="1100" b="1" dirty="0" smtClean="0">
                <a:solidFill>
                  <a:srgbClr val="FF0000"/>
                </a:solidFill>
              </a:rPr>
              <a:t>Orthometric</a:t>
            </a:r>
          </a:p>
          <a:p>
            <a:r>
              <a:rPr lang="en-US" sz="1100" b="1" dirty="0" smtClean="0">
                <a:solidFill>
                  <a:srgbClr val="FF0000"/>
                </a:solidFill>
              </a:rPr>
              <a:t>Heights</a:t>
            </a:r>
            <a:endParaRPr lang="en-US" sz="1100" b="1" dirty="0">
              <a:solidFill>
                <a:srgbClr val="FF0000"/>
              </a:solidFill>
            </a:endParaRPr>
          </a:p>
        </p:txBody>
      </p:sp>
      <p:sp>
        <p:nvSpPr>
          <p:cNvPr id="8" name="TextBox 7"/>
          <p:cNvSpPr txBox="1"/>
          <p:nvPr/>
        </p:nvSpPr>
        <p:spPr>
          <a:xfrm>
            <a:off x="0" y="3238454"/>
            <a:ext cx="989373" cy="600164"/>
          </a:xfrm>
          <a:prstGeom prst="rect">
            <a:avLst/>
          </a:prstGeom>
          <a:noFill/>
        </p:spPr>
        <p:txBody>
          <a:bodyPr wrap="none" rtlCol="0">
            <a:spAutoFit/>
          </a:bodyPr>
          <a:lstStyle/>
          <a:p>
            <a:r>
              <a:rPr lang="en-US" sz="1100" b="1" dirty="0" smtClean="0">
                <a:solidFill>
                  <a:srgbClr val="FF0000"/>
                </a:solidFill>
              </a:rPr>
              <a:t>Normal</a:t>
            </a:r>
          </a:p>
          <a:p>
            <a:r>
              <a:rPr lang="en-US" sz="1100" b="1" dirty="0" smtClean="0">
                <a:solidFill>
                  <a:srgbClr val="FF0000"/>
                </a:solidFill>
              </a:rPr>
              <a:t>Orthometric</a:t>
            </a:r>
          </a:p>
          <a:p>
            <a:r>
              <a:rPr lang="en-US" sz="1100" b="1" dirty="0" smtClean="0">
                <a:solidFill>
                  <a:srgbClr val="FF0000"/>
                </a:solidFill>
              </a:rPr>
              <a:t>Heights</a:t>
            </a:r>
            <a:endParaRPr lang="en-US" sz="1100" b="1" dirty="0">
              <a:solidFill>
                <a:srgbClr val="FF0000"/>
              </a:solidFill>
            </a:endParaRPr>
          </a:p>
        </p:txBody>
      </p:sp>
      <p:sp>
        <p:nvSpPr>
          <p:cNvPr id="5" name="Left Brace 4"/>
          <p:cNvSpPr/>
          <p:nvPr/>
        </p:nvSpPr>
        <p:spPr>
          <a:xfrm>
            <a:off x="989373" y="2514599"/>
            <a:ext cx="258403" cy="20478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37487" y="4602095"/>
            <a:ext cx="772969" cy="430887"/>
          </a:xfrm>
          <a:prstGeom prst="rect">
            <a:avLst/>
          </a:prstGeom>
          <a:noFill/>
        </p:spPr>
        <p:txBody>
          <a:bodyPr wrap="none" rtlCol="0">
            <a:spAutoFit/>
          </a:bodyPr>
          <a:lstStyle/>
          <a:p>
            <a:r>
              <a:rPr lang="en-US" sz="1100" b="1" dirty="0" smtClean="0">
                <a:solidFill>
                  <a:srgbClr val="FF0000"/>
                </a:solidFill>
              </a:rPr>
              <a:t>Dynamic</a:t>
            </a:r>
          </a:p>
          <a:p>
            <a:r>
              <a:rPr lang="en-US" sz="1100" b="1" dirty="0" smtClean="0">
                <a:solidFill>
                  <a:srgbClr val="FF0000"/>
                </a:solidFill>
              </a:rPr>
              <a:t>Heights</a:t>
            </a:r>
            <a:endParaRPr lang="en-US" sz="1100" b="1" dirty="0">
              <a:solidFill>
                <a:srgbClr val="FF0000"/>
              </a:solidFill>
            </a:endParaRPr>
          </a:p>
        </p:txBody>
      </p:sp>
      <p:sp>
        <p:nvSpPr>
          <p:cNvPr id="11" name="TextBox 10"/>
          <p:cNvSpPr txBox="1"/>
          <p:nvPr/>
        </p:nvSpPr>
        <p:spPr>
          <a:xfrm>
            <a:off x="-43837" y="5153110"/>
            <a:ext cx="668773" cy="261610"/>
          </a:xfrm>
          <a:prstGeom prst="rect">
            <a:avLst/>
          </a:prstGeom>
          <a:noFill/>
        </p:spPr>
        <p:txBody>
          <a:bodyPr wrap="none" rtlCol="0">
            <a:spAutoFit/>
          </a:bodyPr>
          <a:lstStyle/>
          <a:p>
            <a:r>
              <a:rPr lang="en-US" sz="1100" b="1" dirty="0" smtClean="0">
                <a:solidFill>
                  <a:srgbClr val="FF0000"/>
                </a:solidFill>
              </a:rPr>
              <a:t>Gravity</a:t>
            </a:r>
          </a:p>
        </p:txBody>
      </p:sp>
      <p:sp>
        <p:nvSpPr>
          <p:cNvPr id="13" name="TextBox 12"/>
          <p:cNvSpPr txBox="1"/>
          <p:nvPr/>
        </p:nvSpPr>
        <p:spPr>
          <a:xfrm>
            <a:off x="-43837" y="5534848"/>
            <a:ext cx="1000595" cy="430887"/>
          </a:xfrm>
          <a:prstGeom prst="rect">
            <a:avLst/>
          </a:prstGeom>
          <a:noFill/>
        </p:spPr>
        <p:txBody>
          <a:bodyPr wrap="none" rtlCol="0">
            <a:spAutoFit/>
          </a:bodyPr>
          <a:lstStyle/>
          <a:p>
            <a:r>
              <a:rPr lang="en-US" sz="1100" b="1" dirty="0" smtClean="0">
                <a:solidFill>
                  <a:srgbClr val="FF0000"/>
                </a:solidFill>
              </a:rPr>
              <a:t>Geoid</a:t>
            </a:r>
          </a:p>
          <a:p>
            <a:r>
              <a:rPr lang="en-US" sz="1100" b="1" dirty="0" smtClean="0">
                <a:solidFill>
                  <a:srgbClr val="FF0000"/>
                </a:solidFill>
              </a:rPr>
              <a:t>Undulations</a:t>
            </a:r>
          </a:p>
        </p:txBody>
      </p:sp>
      <p:sp>
        <p:nvSpPr>
          <p:cNvPr id="14" name="TextBox 13"/>
          <p:cNvSpPr txBox="1"/>
          <p:nvPr/>
        </p:nvSpPr>
        <p:spPr>
          <a:xfrm>
            <a:off x="-11222" y="5965735"/>
            <a:ext cx="1148071" cy="430887"/>
          </a:xfrm>
          <a:prstGeom prst="rect">
            <a:avLst/>
          </a:prstGeom>
          <a:noFill/>
        </p:spPr>
        <p:txBody>
          <a:bodyPr wrap="none" rtlCol="0">
            <a:spAutoFit/>
          </a:bodyPr>
          <a:lstStyle/>
          <a:p>
            <a:r>
              <a:rPr lang="en-US" sz="1100" b="1" dirty="0" smtClean="0">
                <a:solidFill>
                  <a:srgbClr val="FF0000"/>
                </a:solidFill>
              </a:rPr>
              <a:t>Deflections of</a:t>
            </a:r>
          </a:p>
          <a:p>
            <a:r>
              <a:rPr lang="en-US" sz="1100" b="1" dirty="0">
                <a:solidFill>
                  <a:srgbClr val="FF0000"/>
                </a:solidFill>
              </a:rPr>
              <a:t>t</a:t>
            </a:r>
            <a:r>
              <a:rPr lang="en-US" sz="1100" b="1" dirty="0" smtClean="0">
                <a:solidFill>
                  <a:srgbClr val="FF0000"/>
                </a:solidFill>
              </a:rPr>
              <a:t>he Vertical</a:t>
            </a:r>
          </a:p>
        </p:txBody>
      </p:sp>
      <p:sp>
        <p:nvSpPr>
          <p:cNvPr id="7" name="Date Placeholder 6"/>
          <p:cNvSpPr>
            <a:spLocks noGrp="1"/>
          </p:cNvSpPr>
          <p:nvPr>
            <p:ph type="dt" sz="half" idx="10"/>
          </p:nvPr>
        </p:nvSpPr>
        <p:spPr/>
        <p:txBody>
          <a:bodyPr/>
          <a:lstStyle/>
          <a:p>
            <a:pPr>
              <a:defRPr/>
            </a:pPr>
            <a:r>
              <a:rPr lang="en-US" smtClean="0"/>
              <a:t>September 29, 2017                   Trends in GNSS</a:t>
            </a:r>
            <a:endParaRPr lang="en-US"/>
          </a:p>
        </p:txBody>
      </p:sp>
      <p:sp>
        <p:nvSpPr>
          <p:cNvPr id="9" name="Footer Placeholder 8"/>
          <p:cNvSpPr>
            <a:spLocks noGrp="1"/>
          </p:cNvSpPr>
          <p:nvPr>
            <p:ph type="ftr" sz="quarter" idx="11"/>
          </p:nvPr>
        </p:nvSpPr>
        <p:spPr/>
        <p:txBody>
          <a:bodyPr/>
          <a:lstStyle/>
          <a:p>
            <a:pPr>
              <a:defRPr/>
            </a:pPr>
            <a:r>
              <a:rPr lang="en-US" smtClean="0"/>
              <a:t>INTERGEO Berlin, Germany                           26-28 September 2017</a:t>
            </a:r>
            <a:endParaRPr lang="en-US"/>
          </a:p>
        </p:txBody>
      </p:sp>
      <p:sp>
        <p:nvSpPr>
          <p:cNvPr id="15" name="Slide Number Placeholder 14"/>
          <p:cNvSpPr>
            <a:spLocks noGrp="1"/>
          </p:cNvSpPr>
          <p:nvPr>
            <p:ph type="sldNum" sz="quarter" idx="12"/>
          </p:nvPr>
        </p:nvSpPr>
        <p:spPr/>
        <p:txBody>
          <a:bodyPr/>
          <a:lstStyle/>
          <a:p>
            <a:pPr>
              <a:defRPr/>
            </a:pPr>
            <a:fld id="{15F27518-E41A-445E-8A23-8E4626402EC8}" type="slidenum">
              <a:rPr lang="en-US" smtClean="0"/>
              <a:pPr>
                <a:defRPr/>
              </a:pPr>
              <a:t>6</a:t>
            </a:fld>
            <a:endParaRPr lang="en-US"/>
          </a:p>
        </p:txBody>
      </p:sp>
      <p:sp>
        <p:nvSpPr>
          <p:cNvPr id="16" name="Rectangle 15"/>
          <p:cNvSpPr/>
          <p:nvPr/>
        </p:nvSpPr>
        <p:spPr>
          <a:xfrm>
            <a:off x="0" y="4634892"/>
            <a:ext cx="3124200" cy="398090"/>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200400" y="4572000"/>
            <a:ext cx="5763822" cy="461665"/>
          </a:xfrm>
          <a:prstGeom prst="rect">
            <a:avLst/>
          </a:prstGeom>
          <a:noFill/>
        </p:spPr>
        <p:txBody>
          <a:bodyPr wrap="none" rtlCol="0">
            <a:spAutoFit/>
          </a:bodyPr>
          <a:lstStyle/>
          <a:p>
            <a:r>
              <a:rPr lang="en-US" sz="2400" dirty="0" smtClean="0">
                <a:latin typeface="Gill Sans MT" panose="020B0502020104020203" pitchFamily="34" charset="0"/>
              </a:rPr>
              <a:t>=&gt; International Great Lakes Datum of 1985</a:t>
            </a:r>
            <a:endParaRPr lang="en-US" sz="2400" dirty="0">
              <a:latin typeface="Gill Sans MT" panose="020B0502020104020203" pitchFamily="34" charset="0"/>
            </a:endParaRPr>
          </a:p>
        </p:txBody>
      </p:sp>
    </p:spTree>
    <p:extLst>
      <p:ext uri="{BB962C8B-B14F-4D97-AF65-F5344CB8AC3E}">
        <p14:creationId xmlns:p14="http://schemas.microsoft.com/office/powerpoint/2010/main" val="420246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5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5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556">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556">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animBg="1"/>
      <p:bldP spid="10" grpId="0"/>
      <p:bldP spid="11"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HC vs. NAVD 88 Datum Defect</a:t>
            </a:r>
          </a:p>
        </p:txBody>
      </p:sp>
      <p:pic>
        <p:nvPicPr>
          <p:cNvPr id="1433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865313"/>
            <a:ext cx="8229600" cy="39957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pPr>
              <a:defRPr/>
            </a:pPr>
            <a:r>
              <a:rPr lang="en-US" smtClean="0"/>
              <a:t>September 29, 2017                   Trends in GNSS</a:t>
            </a:r>
            <a:endParaRPr lang="en-US"/>
          </a:p>
        </p:txBody>
      </p:sp>
      <p:sp>
        <p:nvSpPr>
          <p:cNvPr id="6" name="Footer Placeholder 5"/>
          <p:cNvSpPr>
            <a:spLocks noGrp="1"/>
          </p:cNvSpPr>
          <p:nvPr>
            <p:ph type="ftr" sz="quarter" idx="11"/>
          </p:nvPr>
        </p:nvSpPr>
        <p:spPr/>
        <p:txBody>
          <a:bodyPr/>
          <a:lstStyle/>
          <a:p>
            <a:pPr>
              <a:defRPr/>
            </a:pPr>
            <a:r>
              <a:rPr lang="en-US" smtClean="0"/>
              <a:t>INTERGEO Berlin, Germany                           26-28 September 2017</a:t>
            </a:r>
            <a:endParaRPr lang="en-US"/>
          </a:p>
        </p:txBody>
      </p:sp>
      <p:sp>
        <p:nvSpPr>
          <p:cNvPr id="7" name="Slide Number Placeholder 6"/>
          <p:cNvSpPr>
            <a:spLocks noGrp="1"/>
          </p:cNvSpPr>
          <p:nvPr>
            <p:ph type="sldNum" sz="quarter" idx="12"/>
          </p:nvPr>
        </p:nvSpPr>
        <p:spPr/>
        <p:txBody>
          <a:bodyPr/>
          <a:lstStyle/>
          <a:p>
            <a:pPr>
              <a:defRPr/>
            </a:pPr>
            <a:fld id="{236A621D-B3D1-422D-955B-1C2DBCF4FF1D}" type="slidenum">
              <a:rPr lang="en-US" smtClean="0"/>
              <a:pPr>
                <a:defRPr/>
              </a:pPr>
              <a:t>7</a:t>
            </a:fld>
            <a:endParaRPr lang="en-US"/>
          </a:p>
        </p:txBody>
      </p:sp>
    </p:spTree>
    <p:extLst>
      <p:ext uri="{BB962C8B-B14F-4D97-AF65-F5344CB8AC3E}">
        <p14:creationId xmlns:p14="http://schemas.microsoft.com/office/powerpoint/2010/main" val="1277302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GL WLS Stations</a:t>
            </a:r>
          </a:p>
        </p:txBody>
      </p:sp>
      <p:pic>
        <p:nvPicPr>
          <p:cNvPr id="1638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697038"/>
            <a:ext cx="8229600" cy="43322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pPr>
              <a:defRPr/>
            </a:pPr>
            <a:r>
              <a:rPr lang="en-US" smtClean="0"/>
              <a:t>September 29, 2017                   Trends in GNSS</a:t>
            </a:r>
            <a:endParaRPr lang="en-US"/>
          </a:p>
        </p:txBody>
      </p:sp>
      <p:sp>
        <p:nvSpPr>
          <p:cNvPr id="6" name="Footer Placeholder 5"/>
          <p:cNvSpPr>
            <a:spLocks noGrp="1"/>
          </p:cNvSpPr>
          <p:nvPr>
            <p:ph type="ftr" sz="quarter" idx="11"/>
          </p:nvPr>
        </p:nvSpPr>
        <p:spPr/>
        <p:txBody>
          <a:bodyPr/>
          <a:lstStyle/>
          <a:p>
            <a:pPr>
              <a:defRPr/>
            </a:pPr>
            <a:r>
              <a:rPr lang="en-US" smtClean="0"/>
              <a:t>INTERGEO Berlin, Germany                           26-28 September 2017</a:t>
            </a:r>
            <a:endParaRPr lang="en-US"/>
          </a:p>
        </p:txBody>
      </p:sp>
      <p:sp>
        <p:nvSpPr>
          <p:cNvPr id="7" name="Slide Number Placeholder 6"/>
          <p:cNvSpPr>
            <a:spLocks noGrp="1"/>
          </p:cNvSpPr>
          <p:nvPr>
            <p:ph type="sldNum" sz="quarter" idx="12"/>
          </p:nvPr>
        </p:nvSpPr>
        <p:spPr/>
        <p:txBody>
          <a:bodyPr/>
          <a:lstStyle/>
          <a:p>
            <a:pPr>
              <a:defRPr/>
            </a:pPr>
            <a:fld id="{236A621D-B3D1-422D-955B-1C2DBCF4FF1D}" type="slidenum">
              <a:rPr lang="en-US" smtClean="0"/>
              <a:pPr>
                <a:defRPr/>
              </a:pPr>
              <a:t>8</a:t>
            </a:fld>
            <a:endParaRPr lang="en-US"/>
          </a:p>
        </p:txBody>
      </p:sp>
    </p:spTree>
    <p:extLst>
      <p:ext uri="{BB962C8B-B14F-4D97-AF65-F5344CB8AC3E}">
        <p14:creationId xmlns:p14="http://schemas.microsoft.com/office/powerpoint/2010/main" val="2559449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lstStyle/>
          <a:p>
            <a:r>
              <a:rPr lang="en-US" dirty="0" smtClean="0"/>
              <a:t>Method</a:t>
            </a:r>
            <a:endParaRPr lang="en-US" dirty="0"/>
          </a:p>
        </p:txBody>
      </p:sp>
      <p:sp>
        <p:nvSpPr>
          <p:cNvPr id="6" name="Rectangle 5"/>
          <p:cNvSpPr/>
          <p:nvPr/>
        </p:nvSpPr>
        <p:spPr>
          <a:xfrm>
            <a:off x="2468454" y="3558814"/>
            <a:ext cx="2603634" cy="136819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84722" y="3808999"/>
            <a:ext cx="2201976" cy="9538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89296" y="4540008"/>
            <a:ext cx="332667" cy="1149286"/>
          </a:xfrm>
          <a:prstGeom prst="rect">
            <a:avLst/>
          </a:pr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26637" y="5345290"/>
            <a:ext cx="2295326" cy="344004"/>
          </a:xfrm>
          <a:prstGeom prst="rect">
            <a:avLst/>
          </a:prstGeom>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224952" y="5353108"/>
            <a:ext cx="0" cy="336186"/>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11" name="Right Triangle 10"/>
          <p:cNvSpPr/>
          <p:nvPr/>
        </p:nvSpPr>
        <p:spPr>
          <a:xfrm rot="16200000">
            <a:off x="970554" y="5616671"/>
            <a:ext cx="178855" cy="372940"/>
          </a:xfrm>
          <a:prstGeom prst="rtTriangl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68454" y="4927012"/>
            <a:ext cx="700382" cy="400662"/>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42735" y="4927012"/>
            <a:ext cx="3095883" cy="965557"/>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224952" y="5697112"/>
            <a:ext cx="2317784" cy="195457"/>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p:cNvSpPr/>
          <p:nvPr/>
        </p:nvSpPr>
        <p:spPr>
          <a:xfrm rot="16200000">
            <a:off x="1704339" y="4553173"/>
            <a:ext cx="400662" cy="1148341"/>
          </a:xfrm>
          <a:prstGeom prst="rtTriangl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436213" y="2778942"/>
            <a:ext cx="565977" cy="101638"/>
          </a:xfrm>
          <a:prstGeom prst="ellipse">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2893834" y="4538053"/>
            <a:ext cx="1191515" cy="1954"/>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63896" y="4540008"/>
            <a:ext cx="0" cy="22282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42198" y="4532189"/>
            <a:ext cx="0" cy="22282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698428" y="2880579"/>
            <a:ext cx="62745" cy="1521631"/>
          </a:xfrm>
          <a:prstGeom prst="rect">
            <a:avLst/>
          </a:prstGeom>
          <a:solidFill>
            <a:schemeClr val="bg1">
              <a:lumMod val="8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47586" y="4311324"/>
            <a:ext cx="219785" cy="181775"/>
          </a:xfrm>
          <a:prstGeom prst="rect">
            <a:avLst/>
          </a:prstGeom>
          <a:solidFill>
            <a:schemeClr val="bg1">
              <a:lumMod val="8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H="1">
            <a:off x="3355630" y="4461825"/>
            <a:ext cx="1849" cy="634245"/>
          </a:xfrm>
          <a:prstGeom prst="straightConnector1">
            <a:avLst/>
          </a:prstGeom>
          <a:ln w="50800">
            <a:solidFill>
              <a:schemeClr val="tx1"/>
            </a:solidFill>
            <a:tailEnd type="diamon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657432" y="3435692"/>
            <a:ext cx="2068195" cy="461665"/>
          </a:xfrm>
          <a:prstGeom prst="rect">
            <a:avLst/>
          </a:prstGeom>
          <a:noFill/>
        </p:spPr>
        <p:txBody>
          <a:bodyPr wrap="none" rtlCol="0">
            <a:spAutoFit/>
          </a:bodyPr>
          <a:lstStyle/>
          <a:p>
            <a:r>
              <a:rPr lang="en-US" sz="2400" dirty="0" smtClean="0"/>
              <a:t>WLS Housing</a:t>
            </a:r>
            <a:endParaRPr lang="en-US" sz="2400" dirty="0"/>
          </a:p>
        </p:txBody>
      </p:sp>
      <p:sp>
        <p:nvSpPr>
          <p:cNvPr id="24" name="TextBox 23"/>
          <p:cNvSpPr txBox="1"/>
          <p:nvPr/>
        </p:nvSpPr>
        <p:spPr>
          <a:xfrm>
            <a:off x="1666729" y="2459199"/>
            <a:ext cx="2290050" cy="461665"/>
          </a:xfrm>
          <a:prstGeom prst="rect">
            <a:avLst/>
          </a:prstGeom>
          <a:noFill/>
        </p:spPr>
        <p:txBody>
          <a:bodyPr wrap="none" rtlCol="0">
            <a:spAutoFit/>
          </a:bodyPr>
          <a:lstStyle/>
          <a:p>
            <a:r>
              <a:rPr lang="en-US" sz="2400" dirty="0" smtClean="0"/>
              <a:t>CORS Antenna</a:t>
            </a:r>
            <a:endParaRPr lang="en-US" sz="2400" dirty="0"/>
          </a:p>
        </p:txBody>
      </p:sp>
      <p:sp>
        <p:nvSpPr>
          <p:cNvPr id="25" name="Rectangle 24"/>
          <p:cNvSpPr/>
          <p:nvPr/>
        </p:nvSpPr>
        <p:spPr>
          <a:xfrm>
            <a:off x="3589437" y="4389555"/>
            <a:ext cx="319277" cy="104236"/>
          </a:xfrm>
          <a:prstGeom prst="rect">
            <a:avLst/>
          </a:prstGeom>
          <a:solidFill>
            <a:srgbClr val="FFC0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699675" y="3962400"/>
            <a:ext cx="1486304" cy="461665"/>
          </a:xfrm>
          <a:prstGeom prst="rect">
            <a:avLst/>
          </a:prstGeom>
          <a:noFill/>
        </p:spPr>
        <p:txBody>
          <a:bodyPr wrap="none" rtlCol="0">
            <a:spAutoFit/>
          </a:bodyPr>
          <a:lstStyle/>
          <a:p>
            <a:r>
              <a:rPr lang="en-US" sz="2400" dirty="0" smtClean="0"/>
              <a:t> Receiver</a:t>
            </a:r>
            <a:endParaRPr lang="en-US" sz="2400" dirty="0"/>
          </a:p>
        </p:txBody>
      </p:sp>
      <p:sp>
        <p:nvSpPr>
          <p:cNvPr id="27" name="Rectangle 26"/>
          <p:cNvSpPr/>
          <p:nvPr/>
        </p:nvSpPr>
        <p:spPr>
          <a:xfrm>
            <a:off x="3216429" y="5123758"/>
            <a:ext cx="279236" cy="267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778445" y="3886220"/>
            <a:ext cx="816249" cy="461665"/>
          </a:xfrm>
          <a:prstGeom prst="rect">
            <a:avLst/>
          </a:prstGeom>
          <a:noFill/>
        </p:spPr>
        <p:txBody>
          <a:bodyPr wrap="none" rtlCol="0">
            <a:spAutoFit/>
          </a:bodyPr>
          <a:lstStyle/>
          <a:p>
            <a:r>
              <a:rPr lang="en-US" sz="2400" dirty="0"/>
              <a:t>E</a:t>
            </a:r>
            <a:r>
              <a:rPr lang="en-US" sz="2400" dirty="0" smtClean="0"/>
              <a:t>TG</a:t>
            </a:r>
            <a:endParaRPr lang="en-US" sz="2400" dirty="0"/>
          </a:p>
        </p:txBody>
      </p:sp>
      <p:cxnSp>
        <p:nvCxnSpPr>
          <p:cNvPr id="29" name="Straight Connector 28"/>
          <p:cNvCxnSpPr/>
          <p:nvPr/>
        </p:nvCxnSpPr>
        <p:spPr>
          <a:xfrm flipV="1">
            <a:off x="635365" y="6210298"/>
            <a:ext cx="4740710" cy="1056"/>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73677" y="5979465"/>
            <a:ext cx="3417923" cy="461665"/>
          </a:xfrm>
          <a:prstGeom prst="rect">
            <a:avLst/>
          </a:prstGeom>
          <a:noFill/>
        </p:spPr>
        <p:txBody>
          <a:bodyPr wrap="none" rtlCol="0">
            <a:spAutoFit/>
          </a:bodyPr>
          <a:lstStyle/>
          <a:p>
            <a:r>
              <a:rPr lang="en-US" sz="2400" dirty="0" smtClean="0"/>
              <a:t>IGLD 85 Datum surface</a:t>
            </a:r>
            <a:endParaRPr lang="en-US" sz="2400" dirty="0"/>
          </a:p>
        </p:txBody>
      </p:sp>
      <p:sp>
        <p:nvSpPr>
          <p:cNvPr id="35" name="Isosceles Triangle 34"/>
          <p:cNvSpPr/>
          <p:nvPr/>
        </p:nvSpPr>
        <p:spPr>
          <a:xfrm>
            <a:off x="5782543" y="4819420"/>
            <a:ext cx="228600" cy="172002"/>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573677" y="5095237"/>
            <a:ext cx="646331" cy="461665"/>
          </a:xfrm>
          <a:prstGeom prst="rect">
            <a:avLst/>
          </a:prstGeom>
          <a:noFill/>
        </p:spPr>
        <p:txBody>
          <a:bodyPr wrap="none" rtlCol="0">
            <a:spAutoFit/>
          </a:bodyPr>
          <a:lstStyle/>
          <a:p>
            <a:r>
              <a:rPr lang="en-US" sz="2400" dirty="0" smtClean="0">
                <a:solidFill>
                  <a:schemeClr val="bg1"/>
                </a:solidFill>
              </a:rPr>
              <a:t>BM</a:t>
            </a:r>
            <a:endParaRPr lang="en-US" sz="2400" dirty="0">
              <a:solidFill>
                <a:schemeClr val="bg1"/>
              </a:solidFill>
            </a:endParaRPr>
          </a:p>
        </p:txBody>
      </p:sp>
      <p:cxnSp>
        <p:nvCxnSpPr>
          <p:cNvPr id="38" name="Straight Connector 37"/>
          <p:cNvCxnSpPr/>
          <p:nvPr/>
        </p:nvCxnSpPr>
        <p:spPr>
          <a:xfrm>
            <a:off x="635365" y="4552559"/>
            <a:ext cx="6357100" cy="0"/>
          </a:xfrm>
          <a:prstGeom prst="line">
            <a:avLst/>
          </a:prstGeom>
          <a:ln w="317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02689" y="4137061"/>
            <a:ext cx="1717521" cy="830997"/>
          </a:xfrm>
          <a:prstGeom prst="rect">
            <a:avLst/>
          </a:prstGeom>
          <a:noFill/>
        </p:spPr>
        <p:txBody>
          <a:bodyPr wrap="none" rtlCol="0">
            <a:spAutoFit/>
          </a:bodyPr>
          <a:lstStyle/>
          <a:p>
            <a:r>
              <a:rPr lang="en-US" sz="2400" dirty="0" smtClean="0"/>
              <a:t>ETG Table </a:t>
            </a:r>
          </a:p>
          <a:p>
            <a:r>
              <a:rPr lang="en-US" sz="2400" dirty="0" smtClean="0"/>
              <a:t>(datum)</a:t>
            </a:r>
            <a:endParaRPr lang="en-US" sz="2400" dirty="0"/>
          </a:p>
        </p:txBody>
      </p:sp>
      <p:cxnSp>
        <p:nvCxnSpPr>
          <p:cNvPr id="42" name="Straight Arrow Connector 41"/>
          <p:cNvCxnSpPr/>
          <p:nvPr/>
        </p:nvCxnSpPr>
        <p:spPr>
          <a:xfrm>
            <a:off x="6519075" y="2849306"/>
            <a:ext cx="0" cy="1682883"/>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1229622" y="5341377"/>
            <a:ext cx="0" cy="346806"/>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47" name="Right Triangle 46"/>
          <p:cNvSpPr/>
          <p:nvPr/>
        </p:nvSpPr>
        <p:spPr>
          <a:xfrm rot="16200000">
            <a:off x="954718" y="5599172"/>
            <a:ext cx="184505" cy="412910"/>
          </a:xfrm>
          <a:prstGeom prst="rtTriangl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702523" y="5099419"/>
            <a:ext cx="1333909" cy="798461"/>
          </a:xfrm>
          <a:custGeom>
            <a:avLst/>
            <a:gdLst>
              <a:gd name="connsiteX0" fmla="*/ 209550 w 2209800"/>
              <a:gd name="connsiteY0" fmla="*/ 1885950 h 1885950"/>
              <a:gd name="connsiteX1" fmla="*/ 0 w 2209800"/>
              <a:gd name="connsiteY1" fmla="*/ 1885950 h 1885950"/>
              <a:gd name="connsiteX2" fmla="*/ 0 w 2209800"/>
              <a:gd name="connsiteY2" fmla="*/ 0 h 1885950"/>
              <a:gd name="connsiteX3" fmla="*/ 2209800 w 2209800"/>
              <a:gd name="connsiteY3" fmla="*/ 19050 h 1885950"/>
              <a:gd name="connsiteX4" fmla="*/ 1047750 w 2209800"/>
              <a:gd name="connsiteY4" fmla="*/ 514350 h 1885950"/>
              <a:gd name="connsiteX5" fmla="*/ 819150 w 2209800"/>
              <a:gd name="connsiteY5" fmla="*/ 552450 h 1885950"/>
              <a:gd name="connsiteX6" fmla="*/ 838200 w 2209800"/>
              <a:gd name="connsiteY6" fmla="*/ 1485900 h 1885950"/>
              <a:gd name="connsiteX7" fmla="*/ 209550 w 2209800"/>
              <a:gd name="connsiteY7" fmla="*/ 1885950 h 188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800" h="1885950">
                <a:moveTo>
                  <a:pt x="209550" y="1885950"/>
                </a:moveTo>
                <a:lnTo>
                  <a:pt x="0" y="1885950"/>
                </a:lnTo>
                <a:lnTo>
                  <a:pt x="0" y="0"/>
                </a:lnTo>
                <a:lnTo>
                  <a:pt x="2209800" y="19050"/>
                </a:lnTo>
                <a:lnTo>
                  <a:pt x="1047750" y="514350"/>
                </a:lnTo>
                <a:lnTo>
                  <a:pt x="819150" y="552450"/>
                </a:lnTo>
                <a:lnTo>
                  <a:pt x="838200" y="1485900"/>
                </a:lnTo>
                <a:lnTo>
                  <a:pt x="209550" y="18859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673670" y="4963130"/>
            <a:ext cx="1039067" cy="830997"/>
          </a:xfrm>
          <a:prstGeom prst="rect">
            <a:avLst/>
          </a:prstGeom>
          <a:noFill/>
        </p:spPr>
        <p:txBody>
          <a:bodyPr wrap="none" rtlCol="0">
            <a:spAutoFit/>
          </a:bodyPr>
          <a:lstStyle/>
          <a:p>
            <a:r>
              <a:rPr lang="en-US" sz="2400" dirty="0" smtClean="0"/>
              <a:t>Great </a:t>
            </a:r>
          </a:p>
          <a:p>
            <a:r>
              <a:rPr lang="en-US" sz="2400" dirty="0" smtClean="0"/>
              <a:t>Lake</a:t>
            </a:r>
            <a:endParaRPr lang="en-US" sz="2400" dirty="0"/>
          </a:p>
        </p:txBody>
      </p:sp>
      <p:sp>
        <p:nvSpPr>
          <p:cNvPr id="51" name="Oval 50"/>
          <p:cNvSpPr/>
          <p:nvPr/>
        </p:nvSpPr>
        <p:spPr>
          <a:xfrm>
            <a:off x="3430878" y="2771102"/>
            <a:ext cx="565977" cy="101638"/>
          </a:xfrm>
          <a:prstGeom prst="ellipse">
            <a:avLst/>
          </a:prstGeom>
          <a:solidFill>
            <a:schemeClr val="bg1">
              <a:lumMod val="95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flipV="1">
            <a:off x="5680875" y="4347885"/>
            <a:ext cx="99964" cy="579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5983000" y="4368803"/>
            <a:ext cx="120108" cy="580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5604675" y="4241762"/>
            <a:ext cx="565977" cy="101638"/>
          </a:xfrm>
          <a:prstGeom prst="ellipse">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617818" y="4241762"/>
            <a:ext cx="565977" cy="101638"/>
          </a:xfrm>
          <a:prstGeom prst="ellipse">
            <a:avLst/>
          </a:prstGeom>
          <a:solidFill>
            <a:schemeClr val="bg1">
              <a:lumMod val="95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p:cNvCxnSpPr>
            <a:stCxn id="57" idx="4"/>
            <a:endCxn id="35" idx="3"/>
          </p:cNvCxnSpPr>
          <p:nvPr/>
        </p:nvCxnSpPr>
        <p:spPr>
          <a:xfrm flipH="1">
            <a:off x="5896843" y="4343400"/>
            <a:ext cx="3964" cy="6480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5" idx="2"/>
          </p:cNvCxnSpPr>
          <p:nvPr/>
        </p:nvCxnSpPr>
        <p:spPr>
          <a:xfrm flipH="1">
            <a:off x="3908714" y="4991422"/>
            <a:ext cx="1873829" cy="71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3935394" y="4637449"/>
            <a:ext cx="0" cy="3021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8" idx="0"/>
          </p:cNvCxnSpPr>
          <p:nvPr/>
        </p:nvCxnSpPr>
        <p:spPr>
          <a:xfrm flipH="1">
            <a:off x="3355629" y="4540008"/>
            <a:ext cx="1" cy="5552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5627535" y="2300745"/>
            <a:ext cx="1827744" cy="461665"/>
          </a:xfrm>
          <a:prstGeom prst="rect">
            <a:avLst/>
          </a:prstGeom>
        </p:spPr>
        <p:txBody>
          <a:bodyPr wrap="none">
            <a:spAutoFit/>
          </a:bodyPr>
          <a:lstStyle/>
          <a:p>
            <a:r>
              <a:rPr lang="en-US" sz="2400" dirty="0">
                <a:solidFill>
                  <a:srgbClr val="FF0000"/>
                </a:solidFill>
              </a:rPr>
              <a:t>Inverted rod</a:t>
            </a:r>
          </a:p>
        </p:txBody>
      </p:sp>
      <p:sp>
        <p:nvSpPr>
          <p:cNvPr id="72" name="TextBox 71"/>
          <p:cNvSpPr txBox="1"/>
          <p:nvPr/>
        </p:nvSpPr>
        <p:spPr>
          <a:xfrm>
            <a:off x="4144648" y="5013263"/>
            <a:ext cx="1231427" cy="461665"/>
          </a:xfrm>
          <a:prstGeom prst="rect">
            <a:avLst/>
          </a:prstGeom>
          <a:noFill/>
        </p:spPr>
        <p:txBody>
          <a:bodyPr wrap="none" rtlCol="0">
            <a:spAutoFit/>
          </a:bodyPr>
          <a:lstStyle/>
          <a:p>
            <a:r>
              <a:rPr lang="en-US" sz="2400" dirty="0" smtClean="0">
                <a:solidFill>
                  <a:srgbClr val="FF0000"/>
                </a:solidFill>
              </a:rPr>
              <a:t>leveling</a:t>
            </a:r>
            <a:endParaRPr lang="en-US" dirty="0">
              <a:solidFill>
                <a:srgbClr val="FF0000"/>
              </a:solidFill>
            </a:endParaRPr>
          </a:p>
        </p:txBody>
      </p:sp>
      <p:sp>
        <p:nvSpPr>
          <p:cNvPr id="73" name="TextBox 72"/>
          <p:cNvSpPr txBox="1"/>
          <p:nvPr/>
        </p:nvSpPr>
        <p:spPr>
          <a:xfrm>
            <a:off x="1776900" y="1577601"/>
            <a:ext cx="5557932" cy="461665"/>
          </a:xfrm>
          <a:prstGeom prst="rect">
            <a:avLst/>
          </a:prstGeom>
          <a:noFill/>
        </p:spPr>
        <p:txBody>
          <a:bodyPr wrap="none" rtlCol="0">
            <a:spAutoFit/>
          </a:bodyPr>
          <a:lstStyle/>
          <a:p>
            <a:r>
              <a:rPr lang="en-US" sz="2400" dirty="0" smtClean="0">
                <a:solidFill>
                  <a:srgbClr val="FF0000"/>
                </a:solidFill>
              </a:rPr>
              <a:t>Geometric coordinates of water surface</a:t>
            </a:r>
            <a:endParaRPr lang="en-US" dirty="0">
              <a:solidFill>
                <a:srgbClr val="FF0000"/>
              </a:solidFill>
            </a:endParaRPr>
          </a:p>
        </p:txBody>
      </p:sp>
      <p:sp>
        <p:nvSpPr>
          <p:cNvPr id="5" name="Date Placeholder 4"/>
          <p:cNvSpPr>
            <a:spLocks noGrp="1"/>
          </p:cNvSpPr>
          <p:nvPr>
            <p:ph type="dt" sz="half" idx="10"/>
          </p:nvPr>
        </p:nvSpPr>
        <p:spPr/>
        <p:txBody>
          <a:bodyPr/>
          <a:lstStyle/>
          <a:p>
            <a:pPr>
              <a:defRPr/>
            </a:pPr>
            <a:r>
              <a:rPr lang="en-US" smtClean="0"/>
              <a:t>September 29, 2017                   Trends in GNSS</a:t>
            </a:r>
            <a:endParaRPr lang="en-US"/>
          </a:p>
        </p:txBody>
      </p:sp>
      <p:sp>
        <p:nvSpPr>
          <p:cNvPr id="31" name="Footer Placeholder 30"/>
          <p:cNvSpPr>
            <a:spLocks noGrp="1"/>
          </p:cNvSpPr>
          <p:nvPr>
            <p:ph type="ftr" sz="quarter" idx="11"/>
          </p:nvPr>
        </p:nvSpPr>
        <p:spPr/>
        <p:txBody>
          <a:bodyPr/>
          <a:lstStyle/>
          <a:p>
            <a:pPr>
              <a:defRPr/>
            </a:pPr>
            <a:r>
              <a:rPr lang="en-US" smtClean="0"/>
              <a:t>INTERGEO Berlin, Germany                           26-28 September 2017</a:t>
            </a:r>
            <a:endParaRPr lang="en-US"/>
          </a:p>
        </p:txBody>
      </p:sp>
      <p:sp>
        <p:nvSpPr>
          <p:cNvPr id="32" name="Slide Number Placeholder 31"/>
          <p:cNvSpPr>
            <a:spLocks noGrp="1"/>
          </p:cNvSpPr>
          <p:nvPr>
            <p:ph type="sldNum" sz="quarter" idx="12"/>
          </p:nvPr>
        </p:nvSpPr>
        <p:spPr/>
        <p:txBody>
          <a:bodyPr/>
          <a:lstStyle/>
          <a:p>
            <a:pPr>
              <a:defRPr/>
            </a:pPr>
            <a:fld id="{236A621D-B3D1-422D-955B-1C2DBCF4FF1D}" type="slidenum">
              <a:rPr lang="en-US" smtClean="0"/>
              <a:pPr>
                <a:defRPr/>
              </a:pPr>
              <a:t>9</a:t>
            </a:fld>
            <a:endParaRPr lang="en-US"/>
          </a:p>
        </p:txBody>
      </p:sp>
    </p:spTree>
    <p:extLst>
      <p:ext uri="{BB962C8B-B14F-4D97-AF65-F5344CB8AC3E}">
        <p14:creationId xmlns:p14="http://schemas.microsoft.com/office/powerpoint/2010/main" val="2685341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7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5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6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6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6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7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57" grpId="0" animBg="1"/>
      <p:bldP spid="57" grpId="1" animBg="1"/>
      <p:bldP spid="71" grpId="0"/>
      <p:bldP spid="71" grpId="1"/>
      <p:bldP spid="72" grpId="0"/>
      <p:bldP spid="72" grpId="1"/>
      <p:bldP spid="73"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873</TotalTime>
  <Words>1289</Words>
  <Application>Microsoft Office PowerPoint</Application>
  <PresentationFormat>On-screen Show (4:3)</PresentationFormat>
  <Paragraphs>480</Paragraphs>
  <Slides>19</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Cambria Math</vt:lpstr>
      <vt:lpstr>Gill Sans MT</vt:lpstr>
      <vt:lpstr>Symbol</vt:lpstr>
      <vt:lpstr>Times New Roman</vt:lpstr>
      <vt:lpstr>Wingdings</vt:lpstr>
      <vt:lpstr>Custom Design</vt:lpstr>
      <vt:lpstr>Office Theme</vt:lpstr>
      <vt:lpstr>Dynamic Heights from GNSS</vt:lpstr>
      <vt:lpstr>NGS Vision</vt:lpstr>
      <vt:lpstr>Replace NAD 83</vt:lpstr>
      <vt:lpstr>Vertical Shifts</vt:lpstr>
      <vt:lpstr>NSRS Modernization</vt:lpstr>
      <vt:lpstr>NSRS Modernization</vt:lpstr>
      <vt:lpstr>HC vs. NAVD 88 Datum Defect</vt:lpstr>
      <vt:lpstr>GL WLS Stations</vt:lpstr>
      <vt:lpstr>Method</vt:lpstr>
      <vt:lpstr>Conceptual Plan</vt:lpstr>
      <vt:lpstr>Practical Aspects</vt:lpstr>
      <vt:lpstr>PowerPoint Presentation</vt:lpstr>
      <vt:lpstr>Method</vt:lpstr>
      <vt:lpstr>Geometric Coordinates of WS (CORS)</vt:lpstr>
      <vt:lpstr>Geopotential Model-Derived Heights (CORS)</vt:lpstr>
      <vt:lpstr>Geometric Coordinates of WS (Campaign GPS-Canadian solution)</vt:lpstr>
      <vt:lpstr>Geopotential Model-Derived Heights (Campaign GPS-Canadian solution)</vt:lpstr>
      <vt:lpstr>Summary</vt:lpstr>
      <vt:lpstr>Questions?</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Galen.Scott</dc:creator>
  <cp:lastModifiedBy>Daniel R Roman</cp:lastModifiedBy>
  <cp:revision>59</cp:revision>
  <dcterms:created xsi:type="dcterms:W3CDTF">2009-10-22T15:32:12Z</dcterms:created>
  <dcterms:modified xsi:type="dcterms:W3CDTF">2017-09-15T02:33:44Z</dcterms:modified>
</cp:coreProperties>
</file>