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4"/>
  </p:notesMasterIdLst>
  <p:sldIdLst>
    <p:sldId id="256" r:id="rId2"/>
    <p:sldId id="257" r:id="rId3"/>
    <p:sldId id="258" r:id="rId4"/>
    <p:sldId id="259" r:id="rId5"/>
    <p:sldId id="263" r:id="rId6"/>
    <p:sldId id="277" r:id="rId7"/>
    <p:sldId id="279" r:id="rId8"/>
    <p:sldId id="280" r:id="rId9"/>
    <p:sldId id="281" r:id="rId10"/>
    <p:sldId id="261" r:id="rId11"/>
    <p:sldId id="262" r:id="rId12"/>
    <p:sldId id="260" r:id="rId13"/>
    <p:sldId id="284" r:id="rId14"/>
    <p:sldId id="283" r:id="rId15"/>
    <p:sldId id="285" r:id="rId16"/>
    <p:sldId id="264" r:id="rId17"/>
    <p:sldId id="265" r:id="rId18"/>
    <p:sldId id="266" r:id="rId19"/>
    <p:sldId id="286" r:id="rId20"/>
    <p:sldId id="287" r:id="rId21"/>
    <p:sldId id="289" r:id="rId22"/>
    <p:sldId id="267" r:id="rId23"/>
    <p:sldId id="268" r:id="rId24"/>
    <p:sldId id="269" r:id="rId25"/>
    <p:sldId id="276" r:id="rId26"/>
    <p:sldId id="270" r:id="rId27"/>
    <p:sldId id="271" r:id="rId28"/>
    <p:sldId id="272" r:id="rId29"/>
    <p:sldId id="273" r:id="rId30"/>
    <p:sldId id="274" r:id="rId31"/>
    <p:sldId id="275"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89" d="100"/>
          <a:sy n="89" d="100"/>
        </p:scale>
        <p:origin x="51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1600B-465C-4C83-91EE-B7C8DE6A2C3B}" type="datetimeFigureOut">
              <a:rPr lang="en-US" smtClean="0"/>
              <a:t>7/28/2015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F28E0-5DC3-40EF-8146-0799BBD3202D}" type="slidenum">
              <a:rPr lang="en-US" smtClean="0"/>
              <a:t>‹#›</a:t>
            </a:fld>
            <a:endParaRPr lang="en-US"/>
          </a:p>
        </p:txBody>
      </p:sp>
    </p:spTree>
    <p:extLst>
      <p:ext uri="{BB962C8B-B14F-4D97-AF65-F5344CB8AC3E}">
        <p14:creationId xmlns:p14="http://schemas.microsoft.com/office/powerpoint/2010/main" val="153340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F28E0-5DC3-40EF-8146-0799BBD3202D}" type="slidenum">
              <a:rPr lang="en-US" smtClean="0"/>
              <a:t>2</a:t>
            </a:fld>
            <a:endParaRPr lang="en-US"/>
          </a:p>
        </p:txBody>
      </p:sp>
    </p:spTree>
    <p:extLst>
      <p:ext uri="{BB962C8B-B14F-4D97-AF65-F5344CB8AC3E}">
        <p14:creationId xmlns:p14="http://schemas.microsoft.com/office/powerpoint/2010/main" val="2350141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F28E0-5DC3-40EF-8146-0799BBD3202D}" type="slidenum">
              <a:rPr lang="en-US" smtClean="0"/>
              <a:t>6</a:t>
            </a:fld>
            <a:endParaRPr lang="en-US"/>
          </a:p>
        </p:txBody>
      </p:sp>
    </p:spTree>
    <p:extLst>
      <p:ext uri="{BB962C8B-B14F-4D97-AF65-F5344CB8AC3E}">
        <p14:creationId xmlns:p14="http://schemas.microsoft.com/office/powerpoint/2010/main" val="238443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F28E0-5DC3-40EF-8146-0799BBD3202D}" type="slidenum">
              <a:rPr lang="en-US" smtClean="0"/>
              <a:t>7</a:t>
            </a:fld>
            <a:endParaRPr lang="en-US"/>
          </a:p>
        </p:txBody>
      </p:sp>
    </p:spTree>
    <p:extLst>
      <p:ext uri="{BB962C8B-B14F-4D97-AF65-F5344CB8AC3E}">
        <p14:creationId xmlns:p14="http://schemas.microsoft.com/office/powerpoint/2010/main" val="141643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0D29D4-ED46-4BC3-BA4A-99496C9908F2}"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48426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just a suggestion. Generally, there is no right or wrong design. Always follow your project’s specifications.</a:t>
            </a:r>
            <a:endParaRPr lang="en-US" dirty="0"/>
          </a:p>
        </p:txBody>
      </p:sp>
      <p:sp>
        <p:nvSpPr>
          <p:cNvPr id="4" name="Date Placeholder 3"/>
          <p:cNvSpPr>
            <a:spLocks noGrp="1"/>
          </p:cNvSpPr>
          <p:nvPr>
            <p:ph type="dt" idx="10"/>
          </p:nvPr>
        </p:nvSpPr>
        <p:spPr/>
        <p:txBody>
          <a:bodyPr/>
          <a:lstStyle/>
          <a:p>
            <a:pPr>
              <a:defRPr/>
            </a:pPr>
            <a:r>
              <a:rPr lang="en-US" smtClean="0"/>
              <a:t>New Developments for OPUS</a:t>
            </a:r>
            <a:endParaRPr lang="en-US"/>
          </a:p>
        </p:txBody>
      </p:sp>
      <p:sp>
        <p:nvSpPr>
          <p:cNvPr id="5" name="Slide Number Placeholder 4"/>
          <p:cNvSpPr>
            <a:spLocks noGrp="1"/>
          </p:cNvSpPr>
          <p:nvPr>
            <p:ph type="sldNum" sz="quarter" idx="11"/>
          </p:nvPr>
        </p:nvSpPr>
        <p:spPr/>
        <p:txBody>
          <a:bodyPr/>
          <a:lstStyle/>
          <a:p>
            <a:pPr>
              <a:defRPr/>
            </a:pPr>
            <a:fld id="{EA594595-A2A6-4F8F-BC89-6D66621065BE}" type="slidenum">
              <a:rPr lang="en-US" smtClean="0"/>
              <a:pPr>
                <a:defRPr/>
              </a:pPr>
              <a:t>13</a:t>
            </a:fld>
            <a:endParaRPr lang="en-US"/>
          </a:p>
        </p:txBody>
      </p:sp>
    </p:spTree>
    <p:extLst>
      <p:ext uri="{BB962C8B-B14F-4D97-AF65-F5344CB8AC3E}">
        <p14:creationId xmlns:p14="http://schemas.microsoft.com/office/powerpoint/2010/main" val="7346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EC7142-1161-4EF6-88AD-60B6823A09C2}" type="slidenum">
              <a:rPr lang="en-US" altLang="en-US"/>
              <a:pPr eaLnBrk="1" hangingPunct="1"/>
              <a:t>19</a:t>
            </a:fld>
            <a:endParaRPr lang="en-US" altLang="en-US"/>
          </a:p>
        </p:txBody>
      </p:sp>
    </p:spTree>
    <p:extLst>
      <p:ext uri="{BB962C8B-B14F-4D97-AF65-F5344CB8AC3E}">
        <p14:creationId xmlns:p14="http://schemas.microsoft.com/office/powerpoint/2010/main" val="135107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EF2FCD-9BBE-4FC2-A9DF-821984D2E767}" type="slidenum">
              <a:rPr lang="en-US" altLang="en-US"/>
              <a:pPr eaLnBrk="1" hangingPunct="1"/>
              <a:t>20</a:t>
            </a:fld>
            <a:endParaRPr lang="en-US" altLang="en-US"/>
          </a:p>
        </p:txBody>
      </p:sp>
    </p:spTree>
    <p:extLst>
      <p:ext uri="{BB962C8B-B14F-4D97-AF65-F5344CB8AC3E}">
        <p14:creationId xmlns:p14="http://schemas.microsoft.com/office/powerpoint/2010/main" val="4215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FD922C-C8D1-4844-8C0B-4198031B89D4}" type="slidenum">
              <a:rPr lang="en-US" altLang="en-US"/>
              <a:pPr eaLnBrk="1" hangingPunct="1"/>
              <a:t>21</a:t>
            </a:fld>
            <a:endParaRPr lang="en-US" altLang="en-US"/>
          </a:p>
        </p:txBody>
      </p:sp>
    </p:spTree>
    <p:extLst>
      <p:ext uri="{BB962C8B-B14F-4D97-AF65-F5344CB8AC3E}">
        <p14:creationId xmlns:p14="http://schemas.microsoft.com/office/powerpoint/2010/main" val="322219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lvl1pPr>
              <a:defRPr/>
            </a:lvl1pPr>
          </a:lstStyle>
          <a:p>
            <a:fld id="{A4D9480C-88B2-4999-9175-68570629016D}" type="slidenum">
              <a:rPr lang="en-US" altLang="en-US"/>
              <a:pPr/>
              <a:t>‹#›</a:t>
            </a:fld>
            <a:endParaRPr lang="en-US" altLang="en-US"/>
          </a:p>
        </p:txBody>
      </p:sp>
    </p:spTree>
    <p:extLst>
      <p:ext uri="{BB962C8B-B14F-4D97-AF65-F5344CB8AC3E}">
        <p14:creationId xmlns:p14="http://schemas.microsoft.com/office/powerpoint/2010/main" val="421018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lvl1pPr>
              <a:defRPr/>
            </a:lvl1pPr>
          </a:lstStyle>
          <a:p>
            <a:fld id="{3E46B62B-3499-4782-AA80-E6F35512F7A3}" type="slidenum">
              <a:rPr lang="en-US" altLang="en-US"/>
              <a:pPr/>
              <a:t>‹#›</a:t>
            </a:fld>
            <a:endParaRPr lang="en-US" altLang="en-US"/>
          </a:p>
        </p:txBody>
      </p:sp>
    </p:spTree>
    <p:extLst>
      <p:ext uri="{BB962C8B-B14F-4D97-AF65-F5344CB8AC3E}">
        <p14:creationId xmlns:p14="http://schemas.microsoft.com/office/powerpoint/2010/main" val="7039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lvl1pPr>
              <a:defRPr/>
            </a:lvl1pPr>
          </a:lstStyle>
          <a:p>
            <a:fld id="{D5C32C1D-E25D-4E13-8892-45C4638D4FE0}" type="slidenum">
              <a:rPr lang="en-US" altLang="en-US"/>
              <a:pPr/>
              <a:t>‹#›</a:t>
            </a:fld>
            <a:endParaRPr lang="en-US" altLang="en-US"/>
          </a:p>
        </p:txBody>
      </p:sp>
    </p:spTree>
    <p:extLst>
      <p:ext uri="{BB962C8B-B14F-4D97-AF65-F5344CB8AC3E}">
        <p14:creationId xmlns:p14="http://schemas.microsoft.com/office/powerpoint/2010/main" val="90811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1"/>
            <a:ext cx="10972800" cy="4967573"/>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57575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lvl1pPr>
              <a:defRPr/>
            </a:lvl1pPr>
          </a:lstStyle>
          <a:p>
            <a:fld id="{5B0ABE0A-6C0D-4FD2-BB4D-7F3028D3A7F6}" type="slidenum">
              <a:rPr lang="en-US" altLang="en-US"/>
              <a:pPr/>
              <a:t>‹#›</a:t>
            </a:fld>
            <a:endParaRPr lang="en-US" altLang="en-US"/>
          </a:p>
        </p:txBody>
      </p:sp>
    </p:spTree>
    <p:extLst>
      <p:ext uri="{BB962C8B-B14F-4D97-AF65-F5344CB8AC3E}">
        <p14:creationId xmlns:p14="http://schemas.microsoft.com/office/powerpoint/2010/main" val="357124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lvl1pPr>
              <a:defRPr/>
            </a:lvl1pPr>
          </a:lstStyle>
          <a:p>
            <a:fld id="{1EA6ADEB-0206-44FA-A3CF-905583EDB566}" type="slidenum">
              <a:rPr lang="en-US" altLang="en-US"/>
              <a:pPr/>
              <a:t>‹#›</a:t>
            </a:fld>
            <a:endParaRPr lang="en-US" altLang="en-US"/>
          </a:p>
        </p:txBody>
      </p:sp>
    </p:spTree>
    <p:extLst>
      <p:ext uri="{BB962C8B-B14F-4D97-AF65-F5344CB8AC3E}">
        <p14:creationId xmlns:p14="http://schemas.microsoft.com/office/powerpoint/2010/main" val="5080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7" name="Slide Number Placeholder 5"/>
          <p:cNvSpPr>
            <a:spLocks noGrp="1"/>
          </p:cNvSpPr>
          <p:nvPr>
            <p:ph type="sldNum" sz="quarter" idx="12"/>
          </p:nvPr>
        </p:nvSpPr>
        <p:spPr/>
        <p:txBody>
          <a:bodyPr/>
          <a:lstStyle>
            <a:lvl1pPr>
              <a:defRPr/>
            </a:lvl1pPr>
          </a:lstStyle>
          <a:p>
            <a:fld id="{CDFF912A-F6F7-47E8-8473-4D707056B38F}" type="slidenum">
              <a:rPr lang="en-US" altLang="en-US"/>
              <a:pPr/>
              <a:t>‹#›</a:t>
            </a:fld>
            <a:endParaRPr lang="en-US" altLang="en-US"/>
          </a:p>
        </p:txBody>
      </p:sp>
    </p:spTree>
    <p:extLst>
      <p:ext uri="{BB962C8B-B14F-4D97-AF65-F5344CB8AC3E}">
        <p14:creationId xmlns:p14="http://schemas.microsoft.com/office/powerpoint/2010/main" val="343581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9" name="Slide Number Placeholder 5"/>
          <p:cNvSpPr>
            <a:spLocks noGrp="1"/>
          </p:cNvSpPr>
          <p:nvPr>
            <p:ph type="sldNum" sz="quarter" idx="12"/>
          </p:nvPr>
        </p:nvSpPr>
        <p:spPr/>
        <p:txBody>
          <a:bodyPr/>
          <a:lstStyle>
            <a:lvl1pPr>
              <a:defRPr/>
            </a:lvl1pPr>
          </a:lstStyle>
          <a:p>
            <a:fld id="{BC8C32BD-0A50-4CFA-898D-F64B13410B09}" type="slidenum">
              <a:rPr lang="en-US" altLang="en-US"/>
              <a:pPr/>
              <a:t>‹#›</a:t>
            </a:fld>
            <a:endParaRPr lang="en-US" altLang="en-US"/>
          </a:p>
        </p:txBody>
      </p:sp>
    </p:spTree>
    <p:extLst>
      <p:ext uri="{BB962C8B-B14F-4D97-AF65-F5344CB8AC3E}">
        <p14:creationId xmlns:p14="http://schemas.microsoft.com/office/powerpoint/2010/main" val="227458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5" name="Slide Number Placeholder 5"/>
          <p:cNvSpPr>
            <a:spLocks noGrp="1"/>
          </p:cNvSpPr>
          <p:nvPr>
            <p:ph type="sldNum" sz="quarter" idx="12"/>
          </p:nvPr>
        </p:nvSpPr>
        <p:spPr/>
        <p:txBody>
          <a:bodyPr/>
          <a:lstStyle>
            <a:lvl1pPr>
              <a:defRPr/>
            </a:lvl1pPr>
          </a:lstStyle>
          <a:p>
            <a:fld id="{0FB527E9-8AD0-401D-B70C-2D765F7D095A}" type="slidenum">
              <a:rPr lang="en-US" altLang="en-US"/>
              <a:pPr/>
              <a:t>‹#›</a:t>
            </a:fld>
            <a:endParaRPr lang="en-US" altLang="en-US"/>
          </a:p>
        </p:txBody>
      </p:sp>
    </p:spTree>
    <p:extLst>
      <p:ext uri="{BB962C8B-B14F-4D97-AF65-F5344CB8AC3E}">
        <p14:creationId xmlns:p14="http://schemas.microsoft.com/office/powerpoint/2010/main" val="39897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4" name="Slide Number Placeholder 5"/>
          <p:cNvSpPr>
            <a:spLocks noGrp="1"/>
          </p:cNvSpPr>
          <p:nvPr>
            <p:ph type="sldNum" sz="quarter" idx="12"/>
          </p:nvPr>
        </p:nvSpPr>
        <p:spPr/>
        <p:txBody>
          <a:bodyPr/>
          <a:lstStyle>
            <a:lvl1pPr>
              <a:defRPr/>
            </a:lvl1pPr>
          </a:lstStyle>
          <a:p>
            <a:fld id="{FC48BDBE-AFF6-4604-98D6-EEDAB6FB33C0}" type="slidenum">
              <a:rPr lang="en-US" altLang="en-US"/>
              <a:pPr/>
              <a:t>‹#›</a:t>
            </a:fld>
            <a:endParaRPr lang="en-US" altLang="en-US"/>
          </a:p>
        </p:txBody>
      </p:sp>
    </p:spTree>
    <p:extLst>
      <p:ext uri="{BB962C8B-B14F-4D97-AF65-F5344CB8AC3E}">
        <p14:creationId xmlns:p14="http://schemas.microsoft.com/office/powerpoint/2010/main" val="331004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7" name="Slide Number Placeholder 5"/>
          <p:cNvSpPr>
            <a:spLocks noGrp="1"/>
          </p:cNvSpPr>
          <p:nvPr>
            <p:ph type="sldNum" sz="quarter" idx="12"/>
          </p:nvPr>
        </p:nvSpPr>
        <p:spPr/>
        <p:txBody>
          <a:bodyPr/>
          <a:lstStyle>
            <a:lvl1pPr>
              <a:defRPr/>
            </a:lvl1pPr>
          </a:lstStyle>
          <a:p>
            <a:fld id="{D4FF3BEE-021E-4061-83CD-EA582445DA51}" type="slidenum">
              <a:rPr lang="en-US" altLang="en-US"/>
              <a:pPr/>
              <a:t>‹#›</a:t>
            </a:fld>
            <a:endParaRPr lang="en-US" altLang="en-US"/>
          </a:p>
        </p:txBody>
      </p:sp>
    </p:spTree>
    <p:extLst>
      <p:ext uri="{BB962C8B-B14F-4D97-AF65-F5344CB8AC3E}">
        <p14:creationId xmlns:p14="http://schemas.microsoft.com/office/powerpoint/2010/main" val="296561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NGS Update                                                               1015-1200    29 July 2015</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TRB AFB80 Summer Meeting                                                  27-29 July 2015   Indianapolis, IN</a:t>
            </a:r>
            <a:endParaRPr lang="en-US"/>
          </a:p>
        </p:txBody>
      </p:sp>
      <p:sp>
        <p:nvSpPr>
          <p:cNvPr id="7" name="Slide Number Placeholder 5"/>
          <p:cNvSpPr>
            <a:spLocks noGrp="1"/>
          </p:cNvSpPr>
          <p:nvPr>
            <p:ph type="sldNum" sz="quarter" idx="12"/>
          </p:nvPr>
        </p:nvSpPr>
        <p:spPr/>
        <p:txBody>
          <a:bodyPr/>
          <a:lstStyle>
            <a:lvl1pPr>
              <a:defRPr/>
            </a:lvl1pPr>
          </a:lstStyle>
          <a:p>
            <a:fld id="{A254EEDD-EFA1-457D-9641-B61510766564}" type="slidenum">
              <a:rPr lang="en-US" altLang="en-US"/>
              <a:pPr/>
              <a:t>‹#›</a:t>
            </a:fld>
            <a:endParaRPr lang="en-US" altLang="en-US"/>
          </a:p>
        </p:txBody>
      </p:sp>
    </p:spTree>
    <p:extLst>
      <p:ext uri="{BB962C8B-B14F-4D97-AF65-F5344CB8AC3E}">
        <p14:creationId xmlns:p14="http://schemas.microsoft.com/office/powerpoint/2010/main" val="301214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NGS Update                                                               1015-1200    29 July 2015</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96AA615-C33E-42DB-AFEE-72109FF90C30}" type="slidenum">
              <a:rPr lang="en-US" altLang="en-US"/>
              <a:pPr/>
              <a:t>‹#›</a:t>
            </a:fld>
            <a:endParaRPr lang="en-US" altLang="en-US"/>
          </a:p>
        </p:txBody>
      </p:sp>
    </p:spTree>
    <p:extLst>
      <p:ext uri="{BB962C8B-B14F-4D97-AF65-F5344CB8AC3E}">
        <p14:creationId xmlns:p14="http://schemas.microsoft.com/office/powerpoint/2010/main" val="29144043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ngs.noaa.gov/web/science_edu/webinar_series/Webinars.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dan.roman@noa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Update from the National Geodetic Survey</a:t>
            </a:r>
            <a:endParaRPr lang="en-US" dirty="0"/>
          </a:p>
        </p:txBody>
      </p:sp>
      <p:sp>
        <p:nvSpPr>
          <p:cNvPr id="3" name="Subtitle 2"/>
          <p:cNvSpPr>
            <a:spLocks noGrp="1"/>
          </p:cNvSpPr>
          <p:nvPr>
            <p:ph type="subTitle" idx="1"/>
          </p:nvPr>
        </p:nvSpPr>
        <p:spPr/>
        <p:txBody>
          <a:bodyPr/>
          <a:lstStyle/>
          <a:p>
            <a:r>
              <a:rPr lang="en-US" dirty="0" smtClean="0"/>
              <a:t>Daniel R. Roman, Ph.D.</a:t>
            </a:r>
          </a:p>
          <a:p>
            <a:r>
              <a:rPr lang="en-US" dirty="0" smtClean="0"/>
              <a:t>Chief, SRSD   GRAV-D P.I.</a:t>
            </a:r>
          </a:p>
          <a:p>
            <a:endParaRPr lang="en-US" dirty="0"/>
          </a:p>
          <a:p>
            <a:r>
              <a:rPr lang="en-US" dirty="0" smtClean="0"/>
              <a:t>TRB AFB80 Summer Meeting</a:t>
            </a:r>
          </a:p>
          <a:p>
            <a:r>
              <a:rPr lang="en-US" dirty="0" smtClean="0"/>
              <a:t>Indianapolis, IN         27-29 July 2015</a:t>
            </a:r>
          </a:p>
        </p:txBody>
      </p:sp>
    </p:spTree>
    <p:extLst>
      <p:ext uri="{BB962C8B-B14F-4D97-AF65-F5344CB8AC3E}">
        <p14:creationId xmlns:p14="http://schemas.microsoft.com/office/powerpoint/2010/main" val="318816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Updates</a:t>
            </a:r>
            <a:endParaRPr lang="en-US" dirty="0"/>
          </a:p>
        </p:txBody>
      </p:sp>
      <p:sp>
        <p:nvSpPr>
          <p:cNvPr id="3" name="Content Placeholder 2"/>
          <p:cNvSpPr>
            <a:spLocks noGrp="1"/>
          </p:cNvSpPr>
          <p:nvPr>
            <p:ph idx="1"/>
          </p:nvPr>
        </p:nvSpPr>
        <p:spPr>
          <a:xfrm>
            <a:off x="609600" y="1624013"/>
            <a:ext cx="10972800" cy="4525963"/>
          </a:xfrm>
        </p:spPr>
        <p:txBody>
          <a:bodyPr/>
          <a:lstStyle/>
          <a:p>
            <a:r>
              <a:rPr lang="en-US" dirty="0" smtClean="0"/>
              <a:t>Repro2 – better late than never</a:t>
            </a:r>
          </a:p>
          <a:p>
            <a:pPr lvl="1"/>
            <a:r>
              <a:rPr lang="en-US" dirty="0" smtClean="0"/>
              <a:t>Reprocessing 1 (or repro1) happened as a part of IGS08/MYCS</a:t>
            </a:r>
          </a:p>
          <a:p>
            <a:pPr lvl="1"/>
            <a:r>
              <a:rPr lang="en-US" u="sng" dirty="0" smtClean="0"/>
              <a:t>After</a:t>
            </a:r>
            <a:r>
              <a:rPr lang="en-US" dirty="0" smtClean="0"/>
              <a:t> Kevin Choi turns over his IGS ACC duties (December)</a:t>
            </a:r>
          </a:p>
          <a:p>
            <a:pPr lvl="1"/>
            <a:r>
              <a:rPr lang="en-US" dirty="0" smtClean="0"/>
              <a:t>Will reprocess all CORS data (cleaning, stacking, etc.)</a:t>
            </a:r>
          </a:p>
          <a:p>
            <a:pPr lvl="1"/>
            <a:r>
              <a:rPr lang="en-US" dirty="0" smtClean="0"/>
              <a:t>Will bring in newer CORS sites (since 2008) and update velocities</a:t>
            </a:r>
          </a:p>
          <a:p>
            <a:pPr lvl="1"/>
            <a:r>
              <a:rPr lang="en-US" dirty="0" smtClean="0"/>
              <a:t>Will define transformation to IGS2014</a:t>
            </a:r>
          </a:p>
          <a:p>
            <a:pPr lvl="1"/>
            <a:r>
              <a:rPr lang="en-US" dirty="0" smtClean="0"/>
              <a:t>For CORS site coordinates, orbits, and derived positions</a:t>
            </a:r>
          </a:p>
          <a:p>
            <a:pPr lvl="1"/>
            <a:r>
              <a:rPr lang="en-US" dirty="0" smtClean="0"/>
              <a:t>There will </a:t>
            </a:r>
            <a:r>
              <a:rPr lang="en-US" u="sng" dirty="0" smtClean="0"/>
              <a:t>not</a:t>
            </a:r>
            <a:r>
              <a:rPr lang="en-US" dirty="0" smtClean="0"/>
              <a:t> be a new Realization of NAD 83</a:t>
            </a:r>
          </a:p>
          <a:p>
            <a:pPr lvl="2"/>
            <a:r>
              <a:rPr lang="en-US" dirty="0" smtClean="0"/>
              <a:t>Since IGS2014 is expected to nearly equal IGS2008</a:t>
            </a:r>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10</a:t>
            </a:fld>
            <a:endParaRPr lang="en-US" altLang="en-US"/>
          </a:p>
        </p:txBody>
      </p:sp>
    </p:spTree>
    <p:extLst>
      <p:ext uri="{BB962C8B-B14F-4D97-AF65-F5344CB8AC3E}">
        <p14:creationId xmlns:p14="http://schemas.microsoft.com/office/powerpoint/2010/main" val="216911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Updates (continued)</a:t>
            </a:r>
            <a:endParaRPr lang="en-US" dirty="0"/>
          </a:p>
        </p:txBody>
      </p:sp>
      <p:sp>
        <p:nvSpPr>
          <p:cNvPr id="3" name="Content Placeholder 2"/>
          <p:cNvSpPr>
            <a:spLocks noGrp="1"/>
          </p:cNvSpPr>
          <p:nvPr>
            <p:ph idx="1"/>
          </p:nvPr>
        </p:nvSpPr>
        <p:spPr/>
        <p:txBody>
          <a:bodyPr/>
          <a:lstStyle/>
          <a:p>
            <a:r>
              <a:rPr lang="en-US" dirty="0"/>
              <a:t>Reference Frame definition</a:t>
            </a:r>
          </a:p>
          <a:p>
            <a:pPr lvl="1"/>
            <a:r>
              <a:rPr lang="en-US" dirty="0"/>
              <a:t>Likely </a:t>
            </a:r>
            <a:r>
              <a:rPr lang="en-US" dirty="0" smtClean="0"/>
              <a:t>adopting most recent IGS model (e.g. 2014 if nothing newer)</a:t>
            </a:r>
          </a:p>
          <a:p>
            <a:pPr lvl="1"/>
            <a:r>
              <a:rPr lang="en-US" dirty="0" smtClean="0"/>
              <a:t>Examining plate fixed vs. semi-dynamic vs. dynamic</a:t>
            </a:r>
          </a:p>
          <a:p>
            <a:pPr lvl="1"/>
            <a:r>
              <a:rPr lang="en-US" dirty="0" smtClean="0"/>
              <a:t>Velocities could be as simple as </a:t>
            </a:r>
            <a:r>
              <a:rPr lang="en-US" dirty="0"/>
              <a:t>E</a:t>
            </a:r>
            <a:r>
              <a:rPr lang="en-US" dirty="0" smtClean="0"/>
              <a:t>uler pole rotation to use of HTDP</a:t>
            </a:r>
            <a:endParaRPr lang="en-US" dirty="0"/>
          </a:p>
          <a:p>
            <a:r>
              <a:rPr lang="en-US" dirty="0"/>
              <a:t>GNSS data </a:t>
            </a:r>
            <a:r>
              <a:rPr lang="en-US" dirty="0" smtClean="0"/>
              <a:t>collection</a:t>
            </a:r>
          </a:p>
          <a:p>
            <a:pPr lvl="1"/>
            <a:r>
              <a:rPr lang="en-US" dirty="0" smtClean="0"/>
              <a:t>40% of CORS sites have GNSS receivers (GLONASS)</a:t>
            </a:r>
          </a:p>
          <a:p>
            <a:pPr lvl="1"/>
            <a:r>
              <a:rPr lang="en-US" dirty="0" smtClean="0"/>
              <a:t>Started archiving this data in January of this year</a:t>
            </a:r>
          </a:p>
          <a:p>
            <a:pPr lvl="1"/>
            <a:r>
              <a:rPr lang="en-US" dirty="0" smtClean="0"/>
              <a:t>Not using the GNSS data in OPUSS yet but will eventually (2022 goal)</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11</a:t>
            </a:fld>
            <a:endParaRPr lang="en-US" altLang="en-US"/>
          </a:p>
        </p:txBody>
      </p:sp>
    </p:spTree>
    <p:extLst>
      <p:ext uri="{BB962C8B-B14F-4D97-AF65-F5344CB8AC3E}">
        <p14:creationId xmlns:p14="http://schemas.microsoft.com/office/powerpoint/2010/main" val="36520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a:t>
            </a:r>
            <a:endParaRPr lang="en-US" dirty="0"/>
          </a:p>
        </p:txBody>
      </p:sp>
      <p:sp>
        <p:nvSpPr>
          <p:cNvPr id="3" name="Content Placeholder 2"/>
          <p:cNvSpPr>
            <a:spLocks noGrp="1"/>
          </p:cNvSpPr>
          <p:nvPr>
            <p:ph idx="1"/>
          </p:nvPr>
        </p:nvSpPr>
        <p:spPr/>
        <p:txBody>
          <a:bodyPr/>
          <a:lstStyle/>
          <a:p>
            <a:r>
              <a:rPr lang="en-US" dirty="0"/>
              <a:t>NOS/NGS 58/59 updates</a:t>
            </a:r>
          </a:p>
          <a:p>
            <a:pPr lvl="1"/>
            <a:r>
              <a:rPr lang="en-US" dirty="0"/>
              <a:t>HT MOD surveys still are being </a:t>
            </a:r>
            <a:r>
              <a:rPr lang="en-US" dirty="0" err="1"/>
              <a:t>bluebooked</a:t>
            </a:r>
            <a:endParaRPr lang="en-US" dirty="0"/>
          </a:p>
          <a:p>
            <a:pPr lvl="1"/>
            <a:r>
              <a:rPr lang="en-US" dirty="0"/>
              <a:t>Goal it so have </a:t>
            </a:r>
            <a:r>
              <a:rPr lang="en-US" dirty="0" smtClean="0"/>
              <a:t>OPUS Projects  (OP) </a:t>
            </a:r>
            <a:r>
              <a:rPr lang="en-US" dirty="0"/>
              <a:t>replace this</a:t>
            </a:r>
          </a:p>
          <a:p>
            <a:pPr lvl="1"/>
            <a:r>
              <a:rPr lang="en-US" dirty="0"/>
              <a:t>Two separate studies: OSU vs. OSU (Ohio State U. vs. Oregon State U.)</a:t>
            </a:r>
          </a:p>
          <a:p>
            <a:pPr lvl="1"/>
            <a:r>
              <a:rPr lang="en-US" dirty="0"/>
              <a:t>Possibly reduction in collection times</a:t>
            </a:r>
          </a:p>
          <a:p>
            <a:pPr lvl="1"/>
            <a:r>
              <a:rPr lang="en-US" dirty="0"/>
              <a:t>Still aiming for Fall of 2016</a:t>
            </a:r>
          </a:p>
          <a:p>
            <a:r>
              <a:rPr lang="en-US" dirty="0" smtClean="0"/>
              <a:t>OPUS Projects</a:t>
            </a:r>
          </a:p>
          <a:p>
            <a:pPr lvl="1"/>
            <a:r>
              <a:rPr lang="en-US" dirty="0" smtClean="0"/>
              <a:t> Multiple </a:t>
            </a:r>
            <a:r>
              <a:rPr lang="en-US" dirty="0" smtClean="0"/>
              <a:t>observations on multiple sites on multiple days</a:t>
            </a:r>
          </a:p>
          <a:p>
            <a:pPr lvl="1"/>
            <a:r>
              <a:rPr lang="en-US" dirty="0" smtClean="0"/>
              <a:t>Uses hub and spoke design to get local control plus national ties</a:t>
            </a:r>
          </a:p>
          <a:p>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12</a:t>
            </a:fld>
            <a:endParaRPr lang="en-US" altLang="en-US"/>
          </a:p>
        </p:txBody>
      </p:sp>
    </p:spTree>
    <p:extLst>
      <p:ext uri="{BB962C8B-B14F-4D97-AF65-F5344CB8AC3E}">
        <p14:creationId xmlns:p14="http://schemas.microsoft.com/office/powerpoint/2010/main" val="9533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r>
              <a:rPr lang="en-US" dirty="0" smtClean="0"/>
              <a:t>OPUS Projects</a:t>
            </a:r>
            <a:endParaRPr lang="en-US" dirty="0"/>
          </a:p>
        </p:txBody>
      </p:sp>
      <p:sp>
        <p:nvSpPr>
          <p:cNvPr id="5" name="Slide Number Placeholder 4"/>
          <p:cNvSpPr>
            <a:spLocks noGrp="1"/>
          </p:cNvSpPr>
          <p:nvPr>
            <p:ph type="sldNum" sz="quarter" idx="12"/>
          </p:nvPr>
        </p:nvSpPr>
        <p:spPr/>
        <p:txBody>
          <a:bodyPr/>
          <a:lstStyle/>
          <a:p>
            <a:pPr>
              <a:defRPr/>
            </a:pPr>
            <a:fld id="{1ED04ADC-6A7D-4EAC-84BE-AC696452133E}" type="slidenum">
              <a:rPr lang="en-US" smtClean="0"/>
              <a:pPr>
                <a:defRPr/>
              </a:pPr>
              <a:t>13</a:t>
            </a:fld>
            <a:endParaRPr lang="en-US" dirty="0"/>
          </a:p>
        </p:txBody>
      </p:sp>
      <p:sp>
        <p:nvSpPr>
          <p:cNvPr id="2" name="Title 1"/>
          <p:cNvSpPr>
            <a:spLocks noGrp="1"/>
          </p:cNvSpPr>
          <p:nvPr>
            <p:ph type="title"/>
          </p:nvPr>
        </p:nvSpPr>
        <p:spPr/>
        <p:txBody>
          <a:bodyPr/>
          <a:lstStyle/>
          <a:p>
            <a:pPr algn="l"/>
            <a:r>
              <a:rPr lang="en-US" dirty="0" smtClean="0"/>
              <a:t>Simple Hub &amp; Spoke</a:t>
            </a:r>
            <a:r>
              <a:rPr lang="en-US" dirty="0" smtClean="0"/>
              <a:t> </a:t>
            </a:r>
            <a:r>
              <a:rPr lang="en-US" dirty="0" smtClean="0"/>
              <a:t>Network Design Strategy</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10870" t="23914" r="9782" b="21739"/>
          <a:stretch>
            <a:fillRect/>
          </a:stretch>
        </p:blipFill>
        <p:spPr bwMode="auto">
          <a:xfrm>
            <a:off x="2514601" y="1163775"/>
            <a:ext cx="7231063" cy="3962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35972" y="5202376"/>
            <a:ext cx="8659906" cy="1323439"/>
          </a:xfrm>
          <a:prstGeom prst="rect">
            <a:avLst/>
          </a:prstGeom>
          <a:noFill/>
        </p:spPr>
        <p:txBody>
          <a:bodyPr wrap="square">
            <a:spAutoFit/>
          </a:bodyPr>
          <a:lstStyle/>
          <a:p>
            <a:pPr>
              <a:defRPr/>
            </a:pPr>
            <a:r>
              <a:rPr lang="en-US" sz="2000" dirty="0"/>
              <a:t>Consider a single hub site when that mark has more than 4 </a:t>
            </a:r>
            <a:r>
              <a:rPr lang="en-US" sz="2000" dirty="0" err="1"/>
              <a:t>hrs</a:t>
            </a:r>
            <a:r>
              <a:rPr lang="en-US" sz="2000" dirty="0"/>
              <a:t> of data:</a:t>
            </a:r>
            <a:endParaRPr lang="en-US" sz="2000" dirty="0"/>
          </a:p>
          <a:p>
            <a:pPr marL="342900" indent="-342900">
              <a:buFont typeface="Arial" pitchFamily="34" charset="0"/>
              <a:buChar char="•"/>
              <a:defRPr/>
            </a:pPr>
            <a:r>
              <a:rPr lang="en-US" sz="2000" dirty="0"/>
              <a:t>Include and tightly </a:t>
            </a:r>
            <a:r>
              <a:rPr lang="en-US" sz="2000" dirty="0"/>
              <a:t>constrain </a:t>
            </a:r>
            <a:r>
              <a:rPr lang="en-US" sz="2000" dirty="0"/>
              <a:t>CORS, </a:t>
            </a:r>
            <a:r>
              <a:rPr lang="en-US" sz="2000" dirty="0"/>
              <a:t>loosely constrain </a:t>
            </a:r>
            <a:r>
              <a:rPr lang="en-US" sz="2000" dirty="0"/>
              <a:t>the hub</a:t>
            </a:r>
            <a:r>
              <a:rPr lang="en-US" sz="2000" dirty="0"/>
              <a:t>.</a:t>
            </a:r>
          </a:p>
          <a:p>
            <a:pPr marL="342900" indent="-342900">
              <a:buFont typeface="Arial" pitchFamily="34" charset="0"/>
              <a:buChar char="•"/>
              <a:defRPr/>
            </a:pPr>
            <a:r>
              <a:rPr lang="en-US" sz="2000" dirty="0"/>
              <a:t>Connection to CORS creates a strong connection to the ITRF.</a:t>
            </a:r>
          </a:p>
          <a:p>
            <a:pPr marL="342900" indent="-342900">
              <a:buFont typeface="Arial" pitchFamily="34" charset="0"/>
              <a:buChar char="•"/>
              <a:defRPr/>
            </a:pPr>
            <a:r>
              <a:rPr lang="en-US" sz="2000" dirty="0"/>
              <a:t>Provides a consistent </a:t>
            </a:r>
            <a:r>
              <a:rPr lang="en-US" sz="2000" dirty="0"/>
              <a:t>reference for each </a:t>
            </a:r>
            <a:r>
              <a:rPr lang="en-US" sz="2000" dirty="0"/>
              <a:t>project mark.</a:t>
            </a:r>
            <a:endParaRPr lang="en-US" sz="2000" dirty="0"/>
          </a:p>
        </p:txBody>
      </p:sp>
      <p:sp>
        <p:nvSpPr>
          <p:cNvPr id="7" name="Date Placeholder 9"/>
          <p:cNvSpPr>
            <a:spLocks noGrp="1"/>
          </p:cNvSpPr>
          <p:nvPr>
            <p:ph type="dt" sz="quarter" idx="10"/>
          </p:nvPr>
        </p:nvSpPr>
        <p:spPr>
          <a:xfrm>
            <a:off x="1981200" y="6356351"/>
            <a:ext cx="2133600" cy="365125"/>
          </a:xfrm>
        </p:spPr>
        <p:txBody>
          <a:bodyPr/>
          <a:lstStyle/>
          <a:p>
            <a:pPr>
              <a:defRPr/>
            </a:pPr>
            <a:r>
              <a:rPr lang="en-US" dirty="0" smtClean="0"/>
              <a:t>2013-08-09</a:t>
            </a:r>
          </a:p>
        </p:txBody>
      </p:sp>
    </p:spTree>
    <p:extLst>
      <p:ext uri="{BB962C8B-B14F-4D97-AF65-F5344CB8AC3E}">
        <p14:creationId xmlns:p14="http://schemas.microsoft.com/office/powerpoint/2010/main" val="1513175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0883" y="1125151"/>
            <a:ext cx="8538359" cy="2520578"/>
          </a:xfrm>
        </p:spPr>
        <p:txBody>
          <a:bodyPr/>
          <a:lstStyle/>
          <a:p>
            <a:pPr marL="2862263" indent="-2279650" eaLnBrk="1" hangingPunct="1">
              <a:buNone/>
              <a:tabLst>
                <a:tab pos="2624138" algn="l"/>
              </a:tabLst>
              <a:defRPr/>
            </a:pPr>
            <a:r>
              <a:rPr lang="en-US" sz="2400" b="1" dirty="0">
                <a:solidFill>
                  <a:schemeClr val="bg1">
                    <a:lumMod val="50000"/>
                  </a:schemeClr>
                </a:solidFill>
              </a:rPr>
              <a:t>OPUS solutions	</a:t>
            </a:r>
            <a:r>
              <a:rPr lang="en-US" sz="2400" dirty="0">
                <a:solidFill>
                  <a:schemeClr val="bg1">
                    <a:lumMod val="50000"/>
                  </a:schemeClr>
                </a:solidFill>
              </a:rPr>
              <a:t>= pretty good, but each treated as independent and assumes “perfect” CORS.</a:t>
            </a:r>
          </a:p>
          <a:p>
            <a:pPr marL="2862263" indent="-2279650" eaLnBrk="1" hangingPunct="1">
              <a:buNone/>
              <a:tabLst>
                <a:tab pos="2624138" algn="l"/>
              </a:tabLst>
              <a:defRPr/>
            </a:pPr>
            <a:r>
              <a:rPr lang="en-US" sz="2400" b="1" dirty="0">
                <a:solidFill>
                  <a:schemeClr val="tx2"/>
                </a:solidFill>
              </a:rPr>
              <a:t>Sessions	</a:t>
            </a:r>
            <a:r>
              <a:rPr lang="en-US" sz="2400" dirty="0">
                <a:solidFill>
                  <a:schemeClr val="tx2"/>
                </a:solidFill>
              </a:rPr>
              <a:t>= simultaneously-observed marks processed together in sessions increases consistency. </a:t>
            </a:r>
          </a:p>
          <a:p>
            <a:pPr marL="2862263" indent="-2279650" eaLnBrk="1" hangingPunct="1">
              <a:buNone/>
              <a:tabLst>
                <a:tab pos="2624138" algn="l"/>
              </a:tabLst>
              <a:defRPr/>
            </a:pPr>
            <a:r>
              <a:rPr lang="en-US" sz="2400" b="1" dirty="0">
                <a:solidFill>
                  <a:srgbClr val="00B050"/>
                </a:solidFill>
              </a:rPr>
              <a:t>Adjustments</a:t>
            </a:r>
            <a:r>
              <a:rPr lang="en-US" sz="2400" dirty="0">
                <a:solidFill>
                  <a:srgbClr val="00B050"/>
                </a:solidFill>
              </a:rPr>
              <a:t>	= interlinking sessions through network adjustments increases accuracy.</a:t>
            </a:r>
            <a:endParaRPr lang="en-US" sz="2400" dirty="0"/>
          </a:p>
        </p:txBody>
      </p:sp>
      <p:sp>
        <p:nvSpPr>
          <p:cNvPr id="3078" name="Title 1"/>
          <p:cNvSpPr>
            <a:spLocks noGrp="1"/>
          </p:cNvSpPr>
          <p:nvPr>
            <p:ph type="title"/>
          </p:nvPr>
        </p:nvSpPr>
        <p:spPr/>
        <p:txBody>
          <a:bodyPr/>
          <a:lstStyle/>
          <a:p>
            <a:pPr eaLnBrk="1" hangingPunct="1"/>
            <a:r>
              <a:rPr lang="en-US" sz="4000" dirty="0"/>
              <a:t>What’s in it for me?</a:t>
            </a:r>
          </a:p>
        </p:txBody>
      </p:sp>
      <p:sp>
        <p:nvSpPr>
          <p:cNvPr id="4" name="Date Placeholder 3"/>
          <p:cNvSpPr>
            <a:spLocks noGrp="1"/>
          </p:cNvSpPr>
          <p:nvPr>
            <p:ph type="dt" sz="quarter" idx="10"/>
          </p:nvPr>
        </p:nvSpPr>
        <p:spPr/>
        <p:txBody>
          <a:bodyPr/>
          <a:lstStyle/>
          <a:p>
            <a:pPr>
              <a:defRPr/>
            </a:pPr>
            <a:r>
              <a:rPr lang="en-US" dirty="0" smtClean="0"/>
              <a:t>2013-08-07</a:t>
            </a:r>
            <a:endParaRPr lang="en-US" dirty="0"/>
          </a:p>
        </p:txBody>
      </p:sp>
      <p:sp>
        <p:nvSpPr>
          <p:cNvPr id="5" name="Footer Placeholder 4"/>
          <p:cNvSpPr>
            <a:spLocks noGrp="1"/>
          </p:cNvSpPr>
          <p:nvPr>
            <p:ph type="ftr" sz="quarter" idx="11"/>
          </p:nvPr>
        </p:nvSpPr>
        <p:spPr/>
        <p:txBody>
          <a:bodyPr/>
          <a:lstStyle/>
          <a:p>
            <a:pPr>
              <a:defRPr/>
            </a:pPr>
            <a:r>
              <a:rPr lang="en-US" dirty="0" smtClean="0"/>
              <a:t>Introduction</a:t>
            </a:r>
            <a:endParaRPr lang="en-US" dirty="0"/>
          </a:p>
        </p:txBody>
      </p:sp>
      <p:sp>
        <p:nvSpPr>
          <p:cNvPr id="6" name="Slide Number Placeholder 5"/>
          <p:cNvSpPr>
            <a:spLocks noGrp="1"/>
          </p:cNvSpPr>
          <p:nvPr>
            <p:ph type="sldNum" sz="quarter" idx="12"/>
          </p:nvPr>
        </p:nvSpPr>
        <p:spPr/>
        <p:txBody>
          <a:bodyPr/>
          <a:lstStyle/>
          <a:p>
            <a:pPr>
              <a:defRPr/>
            </a:pPr>
            <a:fld id="{816388F0-F641-417E-83A2-6816ADB68A8F}" type="slidenum">
              <a:rPr lang="en-US" smtClean="0"/>
              <a:pPr>
                <a:defRPr/>
              </a:pPr>
              <a:t>14</a:t>
            </a:fld>
            <a:endParaRPr lang="en-US"/>
          </a:p>
        </p:txBody>
      </p:sp>
      <p:grpSp>
        <p:nvGrpSpPr>
          <p:cNvPr id="48" name="Group 47"/>
          <p:cNvGrpSpPr/>
          <p:nvPr/>
        </p:nvGrpSpPr>
        <p:grpSpPr>
          <a:xfrm>
            <a:off x="2687775" y="3693227"/>
            <a:ext cx="6911447" cy="2766951"/>
            <a:chOff x="1199392" y="3693226"/>
            <a:chExt cx="6911447" cy="2766951"/>
          </a:xfrm>
        </p:grpSpPr>
        <p:pic>
          <p:nvPicPr>
            <p:cNvPr id="46" name="Picture 45"/>
            <p:cNvPicPr/>
            <p:nvPr/>
          </p:nvPicPr>
          <p:blipFill>
            <a:blip r:embed="rId2" cstate="print"/>
            <a:srcRect l="760" t="11094" r="64134" b="46615"/>
            <a:stretch>
              <a:fillRect/>
            </a:stretch>
          </p:blipFill>
          <p:spPr bwMode="auto">
            <a:xfrm>
              <a:off x="1199392" y="3693226"/>
              <a:ext cx="2743200" cy="2707574"/>
            </a:xfrm>
            <a:prstGeom prst="rect">
              <a:avLst/>
            </a:prstGeom>
            <a:noFill/>
          </p:spPr>
        </p:pic>
        <p:pic>
          <p:nvPicPr>
            <p:cNvPr id="47" name="Picture 46"/>
            <p:cNvPicPr/>
            <p:nvPr/>
          </p:nvPicPr>
          <p:blipFill>
            <a:blip r:embed="rId2" cstate="print"/>
            <a:srcRect l="760" t="56384" r="52254" b="398"/>
            <a:stretch>
              <a:fillRect/>
            </a:stretch>
          </p:blipFill>
          <p:spPr bwMode="auto">
            <a:xfrm>
              <a:off x="4439391" y="3693226"/>
              <a:ext cx="3671448" cy="2766951"/>
            </a:xfrm>
            <a:prstGeom prst="rect">
              <a:avLst/>
            </a:prstGeom>
            <a:noFill/>
          </p:spPr>
        </p:pic>
      </p:grpSp>
      <p:sp>
        <p:nvSpPr>
          <p:cNvPr id="49" name="Oval 48"/>
          <p:cNvSpPr/>
          <p:nvPr/>
        </p:nvSpPr>
        <p:spPr>
          <a:xfrm>
            <a:off x="2092040" y="1246911"/>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2092040" y="206432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092040" y="2857996"/>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582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Strategy for Use of RTN’s</a:t>
            </a:r>
            <a:endParaRPr lang="en-US" dirty="0"/>
          </a:p>
        </p:txBody>
      </p:sp>
      <p:sp>
        <p:nvSpPr>
          <p:cNvPr id="3" name="Content Placeholder 2"/>
          <p:cNvSpPr>
            <a:spLocks noGrp="1"/>
          </p:cNvSpPr>
          <p:nvPr>
            <p:ph idx="1"/>
          </p:nvPr>
        </p:nvSpPr>
        <p:spPr/>
        <p:txBody>
          <a:bodyPr/>
          <a:lstStyle/>
          <a:p>
            <a:r>
              <a:rPr lang="en-US" dirty="0" smtClean="0"/>
              <a:t>Use the RTN Validator Tool to keep RTN coordinates consistent</a:t>
            </a:r>
          </a:p>
          <a:p>
            <a:r>
              <a:rPr lang="en-US" dirty="0" smtClean="0"/>
              <a:t>During a survey, use RTN stations as supplemental control</a:t>
            </a:r>
          </a:p>
          <a:p>
            <a:r>
              <a:rPr lang="en-US" dirty="0" smtClean="0"/>
              <a:t>OP permits you to weight the various observations</a:t>
            </a:r>
          </a:p>
          <a:p>
            <a:r>
              <a:rPr lang="en-US" dirty="0" err="1" smtClean="0"/>
              <a:t>Upweight</a:t>
            </a:r>
            <a:r>
              <a:rPr lang="en-US" dirty="0" smtClean="0"/>
              <a:t> the RTN and CORS and </a:t>
            </a:r>
            <a:r>
              <a:rPr lang="en-US" dirty="0" err="1" smtClean="0"/>
              <a:t>downweight</a:t>
            </a:r>
            <a:r>
              <a:rPr lang="en-US" dirty="0" smtClean="0"/>
              <a:t> the GNSS sites</a:t>
            </a:r>
          </a:p>
          <a:p>
            <a:r>
              <a:rPr lang="en-US" dirty="0" smtClean="0"/>
              <a:t>Adjusts the observations locally based on all sites plus RTN’s</a:t>
            </a:r>
          </a:p>
          <a:p>
            <a:r>
              <a:rPr lang="en-US" dirty="0" smtClean="0"/>
              <a:t>Keeps regional and international control from CORS and ITRF</a:t>
            </a:r>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15</a:t>
            </a:fld>
            <a:endParaRPr lang="en-US" altLang="en-US"/>
          </a:p>
        </p:txBody>
      </p:sp>
    </p:spTree>
    <p:extLst>
      <p:ext uri="{BB962C8B-B14F-4D97-AF65-F5344CB8AC3E}">
        <p14:creationId xmlns:p14="http://schemas.microsoft.com/office/powerpoint/2010/main" val="78088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 (continued)</a:t>
            </a:r>
            <a:endParaRPr lang="en-US" dirty="0"/>
          </a:p>
        </p:txBody>
      </p:sp>
      <p:sp>
        <p:nvSpPr>
          <p:cNvPr id="3" name="Content Placeholder 2"/>
          <p:cNvSpPr>
            <a:spLocks noGrp="1"/>
          </p:cNvSpPr>
          <p:nvPr>
            <p:ph idx="1"/>
          </p:nvPr>
        </p:nvSpPr>
        <p:spPr/>
        <p:txBody>
          <a:bodyPr/>
          <a:lstStyle/>
          <a:p>
            <a:r>
              <a:rPr lang="en-US" dirty="0" smtClean="0"/>
              <a:t>Currently, OP outputs only to the Project</a:t>
            </a:r>
          </a:p>
          <a:p>
            <a:r>
              <a:rPr lang="en-US" dirty="0" smtClean="0"/>
              <a:t>OP output to </a:t>
            </a:r>
            <a:r>
              <a:rPr lang="en-US" dirty="0"/>
              <a:t>OPUS </a:t>
            </a:r>
            <a:r>
              <a:rPr lang="en-US" dirty="0" smtClean="0"/>
              <a:t>Database</a:t>
            </a:r>
          </a:p>
          <a:p>
            <a:pPr lvl="1"/>
            <a:r>
              <a:rPr lang="en-US" dirty="0" smtClean="0"/>
              <a:t>A project is underway to Share into OPUSDB</a:t>
            </a:r>
          </a:p>
          <a:p>
            <a:r>
              <a:rPr lang="en-US" dirty="0" smtClean="0"/>
              <a:t>OP </a:t>
            </a:r>
            <a:r>
              <a:rPr lang="en-US" dirty="0"/>
              <a:t>output to </a:t>
            </a:r>
            <a:r>
              <a:rPr lang="en-US" dirty="0" smtClean="0"/>
              <a:t>NGSIDB</a:t>
            </a:r>
          </a:p>
          <a:p>
            <a:pPr lvl="1"/>
            <a:r>
              <a:rPr lang="en-US" dirty="0" smtClean="0"/>
              <a:t>Must resolve Bluebook vs. OP results</a:t>
            </a:r>
          </a:p>
          <a:p>
            <a:pPr lvl="1"/>
            <a:r>
              <a:rPr lang="en-US" dirty="0" smtClean="0"/>
              <a:t>Can then use OP to process and then load into NGSIDB</a:t>
            </a:r>
            <a:endParaRPr lang="en-US" dirty="0"/>
          </a:p>
          <a:p>
            <a:r>
              <a:rPr lang="en-US" dirty="0"/>
              <a:t>OP output to NSRS </a:t>
            </a:r>
            <a:r>
              <a:rPr lang="en-US" dirty="0" smtClean="0"/>
              <a:t>DB</a:t>
            </a:r>
          </a:p>
          <a:p>
            <a:pPr lvl="1"/>
            <a:r>
              <a:rPr lang="en-US" dirty="0" smtClean="0"/>
              <a:t>With a NSRS DB defined, OP would feed it directly (2022 goal)</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16</a:t>
            </a:fld>
            <a:endParaRPr lang="en-US" altLang="en-US"/>
          </a:p>
        </p:txBody>
      </p:sp>
    </p:spTree>
    <p:extLst>
      <p:ext uri="{BB962C8B-B14F-4D97-AF65-F5344CB8AC3E}">
        <p14:creationId xmlns:p14="http://schemas.microsoft.com/office/powerpoint/2010/main" val="358709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2022 Vertical Reference Frame</a:t>
            </a:r>
            <a:endParaRPr lang="en-US" dirty="0"/>
          </a:p>
        </p:txBody>
      </p:sp>
      <p:sp>
        <p:nvSpPr>
          <p:cNvPr id="3" name="Content Placeholder 2"/>
          <p:cNvSpPr>
            <a:spLocks noGrp="1"/>
          </p:cNvSpPr>
          <p:nvPr>
            <p:ph idx="1"/>
          </p:nvPr>
        </p:nvSpPr>
        <p:spPr>
          <a:xfrm>
            <a:off x="609600" y="1013608"/>
            <a:ext cx="10972800" cy="4525963"/>
          </a:xfrm>
        </p:spPr>
        <p:txBody>
          <a:bodyPr/>
          <a:lstStyle/>
          <a:p>
            <a:r>
              <a:rPr lang="en-US" dirty="0" smtClean="0"/>
              <a:t>Defined through a geopotential </a:t>
            </a:r>
            <a:r>
              <a:rPr lang="en-US" dirty="0" smtClean="0"/>
              <a:t>model (this is a broad term)</a:t>
            </a:r>
            <a:endParaRPr lang="en-US" dirty="0" smtClean="0"/>
          </a:p>
          <a:p>
            <a:r>
              <a:rPr lang="en-US" dirty="0" smtClean="0"/>
              <a:t>Current models use LSC to fill in between control points</a:t>
            </a:r>
          </a:p>
          <a:p>
            <a:pPr lvl="1"/>
            <a:r>
              <a:rPr lang="en-US" dirty="0"/>
              <a:t>D</a:t>
            </a:r>
            <a:r>
              <a:rPr lang="en-US" dirty="0" smtClean="0"/>
              <a:t>oesn’t resolve underlying datum defects (1.2 m trend in NAVD 88</a:t>
            </a:r>
            <a:r>
              <a:rPr lang="en-US" dirty="0" smtClean="0"/>
              <a:t>)</a:t>
            </a:r>
          </a:p>
          <a:p>
            <a:pPr lvl="1"/>
            <a:r>
              <a:rPr lang="en-US" dirty="0" smtClean="0"/>
              <a:t>These “hybrid” geoid models are datum conversion tools only</a:t>
            </a:r>
          </a:p>
          <a:p>
            <a:pPr lvl="1"/>
            <a:r>
              <a:rPr lang="en-US" dirty="0" smtClean="0"/>
              <a:t>Only as reliable as the accuracy and </a:t>
            </a:r>
            <a:r>
              <a:rPr lang="en-US" b="1" dirty="0" smtClean="0"/>
              <a:t>distribution</a:t>
            </a:r>
            <a:r>
              <a:rPr lang="en-US" dirty="0" smtClean="0"/>
              <a:t> of the control points</a:t>
            </a:r>
            <a:endParaRPr lang="en-US" dirty="0" smtClean="0"/>
          </a:p>
          <a:p>
            <a:r>
              <a:rPr lang="en-US" dirty="0"/>
              <a:t>Previous studies show </a:t>
            </a:r>
            <a:r>
              <a:rPr lang="en-US" dirty="0" smtClean="0"/>
              <a:t>data grid </a:t>
            </a:r>
            <a:r>
              <a:rPr lang="en-US" dirty="0"/>
              <a:t>&gt; 1’ </a:t>
            </a:r>
            <a:r>
              <a:rPr lang="en-US" dirty="0" smtClean="0"/>
              <a:t>yields </a:t>
            </a:r>
            <a:r>
              <a:rPr lang="en-US" dirty="0"/>
              <a:t>significant </a:t>
            </a:r>
            <a:r>
              <a:rPr lang="en-US" dirty="0" smtClean="0"/>
              <a:t>omission</a:t>
            </a:r>
          </a:p>
          <a:p>
            <a:r>
              <a:rPr lang="en-US" dirty="0" smtClean="0"/>
              <a:t>Could use a </a:t>
            </a:r>
            <a:r>
              <a:rPr lang="en-US" dirty="0" smtClean="0"/>
              <a:t>Gravimetric Geoid </a:t>
            </a:r>
            <a:r>
              <a:rPr lang="en-US" dirty="0" smtClean="0"/>
              <a:t>model (practical method)</a:t>
            </a:r>
          </a:p>
          <a:p>
            <a:pPr lvl="1"/>
            <a:r>
              <a:rPr lang="en-US" dirty="0" smtClean="0"/>
              <a:t>Geoid model is one arc-minute resolution</a:t>
            </a:r>
          </a:p>
          <a:p>
            <a:pPr lvl="1"/>
            <a:r>
              <a:rPr lang="en-US" dirty="0" smtClean="0"/>
              <a:t>Converts ellipsoid height to </a:t>
            </a:r>
            <a:r>
              <a:rPr lang="en-US" dirty="0" err="1" smtClean="0"/>
              <a:t>orthometric</a:t>
            </a:r>
            <a:r>
              <a:rPr lang="en-US" dirty="0" smtClean="0"/>
              <a:t> height (H = h – N)</a:t>
            </a:r>
          </a:p>
          <a:p>
            <a:pPr lvl="1"/>
            <a:r>
              <a:rPr lang="en-US" dirty="0" smtClean="0"/>
              <a:t>Conversion to other </a:t>
            </a:r>
            <a:r>
              <a:rPr lang="en-US" dirty="0" smtClean="0"/>
              <a:t>heights/functions of the gravity </a:t>
            </a:r>
            <a:r>
              <a:rPr lang="en-US" dirty="0" smtClean="0"/>
              <a:t>is difficult</a:t>
            </a:r>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17</a:t>
            </a:fld>
            <a:endParaRPr lang="en-US" altLang="en-US"/>
          </a:p>
        </p:txBody>
      </p:sp>
    </p:spTree>
    <p:extLst>
      <p:ext uri="{BB962C8B-B14F-4D97-AF65-F5344CB8AC3E}">
        <p14:creationId xmlns:p14="http://schemas.microsoft.com/office/powerpoint/2010/main" val="68338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2022 Vertical Reference Frame (continued)</a:t>
            </a:r>
            <a:endParaRPr lang="en-US" dirty="0"/>
          </a:p>
        </p:txBody>
      </p:sp>
      <p:sp>
        <p:nvSpPr>
          <p:cNvPr id="3" name="Content Placeholder 2"/>
          <p:cNvSpPr>
            <a:spLocks noGrp="1"/>
          </p:cNvSpPr>
          <p:nvPr>
            <p:ph idx="1"/>
          </p:nvPr>
        </p:nvSpPr>
        <p:spPr>
          <a:xfrm>
            <a:off x="609600" y="1160251"/>
            <a:ext cx="8620664" cy="5196100"/>
          </a:xfrm>
        </p:spPr>
        <p:txBody>
          <a:bodyPr/>
          <a:lstStyle/>
          <a:p>
            <a:r>
              <a:rPr lang="en-US" dirty="0"/>
              <a:t>U</a:t>
            </a:r>
            <a:r>
              <a:rPr lang="en-US" dirty="0" smtClean="0"/>
              <a:t>se </a:t>
            </a:r>
            <a:r>
              <a:rPr lang="en-US" dirty="0"/>
              <a:t>a </a:t>
            </a:r>
            <a:r>
              <a:rPr lang="en-US" dirty="0" smtClean="0"/>
              <a:t>Geopotential model (desired method)</a:t>
            </a:r>
            <a:endParaRPr lang="en-US" dirty="0"/>
          </a:p>
          <a:p>
            <a:pPr lvl="1"/>
            <a:r>
              <a:rPr lang="en-US" dirty="0" smtClean="0"/>
              <a:t>Geopotential yield </a:t>
            </a:r>
            <a:r>
              <a:rPr lang="en-US" dirty="0" smtClean="0"/>
              <a:t>any function of gravity field</a:t>
            </a:r>
          </a:p>
          <a:p>
            <a:pPr lvl="1"/>
            <a:r>
              <a:rPr lang="en-US" dirty="0" smtClean="0"/>
              <a:t>Current models limited to degree 2160 =&gt;  5’</a:t>
            </a:r>
          </a:p>
          <a:p>
            <a:pPr lvl="1"/>
            <a:r>
              <a:rPr lang="en-US" dirty="0" smtClean="0"/>
              <a:t>For 1’ resolution, require a degree 10,800 </a:t>
            </a:r>
            <a:r>
              <a:rPr lang="en-US" dirty="0" smtClean="0"/>
              <a:t>model</a:t>
            </a:r>
          </a:p>
          <a:p>
            <a:pPr lvl="1"/>
            <a:r>
              <a:rPr lang="en-US" dirty="0" smtClean="0"/>
              <a:t>Likely </a:t>
            </a:r>
            <a:r>
              <a:rPr lang="en-US" dirty="0" smtClean="0"/>
              <a:t>ellipsoid harmonics vs. spherical harmonics</a:t>
            </a:r>
          </a:p>
          <a:p>
            <a:r>
              <a:rPr lang="en-US" dirty="0" smtClean="0"/>
              <a:t>Geoid Slope Validation Studies (GSVS)</a:t>
            </a:r>
          </a:p>
          <a:p>
            <a:pPr lvl="1"/>
            <a:r>
              <a:rPr lang="en-US" dirty="0" smtClean="0"/>
              <a:t>GSVS 11 – completed (</a:t>
            </a:r>
            <a:r>
              <a:rPr lang="en-US" dirty="0" smtClean="0"/>
              <a:t>presented </a:t>
            </a:r>
            <a:r>
              <a:rPr lang="en-US" dirty="0" smtClean="0"/>
              <a:t>at </a:t>
            </a:r>
            <a:r>
              <a:rPr lang="en-US" dirty="0" smtClean="0"/>
              <a:t>EGU/elsewhere) </a:t>
            </a:r>
            <a:endParaRPr lang="en-US" dirty="0" smtClean="0"/>
          </a:p>
          <a:p>
            <a:pPr lvl="1"/>
            <a:r>
              <a:rPr lang="en-US" dirty="0" smtClean="0"/>
              <a:t>GSVS 14 – completed but still being processed</a:t>
            </a:r>
          </a:p>
          <a:p>
            <a:pPr lvl="1"/>
            <a:r>
              <a:rPr lang="en-US" dirty="0" smtClean="0"/>
              <a:t>GSVS 16 – being planned (recon </a:t>
            </a:r>
            <a:r>
              <a:rPr lang="en-US" dirty="0" smtClean="0"/>
              <a:t>IP </a:t>
            </a:r>
            <a:r>
              <a:rPr lang="en-US" dirty="0" smtClean="0"/>
              <a:t>in Colorado</a:t>
            </a:r>
            <a:r>
              <a:rPr lang="en-US" dirty="0" smtClean="0"/>
              <a:t>)</a:t>
            </a:r>
          </a:p>
          <a:p>
            <a:pPr lvl="1"/>
            <a:r>
              <a:rPr lang="en-US" dirty="0" smtClean="0"/>
              <a:t>Will be used to check geoid models for vertical RF</a:t>
            </a: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18</a:t>
            </a:fld>
            <a:endParaRPr lang="en-US" alt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083" y="1229174"/>
            <a:ext cx="2719387" cy="5056188"/>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p:cNvSpPr>
          <p:nvPr>
            <p:ph type="title"/>
          </p:nvPr>
        </p:nvSpPr>
        <p:spPr/>
        <p:txBody>
          <a:bodyPr/>
          <a:lstStyle/>
          <a:p>
            <a:pPr eaLnBrk="1" hangingPunct="1"/>
            <a:r>
              <a:rPr lang="en-US" altLang="en-US" sz="3600" b="1" dirty="0">
                <a:latin typeface="Helvetica" panose="020B0604020202020204" pitchFamily="34" charset="0"/>
              </a:rPr>
              <a:t>Geoid </a:t>
            </a:r>
            <a:r>
              <a:rPr lang="en-US" altLang="en-US" sz="3600" b="1" dirty="0" smtClean="0">
                <a:latin typeface="Helvetica" panose="020B0604020202020204" pitchFamily="34" charset="0"/>
              </a:rPr>
              <a:t>differences from GSVS 11 observations</a:t>
            </a:r>
            <a:endParaRPr lang="en-US" altLang="en-US" sz="3600" b="1" dirty="0">
              <a:latin typeface="Helvetica" panose="020B0604020202020204" pitchFamily="34" charset="0"/>
            </a:endParaRPr>
          </a:p>
        </p:txBody>
      </p:sp>
      <p:sp>
        <p:nvSpPr>
          <p:cNvPr id="2" name="Content Placeholder 1"/>
          <p:cNvSpPr>
            <a:spLocks noGrp="1"/>
          </p:cNvSpPr>
          <p:nvPr>
            <p:ph sz="half" idx="1"/>
          </p:nvPr>
        </p:nvSpPr>
        <p:spPr/>
        <p:txBody>
          <a:bodyPr/>
          <a:lstStyle/>
          <a:p>
            <a:r>
              <a:rPr lang="en-US" dirty="0" smtClean="0"/>
              <a:t>Data collected along the lines:</a:t>
            </a:r>
          </a:p>
          <a:p>
            <a:pPr lvl="1"/>
            <a:r>
              <a:rPr lang="en-US" dirty="0" smtClean="0"/>
              <a:t>GPS</a:t>
            </a:r>
            <a:r>
              <a:rPr lang="en-US" dirty="0"/>
              <a:t> </a:t>
            </a:r>
            <a:r>
              <a:rPr lang="en-US" dirty="0" smtClean="0"/>
              <a:t>on leveling marks (GPSL)</a:t>
            </a:r>
          </a:p>
          <a:p>
            <a:pPr lvl="1"/>
            <a:r>
              <a:rPr lang="en-US" dirty="0" err="1" smtClean="0"/>
              <a:t>Astrogeodetic</a:t>
            </a:r>
            <a:r>
              <a:rPr lang="en-US" dirty="0" smtClean="0"/>
              <a:t> </a:t>
            </a:r>
            <a:r>
              <a:rPr lang="en-US" dirty="0" err="1" smtClean="0"/>
              <a:t>DoV’s</a:t>
            </a:r>
            <a:endParaRPr lang="en-US" dirty="0" smtClean="0"/>
          </a:p>
          <a:p>
            <a:pPr lvl="1"/>
            <a:r>
              <a:rPr lang="en-US" dirty="0" smtClean="0"/>
              <a:t>Relative &amp; absolute gravity data</a:t>
            </a:r>
          </a:p>
          <a:p>
            <a:r>
              <a:rPr lang="en-US" dirty="0" smtClean="0"/>
              <a:t>Gravity data =&gt; xUSGG11</a:t>
            </a:r>
            <a:r>
              <a:rPr lang="en-US" dirty="0"/>
              <a:t> </a:t>
            </a:r>
            <a:r>
              <a:rPr lang="en-US" dirty="0" smtClean="0"/>
              <a:t>geoid</a:t>
            </a:r>
          </a:p>
          <a:p>
            <a:r>
              <a:rPr lang="en-US" dirty="0" smtClean="0"/>
              <a:t>GPSL =&gt; pointwise geoid heights</a:t>
            </a:r>
          </a:p>
          <a:p>
            <a:r>
              <a:rPr lang="en-US" dirty="0" err="1" smtClean="0"/>
              <a:t>DoV</a:t>
            </a:r>
            <a:r>
              <a:rPr lang="en-US" dirty="0" smtClean="0"/>
              <a:t> =&gt; pointwise geoid heights</a:t>
            </a: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8CD60A-6748-48D2-AE2B-E4EEC9A6896D}" type="slidenum">
              <a:rPr lang="en-US" altLang="en-US">
                <a:solidFill>
                  <a:srgbClr val="898989"/>
                </a:solidFill>
                <a:latin typeface="Calibri" panose="020F0502020204030204" pitchFamily="34" charset="0"/>
                <a:cs typeface="Times New Roman" panose="02020603050405020304" pitchFamily="18" charset="0"/>
              </a:rPr>
              <a:pPr/>
              <a:t>19</a:t>
            </a:fld>
            <a:endParaRPr lang="en-US" altLang="en-US">
              <a:solidFill>
                <a:srgbClr val="898989"/>
              </a:solidFill>
              <a:latin typeface="Calibri" panose="020F0502020204030204" pitchFamily="34" charset="0"/>
              <a:cs typeface="Times New Roman" panose="02020603050405020304" pitchFamily="18" charset="0"/>
            </a:endParaRPr>
          </a:p>
        </p:txBody>
      </p:sp>
      <p:pic>
        <p:nvPicPr>
          <p:cNvPr id="3379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280" y="666751"/>
            <a:ext cx="6515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97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half" idx="1"/>
          </p:nvPr>
        </p:nvSpPr>
        <p:spPr/>
        <p:txBody>
          <a:bodyPr/>
          <a:lstStyle/>
          <a:p>
            <a:r>
              <a:rPr lang="en-US" sz="3600" dirty="0" smtClean="0"/>
              <a:t>NGS Personnel Changes</a:t>
            </a:r>
          </a:p>
          <a:p>
            <a:r>
              <a:rPr lang="en-US" sz="3600" dirty="0" smtClean="0"/>
              <a:t>SRSD Personnel Changes</a:t>
            </a:r>
          </a:p>
          <a:p>
            <a:r>
              <a:rPr lang="en-US" sz="3600" dirty="0"/>
              <a:t>2022 Reference </a:t>
            </a:r>
            <a:r>
              <a:rPr lang="en-US" sz="3600" dirty="0" smtClean="0"/>
              <a:t>Frames</a:t>
            </a:r>
          </a:p>
          <a:p>
            <a:pPr lvl="1"/>
            <a:r>
              <a:rPr lang="en-US" sz="3200" dirty="0" smtClean="0"/>
              <a:t>Reference </a:t>
            </a:r>
            <a:r>
              <a:rPr lang="en-US" sz="3200" dirty="0" err="1" smtClean="0"/>
              <a:t>Frames≈Datums</a:t>
            </a:r>
            <a:endParaRPr lang="en-US" sz="3200" dirty="0"/>
          </a:p>
          <a:p>
            <a:pPr lvl="1"/>
            <a:r>
              <a:rPr lang="en-US" sz="3200" dirty="0" smtClean="0"/>
              <a:t>Geometric</a:t>
            </a:r>
          </a:p>
          <a:p>
            <a:pPr lvl="2"/>
            <a:r>
              <a:rPr lang="en-US" sz="2800" dirty="0"/>
              <a:t>CORS </a:t>
            </a:r>
            <a:r>
              <a:rPr lang="en-US" sz="2800" dirty="0" smtClean="0"/>
              <a:t>Updates</a:t>
            </a:r>
            <a:endParaRPr lang="en-US" sz="2800" dirty="0"/>
          </a:p>
          <a:p>
            <a:pPr lvl="2"/>
            <a:r>
              <a:rPr lang="en-US" sz="2800" dirty="0" smtClean="0"/>
              <a:t>OPUS Updates</a:t>
            </a:r>
          </a:p>
        </p:txBody>
      </p:sp>
      <p:sp>
        <p:nvSpPr>
          <p:cNvPr id="9" name="Content Placeholder 8"/>
          <p:cNvSpPr>
            <a:spLocks noGrp="1"/>
          </p:cNvSpPr>
          <p:nvPr>
            <p:ph sz="half" idx="2"/>
          </p:nvPr>
        </p:nvSpPr>
        <p:spPr/>
        <p:txBody>
          <a:bodyPr/>
          <a:lstStyle/>
          <a:p>
            <a:pPr lvl="1"/>
            <a:r>
              <a:rPr lang="en-US" sz="3200" dirty="0" smtClean="0"/>
              <a:t>Vertical (Geopotential)</a:t>
            </a:r>
          </a:p>
          <a:p>
            <a:pPr lvl="2"/>
            <a:r>
              <a:rPr lang="en-US" sz="2800" dirty="0" smtClean="0"/>
              <a:t>GSVS 11/14/16</a:t>
            </a:r>
          </a:p>
          <a:p>
            <a:pPr lvl="2"/>
            <a:r>
              <a:rPr lang="en-US" sz="2800" dirty="0" smtClean="0"/>
              <a:t>GRAV-D</a:t>
            </a:r>
          </a:p>
          <a:p>
            <a:pPr lvl="2"/>
            <a:r>
              <a:rPr lang="en-US" sz="2800" dirty="0" smtClean="0"/>
              <a:t>xGEOID14/15</a:t>
            </a:r>
          </a:p>
          <a:p>
            <a:r>
              <a:rPr lang="en-US" sz="3600" dirty="0" smtClean="0"/>
              <a:t>Geospatial Summit</a:t>
            </a:r>
          </a:p>
          <a:p>
            <a:r>
              <a:rPr lang="en-US" sz="3600" dirty="0" smtClean="0"/>
              <a:t>Outreach Efforts</a:t>
            </a:r>
            <a:endParaRPr lang="en-US" sz="3600" dirty="0"/>
          </a:p>
          <a:p>
            <a:r>
              <a:rPr lang="en-US" sz="3600" dirty="0"/>
              <a:t>Summary and </a:t>
            </a:r>
            <a:r>
              <a:rPr lang="en-US" sz="3600" dirty="0" smtClean="0"/>
              <a:t>Outlook</a:t>
            </a:r>
            <a:endParaRPr lang="en-US" sz="3600" dirty="0"/>
          </a:p>
        </p:txBody>
      </p:sp>
      <p:sp>
        <p:nvSpPr>
          <p:cNvPr id="4" name="Date Placeholder 3"/>
          <p:cNvSpPr>
            <a:spLocks noGrp="1"/>
          </p:cNvSpPr>
          <p:nvPr>
            <p:ph type="dt" sz="half" idx="10"/>
          </p:nvPr>
        </p:nvSpPr>
        <p:spPr/>
        <p:txBody>
          <a:bodyPr/>
          <a:lstStyle/>
          <a:p>
            <a:r>
              <a:rPr lang="en-US" smtClean="0"/>
              <a:t>NGS Update                                                               1015-1200    29 July 2015</a:t>
            </a:r>
            <a:endParaRPr lang="en-US"/>
          </a:p>
        </p:txBody>
      </p:sp>
      <p:sp>
        <p:nvSpPr>
          <p:cNvPr id="5" name="Footer Placeholder 4"/>
          <p:cNvSpPr>
            <a:spLocks noGrp="1"/>
          </p:cNvSpPr>
          <p:nvPr>
            <p:ph type="ftr" sz="quarter" idx="11"/>
          </p:nvPr>
        </p:nvSpPr>
        <p:spPr/>
        <p:txBody>
          <a:bodyPr/>
          <a:lstStyle/>
          <a:p>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F44038EA-D7CE-46F1-A40C-4D63B8FFCB5D}" type="slidenum">
              <a:rPr lang="en-US" smtClean="0"/>
              <a:t>2</a:t>
            </a:fld>
            <a:endParaRPr lang="en-US"/>
          </a:p>
        </p:txBody>
      </p:sp>
    </p:spTree>
    <p:extLst>
      <p:ext uri="{BB962C8B-B14F-4D97-AF65-F5344CB8AC3E}">
        <p14:creationId xmlns:p14="http://schemas.microsoft.com/office/powerpoint/2010/main" val="1697370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p:cNvSpPr>
          <p:nvPr>
            <p:ph type="title"/>
          </p:nvPr>
        </p:nvSpPr>
        <p:spPr/>
        <p:txBody>
          <a:bodyPr/>
          <a:lstStyle/>
          <a:p>
            <a:pPr eaLnBrk="1" hangingPunct="1"/>
            <a:r>
              <a:rPr lang="en-US" altLang="en-US" sz="3600" b="1">
                <a:latin typeface="Helvetica" panose="020B0604020202020204" pitchFamily="34" charset="0"/>
              </a:rPr>
              <a:t>(geoid model – Comb.) along the line </a:t>
            </a:r>
            <a:endParaRPr lang="en-US" altLang="en-US" sz="2400" b="1">
              <a:latin typeface="Helvetica" panose="020B0604020202020204" pitchFamily="34" charset="0"/>
            </a:endParaRPr>
          </a:p>
        </p:txBody>
      </p:sp>
      <p:sp>
        <p:nvSpPr>
          <p:cNvPr id="6" name="Content Placeholder 5"/>
          <p:cNvSpPr>
            <a:spLocks noGrp="1"/>
          </p:cNvSpPr>
          <p:nvPr>
            <p:ph sz="half" idx="1"/>
          </p:nvPr>
        </p:nvSpPr>
        <p:spPr/>
        <p:txBody>
          <a:bodyPr/>
          <a:lstStyle/>
          <a:p>
            <a:r>
              <a:rPr lang="en-US" dirty="0" smtClean="0"/>
              <a:t>Desire is to compare vs. geoids</a:t>
            </a:r>
          </a:p>
          <a:p>
            <a:r>
              <a:rPr lang="en-US" dirty="0" smtClean="0"/>
              <a:t>Combine the </a:t>
            </a:r>
            <a:r>
              <a:rPr lang="en-US" dirty="0" err="1" smtClean="0"/>
              <a:t>DoV</a:t>
            </a:r>
            <a:r>
              <a:rPr lang="en-US" dirty="0" smtClean="0"/>
              <a:t> and GPSL</a:t>
            </a:r>
          </a:p>
          <a:p>
            <a:pPr lvl="1"/>
            <a:r>
              <a:rPr lang="en-US" dirty="0" smtClean="0"/>
              <a:t>Long wavelength =&gt; GPSL</a:t>
            </a:r>
          </a:p>
          <a:p>
            <a:pPr lvl="1"/>
            <a:r>
              <a:rPr lang="en-US" dirty="0" smtClean="0"/>
              <a:t>Short wavelength =&gt; </a:t>
            </a:r>
            <a:r>
              <a:rPr lang="en-US" dirty="0" err="1" smtClean="0"/>
              <a:t>DoV</a:t>
            </a:r>
            <a:endParaRPr lang="en-US" dirty="0" smtClean="0"/>
          </a:p>
          <a:p>
            <a:r>
              <a:rPr lang="en-US" dirty="0" smtClean="0"/>
              <a:t>Now compare against geoids</a:t>
            </a:r>
          </a:p>
          <a:p>
            <a:pPr lvl="1"/>
            <a:r>
              <a:rPr lang="en-US" dirty="0" smtClean="0"/>
              <a:t>xUSGG11 fits closest to zero line</a:t>
            </a:r>
          </a:p>
          <a:p>
            <a:pPr lvl="1"/>
            <a:r>
              <a:rPr lang="en-US" dirty="0" smtClean="0"/>
              <a:t>Other models have large trends</a:t>
            </a:r>
            <a:endParaRPr lang="en-US" dirty="0"/>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0C2589-BA73-4FD0-AB5F-288CD6B7EFCE}" type="slidenum">
              <a:rPr lang="en-US" altLang="en-US">
                <a:solidFill>
                  <a:srgbClr val="898989"/>
                </a:solidFill>
                <a:latin typeface="Calibri" panose="020F0502020204030204" pitchFamily="34" charset="0"/>
                <a:cs typeface="Times New Roman" panose="02020603050405020304" pitchFamily="18" charset="0"/>
              </a:rPr>
              <a:pPr/>
              <a:t>20</a:t>
            </a:fld>
            <a:endParaRPr lang="en-US" altLang="en-US">
              <a:solidFill>
                <a:srgbClr val="898989"/>
              </a:solidFill>
              <a:latin typeface="Calibri" panose="020F0502020204030204" pitchFamily="34" charset="0"/>
              <a:cs typeface="Times New Roman" panose="02020603050405020304" pitchFamily="18" charset="0"/>
            </a:endParaRPr>
          </a:p>
        </p:txBody>
      </p:sp>
      <p:sp>
        <p:nvSpPr>
          <p:cNvPr id="39940"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941"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994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734" y="990600"/>
            <a:ext cx="6604000" cy="562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077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p:cNvSpPr>
          <p:nvPr>
            <p:ph type="ctrTitle"/>
          </p:nvPr>
        </p:nvSpPr>
        <p:spPr>
          <a:xfrm>
            <a:off x="1905000" y="457200"/>
            <a:ext cx="8229600" cy="609600"/>
          </a:xfrm>
        </p:spPr>
        <p:txBody>
          <a:bodyPr/>
          <a:lstStyle/>
          <a:p>
            <a:pPr eaLnBrk="1" hangingPunct="1"/>
            <a:r>
              <a:rPr lang="en-US" altLang="en-US" sz="3600" b="1">
                <a:latin typeface="Helvetica" panose="020B0604020202020204" pitchFamily="34" charset="0"/>
              </a:rPr>
              <a:t>Geoid comparison (model –Comb.)</a:t>
            </a:r>
          </a:p>
        </p:txBody>
      </p:sp>
      <p:sp>
        <p:nvSpPr>
          <p:cNvPr id="409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20C799-9FD0-432B-84EE-5C7465CEEF77}" type="slidenum">
              <a:rPr lang="en-US" altLang="en-US">
                <a:solidFill>
                  <a:srgbClr val="898989"/>
                </a:solidFill>
                <a:latin typeface="Calibri" panose="020F0502020204030204" pitchFamily="34" charset="0"/>
                <a:cs typeface="Times New Roman" panose="02020603050405020304" pitchFamily="18" charset="0"/>
              </a:rPr>
              <a:pPr/>
              <a:t>21</a:t>
            </a:fld>
            <a:endParaRPr lang="en-US" altLang="en-US">
              <a:solidFill>
                <a:srgbClr val="898989"/>
              </a:solidFill>
              <a:latin typeface="Calibri" panose="020F0502020204030204" pitchFamily="34" charset="0"/>
              <a:cs typeface="Times New Roman" panose="02020603050405020304" pitchFamily="18" charset="0"/>
            </a:endParaRPr>
          </a:p>
        </p:txBody>
      </p:sp>
      <p:sp>
        <p:nvSpPr>
          <p:cNvPr id="4096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6" name="Rectangle 5"/>
          <p:cNvSpPr>
            <a:spLocks noChangeArrowheads="1"/>
          </p:cNvSpPr>
          <p:nvPr/>
        </p:nvSpPr>
        <p:spPr bwMode="auto">
          <a:xfrm>
            <a:off x="1524001" y="6233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7" name="Rectangle 7"/>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8" name="Rectangle 9"/>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9" name="Rectangle 1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2" name="Table 1"/>
          <p:cNvGraphicFramePr>
            <a:graphicFrameLocks noGrp="1"/>
          </p:cNvGraphicFramePr>
          <p:nvPr/>
        </p:nvGraphicFramePr>
        <p:xfrm>
          <a:off x="2438400" y="1600201"/>
          <a:ext cx="7315200" cy="4651375"/>
        </p:xfrm>
        <a:graphic>
          <a:graphicData uri="http://schemas.openxmlformats.org/drawingml/2006/table">
            <a:tbl>
              <a:tblPr/>
              <a:tblGrid>
                <a:gridCol w="1463675"/>
                <a:gridCol w="1462088"/>
                <a:gridCol w="1463675"/>
                <a:gridCol w="1462087"/>
                <a:gridCol w="1463675"/>
              </a:tblGrid>
              <a:tr h="1190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 </a:t>
                      </a:r>
                      <a:endPar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rPr>
                        <a:t>GPSL</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rPr>
                        <a:t>(mm)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USGG09</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rPr>
                        <a:t>(mm)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EGM08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rPr>
                        <a:t>(mm)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xUSGG11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rPr>
                        <a:t>(mm)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2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Mean</a:t>
                      </a:r>
                      <a:endPar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rPr>
                        <a:t>-0.0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 -0.4</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 0.1</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-0.5</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92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STD</a:t>
                      </a:r>
                      <a:endPar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C00000"/>
                          </a:solidFill>
                          <a:effectLst/>
                          <a:latin typeface="Helvetica" pitchFamily="34" charset="0"/>
                          <a:ea typeface="SimSun" pitchFamily="2" charset="-122"/>
                          <a:cs typeface="Times New Roman" pitchFamily="18" charset="0"/>
                        </a:rPr>
                        <a:t> 7.6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C00000"/>
                          </a:solidFill>
                          <a:effectLst/>
                          <a:latin typeface="Helvetica" pitchFamily="34" charset="0"/>
                          <a:cs typeface="Times New Roman" pitchFamily="18" charset="0"/>
                        </a:rPr>
                        <a:t> 16.9</a:t>
                      </a:r>
                      <a:endParaRPr kumimoji="0" lang="en-US" sz="2000" b="0" i="0" u="none" strike="noStrike" cap="none" normalizeH="0" baseline="0" smtClean="0">
                        <a:ln>
                          <a:noFill/>
                        </a:ln>
                        <a:solidFill>
                          <a:srgbClr val="C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C00000"/>
                          </a:solidFill>
                          <a:effectLst/>
                          <a:latin typeface="Helvetica" pitchFamily="34" charset="0"/>
                          <a:cs typeface="Times New Roman" pitchFamily="18" charset="0"/>
                        </a:rPr>
                        <a:t>17.2</a:t>
                      </a:r>
                      <a:endParaRPr kumimoji="0" lang="en-US" sz="2000" b="0" i="0" u="none" strike="noStrike" cap="none" normalizeH="0" baseline="0" smtClean="0">
                        <a:ln>
                          <a:noFill/>
                        </a:ln>
                        <a:solidFill>
                          <a:srgbClr val="C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C00000"/>
                          </a:solidFill>
                          <a:effectLst/>
                          <a:latin typeface="Helvetica" pitchFamily="34" charset="0"/>
                          <a:cs typeface="Times New Roman" pitchFamily="18" charset="0"/>
                        </a:rPr>
                        <a:t> 6.7</a:t>
                      </a:r>
                      <a:endParaRPr kumimoji="0" lang="en-US" sz="2000" b="0" i="0" u="none" strike="noStrike" cap="none" normalizeH="0" baseline="0" smtClean="0">
                        <a:ln>
                          <a:noFill/>
                        </a:ln>
                        <a:solidFill>
                          <a:srgbClr val="C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92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RMS</a:t>
                      </a:r>
                      <a:endPar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rPr>
                        <a:t> 7.6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 16.9</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17.2</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 8.2</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92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Min.</a:t>
                      </a:r>
                      <a:endPar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rPr>
                        <a:t>-22.2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 -28.0</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-29.1</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-18.2</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92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Helvetica" pitchFamily="34" charset="0"/>
                          <a:cs typeface="Times New Roman" pitchFamily="18" charset="0"/>
                        </a:rPr>
                        <a:t>Max.</a:t>
                      </a:r>
                      <a:endParaRPr kumimoji="0" lang="en-US" sz="2000" b="0" i="0" u="none" strike="noStrike" cap="none" normalizeH="0" baseline="0" smtClean="0">
                        <a:ln>
                          <a:noFill/>
                        </a:ln>
                        <a:solidFill>
                          <a:srgbClr val="FFFFFF"/>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rPr>
                        <a:t> 33.0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  26.7</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 35.1</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pitchFamily="34" charset="0"/>
                          <a:cs typeface="Times New Roman" pitchFamily="18" charset="0"/>
                        </a:rPr>
                        <a:t> 8.7</a:t>
                      </a:r>
                      <a:endParaRPr kumimoji="0" lang="en-US" sz="2000" b="0" i="0" u="none" strike="noStrike" cap="none" normalizeH="0" baseline="0" smtClean="0">
                        <a:ln>
                          <a:noFill/>
                        </a:ln>
                        <a:solidFill>
                          <a:srgbClr val="000000"/>
                        </a:solidFill>
                        <a:effectLst/>
                        <a:latin typeface="Helvetica"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487681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Vertical Reference Frame (continued)</a:t>
            </a:r>
          </a:p>
        </p:txBody>
      </p:sp>
      <p:sp>
        <p:nvSpPr>
          <p:cNvPr id="7" name="Content Placeholder 6"/>
          <p:cNvSpPr>
            <a:spLocks noGrp="1"/>
          </p:cNvSpPr>
          <p:nvPr>
            <p:ph sz="half" idx="1"/>
          </p:nvPr>
        </p:nvSpPr>
        <p:spPr/>
        <p:txBody>
          <a:bodyPr/>
          <a:lstStyle/>
          <a:p>
            <a:r>
              <a:rPr lang="en-US" dirty="0" smtClean="0"/>
              <a:t>GRAV-D to help define vertical RF</a:t>
            </a:r>
          </a:p>
          <a:p>
            <a:r>
              <a:rPr lang="en-US" dirty="0" smtClean="0"/>
              <a:t>Bridges spectral band between satellite and surface gravity data</a:t>
            </a:r>
          </a:p>
          <a:p>
            <a:r>
              <a:rPr lang="en-US" dirty="0" smtClean="0"/>
              <a:t>Satellite controls long wavelength (global to 500 km scales)</a:t>
            </a:r>
          </a:p>
          <a:p>
            <a:r>
              <a:rPr lang="en-US" dirty="0" err="1" smtClean="0"/>
              <a:t>Aerogravity</a:t>
            </a:r>
            <a:r>
              <a:rPr lang="en-US" dirty="0" smtClean="0"/>
              <a:t> controls intermediate wavelength (40-500 km)</a:t>
            </a:r>
          </a:p>
          <a:p>
            <a:r>
              <a:rPr lang="en-US" dirty="0" smtClean="0"/>
              <a:t>Terrestrial data and terrain models control short wavelength</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89739"/>
            <a:ext cx="5384800" cy="3656768"/>
          </a:xfrm>
        </p:spPr>
      </p:pic>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22</a:t>
            </a:fld>
            <a:endParaRPr lang="en-US" altLang="en-US" dirty="0"/>
          </a:p>
        </p:txBody>
      </p:sp>
      <p:sp>
        <p:nvSpPr>
          <p:cNvPr id="10" name="TextBox 9"/>
          <p:cNvSpPr txBox="1"/>
          <p:nvPr/>
        </p:nvSpPr>
        <p:spPr>
          <a:xfrm>
            <a:off x="5917721" y="5357013"/>
            <a:ext cx="6274279" cy="846514"/>
          </a:xfrm>
          <a:prstGeom prst="rect">
            <a:avLst/>
          </a:prstGeom>
          <a:noFill/>
        </p:spPr>
        <p:txBody>
          <a:bodyPr wrap="square" rtlCol="0">
            <a:spAutoFit/>
          </a:bodyPr>
          <a:lstStyle/>
          <a:p>
            <a:r>
              <a:rPr lang="en-US" sz="1600" b="1" dirty="0"/>
              <a:t>Map Key - Airborne Gravity Data</a:t>
            </a:r>
          </a:p>
          <a:p>
            <a:r>
              <a:rPr lang="en-US" sz="1600" dirty="0" smtClean="0"/>
              <a:t>Green: Available data and metadata   Blue: Data being processed</a:t>
            </a:r>
            <a:br>
              <a:rPr lang="en-US" sz="1600" dirty="0" smtClean="0"/>
            </a:br>
            <a:r>
              <a:rPr lang="en-US" sz="1600" dirty="0" smtClean="0"/>
              <a:t>Orange: Data collection underway       White: Planned for data collection</a:t>
            </a:r>
            <a:endParaRPr lang="en-US" sz="1600" dirty="0"/>
          </a:p>
        </p:txBody>
      </p:sp>
    </p:spTree>
    <p:extLst>
      <p:ext uri="{BB962C8B-B14F-4D97-AF65-F5344CB8AC3E}">
        <p14:creationId xmlns:p14="http://schemas.microsoft.com/office/powerpoint/2010/main" val="187363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xGEOID14 &amp; xGEOID15</a:t>
            </a:r>
            <a:endParaRPr lang="en-US" dirty="0"/>
          </a:p>
        </p:txBody>
      </p:sp>
      <p:sp>
        <p:nvSpPr>
          <p:cNvPr id="3" name="Content Placeholder 2"/>
          <p:cNvSpPr>
            <a:spLocks noGrp="1"/>
          </p:cNvSpPr>
          <p:nvPr>
            <p:ph sz="half" idx="1"/>
          </p:nvPr>
        </p:nvSpPr>
        <p:spPr/>
        <p:txBody>
          <a:bodyPr/>
          <a:lstStyle/>
          <a:p>
            <a:r>
              <a:rPr lang="en-US" dirty="0" smtClean="0"/>
              <a:t>These use available </a:t>
            </a:r>
            <a:r>
              <a:rPr lang="en-US" dirty="0" err="1" smtClean="0"/>
              <a:t>aerogravity</a:t>
            </a:r>
            <a:endParaRPr lang="en-US" dirty="0" smtClean="0"/>
          </a:p>
          <a:p>
            <a:r>
              <a:rPr lang="en-US" dirty="0" smtClean="0"/>
              <a:t>Also use same techniques as USGG models but updated data</a:t>
            </a:r>
          </a:p>
          <a:p>
            <a:r>
              <a:rPr lang="en-US" dirty="0" smtClean="0"/>
              <a:t>xGEOID14A has no </a:t>
            </a:r>
            <a:r>
              <a:rPr lang="en-US" dirty="0" err="1" smtClean="0"/>
              <a:t>aerogravity</a:t>
            </a:r>
            <a:endParaRPr lang="en-US" dirty="0" smtClean="0"/>
          </a:p>
          <a:p>
            <a:r>
              <a:rPr lang="en-US" dirty="0" smtClean="0"/>
              <a:t>xGEOID14B has data available from last year</a:t>
            </a:r>
          </a:p>
          <a:p>
            <a:r>
              <a:rPr lang="en-US" dirty="0" smtClean="0"/>
              <a:t>xGEOID15B is developed but still on Test/DEV website</a:t>
            </a:r>
          </a:p>
          <a:p>
            <a:r>
              <a:rPr lang="en-US" dirty="0" smtClean="0"/>
              <a:t>Will release to Beta in September</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7600" y="1782690"/>
            <a:ext cx="5384800" cy="4160982"/>
          </a:xfrm>
        </p:spPr>
      </p:pic>
      <p:sp>
        <p:nvSpPr>
          <p:cNvPr id="5" name="Date Placeholder 4"/>
          <p:cNvSpPr>
            <a:spLocks noGrp="1"/>
          </p:cNvSpPr>
          <p:nvPr>
            <p:ph type="dt" sz="half" idx="10"/>
          </p:nvPr>
        </p:nvSpPr>
        <p:spPr/>
        <p:txBody>
          <a:bodyPr/>
          <a:lstStyle/>
          <a:p>
            <a:pPr>
              <a:defRPr/>
            </a:pPr>
            <a:r>
              <a:rPr lang="en-US" smtClean="0"/>
              <a:t>NGS Update                                                               1015-1200    29 July 2015</a:t>
            </a:r>
            <a:endParaRPr lang="en-US"/>
          </a:p>
        </p:txBody>
      </p:sp>
      <p:sp>
        <p:nvSpPr>
          <p:cNvPr id="6" name="Footer Placeholder 5"/>
          <p:cNvSpPr>
            <a:spLocks noGrp="1"/>
          </p:cNvSpPr>
          <p:nvPr>
            <p:ph type="ftr" sz="quarter" idx="11"/>
          </p:nvPr>
        </p:nvSpPr>
        <p:spPr/>
        <p:txBody>
          <a:bodyPr/>
          <a:lstStyle/>
          <a:p>
            <a:pPr>
              <a:defRPr/>
            </a:pPr>
            <a:r>
              <a:rPr lang="en-US" dirty="0" smtClean="0"/>
              <a:t>TRB AFB80 Summer Meeting                                                  27-29 July 2015   Indianapolis, IN</a:t>
            </a:r>
            <a:endParaRPr lang="en-US" dirty="0"/>
          </a:p>
        </p:txBody>
      </p:sp>
      <p:sp>
        <p:nvSpPr>
          <p:cNvPr id="7" name="Slide Number Placeholder 6"/>
          <p:cNvSpPr>
            <a:spLocks noGrp="1"/>
          </p:cNvSpPr>
          <p:nvPr>
            <p:ph type="sldNum" sz="quarter" idx="12"/>
          </p:nvPr>
        </p:nvSpPr>
        <p:spPr/>
        <p:txBody>
          <a:bodyPr/>
          <a:lstStyle/>
          <a:p>
            <a:fld id="{CDFF912A-F6F7-47E8-8473-4D707056B38F}" type="slidenum">
              <a:rPr lang="en-US" altLang="en-US" smtClean="0"/>
              <a:pPr/>
              <a:t>23</a:t>
            </a:fld>
            <a:endParaRPr lang="en-US" altLang="en-US"/>
          </a:p>
        </p:txBody>
      </p:sp>
      <p:sp>
        <p:nvSpPr>
          <p:cNvPr id="8" name="TextBox 7"/>
          <p:cNvSpPr txBox="1"/>
          <p:nvPr/>
        </p:nvSpPr>
        <p:spPr>
          <a:xfrm>
            <a:off x="7046826" y="5694842"/>
            <a:ext cx="3715954" cy="369332"/>
          </a:xfrm>
          <a:prstGeom prst="rect">
            <a:avLst/>
          </a:prstGeom>
          <a:noFill/>
        </p:spPr>
        <p:txBody>
          <a:bodyPr wrap="none" rtlCol="0">
            <a:spAutoFit/>
          </a:bodyPr>
          <a:lstStyle/>
          <a:p>
            <a:r>
              <a:rPr lang="en-US" dirty="0"/>
              <a:t>beta.ngs.noaa.gov/GEOID/xGEOID14/</a:t>
            </a:r>
          </a:p>
        </p:txBody>
      </p:sp>
    </p:spTree>
    <p:extLst>
      <p:ext uri="{BB962C8B-B14F-4D97-AF65-F5344CB8AC3E}">
        <p14:creationId xmlns:p14="http://schemas.microsoft.com/office/powerpoint/2010/main" val="2708812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Geospatial Summit Survey Results</a:t>
            </a:r>
            <a:endParaRPr lang="en-US" dirty="0"/>
          </a:p>
        </p:txBody>
      </p:sp>
      <p:sp>
        <p:nvSpPr>
          <p:cNvPr id="3" name="Content Placeholder 2"/>
          <p:cNvSpPr>
            <a:spLocks noGrp="1"/>
          </p:cNvSpPr>
          <p:nvPr>
            <p:ph sz="half" idx="1"/>
          </p:nvPr>
        </p:nvSpPr>
        <p:spPr>
          <a:xfrm>
            <a:off x="609598" y="1600201"/>
            <a:ext cx="7402657" cy="4525963"/>
          </a:xfrm>
        </p:spPr>
        <p:txBody>
          <a:bodyPr/>
          <a:lstStyle/>
          <a:p>
            <a:r>
              <a:rPr lang="en-US" dirty="0" smtClean="0"/>
              <a:t>Most were from state DOT’s, were surveyors and would favor use of a new SPCS</a:t>
            </a:r>
          </a:p>
          <a:p>
            <a:r>
              <a:rPr lang="en-US" dirty="0" smtClean="0"/>
              <a:t>Desires on plate fixed was mixed</a:t>
            </a:r>
          </a:p>
          <a:p>
            <a:r>
              <a:rPr lang="en-US" dirty="0" smtClean="0"/>
              <a:t>Modeling and removing velocity important</a:t>
            </a:r>
          </a:p>
          <a:p>
            <a:r>
              <a:rPr lang="en-US" dirty="0"/>
              <a:t>M</a:t>
            </a:r>
            <a:r>
              <a:rPr lang="en-US" dirty="0" smtClean="0"/>
              <a:t>ost valuable NGS services are submitting </a:t>
            </a:r>
            <a:r>
              <a:rPr lang="en-US" dirty="0"/>
              <a:t>data to NGS to get a coordinate </a:t>
            </a:r>
            <a:r>
              <a:rPr lang="en-US" dirty="0" smtClean="0"/>
              <a:t>and </a:t>
            </a:r>
            <a:r>
              <a:rPr lang="en-US" dirty="0"/>
              <a:t>downloading </a:t>
            </a:r>
            <a:r>
              <a:rPr lang="en-US" dirty="0" smtClean="0"/>
              <a:t>data (e.g., CORS </a:t>
            </a:r>
            <a:r>
              <a:rPr lang="en-US" dirty="0"/>
              <a:t>and </a:t>
            </a:r>
            <a:r>
              <a:rPr lang="en-US" dirty="0" smtClean="0"/>
              <a:t>OPUS)</a:t>
            </a:r>
          </a:p>
          <a:p>
            <a:r>
              <a:rPr lang="en-US" dirty="0"/>
              <a:t>These were followed closely by transformation tools and education/outreach.</a:t>
            </a:r>
            <a:endParaRPr lang="en-US" dirty="0" smtClean="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012256" y="1600200"/>
            <a:ext cx="3498018" cy="4525963"/>
          </a:xfrm>
        </p:spPr>
      </p:pic>
      <p:sp>
        <p:nvSpPr>
          <p:cNvPr id="5" name="Date Placeholder 4"/>
          <p:cNvSpPr>
            <a:spLocks noGrp="1"/>
          </p:cNvSpPr>
          <p:nvPr>
            <p:ph type="dt" sz="half" idx="10"/>
          </p:nvPr>
        </p:nvSpPr>
        <p:spPr/>
        <p:txBody>
          <a:bodyPr/>
          <a:lstStyle/>
          <a:p>
            <a:pPr>
              <a:defRPr/>
            </a:pPr>
            <a:r>
              <a:rPr lang="en-US" smtClean="0"/>
              <a:t>NGS Update                                                               1015-1200    29 July 2015</a:t>
            </a:r>
            <a:endParaRPr lang="en-US"/>
          </a:p>
        </p:txBody>
      </p:sp>
      <p:sp>
        <p:nvSpPr>
          <p:cNvPr id="6" name="Footer Placeholder 5"/>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7" name="Slide Number Placeholder 6"/>
          <p:cNvSpPr>
            <a:spLocks noGrp="1"/>
          </p:cNvSpPr>
          <p:nvPr>
            <p:ph type="sldNum" sz="quarter" idx="12"/>
          </p:nvPr>
        </p:nvSpPr>
        <p:spPr/>
        <p:txBody>
          <a:bodyPr/>
          <a:lstStyle/>
          <a:p>
            <a:fld id="{CDFF912A-F6F7-47E8-8473-4D707056B38F}" type="slidenum">
              <a:rPr lang="en-US" altLang="en-US" smtClean="0"/>
              <a:pPr/>
              <a:t>24</a:t>
            </a:fld>
            <a:endParaRPr lang="en-US" altLang="en-US"/>
          </a:p>
        </p:txBody>
      </p:sp>
    </p:spTree>
    <p:extLst>
      <p:ext uri="{BB962C8B-B14F-4D97-AF65-F5344CB8AC3E}">
        <p14:creationId xmlns:p14="http://schemas.microsoft.com/office/powerpoint/2010/main" val="380842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Geospatial Summit Survey </a:t>
            </a:r>
            <a:r>
              <a:rPr lang="en-US" dirty="0" smtClean="0"/>
              <a:t>(continued)</a:t>
            </a:r>
            <a:endParaRPr lang="en-US" dirty="0"/>
          </a:p>
        </p:txBody>
      </p:sp>
      <p:sp>
        <p:nvSpPr>
          <p:cNvPr id="9" name="Content Placeholder 8"/>
          <p:cNvSpPr>
            <a:spLocks noGrp="1"/>
          </p:cNvSpPr>
          <p:nvPr>
            <p:ph idx="1"/>
          </p:nvPr>
        </p:nvSpPr>
        <p:spPr/>
        <p:txBody>
          <a:bodyPr/>
          <a:lstStyle/>
          <a:p>
            <a:r>
              <a:rPr lang="en-US" dirty="0"/>
              <a:t>I</a:t>
            </a:r>
            <a:r>
              <a:rPr lang="en-US" dirty="0" smtClean="0"/>
              <a:t>nformation </a:t>
            </a:r>
            <a:r>
              <a:rPr lang="en-US" dirty="0"/>
              <a:t>specific to the Summit </a:t>
            </a:r>
            <a:r>
              <a:rPr lang="en-US" dirty="0" smtClean="0"/>
              <a:t>will </a:t>
            </a:r>
            <a:r>
              <a:rPr lang="en-US" dirty="0"/>
              <a:t>be discussed at the monthly webinar on Thursday, September 10 at 2 pm </a:t>
            </a:r>
            <a:r>
              <a:rPr lang="en-US" dirty="0" smtClean="0"/>
              <a:t>eastern</a:t>
            </a:r>
          </a:p>
          <a:p>
            <a:r>
              <a:rPr lang="en-US" dirty="0" smtClean="0"/>
              <a:t>Register online</a:t>
            </a:r>
            <a:r>
              <a:rPr lang="en-US" dirty="0"/>
              <a:t> </a:t>
            </a:r>
            <a:r>
              <a:rPr lang="en-US" dirty="0" smtClean="0"/>
              <a:t>at </a:t>
            </a:r>
            <a:r>
              <a:rPr lang="en-US" dirty="0" smtClean="0">
                <a:hlinkClick r:id="rId2"/>
              </a:rPr>
              <a:t>http</a:t>
            </a:r>
            <a:r>
              <a:rPr lang="en-US" dirty="0">
                <a:hlinkClick r:id="rId2"/>
              </a:rPr>
              <a:t>://</a:t>
            </a:r>
            <a:r>
              <a:rPr lang="en-US" dirty="0" smtClean="0">
                <a:hlinkClick r:id="rId2"/>
              </a:rPr>
              <a:t>www.ngs.noaa.gov/web/science_edu/webinar_series/Webinars.shtml</a:t>
            </a:r>
            <a:endParaRPr lang="en-US" dirty="0"/>
          </a:p>
          <a:p>
            <a:r>
              <a:rPr lang="en-US" dirty="0" smtClean="0"/>
              <a:t>It </a:t>
            </a:r>
            <a:r>
              <a:rPr lang="en-US" dirty="0"/>
              <a:t>will be recorded for anyone who is interested but cannot attend at that </a:t>
            </a:r>
            <a:r>
              <a:rPr lang="en-US" dirty="0" smtClean="0"/>
              <a:t>time</a:t>
            </a:r>
          </a:p>
          <a:p>
            <a:r>
              <a:rPr lang="en-US" dirty="0" smtClean="0"/>
              <a:t>There were some NGS Activities </a:t>
            </a:r>
            <a:r>
              <a:rPr lang="en-US" dirty="0"/>
              <a:t>and </a:t>
            </a:r>
            <a:r>
              <a:rPr lang="en-US" dirty="0" smtClean="0"/>
              <a:t>Constituent Activities that </a:t>
            </a:r>
            <a:r>
              <a:rPr lang="en-US" dirty="0"/>
              <a:t>seemed to be the consensus coming out of the Summit.</a:t>
            </a:r>
          </a:p>
        </p:txBody>
      </p:sp>
      <p:sp>
        <p:nvSpPr>
          <p:cNvPr id="5" name="Date Placeholder 4"/>
          <p:cNvSpPr>
            <a:spLocks noGrp="1"/>
          </p:cNvSpPr>
          <p:nvPr>
            <p:ph type="dt" sz="half" idx="10"/>
          </p:nvPr>
        </p:nvSpPr>
        <p:spPr/>
        <p:txBody>
          <a:bodyPr/>
          <a:lstStyle/>
          <a:p>
            <a:pPr>
              <a:defRPr/>
            </a:pPr>
            <a:r>
              <a:rPr lang="en-US" smtClean="0"/>
              <a:t>NGS Update                                                               1015-1200    29 July 2015</a:t>
            </a:r>
            <a:endParaRPr lang="en-US"/>
          </a:p>
        </p:txBody>
      </p:sp>
      <p:sp>
        <p:nvSpPr>
          <p:cNvPr id="6" name="Footer Placeholder 5"/>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7" name="Slide Number Placeholder 6"/>
          <p:cNvSpPr>
            <a:spLocks noGrp="1"/>
          </p:cNvSpPr>
          <p:nvPr>
            <p:ph type="sldNum" sz="quarter" idx="12"/>
          </p:nvPr>
        </p:nvSpPr>
        <p:spPr/>
        <p:txBody>
          <a:bodyPr/>
          <a:lstStyle/>
          <a:p>
            <a:fld id="{CDFF912A-F6F7-47E8-8473-4D707056B38F}" type="slidenum">
              <a:rPr lang="en-US" altLang="en-US" smtClean="0"/>
              <a:pPr/>
              <a:t>25</a:t>
            </a:fld>
            <a:endParaRPr lang="en-US" altLang="en-US"/>
          </a:p>
        </p:txBody>
      </p:sp>
    </p:spTree>
    <p:extLst>
      <p:ext uri="{BB962C8B-B14F-4D97-AF65-F5344CB8AC3E}">
        <p14:creationId xmlns:p14="http://schemas.microsoft.com/office/powerpoint/2010/main" val="3850901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cap="all" dirty="0"/>
              <a:t>NGS ACTIVITIES</a:t>
            </a:r>
            <a:endParaRPr lang="en-US" dirty="0"/>
          </a:p>
        </p:txBody>
      </p:sp>
      <p:sp>
        <p:nvSpPr>
          <p:cNvPr id="9" name="Content Placeholder 8"/>
          <p:cNvSpPr>
            <a:spLocks noGrp="1"/>
          </p:cNvSpPr>
          <p:nvPr>
            <p:ph idx="1"/>
          </p:nvPr>
        </p:nvSpPr>
        <p:spPr>
          <a:xfrm>
            <a:off x="609600" y="1108514"/>
            <a:ext cx="10972800" cy="4525963"/>
          </a:xfrm>
        </p:spPr>
        <p:txBody>
          <a:bodyPr/>
          <a:lstStyle/>
          <a:p>
            <a:r>
              <a:rPr lang="en-US" sz="2800" b="1" dirty="0" smtClean="0"/>
              <a:t>Action </a:t>
            </a:r>
            <a:r>
              <a:rPr lang="en-US" sz="2800" b="1" dirty="0"/>
              <a:t>1:</a:t>
            </a:r>
            <a:r>
              <a:rPr lang="en-US" sz="2800" dirty="0"/>
              <a:t> Adopt formal project plans and complementary communications plans to outline all activity that must occur between 2015 and the adoption of the new reference frames. </a:t>
            </a:r>
            <a:endParaRPr lang="en-US" sz="2800" dirty="0" smtClean="0"/>
          </a:p>
          <a:p>
            <a:pPr lvl="1"/>
            <a:r>
              <a:rPr lang="en-US" sz="2400" dirty="0"/>
              <a:t>Deriving a valid path for OPUS-Projects to be loaded into the NGS </a:t>
            </a:r>
            <a:r>
              <a:rPr lang="en-US" sz="2400" dirty="0" smtClean="0"/>
              <a:t>IDB</a:t>
            </a:r>
          </a:p>
          <a:p>
            <a:pPr lvl="1"/>
            <a:r>
              <a:rPr lang="en-US" sz="2400" dirty="0"/>
              <a:t>Geometric Transformation </a:t>
            </a:r>
            <a:r>
              <a:rPr lang="en-US" sz="2400" dirty="0" smtClean="0"/>
              <a:t>Consistency</a:t>
            </a:r>
          </a:p>
          <a:p>
            <a:pPr lvl="1"/>
            <a:r>
              <a:rPr lang="en-US" sz="2400" dirty="0" smtClean="0"/>
              <a:t>NAD </a:t>
            </a:r>
            <a:r>
              <a:rPr lang="en-US" sz="2400" dirty="0"/>
              <a:t>83(86) to NAD 83(NSRS2007) </a:t>
            </a:r>
            <a:r>
              <a:rPr lang="en-US" sz="2400" dirty="0" smtClean="0"/>
              <a:t>Transformation</a:t>
            </a:r>
            <a:endParaRPr lang="en-US" sz="2400" dirty="0">
              <a:latin typeface="Times New Roman" panose="02020603050405020304" pitchFamily="18" charset="0"/>
              <a:ea typeface="Calibri" panose="020F0502020204030204" pitchFamily="34" charset="0"/>
            </a:endParaRPr>
          </a:p>
          <a:p>
            <a:pPr lvl="1"/>
            <a:r>
              <a:rPr lang="en-US" sz="2400" dirty="0"/>
              <a:t>Mathematical Model connecting </a:t>
            </a:r>
            <a:r>
              <a:rPr lang="en-US" sz="2400" dirty="0" err="1"/>
              <a:t>IGSxx</a:t>
            </a:r>
            <a:r>
              <a:rPr lang="en-US" sz="2400" dirty="0"/>
              <a:t> to </a:t>
            </a:r>
            <a:r>
              <a:rPr lang="en-US" sz="2400" dirty="0" err="1" smtClean="0"/>
              <a:t>NewGeRF</a:t>
            </a:r>
            <a:endParaRPr lang="en-US" sz="2400" dirty="0"/>
          </a:p>
          <a:p>
            <a:pPr lvl="1"/>
            <a:r>
              <a:rPr lang="en-US" sz="2400" dirty="0" smtClean="0"/>
              <a:t>Convert </a:t>
            </a:r>
            <a:r>
              <a:rPr lang="en-US" sz="2400" dirty="0"/>
              <a:t>all NGS GPS Software into </a:t>
            </a:r>
            <a:r>
              <a:rPr lang="en-US" sz="2400" dirty="0" smtClean="0"/>
              <a:t>GNSS                       </a:t>
            </a:r>
          </a:p>
          <a:p>
            <a:pPr lvl="1"/>
            <a:r>
              <a:rPr lang="en-US" sz="2400" dirty="0" smtClean="0"/>
              <a:t>Common </a:t>
            </a:r>
            <a:r>
              <a:rPr lang="en-US" sz="2400" dirty="0"/>
              <a:t>gravity dataset between USA and </a:t>
            </a:r>
            <a:r>
              <a:rPr lang="en-US" sz="2400" dirty="0" smtClean="0"/>
              <a:t>Canada</a:t>
            </a:r>
          </a:p>
          <a:p>
            <a:pPr lvl="1"/>
            <a:r>
              <a:rPr lang="en-US" sz="2400" dirty="0" smtClean="0"/>
              <a:t>Organize </a:t>
            </a:r>
            <a:r>
              <a:rPr lang="en-US" sz="2400" dirty="0"/>
              <a:t>all historic GPS </a:t>
            </a:r>
            <a:r>
              <a:rPr lang="en-US" sz="2400" dirty="0" smtClean="0"/>
              <a:t>files</a:t>
            </a:r>
          </a:p>
          <a:p>
            <a:pPr lvl="1"/>
            <a:r>
              <a:rPr lang="en-US" sz="2400" dirty="0" smtClean="0"/>
              <a:t>Dynamic </a:t>
            </a:r>
            <a:r>
              <a:rPr lang="en-US" sz="2400" dirty="0"/>
              <a:t>Heights from GPS</a:t>
            </a:r>
            <a:endParaRPr lang="en-US" sz="2400" dirty="0">
              <a:latin typeface="Times New Roman" panose="02020603050405020304" pitchFamily="18" charset="0"/>
              <a:ea typeface="Calibri" panose="020F0502020204030204" pitchFamily="34" charset="0"/>
            </a:endParaRPr>
          </a:p>
          <a:p>
            <a:pPr lvl="1"/>
            <a:r>
              <a:rPr lang="en-US" sz="2400" dirty="0"/>
              <a:t>NSRS Database</a:t>
            </a:r>
            <a:endParaRPr lang="en-US" sz="2400" dirty="0">
              <a:latin typeface="Times New Roman" panose="02020603050405020304" pitchFamily="18" charset="0"/>
              <a:ea typeface="Calibri" panose="020F0502020204030204" pitchFamily="34" charset="0"/>
            </a:endParaRPr>
          </a:p>
        </p:txBody>
      </p:sp>
      <p:sp>
        <p:nvSpPr>
          <p:cNvPr id="5" name="Date Placeholder 4"/>
          <p:cNvSpPr>
            <a:spLocks noGrp="1"/>
          </p:cNvSpPr>
          <p:nvPr>
            <p:ph type="dt" sz="half" idx="10"/>
          </p:nvPr>
        </p:nvSpPr>
        <p:spPr/>
        <p:txBody>
          <a:bodyPr/>
          <a:lstStyle/>
          <a:p>
            <a:pPr>
              <a:defRPr/>
            </a:pPr>
            <a:r>
              <a:rPr lang="en-US" smtClean="0"/>
              <a:t>NGS Update                                                               1015-1200    29 July 2015</a:t>
            </a:r>
            <a:endParaRPr lang="en-US"/>
          </a:p>
        </p:txBody>
      </p:sp>
      <p:sp>
        <p:nvSpPr>
          <p:cNvPr id="6" name="Footer Placeholder 5"/>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7" name="Slide Number Placeholder 6"/>
          <p:cNvSpPr>
            <a:spLocks noGrp="1"/>
          </p:cNvSpPr>
          <p:nvPr>
            <p:ph type="sldNum" sz="quarter" idx="12"/>
          </p:nvPr>
        </p:nvSpPr>
        <p:spPr/>
        <p:txBody>
          <a:bodyPr/>
          <a:lstStyle/>
          <a:p>
            <a:fld id="{CDFF912A-F6F7-47E8-8473-4D707056B38F}" type="slidenum">
              <a:rPr lang="en-US" altLang="en-US" smtClean="0"/>
              <a:pPr/>
              <a:t>26</a:t>
            </a:fld>
            <a:endParaRPr lang="en-US" altLang="en-US"/>
          </a:p>
        </p:txBody>
      </p:sp>
    </p:spTree>
    <p:extLst>
      <p:ext uri="{BB962C8B-B14F-4D97-AF65-F5344CB8AC3E}">
        <p14:creationId xmlns:p14="http://schemas.microsoft.com/office/powerpoint/2010/main" val="3115686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NGS ACTIVITIES</a:t>
            </a:r>
            <a:endParaRPr lang="en-US" dirty="0"/>
          </a:p>
        </p:txBody>
      </p:sp>
      <p:sp>
        <p:nvSpPr>
          <p:cNvPr id="3" name="Content Placeholder 2"/>
          <p:cNvSpPr>
            <a:spLocks noGrp="1"/>
          </p:cNvSpPr>
          <p:nvPr>
            <p:ph idx="1"/>
          </p:nvPr>
        </p:nvSpPr>
        <p:spPr>
          <a:xfrm>
            <a:off x="609600" y="1073979"/>
            <a:ext cx="11156830" cy="4525963"/>
          </a:xfrm>
        </p:spPr>
        <p:txBody>
          <a:bodyPr/>
          <a:lstStyle/>
          <a:p>
            <a:r>
              <a:rPr lang="en-US" sz="2800" b="1" dirty="0"/>
              <a:t>Action 2:</a:t>
            </a:r>
            <a:r>
              <a:rPr lang="en-US" sz="2800" dirty="0"/>
              <a:t> Determine the frequency of recurring large summits.  These will be supplemented by other communication efforts, including but not limited to: quarterly meetings with surveyors associations, participation in large surveyor and GIS conferences, a monthly NGS Webinar Series, continued and expanding training opportunities, and ever-growing Web resources.</a:t>
            </a:r>
          </a:p>
          <a:p>
            <a:r>
              <a:rPr lang="en-US" sz="2800" b="1" dirty="0"/>
              <a:t>Action 3:</a:t>
            </a:r>
            <a:r>
              <a:rPr lang="en-US" sz="2800" dirty="0"/>
              <a:t> Regular communication regarding policies as they are adopted by the Executive Steering Committee regarding the definition or access to the new reference frames.</a:t>
            </a:r>
          </a:p>
          <a:p>
            <a:r>
              <a:rPr lang="en-US" sz="2800" b="1" dirty="0"/>
              <a:t>Action 4:</a:t>
            </a:r>
            <a:r>
              <a:rPr lang="en-US" sz="2800" dirty="0"/>
              <a:t> Continued improvement to the Geodetic Toolkit, in anticipation of a geospatially enabled database with robust transformation tools to link NAD 83 and NAVD 88 to the new reference frames</a:t>
            </a:r>
            <a:r>
              <a:rPr lang="en-US" sz="2800" dirty="0" smtClean="0"/>
              <a:t>.</a:t>
            </a:r>
            <a:endParaRPr lang="en-US" sz="2800"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27</a:t>
            </a:fld>
            <a:endParaRPr lang="en-US" altLang="en-US"/>
          </a:p>
        </p:txBody>
      </p:sp>
    </p:spTree>
    <p:extLst>
      <p:ext uri="{BB962C8B-B14F-4D97-AF65-F5344CB8AC3E}">
        <p14:creationId xmlns:p14="http://schemas.microsoft.com/office/powerpoint/2010/main" val="428375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CONSTITUENT ACTIVITIES</a:t>
            </a:r>
            <a:endParaRPr lang="en-US" dirty="0"/>
          </a:p>
        </p:txBody>
      </p:sp>
      <p:sp>
        <p:nvSpPr>
          <p:cNvPr id="3" name="Content Placeholder 2"/>
          <p:cNvSpPr>
            <a:spLocks noGrp="1"/>
          </p:cNvSpPr>
          <p:nvPr>
            <p:ph idx="1"/>
          </p:nvPr>
        </p:nvSpPr>
        <p:spPr/>
        <p:txBody>
          <a:bodyPr/>
          <a:lstStyle/>
          <a:p>
            <a:r>
              <a:rPr lang="en-US" sz="2800" b="1" dirty="0"/>
              <a:t>Action 1: </a:t>
            </a:r>
            <a:r>
              <a:rPr lang="en-US" sz="2800" dirty="0"/>
              <a:t>Provide feedback and engage with NOAA and NGS through summits and other NGS efforts, monthly meetings, guest columns in trade publications, and through regular NGS website visits.</a:t>
            </a:r>
          </a:p>
          <a:p>
            <a:r>
              <a:rPr lang="en-US" sz="2800" b="1" dirty="0"/>
              <a:t>Action 2: </a:t>
            </a:r>
            <a:r>
              <a:rPr lang="en-US" sz="2800" dirty="0"/>
              <a:t>Engage with professional societies such as our summit co-sponsors, NSPS and MAPPS. These societies have a tremendous national and local reach, and NGS will meet with them consistently to best take advantage of their communication networks that translate to the state and local levels</a:t>
            </a:r>
            <a:r>
              <a:rPr lang="en-US" sz="2800" dirty="0" smtClean="0"/>
              <a:t>.</a:t>
            </a:r>
            <a:endParaRPr lang="en-US" sz="2800"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28</a:t>
            </a:fld>
            <a:endParaRPr lang="en-US" altLang="en-US"/>
          </a:p>
        </p:txBody>
      </p:sp>
    </p:spTree>
    <p:extLst>
      <p:ext uri="{BB962C8B-B14F-4D97-AF65-F5344CB8AC3E}">
        <p14:creationId xmlns:p14="http://schemas.microsoft.com/office/powerpoint/2010/main" val="2917882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CONSTITUENT ACTIVITIES</a:t>
            </a:r>
          </a:p>
        </p:txBody>
      </p:sp>
      <p:sp>
        <p:nvSpPr>
          <p:cNvPr id="3" name="Content Placeholder 2"/>
          <p:cNvSpPr>
            <a:spLocks noGrp="1"/>
          </p:cNvSpPr>
          <p:nvPr>
            <p:ph idx="1"/>
          </p:nvPr>
        </p:nvSpPr>
        <p:spPr/>
        <p:txBody>
          <a:bodyPr/>
          <a:lstStyle/>
          <a:p>
            <a:r>
              <a:rPr lang="en-US" sz="2800" b="1" dirty="0"/>
              <a:t>Action 3: </a:t>
            </a:r>
            <a:r>
              <a:rPr lang="en-US" sz="2800" dirty="0"/>
              <a:t>Take ownership of this project of transitioning to the new </a:t>
            </a:r>
            <a:r>
              <a:rPr lang="en-US" sz="2800" dirty="0" err="1"/>
              <a:t>datums</a:t>
            </a:r>
            <a:r>
              <a:rPr lang="en-US" sz="2800" dirty="0"/>
              <a:t>, tackling how you manage your data today, change processes moving forward, and prepare for a smooth (as possible) transition.</a:t>
            </a:r>
          </a:p>
          <a:p>
            <a:r>
              <a:rPr lang="en-US" sz="2800" b="1" dirty="0"/>
              <a:t>Action 4: </a:t>
            </a:r>
            <a:r>
              <a:rPr lang="en-US" sz="2800" dirty="0"/>
              <a:t>Volunteer and share your data when the opportunities arise. There are some data-sharing options already in place, and NGS will be sure to identify opportunities that are amenable for you to engage in. Most recently NGS has encouraged the public to collect GPS observations on bench marks in conjunction with National Surveyors week, and we expect opportunities like this to recur and expand.</a:t>
            </a:r>
          </a:p>
          <a:p>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29</a:t>
            </a:fld>
            <a:endParaRPr lang="en-US" altLang="en-US"/>
          </a:p>
        </p:txBody>
      </p:sp>
    </p:spTree>
    <p:extLst>
      <p:ext uri="{BB962C8B-B14F-4D97-AF65-F5344CB8AC3E}">
        <p14:creationId xmlns:p14="http://schemas.microsoft.com/office/powerpoint/2010/main" val="311847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108"/>
            <a:ext cx="10972800" cy="1143000"/>
          </a:xfrm>
        </p:spPr>
        <p:txBody>
          <a:bodyPr/>
          <a:lstStyle/>
          <a:p>
            <a:r>
              <a:rPr lang="en-US" dirty="0" smtClean="0"/>
              <a:t>NGS Personnel Changes</a:t>
            </a:r>
            <a:endParaRPr lang="en-US" dirty="0"/>
          </a:p>
        </p:txBody>
      </p:sp>
      <p:sp>
        <p:nvSpPr>
          <p:cNvPr id="3" name="Content Placeholder 2"/>
          <p:cNvSpPr>
            <a:spLocks noGrp="1"/>
          </p:cNvSpPr>
          <p:nvPr>
            <p:ph idx="1"/>
          </p:nvPr>
        </p:nvSpPr>
        <p:spPr/>
        <p:txBody>
          <a:bodyPr/>
          <a:lstStyle/>
          <a:p>
            <a:r>
              <a:rPr lang="en-US" dirty="0" smtClean="0"/>
              <a:t>HQ</a:t>
            </a:r>
          </a:p>
          <a:p>
            <a:pPr lvl="1"/>
            <a:r>
              <a:rPr lang="en-US" dirty="0" err="1" smtClean="0"/>
              <a:t>Dru</a:t>
            </a:r>
            <a:r>
              <a:rPr lang="en-US" dirty="0" smtClean="0"/>
              <a:t> Smith now NSRS Implementation Manager (e.g., 2022 </a:t>
            </a:r>
            <a:r>
              <a:rPr lang="en-US" dirty="0" err="1" smtClean="0"/>
              <a:t>datums</a:t>
            </a:r>
            <a:r>
              <a:rPr lang="en-US" dirty="0" smtClean="0"/>
              <a:t>)</a:t>
            </a:r>
          </a:p>
          <a:p>
            <a:pPr lvl="1"/>
            <a:r>
              <a:rPr lang="en-US" dirty="0" smtClean="0"/>
              <a:t>Neil Weston is now Chief Geodesist</a:t>
            </a:r>
          </a:p>
          <a:p>
            <a:pPr lvl="1"/>
            <a:r>
              <a:rPr lang="en-US" dirty="0" smtClean="0"/>
              <a:t>Brett Howe is serving as acting Deputy Director</a:t>
            </a:r>
          </a:p>
          <a:p>
            <a:r>
              <a:rPr lang="en-US" dirty="0" smtClean="0"/>
              <a:t>Other Divisions</a:t>
            </a:r>
          </a:p>
          <a:p>
            <a:pPr lvl="1"/>
            <a:r>
              <a:rPr lang="en-US" dirty="0" smtClean="0"/>
              <a:t>Vicki Childers is now the Chief, OAD</a:t>
            </a:r>
          </a:p>
          <a:p>
            <a:pPr lvl="1"/>
            <a:r>
              <a:rPr lang="en-US" dirty="0" smtClean="0"/>
              <a:t>Gerry </a:t>
            </a:r>
            <a:r>
              <a:rPr lang="en-US" dirty="0" err="1" smtClean="0"/>
              <a:t>Mader</a:t>
            </a:r>
            <a:r>
              <a:rPr lang="en-US" dirty="0" smtClean="0"/>
              <a:t> has retired as Chief, GRD</a:t>
            </a:r>
          </a:p>
          <a:p>
            <a:pPr lvl="1"/>
            <a:r>
              <a:rPr lang="en-US" dirty="0" smtClean="0"/>
              <a:t>Steve </a:t>
            </a:r>
            <a:r>
              <a:rPr lang="en-US" dirty="0" err="1" smtClean="0"/>
              <a:t>Hilla</a:t>
            </a:r>
            <a:r>
              <a:rPr lang="en-US" dirty="0" smtClean="0"/>
              <a:t> is filling in as acting Chief, GRD</a:t>
            </a:r>
          </a:p>
          <a:p>
            <a:pPr lvl="1"/>
            <a:r>
              <a:rPr lang="en-US" dirty="0" smtClean="0"/>
              <a:t>Ross Mackay is filling in as acting Chief, GSD </a:t>
            </a:r>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3</a:t>
            </a:fld>
            <a:endParaRPr lang="en-US" altLang="en-US"/>
          </a:p>
        </p:txBody>
      </p:sp>
    </p:spTree>
    <p:extLst>
      <p:ext uri="{BB962C8B-B14F-4D97-AF65-F5344CB8AC3E}">
        <p14:creationId xmlns:p14="http://schemas.microsoft.com/office/powerpoint/2010/main" val="411082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a:t>
            </a:r>
            <a:endParaRPr lang="en-US" dirty="0"/>
          </a:p>
        </p:txBody>
      </p:sp>
      <p:sp>
        <p:nvSpPr>
          <p:cNvPr id="3" name="Content Placeholder 2"/>
          <p:cNvSpPr>
            <a:spLocks noGrp="1"/>
          </p:cNvSpPr>
          <p:nvPr>
            <p:ph idx="1"/>
          </p:nvPr>
        </p:nvSpPr>
        <p:spPr/>
        <p:txBody>
          <a:bodyPr/>
          <a:lstStyle/>
          <a:p>
            <a:r>
              <a:rPr lang="en-US" dirty="0" smtClean="0"/>
              <a:t>Will continue at future Geospatial Summits and other national and international meetings.</a:t>
            </a:r>
          </a:p>
          <a:p>
            <a:r>
              <a:rPr lang="en-US" dirty="0" smtClean="0"/>
              <a:t>Continued collaboration with IAG, FIG, and the UN-GGIM</a:t>
            </a:r>
          </a:p>
          <a:p>
            <a:r>
              <a:rPr lang="en-US" dirty="0" smtClean="0"/>
              <a:t>Continued collaboration  with Canada, Mexico, and nations in Caribbean and Central America</a:t>
            </a:r>
          </a:p>
          <a:p>
            <a:r>
              <a:rPr lang="en-US" dirty="0" smtClean="0"/>
              <a:t>Will work with state surveying groups through NSPS and others to hone message for States to implement new laws</a:t>
            </a:r>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30</a:t>
            </a:fld>
            <a:endParaRPr lang="en-US" altLang="en-US"/>
          </a:p>
        </p:txBody>
      </p:sp>
    </p:spTree>
    <p:extLst>
      <p:ext uri="{BB962C8B-B14F-4D97-AF65-F5344CB8AC3E}">
        <p14:creationId xmlns:p14="http://schemas.microsoft.com/office/powerpoint/2010/main" val="983345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Outlook</a:t>
            </a:r>
            <a:endParaRPr lang="en-US" dirty="0"/>
          </a:p>
        </p:txBody>
      </p:sp>
      <p:sp>
        <p:nvSpPr>
          <p:cNvPr id="3" name="Content Placeholder 2"/>
          <p:cNvSpPr>
            <a:spLocks noGrp="1"/>
          </p:cNvSpPr>
          <p:nvPr>
            <p:ph idx="1"/>
          </p:nvPr>
        </p:nvSpPr>
        <p:spPr/>
        <p:txBody>
          <a:bodyPr/>
          <a:lstStyle/>
          <a:p>
            <a:r>
              <a:rPr lang="en-US" dirty="0" smtClean="0"/>
              <a:t>OPUS Projects (OP) or some derivative thereof will serve as means of determining geometric coordinates in the 2022 Geometric Reference Frame</a:t>
            </a:r>
          </a:p>
          <a:p>
            <a:r>
              <a:rPr lang="en-US" dirty="0" smtClean="0"/>
              <a:t>GNSS data will be used – not just GPS</a:t>
            </a:r>
          </a:p>
          <a:p>
            <a:r>
              <a:rPr lang="en-US" dirty="0" smtClean="0"/>
              <a:t>These coordinates will be used in some type of geopotential model to derive </a:t>
            </a:r>
            <a:r>
              <a:rPr lang="en-US" dirty="0" err="1" smtClean="0"/>
              <a:t>orthometric</a:t>
            </a:r>
            <a:r>
              <a:rPr lang="en-US" dirty="0" smtClean="0"/>
              <a:t> and other heights</a:t>
            </a:r>
          </a:p>
          <a:p>
            <a:r>
              <a:rPr lang="en-US" dirty="0" smtClean="0"/>
              <a:t>The models will be consistent with other global models and reference systems</a:t>
            </a:r>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31</a:t>
            </a:fld>
            <a:endParaRPr lang="en-US" altLang="en-US"/>
          </a:p>
        </p:txBody>
      </p:sp>
    </p:spTree>
    <p:extLst>
      <p:ext uri="{BB962C8B-B14F-4D97-AF65-F5344CB8AC3E}">
        <p14:creationId xmlns:p14="http://schemas.microsoft.com/office/powerpoint/2010/main" val="306175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Questions?</a:t>
            </a:r>
          </a:p>
        </p:txBody>
      </p:sp>
      <p:sp>
        <p:nvSpPr>
          <p:cNvPr id="25603" name="Content Placeholder 2"/>
          <p:cNvSpPr>
            <a:spLocks noGrp="1"/>
          </p:cNvSpPr>
          <p:nvPr>
            <p:ph idx="1"/>
          </p:nvPr>
        </p:nvSpPr>
        <p:spPr/>
        <p:txBody>
          <a:bodyPr/>
          <a:lstStyle/>
          <a:p>
            <a:pPr marL="0" indent="0">
              <a:buNone/>
            </a:pPr>
            <a:r>
              <a:rPr lang="en-US" altLang="en-US" smtClean="0"/>
              <a:t>Daniel R. Roman, Ph.D.</a:t>
            </a:r>
          </a:p>
          <a:p>
            <a:pPr marL="0" indent="0">
              <a:buNone/>
            </a:pPr>
            <a:r>
              <a:rPr lang="en-US" altLang="en-US" smtClean="0"/>
              <a:t>Chief, Spatial Reference System Division</a:t>
            </a:r>
          </a:p>
          <a:p>
            <a:pPr marL="0" indent="0">
              <a:buNone/>
            </a:pPr>
            <a:r>
              <a:rPr lang="en-US" altLang="en-US" smtClean="0"/>
              <a:t>NOAA/NOS, National Geodetic Survey</a:t>
            </a:r>
          </a:p>
          <a:p>
            <a:pPr marL="0" indent="0">
              <a:buNone/>
            </a:pPr>
            <a:r>
              <a:rPr lang="en-US" altLang="en-US" smtClean="0"/>
              <a:t>W: +1-301-713-3200 x103</a:t>
            </a:r>
          </a:p>
          <a:p>
            <a:pPr marL="0" indent="0">
              <a:buNone/>
            </a:pPr>
            <a:r>
              <a:rPr lang="en-US" altLang="en-US" smtClean="0"/>
              <a:t>F: +1-301-713-4324</a:t>
            </a:r>
          </a:p>
          <a:p>
            <a:pPr marL="0" indent="0">
              <a:buNone/>
            </a:pPr>
            <a:r>
              <a:rPr lang="en-US" altLang="en-US" smtClean="0"/>
              <a:t>E: </a:t>
            </a:r>
            <a:r>
              <a:rPr lang="en-US" altLang="en-US" smtClean="0">
                <a:hlinkClick r:id="rId2"/>
              </a:rPr>
              <a:t>dan.roman@noaa.gov</a:t>
            </a:r>
            <a:endParaRPr lang="en-US" altLang="en-US" smtClean="0"/>
          </a:p>
          <a:p>
            <a:pPr marL="0" indent="0">
              <a:buNone/>
            </a:pPr>
            <a:endParaRPr lang="en-US" altLang="en-US" smtClean="0"/>
          </a:p>
        </p:txBody>
      </p:sp>
      <p:sp>
        <p:nvSpPr>
          <p:cNvPr id="4" name="Date Placeholder 3"/>
          <p:cNvSpPr>
            <a:spLocks noGrp="1"/>
          </p:cNvSpPr>
          <p:nvPr>
            <p:ph type="dt" sz="quarter" idx="10"/>
          </p:nvPr>
        </p:nvSpPr>
        <p:spPr/>
        <p:txBody>
          <a:bodyPr/>
          <a:lstStyle/>
          <a:p>
            <a:pPr>
              <a:defRPr/>
            </a:pPr>
            <a:r>
              <a:rPr lang="en-US"/>
              <a:t>Wednesday, 27 JAN 2015, Session C3</a:t>
            </a:r>
          </a:p>
        </p:txBody>
      </p:sp>
      <p:sp>
        <p:nvSpPr>
          <p:cNvPr id="5" name="Footer Placeholder 4"/>
          <p:cNvSpPr>
            <a:spLocks noGrp="1"/>
          </p:cNvSpPr>
          <p:nvPr>
            <p:ph type="ftr" sz="quarter" idx="11"/>
          </p:nvPr>
        </p:nvSpPr>
        <p:spPr/>
        <p:txBody>
          <a:bodyPr/>
          <a:lstStyle/>
          <a:p>
            <a:pPr>
              <a:defRPr/>
            </a:pPr>
            <a:r>
              <a:rPr lang="en-US"/>
              <a:t>ION International Technical Meeting   January 26-28, 2015  Dana Point, CA</a:t>
            </a:r>
          </a:p>
        </p:txBody>
      </p:sp>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296CFC-0DC8-4DE5-BEB1-8866478B3B62}" type="slidenum">
              <a:rPr lang="en-US" altLang="en-US">
                <a:solidFill>
                  <a:srgbClr val="898989"/>
                </a:solidFill>
                <a:latin typeface="Calibri" panose="020F0502020204030204" pitchFamily="34" charset="0"/>
              </a:rPr>
              <a:pPr eaLnBrk="1" hangingPunct="1"/>
              <a:t>32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766487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Changes in SRSD</a:t>
            </a:r>
            <a:endParaRPr lang="en-US" dirty="0"/>
          </a:p>
        </p:txBody>
      </p:sp>
      <p:sp>
        <p:nvSpPr>
          <p:cNvPr id="3" name="Content Placeholder 2"/>
          <p:cNvSpPr>
            <a:spLocks noGrp="1"/>
          </p:cNvSpPr>
          <p:nvPr>
            <p:ph idx="1"/>
          </p:nvPr>
        </p:nvSpPr>
        <p:spPr/>
        <p:txBody>
          <a:bodyPr/>
          <a:lstStyle/>
          <a:p>
            <a:r>
              <a:rPr lang="en-US" dirty="0" smtClean="0"/>
              <a:t>GSA Branch</a:t>
            </a:r>
          </a:p>
          <a:p>
            <a:pPr lvl="1"/>
            <a:r>
              <a:rPr lang="en-US" dirty="0" smtClean="0"/>
              <a:t>Bang Le is new RTN Liaison</a:t>
            </a:r>
          </a:p>
          <a:p>
            <a:pPr lvl="1"/>
            <a:r>
              <a:rPr lang="en-US" dirty="0" smtClean="0"/>
              <a:t>Dave Hatcher and </a:t>
            </a:r>
            <a:r>
              <a:rPr lang="en-US" dirty="0" err="1" smtClean="0"/>
              <a:t>Weibing</a:t>
            </a:r>
            <a:r>
              <a:rPr lang="en-US" dirty="0" smtClean="0"/>
              <a:t> Wang are OPUS Analyst</a:t>
            </a:r>
          </a:p>
          <a:p>
            <a:pPr lvl="1"/>
            <a:r>
              <a:rPr lang="en-US" dirty="0" smtClean="0"/>
              <a:t>They replace Cindy Craig and Bob </a:t>
            </a:r>
            <a:r>
              <a:rPr lang="en-US" dirty="0" err="1" smtClean="0"/>
              <a:t>Siclari</a:t>
            </a:r>
            <a:r>
              <a:rPr lang="en-US" dirty="0" smtClean="0"/>
              <a:t> (01 SEP)</a:t>
            </a:r>
          </a:p>
          <a:p>
            <a:r>
              <a:rPr lang="en-US" dirty="0" smtClean="0"/>
              <a:t>CORS Branch</a:t>
            </a:r>
            <a:endParaRPr lang="en-US" dirty="0"/>
          </a:p>
          <a:p>
            <a:pPr lvl="1"/>
            <a:r>
              <a:rPr lang="en-US" dirty="0"/>
              <a:t>Kevin Choi is Branch Chief and will soon divest ACC duties</a:t>
            </a:r>
          </a:p>
          <a:p>
            <a:pPr lvl="1"/>
            <a:r>
              <a:rPr lang="en-US" dirty="0" err="1" smtClean="0"/>
              <a:t>Sungpil</a:t>
            </a:r>
            <a:r>
              <a:rPr lang="en-US" dirty="0" smtClean="0"/>
              <a:t> Yoon and </a:t>
            </a:r>
            <a:r>
              <a:rPr lang="en-US" dirty="0" err="1" smtClean="0"/>
              <a:t>Jarir</a:t>
            </a:r>
            <a:r>
              <a:rPr lang="en-US" dirty="0" smtClean="0"/>
              <a:t> Saleh are Orbiteers</a:t>
            </a:r>
          </a:p>
          <a:p>
            <a:pPr lvl="1"/>
            <a:r>
              <a:rPr lang="en-US" dirty="0" smtClean="0"/>
              <a:t>Fran Coloma and </a:t>
            </a:r>
            <a:r>
              <a:rPr lang="en-US" dirty="0" err="1" smtClean="0"/>
              <a:t>Lijuan</a:t>
            </a:r>
            <a:r>
              <a:rPr lang="en-US" dirty="0" smtClean="0"/>
              <a:t> Sun are CORS Analysts</a:t>
            </a:r>
            <a:endParaRPr lang="en-US" dirty="0"/>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4</a:t>
            </a:fld>
            <a:endParaRPr lang="en-US" altLang="en-US"/>
          </a:p>
        </p:txBody>
      </p:sp>
    </p:spTree>
    <p:extLst>
      <p:ext uri="{BB962C8B-B14F-4D97-AF65-F5344CB8AC3E}">
        <p14:creationId xmlns:p14="http://schemas.microsoft.com/office/powerpoint/2010/main" val="227798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2022 Geometric Reference Frame</a:t>
            </a:r>
            <a:endParaRPr lang="en-US" dirty="0"/>
          </a:p>
        </p:txBody>
      </p:sp>
      <p:sp>
        <p:nvSpPr>
          <p:cNvPr id="3" name="Content Placeholder 2"/>
          <p:cNvSpPr>
            <a:spLocks noGrp="1"/>
          </p:cNvSpPr>
          <p:nvPr>
            <p:ph sz="half" idx="1"/>
          </p:nvPr>
        </p:nvSpPr>
        <p:spPr/>
        <p:txBody>
          <a:bodyPr/>
          <a:lstStyle/>
          <a:p>
            <a:r>
              <a:rPr lang="en-US" dirty="0" smtClean="0"/>
              <a:t>Will be </a:t>
            </a:r>
            <a:r>
              <a:rPr lang="en-US" dirty="0" smtClean="0"/>
              <a:t>fit </a:t>
            </a:r>
            <a:r>
              <a:rPr lang="en-US" dirty="0" smtClean="0"/>
              <a:t>from global to local</a:t>
            </a:r>
          </a:p>
          <a:p>
            <a:pPr marL="342900" lvl="1" indent="-342900">
              <a:buFont typeface="Arial" panose="020B0604020202020204" pitchFamily="34" charset="0"/>
              <a:buChar char="•"/>
            </a:pPr>
            <a:r>
              <a:rPr lang="en-US" sz="2800" dirty="0" smtClean="0"/>
              <a:t>Foundation CORS will be the U.S. subset of IGS global sites </a:t>
            </a:r>
            <a:endParaRPr lang="en-US" sz="2800" dirty="0"/>
          </a:p>
          <a:p>
            <a:r>
              <a:rPr lang="en-US" dirty="0" smtClean="0"/>
              <a:t>These will adjust the CORS Sites</a:t>
            </a:r>
          </a:p>
          <a:p>
            <a:pPr lvl="1"/>
            <a:r>
              <a:rPr lang="en-US" dirty="0" smtClean="0"/>
              <a:t>Collected/archived at ~ 2000 sites</a:t>
            </a:r>
          </a:p>
          <a:p>
            <a:pPr lvl="1"/>
            <a:r>
              <a:rPr lang="en-US" dirty="0" smtClean="0"/>
              <a:t>Even when a site is dropped, it must be maintained in the list</a:t>
            </a:r>
          </a:p>
          <a:p>
            <a:r>
              <a:rPr lang="en-US" dirty="0" smtClean="0"/>
              <a:t>CORS Sites can then adjust RTN’s</a:t>
            </a:r>
          </a:p>
          <a:p>
            <a:r>
              <a:rPr lang="en-US" dirty="0" smtClean="0"/>
              <a:t>Akin to </a:t>
            </a:r>
            <a:r>
              <a:rPr lang="en-US" dirty="0" err="1" smtClean="0"/>
              <a:t>Helmert</a:t>
            </a:r>
            <a:r>
              <a:rPr lang="en-US" dirty="0" smtClean="0"/>
              <a:t> Blocking scheme</a:t>
            </a:r>
          </a:p>
        </p:txBody>
      </p:sp>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5</a:t>
            </a:fld>
            <a:endParaRPr lang="en-US" altLang="en-US"/>
          </a:p>
        </p:txBody>
      </p:sp>
      <p:pic>
        <p:nvPicPr>
          <p:cNvPr id="8" name="Picture 1"/>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6595" t="3029" r="7481" b="2002"/>
          <a:stretch>
            <a:fillRect/>
          </a:stretch>
        </p:blipFill>
        <p:spPr bwMode="auto">
          <a:xfrm>
            <a:off x="6197600" y="1759408"/>
            <a:ext cx="5384800" cy="420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573325" y="1289649"/>
            <a:ext cx="4523033" cy="584775"/>
          </a:xfrm>
          <a:prstGeom prst="rect">
            <a:avLst/>
          </a:prstGeom>
          <a:noFill/>
        </p:spPr>
        <p:txBody>
          <a:bodyPr wrap="none" rtlCol="0">
            <a:spAutoFit/>
          </a:bodyPr>
          <a:lstStyle/>
          <a:p>
            <a:r>
              <a:rPr lang="en-US" altLang="en-US" sz="3200" dirty="0">
                <a:solidFill>
                  <a:srgbClr val="0000FF"/>
                </a:solidFill>
                <a:ea typeface="ＭＳ Ｐゴシック" panose="020B0600070205080204" pitchFamily="34" charset="-128"/>
              </a:rPr>
              <a:t>Possible Foundation CORS</a:t>
            </a:r>
            <a:endParaRPr lang="en-US" sz="3200" dirty="0"/>
          </a:p>
        </p:txBody>
      </p:sp>
    </p:spTree>
    <p:extLst>
      <p:ext uri="{BB962C8B-B14F-4D97-AF65-F5344CB8AC3E}">
        <p14:creationId xmlns:p14="http://schemas.microsoft.com/office/powerpoint/2010/main" val="187776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2022 Geometric Reference Frame</a:t>
            </a:r>
          </a:p>
        </p:txBody>
      </p:sp>
      <p:sp>
        <p:nvSpPr>
          <p:cNvPr id="3" name="Content Placeholder 2"/>
          <p:cNvSpPr>
            <a:spLocks noGrp="1"/>
          </p:cNvSpPr>
          <p:nvPr>
            <p:ph sz="half" idx="1"/>
          </p:nvPr>
        </p:nvSpPr>
        <p:spPr/>
        <p:txBody>
          <a:bodyPr/>
          <a:lstStyle/>
          <a:p>
            <a:r>
              <a:rPr lang="en-US" dirty="0"/>
              <a:t>The archived CORS data are used in OPUS tools</a:t>
            </a:r>
          </a:p>
          <a:p>
            <a:pPr lvl="1"/>
            <a:r>
              <a:rPr lang="en-US" dirty="0"/>
              <a:t>Currently, OPUS output is only Shared (e.g., OPUS Database)</a:t>
            </a:r>
          </a:p>
          <a:p>
            <a:pPr lvl="1"/>
            <a:r>
              <a:rPr lang="en-US" dirty="0"/>
              <a:t>Official coordinates remain those in the </a:t>
            </a:r>
            <a:r>
              <a:rPr lang="en-US" dirty="0" smtClean="0"/>
              <a:t>NGSIDB</a:t>
            </a:r>
          </a:p>
          <a:p>
            <a:r>
              <a:rPr lang="en-US" dirty="0" smtClean="0"/>
              <a:t>RTN Validator tool in DEV</a:t>
            </a:r>
          </a:p>
          <a:p>
            <a:pPr lvl="1"/>
            <a:r>
              <a:rPr lang="en-US" dirty="0"/>
              <a:t>D</a:t>
            </a:r>
            <a:r>
              <a:rPr lang="en-US" dirty="0" smtClean="0"/>
              <a:t>ifference between OPUS solution and reported coordinates</a:t>
            </a:r>
          </a:p>
          <a:p>
            <a:pPr lvl="1"/>
            <a:r>
              <a:rPr lang="en-US" dirty="0" smtClean="0"/>
              <a:t>Expedited upload – as frequent as wanted</a:t>
            </a:r>
            <a:endParaRPr lang="en-US" dirty="0"/>
          </a:p>
          <a:p>
            <a:endParaRPr lang="en-US" dirty="0"/>
          </a:p>
        </p:txBody>
      </p:sp>
      <p:pic>
        <p:nvPicPr>
          <p:cNvPr id="2" name="Content Placeholder 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97600" y="1466529"/>
            <a:ext cx="5384800" cy="2791995"/>
          </a:xfrm>
        </p:spPr>
      </p:pic>
      <p:sp>
        <p:nvSpPr>
          <p:cNvPr id="4" name="Date Placeholder 3"/>
          <p:cNvSpPr>
            <a:spLocks noGrp="1"/>
          </p:cNvSpPr>
          <p:nvPr>
            <p:ph type="dt" sz="half" idx="10"/>
          </p:nvPr>
        </p:nvSpPr>
        <p:spPr/>
        <p:txBody>
          <a:bodyPr/>
          <a:lstStyle/>
          <a:p>
            <a:pPr>
              <a:defRPr/>
            </a:pPr>
            <a:r>
              <a:rPr lang="en-US" smtClean="0"/>
              <a:t>NGS Update                                                               1015-1200    29 July 2015</a:t>
            </a:r>
            <a:endParaRPr lang="en-US"/>
          </a:p>
        </p:txBody>
      </p:sp>
      <p:sp>
        <p:nvSpPr>
          <p:cNvPr id="5" name="Footer Placeholder 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6" name="Slide Number Placeholder 5"/>
          <p:cNvSpPr>
            <a:spLocks noGrp="1"/>
          </p:cNvSpPr>
          <p:nvPr>
            <p:ph type="sldNum" sz="quarter" idx="12"/>
          </p:nvPr>
        </p:nvSpPr>
        <p:spPr/>
        <p:txBody>
          <a:bodyPr/>
          <a:lstStyle/>
          <a:p>
            <a:fld id="{5B0ABE0A-6C0D-4FD2-BB4D-7F3028D3A7F6}" type="slidenum">
              <a:rPr lang="en-US" altLang="en-US" smtClean="0"/>
              <a:pPr/>
              <a:t>6</a:t>
            </a:fld>
            <a:endParaRPr lang="en-US" altLang="en-US"/>
          </a:p>
        </p:txBody>
      </p:sp>
      <p:graphicFrame>
        <p:nvGraphicFramePr>
          <p:cNvPr id="9" name="Object 2"/>
          <p:cNvGraphicFramePr>
            <a:graphicFrameLocks noChangeAspect="1"/>
          </p:cNvGraphicFramePr>
          <p:nvPr>
            <p:extLst>
              <p:ext uri="{D42A27DB-BD31-4B8C-83A1-F6EECF244321}">
                <p14:modId xmlns:p14="http://schemas.microsoft.com/office/powerpoint/2010/main" val="199006931"/>
              </p:ext>
            </p:extLst>
          </p:nvPr>
        </p:nvGraphicFramePr>
        <p:xfrm>
          <a:off x="5391508" y="3665702"/>
          <a:ext cx="3856003" cy="2935257"/>
        </p:xfrm>
        <a:graphic>
          <a:graphicData uri="http://schemas.openxmlformats.org/presentationml/2006/ole">
            <mc:AlternateContent xmlns:mc="http://schemas.openxmlformats.org/markup-compatibility/2006">
              <mc:Choice xmlns:v="urn:schemas-microsoft-com:vml" Requires="v">
                <p:oleObj spid="_x0000_s1031" name="Worksheet" r:id="rId5" imgW="10260000" imgH="7031160" progId="Excel.Sheet.8">
                  <p:embed/>
                </p:oleObj>
              </mc:Choice>
              <mc:Fallback>
                <p:oleObj name="Worksheet" r:id="rId5" imgW="10260000" imgH="703116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508" y="3665702"/>
                        <a:ext cx="3856003" cy="2935257"/>
                      </a:xfrm>
                      <a:prstGeom prst="rect">
                        <a:avLst/>
                      </a:prstGeom>
                      <a:noFill/>
                      <a:ln>
                        <a:noFill/>
                      </a:ln>
                      <a:effectLst/>
                    </p:spPr>
                  </p:pic>
                </p:oleObj>
              </mc:Fallback>
            </mc:AlternateContent>
          </a:graphicData>
        </a:graphic>
      </p:graphicFrame>
      <p:sp>
        <p:nvSpPr>
          <p:cNvPr id="10" name="TextBox 9"/>
          <p:cNvSpPr txBox="1"/>
          <p:nvPr/>
        </p:nvSpPr>
        <p:spPr>
          <a:xfrm>
            <a:off x="8712680" y="4321844"/>
            <a:ext cx="3531736" cy="2308324"/>
          </a:xfrm>
          <a:prstGeom prst="rect">
            <a:avLst/>
          </a:prstGeom>
          <a:noFill/>
        </p:spPr>
        <p:txBody>
          <a:bodyPr wrap="none" rtlCol="0">
            <a:spAutoFit/>
          </a:bodyPr>
          <a:lstStyle/>
          <a:p>
            <a:pPr>
              <a:spcBef>
                <a:spcPct val="0"/>
              </a:spcBef>
            </a:pPr>
            <a:r>
              <a:rPr lang="en-US" altLang="en-US" dirty="0" smtClean="0">
                <a:latin typeface="Arial" panose="020B0604020202020204" pitchFamily="34" charset="0"/>
              </a:rPr>
              <a:t>QA test of OPUS-S with </a:t>
            </a:r>
          </a:p>
          <a:p>
            <a:pPr>
              <a:spcBef>
                <a:spcPct val="0"/>
              </a:spcBef>
            </a:pPr>
            <a:r>
              <a:rPr lang="en-US" altLang="en-US" dirty="0" smtClean="0">
                <a:latin typeface="Arial" panose="020B0604020202020204" pitchFamily="34" charset="0"/>
              </a:rPr>
              <a:t>2-hour data sets at </a:t>
            </a:r>
            <a:r>
              <a:rPr lang="en-US" altLang="en-US" dirty="0">
                <a:latin typeface="Arial" panose="020B0604020202020204" pitchFamily="34" charset="0"/>
              </a:rPr>
              <a:t>200 </a:t>
            </a:r>
            <a:r>
              <a:rPr lang="en-US" altLang="en-US" dirty="0" smtClean="0">
                <a:latin typeface="Arial" panose="020B0604020202020204" pitchFamily="34" charset="0"/>
              </a:rPr>
              <a:t>CORS:</a:t>
            </a:r>
          </a:p>
          <a:p>
            <a:pPr>
              <a:spcBef>
                <a:spcPct val="0"/>
              </a:spcBef>
            </a:pPr>
            <a:r>
              <a:rPr lang="en-US" altLang="en-US" dirty="0" smtClean="0">
                <a:latin typeface="Arial" panose="020B0604020202020204" pitchFamily="34" charset="0"/>
              </a:rPr>
              <a:t>Compare output to CORS </a:t>
            </a:r>
            <a:r>
              <a:rPr lang="en-US" altLang="en-US" dirty="0" err="1" smtClean="0">
                <a:latin typeface="Arial" panose="020B0604020202020204" pitchFamily="34" charset="0"/>
              </a:rPr>
              <a:t>coord</a:t>
            </a:r>
            <a:r>
              <a:rPr lang="en-US" altLang="en-US" dirty="0">
                <a:latin typeface="Arial" panose="020B0604020202020204" pitchFamily="34" charset="0"/>
              </a:rPr>
              <a:t>.</a:t>
            </a:r>
            <a:endParaRPr lang="en-US" altLang="en-US" dirty="0" smtClean="0">
              <a:latin typeface="Arial" panose="020B0604020202020204" pitchFamily="34" charset="0"/>
            </a:endParaRP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Mean:	&lt;0.1 cm</a:t>
            </a:r>
          </a:p>
          <a:p>
            <a:pPr>
              <a:spcBef>
                <a:spcPct val="0"/>
              </a:spcBef>
            </a:pPr>
            <a:r>
              <a:rPr lang="en-US" altLang="en-US" dirty="0">
                <a:latin typeface="Arial" panose="020B0604020202020204" pitchFamily="34" charset="0"/>
              </a:rPr>
              <a:t>N-S RMS: 0.8 cm</a:t>
            </a:r>
          </a:p>
          <a:p>
            <a:pPr>
              <a:spcBef>
                <a:spcPct val="0"/>
              </a:spcBef>
            </a:pPr>
            <a:r>
              <a:rPr lang="en-US" altLang="en-US" dirty="0">
                <a:latin typeface="Arial" panose="020B0604020202020204" pitchFamily="34" charset="0"/>
              </a:rPr>
              <a:t>E-W RMS: 1.4 cm</a:t>
            </a:r>
          </a:p>
          <a:p>
            <a:endParaRPr lang="en-US" dirty="0"/>
          </a:p>
        </p:txBody>
      </p:sp>
    </p:spTree>
    <p:extLst>
      <p:ext uri="{BB962C8B-B14F-4D97-AF65-F5344CB8AC3E}">
        <p14:creationId xmlns:p14="http://schemas.microsoft.com/office/powerpoint/2010/main" val="195186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p:nvPr/>
        </p:nvCxnSpPr>
        <p:spPr>
          <a:xfrm flipH="1">
            <a:off x="8077200" y="2438400"/>
            <a:ext cx="137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448800" y="1752600"/>
            <a:ext cx="0"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467600" y="5486400"/>
            <a:ext cx="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67600" y="4724400"/>
            <a:ext cx="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4114800"/>
            <a:ext cx="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467600" y="3429000"/>
            <a:ext cx="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2438400"/>
            <a:ext cx="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42200" y="1498600"/>
            <a:ext cx="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0" name="Title 1"/>
          <p:cNvSpPr>
            <a:spLocks noGrp="1"/>
          </p:cNvSpPr>
          <p:nvPr>
            <p:ph type="title"/>
          </p:nvPr>
        </p:nvSpPr>
        <p:spPr/>
        <p:txBody>
          <a:bodyPr/>
          <a:lstStyle/>
          <a:p>
            <a:r>
              <a:rPr lang="en-US" altLang="en-US" sz="2800" b="1" dirty="0">
                <a:solidFill>
                  <a:srgbClr val="000000"/>
                </a:solidFill>
                <a:latin typeface="Arial" panose="020B0604020202020204" pitchFamily="34" charset="0"/>
                <a:cs typeface="Arial" panose="020B0604020202020204" pitchFamily="34" charset="0"/>
              </a:rPr>
              <a:t>V</a:t>
            </a:r>
            <a:r>
              <a:rPr lang="en-US" altLang="en-US" sz="2800" b="1" dirty="0" smtClean="0">
                <a:solidFill>
                  <a:srgbClr val="000000"/>
                </a:solidFill>
                <a:latin typeface="Arial" panose="020B0604020202020204" pitchFamily="34" charset="0"/>
                <a:cs typeface="Arial" panose="020B0604020202020204" pitchFamily="34" charset="0"/>
              </a:rPr>
              <a:t>alidate </a:t>
            </a:r>
            <a:r>
              <a:rPr lang="en-US" altLang="en-US" sz="2800" b="1" dirty="0">
                <a:solidFill>
                  <a:srgbClr val="000000"/>
                </a:solidFill>
                <a:latin typeface="Arial" panose="020B0604020202020204" pitchFamily="34" charset="0"/>
                <a:cs typeface="Arial" panose="020B0604020202020204" pitchFamily="34" charset="0"/>
              </a:rPr>
              <a:t>RTNs with a modified OPUS process</a:t>
            </a:r>
            <a:endParaRPr lang="en-US" altLang="en-US" sz="4800" dirty="0" smtClean="0"/>
          </a:p>
        </p:txBody>
      </p:sp>
      <p:sp>
        <p:nvSpPr>
          <p:cNvPr id="20491" name="Content Placeholder 9"/>
          <p:cNvSpPr>
            <a:spLocks noGrp="1"/>
          </p:cNvSpPr>
          <p:nvPr>
            <p:ph idx="1"/>
          </p:nvPr>
        </p:nvSpPr>
        <p:spPr>
          <a:xfrm>
            <a:off x="1981201" y="1143001"/>
            <a:ext cx="4549775" cy="4525963"/>
          </a:xfrm>
        </p:spPr>
        <p:txBody>
          <a:bodyPr/>
          <a:lstStyle/>
          <a:p>
            <a:r>
              <a:rPr lang="en-US" altLang="en-US" smtClean="0"/>
              <a:t>Major steps in OPUS are shown in left column</a:t>
            </a:r>
          </a:p>
          <a:p>
            <a:r>
              <a:rPr lang="en-US" altLang="en-US" smtClean="0"/>
              <a:t>Some steps can be skipped for RTN case</a:t>
            </a:r>
          </a:p>
          <a:p>
            <a:r>
              <a:rPr lang="en-US" altLang="en-US" smtClean="0"/>
              <a:t>Site is well established</a:t>
            </a:r>
          </a:p>
          <a:p>
            <a:r>
              <a:rPr lang="en-US" altLang="en-US" smtClean="0"/>
              <a:t>Operator would have an ID and appropriate header info</a:t>
            </a:r>
          </a:p>
          <a:p>
            <a:r>
              <a:rPr lang="en-US" altLang="en-US" smtClean="0"/>
              <a:t>Expedited upload avoids most QC checks </a:t>
            </a:r>
          </a:p>
        </p:txBody>
      </p:sp>
      <p:sp>
        <p:nvSpPr>
          <p:cNvPr id="20492" name="TextBox 10"/>
          <p:cNvSpPr txBox="1">
            <a:spLocks noChangeArrowheads="1"/>
          </p:cNvSpPr>
          <p:nvPr/>
        </p:nvSpPr>
        <p:spPr bwMode="auto">
          <a:xfrm>
            <a:off x="6781800" y="1066801"/>
            <a:ext cx="1295400" cy="646113"/>
          </a:xfrm>
          <a:prstGeom prst="rect">
            <a:avLst/>
          </a:prstGeom>
          <a:solidFill>
            <a:srgbClr val="0070C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Upload to webpage</a:t>
            </a:r>
          </a:p>
        </p:txBody>
      </p:sp>
      <p:sp>
        <p:nvSpPr>
          <p:cNvPr id="20493" name="TextBox 11"/>
          <p:cNvSpPr txBox="1">
            <a:spLocks noChangeArrowheads="1"/>
          </p:cNvSpPr>
          <p:nvPr/>
        </p:nvSpPr>
        <p:spPr bwMode="auto">
          <a:xfrm>
            <a:off x="6781800" y="1962151"/>
            <a:ext cx="1295400" cy="646113"/>
          </a:xfrm>
          <a:prstGeom prst="rect">
            <a:avLst/>
          </a:prstGeom>
          <a:solidFill>
            <a:srgbClr val="FF000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OPUS Solution</a:t>
            </a:r>
          </a:p>
        </p:txBody>
      </p:sp>
      <p:sp>
        <p:nvSpPr>
          <p:cNvPr id="20494" name="TextBox 12"/>
          <p:cNvSpPr txBox="1">
            <a:spLocks noChangeArrowheads="1"/>
          </p:cNvSpPr>
          <p:nvPr/>
        </p:nvSpPr>
        <p:spPr bwMode="auto">
          <a:xfrm>
            <a:off x="6781800" y="2952750"/>
            <a:ext cx="1295400" cy="647700"/>
          </a:xfrm>
          <a:prstGeom prst="rect">
            <a:avLst/>
          </a:prstGeom>
          <a:solidFill>
            <a:srgbClr val="0070C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Describe/ OPUS ID</a:t>
            </a:r>
          </a:p>
        </p:txBody>
      </p:sp>
      <p:sp>
        <p:nvSpPr>
          <p:cNvPr id="20495" name="TextBox 13"/>
          <p:cNvSpPr txBox="1">
            <a:spLocks noChangeArrowheads="1"/>
          </p:cNvSpPr>
          <p:nvPr/>
        </p:nvSpPr>
        <p:spPr bwMode="auto">
          <a:xfrm>
            <a:off x="6781800" y="3916364"/>
            <a:ext cx="1295400" cy="369887"/>
          </a:xfrm>
          <a:prstGeom prst="rect">
            <a:avLst/>
          </a:prstGeom>
          <a:solidFill>
            <a:srgbClr val="FF000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Verify</a:t>
            </a:r>
          </a:p>
        </p:txBody>
      </p:sp>
      <p:sp>
        <p:nvSpPr>
          <p:cNvPr id="20496" name="TextBox 14"/>
          <p:cNvSpPr txBox="1">
            <a:spLocks noChangeArrowheads="1"/>
          </p:cNvSpPr>
          <p:nvPr/>
        </p:nvSpPr>
        <p:spPr bwMode="auto">
          <a:xfrm>
            <a:off x="6781800" y="4602164"/>
            <a:ext cx="1295400" cy="369887"/>
          </a:xfrm>
          <a:prstGeom prst="rect">
            <a:avLst/>
          </a:prstGeom>
          <a:solidFill>
            <a:srgbClr val="0070C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Approve</a:t>
            </a:r>
          </a:p>
        </p:txBody>
      </p:sp>
      <p:sp>
        <p:nvSpPr>
          <p:cNvPr id="20497" name="TextBox 15"/>
          <p:cNvSpPr txBox="1">
            <a:spLocks noChangeArrowheads="1"/>
          </p:cNvSpPr>
          <p:nvPr/>
        </p:nvSpPr>
        <p:spPr bwMode="auto">
          <a:xfrm>
            <a:off x="6781800" y="5287964"/>
            <a:ext cx="1295400" cy="369887"/>
          </a:xfrm>
          <a:prstGeom prst="rect">
            <a:avLst/>
          </a:prstGeom>
          <a:solidFill>
            <a:srgbClr val="0070C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Review</a:t>
            </a:r>
          </a:p>
        </p:txBody>
      </p:sp>
      <p:sp>
        <p:nvSpPr>
          <p:cNvPr id="20498" name="TextBox 16"/>
          <p:cNvSpPr txBox="1">
            <a:spLocks noChangeArrowheads="1"/>
          </p:cNvSpPr>
          <p:nvPr/>
        </p:nvSpPr>
        <p:spPr bwMode="auto">
          <a:xfrm>
            <a:off x="6781800" y="6000750"/>
            <a:ext cx="1295400" cy="369888"/>
          </a:xfrm>
          <a:prstGeom prst="rect">
            <a:avLst/>
          </a:prstGeom>
          <a:solidFill>
            <a:srgbClr val="FF000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OPUS-DB</a:t>
            </a:r>
          </a:p>
        </p:txBody>
      </p:sp>
      <p:sp>
        <p:nvSpPr>
          <p:cNvPr id="20499" name="TextBox 34"/>
          <p:cNvSpPr txBox="1">
            <a:spLocks noChangeArrowheads="1"/>
          </p:cNvSpPr>
          <p:nvPr/>
        </p:nvSpPr>
        <p:spPr bwMode="auto">
          <a:xfrm>
            <a:off x="8610600" y="1066801"/>
            <a:ext cx="1676400" cy="923925"/>
          </a:xfrm>
          <a:prstGeom prst="rect">
            <a:avLst/>
          </a:prstGeom>
          <a:solidFill>
            <a:srgbClr val="FF000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RTN appends RINEX header</a:t>
            </a:r>
          </a:p>
          <a:p>
            <a:pPr eaLnBrk="1" hangingPunct="1">
              <a:spcBef>
                <a:spcPct val="0"/>
              </a:spcBef>
              <a:buFontTx/>
              <a:buNone/>
            </a:pPr>
            <a:r>
              <a:rPr lang="en-US" altLang="en-US" sz="1800">
                <a:latin typeface="Arial" panose="020B0604020202020204" pitchFamily="34" charset="0"/>
              </a:rPr>
              <a:t>(OPUS ID)</a:t>
            </a:r>
          </a:p>
        </p:txBody>
      </p:sp>
      <p:sp>
        <p:nvSpPr>
          <p:cNvPr id="20500" name="TextBox 36"/>
          <p:cNvSpPr txBox="1">
            <a:spLocks noChangeArrowheads="1"/>
          </p:cNvSpPr>
          <p:nvPr/>
        </p:nvSpPr>
        <p:spPr bwMode="auto">
          <a:xfrm>
            <a:off x="8839200" y="2286000"/>
            <a:ext cx="1295400" cy="369888"/>
          </a:xfrm>
          <a:prstGeom prst="rect">
            <a:avLst/>
          </a:prstGeom>
          <a:solidFill>
            <a:srgbClr val="FF000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FTP Site</a:t>
            </a:r>
          </a:p>
        </p:txBody>
      </p:sp>
      <p:sp>
        <p:nvSpPr>
          <p:cNvPr id="20501" name="Freeform 39"/>
          <p:cNvSpPr>
            <a:spLocks/>
          </p:cNvSpPr>
          <p:nvPr/>
        </p:nvSpPr>
        <p:spPr bwMode="auto">
          <a:xfrm>
            <a:off x="6354764" y="2514601"/>
            <a:ext cx="350837" cy="1585913"/>
          </a:xfrm>
          <a:custGeom>
            <a:avLst/>
            <a:gdLst>
              <a:gd name="T0" fmla="*/ 2147483647 w 552"/>
              <a:gd name="T1" fmla="*/ 0 h 1693"/>
              <a:gd name="T2" fmla="*/ 2147483647 w 552"/>
              <a:gd name="T3" fmla="*/ 2147483647 h 1693"/>
              <a:gd name="T4" fmla="*/ 2147483647 w 552"/>
              <a:gd name="T5" fmla="*/ 2147483647 h 1693"/>
              <a:gd name="T6" fmla="*/ 0 60000 65536"/>
              <a:gd name="T7" fmla="*/ 0 60000 65536"/>
              <a:gd name="T8" fmla="*/ 0 60000 65536"/>
            </a:gdLst>
            <a:ahLst/>
            <a:cxnLst>
              <a:cxn ang="T6">
                <a:pos x="T0" y="T1"/>
              </a:cxn>
              <a:cxn ang="T7">
                <a:pos x="T2" y="T3"/>
              </a:cxn>
              <a:cxn ang="T8">
                <a:pos x="T4" y="T5"/>
              </a:cxn>
            </a:cxnLst>
            <a:rect l="0" t="0" r="r" b="b"/>
            <a:pathLst>
              <a:path w="552" h="1693">
                <a:moveTo>
                  <a:pt x="471" y="0"/>
                </a:moveTo>
                <a:cubicBezTo>
                  <a:pt x="235" y="242"/>
                  <a:pt x="0" y="485"/>
                  <a:pt x="13" y="767"/>
                </a:cubicBezTo>
                <a:cubicBezTo>
                  <a:pt x="26" y="1049"/>
                  <a:pt x="289" y="1371"/>
                  <a:pt x="552" y="1693"/>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2" name="TextBox 40"/>
          <p:cNvSpPr txBox="1">
            <a:spLocks noChangeArrowheads="1"/>
          </p:cNvSpPr>
          <p:nvPr/>
        </p:nvSpPr>
        <p:spPr bwMode="auto">
          <a:xfrm>
            <a:off x="8610600" y="4687888"/>
            <a:ext cx="1676400" cy="646112"/>
          </a:xfrm>
          <a:prstGeom prst="rect">
            <a:avLst/>
          </a:prstGeom>
          <a:solidFill>
            <a:srgbClr val="FF0000"/>
          </a:solidFill>
          <a:ln w="25400">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Display on RTN Validator</a:t>
            </a:r>
          </a:p>
        </p:txBody>
      </p:sp>
      <p:sp>
        <p:nvSpPr>
          <p:cNvPr id="20503" name="Freeform 41"/>
          <p:cNvSpPr>
            <a:spLocks/>
          </p:cNvSpPr>
          <p:nvPr/>
        </p:nvSpPr>
        <p:spPr bwMode="auto">
          <a:xfrm>
            <a:off x="8164514" y="4191000"/>
            <a:ext cx="1322387" cy="427038"/>
          </a:xfrm>
          <a:custGeom>
            <a:avLst/>
            <a:gdLst>
              <a:gd name="T0" fmla="*/ 0 w 1811"/>
              <a:gd name="T1" fmla="*/ 0 h 117"/>
              <a:gd name="T2" fmla="*/ 2147483647 w 1811"/>
              <a:gd name="T3" fmla="*/ 2147483647 h 117"/>
              <a:gd name="T4" fmla="*/ 2147483647 w 1811"/>
              <a:gd name="T5" fmla="*/ 2147483647 h 117"/>
              <a:gd name="T6" fmla="*/ 0 60000 65536"/>
              <a:gd name="T7" fmla="*/ 0 60000 65536"/>
              <a:gd name="T8" fmla="*/ 0 60000 65536"/>
            </a:gdLst>
            <a:ahLst/>
            <a:cxnLst>
              <a:cxn ang="T6">
                <a:pos x="T0" y="T1"/>
              </a:cxn>
              <a:cxn ang="T7">
                <a:pos x="T2" y="T3"/>
              </a:cxn>
              <a:cxn ang="T8">
                <a:pos x="T4" y="T5"/>
              </a:cxn>
            </a:cxnLst>
            <a:rect l="0" t="0" r="r" b="b"/>
            <a:pathLst>
              <a:path w="1811" h="117">
                <a:moveTo>
                  <a:pt x="0" y="0"/>
                </a:moveTo>
                <a:cubicBezTo>
                  <a:pt x="549" y="4"/>
                  <a:pt x="1098" y="8"/>
                  <a:pt x="1400" y="28"/>
                </a:cubicBezTo>
                <a:cubicBezTo>
                  <a:pt x="1702" y="48"/>
                  <a:pt x="1756" y="82"/>
                  <a:pt x="1811" y="117"/>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4" name="Freeform 42"/>
          <p:cNvSpPr>
            <a:spLocks/>
          </p:cNvSpPr>
          <p:nvPr/>
        </p:nvSpPr>
        <p:spPr bwMode="auto">
          <a:xfrm>
            <a:off x="8262938" y="5472114"/>
            <a:ext cx="1223962" cy="776287"/>
          </a:xfrm>
          <a:custGeom>
            <a:avLst/>
            <a:gdLst>
              <a:gd name="T0" fmla="*/ 2147483647 w 907"/>
              <a:gd name="T1" fmla="*/ 0 h 830"/>
              <a:gd name="T2" fmla="*/ 2147483647 w 907"/>
              <a:gd name="T3" fmla="*/ 2147483647 h 830"/>
              <a:gd name="T4" fmla="*/ 0 w 907"/>
              <a:gd name="T5" fmla="*/ 2147483647 h 830"/>
              <a:gd name="T6" fmla="*/ 0 60000 65536"/>
              <a:gd name="T7" fmla="*/ 0 60000 65536"/>
              <a:gd name="T8" fmla="*/ 0 60000 65536"/>
            </a:gdLst>
            <a:ahLst/>
            <a:cxnLst>
              <a:cxn ang="T6">
                <a:pos x="T0" y="T1"/>
              </a:cxn>
              <a:cxn ang="T7">
                <a:pos x="T2" y="T3"/>
              </a:cxn>
              <a:cxn ang="T8">
                <a:pos x="T4" y="T5"/>
              </a:cxn>
            </a:cxnLst>
            <a:rect l="0" t="0" r="r" b="b"/>
            <a:pathLst>
              <a:path w="907" h="830">
                <a:moveTo>
                  <a:pt x="907" y="0"/>
                </a:moveTo>
                <a:cubicBezTo>
                  <a:pt x="795" y="266"/>
                  <a:pt x="684" y="533"/>
                  <a:pt x="533" y="671"/>
                </a:cubicBezTo>
                <a:cubicBezTo>
                  <a:pt x="382" y="809"/>
                  <a:pt x="191" y="819"/>
                  <a:pt x="0" y="830"/>
                </a:cubicBezTo>
              </a:path>
            </a:pathLst>
          </a:custGeom>
          <a:noFill/>
          <a:ln w="50800" cap="flat">
            <a:solidFill>
              <a:srgbClr val="FF0000"/>
            </a:solidFill>
            <a:prstDash val="dash"/>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Date Placeholder 43"/>
          <p:cNvSpPr>
            <a:spLocks noGrp="1"/>
          </p:cNvSpPr>
          <p:nvPr>
            <p:ph type="dt" sz="quarter" idx="10"/>
          </p:nvPr>
        </p:nvSpPr>
        <p:spPr/>
        <p:txBody>
          <a:bodyPr/>
          <a:lstStyle/>
          <a:p>
            <a:pPr>
              <a:defRPr/>
            </a:pPr>
            <a:r>
              <a:rPr lang="en-US" smtClean="0"/>
              <a:t>NGS Update                                                               1015-1200    29 July 2015</a:t>
            </a:r>
            <a:endParaRPr lang="en-US"/>
          </a:p>
        </p:txBody>
      </p:sp>
      <p:sp>
        <p:nvSpPr>
          <p:cNvPr id="45" name="Footer Placeholder 44"/>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47" name="Slide Number Placeholder 4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3CB427-2CED-445A-B008-E7896FE802BD}" type="slidenum">
              <a:rPr lang="en-US" altLang="en-US">
                <a:solidFill>
                  <a:srgbClr val="898989"/>
                </a:solidFill>
                <a:latin typeface="Calibri" panose="020F0502020204030204" pitchFamily="34" charset="0"/>
              </a:rPr>
              <a:pPr eaLnBrk="1" hangingPunct="1"/>
              <a:t>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724273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RTN Validator Tool for Base Station</a:t>
            </a:r>
          </a:p>
        </p:txBody>
      </p:sp>
      <p:sp>
        <p:nvSpPr>
          <p:cNvPr id="21507" name="Content Placeholder 2"/>
          <p:cNvSpPr>
            <a:spLocks noGrp="1"/>
          </p:cNvSpPr>
          <p:nvPr>
            <p:ph sz="half" idx="1"/>
          </p:nvPr>
        </p:nvSpPr>
        <p:spPr>
          <a:xfrm>
            <a:off x="1981200" y="1600201"/>
            <a:ext cx="4572000" cy="4525963"/>
          </a:xfrm>
        </p:spPr>
        <p:txBody>
          <a:bodyPr/>
          <a:lstStyle/>
          <a:p>
            <a:r>
              <a:rPr lang="en-US" altLang="en-US" smtClean="0"/>
              <a:t>On a periodic (e.g., daily) basis, data are FTP’d and processed</a:t>
            </a:r>
          </a:p>
          <a:p>
            <a:r>
              <a:rPr lang="en-US" altLang="en-US" smtClean="0"/>
              <a:t>Top section has similar elements as in OPUS-DB</a:t>
            </a:r>
          </a:p>
          <a:p>
            <a:r>
              <a:rPr lang="en-US" altLang="en-US" smtClean="0"/>
              <a:t>Middle section shows available solutions </a:t>
            </a:r>
          </a:p>
          <a:p>
            <a:r>
              <a:rPr lang="en-US" altLang="en-US" smtClean="0"/>
              <a:t>Bottom shows a time series for X-Y-Z or lat-lon-ht</a:t>
            </a:r>
          </a:p>
          <a:p>
            <a:r>
              <a:rPr lang="en-US" altLang="en-US" smtClean="0"/>
              <a:t>Offset and trends are clear</a:t>
            </a:r>
          </a:p>
        </p:txBody>
      </p:sp>
      <p:pic>
        <p:nvPicPr>
          <p:cNvPr id="2150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10389" y="1600201"/>
            <a:ext cx="25622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0"/>
          </p:nvPr>
        </p:nvSpPr>
        <p:spPr/>
        <p:txBody>
          <a:bodyPr/>
          <a:lstStyle/>
          <a:p>
            <a:pPr>
              <a:defRPr/>
            </a:pPr>
            <a:r>
              <a:rPr lang="en-US" smtClean="0"/>
              <a:t>NGS Update                                                               1015-1200    29 July 2015</a:t>
            </a:r>
            <a:endParaRPr lang="en-US"/>
          </a:p>
        </p:txBody>
      </p:sp>
      <p:sp>
        <p:nvSpPr>
          <p:cNvPr id="3" name="Footer Placeholder 2"/>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E47098-AFF5-459D-B372-760AC3451346}"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047782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RTN Validation for Users</a:t>
            </a:r>
          </a:p>
        </p:txBody>
      </p:sp>
      <p:sp>
        <p:nvSpPr>
          <p:cNvPr id="22531" name="Content Placeholder 4"/>
          <p:cNvSpPr>
            <a:spLocks noGrp="1"/>
          </p:cNvSpPr>
          <p:nvPr>
            <p:ph idx="1"/>
          </p:nvPr>
        </p:nvSpPr>
        <p:spPr/>
        <p:txBody>
          <a:bodyPr/>
          <a:lstStyle/>
          <a:p>
            <a:r>
              <a:rPr lang="en-US" altLang="en-US" smtClean="0"/>
              <a:t>To evaluate the base station, the RTN operator would make that sheet available and/or publish to OPUS-DB</a:t>
            </a:r>
          </a:p>
          <a:p>
            <a:r>
              <a:rPr lang="en-US" altLang="en-US" smtClean="0"/>
              <a:t>Additionally, occupy established GPS bench marks listed in either the NGSIDB or OPUS-DB</a:t>
            </a:r>
          </a:p>
          <a:p>
            <a:pPr lvl="1"/>
            <a:r>
              <a:rPr lang="en-US" altLang="en-US" smtClean="0"/>
              <a:t>Any systematic features observed between the established solutions and those from roving on the RTN would indicate a potential bias/offset</a:t>
            </a:r>
          </a:p>
          <a:p>
            <a:pPr lvl="1"/>
            <a:r>
              <a:rPr lang="en-US" altLang="en-US" smtClean="0"/>
              <a:t>Should be located within 20 km intervals</a:t>
            </a:r>
          </a:p>
        </p:txBody>
      </p:sp>
      <p:sp>
        <p:nvSpPr>
          <p:cNvPr id="6" name="Date Placeholder 5"/>
          <p:cNvSpPr>
            <a:spLocks noGrp="1"/>
          </p:cNvSpPr>
          <p:nvPr>
            <p:ph type="dt" sz="quarter" idx="10"/>
          </p:nvPr>
        </p:nvSpPr>
        <p:spPr/>
        <p:txBody>
          <a:bodyPr/>
          <a:lstStyle/>
          <a:p>
            <a:pPr>
              <a:defRPr/>
            </a:pPr>
            <a:r>
              <a:rPr lang="en-US" smtClean="0"/>
              <a:t>NGS Update                                                               1015-1200    29 July 2015</a:t>
            </a:r>
            <a:endParaRPr lang="en-US"/>
          </a:p>
        </p:txBody>
      </p:sp>
      <p:sp>
        <p:nvSpPr>
          <p:cNvPr id="7" name="Footer Placeholder 6"/>
          <p:cNvSpPr>
            <a:spLocks noGrp="1"/>
          </p:cNvSpPr>
          <p:nvPr>
            <p:ph type="ftr" sz="quarter" idx="11"/>
          </p:nvPr>
        </p:nvSpPr>
        <p:spPr/>
        <p:txBody>
          <a:bodyPr/>
          <a:lstStyle/>
          <a:p>
            <a:pPr>
              <a:defRPr/>
            </a:pPr>
            <a:r>
              <a:rPr lang="en-US" smtClean="0"/>
              <a:t>TRB AFB80 Summer Meeting                                                  27-29 July 2015   Indianapolis, IN</a:t>
            </a:r>
            <a:endParaRPr lang="en-US"/>
          </a:p>
        </p:txBody>
      </p:sp>
      <p:sp>
        <p:nvSpPr>
          <p:cNvPr id="9" name="Slide Number Placeholder 8"/>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9EB3B4-DF1E-4FA9-98EE-A074C12162FD}"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4192945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23514CA-3191-4D7B-8ABA-F24C2A61C128}" vid="{CCAEA040-50E6-482B-B375-94F1B75DD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279</TotalTime>
  <Words>2514</Words>
  <Application>Microsoft Office PowerPoint</Application>
  <PresentationFormat>Widescreen</PresentationFormat>
  <Paragraphs>380</Paragraphs>
  <Slides>32</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ＭＳ Ｐゴシック</vt:lpstr>
      <vt:lpstr>SimSun</vt:lpstr>
      <vt:lpstr>Arial</vt:lpstr>
      <vt:lpstr>Calibri</vt:lpstr>
      <vt:lpstr>Helvetica</vt:lpstr>
      <vt:lpstr>Times New Roman</vt:lpstr>
      <vt:lpstr>1_Office Theme</vt:lpstr>
      <vt:lpstr>Worksheet</vt:lpstr>
      <vt:lpstr>An Update from the National Geodetic Survey</vt:lpstr>
      <vt:lpstr>Outline</vt:lpstr>
      <vt:lpstr>NGS Personnel Changes</vt:lpstr>
      <vt:lpstr>Personnel Changes in SRSD</vt:lpstr>
      <vt:lpstr>2022 Geometric Reference Frame</vt:lpstr>
      <vt:lpstr>2022 Geometric Reference Frame</vt:lpstr>
      <vt:lpstr>Validate RTNs with a modified OPUS process</vt:lpstr>
      <vt:lpstr>RTN Validator Tool for Base Station</vt:lpstr>
      <vt:lpstr>RTN Validation for Users</vt:lpstr>
      <vt:lpstr>CORS Updates</vt:lpstr>
      <vt:lpstr>CORS Updates (continued)</vt:lpstr>
      <vt:lpstr>OPUS</vt:lpstr>
      <vt:lpstr>Simple Hub &amp; Spoke Network Design Strategy</vt:lpstr>
      <vt:lpstr>What’s in it for me?</vt:lpstr>
      <vt:lpstr>A Possible Strategy for Use of RTN’s</vt:lpstr>
      <vt:lpstr>OPUS (continued)</vt:lpstr>
      <vt:lpstr>2022 Vertical Reference Frame</vt:lpstr>
      <vt:lpstr>2022 Vertical Reference Frame (continued)</vt:lpstr>
      <vt:lpstr>Geoid differences from GSVS 11 observations</vt:lpstr>
      <vt:lpstr>(geoid model – Comb.) along the line </vt:lpstr>
      <vt:lpstr>Geoid comparison (model –Comb.)</vt:lpstr>
      <vt:lpstr>2022 Vertical Reference Frame (continued)</vt:lpstr>
      <vt:lpstr>xGEOID14 &amp; xGEOID15</vt:lpstr>
      <vt:lpstr>Geospatial Summit Survey Results</vt:lpstr>
      <vt:lpstr>Geospatial Summit Survey (continued)</vt:lpstr>
      <vt:lpstr>NGS ACTIVITIES</vt:lpstr>
      <vt:lpstr>NGS ACTIVITIES</vt:lpstr>
      <vt:lpstr>CONSTITUENT ACTIVITIES</vt:lpstr>
      <vt:lpstr>CONSTITUENT ACTIVITIES</vt:lpstr>
      <vt:lpstr>OUTREACH</vt:lpstr>
      <vt:lpstr>Summary and Outlook</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cp:lastModifiedBy>
  <cp:revision>37</cp:revision>
  <dcterms:created xsi:type="dcterms:W3CDTF">2015-07-24T17:55:34Z</dcterms:created>
  <dcterms:modified xsi:type="dcterms:W3CDTF">2015-07-28T13:31:56Z</dcterms:modified>
</cp:coreProperties>
</file>