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1" r:id="rId2"/>
    <p:sldMasterId id="2147483663" r:id="rId3"/>
    <p:sldMasterId id="2147483665" r:id="rId4"/>
    <p:sldMasterId id="2147483667" r:id="rId5"/>
    <p:sldMasterId id="2147483673" r:id="rId6"/>
    <p:sldMasterId id="2147483676" r:id="rId7"/>
  </p:sldMasterIdLst>
  <p:notesMasterIdLst>
    <p:notesMasterId r:id="rId56"/>
  </p:notesMasterIdLst>
  <p:sldIdLst>
    <p:sldId id="259" r:id="rId8"/>
    <p:sldId id="260" r:id="rId9"/>
    <p:sldId id="261" r:id="rId10"/>
    <p:sldId id="262" r:id="rId11"/>
    <p:sldId id="263" r:id="rId12"/>
    <p:sldId id="264" r:id="rId13"/>
    <p:sldId id="265" r:id="rId14"/>
    <p:sldId id="266" r:id="rId15"/>
    <p:sldId id="267" r:id="rId16"/>
    <p:sldId id="268" r:id="rId17"/>
    <p:sldId id="288" r:id="rId18"/>
    <p:sldId id="289" r:id="rId19"/>
    <p:sldId id="282" r:id="rId20"/>
    <p:sldId id="284" r:id="rId21"/>
    <p:sldId id="276" r:id="rId22"/>
    <p:sldId id="278" r:id="rId23"/>
    <p:sldId id="275" r:id="rId24"/>
    <p:sldId id="279" r:id="rId25"/>
    <p:sldId id="280" r:id="rId26"/>
    <p:sldId id="270" r:id="rId27"/>
    <p:sldId id="285" r:id="rId28"/>
    <p:sldId id="291" r:id="rId29"/>
    <p:sldId id="281" r:id="rId30"/>
    <p:sldId id="269" r:id="rId31"/>
    <p:sldId id="290" r:id="rId32"/>
    <p:sldId id="293" r:id="rId33"/>
    <p:sldId id="292" r:id="rId34"/>
    <p:sldId id="301" r:id="rId35"/>
    <p:sldId id="300" r:id="rId36"/>
    <p:sldId id="286" r:id="rId37"/>
    <p:sldId id="277" r:id="rId38"/>
    <p:sldId id="297" r:id="rId39"/>
    <p:sldId id="298" r:id="rId40"/>
    <p:sldId id="296" r:id="rId41"/>
    <p:sldId id="294" r:id="rId42"/>
    <p:sldId id="287" r:id="rId43"/>
    <p:sldId id="273" r:id="rId44"/>
    <p:sldId id="299" r:id="rId45"/>
    <p:sldId id="274" r:id="rId46"/>
    <p:sldId id="272" r:id="rId47"/>
    <p:sldId id="309" r:id="rId48"/>
    <p:sldId id="307" r:id="rId49"/>
    <p:sldId id="310" r:id="rId50"/>
    <p:sldId id="308" r:id="rId51"/>
    <p:sldId id="295" r:id="rId52"/>
    <p:sldId id="302" r:id="rId53"/>
    <p:sldId id="304"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45" autoAdjust="0"/>
  </p:normalViewPr>
  <p:slideViewPr>
    <p:cSldViewPr>
      <p:cViewPr>
        <p:scale>
          <a:sx n="49" d="100"/>
          <a:sy n="49" d="100"/>
        </p:scale>
        <p:origin x="-882" y="-270"/>
      </p:cViewPr>
      <p:guideLst>
        <p:guide orient="horz" pos="2160"/>
        <p:guide pos="2880"/>
      </p:guideLst>
    </p:cSldViewPr>
  </p:slideViewPr>
  <p:notesTextViewPr>
    <p:cViewPr>
      <p:scale>
        <a:sx n="100" d="100"/>
        <a:sy n="100" d="100"/>
      </p:scale>
      <p:origin x="0" y="0"/>
    </p:cViewPr>
  </p:notesTextViewPr>
  <p:sorterViewPr>
    <p:cViewPr>
      <p:scale>
        <a:sx n="57" d="100"/>
        <a:sy n="57" d="100"/>
      </p:scale>
      <p:origin x="0" y="55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748F7-1200-4AF2-9050-F7AD562C32B9}" type="datetimeFigureOut">
              <a:rPr lang="en-US" smtClean="0"/>
              <a:pPr/>
              <a:t>6/15/2011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055B8-8324-46F3-BCF7-FE052D89A1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You’ll be able to tell that I took most of the slides in this next section from CO-OPS webinar.</a:t>
            </a:r>
            <a:r>
              <a:rPr lang="en-US" baseline="0" dirty="0" smtClean="0"/>
              <a:t>  As my last slide, I’ll show you where to find several webinars on Geodetic Vertical and Tidal </a:t>
            </a:r>
            <a:r>
              <a:rPr lang="en-US" baseline="0" dirty="0" err="1" smtClean="0"/>
              <a:t>Datums</a:t>
            </a:r>
            <a:r>
              <a:rPr lang="en-US" baseline="0" dirty="0" smtClean="0"/>
              <a:t> on NGS </a:t>
            </a:r>
            <a:r>
              <a:rPr lang="en-US" baseline="0" dirty="0" err="1" smtClean="0"/>
              <a:t>webpages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graphic</a:t>
            </a:r>
            <a:r>
              <a:rPr lang="en-US" baseline="0" dirty="0" smtClean="0"/>
              <a:t> representation available in the Geodetic Tool Kit.</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PID happens to be the Primary BM</a:t>
            </a:r>
            <a:r>
              <a:rPr lang="en-US" baseline="0" dirty="0" smtClean="0"/>
              <a:t> for the gage</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make sure to say</a:t>
            </a:r>
            <a:r>
              <a:rPr lang="en-US" baseline="0" dirty="0" smtClean="0"/>
              <a:t> “RELATIVE SL Trends”  In order to </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stations in the Bay Area are</a:t>
            </a:r>
            <a:r>
              <a:rPr lang="en-US" baseline="0" dirty="0" smtClean="0"/>
              <a:t> in the 0-3 mm/year range. But Eureka and Crescent City of the northern California coast are exceptions.  Geologists say that the land around Eureka is subsiding as a result of the complicated plate tectonics associated with the ‘triple junction’—see the ridge in the ocean that represents, I think, a plate collision.  So, the rate for Eureka is double, in the 3-6 mm range.  The rate at Crescent City is completely opposite direction, the relative sea level is declining 0-3mm/yr.  Farther up the coast, in Oregon, the trends are the same as most places in the US, 0-3 mm/yr rise.</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primary gage has a Sea Level Trend link at the bottom of the lower left column.  These trends should be considered for anything that will or will likely be impacted, whether it’s wetland restoration, or STP inundation or highway flooding potential.</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Couldn’t enlarge diagram.  Original has reference to WGS84, which I have eliminated here</a:t>
            </a:r>
            <a:r>
              <a:rPr lang="en-US" baseline="0" dirty="0" smtClean="0"/>
              <a:t> as NGS does not produce anything referenced to WGS84.</a:t>
            </a:r>
          </a:p>
          <a:p>
            <a:pPr eaLnBrk="1" hangingPunct="1">
              <a:spcBef>
                <a:spcPct val="0"/>
              </a:spcBef>
            </a:pPr>
            <a:r>
              <a:rPr lang="en-US" baseline="0" dirty="0" smtClean="0"/>
              <a:t>Stability used to be ‘relative’, whether movement was detected among the 5 or 10 BMs surrounding the gage.  But no check to the larger world.  Utilizing GPS enables that relation, which is becoming increasingly important as people want more info about SLR and the stability of the gages.  It is a goal to establish a CGPS at a tide gage so that the setting is constantly monitored; field recon for SF (4290) has been done.</a:t>
            </a:r>
            <a:endParaRPr lang="en-US" dirty="0"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B9B191-6081-440E-867E-31CE0BC80E3B}" type="slidenum">
              <a:rPr lang="en-US" smtClean="0">
                <a:solidFill>
                  <a:prstClr val="black"/>
                </a:solidFill>
                <a:latin typeface="Arial" pitchFamily="34" charset="0"/>
              </a:rPr>
              <a:pPr/>
              <a:t>24</a:t>
            </a:fld>
            <a:endParaRPr lang="en-US" smtClean="0">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zoom in sufficiently</a:t>
            </a:r>
          </a:p>
          <a:p>
            <a:r>
              <a:rPr lang="en-US" dirty="0" smtClean="0"/>
              <a:t>Primary tide stations have a red WL button on the right; Primary&gt; 19 years.</a:t>
            </a:r>
          </a:p>
          <a:p>
            <a:r>
              <a:rPr lang="en-US" dirty="0" smtClean="0"/>
              <a:t>Secondary &gt; 1yr &lt;19; Tertiary</a:t>
            </a:r>
            <a:r>
              <a:rPr lang="en-US" baseline="0" dirty="0" smtClean="0"/>
              <a:t> &lt; 1yr.</a:t>
            </a:r>
            <a:endParaRPr lang="en-US" dirty="0" smtClean="0"/>
          </a:p>
          <a:p>
            <a:r>
              <a:rPr lang="en-US" dirty="0" smtClean="0"/>
              <a:t>Non-primary stations</a:t>
            </a:r>
            <a:r>
              <a:rPr lang="en-US" baseline="0" dirty="0" smtClean="0"/>
              <a:t> </a:t>
            </a:r>
            <a:r>
              <a:rPr lang="en-US" dirty="0" smtClean="0"/>
              <a:t>‘I’ button links to the info for the PRIMARY</a:t>
            </a:r>
            <a:r>
              <a:rPr lang="en-US" baseline="0" dirty="0" smtClean="0"/>
              <a:t> tide station to which it is referenced.</a:t>
            </a:r>
          </a:p>
          <a:p>
            <a:r>
              <a:rPr lang="en-US" baseline="0" dirty="0" smtClean="0"/>
              <a:t>I’m showing this tool because you can get a sense of what tidal data was included in the VDATUM modeling, which I’m show you shortly.  How much data was included, and what epoch was it?</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 picked a small marker</a:t>
            </a:r>
            <a:r>
              <a:rPr lang="en-US" baseline="0" dirty="0" smtClean="0"/>
              <a:t> to find out how much data it had.  Looks here like over 30 years!  Well, maybe.  Let’s check the bench mark sheets to see what that says.</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sheet indicates that the published</a:t>
            </a:r>
            <a:r>
              <a:rPr lang="en-US" baseline="0" dirty="0" smtClean="0"/>
              <a:t> </a:t>
            </a:r>
            <a:r>
              <a:rPr lang="en-US" baseline="0" dirty="0" err="1" smtClean="0"/>
              <a:t>datums</a:t>
            </a:r>
            <a:r>
              <a:rPr lang="en-US" baseline="0" dirty="0" smtClean="0"/>
              <a:t> were based on 12 months of data, 25 years ago.</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2F3E23-15DA-489A-B221-3E0592FA43E7}" type="slidenum">
              <a:rPr lang="en-US" smtClean="0">
                <a:solidFill>
                  <a:prstClr val="black"/>
                </a:solidFill>
                <a:latin typeface="Arial" pitchFamily="34" charset="0"/>
              </a:rPr>
              <a:pPr/>
              <a:t>2</a:t>
            </a:fld>
            <a:endParaRPr lang="en-US" smtClean="0">
              <a:solidFill>
                <a:prstClr val="black"/>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latin typeface="Arial" pitchFamily="34" charset="0"/>
              </a:rPr>
              <a:t>The most common datums are highlighted</a:t>
            </a:r>
          </a:p>
        </p:txBody>
      </p:sp>
      <p:sp>
        <p:nvSpPr>
          <p:cNvPr id="77828" name="Slide Number Placeholder 3"/>
          <p:cNvSpPr>
            <a:spLocks noGrp="1"/>
          </p:cNvSpPr>
          <p:nvPr>
            <p:ph type="sldNum" sz="quarter" idx="5"/>
          </p:nvPr>
        </p:nvSpPr>
        <p:spPr>
          <a:noFill/>
        </p:spPr>
        <p:txBody>
          <a:bodyPr/>
          <a:lstStyle/>
          <a:p>
            <a:fld id="{51A6E671-9DAE-41F7-86B1-ED49AAD33946}"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 in</a:t>
            </a:r>
            <a:r>
              <a:rPr lang="en-US" baseline="0" dirty="0" smtClean="0"/>
              <a:t> source data (</a:t>
            </a:r>
            <a:r>
              <a:rPr lang="en-US" baseline="0" dirty="0" err="1" smtClean="0"/>
              <a:t>eg</a:t>
            </a:r>
            <a:r>
              <a:rPr lang="en-US" baseline="0" dirty="0" smtClean="0"/>
              <a:t>, NAD83=2 cm) AND in transformations (</a:t>
            </a:r>
            <a:r>
              <a:rPr lang="en-US" baseline="0" dirty="0" err="1" smtClean="0"/>
              <a:t>eg</a:t>
            </a:r>
            <a:r>
              <a:rPr lang="en-US" baseline="0" dirty="0" smtClean="0"/>
              <a:t> going </a:t>
            </a:r>
            <a:r>
              <a:rPr lang="en-US" baseline="0" dirty="0" err="1" smtClean="0"/>
              <a:t>fr</a:t>
            </a:r>
            <a:r>
              <a:rPr lang="en-US" baseline="0" dirty="0" smtClean="0"/>
              <a:t> 83 to 88 = 5cm)</a:t>
            </a:r>
            <a:endParaRPr lang="en-US" dirty="0"/>
          </a:p>
        </p:txBody>
      </p:sp>
      <p:sp>
        <p:nvSpPr>
          <p:cNvPr id="4" name="Slide Number Placeholder 3"/>
          <p:cNvSpPr>
            <a:spLocks noGrp="1"/>
          </p:cNvSpPr>
          <p:nvPr>
            <p:ph type="sldNum" sz="quarter" idx="10"/>
          </p:nvPr>
        </p:nvSpPr>
        <p:spPr/>
        <p:txBody>
          <a:bodyPr/>
          <a:lstStyle/>
          <a:p>
            <a:pPr>
              <a:defRPr/>
            </a:pPr>
            <a:fld id="{7E79D12A-2707-4E94-A46B-E41A3C534B37}" type="slidenum">
              <a:rPr lang="en-US" smtClean="0"/>
              <a:pPr>
                <a:defRPr/>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show the actual errors for</a:t>
            </a:r>
            <a:r>
              <a:rPr lang="en-US" baseline="0" dirty="0" smtClean="0"/>
              <a:t> each of the 4 CA datasets for the vertical transformations as well as for the source data.  If you involve another tidal datum besides just MSL, you have to add, for the SF Bay dataset, 1.4cm for MSL AND 1.4cm for another tidal datum.</a:t>
            </a:r>
          </a:p>
          <a:p>
            <a:r>
              <a:rPr lang="en-US" baseline="0" dirty="0" smtClean="0"/>
              <a:t>So, if you start from a WGS ellipsoid height, which is equivalent to ITRF, and transform to MLLW:</a:t>
            </a:r>
          </a:p>
          <a:p>
            <a:r>
              <a:rPr lang="en-US" baseline="0" dirty="0" smtClean="0"/>
              <a:t>2.0+5.0+2.0+5.0+0.1+5.8+1.4+1.4 –square each of those and add them= 93.61, sq </a:t>
            </a:r>
            <a:r>
              <a:rPr lang="en-US" baseline="0" dirty="0" err="1" smtClean="0"/>
              <a:t>rt</a:t>
            </a:r>
            <a:r>
              <a:rPr lang="en-US" baseline="0" dirty="0" smtClean="0"/>
              <a:t> of = 9.67 cm</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Dumbarton, 1.2 ft </a:t>
            </a:r>
            <a:r>
              <a:rPr lang="en-US" dirty="0" err="1" smtClean="0"/>
              <a:t>vs</a:t>
            </a:r>
            <a:r>
              <a:rPr lang="en-US" dirty="0" smtClean="0"/>
              <a:t> VDATUM 0.7 ft</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Convert to feet in this case because values</a:t>
            </a:r>
            <a:r>
              <a:rPr lang="en-US" baseline="0" dirty="0" smtClean="0"/>
              <a:t> from </a:t>
            </a:r>
            <a:r>
              <a:rPr lang="en-US" baseline="0" dirty="0" err="1" smtClean="0"/>
              <a:t>zonation</a:t>
            </a:r>
            <a:r>
              <a:rPr lang="en-US" baseline="0" dirty="0" smtClean="0"/>
              <a:t> diagram and table are in feet.</a:t>
            </a:r>
          </a:p>
          <a:p>
            <a:r>
              <a:rPr lang="en-US" baseline="0" dirty="0" smtClean="0"/>
              <a:t>Note that VDATUM gives the conversion of a POINT relative to the ‘output’ datum.  The sign for the elevation of a point is the opposite of the sign, or sense, when comparing DATUMS.  So, NAVD88 DATUM is above MLLW, </a:t>
            </a:r>
            <a:r>
              <a:rPr lang="en-US" baseline="0" dirty="0" err="1" smtClean="0"/>
              <a:t>eg</a:t>
            </a:r>
            <a:r>
              <a:rPr lang="en-US" baseline="0" dirty="0" smtClean="0"/>
              <a:t>, is +some number above MLLW, but for a point, whose elevation you know referenced to MLLW, you need to subtract some number from that elevation to get the new elevation referenced to NAVD88.</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Imagery date 5/1/11!</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Angle pt in County</a:t>
            </a:r>
            <a:r>
              <a:rPr lang="en-US" baseline="0" dirty="0" smtClean="0"/>
              <a:t> Boundary; </a:t>
            </a:r>
            <a:r>
              <a:rPr lang="en-US" baseline="0" dirty="0" err="1" smtClean="0"/>
              <a:t>zonation</a:t>
            </a:r>
            <a:r>
              <a:rPr lang="en-US" baseline="0" dirty="0" smtClean="0"/>
              <a:t> map shows 1.4 ft </a:t>
            </a:r>
            <a:r>
              <a:rPr lang="en-US" baseline="0" dirty="0" err="1" smtClean="0"/>
              <a:t>vs</a:t>
            </a:r>
            <a:r>
              <a:rPr lang="en-US" baseline="0" dirty="0" smtClean="0"/>
              <a:t> .82 in VDATUAM</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Coyote Creek is 1.5 ft </a:t>
            </a:r>
            <a:r>
              <a:rPr lang="en-US" dirty="0" err="1" smtClean="0"/>
              <a:t>vs</a:t>
            </a:r>
            <a:r>
              <a:rPr lang="en-US" dirty="0" smtClean="0"/>
              <a:t> 0.6 ft.</a:t>
            </a:r>
            <a:r>
              <a:rPr lang="en-US" baseline="0" dirty="0" smtClean="0"/>
              <a:t>  VDATUM has not incorporated the 2005 research because they are not published CO-OPS tidal </a:t>
            </a:r>
            <a:r>
              <a:rPr lang="en-US" baseline="0" dirty="0" err="1" smtClean="0"/>
              <a:t>datums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know that there’s a lot of statistics in computing tidal</a:t>
            </a:r>
            <a:r>
              <a:rPr lang="en-US" baseline="0" dirty="0" smtClean="0"/>
              <a:t> </a:t>
            </a:r>
            <a:r>
              <a:rPr lang="en-US" baseline="0" dirty="0" err="1" smtClean="0"/>
              <a:t>datums</a:t>
            </a:r>
            <a:r>
              <a:rPr lang="en-US" baseline="0" dirty="0" smtClean="0"/>
              <a:t>, and many of them represent the mean of various water levels measured at the water-land interface over a period of time.  What tidal datum is NOT the mean of water level observations?</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tidal </a:t>
            </a:r>
            <a:r>
              <a:rPr lang="en-US" dirty="0" err="1" smtClean="0"/>
              <a:t>datums</a:t>
            </a:r>
            <a:r>
              <a:rPr lang="en-US" dirty="0" smtClean="0"/>
              <a:t> are recomputed every 19 or so years.  In some parts</a:t>
            </a:r>
            <a:r>
              <a:rPr lang="en-US" baseline="0" dirty="0" smtClean="0"/>
              <a:t> of our jurisdiction, the period is much shorter, </a:t>
            </a:r>
            <a:r>
              <a:rPr lang="en-US" baseline="0" dirty="0" err="1" smtClean="0"/>
              <a:t>eg</a:t>
            </a:r>
            <a:r>
              <a:rPr lang="en-US" baseline="0" dirty="0" smtClean="0"/>
              <a:t>, 5 years, because the land-sea interface is changing that rapidly, </a:t>
            </a:r>
            <a:r>
              <a:rPr lang="en-US" baseline="0" dirty="0" err="1" smtClean="0"/>
              <a:t>eg</a:t>
            </a:r>
            <a:r>
              <a:rPr lang="en-US" baseline="0" dirty="0" smtClean="0"/>
              <a:t>, plate tectonics causing upward land motion in Alaska.</a:t>
            </a:r>
          </a:p>
          <a:p>
            <a:r>
              <a:rPr lang="en-US" baseline="0" dirty="0" smtClean="0"/>
              <a:t>Because LMSL includes the hourly values for the 19-yr period, it is the most accurately calculated tidal datum.</a:t>
            </a:r>
          </a:p>
          <a:p>
            <a:r>
              <a:rPr lang="en-US" baseline="0" dirty="0" smtClean="0"/>
              <a:t>The 18.6 year period is called a NTDE.</a:t>
            </a:r>
          </a:p>
          <a:p>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04D9E6-9778-41A6-BAAF-18E874645A09}" type="slidenum">
              <a:rPr lang="en-US" smtClean="0">
                <a:solidFill>
                  <a:prstClr val="black"/>
                </a:solidFill>
                <a:latin typeface="Arial" pitchFamily="34" charset="0"/>
              </a:rPr>
              <a:pPr/>
              <a:t>10</a:t>
            </a:fld>
            <a:endParaRPr lang="en-US" smtClean="0">
              <a:solidFill>
                <a:prstClr val="black"/>
              </a:solidFill>
              <a:latin typeface="Arial" pitchFamily="34" charset="0"/>
            </a:endParaRPr>
          </a:p>
        </p:txBody>
      </p:sp>
      <p:sp>
        <p:nvSpPr>
          <p:cNvPr id="89091" name="Rectangle 2"/>
          <p:cNvSpPr>
            <a:spLocks noGrp="1" noRot="1" noChangeAspect="1" noChangeArrowheads="1" noTextEdit="1"/>
          </p:cNvSpPr>
          <p:nvPr>
            <p:ph type="sldImg"/>
          </p:nvPr>
        </p:nvSpPr>
        <p:spPr bwMode="auto">
          <a:xfrm>
            <a:off x="1144588" y="682625"/>
            <a:ext cx="4570412" cy="3429000"/>
          </a:xfrm>
          <a:noFill/>
          <a:ln>
            <a:solidFill>
              <a:srgbClr val="000000"/>
            </a:solidFill>
            <a:miter lim="800000"/>
            <a:headEnd/>
            <a:tailEnd/>
          </a:ln>
        </p:spPr>
      </p:sp>
      <p:sp>
        <p:nvSpPr>
          <p:cNvPr id="89092" name="Rectangle 3"/>
          <p:cNvSpPr>
            <a:spLocks noGrp="1" noChangeArrowheads="1"/>
          </p:cNvSpPr>
          <p:nvPr>
            <p:ph type="body" idx="1"/>
          </p:nvPr>
        </p:nvSpPr>
        <p:spPr bwMode="auto">
          <a:xfrm>
            <a:off x="915988" y="4343400"/>
            <a:ext cx="5026025" cy="4117975"/>
          </a:xfrm>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To</a:t>
            </a:r>
            <a:r>
              <a:rPr lang="en-US" baseline="0" dirty="0" smtClean="0">
                <a:latin typeface="Arial" pitchFamily="34" charset="0"/>
              </a:rPr>
              <a:t> </a:t>
            </a:r>
            <a:r>
              <a:rPr lang="en-US" dirty="0" smtClean="0">
                <a:latin typeface="Arial" pitchFamily="34" charset="0"/>
              </a:rPr>
              <a:t>understand tidal </a:t>
            </a:r>
            <a:r>
              <a:rPr lang="en-US" dirty="0" err="1" smtClean="0">
                <a:latin typeface="Arial" pitchFamily="34" charset="0"/>
              </a:rPr>
              <a:t>datums</a:t>
            </a:r>
            <a:r>
              <a:rPr lang="en-US" dirty="0" smtClean="0">
                <a:latin typeface="Arial" pitchFamily="34" charset="0"/>
              </a:rPr>
              <a:t>, you need to understand what a</a:t>
            </a:r>
            <a:r>
              <a:rPr lang="en-US" baseline="0" dirty="0" smtClean="0">
                <a:latin typeface="Arial" pitchFamily="34" charset="0"/>
              </a:rPr>
              <a:t> tidal</a:t>
            </a:r>
            <a:r>
              <a:rPr lang="en-US" dirty="0" smtClean="0">
                <a:latin typeface="Arial" pitchFamily="34" charset="0"/>
              </a:rPr>
              <a:t> epoch is and why we have them.  Othe</a:t>
            </a:r>
            <a:r>
              <a:rPr lang="en-US" baseline="0" dirty="0" smtClean="0">
                <a:latin typeface="Arial" pitchFamily="34" charset="0"/>
              </a:rPr>
              <a:t>r than both having ‘time’ in their basic meaning, a tidal epoch has nothing to do with a geodetic epoch (or a geological epoch).  A geodetic is a moment in time, a geological is a really </a:t>
            </a:r>
            <a:r>
              <a:rPr lang="en-US" baseline="0" dirty="0" err="1" smtClean="0">
                <a:latin typeface="Arial" pitchFamily="34" charset="0"/>
              </a:rPr>
              <a:t>really</a:t>
            </a:r>
            <a:r>
              <a:rPr lang="en-US" baseline="0" dirty="0" smtClean="0">
                <a:latin typeface="Arial" pitchFamily="34" charset="0"/>
              </a:rPr>
              <a:t> long time, and a tidal epoch is 18.6 years.</a:t>
            </a:r>
            <a:endParaRPr lang="en-US" dirty="0" smtClean="0">
              <a:latin typeface="Arial" pitchFamily="34" charset="0"/>
            </a:endParaRPr>
          </a:p>
          <a:p>
            <a:pPr eaLnBrk="1" hangingPunct="1">
              <a:spcBef>
                <a:spcPct val="0"/>
              </a:spcBef>
            </a:pPr>
            <a:r>
              <a:rPr lang="en-US" dirty="0" smtClean="0">
                <a:latin typeface="Arial" pitchFamily="34" charset="0"/>
              </a:rPr>
              <a:t>Epoch is how long it takes for the Sun, Moon, &amp; Earth to complete an epoch tidal cycle</a:t>
            </a:r>
          </a:p>
          <a:p>
            <a:pPr eaLnBrk="1" hangingPunct="1">
              <a:spcBef>
                <a:spcPct val="0"/>
              </a:spcBef>
            </a:pPr>
            <a:r>
              <a:rPr lang="en-US" dirty="0" smtClean="0">
                <a:latin typeface="Arial" pitchFamily="34" charset="0"/>
              </a:rPr>
              <a:t>This takes 18.6 yrs, so we use 19 yrs (because statistically the 0.4 is not significant out of the 19 yr avg.) </a:t>
            </a:r>
          </a:p>
          <a:p>
            <a:pPr eaLnBrk="1" hangingPunct="1">
              <a:spcBef>
                <a:spcPct val="0"/>
              </a:spcBef>
            </a:pP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all tidal </a:t>
            </a:r>
            <a:r>
              <a:rPr lang="en-US" dirty="0" err="1" smtClean="0"/>
              <a:t>datums</a:t>
            </a:r>
            <a:r>
              <a:rPr lang="en-US" dirty="0" smtClean="0"/>
              <a:t>; MSL difference, here</a:t>
            </a:r>
            <a:r>
              <a:rPr lang="en-US" baseline="0" dirty="0" smtClean="0"/>
              <a:t> for example, 0.11 ft,</a:t>
            </a:r>
            <a:r>
              <a:rPr lang="en-US" dirty="0" smtClean="0"/>
              <a:t> is shown at the bottom of this section for each tide gage</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what</a:t>
            </a:r>
            <a:r>
              <a:rPr lang="en-US" baseline="0" dirty="0" smtClean="0"/>
              <a:t> is the DATUM for these numbers? Yes, station datum</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are</a:t>
            </a:r>
            <a:r>
              <a:rPr lang="en-US" baseline="0" dirty="0" smtClean="0"/>
              <a:t> looking for ‘datum’ information, so they click on that, and don’t understand what station datum means.  If there is no entry for a geodetic datum, then these numbers are ‘arbitrary’ in that the station datum zero was selected just in relation to potentially low water levels, and has no relation to geodetic elevations at all.</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920B0C3-89A7-4973-9E69-E6A6BC7FC77A}" type="slidenum">
              <a:rPr lang="en-US" smtClean="0"/>
              <a:pPr/>
              <a:t>15</a:t>
            </a:fld>
            <a:endParaRPr lang="en-US" smtClean="0"/>
          </a:p>
        </p:txBody>
      </p:sp>
      <p:sp>
        <p:nvSpPr>
          <p:cNvPr id="86019" name="Rectangle 2"/>
          <p:cNvSpPr>
            <a:spLocks noGrp="1" noRot="1" noChangeAspect="1" noChangeArrowheads="1" noTextEdit="1"/>
          </p:cNvSpPr>
          <p:nvPr>
            <p:ph type="sldImg"/>
          </p:nvPr>
        </p:nvSpPr>
        <p:spPr>
          <a:xfrm>
            <a:off x="1106489" y="683926"/>
            <a:ext cx="4649787" cy="3430562"/>
          </a:xfrm>
          <a:ln/>
        </p:spPr>
      </p:sp>
      <p:sp>
        <p:nvSpPr>
          <p:cNvPr id="86020" name="Rectangle 3"/>
          <p:cNvSpPr>
            <a:spLocks noGrp="1" noChangeArrowheads="1"/>
          </p:cNvSpPr>
          <p:nvPr>
            <p:ph type="body" idx="1"/>
          </p:nvPr>
        </p:nvSpPr>
        <p:spPr>
          <a:xfrm>
            <a:off x="914400" y="4344025"/>
            <a:ext cx="5029200" cy="4116049"/>
          </a:xfrm>
          <a:noFill/>
          <a:ln/>
        </p:spPr>
        <p:txBody>
          <a:bodyPr/>
          <a:lstStyle/>
          <a:p>
            <a:pPr>
              <a:buFontTx/>
              <a:buChar char="•"/>
            </a:pPr>
            <a:r>
              <a:rPr lang="en-US" dirty="0" smtClean="0"/>
              <a:t>Highest and Lowest Observed are not a tidal datum or a computation. </a:t>
            </a:r>
          </a:p>
          <a:p>
            <a:pPr>
              <a:buFontTx/>
              <a:buChar char="•"/>
            </a:pPr>
            <a:r>
              <a:rPr lang="en-US" dirty="0" smtClean="0"/>
              <a:t>The</a:t>
            </a:r>
            <a:r>
              <a:rPr lang="en-US" baseline="0" dirty="0" smtClean="0"/>
              <a:t> definitions</a:t>
            </a:r>
            <a:r>
              <a:rPr lang="en-US" dirty="0" smtClean="0"/>
              <a:t> can be found in a Glossary</a:t>
            </a:r>
          </a:p>
          <a:p>
            <a:endParaRPr lang="en-US" dirty="0" smtClean="0"/>
          </a:p>
          <a:p>
            <a:r>
              <a:rPr lang="en-US" dirty="0" smtClean="0"/>
              <a:t>Standard Method (MTL, MSL, </a:t>
            </a:r>
            <a:r>
              <a:rPr lang="en-US" dirty="0" err="1" smtClean="0"/>
              <a:t>Mn</a:t>
            </a:r>
            <a:r>
              <a:rPr lang="en-US" dirty="0" smtClean="0"/>
              <a:t>, DHQ &amp; DLG are known):</a:t>
            </a:r>
          </a:p>
          <a:p>
            <a:pPr>
              <a:buFontTx/>
              <a:buChar char="•"/>
            </a:pPr>
            <a:r>
              <a:rPr lang="en-US" dirty="0" smtClean="0"/>
              <a:t>MLW= MTL-(0.5*</a:t>
            </a:r>
            <a:r>
              <a:rPr lang="en-US" dirty="0" err="1" smtClean="0"/>
              <a:t>Mn</a:t>
            </a:r>
            <a:r>
              <a:rPr lang="en-US" dirty="0" smtClean="0"/>
              <a:t>)</a:t>
            </a:r>
          </a:p>
          <a:p>
            <a:pPr>
              <a:buFontTx/>
              <a:buChar char="•"/>
            </a:pPr>
            <a:r>
              <a:rPr lang="en-US" dirty="0" smtClean="0"/>
              <a:t>MHW= </a:t>
            </a:r>
            <a:r>
              <a:rPr lang="en-US" dirty="0" err="1" smtClean="0"/>
              <a:t>MLW+Mn</a:t>
            </a:r>
            <a:endParaRPr lang="en-US" dirty="0" smtClean="0"/>
          </a:p>
          <a:p>
            <a:pPr>
              <a:buFontTx/>
              <a:buChar char="•"/>
            </a:pPr>
            <a:r>
              <a:rPr lang="en-US" dirty="0" smtClean="0"/>
              <a:t>MLLW= MLW-DLQ</a:t>
            </a:r>
          </a:p>
          <a:p>
            <a:pPr>
              <a:buFontTx/>
              <a:buChar char="•"/>
            </a:pPr>
            <a:r>
              <a:rPr lang="en-US" dirty="0" smtClean="0"/>
              <a:t>MHHW= MHW-DHQ</a:t>
            </a:r>
          </a:p>
          <a:p>
            <a:pPr>
              <a:buFontTx/>
              <a:buChar char="•"/>
            </a:pPr>
            <a:r>
              <a:rPr lang="en-US" dirty="0" smtClean="0"/>
              <a:t>DTL= 0.5*(MHHW+MLLW)</a:t>
            </a:r>
          </a:p>
          <a:p>
            <a:pPr>
              <a:buFontTx/>
              <a:buChar char="•"/>
            </a:pPr>
            <a:r>
              <a:rPr lang="en-US" dirty="0" smtClean="0"/>
              <a:t>GT= MHHW-MLLW</a:t>
            </a:r>
          </a:p>
          <a:p>
            <a:endParaRPr lang="en-US" dirty="0" smtClean="0"/>
          </a:p>
          <a:p>
            <a:r>
              <a:rPr lang="en-US" dirty="0" smtClean="0"/>
              <a:t>MRR Method (MTL, DTL, MSL, </a:t>
            </a:r>
            <a:r>
              <a:rPr lang="en-US" dirty="0" err="1" smtClean="0"/>
              <a:t>Mn</a:t>
            </a:r>
            <a:r>
              <a:rPr lang="en-US" dirty="0" smtClean="0"/>
              <a:t> &amp; GT are known):</a:t>
            </a:r>
          </a:p>
          <a:p>
            <a:pPr>
              <a:buFontTx/>
              <a:buChar char="•"/>
            </a:pPr>
            <a:r>
              <a:rPr lang="en-US" dirty="0" smtClean="0"/>
              <a:t>MLW= MTL-(0.5*</a:t>
            </a:r>
            <a:r>
              <a:rPr lang="en-US" dirty="0" err="1" smtClean="0"/>
              <a:t>Mn</a:t>
            </a:r>
            <a:r>
              <a:rPr lang="en-US" dirty="0" smtClean="0"/>
              <a:t>)</a:t>
            </a:r>
          </a:p>
          <a:p>
            <a:pPr>
              <a:buFontTx/>
              <a:buChar char="•"/>
            </a:pPr>
            <a:r>
              <a:rPr lang="en-US" dirty="0" smtClean="0"/>
              <a:t>MHW= </a:t>
            </a:r>
            <a:r>
              <a:rPr lang="en-US" dirty="0" err="1" smtClean="0"/>
              <a:t>MLW+Mn</a:t>
            </a:r>
            <a:endParaRPr lang="en-US" dirty="0" smtClean="0"/>
          </a:p>
          <a:p>
            <a:pPr>
              <a:buFontTx/>
              <a:buChar char="•"/>
            </a:pPr>
            <a:r>
              <a:rPr lang="en-US" dirty="0" smtClean="0"/>
              <a:t>MLLW= MLW-0.5*GT</a:t>
            </a:r>
          </a:p>
          <a:p>
            <a:pPr>
              <a:buFontTx/>
              <a:buChar char="•"/>
            </a:pPr>
            <a:r>
              <a:rPr lang="en-US" dirty="0" smtClean="0"/>
              <a:t>MHHW= MHW+GT</a:t>
            </a:r>
          </a:p>
          <a:p>
            <a:pPr>
              <a:buFontTx/>
              <a:buChar char="•"/>
            </a:pPr>
            <a:r>
              <a:rPr lang="en-US" dirty="0" smtClean="0"/>
              <a:t>DHQ= MHHW-MHW</a:t>
            </a:r>
          </a:p>
          <a:p>
            <a:pPr>
              <a:buFontTx/>
              <a:buChar char="•"/>
            </a:pPr>
            <a:r>
              <a:rPr lang="en-US" dirty="0" smtClean="0"/>
              <a:t>DLQ= MLW-MLLW</a:t>
            </a:r>
          </a:p>
          <a:p>
            <a:endParaRPr lang="en-US" dirty="0" smtClean="0"/>
          </a:p>
          <a:p>
            <a:r>
              <a:rPr lang="en-US" dirty="0" smtClean="0"/>
              <a:t>GT is known as the spring or diurnal range depending on what coast it is 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D42C39-8F56-4BF6-983E-19288C256BC2}" type="datetimeFigureOut">
              <a:rPr lang="en-US"/>
              <a:pPr>
                <a:defRPr/>
              </a:pPr>
              <a:t>6/15/2011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ABBC82-B75B-4B06-97C4-D163C5B35AB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15EFCE-04A8-4AFB-838E-FA425204DC01}" type="datetimeFigureOut">
              <a:rPr lang="en-US"/>
              <a:pPr>
                <a:defRPr/>
              </a:pPr>
              <a:t>6/15/2011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D1A9E8-59F6-44A7-A3A6-0B783CF09A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476619-D332-41BF-8E31-236D74B91179}" type="datetimeFigureOut">
              <a:rPr lang="en-US"/>
              <a:pPr>
                <a:defRPr/>
              </a:pPr>
              <a:t>6/15/2011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0E6CD3-AAFF-41D1-8489-866F35554C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fld id="{EA919B48-4B42-4767-A9F8-F2633AF3D1CA}" type="datetimeFigureOut">
              <a:rPr lang="en-US">
                <a:solidFill>
                  <a:srgbClr val="DBF5F9">
                    <a:shade val="90000"/>
                  </a:srgbClr>
                </a:solidFill>
              </a:rPr>
              <a:pPr>
                <a:defRPr/>
              </a:pPr>
              <a:t>6/15/2011</a:t>
            </a:fld>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1E173A39-B276-45D5-BDA3-9900EACEDE1E}"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scene3d>
              <a:camera prst="orthographicFront"/>
              <a:lightRig rig="threePt" dir="t"/>
            </a:scene3d>
            <a:sp3d>
              <a:bevelT w="38100" h="38100"/>
            </a:sp3d>
          </a:bodyPr>
          <a:lstStyle>
            <a:lvl1pPr marL="0" marR="45720" indent="0" algn="r">
              <a:buNone/>
              <a:defRPr sz="18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5" name="Date Placeholder 29"/>
          <p:cNvSpPr>
            <a:spLocks noGrp="1"/>
          </p:cNvSpPr>
          <p:nvPr>
            <p:ph type="dt" sz="half" idx="10"/>
          </p:nvPr>
        </p:nvSpPr>
        <p:spPr/>
        <p:txBody>
          <a:bodyPr/>
          <a:lstStyle>
            <a:lvl1pPr>
              <a:defRPr/>
            </a:lvl1pPr>
          </a:lstStyle>
          <a:p>
            <a:pPr>
              <a:defRPr/>
            </a:pPr>
            <a:fld id="{021DAFB2-37D4-41CA-9B34-D45FB50F7D73}" type="datetimeFigureOut">
              <a:rPr lang="en-US">
                <a:solidFill>
                  <a:srgbClr val="DBF5F9">
                    <a:shade val="90000"/>
                  </a:srgbClr>
                </a:solidFill>
              </a:rPr>
              <a:pPr>
                <a:defRPr/>
              </a:pPr>
              <a:t>6/15/2011</a:t>
            </a:fld>
            <a:endParaRPr lang="en-US">
              <a:solidFill>
                <a:srgbClr val="DBF5F9">
                  <a:shade val="90000"/>
                </a:srgbClr>
              </a:solidFill>
            </a:endParaRPr>
          </a:p>
        </p:txBody>
      </p:sp>
      <p:sp>
        <p:nvSpPr>
          <p:cNvPr id="6"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26"/>
          <p:cNvSpPr>
            <a:spLocks noGrp="1"/>
          </p:cNvSpPr>
          <p:nvPr>
            <p:ph type="sldNum" sz="quarter" idx="12"/>
          </p:nvPr>
        </p:nvSpPr>
        <p:spPr>
          <a:xfrm>
            <a:off x="7696200" y="6324600"/>
            <a:ext cx="762000" cy="365125"/>
          </a:xfrm>
        </p:spPr>
        <p:txBody>
          <a:bodyPr/>
          <a:lstStyle>
            <a:lvl1pPr>
              <a:defRPr/>
            </a:lvl1pPr>
          </a:lstStyle>
          <a:p>
            <a:pPr>
              <a:defRPr/>
            </a:pPr>
            <a:fld id="{35979E94-480A-4EC9-BA67-CEBDE5B410F3}"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fld id="{EE442FBA-56F8-4F48-BE6E-CCAD86274C62}" type="datetimeFigureOut">
              <a:rPr lang="en-US">
                <a:solidFill>
                  <a:srgbClr val="DBF5F9">
                    <a:shade val="90000"/>
                  </a:srgbClr>
                </a:solidFill>
              </a:rPr>
              <a:pPr>
                <a:defRPr/>
              </a:pPr>
              <a:t>6/15/2011</a:t>
            </a:fld>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4EC8979E-6788-435C-9355-3373F542607F}"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fld id="{B2ACB848-B449-469C-8E6A-5C245CDFA8C3}" type="datetimeFigureOut">
              <a:rPr lang="en-US">
                <a:solidFill>
                  <a:srgbClr val="DBF5F9">
                    <a:shade val="90000"/>
                  </a:srgbClr>
                </a:solidFill>
              </a:rPr>
              <a:pPr>
                <a:defRPr/>
              </a:pPr>
              <a:t>6/15/2011</a:t>
            </a:fld>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3345A581-F17B-4617-9880-01765153E657}"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fld id="{27B3210C-D2A6-4630-9FAE-90DA148953DD}" type="datetimeFigureOut">
              <a:rPr lang="en-US">
                <a:solidFill>
                  <a:srgbClr val="DBF5F9">
                    <a:shade val="90000"/>
                  </a:srgbClr>
                </a:solidFill>
              </a:rPr>
              <a:pPr>
                <a:defRPr/>
              </a:pPr>
              <a:t>6/15/2011</a:t>
            </a:fld>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DF738366-85B9-4DE0-8253-4B0F37CAE61B}"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fld id="{6C82113D-2FF6-4F1F-AA52-8FF28C0A6085}" type="datetimeFigureOut">
              <a:rPr lang="en-US">
                <a:solidFill>
                  <a:srgbClr val="DBF5F9">
                    <a:shade val="90000"/>
                  </a:srgbClr>
                </a:solidFill>
              </a:rPr>
              <a:pPr>
                <a:defRPr/>
              </a:pPr>
              <a:t>6/15/2011</a:t>
            </a:fld>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BFF59BA2-7522-4FA9-9F7C-13E2B7BB438C}"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 Slide.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C2708-867A-428F-AD4E-17552DB577F9}" type="datetimeFigureOut">
              <a:rPr lang="en-US" smtClean="0"/>
              <a:pPr/>
              <a:t>6/15/2011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9A5CD-FBB9-4670-9883-B8F8365F20DE}" type="slidenum">
              <a:rPr lang="en-US" smtClean="0"/>
              <a:pPr/>
              <a:t>‹#›</a:t>
            </a:fld>
            <a:endParaRPr lang="en-US"/>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80" r:id="rId2"/>
    <p:sldLayoutId id="2147483681"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2CA2769-4187-4A59-A5CF-B54A909560D2}" type="datetimeFigureOut">
              <a:rPr lang="en-US">
                <a:solidFill>
                  <a:srgbClr val="04617B">
                    <a:shade val="90000"/>
                  </a:srgbClr>
                </a:solidFill>
              </a:rPr>
              <a:pPr>
                <a:defRPr/>
              </a:pPr>
              <a:t>6/15/2011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1F3C524-ACD7-4CCC-AB7D-C5C8D49D6C78}" type="slidenum">
              <a:rPr lang="en-US">
                <a:solidFill>
                  <a:srgbClr val="04617B">
                    <a:shade val="90000"/>
                  </a:srgbClr>
                </a:solidFill>
              </a:rPr>
              <a:pPr>
                <a:defRPr/>
              </a:pPr>
              <a:t>‹#›</a:t>
            </a:fld>
            <a:endParaRPr lang="en-US">
              <a:solidFill>
                <a:srgbClr val="04617B">
                  <a:shade val="90000"/>
                </a:srgbClr>
              </a:solidFill>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pic>
        <p:nvPicPr>
          <p:cNvPr id="1034" name="Picture 9" descr="NOAA_logo_color_trans"/>
          <p:cNvPicPr>
            <a:picLocks noChangeAspect="1" noChangeArrowheads="1"/>
          </p:cNvPicPr>
          <p:nvPr userDrawn="1"/>
        </p:nvPicPr>
        <p:blipFill>
          <a:blip r:embed="rId8" cstate="print"/>
          <a:srcRect/>
          <a:stretch>
            <a:fillRect/>
          </a:stretch>
        </p:blipFill>
        <p:spPr bwMode="auto">
          <a:xfrm>
            <a:off x="8451850" y="6162675"/>
            <a:ext cx="6096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5" r:id="rId6"/>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6/13/2011</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Agenda, Part II</a:t>
            </a:r>
            <a:endParaRPr lang="en-US" sz="3200"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buNone/>
            </a:pPr>
            <a:r>
              <a:rPr lang="en-US" sz="2600" b="1" dirty="0" smtClean="0"/>
              <a:t>TIDAL DATUMS in the South SF Bay</a:t>
            </a:r>
            <a:endParaRPr lang="en-US" sz="2600" dirty="0" smtClean="0"/>
          </a:p>
          <a:p>
            <a:pPr>
              <a:buNone/>
            </a:pPr>
            <a:r>
              <a:rPr lang="en-US" sz="2600" dirty="0" smtClean="0"/>
              <a:t>	Computing Tidal </a:t>
            </a:r>
            <a:r>
              <a:rPr lang="en-US" sz="2600" dirty="0" err="1" smtClean="0"/>
              <a:t>Datums</a:t>
            </a:r>
            <a:endParaRPr lang="en-US" sz="2600" dirty="0" smtClean="0"/>
          </a:p>
          <a:p>
            <a:pPr>
              <a:buNone/>
            </a:pPr>
            <a:r>
              <a:rPr lang="en-US" sz="2600" dirty="0" smtClean="0"/>
              <a:t>-Basic tidal computations</a:t>
            </a:r>
          </a:p>
          <a:p>
            <a:pPr>
              <a:buNone/>
            </a:pPr>
            <a:r>
              <a:rPr lang="en-US" sz="2600" dirty="0" smtClean="0"/>
              <a:t>-Common tidal </a:t>
            </a:r>
            <a:r>
              <a:rPr lang="en-US" sz="2600" dirty="0" err="1" smtClean="0"/>
              <a:t>datums</a:t>
            </a:r>
            <a:endParaRPr lang="en-US" sz="2600" dirty="0" smtClean="0"/>
          </a:p>
          <a:p>
            <a:pPr>
              <a:buNone/>
            </a:pPr>
            <a:r>
              <a:rPr lang="en-US" sz="2600" dirty="0" smtClean="0"/>
              <a:t>	VDATUM</a:t>
            </a:r>
          </a:p>
          <a:p>
            <a:pPr>
              <a:buNone/>
            </a:pPr>
            <a:r>
              <a:rPr lang="en-US" sz="2600" dirty="0" smtClean="0"/>
              <a:t>-Sources of error</a:t>
            </a:r>
          </a:p>
          <a:p>
            <a:pPr>
              <a:buNone/>
            </a:pPr>
            <a:r>
              <a:rPr lang="en-US" sz="2600" dirty="0" smtClean="0"/>
              <a:t>-Sample values</a:t>
            </a:r>
          </a:p>
          <a:p>
            <a:pPr>
              <a:buNone/>
            </a:pPr>
            <a:r>
              <a:rPr lang="en-US" sz="2600" dirty="0" smtClean="0"/>
              <a:t>	Bathymetry mapping effort (2005)</a:t>
            </a:r>
          </a:p>
          <a:p>
            <a:pPr>
              <a:buNone/>
            </a:pPr>
            <a:r>
              <a:rPr lang="en-US" sz="2600" dirty="0" smtClean="0"/>
              <a:t>-Tidal </a:t>
            </a:r>
            <a:r>
              <a:rPr lang="en-US" sz="2600" dirty="0" err="1" smtClean="0"/>
              <a:t>zonation</a:t>
            </a:r>
            <a:r>
              <a:rPr lang="en-US" sz="2600" dirty="0" smtClean="0"/>
              <a:t> in South SF Bay for MLLW datum</a:t>
            </a:r>
          </a:p>
          <a:p>
            <a:pPr>
              <a:buNone/>
            </a:pPr>
            <a:r>
              <a:rPr lang="en-US" sz="2600" dirty="0" smtClean="0"/>
              <a:t>	Preliminary data from new (2011) tide gages</a:t>
            </a:r>
          </a:p>
          <a:p>
            <a:pPr>
              <a:buNone/>
            </a:pPr>
            <a:r>
              <a:rPr lang="en-US" sz="2600" dirty="0" smtClean="0"/>
              <a:t>-Dumbarton (9414509)</a:t>
            </a:r>
          </a:p>
          <a:p>
            <a:pPr>
              <a:buNone/>
            </a:pPr>
            <a:r>
              <a:rPr lang="en-US" sz="2600" dirty="0" smtClean="0"/>
              <a:t>-Coyote Ck/</a:t>
            </a:r>
            <a:r>
              <a:rPr lang="en-US" sz="2600" dirty="0" err="1" smtClean="0"/>
              <a:t>Alviso</a:t>
            </a:r>
            <a:r>
              <a:rPr lang="en-US" sz="2600" dirty="0" smtClean="0"/>
              <a:t> </a:t>
            </a:r>
            <a:r>
              <a:rPr lang="en-US" sz="2600" dirty="0" err="1" smtClean="0"/>
              <a:t>Sl</a:t>
            </a:r>
            <a:r>
              <a:rPr lang="en-US" sz="2600" dirty="0" smtClean="0"/>
              <a:t> (9414575)</a:t>
            </a:r>
          </a:p>
          <a:p>
            <a:pPr>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1</a:t>
            </a:fld>
            <a:endParaRPr lang="en-US">
              <a:solidFill>
                <a:prstClr val="black">
                  <a:tint val="75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2" descr="HOUSTON"/>
          <p:cNvPicPr>
            <a:picLocks noChangeAspect="1" noChangeArrowheads="1"/>
          </p:cNvPicPr>
          <p:nvPr/>
        </p:nvPicPr>
        <p:blipFill>
          <a:blip r:embed="rId3" cstate="print">
            <a:lum bright="10000" contrast="-68000"/>
          </a:blip>
          <a:srcRect/>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606425" y="1447800"/>
            <a:ext cx="7978775" cy="5493812"/>
          </a:xfrm>
          <a:prstGeom prst="rect">
            <a:avLst/>
          </a:prstGeom>
          <a:noFill/>
          <a:ln w="12700">
            <a:noFill/>
            <a:miter lim="800000"/>
            <a:headEnd type="none" w="sm" len="sm"/>
            <a:tailEnd type="none" w="sm" len="sm"/>
          </a:ln>
        </p:spPr>
        <p:txBody>
          <a:bodyPr wrap="square">
            <a:spAutoFit/>
          </a:bodyPr>
          <a:lstStyle/>
          <a:p>
            <a:pPr marL="285750" indent="-285750" defTabSz="114300">
              <a:spcBef>
                <a:spcPts val="600"/>
              </a:spcBef>
              <a:buFont typeface="CommonBullets" pitchFamily="34" charset="2"/>
              <a:buChar char="6"/>
              <a:tabLst>
                <a:tab pos="177800" algn="l"/>
              </a:tabLst>
              <a:defRPr/>
            </a:pPr>
            <a:r>
              <a:rPr lang="en-US" sz="2800" b="1" dirty="0">
                <a:solidFill>
                  <a:prstClr val="black"/>
                </a:solidFill>
              </a:rPr>
              <a:t>A specific 19 year period that includes the longest periodic tidal variations caused by the astronomic tide-producing forces</a:t>
            </a:r>
            <a:r>
              <a:rPr lang="en-US" sz="2800" b="1" dirty="0" smtClean="0">
                <a:solidFill>
                  <a:prstClr val="black"/>
                </a:solidFill>
              </a:rPr>
              <a:t>.</a:t>
            </a:r>
            <a:endParaRPr lang="en-US" sz="2800" b="1" dirty="0">
              <a:solidFill>
                <a:prstClr val="black"/>
              </a:solidFill>
            </a:endParaRPr>
          </a:p>
          <a:p>
            <a:pPr marL="285750" indent="-285750" defTabSz="114300">
              <a:spcBef>
                <a:spcPts val="600"/>
              </a:spcBef>
              <a:buFont typeface="CommonBullets" pitchFamily="34" charset="2"/>
              <a:buChar char="6"/>
              <a:tabLst>
                <a:tab pos="177800" algn="l"/>
              </a:tabLst>
              <a:defRPr/>
            </a:pPr>
            <a:r>
              <a:rPr lang="en-US" sz="2800" b="1" dirty="0">
                <a:solidFill>
                  <a:prstClr val="black"/>
                </a:solidFill>
              </a:rPr>
              <a:t>Averages out long term seasonal meteorological, hydrologic, and oceanographic fluctuations</a:t>
            </a:r>
            <a:r>
              <a:rPr lang="en-US" sz="2800" b="1" dirty="0" smtClean="0">
                <a:solidFill>
                  <a:prstClr val="black"/>
                </a:solidFill>
              </a:rPr>
              <a:t>.</a:t>
            </a:r>
            <a:endParaRPr lang="en-US" sz="2800" b="1" dirty="0">
              <a:solidFill>
                <a:prstClr val="black"/>
              </a:solidFill>
            </a:endParaRPr>
          </a:p>
          <a:p>
            <a:pPr marL="285750" indent="-285750" defTabSz="114300">
              <a:spcBef>
                <a:spcPts val="600"/>
              </a:spcBef>
              <a:buFont typeface="CommonBullets" pitchFamily="34" charset="2"/>
              <a:buChar char="6"/>
              <a:tabLst>
                <a:tab pos="177800" algn="l"/>
              </a:tabLst>
              <a:defRPr/>
            </a:pPr>
            <a:r>
              <a:rPr lang="en-US" sz="2800" b="1" dirty="0">
                <a:solidFill>
                  <a:prstClr val="black"/>
                </a:solidFill>
              </a:rPr>
              <a:t>Provides a nationally consistent tidal datum network (bench marks) by accounting for seasonal and apparent environmental 	trends in sea level that </a:t>
            </a:r>
            <a:r>
              <a:rPr lang="en-US" sz="2800" b="1" dirty="0" smtClean="0">
                <a:solidFill>
                  <a:prstClr val="black"/>
                </a:solidFill>
              </a:rPr>
              <a:t>affect </a:t>
            </a:r>
            <a:r>
              <a:rPr lang="en-US" sz="2800" b="1" dirty="0">
                <a:solidFill>
                  <a:prstClr val="black"/>
                </a:solidFill>
              </a:rPr>
              <a:t>the accuracy of tidal </a:t>
            </a:r>
            <a:r>
              <a:rPr lang="en-US" sz="2800" b="1" dirty="0" err="1">
                <a:solidFill>
                  <a:prstClr val="black"/>
                </a:solidFill>
              </a:rPr>
              <a:t>datums</a:t>
            </a:r>
            <a:r>
              <a:rPr lang="en-US" sz="2800" b="1" dirty="0" smtClean="0">
                <a:solidFill>
                  <a:prstClr val="black"/>
                </a:solidFill>
              </a:rPr>
              <a:t>.</a:t>
            </a:r>
            <a:endParaRPr lang="en-US" sz="2800" b="1" dirty="0">
              <a:solidFill>
                <a:prstClr val="black"/>
              </a:solidFill>
            </a:endParaRPr>
          </a:p>
          <a:p>
            <a:pPr marL="285750" indent="-285750" defTabSz="114300">
              <a:spcBef>
                <a:spcPts val="600"/>
              </a:spcBef>
              <a:buFont typeface="CommonBullets" pitchFamily="34" charset="2"/>
              <a:buChar char="6"/>
              <a:tabLst>
                <a:tab pos="177800" algn="l"/>
              </a:tabLst>
              <a:defRPr/>
            </a:pPr>
            <a:r>
              <a:rPr lang="en-US" sz="2800" b="1" dirty="0">
                <a:solidFill>
                  <a:prstClr val="black"/>
                </a:solidFill>
              </a:rPr>
              <a:t>The NWLON provides the data required to maintain the epoch	and make primary and secondary determinations of tidal datums.</a:t>
            </a:r>
          </a:p>
        </p:txBody>
      </p:sp>
      <p:sp>
        <p:nvSpPr>
          <p:cNvPr id="6" name="Title 1"/>
          <p:cNvSpPr txBox="1">
            <a:spLocks/>
          </p:cNvSpPr>
          <p:nvPr/>
        </p:nvSpPr>
        <p:spPr bwMode="auto">
          <a:xfrm>
            <a:off x="0" y="152400"/>
            <a:ext cx="9144000" cy="685800"/>
          </a:xfrm>
          <a:prstGeom prst="rect">
            <a:avLst/>
          </a:prstGeom>
          <a:noFill/>
          <a:ln w="9525">
            <a:noFill/>
            <a:miter lim="800000"/>
            <a:headEnd/>
            <a:tailEnd/>
          </a:ln>
        </p:spPr>
        <p:txBody>
          <a:bodyPr lIns="0" tIns="0" rIns="18288" bIns="0" anchor="b">
            <a:normAutofit fontScale="82500" lnSpcReduction="10000"/>
            <a:scene3d>
              <a:camera prst="orthographicFront"/>
              <a:lightRig rig="freezing" dir="t">
                <a:rot lat="0" lon="0" rev="5640000"/>
              </a:lightRig>
            </a:scene3d>
            <a:sp3d prstMaterial="flat">
              <a:bevelT w="38100" h="38100"/>
              <a:contourClr>
                <a:schemeClr val="tx2"/>
              </a:contourClr>
            </a:sp3d>
          </a:bodyPr>
          <a:lstStyle/>
          <a:p>
            <a:pPr algn="ctr">
              <a:defRPr/>
            </a:pPr>
            <a:r>
              <a:rPr lang="en-US" sz="5600" b="1" dirty="0">
                <a:solidFill>
                  <a:srgbClr val="9BBB59">
                    <a:tint val="90000"/>
                    <a:satMod val="120000"/>
                  </a:srgbClr>
                </a:solidFill>
                <a:effectLst>
                  <a:outerShdw blurRad="38100" dist="25400" dir="5400000" algn="tl" rotWithShape="0">
                    <a:srgbClr val="000000"/>
                  </a:outerShdw>
                </a:effectLst>
              </a:rPr>
              <a:t>National Tidal Datum Epoch (NTDE)</a:t>
            </a:r>
          </a:p>
        </p:txBody>
      </p:sp>
      <p:sp>
        <p:nvSpPr>
          <p:cNvPr id="7" name="Text Box 4"/>
          <p:cNvSpPr txBox="1">
            <a:spLocks noChangeArrowheads="1"/>
          </p:cNvSpPr>
          <p:nvPr/>
        </p:nvSpPr>
        <p:spPr bwMode="auto">
          <a:xfrm>
            <a:off x="0" y="914400"/>
            <a:ext cx="9144000" cy="400050"/>
          </a:xfrm>
          <a:prstGeom prst="rect">
            <a:avLst/>
          </a:prstGeom>
          <a:noFill/>
          <a:ln w="9525">
            <a:noFill/>
            <a:miter lim="800000"/>
            <a:headEnd/>
            <a:tailEnd/>
          </a:ln>
        </p:spPr>
        <p:txBody>
          <a:bodyPr>
            <a:spAutoFit/>
          </a:bodyPr>
          <a:lstStyle/>
          <a:p>
            <a:pPr algn="ctr">
              <a:defRPr/>
            </a:pPr>
            <a:r>
              <a:rPr lang="en-US" sz="2000" b="1" dirty="0">
                <a:solidFill>
                  <a:srgbClr val="F79646">
                    <a:lumMod val="60000"/>
                    <a:lumOff val="40000"/>
                  </a:srgbClr>
                </a:solidFill>
                <a:effectLst>
                  <a:outerShdw blurRad="38100" dist="38100" dir="2700000" algn="tl">
                    <a:srgbClr val="000000"/>
                  </a:outerShdw>
                </a:effectLst>
              </a:rPr>
              <a:t>A common time period to which tidal datums are referenced</a:t>
            </a:r>
            <a:endParaRPr lang="en-US" sz="2000" dirty="0">
              <a:solidFill>
                <a:srgbClr val="F79646">
                  <a:lumMod val="60000"/>
                  <a:lumOff val="40000"/>
                </a:srgbClr>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t>Go to Station Information to find Epoch Differences</a:t>
            </a:r>
            <a:endParaRPr lang="en-US" sz="28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11</a:t>
            </a:fld>
            <a:endParaRPr lang="en-US">
              <a:solidFill>
                <a:prstClr val="black">
                  <a:tint val="75000"/>
                </a:prstClr>
              </a:solidFill>
            </a:endParaRPr>
          </a:p>
        </p:txBody>
      </p:sp>
      <p:pic>
        <p:nvPicPr>
          <p:cNvPr id="61442" name="Picture 2"/>
          <p:cNvPicPr>
            <a:picLocks noGrp="1" noChangeAspect="1" noChangeArrowheads="1"/>
          </p:cNvPicPr>
          <p:nvPr>
            <p:ph idx="1"/>
          </p:nvPr>
        </p:nvPicPr>
        <p:blipFill>
          <a:blip r:embed="rId3" cstate="print"/>
          <a:srcRect t="13469"/>
          <a:stretch>
            <a:fillRect/>
          </a:stretch>
        </p:blipFill>
        <p:spPr bwMode="auto">
          <a:xfrm>
            <a:off x="839247" y="838200"/>
            <a:ext cx="7465506" cy="5287963"/>
          </a:xfrm>
          <a:prstGeom prst="rect">
            <a:avLst/>
          </a:prstGeom>
          <a:noFill/>
          <a:ln w="9525">
            <a:noFill/>
            <a:miter lim="800000"/>
            <a:headEnd/>
            <a:tailEnd/>
          </a:ln>
        </p:spPr>
      </p:pic>
      <p:sp>
        <p:nvSpPr>
          <p:cNvPr id="7" name="Left Arrow 6"/>
          <p:cNvSpPr/>
          <p:nvPr/>
        </p:nvSpPr>
        <p:spPr>
          <a:xfrm>
            <a:off x="1600200" y="1676400"/>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Left Arrow 7"/>
          <p:cNvSpPr/>
          <p:nvPr/>
        </p:nvSpPr>
        <p:spPr>
          <a:xfrm rot="16200000">
            <a:off x="3785616" y="4139184"/>
            <a:ext cx="533400" cy="3322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t>0.2 ft difference is not insignificant</a:t>
            </a:r>
            <a:endParaRPr lang="en-US" sz="28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12</a:t>
            </a:fld>
            <a:endParaRPr lang="en-US">
              <a:solidFill>
                <a:prstClr val="black">
                  <a:tint val="75000"/>
                </a:prstClr>
              </a:solidFill>
            </a:endParaRPr>
          </a:p>
        </p:txBody>
      </p:sp>
      <p:pic>
        <p:nvPicPr>
          <p:cNvPr id="62466" name="Picture 2"/>
          <p:cNvPicPr>
            <a:picLocks noGrp="1" noChangeAspect="1" noChangeArrowheads="1"/>
          </p:cNvPicPr>
          <p:nvPr>
            <p:ph idx="1"/>
          </p:nvPr>
        </p:nvPicPr>
        <p:blipFill>
          <a:blip r:embed="rId3" cstate="print"/>
          <a:srcRect l="2027" t="28432"/>
          <a:stretch>
            <a:fillRect/>
          </a:stretch>
        </p:blipFill>
        <p:spPr bwMode="auto">
          <a:xfrm>
            <a:off x="990600" y="838200"/>
            <a:ext cx="7314153" cy="528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datum</a:t>
            </a:r>
            <a:endParaRPr lang="en-US" dirty="0"/>
          </a:p>
        </p:txBody>
      </p:sp>
      <p:sp>
        <p:nvSpPr>
          <p:cNvPr id="3" name="Content Placeholder 2"/>
          <p:cNvSpPr>
            <a:spLocks noGrp="1"/>
          </p:cNvSpPr>
          <p:nvPr>
            <p:ph idx="1"/>
          </p:nvPr>
        </p:nvSpPr>
        <p:spPr/>
        <p:txBody>
          <a:bodyPr>
            <a:normAutofit/>
          </a:bodyPr>
          <a:lstStyle/>
          <a:p>
            <a:r>
              <a:rPr lang="en-US" sz="2800" dirty="0" smtClean="0"/>
              <a:t>Unlike water level (tidal) </a:t>
            </a:r>
            <a:r>
              <a:rPr lang="en-US" sz="2800" dirty="0" err="1" smtClean="0"/>
              <a:t>datums</a:t>
            </a:r>
            <a:r>
              <a:rPr lang="en-US" sz="2800" dirty="0" smtClean="0"/>
              <a:t> that will change each epoch because the world is dynamic, a station datum is FIXED forever and ever (hopefully).</a:t>
            </a:r>
          </a:p>
          <a:p>
            <a:r>
              <a:rPr lang="en-US" sz="2800" dirty="0" smtClean="0"/>
              <a:t>It is used to calculate and relate the difference in datum heights between tidal epochs.  </a:t>
            </a:r>
          </a:p>
          <a:p>
            <a:r>
              <a:rPr lang="en-US" sz="2800" dirty="0" smtClean="0"/>
              <a:t>MLLW datum, by convention, is always the reference tidal datum, </a:t>
            </a:r>
            <a:r>
              <a:rPr lang="en-US" sz="2800" dirty="0" err="1" smtClean="0"/>
              <a:t>eg</a:t>
            </a:r>
            <a:r>
              <a:rPr lang="en-US" sz="2800" dirty="0" smtClean="0"/>
              <a:t>, 0.0, for each tidal epoch.  To know how much change there was between tidal epochs, one references the values to the station datum.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Station datum: misunderstood, risk of misuse</a:t>
            </a:r>
            <a:endParaRPr lang="en-US" sz="32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14</a:t>
            </a:fld>
            <a:endParaRPr lang="en-US">
              <a:solidFill>
                <a:prstClr val="black">
                  <a:tint val="75000"/>
                </a:prstClr>
              </a:solidFill>
            </a:endParaRPr>
          </a:p>
        </p:txBody>
      </p:sp>
      <p:pic>
        <p:nvPicPr>
          <p:cNvPr id="20481" name="Picture 1"/>
          <p:cNvPicPr>
            <a:picLocks noGrp="1" noChangeAspect="1" noChangeArrowheads="1"/>
          </p:cNvPicPr>
          <p:nvPr>
            <p:ph idx="1"/>
          </p:nvPr>
        </p:nvPicPr>
        <p:blipFill>
          <a:blip r:embed="rId3" cstate="print"/>
          <a:srcRect t="13469" b="2350"/>
          <a:stretch>
            <a:fillRect/>
          </a:stretch>
        </p:blipFill>
        <p:spPr bwMode="auto">
          <a:xfrm>
            <a:off x="152400" y="914400"/>
            <a:ext cx="8673161" cy="5562600"/>
          </a:xfrm>
          <a:prstGeom prst="rect">
            <a:avLst/>
          </a:prstGeom>
          <a:noFill/>
          <a:ln w="9525">
            <a:noFill/>
            <a:miter lim="800000"/>
            <a:headEnd/>
            <a:tailEnd/>
          </a:ln>
        </p:spPr>
      </p:pic>
      <p:sp>
        <p:nvSpPr>
          <p:cNvPr id="7" name="Left Arrow 6"/>
          <p:cNvSpPr/>
          <p:nvPr/>
        </p:nvSpPr>
        <p:spPr>
          <a:xfrm>
            <a:off x="914400" y="3505200"/>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Oval 7"/>
          <p:cNvSpPr/>
          <p:nvPr/>
        </p:nvSpPr>
        <p:spPr>
          <a:xfrm>
            <a:off x="3200400" y="5334000"/>
            <a:ext cx="13716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5257800"/>
            <a:ext cx="1295400" cy="461665"/>
          </a:xfrm>
          <a:prstGeom prst="rect">
            <a:avLst/>
          </a:prstGeom>
          <a:noFill/>
          <a:ln w="57150">
            <a:solidFill>
              <a:srgbClr val="FF0000"/>
            </a:solidFill>
          </a:ln>
        </p:spPr>
        <p:txBody>
          <a:bodyPr wrap="square" rtlCol="0">
            <a:spAutoFit/>
          </a:bodyPr>
          <a:lstStyle/>
          <a:p>
            <a:r>
              <a:rPr lang="en-US" dirty="0" smtClean="0"/>
              <a:t>Blank </a:t>
            </a:r>
            <a:r>
              <a:rPr lang="en-US" sz="2400" dirty="0" smtClean="0"/>
              <a:t>≠</a:t>
            </a:r>
            <a:r>
              <a:rPr lang="en-US" dirty="0" smtClean="0"/>
              <a:t> 0 !</a:t>
            </a:r>
            <a:endParaRPr lang="en-US" dirty="0"/>
          </a:p>
        </p:txBody>
      </p:sp>
      <p:sp>
        <p:nvSpPr>
          <p:cNvPr id="11" name="Oval 10"/>
          <p:cNvSpPr/>
          <p:nvPr/>
        </p:nvSpPr>
        <p:spPr>
          <a:xfrm>
            <a:off x="3962400" y="2362200"/>
            <a:ext cx="15240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type="none" w="sm" len="sm"/>
            <a:tailEnd type="none" w="sm" len="sm"/>
          </a:ln>
        </p:spPr>
      </p:pic>
      <p:sp>
        <p:nvSpPr>
          <p:cNvPr id="12291" name="Rectangle 3"/>
          <p:cNvSpPr>
            <a:spLocks noChangeArrowheads="1"/>
          </p:cNvSpPr>
          <p:nvPr/>
        </p:nvSpPr>
        <p:spPr bwMode="auto">
          <a:xfrm>
            <a:off x="7424738" y="4619625"/>
            <a:ext cx="150812" cy="466725"/>
          </a:xfrm>
          <a:prstGeom prst="rect">
            <a:avLst/>
          </a:prstGeom>
          <a:solidFill>
            <a:srgbClr val="0000BA"/>
          </a:solidFill>
          <a:ln w="9525">
            <a:noFill/>
            <a:miter lim="800000"/>
            <a:headEnd type="none" w="sm" len="sm"/>
            <a:tailEnd type="none" w="sm" len="sm"/>
          </a:ln>
        </p:spPr>
        <p:txBody>
          <a:bodyPr anchor="ctr">
            <a:spAutoFit/>
          </a:bodyPr>
          <a:lstStyle/>
          <a:p>
            <a:endParaRPr lang="en-US"/>
          </a:p>
        </p:txBody>
      </p:sp>
      <p:sp>
        <p:nvSpPr>
          <p:cNvPr id="12292" name="Rectangle 4"/>
          <p:cNvSpPr>
            <a:spLocks noChangeArrowheads="1"/>
          </p:cNvSpPr>
          <p:nvPr/>
        </p:nvSpPr>
        <p:spPr bwMode="auto">
          <a:xfrm>
            <a:off x="7419975" y="1866900"/>
            <a:ext cx="150813" cy="466725"/>
          </a:xfrm>
          <a:prstGeom prst="rect">
            <a:avLst/>
          </a:prstGeom>
          <a:solidFill>
            <a:srgbClr val="0000BA"/>
          </a:solidFill>
          <a:ln w="9525">
            <a:noFill/>
            <a:miter lim="800000"/>
            <a:headEnd type="none" w="sm" len="sm"/>
            <a:tailEnd type="none" w="sm" len="sm"/>
          </a:ln>
        </p:spPr>
        <p:txBody>
          <a:bodyPr anchor="ctr">
            <a:spAutoFit/>
          </a:bodyPr>
          <a:lstStyle/>
          <a:p>
            <a:endParaRPr lang="en-US"/>
          </a:p>
        </p:txBody>
      </p:sp>
      <p:sp>
        <p:nvSpPr>
          <p:cNvPr id="11269" name="Text Box 5"/>
          <p:cNvSpPr txBox="1">
            <a:spLocks noChangeArrowheads="1"/>
          </p:cNvSpPr>
          <p:nvPr/>
        </p:nvSpPr>
        <p:spPr bwMode="auto">
          <a:xfrm>
            <a:off x="6121400" y="1166813"/>
            <a:ext cx="1066800" cy="396875"/>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000" b="1">
                <a:solidFill>
                  <a:srgbClr val="FFFF00"/>
                </a:solidFill>
                <a:effectLst>
                  <a:outerShdw blurRad="38100" dist="38100" dir="2700000" algn="tl">
                    <a:srgbClr val="C0C0C0"/>
                  </a:outerShdw>
                </a:effectLst>
                <a:latin typeface="Tahoma" charset="0"/>
              </a:rPr>
              <a:t>MHHW</a:t>
            </a:r>
          </a:p>
        </p:txBody>
      </p:sp>
      <p:pic>
        <p:nvPicPr>
          <p:cNvPr id="12294" name="Picture 6" descr="COOPS PATCHFINAL"/>
          <p:cNvPicPr>
            <a:picLocks noChangeAspect="1" noChangeArrowheads="1"/>
          </p:cNvPicPr>
          <p:nvPr/>
        </p:nvPicPr>
        <p:blipFill>
          <a:blip r:embed="rId4" cstate="print"/>
          <a:srcRect/>
          <a:stretch>
            <a:fillRect/>
          </a:stretch>
        </p:blipFill>
        <p:spPr bwMode="auto">
          <a:xfrm>
            <a:off x="12700" y="7938"/>
            <a:ext cx="800100" cy="71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3B6237-ED1B-46CE-B508-0B2A9CACF73A}"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16</a:t>
            </a:fld>
            <a:endParaRPr lang="en-US"/>
          </a:p>
        </p:txBody>
      </p:sp>
      <p:pic>
        <p:nvPicPr>
          <p:cNvPr id="4098" name="Picture 2"/>
          <p:cNvPicPr>
            <a:picLocks noChangeAspect="1" noChangeArrowheads="1"/>
          </p:cNvPicPr>
          <p:nvPr/>
        </p:nvPicPr>
        <p:blipFill>
          <a:blip r:embed="rId3" cstate="print"/>
          <a:srcRect t="13402" b="4124"/>
          <a:stretch>
            <a:fillRect/>
          </a:stretch>
        </p:blipFill>
        <p:spPr bwMode="auto">
          <a:xfrm>
            <a:off x="-1524000" y="533400"/>
            <a:ext cx="12192000" cy="6096000"/>
          </a:xfrm>
          <a:prstGeom prst="rect">
            <a:avLst/>
          </a:prstGeom>
          <a:noFill/>
          <a:ln w="9525">
            <a:noFill/>
            <a:miter lim="800000"/>
            <a:headEnd/>
            <a:tailEnd/>
          </a:ln>
        </p:spPr>
      </p:pic>
      <p:sp>
        <p:nvSpPr>
          <p:cNvPr id="5" name="Left Arrow 4"/>
          <p:cNvSpPr/>
          <p:nvPr/>
        </p:nvSpPr>
        <p:spPr>
          <a:xfrm>
            <a:off x="4343400" y="1905000"/>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745F09A-F872-4E06-9667-5B6288952C24}"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17</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762000" y="0"/>
            <a:ext cx="12192000" cy="7620000"/>
          </a:xfrm>
          <a:prstGeom prst="rect">
            <a:avLst/>
          </a:prstGeom>
          <a:noFill/>
          <a:ln w="9525">
            <a:noFill/>
            <a:miter lim="800000"/>
            <a:headEnd/>
            <a:tailEnd/>
          </a:ln>
        </p:spPr>
      </p:pic>
      <p:sp>
        <p:nvSpPr>
          <p:cNvPr id="6" name="Left Arrow 5"/>
          <p:cNvSpPr/>
          <p:nvPr/>
        </p:nvSpPr>
        <p:spPr>
          <a:xfrm rot="12512318">
            <a:off x="6057923" y="3637906"/>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8FFF44-249A-4181-A466-D15F826BE232}"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18</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457200" y="-914400"/>
            <a:ext cx="12192000" cy="7391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119DD5-7DD7-4E2F-8B1E-E68D67F6AFE9}"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19</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1219200" y="0"/>
            <a:ext cx="12192000" cy="7620000"/>
          </a:xfrm>
          <a:prstGeom prst="rect">
            <a:avLst/>
          </a:prstGeom>
          <a:noFill/>
          <a:ln w="9525">
            <a:noFill/>
            <a:miter lim="800000"/>
            <a:headEnd/>
            <a:tailEnd/>
          </a:ln>
        </p:spPr>
      </p:pic>
      <p:sp>
        <p:nvSpPr>
          <p:cNvPr id="5" name="TextBox 4"/>
          <p:cNvSpPr txBox="1"/>
          <p:nvPr/>
        </p:nvSpPr>
        <p:spPr>
          <a:xfrm>
            <a:off x="4419600" y="5105400"/>
            <a:ext cx="2514600" cy="646331"/>
          </a:xfrm>
          <a:prstGeom prst="rect">
            <a:avLst/>
          </a:prstGeom>
          <a:noFill/>
        </p:spPr>
        <p:txBody>
          <a:bodyPr wrap="square" rtlCol="0">
            <a:spAutoFit/>
          </a:bodyPr>
          <a:lstStyle/>
          <a:p>
            <a:r>
              <a:rPr lang="en-US" dirty="0" smtClean="0"/>
              <a:t>Primary Bench Mark for the tide gage</a:t>
            </a:r>
            <a:endParaRPr lang="en-US" dirty="0"/>
          </a:p>
        </p:txBody>
      </p:sp>
      <p:sp>
        <p:nvSpPr>
          <p:cNvPr id="6" name="TextBox 5"/>
          <p:cNvSpPr txBox="1"/>
          <p:nvPr/>
        </p:nvSpPr>
        <p:spPr>
          <a:xfrm>
            <a:off x="2895600" y="1219200"/>
            <a:ext cx="2057400" cy="1200329"/>
          </a:xfrm>
          <a:prstGeom prst="rect">
            <a:avLst/>
          </a:prstGeom>
          <a:noFill/>
          <a:ln>
            <a:solidFill>
              <a:schemeClr val="accent1"/>
            </a:solidFill>
          </a:ln>
        </p:spPr>
        <p:txBody>
          <a:bodyPr wrap="square" rtlCol="0">
            <a:spAutoFit/>
          </a:bodyPr>
          <a:lstStyle/>
          <a:p>
            <a:r>
              <a:rPr lang="en-US" dirty="0" smtClean="0"/>
              <a:t>Don’t know this one’s Designation, only its PID, so retrieved DS by PID</a:t>
            </a:r>
            <a:endParaRPr lang="en-US" dirty="0"/>
          </a:p>
        </p:txBody>
      </p:sp>
      <p:sp>
        <p:nvSpPr>
          <p:cNvPr id="7" name="TextBox 6"/>
          <p:cNvSpPr txBox="1"/>
          <p:nvPr/>
        </p:nvSpPr>
        <p:spPr>
          <a:xfrm>
            <a:off x="5562600" y="1447800"/>
            <a:ext cx="2514600" cy="646331"/>
          </a:xfrm>
          <a:prstGeom prst="rect">
            <a:avLst/>
          </a:prstGeom>
          <a:noFill/>
          <a:ln>
            <a:solidFill>
              <a:srgbClr val="C00000"/>
            </a:solidFill>
          </a:ln>
        </p:spPr>
        <p:txBody>
          <a:bodyPr wrap="square" rtlCol="0">
            <a:spAutoFit/>
          </a:bodyPr>
          <a:lstStyle/>
          <a:p>
            <a:r>
              <a:rPr lang="en-US" dirty="0" smtClean="0"/>
              <a:t>GU4117 DESIGNATION - 941 3450 N TIDAL </a:t>
            </a:r>
            <a:endParaRPr lang="en-US" dirty="0"/>
          </a:p>
        </p:txBody>
      </p:sp>
      <p:sp>
        <p:nvSpPr>
          <p:cNvPr id="8" name="Left Arrow 7"/>
          <p:cNvSpPr/>
          <p:nvPr/>
        </p:nvSpPr>
        <p:spPr>
          <a:xfrm rot="10800000">
            <a:off x="1841072" y="1479255"/>
            <a:ext cx="825928" cy="3495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Left Arrow 8"/>
          <p:cNvSpPr/>
          <p:nvPr/>
        </p:nvSpPr>
        <p:spPr>
          <a:xfrm rot="10800000">
            <a:off x="4800600" y="1524000"/>
            <a:ext cx="609208" cy="31246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Left Arrow 9"/>
          <p:cNvSpPr/>
          <p:nvPr/>
        </p:nvSpPr>
        <p:spPr>
          <a:xfrm rot="5400000">
            <a:off x="4745293" y="5871668"/>
            <a:ext cx="609208" cy="31246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TextBox 10"/>
          <p:cNvSpPr txBox="1"/>
          <p:nvPr/>
        </p:nvSpPr>
        <p:spPr>
          <a:xfrm>
            <a:off x="4267200" y="4191000"/>
            <a:ext cx="1828800" cy="369332"/>
          </a:xfrm>
          <a:prstGeom prst="rect">
            <a:avLst/>
          </a:prstGeom>
          <a:noFill/>
        </p:spPr>
        <p:txBody>
          <a:bodyPr wrap="square" rtlCol="0">
            <a:spAutoFit/>
          </a:bodyPr>
          <a:lstStyle/>
          <a:p>
            <a:r>
              <a:rPr lang="en-US" dirty="0" smtClean="0"/>
              <a:t>Feet AND meters</a:t>
            </a:r>
            <a:endParaRPr lang="en-US" dirty="0"/>
          </a:p>
        </p:txBody>
      </p:sp>
      <p:sp>
        <p:nvSpPr>
          <p:cNvPr id="12" name="Right Brace 11"/>
          <p:cNvSpPr/>
          <p:nvPr/>
        </p:nvSpPr>
        <p:spPr>
          <a:xfrm>
            <a:off x="3810000" y="2895600"/>
            <a:ext cx="304800" cy="312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304800" y="1981200"/>
            <a:ext cx="1371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4"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style.rotation</p:attrName>
                                        </p:attrNameLst>
                                      </p:cBhvr>
                                      <p:tavLst>
                                        <p:tav tm="0">
                                          <p:val>
                                            <p:fltVal val="360"/>
                                          </p:val>
                                        </p:tav>
                                        <p:tav tm="100000">
                                          <p:val>
                                            <p:fltVal val="0"/>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dirty="0" smtClean="0"/>
              <a:t>NWLON Stations</a:t>
            </a:r>
            <a:endParaRPr lang="en-US" dirty="0"/>
          </a:p>
        </p:txBody>
      </p:sp>
      <p:sp>
        <p:nvSpPr>
          <p:cNvPr id="3" name="Subtitle 2"/>
          <p:cNvSpPr>
            <a:spLocks noGrp="1"/>
          </p:cNvSpPr>
          <p:nvPr>
            <p:ph type="subTitle" idx="1"/>
          </p:nvPr>
        </p:nvSpPr>
        <p:spPr>
          <a:xfrm>
            <a:off x="0" y="933450"/>
            <a:ext cx="9144000" cy="487363"/>
          </a:xfrm>
        </p:spPr>
        <p:txBody>
          <a:bodyPr/>
          <a:lstStyle/>
          <a:p>
            <a:pPr marR="0" eaLnBrk="1" hangingPunct="1">
              <a:defRPr/>
            </a:pPr>
            <a:r>
              <a:rPr lang="en-US" smtClean="0">
                <a:solidFill>
                  <a:srgbClr val="C9DA92"/>
                </a:solidFill>
                <a:effectLst>
                  <a:outerShdw blurRad="38100" dist="38100" dir="2700000" algn="tl">
                    <a:srgbClr val="000000"/>
                  </a:outerShdw>
                </a:effectLst>
              </a:rPr>
              <a:t>Essential Equipment</a:t>
            </a:r>
          </a:p>
        </p:txBody>
      </p:sp>
      <p:sp>
        <p:nvSpPr>
          <p:cNvPr id="38916" name="Subtitle 2"/>
          <p:cNvSpPr txBox="1">
            <a:spLocks/>
          </p:cNvSpPr>
          <p:nvPr/>
        </p:nvSpPr>
        <p:spPr bwMode="auto">
          <a:xfrm>
            <a:off x="2233613" y="1722438"/>
            <a:ext cx="3795712" cy="3062287"/>
          </a:xfrm>
          <a:prstGeom prst="rect">
            <a:avLst/>
          </a:prstGeom>
          <a:noFill/>
          <a:ln w="9525">
            <a:noFill/>
            <a:miter lim="800000"/>
            <a:headEnd/>
            <a:tailEnd/>
          </a:ln>
        </p:spPr>
        <p:txBody>
          <a:bodyPr lIns="0" rIns="18288"/>
          <a:lstStyle/>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Automatic water level sensor</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Backup water level sensor</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Backup &amp; Primary data collection platform</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Protective well</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Shelter</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Solar Panel</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GOES satellite radios</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Telephone modem</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Ancillary geophysical instruments</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System of Bench Marks</a:t>
            </a:r>
          </a:p>
        </p:txBody>
      </p:sp>
      <p:sp>
        <p:nvSpPr>
          <p:cNvPr id="12" name="Subtitle 2"/>
          <p:cNvSpPr txBox="1">
            <a:spLocks/>
          </p:cNvSpPr>
          <p:nvPr/>
        </p:nvSpPr>
        <p:spPr bwMode="auto">
          <a:xfrm>
            <a:off x="3930650" y="5411788"/>
            <a:ext cx="2754313" cy="1446212"/>
          </a:xfrm>
          <a:prstGeom prst="rect">
            <a:avLst/>
          </a:prstGeom>
          <a:noFill/>
          <a:ln w="9525">
            <a:noFill/>
            <a:miter lim="800000"/>
            <a:headEnd/>
            <a:tailEnd/>
          </a:ln>
        </p:spPr>
        <p:txBody>
          <a:bodyPr lIns="0" rIns="18288"/>
          <a:lstStyle/>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Data Collection Platform</a:t>
            </a:r>
          </a:p>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Acoustic or pressure sensor</a:t>
            </a:r>
          </a:p>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Solar Panel</a:t>
            </a:r>
          </a:p>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GOES Transmitter</a:t>
            </a:r>
          </a:p>
        </p:txBody>
      </p:sp>
      <p:sp>
        <p:nvSpPr>
          <p:cNvPr id="38918" name="Subtitle 2"/>
          <p:cNvSpPr txBox="1">
            <a:spLocks/>
          </p:cNvSpPr>
          <p:nvPr/>
        </p:nvSpPr>
        <p:spPr bwMode="auto">
          <a:xfrm>
            <a:off x="4494213" y="5029200"/>
            <a:ext cx="2239962" cy="328613"/>
          </a:xfrm>
          <a:prstGeom prst="rect">
            <a:avLst/>
          </a:prstGeom>
          <a:noFill/>
          <a:ln w="9525">
            <a:noFill/>
            <a:miter lim="800000"/>
            <a:headEnd/>
            <a:tailEnd/>
          </a:ln>
        </p:spPr>
        <p:txBody>
          <a:bodyPr lIns="0" rIns="18288"/>
          <a:lstStyle/>
          <a:p>
            <a:pPr algn="ctr" fontAlgn="base">
              <a:spcBef>
                <a:spcPct val="0"/>
              </a:spcBef>
              <a:spcAft>
                <a:spcPct val="0"/>
              </a:spcAft>
              <a:buClr>
                <a:srgbClr val="C4EFFF"/>
              </a:buClr>
              <a:buSzPct val="100000"/>
            </a:pPr>
            <a:r>
              <a:rPr lang="en-US" b="1" smtClean="0">
                <a:solidFill>
                  <a:prstClr val="black"/>
                </a:solidFill>
                <a:latin typeface="Calibri" pitchFamily="34" charset="0"/>
              </a:rPr>
              <a:t>Short term stations</a:t>
            </a:r>
            <a:endParaRPr lang="en-US" smtClean="0">
              <a:solidFill>
                <a:prstClr val="black"/>
              </a:solidFill>
              <a:latin typeface="Calibri" pitchFamily="34" charset="0"/>
            </a:endParaRPr>
          </a:p>
        </p:txBody>
      </p:sp>
      <p:sp>
        <p:nvSpPr>
          <p:cNvPr id="38919" name="Subtitle 2"/>
          <p:cNvSpPr txBox="1">
            <a:spLocks/>
          </p:cNvSpPr>
          <p:nvPr/>
        </p:nvSpPr>
        <p:spPr bwMode="auto">
          <a:xfrm>
            <a:off x="0" y="1381125"/>
            <a:ext cx="4527550" cy="336550"/>
          </a:xfrm>
          <a:prstGeom prst="rect">
            <a:avLst/>
          </a:prstGeom>
          <a:noFill/>
          <a:ln w="9525">
            <a:noFill/>
            <a:miter lim="800000"/>
            <a:headEnd/>
            <a:tailEnd/>
          </a:ln>
        </p:spPr>
        <p:txBody>
          <a:bodyPr lIns="0" rIns="18288"/>
          <a:lstStyle/>
          <a:p>
            <a:pPr algn="ctr" fontAlgn="base">
              <a:spcBef>
                <a:spcPct val="0"/>
              </a:spcBef>
              <a:spcAft>
                <a:spcPct val="0"/>
              </a:spcAft>
              <a:buClr>
                <a:srgbClr val="C4EFFF"/>
              </a:buClr>
              <a:buSzPct val="100000"/>
            </a:pPr>
            <a:r>
              <a:rPr lang="en-US" b="1" smtClean="0">
                <a:solidFill>
                  <a:prstClr val="black"/>
                </a:solidFill>
                <a:latin typeface="Calibri" pitchFamily="34" charset="0"/>
              </a:rPr>
              <a:t>Control Stations</a:t>
            </a:r>
          </a:p>
        </p:txBody>
      </p:sp>
      <p:pic>
        <p:nvPicPr>
          <p:cNvPr id="17" name="Picture 10" descr="867 0424 port wentworth 8"/>
          <p:cNvPicPr>
            <a:picLocks noChangeAspect="1" noChangeArrowheads="1"/>
          </p:cNvPicPr>
          <p:nvPr/>
        </p:nvPicPr>
        <p:blipFill>
          <a:blip r:embed="rId3" cstate="print"/>
          <a:srcRect l="21823"/>
          <a:stretch>
            <a:fillRect/>
          </a:stretch>
        </p:blipFill>
        <p:spPr>
          <a:xfrm>
            <a:off x="6684963" y="3992563"/>
            <a:ext cx="1681162" cy="2632075"/>
          </a:xfrm>
          <a:prstGeom prst="rect">
            <a:avLst/>
          </a:prstGeom>
          <a:effectLst>
            <a:outerShdw blurRad="50800" dist="76200" dir="2700000" algn="tl" rotWithShape="0">
              <a:prstClr val="black">
                <a:alpha val="88000"/>
              </a:prstClr>
            </a:outerShdw>
          </a:effectLst>
        </p:spPr>
      </p:pic>
      <p:pic>
        <p:nvPicPr>
          <p:cNvPr id="18" name="Picture 4" descr="Station"/>
          <p:cNvPicPr>
            <a:picLocks noChangeAspect="1" noChangeArrowheads="1"/>
          </p:cNvPicPr>
          <p:nvPr/>
        </p:nvPicPr>
        <p:blipFill>
          <a:blip r:embed="rId4" cstate="print"/>
          <a:srcRect l="16138"/>
          <a:stretch>
            <a:fillRect/>
          </a:stretch>
        </p:blipFill>
        <p:spPr bwMode="auto">
          <a:xfrm>
            <a:off x="149225" y="1722438"/>
            <a:ext cx="1925638" cy="3148012"/>
          </a:xfrm>
          <a:prstGeom prst="rect">
            <a:avLst/>
          </a:prstGeom>
          <a:noFill/>
          <a:ln w="57150">
            <a:noFill/>
            <a:miter lim="800000"/>
            <a:headEnd/>
            <a:tailEnd/>
          </a:ln>
          <a:effectLst>
            <a:outerShdw blurRad="50800" dist="101600" dir="2700000" algn="tl" rotWithShape="0">
              <a:prstClr val="black">
                <a:alpha val="87000"/>
              </a:prstClr>
            </a:outerShdw>
          </a:effectLst>
        </p:spPr>
      </p:pic>
      <p:pic>
        <p:nvPicPr>
          <p:cNvPr id="38922" name="Picture 2" descr="237 - NOAA NEXT GENERATION WATER LEVEL MEAS SYS"/>
          <p:cNvPicPr>
            <a:picLocks noChangeAspect="1" noChangeArrowheads="1"/>
          </p:cNvPicPr>
          <p:nvPr/>
        </p:nvPicPr>
        <p:blipFill>
          <a:blip r:embed="rId5" cstate="print"/>
          <a:srcRect l="3368"/>
          <a:stretch>
            <a:fillRect/>
          </a:stretch>
        </p:blipFill>
        <p:spPr bwMode="auto">
          <a:xfrm>
            <a:off x="6019800" y="1619250"/>
            <a:ext cx="2987675" cy="2195513"/>
          </a:xfrm>
          <a:prstGeom prst="rect">
            <a:avLst/>
          </a:prstGeom>
          <a:noFill/>
          <a:ln w="9525">
            <a:noFill/>
            <a:miter lim="800000"/>
            <a:headEnd/>
            <a:tailEnd/>
          </a:ln>
        </p:spPr>
      </p:pic>
      <p:sp>
        <p:nvSpPr>
          <p:cNvPr id="38923" name="Rectangle 3"/>
          <p:cNvSpPr txBox="1">
            <a:spLocks noChangeArrowheads="1"/>
          </p:cNvSpPr>
          <p:nvPr/>
        </p:nvSpPr>
        <p:spPr bwMode="auto">
          <a:xfrm>
            <a:off x="306388" y="4889500"/>
            <a:ext cx="2459037" cy="1708150"/>
          </a:xfrm>
          <a:prstGeom prst="rect">
            <a:avLst/>
          </a:prstGeom>
          <a:noFill/>
          <a:ln w="9525">
            <a:noFill/>
            <a:miter lim="800000"/>
            <a:headEnd/>
            <a:tailEnd/>
          </a:ln>
        </p:spPr>
        <p:txBody>
          <a:bodyPr lIns="0" rIns="18288"/>
          <a:lstStyle/>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Water Level</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Wind Speed/Direction</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Barometric Pressure</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Air/Water Temp.</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Conductivity/Temp</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Chart Datum</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Tsunami/Storm Surge</a:t>
            </a:r>
          </a:p>
        </p:txBody>
      </p:sp>
      <p:sp>
        <p:nvSpPr>
          <p:cNvPr id="38924" name="Subtitle 2"/>
          <p:cNvSpPr txBox="1">
            <a:spLocks/>
          </p:cNvSpPr>
          <p:nvPr/>
        </p:nvSpPr>
        <p:spPr bwMode="auto">
          <a:xfrm>
            <a:off x="2193925" y="5613400"/>
            <a:ext cx="1568450" cy="438150"/>
          </a:xfrm>
          <a:prstGeom prst="rect">
            <a:avLst/>
          </a:prstGeom>
          <a:noFill/>
          <a:ln w="9525">
            <a:noFill/>
            <a:miter lim="800000"/>
            <a:headEnd/>
            <a:tailEnd/>
          </a:ln>
        </p:spPr>
        <p:txBody>
          <a:bodyPr lIns="0" rIns="18288"/>
          <a:lstStyle/>
          <a:p>
            <a:pPr fontAlgn="base">
              <a:spcBef>
                <a:spcPct val="20000"/>
              </a:spcBef>
              <a:spcAft>
                <a:spcPct val="0"/>
              </a:spcAft>
              <a:buClr>
                <a:srgbClr val="0BD0D9"/>
              </a:buClr>
              <a:buSzPct val="95000"/>
              <a:buFont typeface="Wingdings 2" pitchFamily="18" charset="2"/>
              <a:buNone/>
            </a:pPr>
            <a:r>
              <a:rPr lang="en-US" b="1" smtClean="0">
                <a:solidFill>
                  <a:prstClr val="black"/>
                </a:solidFill>
                <a:latin typeface="Calibri" pitchFamily="34" charset="0"/>
              </a:rPr>
              <a:t>Observations </a:t>
            </a:r>
          </a:p>
          <a:p>
            <a:pPr fontAlgn="base">
              <a:spcBef>
                <a:spcPct val="20000"/>
              </a:spcBef>
              <a:spcAft>
                <a:spcPct val="0"/>
              </a:spcAft>
              <a:buClr>
                <a:srgbClr val="0BD0D9"/>
              </a:buClr>
              <a:buSzPct val="95000"/>
              <a:buFont typeface="Wingdings 2" pitchFamily="18" charset="2"/>
              <a:buNone/>
            </a:pPr>
            <a:r>
              <a:rPr lang="en-US" b="1" smtClean="0">
                <a:solidFill>
                  <a:prstClr val="black"/>
                </a:solidFill>
                <a:latin typeface="Calibri" pitchFamily="34" charset="0"/>
              </a:rPr>
              <a:t>Collected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3001" y="281634"/>
            <a:ext cx="7851648" cy="1029167"/>
          </a:xfrm>
        </p:spPr>
        <p:txBody>
          <a:bodyPr/>
          <a:lstStyle/>
          <a:p>
            <a:pPr algn="ctr" eaLnBrk="1" hangingPunct="1">
              <a:defRPr/>
            </a:pPr>
            <a:r>
              <a:rPr lang="en-US" sz="5000" dirty="0" smtClean="0"/>
              <a:t>Relative Sea Level Trends</a:t>
            </a:r>
            <a:endParaRPr lang="en-US" sz="5000" dirty="0"/>
          </a:p>
        </p:txBody>
      </p:sp>
      <p:pic>
        <p:nvPicPr>
          <p:cNvPr id="72707" name="Picture 2"/>
          <p:cNvPicPr>
            <a:picLocks noChangeAspect="1" noChangeArrowheads="1"/>
          </p:cNvPicPr>
          <p:nvPr/>
        </p:nvPicPr>
        <p:blipFill>
          <a:blip r:embed="rId3" cstate="print"/>
          <a:srcRect/>
          <a:stretch>
            <a:fillRect/>
          </a:stretch>
        </p:blipFill>
        <p:spPr bwMode="auto">
          <a:xfrm>
            <a:off x="862013" y="1436688"/>
            <a:ext cx="7412037" cy="5119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44BAABE-2C37-49A7-AC75-676CD33ACAE9}"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21</a:t>
            </a:fld>
            <a:endParaRPr lang="en-US"/>
          </a:p>
        </p:txBody>
      </p:sp>
      <p:pic>
        <p:nvPicPr>
          <p:cNvPr id="6145" name="Picture 1"/>
          <p:cNvPicPr>
            <a:picLocks noGrp="1" noChangeAspect="1" noChangeArrowheads="1"/>
          </p:cNvPicPr>
          <p:nvPr>
            <p:ph idx="4294967295"/>
          </p:nvPr>
        </p:nvPicPr>
        <p:blipFill>
          <a:blip r:embed="rId3" cstate="print"/>
          <a:srcRect t="13263"/>
          <a:stretch>
            <a:fillRect/>
          </a:stretch>
        </p:blipFill>
        <p:spPr bwMode="auto">
          <a:xfrm>
            <a:off x="-1219200" y="457200"/>
            <a:ext cx="9475185" cy="57451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2800" dirty="0" smtClean="0"/>
              <a:t>Long-term trends have to account for tidal epoch changes</a:t>
            </a:r>
            <a:endParaRPr lang="en-US" sz="28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22</a:t>
            </a:fld>
            <a:endParaRPr lang="en-US">
              <a:solidFill>
                <a:prstClr val="black">
                  <a:tint val="75000"/>
                </a:prstClr>
              </a:solidFill>
            </a:endParaRPr>
          </a:p>
        </p:txBody>
      </p:sp>
      <p:pic>
        <p:nvPicPr>
          <p:cNvPr id="64514" name="Picture 2"/>
          <p:cNvPicPr>
            <a:picLocks noGrp="1" noChangeAspect="1" noChangeArrowheads="1"/>
          </p:cNvPicPr>
          <p:nvPr>
            <p:ph idx="1"/>
          </p:nvPr>
        </p:nvPicPr>
        <p:blipFill>
          <a:blip r:embed="rId3" cstate="print"/>
          <a:srcRect l="13171" t="13469" b="7401"/>
          <a:stretch>
            <a:fillRect/>
          </a:stretch>
        </p:blipFill>
        <p:spPr bwMode="auto">
          <a:xfrm>
            <a:off x="228600" y="1254953"/>
            <a:ext cx="8610600" cy="490444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3AD2BD76-1B89-4E0D-8542-94A0ADE4AB12}" type="slidenum">
              <a:rPr lang="en-US" smtClean="0">
                <a:solidFill>
                  <a:prstClr val="black">
                    <a:tint val="75000"/>
                  </a:prstClr>
                </a:solidFill>
              </a:rPr>
              <a:pPr/>
              <a:t>23</a:t>
            </a:fld>
            <a:endParaRPr lang="en-US">
              <a:solidFill>
                <a:prstClr val="black">
                  <a:tint val="75000"/>
                </a:prstClr>
              </a:solidFill>
            </a:endParaRPr>
          </a:p>
        </p:txBody>
      </p:sp>
      <p:pic>
        <p:nvPicPr>
          <p:cNvPr id="11265" name="Picture 1"/>
          <p:cNvPicPr>
            <a:picLocks noChangeAspect="1" noChangeArrowheads="1"/>
          </p:cNvPicPr>
          <p:nvPr/>
        </p:nvPicPr>
        <p:blipFill>
          <a:blip r:embed="rId2" cstate="print"/>
          <a:srcRect/>
          <a:stretch>
            <a:fillRect/>
          </a:stretch>
        </p:blipFill>
        <p:spPr bwMode="auto">
          <a:xfrm>
            <a:off x="0" y="0"/>
            <a:ext cx="121920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19846"/>
          </a:xfrm>
        </p:spPr>
        <p:txBody>
          <a:bodyPr>
            <a:normAutofit fontScale="90000"/>
          </a:bodyPr>
          <a:lstStyle/>
          <a:p>
            <a:pPr eaLnBrk="1" hangingPunct="1">
              <a:defRPr/>
            </a:pPr>
            <a:r>
              <a:rPr lang="en-US" dirty="0" smtClean="0"/>
              <a:t>NWLON Stations</a:t>
            </a:r>
            <a:endParaRPr lang="en-US" dirty="0"/>
          </a:p>
        </p:txBody>
      </p:sp>
      <p:sp>
        <p:nvSpPr>
          <p:cNvPr id="3" name="Subtitle 2"/>
          <p:cNvSpPr>
            <a:spLocks noGrp="1"/>
          </p:cNvSpPr>
          <p:nvPr>
            <p:ph type="subTitle" idx="1"/>
          </p:nvPr>
        </p:nvSpPr>
        <p:spPr>
          <a:xfrm>
            <a:off x="0" y="628650"/>
            <a:ext cx="9144000" cy="487363"/>
          </a:xfrm>
        </p:spPr>
        <p:txBody>
          <a:bodyPr/>
          <a:lstStyle/>
          <a:p>
            <a:pPr marR="0" eaLnBrk="1" hangingPunct="1">
              <a:defRPr/>
            </a:pPr>
            <a:r>
              <a:rPr lang="en-US" smtClean="0">
                <a:solidFill>
                  <a:srgbClr val="C9DA92"/>
                </a:solidFill>
                <a:effectLst>
                  <a:outerShdw blurRad="38100" dist="38100" dir="2700000" algn="tl">
                    <a:srgbClr val="000000"/>
                  </a:outerShdw>
                </a:effectLst>
              </a:rPr>
              <a:t>Vertical Datum Reference</a:t>
            </a:r>
          </a:p>
        </p:txBody>
      </p:sp>
      <p:sp>
        <p:nvSpPr>
          <p:cNvPr id="62468" name="Text Placeholder 3"/>
          <p:cNvSpPr>
            <a:spLocks noGrp="1"/>
          </p:cNvSpPr>
          <p:nvPr>
            <p:ph type="body" sz="quarter" idx="13"/>
          </p:nvPr>
        </p:nvSpPr>
        <p:spPr>
          <a:xfrm>
            <a:off x="261938" y="1119188"/>
            <a:ext cx="7053262" cy="4886325"/>
          </a:xfrm>
        </p:spPr>
        <p:txBody>
          <a:bodyPr/>
          <a:lstStyle/>
          <a:p>
            <a:pPr eaLnBrk="1" hangingPunct="1">
              <a:spcBef>
                <a:spcPts val="0"/>
              </a:spcBef>
              <a:buClrTx/>
              <a:defRPr/>
            </a:pPr>
            <a:r>
              <a:rPr lang="en-US" b="1" u="sng" dirty="0" smtClean="0">
                <a:solidFill>
                  <a:schemeClr val="tx1"/>
                </a:solidFill>
              </a:rPr>
              <a:t>Vertical Datum Reference</a:t>
            </a:r>
            <a:r>
              <a:rPr lang="en-US" b="1" dirty="0" smtClean="0">
                <a:solidFill>
                  <a:schemeClr val="tx1"/>
                </a:solidFill>
              </a:rPr>
              <a:t> characteristics are:</a:t>
            </a:r>
          </a:p>
          <a:p>
            <a:pPr eaLnBrk="1" hangingPunct="1">
              <a:spcBef>
                <a:spcPts val="600"/>
              </a:spcBef>
              <a:buClrTx/>
              <a:buFont typeface="Arial" pitchFamily="34" charset="0"/>
              <a:buChar char="•"/>
              <a:defRPr/>
            </a:pPr>
            <a:r>
              <a:rPr lang="en-US" dirty="0" smtClean="0">
                <a:solidFill>
                  <a:srgbClr val="C4EFFF"/>
                </a:solidFill>
              </a:rPr>
              <a:t>Water levels accurately known relative to the latest tidal datums on the latest National Tidal Datum Epoch (NTDE)</a:t>
            </a:r>
          </a:p>
          <a:p>
            <a:pPr eaLnBrk="1" hangingPunct="1">
              <a:spcBef>
                <a:spcPts val="1800"/>
              </a:spcBef>
              <a:buClrTx/>
              <a:buFont typeface="Arial" pitchFamily="34" charset="0"/>
              <a:buChar char="•"/>
              <a:defRPr/>
            </a:pPr>
            <a:r>
              <a:rPr lang="en-US" dirty="0" smtClean="0">
                <a:solidFill>
                  <a:srgbClr val="C4EFFF"/>
                </a:solidFill>
              </a:rPr>
              <a:t>Water levels accurately known relative to the land and a local network of recoverable tidal bench marks</a:t>
            </a:r>
          </a:p>
          <a:p>
            <a:pPr eaLnBrk="1" hangingPunct="1">
              <a:spcBef>
                <a:spcPts val="1800"/>
              </a:spcBef>
              <a:buClrTx/>
              <a:buFont typeface="Arial" pitchFamily="34" charset="0"/>
              <a:buChar char="•"/>
              <a:defRPr/>
            </a:pPr>
            <a:r>
              <a:rPr lang="en-US" dirty="0" smtClean="0">
                <a:solidFill>
                  <a:srgbClr val="C4EFFF"/>
                </a:solidFill>
              </a:rPr>
              <a:t>Precise connections to the national geodetic vertical datum (NAVD88) using level connections or GPS connections to the bench marks in the National Spatial Reference System (NSRS)</a:t>
            </a:r>
          </a:p>
          <a:p>
            <a:pPr eaLnBrk="1" hangingPunct="1">
              <a:spcBef>
                <a:spcPct val="0"/>
              </a:spcBef>
              <a:buClrTx/>
              <a:buFont typeface="Arial" pitchFamily="34" charset="0"/>
              <a:buChar char="•"/>
              <a:defRPr/>
            </a:pPr>
            <a:endParaRPr lang="en-US" dirty="0" smtClean="0">
              <a:solidFill>
                <a:srgbClr val="C4EFFF"/>
              </a:solidFill>
            </a:endParaRPr>
          </a:p>
          <a:p>
            <a:pPr eaLnBrk="1" hangingPunct="1">
              <a:spcBef>
                <a:spcPts val="400"/>
              </a:spcBef>
              <a:buClrTx/>
              <a:buFont typeface="Arial" pitchFamily="34" charset="0"/>
              <a:buChar char="•"/>
              <a:defRPr/>
            </a:pPr>
            <a:r>
              <a:rPr lang="en-US" dirty="0" smtClean="0">
                <a:solidFill>
                  <a:srgbClr val="C4EFFF"/>
                </a:solidFill>
              </a:rPr>
              <a:t>NGS Accuracy Standards</a:t>
            </a:r>
          </a:p>
          <a:p>
            <a:pPr marL="274638" lvl="2" indent="4763" eaLnBrk="1" hangingPunct="1">
              <a:spcBef>
                <a:spcPct val="0"/>
              </a:spcBef>
              <a:buClrTx/>
              <a:buSzPct val="95000"/>
              <a:defRPr/>
            </a:pPr>
            <a:r>
              <a:rPr lang="en-US" sz="1400" dirty="0" smtClean="0">
                <a:solidFill>
                  <a:schemeClr val="bg1"/>
                </a:solidFill>
              </a:rPr>
              <a:t>2</a:t>
            </a:r>
            <a:r>
              <a:rPr lang="en-US" sz="1400" baseline="30000" dirty="0" smtClean="0">
                <a:solidFill>
                  <a:schemeClr val="bg1"/>
                </a:solidFill>
              </a:rPr>
              <a:t>nd</a:t>
            </a:r>
            <a:r>
              <a:rPr lang="en-US" sz="1400" dirty="0" smtClean="0">
                <a:solidFill>
                  <a:schemeClr val="bg1"/>
                </a:solidFill>
              </a:rPr>
              <a:t> Order, Class I for long-term stations</a:t>
            </a:r>
          </a:p>
          <a:p>
            <a:pPr marL="274638" lvl="2" indent="4763" eaLnBrk="1" hangingPunct="1">
              <a:spcBef>
                <a:spcPct val="0"/>
              </a:spcBef>
              <a:buClrTx/>
              <a:buSzPct val="95000"/>
              <a:defRPr/>
            </a:pPr>
            <a:r>
              <a:rPr lang="en-US" sz="1400" dirty="0" smtClean="0">
                <a:solidFill>
                  <a:schemeClr val="bg1"/>
                </a:solidFill>
              </a:rPr>
              <a:t>3</a:t>
            </a:r>
            <a:r>
              <a:rPr lang="en-US" sz="1400" baseline="30000" dirty="0" smtClean="0">
                <a:solidFill>
                  <a:schemeClr val="bg1"/>
                </a:solidFill>
              </a:rPr>
              <a:t>rd</a:t>
            </a:r>
            <a:r>
              <a:rPr lang="en-US" sz="1400" dirty="0" smtClean="0">
                <a:solidFill>
                  <a:schemeClr val="bg1"/>
                </a:solidFill>
              </a:rPr>
              <a:t> Order for short-term stations</a:t>
            </a:r>
            <a:endParaRPr lang="en-US" sz="1400" dirty="0" smtClean="0">
              <a:solidFill>
                <a:srgbClr val="C4EFFF"/>
              </a:solidFill>
            </a:endParaRPr>
          </a:p>
          <a:p>
            <a:pPr eaLnBrk="1" hangingPunct="1">
              <a:spcBef>
                <a:spcPts val="400"/>
              </a:spcBef>
              <a:buClrTx/>
              <a:buFont typeface="Arial" pitchFamily="34" charset="0"/>
              <a:buChar char="•"/>
              <a:defRPr/>
            </a:pPr>
            <a:r>
              <a:rPr lang="en-US" dirty="0" smtClean="0">
                <a:solidFill>
                  <a:srgbClr val="C4EFFF"/>
                </a:solidFill>
              </a:rPr>
              <a:t>Annual leveling for NWLON</a:t>
            </a:r>
          </a:p>
          <a:p>
            <a:pPr marL="284163" lvl="1" indent="-4763" eaLnBrk="1" hangingPunct="1">
              <a:spcBef>
                <a:spcPts val="400"/>
              </a:spcBef>
              <a:buClrTx/>
              <a:defRPr/>
            </a:pPr>
            <a:r>
              <a:rPr lang="en-US" dirty="0" smtClean="0">
                <a:solidFill>
                  <a:srgbClr val="C4EFFF"/>
                </a:solidFill>
              </a:rPr>
              <a:t>installation and removal </a:t>
            </a:r>
          </a:p>
          <a:p>
            <a:pPr marL="284163" lvl="1" indent="-4763" eaLnBrk="1" hangingPunct="1">
              <a:spcBef>
                <a:spcPts val="400"/>
              </a:spcBef>
              <a:buClrTx/>
              <a:defRPr/>
            </a:pPr>
            <a:r>
              <a:rPr lang="en-US" dirty="0" smtClean="0">
                <a:solidFill>
                  <a:srgbClr val="C4EFFF"/>
                </a:solidFill>
              </a:rPr>
              <a:t>levels for short-term stations</a:t>
            </a:r>
          </a:p>
          <a:p>
            <a:pPr eaLnBrk="1" hangingPunct="1">
              <a:spcBef>
                <a:spcPts val="400"/>
              </a:spcBef>
              <a:buClrTx/>
              <a:buFont typeface="Arial" pitchFamily="34" charset="0"/>
              <a:buChar char="•"/>
              <a:defRPr/>
            </a:pPr>
            <a:r>
              <a:rPr lang="en-US" dirty="0" smtClean="0">
                <a:solidFill>
                  <a:srgbClr val="C4EFFF"/>
                </a:solidFill>
              </a:rPr>
              <a:t>Emergency leveling for storm </a:t>
            </a:r>
          </a:p>
          <a:p>
            <a:pPr indent="6350" eaLnBrk="1" hangingPunct="1">
              <a:spcBef>
                <a:spcPts val="400"/>
              </a:spcBef>
              <a:buClrTx/>
              <a:defRPr/>
            </a:pPr>
            <a:r>
              <a:rPr lang="en-US" dirty="0" smtClean="0">
                <a:solidFill>
                  <a:srgbClr val="C4EFFF"/>
                </a:solidFill>
              </a:rPr>
              <a:t>events</a:t>
            </a:r>
          </a:p>
          <a:p>
            <a:pPr eaLnBrk="1" hangingPunct="1">
              <a:spcBef>
                <a:spcPct val="0"/>
              </a:spcBef>
              <a:buClrTx/>
              <a:defRPr/>
            </a:pPr>
            <a:endParaRPr lang="en-US" dirty="0" smtClean="0">
              <a:solidFill>
                <a:srgbClr val="C4EFFF"/>
              </a:solidFill>
            </a:endParaRPr>
          </a:p>
        </p:txBody>
      </p:sp>
      <p:sp>
        <p:nvSpPr>
          <p:cNvPr id="315" name="Rounded Rectangle 314"/>
          <p:cNvSpPr/>
          <p:nvPr/>
        </p:nvSpPr>
        <p:spPr>
          <a:xfrm>
            <a:off x="3492500" y="4124325"/>
            <a:ext cx="5414963" cy="2490788"/>
          </a:xfrm>
          <a:prstGeom prst="roundRect">
            <a:avLst/>
          </a:prstGeom>
          <a:solidFill>
            <a:schemeClr val="accent2">
              <a:lumMod val="20000"/>
              <a:lumOff val="80000"/>
              <a:alpha val="26000"/>
            </a:schemeClr>
          </a:solidFill>
          <a:ln w="9525">
            <a:solidFill>
              <a:schemeClr val="accent6">
                <a:lumMod val="60000"/>
                <a:lumOff val="4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800">
              <a:solidFill>
                <a:prstClr val="white"/>
              </a:solidFill>
              <a:latin typeface="Calibri" pitchFamily="34" charset="0"/>
            </a:endParaRPr>
          </a:p>
        </p:txBody>
      </p:sp>
      <p:sp>
        <p:nvSpPr>
          <p:cNvPr id="40966" name="Text Box 47"/>
          <p:cNvSpPr txBox="1">
            <a:spLocks noChangeArrowheads="1"/>
          </p:cNvSpPr>
          <p:nvPr/>
        </p:nvSpPr>
        <p:spPr bwMode="auto">
          <a:xfrm>
            <a:off x="3206750" y="5219700"/>
            <a:ext cx="1684338" cy="6699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dirty="0" smtClean="0">
                <a:solidFill>
                  <a:srgbClr val="000000"/>
                </a:solidFill>
                <a:latin typeface="Calibri" pitchFamily="34" charset="0"/>
              </a:rPr>
              <a:t>Geodetic Benchmark</a:t>
            </a:r>
          </a:p>
          <a:p>
            <a:pPr algn="ctr" eaLnBrk="0" fontAlgn="base" hangingPunct="0">
              <a:spcBef>
                <a:spcPct val="0"/>
              </a:spcBef>
              <a:spcAft>
                <a:spcPct val="0"/>
              </a:spcAft>
            </a:pPr>
            <a:r>
              <a:rPr lang="en-US" sz="800" dirty="0" smtClean="0">
                <a:solidFill>
                  <a:srgbClr val="000000"/>
                </a:solidFill>
                <a:latin typeface="Calibri" pitchFamily="34" charset="0"/>
              </a:rPr>
              <a:t>(and its WGS84 value)</a:t>
            </a:r>
          </a:p>
          <a:p>
            <a:pPr algn="ctr" eaLnBrk="0" fontAlgn="base" hangingPunct="0">
              <a:spcBef>
                <a:spcPct val="0"/>
              </a:spcBef>
              <a:spcAft>
                <a:spcPct val="0"/>
              </a:spcAft>
            </a:pPr>
            <a:r>
              <a:rPr lang="en-US" sz="800" dirty="0" smtClean="0">
                <a:solidFill>
                  <a:srgbClr val="000000"/>
                </a:solidFill>
                <a:latin typeface="Calibri" pitchFamily="34" charset="0"/>
              </a:rPr>
              <a:t>Relative to Tidal Datum</a:t>
            </a:r>
          </a:p>
        </p:txBody>
      </p:sp>
      <p:sp>
        <p:nvSpPr>
          <p:cNvPr id="40967" name="Freeform 2"/>
          <p:cNvSpPr>
            <a:spLocks/>
          </p:cNvSpPr>
          <p:nvPr/>
        </p:nvSpPr>
        <p:spPr bwMode="auto">
          <a:xfrm>
            <a:off x="3689350" y="5629275"/>
            <a:ext cx="2155825" cy="107950"/>
          </a:xfrm>
          <a:custGeom>
            <a:avLst/>
            <a:gdLst>
              <a:gd name="T0" fmla="*/ 0 w 2400"/>
              <a:gd name="T1" fmla="*/ 2147483647 h 224"/>
              <a:gd name="T2" fmla="*/ 2147483647 w 2400"/>
              <a:gd name="T3" fmla="*/ 2147483647 h 224"/>
              <a:gd name="T4" fmla="*/ 2147483647 w 2400"/>
              <a:gd name="T5" fmla="*/ 2147483647 h 224"/>
              <a:gd name="T6" fmla="*/ 2147483647 w 2400"/>
              <a:gd name="T7" fmla="*/ 2147483647 h 224"/>
              <a:gd name="T8" fmla="*/ 2147483647 w 2400"/>
              <a:gd name="T9" fmla="*/ 2147483647 h 224"/>
              <a:gd name="T10" fmla="*/ 2147483647 w 2400"/>
              <a:gd name="T11" fmla="*/ 2147483647 h 224"/>
              <a:gd name="T12" fmla="*/ 2147483647 w 2400"/>
              <a:gd name="T13" fmla="*/ 2147483647 h 224"/>
              <a:gd name="T14" fmla="*/ 2147483647 w 2400"/>
              <a:gd name="T15" fmla="*/ 2147483647 h 224"/>
              <a:gd name="T16" fmla="*/ 2147483647 w 2400"/>
              <a:gd name="T17" fmla="*/ 2147483647 h 224"/>
              <a:gd name="T18" fmla="*/ 2147483647 w 2400"/>
              <a:gd name="T19" fmla="*/ 2147483647 h 224"/>
              <a:gd name="T20" fmla="*/ 2147483647 w 2400"/>
              <a:gd name="T21" fmla="*/ 2147483647 h 224"/>
              <a:gd name="T22" fmla="*/ 2147483647 w 2400"/>
              <a:gd name="T23" fmla="*/ 2147483647 h 224"/>
              <a:gd name="T24" fmla="*/ 2147483647 w 2400"/>
              <a:gd name="T25" fmla="*/ 2147483647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0"/>
              <a:gd name="T40" fmla="*/ 0 h 224"/>
              <a:gd name="T41" fmla="*/ 2400 w 2400"/>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0" h="224">
                <a:moveTo>
                  <a:pt x="0" y="168"/>
                </a:moveTo>
                <a:cubicBezTo>
                  <a:pt x="36" y="120"/>
                  <a:pt x="72" y="72"/>
                  <a:pt x="144" y="72"/>
                </a:cubicBezTo>
                <a:cubicBezTo>
                  <a:pt x="216" y="72"/>
                  <a:pt x="352" y="144"/>
                  <a:pt x="432" y="168"/>
                </a:cubicBezTo>
                <a:cubicBezTo>
                  <a:pt x="512" y="192"/>
                  <a:pt x="552" y="224"/>
                  <a:pt x="624" y="216"/>
                </a:cubicBezTo>
                <a:cubicBezTo>
                  <a:pt x="696" y="208"/>
                  <a:pt x="808" y="144"/>
                  <a:pt x="864" y="120"/>
                </a:cubicBezTo>
                <a:cubicBezTo>
                  <a:pt x="920" y="96"/>
                  <a:pt x="912" y="72"/>
                  <a:pt x="960" y="72"/>
                </a:cubicBezTo>
                <a:cubicBezTo>
                  <a:pt x="1008" y="72"/>
                  <a:pt x="1088" y="104"/>
                  <a:pt x="1152" y="120"/>
                </a:cubicBezTo>
                <a:cubicBezTo>
                  <a:pt x="1216" y="136"/>
                  <a:pt x="1264" y="160"/>
                  <a:pt x="1344" y="168"/>
                </a:cubicBezTo>
                <a:cubicBezTo>
                  <a:pt x="1424" y="176"/>
                  <a:pt x="1568" y="192"/>
                  <a:pt x="1632" y="168"/>
                </a:cubicBezTo>
                <a:cubicBezTo>
                  <a:pt x="1696" y="144"/>
                  <a:pt x="1656" y="48"/>
                  <a:pt x="1728" y="24"/>
                </a:cubicBezTo>
                <a:cubicBezTo>
                  <a:pt x="1800" y="0"/>
                  <a:pt x="1968" y="0"/>
                  <a:pt x="2064" y="24"/>
                </a:cubicBezTo>
                <a:cubicBezTo>
                  <a:pt x="2160" y="48"/>
                  <a:pt x="2248" y="136"/>
                  <a:pt x="2304" y="168"/>
                </a:cubicBezTo>
                <a:cubicBezTo>
                  <a:pt x="2360" y="200"/>
                  <a:pt x="2380" y="208"/>
                  <a:pt x="2400" y="216"/>
                </a:cubicBezTo>
              </a:path>
            </a:pathLst>
          </a:cu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68" name="Freeform 3"/>
          <p:cNvSpPr>
            <a:spLocks/>
          </p:cNvSpPr>
          <p:nvPr/>
        </p:nvSpPr>
        <p:spPr bwMode="auto">
          <a:xfrm>
            <a:off x="5500688" y="4629150"/>
            <a:ext cx="3363912" cy="1941513"/>
          </a:xfrm>
          <a:custGeom>
            <a:avLst/>
            <a:gdLst>
              <a:gd name="T0" fmla="*/ 0 w 3744"/>
              <a:gd name="T1" fmla="*/ 2147483647 h 2160"/>
              <a:gd name="T2" fmla="*/ 2147483647 w 3744"/>
              <a:gd name="T3" fmla="*/ 2147483647 h 2160"/>
              <a:gd name="T4" fmla="*/ 2147483647 w 3744"/>
              <a:gd name="T5" fmla="*/ 2147483647 h 2160"/>
              <a:gd name="T6" fmla="*/ 2147483647 w 3744"/>
              <a:gd name="T7" fmla="*/ 2147483647 h 2160"/>
              <a:gd name="T8" fmla="*/ 2147483647 w 3744"/>
              <a:gd name="T9" fmla="*/ 2147483647 h 2160"/>
              <a:gd name="T10" fmla="*/ 2147483647 w 3744"/>
              <a:gd name="T11" fmla="*/ 2147483647 h 2160"/>
              <a:gd name="T12" fmla="*/ 2147483647 w 3744"/>
              <a:gd name="T13" fmla="*/ 2147483647 h 2160"/>
              <a:gd name="T14" fmla="*/ 2147483647 w 3744"/>
              <a:gd name="T15" fmla="*/ 2147483647 h 2160"/>
              <a:gd name="T16" fmla="*/ 2147483647 w 3744"/>
              <a:gd name="T17" fmla="*/ 2147483647 h 2160"/>
              <a:gd name="T18" fmla="*/ 2147483647 w 3744"/>
              <a:gd name="T19" fmla="*/ 0 h 2160"/>
              <a:gd name="T20" fmla="*/ 2147483647 w 3744"/>
              <a:gd name="T21" fmla="*/ 2147483647 h 2160"/>
              <a:gd name="T22" fmla="*/ 2147483647 w 3744"/>
              <a:gd name="T23" fmla="*/ 2147483647 h 2160"/>
              <a:gd name="T24" fmla="*/ 2147483647 w 3744"/>
              <a:gd name="T25" fmla="*/ 2147483647 h 2160"/>
              <a:gd name="T26" fmla="*/ 2147483647 w 3744"/>
              <a:gd name="T27" fmla="*/ 2147483647 h 2160"/>
              <a:gd name="T28" fmla="*/ 2147483647 w 3744"/>
              <a:gd name="T29" fmla="*/ 2147483647 h 2160"/>
              <a:gd name="T30" fmla="*/ 2147483647 w 3744"/>
              <a:gd name="T31" fmla="*/ 2147483647 h 2160"/>
              <a:gd name="T32" fmla="*/ 2147483647 w 3744"/>
              <a:gd name="T33" fmla="*/ 2147483647 h 2160"/>
              <a:gd name="T34" fmla="*/ 2147483647 w 3744"/>
              <a:gd name="T35" fmla="*/ 2147483647 h 2160"/>
              <a:gd name="T36" fmla="*/ 2147483647 w 3744"/>
              <a:gd name="T37" fmla="*/ 2147483647 h 2160"/>
              <a:gd name="T38" fmla="*/ 2147483647 w 3744"/>
              <a:gd name="T39" fmla="*/ 2147483647 h 2160"/>
              <a:gd name="T40" fmla="*/ 2147483647 w 3744"/>
              <a:gd name="T41" fmla="*/ 2147483647 h 2160"/>
              <a:gd name="T42" fmla="*/ 2147483647 w 3744"/>
              <a:gd name="T43" fmla="*/ 2147483647 h 2160"/>
              <a:gd name="T44" fmla="*/ 2147483647 w 3744"/>
              <a:gd name="T45" fmla="*/ 2147483647 h 2160"/>
              <a:gd name="T46" fmla="*/ 2147483647 w 3744"/>
              <a:gd name="T47" fmla="*/ 2147483647 h 2160"/>
              <a:gd name="T48" fmla="*/ 2147483647 w 3744"/>
              <a:gd name="T49" fmla="*/ 2147483647 h 2160"/>
              <a:gd name="T50" fmla="*/ 0 w 3744"/>
              <a:gd name="T51" fmla="*/ 2147483647 h 2160"/>
              <a:gd name="T52" fmla="*/ 0 w 3744"/>
              <a:gd name="T53" fmla="*/ 2147483647 h 2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4"/>
              <a:gd name="T82" fmla="*/ 0 h 2160"/>
              <a:gd name="T83" fmla="*/ 3744 w 3744"/>
              <a:gd name="T84" fmla="*/ 2160 h 2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4" h="2160">
                <a:moveTo>
                  <a:pt x="0" y="2106"/>
                </a:moveTo>
                <a:lnTo>
                  <a:pt x="146" y="1836"/>
                </a:lnTo>
                <a:lnTo>
                  <a:pt x="340" y="1512"/>
                </a:lnTo>
                <a:lnTo>
                  <a:pt x="389" y="1242"/>
                </a:lnTo>
                <a:lnTo>
                  <a:pt x="438" y="810"/>
                </a:lnTo>
                <a:lnTo>
                  <a:pt x="535" y="486"/>
                </a:lnTo>
                <a:lnTo>
                  <a:pt x="681" y="216"/>
                </a:lnTo>
                <a:lnTo>
                  <a:pt x="827" y="108"/>
                </a:lnTo>
                <a:lnTo>
                  <a:pt x="1021" y="54"/>
                </a:lnTo>
                <a:lnTo>
                  <a:pt x="1410" y="0"/>
                </a:lnTo>
                <a:lnTo>
                  <a:pt x="1653" y="54"/>
                </a:lnTo>
                <a:lnTo>
                  <a:pt x="1848" y="216"/>
                </a:lnTo>
                <a:lnTo>
                  <a:pt x="1945" y="432"/>
                </a:lnTo>
                <a:lnTo>
                  <a:pt x="2166" y="653"/>
                </a:lnTo>
                <a:lnTo>
                  <a:pt x="2368" y="832"/>
                </a:lnTo>
                <a:lnTo>
                  <a:pt x="2667" y="892"/>
                </a:lnTo>
                <a:lnTo>
                  <a:pt x="2951" y="855"/>
                </a:lnTo>
                <a:lnTo>
                  <a:pt x="3205" y="817"/>
                </a:lnTo>
                <a:lnTo>
                  <a:pt x="3385" y="840"/>
                </a:lnTo>
                <a:lnTo>
                  <a:pt x="3497" y="900"/>
                </a:lnTo>
                <a:lnTo>
                  <a:pt x="3602" y="974"/>
                </a:lnTo>
                <a:lnTo>
                  <a:pt x="3654" y="1042"/>
                </a:lnTo>
                <a:lnTo>
                  <a:pt x="3737" y="1087"/>
                </a:lnTo>
                <a:lnTo>
                  <a:pt x="3744" y="1242"/>
                </a:lnTo>
                <a:lnTo>
                  <a:pt x="3744" y="2160"/>
                </a:lnTo>
                <a:lnTo>
                  <a:pt x="0" y="2160"/>
                </a:lnTo>
                <a:lnTo>
                  <a:pt x="0" y="2106"/>
                </a:lnTo>
                <a:close/>
              </a:path>
            </a:pathLst>
          </a:custGeom>
          <a:solidFill>
            <a:srgbClr val="996633">
              <a:alpha val="39999"/>
            </a:srgbClr>
          </a:solid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69" name="Oval 4"/>
          <p:cNvSpPr>
            <a:spLocks noChangeArrowheads="1"/>
          </p:cNvSpPr>
          <p:nvPr/>
        </p:nvSpPr>
        <p:spPr bwMode="auto">
          <a:xfrm>
            <a:off x="8340725" y="5426075"/>
            <a:ext cx="128588" cy="42863"/>
          </a:xfrm>
          <a:prstGeom prst="ellipse">
            <a:avLst/>
          </a:prstGeom>
          <a:solidFill>
            <a:srgbClr val="0000FF">
              <a:alpha val="50195"/>
            </a:srgbClr>
          </a:solidFill>
          <a:ln w="9525">
            <a:solidFill>
              <a:schemeClr val="tx1"/>
            </a:solidFill>
            <a:round/>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0970" name="Rectangle 5" descr="Brown marble"/>
          <p:cNvSpPr>
            <a:spLocks noChangeArrowheads="1"/>
          </p:cNvSpPr>
          <p:nvPr/>
        </p:nvSpPr>
        <p:spPr bwMode="auto">
          <a:xfrm>
            <a:off x="5199063" y="4975225"/>
            <a:ext cx="819150" cy="42863"/>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0971" name="Rectangle 6" descr="Brown marble"/>
          <p:cNvSpPr>
            <a:spLocks noChangeArrowheads="1"/>
          </p:cNvSpPr>
          <p:nvPr/>
        </p:nvSpPr>
        <p:spPr bwMode="auto">
          <a:xfrm>
            <a:off x="5457825" y="5018088"/>
            <a:ext cx="85725" cy="1552575"/>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0972" name="Rectangle 7"/>
          <p:cNvSpPr>
            <a:spLocks noChangeArrowheads="1"/>
          </p:cNvSpPr>
          <p:nvPr/>
        </p:nvSpPr>
        <p:spPr bwMode="auto">
          <a:xfrm>
            <a:off x="5414963" y="6183313"/>
            <a:ext cx="42862" cy="128587"/>
          </a:xfrm>
          <a:prstGeom prst="rect">
            <a:avLst/>
          </a:prstGeom>
          <a:solidFill>
            <a:schemeClr val="accent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0973" name="Line 8"/>
          <p:cNvSpPr>
            <a:spLocks noChangeShapeType="1"/>
          </p:cNvSpPr>
          <p:nvPr/>
        </p:nvSpPr>
        <p:spPr bwMode="auto">
          <a:xfrm flipV="1">
            <a:off x="5434013" y="4932363"/>
            <a:ext cx="0" cy="1250950"/>
          </a:xfrm>
          <a:prstGeom prst="line">
            <a:avLst/>
          </a:prstGeom>
          <a:noFill/>
          <a:ln w="25400">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74" name="Text Box 9"/>
          <p:cNvSpPr txBox="1">
            <a:spLocks noChangeArrowheads="1"/>
          </p:cNvSpPr>
          <p:nvPr/>
        </p:nvSpPr>
        <p:spPr bwMode="auto">
          <a:xfrm rot="-5400000">
            <a:off x="5237163" y="4668838"/>
            <a:ext cx="492125"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b="1" smtClean="0">
                <a:solidFill>
                  <a:srgbClr val="000000"/>
                </a:solidFill>
                <a:latin typeface="Calibri" pitchFamily="34" charset="0"/>
              </a:rPr>
              <a:t>NOAA</a:t>
            </a:r>
          </a:p>
        </p:txBody>
      </p:sp>
      <p:sp>
        <p:nvSpPr>
          <p:cNvPr id="40975" name="Rectangle 10"/>
          <p:cNvSpPr>
            <a:spLocks noChangeArrowheads="1"/>
          </p:cNvSpPr>
          <p:nvPr/>
        </p:nvSpPr>
        <p:spPr bwMode="auto">
          <a:xfrm>
            <a:off x="5370513" y="4629150"/>
            <a:ext cx="215900" cy="303213"/>
          </a:xfrm>
          <a:prstGeom prst="rect">
            <a:avLst/>
          </a:prstGeom>
          <a:solidFill>
            <a:srgbClr val="00CCFF">
              <a:alpha val="39999"/>
            </a:srgbClr>
          </a:solidFill>
          <a:ln w="19050">
            <a:solidFill>
              <a:schemeClr val="tx1"/>
            </a:solidFill>
            <a:miter lim="800000"/>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0976" name="Oval 11"/>
          <p:cNvSpPr>
            <a:spLocks noChangeArrowheads="1"/>
          </p:cNvSpPr>
          <p:nvPr/>
        </p:nvSpPr>
        <p:spPr bwMode="auto">
          <a:xfrm>
            <a:off x="6837363" y="4716463"/>
            <a:ext cx="130175" cy="42862"/>
          </a:xfrm>
          <a:prstGeom prst="ellipse">
            <a:avLst/>
          </a:prstGeom>
          <a:solidFill>
            <a:srgbClr val="FFFF00">
              <a:alpha val="50195"/>
            </a:srgbClr>
          </a:solidFill>
          <a:ln w="9525">
            <a:solidFill>
              <a:schemeClr val="tx1"/>
            </a:solidFill>
            <a:round/>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0977" name="Line 12"/>
          <p:cNvSpPr>
            <a:spLocks noChangeShapeType="1"/>
          </p:cNvSpPr>
          <p:nvPr/>
        </p:nvSpPr>
        <p:spPr bwMode="auto">
          <a:xfrm flipV="1">
            <a:off x="6921500" y="4775200"/>
            <a:ext cx="0" cy="3889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78" name="Text Box 13"/>
          <p:cNvSpPr txBox="1">
            <a:spLocks noChangeArrowheads="1"/>
          </p:cNvSpPr>
          <p:nvPr/>
        </p:nvSpPr>
        <p:spPr bwMode="auto">
          <a:xfrm>
            <a:off x="6396038" y="5121275"/>
            <a:ext cx="1016000" cy="37465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b="1" smtClean="0">
                <a:solidFill>
                  <a:srgbClr val="000000"/>
                </a:solidFill>
                <a:latin typeface="Calibri" pitchFamily="34" charset="0"/>
              </a:rPr>
              <a:t>Tidal Bench mark</a:t>
            </a:r>
          </a:p>
          <a:p>
            <a:pPr algn="ctr" eaLnBrk="0" fontAlgn="base" hangingPunct="0">
              <a:spcBef>
                <a:spcPct val="0"/>
              </a:spcBef>
              <a:spcAft>
                <a:spcPct val="0"/>
              </a:spcAft>
            </a:pPr>
            <a:r>
              <a:rPr lang="en-US" sz="800" b="1" smtClean="0">
                <a:solidFill>
                  <a:srgbClr val="000000"/>
                </a:solidFill>
                <a:latin typeface="Calibri" pitchFamily="34" charset="0"/>
              </a:rPr>
              <a:t>4811 G 2004</a:t>
            </a:r>
          </a:p>
        </p:txBody>
      </p:sp>
      <p:sp>
        <p:nvSpPr>
          <p:cNvPr id="40979" name="Line 14"/>
          <p:cNvSpPr>
            <a:spLocks noChangeShapeType="1"/>
          </p:cNvSpPr>
          <p:nvPr/>
        </p:nvSpPr>
        <p:spPr bwMode="auto">
          <a:xfrm flipH="1">
            <a:off x="5056188" y="6294438"/>
            <a:ext cx="198437"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80" name="Line 15"/>
          <p:cNvSpPr>
            <a:spLocks noChangeShapeType="1"/>
          </p:cNvSpPr>
          <p:nvPr/>
        </p:nvSpPr>
        <p:spPr bwMode="auto">
          <a:xfrm flipH="1" flipV="1">
            <a:off x="4414838" y="6508750"/>
            <a:ext cx="736600"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81" name="Text Box 16"/>
          <p:cNvSpPr txBox="1">
            <a:spLocks noChangeArrowheads="1"/>
          </p:cNvSpPr>
          <p:nvPr/>
        </p:nvSpPr>
        <p:spPr bwMode="auto">
          <a:xfrm>
            <a:off x="3641725" y="6376988"/>
            <a:ext cx="866775"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smtClean="0">
                <a:solidFill>
                  <a:srgbClr val="000000"/>
                </a:solidFill>
                <a:latin typeface="Calibri" pitchFamily="34" charset="0"/>
              </a:rPr>
              <a:t>Station Datum</a:t>
            </a:r>
          </a:p>
        </p:txBody>
      </p:sp>
      <p:sp>
        <p:nvSpPr>
          <p:cNvPr id="40982" name="Line 17"/>
          <p:cNvSpPr>
            <a:spLocks noChangeShapeType="1"/>
          </p:cNvSpPr>
          <p:nvPr/>
        </p:nvSpPr>
        <p:spPr bwMode="auto">
          <a:xfrm flipV="1">
            <a:off x="5103813" y="6311900"/>
            <a:ext cx="0" cy="173038"/>
          </a:xfrm>
          <a:prstGeom prst="line">
            <a:avLst/>
          </a:prstGeom>
          <a:noFill/>
          <a:ln w="12700">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83" name="Text Box 18"/>
          <p:cNvSpPr txBox="1">
            <a:spLocks noChangeArrowheads="1"/>
          </p:cNvSpPr>
          <p:nvPr/>
        </p:nvSpPr>
        <p:spPr bwMode="auto">
          <a:xfrm>
            <a:off x="5635625" y="6165850"/>
            <a:ext cx="511175"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smtClean="0">
                <a:solidFill>
                  <a:srgbClr val="000000"/>
                </a:solidFill>
                <a:latin typeface="Calibri" pitchFamily="34" charset="0"/>
              </a:rPr>
              <a:t>Orifice</a:t>
            </a:r>
          </a:p>
        </p:txBody>
      </p:sp>
      <p:sp>
        <p:nvSpPr>
          <p:cNvPr id="40984" name="Text Box 19"/>
          <p:cNvSpPr txBox="1">
            <a:spLocks noChangeArrowheads="1"/>
          </p:cNvSpPr>
          <p:nvPr/>
        </p:nvSpPr>
        <p:spPr bwMode="auto">
          <a:xfrm>
            <a:off x="5049838" y="6289675"/>
            <a:ext cx="635000"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b="1" smtClean="0">
                <a:solidFill>
                  <a:srgbClr val="000000"/>
                </a:solidFill>
                <a:latin typeface="Calibri" pitchFamily="34" charset="0"/>
              </a:rPr>
              <a:t>0.7428 m</a:t>
            </a:r>
          </a:p>
        </p:txBody>
      </p:sp>
      <p:sp>
        <p:nvSpPr>
          <p:cNvPr id="40985" name="Line 20"/>
          <p:cNvSpPr>
            <a:spLocks noChangeShapeType="1"/>
          </p:cNvSpPr>
          <p:nvPr/>
        </p:nvSpPr>
        <p:spPr bwMode="auto">
          <a:xfrm flipH="1">
            <a:off x="5543550" y="6253163"/>
            <a:ext cx="1301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86" name="Line 22"/>
          <p:cNvSpPr>
            <a:spLocks noChangeShapeType="1"/>
          </p:cNvSpPr>
          <p:nvPr/>
        </p:nvSpPr>
        <p:spPr bwMode="auto">
          <a:xfrm>
            <a:off x="4852988" y="4716463"/>
            <a:ext cx="215900"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87" name="Line 23"/>
          <p:cNvSpPr>
            <a:spLocks noChangeShapeType="1"/>
          </p:cNvSpPr>
          <p:nvPr/>
        </p:nvSpPr>
        <p:spPr bwMode="auto">
          <a:xfrm>
            <a:off x="4983163" y="4716463"/>
            <a:ext cx="0" cy="1768475"/>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88" name="Text Box 24"/>
          <p:cNvSpPr txBox="1">
            <a:spLocks noChangeArrowheads="1"/>
          </p:cNvSpPr>
          <p:nvPr/>
        </p:nvSpPr>
        <p:spPr bwMode="auto">
          <a:xfrm>
            <a:off x="3862388" y="4533900"/>
            <a:ext cx="1016000" cy="37465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b="1" smtClean="0">
                <a:solidFill>
                  <a:srgbClr val="000000"/>
                </a:solidFill>
                <a:latin typeface="Calibri" pitchFamily="34" charset="0"/>
              </a:rPr>
              <a:t>Tidal Bench mark</a:t>
            </a:r>
          </a:p>
          <a:p>
            <a:pPr algn="ctr" eaLnBrk="0" fontAlgn="base" hangingPunct="0">
              <a:spcBef>
                <a:spcPct val="0"/>
              </a:spcBef>
              <a:spcAft>
                <a:spcPct val="0"/>
              </a:spcAft>
            </a:pPr>
            <a:r>
              <a:rPr lang="en-US" sz="800" b="1" smtClean="0">
                <a:solidFill>
                  <a:srgbClr val="000000"/>
                </a:solidFill>
                <a:latin typeface="Calibri" pitchFamily="34" charset="0"/>
              </a:rPr>
              <a:t>4811 G 2004</a:t>
            </a:r>
          </a:p>
        </p:txBody>
      </p:sp>
      <p:sp>
        <p:nvSpPr>
          <p:cNvPr id="40989" name="Text Box 25"/>
          <p:cNvSpPr txBox="1">
            <a:spLocks noChangeArrowheads="1"/>
          </p:cNvSpPr>
          <p:nvPr/>
        </p:nvSpPr>
        <p:spPr bwMode="auto">
          <a:xfrm>
            <a:off x="4732338" y="4549775"/>
            <a:ext cx="576262"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b="1" smtClean="0">
                <a:solidFill>
                  <a:srgbClr val="000000"/>
                </a:solidFill>
                <a:latin typeface="Calibri" pitchFamily="34" charset="0"/>
              </a:rPr>
              <a:t>3.150 m</a:t>
            </a:r>
          </a:p>
        </p:txBody>
      </p:sp>
      <p:sp>
        <p:nvSpPr>
          <p:cNvPr id="40990" name="Line 26"/>
          <p:cNvSpPr>
            <a:spLocks noChangeShapeType="1"/>
          </p:cNvSpPr>
          <p:nvPr/>
        </p:nvSpPr>
        <p:spPr bwMode="auto">
          <a:xfrm flipV="1">
            <a:off x="7961313" y="5465763"/>
            <a:ext cx="428625" cy="292100"/>
          </a:xfrm>
          <a:prstGeom prst="line">
            <a:avLst/>
          </a:prstGeom>
          <a:noFill/>
          <a:ln w="9525">
            <a:solidFill>
              <a:schemeClr val="tx1"/>
            </a:solidFill>
            <a:round/>
            <a:headEnd/>
            <a:tailEnd type="triangle" w="lg" len="lg"/>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91" name="Line 28"/>
          <p:cNvSpPr>
            <a:spLocks noChangeShapeType="1"/>
          </p:cNvSpPr>
          <p:nvPr/>
        </p:nvSpPr>
        <p:spPr bwMode="auto">
          <a:xfrm>
            <a:off x="4724400" y="5191125"/>
            <a:ext cx="173038"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92" name="Line 29"/>
          <p:cNvSpPr>
            <a:spLocks noChangeShapeType="1"/>
          </p:cNvSpPr>
          <p:nvPr/>
        </p:nvSpPr>
        <p:spPr bwMode="auto">
          <a:xfrm>
            <a:off x="4810125" y="5191125"/>
            <a:ext cx="0" cy="1293813"/>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93" name="Text Box 30"/>
          <p:cNvSpPr txBox="1">
            <a:spLocks noChangeArrowheads="1"/>
          </p:cNvSpPr>
          <p:nvPr/>
        </p:nvSpPr>
        <p:spPr bwMode="auto">
          <a:xfrm>
            <a:off x="4241800" y="5067300"/>
            <a:ext cx="473075"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smtClean="0">
                <a:solidFill>
                  <a:srgbClr val="000000"/>
                </a:solidFill>
                <a:latin typeface="Calibri" pitchFamily="34" charset="0"/>
              </a:rPr>
              <a:t>MHW</a:t>
            </a:r>
          </a:p>
        </p:txBody>
      </p:sp>
      <p:sp>
        <p:nvSpPr>
          <p:cNvPr id="40994" name="Text Box 31"/>
          <p:cNvSpPr txBox="1">
            <a:spLocks noChangeArrowheads="1"/>
          </p:cNvSpPr>
          <p:nvPr/>
        </p:nvSpPr>
        <p:spPr bwMode="auto">
          <a:xfrm>
            <a:off x="4532313" y="5013325"/>
            <a:ext cx="577850"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b="1" smtClean="0">
                <a:solidFill>
                  <a:srgbClr val="000000"/>
                </a:solidFill>
                <a:latin typeface="Calibri" pitchFamily="34" charset="0"/>
              </a:rPr>
              <a:t>2.736 m</a:t>
            </a:r>
          </a:p>
        </p:txBody>
      </p:sp>
      <p:sp>
        <p:nvSpPr>
          <p:cNvPr id="40995" name="Line 33"/>
          <p:cNvSpPr>
            <a:spLocks noChangeShapeType="1"/>
          </p:cNvSpPr>
          <p:nvPr/>
        </p:nvSpPr>
        <p:spPr bwMode="auto">
          <a:xfrm>
            <a:off x="4292600" y="5924550"/>
            <a:ext cx="215900"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96" name="Line 34"/>
          <p:cNvSpPr>
            <a:spLocks noChangeShapeType="1"/>
          </p:cNvSpPr>
          <p:nvPr/>
        </p:nvSpPr>
        <p:spPr bwMode="auto">
          <a:xfrm>
            <a:off x="4422775" y="5924550"/>
            <a:ext cx="0" cy="560388"/>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0997" name="Text Box 35"/>
          <p:cNvSpPr txBox="1">
            <a:spLocks noChangeArrowheads="1"/>
          </p:cNvSpPr>
          <p:nvPr/>
        </p:nvSpPr>
        <p:spPr bwMode="auto">
          <a:xfrm>
            <a:off x="3862388" y="5816600"/>
            <a:ext cx="498475"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smtClean="0">
                <a:solidFill>
                  <a:srgbClr val="000000"/>
                </a:solidFill>
                <a:latin typeface="Calibri" pitchFamily="34" charset="0"/>
              </a:rPr>
              <a:t>MLLW</a:t>
            </a:r>
          </a:p>
        </p:txBody>
      </p:sp>
      <p:sp>
        <p:nvSpPr>
          <p:cNvPr id="40998" name="Text Box 36"/>
          <p:cNvSpPr txBox="1">
            <a:spLocks noChangeArrowheads="1"/>
          </p:cNvSpPr>
          <p:nvPr/>
        </p:nvSpPr>
        <p:spPr bwMode="auto">
          <a:xfrm>
            <a:off x="4194175" y="5751513"/>
            <a:ext cx="577850"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b="1" smtClean="0">
                <a:solidFill>
                  <a:srgbClr val="000000"/>
                </a:solidFill>
                <a:latin typeface="Calibri" pitchFamily="34" charset="0"/>
              </a:rPr>
              <a:t>1.220 m</a:t>
            </a:r>
          </a:p>
        </p:txBody>
      </p:sp>
      <p:sp>
        <p:nvSpPr>
          <p:cNvPr id="40999" name="Text Box 37"/>
          <p:cNvSpPr txBox="1">
            <a:spLocks noChangeArrowheads="1"/>
          </p:cNvSpPr>
          <p:nvPr/>
        </p:nvSpPr>
        <p:spPr bwMode="auto">
          <a:xfrm>
            <a:off x="7100064" y="5634038"/>
            <a:ext cx="1122422"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b="1" dirty="0" smtClean="0">
                <a:solidFill>
                  <a:srgbClr val="000000"/>
                </a:solidFill>
                <a:latin typeface="Calibri" pitchFamily="34" charset="0"/>
              </a:rPr>
              <a:t>Bench mark</a:t>
            </a:r>
          </a:p>
          <a:p>
            <a:pPr algn="ctr" eaLnBrk="0" fontAlgn="base" hangingPunct="0">
              <a:spcBef>
                <a:spcPct val="0"/>
              </a:spcBef>
              <a:spcAft>
                <a:spcPct val="0"/>
              </a:spcAft>
            </a:pPr>
            <a:r>
              <a:rPr lang="en-US" sz="800" b="1" dirty="0" smtClean="0">
                <a:solidFill>
                  <a:srgbClr val="000000"/>
                </a:solidFill>
                <a:latin typeface="Calibri" pitchFamily="34" charset="0"/>
              </a:rPr>
              <a:t>with geodetic control</a:t>
            </a:r>
          </a:p>
          <a:p>
            <a:pPr algn="ctr" eaLnBrk="0" fontAlgn="base" hangingPunct="0">
              <a:spcBef>
                <a:spcPct val="0"/>
              </a:spcBef>
              <a:spcAft>
                <a:spcPct val="0"/>
              </a:spcAft>
            </a:pPr>
            <a:r>
              <a:rPr lang="en-US" sz="800" b="1" dirty="0" smtClean="0">
                <a:solidFill>
                  <a:srgbClr val="000000"/>
                </a:solidFill>
                <a:latin typeface="Calibri" pitchFamily="34" charset="0"/>
              </a:rPr>
              <a:t>(NAVD88)</a:t>
            </a:r>
          </a:p>
        </p:txBody>
      </p:sp>
      <p:sp>
        <p:nvSpPr>
          <p:cNvPr id="41000" name="Line 38"/>
          <p:cNvSpPr>
            <a:spLocks noChangeShapeType="1"/>
          </p:cNvSpPr>
          <p:nvPr/>
        </p:nvSpPr>
        <p:spPr bwMode="auto">
          <a:xfrm>
            <a:off x="8375650" y="5248275"/>
            <a:ext cx="4763" cy="171450"/>
          </a:xfrm>
          <a:prstGeom prst="line">
            <a:avLst/>
          </a:prstGeom>
          <a:noFill/>
          <a:ln w="9525">
            <a:solidFill>
              <a:srgbClr val="FF0000"/>
            </a:solidFill>
            <a:round/>
            <a:headEn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01" name="Text Box 39"/>
          <p:cNvSpPr txBox="1">
            <a:spLocks noChangeArrowheads="1"/>
          </p:cNvSpPr>
          <p:nvPr/>
        </p:nvSpPr>
        <p:spPr bwMode="auto">
          <a:xfrm>
            <a:off x="5229225" y="4292600"/>
            <a:ext cx="503238" cy="37306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b="1" smtClean="0">
                <a:solidFill>
                  <a:srgbClr val="000000"/>
                </a:solidFill>
                <a:latin typeface="Calibri" pitchFamily="34" charset="0"/>
              </a:rPr>
              <a:t>Tide</a:t>
            </a:r>
          </a:p>
          <a:p>
            <a:pPr algn="ctr" eaLnBrk="0" fontAlgn="base" hangingPunct="0">
              <a:spcBef>
                <a:spcPct val="0"/>
              </a:spcBef>
              <a:spcAft>
                <a:spcPct val="0"/>
              </a:spcAft>
            </a:pPr>
            <a:r>
              <a:rPr lang="en-US" sz="800" b="1" smtClean="0">
                <a:solidFill>
                  <a:srgbClr val="000000"/>
                </a:solidFill>
                <a:latin typeface="Calibri" pitchFamily="34" charset="0"/>
              </a:rPr>
              <a:t>Gauge</a:t>
            </a:r>
          </a:p>
        </p:txBody>
      </p:sp>
      <p:sp>
        <p:nvSpPr>
          <p:cNvPr id="41002" name="Line 40"/>
          <p:cNvSpPr>
            <a:spLocks noChangeShapeType="1"/>
          </p:cNvSpPr>
          <p:nvPr/>
        </p:nvSpPr>
        <p:spPr bwMode="auto">
          <a:xfrm>
            <a:off x="6880225" y="4551363"/>
            <a:ext cx="4763" cy="168275"/>
          </a:xfrm>
          <a:prstGeom prst="line">
            <a:avLst/>
          </a:prstGeom>
          <a:noFill/>
          <a:ln w="9525">
            <a:solidFill>
              <a:srgbClr val="FF0000"/>
            </a:solidFill>
            <a:round/>
            <a:headEn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03" name="Line 42"/>
          <p:cNvSpPr>
            <a:spLocks noChangeShapeType="1"/>
          </p:cNvSpPr>
          <p:nvPr/>
        </p:nvSpPr>
        <p:spPr bwMode="auto">
          <a:xfrm>
            <a:off x="6973888" y="4738688"/>
            <a:ext cx="1524000" cy="0"/>
          </a:xfrm>
          <a:prstGeom prst="line">
            <a:avLst/>
          </a:prstGeom>
          <a:noFill/>
          <a:ln w="25400">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04" name="Line 43"/>
          <p:cNvSpPr>
            <a:spLocks noChangeShapeType="1"/>
          </p:cNvSpPr>
          <p:nvPr/>
        </p:nvSpPr>
        <p:spPr bwMode="auto">
          <a:xfrm>
            <a:off x="7916863" y="4759325"/>
            <a:ext cx="0" cy="644525"/>
          </a:xfrm>
          <a:prstGeom prst="line">
            <a:avLst/>
          </a:prstGeom>
          <a:noFill/>
          <a:ln w="19050">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05" name="Text Box 44"/>
          <p:cNvSpPr txBox="1">
            <a:spLocks noChangeArrowheads="1"/>
          </p:cNvSpPr>
          <p:nvPr/>
        </p:nvSpPr>
        <p:spPr bwMode="auto">
          <a:xfrm>
            <a:off x="7870825" y="4818063"/>
            <a:ext cx="677863" cy="37306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b="1" smtClean="0">
                <a:solidFill>
                  <a:srgbClr val="000000"/>
                </a:solidFill>
                <a:latin typeface="Calibri" pitchFamily="34" charset="0"/>
              </a:rPr>
              <a:t>1.150 m</a:t>
            </a:r>
          </a:p>
          <a:p>
            <a:pPr algn="ctr" eaLnBrk="0" fontAlgn="base" hangingPunct="0">
              <a:spcBef>
                <a:spcPct val="0"/>
              </a:spcBef>
              <a:spcAft>
                <a:spcPct val="0"/>
              </a:spcAft>
            </a:pPr>
            <a:r>
              <a:rPr lang="en-US" sz="800" b="1" smtClean="0">
                <a:solidFill>
                  <a:srgbClr val="000000"/>
                </a:solidFill>
                <a:latin typeface="Calibri" pitchFamily="34" charset="0"/>
              </a:rPr>
              <a:t>(example)</a:t>
            </a:r>
          </a:p>
        </p:txBody>
      </p:sp>
      <p:sp>
        <p:nvSpPr>
          <p:cNvPr id="41006" name="Line 45"/>
          <p:cNvSpPr>
            <a:spLocks noChangeShapeType="1"/>
          </p:cNvSpPr>
          <p:nvPr/>
        </p:nvSpPr>
        <p:spPr bwMode="auto">
          <a:xfrm flipH="1">
            <a:off x="5802313" y="4757738"/>
            <a:ext cx="77787" cy="2174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07" name="Text Box 46"/>
          <p:cNvSpPr txBox="1">
            <a:spLocks noChangeArrowheads="1"/>
          </p:cNvSpPr>
          <p:nvPr/>
        </p:nvSpPr>
        <p:spPr bwMode="auto">
          <a:xfrm>
            <a:off x="5697538" y="4629150"/>
            <a:ext cx="390525" cy="2381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b="1" smtClean="0">
                <a:solidFill>
                  <a:srgbClr val="000000"/>
                </a:solidFill>
                <a:latin typeface="Calibri" pitchFamily="34" charset="0"/>
              </a:rPr>
              <a:t>Pier</a:t>
            </a:r>
          </a:p>
        </p:txBody>
      </p:sp>
      <p:sp>
        <p:nvSpPr>
          <p:cNvPr id="41008" name="Text Box 48"/>
          <p:cNvSpPr txBox="1">
            <a:spLocks noChangeArrowheads="1"/>
          </p:cNvSpPr>
          <p:nvPr/>
        </p:nvSpPr>
        <p:spPr bwMode="auto">
          <a:xfrm>
            <a:off x="7010400" y="4141788"/>
            <a:ext cx="1809750" cy="33855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800" b="1" dirty="0" smtClean="0">
                <a:solidFill>
                  <a:srgbClr val="000000"/>
                </a:solidFill>
                <a:latin typeface="Calibri" pitchFamily="34" charset="0"/>
              </a:rPr>
              <a:t>GPS Receivers collecting simultaneous data at bench marks .</a:t>
            </a:r>
          </a:p>
        </p:txBody>
      </p:sp>
      <p:sp>
        <p:nvSpPr>
          <p:cNvPr id="41009" name="Text Box 49"/>
          <p:cNvSpPr txBox="1">
            <a:spLocks noChangeArrowheads="1"/>
          </p:cNvSpPr>
          <p:nvPr/>
        </p:nvSpPr>
        <p:spPr bwMode="auto">
          <a:xfrm>
            <a:off x="4462463" y="5280025"/>
            <a:ext cx="576262"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b="1" smtClean="0">
                <a:solidFill>
                  <a:srgbClr val="000000"/>
                </a:solidFill>
                <a:latin typeface="Calibri" pitchFamily="34" charset="0"/>
              </a:rPr>
              <a:t>2.000 m</a:t>
            </a:r>
          </a:p>
        </p:txBody>
      </p:sp>
      <p:sp>
        <p:nvSpPr>
          <p:cNvPr id="41010" name="Line 50"/>
          <p:cNvSpPr>
            <a:spLocks noChangeShapeType="1"/>
          </p:cNvSpPr>
          <p:nvPr/>
        </p:nvSpPr>
        <p:spPr bwMode="auto">
          <a:xfrm flipV="1">
            <a:off x="4681538" y="5449888"/>
            <a:ext cx="0" cy="1044575"/>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11" name="Line 51"/>
          <p:cNvSpPr>
            <a:spLocks noChangeShapeType="1"/>
          </p:cNvSpPr>
          <p:nvPr/>
        </p:nvSpPr>
        <p:spPr bwMode="auto">
          <a:xfrm flipH="1">
            <a:off x="4578350" y="5449888"/>
            <a:ext cx="198438"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grpSp>
        <p:nvGrpSpPr>
          <p:cNvPr id="4" name="Group 52"/>
          <p:cNvGrpSpPr>
            <a:grpSpLocks/>
          </p:cNvGrpSpPr>
          <p:nvPr/>
        </p:nvGrpSpPr>
        <p:grpSpPr bwMode="auto">
          <a:xfrm>
            <a:off x="6765925" y="4421188"/>
            <a:ext cx="236538" cy="301625"/>
            <a:chOff x="480" y="912"/>
            <a:chExt cx="264" cy="336"/>
          </a:xfrm>
        </p:grpSpPr>
        <p:sp>
          <p:nvSpPr>
            <p:cNvPr id="41031" name="Rectangle 53"/>
            <p:cNvSpPr>
              <a:spLocks noChangeArrowheads="1"/>
            </p:cNvSpPr>
            <p:nvPr/>
          </p:nvSpPr>
          <p:spPr bwMode="auto">
            <a:xfrm>
              <a:off x="576" y="960"/>
              <a:ext cx="48" cy="144"/>
            </a:xfrm>
            <a:prstGeom prst="rect">
              <a:avLst/>
            </a:prstGeom>
            <a:solidFill>
              <a:schemeClr val="tx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1032" name="Oval 54"/>
            <p:cNvSpPr>
              <a:spLocks noChangeArrowheads="1"/>
            </p:cNvSpPr>
            <p:nvPr/>
          </p:nvSpPr>
          <p:spPr bwMode="auto">
            <a:xfrm>
              <a:off x="528" y="912"/>
              <a:ext cx="144" cy="48"/>
            </a:xfrm>
            <a:prstGeom prst="ellipse">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1033" name="Line 55"/>
            <p:cNvSpPr>
              <a:spLocks noChangeShapeType="1"/>
            </p:cNvSpPr>
            <p:nvPr/>
          </p:nvSpPr>
          <p:spPr bwMode="auto">
            <a:xfrm flipH="1">
              <a:off x="480" y="1056"/>
              <a:ext cx="96" cy="192"/>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34" name="Line 56"/>
            <p:cNvSpPr>
              <a:spLocks noChangeShapeType="1"/>
            </p:cNvSpPr>
            <p:nvPr/>
          </p:nvSpPr>
          <p:spPr bwMode="auto">
            <a:xfrm>
              <a:off x="632" y="1056"/>
              <a:ext cx="112" cy="176"/>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grpSp>
      <p:grpSp>
        <p:nvGrpSpPr>
          <p:cNvPr id="5" name="Group 57"/>
          <p:cNvGrpSpPr>
            <a:grpSpLocks/>
          </p:cNvGrpSpPr>
          <p:nvPr/>
        </p:nvGrpSpPr>
        <p:grpSpPr bwMode="auto">
          <a:xfrm>
            <a:off x="8267700" y="5140325"/>
            <a:ext cx="238125" cy="301625"/>
            <a:chOff x="480" y="912"/>
            <a:chExt cx="264" cy="336"/>
          </a:xfrm>
        </p:grpSpPr>
        <p:sp>
          <p:nvSpPr>
            <p:cNvPr id="41027" name="Rectangle 58"/>
            <p:cNvSpPr>
              <a:spLocks noChangeArrowheads="1"/>
            </p:cNvSpPr>
            <p:nvPr/>
          </p:nvSpPr>
          <p:spPr bwMode="auto">
            <a:xfrm>
              <a:off x="576" y="960"/>
              <a:ext cx="48" cy="144"/>
            </a:xfrm>
            <a:prstGeom prst="rect">
              <a:avLst/>
            </a:prstGeom>
            <a:solidFill>
              <a:schemeClr val="tx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1028" name="Oval 59"/>
            <p:cNvSpPr>
              <a:spLocks noChangeArrowheads="1"/>
            </p:cNvSpPr>
            <p:nvPr/>
          </p:nvSpPr>
          <p:spPr bwMode="auto">
            <a:xfrm>
              <a:off x="528" y="912"/>
              <a:ext cx="144" cy="48"/>
            </a:xfrm>
            <a:prstGeom prst="ellipse">
              <a:avLst/>
            </a:prstGeom>
            <a:solidFill>
              <a:srgbClr val="FFFF00"/>
            </a:solidFill>
            <a:ln w="9525">
              <a:solidFill>
                <a:schemeClr val="tx1"/>
              </a:solidFill>
              <a:round/>
              <a:headEnd/>
              <a:tailEnd/>
            </a:ln>
          </p:spPr>
          <p:txBody>
            <a:bodyPr wrap="none" anchor="ctr"/>
            <a:lstStyle/>
            <a:p>
              <a:pPr eaLnBrk="0" fontAlgn="base" hangingPunct="0">
                <a:spcBef>
                  <a:spcPct val="0"/>
                </a:spcBef>
                <a:spcAft>
                  <a:spcPct val="0"/>
                </a:spcAft>
              </a:pPr>
              <a:endParaRPr lang="en-US" sz="800" smtClean="0">
                <a:solidFill>
                  <a:srgbClr val="000000"/>
                </a:solidFill>
                <a:latin typeface="Calibri" pitchFamily="34" charset="0"/>
              </a:endParaRPr>
            </a:p>
          </p:txBody>
        </p:sp>
        <p:sp>
          <p:nvSpPr>
            <p:cNvPr id="41029" name="Line 60"/>
            <p:cNvSpPr>
              <a:spLocks noChangeShapeType="1"/>
            </p:cNvSpPr>
            <p:nvPr/>
          </p:nvSpPr>
          <p:spPr bwMode="auto">
            <a:xfrm flipH="1">
              <a:off x="480" y="1056"/>
              <a:ext cx="96" cy="192"/>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30" name="Line 61"/>
            <p:cNvSpPr>
              <a:spLocks noChangeShapeType="1"/>
            </p:cNvSpPr>
            <p:nvPr/>
          </p:nvSpPr>
          <p:spPr bwMode="auto">
            <a:xfrm>
              <a:off x="632" y="1056"/>
              <a:ext cx="112" cy="176"/>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grpSp>
      <p:sp>
        <p:nvSpPr>
          <p:cNvPr id="41014" name="Line 63"/>
          <p:cNvSpPr>
            <a:spLocks noChangeShapeType="1"/>
          </p:cNvSpPr>
          <p:nvPr/>
        </p:nvSpPr>
        <p:spPr bwMode="auto">
          <a:xfrm>
            <a:off x="6621463" y="4370388"/>
            <a:ext cx="173037" cy="444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15" name="Text Box 64"/>
          <p:cNvSpPr txBox="1">
            <a:spLocks noChangeArrowheads="1"/>
          </p:cNvSpPr>
          <p:nvPr/>
        </p:nvSpPr>
        <p:spPr bwMode="auto">
          <a:xfrm>
            <a:off x="6089650" y="4170363"/>
            <a:ext cx="606425" cy="37306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800" b="1" smtClean="0">
                <a:solidFill>
                  <a:srgbClr val="000000"/>
                </a:solidFill>
                <a:latin typeface="Calibri" pitchFamily="34" charset="0"/>
              </a:rPr>
              <a:t>GPS</a:t>
            </a:r>
          </a:p>
          <a:p>
            <a:pPr algn="ctr" eaLnBrk="0" fontAlgn="base" hangingPunct="0">
              <a:spcBef>
                <a:spcPct val="0"/>
              </a:spcBef>
              <a:spcAft>
                <a:spcPct val="0"/>
              </a:spcAft>
            </a:pPr>
            <a:r>
              <a:rPr lang="en-US" sz="800" b="1" smtClean="0">
                <a:solidFill>
                  <a:srgbClr val="000000"/>
                </a:solidFill>
                <a:latin typeface="Calibri" pitchFamily="34" charset="0"/>
              </a:rPr>
              <a:t>Receiver</a:t>
            </a:r>
          </a:p>
        </p:txBody>
      </p:sp>
      <p:grpSp>
        <p:nvGrpSpPr>
          <p:cNvPr id="6" name="Group 65"/>
          <p:cNvGrpSpPr>
            <a:grpSpLocks/>
          </p:cNvGrpSpPr>
          <p:nvPr/>
        </p:nvGrpSpPr>
        <p:grpSpPr bwMode="auto">
          <a:xfrm>
            <a:off x="7602538" y="3787775"/>
            <a:ext cx="949325" cy="517525"/>
            <a:chOff x="4355" y="1223"/>
            <a:chExt cx="1056" cy="576"/>
          </a:xfrm>
        </p:grpSpPr>
        <p:sp>
          <p:nvSpPr>
            <p:cNvPr id="41023" name="Line 66"/>
            <p:cNvSpPr>
              <a:spLocks noChangeShapeType="1"/>
            </p:cNvSpPr>
            <p:nvPr/>
          </p:nvSpPr>
          <p:spPr bwMode="auto">
            <a:xfrm flipH="1">
              <a:off x="4355" y="1223"/>
              <a:ext cx="624" cy="432"/>
            </a:xfrm>
            <a:prstGeom prst="line">
              <a:avLst/>
            </a:prstGeom>
            <a:noFill/>
            <a:ln w="9525">
              <a:solidFill>
                <a:srgbClr val="FF0000"/>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24" name="Line 67"/>
            <p:cNvSpPr>
              <a:spLocks noChangeShapeType="1"/>
            </p:cNvSpPr>
            <p:nvPr/>
          </p:nvSpPr>
          <p:spPr bwMode="auto">
            <a:xfrm flipH="1">
              <a:off x="4883" y="1271"/>
              <a:ext cx="144" cy="384"/>
            </a:xfrm>
            <a:prstGeom prst="line">
              <a:avLst/>
            </a:prstGeom>
            <a:noFill/>
            <a:ln w="9525">
              <a:solidFill>
                <a:srgbClr val="FF0000"/>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25" name="Line 68"/>
            <p:cNvSpPr>
              <a:spLocks noChangeShapeType="1"/>
            </p:cNvSpPr>
            <p:nvPr/>
          </p:nvSpPr>
          <p:spPr bwMode="auto">
            <a:xfrm>
              <a:off x="5171" y="1271"/>
              <a:ext cx="240" cy="528"/>
            </a:xfrm>
            <a:prstGeom prst="line">
              <a:avLst/>
            </a:prstGeom>
            <a:noFill/>
            <a:ln w="9525">
              <a:solidFill>
                <a:srgbClr val="FF0000"/>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26" name="Line 69"/>
            <p:cNvSpPr>
              <a:spLocks noChangeShapeType="1"/>
            </p:cNvSpPr>
            <p:nvPr/>
          </p:nvSpPr>
          <p:spPr bwMode="auto">
            <a:xfrm>
              <a:off x="5099" y="1263"/>
              <a:ext cx="16" cy="408"/>
            </a:xfrm>
            <a:prstGeom prst="line">
              <a:avLst/>
            </a:prstGeom>
            <a:noFill/>
            <a:ln w="9525">
              <a:solidFill>
                <a:srgbClr val="FF0000"/>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grpSp>
      <p:sp>
        <p:nvSpPr>
          <p:cNvPr id="41017" name="Line 71"/>
          <p:cNvSpPr>
            <a:spLocks noChangeShapeType="1"/>
          </p:cNvSpPr>
          <p:nvPr/>
        </p:nvSpPr>
        <p:spPr bwMode="auto">
          <a:xfrm flipV="1">
            <a:off x="4797425" y="5438775"/>
            <a:ext cx="4067175" cy="7938"/>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18" name="Line 74"/>
          <p:cNvSpPr>
            <a:spLocks noChangeShapeType="1"/>
          </p:cNvSpPr>
          <p:nvPr/>
        </p:nvSpPr>
        <p:spPr bwMode="auto">
          <a:xfrm>
            <a:off x="3689350" y="6076950"/>
            <a:ext cx="5175250"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19" name="Text Box 75"/>
          <p:cNvSpPr txBox="1">
            <a:spLocks noChangeArrowheads="1"/>
          </p:cNvSpPr>
          <p:nvPr/>
        </p:nvSpPr>
        <p:spPr bwMode="auto">
          <a:xfrm>
            <a:off x="6030913" y="5897563"/>
            <a:ext cx="598487" cy="2381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800" b="1" smtClean="0">
                <a:solidFill>
                  <a:srgbClr val="000000"/>
                </a:solidFill>
                <a:latin typeface="Calibri" pitchFamily="34" charset="0"/>
              </a:rPr>
              <a:t>NAVD88</a:t>
            </a:r>
          </a:p>
        </p:txBody>
      </p:sp>
      <p:sp>
        <p:nvSpPr>
          <p:cNvPr id="41020" name="Line 76"/>
          <p:cNvSpPr>
            <a:spLocks noChangeShapeType="1"/>
          </p:cNvSpPr>
          <p:nvPr/>
        </p:nvSpPr>
        <p:spPr bwMode="auto">
          <a:xfrm>
            <a:off x="8589963" y="5438775"/>
            <a:ext cx="0" cy="646113"/>
          </a:xfrm>
          <a:prstGeom prst="line">
            <a:avLst/>
          </a:prstGeom>
          <a:noFill/>
          <a:ln w="12700">
            <a:solidFill>
              <a:schemeClr val="tx1"/>
            </a:solidFill>
            <a:round/>
            <a:headEnd type="triangle" w="med" len="me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sp>
        <p:nvSpPr>
          <p:cNvPr id="41021" name="Line 77"/>
          <p:cNvSpPr>
            <a:spLocks noChangeShapeType="1"/>
          </p:cNvSpPr>
          <p:nvPr/>
        </p:nvSpPr>
        <p:spPr bwMode="auto">
          <a:xfrm>
            <a:off x="4546600" y="6076950"/>
            <a:ext cx="7938" cy="3889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prstClr val="white"/>
              </a:solidFill>
              <a:latin typeface="Arial" pitchFamily="34" charset="0"/>
            </a:endParaRPr>
          </a:p>
        </p:txBody>
      </p:sp>
      <p:pic>
        <p:nvPicPr>
          <p:cNvPr id="41022" name="Picture 62" descr="GPS satellite"/>
          <p:cNvPicPr>
            <a:picLocks noChangeAspect="1" noChangeArrowheads="1"/>
          </p:cNvPicPr>
          <p:nvPr/>
        </p:nvPicPr>
        <p:blipFill>
          <a:blip r:embed="rId4" cstate="print"/>
          <a:srcRect l="14934" r="9601" b="13974"/>
          <a:stretch>
            <a:fillRect/>
          </a:stretch>
        </p:blipFill>
        <p:spPr bwMode="auto">
          <a:xfrm>
            <a:off x="8151813" y="3328988"/>
            <a:ext cx="508000" cy="53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Non-primary (secondary and tertiary) stations are plotted if you change </a:t>
            </a:r>
            <a:r>
              <a:rPr lang="en-US" sz="3200" dirty="0" err="1" smtClean="0"/>
              <a:t>datatype</a:t>
            </a:r>
            <a:r>
              <a:rPr lang="en-US" sz="3200" dirty="0" smtClean="0"/>
              <a:t> to ‘Tide Predictions’</a:t>
            </a:r>
            <a:endParaRPr lang="en-US" sz="32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25</a:t>
            </a:fld>
            <a:endParaRPr lang="en-US">
              <a:solidFill>
                <a:prstClr val="black">
                  <a:tint val="75000"/>
                </a:prstClr>
              </a:solidFill>
            </a:endParaRPr>
          </a:p>
        </p:txBody>
      </p:sp>
      <p:pic>
        <p:nvPicPr>
          <p:cNvPr id="63490" name="Picture 2"/>
          <p:cNvPicPr>
            <a:picLocks noGrp="1" noChangeAspect="1" noChangeArrowheads="1"/>
          </p:cNvPicPr>
          <p:nvPr>
            <p:ph idx="1"/>
          </p:nvPr>
        </p:nvPicPr>
        <p:blipFill>
          <a:blip r:embed="rId3" cstate="print"/>
          <a:srcRect t="13469"/>
          <a:stretch>
            <a:fillRect/>
          </a:stretch>
        </p:blipFill>
        <p:spPr bwMode="auto">
          <a:xfrm>
            <a:off x="-177538" y="1676400"/>
            <a:ext cx="9151069" cy="4800600"/>
          </a:xfrm>
          <a:prstGeom prst="rect">
            <a:avLst/>
          </a:prstGeom>
          <a:noFill/>
          <a:ln w="9525">
            <a:noFill/>
            <a:miter lim="800000"/>
            <a:headEnd/>
            <a:tailEnd/>
          </a:ln>
        </p:spPr>
      </p:pic>
      <p:sp>
        <p:nvSpPr>
          <p:cNvPr id="7" name="Left Arrow 6"/>
          <p:cNvSpPr/>
          <p:nvPr/>
        </p:nvSpPr>
        <p:spPr>
          <a:xfrm rot="8998218">
            <a:off x="7010400" y="2057400"/>
            <a:ext cx="609208" cy="31246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 12 ‘74 – Apr 5 ’05?</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26</a:t>
            </a:fld>
            <a:endParaRPr lang="en-US">
              <a:solidFill>
                <a:prstClr val="black">
                  <a:tint val="75000"/>
                </a:prstClr>
              </a:solidFill>
            </a:endParaRPr>
          </a:p>
        </p:txBody>
      </p:sp>
      <p:pic>
        <p:nvPicPr>
          <p:cNvPr id="65538" name="Picture 2"/>
          <p:cNvPicPr>
            <a:picLocks noGrp="1" noChangeAspect="1" noChangeArrowheads="1"/>
          </p:cNvPicPr>
          <p:nvPr>
            <p:ph idx="1"/>
          </p:nvPr>
        </p:nvPicPr>
        <p:blipFill>
          <a:blip r:embed="rId3" cstate="print"/>
          <a:srcRect l="11066" t="13469" r="4753" b="5717"/>
          <a:stretch>
            <a:fillRect/>
          </a:stretch>
        </p:blipFill>
        <p:spPr bwMode="auto">
          <a:xfrm>
            <a:off x="0" y="1143000"/>
            <a:ext cx="8864600" cy="531876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time period was 12 months, </a:t>
            </a:r>
            <a:r>
              <a:rPr lang="en-US" sz="2800" dirty="0" err="1" smtClean="0"/>
              <a:t>fr</a:t>
            </a:r>
            <a:r>
              <a:rPr lang="en-US" sz="2800" dirty="0" smtClean="0"/>
              <a:t> Apr 84-Mar 85, epoch 1983-2001</a:t>
            </a:r>
            <a:endParaRPr lang="en-US" sz="28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27</a:t>
            </a:fld>
            <a:endParaRPr lang="en-US">
              <a:solidFill>
                <a:prstClr val="black">
                  <a:tint val="75000"/>
                </a:prstClr>
              </a:solidFill>
            </a:endParaRPr>
          </a:p>
        </p:txBody>
      </p:sp>
      <p:pic>
        <p:nvPicPr>
          <p:cNvPr id="66562" name="Picture 2"/>
          <p:cNvPicPr>
            <a:picLocks noGrp="1" noChangeAspect="1" noChangeArrowheads="1"/>
          </p:cNvPicPr>
          <p:nvPr>
            <p:ph idx="1"/>
          </p:nvPr>
        </p:nvPicPr>
        <p:blipFill>
          <a:blip r:embed="rId3" cstate="print"/>
          <a:srcRect l="20536" t="13469" r="4753" b="5717"/>
          <a:stretch>
            <a:fillRect/>
          </a:stretch>
        </p:blipFill>
        <p:spPr bwMode="auto">
          <a:xfrm>
            <a:off x="990600" y="1295400"/>
            <a:ext cx="6858000" cy="4636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0C0726-CEFE-4957-8E80-027FA92A0E4C}"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C30E6CD3-AAFF-41D1-8489-866F35554C6C}" type="slidenum">
              <a:rPr lang="en-US" smtClean="0"/>
              <a:pPr>
                <a:defRPr/>
              </a:pPr>
              <a:t>28</a:t>
            </a:fld>
            <a:endParaRPr lang="en-US"/>
          </a:p>
        </p:txBody>
      </p:sp>
      <p:pic>
        <p:nvPicPr>
          <p:cNvPr id="87042" name="Picture 2"/>
          <p:cNvPicPr>
            <a:picLocks noChangeAspect="1" noChangeArrowheads="1"/>
          </p:cNvPicPr>
          <p:nvPr/>
        </p:nvPicPr>
        <p:blipFill>
          <a:blip r:embed="rId2" cstate="print"/>
          <a:srcRect/>
          <a:stretch>
            <a:fillRect/>
          </a:stretch>
        </p:blipFill>
        <p:spPr bwMode="auto">
          <a:xfrm>
            <a:off x="0" y="0"/>
            <a:ext cx="10525125" cy="7353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A85D496-7121-4F9D-BE13-424AC0253E09}"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C30E6CD3-AAFF-41D1-8489-866F35554C6C}" type="slidenum">
              <a:rPr lang="en-US" smtClean="0"/>
              <a:pPr>
                <a:defRPr/>
              </a:pPr>
              <a:t>29</a:t>
            </a:fld>
            <a:endParaRPr lang="en-US"/>
          </a:p>
        </p:txBody>
      </p:sp>
      <p:pic>
        <p:nvPicPr>
          <p:cNvPr id="86018" name="Picture 2"/>
          <p:cNvPicPr>
            <a:picLocks noChangeAspect="1" noChangeArrowheads="1"/>
          </p:cNvPicPr>
          <p:nvPr/>
        </p:nvPicPr>
        <p:blipFill>
          <a:blip r:embed="rId2" cstate="print"/>
          <a:srcRect t="12435" r="44977" b="1554"/>
          <a:stretch>
            <a:fillRect/>
          </a:stretch>
        </p:blipFill>
        <p:spPr bwMode="auto">
          <a:xfrm>
            <a:off x="1676400" y="533400"/>
            <a:ext cx="57912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685800"/>
          </a:xfrm>
        </p:spPr>
        <p:txBody>
          <a:bodyPr>
            <a:normAutofit fontScale="90000"/>
          </a:bodyPr>
          <a:lstStyle/>
          <a:p>
            <a:pPr algn="ctr" eaLnBrk="1" fontAlgn="auto" hangingPunct="1">
              <a:spcAft>
                <a:spcPts val="0"/>
              </a:spcAft>
              <a:defRPr/>
            </a:pPr>
            <a:r>
              <a:rPr lang="en-US" dirty="0" smtClean="0"/>
              <a:t>Types of Tides</a:t>
            </a:r>
            <a:endParaRPr lang="en-US" dirty="0"/>
          </a:p>
        </p:txBody>
      </p:sp>
      <p:pic>
        <p:nvPicPr>
          <p:cNvPr id="10" name="Picture 4" descr="TideTypes"/>
          <p:cNvPicPr>
            <a:picLocks noChangeAspect="1" noChangeArrowheads="1"/>
          </p:cNvPicPr>
          <p:nvPr/>
        </p:nvPicPr>
        <p:blipFill>
          <a:blip r:embed="rId2" cstate="print"/>
          <a:srcRect l="2219" t="2973" r="4085" b="2628"/>
          <a:stretch>
            <a:fillRect/>
          </a:stretch>
        </p:blipFill>
        <p:spPr bwMode="auto">
          <a:xfrm>
            <a:off x="1181100" y="1446213"/>
            <a:ext cx="6778625" cy="5278437"/>
          </a:xfrm>
          <a:prstGeom prst="rect">
            <a:avLst/>
          </a:prstGeom>
          <a:solidFill>
            <a:srgbClr val="FFFFFF">
              <a:shade val="85000"/>
            </a:srgbClr>
          </a:solidFill>
          <a:ln w="88900" cap="sq">
            <a:noFill/>
            <a:miter lim="800000"/>
          </a:ln>
          <a:effectLst>
            <a:outerShdw blurRad="50800" dist="38100" algn="l" rotWithShape="0">
              <a:prstClr val="black">
                <a:alpha val="40000"/>
              </a:prstClr>
            </a:outerShdw>
          </a:effectLst>
        </p:spPr>
      </p:pic>
      <p:sp>
        <p:nvSpPr>
          <p:cNvPr id="4" name="Text Box 4"/>
          <p:cNvSpPr txBox="1">
            <a:spLocks noChangeArrowheads="1"/>
          </p:cNvSpPr>
          <p:nvPr/>
        </p:nvSpPr>
        <p:spPr bwMode="auto">
          <a:xfrm>
            <a:off x="0" y="914400"/>
            <a:ext cx="9144000" cy="400050"/>
          </a:xfrm>
          <a:prstGeom prst="rect">
            <a:avLst/>
          </a:prstGeom>
          <a:noFill/>
          <a:ln w="9525">
            <a:noFill/>
            <a:miter lim="800000"/>
            <a:headEnd/>
            <a:tailEnd/>
          </a:ln>
        </p:spPr>
        <p:txBody>
          <a:bodyPr>
            <a:spAutoFit/>
          </a:bodyPr>
          <a:lstStyle/>
          <a:p>
            <a:pPr algn="ctr">
              <a:defRPr/>
            </a:pPr>
            <a:r>
              <a:rPr lang="en-US" sz="2000" b="1" dirty="0">
                <a:solidFill>
                  <a:srgbClr val="F79646">
                    <a:lumMod val="60000"/>
                    <a:lumOff val="40000"/>
                  </a:srgbClr>
                </a:solidFill>
                <a:effectLst>
                  <a:outerShdw blurRad="38100" dist="38100" dir="2700000" algn="tl">
                    <a:srgbClr val="000000">
                      <a:alpha val="43137"/>
                    </a:srgbClr>
                  </a:outerShdw>
                </a:effectLst>
              </a:rPr>
              <a:t>Tide Type Varies by Region due to Local Hydrodynamics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VDATUM</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800" dirty="0" smtClean="0"/>
              <a:t>Modeling program that enables conversions between multiple vertical </a:t>
            </a:r>
            <a:r>
              <a:rPr lang="en-US" sz="2800" dirty="0" err="1" smtClean="0"/>
              <a:t>datums</a:t>
            </a:r>
            <a:r>
              <a:rPr lang="en-US" sz="2800" dirty="0" smtClean="0"/>
              <a:t>—ellipsoidal, geodetic, tidal- at your specified location</a:t>
            </a:r>
          </a:p>
          <a:p>
            <a:r>
              <a:rPr lang="en-US" sz="2800" dirty="0" smtClean="0"/>
              <a:t>Be fully aware of the errors, </a:t>
            </a:r>
            <a:r>
              <a:rPr lang="en-US" sz="2800" dirty="0" err="1" smtClean="0"/>
              <a:t>eg</a:t>
            </a:r>
            <a:r>
              <a:rPr lang="en-US" sz="2800" dirty="0" smtClean="0"/>
              <a:t>, Standard Deviation, from transformations among </a:t>
            </a:r>
            <a:r>
              <a:rPr lang="en-US" sz="2800" dirty="0" err="1" smtClean="0"/>
              <a:t>datums</a:t>
            </a:r>
            <a:r>
              <a:rPr lang="en-US" sz="2800" dirty="0" smtClean="0"/>
              <a:t>, and from source data;  types of error include:</a:t>
            </a:r>
          </a:p>
          <a:p>
            <a:pPr lvl="1">
              <a:buNone/>
            </a:pPr>
            <a:r>
              <a:rPr lang="en-US" sz="2400" dirty="0" smtClean="0"/>
              <a:t>	variations in the tidal range, tidal phase differences, bathymetric and coastal features, the density and proximity of nearby stations used in the corrections</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30</a:t>
            </a:fld>
            <a:endParaRPr lang="en-US">
              <a:solidFill>
                <a:prstClr val="black">
                  <a:tint val="75000"/>
                </a:prst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3B6237-ED1B-46CE-B508-0B2A9CACF73A}"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31</a:t>
            </a:fld>
            <a:endParaRPr lang="en-US"/>
          </a:p>
        </p:txBody>
      </p:sp>
      <p:pic>
        <p:nvPicPr>
          <p:cNvPr id="4098" name="Picture 2"/>
          <p:cNvPicPr>
            <a:picLocks noChangeAspect="1" noChangeArrowheads="1"/>
          </p:cNvPicPr>
          <p:nvPr/>
        </p:nvPicPr>
        <p:blipFill>
          <a:blip r:embed="rId3" cstate="print"/>
          <a:srcRect t="13402" b="4124"/>
          <a:stretch>
            <a:fillRect/>
          </a:stretch>
        </p:blipFill>
        <p:spPr bwMode="auto">
          <a:xfrm>
            <a:off x="-1524000" y="533400"/>
            <a:ext cx="12192000" cy="6096000"/>
          </a:xfrm>
          <a:prstGeom prst="rect">
            <a:avLst/>
          </a:prstGeom>
          <a:noFill/>
          <a:ln w="9525">
            <a:noFill/>
            <a:miter lim="800000"/>
            <a:headEnd/>
            <a:tailEnd/>
          </a:ln>
        </p:spPr>
      </p:pic>
      <p:sp>
        <p:nvSpPr>
          <p:cNvPr id="5" name="Left Arrow 4"/>
          <p:cNvSpPr/>
          <p:nvPr/>
        </p:nvSpPr>
        <p:spPr>
          <a:xfrm rot="21304685">
            <a:off x="5121117" y="2784419"/>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447800" y="0"/>
            <a:ext cx="121920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Marti.Ikehara\My Documents\Talks\vdatum_vertical.gif"/>
          <p:cNvPicPr>
            <a:picLocks noChangeAspect="1" noChangeArrowheads="1"/>
          </p:cNvPicPr>
          <p:nvPr/>
        </p:nvPicPr>
        <p:blipFill>
          <a:blip r:embed="rId3" cstate="print"/>
          <a:srcRect/>
          <a:stretch>
            <a:fillRect/>
          </a:stretch>
        </p:blipFill>
        <p:spPr bwMode="auto">
          <a:xfrm>
            <a:off x="0" y="1219200"/>
            <a:ext cx="9196388" cy="4243388"/>
          </a:xfrm>
          <a:prstGeom prst="rect">
            <a:avLst/>
          </a:prstGeom>
          <a:noFill/>
          <a:ln w="9525">
            <a:noFill/>
            <a:miter lim="800000"/>
            <a:headEnd/>
            <a:tailEnd/>
          </a:ln>
        </p:spPr>
      </p:pic>
      <p:sp>
        <p:nvSpPr>
          <p:cNvPr id="20483" name="Title 2"/>
          <p:cNvSpPr>
            <a:spLocks noGrp="1"/>
          </p:cNvSpPr>
          <p:nvPr>
            <p:ph type="title"/>
          </p:nvPr>
        </p:nvSpPr>
        <p:spPr/>
        <p:txBody>
          <a:bodyPr/>
          <a:lstStyle/>
          <a:p>
            <a:pPr eaLnBrk="1" hangingPunct="1"/>
            <a:r>
              <a:rPr lang="en-US" sz="3600" smtClean="0"/>
              <a:t>Datums available in VDATUM</a:t>
            </a:r>
          </a:p>
        </p:txBody>
      </p:sp>
      <p:sp>
        <p:nvSpPr>
          <p:cNvPr id="20484" name="Content Placeholder 3"/>
          <p:cNvSpPr>
            <a:spLocks noGrp="1"/>
          </p:cNvSpPr>
          <p:nvPr>
            <p:ph idx="1"/>
          </p:nvPr>
        </p:nvSpPr>
        <p:spPr>
          <a:xfrm>
            <a:off x="609600" y="990600"/>
            <a:ext cx="8229600" cy="4525963"/>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stimation of Vertical Errors in VDatum for the Chesapeake Bay"/>
          <p:cNvPicPr>
            <a:picLocks noChangeAspect="1" noChangeArrowheads="1"/>
          </p:cNvPicPr>
          <p:nvPr/>
        </p:nvPicPr>
        <p:blipFill>
          <a:blip r:embed="rId3" cstate="print"/>
          <a:srcRect/>
          <a:stretch>
            <a:fillRect/>
          </a:stretch>
        </p:blipFill>
        <p:spPr bwMode="auto">
          <a:xfrm>
            <a:off x="-73288" y="2133600"/>
            <a:ext cx="9217288" cy="4358778"/>
          </a:xfrm>
          <a:prstGeom prst="rect">
            <a:avLst/>
          </a:prstGeom>
          <a:noFill/>
        </p:spPr>
      </p:pic>
      <p:sp>
        <p:nvSpPr>
          <p:cNvPr id="5" name="Title 4"/>
          <p:cNvSpPr>
            <a:spLocks noGrp="1"/>
          </p:cNvSpPr>
          <p:nvPr>
            <p:ph type="title"/>
          </p:nvPr>
        </p:nvSpPr>
        <p:spPr>
          <a:xfrm>
            <a:off x="533400" y="762000"/>
            <a:ext cx="8229600" cy="1143000"/>
          </a:xfrm>
        </p:spPr>
        <p:txBody>
          <a:bodyPr>
            <a:normAutofit fontScale="90000"/>
          </a:bodyPr>
          <a:lstStyle/>
          <a:p>
            <a:r>
              <a:rPr lang="en-US" dirty="0" smtClean="0"/>
              <a:t>Errors from source data and transformations, using Chesapeake Bay dataset as an example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35</a:t>
            </a:fld>
            <a:endParaRPr lang="en-US">
              <a:solidFill>
                <a:prstClr val="black">
                  <a:tint val="75000"/>
                </a:prstClr>
              </a:solidFill>
            </a:endParaRPr>
          </a:p>
        </p:txBody>
      </p:sp>
      <p:pic>
        <p:nvPicPr>
          <p:cNvPr id="67586" name="Picture 2"/>
          <p:cNvPicPr>
            <a:picLocks noGrp="1" noChangeAspect="1" noChangeArrowheads="1"/>
          </p:cNvPicPr>
          <p:nvPr>
            <p:ph idx="1"/>
          </p:nvPr>
        </p:nvPicPr>
        <p:blipFill>
          <a:blip r:embed="rId3" cstate="print"/>
          <a:srcRect l="5303" t="40407" r="8831" b="30972"/>
          <a:stretch>
            <a:fillRect/>
          </a:stretch>
        </p:blipFill>
        <p:spPr bwMode="auto">
          <a:xfrm>
            <a:off x="-156882" y="4114800"/>
            <a:ext cx="9300882" cy="2165959"/>
          </a:xfrm>
          <a:prstGeom prst="rect">
            <a:avLst/>
          </a:prstGeom>
          <a:noFill/>
          <a:ln w="9525">
            <a:noFill/>
            <a:miter lim="800000"/>
            <a:headEnd/>
            <a:tailEnd/>
          </a:ln>
        </p:spPr>
      </p:pic>
      <p:pic>
        <p:nvPicPr>
          <p:cNvPr id="67587" name="Picture 3"/>
          <p:cNvPicPr>
            <a:picLocks noChangeAspect="1" noChangeArrowheads="1"/>
          </p:cNvPicPr>
          <p:nvPr/>
        </p:nvPicPr>
        <p:blipFill>
          <a:blip r:embed="rId4" cstate="print"/>
          <a:srcRect l="5068" t="22798" r="8778" b="20207"/>
          <a:stretch>
            <a:fillRect/>
          </a:stretch>
        </p:blipFill>
        <p:spPr bwMode="auto">
          <a:xfrm>
            <a:off x="-152400" y="0"/>
            <a:ext cx="9296400" cy="4191000"/>
          </a:xfrm>
          <a:prstGeom prst="rect">
            <a:avLst/>
          </a:prstGeom>
          <a:noFill/>
          <a:ln w="9525">
            <a:noFill/>
            <a:miter lim="800000"/>
            <a:headEnd/>
            <a:tailEnd/>
          </a:ln>
        </p:spPr>
      </p:pic>
      <p:sp>
        <p:nvSpPr>
          <p:cNvPr id="8" name="TextBox 7"/>
          <p:cNvSpPr txBox="1"/>
          <p:nvPr/>
        </p:nvSpPr>
        <p:spPr>
          <a:xfrm>
            <a:off x="6934200" y="3581400"/>
            <a:ext cx="533400" cy="307777"/>
          </a:xfrm>
          <a:prstGeom prst="rect">
            <a:avLst/>
          </a:prstGeom>
          <a:solidFill>
            <a:schemeClr val="accent1">
              <a:lumMod val="40000"/>
              <a:lumOff val="60000"/>
            </a:schemeClr>
          </a:solidFill>
        </p:spPr>
        <p:txBody>
          <a:bodyPr wrap="square" rtlCol="0">
            <a:spAutoFit/>
          </a:bodyPr>
          <a:lstStyle/>
          <a:p>
            <a:r>
              <a:rPr lang="en-US" sz="1400" dirty="0" smtClean="0"/>
              <a:t>Each</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SF Bay Info, </a:t>
            </a:r>
            <a:r>
              <a:rPr lang="en-US" dirty="0" err="1" smtClean="0"/>
              <a:t>fr</a:t>
            </a:r>
            <a:r>
              <a:rPr lang="en-US" dirty="0" smtClean="0"/>
              <a:t> 2005</a:t>
            </a:r>
            <a:endParaRPr lang="en-US" dirty="0"/>
          </a:p>
        </p:txBody>
      </p:sp>
      <p:sp>
        <p:nvSpPr>
          <p:cNvPr id="3" name="Content Placeholder 2"/>
          <p:cNvSpPr>
            <a:spLocks noGrp="1"/>
          </p:cNvSpPr>
          <p:nvPr>
            <p:ph idx="1"/>
          </p:nvPr>
        </p:nvSpPr>
        <p:spPr/>
        <p:txBody>
          <a:bodyPr/>
          <a:lstStyle/>
          <a:p>
            <a:r>
              <a:rPr lang="en-US" dirty="0" smtClean="0"/>
              <a:t>USGS Bathymetric survey</a:t>
            </a:r>
          </a:p>
          <a:p>
            <a:r>
              <a:rPr lang="en-US" dirty="0" smtClean="0"/>
              <a:t>Needed </a:t>
            </a:r>
            <a:r>
              <a:rPr lang="en-US" dirty="0" err="1" smtClean="0"/>
              <a:t>Zonation</a:t>
            </a:r>
            <a:r>
              <a:rPr lang="en-US" dirty="0" smtClean="0"/>
              <a:t> scheme for area to indicate delay in time and range corrector relative to the primary gage(s) (all Harmonic predictions)</a:t>
            </a:r>
          </a:p>
          <a:p>
            <a:r>
              <a:rPr lang="en-US" dirty="0" smtClean="0"/>
              <a:t>4688: San Leandro Marina</a:t>
            </a:r>
          </a:p>
          <a:p>
            <a:r>
              <a:rPr lang="en-US" dirty="0" smtClean="0"/>
              <a:t>4458: San Mateo Bridge</a:t>
            </a:r>
          </a:p>
          <a:p>
            <a:r>
              <a:rPr lang="en-US" dirty="0" smtClean="0"/>
              <a:t>4523: Redwood City</a:t>
            </a:r>
          </a:p>
          <a:p>
            <a:r>
              <a:rPr lang="en-US" dirty="0" smtClean="0"/>
              <a:t>4509: Dumbarton</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36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1026" name="Object 1"/>
          <p:cNvGraphicFramePr>
            <a:graphicFrameLocks noChangeAspect="1"/>
          </p:cNvGraphicFramePr>
          <p:nvPr/>
        </p:nvGraphicFramePr>
        <p:xfrm>
          <a:off x="0" y="0"/>
          <a:ext cx="8839200" cy="6843713"/>
        </p:xfrm>
        <a:graphic>
          <a:graphicData uri="http://schemas.openxmlformats.org/presentationml/2006/ole">
            <p:oleObj spid="_x0000_s1026" r:id="rId4" imgW="6287378" imgH="4858428" progId="">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9980ACB-AA62-44C3-8189-A4746BB3429D}"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C30E6CD3-AAFF-41D1-8489-866F35554C6C}" type="slidenum">
              <a:rPr lang="en-US" smtClean="0"/>
              <a:pPr>
                <a:defRPr/>
              </a:pPr>
              <a:t>38</a:t>
            </a:fld>
            <a:endParaRPr lang="en-US"/>
          </a:p>
        </p:txBody>
      </p:sp>
      <p:pic>
        <p:nvPicPr>
          <p:cNvPr id="84994" name="Picture 2"/>
          <p:cNvPicPr>
            <a:picLocks noChangeAspect="1" noChangeArrowheads="1"/>
          </p:cNvPicPr>
          <p:nvPr/>
        </p:nvPicPr>
        <p:blipFill>
          <a:blip r:embed="rId3" cstate="print"/>
          <a:srcRect/>
          <a:stretch>
            <a:fillRect/>
          </a:stretch>
        </p:blipFill>
        <p:spPr bwMode="auto">
          <a:xfrm>
            <a:off x="124120" y="533400"/>
            <a:ext cx="9019880" cy="5872002"/>
          </a:xfrm>
          <a:prstGeom prst="rect">
            <a:avLst/>
          </a:prstGeom>
          <a:noFill/>
          <a:ln w="9525">
            <a:noFill/>
            <a:miter lim="800000"/>
            <a:headEnd/>
            <a:tailEnd/>
          </a:ln>
        </p:spPr>
      </p:pic>
      <p:sp>
        <p:nvSpPr>
          <p:cNvPr id="5" name="Left Arrow 4"/>
          <p:cNvSpPr/>
          <p:nvPr/>
        </p:nvSpPr>
        <p:spPr>
          <a:xfrm rot="21304685">
            <a:off x="1234918" y="4460820"/>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Left Arrow 5"/>
          <p:cNvSpPr/>
          <p:nvPr/>
        </p:nvSpPr>
        <p:spPr>
          <a:xfrm rot="9708654">
            <a:off x="6516301" y="2961903"/>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7" name="Left Arrow 6"/>
          <p:cNvSpPr/>
          <p:nvPr/>
        </p:nvSpPr>
        <p:spPr>
          <a:xfrm rot="18484268">
            <a:off x="4164226" y="1145035"/>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2050" name="Object 1"/>
          <p:cNvGraphicFramePr>
            <a:graphicFrameLocks noChangeAspect="1"/>
          </p:cNvGraphicFramePr>
          <p:nvPr/>
        </p:nvGraphicFramePr>
        <p:xfrm>
          <a:off x="0" y="0"/>
          <a:ext cx="8839200" cy="6848475"/>
        </p:xfrm>
        <a:graphic>
          <a:graphicData uri="http://schemas.openxmlformats.org/presentationml/2006/ole">
            <p:oleObj spid="_x0000_s2050" r:id="rId4" imgW="6287378" imgH="4858428"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156575" cy="685800"/>
          </a:xfrm>
        </p:spPr>
        <p:txBody>
          <a:bodyPr>
            <a:normAutofit fontScale="90000"/>
          </a:bodyPr>
          <a:lstStyle/>
          <a:p>
            <a:pPr algn="ctr" eaLnBrk="1" fontAlgn="auto" hangingPunct="1">
              <a:spcAft>
                <a:spcPts val="0"/>
              </a:spcAft>
              <a:defRPr/>
            </a:pPr>
            <a:r>
              <a:rPr lang="en-US" dirty="0" smtClean="0"/>
              <a:t>Types of Tides</a:t>
            </a:r>
            <a:endParaRPr lang="en-US" dirty="0"/>
          </a:p>
        </p:txBody>
      </p:sp>
      <p:grpSp>
        <p:nvGrpSpPr>
          <p:cNvPr id="3" name="Group 11"/>
          <p:cNvGrpSpPr>
            <a:grpSpLocks/>
          </p:cNvGrpSpPr>
          <p:nvPr/>
        </p:nvGrpSpPr>
        <p:grpSpPr bwMode="auto">
          <a:xfrm>
            <a:off x="1044575" y="873125"/>
            <a:ext cx="5832475" cy="5624513"/>
            <a:chOff x="1409700" y="838200"/>
            <a:chExt cx="5894388" cy="5486400"/>
          </a:xfrm>
        </p:grpSpPr>
        <p:pic>
          <p:nvPicPr>
            <p:cNvPr id="52235" name="Picture 2" descr="bite me file2"/>
            <p:cNvPicPr>
              <a:picLocks noChangeAspect="1" noChangeArrowheads="1"/>
            </p:cNvPicPr>
            <p:nvPr/>
          </p:nvPicPr>
          <p:blipFill>
            <a:blip r:embed="rId2" cstate="print"/>
            <a:srcRect t="5591" b="11517"/>
            <a:stretch>
              <a:fillRect/>
            </a:stretch>
          </p:blipFill>
          <p:spPr bwMode="auto">
            <a:xfrm>
              <a:off x="1409700" y="838200"/>
              <a:ext cx="5894388" cy="5486400"/>
            </a:xfrm>
            <a:prstGeom prst="rect">
              <a:avLst/>
            </a:prstGeom>
            <a:noFill/>
            <a:ln w="9525">
              <a:noFill/>
              <a:miter lim="800000"/>
              <a:headEnd/>
              <a:tailEnd/>
            </a:ln>
          </p:spPr>
        </p:pic>
        <p:sp>
          <p:nvSpPr>
            <p:cNvPr id="4" name="Rectangle 3"/>
            <p:cNvSpPr/>
            <p:nvPr/>
          </p:nvSpPr>
          <p:spPr>
            <a:xfrm>
              <a:off x="3657397" y="2811012"/>
              <a:ext cx="1676547" cy="246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endParaRPr lang="en-US" sz="1000" dirty="0">
                <a:solidFill>
                  <a:prstClr val="black"/>
                </a:solidFill>
              </a:endParaRPr>
            </a:p>
          </p:txBody>
        </p:sp>
        <p:sp>
          <p:nvSpPr>
            <p:cNvPr id="5" name="Rectangle 4"/>
            <p:cNvSpPr/>
            <p:nvPr/>
          </p:nvSpPr>
          <p:spPr>
            <a:xfrm>
              <a:off x="3734406" y="4724980"/>
              <a:ext cx="1676547" cy="246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endParaRPr lang="en-US" sz="1000" dirty="0">
                <a:solidFill>
                  <a:prstClr val="black"/>
                </a:solidFill>
              </a:endParaRPr>
            </a:p>
          </p:txBody>
        </p:sp>
      </p:grpSp>
      <p:sp>
        <p:nvSpPr>
          <p:cNvPr id="7" name="Title 1"/>
          <p:cNvSpPr txBox="1">
            <a:spLocks/>
          </p:cNvSpPr>
          <p:nvPr/>
        </p:nvSpPr>
        <p:spPr bwMode="auto">
          <a:xfrm>
            <a:off x="6885709" y="1158436"/>
            <a:ext cx="2258291" cy="492443"/>
          </a:xfrm>
          <a:prstGeom prst="rect">
            <a:avLst/>
          </a:prstGeom>
          <a:noFill/>
          <a:ln w="9525">
            <a:noFill/>
            <a:miter lim="800000"/>
            <a:headEnd/>
            <a:tailEnd/>
          </a:ln>
          <a:effectLst/>
        </p:spPr>
        <p:txBody>
          <a:bodyPr lIns="0" tIns="0" rIns="18288" bIns="0" anchor="b">
            <a:spAutoFit/>
            <a:scene3d>
              <a:camera prst="orthographicFront"/>
              <a:lightRig rig="freezing" dir="t">
                <a:rot lat="0" lon="0" rev="5640000"/>
              </a:lightRig>
            </a:scene3d>
            <a:sp3d prstMaterial="flat">
              <a:bevelT w="38100" h="38100"/>
              <a:contourClr>
                <a:schemeClr val="tx2"/>
              </a:contourClr>
            </a:sp3d>
          </a:bodyPr>
          <a:lstStyle/>
          <a:p>
            <a:pPr>
              <a:defRPr/>
            </a:pPr>
            <a:r>
              <a:rPr lang="en-US" sz="3200" b="1" spc="-150" dirty="0">
                <a:solidFill>
                  <a:srgbClr val="F79646">
                    <a:lumMod val="60000"/>
                    <a:lumOff val="40000"/>
                  </a:srgbClr>
                </a:solidFill>
                <a:effectLst>
                  <a:outerShdw blurRad="38100" dist="25400" dir="5400000" algn="tl" rotWithShape="0">
                    <a:srgbClr val="000000">
                      <a:alpha val="43000"/>
                    </a:srgbClr>
                  </a:outerShdw>
                </a:effectLst>
              </a:rPr>
              <a:t>Semidiurnal</a:t>
            </a:r>
          </a:p>
        </p:txBody>
      </p:sp>
      <p:sp>
        <p:nvSpPr>
          <p:cNvPr id="8" name="Title 1"/>
          <p:cNvSpPr txBox="1">
            <a:spLocks/>
          </p:cNvSpPr>
          <p:nvPr/>
        </p:nvSpPr>
        <p:spPr bwMode="auto">
          <a:xfrm>
            <a:off x="6885709" y="3456708"/>
            <a:ext cx="1943100" cy="492443"/>
          </a:xfrm>
          <a:prstGeom prst="rect">
            <a:avLst/>
          </a:prstGeom>
          <a:noFill/>
          <a:ln w="9525">
            <a:noFill/>
            <a:miter lim="800000"/>
            <a:headEnd/>
            <a:tailEnd/>
          </a:ln>
        </p:spPr>
        <p:txBody>
          <a:bodyPr lIns="0" tIns="0" rIns="18288" bIns="0" anchor="b">
            <a:spAutoFit/>
            <a:scene3d>
              <a:camera prst="orthographicFront"/>
              <a:lightRig rig="freezing" dir="t">
                <a:rot lat="0" lon="0" rev="5640000"/>
              </a:lightRig>
            </a:scene3d>
            <a:sp3d prstMaterial="flat">
              <a:bevelT w="38100" h="38100"/>
              <a:contourClr>
                <a:schemeClr val="tx2"/>
              </a:contourClr>
            </a:sp3d>
          </a:bodyPr>
          <a:lstStyle/>
          <a:p>
            <a:pPr>
              <a:defRPr/>
            </a:pPr>
            <a:r>
              <a:rPr lang="en-US" sz="3200" b="1" spc="-150" dirty="0">
                <a:solidFill>
                  <a:srgbClr val="F79646">
                    <a:lumMod val="60000"/>
                    <a:lumOff val="40000"/>
                  </a:srgbClr>
                </a:solidFill>
                <a:effectLst>
                  <a:outerShdw blurRad="38100" dist="25400" dir="5400000" algn="tl" rotWithShape="0">
                    <a:srgbClr val="000000">
                      <a:alpha val="43000"/>
                    </a:srgbClr>
                  </a:outerShdw>
                </a:effectLst>
              </a:rPr>
              <a:t>Mixed</a:t>
            </a:r>
          </a:p>
        </p:txBody>
      </p:sp>
      <p:sp>
        <p:nvSpPr>
          <p:cNvPr id="9" name="Title 1"/>
          <p:cNvSpPr txBox="1">
            <a:spLocks/>
          </p:cNvSpPr>
          <p:nvPr/>
        </p:nvSpPr>
        <p:spPr bwMode="auto">
          <a:xfrm>
            <a:off x="6885709" y="5396347"/>
            <a:ext cx="1943100" cy="492443"/>
          </a:xfrm>
          <a:prstGeom prst="rect">
            <a:avLst/>
          </a:prstGeom>
          <a:noFill/>
          <a:ln w="9525">
            <a:noFill/>
            <a:miter lim="800000"/>
            <a:headEnd/>
            <a:tailEnd/>
          </a:ln>
        </p:spPr>
        <p:txBody>
          <a:bodyPr lIns="0" tIns="0" rIns="18288" bIns="0" anchor="b">
            <a:spAutoFit/>
            <a:scene3d>
              <a:camera prst="orthographicFront"/>
              <a:lightRig rig="freezing" dir="t">
                <a:rot lat="0" lon="0" rev="5640000"/>
              </a:lightRig>
            </a:scene3d>
            <a:sp3d prstMaterial="flat">
              <a:bevelT w="38100" h="38100"/>
              <a:contourClr>
                <a:schemeClr val="tx2"/>
              </a:contourClr>
            </a:sp3d>
          </a:bodyPr>
          <a:lstStyle/>
          <a:p>
            <a:pPr>
              <a:defRPr/>
            </a:pPr>
            <a:r>
              <a:rPr lang="en-US" sz="3200" b="1" spc="-150" dirty="0">
                <a:solidFill>
                  <a:srgbClr val="F79646">
                    <a:lumMod val="60000"/>
                    <a:lumOff val="40000"/>
                  </a:srgbClr>
                </a:solidFill>
                <a:effectLst>
                  <a:outerShdw blurRad="38100" dist="25400" dir="5400000" algn="tl" rotWithShape="0">
                    <a:srgbClr val="000000">
                      <a:alpha val="43000"/>
                    </a:srgbClr>
                  </a:outerShdw>
                </a:effectLst>
              </a:rPr>
              <a:t>Diurnal</a:t>
            </a:r>
          </a:p>
        </p:txBody>
      </p:sp>
      <p:sp>
        <p:nvSpPr>
          <p:cNvPr id="52231" name="Rectangle 9"/>
          <p:cNvSpPr>
            <a:spLocks noChangeArrowheads="1"/>
          </p:cNvSpPr>
          <p:nvPr/>
        </p:nvSpPr>
        <p:spPr bwMode="auto">
          <a:xfrm>
            <a:off x="6873875" y="1665288"/>
            <a:ext cx="2279650" cy="646112"/>
          </a:xfrm>
          <a:prstGeom prst="rect">
            <a:avLst/>
          </a:prstGeom>
          <a:noFill/>
          <a:ln w="9525">
            <a:noFill/>
            <a:miter lim="800000"/>
            <a:headEnd/>
            <a:tailEnd/>
          </a:ln>
        </p:spPr>
        <p:txBody>
          <a:bodyPr wrap="none">
            <a:spAutoFit/>
          </a:bodyPr>
          <a:lstStyle/>
          <a:p>
            <a:r>
              <a:rPr lang="en-US">
                <a:solidFill>
                  <a:prstClr val="black"/>
                </a:solidFill>
              </a:rPr>
              <a:t>two daily highs &amp; lows</a:t>
            </a:r>
          </a:p>
          <a:p>
            <a:r>
              <a:rPr lang="en-US">
                <a:solidFill>
                  <a:prstClr val="black"/>
                </a:solidFill>
              </a:rPr>
              <a:t>~ similar height </a:t>
            </a:r>
          </a:p>
        </p:txBody>
      </p:sp>
      <p:sp>
        <p:nvSpPr>
          <p:cNvPr id="52232" name="Rectangle 10"/>
          <p:cNvSpPr>
            <a:spLocks noChangeArrowheads="1"/>
          </p:cNvSpPr>
          <p:nvPr/>
        </p:nvSpPr>
        <p:spPr bwMode="auto">
          <a:xfrm>
            <a:off x="6864350" y="2274888"/>
            <a:ext cx="1603375" cy="369887"/>
          </a:xfrm>
          <a:prstGeom prst="rect">
            <a:avLst/>
          </a:prstGeom>
          <a:noFill/>
          <a:ln w="9525">
            <a:noFill/>
            <a:miter lim="800000"/>
            <a:headEnd/>
            <a:tailEnd/>
          </a:ln>
        </p:spPr>
        <p:txBody>
          <a:bodyPr wrap="none">
            <a:spAutoFit/>
          </a:bodyPr>
          <a:lstStyle/>
          <a:p>
            <a:r>
              <a:rPr lang="en-US">
                <a:solidFill>
                  <a:prstClr val="white"/>
                </a:solidFill>
              </a:rPr>
              <a:t>Most common </a:t>
            </a:r>
          </a:p>
        </p:txBody>
      </p:sp>
      <p:sp>
        <p:nvSpPr>
          <p:cNvPr id="52233" name="Rectangle 12"/>
          <p:cNvSpPr>
            <a:spLocks noChangeArrowheads="1"/>
          </p:cNvSpPr>
          <p:nvPr/>
        </p:nvSpPr>
        <p:spPr bwMode="auto">
          <a:xfrm>
            <a:off x="6864350" y="3951288"/>
            <a:ext cx="2279650" cy="646112"/>
          </a:xfrm>
          <a:prstGeom prst="rect">
            <a:avLst/>
          </a:prstGeom>
          <a:noFill/>
          <a:ln w="9525">
            <a:noFill/>
            <a:miter lim="800000"/>
            <a:headEnd/>
            <a:tailEnd/>
          </a:ln>
        </p:spPr>
        <p:txBody>
          <a:bodyPr wrap="none">
            <a:spAutoFit/>
          </a:bodyPr>
          <a:lstStyle/>
          <a:p>
            <a:r>
              <a:rPr lang="en-US">
                <a:solidFill>
                  <a:prstClr val="black"/>
                </a:solidFill>
              </a:rPr>
              <a:t>two daily highs &amp; lows</a:t>
            </a:r>
          </a:p>
          <a:p>
            <a:r>
              <a:rPr lang="en-US">
                <a:solidFill>
                  <a:prstClr val="black"/>
                </a:solidFill>
              </a:rPr>
              <a:t>~ not similar height </a:t>
            </a:r>
          </a:p>
        </p:txBody>
      </p:sp>
      <p:sp>
        <p:nvSpPr>
          <p:cNvPr id="52234" name="Rectangle 13"/>
          <p:cNvSpPr>
            <a:spLocks noChangeArrowheads="1"/>
          </p:cNvSpPr>
          <p:nvPr/>
        </p:nvSpPr>
        <p:spPr bwMode="auto">
          <a:xfrm>
            <a:off x="6864350" y="5835650"/>
            <a:ext cx="2100263" cy="369888"/>
          </a:xfrm>
          <a:prstGeom prst="rect">
            <a:avLst/>
          </a:prstGeom>
          <a:noFill/>
          <a:ln w="9525">
            <a:noFill/>
            <a:miter lim="800000"/>
            <a:headEnd/>
            <a:tailEnd/>
          </a:ln>
        </p:spPr>
        <p:txBody>
          <a:bodyPr wrap="none">
            <a:spAutoFit/>
          </a:bodyPr>
          <a:lstStyle/>
          <a:p>
            <a:r>
              <a:rPr lang="en-US">
                <a:solidFill>
                  <a:prstClr val="black"/>
                </a:solidFill>
              </a:rPr>
              <a:t>one daily high &amp; low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5123" name="Picture 4"/>
          <p:cNvPicPr>
            <a:picLocks noChangeAspect="1" noChangeArrowheads="1"/>
          </p:cNvPicPr>
          <p:nvPr/>
        </p:nvPicPr>
        <p:blipFill>
          <a:blip r:embed="rId2" cstate="print"/>
          <a:srcRect/>
          <a:stretch>
            <a:fillRect/>
          </a:stretch>
        </p:blipFill>
        <p:spPr bwMode="auto">
          <a:xfrm>
            <a:off x="0" y="0"/>
            <a:ext cx="916781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E94EF82-98A8-4E27-8489-2C1A8338ACAC}"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C30E6CD3-AAFF-41D1-8489-866F35554C6C}" type="slidenum">
              <a:rPr lang="en-US" smtClean="0"/>
              <a:pPr>
                <a:defRPr/>
              </a:pPr>
              <a:t>41</a:t>
            </a:fld>
            <a:endParaRPr lang="en-US"/>
          </a:p>
        </p:txBody>
      </p:sp>
      <p:pic>
        <p:nvPicPr>
          <p:cNvPr id="88066" name="Picture 2"/>
          <p:cNvPicPr>
            <a:picLocks noChangeAspect="1" noChangeArrowheads="1"/>
          </p:cNvPicPr>
          <p:nvPr/>
        </p:nvPicPr>
        <p:blipFill>
          <a:blip r:embed="rId3" cstate="print"/>
          <a:srcRect/>
          <a:stretch>
            <a:fillRect/>
          </a:stretch>
        </p:blipFill>
        <p:spPr bwMode="auto">
          <a:xfrm>
            <a:off x="-2667000" y="-457200"/>
            <a:ext cx="118110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pt” in County Boundary</a:t>
            </a:r>
            <a:endParaRPr lang="en-US" dirty="0"/>
          </a:p>
        </p:txBody>
      </p:sp>
      <p:sp>
        <p:nvSpPr>
          <p:cNvPr id="3" name="Date Placeholder 2"/>
          <p:cNvSpPr>
            <a:spLocks noGrp="1"/>
          </p:cNvSpPr>
          <p:nvPr>
            <p:ph type="dt" sz="half" idx="10"/>
          </p:nvPr>
        </p:nvSpPr>
        <p:spPr/>
        <p:txBody>
          <a:bodyPr/>
          <a:lstStyle/>
          <a:p>
            <a:pPr>
              <a:defRPr/>
            </a:pPr>
            <a:fld id="{C0DC8B86-3AFE-4611-B362-BE795433283B}" type="datetime1">
              <a:rPr lang="en-US" smtClean="0"/>
              <a:pPr>
                <a:defRPr/>
              </a:pPr>
              <a:t>6/15/2011</a:t>
            </a:fld>
            <a:endParaRPr lang="en-US"/>
          </a:p>
        </p:txBody>
      </p:sp>
      <p:sp>
        <p:nvSpPr>
          <p:cNvPr id="4" name="Slide Number Placeholder 3"/>
          <p:cNvSpPr>
            <a:spLocks noGrp="1"/>
          </p:cNvSpPr>
          <p:nvPr>
            <p:ph type="sldNum" sz="quarter" idx="12"/>
          </p:nvPr>
        </p:nvSpPr>
        <p:spPr/>
        <p:txBody>
          <a:bodyPr/>
          <a:lstStyle/>
          <a:p>
            <a:pPr>
              <a:defRPr/>
            </a:pPr>
            <a:fld id="{9CD1A9E8-59F6-44A7-A3A6-0B783CF09A64}" type="slidenum">
              <a:rPr lang="en-US" smtClean="0"/>
              <a:pPr>
                <a:defRPr/>
              </a:pPr>
              <a:t>42</a:t>
            </a:fld>
            <a:endParaRPr lang="en-US"/>
          </a:p>
        </p:txBody>
      </p:sp>
      <p:pic>
        <p:nvPicPr>
          <p:cNvPr id="89090" name="Picture 2"/>
          <p:cNvPicPr>
            <a:picLocks noChangeAspect="1" noChangeArrowheads="1"/>
          </p:cNvPicPr>
          <p:nvPr/>
        </p:nvPicPr>
        <p:blipFill>
          <a:blip r:embed="rId3" cstate="print"/>
          <a:srcRect/>
          <a:stretch>
            <a:fillRect/>
          </a:stretch>
        </p:blipFill>
        <p:spPr bwMode="auto">
          <a:xfrm>
            <a:off x="0" y="1119187"/>
            <a:ext cx="9253979" cy="5776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Nr Coyote Creek/</a:t>
            </a:r>
            <a:r>
              <a:rPr lang="en-US" dirty="0" err="1" smtClean="0"/>
              <a:t>Alviso</a:t>
            </a:r>
            <a:r>
              <a:rPr lang="en-US" dirty="0" smtClean="0"/>
              <a:t> Slough</a:t>
            </a:r>
            <a:endParaRPr lang="en-US" dirty="0"/>
          </a:p>
        </p:txBody>
      </p:sp>
      <p:sp>
        <p:nvSpPr>
          <p:cNvPr id="3" name="Date Placeholder 2"/>
          <p:cNvSpPr>
            <a:spLocks noGrp="1"/>
          </p:cNvSpPr>
          <p:nvPr>
            <p:ph type="dt" sz="half" idx="10"/>
          </p:nvPr>
        </p:nvSpPr>
        <p:spPr/>
        <p:txBody>
          <a:bodyPr/>
          <a:lstStyle/>
          <a:p>
            <a:pPr>
              <a:defRPr/>
            </a:pPr>
            <a:fld id="{010739F0-1A78-4F0D-86FC-BECA042FFA77}" type="datetime1">
              <a:rPr lang="en-US" smtClean="0"/>
              <a:pPr>
                <a:defRPr/>
              </a:pPr>
              <a:t>6/15/2011</a:t>
            </a:fld>
            <a:endParaRPr lang="en-US"/>
          </a:p>
        </p:txBody>
      </p:sp>
      <p:sp>
        <p:nvSpPr>
          <p:cNvPr id="4" name="Slide Number Placeholder 3"/>
          <p:cNvSpPr>
            <a:spLocks noGrp="1"/>
          </p:cNvSpPr>
          <p:nvPr>
            <p:ph type="sldNum" sz="quarter" idx="12"/>
          </p:nvPr>
        </p:nvSpPr>
        <p:spPr/>
        <p:txBody>
          <a:bodyPr/>
          <a:lstStyle/>
          <a:p>
            <a:pPr>
              <a:defRPr/>
            </a:pPr>
            <a:fld id="{9CD1A9E8-59F6-44A7-A3A6-0B783CF09A64}" type="slidenum">
              <a:rPr lang="en-US" smtClean="0"/>
              <a:pPr>
                <a:defRPr/>
              </a:pPr>
              <a:t>43</a:t>
            </a:fld>
            <a:endParaRPr lang="en-US"/>
          </a:p>
        </p:txBody>
      </p:sp>
      <p:pic>
        <p:nvPicPr>
          <p:cNvPr id="91138" name="Picture 2"/>
          <p:cNvPicPr>
            <a:picLocks noChangeAspect="1" noChangeArrowheads="1"/>
          </p:cNvPicPr>
          <p:nvPr/>
        </p:nvPicPr>
        <p:blipFill>
          <a:blip r:embed="rId3" cstate="print"/>
          <a:srcRect/>
          <a:stretch>
            <a:fillRect/>
          </a:stretch>
        </p:blipFill>
        <p:spPr bwMode="auto">
          <a:xfrm>
            <a:off x="228600" y="1119188"/>
            <a:ext cx="8915400" cy="5803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-999999: out of range or bad format</a:t>
            </a:r>
            <a:endParaRPr lang="en-US" sz="3600" dirty="0"/>
          </a:p>
        </p:txBody>
      </p:sp>
      <p:sp>
        <p:nvSpPr>
          <p:cNvPr id="3" name="Date Placeholder 2"/>
          <p:cNvSpPr>
            <a:spLocks noGrp="1"/>
          </p:cNvSpPr>
          <p:nvPr>
            <p:ph type="dt" sz="half" idx="10"/>
          </p:nvPr>
        </p:nvSpPr>
        <p:spPr/>
        <p:txBody>
          <a:bodyPr/>
          <a:lstStyle/>
          <a:p>
            <a:pPr>
              <a:defRPr/>
            </a:pPr>
            <a:fld id="{C14E38A5-DEC5-49D3-B622-AD4EE87AF475}" type="datetime1">
              <a:rPr lang="en-US" smtClean="0"/>
              <a:pPr>
                <a:defRPr/>
              </a:pPr>
              <a:t>6/15/2011</a:t>
            </a:fld>
            <a:endParaRPr lang="en-US"/>
          </a:p>
        </p:txBody>
      </p:sp>
      <p:sp>
        <p:nvSpPr>
          <p:cNvPr id="4" name="Slide Number Placeholder 3"/>
          <p:cNvSpPr>
            <a:spLocks noGrp="1"/>
          </p:cNvSpPr>
          <p:nvPr>
            <p:ph type="sldNum" sz="quarter" idx="12"/>
          </p:nvPr>
        </p:nvSpPr>
        <p:spPr/>
        <p:txBody>
          <a:bodyPr/>
          <a:lstStyle/>
          <a:p>
            <a:pPr>
              <a:defRPr/>
            </a:pPr>
            <a:fld id="{9CD1A9E8-59F6-44A7-A3A6-0B783CF09A64}" type="slidenum">
              <a:rPr lang="en-US" smtClean="0"/>
              <a:pPr>
                <a:defRPr/>
              </a:pPr>
              <a:t>44</a:t>
            </a:fld>
            <a:endParaRPr lang="en-US"/>
          </a:p>
        </p:txBody>
      </p:sp>
      <p:pic>
        <p:nvPicPr>
          <p:cNvPr id="90114" name="Picture 2"/>
          <p:cNvPicPr>
            <a:picLocks noChangeAspect="1" noChangeArrowheads="1"/>
          </p:cNvPicPr>
          <p:nvPr/>
        </p:nvPicPr>
        <p:blipFill>
          <a:blip r:embed="rId3" cstate="print"/>
          <a:srcRect/>
          <a:stretch>
            <a:fillRect/>
          </a:stretch>
        </p:blipFill>
        <p:spPr bwMode="auto">
          <a:xfrm>
            <a:off x="0" y="1143000"/>
            <a:ext cx="9144000" cy="5695119"/>
          </a:xfrm>
          <a:prstGeom prst="rect">
            <a:avLst/>
          </a:prstGeom>
          <a:noFill/>
          <a:ln w="9525">
            <a:noFill/>
            <a:miter lim="800000"/>
            <a:headEnd/>
            <a:tailEnd/>
          </a:ln>
        </p:spPr>
      </p:pic>
      <p:sp>
        <p:nvSpPr>
          <p:cNvPr id="6" name="Left Arrow 5"/>
          <p:cNvSpPr/>
          <p:nvPr/>
        </p:nvSpPr>
        <p:spPr>
          <a:xfrm rot="18484268">
            <a:off x="4926228" y="2059436"/>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Tide gage Installation</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Dumbarton, 9414509, 3 months (Tertiary)</a:t>
            </a:r>
          </a:p>
          <a:p>
            <a:r>
              <a:rPr lang="en-US" dirty="0" smtClean="0"/>
              <a:t>Coyote Ck/</a:t>
            </a:r>
            <a:r>
              <a:rPr lang="en-US" dirty="0" err="1" smtClean="0"/>
              <a:t>Alviso</a:t>
            </a:r>
            <a:r>
              <a:rPr lang="en-US" dirty="0" smtClean="0"/>
              <a:t> </a:t>
            </a:r>
            <a:r>
              <a:rPr lang="en-US" dirty="0" err="1" smtClean="0"/>
              <a:t>Sl</a:t>
            </a:r>
            <a:r>
              <a:rPr lang="en-US" dirty="0" smtClean="0"/>
              <a:t>, 9414575, 1 year (Secondary)</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6/13/2011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45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6/13/2011</a:t>
            </a:r>
            <a:endParaRPr lang="en-US"/>
          </a:p>
        </p:txBody>
      </p:sp>
      <p:sp>
        <p:nvSpPr>
          <p:cNvPr id="3" name="Slide Number Placeholder 2"/>
          <p:cNvSpPr>
            <a:spLocks noGrp="1"/>
          </p:cNvSpPr>
          <p:nvPr>
            <p:ph type="sldNum" sz="quarter" idx="12"/>
          </p:nvPr>
        </p:nvSpPr>
        <p:spPr/>
        <p:txBody>
          <a:bodyPr/>
          <a:lstStyle/>
          <a:p>
            <a:fld id="{3AD2BD76-1B89-4E0D-8542-94A0ADE4AB12}" type="slidenum">
              <a:rPr lang="en-US" smtClean="0"/>
              <a:pPr/>
              <a:t>46</a:t>
            </a:fld>
            <a:endParaRPr lang="en-US"/>
          </a:p>
        </p:txBody>
      </p:sp>
      <p:pic>
        <p:nvPicPr>
          <p:cNvPr id="4098" name="Picture 2"/>
          <p:cNvPicPr>
            <a:picLocks noChangeAspect="1" noChangeArrowheads="1"/>
          </p:cNvPicPr>
          <p:nvPr/>
        </p:nvPicPr>
        <p:blipFill>
          <a:blip r:embed="rId2" cstate="print"/>
          <a:srcRect l="17500" t="21649" r="19375" b="4124"/>
          <a:stretch>
            <a:fillRect/>
          </a:stretch>
        </p:blipFill>
        <p:spPr bwMode="auto">
          <a:xfrm>
            <a:off x="228600" y="381000"/>
            <a:ext cx="8687858" cy="6193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BEA2E4-1CA9-460C-911A-0EB5EE9467F1}" type="datetime1">
              <a:rPr lang="en-US" smtClean="0"/>
              <a:pPr>
                <a:defRPr/>
              </a:pPr>
              <a:t>6/15/2011</a:t>
            </a:fld>
            <a:endParaRPr lang="en-US"/>
          </a:p>
        </p:txBody>
      </p:sp>
      <p:sp>
        <p:nvSpPr>
          <p:cNvPr id="3" name="Slide Number Placeholder 2"/>
          <p:cNvSpPr>
            <a:spLocks noGrp="1"/>
          </p:cNvSpPr>
          <p:nvPr>
            <p:ph type="sldNum" sz="quarter" idx="12"/>
          </p:nvPr>
        </p:nvSpPr>
        <p:spPr/>
        <p:txBody>
          <a:bodyPr/>
          <a:lstStyle/>
          <a:p>
            <a:pPr>
              <a:defRPr/>
            </a:pPr>
            <a:fld id="{C30E6CD3-AAFF-41D1-8489-866F35554C6C}" type="slidenum">
              <a:rPr lang="en-US" smtClean="0"/>
              <a:pPr>
                <a:defRPr/>
              </a:pPr>
              <a:t>47</a:t>
            </a:fld>
            <a:endParaRPr lang="en-US"/>
          </a:p>
        </p:txBody>
      </p:sp>
      <p:pic>
        <p:nvPicPr>
          <p:cNvPr id="88066" name="Picture 2"/>
          <p:cNvPicPr>
            <a:picLocks noChangeAspect="1" noChangeArrowheads="1"/>
          </p:cNvPicPr>
          <p:nvPr/>
        </p:nvPicPr>
        <p:blipFill>
          <a:blip r:embed="rId2" cstate="print"/>
          <a:srcRect/>
          <a:stretch>
            <a:fillRect/>
          </a:stretch>
        </p:blipFill>
        <p:spPr bwMode="auto">
          <a:xfrm>
            <a:off x="0" y="0"/>
            <a:ext cx="10525125" cy="7353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6/13/2011</a:t>
            </a:r>
            <a:endParaRPr lang="en-US"/>
          </a:p>
        </p:txBody>
      </p:sp>
      <p:sp>
        <p:nvSpPr>
          <p:cNvPr id="3" name="Slide Number Placeholder 2"/>
          <p:cNvSpPr>
            <a:spLocks noGrp="1"/>
          </p:cNvSpPr>
          <p:nvPr>
            <p:ph type="sldNum" sz="quarter" idx="12"/>
          </p:nvPr>
        </p:nvSpPr>
        <p:spPr/>
        <p:txBody>
          <a:bodyPr/>
          <a:lstStyle/>
          <a:p>
            <a:fld id="{3AD2BD76-1B89-4E0D-8542-94A0ADE4AB12}" type="slidenum">
              <a:rPr lang="en-US" smtClean="0"/>
              <a:pPr/>
              <a:t>48</a:t>
            </a:fld>
            <a:endParaRPr lang="en-US"/>
          </a:p>
        </p:txBody>
      </p:sp>
      <p:pic>
        <p:nvPicPr>
          <p:cNvPr id="3074" name="Picture 2"/>
          <p:cNvPicPr>
            <a:picLocks noChangeAspect="1" noChangeArrowheads="1"/>
          </p:cNvPicPr>
          <p:nvPr/>
        </p:nvPicPr>
        <p:blipFill>
          <a:blip r:embed="rId2" cstate="print"/>
          <a:srcRect l="17500" t="14433" r="14375" b="3093"/>
          <a:stretch>
            <a:fillRect/>
          </a:stretch>
        </p:blipFill>
        <p:spPr bwMode="auto">
          <a:xfrm>
            <a:off x="304800" y="457200"/>
            <a:ext cx="8305800" cy="6096000"/>
          </a:xfrm>
          <a:prstGeom prst="rect">
            <a:avLst/>
          </a:prstGeom>
          <a:noFill/>
          <a:ln w="9525">
            <a:noFill/>
            <a:miter lim="800000"/>
            <a:headEnd/>
            <a:tailEnd/>
          </a:ln>
        </p:spPr>
      </p:pic>
      <p:sp>
        <p:nvSpPr>
          <p:cNvPr id="5" name="Left Arrow 4"/>
          <p:cNvSpPr/>
          <p:nvPr/>
        </p:nvSpPr>
        <p:spPr>
          <a:xfrm rot="19948240">
            <a:off x="5372998" y="3631988"/>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Left Arrow 7"/>
          <p:cNvSpPr/>
          <p:nvPr/>
        </p:nvSpPr>
        <p:spPr>
          <a:xfrm rot="19948240">
            <a:off x="5372999" y="2488988"/>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Left Arrow 8"/>
          <p:cNvSpPr/>
          <p:nvPr/>
        </p:nvSpPr>
        <p:spPr>
          <a:xfrm rot="20654453">
            <a:off x="1408675" y="3325588"/>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066800"/>
            <a:ext cx="8077200" cy="5786199"/>
          </a:xfrm>
          <a:prstGeom prst="rect">
            <a:avLst/>
          </a:prstGeom>
          <a:noFill/>
        </p:spPr>
        <p:txBody>
          <a:bodyPr wrap="square">
            <a:spAutoFit/>
          </a:bodyPr>
          <a:lstStyle/>
          <a:p>
            <a:pPr fontAlgn="base">
              <a:spcBef>
                <a:spcPts val="2400"/>
              </a:spcBef>
              <a:spcAft>
                <a:spcPct val="0"/>
              </a:spcAft>
              <a:defRPr/>
            </a:pPr>
            <a:r>
              <a:rPr lang="en-US" sz="2000" u="sng" dirty="0">
                <a:solidFill>
                  <a:srgbClr val="009DD9">
                    <a:lumMod val="20000"/>
                    <a:lumOff val="80000"/>
                  </a:srgbClr>
                </a:solidFill>
                <a:latin typeface="Calibri"/>
              </a:rPr>
              <a:t>Astronomical Forces:</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Gravitational pull of Moon creates bulge directly beneath Moon</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Centrifugal forces due to the Earth-Moon’s rotation creates second bulge opposite of Moon</a:t>
            </a: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positions of the Moon &amp; Sun relative to the Earth produce monthly variations in tides</a:t>
            </a:r>
            <a:endParaRPr lang="en-US" sz="2000" dirty="0">
              <a:solidFill>
                <a:prstClr val="black"/>
              </a:solidFill>
              <a:latin typeface="Calibri"/>
            </a:endParaRP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path of the Moon about the Sun produce decadal (18.6 yr) variations in tides </a:t>
            </a: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distance of the Earth/Moon from the Sun/Earth due to their elliptical orbits produce annual/monthly variations in tides</a:t>
            </a: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declination of the Moon produces daily variations in the </a:t>
            </a:r>
            <a:r>
              <a:rPr lang="en-US" sz="2000" dirty="0" smtClean="0">
                <a:solidFill>
                  <a:prstClr val="white"/>
                </a:solidFill>
                <a:latin typeface="Calibri"/>
              </a:rPr>
              <a:t>tides</a:t>
            </a:r>
            <a:endParaRPr lang="en-US" sz="2000" dirty="0" smtClean="0">
              <a:solidFill>
                <a:prstClr val="black"/>
              </a:solidFill>
              <a:latin typeface="Calibri"/>
            </a:endParaRPr>
          </a:p>
          <a:p>
            <a:pPr marL="349250" indent="-228600" fontAlgn="base">
              <a:spcBef>
                <a:spcPts val="432"/>
              </a:spcBef>
              <a:spcAft>
                <a:spcPct val="0"/>
              </a:spcAft>
              <a:defRPr/>
            </a:pPr>
            <a:r>
              <a:rPr lang="en-US" sz="2000" u="sng" dirty="0" smtClean="0">
                <a:solidFill>
                  <a:srgbClr val="009DD9">
                    <a:lumMod val="20000"/>
                    <a:lumOff val="80000"/>
                  </a:srgbClr>
                </a:solidFill>
                <a:latin typeface="Arial" charset="0"/>
              </a:rPr>
              <a:t>Tides</a:t>
            </a:r>
            <a:r>
              <a:rPr lang="en-US" sz="2000" u="sng" dirty="0">
                <a:solidFill>
                  <a:srgbClr val="009DD9">
                    <a:lumMod val="20000"/>
                    <a:lumOff val="80000"/>
                  </a:srgbClr>
                </a:solidFill>
                <a:latin typeface="Arial" charset="0"/>
              </a:rPr>
              <a:t>:</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Deterministic; predictable</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With enough water level data, the tides can be predicted indefinitely for that </a:t>
            </a:r>
            <a:r>
              <a:rPr lang="en-US" sz="2000" dirty="0" smtClean="0">
                <a:solidFill>
                  <a:prstClr val="white"/>
                </a:solidFill>
                <a:latin typeface="Calibri"/>
              </a:rPr>
              <a:t>location until/when there are changes to the geometry—bathymetrically or along the coastline</a:t>
            </a:r>
            <a:endParaRPr lang="en-US" sz="2000" dirty="0">
              <a:solidFill>
                <a:prstClr val="white"/>
              </a:solidFill>
              <a:latin typeface="Calibri"/>
            </a:endParaRPr>
          </a:p>
        </p:txBody>
      </p:sp>
      <p:sp>
        <p:nvSpPr>
          <p:cNvPr id="3" name="Title 1"/>
          <p:cNvSpPr txBox="1">
            <a:spLocks/>
          </p:cNvSpPr>
          <p:nvPr/>
        </p:nvSpPr>
        <p:spPr bwMode="auto">
          <a:xfrm>
            <a:off x="0" y="152400"/>
            <a:ext cx="9144000" cy="685800"/>
          </a:xfrm>
          <a:prstGeom prst="rect">
            <a:avLst/>
          </a:prstGeom>
          <a:noFill/>
          <a:ln w="9525">
            <a:noFill/>
            <a:miter lim="800000"/>
            <a:headEnd/>
            <a:tailEnd/>
          </a:ln>
        </p:spPr>
        <p:txBody>
          <a:bodyPr lIns="0" tIns="0" rIns="18288" bIns="0" anchor="b">
            <a:normAutofit fontScale="90000" lnSpcReduction="10000"/>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en-US" sz="5600" b="1" dirty="0">
                <a:solidFill>
                  <a:srgbClr val="0BD0D9">
                    <a:tint val="90000"/>
                    <a:satMod val="120000"/>
                  </a:srgbClr>
                </a:solidFill>
                <a:effectLst>
                  <a:outerShdw blurRad="38100" dist="25400" dir="5400000" algn="tl" rotWithShape="0">
                    <a:srgbClr val="000000">
                      <a:alpha val="43000"/>
                    </a:srgbClr>
                  </a:outerShdw>
                </a:effectLst>
                <a:latin typeface="Calibri"/>
              </a:rPr>
              <a:t>Tide Generating Forces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66725" y="5237163"/>
            <a:ext cx="8247063" cy="819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31747" name="Picture 3"/>
          <p:cNvPicPr>
            <a:picLocks noChangeAspect="1" noChangeArrowheads="1"/>
          </p:cNvPicPr>
          <p:nvPr/>
        </p:nvPicPr>
        <p:blipFill>
          <a:blip r:embed="rId2" cstate="print"/>
          <a:srcRect l="1717" t="2052" r="2574" b="4103"/>
          <a:stretch>
            <a:fillRect/>
          </a:stretch>
        </p:blipFill>
        <p:spPr bwMode="auto">
          <a:xfrm>
            <a:off x="463550" y="1743075"/>
            <a:ext cx="8248650" cy="3381375"/>
          </a:xfrm>
          <a:prstGeom prst="rect">
            <a:avLst/>
          </a:prstGeom>
          <a:noFill/>
          <a:ln w="9525">
            <a:noFill/>
            <a:miter lim="800000"/>
            <a:headEnd/>
            <a:tailEnd/>
          </a:ln>
        </p:spPr>
      </p:pic>
      <p:sp>
        <p:nvSpPr>
          <p:cNvPr id="22" name="Oval 20"/>
          <p:cNvSpPr>
            <a:spLocks noChangeArrowheads="1"/>
          </p:cNvSpPr>
          <p:nvPr/>
        </p:nvSpPr>
        <p:spPr bwMode="auto">
          <a:xfrm>
            <a:off x="2335213" y="5321300"/>
            <a:ext cx="355600" cy="338138"/>
          </a:xfrm>
          <a:prstGeom prst="ellipse">
            <a:avLst/>
          </a:prstGeom>
          <a:solidFill>
            <a:srgbClr val="000000"/>
          </a:solid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23" name="Oval 21"/>
          <p:cNvSpPr>
            <a:spLocks noChangeArrowheads="1"/>
          </p:cNvSpPr>
          <p:nvPr/>
        </p:nvSpPr>
        <p:spPr bwMode="auto">
          <a:xfrm>
            <a:off x="5978525" y="5321300"/>
            <a:ext cx="357188" cy="338138"/>
          </a:xfrm>
          <a:prstGeom prst="ellipse">
            <a:avLst/>
          </a:prstGeom>
          <a:no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40" name="Title 1"/>
          <p:cNvSpPr txBox="1">
            <a:spLocks/>
          </p:cNvSpPr>
          <p:nvPr/>
        </p:nvSpPr>
        <p:spPr bwMode="auto">
          <a:xfrm>
            <a:off x="0" y="152400"/>
            <a:ext cx="9144000" cy="685800"/>
          </a:xfrm>
          <a:prstGeom prst="rect">
            <a:avLst/>
          </a:prstGeom>
          <a:noFill/>
          <a:ln w="9525">
            <a:noFill/>
            <a:miter lim="800000"/>
            <a:headEnd/>
            <a:tailEnd/>
          </a:ln>
        </p:spPr>
        <p:txBody>
          <a:bodyPr lIns="0" tIns="0" rIns="18288" bIns="0" anchor="b">
            <a:normAutofit fontScale="90000" lnSpcReduction="10000"/>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en-US" sz="5600" b="1" dirty="0" smtClean="0">
                <a:solidFill>
                  <a:srgbClr val="0BD0D9">
                    <a:tint val="90000"/>
                    <a:satMod val="120000"/>
                  </a:srgbClr>
                </a:solidFill>
                <a:effectLst>
                  <a:outerShdw blurRad="38100" dist="25400" dir="5400000" algn="tl" rotWithShape="0">
                    <a:srgbClr val="000000">
                      <a:alpha val="43000"/>
                    </a:srgbClr>
                  </a:outerShdw>
                </a:effectLst>
                <a:latin typeface="Calibri"/>
              </a:rPr>
              <a:t>Moon Phase </a:t>
            </a:r>
            <a:r>
              <a:rPr lang="en-US" sz="5600" b="1" dirty="0">
                <a:solidFill>
                  <a:srgbClr val="0BD0D9">
                    <a:tint val="90000"/>
                    <a:satMod val="120000"/>
                  </a:srgbClr>
                </a:solidFill>
                <a:effectLst>
                  <a:outerShdw blurRad="38100" dist="25400" dir="5400000" algn="tl" rotWithShape="0">
                    <a:srgbClr val="000000">
                      <a:alpha val="43000"/>
                    </a:srgbClr>
                  </a:outerShdw>
                </a:effectLst>
                <a:latin typeface="Calibri"/>
              </a:rPr>
              <a:t>Inequality</a:t>
            </a:r>
          </a:p>
        </p:txBody>
      </p:sp>
      <p:sp>
        <p:nvSpPr>
          <p:cNvPr id="42" name="Text Box 4"/>
          <p:cNvSpPr txBox="1">
            <a:spLocks noChangeArrowheads="1"/>
          </p:cNvSpPr>
          <p:nvPr/>
        </p:nvSpPr>
        <p:spPr bwMode="auto">
          <a:xfrm>
            <a:off x="0" y="914400"/>
            <a:ext cx="9144000" cy="400050"/>
          </a:xfrm>
          <a:prstGeom prst="rect">
            <a:avLst/>
          </a:prstGeom>
          <a:noFill/>
          <a:ln w="9525">
            <a:noFill/>
            <a:miter lim="800000"/>
            <a:headEnd/>
            <a:tailEnd/>
          </a:ln>
        </p:spPr>
        <p:txBody>
          <a:bodyPr>
            <a:spAutoFit/>
          </a:bodyPr>
          <a:lstStyle/>
          <a:p>
            <a:pPr algn="ctr" fontAlgn="base">
              <a:spcBef>
                <a:spcPct val="0"/>
              </a:spcBef>
              <a:spcAft>
                <a:spcPct val="0"/>
              </a:spcAft>
              <a:defRPr/>
            </a:pPr>
            <a:r>
              <a:rPr lang="en-US" sz="2000" b="1" dirty="0">
                <a:solidFill>
                  <a:srgbClr val="A5C249">
                    <a:lumMod val="60000"/>
                    <a:lumOff val="40000"/>
                  </a:srgbClr>
                </a:solidFill>
                <a:effectLst>
                  <a:outerShdw blurRad="38100" dist="38100" dir="2700000" algn="tl">
                    <a:srgbClr val="000000">
                      <a:alpha val="43137"/>
                    </a:srgbClr>
                  </a:outerShdw>
                </a:effectLst>
                <a:latin typeface="Calibri"/>
              </a:rPr>
              <a:t>Affects the amplitude of the tides (tidal range)</a:t>
            </a:r>
          </a:p>
        </p:txBody>
      </p:sp>
      <p:sp>
        <p:nvSpPr>
          <p:cNvPr id="31752" name="Text Box 29"/>
          <p:cNvSpPr txBox="1">
            <a:spLocks noChangeArrowheads="1"/>
          </p:cNvSpPr>
          <p:nvPr/>
        </p:nvSpPr>
        <p:spPr bwMode="auto">
          <a:xfrm>
            <a:off x="508000" y="5233988"/>
            <a:ext cx="1130300" cy="8318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smtClean="0">
                <a:solidFill>
                  <a:prstClr val="black"/>
                </a:solidFill>
                <a:latin typeface="Calibri" pitchFamily="34" charset="0"/>
              </a:rPr>
              <a:t>Moon Phases:</a:t>
            </a:r>
          </a:p>
        </p:txBody>
      </p:sp>
      <p:sp>
        <p:nvSpPr>
          <p:cNvPr id="43" name="Text Box 32"/>
          <p:cNvSpPr txBox="1">
            <a:spLocks noChangeArrowheads="1"/>
          </p:cNvSpPr>
          <p:nvPr/>
        </p:nvSpPr>
        <p:spPr bwMode="auto">
          <a:xfrm>
            <a:off x="7493000" y="5649913"/>
            <a:ext cx="754063"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Neap</a:t>
            </a:r>
          </a:p>
        </p:txBody>
      </p:sp>
      <p:sp>
        <p:nvSpPr>
          <p:cNvPr id="44" name="Text Box 33"/>
          <p:cNvSpPr txBox="1">
            <a:spLocks noChangeArrowheads="1"/>
          </p:cNvSpPr>
          <p:nvPr/>
        </p:nvSpPr>
        <p:spPr bwMode="auto">
          <a:xfrm>
            <a:off x="4198938" y="5649913"/>
            <a:ext cx="755650"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Neap</a:t>
            </a:r>
          </a:p>
        </p:txBody>
      </p:sp>
      <p:sp>
        <p:nvSpPr>
          <p:cNvPr id="45" name="Text Box 35"/>
          <p:cNvSpPr txBox="1">
            <a:spLocks noChangeArrowheads="1"/>
          </p:cNvSpPr>
          <p:nvPr/>
        </p:nvSpPr>
        <p:spPr bwMode="auto">
          <a:xfrm>
            <a:off x="2055813" y="5649913"/>
            <a:ext cx="925512"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Spring</a:t>
            </a:r>
          </a:p>
        </p:txBody>
      </p:sp>
      <p:sp>
        <p:nvSpPr>
          <p:cNvPr id="46" name="Text Box 36"/>
          <p:cNvSpPr txBox="1">
            <a:spLocks noChangeArrowheads="1"/>
          </p:cNvSpPr>
          <p:nvPr/>
        </p:nvSpPr>
        <p:spPr bwMode="auto">
          <a:xfrm>
            <a:off x="5695950" y="5649913"/>
            <a:ext cx="925513"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Spring</a:t>
            </a:r>
            <a:endParaRPr lang="en-US" sz="2000" dirty="0">
              <a:solidFill>
                <a:srgbClr val="003399"/>
              </a:solidFill>
              <a:latin typeface="Calibri" pitchFamily="34" charset="0"/>
            </a:endParaRPr>
          </a:p>
        </p:txBody>
      </p:sp>
      <p:grpSp>
        <p:nvGrpSpPr>
          <p:cNvPr id="2" name="Group 51"/>
          <p:cNvGrpSpPr>
            <a:grpSpLocks/>
          </p:cNvGrpSpPr>
          <p:nvPr/>
        </p:nvGrpSpPr>
        <p:grpSpPr bwMode="auto">
          <a:xfrm>
            <a:off x="7693025" y="5321300"/>
            <a:ext cx="358775" cy="338138"/>
            <a:chOff x="971307" y="5760720"/>
            <a:chExt cx="359587" cy="338788"/>
          </a:xfrm>
        </p:grpSpPr>
        <p:sp>
          <p:nvSpPr>
            <p:cNvPr id="24" name="Oval 22"/>
            <p:cNvSpPr>
              <a:spLocks noChangeArrowheads="1"/>
            </p:cNvSpPr>
            <p:nvPr/>
          </p:nvSpPr>
          <p:spPr bwMode="auto">
            <a:xfrm>
              <a:off x="971307" y="5760720"/>
              <a:ext cx="356405" cy="338788"/>
            </a:xfrm>
            <a:prstGeom prst="ellipse">
              <a:avLst/>
            </a:prstGeom>
            <a:solidFill>
              <a:srgbClr val="000000"/>
            </a:solid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30" name="Oval 28"/>
            <p:cNvSpPr>
              <a:spLocks noChangeArrowheads="1"/>
            </p:cNvSpPr>
            <p:nvPr/>
          </p:nvSpPr>
          <p:spPr bwMode="auto">
            <a:xfrm>
              <a:off x="974489" y="5760720"/>
              <a:ext cx="356405" cy="338788"/>
            </a:xfrm>
            <a:prstGeom prst="ellipse">
              <a:avLst/>
            </a:prstGeom>
            <a:no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47" name="Chord 46"/>
            <p:cNvSpPr/>
            <p:nvPr/>
          </p:nvSpPr>
          <p:spPr>
            <a:xfrm>
              <a:off x="996764" y="5792531"/>
              <a:ext cx="273668" cy="273575"/>
            </a:xfrm>
            <a:prstGeom prst="chord">
              <a:avLst>
                <a:gd name="adj1" fmla="val 5503519"/>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 name="Group 50"/>
          <p:cNvGrpSpPr>
            <a:grpSpLocks/>
          </p:cNvGrpSpPr>
          <p:nvPr/>
        </p:nvGrpSpPr>
        <p:grpSpPr bwMode="auto">
          <a:xfrm rot="10800000">
            <a:off x="4400550" y="5321300"/>
            <a:ext cx="360363" cy="338138"/>
            <a:chOff x="1123707" y="5913120"/>
            <a:chExt cx="359587" cy="338788"/>
          </a:xfrm>
        </p:grpSpPr>
        <p:sp>
          <p:nvSpPr>
            <p:cNvPr id="48" name="Oval 22"/>
            <p:cNvSpPr>
              <a:spLocks noChangeArrowheads="1"/>
            </p:cNvSpPr>
            <p:nvPr/>
          </p:nvSpPr>
          <p:spPr bwMode="auto">
            <a:xfrm>
              <a:off x="1125292" y="5913120"/>
              <a:ext cx="356418" cy="338788"/>
            </a:xfrm>
            <a:prstGeom prst="ellipse">
              <a:avLst/>
            </a:prstGeom>
            <a:solidFill>
              <a:srgbClr val="000000"/>
            </a:solid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49" name="Oval 28"/>
            <p:cNvSpPr>
              <a:spLocks noChangeArrowheads="1"/>
            </p:cNvSpPr>
            <p:nvPr/>
          </p:nvSpPr>
          <p:spPr bwMode="auto">
            <a:xfrm>
              <a:off x="1144301" y="5913120"/>
              <a:ext cx="356418" cy="338788"/>
            </a:xfrm>
            <a:prstGeom prst="ellipse">
              <a:avLst/>
            </a:prstGeom>
            <a:no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50" name="Chord 49"/>
            <p:cNvSpPr/>
            <p:nvPr/>
          </p:nvSpPr>
          <p:spPr>
            <a:xfrm>
              <a:off x="1166478" y="5927435"/>
              <a:ext cx="274046" cy="273575"/>
            </a:xfrm>
            <a:prstGeom prst="chord">
              <a:avLst>
                <a:gd name="adj1" fmla="val 5503519"/>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dirty="0" smtClean="0"/>
              <a:t>Data Processing</a:t>
            </a:r>
            <a:endParaRPr lang="en-US" dirty="0"/>
          </a:p>
        </p:txBody>
      </p:sp>
      <p:sp>
        <p:nvSpPr>
          <p:cNvPr id="3" name="Subtitle 2"/>
          <p:cNvSpPr>
            <a:spLocks noGrp="1"/>
          </p:cNvSpPr>
          <p:nvPr>
            <p:ph type="subTitle" idx="1"/>
          </p:nvPr>
        </p:nvSpPr>
        <p:spPr>
          <a:xfrm>
            <a:off x="0" y="933450"/>
            <a:ext cx="9144000" cy="487363"/>
          </a:xfrm>
        </p:spPr>
        <p:txBody>
          <a:bodyPr/>
          <a:lstStyle/>
          <a:p>
            <a:pPr marR="0" eaLnBrk="1" hangingPunct="1">
              <a:spcBef>
                <a:spcPct val="0"/>
              </a:spcBef>
              <a:buClrTx/>
              <a:buSzTx/>
              <a:defRPr/>
            </a:pPr>
            <a:r>
              <a:rPr lang="en-US" dirty="0" smtClean="0">
                <a:effectLst>
                  <a:outerShdw blurRad="38100" dist="25400" dir="5400000" algn="tl" rotWithShape="0">
                    <a:srgbClr val="000000">
                      <a:alpha val="43000"/>
                    </a:srgbClr>
                  </a:outerShdw>
                </a:effectLst>
              </a:rPr>
              <a:t>Continuous Operational Real-Time Monitoring System (CORMS)</a:t>
            </a:r>
          </a:p>
        </p:txBody>
      </p:sp>
      <p:pic>
        <p:nvPicPr>
          <p:cNvPr id="43012" name="Picture 3" descr="Picture of a CORMS operator at work"/>
          <p:cNvPicPr>
            <a:picLocks noChangeAspect="1" noChangeArrowheads="1"/>
          </p:cNvPicPr>
          <p:nvPr/>
        </p:nvPicPr>
        <p:blipFill>
          <a:blip r:embed="rId2" cstate="print"/>
          <a:srcRect/>
          <a:stretch>
            <a:fillRect/>
          </a:stretch>
        </p:blipFill>
        <p:spPr bwMode="auto">
          <a:xfrm>
            <a:off x="304800" y="1447800"/>
            <a:ext cx="4010025" cy="3000375"/>
          </a:xfrm>
          <a:prstGeom prst="rect">
            <a:avLst/>
          </a:prstGeom>
          <a:noFill/>
          <a:ln w="9525">
            <a:noFill/>
            <a:miter lim="800000"/>
            <a:headEnd/>
            <a:tailEnd/>
          </a:ln>
        </p:spPr>
      </p:pic>
      <p:sp>
        <p:nvSpPr>
          <p:cNvPr id="43013" name="Rectangle 4"/>
          <p:cNvSpPr>
            <a:spLocks noChangeArrowheads="1"/>
          </p:cNvSpPr>
          <p:nvPr/>
        </p:nvSpPr>
        <p:spPr bwMode="auto">
          <a:xfrm>
            <a:off x="1017588" y="935038"/>
            <a:ext cx="184150" cy="915987"/>
          </a:xfrm>
          <a:prstGeom prst="rect">
            <a:avLst/>
          </a:prstGeom>
          <a:noFill/>
          <a:ln w="9525">
            <a:noFill/>
            <a:miter lim="800000"/>
            <a:headEnd/>
            <a:tailEnd/>
          </a:ln>
        </p:spPr>
        <p:txBody>
          <a:bodyPr wrap="none" anchor="ctr">
            <a:spAutoFit/>
          </a:bodyPr>
          <a:lstStyle/>
          <a:p>
            <a:pPr fontAlgn="base">
              <a:spcBef>
                <a:spcPct val="0"/>
              </a:spcBef>
              <a:spcAft>
                <a:spcPct val="0"/>
              </a:spcAft>
            </a:pPr>
            <a:r>
              <a:rPr lang="en-US" smtClean="0">
                <a:solidFill>
                  <a:prstClr val="white"/>
                </a:solidFill>
                <a:latin typeface="Arial" pitchFamily="34" charset="0"/>
              </a:rPr>
              <a:t/>
            </a:r>
            <a:br>
              <a:rPr lang="en-US" smtClean="0">
                <a:solidFill>
                  <a:prstClr val="white"/>
                </a:solidFill>
                <a:latin typeface="Arial" pitchFamily="34" charset="0"/>
              </a:rPr>
            </a:br>
            <a:endParaRPr lang="en-US" smtClean="0">
              <a:solidFill>
                <a:prstClr val="white"/>
              </a:solidFill>
              <a:latin typeface="Arial" pitchFamily="34" charset="0"/>
            </a:endParaRPr>
          </a:p>
          <a:p>
            <a:pPr fontAlgn="base">
              <a:spcBef>
                <a:spcPct val="0"/>
              </a:spcBef>
              <a:spcAft>
                <a:spcPct val="0"/>
              </a:spcAft>
            </a:pPr>
            <a:endParaRPr lang="en-US" smtClean="0">
              <a:solidFill>
                <a:prstClr val="white"/>
              </a:solidFill>
              <a:latin typeface="Arial" pitchFamily="34" charset="0"/>
            </a:endParaRPr>
          </a:p>
        </p:txBody>
      </p:sp>
      <p:sp>
        <p:nvSpPr>
          <p:cNvPr id="43014" name="Rectangle 5"/>
          <p:cNvSpPr>
            <a:spLocks noChangeArrowheads="1"/>
          </p:cNvSpPr>
          <p:nvPr/>
        </p:nvSpPr>
        <p:spPr bwMode="auto">
          <a:xfrm>
            <a:off x="5497513" y="5281613"/>
            <a:ext cx="184150" cy="641350"/>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mtClean="0">
              <a:solidFill>
                <a:prstClr val="white"/>
              </a:solidFill>
              <a:latin typeface="Arial" pitchFamily="34" charset="0"/>
            </a:endParaRPr>
          </a:p>
          <a:p>
            <a:pPr fontAlgn="base">
              <a:spcBef>
                <a:spcPct val="0"/>
              </a:spcBef>
              <a:spcAft>
                <a:spcPct val="0"/>
              </a:spcAft>
            </a:pPr>
            <a:endParaRPr lang="en-US" smtClean="0">
              <a:solidFill>
                <a:prstClr val="white"/>
              </a:solidFill>
              <a:latin typeface="Arial" pitchFamily="34" charset="0"/>
            </a:endParaRPr>
          </a:p>
        </p:txBody>
      </p:sp>
      <p:pic>
        <p:nvPicPr>
          <p:cNvPr id="43015" name="Picture 6" descr="9752695 Vieques Island, PR  water level/meterological data plot"/>
          <p:cNvPicPr>
            <a:picLocks noChangeAspect="1" noChangeArrowheads="1"/>
          </p:cNvPicPr>
          <p:nvPr/>
        </p:nvPicPr>
        <p:blipFill>
          <a:blip r:embed="rId3" cstate="print"/>
          <a:srcRect r="3999"/>
          <a:stretch>
            <a:fillRect/>
          </a:stretch>
        </p:blipFill>
        <p:spPr bwMode="auto">
          <a:xfrm>
            <a:off x="4572000" y="3048000"/>
            <a:ext cx="4572000" cy="3190875"/>
          </a:xfrm>
          <a:prstGeom prst="rect">
            <a:avLst/>
          </a:prstGeom>
          <a:noFill/>
          <a:ln w="9525">
            <a:noFill/>
            <a:miter lim="800000"/>
            <a:headEnd/>
            <a:tailEnd/>
          </a:ln>
        </p:spPr>
      </p:pic>
      <p:sp>
        <p:nvSpPr>
          <p:cNvPr id="31" name="Text Box 7"/>
          <p:cNvSpPr txBox="1">
            <a:spLocks noChangeArrowheads="1"/>
          </p:cNvSpPr>
          <p:nvPr/>
        </p:nvSpPr>
        <p:spPr bwMode="auto">
          <a:xfrm>
            <a:off x="4495800" y="1524000"/>
            <a:ext cx="4457700" cy="1200150"/>
          </a:xfrm>
          <a:prstGeom prst="rect">
            <a:avLst/>
          </a:prstGeom>
          <a:noFill/>
          <a:ln w="9525">
            <a:noFill/>
            <a:miter lim="800000"/>
            <a:headEnd/>
            <a:tailEnd/>
          </a:ln>
        </p:spPr>
        <p:txBody>
          <a:bodyPr wrap="none">
            <a:spAutoFit/>
          </a:bodyPr>
          <a:lstStyle/>
          <a:p>
            <a:pPr fontAlgn="base">
              <a:spcBef>
                <a:spcPct val="0"/>
              </a:spcBef>
              <a:spcAft>
                <a:spcPct val="0"/>
              </a:spcAft>
              <a:defRPr/>
            </a:pPr>
            <a:r>
              <a:rPr lang="en-US" b="1" dirty="0">
                <a:solidFill>
                  <a:srgbClr val="009DD9">
                    <a:lumMod val="20000"/>
                    <a:lumOff val="80000"/>
                  </a:srgbClr>
                </a:solidFill>
                <a:latin typeface="Calibri" pitchFamily="34" charset="0"/>
              </a:rPr>
              <a:t>Real-Time  24x7 QA/QC</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Human Analysis</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Data Quality Flags (e.g. Rate of Change)</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Corrective Action</a:t>
            </a:r>
          </a:p>
        </p:txBody>
      </p:sp>
      <p:sp>
        <p:nvSpPr>
          <p:cNvPr id="35" name="Text Box 8"/>
          <p:cNvSpPr txBox="1">
            <a:spLocks noChangeArrowheads="1"/>
          </p:cNvSpPr>
          <p:nvPr/>
        </p:nvSpPr>
        <p:spPr bwMode="auto">
          <a:xfrm>
            <a:off x="152400" y="4572000"/>
            <a:ext cx="4383088" cy="1754188"/>
          </a:xfrm>
          <a:prstGeom prst="rect">
            <a:avLst/>
          </a:prstGeom>
          <a:noFill/>
          <a:ln w="9525">
            <a:noFill/>
            <a:miter lim="800000"/>
            <a:headEnd/>
            <a:tailEnd/>
          </a:ln>
        </p:spPr>
        <p:txBody>
          <a:bodyPr wrap="none">
            <a:spAutoFit/>
          </a:bodyPr>
          <a:lstStyle/>
          <a:p>
            <a:pPr fontAlgn="base">
              <a:spcBef>
                <a:spcPct val="0"/>
              </a:spcBef>
              <a:spcAft>
                <a:spcPct val="0"/>
              </a:spcAft>
              <a:defRPr/>
            </a:pPr>
            <a:r>
              <a:rPr lang="en-US" b="1" dirty="0">
                <a:solidFill>
                  <a:srgbClr val="009DD9">
                    <a:lumMod val="20000"/>
                    <a:lumOff val="80000"/>
                  </a:srgbClr>
                </a:solidFill>
                <a:latin typeface="Calibri" pitchFamily="34" charset="0"/>
              </a:rPr>
              <a:t>Post-Processing</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Error in Data (e.g. spikes, missing data)</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Data Quality Flags: shifts, bias, changes</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Tabulation &amp; Product Generation</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Backup Gain and Offset</a:t>
            </a:r>
          </a:p>
          <a:p>
            <a:pPr lvl="1" fontAlgn="base">
              <a:spcBef>
                <a:spcPct val="0"/>
              </a:spcBef>
              <a:spcAft>
                <a:spcPct val="0"/>
              </a:spcAft>
              <a:buFontTx/>
              <a:buChar char="•"/>
              <a:defRPr/>
            </a:pPr>
            <a:r>
              <a:rPr lang="en-US" dirty="0">
                <a:solidFill>
                  <a:srgbClr val="009DD9">
                    <a:lumMod val="20000"/>
                    <a:lumOff val="80000"/>
                  </a:srgbClr>
                </a:solidFill>
                <a:latin typeface="Calibri" pitchFamily="34" charset="0"/>
              </a:rPr>
              <a:t>Verification &amp; Acceptance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dirty="0" smtClean="0"/>
              <a:t>Data Processing</a:t>
            </a:r>
            <a:endParaRPr lang="en-US" dirty="0"/>
          </a:p>
        </p:txBody>
      </p:sp>
      <p:sp>
        <p:nvSpPr>
          <p:cNvPr id="18" name="Rectangle 3"/>
          <p:cNvSpPr>
            <a:spLocks noGrp="1" noChangeArrowheads="1"/>
          </p:cNvSpPr>
          <p:nvPr>
            <p:ph type="body" idx="1"/>
          </p:nvPr>
        </p:nvSpPr>
        <p:spPr>
          <a:xfrm>
            <a:off x="590550" y="1449388"/>
            <a:ext cx="8215313" cy="4584700"/>
          </a:xfrm>
        </p:spPr>
        <p:txBody>
          <a:bodyPr/>
          <a:lstStyle/>
          <a:p>
            <a:pPr marL="609600" marR="0" indent="-609600" eaLnBrk="1" hangingPunct="1">
              <a:buClr>
                <a:srgbClr val="C4EFFF"/>
              </a:buClr>
              <a:buSzPct val="100000"/>
              <a:defRPr/>
            </a:pPr>
            <a:r>
              <a:rPr lang="en-US" sz="1800" dirty="0" smtClean="0">
                <a:solidFill>
                  <a:schemeClr val="tx1"/>
                </a:solidFill>
                <a:effectLst>
                  <a:outerShdw blurRad="38100" dist="38100" dir="2700000" algn="tl">
                    <a:srgbClr val="000000"/>
                  </a:outerShdw>
                </a:effectLst>
              </a:rPr>
              <a:t>Programmed into the computer algorithms.</a:t>
            </a:r>
          </a:p>
          <a:p>
            <a:pPr marL="609600" marR="0" indent="-609600" algn="l" eaLnBrk="1" hangingPunct="1">
              <a:buClr>
                <a:srgbClr val="C4EFFF"/>
              </a:buClr>
              <a:buSzPct val="100000"/>
              <a:defRPr/>
            </a:pPr>
            <a:endParaRPr lang="en-US" sz="1800" b="0" dirty="0" smtClean="0">
              <a:solidFill>
                <a:schemeClr val="tx1"/>
              </a:solidFill>
              <a:effectLst/>
            </a:endParaRPr>
          </a:p>
          <a:p>
            <a:pPr marL="609600" marR="0" indent="-609600" algn="l" eaLnBrk="1" hangingPunct="1">
              <a:buClrTx/>
              <a:buSzPct val="100000"/>
              <a:buFontTx/>
              <a:buAutoNum type="arabicPeriod"/>
              <a:defRPr/>
            </a:pPr>
            <a:r>
              <a:rPr lang="en-US" sz="1800" dirty="0" smtClean="0">
                <a:solidFill>
                  <a:schemeClr val="bg1"/>
                </a:solidFill>
                <a:effectLst/>
              </a:rPr>
              <a:t>Two-hour rule:</a:t>
            </a:r>
            <a:r>
              <a:rPr lang="en-US" sz="1800" dirty="0" smtClean="0">
                <a:solidFill>
                  <a:schemeClr val="bg1"/>
                </a:solidFill>
                <a:effectLst>
                  <a:outerShdw blurRad="38100" dist="38100" dir="2700000" algn="tl">
                    <a:srgbClr val="FFFFFF"/>
                  </a:outerShdw>
                </a:effectLst>
              </a:rPr>
              <a:t> </a:t>
            </a:r>
            <a:r>
              <a:rPr lang="en-US" sz="1600" b="0" dirty="0" smtClean="0">
                <a:solidFill>
                  <a:srgbClr val="C4EFFF"/>
                </a:solidFill>
                <a:effectLst/>
              </a:rPr>
              <a:t>Adjacent high and low waters must be different by 2 hours or more in time in order to be counted as a tide. </a:t>
            </a:r>
          </a:p>
          <a:p>
            <a:pPr marL="609600" marR="0" indent="-609600" algn="l" eaLnBrk="1" hangingPunct="1">
              <a:buClrTx/>
              <a:buSzPct val="100000"/>
              <a:buFontTx/>
              <a:buAutoNum type="arabicPeriod"/>
              <a:defRPr/>
            </a:pPr>
            <a:endParaRPr lang="en-US" sz="1800" b="0" dirty="0" smtClean="0">
              <a:solidFill>
                <a:srgbClr val="C4EFFF"/>
              </a:solidFill>
              <a:effectLst/>
            </a:endParaRPr>
          </a:p>
          <a:p>
            <a:pPr marL="609600" marR="0" indent="-609600" algn="l" eaLnBrk="1" hangingPunct="1">
              <a:buClrTx/>
              <a:buSzPct val="100000"/>
              <a:buFontTx/>
              <a:buAutoNum type="arabicPeriod"/>
              <a:defRPr/>
            </a:pPr>
            <a:r>
              <a:rPr lang="en-US" sz="1800" dirty="0" smtClean="0">
                <a:solidFill>
                  <a:schemeClr val="bg1"/>
                </a:solidFill>
                <a:effectLst/>
              </a:rPr>
              <a:t>One-tenth of a foot rule </a:t>
            </a:r>
            <a:r>
              <a:rPr lang="en-US" sz="1600" dirty="0" smtClean="0">
                <a:solidFill>
                  <a:schemeClr val="bg1"/>
                </a:solidFill>
                <a:effectLst/>
              </a:rPr>
              <a:t>(same as 0.03 m rule): </a:t>
            </a:r>
            <a:r>
              <a:rPr lang="en-US" sz="1600" b="0" dirty="0" smtClean="0">
                <a:solidFill>
                  <a:srgbClr val="C4EFFF"/>
                </a:solidFill>
                <a:effectLst/>
              </a:rPr>
              <a:t>Adjacent high and low waters must be different in elevation by one tenth of a foot (or 0.03 m) or more in order to be counted as a tide for tabulation. </a:t>
            </a:r>
          </a:p>
          <a:p>
            <a:pPr marL="609600" marR="0" indent="-609600" algn="l" eaLnBrk="1" hangingPunct="1">
              <a:lnSpc>
                <a:spcPct val="80000"/>
              </a:lnSpc>
              <a:spcBef>
                <a:spcPts val="1200"/>
              </a:spcBef>
              <a:buClr>
                <a:srgbClr val="C4EFFF"/>
              </a:buClr>
              <a:buSzPct val="100000"/>
              <a:buFont typeface="Arial" pitchFamily="34" charset="0"/>
              <a:buChar char="•"/>
              <a:defRPr/>
            </a:pPr>
            <a:endParaRPr lang="en-US" sz="1800" b="0" dirty="0" smtClean="0">
              <a:solidFill>
                <a:schemeClr val="bg1"/>
              </a:solidFill>
              <a:effectLst/>
            </a:endParaRPr>
          </a:p>
        </p:txBody>
      </p:sp>
      <p:sp>
        <p:nvSpPr>
          <p:cNvPr id="7" name="Subtitle 2"/>
          <p:cNvSpPr txBox="1">
            <a:spLocks/>
          </p:cNvSpPr>
          <p:nvPr/>
        </p:nvSpPr>
        <p:spPr bwMode="auto">
          <a:xfrm>
            <a:off x="0" y="942975"/>
            <a:ext cx="9144000" cy="428625"/>
          </a:xfrm>
          <a:prstGeom prst="rect">
            <a:avLst/>
          </a:prstGeom>
          <a:noFill/>
          <a:ln w="9525">
            <a:noFill/>
            <a:miter lim="800000"/>
            <a:headEnd/>
            <a:tailEnd/>
          </a:ln>
        </p:spPr>
        <p:txBody>
          <a:bodyPr lIns="0" rIns="18288"/>
          <a:lstStyle/>
          <a:p>
            <a:pPr algn="ctr" fontAlgn="base">
              <a:spcBef>
                <a:spcPct val="0"/>
              </a:spcBef>
              <a:spcAft>
                <a:spcPct val="0"/>
              </a:spcAft>
              <a:defRPr/>
            </a:pPr>
            <a:r>
              <a:rPr lang="en-US" sz="2000" b="1" dirty="0">
                <a:solidFill>
                  <a:srgbClr val="A5C249">
                    <a:lumMod val="60000"/>
                    <a:lumOff val="40000"/>
                  </a:srgbClr>
                </a:solidFill>
                <a:effectLst>
                  <a:outerShdw blurRad="38100" dist="38100" dir="2700000" algn="tl">
                    <a:srgbClr val="000000">
                      <a:alpha val="43137"/>
                    </a:srgbClr>
                  </a:outerShdw>
                </a:effectLst>
                <a:latin typeface="Calibri" pitchFamily="34" charset="0"/>
              </a:rPr>
              <a:t>Criteria for determining a Tide</a:t>
            </a:r>
          </a:p>
        </p:txBody>
      </p:sp>
      <p:grpSp>
        <p:nvGrpSpPr>
          <p:cNvPr id="3" name="Group 19"/>
          <p:cNvGrpSpPr>
            <a:grpSpLocks/>
          </p:cNvGrpSpPr>
          <p:nvPr/>
        </p:nvGrpSpPr>
        <p:grpSpPr bwMode="auto">
          <a:xfrm>
            <a:off x="2316163" y="3870325"/>
            <a:ext cx="3952875" cy="2514600"/>
            <a:chOff x="1908581" y="4129406"/>
            <a:chExt cx="4486421" cy="2855807"/>
          </a:xfrm>
        </p:grpSpPr>
        <p:sp>
          <p:nvSpPr>
            <p:cNvPr id="29" name="Rectangle 5"/>
            <p:cNvSpPr>
              <a:spLocks noChangeArrowheads="1"/>
            </p:cNvSpPr>
            <p:nvPr/>
          </p:nvSpPr>
          <p:spPr bwMode="auto">
            <a:xfrm>
              <a:off x="6176987" y="5678105"/>
              <a:ext cx="183781" cy="640032"/>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b="1">
                <a:solidFill>
                  <a:prstClr val="white"/>
                </a:solidFill>
                <a:latin typeface="Calibri"/>
              </a:endParaRPr>
            </a:p>
            <a:p>
              <a:pPr fontAlgn="base">
                <a:spcBef>
                  <a:spcPct val="0"/>
                </a:spcBef>
                <a:spcAft>
                  <a:spcPct val="0"/>
                </a:spcAft>
                <a:defRPr/>
              </a:pPr>
              <a:endParaRPr lang="en-US" b="1">
                <a:solidFill>
                  <a:prstClr val="white"/>
                </a:solidFill>
                <a:latin typeface="Calibri"/>
              </a:endParaRPr>
            </a:p>
          </p:txBody>
        </p:sp>
        <p:sp>
          <p:nvSpPr>
            <p:cNvPr id="8" name="Freeform 4"/>
            <p:cNvSpPr>
              <a:spLocks/>
            </p:cNvSpPr>
            <p:nvPr/>
          </p:nvSpPr>
          <p:spPr bwMode="auto">
            <a:xfrm>
              <a:off x="3423874" y="4129406"/>
              <a:ext cx="2971128" cy="2515058"/>
            </a:xfrm>
            <a:custGeom>
              <a:avLst/>
              <a:gdLst>
                <a:gd name="T0" fmla="*/ 0 w 2496"/>
                <a:gd name="T1" fmla="*/ 2147483647 h 2736"/>
                <a:gd name="T2" fmla="*/ 2147483647 w 2496"/>
                <a:gd name="T3" fmla="*/ 2147483647 h 2736"/>
                <a:gd name="T4" fmla="*/ 2147483647 w 2496"/>
                <a:gd name="T5" fmla="*/ 2147483647 h 2736"/>
                <a:gd name="T6" fmla="*/ 2147483647 w 2496"/>
                <a:gd name="T7" fmla="*/ 2147483647 h 2736"/>
                <a:gd name="T8" fmla="*/ 2147483647 w 2496"/>
                <a:gd name="T9" fmla="*/ 2147483647 h 2736"/>
                <a:gd name="T10" fmla="*/ 2147483647 w 2496"/>
                <a:gd name="T11" fmla="*/ 2147483647 h 2736"/>
                <a:gd name="T12" fmla="*/ 0 60000 65536"/>
                <a:gd name="T13" fmla="*/ 0 60000 65536"/>
                <a:gd name="T14" fmla="*/ 0 60000 65536"/>
                <a:gd name="T15" fmla="*/ 0 60000 65536"/>
                <a:gd name="T16" fmla="*/ 0 60000 65536"/>
                <a:gd name="T17" fmla="*/ 0 60000 65536"/>
                <a:gd name="T18" fmla="*/ 0 w 2496"/>
                <a:gd name="T19" fmla="*/ 0 h 2736"/>
                <a:gd name="T20" fmla="*/ 2496 w 2496"/>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2496" h="2736">
                  <a:moveTo>
                    <a:pt x="0" y="1040"/>
                  </a:moveTo>
                  <a:cubicBezTo>
                    <a:pt x="108" y="520"/>
                    <a:pt x="216" y="0"/>
                    <a:pt x="384" y="272"/>
                  </a:cubicBezTo>
                  <a:cubicBezTo>
                    <a:pt x="552" y="544"/>
                    <a:pt x="808" y="2608"/>
                    <a:pt x="1008" y="2672"/>
                  </a:cubicBezTo>
                  <a:cubicBezTo>
                    <a:pt x="1208" y="2736"/>
                    <a:pt x="1400" y="752"/>
                    <a:pt x="1584" y="656"/>
                  </a:cubicBezTo>
                  <a:cubicBezTo>
                    <a:pt x="1768" y="560"/>
                    <a:pt x="1960" y="1952"/>
                    <a:pt x="2112" y="2096"/>
                  </a:cubicBezTo>
                  <a:cubicBezTo>
                    <a:pt x="2264" y="2240"/>
                    <a:pt x="2380" y="1880"/>
                    <a:pt x="2496" y="1520"/>
                  </a:cubicBezTo>
                </a:path>
              </a:pathLst>
            </a:custGeom>
            <a:noFill/>
            <a:ln w="25400">
              <a:solidFill>
                <a:schemeClr val="bg1"/>
              </a:solidFill>
              <a:round/>
              <a:headEnd/>
              <a:tailEnd/>
            </a:ln>
          </p:spPr>
          <p:txBody>
            <a:bodyPr/>
            <a:lstStyle/>
            <a:p>
              <a:pPr fontAlgn="base">
                <a:spcBef>
                  <a:spcPct val="0"/>
                </a:spcBef>
                <a:spcAft>
                  <a:spcPct val="0"/>
                </a:spcAft>
                <a:defRPr/>
              </a:pPr>
              <a:endParaRPr lang="en-US" b="1">
                <a:solidFill>
                  <a:prstClr val="black"/>
                </a:solidFill>
                <a:latin typeface="Calibri"/>
              </a:endParaRPr>
            </a:p>
          </p:txBody>
        </p:sp>
        <p:sp>
          <p:nvSpPr>
            <p:cNvPr id="13" name="Oval 7"/>
            <p:cNvSpPr>
              <a:spLocks noChangeArrowheads="1"/>
            </p:cNvSpPr>
            <p:nvPr/>
          </p:nvSpPr>
          <p:spPr bwMode="auto">
            <a:xfrm>
              <a:off x="3652700" y="4205128"/>
              <a:ext cx="151349" cy="153248"/>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14" name="Oval 8"/>
            <p:cNvSpPr>
              <a:spLocks noChangeArrowheads="1"/>
            </p:cNvSpPr>
            <p:nvPr/>
          </p:nvSpPr>
          <p:spPr bwMode="auto">
            <a:xfrm>
              <a:off x="4566199" y="6491216"/>
              <a:ext cx="153151" cy="153248"/>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15" name="Oval 9"/>
            <p:cNvSpPr>
              <a:spLocks noChangeArrowheads="1"/>
            </p:cNvSpPr>
            <p:nvPr/>
          </p:nvSpPr>
          <p:spPr bwMode="auto">
            <a:xfrm>
              <a:off x="5252676" y="4663067"/>
              <a:ext cx="151349" cy="151444"/>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16" name="Oval 10"/>
            <p:cNvSpPr>
              <a:spLocks noChangeArrowheads="1"/>
            </p:cNvSpPr>
            <p:nvPr/>
          </p:nvSpPr>
          <p:spPr bwMode="auto">
            <a:xfrm>
              <a:off x="5937351" y="5957555"/>
              <a:ext cx="153150" cy="153248"/>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46092" name="Text Box 11"/>
            <p:cNvSpPr txBox="1">
              <a:spLocks noChangeArrowheads="1"/>
            </p:cNvSpPr>
            <p:nvPr/>
          </p:nvSpPr>
          <p:spPr bwMode="auto">
            <a:xfrm>
              <a:off x="1908581" y="5173932"/>
              <a:ext cx="1771054" cy="584775"/>
            </a:xfrm>
            <a:prstGeom prst="rect">
              <a:avLst/>
            </a:prstGeom>
            <a:noFill/>
            <a:ln w="9525">
              <a:noFill/>
              <a:miter lim="800000"/>
              <a:headEnd/>
              <a:tailEnd/>
            </a:ln>
          </p:spPr>
          <p:txBody>
            <a:bodyPr>
              <a:spAutoFit/>
            </a:bodyPr>
            <a:lstStyle/>
            <a:p>
              <a:pPr algn="r" fontAlgn="base">
                <a:spcBef>
                  <a:spcPct val="0"/>
                </a:spcBef>
                <a:spcAft>
                  <a:spcPct val="0"/>
                </a:spcAft>
              </a:pPr>
              <a:r>
                <a:rPr lang="en-US" sz="1600" b="1" smtClean="0">
                  <a:solidFill>
                    <a:prstClr val="white"/>
                  </a:solidFill>
                  <a:latin typeface="Calibri" pitchFamily="34" charset="0"/>
                </a:rPr>
                <a:t>Difference in elevation</a:t>
              </a:r>
            </a:p>
          </p:txBody>
        </p:sp>
        <p:sp>
          <p:nvSpPr>
            <p:cNvPr id="46093" name="Text Box 12"/>
            <p:cNvSpPr txBox="1">
              <a:spLocks noChangeArrowheads="1"/>
            </p:cNvSpPr>
            <p:nvPr/>
          </p:nvSpPr>
          <p:spPr bwMode="auto">
            <a:xfrm>
              <a:off x="3639590" y="6646659"/>
              <a:ext cx="2225675" cy="338554"/>
            </a:xfrm>
            <a:prstGeom prst="rect">
              <a:avLst/>
            </a:prstGeom>
            <a:noFill/>
            <a:ln w="9525">
              <a:noFill/>
              <a:miter lim="800000"/>
              <a:headEnd/>
              <a:tailEnd/>
            </a:ln>
          </p:spPr>
          <p:txBody>
            <a:bodyPr>
              <a:spAutoFit/>
            </a:bodyPr>
            <a:lstStyle/>
            <a:p>
              <a:pPr algn="ctr" fontAlgn="base">
                <a:spcBef>
                  <a:spcPct val="0"/>
                </a:spcBef>
                <a:spcAft>
                  <a:spcPct val="0"/>
                </a:spcAft>
              </a:pPr>
              <a:r>
                <a:rPr lang="en-US" sz="1600" b="1" smtClean="0">
                  <a:solidFill>
                    <a:prstClr val="white"/>
                  </a:solidFill>
                  <a:latin typeface="Calibri" pitchFamily="34" charset="0"/>
                </a:rPr>
                <a:t>Difference in time</a:t>
              </a:r>
            </a:p>
          </p:txBody>
        </p:sp>
        <p:sp>
          <p:nvSpPr>
            <p:cNvPr id="11" name="Line 5"/>
            <p:cNvSpPr>
              <a:spLocks noChangeShapeType="1"/>
            </p:cNvSpPr>
            <p:nvPr/>
          </p:nvSpPr>
          <p:spPr bwMode="auto">
            <a:xfrm>
              <a:off x="3728374" y="6577756"/>
              <a:ext cx="899085" cy="0"/>
            </a:xfrm>
            <a:prstGeom prst="line">
              <a:avLst/>
            </a:prstGeom>
            <a:noFill/>
            <a:ln w="31750">
              <a:solidFill>
                <a:srgbClr val="FF0000"/>
              </a:solidFill>
              <a:prstDash val="sysDash"/>
              <a:round/>
              <a:headEnd type="triangle" w="lg" len="lg"/>
              <a:tailEnd type="triangle" w="lg" len="lg"/>
            </a:ln>
          </p:spPr>
          <p:txBody>
            <a:bodyPr/>
            <a:lstStyle/>
            <a:p>
              <a:pPr fontAlgn="base">
                <a:spcBef>
                  <a:spcPct val="0"/>
                </a:spcBef>
                <a:spcAft>
                  <a:spcPct val="0"/>
                </a:spcAft>
                <a:defRPr/>
              </a:pPr>
              <a:endParaRPr lang="en-US" b="1">
                <a:solidFill>
                  <a:prstClr val="black"/>
                </a:solidFill>
                <a:latin typeface="Calibri"/>
              </a:endParaRPr>
            </a:p>
          </p:txBody>
        </p:sp>
        <p:sp>
          <p:nvSpPr>
            <p:cNvPr id="12" name="Line 6"/>
            <p:cNvSpPr>
              <a:spLocks noChangeShapeType="1"/>
            </p:cNvSpPr>
            <p:nvPr/>
          </p:nvSpPr>
          <p:spPr bwMode="auto">
            <a:xfrm>
              <a:off x="3728374" y="4282654"/>
              <a:ext cx="0" cy="2316737"/>
            </a:xfrm>
            <a:prstGeom prst="line">
              <a:avLst/>
            </a:prstGeom>
            <a:noFill/>
            <a:ln w="31750">
              <a:solidFill>
                <a:srgbClr val="FF0000"/>
              </a:solidFill>
              <a:prstDash val="sysDash"/>
              <a:round/>
              <a:headEnd type="triangle" w="lg" len="lg"/>
              <a:tailEnd type="triangle" w="lg" len="lg"/>
            </a:ln>
          </p:spPr>
          <p:txBody>
            <a:bodyPr/>
            <a:lstStyle/>
            <a:p>
              <a:pPr fontAlgn="base">
                <a:spcBef>
                  <a:spcPct val="0"/>
                </a:spcBef>
                <a:spcAft>
                  <a:spcPct val="0"/>
                </a:spcAft>
                <a:defRPr/>
              </a:pPr>
              <a:endParaRPr lang="en-US" b="1">
                <a:solidFill>
                  <a:prstClr val="black"/>
                </a:solidFill>
                <a:latin typeface="Calibri"/>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eaLnBrk="1" hangingPunct="1">
              <a:defRPr/>
            </a:pPr>
            <a:r>
              <a:rPr lang="en-US" dirty="0" smtClean="0"/>
              <a:t>Tidal Datums</a:t>
            </a:r>
            <a:endParaRPr lang="en-US" dirty="0"/>
          </a:p>
        </p:txBody>
      </p:sp>
      <p:sp>
        <p:nvSpPr>
          <p:cNvPr id="78852" name="Rectangle 3"/>
          <p:cNvSpPr>
            <a:spLocks noGrp="1" noChangeArrowheads="1"/>
          </p:cNvSpPr>
          <p:nvPr>
            <p:ph type="body" idx="1"/>
          </p:nvPr>
        </p:nvSpPr>
        <p:spPr>
          <a:xfrm>
            <a:off x="228600" y="762000"/>
            <a:ext cx="9144000" cy="6096000"/>
          </a:xfrm>
        </p:spPr>
        <p:txBody>
          <a:bodyPr/>
          <a:lstStyle/>
          <a:p>
            <a:pPr marR="0" algn="l" eaLnBrk="1" hangingPunct="1">
              <a:spcBef>
                <a:spcPct val="0"/>
              </a:spcBef>
            </a:pPr>
            <a:r>
              <a:rPr lang="en-US" i="1" dirty="0" smtClean="0">
                <a:solidFill>
                  <a:srgbClr val="C4EFFF"/>
                </a:solidFill>
                <a:effectLst/>
              </a:rPr>
              <a:t>Station Datum</a:t>
            </a:r>
            <a:r>
              <a:rPr lang="en-US" dirty="0" smtClean="0">
                <a:solidFill>
                  <a:srgbClr val="C4EFFF"/>
                </a:solidFill>
                <a:effectLst/>
              </a:rPr>
              <a:t>: </a:t>
            </a:r>
            <a:r>
              <a:rPr lang="en-US" i="1" dirty="0" smtClean="0">
                <a:solidFill>
                  <a:srgbClr val="C4EFFF"/>
                </a:solidFill>
                <a:effectLst/>
              </a:rPr>
              <a:t> </a:t>
            </a:r>
            <a:r>
              <a:rPr lang="en-US" b="0" dirty="0" smtClean="0">
                <a:solidFill>
                  <a:srgbClr val="C4EFFF"/>
                </a:solidFill>
                <a:effectLst/>
              </a:rPr>
              <a:t>Unique to each water level station </a:t>
            </a:r>
          </a:p>
          <a:p>
            <a:pPr marL="0" lvl="1" algn="l" eaLnBrk="1" hangingPunct="1">
              <a:spcBef>
                <a:spcPct val="0"/>
              </a:spcBef>
            </a:pPr>
            <a:r>
              <a:rPr lang="en-US" sz="2000" dirty="0" smtClean="0">
                <a:solidFill>
                  <a:schemeClr val="bg1"/>
                </a:solidFill>
                <a:latin typeface="Calibri" pitchFamily="34" charset="0"/>
              </a:rPr>
              <a:t>- Established at a lower elevation than the water is ever expected to reach. </a:t>
            </a:r>
          </a:p>
          <a:p>
            <a:pPr marL="0" lvl="1" algn="l" eaLnBrk="1" hangingPunct="1">
              <a:spcBef>
                <a:spcPct val="0"/>
              </a:spcBef>
            </a:pPr>
            <a:r>
              <a:rPr lang="en-US" sz="2000" dirty="0" smtClean="0">
                <a:solidFill>
                  <a:schemeClr val="bg1"/>
                </a:solidFill>
                <a:latin typeface="Calibri" pitchFamily="34" charset="0"/>
              </a:rPr>
              <a:t>- </a:t>
            </a:r>
            <a:r>
              <a:rPr lang="en-US" sz="2000" b="1" i="1" dirty="0" smtClean="0">
                <a:solidFill>
                  <a:schemeClr val="bg1"/>
                </a:solidFill>
                <a:latin typeface="Calibri" pitchFamily="34" charset="0"/>
              </a:rPr>
              <a:t>Referenced to the primary bench mark </a:t>
            </a:r>
            <a:r>
              <a:rPr lang="en-US" sz="2000" dirty="0" smtClean="0">
                <a:solidFill>
                  <a:schemeClr val="bg1"/>
                </a:solidFill>
                <a:latin typeface="Calibri" pitchFamily="34" charset="0"/>
              </a:rPr>
              <a:t>at the station</a:t>
            </a:r>
          </a:p>
          <a:p>
            <a:pPr marL="0" lvl="1" algn="l" eaLnBrk="1" hangingPunct="1">
              <a:spcBef>
                <a:spcPct val="0"/>
              </a:spcBef>
            </a:pPr>
            <a:r>
              <a:rPr lang="en-US" sz="2000" dirty="0" smtClean="0">
                <a:solidFill>
                  <a:schemeClr val="bg1"/>
                </a:solidFill>
                <a:latin typeface="Calibri" pitchFamily="34" charset="0"/>
              </a:rPr>
              <a:t>- Held </a:t>
            </a:r>
            <a:r>
              <a:rPr lang="en-US" sz="2000" b="1" i="1" dirty="0" smtClean="0">
                <a:solidFill>
                  <a:schemeClr val="bg1"/>
                </a:solidFill>
                <a:latin typeface="Calibri" pitchFamily="34" charset="0"/>
              </a:rPr>
              <a:t>constant</a:t>
            </a:r>
            <a:r>
              <a:rPr lang="en-US" sz="2000" dirty="0" smtClean="0">
                <a:solidFill>
                  <a:schemeClr val="bg1"/>
                </a:solidFill>
                <a:latin typeface="Calibri" pitchFamily="34" charset="0"/>
              </a:rPr>
              <a:t> regardless of changes to the water level gauge or tide staff</a:t>
            </a:r>
          </a:p>
          <a:p>
            <a:pPr marR="0" algn="l" eaLnBrk="1" hangingPunct="1">
              <a:spcBef>
                <a:spcPct val="0"/>
              </a:spcBef>
            </a:pPr>
            <a:r>
              <a:rPr lang="en-US" i="1" dirty="0" smtClean="0">
                <a:solidFill>
                  <a:srgbClr val="C4EFFF"/>
                </a:solidFill>
                <a:effectLst/>
              </a:rPr>
              <a:t>MHHW</a:t>
            </a:r>
            <a:r>
              <a:rPr lang="en-US" b="0" dirty="0" smtClean="0">
                <a:solidFill>
                  <a:srgbClr val="C4EFFF"/>
                </a:solidFill>
                <a:effectLst/>
              </a:rPr>
              <a:t>: Mean Higher High Water </a:t>
            </a:r>
          </a:p>
          <a:p>
            <a:pPr marR="0" algn="l" eaLnBrk="1" hangingPunct="1">
              <a:spcBef>
                <a:spcPct val="0"/>
              </a:spcBef>
            </a:pPr>
            <a:r>
              <a:rPr lang="en-US" b="0" dirty="0" smtClean="0">
                <a:solidFill>
                  <a:schemeClr val="bg1"/>
                </a:solidFill>
                <a:effectLst/>
              </a:rPr>
              <a:t>The average height of the higher high water of each tidal day observed over the NTDE </a:t>
            </a:r>
            <a:r>
              <a:rPr lang="en-US" i="1" dirty="0" smtClean="0">
                <a:solidFill>
                  <a:srgbClr val="C4EFFF"/>
                </a:solidFill>
                <a:effectLst/>
              </a:rPr>
              <a:t>MHW</a:t>
            </a:r>
            <a:r>
              <a:rPr lang="en-US" b="0" dirty="0" smtClean="0">
                <a:solidFill>
                  <a:srgbClr val="C4EFFF"/>
                </a:solidFill>
                <a:effectLst/>
              </a:rPr>
              <a:t>: Mean High Water </a:t>
            </a:r>
          </a:p>
          <a:p>
            <a:pPr marR="0" algn="l" eaLnBrk="1" hangingPunct="1">
              <a:spcBef>
                <a:spcPct val="0"/>
              </a:spcBef>
            </a:pPr>
            <a:r>
              <a:rPr lang="en-US" b="0" dirty="0" smtClean="0">
                <a:solidFill>
                  <a:schemeClr val="bg1"/>
                </a:solidFill>
                <a:effectLst/>
              </a:rPr>
              <a:t>The average of all the high water heights observed over the NTDE</a:t>
            </a:r>
          </a:p>
          <a:p>
            <a:pPr marR="0" algn="l" eaLnBrk="1" hangingPunct="1">
              <a:spcBef>
                <a:spcPct val="0"/>
              </a:spcBef>
            </a:pPr>
            <a:r>
              <a:rPr lang="en-US" i="1" dirty="0" smtClean="0">
                <a:solidFill>
                  <a:srgbClr val="C4EFFF"/>
                </a:solidFill>
                <a:effectLst/>
              </a:rPr>
              <a:t>MTL</a:t>
            </a:r>
            <a:r>
              <a:rPr lang="en-US" b="0" dirty="0" smtClean="0">
                <a:solidFill>
                  <a:srgbClr val="C4EFFF"/>
                </a:solidFill>
                <a:effectLst/>
              </a:rPr>
              <a:t>: Mean Tide Level </a:t>
            </a:r>
          </a:p>
          <a:p>
            <a:pPr marR="0" algn="l" eaLnBrk="1" hangingPunct="1">
              <a:spcBef>
                <a:spcPct val="0"/>
              </a:spcBef>
            </a:pPr>
            <a:r>
              <a:rPr lang="en-US" b="0" dirty="0" smtClean="0">
                <a:solidFill>
                  <a:schemeClr val="bg1"/>
                </a:solidFill>
                <a:effectLst/>
              </a:rPr>
              <a:t>The arithmetic mean of mean high water and mean low water</a:t>
            </a:r>
          </a:p>
          <a:p>
            <a:pPr marR="0" algn="l" eaLnBrk="1" hangingPunct="1">
              <a:spcBef>
                <a:spcPct val="0"/>
              </a:spcBef>
            </a:pPr>
            <a:r>
              <a:rPr lang="en-US" i="1" dirty="0" smtClean="0">
                <a:solidFill>
                  <a:srgbClr val="C4EFFF"/>
                </a:solidFill>
                <a:effectLst/>
              </a:rPr>
              <a:t>MSL</a:t>
            </a:r>
            <a:r>
              <a:rPr lang="en-US" b="0" dirty="0" smtClean="0">
                <a:solidFill>
                  <a:srgbClr val="C4EFFF"/>
                </a:solidFill>
                <a:effectLst/>
              </a:rPr>
              <a:t>: Mean Sea Level  or </a:t>
            </a:r>
            <a:r>
              <a:rPr lang="en-US" i="1" dirty="0" smtClean="0">
                <a:solidFill>
                  <a:srgbClr val="C4EFFF"/>
                </a:solidFill>
                <a:effectLst/>
              </a:rPr>
              <a:t>LMSL: </a:t>
            </a:r>
            <a:r>
              <a:rPr lang="en-US" b="0" dirty="0" smtClean="0">
                <a:solidFill>
                  <a:srgbClr val="C4EFFF"/>
                </a:solidFill>
                <a:effectLst/>
              </a:rPr>
              <a:t>Local Mean Sea Level</a:t>
            </a:r>
          </a:p>
          <a:p>
            <a:pPr marR="0" algn="l" eaLnBrk="1" hangingPunct="1">
              <a:spcBef>
                <a:spcPct val="0"/>
              </a:spcBef>
            </a:pPr>
            <a:r>
              <a:rPr lang="en-US" b="0" dirty="0" smtClean="0">
                <a:solidFill>
                  <a:schemeClr val="bg1"/>
                </a:solidFill>
                <a:effectLst/>
              </a:rPr>
              <a:t>The arithmetic mean of HOURLY heights observed over the NTDE</a:t>
            </a:r>
          </a:p>
          <a:p>
            <a:pPr marR="0" algn="l" eaLnBrk="1" hangingPunct="1">
              <a:spcBef>
                <a:spcPct val="0"/>
              </a:spcBef>
            </a:pPr>
            <a:r>
              <a:rPr lang="en-US" i="1" dirty="0" smtClean="0">
                <a:solidFill>
                  <a:srgbClr val="C4EFFF"/>
                </a:solidFill>
                <a:effectLst/>
              </a:rPr>
              <a:t>MLW</a:t>
            </a:r>
            <a:r>
              <a:rPr lang="en-US" b="0" dirty="0" smtClean="0">
                <a:solidFill>
                  <a:srgbClr val="C4EFFF"/>
                </a:solidFill>
                <a:effectLst/>
              </a:rPr>
              <a:t>: Mean Low Water </a:t>
            </a:r>
          </a:p>
          <a:p>
            <a:pPr marR="0" algn="l" eaLnBrk="1" hangingPunct="1">
              <a:spcBef>
                <a:spcPct val="0"/>
              </a:spcBef>
            </a:pPr>
            <a:r>
              <a:rPr lang="en-US" b="0" dirty="0" smtClean="0">
                <a:solidFill>
                  <a:schemeClr val="bg1"/>
                </a:solidFill>
                <a:effectLst/>
              </a:rPr>
              <a:t>The average of all the low water heights observed over the NTDE</a:t>
            </a:r>
          </a:p>
          <a:p>
            <a:pPr marR="0" algn="l" eaLnBrk="1" hangingPunct="1">
              <a:spcBef>
                <a:spcPct val="0"/>
              </a:spcBef>
              <a:buFont typeface="Wingdings" pitchFamily="2" charset="2"/>
              <a:buNone/>
            </a:pPr>
            <a:r>
              <a:rPr lang="en-US" b="0" dirty="0" smtClean="0">
                <a:solidFill>
                  <a:srgbClr val="C4EFFF"/>
                </a:solidFill>
                <a:effectLst/>
              </a:rPr>
              <a:t> </a:t>
            </a:r>
            <a:r>
              <a:rPr lang="en-US" i="1" dirty="0" smtClean="0">
                <a:solidFill>
                  <a:srgbClr val="C4EFFF"/>
                </a:solidFill>
                <a:effectLst/>
              </a:rPr>
              <a:t>MLLW</a:t>
            </a:r>
            <a:r>
              <a:rPr lang="en-US" b="0" dirty="0" smtClean="0">
                <a:solidFill>
                  <a:srgbClr val="C4EFFF"/>
                </a:solidFill>
                <a:effectLst/>
              </a:rPr>
              <a:t>: Mean Lower Low Water </a:t>
            </a:r>
          </a:p>
          <a:p>
            <a:pPr marR="0" algn="l" eaLnBrk="1" hangingPunct="1">
              <a:spcBef>
                <a:spcPct val="0"/>
              </a:spcBef>
              <a:buFont typeface="Wingdings" pitchFamily="2" charset="2"/>
              <a:buNone/>
            </a:pPr>
            <a:r>
              <a:rPr lang="en-US" b="0" dirty="0" smtClean="0">
                <a:solidFill>
                  <a:schemeClr val="bg1"/>
                </a:solidFill>
                <a:effectLst/>
              </a:rPr>
              <a:t>The average of the lower low water height of each tidal day observed over the NTDE</a:t>
            </a:r>
          </a:p>
          <a:p>
            <a:pPr marR="0" algn="l" eaLnBrk="1" hangingPunct="1">
              <a:spcBef>
                <a:spcPct val="0"/>
              </a:spcBef>
            </a:pPr>
            <a:r>
              <a:rPr lang="en-US" i="1" dirty="0" smtClean="0">
                <a:solidFill>
                  <a:srgbClr val="C4EFFF"/>
                </a:solidFill>
                <a:effectLst/>
              </a:rPr>
              <a:t>GT: </a:t>
            </a:r>
            <a:r>
              <a:rPr lang="en-US" b="0" dirty="0" smtClean="0">
                <a:solidFill>
                  <a:srgbClr val="C4EFFF"/>
                </a:solidFill>
                <a:effectLst/>
              </a:rPr>
              <a:t>Great Diurnal Range </a:t>
            </a:r>
          </a:p>
          <a:p>
            <a:pPr marR="0" algn="l" eaLnBrk="1" hangingPunct="1">
              <a:spcBef>
                <a:spcPct val="0"/>
              </a:spcBef>
            </a:pPr>
            <a:r>
              <a:rPr lang="en-US" b="0" dirty="0" smtClean="0">
                <a:solidFill>
                  <a:schemeClr val="bg1"/>
                </a:solidFill>
                <a:effectLst/>
              </a:rPr>
              <a:t>The difference in height between mean higher high water and mean lower low water</a:t>
            </a:r>
          </a:p>
          <a:p>
            <a:pPr marR="0" algn="l" eaLnBrk="1" hangingPunct="1">
              <a:spcBef>
                <a:spcPct val="0"/>
              </a:spcBef>
              <a:buFont typeface="Wingdings" pitchFamily="2" charset="2"/>
              <a:buNone/>
            </a:pPr>
            <a:endParaRPr lang="en-US" b="0" dirty="0" smtClean="0">
              <a:solidFill>
                <a:schemeClr val="bg1"/>
              </a:solidFill>
              <a:effectLst/>
            </a:endParaRPr>
          </a:p>
          <a:p>
            <a:pPr marR="0" algn="l" eaLnBrk="1" hangingPunct="1">
              <a:spcBef>
                <a:spcPct val="0"/>
              </a:spcBef>
              <a:buFont typeface="Wingdings" pitchFamily="2" charset="2"/>
              <a:buNone/>
            </a:pPr>
            <a:endParaRPr lang="en-US" sz="1600" b="0" dirty="0" smtClean="0">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8852">
                                            <p:txEl>
                                              <p:pRg st="4" end="4"/>
                                            </p:txEl>
                                          </p:spTgt>
                                        </p:tgtEl>
                                        <p:attrNameLst>
                                          <p:attrName>style.visibility</p:attrName>
                                        </p:attrNameLst>
                                      </p:cBhvr>
                                      <p:to>
                                        <p:strVal val="visible"/>
                                      </p:to>
                                    </p:set>
                                    <p:animEffect transition="in" filter="wheel(4)">
                                      <p:cBhvr>
                                        <p:cTn id="7" dur="2000"/>
                                        <p:tgtEl>
                                          <p:spTgt spid="78852">
                                            <p:txEl>
                                              <p:pRg st="4" end="4"/>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78852">
                                            <p:txEl>
                                              <p:pRg st="5" end="5"/>
                                            </p:txEl>
                                          </p:spTgt>
                                        </p:tgtEl>
                                        <p:attrNameLst>
                                          <p:attrName>style.visibility</p:attrName>
                                        </p:attrNameLst>
                                      </p:cBhvr>
                                      <p:to>
                                        <p:strVal val="visible"/>
                                      </p:to>
                                    </p:set>
                                    <p:animEffect transition="in" filter="wheel(4)">
                                      <p:cBhvr>
                                        <p:cTn id="10" dur="2000"/>
                                        <p:tgtEl>
                                          <p:spTgt spid="78852">
                                            <p:txEl>
                                              <p:pRg st="5" end="5"/>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78852">
                                            <p:txEl>
                                              <p:pRg st="6" end="6"/>
                                            </p:txEl>
                                          </p:spTgt>
                                        </p:tgtEl>
                                        <p:attrNameLst>
                                          <p:attrName>style.visibility</p:attrName>
                                        </p:attrNameLst>
                                      </p:cBhvr>
                                      <p:to>
                                        <p:strVal val="visible"/>
                                      </p:to>
                                    </p:set>
                                    <p:animEffect transition="in" filter="wheel(4)">
                                      <p:cBhvr>
                                        <p:cTn id="13" dur="2000"/>
                                        <p:tgtEl>
                                          <p:spTgt spid="78852">
                                            <p:txEl>
                                              <p:pRg st="6" end="6"/>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78852">
                                            <p:txEl>
                                              <p:pRg st="7" end="7"/>
                                            </p:txEl>
                                          </p:spTgt>
                                        </p:tgtEl>
                                        <p:attrNameLst>
                                          <p:attrName>style.visibility</p:attrName>
                                        </p:attrNameLst>
                                      </p:cBhvr>
                                      <p:to>
                                        <p:strVal val="visible"/>
                                      </p:to>
                                    </p:set>
                                    <p:animEffect transition="in" filter="wheel(4)">
                                      <p:cBhvr>
                                        <p:cTn id="16" dur="2000"/>
                                        <p:tgtEl>
                                          <p:spTgt spid="78852">
                                            <p:txEl>
                                              <p:pRg st="7" end="7"/>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78852">
                                            <p:txEl>
                                              <p:pRg st="8" end="8"/>
                                            </p:txEl>
                                          </p:spTgt>
                                        </p:tgtEl>
                                        <p:attrNameLst>
                                          <p:attrName>style.visibility</p:attrName>
                                        </p:attrNameLst>
                                      </p:cBhvr>
                                      <p:to>
                                        <p:strVal val="visible"/>
                                      </p:to>
                                    </p:set>
                                    <p:animEffect transition="in" filter="wheel(4)">
                                      <p:cBhvr>
                                        <p:cTn id="19" dur="2000"/>
                                        <p:tgtEl>
                                          <p:spTgt spid="78852">
                                            <p:txEl>
                                              <p:pRg st="8" end="8"/>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78852">
                                            <p:txEl>
                                              <p:pRg st="9" end="9"/>
                                            </p:txEl>
                                          </p:spTgt>
                                        </p:tgtEl>
                                        <p:attrNameLst>
                                          <p:attrName>style.visibility</p:attrName>
                                        </p:attrNameLst>
                                      </p:cBhvr>
                                      <p:to>
                                        <p:strVal val="visible"/>
                                      </p:to>
                                    </p:set>
                                    <p:animEffect transition="in" filter="wheel(4)">
                                      <p:cBhvr>
                                        <p:cTn id="22" dur="2000"/>
                                        <p:tgtEl>
                                          <p:spTgt spid="78852">
                                            <p:txEl>
                                              <p:pRg st="9" end="9"/>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78852">
                                            <p:txEl>
                                              <p:pRg st="10" end="10"/>
                                            </p:txEl>
                                          </p:spTgt>
                                        </p:tgtEl>
                                        <p:attrNameLst>
                                          <p:attrName>style.visibility</p:attrName>
                                        </p:attrNameLst>
                                      </p:cBhvr>
                                      <p:to>
                                        <p:strVal val="visible"/>
                                      </p:to>
                                    </p:set>
                                    <p:animEffect transition="in" filter="wheel(4)">
                                      <p:cBhvr>
                                        <p:cTn id="25" dur="2000"/>
                                        <p:tgtEl>
                                          <p:spTgt spid="78852">
                                            <p:txEl>
                                              <p:pRg st="10" end="10"/>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78852">
                                            <p:txEl>
                                              <p:pRg st="11" end="11"/>
                                            </p:txEl>
                                          </p:spTgt>
                                        </p:tgtEl>
                                        <p:attrNameLst>
                                          <p:attrName>style.visibility</p:attrName>
                                        </p:attrNameLst>
                                      </p:cBhvr>
                                      <p:to>
                                        <p:strVal val="visible"/>
                                      </p:to>
                                    </p:set>
                                    <p:animEffect transition="in" filter="wheel(4)">
                                      <p:cBhvr>
                                        <p:cTn id="28" dur="2000"/>
                                        <p:tgtEl>
                                          <p:spTgt spid="78852">
                                            <p:txEl>
                                              <p:pRg st="11" end="11"/>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78852">
                                            <p:txEl>
                                              <p:pRg st="12" end="12"/>
                                            </p:txEl>
                                          </p:spTgt>
                                        </p:tgtEl>
                                        <p:attrNameLst>
                                          <p:attrName>style.visibility</p:attrName>
                                        </p:attrNameLst>
                                      </p:cBhvr>
                                      <p:to>
                                        <p:strVal val="visible"/>
                                      </p:to>
                                    </p:set>
                                    <p:animEffect transition="in" filter="wheel(4)">
                                      <p:cBhvr>
                                        <p:cTn id="31" dur="2000"/>
                                        <p:tgtEl>
                                          <p:spTgt spid="78852">
                                            <p:txEl>
                                              <p:pRg st="12" end="12"/>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78852">
                                            <p:txEl>
                                              <p:pRg st="13" end="13"/>
                                            </p:txEl>
                                          </p:spTgt>
                                        </p:tgtEl>
                                        <p:attrNameLst>
                                          <p:attrName>style.visibility</p:attrName>
                                        </p:attrNameLst>
                                      </p:cBhvr>
                                      <p:to>
                                        <p:strVal val="visible"/>
                                      </p:to>
                                    </p:set>
                                    <p:animEffect transition="in" filter="wheel(4)">
                                      <p:cBhvr>
                                        <p:cTn id="34" dur="2000"/>
                                        <p:tgtEl>
                                          <p:spTgt spid="78852">
                                            <p:txEl>
                                              <p:pRg st="13" end="13"/>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78852">
                                            <p:txEl>
                                              <p:pRg st="14" end="14"/>
                                            </p:txEl>
                                          </p:spTgt>
                                        </p:tgtEl>
                                        <p:attrNameLst>
                                          <p:attrName>style.visibility</p:attrName>
                                        </p:attrNameLst>
                                      </p:cBhvr>
                                      <p:to>
                                        <p:strVal val="visible"/>
                                      </p:to>
                                    </p:set>
                                    <p:animEffect transition="in" filter="wheel(4)">
                                      <p:cBhvr>
                                        <p:cTn id="37" dur="2000"/>
                                        <p:tgtEl>
                                          <p:spTgt spid="78852">
                                            <p:txEl>
                                              <p:pRg st="14" end="14"/>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78852">
                                            <p:txEl>
                                              <p:pRg st="15" end="15"/>
                                            </p:txEl>
                                          </p:spTgt>
                                        </p:tgtEl>
                                        <p:attrNameLst>
                                          <p:attrName>style.visibility</p:attrName>
                                        </p:attrNameLst>
                                      </p:cBhvr>
                                      <p:to>
                                        <p:strVal val="visible"/>
                                      </p:to>
                                    </p:set>
                                    <p:animEffect transition="in" filter="wheel(4)">
                                      <p:cBhvr>
                                        <p:cTn id="40" dur="2000"/>
                                        <p:tgtEl>
                                          <p:spTgt spid="78852">
                                            <p:txEl>
                                              <p:pRg st="15" end="15"/>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78852">
                                            <p:txEl>
                                              <p:pRg st="16" end="16"/>
                                            </p:txEl>
                                          </p:spTgt>
                                        </p:tgtEl>
                                        <p:attrNameLst>
                                          <p:attrName>style.visibility</p:attrName>
                                        </p:attrNameLst>
                                      </p:cBhvr>
                                      <p:to>
                                        <p:strVal val="visible"/>
                                      </p:to>
                                    </p:set>
                                    <p:animEffect transition="in" filter="wheel(4)">
                                      <p:cBhvr>
                                        <p:cTn id="43" dur="2000"/>
                                        <p:tgtEl>
                                          <p:spTgt spid="7885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template</Template>
  <TotalTime>522</TotalTime>
  <Words>2551</Words>
  <Application>Microsoft Office PowerPoint</Application>
  <PresentationFormat>On-screen Show (4:3)</PresentationFormat>
  <Paragraphs>341</Paragraphs>
  <Slides>48</Slides>
  <Notes>29</Notes>
  <HiddenSlides>0</HiddenSlides>
  <MMClips>0</MMClips>
  <ScaleCrop>false</ScaleCrop>
  <HeadingPairs>
    <vt:vector size="6" baseType="variant">
      <vt:variant>
        <vt:lpstr>Theme</vt:lpstr>
      </vt:variant>
      <vt:variant>
        <vt:i4>7</vt:i4>
      </vt:variant>
      <vt:variant>
        <vt:lpstr>Embedded OLE Servers</vt:lpstr>
      </vt:variant>
      <vt:variant>
        <vt:i4>0</vt:i4>
      </vt:variant>
      <vt:variant>
        <vt:lpstr>Slide Titles</vt:lpstr>
      </vt:variant>
      <vt:variant>
        <vt:i4>48</vt:i4>
      </vt:variant>
    </vt:vector>
  </HeadingPairs>
  <TitlesOfParts>
    <vt:vector size="55" baseType="lpstr">
      <vt:lpstr>template</vt:lpstr>
      <vt:lpstr>1_Office Theme</vt:lpstr>
      <vt:lpstr>2_Flow</vt:lpstr>
      <vt:lpstr>2_Office Theme</vt:lpstr>
      <vt:lpstr>3_Office Theme</vt:lpstr>
      <vt:lpstr>4_Office Theme</vt:lpstr>
      <vt:lpstr>5_Office Theme</vt:lpstr>
      <vt:lpstr>Agenda, Part II</vt:lpstr>
      <vt:lpstr>NWLON Stations</vt:lpstr>
      <vt:lpstr>Types of Tides</vt:lpstr>
      <vt:lpstr>Types of Tides</vt:lpstr>
      <vt:lpstr>Slide 5</vt:lpstr>
      <vt:lpstr>Slide 6</vt:lpstr>
      <vt:lpstr>Data Processing</vt:lpstr>
      <vt:lpstr>Data Processing</vt:lpstr>
      <vt:lpstr>Tidal Datums</vt:lpstr>
      <vt:lpstr>Slide 10</vt:lpstr>
      <vt:lpstr>Go to Station Information to find Epoch Differences</vt:lpstr>
      <vt:lpstr>0.2 ft difference is not insignificant</vt:lpstr>
      <vt:lpstr>Station datum</vt:lpstr>
      <vt:lpstr>Station datum: misunderstood, risk of misuse</vt:lpstr>
      <vt:lpstr>Slide 15</vt:lpstr>
      <vt:lpstr>Slide 16</vt:lpstr>
      <vt:lpstr>Slide 17</vt:lpstr>
      <vt:lpstr>Slide 18</vt:lpstr>
      <vt:lpstr>Slide 19</vt:lpstr>
      <vt:lpstr>Relative Sea Level Trends</vt:lpstr>
      <vt:lpstr>Slide 21</vt:lpstr>
      <vt:lpstr>Long-term trends have to account for tidal epoch changes</vt:lpstr>
      <vt:lpstr>Slide 23</vt:lpstr>
      <vt:lpstr>NWLON Stations</vt:lpstr>
      <vt:lpstr>Non-primary (secondary and tertiary) stations are plotted if you change datatype to ‘Tide Predictions’</vt:lpstr>
      <vt:lpstr>Nov 12 ‘74 – Apr 5 ’05?</vt:lpstr>
      <vt:lpstr>The time period was 12 months, fr Apr 84-Mar 85, epoch 1983-2001</vt:lpstr>
      <vt:lpstr>Slide 28</vt:lpstr>
      <vt:lpstr>Slide 29</vt:lpstr>
      <vt:lpstr>VDATUM</vt:lpstr>
      <vt:lpstr>Slide 31</vt:lpstr>
      <vt:lpstr>Slide 32</vt:lpstr>
      <vt:lpstr>Datums available in VDATUM</vt:lpstr>
      <vt:lpstr>Errors from source data and transformations, using Chesapeake Bay dataset as an example</vt:lpstr>
      <vt:lpstr>Slide 35</vt:lpstr>
      <vt:lpstr>South SF Bay Info, fr 2005</vt:lpstr>
      <vt:lpstr>Slide 37</vt:lpstr>
      <vt:lpstr>Slide 38</vt:lpstr>
      <vt:lpstr>Slide 39</vt:lpstr>
      <vt:lpstr>Slide 40</vt:lpstr>
      <vt:lpstr>Slide 41</vt:lpstr>
      <vt:lpstr>“Angle pt” in County Boundary</vt:lpstr>
      <vt:lpstr>Nr Coyote Creek/Alviso Slough</vt:lpstr>
      <vt:lpstr>-999999: out of range or bad format</vt:lpstr>
      <vt:lpstr>2011 Tide gage Installation</vt:lpstr>
      <vt:lpstr>Slide 46</vt:lpstr>
      <vt:lpstr>Slide 47</vt:lpstr>
      <vt:lpstr>Slide 48</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Marti.Ikehara</dc:creator>
  <cp:lastModifiedBy>Marti.Ikehara</cp:lastModifiedBy>
  <cp:revision>54</cp:revision>
  <dcterms:created xsi:type="dcterms:W3CDTF">2011-06-07T20:16:26Z</dcterms:created>
  <dcterms:modified xsi:type="dcterms:W3CDTF">2011-06-15T13:37:27Z</dcterms:modified>
</cp:coreProperties>
</file>