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4114" r:id="rId2"/>
  </p:sldMasterIdLst>
  <p:notesMasterIdLst>
    <p:notesMasterId r:id="rId118"/>
  </p:notesMasterIdLst>
  <p:sldIdLst>
    <p:sldId id="261" r:id="rId3"/>
    <p:sldId id="936" r:id="rId4"/>
    <p:sldId id="1016" r:id="rId5"/>
    <p:sldId id="642" r:id="rId6"/>
    <p:sldId id="634" r:id="rId7"/>
    <p:sldId id="793" r:id="rId8"/>
    <p:sldId id="1017" r:id="rId9"/>
    <p:sldId id="708" r:id="rId10"/>
    <p:sldId id="672" r:id="rId11"/>
    <p:sldId id="709" r:id="rId12"/>
    <p:sldId id="674" r:id="rId13"/>
    <p:sldId id="885" r:id="rId14"/>
    <p:sldId id="640" r:id="rId15"/>
    <p:sldId id="876" r:id="rId16"/>
    <p:sldId id="711" r:id="rId17"/>
    <p:sldId id="896" r:id="rId18"/>
    <p:sldId id="898" r:id="rId19"/>
    <p:sldId id="835" r:id="rId20"/>
    <p:sldId id="899" r:id="rId21"/>
    <p:sldId id="900" r:id="rId22"/>
    <p:sldId id="1041" r:id="rId23"/>
    <p:sldId id="901" r:id="rId24"/>
    <p:sldId id="902" r:id="rId25"/>
    <p:sldId id="905" r:id="rId26"/>
    <p:sldId id="629" r:id="rId27"/>
    <p:sldId id="631" r:id="rId28"/>
    <p:sldId id="630" r:id="rId29"/>
    <p:sldId id="632" r:id="rId30"/>
    <p:sldId id="906" r:id="rId31"/>
    <p:sldId id="907" r:id="rId32"/>
    <p:sldId id="910" r:id="rId33"/>
    <p:sldId id="912" r:id="rId34"/>
    <p:sldId id="913" r:id="rId35"/>
    <p:sldId id="914" r:id="rId36"/>
    <p:sldId id="915" r:id="rId37"/>
    <p:sldId id="919" r:id="rId38"/>
    <p:sldId id="921" r:id="rId39"/>
    <p:sldId id="922" r:id="rId40"/>
    <p:sldId id="923" r:id="rId41"/>
    <p:sldId id="925" r:id="rId42"/>
    <p:sldId id="926" r:id="rId43"/>
    <p:sldId id="927" r:id="rId44"/>
    <p:sldId id="1049" r:id="rId45"/>
    <p:sldId id="945" r:id="rId46"/>
    <p:sldId id="1052" r:id="rId47"/>
    <p:sldId id="435" r:id="rId48"/>
    <p:sldId id="436" r:id="rId49"/>
    <p:sldId id="429" r:id="rId50"/>
    <p:sldId id="344" r:id="rId51"/>
    <p:sldId id="345" r:id="rId52"/>
    <p:sldId id="438" r:id="rId53"/>
    <p:sldId id="504" r:id="rId54"/>
    <p:sldId id="503" r:id="rId55"/>
    <p:sldId id="475" r:id="rId56"/>
    <p:sldId id="501" r:id="rId57"/>
    <p:sldId id="408" r:id="rId58"/>
    <p:sldId id="409" r:id="rId59"/>
    <p:sldId id="278" r:id="rId60"/>
    <p:sldId id="329" r:id="rId61"/>
    <p:sldId id="270" r:id="rId62"/>
    <p:sldId id="274" r:id="rId63"/>
    <p:sldId id="366" r:id="rId64"/>
    <p:sldId id="272" r:id="rId65"/>
    <p:sldId id="1441" r:id="rId66"/>
    <p:sldId id="273" r:id="rId67"/>
    <p:sldId id="937" r:id="rId68"/>
    <p:sldId id="938" r:id="rId69"/>
    <p:sldId id="1053" r:id="rId70"/>
    <p:sldId id="939" r:id="rId71"/>
    <p:sldId id="953" r:id="rId72"/>
    <p:sldId id="946" r:id="rId73"/>
    <p:sldId id="948" r:id="rId74"/>
    <p:sldId id="940" r:id="rId75"/>
    <p:sldId id="1381" r:id="rId76"/>
    <p:sldId id="954" r:id="rId77"/>
    <p:sldId id="955" r:id="rId78"/>
    <p:sldId id="956" r:id="rId79"/>
    <p:sldId id="957" r:id="rId80"/>
    <p:sldId id="958" r:id="rId81"/>
    <p:sldId id="959" r:id="rId82"/>
    <p:sldId id="960" r:id="rId83"/>
    <p:sldId id="974" r:id="rId84"/>
    <p:sldId id="975" r:id="rId85"/>
    <p:sldId id="265" r:id="rId86"/>
    <p:sldId id="411" r:id="rId87"/>
    <p:sldId id="972" r:id="rId88"/>
    <p:sldId id="973" r:id="rId89"/>
    <p:sldId id="352" r:id="rId90"/>
    <p:sldId id="353" r:id="rId91"/>
    <p:sldId id="961" r:id="rId92"/>
    <p:sldId id="962" r:id="rId93"/>
    <p:sldId id="963" r:id="rId94"/>
    <p:sldId id="964" r:id="rId95"/>
    <p:sldId id="350" r:id="rId96"/>
    <p:sldId id="351" r:id="rId97"/>
    <p:sldId id="967" r:id="rId98"/>
    <p:sldId id="968" r:id="rId99"/>
    <p:sldId id="969" r:id="rId100"/>
    <p:sldId id="970" r:id="rId101"/>
    <p:sldId id="971" r:id="rId102"/>
    <p:sldId id="965" r:id="rId103"/>
    <p:sldId id="1374" r:id="rId104"/>
    <p:sldId id="1428" r:id="rId105"/>
    <p:sldId id="1431" r:id="rId106"/>
    <p:sldId id="1424" r:id="rId107"/>
    <p:sldId id="1429" r:id="rId108"/>
    <p:sldId id="1430" r:id="rId109"/>
    <p:sldId id="1432" r:id="rId110"/>
    <p:sldId id="1435" r:id="rId111"/>
    <p:sldId id="1437" r:id="rId112"/>
    <p:sldId id="1436" r:id="rId113"/>
    <p:sldId id="1439" r:id="rId114"/>
    <p:sldId id="1440" r:id="rId115"/>
    <p:sldId id="976" r:id="rId116"/>
    <p:sldId id="935" r:id="rId11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43" autoAdjust="0"/>
  </p:normalViewPr>
  <p:slideViewPr>
    <p:cSldViewPr snapToGrid="0" snapToObjects="1">
      <p:cViewPr varScale="1">
        <p:scale>
          <a:sx n="86" d="100"/>
          <a:sy n="86" d="100"/>
        </p:scale>
        <p:origin x="1382"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1E207-49F8-42A2-8536-1426B1F939D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A123FC3-F410-48D5-B993-3F52D314DA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7FAD60D7-6509-4236-B0D6-80BE712AFEC2}" type="datetimeFigureOut">
              <a:rPr lang="en-US"/>
              <a:pPr>
                <a:defRPr/>
              </a:pPr>
              <a:t>2/26/2024</a:t>
            </a:fld>
            <a:endParaRPr lang="en-US"/>
          </a:p>
        </p:txBody>
      </p:sp>
      <p:sp>
        <p:nvSpPr>
          <p:cNvPr id="4" name="Slide Image Placeholder 3">
            <a:extLst>
              <a:ext uri="{FF2B5EF4-FFF2-40B4-BE49-F238E27FC236}">
                <a16:creationId xmlns:a16="http://schemas.microsoft.com/office/drawing/2014/main" id="{8C844894-41FC-44BE-931F-9F305BA490E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67C322-4226-435C-8D1E-1115640E67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C9236A-BD57-4F39-AED0-14A44137C5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A79FD4-C99F-4E88-89C4-11333D7E3B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4FBB45-6CAA-4A67-9BD4-A53B209936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marL="0" marR="0" lvl="0" indent="0" algn="r" defTabSz="914218" rtl="0" eaLnBrk="1" fontAlgn="base" latinLnBrk="0" hangingPunct="1">
              <a:lnSpc>
                <a:spcPct val="100000"/>
              </a:lnSpc>
              <a:spcBef>
                <a:spcPct val="0"/>
              </a:spcBef>
              <a:spcAft>
                <a:spcPct val="0"/>
              </a:spcAft>
              <a:buClrTx/>
              <a:buSzTx/>
              <a:buFontTx/>
              <a:buNone/>
              <a:tabLst/>
              <a:defRPr/>
            </a:pPr>
            <a:fld id="{506D509A-BFD5-4D5F-AAD1-E7FC90ED03F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14218"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517522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FCB2978-52DE-4BF6-A67A-5B4E3D2E6747}" type="slidenum">
              <a:rPr lang="en-US" altLang="en-US" sz="1300" smtClean="0">
                <a:latin typeface="Times New Roman" panose="02020603050405020304" pitchFamily="18" charset="0"/>
                <a:cs typeface="Arial" panose="020B0604020202020204" pitchFamily="34" charset="0"/>
              </a:rPr>
              <a:pPr eaLnBrk="0" hangingPunct="0">
                <a:spcBef>
                  <a:spcPct val="0"/>
                </a:spcBef>
              </a:pPr>
              <a:t>13</a:t>
            </a:fld>
            <a:endParaRPr lang="en-US" altLang="en-US" sz="1300">
              <a:latin typeface="Times New Roman" panose="02020603050405020304" pitchFamily="18" charset="0"/>
              <a:cs typeface="Arial" panose="020B0604020202020204" pitchFamily="34" charset="0"/>
            </a:endParaRPr>
          </a:p>
        </p:txBody>
      </p:sp>
      <p:sp>
        <p:nvSpPr>
          <p:cNvPr id="204803" name="Rectangle 2"/>
          <p:cNvSpPr>
            <a:spLocks noGrp="1" noRot="1" noChangeAspect="1" noChangeArrowheads="1" noTextEdit="1"/>
          </p:cNvSpPr>
          <p:nvPr>
            <p:ph type="sldImg"/>
          </p:nvPr>
        </p:nvSpPr>
        <p:spPr bwMode="auto">
          <a:xfrm>
            <a:off x="1258888" y="720725"/>
            <a:ext cx="47990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a:latin typeface="Palatino Linotype" panose="0204050205050503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373188" y="1144588"/>
            <a:ext cx="4111625" cy="3084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are looking up! GNSS technologies simplify and improve access to and accuracy of our spatial reference system.</a:t>
            </a:r>
          </a:p>
          <a:p>
            <a:endParaRPr lang="en-US" altLang="en-US"/>
          </a:p>
          <a:p>
            <a:r>
              <a:rPr lang="en-US" altLang="en-US"/>
              <a:t>While we can continue to leverage this technology to maintain the old datums, it makes sense to adopt GRAV-D results in an unpolluted form, and align it to modern global standards.</a:t>
            </a:r>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17B101A-7336-4C9B-A58A-4F2FF606155D}" type="slidenum">
              <a:rPr lang="en-US" altLang="en-US" smtClean="0"/>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spcBef>
                <a:spcPct val="30000"/>
              </a:spcBef>
              <a:defRPr sz="1200">
                <a:solidFill>
                  <a:schemeClr val="tx1"/>
                </a:solidFill>
                <a:latin typeface="Calibri" panose="020F0502020204030204" pitchFamily="34" charset="0"/>
              </a:defRPr>
            </a:lvl1pPr>
            <a:lvl2pPr marL="727075" indent="-279400" defTabSz="933450">
              <a:spcBef>
                <a:spcPct val="30000"/>
              </a:spcBef>
              <a:defRPr sz="1200">
                <a:solidFill>
                  <a:schemeClr val="tx1"/>
                </a:solidFill>
                <a:latin typeface="Calibri" panose="020F0502020204030204" pitchFamily="34" charset="0"/>
              </a:defRPr>
            </a:lvl2pPr>
            <a:lvl3pPr marL="1120775" indent="-223838" defTabSz="933450">
              <a:spcBef>
                <a:spcPct val="30000"/>
              </a:spcBef>
              <a:defRPr sz="1200">
                <a:solidFill>
                  <a:schemeClr val="tx1"/>
                </a:solidFill>
                <a:latin typeface="Calibri" panose="020F0502020204030204" pitchFamily="34" charset="0"/>
              </a:defRPr>
            </a:lvl3pPr>
            <a:lvl4pPr marL="1568450" indent="-223838" defTabSz="933450">
              <a:spcBef>
                <a:spcPct val="30000"/>
              </a:spcBef>
              <a:defRPr sz="1200">
                <a:solidFill>
                  <a:schemeClr val="tx1"/>
                </a:solidFill>
                <a:latin typeface="Calibri" panose="020F0502020204030204" pitchFamily="34" charset="0"/>
              </a:defRPr>
            </a:lvl4pPr>
            <a:lvl5pPr marL="2016125" indent="-223838" defTabSz="933450">
              <a:spcBef>
                <a:spcPct val="30000"/>
              </a:spcBef>
              <a:defRPr sz="1200">
                <a:solidFill>
                  <a:schemeClr val="tx1"/>
                </a:solidFill>
                <a:latin typeface="Calibri" panose="020F0502020204030204" pitchFamily="34" charset="0"/>
              </a:defRPr>
            </a:lvl5pPr>
            <a:lvl6pPr marL="2473325" indent="-223838" defTabSz="933450" eaLnBrk="0" fontAlgn="base" hangingPunct="0">
              <a:spcBef>
                <a:spcPct val="30000"/>
              </a:spcBef>
              <a:spcAft>
                <a:spcPct val="0"/>
              </a:spcAft>
              <a:defRPr sz="1200">
                <a:solidFill>
                  <a:schemeClr val="tx1"/>
                </a:solidFill>
                <a:latin typeface="Calibri" panose="020F0502020204030204" pitchFamily="34" charset="0"/>
              </a:defRPr>
            </a:lvl6pPr>
            <a:lvl7pPr marL="2930525" indent="-223838" defTabSz="933450" eaLnBrk="0" fontAlgn="base" hangingPunct="0">
              <a:spcBef>
                <a:spcPct val="30000"/>
              </a:spcBef>
              <a:spcAft>
                <a:spcPct val="0"/>
              </a:spcAft>
              <a:defRPr sz="1200">
                <a:solidFill>
                  <a:schemeClr val="tx1"/>
                </a:solidFill>
                <a:latin typeface="Calibri" panose="020F0502020204030204" pitchFamily="34" charset="0"/>
              </a:defRPr>
            </a:lvl7pPr>
            <a:lvl8pPr marL="3387725" indent="-223838" defTabSz="933450" eaLnBrk="0" fontAlgn="base" hangingPunct="0">
              <a:spcBef>
                <a:spcPct val="30000"/>
              </a:spcBef>
              <a:spcAft>
                <a:spcPct val="0"/>
              </a:spcAft>
              <a:defRPr sz="1200">
                <a:solidFill>
                  <a:schemeClr val="tx1"/>
                </a:solidFill>
                <a:latin typeface="Calibri" panose="020F0502020204030204" pitchFamily="34" charset="0"/>
              </a:defRPr>
            </a:lvl8pPr>
            <a:lvl9pPr marL="3844925" indent="-223838" defTabSz="933450"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BDE99EA6-439F-4CE0-B0C6-972A98D0F013}" type="slidenum">
              <a:rPr lang="en-US" altLang="en-US" sz="1300" smtClean="0">
                <a:solidFill>
                  <a:srgbClr val="000000"/>
                </a:solidFill>
                <a:latin typeface="Times New Roman" panose="02020603050405020304" pitchFamily="18" charset="0"/>
                <a:cs typeface="Arial" panose="020B0604020202020204" pitchFamily="34" charset="0"/>
              </a:rPr>
              <a:pPr eaLnBrk="0" hangingPunct="0">
                <a:spcBef>
                  <a:spcPct val="0"/>
                </a:spcBef>
              </a:pPr>
              <a:t>15</a:t>
            </a:fld>
            <a:endParaRPr lang="en-US" altLang="en-US" sz="1300">
              <a:solidFill>
                <a:srgbClr val="000000"/>
              </a:solidFill>
              <a:latin typeface="Times New Roman" panose="02020603050405020304" pitchFamily="18" charset="0"/>
              <a:cs typeface="Arial" panose="020B0604020202020204" pitchFamily="34" charset="0"/>
            </a:endParaRPr>
          </a:p>
        </p:txBody>
      </p:sp>
      <p:sp>
        <p:nvSpPr>
          <p:cNvPr id="215043" name="Rectangle 2"/>
          <p:cNvSpPr>
            <a:spLocks noGrp="1" noRot="1" noChangeAspect="1" noChangeArrowheads="1" noTextEdit="1"/>
          </p:cNvSpPr>
          <p:nvPr>
            <p:ph type="sldImg"/>
          </p:nvPr>
        </p:nvSpPr>
        <p:spPr bwMode="auto">
          <a:xfrm>
            <a:off x="1257300"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xfrm>
            <a:off x="974726" y="4560889"/>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hlinkClick r:id="rId3"/>
              </a:rPr>
              <a:t>Realization and unification of NAD83 in Canada and the U.S. via the ITRF.</a:t>
            </a:r>
            <a:r>
              <a:rPr lang="en-US" altLang="en-US"/>
              <a:t> </a:t>
            </a:r>
          </a:p>
          <a:p>
            <a:r>
              <a:rPr lang="en-US" altLang="en-US"/>
              <a:t>http://www.geod.nrcan.gc.ca &gt; Geodetic Survey Division &gt; Publications &gt; Papers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50973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18</a:t>
            </a:fld>
            <a:endParaRPr lang="en-US" altLang="en-US">
              <a:cs typeface="Arial" panose="020B0604020202020204" pitchFamily="34" charset="0"/>
            </a:endParaRPr>
          </a:p>
        </p:txBody>
      </p:sp>
    </p:spTree>
    <p:extLst>
      <p:ext uri="{BB962C8B-B14F-4D97-AF65-F5344CB8AC3E}">
        <p14:creationId xmlns:p14="http://schemas.microsoft.com/office/powerpoint/2010/main" val="2356671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-NON-</a:t>
            </a:r>
            <a:r>
              <a:rPr lang="en-US" baseline="0" dirty="0" err="1"/>
              <a:t>geocentricity</a:t>
            </a:r>
            <a:r>
              <a:rPr lang="en-US" baseline="0" dirty="0"/>
              <a:t>… well the goal was a geocentric NAD but it was the 80s, so they were off a little bit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1206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-picture</a:t>
            </a:r>
            <a:r>
              <a:rPr lang="en-US" baseline="0" dirty="0"/>
              <a:t> this, there’s one quarter of an ellipsoid, notice they are the same geometry (size, shape) but different origin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74589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-Estimate</a:t>
            </a:r>
            <a:r>
              <a:rPr lang="en-US" baseline="0" dirty="0"/>
              <a:t> of shift from NAD83(2011) epoch 2010.00 to NATRF2022 epoch 2020.00</a:t>
            </a:r>
          </a:p>
          <a:p>
            <a:r>
              <a:rPr lang="en-US" baseline="0" dirty="0"/>
              <a:t>-so this represents the positional shift due to non-</a:t>
            </a:r>
            <a:r>
              <a:rPr lang="en-US" baseline="0" dirty="0" err="1"/>
              <a:t>geocentricity</a:t>
            </a:r>
            <a:r>
              <a:rPr lang="en-US" baseline="0" dirty="0"/>
              <a:t> that we’re addressing/fixing</a:t>
            </a:r>
          </a:p>
          <a:p>
            <a:r>
              <a:rPr lang="en-US" baseline="0" dirty="0"/>
              <a:t>-now remember this is the Geometric component only, so the graphic on the right illustrates a somewhat constant shift because it is representing Ellipsoidal shift, </a:t>
            </a:r>
            <a:r>
              <a:rPr lang="en-US" b="1" baseline="0" dirty="0"/>
              <a:t>not Orthometric</a:t>
            </a:r>
          </a:p>
          <a:p>
            <a:r>
              <a:rPr lang="en-US" dirty="0"/>
              <a:t>-Look at the size of those arrows,</a:t>
            </a:r>
            <a:r>
              <a:rPr lang="en-US" baseline="0" dirty="0"/>
              <a:t> based on the scale bar there we’re looking at about 1 meter-</a:t>
            </a:r>
            <a:r>
              <a:rPr lang="en-US" baseline="0" dirty="0" err="1"/>
              <a:t>ish</a:t>
            </a:r>
            <a:r>
              <a:rPr lang="en-US" baseline="0" dirty="0"/>
              <a:t> </a:t>
            </a:r>
            <a:r>
              <a:rPr lang="en-US" baseline="0" dirty="0" err="1"/>
              <a:t>lat,lon</a:t>
            </a:r>
            <a:r>
              <a:rPr lang="en-US" baseline="0" dirty="0"/>
              <a:t> shift and somewhere around the same </a:t>
            </a:r>
            <a:r>
              <a:rPr lang="en-US" baseline="0" dirty="0" err="1"/>
              <a:t>ellipsoidally</a:t>
            </a:r>
            <a:r>
              <a:rPr lang="en-US" baseline="0" dirty="0"/>
              <a:t> around here</a:t>
            </a:r>
          </a:p>
          <a:p>
            <a:r>
              <a:rPr lang="en-US" baseline="0" dirty="0"/>
              <a:t>-REMEMBER, this is easy to address compared to geoid/</a:t>
            </a:r>
            <a:r>
              <a:rPr lang="en-US" baseline="0" dirty="0" err="1"/>
              <a:t>ortho</a:t>
            </a:r>
            <a:r>
              <a:rPr lang="en-US" baseline="0" dirty="0"/>
              <a:t> heights!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66887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‘plate fixed’ later.</a:t>
            </a:r>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87616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13469541-9789-46D3-B632-ACB5C5770F2C}" type="slidenum">
              <a:rPr lang="en-US" altLang="en-US" sz="1300" smtClean="0">
                <a:latin typeface="Times New Roman" panose="02020603050405020304" pitchFamily="18" charset="0"/>
                <a:cs typeface="Arial" panose="020B0604020202020204" pitchFamily="34" charset="0"/>
              </a:rPr>
              <a:pPr eaLnBrk="0" hangingPunct="0">
                <a:spcBef>
                  <a:spcPct val="0"/>
                </a:spcBef>
              </a:pPr>
              <a:t>4</a:t>
            </a:fld>
            <a:endParaRPr lang="en-US" altLang="en-US" sz="1300">
              <a:latin typeface="Times New Roman" panose="02020603050405020304" pitchFamily="18" charset="0"/>
              <a:cs typeface="Arial" panose="020B0604020202020204" pitchFamily="34" charset="0"/>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38063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69082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86102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93331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78140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5325"/>
            <a:ext cx="4649788"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it all starts</a:t>
            </a:r>
            <a:r>
              <a:rPr lang="en-US" altLang="en-US" baseline="0" dirty="0"/>
              <a:t> with ITRF</a:t>
            </a:r>
          </a:p>
          <a:p>
            <a:r>
              <a:rPr lang="en-US" altLang="en-US" baseline="0" dirty="0"/>
              <a:t>-OPUS is already running all your processing in ITRF, take a look at one of your recent solution reports and you’ll see ITRF2014 coordinates on the right hand side (or IGS/IGb08)</a:t>
            </a:r>
          </a:p>
          <a:p>
            <a:r>
              <a:rPr lang="en-US" altLang="en-US" baseline="0" dirty="0"/>
              <a:t>-Not just North America, Each plate gets a set of EPP associated with it, as each plate is rotating around a different Euler Pole </a:t>
            </a:r>
          </a:p>
          <a:p>
            <a:endParaRPr lang="en-US" altLang="en-US" baseline="0"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98D6984-8E5E-478D-8F77-5884F69C3D28}"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199346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43113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88602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DB5857B-6BAE-944B-AAB1-ECC8570D1349}"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162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8855D0-B5B3-4D1A-9D23-46632876D5E9}" type="slidenum">
              <a:rPr lang="en-US" altLang="en-US" sz="1300" smtClean="0">
                <a:cs typeface="Arial" panose="020B0604020202020204" pitchFamily="34" charset="0"/>
              </a:rPr>
              <a:pPr>
                <a:spcBef>
                  <a:spcPct val="0"/>
                </a:spcBef>
              </a:pPr>
              <a:t>5</a:t>
            </a:fld>
            <a:endParaRPr lang="en-US" altLang="en-US" sz="130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-Model of all residual/</a:t>
            </a:r>
            <a:r>
              <a:rPr lang="en-US" baseline="0" dirty="0"/>
              <a:t>leftover </a:t>
            </a:r>
            <a:r>
              <a:rPr lang="en-US" b="1" i="1" baseline="0" dirty="0"/>
              <a:t>horizontal</a:t>
            </a:r>
            <a:r>
              <a:rPr lang="en-US" baseline="0" dirty="0"/>
              <a:t> velocities after applying those EPPs</a:t>
            </a:r>
            <a:endParaRPr lang="en-US" dirty="0"/>
          </a:p>
          <a:p>
            <a:r>
              <a:rPr lang="en-US" dirty="0"/>
              <a:t>HTDP hasn’t been updated, but</a:t>
            </a:r>
            <a:r>
              <a:rPr lang="en-US" baseline="0" dirty="0"/>
              <a:t> the IFVM will be even better than HTDP.</a:t>
            </a:r>
          </a:p>
          <a:p>
            <a:r>
              <a:rPr lang="en-US" baseline="0" dirty="0"/>
              <a:t>That bottom bullet is what the current plan is stating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668467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43</a:t>
            </a:fld>
            <a:endParaRPr lang="en-US" altLang="en-US">
              <a:cs typeface="Arial" panose="020B0604020202020204" pitchFamily="34" charset="0"/>
            </a:endParaRPr>
          </a:p>
        </p:txBody>
      </p:sp>
    </p:spTree>
    <p:extLst>
      <p:ext uri="{BB962C8B-B14F-4D97-AF65-F5344CB8AC3E}">
        <p14:creationId xmlns:p14="http://schemas.microsoft.com/office/powerpoint/2010/main" val="716176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46</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47</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48</a:t>
            </a:fld>
            <a:endParaRPr lang="en-US">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5BB2F-473B-4DEE-B32E-238EC4E47F1B}" type="slidenum">
              <a:rPr lang="en-US" altLang="en-US" sz="1300" smtClean="0">
                <a:solidFill>
                  <a:srgbClr val="000000"/>
                </a:solidFill>
                <a:cs typeface="Arial" panose="020B0604020202020204" pitchFamily="34" charset="0"/>
              </a:rPr>
              <a:pPr>
                <a:spcBef>
                  <a:spcPct val="0"/>
                </a:spcBef>
              </a:pPr>
              <a:t>51</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1362333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54</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Stress:</a:t>
            </a:r>
            <a:r>
              <a:rPr lang="en-US" baseline="0" dirty="0"/>
              <a:t> Need a lot of mass and (gravity) change over large areas to get ‘significant’ geoid change.  It is not just a surface deformation event.  There actually has to be mass redistribution causing gravity change.</a:t>
            </a:r>
            <a:endParaRPr lang="en-US" dirty="0"/>
          </a:p>
          <a:p>
            <a:r>
              <a:rPr lang="en-US" baseline="0" dirty="0"/>
              <a:t>Need to validate how well this changes reflect what is happening on the ground.</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55</a:t>
            </a:fld>
            <a:endParaRPr lang="en-US"/>
          </a:p>
        </p:txBody>
      </p:sp>
    </p:spTree>
    <p:extLst>
      <p:ext uri="{BB962C8B-B14F-4D97-AF65-F5344CB8AC3E}">
        <p14:creationId xmlns:p14="http://schemas.microsoft.com/office/powerpoint/2010/main" val="512537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GeMS</a:t>
            </a:r>
            <a:r>
              <a:rPr lang="en-US" dirty="0"/>
              <a:t> is not a ‘new’ project</a:t>
            </a:r>
            <a:r>
              <a:rPr lang="en-US" baseline="0" dirty="0"/>
              <a:t> as it was originally proposed as the 2</a:t>
            </a:r>
            <a:r>
              <a:rPr lang="en-US" baseline="30000" dirty="0"/>
              <a:t>nd</a:t>
            </a:r>
            <a:r>
              <a:rPr lang="en-US" baseline="0" dirty="0"/>
              <a:t> component of the GRAV-D project. </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56</a:t>
            </a:fld>
            <a:endParaRPr lang="en-US"/>
          </a:p>
        </p:txBody>
      </p:sp>
    </p:spTree>
    <p:extLst>
      <p:ext uri="{BB962C8B-B14F-4D97-AF65-F5344CB8AC3E}">
        <p14:creationId xmlns:p14="http://schemas.microsoft.com/office/powerpoint/2010/main" val="617838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57</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E6F9D2-DFBC-41E6-9F5F-88CC9D1F9C68}" type="slidenum">
              <a:rPr lang="en-US" altLang="en-US" smtClean="0">
                <a:solidFill>
                  <a:srgbClr val="000000"/>
                </a:solidFill>
                <a:latin typeface="Arial" panose="020B0604020202020204" pitchFamily="34" charset="0"/>
                <a:cs typeface="Arial" panose="020B0604020202020204" pitchFamily="34" charset="0"/>
              </a:rPr>
              <a:pPr>
                <a:spcBef>
                  <a:spcPct val="0"/>
                </a:spcBef>
              </a:pPr>
              <a:t>6</a:t>
            </a:fld>
            <a:endParaRPr lang="en-US" altLang="en-US">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708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10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786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978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867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Hirt, C., </a:t>
            </a:r>
            <a:r>
              <a:rPr lang="en-US" sz="1200" b="0" i="0" kern="1200" dirty="0" err="1">
                <a:solidFill>
                  <a:schemeClr val="tx1"/>
                </a:solidFill>
                <a:effectLst/>
                <a:latin typeface="+mn-lt"/>
                <a:ea typeface="+mn-ea"/>
                <a:cs typeface="+mn-cs"/>
              </a:rPr>
              <a:t>Bürki</a:t>
            </a:r>
            <a:r>
              <a:rPr lang="en-US" sz="1200" b="0" i="0" kern="1200" dirty="0">
                <a:solidFill>
                  <a:schemeClr val="tx1"/>
                </a:solidFill>
                <a:effectLst/>
                <a:latin typeface="+mn-lt"/>
                <a:ea typeface="+mn-ea"/>
                <a:cs typeface="+mn-cs"/>
              </a:rPr>
              <a:t>, B., </a:t>
            </a:r>
            <a:r>
              <a:rPr lang="en-US" sz="1200" b="0" i="0" kern="1200" dirty="0" err="1">
                <a:solidFill>
                  <a:schemeClr val="tx1"/>
                </a:solidFill>
                <a:effectLst/>
                <a:latin typeface="+mn-lt"/>
                <a:ea typeface="+mn-ea"/>
                <a:cs typeface="+mn-cs"/>
              </a:rPr>
              <a:t>Somieski</a:t>
            </a:r>
            <a:r>
              <a:rPr lang="en-US" sz="1200" b="0" i="0" kern="1200" dirty="0">
                <a:solidFill>
                  <a:schemeClr val="tx1"/>
                </a:solidFill>
                <a:effectLst/>
                <a:latin typeface="+mn-lt"/>
                <a:ea typeface="+mn-ea"/>
                <a:cs typeface="+mn-cs"/>
              </a:rPr>
              <a:t>, A., &amp; </a:t>
            </a:r>
            <a:r>
              <a:rPr lang="en-US" sz="1200" b="0" i="0" kern="1200" dirty="0" err="1">
                <a:solidFill>
                  <a:schemeClr val="tx1"/>
                </a:solidFill>
                <a:effectLst/>
                <a:latin typeface="+mn-lt"/>
                <a:ea typeface="+mn-ea"/>
                <a:cs typeface="+mn-cs"/>
              </a:rPr>
              <a:t>Seeber</a:t>
            </a:r>
            <a:r>
              <a:rPr lang="en-US" sz="1200" b="0" i="0" kern="1200" dirty="0">
                <a:solidFill>
                  <a:schemeClr val="tx1"/>
                </a:solidFill>
                <a:effectLst/>
                <a:latin typeface="+mn-lt"/>
                <a:ea typeface="+mn-ea"/>
                <a:cs typeface="+mn-cs"/>
              </a:rPr>
              <a:t>, G. (2010). Modern determination of vertical deflections using digital zenith cameras. </a:t>
            </a:r>
            <a:r>
              <a:rPr lang="en-US" sz="1200" b="0" i="1" kern="1200" dirty="0">
                <a:solidFill>
                  <a:schemeClr val="tx1"/>
                </a:solidFill>
                <a:effectLst/>
                <a:latin typeface="+mn-lt"/>
                <a:ea typeface="+mn-ea"/>
                <a:cs typeface="+mn-cs"/>
              </a:rPr>
              <a:t>Journal of Surveying Engineering</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136</a:t>
            </a:r>
            <a:r>
              <a:rPr lang="en-US" sz="1200" b="0" i="0" kern="1200" dirty="0">
                <a:solidFill>
                  <a:schemeClr val="tx1"/>
                </a:solidFill>
                <a:effectLst/>
                <a:latin typeface="+mn-lt"/>
                <a:ea typeface="+mn-ea"/>
                <a:cs typeface="+mn-cs"/>
              </a:rPr>
              <a:t>(1), 1-12.</a:t>
            </a:r>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656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110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84</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25;gb53374b457_0_141:notes">
            <a:extLst>
              <a:ext uri="{FF2B5EF4-FFF2-40B4-BE49-F238E27FC236}">
                <a16:creationId xmlns:a16="http://schemas.microsoft.com/office/drawing/2014/main" id="{D8A95690-DE0D-4A70-9988-2A949E86E42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226;gb53374b457_0_141:notes">
            <a:extLst>
              <a:ext uri="{FF2B5EF4-FFF2-40B4-BE49-F238E27FC236}">
                <a16:creationId xmlns:a16="http://schemas.microsoft.com/office/drawing/2014/main" id="{E70D99A8-FD4E-40EF-92EE-59AE073F7C5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36043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91BEF71-7571-409B-AE02-C03712F02C06}"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93009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122;gb53374b457_0_37:notes">
            <a:extLst>
              <a:ext uri="{FF2B5EF4-FFF2-40B4-BE49-F238E27FC236}">
                <a16:creationId xmlns:a16="http://schemas.microsoft.com/office/drawing/2014/main" id="{31649A2E-95AB-4162-A547-FB5E3558CA29}"/>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buSzPts val="1400"/>
            </a:pPr>
            <a:endParaRPr lang="en-US" altLang="en-US"/>
          </a:p>
        </p:txBody>
      </p:sp>
      <p:sp>
        <p:nvSpPr>
          <p:cNvPr id="94211" name="Google Shape;123;gb53374b457_0_37:notes">
            <a:extLst>
              <a:ext uri="{FF2B5EF4-FFF2-40B4-BE49-F238E27FC236}">
                <a16:creationId xmlns:a16="http://schemas.microsoft.com/office/drawing/2014/main" id="{99E1B11A-889F-4530-812A-8FDF6AD0FF5F}"/>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182;gadf95b9e73_0_208:notes">
            <a:extLst>
              <a:ext uri="{FF2B5EF4-FFF2-40B4-BE49-F238E27FC236}">
                <a16:creationId xmlns:a16="http://schemas.microsoft.com/office/drawing/2014/main" id="{563858ED-3475-4DEE-8C7F-B992C116D880}"/>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buSzPts val="1100"/>
            </a:pPr>
            <a:r>
              <a:rPr lang="en-US" altLang="en-US" sz="14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Geographic center of CONUS, 2021-1-12 12:00 PM - 6:00 PM CST</a:t>
            </a:r>
            <a:endParaRPr lang="en-US" altLang="en-US" sz="20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a:p>
            <a:pPr>
              <a:spcBef>
                <a:spcPct val="0"/>
              </a:spcBef>
              <a:buSzPts val="1400"/>
            </a:pPr>
            <a:endParaRPr lang="en-US" altLang="en-US"/>
          </a:p>
        </p:txBody>
      </p:sp>
      <p:sp>
        <p:nvSpPr>
          <p:cNvPr id="96259" name="Google Shape;183;gadf95b9e73_0_208:notes">
            <a:extLst>
              <a:ext uri="{FF2B5EF4-FFF2-40B4-BE49-F238E27FC236}">
                <a16:creationId xmlns:a16="http://schemas.microsoft.com/office/drawing/2014/main" id="{A422BB96-A322-4610-B0FA-45BE3C479C79}"/>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195;gb53374b457_0_96:notes">
            <a:extLst>
              <a:ext uri="{FF2B5EF4-FFF2-40B4-BE49-F238E27FC236}">
                <a16:creationId xmlns:a16="http://schemas.microsoft.com/office/drawing/2014/main" id="{F3BA820E-9191-456D-A3E1-59EC193871B9}"/>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8307" name="Google Shape;196;gb53374b457_0_96:notes">
            <a:extLst>
              <a:ext uri="{FF2B5EF4-FFF2-40B4-BE49-F238E27FC236}">
                <a16:creationId xmlns:a16="http://schemas.microsoft.com/office/drawing/2014/main" id="{B0043376-36CD-41D4-BDCF-2890621E27B6}"/>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110</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A76D65-9DC9-4D45-8D29-A0F87DFFF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32A2732-5E75-4391-BA8B-3D5C65315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3BB19C56-47A7-4C64-A3DF-58BC662E5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9CC265-99A3-4D02-BEBE-F91B822A2670}" type="slidenum">
              <a:rPr lang="en-US" altLang="en-US" smtClean="0"/>
              <a:pPr/>
              <a:t>115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Calibri" panose="020F0502020204030204" pitchFamily="34" charset="0"/>
              </a:defRPr>
            </a:lvl1pPr>
            <a:lvl2pPr marL="741363" indent="-284163" defTabSz="968375">
              <a:spcBef>
                <a:spcPct val="30000"/>
              </a:spcBef>
              <a:defRPr sz="1200">
                <a:solidFill>
                  <a:schemeClr val="tx1"/>
                </a:solidFill>
                <a:latin typeface="Calibri" panose="020F0502020204030204" pitchFamily="34" charset="0"/>
              </a:defRPr>
            </a:lvl2pPr>
            <a:lvl3pPr marL="1141413" indent="-227013" defTabSz="968375">
              <a:spcBef>
                <a:spcPct val="30000"/>
              </a:spcBef>
              <a:defRPr sz="1200">
                <a:solidFill>
                  <a:schemeClr val="tx1"/>
                </a:solidFill>
                <a:latin typeface="Calibri" panose="020F0502020204030204" pitchFamily="34" charset="0"/>
              </a:defRPr>
            </a:lvl3pPr>
            <a:lvl4pPr marL="1598613" indent="-227013" defTabSz="968375">
              <a:spcBef>
                <a:spcPct val="30000"/>
              </a:spcBef>
              <a:defRPr sz="1200">
                <a:solidFill>
                  <a:schemeClr val="tx1"/>
                </a:solidFill>
                <a:latin typeface="Calibri" panose="020F0502020204030204" pitchFamily="34" charset="0"/>
              </a:defRPr>
            </a:lvl4pPr>
            <a:lvl5pPr marL="2055813" indent="-227013" defTabSz="968375">
              <a:spcBef>
                <a:spcPct val="30000"/>
              </a:spcBef>
              <a:defRPr sz="1200">
                <a:solidFill>
                  <a:schemeClr val="tx1"/>
                </a:solidFill>
                <a:latin typeface="Calibri" panose="020F0502020204030204" pitchFamily="34" charset="0"/>
              </a:defRPr>
            </a:lvl5pPr>
            <a:lvl6pPr marL="2513013" indent="-227013" defTabSz="968375"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68375"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68375"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68375"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8DEB92D2-D692-4203-B4CA-E96046DD808F}" type="slidenum">
              <a:rPr lang="en-US" altLang="en-US" sz="1300" smtClean="0">
                <a:latin typeface="Times New Roman" panose="02020603050405020304" pitchFamily="18" charset="0"/>
                <a:cs typeface="Arial" panose="020B0604020202020204" pitchFamily="34" charset="0"/>
              </a:rPr>
              <a:pPr eaLnBrk="0" hangingPunct="0">
                <a:spcBef>
                  <a:spcPct val="0"/>
                </a:spcBef>
              </a:pPr>
              <a:t>9</a:t>
            </a:fld>
            <a:endParaRPr lang="en-US" altLang="en-US" sz="1300">
              <a:latin typeface="Times New Roman" panose="02020603050405020304" pitchFamily="18"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By fixing the geopotential value at the origin point, it was possible to ensure that the origins of IGLD 85 and NAVD 88 aligned.</a:t>
            </a:r>
          </a:p>
          <a:p>
            <a:pPr eaLnBrk="1" hangingPunct="1"/>
            <a:endParaRPr lang="en-US" altLang="en-US"/>
          </a:p>
          <a:p>
            <a:pPr eaLnBrk="1" hangingPunct="1"/>
            <a:r>
              <a:rPr lang="en-US" altLang="en-US"/>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a:p>
          <a:p>
            <a:pPr eaLnBrk="1" hangingPunct="1"/>
            <a:r>
              <a:rPr lang="en-US" altLang="en-US"/>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Calibri" panose="020F0502020204030204" pitchFamily="34" charset="0"/>
              </a:defRPr>
            </a:lvl1pPr>
            <a:lvl2pPr marL="741363" indent="-284163" defTabSz="968375">
              <a:spcBef>
                <a:spcPct val="30000"/>
              </a:spcBef>
              <a:defRPr sz="1200">
                <a:solidFill>
                  <a:schemeClr val="tx1"/>
                </a:solidFill>
                <a:latin typeface="Calibri" panose="020F0502020204030204" pitchFamily="34" charset="0"/>
              </a:defRPr>
            </a:lvl2pPr>
            <a:lvl3pPr marL="1141413" indent="-227013" defTabSz="968375">
              <a:spcBef>
                <a:spcPct val="30000"/>
              </a:spcBef>
              <a:defRPr sz="1200">
                <a:solidFill>
                  <a:schemeClr val="tx1"/>
                </a:solidFill>
                <a:latin typeface="Calibri" panose="020F0502020204030204" pitchFamily="34" charset="0"/>
              </a:defRPr>
            </a:lvl3pPr>
            <a:lvl4pPr marL="1598613" indent="-227013" defTabSz="968375">
              <a:spcBef>
                <a:spcPct val="30000"/>
              </a:spcBef>
              <a:defRPr sz="1200">
                <a:solidFill>
                  <a:schemeClr val="tx1"/>
                </a:solidFill>
                <a:latin typeface="Calibri" panose="020F0502020204030204" pitchFamily="34" charset="0"/>
              </a:defRPr>
            </a:lvl4pPr>
            <a:lvl5pPr marL="2055813" indent="-227013" defTabSz="968375">
              <a:spcBef>
                <a:spcPct val="30000"/>
              </a:spcBef>
              <a:defRPr sz="1200">
                <a:solidFill>
                  <a:schemeClr val="tx1"/>
                </a:solidFill>
                <a:latin typeface="Calibri" panose="020F0502020204030204" pitchFamily="34" charset="0"/>
              </a:defRPr>
            </a:lvl5pPr>
            <a:lvl6pPr marL="2513013" indent="-227013" defTabSz="968375"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68375"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68375"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68375"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3E52CA15-EE54-4078-AF7E-8CCB7974F72E}" type="slidenum">
              <a:rPr lang="en-US" altLang="en-US" sz="1300" smtClean="0">
                <a:latin typeface="Times New Roman" panose="02020603050405020304" pitchFamily="18" charset="0"/>
                <a:cs typeface="Arial" panose="020B0604020202020204" pitchFamily="34" charset="0"/>
              </a:rPr>
              <a:pPr eaLnBrk="0" hangingPunct="0">
                <a:spcBef>
                  <a:spcPct val="0"/>
                </a:spcBef>
              </a:pPr>
              <a:t>11</a:t>
            </a:fld>
            <a:endParaRPr lang="en-US" altLang="en-US" sz="1300">
              <a:latin typeface="Times New Roman" panose="02020603050405020304" pitchFamily="18"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GNSS</a:t>
            </a:r>
            <a:r>
              <a:rPr lang="en-US" baseline="0" dirty="0"/>
              <a:t> Users get an ellipsoid height calculated from GNSS satellite data.</a:t>
            </a:r>
          </a:p>
          <a:p>
            <a:endParaRPr lang="en-US" baseline="0" dirty="0"/>
          </a:p>
          <a:p>
            <a:r>
              <a:rPr lang="en-US" baseline="0" dirty="0"/>
              <a:t>Ultimately we need an orthometric height (height in relationship to the geoid) to know where water will flow</a:t>
            </a:r>
          </a:p>
          <a:p>
            <a:endParaRPr lang="en-US" baseline="0" dirty="0"/>
          </a:p>
          <a:p>
            <a:r>
              <a:rPr lang="en-US" baseline="0" dirty="0"/>
              <a:t>Problem: we need to know the difference between the ellipsoid height and geoid (aka geoid height or undulation)</a:t>
            </a:r>
          </a:p>
          <a:p>
            <a:endParaRPr lang="en-US" baseline="0" dirty="0"/>
          </a:p>
          <a:p>
            <a:r>
              <a:rPr lang="en-US" baseline="0" dirty="0"/>
              <a:t>In the past this geoid height was calculated by NGS using large scale leveling and GNSS campaigns. Then provided to users through a realization of NAVD-88</a:t>
            </a:r>
          </a:p>
          <a:p>
            <a:endParaRPr lang="en-US" baseline="0" dirty="0"/>
          </a:p>
          <a:p>
            <a:r>
              <a:rPr lang="en-US" baseline="0" dirty="0"/>
              <a:t>The new NGS vertical datum North American-Pacific Geopotential Datum of 2022 will be based on gravimetric calculations rather than traditional leveling surveys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957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4C0877-0095-475B-9F5D-7936CB7E016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03D7A5C-4058-499F-91D8-8A632D4DBC2F}" type="datetime1">
              <a:rPr lang="en-US" smtClean="0"/>
              <a:t>2/26/2024</a:t>
            </a:fld>
            <a:endParaRPr lang="en-US"/>
          </a:p>
        </p:txBody>
      </p:sp>
      <p:sp>
        <p:nvSpPr>
          <p:cNvPr id="5" name="Footer Placeholder 4">
            <a:extLst>
              <a:ext uri="{FF2B5EF4-FFF2-40B4-BE49-F238E27FC236}">
                <a16:creationId xmlns:a16="http://schemas.microsoft.com/office/drawing/2014/main" id="{0C17018D-F685-47DB-BCD0-C5401CBEF6F2}"/>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F0437A7-1A1E-4570-9D04-1735C5E7F372}"/>
              </a:ext>
            </a:extLst>
          </p:cNvPr>
          <p:cNvSpPr>
            <a:spLocks noGrp="1"/>
          </p:cNvSpPr>
          <p:nvPr>
            <p:ph type="sldNum" sz="quarter" idx="12"/>
          </p:nvPr>
        </p:nvSpPr>
        <p:spPr/>
        <p:txBody>
          <a:bodyPr/>
          <a:lstStyle>
            <a:lvl1pPr>
              <a:defRPr/>
            </a:lvl1pPr>
          </a:lstStyle>
          <a:p>
            <a:pPr>
              <a:defRPr/>
            </a:pPr>
            <a:fld id="{1E20C1EB-FB0C-461A-919F-7F5CAAE0D625}" type="slidenum">
              <a:rPr lang="en-US" altLang="en-US"/>
              <a:pPr>
                <a:defRPr/>
              </a:pPr>
              <a:t>‹#›</a:t>
            </a:fld>
            <a:endParaRPr lang="en-US" altLang="en-US"/>
          </a:p>
        </p:txBody>
      </p:sp>
    </p:spTree>
    <p:extLst>
      <p:ext uri="{BB962C8B-B14F-4D97-AF65-F5344CB8AC3E}">
        <p14:creationId xmlns:p14="http://schemas.microsoft.com/office/powerpoint/2010/main" val="13486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AB94-8EE8-4341-A2A7-DBDA7315AB3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869F760-FDC8-41CE-8A66-1666975E83B7}" type="datetime1">
              <a:rPr lang="en-US" smtClean="0"/>
              <a:t>2/26/2024</a:t>
            </a:fld>
            <a:endParaRPr lang="en-US"/>
          </a:p>
        </p:txBody>
      </p:sp>
      <p:sp>
        <p:nvSpPr>
          <p:cNvPr id="5" name="Footer Placeholder 4">
            <a:extLst>
              <a:ext uri="{FF2B5EF4-FFF2-40B4-BE49-F238E27FC236}">
                <a16:creationId xmlns:a16="http://schemas.microsoft.com/office/drawing/2014/main" id="{9346AC49-098A-405E-B490-4AB54C5F667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B97555DD-4A60-4A4A-B674-E9703CA3EB8D}"/>
              </a:ext>
            </a:extLst>
          </p:cNvPr>
          <p:cNvSpPr>
            <a:spLocks noGrp="1"/>
          </p:cNvSpPr>
          <p:nvPr>
            <p:ph type="sldNum" sz="quarter" idx="12"/>
          </p:nvPr>
        </p:nvSpPr>
        <p:spPr/>
        <p:txBody>
          <a:bodyPr/>
          <a:lstStyle>
            <a:lvl1pPr>
              <a:defRPr/>
            </a:lvl1pPr>
          </a:lstStyle>
          <a:p>
            <a:pPr>
              <a:defRPr/>
            </a:pPr>
            <a:fld id="{64C9BD2B-D00D-47C9-BC9E-BA7AD0C9830A}" type="slidenum">
              <a:rPr lang="en-US" altLang="en-US"/>
              <a:pPr>
                <a:defRPr/>
              </a:pPr>
              <a:t>‹#›</a:t>
            </a:fld>
            <a:endParaRPr lang="en-US" altLang="en-US"/>
          </a:p>
        </p:txBody>
      </p:sp>
    </p:spTree>
    <p:extLst>
      <p:ext uri="{BB962C8B-B14F-4D97-AF65-F5344CB8AC3E}">
        <p14:creationId xmlns:p14="http://schemas.microsoft.com/office/powerpoint/2010/main" val="174970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98512-A1A8-4D74-91DD-21092B33176E}"/>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4C17350-1359-4F37-8AB6-56BEA9871594}" type="datetime1">
              <a:rPr lang="en-US" smtClean="0"/>
              <a:t>2/26/2024</a:t>
            </a:fld>
            <a:endParaRPr lang="en-US"/>
          </a:p>
        </p:txBody>
      </p:sp>
      <p:sp>
        <p:nvSpPr>
          <p:cNvPr id="5" name="Footer Placeholder 4">
            <a:extLst>
              <a:ext uri="{FF2B5EF4-FFF2-40B4-BE49-F238E27FC236}">
                <a16:creationId xmlns:a16="http://schemas.microsoft.com/office/drawing/2014/main" id="{79093166-0836-42D4-AF1A-9B113F6ABB87}"/>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51B0432-1CEB-4EB8-A603-E5D1FC4F2478}"/>
              </a:ext>
            </a:extLst>
          </p:cNvPr>
          <p:cNvSpPr>
            <a:spLocks noGrp="1"/>
          </p:cNvSpPr>
          <p:nvPr>
            <p:ph type="sldNum" sz="quarter" idx="12"/>
          </p:nvPr>
        </p:nvSpPr>
        <p:spPr/>
        <p:txBody>
          <a:bodyPr/>
          <a:lstStyle>
            <a:lvl1pPr>
              <a:defRPr/>
            </a:lvl1pPr>
          </a:lstStyle>
          <a:p>
            <a:pPr>
              <a:defRPr/>
            </a:pPr>
            <a:fld id="{D10957FC-F64D-4B30-9D22-3FD5E0A17337}" type="slidenum">
              <a:rPr lang="en-US" altLang="en-US"/>
              <a:pPr>
                <a:defRPr/>
              </a:pPr>
              <a:t>‹#›</a:t>
            </a:fld>
            <a:endParaRPr lang="en-US" altLang="en-US"/>
          </a:p>
        </p:txBody>
      </p:sp>
    </p:spTree>
    <p:extLst>
      <p:ext uri="{BB962C8B-B14F-4D97-AF65-F5344CB8AC3E}">
        <p14:creationId xmlns:p14="http://schemas.microsoft.com/office/powerpoint/2010/main" val="4471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391313F4-283E-40ED-99FF-FED6C798CF60}" type="datetime1">
              <a:rPr lang="en-US" altLang="en-US" smtClean="0"/>
              <a:t>2/26/2024</a:t>
            </a:fld>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5220155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21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905000"/>
            <a:ext cx="3505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05000"/>
            <a:ext cx="35052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77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190793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95806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5706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23734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55634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F67311E-BCFE-4655-9F72-4E0A952063E5}"/>
              </a:ext>
            </a:extLst>
          </p:cNvPr>
          <p:cNvSpPr>
            <a:spLocks noGrp="1"/>
          </p:cNvSpPr>
          <p:nvPr>
            <p:ph type="sldNum" sz="quarter" idx="10"/>
          </p:nvPr>
        </p:nvSpPr>
        <p:spPr/>
        <p:txBody>
          <a:bodyPr/>
          <a:lstStyle>
            <a:lvl1pPr>
              <a:defRPr/>
            </a:lvl1pPr>
          </a:lstStyle>
          <a:p>
            <a:pPr>
              <a:defRPr/>
            </a:pPr>
            <a:fld id="{C5F2528D-3DCC-4703-A93F-283267CE6B31}" type="slidenum">
              <a:rPr lang="en-US" altLang="en-US"/>
              <a:pPr>
                <a:defRPr/>
              </a:pPr>
              <a:t>‹#›</a:t>
            </a:fld>
            <a:endParaRPr lang="en-US" altLang="en-US"/>
          </a:p>
        </p:txBody>
      </p:sp>
    </p:spTree>
    <p:extLst>
      <p:ext uri="{BB962C8B-B14F-4D97-AF65-F5344CB8AC3E}">
        <p14:creationId xmlns:p14="http://schemas.microsoft.com/office/powerpoint/2010/main" val="2171630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70827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6636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55600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568802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91160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03237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37326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8A98-B1FA-40E3-B176-0B84C8498AA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3679B4-AC78-4139-A60B-6854A5B0EF08}" type="datetime1">
              <a:rPr lang="en-US" smtClean="0"/>
              <a:t>2/26/2024</a:t>
            </a:fld>
            <a:endParaRPr lang="en-US"/>
          </a:p>
        </p:txBody>
      </p:sp>
      <p:sp>
        <p:nvSpPr>
          <p:cNvPr id="5" name="Footer Placeholder 4">
            <a:extLst>
              <a:ext uri="{FF2B5EF4-FFF2-40B4-BE49-F238E27FC236}">
                <a16:creationId xmlns:a16="http://schemas.microsoft.com/office/drawing/2014/main" id="{049AC8D2-0105-451A-939A-7DEEBA1366FD}"/>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1771CA-7BCD-47DF-97F7-DEEABD18C7B6}"/>
              </a:ext>
            </a:extLst>
          </p:cNvPr>
          <p:cNvSpPr>
            <a:spLocks noGrp="1"/>
          </p:cNvSpPr>
          <p:nvPr>
            <p:ph type="sldNum" sz="quarter" idx="12"/>
          </p:nvPr>
        </p:nvSpPr>
        <p:spPr/>
        <p:txBody>
          <a:bodyPr/>
          <a:lstStyle>
            <a:lvl1pPr>
              <a:defRPr/>
            </a:lvl1pPr>
          </a:lstStyle>
          <a:p>
            <a:pPr>
              <a:defRPr/>
            </a:pPr>
            <a:fld id="{0CF6C4AF-043E-49D4-B2EF-D87FBEF843FD}" type="slidenum">
              <a:rPr lang="en-US" altLang="en-US"/>
              <a:pPr>
                <a:defRPr/>
              </a:pPr>
              <a:t>‹#›</a:t>
            </a:fld>
            <a:endParaRPr lang="en-US" altLang="en-US"/>
          </a:p>
        </p:txBody>
      </p:sp>
    </p:spTree>
    <p:extLst>
      <p:ext uri="{BB962C8B-B14F-4D97-AF65-F5344CB8AC3E}">
        <p14:creationId xmlns:p14="http://schemas.microsoft.com/office/powerpoint/2010/main" val="12198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C00AAF-08B1-43F0-B09E-87CE58C03370}"/>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BE17BD4-BE98-42EF-9B92-A641A30F43AB}" type="datetime1">
              <a:rPr lang="en-US" smtClean="0"/>
              <a:t>2/26/2024</a:t>
            </a:fld>
            <a:endParaRPr lang="en-US"/>
          </a:p>
        </p:txBody>
      </p:sp>
      <p:sp>
        <p:nvSpPr>
          <p:cNvPr id="6" name="Footer Placeholder 4">
            <a:extLst>
              <a:ext uri="{FF2B5EF4-FFF2-40B4-BE49-F238E27FC236}">
                <a16:creationId xmlns:a16="http://schemas.microsoft.com/office/drawing/2014/main" id="{8848BACB-4D82-4796-BA96-E4D9AB851C3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ADBE969C-6FB8-4D80-8147-49C1E4193BF5}"/>
              </a:ext>
            </a:extLst>
          </p:cNvPr>
          <p:cNvSpPr>
            <a:spLocks noGrp="1"/>
          </p:cNvSpPr>
          <p:nvPr>
            <p:ph type="sldNum" sz="quarter" idx="12"/>
          </p:nvPr>
        </p:nvSpPr>
        <p:spPr/>
        <p:txBody>
          <a:bodyPr/>
          <a:lstStyle>
            <a:lvl1pPr>
              <a:defRPr/>
            </a:lvl1pPr>
          </a:lstStyle>
          <a:p>
            <a:pPr>
              <a:defRPr/>
            </a:pPr>
            <a:fld id="{19D744FE-8FC5-4ADC-ADA7-C1CF3F853954}" type="slidenum">
              <a:rPr lang="en-US" altLang="en-US"/>
              <a:pPr>
                <a:defRPr/>
              </a:pPr>
              <a:t>‹#›</a:t>
            </a:fld>
            <a:endParaRPr lang="en-US" altLang="en-US"/>
          </a:p>
        </p:txBody>
      </p:sp>
    </p:spTree>
    <p:extLst>
      <p:ext uri="{BB962C8B-B14F-4D97-AF65-F5344CB8AC3E}">
        <p14:creationId xmlns:p14="http://schemas.microsoft.com/office/powerpoint/2010/main" val="376220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10CB8-594B-4048-B30C-8AFA5B7D205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6BC3315-D1B6-46CC-9104-D0AE173C7DEF}" type="datetime1">
              <a:rPr lang="en-US" smtClean="0"/>
              <a:t>2/26/2024</a:t>
            </a:fld>
            <a:endParaRPr lang="en-US"/>
          </a:p>
        </p:txBody>
      </p:sp>
      <p:sp>
        <p:nvSpPr>
          <p:cNvPr id="8" name="Footer Placeholder 4">
            <a:extLst>
              <a:ext uri="{FF2B5EF4-FFF2-40B4-BE49-F238E27FC236}">
                <a16:creationId xmlns:a16="http://schemas.microsoft.com/office/drawing/2014/main" id="{3F52343F-A8E7-4FA4-825E-5292D4B986B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C96DDEFE-14EE-4551-A3BF-77F7C645F34E}"/>
              </a:ext>
            </a:extLst>
          </p:cNvPr>
          <p:cNvSpPr>
            <a:spLocks noGrp="1"/>
          </p:cNvSpPr>
          <p:nvPr>
            <p:ph type="sldNum" sz="quarter" idx="12"/>
          </p:nvPr>
        </p:nvSpPr>
        <p:spPr/>
        <p:txBody>
          <a:bodyPr/>
          <a:lstStyle>
            <a:lvl1pPr>
              <a:defRPr/>
            </a:lvl1pPr>
          </a:lstStyle>
          <a:p>
            <a:pPr>
              <a:defRPr/>
            </a:pPr>
            <a:fld id="{0EEEF646-014B-49CE-8343-A3CB45421E52}" type="slidenum">
              <a:rPr lang="en-US" altLang="en-US"/>
              <a:pPr>
                <a:defRPr/>
              </a:pPr>
              <a:t>‹#›</a:t>
            </a:fld>
            <a:endParaRPr lang="en-US" altLang="en-US"/>
          </a:p>
        </p:txBody>
      </p:sp>
    </p:spTree>
    <p:extLst>
      <p:ext uri="{BB962C8B-B14F-4D97-AF65-F5344CB8AC3E}">
        <p14:creationId xmlns:p14="http://schemas.microsoft.com/office/powerpoint/2010/main" val="16052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8BA3E7-2F7B-48D6-A14D-69FA3641A57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BB29406-6FD8-48CC-B286-7FDDEEE4646B}" type="datetime1">
              <a:rPr lang="en-US" smtClean="0"/>
              <a:t>2/26/2024</a:t>
            </a:fld>
            <a:endParaRPr lang="en-US"/>
          </a:p>
        </p:txBody>
      </p:sp>
      <p:sp>
        <p:nvSpPr>
          <p:cNvPr id="4" name="Footer Placeholder 4">
            <a:extLst>
              <a:ext uri="{FF2B5EF4-FFF2-40B4-BE49-F238E27FC236}">
                <a16:creationId xmlns:a16="http://schemas.microsoft.com/office/drawing/2014/main" id="{1D757212-E851-4EE3-B7AF-805E4228EC5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B0C463-B335-4EE1-9E18-867EA76A4CEF}"/>
              </a:ext>
            </a:extLst>
          </p:cNvPr>
          <p:cNvSpPr>
            <a:spLocks noGrp="1"/>
          </p:cNvSpPr>
          <p:nvPr>
            <p:ph type="sldNum" sz="quarter" idx="12"/>
          </p:nvPr>
        </p:nvSpPr>
        <p:spPr/>
        <p:txBody>
          <a:bodyPr/>
          <a:lstStyle>
            <a:lvl1pPr>
              <a:defRPr/>
            </a:lvl1pPr>
          </a:lstStyle>
          <a:p>
            <a:pPr>
              <a:defRPr/>
            </a:pPr>
            <a:fld id="{B1339122-901A-457E-BBC3-29AE770B7438}" type="slidenum">
              <a:rPr lang="en-US" altLang="en-US"/>
              <a:pPr>
                <a:defRPr/>
              </a:pPr>
              <a:t>‹#›</a:t>
            </a:fld>
            <a:endParaRPr lang="en-US" altLang="en-US"/>
          </a:p>
        </p:txBody>
      </p:sp>
    </p:spTree>
    <p:extLst>
      <p:ext uri="{BB962C8B-B14F-4D97-AF65-F5344CB8AC3E}">
        <p14:creationId xmlns:p14="http://schemas.microsoft.com/office/powerpoint/2010/main" val="29771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74188-CAC0-4173-98D2-80848CEE1C1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FC59FBE-95AF-40A3-95E3-E230E63280C2}" type="datetime1">
              <a:rPr lang="en-US" smtClean="0"/>
              <a:t>2/26/2024</a:t>
            </a:fld>
            <a:endParaRPr lang="en-US"/>
          </a:p>
        </p:txBody>
      </p:sp>
      <p:sp>
        <p:nvSpPr>
          <p:cNvPr id="3" name="Footer Placeholder 4">
            <a:extLst>
              <a:ext uri="{FF2B5EF4-FFF2-40B4-BE49-F238E27FC236}">
                <a16:creationId xmlns:a16="http://schemas.microsoft.com/office/drawing/2014/main" id="{DFB8416F-CA36-46A1-A01E-45AB2ECE52D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7701B7E7-D5FD-46DE-95E0-4FC534C587A1}"/>
              </a:ext>
            </a:extLst>
          </p:cNvPr>
          <p:cNvSpPr>
            <a:spLocks noGrp="1"/>
          </p:cNvSpPr>
          <p:nvPr>
            <p:ph type="sldNum" sz="quarter" idx="12"/>
          </p:nvPr>
        </p:nvSpPr>
        <p:spPr/>
        <p:txBody>
          <a:bodyPr/>
          <a:lstStyle>
            <a:lvl1pPr>
              <a:defRPr/>
            </a:lvl1pPr>
          </a:lstStyle>
          <a:p>
            <a:pPr>
              <a:defRPr/>
            </a:pPr>
            <a:fld id="{7EC8EABE-C30E-4086-BCE5-6C6836F25DE4}" type="slidenum">
              <a:rPr lang="en-US" altLang="en-US"/>
              <a:pPr>
                <a:defRPr/>
              </a:pPr>
              <a:t>‹#›</a:t>
            </a:fld>
            <a:endParaRPr lang="en-US" altLang="en-US"/>
          </a:p>
        </p:txBody>
      </p:sp>
    </p:spTree>
    <p:extLst>
      <p:ext uri="{BB962C8B-B14F-4D97-AF65-F5344CB8AC3E}">
        <p14:creationId xmlns:p14="http://schemas.microsoft.com/office/powerpoint/2010/main" val="108152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393DE-349A-4022-AFA1-E3AD9793F42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C1C34C8-8438-4A10-99F8-7DF70CFD1086}" type="datetime1">
              <a:rPr lang="en-US" smtClean="0"/>
              <a:t>2/26/2024</a:t>
            </a:fld>
            <a:endParaRPr lang="en-US"/>
          </a:p>
        </p:txBody>
      </p:sp>
      <p:sp>
        <p:nvSpPr>
          <p:cNvPr id="6" name="Footer Placeholder 4">
            <a:extLst>
              <a:ext uri="{FF2B5EF4-FFF2-40B4-BE49-F238E27FC236}">
                <a16:creationId xmlns:a16="http://schemas.microsoft.com/office/drawing/2014/main" id="{6D2471A6-07D6-46CC-9CE0-4A9AB0CF150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C2B1B4F5-590B-44DE-AD54-32B2C014E18B}"/>
              </a:ext>
            </a:extLst>
          </p:cNvPr>
          <p:cNvSpPr>
            <a:spLocks noGrp="1"/>
          </p:cNvSpPr>
          <p:nvPr>
            <p:ph type="sldNum" sz="quarter" idx="12"/>
          </p:nvPr>
        </p:nvSpPr>
        <p:spPr/>
        <p:txBody>
          <a:bodyPr/>
          <a:lstStyle>
            <a:lvl1pPr>
              <a:defRPr/>
            </a:lvl1pPr>
          </a:lstStyle>
          <a:p>
            <a:pPr>
              <a:defRPr/>
            </a:pPr>
            <a:fld id="{93724465-3116-4E87-952F-1D3C876358E9}" type="slidenum">
              <a:rPr lang="en-US" altLang="en-US"/>
              <a:pPr>
                <a:defRPr/>
              </a:pPr>
              <a:t>‹#›</a:t>
            </a:fld>
            <a:endParaRPr lang="en-US" altLang="en-US"/>
          </a:p>
        </p:txBody>
      </p:sp>
    </p:spTree>
    <p:extLst>
      <p:ext uri="{BB962C8B-B14F-4D97-AF65-F5344CB8AC3E}">
        <p14:creationId xmlns:p14="http://schemas.microsoft.com/office/powerpoint/2010/main" val="7298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8FB6DC-1A76-42FF-9975-C9EC230CCCF4}"/>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FDE70B2-AE57-4FF8-AD8C-91003C3B51AD}" type="datetime1">
              <a:rPr lang="en-US" smtClean="0"/>
              <a:t>2/26/2024</a:t>
            </a:fld>
            <a:endParaRPr lang="en-US"/>
          </a:p>
        </p:txBody>
      </p:sp>
      <p:sp>
        <p:nvSpPr>
          <p:cNvPr id="6" name="Footer Placeholder 4">
            <a:extLst>
              <a:ext uri="{FF2B5EF4-FFF2-40B4-BE49-F238E27FC236}">
                <a16:creationId xmlns:a16="http://schemas.microsoft.com/office/drawing/2014/main" id="{F6DDDC5B-FFAD-4DCB-9F6D-62FEB118E6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73D65719-D893-4805-BA72-349C7BCFDFB4}"/>
              </a:ext>
            </a:extLst>
          </p:cNvPr>
          <p:cNvSpPr>
            <a:spLocks noGrp="1"/>
          </p:cNvSpPr>
          <p:nvPr>
            <p:ph type="sldNum" sz="quarter" idx="12"/>
          </p:nvPr>
        </p:nvSpPr>
        <p:spPr/>
        <p:txBody>
          <a:bodyPr/>
          <a:lstStyle>
            <a:lvl1pPr>
              <a:defRPr/>
            </a:lvl1pPr>
          </a:lstStyle>
          <a:p>
            <a:pPr>
              <a:defRPr/>
            </a:pPr>
            <a:fld id="{1574C9AF-F917-48AD-9C08-87D9C0408F1A}" type="slidenum">
              <a:rPr lang="en-US" altLang="en-US"/>
              <a:pPr>
                <a:defRPr/>
              </a:pPr>
              <a:t>‹#›</a:t>
            </a:fld>
            <a:endParaRPr lang="en-US" altLang="en-US"/>
          </a:p>
        </p:txBody>
      </p:sp>
    </p:spTree>
    <p:extLst>
      <p:ext uri="{BB962C8B-B14F-4D97-AF65-F5344CB8AC3E}">
        <p14:creationId xmlns:p14="http://schemas.microsoft.com/office/powerpoint/2010/main" val="22901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E97FA9-1CF1-4FA8-8D95-DDFD2987D2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3402AE-DC78-4856-92CC-517223BE0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D8232B-032B-4177-B6F9-1519472648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2C5FEF-14CE-4917-BA98-01FE440096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99"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 id="2147484113" r:id="rId15"/>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2/26/2024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26387604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www.ngs.noaa.gov/"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noaa.maps.arcgis.com/apps/webappviewer/index.html?id=190385f9aadb4cf1b0dd8759893032db"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ngs.noaa.gov/web/science_edu/presentations_library/"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image" Target="../media/image60.png"/><Relationship Id="rId11" Type="http://schemas.openxmlformats.org/officeDocument/2006/relationships/image" Target="../media/image66.png"/><Relationship Id="rId5" Type="http://schemas.microsoft.com/office/2007/relationships/hdphoto" Target="../media/hdphoto1.wdp"/><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tudent.britannica.com/ebi/art-53199"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7A5009-CF4D-4E97-8379-7BC9A29B4945}"/>
              </a:ext>
            </a:extLst>
          </p:cNvPr>
          <p:cNvSpPr txBox="1">
            <a:spLocks/>
          </p:cNvSpPr>
          <p:nvPr/>
        </p:nvSpPr>
        <p:spPr bwMode="auto">
          <a:xfrm>
            <a:off x="457200" y="1373544"/>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Times New Roman" panose="02020603050405020304" pitchFamily="18" charset="0"/>
                <a:cs typeface="Times New Roman" panose="02020603050405020304" pitchFamily="18" charset="0"/>
              </a:rPr>
              <a:t>The Last Mile:</a:t>
            </a:r>
          </a:p>
          <a:p>
            <a:pPr algn="ctr" eaLnBrk="1" hangingPunct="1">
              <a:spcBef>
                <a:spcPct val="0"/>
              </a:spcBef>
              <a:buFontTx/>
              <a:buNone/>
            </a:pPr>
            <a:r>
              <a:rPr lang="en-US" sz="24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Final push for new datums, progress, and what is still to come</a:t>
            </a:r>
            <a:endParaRPr lang="en-US" altLang="en-US" sz="2400" dirty="0">
              <a:latin typeface="Times New Roman" panose="02020603050405020304" pitchFamily="18" charset="0"/>
              <a:cs typeface="Times New Roman" panose="02020603050405020304" pitchFamily="18" charset="0"/>
            </a:endParaRPr>
          </a:p>
        </p:txBody>
      </p:sp>
      <p:pic>
        <p:nvPicPr>
          <p:cNvPr id="15364" name="Picture 2">
            <a:extLst>
              <a:ext uri="{FF2B5EF4-FFF2-40B4-BE49-F238E27FC236}">
                <a16:creationId xmlns:a16="http://schemas.microsoft.com/office/drawing/2014/main" id="{587347C5-7D73-438C-9AE2-EBE83D7D0A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9688" y="2775978"/>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1">
            <a:extLst>
              <a:ext uri="{FF2B5EF4-FFF2-40B4-BE49-F238E27FC236}">
                <a16:creationId xmlns:a16="http://schemas.microsoft.com/office/drawing/2014/main" id="{0A80B332-F859-4B89-A455-47AAA4DB527E}"/>
              </a:ext>
            </a:extLst>
          </p:cNvPr>
          <p:cNvSpPr txBox="1">
            <a:spLocks noChangeArrowheads="1"/>
          </p:cNvSpPr>
          <p:nvPr/>
        </p:nvSpPr>
        <p:spPr bwMode="auto">
          <a:xfrm>
            <a:off x="1731963" y="5514009"/>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dirty="0">
                <a:latin typeface="Times New Roman" panose="02020603050405020304" pitchFamily="18" charset="0"/>
              </a:rPr>
              <a:t>Dan Martin</a:t>
            </a:r>
          </a:p>
          <a:p>
            <a:pPr algn="ctr">
              <a:spcBef>
                <a:spcPct val="0"/>
              </a:spcBef>
              <a:buFontTx/>
              <a:buNone/>
            </a:pPr>
            <a:r>
              <a:rPr lang="en-GB" altLang="en-US" sz="1800" b="1" dirty="0">
                <a:latin typeface="Times New Roman" panose="02020603050405020304" pitchFamily="18" charset="0"/>
              </a:rPr>
              <a:t>Northeast Regional Geodetic Advisor</a:t>
            </a:r>
          </a:p>
          <a:p>
            <a:pPr algn="ctr">
              <a:spcBef>
                <a:spcPct val="0"/>
              </a:spcBef>
              <a:buFontTx/>
              <a:buNone/>
            </a:pPr>
            <a:r>
              <a:rPr lang="en-GB" altLang="en-US" sz="1800" b="1" dirty="0">
                <a:latin typeface="Times New Roman" panose="02020603050405020304" pitchFamily="18" charset="0"/>
              </a:rPr>
              <a:t>Dan.martin@noaa.gov</a:t>
            </a:r>
          </a:p>
          <a:p>
            <a:pPr algn="ctr">
              <a:spcBef>
                <a:spcPct val="0"/>
              </a:spcBef>
              <a:buFontTx/>
              <a:buNone/>
            </a:pPr>
            <a:r>
              <a:rPr lang="en-GB" altLang="en-US" sz="1800" b="1" dirty="0">
                <a:latin typeface="Times New Roman" panose="02020603050405020304" pitchFamily="18" charset="0"/>
              </a:rPr>
              <a:t>240-676-4762</a:t>
            </a:r>
          </a:p>
        </p:txBody>
      </p:sp>
      <p:sp>
        <p:nvSpPr>
          <p:cNvPr id="2" name="Slide Number Placeholder 1">
            <a:extLst>
              <a:ext uri="{FF2B5EF4-FFF2-40B4-BE49-F238E27FC236}">
                <a16:creationId xmlns:a16="http://schemas.microsoft.com/office/drawing/2014/main" id="{97131377-CF1B-4415-814A-FDE91141237F}"/>
              </a:ext>
            </a:extLst>
          </p:cNvPr>
          <p:cNvSpPr>
            <a:spLocks noGrp="1"/>
          </p:cNvSpPr>
          <p:nvPr>
            <p:ph type="sldNum" sz="quarter" idx="12"/>
          </p:nvPr>
        </p:nvSpPr>
        <p:spPr/>
        <p:txBody>
          <a:bodyPr/>
          <a:lstStyle/>
          <a:p>
            <a:pPr>
              <a:defRPr/>
            </a:pPr>
            <a:fld id="{7EC8EABE-C30E-4086-BCE5-6C6836F25DE4}" type="slidenum">
              <a:rPr lang="en-US" altLang="en-US" smtClean="0"/>
              <a:pPr>
                <a:defRPr/>
              </a:pPr>
              <a:t>1</a:t>
            </a:fld>
            <a:endParaRPr lang="en-US" altLang="en-US"/>
          </a:p>
        </p:txBody>
      </p:sp>
      <p:pic>
        <p:nvPicPr>
          <p:cNvPr id="9" name="Picture 8" descr="Picture of NJLPLS Logo">
            <a:extLst>
              <a:ext uri="{FF2B5EF4-FFF2-40B4-BE49-F238E27FC236}">
                <a16:creationId xmlns:a16="http://schemas.microsoft.com/office/drawing/2014/main" id="{7DB5915E-2659-4881-A54C-7EE1328F4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656" y="2779514"/>
            <a:ext cx="14509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358A64D1-F248-41DF-A4F5-CA9CA9CA0E80}"/>
              </a:ext>
            </a:extLst>
          </p:cNvPr>
          <p:cNvSpPr txBox="1">
            <a:spLocks/>
          </p:cNvSpPr>
          <p:nvPr/>
        </p:nvSpPr>
        <p:spPr>
          <a:xfrm>
            <a:off x="1371600" y="4534271"/>
            <a:ext cx="6400800" cy="69467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New Jersey Society of Professional Land Surveyors</a:t>
            </a:r>
          </a:p>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February 22, 2024</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5346"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85347"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a:latin typeface="Times New Roman" panose="02020603050405020304" pitchFamily="18" charset="0"/>
                <a:cs typeface="Times New Roman" panose="02020603050405020304" pitchFamily="18" charset="0"/>
                <a:sym typeface="Times New Roman" panose="02020603050405020304" pitchFamily="18" charset="0"/>
              </a:rPr>
              <a:t>Current Vertical Datum in the USA</a:t>
            </a:r>
            <a:endParaRPr lang="en-US" altLang="en-US" sz="390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a:latin typeface="Times New Roman" panose="02020603050405020304" pitchFamily="18" charset="0"/>
                <a:cs typeface="Times New Roman" panose="02020603050405020304" pitchFamily="18" charset="0"/>
                <a:sym typeface="Times New Roman" panose="02020603050405020304" pitchFamily="18" charset="0"/>
              </a:rPr>
              <a:t>NAVD 88</a:t>
            </a:r>
            <a:r>
              <a:rPr lang="en-US" altLang="en-US" sz="2000">
                <a:latin typeface="Times New Roman" panose="02020603050405020304" pitchFamily="18" charset="0"/>
                <a:cs typeface="Times New Roman" panose="02020603050405020304" pitchFamily="18" charset="0"/>
                <a:sym typeface="Times New Roman" panose="02020603050405020304"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200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a:latin typeface="Times New Roman" panose="02020603050405020304" pitchFamily="18" charset="0"/>
                <a:cs typeface="Times New Roman" panose="02020603050405020304" pitchFamily="18" charset="0"/>
                <a:sym typeface="Times New Roman" panose="02020603050405020304" pitchFamily="18" charset="0"/>
              </a:rPr>
              <a:t>Realization:  </a:t>
            </a:r>
            <a:r>
              <a:rPr lang="en-US" altLang="en-US" sz="2000">
                <a:latin typeface="Times New Roman" panose="02020603050405020304" pitchFamily="18" charset="0"/>
                <a:cs typeface="Times New Roman" panose="02020603050405020304" pitchFamily="18" charset="0"/>
                <a:sym typeface="Times New Roman" panose="02020603050405020304" pitchFamily="18" charset="0"/>
              </a:rPr>
              <a:t>Over 500,000 geodetic marks across North America with published Helmert orthometric heights, most of which were originally computed from a minimally constrained adjustment of leveling and gravity data, holding the geopotential value at “Father Point/Rimouski” fixed.</a:t>
            </a:r>
            <a:endParaRPr lang="en-US" altLang="en-US"/>
          </a:p>
        </p:txBody>
      </p:sp>
      <p:pic>
        <p:nvPicPr>
          <p:cNvPr id="185349"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700" i="1">
                <a:solidFill>
                  <a:prstClr val="black"/>
                </a:solidFill>
                <a:latin typeface="Times New Roman" pitchFamily="18" charset="0"/>
                <a:ea typeface="+mn-ea"/>
                <a:cs typeface="Times New Roman" pitchFamily="18" charset="0"/>
              </a:rPr>
              <a:t>*Not adopted in Canada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C5E-02DE-4514-A8E2-5E7DCA6CB73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15A3208-1C08-486A-A1A0-70504FF813B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521746" y="0"/>
            <a:ext cx="8100508" cy="6858000"/>
          </a:xfrm>
          <a:prstGeom prst="rect">
            <a:avLst/>
          </a:prstGeom>
        </p:spPr>
      </p:pic>
      <p:sp>
        <p:nvSpPr>
          <p:cNvPr id="3" name="Slide Number Placeholder 2">
            <a:extLst>
              <a:ext uri="{FF2B5EF4-FFF2-40B4-BE49-F238E27FC236}">
                <a16:creationId xmlns:a16="http://schemas.microsoft.com/office/drawing/2014/main" id="{77DAB3F9-093A-49D1-9281-4B5BE6DD7ACB}"/>
              </a:ext>
            </a:extLst>
          </p:cNvPr>
          <p:cNvSpPr>
            <a:spLocks noGrp="1"/>
          </p:cNvSpPr>
          <p:nvPr>
            <p:ph type="sldNum" sz="quarter" idx="10"/>
          </p:nvPr>
        </p:nvSpPr>
        <p:spPr/>
        <p:txBody>
          <a:bodyPr/>
          <a:lstStyle/>
          <a:p>
            <a:pPr>
              <a:defRPr/>
            </a:pPr>
            <a:fld id="{C5F2528D-3DCC-4703-A93F-283267CE6B31}" type="slidenum">
              <a:rPr lang="en-US" altLang="en-US" smtClean="0"/>
              <a:pPr>
                <a:defRPr/>
              </a:pPr>
              <a:t>100</a:t>
            </a:fld>
            <a:endParaRPr lang="en-US" altLang="en-US"/>
          </a:p>
        </p:txBody>
      </p:sp>
    </p:spTree>
    <p:extLst>
      <p:ext uri="{BB962C8B-B14F-4D97-AF65-F5344CB8AC3E}">
        <p14:creationId xmlns:p14="http://schemas.microsoft.com/office/powerpoint/2010/main" val="28849269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670A5-89B3-44C1-8078-2E45F76616DE}"/>
              </a:ext>
            </a:extLst>
          </p:cNvPr>
          <p:cNvPicPr>
            <a:picLocks noChangeAspect="1"/>
          </p:cNvPicPr>
          <p:nvPr/>
        </p:nvPicPr>
        <p:blipFill>
          <a:blip r:embed="rId2"/>
          <a:stretch>
            <a:fillRect/>
          </a:stretch>
        </p:blipFill>
        <p:spPr>
          <a:xfrm>
            <a:off x="671512" y="0"/>
            <a:ext cx="7800975" cy="6858000"/>
          </a:xfrm>
          <a:prstGeom prst="rect">
            <a:avLst/>
          </a:prstGeom>
        </p:spPr>
      </p:pic>
      <p:sp>
        <p:nvSpPr>
          <p:cNvPr id="2" name="Rectangle 1">
            <a:extLst>
              <a:ext uri="{FF2B5EF4-FFF2-40B4-BE49-F238E27FC236}">
                <a16:creationId xmlns:a16="http://schemas.microsoft.com/office/drawing/2014/main" id="{D128ED15-7EE8-4AD5-89D1-492D05FCCAA1}"/>
              </a:ext>
            </a:extLst>
          </p:cNvPr>
          <p:cNvSpPr/>
          <p:nvPr/>
        </p:nvSpPr>
        <p:spPr>
          <a:xfrm rot="20146642">
            <a:off x="2881543" y="3926122"/>
            <a:ext cx="4907882" cy="584775"/>
          </a:xfrm>
          <a:prstGeom prst="rect">
            <a:avLst/>
          </a:prstGeom>
          <a:noFill/>
        </p:spPr>
        <p:txBody>
          <a:bodyPr wrap="none" lIns="91440" tIns="45720" rIns="91440" bIns="45720">
            <a:spAutoFit/>
          </a:bodyPr>
          <a:lstStyle/>
          <a:p>
            <a:pPr algn="ctr"/>
            <a:r>
              <a:rPr lang="en-US" sz="3200" b="1" cap="none" spc="0" dirty="0">
                <a:ln w="12700">
                  <a:solidFill>
                    <a:schemeClr val="tx2">
                      <a:lumMod val="75000"/>
                    </a:schemeClr>
                  </a:solidFill>
                  <a:prstDash val="solid"/>
                </a:ln>
                <a:solidFill>
                  <a:schemeClr val="accent2"/>
                </a:solidFill>
                <a:effectLst>
                  <a:outerShdw dist="38100" dir="2640000" algn="bl" rotWithShape="0">
                    <a:schemeClr val="tx2">
                      <a:lumMod val="75000"/>
                    </a:schemeClr>
                  </a:outerShdw>
                </a:effectLst>
              </a:rPr>
              <a:t>Replaces NGS Data Explorer</a:t>
            </a:r>
          </a:p>
        </p:txBody>
      </p:sp>
      <p:sp>
        <p:nvSpPr>
          <p:cNvPr id="4" name="Slide Number Placeholder 3">
            <a:extLst>
              <a:ext uri="{FF2B5EF4-FFF2-40B4-BE49-F238E27FC236}">
                <a16:creationId xmlns:a16="http://schemas.microsoft.com/office/drawing/2014/main" id="{18C74E1A-8D5A-40E7-9182-08A35ABBCF02}"/>
              </a:ext>
            </a:extLst>
          </p:cNvPr>
          <p:cNvSpPr>
            <a:spLocks noGrp="1"/>
          </p:cNvSpPr>
          <p:nvPr>
            <p:ph type="sldNum" sz="quarter" idx="12"/>
          </p:nvPr>
        </p:nvSpPr>
        <p:spPr/>
        <p:txBody>
          <a:bodyPr/>
          <a:lstStyle/>
          <a:p>
            <a:pPr>
              <a:defRPr/>
            </a:pPr>
            <a:fld id="{7EC8EABE-C30E-4086-BCE5-6C6836F25DE4}" type="slidenum">
              <a:rPr lang="en-US" altLang="en-US" smtClean="0"/>
              <a:pPr>
                <a:defRPr/>
              </a:pPr>
              <a:t>101</a:t>
            </a:fld>
            <a:endParaRPr lang="en-US" altLang="en-US"/>
          </a:p>
        </p:txBody>
      </p:sp>
    </p:spTree>
    <p:extLst>
      <p:ext uri="{BB962C8B-B14F-4D97-AF65-F5344CB8AC3E}">
        <p14:creationId xmlns:p14="http://schemas.microsoft.com/office/powerpoint/2010/main" val="29545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Modernization 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102</a:t>
            </a:fld>
            <a:endParaRPr lang="en-US"/>
          </a:p>
        </p:txBody>
      </p:sp>
    </p:spTree>
    <p:extLst>
      <p:ext uri="{BB962C8B-B14F-4D97-AF65-F5344CB8AC3E}">
        <p14:creationId xmlns:p14="http://schemas.microsoft.com/office/powerpoint/2010/main" val="40471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400" dirty="0"/>
              <a:t>NGS will </a:t>
            </a:r>
            <a:r>
              <a:rPr lang="en-US" sz="2400" b="1" i="1" dirty="0"/>
              <a:t>roll out </a:t>
            </a:r>
            <a:r>
              <a:rPr lang="en-US" sz="2400" dirty="0"/>
              <a:t>components of the modernized NSRS over time (2024-2025)</a:t>
            </a:r>
          </a:p>
          <a:p>
            <a:r>
              <a:rPr lang="en-US" sz="2400" dirty="0"/>
              <a:t>As each component is </a:t>
            </a:r>
            <a:r>
              <a:rPr lang="en-US" sz="2400" b="1" i="1" dirty="0"/>
              <a:t>rolled out</a:t>
            </a:r>
            <a:r>
              <a:rPr lang="en-US" sz="2400" dirty="0"/>
              <a:t>, it can be </a:t>
            </a:r>
            <a:r>
              <a:rPr lang="en-US" sz="2400" b="1" i="1" dirty="0"/>
              <a:t>tested</a:t>
            </a:r>
          </a:p>
          <a:p>
            <a:r>
              <a:rPr lang="en-US" sz="2400" dirty="0"/>
              <a:t>Once the final component (likely VERTCON) is </a:t>
            </a:r>
            <a:r>
              <a:rPr lang="en-US" sz="2400" b="1" i="1" dirty="0"/>
              <a:t>rolled out </a:t>
            </a:r>
            <a:r>
              <a:rPr lang="en-US" sz="2400" dirty="0"/>
              <a:t>(likely late 2025), </a:t>
            </a:r>
            <a:r>
              <a:rPr lang="en-US" sz="2400" b="1" i="1" dirty="0"/>
              <a:t>testing</a:t>
            </a:r>
            <a:r>
              <a:rPr lang="en-US" sz="2400" dirty="0"/>
              <a:t> will continue for </a:t>
            </a:r>
            <a:r>
              <a:rPr lang="en-US" sz="2400" i="1" u="sng" dirty="0"/>
              <a:t>at least 6 months</a:t>
            </a:r>
          </a:p>
          <a:p>
            <a:r>
              <a:rPr lang="en-US" sz="2400" dirty="0"/>
              <a:t>Once enough </a:t>
            </a:r>
            <a:r>
              <a:rPr lang="en-US" sz="2400" b="1" i="1" dirty="0"/>
              <a:t>testing</a:t>
            </a:r>
            <a:r>
              <a:rPr lang="en-US" sz="2400" dirty="0"/>
              <a:t> is done, and all modernized NSRS components seem stable and correct, the FGCS will vote (likely 2026)</a:t>
            </a:r>
          </a:p>
          <a:p>
            <a:r>
              <a:rPr lang="en-US" sz="2400" dirty="0"/>
              <a:t>If affirmative, the modernized NSRS will </a:t>
            </a:r>
            <a:r>
              <a:rPr lang="en-US" sz="2400" b="1" i="1" dirty="0"/>
              <a:t>replace</a:t>
            </a:r>
            <a:r>
              <a:rPr lang="en-US" sz="2400" dirty="0"/>
              <a:t> the current NSRS</a:t>
            </a:r>
          </a:p>
          <a:p>
            <a:endParaRPr lang="en-US" sz="21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103</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76DE-3BBE-4DBC-B11C-B5917899CA71}"/>
              </a:ext>
            </a:extLst>
          </p:cNvPr>
          <p:cNvSpPr>
            <a:spLocks noGrp="1"/>
          </p:cNvSpPr>
          <p:nvPr>
            <p:ph type="title"/>
          </p:nvPr>
        </p:nvSpPr>
        <p:spPr/>
        <p:txBody>
          <a:bodyPr/>
          <a:lstStyle/>
          <a:p>
            <a:r>
              <a:rPr lang="en-US" b="1" i="1" dirty="0"/>
              <a:t>Initial</a:t>
            </a:r>
            <a:r>
              <a:rPr lang="en-US" dirty="0"/>
              <a:t> rollout</a:t>
            </a:r>
          </a:p>
        </p:txBody>
      </p:sp>
      <p:sp>
        <p:nvSpPr>
          <p:cNvPr id="3" name="Content Placeholder 2">
            <a:extLst>
              <a:ext uri="{FF2B5EF4-FFF2-40B4-BE49-F238E27FC236}">
                <a16:creationId xmlns:a16="http://schemas.microsoft.com/office/drawing/2014/main" id="{226D17E4-1658-4B5D-B8C4-7BBBEB6794DA}"/>
              </a:ext>
            </a:extLst>
          </p:cNvPr>
          <p:cNvSpPr>
            <a:spLocks noGrp="1"/>
          </p:cNvSpPr>
          <p:nvPr>
            <p:ph idx="1"/>
          </p:nvPr>
        </p:nvSpPr>
        <p:spPr/>
        <p:txBody>
          <a:bodyPr/>
          <a:lstStyle/>
          <a:p>
            <a:r>
              <a:rPr lang="en-US" sz="2800" dirty="0"/>
              <a:t>NGS promised many things in the three Blueprint documents</a:t>
            </a:r>
          </a:p>
          <a:p>
            <a:r>
              <a:rPr lang="en-US" sz="2800" dirty="0"/>
              <a:t>Not all can be built in a timely manner</a:t>
            </a:r>
          </a:p>
          <a:p>
            <a:r>
              <a:rPr lang="en-US" sz="2800" dirty="0"/>
              <a:t>So when we say “rollout”, we mean </a:t>
            </a:r>
            <a:r>
              <a:rPr lang="en-US" sz="2800" b="1" i="1" dirty="0"/>
              <a:t>initial</a:t>
            </a:r>
            <a:r>
              <a:rPr lang="en-US" sz="2800" dirty="0"/>
              <a:t> rollout, which is at least the minimum viable products needed to replace the current NSRS with the modernized NSRS</a:t>
            </a:r>
          </a:p>
          <a:p>
            <a:r>
              <a:rPr lang="en-US" sz="2800" dirty="0"/>
              <a:t>Future products and services supporting the modernized NSRS will be rolled-out after the FGCS vote</a:t>
            </a:r>
          </a:p>
        </p:txBody>
      </p:sp>
      <p:sp>
        <p:nvSpPr>
          <p:cNvPr id="4" name="Date Placeholder 3">
            <a:extLst>
              <a:ext uri="{FF2B5EF4-FFF2-40B4-BE49-F238E27FC236}">
                <a16:creationId xmlns:a16="http://schemas.microsoft.com/office/drawing/2014/main" id="{864D287E-7722-4A95-AA1B-BFE1CDB9E614}"/>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77E24A6F-E80D-42C0-8DF2-A75CAE1CD821}"/>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46F55981-2600-482C-871F-959F222F993D}"/>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104</a:t>
            </a:fld>
            <a:endParaRPr lang="en-US"/>
          </a:p>
        </p:txBody>
      </p:sp>
    </p:spTree>
    <p:extLst>
      <p:ext uri="{BB962C8B-B14F-4D97-AF65-F5344CB8AC3E}">
        <p14:creationId xmlns:p14="http://schemas.microsoft.com/office/powerpoint/2010/main" val="17551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800" dirty="0"/>
              <a:t>NGS will use three different websites (URLs) as we roll-out the modernized NSRS:</a:t>
            </a:r>
          </a:p>
          <a:p>
            <a:pPr lvl="1"/>
            <a:r>
              <a:rPr lang="en-US" sz="2400" b="1" dirty="0"/>
              <a:t>Live</a:t>
            </a:r>
            <a:r>
              <a:rPr lang="en-US" sz="2400" dirty="0"/>
              <a:t>:  </a:t>
            </a:r>
            <a:r>
              <a:rPr lang="en-US" sz="2400" b="1" dirty="0"/>
              <a:t>www</a:t>
            </a:r>
            <a:r>
              <a:rPr lang="en-US" sz="2400" dirty="0"/>
              <a:t>.ngs.noaa.gov</a:t>
            </a:r>
          </a:p>
          <a:p>
            <a:pPr lvl="2"/>
            <a:r>
              <a:rPr lang="en-US" sz="1600" dirty="0"/>
              <a:t>Will hold the current NSRS until the modernized NSRS has been fully tested and the FGCS has voted to replace the current NSRS with the modernized NSRS</a:t>
            </a:r>
          </a:p>
          <a:p>
            <a:pPr lvl="1"/>
            <a:r>
              <a:rPr lang="en-US" sz="2400" b="1" dirty="0"/>
              <a:t>Beta</a:t>
            </a:r>
            <a:r>
              <a:rPr lang="en-US" sz="2400" dirty="0"/>
              <a:t>:  </a:t>
            </a:r>
            <a:r>
              <a:rPr lang="en-US" sz="2400" b="1" dirty="0"/>
              <a:t>beta</a:t>
            </a:r>
            <a:r>
              <a:rPr lang="en-US" sz="2400" dirty="0"/>
              <a:t>.ngs.noaa.gov</a:t>
            </a:r>
          </a:p>
          <a:p>
            <a:pPr lvl="2"/>
            <a:r>
              <a:rPr lang="en-US" sz="1600" dirty="0"/>
              <a:t>Soon to be re-designed to hold modernized NSRS products only</a:t>
            </a:r>
          </a:p>
          <a:p>
            <a:pPr lvl="2"/>
            <a:r>
              <a:rPr lang="en-US" sz="1600" dirty="0"/>
              <a:t>Every component of the modernized NSRS will be placed here</a:t>
            </a:r>
          </a:p>
          <a:p>
            <a:pPr lvl="2"/>
            <a:r>
              <a:rPr lang="en-US" sz="1600" dirty="0"/>
              <a:t>Products assumed to be complete and correct</a:t>
            </a:r>
          </a:p>
          <a:p>
            <a:pPr lvl="2"/>
            <a:r>
              <a:rPr lang="en-US" sz="1600" dirty="0"/>
              <a:t>For testing</a:t>
            </a:r>
          </a:p>
          <a:p>
            <a:pPr lvl="2"/>
            <a:r>
              <a:rPr lang="en-US" sz="1600" dirty="0"/>
              <a:t>Subject to change or deletion</a:t>
            </a:r>
          </a:p>
          <a:p>
            <a:pPr lvl="1"/>
            <a:r>
              <a:rPr lang="en-US" sz="2400" b="1" dirty="0"/>
              <a:t>Alpha</a:t>
            </a:r>
            <a:r>
              <a:rPr lang="en-US" sz="2400" dirty="0"/>
              <a:t>:  </a:t>
            </a:r>
            <a:r>
              <a:rPr lang="en-US" sz="2400" b="1" dirty="0"/>
              <a:t>alpha</a:t>
            </a:r>
            <a:r>
              <a:rPr lang="en-US" sz="2400" dirty="0"/>
              <a:t>.ngs.noaa.gov</a:t>
            </a:r>
          </a:p>
          <a:p>
            <a:pPr lvl="2"/>
            <a:r>
              <a:rPr lang="en-US" sz="1600" dirty="0"/>
              <a:t>“Incomplete, early, possibly incorrect”</a:t>
            </a:r>
          </a:p>
          <a:p>
            <a:pPr lvl="2"/>
            <a:r>
              <a:rPr lang="en-US" sz="16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105</a:t>
            </a:fld>
            <a:endParaRPr lang="en-US"/>
          </a:p>
        </p:txBody>
      </p:sp>
    </p:spTree>
    <p:extLst>
      <p:ext uri="{BB962C8B-B14F-4D97-AF65-F5344CB8AC3E}">
        <p14:creationId xmlns:p14="http://schemas.microsoft.com/office/powerpoint/2010/main" val="30037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EC03-4BC2-4DF6-80B9-23B66E223752}"/>
              </a:ext>
            </a:extLst>
          </p:cNvPr>
          <p:cNvSpPr>
            <a:spLocks noGrp="1"/>
          </p:cNvSpPr>
          <p:nvPr>
            <p:ph type="title"/>
          </p:nvPr>
        </p:nvSpPr>
        <p:spPr>
          <a:xfrm>
            <a:off x="457200" y="540968"/>
            <a:ext cx="8229600" cy="1143000"/>
          </a:xfrm>
        </p:spPr>
        <p:txBody>
          <a:bodyPr/>
          <a:lstStyle/>
          <a:p>
            <a:r>
              <a:rPr lang="en-US" dirty="0"/>
              <a:t>Current NSRS during rollout and testing</a:t>
            </a:r>
          </a:p>
        </p:txBody>
      </p:sp>
      <p:sp>
        <p:nvSpPr>
          <p:cNvPr id="3" name="Content Placeholder 2">
            <a:extLst>
              <a:ext uri="{FF2B5EF4-FFF2-40B4-BE49-F238E27FC236}">
                <a16:creationId xmlns:a16="http://schemas.microsoft.com/office/drawing/2014/main" id="{6CA3BF2A-7DA9-428F-A1B3-FE230A994553}"/>
              </a:ext>
            </a:extLst>
          </p:cNvPr>
          <p:cNvSpPr>
            <a:spLocks noGrp="1"/>
          </p:cNvSpPr>
          <p:nvPr>
            <p:ph idx="1"/>
          </p:nvPr>
        </p:nvSpPr>
        <p:spPr>
          <a:xfrm>
            <a:off x="457200" y="1946432"/>
            <a:ext cx="8229600" cy="4525963"/>
          </a:xfrm>
        </p:spPr>
        <p:txBody>
          <a:bodyPr/>
          <a:lstStyle/>
          <a:p>
            <a:r>
              <a:rPr lang="en-US" sz="2800" dirty="0"/>
              <a:t>While the </a:t>
            </a:r>
            <a:r>
              <a:rPr lang="en-US" sz="2800" b="1" i="1" dirty="0"/>
              <a:t>modernized</a:t>
            </a:r>
            <a:r>
              <a:rPr lang="en-US" sz="2800" dirty="0"/>
              <a:t> NSRS is being rolled out and tested, </a:t>
            </a:r>
            <a:r>
              <a:rPr lang="en-US" sz="2800" u="sng" dirty="0"/>
              <a:t>the</a:t>
            </a:r>
            <a:r>
              <a:rPr lang="en-US" sz="2800" dirty="0"/>
              <a:t> </a:t>
            </a:r>
            <a:r>
              <a:rPr lang="en-US" sz="2800" b="1" i="1" u="sng" dirty="0"/>
              <a:t>current</a:t>
            </a:r>
            <a:r>
              <a:rPr lang="en-US" sz="2800" u="sng" dirty="0"/>
              <a:t> NSRS will remain the official NSRS of the United States</a:t>
            </a:r>
          </a:p>
          <a:p>
            <a:pPr lvl="1"/>
            <a:r>
              <a:rPr lang="en-US" sz="2400" dirty="0"/>
              <a:t>This will not change until the  FGCS vote (probably 2026)</a:t>
            </a:r>
          </a:p>
          <a:p>
            <a:r>
              <a:rPr lang="en-US" sz="2800" dirty="0"/>
              <a:t>URL </a:t>
            </a:r>
            <a:r>
              <a:rPr lang="en-US" sz="2800" dirty="0">
                <a:hlinkClick r:id="rId2"/>
              </a:rPr>
              <a:t>www.ngs.noaa.gov</a:t>
            </a:r>
            <a:r>
              <a:rPr lang="en-US" sz="2800" dirty="0"/>
              <a:t> will only hold </a:t>
            </a:r>
            <a:r>
              <a:rPr lang="en-US" sz="2800" b="1" i="1" dirty="0"/>
              <a:t>current</a:t>
            </a:r>
            <a:r>
              <a:rPr lang="en-US" sz="2800" dirty="0"/>
              <a:t> NSRS </a:t>
            </a:r>
          </a:p>
          <a:p>
            <a:r>
              <a:rPr lang="en-US" sz="2800" dirty="0"/>
              <a:t>Only two major improvements to the current NSRS are expected during this time:</a:t>
            </a:r>
          </a:p>
          <a:p>
            <a:pPr lvl="1"/>
            <a:r>
              <a:rPr lang="en-US" sz="2400" dirty="0"/>
              <a:t>Multi-GNSS support within OPUS-S</a:t>
            </a:r>
          </a:p>
          <a:p>
            <a:pPr lvl="1"/>
            <a:r>
              <a:rPr lang="en-US" sz="2400" dirty="0"/>
              <a:t>ITRF2020 in all products and services</a:t>
            </a:r>
          </a:p>
          <a:p>
            <a:endParaRPr lang="en-US" dirty="0"/>
          </a:p>
        </p:txBody>
      </p:sp>
      <p:sp>
        <p:nvSpPr>
          <p:cNvPr id="4" name="Date Placeholder 3">
            <a:extLst>
              <a:ext uri="{FF2B5EF4-FFF2-40B4-BE49-F238E27FC236}">
                <a16:creationId xmlns:a16="http://schemas.microsoft.com/office/drawing/2014/main" id="{FE0A1764-122F-4FE5-8086-6E423ACE56D5}"/>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AB64409-F870-466D-BCF2-410143093AB6}"/>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B3D12A70-2D9B-4262-B068-A631DD64FCC8}"/>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106</a:t>
            </a:fld>
            <a:endParaRPr lang="en-US"/>
          </a:p>
        </p:txBody>
      </p:sp>
    </p:spTree>
    <p:extLst>
      <p:ext uri="{BB962C8B-B14F-4D97-AF65-F5344CB8AC3E}">
        <p14:creationId xmlns:p14="http://schemas.microsoft.com/office/powerpoint/2010/main" val="152463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508000" y="578719"/>
            <a:ext cx="8229600" cy="857250"/>
          </a:xfrm>
        </p:spPr>
        <p:txBody>
          <a:bodyPr/>
          <a:lstStyle/>
          <a:p>
            <a:r>
              <a:rPr lang="en-US" dirty="0"/>
              <a:t>Snapshot of the modernized NSRS </a:t>
            </a:r>
            <a:br>
              <a:rPr lang="en-US" dirty="0"/>
            </a:br>
            <a:r>
              <a:rPr lang="en-US"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a:xfrm>
            <a:off x="457200" y="2024111"/>
            <a:ext cx="8229600" cy="4525963"/>
          </a:xfrm>
        </p:spPr>
        <p:txBody>
          <a:bodyPr/>
          <a:lstStyle/>
          <a:p>
            <a:r>
              <a:rPr lang="en-US" sz="2800" dirty="0"/>
              <a:t>Not everything promised in the Blueprint documents will be built in time for the initial rollout.  But the following will be:</a:t>
            </a:r>
          </a:p>
          <a:p>
            <a:pPr lvl="1"/>
            <a:r>
              <a:rPr lang="en-US" sz="2400" dirty="0"/>
              <a:t>ITRF2020, N/P/C/MATRF2022, NAPGD2022, SPCS2022</a:t>
            </a:r>
          </a:p>
          <a:p>
            <a:pPr lvl="1"/>
            <a:r>
              <a:rPr lang="en-US" sz="2400" dirty="0"/>
              <a:t>NSRS Database, new datasheets for marks and stations</a:t>
            </a:r>
          </a:p>
          <a:p>
            <a:pPr lvl="1"/>
            <a:r>
              <a:rPr lang="en-US" sz="2400" dirty="0"/>
              <a:t>RECs </a:t>
            </a:r>
          </a:p>
          <a:p>
            <a:pPr lvl="1"/>
            <a:r>
              <a:rPr lang="en-US" sz="2400" dirty="0"/>
              <a:t>OPUS-S with multi-GNSS</a:t>
            </a:r>
          </a:p>
          <a:p>
            <a:pPr lvl="1"/>
            <a:r>
              <a:rPr lang="en-US" sz="2400" dirty="0"/>
              <a:t>OPUS-Projects (GPS only):</a:t>
            </a:r>
          </a:p>
          <a:p>
            <a:pPr lvl="2"/>
            <a:r>
              <a:rPr lang="en-US" sz="2000" dirty="0"/>
              <a:t>GDX, SPROCCET, LASER, NSRS DB submission</a:t>
            </a:r>
          </a:p>
          <a:p>
            <a:pPr lvl="2"/>
            <a:r>
              <a:rPr lang="en-US" sz="2000"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107</a:t>
            </a:fld>
            <a:endParaRPr lang="en-US"/>
          </a:p>
        </p:txBody>
      </p:sp>
    </p:spTree>
    <p:extLst>
      <p:ext uri="{BB962C8B-B14F-4D97-AF65-F5344CB8AC3E}">
        <p14:creationId xmlns:p14="http://schemas.microsoft.com/office/powerpoint/2010/main" val="3299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BFAC-BD28-4C82-8E97-D72A6D04B6AF}"/>
              </a:ext>
            </a:extLst>
          </p:cNvPr>
          <p:cNvSpPr>
            <a:spLocks noGrp="1"/>
          </p:cNvSpPr>
          <p:nvPr>
            <p:ph type="title"/>
          </p:nvPr>
        </p:nvSpPr>
        <p:spPr/>
        <p:txBody>
          <a:bodyPr/>
          <a:lstStyle/>
          <a:p>
            <a:r>
              <a:rPr lang="en-US" dirty="0"/>
              <a:t>Not all products will be public</a:t>
            </a:r>
          </a:p>
        </p:txBody>
      </p:sp>
      <p:sp>
        <p:nvSpPr>
          <p:cNvPr id="3" name="Content Placeholder 2">
            <a:extLst>
              <a:ext uri="{FF2B5EF4-FFF2-40B4-BE49-F238E27FC236}">
                <a16:creationId xmlns:a16="http://schemas.microsoft.com/office/drawing/2014/main" id="{70719E05-B574-4472-A035-E9D522A06A51}"/>
              </a:ext>
            </a:extLst>
          </p:cNvPr>
          <p:cNvSpPr>
            <a:spLocks noGrp="1"/>
          </p:cNvSpPr>
          <p:nvPr>
            <p:ph idx="1"/>
          </p:nvPr>
        </p:nvSpPr>
        <p:spPr/>
        <p:txBody>
          <a:bodyPr/>
          <a:lstStyle/>
          <a:p>
            <a:r>
              <a:rPr lang="en-US" dirty="0"/>
              <a:t>NGS is building </a:t>
            </a:r>
            <a:r>
              <a:rPr lang="en-US" b="1" dirty="0"/>
              <a:t>SPROCCET</a:t>
            </a:r>
          </a:p>
          <a:p>
            <a:pPr lvl="1"/>
            <a:r>
              <a:rPr lang="en-US" dirty="0"/>
              <a:t>Replaces HTDP</a:t>
            </a:r>
          </a:p>
          <a:p>
            <a:pPr lvl="1"/>
            <a:r>
              <a:rPr lang="en-US" dirty="0"/>
              <a:t>Contains IFDM2022, 14H, DGEOID2022</a:t>
            </a:r>
          </a:p>
          <a:p>
            <a:pPr lvl="1"/>
            <a:r>
              <a:rPr lang="en-US" dirty="0"/>
              <a:t>Will be plugged directly into the modernized OPUS-Projects</a:t>
            </a:r>
          </a:p>
          <a:p>
            <a:pPr lvl="1"/>
            <a:r>
              <a:rPr lang="en-US" dirty="0"/>
              <a:t>Users will engage with it via OPUS-Projects</a:t>
            </a:r>
          </a:p>
        </p:txBody>
      </p:sp>
      <p:sp>
        <p:nvSpPr>
          <p:cNvPr id="4" name="Date Placeholder 3">
            <a:extLst>
              <a:ext uri="{FF2B5EF4-FFF2-40B4-BE49-F238E27FC236}">
                <a16:creationId xmlns:a16="http://schemas.microsoft.com/office/drawing/2014/main" id="{B99BE277-B306-45CC-AD55-297875A3C79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3D17F0FB-73E2-46D1-9421-A59678DA5CCC}"/>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407B5993-634C-41AE-B2FA-38C2E7E0CED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108</a:t>
            </a:fld>
            <a:endParaRPr lang="en-US"/>
          </a:p>
        </p:txBody>
      </p:sp>
    </p:spTree>
    <p:extLst>
      <p:ext uri="{BB962C8B-B14F-4D97-AF65-F5344CB8AC3E}">
        <p14:creationId xmlns:p14="http://schemas.microsoft.com/office/powerpoint/2010/main" val="21709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109</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847967" y="348274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2542544" y="3385870"/>
            <a:ext cx="1002197"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2555468" y="3737526"/>
            <a:ext cx="1156086"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847967" y="3811803"/>
            <a:ext cx="1106393"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847967" y="4128866"/>
            <a:ext cx="995785"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227760" y="4284321"/>
            <a:ext cx="1259897"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229417" y="4694531"/>
            <a:ext cx="1344151"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847967" y="4450159"/>
            <a:ext cx="117814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842669" y="4767221"/>
            <a:ext cx="1104790"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835467" y="5104742"/>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5616211" y="3412963"/>
            <a:ext cx="2183868"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5616211" y="4117992"/>
            <a:ext cx="2183868"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7595708" y="3516910"/>
            <a:ext cx="1309526"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7549180" y="4201493"/>
            <a:ext cx="1358642"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54665" y="3143250"/>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39853" y="3195311"/>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457200" y="195825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457200" y="2278927"/>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57200" y="2620727"/>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5367272" y="4973929"/>
            <a:ext cx="267573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2417510" y="1953573"/>
            <a:ext cx="925253"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3750820" y="3516838"/>
            <a:ext cx="1956241"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3750820" y="4421258"/>
            <a:ext cx="134203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160583" y="5506971"/>
            <a:ext cx="8319246" cy="7687"/>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824796" y="5421804"/>
            <a:ext cx="1077539"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2417511" y="2305229"/>
            <a:ext cx="89639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3378602" y="1958254"/>
            <a:ext cx="1017843"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3592844" y="5421804"/>
            <a:ext cx="1101776"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5550160" y="5451390"/>
            <a:ext cx="1161857"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7279361" y="5416210"/>
            <a:ext cx="1101776"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3592844" y="2287356"/>
            <a:ext cx="1025858"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3588886" y="2649522"/>
            <a:ext cx="111011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4500785" y="1958403"/>
            <a:ext cx="1310167"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4679434" y="2290983"/>
            <a:ext cx="1571456"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6476733" y="1940617"/>
            <a:ext cx="1202124"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6476733" y="2320373"/>
            <a:ext cx="1251240"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4979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457200" y="484188"/>
            <a:ext cx="8229600" cy="1143000"/>
          </a:xfrm>
        </p:spPr>
        <p:txBody>
          <a:bodyPr/>
          <a:lstStyle/>
          <a:p>
            <a:r>
              <a:rPr lang="en-US" altLang="en-US" sz="3600">
                <a:ea typeface="ＭＳ Ｐゴシック" panose="020B0600070205080204" pitchFamily="34" charset="-128"/>
              </a:rPr>
              <a:t>History of vertical </a:t>
            </a:r>
            <a:br>
              <a:rPr lang="en-US" altLang="en-US" sz="3600">
                <a:ea typeface="ＭＳ Ｐゴシック" panose="020B0600070205080204" pitchFamily="34" charset="-128"/>
              </a:rPr>
            </a:br>
            <a:r>
              <a:rPr lang="en-US" altLang="en-US" sz="3600">
                <a:ea typeface="ＭＳ Ｐゴシック" panose="020B0600070205080204" pitchFamily="34" charset="-128"/>
              </a:rPr>
              <a:t>datums in the USA</a:t>
            </a:r>
          </a:p>
        </p:txBody>
      </p:sp>
      <p:sp>
        <p:nvSpPr>
          <p:cNvPr id="187395" name="Content Placeholder 2"/>
          <p:cNvSpPr>
            <a:spLocks noGrp="1"/>
          </p:cNvSpPr>
          <p:nvPr>
            <p:ph idx="1"/>
          </p:nvPr>
        </p:nvSpPr>
        <p:spPr>
          <a:xfrm>
            <a:off x="457200" y="1809750"/>
            <a:ext cx="8229600" cy="4525963"/>
          </a:xfrm>
        </p:spPr>
        <p:txBody>
          <a:bodyPr/>
          <a:lstStyle/>
          <a:p>
            <a:pPr>
              <a:lnSpc>
                <a:spcPct val="90000"/>
              </a:lnSpc>
            </a:pPr>
            <a:r>
              <a:rPr lang="en-US" altLang="en-US" sz="2800" b="1">
                <a:ea typeface="ＭＳ Ｐゴシック" panose="020B0600070205080204" pitchFamily="34" charset="-128"/>
              </a:rPr>
              <a:t>NAVD 88</a:t>
            </a:r>
            <a:endParaRPr lang="en-US" altLang="en-US" sz="2800">
              <a:ea typeface="ＭＳ Ｐゴシック" panose="020B0600070205080204" pitchFamily="34" charset="-128"/>
            </a:endParaRPr>
          </a:p>
          <a:p>
            <a:pPr lvl="1">
              <a:lnSpc>
                <a:spcPct val="90000"/>
              </a:lnSpc>
            </a:pPr>
            <a:r>
              <a:rPr lang="en-US" altLang="en-US" sz="2200">
                <a:ea typeface="ＭＳ Ｐゴシック" panose="020B0600070205080204" pitchFamily="34" charset="-128"/>
              </a:rPr>
              <a:t>North American Vertical Datum of 1988</a:t>
            </a:r>
          </a:p>
          <a:p>
            <a:pPr lvl="1">
              <a:lnSpc>
                <a:spcPct val="90000"/>
              </a:lnSpc>
            </a:pPr>
            <a:endParaRPr lang="en-US" altLang="en-US" sz="2200">
              <a:ea typeface="ＭＳ Ｐゴシック" panose="020B0600070205080204" pitchFamily="34" charset="-128"/>
            </a:endParaRPr>
          </a:p>
          <a:p>
            <a:pPr lvl="1">
              <a:lnSpc>
                <a:spcPct val="90000"/>
              </a:lnSpc>
            </a:pPr>
            <a:r>
              <a:rPr lang="en-US" altLang="en-US" sz="2200">
                <a:ea typeface="ＭＳ Ｐゴシック" panose="020B0600070205080204" pitchFamily="34" charset="-128"/>
              </a:rPr>
              <a:t>One height held fixed at “Father Point” (Rimouski, Canada)</a:t>
            </a:r>
          </a:p>
          <a:p>
            <a:pPr>
              <a:lnSpc>
                <a:spcPct val="90000"/>
              </a:lnSpc>
            </a:pPr>
            <a:endParaRPr lang="en-US" altLang="en-US" sz="2200">
              <a:ea typeface="ＭＳ Ｐゴシック" panose="020B0600070205080204" pitchFamily="34" charset="-128"/>
            </a:endParaRPr>
          </a:p>
          <a:p>
            <a:pPr lvl="1">
              <a:lnSpc>
                <a:spcPct val="90000"/>
              </a:lnSpc>
            </a:pPr>
            <a:r>
              <a:rPr lang="en-US" altLang="en-US" sz="2200">
                <a:ea typeface="ＭＳ Ｐゴシック" panose="020B0600070205080204" pitchFamily="34" charset="-128"/>
              </a:rPr>
              <a:t>…height chosen was to minimize 1929/1988 differences on USGS topo maps in the eastern U.S.</a:t>
            </a:r>
          </a:p>
          <a:p>
            <a:pPr lvl="1">
              <a:lnSpc>
                <a:spcPct val="90000"/>
              </a:lnSpc>
            </a:pPr>
            <a:endParaRPr lang="en-US" altLang="en-US" sz="2200">
              <a:ea typeface="ＭＳ Ｐゴシック" panose="020B0600070205080204" pitchFamily="34" charset="-128"/>
            </a:endParaRPr>
          </a:p>
          <a:p>
            <a:pPr lvl="1">
              <a:lnSpc>
                <a:spcPct val="90000"/>
              </a:lnSpc>
            </a:pPr>
            <a:r>
              <a:rPr lang="en-US" altLang="en-US" sz="2200">
                <a:ea typeface="ＭＳ Ｐゴシック" panose="020B0600070205080204" pitchFamily="34" charset="-128"/>
              </a:rPr>
              <a:t>Thus, the “zero height surface” of NAVD 88 wasn’t chosen for its closeness to the geoid (but it was close…few decimeters)</a:t>
            </a:r>
          </a:p>
          <a:p>
            <a:pPr lvl="1">
              <a:lnSpc>
                <a:spcPct val="90000"/>
              </a:lnSpc>
              <a:buFontTx/>
              <a:buNone/>
            </a:pPr>
            <a:endParaRPr lang="en-US" altLang="en-US">
              <a:ea typeface="ＭＳ Ｐゴシック" panose="020B0600070205080204" pitchFamily="34" charset="-128"/>
            </a:endParaRPr>
          </a:p>
          <a:p>
            <a:pPr lvl="1">
              <a:lnSpc>
                <a:spcPct val="90000"/>
              </a:lnSpc>
            </a:pPr>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457200" y="1920479"/>
            <a:ext cx="8229600" cy="3394472"/>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2"/>
            <a:r>
              <a:rPr lang="en-US" dirty="0"/>
              <a:t>Submissions will then begin in earnest and won’t be deleted</a:t>
            </a:r>
          </a:p>
          <a:p>
            <a:pPr lvl="1"/>
            <a:r>
              <a:rPr lang="en-US" dirty="0"/>
              <a:t>All current NSRS components moved to the Beta website</a:t>
            </a:r>
          </a:p>
          <a:p>
            <a:pPr lvl="2"/>
            <a:r>
              <a:rPr lang="en-US" dirty="0"/>
              <a:t>No further submissions to the NGS IDB will be allowed at this point</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110</a:t>
            </a:fld>
            <a:endParaRPr lang="en-US"/>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After testing and the FGCS vote</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111</a:t>
            </a:fld>
            <a:endParaRPr lang="en-US"/>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54665" y="3143250"/>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39853" y="3195311"/>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57200" y="2620727"/>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grpSp>
        <p:nvGrpSpPr>
          <p:cNvPr id="17" name="Group 16">
            <a:extLst>
              <a:ext uri="{FF2B5EF4-FFF2-40B4-BE49-F238E27FC236}">
                <a16:creationId xmlns:a16="http://schemas.microsoft.com/office/drawing/2014/main" id="{23E1BEE5-09E0-4E7D-A484-9948CA478BAF}"/>
              </a:ext>
            </a:extLst>
          </p:cNvPr>
          <p:cNvGrpSpPr/>
          <p:nvPr/>
        </p:nvGrpSpPr>
        <p:grpSpPr>
          <a:xfrm>
            <a:off x="835467" y="3385870"/>
            <a:ext cx="8072355" cy="2095890"/>
            <a:chOff x="1113955" y="3371493"/>
            <a:chExt cx="10763141" cy="2794520"/>
          </a:xfrm>
        </p:grpSpPr>
        <p:sp>
          <p:nvSpPr>
            <p:cNvPr id="7" name="TextBox 6">
              <a:extLst>
                <a:ext uri="{FF2B5EF4-FFF2-40B4-BE49-F238E27FC236}">
                  <a16:creationId xmlns:a16="http://schemas.microsoft.com/office/drawing/2014/main" id="{DB40303B-8014-499E-9A6B-2907335A38DA}"/>
                </a:ext>
              </a:extLst>
            </p:cNvPr>
            <p:cNvSpPr txBox="1"/>
            <p:nvPr/>
          </p:nvSpPr>
          <p:spPr>
            <a:xfrm>
              <a:off x="1130622" y="3500660"/>
              <a:ext cx="2432717" cy="492443"/>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336263" cy="492443"/>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541448" cy="492443"/>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475191" cy="492443"/>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327713" cy="492443"/>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679863" cy="492443"/>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792201" cy="492443"/>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570857" cy="492443"/>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473053" cy="492443"/>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2114253" cy="492443"/>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911824" cy="861775"/>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6"/>
              <a:ext cx="2911824" cy="861775"/>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746035" cy="492443"/>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811523" cy="492443"/>
            </a:xfrm>
            <a:prstGeom prst="rect">
              <a:avLst/>
            </a:prstGeom>
            <a:solidFill>
              <a:schemeClr val="bg1"/>
            </a:solidFill>
            <a:ln>
              <a:solidFill>
                <a:schemeClr val="tx1"/>
              </a:solidFill>
            </a:ln>
          </p:spPr>
          <p:txBody>
            <a:bodyPr wrap="none" rtlCol="0">
              <a:spAutoFit/>
            </a:bodyPr>
            <a:lstStyle/>
            <a:p>
              <a:r>
                <a:rPr lang="en-US" dirty="0"/>
                <a:t>VERTCON 4?</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4" y="5488905"/>
              <a:ext cx="3567643" cy="677108"/>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608322" cy="492443"/>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789379" cy="492443"/>
            </a:xfrm>
            <a:prstGeom prst="rect">
              <a:avLst/>
            </a:prstGeom>
            <a:solidFill>
              <a:schemeClr val="bg1"/>
            </a:solidFill>
            <a:ln>
              <a:solidFill>
                <a:schemeClr val="tx1"/>
              </a:solidFill>
            </a:ln>
          </p:spPr>
          <p:txBody>
            <a:bodyPr wrap="none" rtlCol="0">
              <a:spAutoFit/>
            </a:bodyPr>
            <a:lstStyle/>
            <a:p>
              <a:r>
                <a:rPr lang="en-US" dirty="0"/>
                <a:t>NAPGD2022</a:t>
              </a:r>
            </a:p>
          </p:txBody>
        </p:sp>
      </p:grpSp>
      <p:grpSp>
        <p:nvGrpSpPr>
          <p:cNvPr id="3" name="Group 2">
            <a:extLst>
              <a:ext uri="{FF2B5EF4-FFF2-40B4-BE49-F238E27FC236}">
                <a16:creationId xmlns:a16="http://schemas.microsoft.com/office/drawing/2014/main" id="{B131A578-3381-4C35-97BB-361CD608FD7F}"/>
              </a:ext>
            </a:extLst>
          </p:cNvPr>
          <p:cNvGrpSpPr/>
          <p:nvPr/>
        </p:nvGrpSpPr>
        <p:grpSpPr>
          <a:xfrm>
            <a:off x="457200" y="1940617"/>
            <a:ext cx="7270773" cy="1078237"/>
            <a:chOff x="609600" y="1444489"/>
            <a:chExt cx="9694364" cy="1437650"/>
          </a:xfrm>
        </p:grpSpPr>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432717" cy="492443"/>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2114253" cy="492443"/>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233671" cy="492443"/>
            </a:xfrm>
            <a:prstGeom prst="rect">
              <a:avLst/>
            </a:prstGeom>
            <a:solidFill>
              <a:schemeClr val="bg1"/>
            </a:solidFill>
            <a:ln>
              <a:solidFill>
                <a:schemeClr val="tx1"/>
              </a:solidFill>
            </a:ln>
          </p:spPr>
          <p:txBody>
            <a:bodyPr wrap="none" rtlCol="0">
              <a:spAutoFit/>
            </a:bodyPr>
            <a:lstStyle/>
            <a:p>
              <a:r>
                <a:rPr lang="en-US" dirty="0"/>
                <a:t>SPCS 83</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8"/>
              <a:ext cx="1195199" cy="492443"/>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357124" cy="492443"/>
            </a:xfrm>
            <a:prstGeom prst="rect">
              <a:avLst/>
            </a:prstGeom>
            <a:solidFill>
              <a:schemeClr val="bg1"/>
            </a:solidFill>
            <a:ln>
              <a:solidFill>
                <a:schemeClr val="tx1"/>
              </a:solidFill>
            </a:ln>
          </p:spPr>
          <p:txBody>
            <a:bodyPr wrap="none" rtlCol="0">
              <a:spAutoFit/>
            </a:bodyPr>
            <a:lstStyle/>
            <a:p>
              <a:r>
                <a:rPr lang="en-US" dirty="0"/>
                <a:t>NAVD 88</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9" y="1906808"/>
              <a:ext cx="1367811" cy="492443"/>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480149" cy="492443"/>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746889" cy="492443"/>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2095275" cy="492443"/>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602832" cy="492443"/>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668320" cy="492443"/>
            </a:xfrm>
            <a:prstGeom prst="rect">
              <a:avLst/>
            </a:prstGeom>
            <a:solidFill>
              <a:schemeClr val="bg1"/>
            </a:solidFill>
            <a:ln>
              <a:solidFill>
                <a:schemeClr val="tx1"/>
              </a:solidFill>
            </a:ln>
          </p:spPr>
          <p:txBody>
            <a:bodyPr wrap="none" rtlCol="0">
              <a:spAutoFit/>
            </a:bodyPr>
            <a:lstStyle/>
            <a:p>
              <a:r>
                <a:rPr lang="en-US" dirty="0"/>
                <a:t>VERTCON 3</a:t>
              </a:r>
            </a:p>
          </p:txBody>
        </p:sp>
      </p:grpSp>
      <p:sp>
        <p:nvSpPr>
          <p:cNvPr id="22" name="Rectangle 21">
            <a:extLst>
              <a:ext uri="{FF2B5EF4-FFF2-40B4-BE49-F238E27FC236}">
                <a16:creationId xmlns:a16="http://schemas.microsoft.com/office/drawing/2014/main" id="{25B6401B-6746-4548-8B00-40014FB70787}"/>
              </a:ext>
            </a:extLst>
          </p:cNvPr>
          <p:cNvSpPr/>
          <p:nvPr/>
        </p:nvSpPr>
        <p:spPr>
          <a:xfrm>
            <a:off x="5262770" y="4870647"/>
            <a:ext cx="3508620" cy="67089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B934A4A-5143-4149-B0F6-4857F6761722}"/>
              </a:ext>
            </a:extLst>
          </p:cNvPr>
          <p:cNvSpPr txBox="1"/>
          <p:nvPr/>
        </p:nvSpPr>
        <p:spPr>
          <a:xfrm>
            <a:off x="4976323" y="5507701"/>
            <a:ext cx="4972195" cy="369332"/>
          </a:xfrm>
          <a:prstGeom prst="rect">
            <a:avLst/>
          </a:prstGeom>
          <a:noFill/>
        </p:spPr>
        <p:txBody>
          <a:bodyPr wrap="none" rtlCol="0">
            <a:spAutoFit/>
          </a:bodyPr>
          <a:lstStyle/>
          <a:p>
            <a:r>
              <a:rPr lang="en-US" dirty="0">
                <a:solidFill>
                  <a:srgbClr val="FF0000"/>
                </a:solidFill>
              </a:rPr>
              <a:t>All submissions provided during testing get deleted</a:t>
            </a:r>
          </a:p>
        </p:txBody>
      </p:sp>
      <p:sp>
        <p:nvSpPr>
          <p:cNvPr id="35" name="Arc 34">
            <a:extLst>
              <a:ext uri="{FF2B5EF4-FFF2-40B4-BE49-F238E27FC236}">
                <a16:creationId xmlns:a16="http://schemas.microsoft.com/office/drawing/2014/main" id="{C5A37D88-BDDA-42C3-B746-3DFC79776BF0}"/>
              </a:ext>
            </a:extLst>
          </p:cNvPr>
          <p:cNvSpPr/>
          <p:nvPr/>
        </p:nvSpPr>
        <p:spPr>
          <a:xfrm rot="2661894">
            <a:off x="2266385" y="1694026"/>
            <a:ext cx="3546665" cy="3546665"/>
          </a:xfrm>
          <a:prstGeom prst="arc">
            <a:avLst/>
          </a:prstGeom>
          <a:ln w="203200">
            <a:solidFill>
              <a:srgbClr val="FF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52FC97FF-AD77-4713-8BAC-C3D6D70AC088}"/>
              </a:ext>
            </a:extLst>
          </p:cNvPr>
          <p:cNvSpPr/>
          <p:nvPr/>
        </p:nvSpPr>
        <p:spPr>
          <a:xfrm rot="13694510">
            <a:off x="1660737" y="1684309"/>
            <a:ext cx="3546665" cy="3546665"/>
          </a:xfrm>
          <a:prstGeom prst="arc">
            <a:avLst/>
          </a:prstGeom>
          <a:ln w="203200">
            <a:solidFill>
              <a:srgbClr val="FF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970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P spid="35" grpId="0" animBg="1"/>
      <p:bldP spid="5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After testing and the FGCS vote</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112</a:t>
            </a:fld>
            <a:endParaRPr lang="en-US"/>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65118" y="4213126"/>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50306" y="4265186"/>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8" name="TextBox 27">
            <a:extLst>
              <a:ext uri="{FF2B5EF4-FFF2-40B4-BE49-F238E27FC236}">
                <a16:creationId xmlns:a16="http://schemas.microsoft.com/office/drawing/2014/main" id="{66A0DEFE-32C7-4104-9998-1FF92305FF8B}"/>
              </a:ext>
            </a:extLst>
          </p:cNvPr>
          <p:cNvSpPr txBox="1"/>
          <p:nvPr/>
        </p:nvSpPr>
        <p:spPr>
          <a:xfrm>
            <a:off x="335758" y="5201818"/>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grpSp>
        <p:nvGrpSpPr>
          <p:cNvPr id="17" name="Group 16">
            <a:extLst>
              <a:ext uri="{FF2B5EF4-FFF2-40B4-BE49-F238E27FC236}">
                <a16:creationId xmlns:a16="http://schemas.microsoft.com/office/drawing/2014/main" id="{23E1BEE5-09E0-4E7D-A484-9948CA478BAF}"/>
              </a:ext>
            </a:extLst>
          </p:cNvPr>
          <p:cNvGrpSpPr/>
          <p:nvPr/>
        </p:nvGrpSpPr>
        <p:grpSpPr>
          <a:xfrm>
            <a:off x="457201" y="1920452"/>
            <a:ext cx="8072355" cy="2095890"/>
            <a:chOff x="1113955" y="3371493"/>
            <a:chExt cx="10763141" cy="2794520"/>
          </a:xfrm>
        </p:grpSpPr>
        <p:sp>
          <p:nvSpPr>
            <p:cNvPr id="7" name="TextBox 6">
              <a:extLst>
                <a:ext uri="{FF2B5EF4-FFF2-40B4-BE49-F238E27FC236}">
                  <a16:creationId xmlns:a16="http://schemas.microsoft.com/office/drawing/2014/main" id="{DB40303B-8014-499E-9A6B-2907335A38DA}"/>
                </a:ext>
              </a:extLst>
            </p:cNvPr>
            <p:cNvSpPr txBox="1"/>
            <p:nvPr/>
          </p:nvSpPr>
          <p:spPr>
            <a:xfrm>
              <a:off x="1130622" y="3500660"/>
              <a:ext cx="2432717" cy="492443"/>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3390059" y="3371493"/>
              <a:ext cx="1336263" cy="492443"/>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3407290" y="3840368"/>
              <a:ext cx="1541448" cy="492443"/>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1130622" y="3939404"/>
              <a:ext cx="1475191" cy="492443"/>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1130622" y="4362154"/>
              <a:ext cx="1327713" cy="492443"/>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970347" y="4569428"/>
              <a:ext cx="1679863" cy="492443"/>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972556" y="5116375"/>
              <a:ext cx="1792201" cy="492443"/>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1130622" y="4790545"/>
              <a:ext cx="1570857" cy="492443"/>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1123559" y="5213295"/>
              <a:ext cx="1473053" cy="492443"/>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1113955" y="5663322"/>
              <a:ext cx="2114253" cy="492443"/>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7488282" y="3407617"/>
              <a:ext cx="2911824" cy="861775"/>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7488282" y="4347656"/>
              <a:ext cx="2911824" cy="861775"/>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10127610" y="3546213"/>
              <a:ext cx="1746035" cy="492443"/>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10065573" y="4458990"/>
              <a:ext cx="1811523" cy="492443"/>
            </a:xfrm>
            <a:prstGeom prst="rect">
              <a:avLst/>
            </a:prstGeom>
            <a:solidFill>
              <a:schemeClr val="bg1"/>
            </a:solidFill>
            <a:ln>
              <a:solidFill>
                <a:schemeClr val="tx1"/>
              </a:solidFill>
            </a:ln>
          </p:spPr>
          <p:txBody>
            <a:bodyPr wrap="none" rtlCol="0">
              <a:spAutoFit/>
            </a:bodyPr>
            <a:lstStyle/>
            <a:p>
              <a:r>
                <a:rPr lang="en-US" dirty="0"/>
                <a:t>VERTCON 4?</a:t>
              </a:r>
            </a:p>
          </p:txBody>
        </p:sp>
        <p:sp>
          <p:nvSpPr>
            <p:cNvPr id="29" name="TextBox 28">
              <a:extLst>
                <a:ext uri="{FF2B5EF4-FFF2-40B4-BE49-F238E27FC236}">
                  <a16:creationId xmlns:a16="http://schemas.microsoft.com/office/drawing/2014/main" id="{0826ACD3-1DCC-4FE6-9D8E-C3177C6540E3}"/>
                </a:ext>
              </a:extLst>
            </p:cNvPr>
            <p:cNvSpPr txBox="1"/>
            <p:nvPr/>
          </p:nvSpPr>
          <p:spPr>
            <a:xfrm>
              <a:off x="7156364" y="5488905"/>
              <a:ext cx="3567643" cy="677108"/>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1" name="TextBox 30">
              <a:extLst>
                <a:ext uri="{FF2B5EF4-FFF2-40B4-BE49-F238E27FC236}">
                  <a16:creationId xmlns:a16="http://schemas.microsoft.com/office/drawing/2014/main" id="{93850C7D-7CB6-45A1-8161-29C237FAF719}"/>
                </a:ext>
              </a:extLst>
            </p:cNvPr>
            <p:cNvSpPr txBox="1"/>
            <p:nvPr/>
          </p:nvSpPr>
          <p:spPr>
            <a:xfrm>
              <a:off x="5001093" y="3546117"/>
              <a:ext cx="2608322" cy="492443"/>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5001093" y="4752010"/>
              <a:ext cx="1789379" cy="492443"/>
            </a:xfrm>
            <a:prstGeom prst="rect">
              <a:avLst/>
            </a:prstGeom>
            <a:solidFill>
              <a:schemeClr val="bg1"/>
            </a:solidFill>
            <a:ln>
              <a:solidFill>
                <a:schemeClr val="tx1"/>
              </a:solidFill>
            </a:ln>
          </p:spPr>
          <p:txBody>
            <a:bodyPr wrap="none" rtlCol="0">
              <a:spAutoFit/>
            </a:bodyPr>
            <a:lstStyle/>
            <a:p>
              <a:r>
                <a:rPr lang="en-US" dirty="0"/>
                <a:t>NAPGD2022</a:t>
              </a:r>
            </a:p>
          </p:txBody>
        </p:sp>
      </p:grpSp>
      <p:grpSp>
        <p:nvGrpSpPr>
          <p:cNvPr id="3" name="Group 2">
            <a:extLst>
              <a:ext uri="{FF2B5EF4-FFF2-40B4-BE49-F238E27FC236}">
                <a16:creationId xmlns:a16="http://schemas.microsoft.com/office/drawing/2014/main" id="{B131A578-3381-4C35-97BB-361CD608FD7F}"/>
              </a:ext>
            </a:extLst>
          </p:cNvPr>
          <p:cNvGrpSpPr/>
          <p:nvPr/>
        </p:nvGrpSpPr>
        <p:grpSpPr>
          <a:xfrm>
            <a:off x="323451" y="4513591"/>
            <a:ext cx="7270773" cy="1078237"/>
            <a:chOff x="609600" y="1444489"/>
            <a:chExt cx="9694364" cy="1437650"/>
          </a:xfrm>
        </p:grpSpPr>
        <p:sp>
          <p:nvSpPr>
            <p:cNvPr id="26" name="TextBox 25">
              <a:extLst>
                <a:ext uri="{FF2B5EF4-FFF2-40B4-BE49-F238E27FC236}">
                  <a16:creationId xmlns:a16="http://schemas.microsoft.com/office/drawing/2014/main" id="{895A661F-8253-40D1-A806-38B356F9A8B7}"/>
                </a:ext>
              </a:extLst>
            </p:cNvPr>
            <p:cNvSpPr txBox="1"/>
            <p:nvPr/>
          </p:nvSpPr>
          <p:spPr>
            <a:xfrm>
              <a:off x="609600" y="1468005"/>
              <a:ext cx="2432717" cy="492443"/>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609600" y="1895569"/>
              <a:ext cx="2114253" cy="492443"/>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3223347" y="1461764"/>
              <a:ext cx="1233671" cy="492443"/>
            </a:xfrm>
            <a:prstGeom prst="rect">
              <a:avLst/>
            </a:prstGeom>
            <a:solidFill>
              <a:schemeClr val="bg1"/>
            </a:solidFill>
            <a:ln>
              <a:solidFill>
                <a:schemeClr val="tx1"/>
              </a:solidFill>
            </a:ln>
          </p:spPr>
          <p:txBody>
            <a:bodyPr wrap="none" rtlCol="0">
              <a:spAutoFit/>
            </a:bodyPr>
            <a:lstStyle/>
            <a:p>
              <a:r>
                <a:rPr lang="en-US" dirty="0"/>
                <a:t>SPCS 83</a:t>
              </a:r>
            </a:p>
          </p:txBody>
        </p:sp>
        <p:sp>
          <p:nvSpPr>
            <p:cNvPr id="37" name="TextBox 36">
              <a:extLst>
                <a:ext uri="{FF2B5EF4-FFF2-40B4-BE49-F238E27FC236}">
                  <a16:creationId xmlns:a16="http://schemas.microsoft.com/office/drawing/2014/main" id="{5CC92650-1828-4E11-91A8-A26AA7760F08}"/>
                </a:ext>
              </a:extLst>
            </p:cNvPr>
            <p:cNvSpPr txBox="1"/>
            <p:nvPr/>
          </p:nvSpPr>
          <p:spPr>
            <a:xfrm>
              <a:off x="3223347" y="1930638"/>
              <a:ext cx="1195199" cy="492443"/>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4504803" y="1468005"/>
              <a:ext cx="1357124" cy="492443"/>
            </a:xfrm>
            <a:prstGeom prst="rect">
              <a:avLst/>
            </a:prstGeom>
            <a:solidFill>
              <a:schemeClr val="bg1"/>
            </a:solidFill>
            <a:ln>
              <a:solidFill>
                <a:schemeClr val="tx1"/>
              </a:solidFill>
            </a:ln>
          </p:spPr>
          <p:txBody>
            <a:bodyPr wrap="none" rtlCol="0">
              <a:spAutoFit/>
            </a:bodyPr>
            <a:lstStyle/>
            <a:p>
              <a:r>
                <a:rPr lang="en-US" dirty="0"/>
                <a:t>NAVD 88</a:t>
              </a:r>
            </a:p>
          </p:txBody>
        </p:sp>
        <p:sp>
          <p:nvSpPr>
            <p:cNvPr id="42" name="TextBox 41">
              <a:extLst>
                <a:ext uri="{FF2B5EF4-FFF2-40B4-BE49-F238E27FC236}">
                  <a16:creationId xmlns:a16="http://schemas.microsoft.com/office/drawing/2014/main" id="{8B23E370-C55D-4FDF-BB02-B9970A14B27E}"/>
                </a:ext>
              </a:extLst>
            </p:cNvPr>
            <p:cNvSpPr txBox="1"/>
            <p:nvPr/>
          </p:nvSpPr>
          <p:spPr>
            <a:xfrm>
              <a:off x="4790459" y="1906808"/>
              <a:ext cx="1367811" cy="492443"/>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4785181" y="2389696"/>
              <a:ext cx="1480149" cy="492443"/>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6001046" y="1468204"/>
              <a:ext cx="1746889" cy="492443"/>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6239245" y="1911644"/>
              <a:ext cx="2095275" cy="492443"/>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8635644" y="1444489"/>
              <a:ext cx="1602832" cy="492443"/>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8635644" y="1950831"/>
              <a:ext cx="1668320" cy="492443"/>
            </a:xfrm>
            <a:prstGeom prst="rect">
              <a:avLst/>
            </a:prstGeom>
            <a:solidFill>
              <a:schemeClr val="bg1"/>
            </a:solidFill>
            <a:ln>
              <a:solidFill>
                <a:schemeClr val="tx1"/>
              </a:solidFill>
            </a:ln>
          </p:spPr>
          <p:txBody>
            <a:bodyPr wrap="none" rtlCol="0">
              <a:spAutoFit/>
            </a:bodyPr>
            <a:lstStyle/>
            <a:p>
              <a:r>
                <a:rPr lang="en-US" dirty="0"/>
                <a:t>VERTCON 3</a:t>
              </a:r>
            </a:p>
          </p:txBody>
        </p:sp>
      </p:grpSp>
      <p:sp>
        <p:nvSpPr>
          <p:cNvPr id="45" name="Rectangle 44">
            <a:extLst>
              <a:ext uri="{FF2B5EF4-FFF2-40B4-BE49-F238E27FC236}">
                <a16:creationId xmlns:a16="http://schemas.microsoft.com/office/drawing/2014/main" id="{4EAAF635-961B-469B-840E-6FF536540C36}"/>
              </a:ext>
            </a:extLst>
          </p:cNvPr>
          <p:cNvSpPr/>
          <p:nvPr/>
        </p:nvSpPr>
        <p:spPr>
          <a:xfrm>
            <a:off x="4837976" y="3429000"/>
            <a:ext cx="3508620" cy="55750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2531BEE-D594-453F-9706-2200D81EBEEC}"/>
              </a:ext>
            </a:extLst>
          </p:cNvPr>
          <p:cNvSpPr txBox="1"/>
          <p:nvPr/>
        </p:nvSpPr>
        <p:spPr>
          <a:xfrm>
            <a:off x="4636012" y="3957605"/>
            <a:ext cx="4845814" cy="369332"/>
          </a:xfrm>
          <a:prstGeom prst="rect">
            <a:avLst/>
          </a:prstGeom>
          <a:noFill/>
        </p:spPr>
        <p:txBody>
          <a:bodyPr wrap="none" rtlCol="0">
            <a:spAutoFit/>
          </a:bodyPr>
          <a:lstStyle/>
          <a:p>
            <a:r>
              <a:rPr lang="en-US" dirty="0">
                <a:solidFill>
                  <a:srgbClr val="FF0000"/>
                </a:solidFill>
              </a:rPr>
              <a:t>All submissions from this point forward get saved </a:t>
            </a:r>
          </a:p>
        </p:txBody>
      </p:sp>
      <p:sp>
        <p:nvSpPr>
          <p:cNvPr id="50" name="Rectangle 49">
            <a:extLst>
              <a:ext uri="{FF2B5EF4-FFF2-40B4-BE49-F238E27FC236}">
                <a16:creationId xmlns:a16="http://schemas.microsoft.com/office/drawing/2014/main" id="{95538C08-6189-412B-9828-C2645773FF9D}"/>
              </a:ext>
            </a:extLst>
          </p:cNvPr>
          <p:cNvSpPr/>
          <p:nvPr/>
        </p:nvSpPr>
        <p:spPr>
          <a:xfrm>
            <a:off x="276633" y="5127667"/>
            <a:ext cx="3137459" cy="55750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079038B-8B6E-492A-BBC1-D5FE3BA52C28}"/>
              </a:ext>
            </a:extLst>
          </p:cNvPr>
          <p:cNvSpPr txBox="1"/>
          <p:nvPr/>
        </p:nvSpPr>
        <p:spPr>
          <a:xfrm>
            <a:off x="3407294" y="5447951"/>
            <a:ext cx="4921347" cy="369332"/>
          </a:xfrm>
          <a:prstGeom prst="rect">
            <a:avLst/>
          </a:prstGeom>
          <a:noFill/>
        </p:spPr>
        <p:txBody>
          <a:bodyPr wrap="none" rtlCol="0">
            <a:spAutoFit/>
          </a:bodyPr>
          <a:lstStyle/>
          <a:p>
            <a:r>
              <a:rPr lang="en-US" dirty="0">
                <a:solidFill>
                  <a:srgbClr val="FF0000"/>
                </a:solidFill>
              </a:rPr>
              <a:t>No submissions to the NGS IDB allowed any longer</a:t>
            </a:r>
          </a:p>
        </p:txBody>
      </p:sp>
    </p:spTree>
    <p:extLst>
      <p:ext uri="{BB962C8B-B14F-4D97-AF65-F5344CB8AC3E}">
        <p14:creationId xmlns:p14="http://schemas.microsoft.com/office/powerpoint/2010/main" val="18356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p:bldP spid="50" grpId="0" animBg="1"/>
      <p:bldP spid="5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7557-B246-4E04-BEC5-E2BD4C54572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21F9364-7440-435C-A903-8C7CD6EA3B20}"/>
              </a:ext>
            </a:extLst>
          </p:cNvPr>
          <p:cNvSpPr>
            <a:spLocks noGrp="1"/>
          </p:cNvSpPr>
          <p:nvPr>
            <p:ph idx="1"/>
          </p:nvPr>
        </p:nvSpPr>
        <p:spPr/>
        <p:txBody>
          <a:bodyPr/>
          <a:lstStyle/>
          <a:p>
            <a:r>
              <a:rPr lang="en-US" dirty="0"/>
              <a:t>The modernized NSRS is coming soon!</a:t>
            </a:r>
          </a:p>
          <a:p>
            <a:pPr lvl="1"/>
            <a:r>
              <a:rPr lang="en-US" dirty="0"/>
              <a:t>Starting this year!</a:t>
            </a:r>
          </a:p>
          <a:p>
            <a:r>
              <a:rPr lang="en-US" dirty="0"/>
              <a:t>All components should be on Beta by 2025</a:t>
            </a:r>
          </a:p>
          <a:p>
            <a:pPr lvl="1"/>
            <a:r>
              <a:rPr lang="en-US" dirty="0"/>
              <a:t>For testing only!</a:t>
            </a:r>
          </a:p>
          <a:p>
            <a:r>
              <a:rPr lang="en-US" dirty="0"/>
              <a:t>It won’t replace the current NSRS until an FGCS vote (2026)</a:t>
            </a:r>
          </a:p>
          <a:p>
            <a:r>
              <a:rPr lang="en-US" dirty="0"/>
              <a:t>NGS will continue to support the current NSRS through the rollout and testing of the modernized NSRS</a:t>
            </a:r>
          </a:p>
          <a:p>
            <a:r>
              <a:rPr lang="en-US" dirty="0"/>
              <a:t>We encourage you to test each component as it is released</a:t>
            </a:r>
          </a:p>
        </p:txBody>
      </p:sp>
      <p:sp>
        <p:nvSpPr>
          <p:cNvPr id="4" name="Date Placeholder 3">
            <a:extLst>
              <a:ext uri="{FF2B5EF4-FFF2-40B4-BE49-F238E27FC236}">
                <a16:creationId xmlns:a16="http://schemas.microsoft.com/office/drawing/2014/main" id="{082DF4DE-01C4-41BB-AE47-389FB2054B22}"/>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25F3DBE8-4054-4A92-9246-A053D8F13397}"/>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D59ACFBB-9548-4479-B34B-BEF6BAC8DE08}"/>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113</a:t>
            </a:fld>
            <a:endParaRPr lang="en-US"/>
          </a:p>
        </p:txBody>
      </p:sp>
    </p:spTree>
    <p:extLst>
      <p:ext uri="{BB962C8B-B14F-4D97-AF65-F5344CB8AC3E}">
        <p14:creationId xmlns:p14="http://schemas.microsoft.com/office/powerpoint/2010/main" val="123798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4F7E19-4630-4379-8998-A0A66CAC0540}"/>
              </a:ext>
            </a:extLst>
          </p:cNvPr>
          <p:cNvSpPr>
            <a:spLocks noGrp="1"/>
          </p:cNvSpPr>
          <p:nvPr>
            <p:ph type="title"/>
          </p:nvPr>
        </p:nvSpPr>
        <p:spPr/>
        <p:txBody>
          <a:bodyPr/>
          <a:lstStyle/>
          <a:p>
            <a:r>
              <a:rPr lang="en-US" dirty="0"/>
              <a:t>Lets go Live</a:t>
            </a:r>
          </a:p>
        </p:txBody>
      </p:sp>
      <p:sp>
        <p:nvSpPr>
          <p:cNvPr id="2" name="Slide Number Placeholder 1">
            <a:extLst>
              <a:ext uri="{FF2B5EF4-FFF2-40B4-BE49-F238E27FC236}">
                <a16:creationId xmlns:a16="http://schemas.microsoft.com/office/drawing/2014/main" id="{09B4F581-A7E2-4ED7-94F0-16F88CE9901B}"/>
              </a:ext>
            </a:extLst>
          </p:cNvPr>
          <p:cNvSpPr>
            <a:spLocks noGrp="1"/>
          </p:cNvSpPr>
          <p:nvPr>
            <p:ph type="sldNum" sz="quarter" idx="10"/>
          </p:nvPr>
        </p:nvSpPr>
        <p:spPr/>
        <p:txBody>
          <a:bodyPr/>
          <a:lstStyle/>
          <a:p>
            <a:pPr>
              <a:defRPr/>
            </a:pPr>
            <a:fld id="{7EC8EABE-C30E-4086-BCE5-6C6836F25DE4}" type="slidenum">
              <a:rPr lang="en-US" altLang="en-US" smtClean="0"/>
              <a:pPr>
                <a:defRPr/>
              </a:pPr>
              <a:t>114</a:t>
            </a:fld>
            <a:endParaRPr lang="en-US" altLang="en-US"/>
          </a:p>
        </p:txBody>
      </p:sp>
      <p:sp>
        <p:nvSpPr>
          <p:cNvPr id="5" name="TextBox 4">
            <a:extLst>
              <a:ext uri="{FF2B5EF4-FFF2-40B4-BE49-F238E27FC236}">
                <a16:creationId xmlns:a16="http://schemas.microsoft.com/office/drawing/2014/main" id="{F60B6D9D-E2B4-4C1B-B42B-479F8AF3F6A9}"/>
              </a:ext>
            </a:extLst>
          </p:cNvPr>
          <p:cNvSpPr txBox="1"/>
          <p:nvPr/>
        </p:nvSpPr>
        <p:spPr>
          <a:xfrm>
            <a:off x="2867487" y="2931697"/>
            <a:ext cx="3409026" cy="707886"/>
          </a:xfrm>
          <a:prstGeom prst="rect">
            <a:avLst/>
          </a:prstGeom>
          <a:noFill/>
        </p:spPr>
        <p:txBody>
          <a:bodyPr wrap="square" rtlCol="0">
            <a:spAutoFit/>
          </a:bodyPr>
          <a:lstStyle/>
          <a:p>
            <a:r>
              <a:rPr lang="en-US" sz="4000" u="sng" dirty="0">
                <a:solidFill>
                  <a:srgbClr val="0070C0"/>
                </a:solidFill>
                <a:hlinkClick r:id="rId2"/>
              </a:rPr>
              <a:t>NGS Web Map</a:t>
            </a:r>
            <a:endParaRPr lang="en-US" sz="4000" u="sng" dirty="0">
              <a:solidFill>
                <a:srgbClr val="0070C0"/>
              </a:solidFill>
            </a:endParaRPr>
          </a:p>
        </p:txBody>
      </p:sp>
    </p:spTree>
    <p:extLst>
      <p:ext uri="{BB962C8B-B14F-4D97-AF65-F5344CB8AC3E}">
        <p14:creationId xmlns:p14="http://schemas.microsoft.com/office/powerpoint/2010/main" val="32122867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783A3D2D-2E77-4769-94DD-D7A229F9D895}"/>
              </a:ext>
            </a:extLst>
          </p:cNvPr>
          <p:cNvSpPr>
            <a:spLocks noGrp="1"/>
          </p:cNvSpPr>
          <p:nvPr>
            <p:ph type="title"/>
          </p:nvPr>
        </p:nvSpPr>
        <p:spPr>
          <a:xfrm>
            <a:off x="457200" y="1663700"/>
            <a:ext cx="8229600" cy="1143000"/>
          </a:xfrm>
        </p:spPr>
        <p:txBody>
          <a:bodyPr/>
          <a:lstStyle/>
          <a:p>
            <a:r>
              <a:rPr lang="en-US" altLang="en-US">
                <a:ea typeface="ＭＳ Ｐゴシック" panose="020B0600070205080204" pitchFamily="34" charset="-128"/>
              </a:rPr>
              <a:t>Thank You!</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a:ea typeface="ＭＳ Ｐゴシック" panose="020B0600070205080204" pitchFamily="34" charset="-128"/>
              </a:rPr>
              <a:t>Questions?</a:t>
            </a:r>
          </a:p>
        </p:txBody>
      </p:sp>
      <p:sp>
        <p:nvSpPr>
          <p:cNvPr id="63491" name="TextBox 1">
            <a:extLst>
              <a:ext uri="{FF2B5EF4-FFF2-40B4-BE49-F238E27FC236}">
                <a16:creationId xmlns:a16="http://schemas.microsoft.com/office/drawing/2014/main" id="{538CE010-DC8F-4D59-B292-96A491DB3235}"/>
              </a:ext>
            </a:extLst>
          </p:cNvPr>
          <p:cNvSpPr txBox="1">
            <a:spLocks noChangeArrowheads="1"/>
          </p:cNvSpPr>
          <p:nvPr/>
        </p:nvSpPr>
        <p:spPr bwMode="auto">
          <a:xfrm>
            <a:off x="2635250" y="5354638"/>
            <a:ext cx="3873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a:t>Dan Martin</a:t>
            </a:r>
          </a:p>
          <a:p>
            <a:pPr algn="ctr">
              <a:spcBef>
                <a:spcPct val="0"/>
              </a:spcBef>
              <a:buFontTx/>
              <a:buNone/>
            </a:pPr>
            <a:r>
              <a:rPr lang="en-GB" altLang="en-US" sz="1800" b="1"/>
              <a:t>Northeast Regional Geodetic Advisor</a:t>
            </a:r>
          </a:p>
          <a:p>
            <a:pPr algn="ctr">
              <a:spcBef>
                <a:spcPct val="0"/>
              </a:spcBef>
              <a:buFontTx/>
              <a:buNone/>
            </a:pPr>
            <a:r>
              <a:rPr lang="en-GB" altLang="en-US" sz="1800" b="1"/>
              <a:t>ME, NH, VT, MA, CT, RI, NY, NJ</a:t>
            </a:r>
          </a:p>
          <a:p>
            <a:pPr algn="ctr">
              <a:spcBef>
                <a:spcPct val="0"/>
              </a:spcBef>
              <a:buFontTx/>
              <a:buNone/>
            </a:pPr>
            <a:r>
              <a:rPr lang="en-GB" altLang="en-US" sz="1800" b="1"/>
              <a:t>Dan.martin@noaa.gov</a:t>
            </a:r>
          </a:p>
          <a:p>
            <a:pPr algn="ctr">
              <a:spcBef>
                <a:spcPct val="0"/>
              </a:spcBef>
              <a:buFontTx/>
              <a:buNone/>
            </a:pPr>
            <a:r>
              <a:rPr lang="en-GB" altLang="en-US" sz="1800" b="1"/>
              <a:t>240-676-4762</a:t>
            </a:r>
          </a:p>
        </p:txBody>
      </p:sp>
      <p:sp>
        <p:nvSpPr>
          <p:cNvPr id="63492" name="TextBox 1">
            <a:extLst>
              <a:ext uri="{FF2B5EF4-FFF2-40B4-BE49-F238E27FC236}">
                <a16:creationId xmlns:a16="http://schemas.microsoft.com/office/drawing/2014/main" id="{BDEB53A8-3377-4C20-BA8E-45E072782A7F}"/>
              </a:ext>
            </a:extLst>
          </p:cNvPr>
          <p:cNvSpPr txBox="1">
            <a:spLocks noChangeArrowheads="1"/>
          </p:cNvSpPr>
          <p:nvPr/>
        </p:nvSpPr>
        <p:spPr bwMode="auto">
          <a:xfrm>
            <a:off x="1268413" y="4235450"/>
            <a:ext cx="6607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400" dirty="0">
                <a:latin typeface="Calibri" panose="020F0502020204030204" pitchFamily="34" charset="0"/>
              </a:rPr>
              <a:t>Presentation will be available at:</a:t>
            </a:r>
          </a:p>
          <a:p>
            <a:pPr algn="ctr">
              <a:spcBef>
                <a:spcPct val="0"/>
              </a:spcBef>
              <a:buFontTx/>
              <a:buNone/>
            </a:pPr>
            <a:r>
              <a:rPr lang="en-US" altLang="en-US" sz="1800" dirty="0">
                <a:latin typeface="Calibri" panose="020F0502020204030204" pitchFamily="34" charset="0"/>
                <a:hlinkClick r:id="rId3"/>
              </a:rPr>
              <a:t>https://www.ngs.noaa.gov/web/science_edu/presentations_library/</a:t>
            </a:r>
            <a:endParaRPr lang="en-US" altLang="en-US" sz="180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F35FE9C5-D335-4528-9145-22C55363E5C4}"/>
              </a:ext>
            </a:extLst>
          </p:cNvPr>
          <p:cNvSpPr>
            <a:spLocks noGrp="1"/>
          </p:cNvSpPr>
          <p:nvPr>
            <p:ph type="sldNum" sz="quarter" idx="10"/>
          </p:nvPr>
        </p:nvSpPr>
        <p:spPr/>
        <p:txBody>
          <a:bodyPr/>
          <a:lstStyle/>
          <a:p>
            <a:pPr>
              <a:defRPr/>
            </a:pPr>
            <a:fld id="{C5F2528D-3DCC-4703-A93F-283267CE6B31}" type="slidenum">
              <a:rPr lang="en-US" altLang="en-US" smtClean="0"/>
              <a:pPr>
                <a:defRPr/>
              </a:pPr>
              <a:t>115</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geoid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131"/>
            <a:ext cx="9223820" cy="65178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997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481013"/>
            <a:ext cx="9144000" cy="685800"/>
          </a:xfrm>
        </p:spPr>
        <p:txBody>
          <a:bodyPr/>
          <a:lstStyle/>
          <a:p>
            <a:pPr eaLnBrk="1" hangingPunct="1"/>
            <a:r>
              <a:rPr lang="en-US" altLang="en-US" sz="3200">
                <a:ea typeface="ＭＳ Ｐゴシック" panose="020B0600070205080204" pitchFamily="34" charset="-128"/>
              </a:rPr>
              <a:t>Problems with NAD 83 and NAVD 88</a:t>
            </a:r>
          </a:p>
        </p:txBody>
      </p:sp>
      <p:sp>
        <p:nvSpPr>
          <p:cNvPr id="203779" name="Rectangle 3"/>
          <p:cNvSpPr>
            <a:spLocks noGrp="1" noChangeArrowheads="1"/>
          </p:cNvSpPr>
          <p:nvPr>
            <p:ph type="body" idx="1"/>
          </p:nvPr>
        </p:nvSpPr>
        <p:spPr>
          <a:xfrm>
            <a:off x="381000" y="1214438"/>
            <a:ext cx="8575675" cy="5376862"/>
          </a:xfrm>
        </p:spPr>
        <p:txBody>
          <a:bodyPr/>
          <a:lstStyle/>
          <a:p>
            <a:pPr eaLnBrk="1" hangingPunct="1">
              <a:buFont typeface="Wingdings" panose="05000000000000000000" pitchFamily="2" charset="2"/>
              <a:buChar char="§"/>
            </a:pPr>
            <a:r>
              <a:rPr lang="en-US" altLang="en-US" sz="2400" b="1" dirty="0">
                <a:ea typeface="ＭＳ Ｐゴシック" panose="020B0600070205080204" pitchFamily="34" charset="-128"/>
              </a:rPr>
              <a:t>NAD 83 </a:t>
            </a:r>
            <a:r>
              <a:rPr lang="en-US" altLang="en-US" sz="2400" dirty="0">
                <a:ea typeface="ＭＳ Ｐゴシック" panose="020B0600070205080204" pitchFamily="34" charset="-128"/>
              </a:rPr>
              <a:t>is not as geocentric as it could be (approx. 2 m)  	</a:t>
            </a:r>
          </a:p>
          <a:p>
            <a:pPr lvl="1" eaLnBrk="1" hangingPunct="1">
              <a:buFont typeface="Wingdings" panose="05000000000000000000" pitchFamily="2" charset="2"/>
              <a:buChar char="§"/>
            </a:pPr>
            <a:r>
              <a:rPr lang="en-US" altLang="en-US" sz="2000" dirty="0">
                <a:ea typeface="ＭＳ Ｐゴシック" panose="020B0600070205080204" pitchFamily="34" charset="-128"/>
              </a:rPr>
              <a:t>Positioning Professionals don’t see this - </a:t>
            </a:r>
            <a:r>
              <a:rPr lang="en-US" altLang="en-US" sz="2000" b="1" dirty="0">
                <a:ea typeface="ＭＳ Ｐゴシック" panose="020B0600070205080204" pitchFamily="34" charset="-128"/>
              </a:rPr>
              <a:t>Yet</a:t>
            </a:r>
          </a:p>
          <a:p>
            <a:pPr eaLnBrk="1" hangingPunct="1">
              <a:buFont typeface="Wingdings" panose="05000000000000000000" pitchFamily="2" charset="2"/>
              <a:buChar char="§"/>
            </a:pPr>
            <a:r>
              <a:rPr lang="en-US" altLang="en-US" sz="2400" b="1" dirty="0">
                <a:ea typeface="ＭＳ Ｐゴシック" panose="020B0600070205080204" pitchFamily="34" charset="-128"/>
              </a:rPr>
              <a:t>NAD 83 </a:t>
            </a:r>
            <a:r>
              <a:rPr lang="en-US" altLang="en-US" sz="2400" dirty="0">
                <a:ea typeface="ＭＳ Ｐゴシック" panose="020B0600070205080204" pitchFamily="34" charset="-128"/>
              </a:rPr>
              <a:t>is not well defined with positional velocities</a:t>
            </a:r>
          </a:p>
          <a:p>
            <a:pPr eaLnBrk="1" hangingPunct="1">
              <a:buFont typeface="Wingdings" panose="05000000000000000000" pitchFamily="2" charset="2"/>
              <a:buChar char="§"/>
            </a:pPr>
            <a:r>
              <a:rPr lang="en-US" altLang="en-US" sz="2400" b="1" dirty="0">
                <a:ea typeface="ＭＳ Ｐゴシック" panose="020B0600070205080204" pitchFamily="34" charset="-128"/>
              </a:rPr>
              <a:t>NAVD 88 </a:t>
            </a:r>
            <a:r>
              <a:rPr lang="en-US" altLang="en-US" sz="2400" dirty="0">
                <a:ea typeface="ＭＳ Ｐゴシック" panose="020B0600070205080204" pitchFamily="34" charset="-128"/>
              </a:rPr>
              <a:t>is realized by passive control (bench marks) most of which have not been re-leveled in at least 40 years.</a:t>
            </a:r>
          </a:p>
          <a:p>
            <a:pPr eaLnBrk="1" hangingPunct="1">
              <a:buFont typeface="Wingdings" panose="05000000000000000000" pitchFamily="2" charset="2"/>
              <a:buChar char="§"/>
            </a:pPr>
            <a:r>
              <a:rPr lang="en-US" altLang="en-US" sz="2400" b="1" dirty="0">
                <a:ea typeface="ＭＳ Ｐゴシック" panose="020B0600070205080204" pitchFamily="34" charset="-128"/>
              </a:rPr>
              <a:t>NAVD 88 </a:t>
            </a:r>
            <a:r>
              <a:rPr lang="en-US" altLang="en-US" sz="2400" dirty="0">
                <a:ea typeface="ＭＳ Ｐゴシック" panose="020B0600070205080204" pitchFamily="34" charset="-128"/>
              </a:rPr>
              <a:t>does not account for local vertical velocities (subsidence and uplift) </a:t>
            </a:r>
          </a:p>
          <a:p>
            <a:pPr lvl="1" eaLnBrk="1" hangingPunct="1">
              <a:buFont typeface="Wingdings" panose="05000000000000000000" pitchFamily="2" charset="2"/>
              <a:buChar char="§"/>
            </a:pPr>
            <a:r>
              <a:rPr lang="en-US" altLang="en-US" sz="2000" dirty="0">
                <a:ea typeface="ＭＳ Ｐゴシック" panose="020B0600070205080204" pitchFamily="34" charset="-128"/>
              </a:rPr>
              <a:t>Post glacial isostatic readjustment (uplift)</a:t>
            </a:r>
          </a:p>
          <a:p>
            <a:pPr lvl="1" eaLnBrk="1" hangingPunct="1">
              <a:buFont typeface="Wingdings" panose="05000000000000000000" pitchFamily="2" charset="2"/>
              <a:buChar char="§"/>
            </a:pPr>
            <a:r>
              <a:rPr lang="en-US" altLang="en-US" sz="2000" dirty="0">
                <a:ea typeface="ＭＳ Ｐゴシック" panose="020B0600070205080204" pitchFamily="34" charset="-128"/>
              </a:rPr>
              <a:t>Subsurface fluid withdrawal (subsidence)</a:t>
            </a:r>
          </a:p>
          <a:p>
            <a:pPr lvl="1" eaLnBrk="1" hangingPunct="1">
              <a:buFont typeface="Wingdings" panose="05000000000000000000" pitchFamily="2" charset="2"/>
              <a:buChar char="§"/>
            </a:pPr>
            <a:r>
              <a:rPr lang="en-US" altLang="en-US" sz="2000" dirty="0">
                <a:ea typeface="ＭＳ Ｐゴシック" panose="020B0600070205080204" pitchFamily="34" charset="-128"/>
              </a:rPr>
              <a:t>Sediment loading (subsidence)</a:t>
            </a:r>
          </a:p>
          <a:p>
            <a:pPr lvl="1" eaLnBrk="1" hangingPunct="1">
              <a:buFont typeface="Wingdings" panose="05000000000000000000" pitchFamily="2" charset="2"/>
              <a:buChar char="§"/>
            </a:pPr>
            <a:r>
              <a:rPr lang="en-US" altLang="en-US" sz="2000" dirty="0">
                <a:ea typeface="ＭＳ Ｐゴシック" panose="020B0600070205080204" pitchFamily="34" charset="-128"/>
              </a:rPr>
              <a:t>Sea level rise (0.70 </a:t>
            </a:r>
            <a:r>
              <a:rPr lang="en-US" altLang="en-US" sz="2000" dirty="0" err="1">
                <a:ea typeface="ＭＳ Ｐゴシック" panose="020B0600070205080204" pitchFamily="34" charset="-128"/>
              </a:rPr>
              <a:t>ft</a:t>
            </a:r>
            <a:r>
              <a:rPr lang="en-US" altLang="en-US" sz="2000" dirty="0">
                <a:ea typeface="ＭＳ Ｐゴシック" panose="020B0600070205080204" pitchFamily="34" charset="-128"/>
              </a:rPr>
              <a:t> – 3.00 </a:t>
            </a:r>
            <a:r>
              <a:rPr lang="en-US" altLang="en-US" sz="2000" dirty="0" err="1">
                <a:ea typeface="ＭＳ Ｐゴシック" panose="020B0600070205080204" pitchFamily="34" charset="-128"/>
              </a:rPr>
              <a:t>ft</a:t>
            </a:r>
            <a:r>
              <a:rPr lang="en-US" altLang="en-US" sz="2000" dirty="0">
                <a:ea typeface="ＭＳ Ｐゴシック" panose="020B0600070205080204" pitchFamily="34" charset="-128"/>
              </a:rPr>
              <a:t> per 100 years)</a:t>
            </a:r>
          </a:p>
          <a:p>
            <a:pPr lvl="2" eaLnBrk="1" hangingPunct="1">
              <a:buFont typeface="Wingdings" panose="05000000000000000000" pitchFamily="2" charset="2"/>
              <a:buChar char="§"/>
            </a:pPr>
            <a:r>
              <a:rPr lang="en-US" altLang="en-US" sz="1800" b="1" dirty="0">
                <a:ea typeface="ＭＳ Ｐゴシック" panose="020B0600070205080204" pitchFamily="34" charset="-128"/>
              </a:rPr>
              <a:t>Bar Harbor, ME 2.0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(0.007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1947-2006</a:t>
            </a:r>
          </a:p>
          <a:p>
            <a:pPr lvl="2" eaLnBrk="1" hangingPunct="1">
              <a:buFont typeface="Wingdings" panose="05000000000000000000" pitchFamily="2" charset="2"/>
              <a:buChar char="§"/>
            </a:pPr>
            <a:r>
              <a:rPr lang="en-US" altLang="en-US" sz="1800" b="1" dirty="0">
                <a:ea typeface="ＭＳ Ｐゴシック" panose="020B0600070205080204" pitchFamily="34" charset="-128"/>
              </a:rPr>
              <a:t>Miami Beach, FL 2.39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(0.008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1931-1981</a:t>
            </a:r>
          </a:p>
          <a:p>
            <a:pPr lvl="2" eaLnBrk="1" hangingPunct="1">
              <a:buFont typeface="Wingdings" panose="05000000000000000000" pitchFamily="2" charset="2"/>
              <a:buChar char="§"/>
            </a:pPr>
            <a:r>
              <a:rPr lang="en-US" altLang="en-US" sz="1800" b="1" dirty="0">
                <a:ea typeface="ＭＳ Ｐゴシック" panose="020B0600070205080204" pitchFamily="34" charset="-128"/>
              </a:rPr>
              <a:t>Grand Isle, LA – 9.05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(0.030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1947- 2015</a:t>
            </a:r>
          </a:p>
          <a:p>
            <a:pPr lvl="2" eaLnBrk="1" hangingPunct="1">
              <a:buFont typeface="Wingdings" panose="05000000000000000000" pitchFamily="2" charset="2"/>
              <a:buChar char="§"/>
            </a:pPr>
            <a:r>
              <a:rPr lang="en-US" altLang="en-US" sz="1800" b="1" dirty="0">
                <a:ea typeface="ＭＳ Ｐゴシック" panose="020B0600070205080204" pitchFamily="34" charset="-128"/>
              </a:rPr>
              <a:t>Seattle, WA– 2.0 mm/</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(.007 </a:t>
            </a:r>
            <a:r>
              <a:rPr lang="en-US" altLang="en-US" sz="1800" b="1" dirty="0" err="1">
                <a:ea typeface="ＭＳ Ｐゴシック" panose="020B0600070205080204" pitchFamily="34" charset="-128"/>
              </a:rPr>
              <a:t>ft</a:t>
            </a:r>
            <a:r>
              <a:rPr lang="en-US" altLang="en-US" sz="1800" b="1" dirty="0">
                <a:ea typeface="ＭＳ Ｐゴシック" panose="020B0600070205080204" pitchFamily="34" charset="-128"/>
              </a:rPr>
              <a:t>/</a:t>
            </a:r>
            <a:r>
              <a:rPr lang="en-US" altLang="en-US" sz="1800" b="1" dirty="0" err="1">
                <a:ea typeface="ＭＳ Ｐゴシック" panose="020B0600070205080204" pitchFamily="34" charset="-128"/>
              </a:rPr>
              <a:t>yr</a:t>
            </a:r>
            <a:r>
              <a:rPr lang="en-US" altLang="en-US" sz="1800" b="1" dirty="0">
                <a:ea typeface="ＭＳ Ｐゴシック" panose="020B0600070205080204" pitchFamily="34" charset="-128"/>
              </a:rPr>
              <a:t>) 1899-2015</a:t>
            </a:r>
          </a:p>
          <a:p>
            <a:pPr marL="914400" lvl="2" indent="0" eaLnBrk="1" hangingPunct="1">
              <a:buNone/>
            </a:pPr>
            <a:endParaRPr lang="en-US" altLang="en-US" sz="1800" b="1" dirty="0">
              <a:ea typeface="ＭＳ Ｐゴシック" panose="020B0600070205080204" pitchFamily="34" charset="-128"/>
            </a:endParaRPr>
          </a:p>
          <a:p>
            <a:pPr marL="914400" lvl="2" indent="0" eaLnBrk="1" hangingPunct="1">
              <a:buNone/>
            </a:pPr>
            <a:endParaRPr lang="en-US" altLang="en-US" sz="1200" b="1" dirty="0">
              <a:ea typeface="ＭＳ Ｐゴシック" panose="020B0600070205080204" pitchFamily="34" charset="-128"/>
            </a:endParaRPr>
          </a:p>
          <a:p>
            <a:pPr marL="914400" lvl="2" indent="0" eaLnBrk="1" hangingPunct="1">
              <a:buNone/>
            </a:pPr>
            <a:endParaRPr lang="en-US" altLang="en-US" sz="1800" b="1" dirty="0">
              <a:ea typeface="ＭＳ Ｐゴシック" panose="020B0600070205080204" pitchFamily="34" charset="-128"/>
            </a:endParaRPr>
          </a:p>
          <a:p>
            <a:pPr eaLnBrk="1" hangingPunct="1">
              <a:buFont typeface="Wingdings" panose="05000000000000000000" pitchFamily="2" charset="2"/>
              <a:buChar char="v"/>
            </a:pPr>
            <a:endParaRPr lang="en-US" altLang="en-US" sz="1600" dirty="0">
              <a:ea typeface="ＭＳ Ｐゴシック" panose="020B0600070205080204" pitchFamily="34" charset="-128"/>
            </a:endParaRPr>
          </a:p>
        </p:txBody>
      </p:sp>
      <p:sp>
        <p:nvSpPr>
          <p:cNvPr id="203780"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eaLnBrk="1" hangingPunct="1">
              <a:buFontTx/>
              <a:buNone/>
            </a:pPr>
            <a:endParaRPr lang="en-US" altLang="en-US" sz="2000">
              <a:latin typeface="Verdan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48534" y="4266166"/>
            <a:ext cx="2906374" cy="217978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a:xfrm>
            <a:off x="277813" y="519113"/>
            <a:ext cx="8686800" cy="857250"/>
          </a:xfrm>
        </p:spPr>
        <p:txBody>
          <a:bodyPr/>
          <a:lstStyle/>
          <a:p>
            <a:r>
              <a:rPr lang="en-US" altLang="en-US">
                <a:ea typeface="ＭＳ Ｐゴシック" panose="020B0600070205080204" pitchFamily="34" charset="-128"/>
              </a:rPr>
              <a:t>Why replace NAVD 88 and NAD 83?</a:t>
            </a:r>
          </a:p>
        </p:txBody>
      </p:sp>
      <p:sp>
        <p:nvSpPr>
          <p:cNvPr id="3" name="Content Placeholder 2"/>
          <p:cNvSpPr>
            <a:spLocks noGrp="1"/>
          </p:cNvSpPr>
          <p:nvPr>
            <p:ph idx="1"/>
          </p:nvPr>
        </p:nvSpPr>
        <p:spPr>
          <a:xfrm>
            <a:off x="457200" y="1530350"/>
            <a:ext cx="8229600" cy="3781425"/>
          </a:xfrm>
        </p:spPr>
        <p:txBody>
          <a:bodyPr/>
          <a:lstStyle/>
          <a:p>
            <a:pPr>
              <a:defRPr/>
            </a:pPr>
            <a:r>
              <a:rPr lang="en-US" sz="3000" b="1" dirty="0"/>
              <a:t>ACCESS!</a:t>
            </a:r>
          </a:p>
          <a:p>
            <a:pPr lvl="1">
              <a:defRPr/>
            </a:pPr>
            <a:r>
              <a:rPr lang="en-US" sz="2600" dirty="0"/>
              <a:t>easier to find the sky than a 60-year-old bench mark</a:t>
            </a:r>
          </a:p>
          <a:p>
            <a:pPr lvl="1">
              <a:defRPr/>
            </a:pPr>
            <a:r>
              <a:rPr lang="en-US" sz="2600" dirty="0"/>
              <a:t>GNSS equipment is cheap and fast</a:t>
            </a:r>
          </a:p>
          <a:p>
            <a:pPr>
              <a:defRPr/>
            </a:pPr>
            <a:r>
              <a:rPr lang="en-US" sz="3000" b="1" dirty="0"/>
              <a:t>ACCURACY!</a:t>
            </a:r>
          </a:p>
          <a:p>
            <a:pPr lvl="1">
              <a:defRPr/>
            </a:pPr>
            <a:r>
              <a:rPr lang="en-US" sz="2600" dirty="0"/>
              <a:t>easier to trust the sky than a 60-year old bench mark</a:t>
            </a:r>
          </a:p>
          <a:p>
            <a:pPr lvl="1">
              <a:defRPr/>
            </a:pPr>
            <a:r>
              <a:rPr lang="en-US" sz="2600" dirty="0"/>
              <a:t>immune to passive mark instability</a:t>
            </a:r>
          </a:p>
          <a:p>
            <a:pPr>
              <a:defRPr/>
            </a:pPr>
            <a:r>
              <a:rPr lang="en-US" sz="3000" b="1" dirty="0"/>
              <a:t>GLOBAL STANDARDS!</a:t>
            </a:r>
          </a:p>
          <a:p>
            <a:pPr lvl="1">
              <a:defRPr/>
            </a:pPr>
            <a:r>
              <a:rPr lang="en-US" sz="2600" dirty="0"/>
              <a:t>systematic errors of many meters across the US</a:t>
            </a:r>
          </a:p>
          <a:p>
            <a:pPr lvl="1">
              <a:defRPr/>
            </a:pPr>
            <a:r>
              <a:rPr lang="en-US" sz="2600" dirty="0"/>
              <a:t>aligns with GPS, international efforts</a:t>
            </a:r>
          </a:p>
          <a:p>
            <a:pPr lvl="1">
              <a:defRPr/>
            </a:pPr>
            <a:r>
              <a:rPr lang="en-US" sz="2600" dirty="0"/>
              <a:t>aligns with Canada, Mexico</a:t>
            </a:r>
          </a:p>
          <a:p>
            <a:pPr marL="0" indent="0">
              <a:buFont typeface="Arial" panose="020B0604020202020204" pitchFamily="34" charset="0"/>
              <a:buNone/>
              <a:defRPr/>
            </a:pPr>
            <a:endParaRPr lang="en-US" dirty="0"/>
          </a:p>
        </p:txBody>
      </p:sp>
      <p:sp>
        <p:nvSpPr>
          <p:cNvPr id="211974" name="Slide Number Placeholder 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fld id="{4ED36021-BFB4-46C8-AF13-838745809F7A}" type="slidenum">
              <a:rPr lang="en-US" altLang="en-US" sz="1200" smtClean="0">
                <a:solidFill>
                  <a:srgbClr val="898989"/>
                </a:solidFill>
                <a:latin typeface="Calibri" panose="020F0502020204030204" pitchFamily="34" charset="0"/>
              </a:rPr>
              <a:pPr>
                <a:spcBef>
                  <a:spcPct val="0"/>
                </a:spcBef>
                <a:buFontTx/>
                <a:buNone/>
              </a:pPr>
              <a:t>14</a:t>
            </a:fld>
            <a:endParaRPr lang="en-US" altLang="en-US" sz="1200">
              <a:solidFill>
                <a:srgbClr val="898989"/>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defRPr/>
            </a:pPr>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defRPr/>
            </a:pPr>
            <a:r>
              <a:rPr lang="en-US" sz="2400" b="1" dirty="0">
                <a:solidFill>
                  <a:prstClr val="black"/>
                </a:solidFill>
                <a:latin typeface="Verdana" pitchFamily="34" charset="0"/>
                <a:ea typeface="+mn-ea"/>
              </a:rPr>
              <a:t>The National Geodetic Survey 10 year plan</a:t>
            </a:r>
          </a:p>
          <a:p>
            <a:pPr algn="ctr" defTabSz="914400">
              <a:defRPr/>
            </a:pPr>
            <a:r>
              <a:rPr lang="en-US" sz="2400" b="1" dirty="0">
                <a:solidFill>
                  <a:prstClr val="black"/>
                </a:solidFill>
                <a:latin typeface="Verdana" pitchFamily="34" charset="0"/>
                <a:ea typeface="+mn-ea"/>
              </a:rPr>
              <a:t>Mission, Vision and Strategy</a:t>
            </a:r>
          </a:p>
          <a:p>
            <a:pPr algn="ctr" defTabSz="914400">
              <a:defRPr/>
            </a:pPr>
            <a:r>
              <a:rPr lang="en-US" sz="2400" b="1" dirty="0">
                <a:solidFill>
                  <a:prstClr val="black"/>
                </a:solidFill>
                <a:latin typeface="Verdana" pitchFamily="34" charset="0"/>
                <a:ea typeface="+mn-ea"/>
              </a:rPr>
              <a:t>2008 – 2018, 2013-2023</a:t>
            </a:r>
          </a:p>
          <a:p>
            <a:pPr algn="ctr" defTabSz="914400">
              <a:defRPr/>
            </a:pPr>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defRPr/>
            </a:pPr>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0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Official NGS policy as of Jan 9, 2008</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Modernized agency</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Attention to accuracy</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Attention to time-changes</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Improved products and services</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eaLnBrk="1" hangingPunct="1">
              <a:lnSpc>
                <a:spcPct val="90000"/>
              </a:lnSpc>
              <a:spcBef>
                <a:spcPct val="20000"/>
              </a:spcBef>
              <a:defRPr/>
            </a:pPr>
            <a:endParaRPr lang="en-US" sz="1600" b="1" i="1" dirty="0">
              <a:solidFill>
                <a:prstClr val="black"/>
              </a:solidFill>
              <a:latin typeface="Verdana" pitchFamily="34" charset="0"/>
              <a:ea typeface="+mn-ea"/>
            </a:endParaRPr>
          </a:p>
          <a:p>
            <a:pPr marL="342900" indent="-34290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2022 Targets: </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NAD 83 and NAVD 88 re-defined</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Cm-accuracy access to all coordinates</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Customer-focused agency</a:t>
            </a:r>
          </a:p>
          <a:p>
            <a:pPr marL="742950" lvl="1" indent="-285750" defTabSz="914400" eaLnBrk="1" hangingPunct="1">
              <a:lnSpc>
                <a:spcPct val="90000"/>
              </a:lnSpc>
              <a:spcBef>
                <a:spcPct val="20000"/>
              </a:spcBef>
              <a:buFontTx/>
              <a:buChar char="–"/>
              <a:defRPr/>
            </a:pPr>
            <a:r>
              <a:rPr lang="en-US" sz="1600" i="1" dirty="0">
                <a:solidFill>
                  <a:prstClr val="black"/>
                </a:solidFill>
                <a:latin typeface="Verdana" pitchFamily="34" charset="0"/>
                <a:ea typeface="+mn-ea"/>
              </a:rPr>
              <a:t>Global scientific leadership</a:t>
            </a:r>
          </a:p>
        </p:txBody>
      </p:sp>
      <p:pic>
        <p:nvPicPr>
          <p:cNvPr id="2140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0" y="1830388"/>
            <a:ext cx="3690938"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1"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1"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1154641870"/>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9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1"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21573447"/>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6127-3417-4915-A525-C7A0B45404C7}"/>
              </a:ext>
            </a:extLst>
          </p:cNvPr>
          <p:cNvSpPr>
            <a:spLocks noGrp="1"/>
          </p:cNvSpPr>
          <p:nvPr>
            <p:ph type="title"/>
          </p:nvPr>
        </p:nvSpPr>
        <p:spPr>
          <a:xfrm>
            <a:off x="457200" y="247993"/>
            <a:ext cx="8229600" cy="1143000"/>
          </a:xfrm>
        </p:spPr>
        <p:txBody>
          <a:bodyPr/>
          <a:lstStyle/>
          <a:p>
            <a:r>
              <a:rPr lang="en-US" dirty="0"/>
              <a:t>Today’s Topics</a:t>
            </a:r>
          </a:p>
        </p:txBody>
      </p:sp>
      <p:sp>
        <p:nvSpPr>
          <p:cNvPr id="3" name="Content Placeholder 2">
            <a:extLst>
              <a:ext uri="{FF2B5EF4-FFF2-40B4-BE49-F238E27FC236}">
                <a16:creationId xmlns:a16="http://schemas.microsoft.com/office/drawing/2014/main" id="{FCF347E0-8E7F-461F-A89E-5945203FAA1D}"/>
              </a:ext>
            </a:extLst>
          </p:cNvPr>
          <p:cNvSpPr>
            <a:spLocks noGrp="1"/>
          </p:cNvSpPr>
          <p:nvPr>
            <p:ph sz="half" idx="1"/>
          </p:nvPr>
        </p:nvSpPr>
        <p:spPr>
          <a:xfrm>
            <a:off x="457200" y="1458154"/>
            <a:ext cx="4038600" cy="4525963"/>
          </a:xfrm>
        </p:spPr>
        <p:txBody>
          <a:bodyPr/>
          <a:lstStyle/>
          <a:p>
            <a:r>
              <a:rPr lang="en-US" dirty="0"/>
              <a:t>Modernization Review</a:t>
            </a:r>
          </a:p>
          <a:p>
            <a:r>
              <a:rPr lang="en-US" dirty="0"/>
              <a:t>Modernization Progress</a:t>
            </a:r>
          </a:p>
          <a:p>
            <a:pPr lvl="1"/>
            <a:r>
              <a:rPr lang="en-US" dirty="0"/>
              <a:t>GRAV-D</a:t>
            </a:r>
          </a:p>
          <a:p>
            <a:pPr lvl="1"/>
            <a:r>
              <a:rPr lang="en-US" dirty="0" err="1"/>
              <a:t>GPSonBM</a:t>
            </a:r>
            <a:endParaRPr lang="en-US" dirty="0"/>
          </a:p>
          <a:p>
            <a:pPr lvl="1"/>
            <a:r>
              <a:rPr lang="en-US" dirty="0"/>
              <a:t>Laser</a:t>
            </a:r>
          </a:p>
          <a:p>
            <a:pPr lvl="1"/>
            <a:r>
              <a:rPr lang="en-US" dirty="0" err="1"/>
              <a:t>Sproccet</a:t>
            </a:r>
            <a:endParaRPr lang="en-US" dirty="0"/>
          </a:p>
          <a:p>
            <a:pPr lvl="1"/>
            <a:r>
              <a:rPr lang="en-US" dirty="0"/>
              <a:t>Alpha Page</a:t>
            </a:r>
          </a:p>
          <a:p>
            <a:pPr lvl="1"/>
            <a:r>
              <a:rPr lang="en-US" dirty="0"/>
              <a:t>OPUS</a:t>
            </a:r>
          </a:p>
          <a:p>
            <a:pPr lvl="2"/>
            <a:r>
              <a:rPr lang="en-US" dirty="0"/>
              <a:t>BETA OPUS 5 (M-Pages)</a:t>
            </a:r>
          </a:p>
          <a:p>
            <a:pPr lvl="1"/>
            <a:endParaRPr lang="en-US" dirty="0"/>
          </a:p>
        </p:txBody>
      </p:sp>
      <p:sp>
        <p:nvSpPr>
          <p:cNvPr id="4" name="Content Placeholder 3">
            <a:extLst>
              <a:ext uri="{FF2B5EF4-FFF2-40B4-BE49-F238E27FC236}">
                <a16:creationId xmlns:a16="http://schemas.microsoft.com/office/drawing/2014/main" id="{A2529665-72E0-4AD2-A84D-EA9160AB6C20}"/>
              </a:ext>
            </a:extLst>
          </p:cNvPr>
          <p:cNvSpPr>
            <a:spLocks noGrp="1"/>
          </p:cNvSpPr>
          <p:nvPr>
            <p:ph sz="half" idx="2"/>
          </p:nvPr>
        </p:nvSpPr>
        <p:spPr>
          <a:xfrm>
            <a:off x="4648200" y="1458154"/>
            <a:ext cx="4038600" cy="4525963"/>
          </a:xfrm>
        </p:spPr>
        <p:txBody>
          <a:bodyPr/>
          <a:lstStyle/>
          <a:p>
            <a:pPr lvl="1"/>
            <a:r>
              <a:rPr lang="en-US" dirty="0"/>
              <a:t>OPUS Projects 5.2 (Production)</a:t>
            </a:r>
          </a:p>
          <a:p>
            <a:pPr lvl="2"/>
            <a:r>
              <a:rPr lang="en-US" dirty="0"/>
              <a:t>GVX</a:t>
            </a:r>
          </a:p>
          <a:p>
            <a:pPr lvl="2"/>
            <a:r>
              <a:rPr lang="en-US" dirty="0"/>
              <a:t>Publish</a:t>
            </a:r>
          </a:p>
          <a:p>
            <a:pPr lvl="2"/>
            <a:r>
              <a:rPr lang="en-US" dirty="0"/>
              <a:t>Online Videos and Tutorials</a:t>
            </a:r>
          </a:p>
          <a:p>
            <a:pPr lvl="1"/>
            <a:r>
              <a:rPr lang="en-US" dirty="0"/>
              <a:t>NCAT Version 2.1</a:t>
            </a:r>
          </a:p>
          <a:p>
            <a:pPr lvl="1"/>
            <a:r>
              <a:rPr lang="en-US" dirty="0"/>
              <a:t>Beta Time Series Tool</a:t>
            </a:r>
          </a:p>
          <a:p>
            <a:pPr lvl="1"/>
            <a:r>
              <a:rPr lang="en-US" dirty="0"/>
              <a:t>NGS Map</a:t>
            </a:r>
          </a:p>
          <a:p>
            <a:pPr lvl="1"/>
            <a:r>
              <a:rPr lang="en-US" dirty="0"/>
              <a:t>Passive Marks Page</a:t>
            </a:r>
          </a:p>
          <a:p>
            <a:r>
              <a:rPr lang="en-US" dirty="0"/>
              <a:t>Timeline</a:t>
            </a:r>
          </a:p>
          <a:p>
            <a:pPr lvl="1"/>
            <a:r>
              <a:rPr lang="en-US" dirty="0"/>
              <a:t>Rollout, Testing Replacement</a:t>
            </a:r>
          </a:p>
          <a:p>
            <a:endParaRPr lang="en-US" dirty="0"/>
          </a:p>
        </p:txBody>
      </p:sp>
      <p:sp>
        <p:nvSpPr>
          <p:cNvPr id="5" name="Slide Number Placeholder 4">
            <a:extLst>
              <a:ext uri="{FF2B5EF4-FFF2-40B4-BE49-F238E27FC236}">
                <a16:creationId xmlns:a16="http://schemas.microsoft.com/office/drawing/2014/main" id="{15A5209B-313F-4CD1-B1BF-BB43EB12D168}"/>
              </a:ext>
            </a:extLst>
          </p:cNvPr>
          <p:cNvSpPr>
            <a:spLocks noGrp="1"/>
          </p:cNvSpPr>
          <p:nvPr>
            <p:ph type="sldNum" sz="quarter" idx="12"/>
          </p:nvPr>
        </p:nvSpPr>
        <p:spPr/>
        <p:txBody>
          <a:bodyPr/>
          <a:lstStyle/>
          <a:p>
            <a:pPr>
              <a:defRPr/>
            </a:pPr>
            <a:fld id="{19D744FE-8FC5-4ADC-ADA7-C1CF3F853954}" type="slidenum">
              <a:rPr lang="en-US" altLang="en-US" smtClean="0"/>
              <a:pPr>
                <a:defRPr/>
              </a:pPr>
              <a:t>2</a:t>
            </a:fld>
            <a:endParaRPr lang="en-US" altLang="en-US"/>
          </a:p>
        </p:txBody>
      </p:sp>
    </p:spTree>
    <p:extLst>
      <p:ext uri="{BB962C8B-B14F-4D97-AF65-F5344CB8AC3E}">
        <p14:creationId xmlns:p14="http://schemas.microsoft.com/office/powerpoint/2010/main" val="15414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a:latin typeface="Cambria" panose="02040503050406030204" pitchFamily="18" charset="0"/>
                <a:cs typeface="Calibri"/>
              </a:rPr>
              <a:t>NAD83</a:t>
            </a:r>
          </a:p>
        </p:txBody>
      </p:sp>
      <p:sp>
        <p:nvSpPr>
          <p:cNvPr id="5" name="Line 3"/>
          <p:cNvSpPr>
            <a:spLocks noChangeShapeType="1"/>
          </p:cNvSpPr>
          <p:nvPr/>
        </p:nvSpPr>
        <p:spPr bwMode="auto">
          <a:xfrm flipV="1">
            <a:off x="2252936" y="1550890"/>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6" name="Line 4"/>
          <p:cNvSpPr>
            <a:spLocks noChangeShapeType="1"/>
          </p:cNvSpPr>
          <p:nvPr/>
        </p:nvSpPr>
        <p:spPr bwMode="auto">
          <a:xfrm>
            <a:off x="2045769" y="4925142"/>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8" name="Line 6"/>
          <p:cNvSpPr>
            <a:spLocks noChangeShapeType="1"/>
          </p:cNvSpPr>
          <p:nvPr/>
        </p:nvSpPr>
        <p:spPr bwMode="auto">
          <a:xfrm flipV="1">
            <a:off x="3079019" y="1315236"/>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9" name="Line 7"/>
          <p:cNvSpPr>
            <a:spLocks noChangeShapeType="1"/>
          </p:cNvSpPr>
          <p:nvPr/>
        </p:nvSpPr>
        <p:spPr bwMode="auto">
          <a:xfrm>
            <a:off x="2871853" y="4690783"/>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cxnSp>
        <p:nvCxnSpPr>
          <p:cNvPr id="11" name="AutoShape 9"/>
          <p:cNvCxnSpPr>
            <a:cxnSpLocks noChangeShapeType="1"/>
            <a:stCxn id="7" idx="2"/>
            <a:endCxn id="10" idx="2"/>
          </p:cNvCxnSpPr>
          <p:nvPr/>
        </p:nvCxnSpPr>
        <p:spPr bwMode="auto">
          <a:xfrm flipV="1">
            <a:off x="2252938" y="4702438"/>
            <a:ext cx="826083" cy="234359"/>
          </a:xfrm>
          <a:prstGeom prst="straightConnector1">
            <a:avLst/>
          </a:prstGeom>
          <a:noFill/>
          <a:ln w="44450" cmpd="sng">
            <a:solidFill>
              <a:srgbClr val="F6AB16"/>
            </a:solidFill>
            <a:prstDash val="solid"/>
            <a:round/>
            <a:headEnd type="triangle" w="lg" len="med"/>
            <a:tailEnd type="triangle" w="lg" len="med"/>
          </a:ln>
        </p:spPr>
      </p:cxnSp>
      <p:sp>
        <p:nvSpPr>
          <p:cNvPr id="13" name="Line 11"/>
          <p:cNvSpPr>
            <a:spLocks noChangeShapeType="1"/>
          </p:cNvSpPr>
          <p:nvPr/>
        </p:nvSpPr>
        <p:spPr bwMode="auto">
          <a:xfrm flipV="1">
            <a:off x="6148926" y="1642821"/>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4" name="Freeform 12"/>
          <p:cNvSpPr>
            <a:spLocks/>
          </p:cNvSpPr>
          <p:nvPr/>
        </p:nvSpPr>
        <p:spPr bwMode="auto">
          <a:xfrm>
            <a:off x="5716532" y="278247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5" name="Freeform 13"/>
          <p:cNvSpPr>
            <a:spLocks/>
          </p:cNvSpPr>
          <p:nvPr/>
        </p:nvSpPr>
        <p:spPr bwMode="auto">
          <a:xfrm>
            <a:off x="6233158" y="2325183"/>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6" name="Freeform 14"/>
          <p:cNvSpPr>
            <a:spLocks/>
          </p:cNvSpPr>
          <p:nvPr/>
        </p:nvSpPr>
        <p:spPr bwMode="auto">
          <a:xfrm>
            <a:off x="5631075" y="1439539"/>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8" name="Text Box 16"/>
          <p:cNvSpPr txBox="1">
            <a:spLocks noChangeArrowheads="1"/>
          </p:cNvSpPr>
          <p:nvPr/>
        </p:nvSpPr>
        <p:spPr bwMode="auto">
          <a:xfrm>
            <a:off x="2618492" y="5366716"/>
            <a:ext cx="1936814" cy="461665"/>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~2.2 meters</a:t>
            </a:r>
          </a:p>
        </p:txBody>
      </p:sp>
      <p:sp>
        <p:nvSpPr>
          <p:cNvPr id="19" name="Text Box 17"/>
          <p:cNvSpPr txBox="1">
            <a:spLocks noChangeArrowheads="1"/>
          </p:cNvSpPr>
          <p:nvPr/>
        </p:nvSpPr>
        <p:spPr bwMode="auto">
          <a:xfrm>
            <a:off x="542512" y="3901599"/>
            <a:ext cx="998991"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ＭＳ Ｐゴシック" pitchFamily="34" charset="-128"/>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origin</a:t>
            </a:r>
          </a:p>
        </p:txBody>
      </p:sp>
      <p:sp>
        <p:nvSpPr>
          <p:cNvPr id="21" name="Text Box 19"/>
          <p:cNvSpPr txBox="1">
            <a:spLocks noChangeArrowheads="1"/>
          </p:cNvSpPr>
          <p:nvPr/>
        </p:nvSpPr>
        <p:spPr bwMode="auto">
          <a:xfrm>
            <a:off x="3649408" y="3901599"/>
            <a:ext cx="1317950" cy="707886"/>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itchFamily="18" charset="0"/>
                <a:ea typeface="ＭＳ Ｐゴシック" pitchFamily="34" charset="-128"/>
                <a:cs typeface="Times New Roman" pitchFamily="18" charset="0"/>
              </a:rPr>
              <a:t>ITRF2020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origin</a:t>
            </a:r>
          </a:p>
        </p:txBody>
      </p:sp>
      <p:sp>
        <p:nvSpPr>
          <p:cNvPr id="23" name="Line 21"/>
          <p:cNvSpPr>
            <a:spLocks noChangeShapeType="1"/>
          </p:cNvSpPr>
          <p:nvPr/>
        </p:nvSpPr>
        <p:spPr bwMode="auto">
          <a:xfrm>
            <a:off x="1490408" y="4243644"/>
            <a:ext cx="683590" cy="631716"/>
          </a:xfrm>
          <a:prstGeom prst="line">
            <a:avLst/>
          </a:prstGeom>
          <a:noFill/>
          <a:ln w="38100">
            <a:solidFill>
              <a:srgbClr val="FF000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4" name="Line 22"/>
          <p:cNvSpPr>
            <a:spLocks noChangeShapeType="1"/>
          </p:cNvSpPr>
          <p:nvPr/>
        </p:nvSpPr>
        <p:spPr bwMode="auto">
          <a:xfrm flipH="1">
            <a:off x="3157186" y="4225632"/>
            <a:ext cx="492222" cy="388404"/>
          </a:xfrm>
          <a:prstGeom prst="line">
            <a:avLst/>
          </a:prstGeom>
          <a:noFill/>
          <a:ln w="38100">
            <a:solidFill>
              <a:srgbClr val="00B0F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5" name="Text Box 23"/>
          <p:cNvSpPr txBox="1">
            <a:spLocks noChangeArrowheads="1"/>
          </p:cNvSpPr>
          <p:nvPr/>
        </p:nvSpPr>
        <p:spPr bwMode="auto">
          <a:xfrm>
            <a:off x="7365611" y="1021138"/>
            <a:ext cx="1024639"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Surface</a:t>
            </a:r>
          </a:p>
        </p:txBody>
      </p:sp>
      <p:sp>
        <p:nvSpPr>
          <p:cNvPr id="27" name="Text Box 25"/>
          <p:cNvSpPr txBox="1">
            <a:spLocks noChangeArrowheads="1"/>
          </p:cNvSpPr>
          <p:nvPr/>
        </p:nvSpPr>
        <p:spPr bwMode="auto">
          <a:xfrm>
            <a:off x="5351397" y="2181684"/>
            <a:ext cx="561372"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Times New Roman" pitchFamily="18" charset="0"/>
                <a:ea typeface="ＭＳ Ｐゴシック" pitchFamily="34" charset="-128"/>
                <a:cs typeface="Times New Roman" pitchFamily="18" charset="0"/>
              </a:rPr>
              <a:t>83</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endParaRPr>
          </a:p>
        </p:txBody>
      </p:sp>
      <p:sp>
        <p:nvSpPr>
          <p:cNvPr id="28" name="Text Box 26"/>
          <p:cNvSpPr txBox="1">
            <a:spLocks noChangeArrowheads="1"/>
          </p:cNvSpPr>
          <p:nvPr/>
        </p:nvSpPr>
        <p:spPr bwMode="auto">
          <a:xfrm>
            <a:off x="6345327" y="1952860"/>
            <a:ext cx="561372"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Times New Roman" pitchFamily="18" charset="0"/>
                <a:ea typeface="ＭＳ Ｐゴシック" pitchFamily="34" charset="-128"/>
                <a:cs typeface="Times New Roman" pitchFamily="18" charset="0"/>
              </a:rPr>
              <a:t>14</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endParaRPr>
          </a:p>
        </p:txBody>
      </p:sp>
      <p:sp>
        <p:nvSpPr>
          <p:cNvPr id="31" name="Text Box 19"/>
          <p:cNvSpPr txBox="1">
            <a:spLocks noChangeArrowheads="1"/>
          </p:cNvSpPr>
          <p:nvPr/>
        </p:nvSpPr>
        <p:spPr bwMode="auto">
          <a:xfrm>
            <a:off x="6645323" y="5470431"/>
            <a:ext cx="1093569"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Times New Roman" pitchFamily="18" charset="0"/>
              </a:rPr>
              <a:t>ellipsoid</a:t>
            </a:r>
          </a:p>
        </p:txBody>
      </p:sp>
      <p:sp>
        <p:nvSpPr>
          <p:cNvPr id="32" name="Line 21"/>
          <p:cNvSpPr>
            <a:spLocks noChangeShapeType="1"/>
          </p:cNvSpPr>
          <p:nvPr/>
        </p:nvSpPr>
        <p:spPr bwMode="auto">
          <a:xfrm flipH="1" flipV="1">
            <a:off x="6704462" y="4974925"/>
            <a:ext cx="357862" cy="54477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3" name="Line 21"/>
          <p:cNvSpPr>
            <a:spLocks noChangeShapeType="1"/>
          </p:cNvSpPr>
          <p:nvPr/>
        </p:nvSpPr>
        <p:spPr bwMode="auto">
          <a:xfrm flipV="1">
            <a:off x="7244396" y="4738587"/>
            <a:ext cx="242430" cy="781110"/>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9" name="Line 22"/>
          <p:cNvSpPr>
            <a:spLocks noChangeShapeType="1"/>
          </p:cNvSpPr>
          <p:nvPr/>
        </p:nvSpPr>
        <p:spPr bwMode="auto">
          <a:xfrm flipH="1">
            <a:off x="6965202" y="1427885"/>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0" name="Arc 8"/>
          <p:cNvSpPr>
            <a:spLocks/>
          </p:cNvSpPr>
          <p:nvPr/>
        </p:nvSpPr>
        <p:spPr bwMode="auto">
          <a:xfrm>
            <a:off x="3079019" y="1550890"/>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12" name="Line 10"/>
          <p:cNvSpPr>
            <a:spLocks noChangeShapeType="1"/>
          </p:cNvSpPr>
          <p:nvPr/>
        </p:nvSpPr>
        <p:spPr bwMode="auto">
          <a:xfrm flipV="1">
            <a:off x="5615527" y="1642821"/>
            <a:ext cx="1043619" cy="1252242"/>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7" name="Arc 5"/>
          <p:cNvSpPr>
            <a:spLocks/>
          </p:cNvSpPr>
          <p:nvPr/>
        </p:nvSpPr>
        <p:spPr bwMode="auto">
          <a:xfrm>
            <a:off x="2252936" y="1786545"/>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000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0" name="Line 21"/>
          <p:cNvSpPr>
            <a:spLocks noChangeShapeType="1"/>
          </p:cNvSpPr>
          <p:nvPr/>
        </p:nvSpPr>
        <p:spPr bwMode="auto">
          <a:xfrm flipH="1" flipV="1">
            <a:off x="2706500" y="4863253"/>
            <a:ext cx="357862" cy="544772"/>
          </a:xfrm>
          <a:prstGeom prst="line">
            <a:avLst/>
          </a:prstGeom>
          <a:noFill/>
          <a:ln w="19050">
            <a:solidFill>
              <a:schemeClr val="tx1"/>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3" name="Flowchart: Connector 2"/>
          <p:cNvSpPr/>
          <p:nvPr/>
        </p:nvSpPr>
        <p:spPr>
          <a:xfrm>
            <a:off x="6600753" y="1549765"/>
            <a:ext cx="137160" cy="137160"/>
          </a:xfrm>
          <a:prstGeom prst="flowChartConnector">
            <a:avLst/>
          </a:prstGeom>
          <a:solidFill>
            <a:schemeClr val="accent2">
              <a:lumMod val="75000"/>
            </a:schemeClr>
          </a:solidFill>
          <a:ln>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253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we trying to say??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787" y="1519546"/>
            <a:ext cx="5636306" cy="5338453"/>
          </a:xfrm>
          <a:prstGeom prst="rect">
            <a:avLst/>
          </a:prstGeom>
        </p:spPr>
      </p:pic>
    </p:spTree>
    <p:extLst>
      <p:ext uri="{BB962C8B-B14F-4D97-AF65-F5344CB8AC3E}">
        <p14:creationId xmlns:p14="http://schemas.microsoft.com/office/powerpoint/2010/main" val="4115439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3961"/>
            <a:ext cx="9144001" cy="1272939"/>
          </a:xfrm>
        </p:spPr>
        <p:txBody>
          <a:bodyPr/>
          <a:lstStyle/>
          <a:p>
            <a:r>
              <a:rPr lang="en-US" sz="4000" dirty="0">
                <a:latin typeface="Cambria" panose="02040503050406030204" pitchFamily="18" charset="0"/>
                <a:ea typeface="Cambria" panose="02040503050406030204" pitchFamily="18" charset="0"/>
              </a:rPr>
              <a:t>Geometric change due to </a:t>
            </a:r>
            <a:br>
              <a:rPr lang="en-US" sz="4000" dirty="0">
                <a:latin typeface="Cambria" panose="02040503050406030204" pitchFamily="18" charset="0"/>
                <a:ea typeface="Cambria" panose="02040503050406030204" pitchFamily="18" charset="0"/>
              </a:rPr>
            </a:br>
            <a:r>
              <a:rPr lang="en-US" sz="4000" dirty="0">
                <a:latin typeface="Cambria" panose="02040503050406030204" pitchFamily="18" charset="0"/>
                <a:ea typeface="Cambria" panose="02040503050406030204" pitchFamily="18" charset="0"/>
              </a:rPr>
              <a:t>ellipsoid non-</a:t>
            </a:r>
            <a:r>
              <a:rPr lang="en-US" sz="4000" dirty="0" err="1">
                <a:latin typeface="Cambria" panose="02040503050406030204" pitchFamily="18" charset="0"/>
                <a:ea typeface="Cambria" panose="02040503050406030204" pitchFamily="18" charset="0"/>
              </a:rPr>
              <a:t>geocentricity</a:t>
            </a:r>
            <a:endParaRPr lang="en-US" sz="4000" dirty="0">
              <a:latin typeface="Cambria" panose="02040503050406030204" pitchFamily="18" charset="0"/>
              <a:ea typeface="Cambria" panose="02040503050406030204"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294"/>
          <a:stretch/>
        </p:blipFill>
        <p:spPr>
          <a:xfrm>
            <a:off x="48342" y="1863344"/>
            <a:ext cx="4508070" cy="3018593"/>
          </a:xfrm>
          <a:ln w="15875">
            <a:noFill/>
          </a:ln>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485"/>
          <a:stretch/>
        </p:blipFill>
        <p:spPr>
          <a:xfrm>
            <a:off x="4664155" y="1863344"/>
            <a:ext cx="4427967" cy="2958910"/>
          </a:xfrm>
          <a:prstGeom prst="rect">
            <a:avLst/>
          </a:prstGeom>
          <a:ln w="15875">
            <a:noFill/>
          </a:ln>
          <a:effectLst/>
        </p:spPr>
      </p:pic>
      <p:sp>
        <p:nvSpPr>
          <p:cNvPr id="11" name="Rectangle 10"/>
          <p:cNvSpPr/>
          <p:nvPr/>
        </p:nvSpPr>
        <p:spPr>
          <a:xfrm>
            <a:off x="48342" y="1863344"/>
            <a:ext cx="4508070"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69092" y="1863343"/>
            <a:ext cx="4433041"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1"/>
          <p:cNvSpPr txBox="1">
            <a:spLocks/>
          </p:cNvSpPr>
          <p:nvPr/>
        </p:nvSpPr>
        <p:spPr bwMode="auto">
          <a:xfrm>
            <a:off x="48342" y="4982638"/>
            <a:ext cx="4508070"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Horizontal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Lon)</a:t>
            </a:r>
          </a:p>
        </p:txBody>
      </p:sp>
      <p:sp>
        <p:nvSpPr>
          <p:cNvPr id="14" name="Title 1"/>
          <p:cNvSpPr txBox="1">
            <a:spLocks/>
          </p:cNvSpPr>
          <p:nvPr/>
        </p:nvSpPr>
        <p:spPr bwMode="auto">
          <a:xfrm>
            <a:off x="4664155" y="4982638"/>
            <a:ext cx="4427967"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Ellipsoidal (h)</a:t>
            </a:r>
          </a:p>
        </p:txBody>
      </p:sp>
      <p:sp>
        <p:nvSpPr>
          <p:cNvPr id="9"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srgbClr val="424242"/>
                </a:solidFill>
                <a:effectLst/>
                <a:uLnTx/>
                <a:uFillTx/>
                <a:latin typeface="Times New Roman" pitchFamily="18" charset="0"/>
                <a:ea typeface="ＭＳ Ｐゴシック" charset="0"/>
                <a:cs typeface="Times New Roman" pitchFamily="18" charset="0"/>
              </a:rPr>
              <a:t>Shift…</a:t>
            </a:r>
          </a:p>
        </p:txBody>
      </p:sp>
    </p:spTree>
    <p:extLst>
      <p:ext uri="{BB962C8B-B14F-4D97-AF65-F5344CB8AC3E}">
        <p14:creationId xmlns:p14="http://schemas.microsoft.com/office/powerpoint/2010/main" val="311874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b="1" u="sng" spc="-7" dirty="0">
                <a:solidFill>
                  <a:prstClr val="black"/>
                </a:solidFill>
                <a:latin typeface="Cambria" panose="02040503050406030204" pitchFamily="18" charset="0"/>
                <a:ea typeface="Cambria" panose="02040503050406030204" pitchFamily="18" charset="0"/>
                <a:cs typeface="Calibri"/>
              </a:rPr>
              <a:t>20</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1"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lang="en-US"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ITRF2020 via </a:t>
            </a:r>
            <a:r>
              <a:rPr kumimoji="0" lang="en-US" sz="3200" b="0"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lang="en-US" sz="3200" b="0"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lang="en-US" sz="3200" b="0"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 Parameters</a:t>
            </a:r>
            <a:endParaRPr kumimoji="0" lang="en-US" sz="32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12620360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a:t>
            </a:r>
            <a:r>
              <a:rPr kumimoji="0" lang="en-US"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most </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a:t>
            </a:r>
            <a:r>
              <a:rPr kumimoji="0" sz="3200" b="1"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a:t>
            </a:r>
            <a:r>
              <a:rPr kumimoji="0" sz="3200" b="1"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 rotation from </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b="1" spc="-7" dirty="0">
                <a:solidFill>
                  <a:prstClr val="black"/>
                </a:solidFill>
                <a:latin typeface="Cambria" panose="02040503050406030204" pitchFamily="18" charset="0"/>
                <a:ea typeface="Cambria" panose="02040503050406030204" pitchFamily="18" charset="0"/>
                <a:cs typeface="Calibri"/>
              </a:rPr>
              <a:t>20</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via</a:t>
            </a:r>
            <a:r>
              <a:rPr kumimoji="0" sz="3200" b="1"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1" i="0" u="sng"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Euler</a:t>
            </a:r>
            <a:r>
              <a:rPr kumimoji="0" sz="3200" b="1" i="0" u="sng" strike="noStrike" kern="1200" cap="none" spc="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a:t>
            </a:r>
            <a:r>
              <a:rPr kumimoji="0" sz="3200" b="1"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Pole</a:t>
            </a:r>
            <a:r>
              <a:rPr kumimoji="0" lang="en-US" sz="3200" b="1" i="0" u="sng"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Parameters</a:t>
            </a:r>
            <a:endParaRPr kumimoji="0" lang="en-US" sz="3200" b="1"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kumimoji="0" lang="en-US" sz="28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438150"/>
            <a:ext cx="12058651"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647700"/>
            <a:ext cx="192405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52475"/>
            <a:ext cx="85629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438"/>
            <a:ext cx="919162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350" y="806450"/>
            <a:ext cx="1666875" cy="557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7209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6200" y="380009"/>
            <a:ext cx="9220200" cy="86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Times New Roman" pitchFamily="18" charset="0"/>
              </a:rPr>
              <a:t>National Spatial Reference System</a:t>
            </a:r>
            <a:br>
              <a:rPr kumimoji="0" lang="en-US" altLang="en-US" sz="3600" b="0"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Times New Roman" pitchFamily="18" charset="0"/>
              </a:rPr>
            </a:br>
            <a:r>
              <a:rPr kumimoji="0" lang="en-US" altLang="en-US" sz="3600" b="0"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Times New Roman" pitchFamily="18" charset="0"/>
              </a:rPr>
              <a:t>(NSRS)</a:t>
            </a:r>
          </a:p>
        </p:txBody>
      </p:sp>
      <p:sp>
        <p:nvSpPr>
          <p:cNvPr id="31747" name="Rectangle 3"/>
          <p:cNvSpPr>
            <a:spLocks noChangeArrowheads="1"/>
          </p:cNvSpPr>
          <p:nvPr/>
        </p:nvSpPr>
        <p:spPr bwMode="auto">
          <a:xfrm>
            <a:off x="0" y="1400958"/>
            <a:ext cx="6103917" cy="546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0" marR="0" lvl="0" indent="0" algn="l" defTabSz="457200" rtl="0" eaLnBrk="1" fontAlgn="base" latinLnBrk="0" hangingPunct="1">
              <a:lnSpc>
                <a:spcPct val="90000"/>
              </a:lnSpc>
              <a:spcBef>
                <a:spcPct val="20000"/>
              </a:spcBef>
              <a:spcAft>
                <a:spcPct val="0"/>
              </a:spcAft>
              <a:buClr>
                <a:srgbClr val="4F81BD"/>
              </a:buClr>
              <a:buSzPct val="70000"/>
              <a:buFontTx/>
              <a:buNone/>
              <a:tabLst/>
              <a:defRPr/>
            </a:pPr>
            <a:r>
              <a:rPr kumimoji="0" lang="en-US" altLang="zh-CN" sz="2400" b="1" i="1"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mn-cs"/>
              </a:rPr>
              <a:t>NGS Mission</a:t>
            </a:r>
            <a:r>
              <a:rPr kumimoji="0" lang="en-US" altLang="zh-CN" sz="2400" b="1"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mn-cs"/>
              </a:rPr>
              <a:t>: To define, maintain &amp; provide access to the  </a:t>
            </a:r>
            <a:r>
              <a:rPr kumimoji="0" lang="en-US" altLang="zh-CN" sz="2400" b="1" i="1" u="none" strike="noStrike" kern="1200" cap="none" spc="0" normalizeH="0" baseline="0" noProof="0" dirty="0">
                <a:ln>
                  <a:noFill/>
                </a:ln>
                <a:solidFill>
                  <a:srgbClr val="3333CC"/>
                </a:solidFill>
                <a:effectLst/>
                <a:uLnTx/>
                <a:uFillTx/>
                <a:latin typeface="Gill Sans MT" panose="020B0502020104020203" pitchFamily="34" charset="0"/>
                <a:ea typeface="ＭＳ Ｐゴシック" pitchFamily="34" charset="-128"/>
                <a:cs typeface="+mn-cs"/>
              </a:rPr>
              <a:t>National Spatial Reference System (NSRS) </a:t>
            </a:r>
            <a:r>
              <a:rPr kumimoji="0" lang="en-US" altLang="zh-CN" sz="2400" b="1" i="0" u="none" strike="noStrike" kern="1200" cap="none" spc="0" normalizeH="0" baseline="0" noProof="0" dirty="0">
                <a:ln>
                  <a:noFill/>
                </a:ln>
                <a:solidFill>
                  <a:srgbClr val="1F497D"/>
                </a:solidFill>
                <a:effectLst/>
                <a:uLnTx/>
                <a:uFillTx/>
                <a:latin typeface="Gill Sans MT" panose="020B0502020104020203" pitchFamily="34" charset="0"/>
                <a:ea typeface="ＭＳ Ｐゴシック" pitchFamily="34" charset="-128"/>
                <a:cs typeface="+mn-cs"/>
              </a:rPr>
              <a:t>to meet our Nation’s economic, social &amp; environmental needs</a:t>
            </a:r>
          </a:p>
          <a:p>
            <a:pPr marL="0" marR="0" lvl="0" indent="0" algn="l" defTabSz="457200" rtl="0" eaLnBrk="1" fontAlgn="base" latinLnBrk="0" hangingPunct="1">
              <a:lnSpc>
                <a:spcPct val="100000"/>
              </a:lnSpc>
              <a:spcBef>
                <a:spcPct val="20000"/>
              </a:spcBef>
              <a:spcAft>
                <a:spcPct val="0"/>
              </a:spcAft>
              <a:buClr>
                <a:prstClr val="black"/>
              </a:buClr>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endParaRPr>
          </a:p>
          <a:p>
            <a:pPr marL="0" marR="0" lvl="0" indent="0" algn="l" defTabSz="457200" rtl="0" eaLnBrk="1" fontAlgn="base" latinLnBrk="0" hangingPunct="1">
              <a:lnSpc>
                <a:spcPct val="100000"/>
              </a:lnSpc>
              <a:spcBef>
                <a:spcPct val="20000"/>
              </a:spcBef>
              <a:spcAft>
                <a:spcPct val="0"/>
              </a:spcAft>
              <a:buClr>
                <a:prstClr val="black"/>
              </a:buClr>
              <a:buSzTx/>
              <a:buFontTx/>
              <a:buNone/>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Consistent National Coordinate System</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Latitude/Northing</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Longitude/Easting</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Height </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Scale </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Gravity</a:t>
            </a:r>
          </a:p>
          <a:p>
            <a:pPr marL="0" marR="0" lvl="0" indent="0" algn="l" defTabSz="457200" rtl="0" eaLnBrk="1" fontAlgn="base" latinLnBrk="0" hangingPunct="1">
              <a:lnSpc>
                <a:spcPct val="100000"/>
              </a:lnSpc>
              <a:spcBef>
                <a:spcPct val="20000"/>
              </a:spcBef>
              <a:spcAft>
                <a:spcPct val="0"/>
              </a:spcAft>
              <a:buClr>
                <a:prstClr val="black"/>
              </a:buClr>
              <a:buSzTx/>
              <a:buFontTx/>
              <a:buChar char="•"/>
              <a:tabLst/>
              <a:defRPr/>
            </a:pPr>
            <a:r>
              <a:rPr kumimoji="0" lang="en-US" altLang="en-US" sz="22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pitchFamily="34" charset="-128"/>
                <a:cs typeface="+mn-cs"/>
              </a:rPr>
              <a:t> Orientation </a:t>
            </a:r>
          </a:p>
          <a:p>
            <a:pPr marL="0" marR="0" lvl="0" indent="0" algn="l" defTabSz="457200" rtl="0" eaLnBrk="1" fontAlgn="base" latinLnBrk="0" hangingPunct="1">
              <a:lnSpc>
                <a:spcPct val="100000"/>
              </a:lnSpc>
              <a:spcBef>
                <a:spcPct val="20000"/>
              </a:spcBef>
              <a:spcAft>
                <a:spcPct val="0"/>
              </a:spcAft>
              <a:buClr>
                <a:prstClr val="black"/>
              </a:buClr>
              <a:buSzTx/>
              <a:buFontTx/>
              <a:buNone/>
              <a:tabLst/>
              <a:defRPr/>
            </a:pPr>
            <a:r>
              <a:rPr kumimoji="0" lang="en-US" altLang="en-US" sz="2200" b="0" i="1" u="sng" strike="noStrike" kern="1200" cap="none" spc="0" normalizeH="0" baseline="0" noProof="0" dirty="0">
                <a:ln>
                  <a:noFill/>
                </a:ln>
                <a:solidFill>
                  <a:srgbClr val="FF0000"/>
                </a:solidFill>
                <a:effectLst/>
                <a:uLnTx/>
                <a:uFillTx/>
                <a:latin typeface="Gill Sans MT" panose="020B0502020104020203" pitchFamily="34" charset="0"/>
                <a:ea typeface="ＭＳ Ｐゴシック" pitchFamily="34" charset="-128"/>
                <a:cs typeface="+mn-cs"/>
              </a:rPr>
              <a:t>&amp; how these values change with time</a:t>
            </a: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0" y="1219200"/>
            <a:ext cx="2801938" cy="5257800"/>
          </a:xfrm>
          <a:noFill/>
        </p:spPr>
      </p:pic>
    </p:spTree>
    <p:extLst>
      <p:ext uri="{BB962C8B-B14F-4D97-AF65-F5344CB8AC3E}">
        <p14:creationId xmlns:p14="http://schemas.microsoft.com/office/powerpoint/2010/main" val="12634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143000" marR="6773" lvl="2" indent="0" algn="l" defTabSz="457200" rtl="0" eaLnBrk="1" fontAlgn="base" latinLnBrk="0" hangingPunct="1">
              <a:lnSpc>
                <a:spcPct val="100000"/>
              </a:lnSpc>
              <a:spcBef>
                <a:spcPts val="133"/>
              </a:spcBef>
              <a:spcAft>
                <a:spcPts val="1200"/>
              </a:spcAft>
              <a:buClrTx/>
              <a:buSzTx/>
              <a:buFontTx/>
              <a:buNone/>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4"/>
          <p:cNvSpPr txBox="1"/>
          <p:nvPr/>
        </p:nvSpPr>
        <p:spPr>
          <a:xfrm>
            <a:off x="239062" y="3597640"/>
            <a:ext cx="8932576" cy="2048424"/>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6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Euler Pole Parameters</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36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o</a:t>
            </a:r>
            <a:r>
              <a:rPr kumimoji="0"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36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36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EPP</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9303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a:spLocks noGrp="1"/>
          </p:cNvSpPr>
          <p:nvPr>
            <p:ph idx="1"/>
          </p:nvPr>
        </p:nvSpPr>
        <p:spPr>
          <a:xfrm>
            <a:off x="-1" y="1572361"/>
            <a:ext cx="4557337" cy="2774668"/>
          </a:xfrm>
        </p:spPr>
        <p:txBody>
          <a:bodyPr/>
          <a:lstStyle/>
          <a:p>
            <a:pPr marL="290513" lvl="1" indent="-231775"/>
            <a:r>
              <a:rPr lang="en-US" dirty="0">
                <a:latin typeface="Cambria" panose="02040503050406030204" pitchFamily="18" charset="0"/>
                <a:ea typeface="Cambria" panose="02040503050406030204" pitchFamily="18" charset="0"/>
              </a:rPr>
              <a:t>In the ITRF, many tectonic plates have a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rotates (yellow star)</a:t>
            </a:r>
          </a:p>
          <a:p>
            <a:pPr marL="290513" lvl="1" indent="-231775"/>
            <a:r>
              <a:rPr lang="en-US" dirty="0">
                <a:latin typeface="Cambria" panose="02040503050406030204" pitchFamily="18" charset="0"/>
                <a:ea typeface="Cambria" panose="02040503050406030204" pitchFamily="18" charset="0"/>
              </a:rPr>
              <a:t>Euler Pole Parameters</a:t>
            </a:r>
          </a:p>
          <a:p>
            <a:pPr marL="690563" lvl="2" indent="-231775"/>
            <a:r>
              <a:rPr lang="en-US" i="1" dirty="0" err="1">
                <a:latin typeface="Cambria" panose="02040503050406030204" pitchFamily="18" charset="0"/>
                <a:ea typeface="Cambria" panose="02040503050406030204" pitchFamily="18" charset="0"/>
              </a:rPr>
              <a:t>Lat</a:t>
            </a:r>
            <a:endParaRPr lang="en-US" i="1" dirty="0">
              <a:latin typeface="Cambria" panose="02040503050406030204" pitchFamily="18" charset="0"/>
              <a:ea typeface="Cambria" panose="02040503050406030204" pitchFamily="18" charset="0"/>
            </a:endParaRPr>
          </a:p>
          <a:p>
            <a:pPr marL="690563" lvl="2" indent="-231775"/>
            <a:r>
              <a:rPr lang="en-US" i="1" dirty="0">
                <a:latin typeface="Cambria" panose="02040503050406030204" pitchFamily="18" charset="0"/>
                <a:ea typeface="Cambria" panose="02040503050406030204" pitchFamily="18" charset="0"/>
              </a:rPr>
              <a:t>Lon</a:t>
            </a:r>
          </a:p>
          <a:p>
            <a:pPr marL="690563" lvl="2" indent="-231775"/>
            <a:r>
              <a:rPr lang="en-US" i="1" dirty="0">
                <a:latin typeface="Cambria" panose="02040503050406030204" pitchFamily="18" charset="0"/>
                <a:ea typeface="Cambria" panose="02040503050406030204" pitchFamily="18" charset="0"/>
              </a:rPr>
              <a:t>Rotation Rate</a:t>
            </a: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NATRF2022 Euler Pole</a:t>
            </a: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226519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Frame = rotating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 Plate = constant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relative to NATRF2022</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66896513"/>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constant frame, rotating plate</a:t>
            </a:r>
          </a:p>
        </p:txBody>
      </p:sp>
    </p:spTree>
    <p:extLst>
      <p:ext uri="{BB962C8B-B14F-4D97-AF65-F5344CB8AC3E}">
        <p14:creationId xmlns:p14="http://schemas.microsoft.com/office/powerpoint/2010/main" val="4869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1740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ITRF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or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NATRF</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your choice, just use </a:t>
            </a:r>
            <a:r>
              <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libri"/>
              <a:ea typeface="+mn-ea"/>
              <a:cs typeface="+mn-cs"/>
            </a:endParaRPr>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788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1763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North American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(NATRF2022)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Caribbean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(CATRF2022)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Pacific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(PATRF2022)</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endPar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The Mariana Terrestrial Reference Frame of 2022 </a:t>
            </a:r>
          </a:p>
          <a:p>
            <a:pPr marL="0" marR="0" lvl="0" indent="0" algn="l" defTabSz="4572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0" lang="en-US" sz="2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	(MATRF2022</a:t>
            </a:r>
            <a:r>
              <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a:t>
            </a: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Rotation of the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marR="0" lvl="0" indent="0" algn="l" defTabSz="457200" rtl="0" eaLnBrk="1" fontAlgn="base" latinLnBrk="0" hangingPunct="1">
              <a:lnSpc>
                <a:spcPct val="120000"/>
              </a:lnSpc>
              <a:spcBef>
                <a:spcPts val="0"/>
              </a:spcBef>
              <a:spcAft>
                <a:spcPct val="0"/>
              </a:spcAft>
              <a:buClr>
                <a:srgbClr val="4F81BD"/>
              </a:buClr>
              <a:buSzTx/>
              <a:buFont typeface="Wingdings" pitchFamily="2" charset="2"/>
              <a:buNone/>
              <a:tabLst/>
              <a:defRPr/>
            </a:pPr>
            <a:r>
              <a:rPr kumimoji="0" lang="en-US" sz="34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Calibri"/>
              </a:rPr>
              <a:t>ITRF2020</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2921372" y="6040328"/>
            <a:ext cx="1733167" cy="53860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ambria" panose="02040503050406030204" pitchFamily="18" charset="0"/>
                <a:ea typeface="ＭＳ Ｐゴシック" charset="0"/>
                <a:cs typeface="Times New Roman" pitchFamily="18" charset="0"/>
              </a:rPr>
              <a:t>ITRF2020</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ＭＳ Ｐゴシック" charset="0"/>
                <a:cs typeface="Times New Roman" pitchFamily="18" charset="0"/>
              </a:rPr>
              <a:t>EPP2022</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 = </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charset="0"/>
                <a:cs typeface="Times New Roman" pitchFamily="18" charset="0"/>
              </a:rPr>
              <a:t>--TRF2022</a:t>
            </a:r>
          </a:p>
        </p:txBody>
      </p:sp>
    </p:spTree>
    <p:extLst>
      <p:ext uri="{BB962C8B-B14F-4D97-AF65-F5344CB8AC3E}">
        <p14:creationId xmlns:p14="http://schemas.microsoft.com/office/powerpoint/2010/main" val="3049116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Tectonic Plate Rotation</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horizontal</a:t>
            </a: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simple to model</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43804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lgn="l" defTabSz="457200" rtl="0" eaLnBrk="1" fontAlgn="base" latinLnBrk="0" hangingPunct="1">
              <a:lnSpc>
                <a:spcPct val="100000"/>
              </a:lnSpc>
              <a:spcBef>
                <a:spcPts val="133"/>
              </a:spcBef>
              <a:spcAft>
                <a:spcPts val="6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1485900" marR="6773" lvl="2" indent="-342900" algn="l" defTabSz="457200" rtl="0" eaLnBrk="1" fontAlgn="base" latinLnBrk="0" hangingPunct="1">
              <a:lnSpc>
                <a:spcPct val="100000"/>
              </a:lnSpc>
              <a:spcBef>
                <a:spcPts val="133"/>
              </a:spcBef>
              <a:spcAft>
                <a:spcPts val="1200"/>
              </a:spcAft>
              <a:buClrTx/>
              <a:buSzTx/>
              <a:buFont typeface="Arial" panose="020B0604020202020204" pitchFamily="34" charset="0"/>
              <a:buChar char="•"/>
              <a:tabLst/>
              <a:defRPr/>
            </a:pPr>
            <a:endPar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457200" marR="6773" lvl="0" indent="0" algn="l" defTabSz="457200" rtl="0" eaLnBrk="1" fontAlgn="base" latinLnBrk="0" hangingPunct="1">
              <a:lnSpc>
                <a:spcPct val="100000"/>
              </a:lnSpc>
              <a:spcBef>
                <a:spcPts val="133"/>
              </a:spcBef>
              <a:spcAft>
                <a:spcPct val="0"/>
              </a:spcAft>
              <a:buClrTx/>
              <a:buSzTx/>
              <a:buFontTx/>
              <a:buNone/>
              <a:tabLst/>
              <a:defRPr/>
            </a:pPr>
            <a:r>
              <a:rPr kumimoji="0" lang="en-US" sz="40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Everything Else</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residual motions left after rotation</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regional linear motions</a:t>
            </a:r>
          </a:p>
          <a:p>
            <a:pPr marL="1485900" marR="6773" lvl="2" indent="-342900" algn="l" defTabSz="457200" rtl="0" eaLnBrk="1" fontAlgn="base" latinLnBrk="0" hangingPunct="1">
              <a:lnSpc>
                <a:spcPct val="100000"/>
              </a:lnSpc>
              <a:spcBef>
                <a:spcPts val="133"/>
              </a:spcBef>
              <a:spcAft>
                <a:spcPct val="0"/>
              </a:spcAft>
              <a:buClrTx/>
              <a:buSzTx/>
              <a:buFont typeface="Arial" panose="020B0604020202020204" pitchFamily="34" charset="0"/>
              <a:buChar char="•"/>
              <a:tabLst/>
              <a:defRPr/>
            </a:pPr>
            <a:r>
              <a:rPr kumimoji="0" lang="en-US" sz="36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L="0" marR="6773" lvl="0" indent="0" algn="l" defTabSz="457200" rtl="0" eaLnBrk="1" fontAlgn="base" latinLnBrk="0" hangingPunct="1">
              <a:lnSpc>
                <a:spcPct val="100000"/>
              </a:lnSpc>
              <a:spcBef>
                <a:spcPts val="133"/>
              </a:spcBef>
              <a:spcAft>
                <a:spcPct val="0"/>
              </a:spcAft>
              <a:buClrTx/>
              <a:buSzTx/>
              <a:buFontTx/>
              <a:buNone/>
              <a:tabLst/>
              <a:defRPr/>
            </a:pPr>
            <a:r>
              <a:rPr kumimoji="0" lang="en-US" sz="36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rPr>
              <a:t>complex</a:t>
            </a:r>
            <a:endParaRPr kumimoji="0" lang="en-US" sz="3200" b="0" i="1" u="none" strike="noStrike" kern="1200" cap="none" spc="-7"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indent="0" algn="l"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Still </a:t>
            </a:r>
            <a:r>
              <a:rPr kumimoji="0" lang="en-US" sz="4000" b="0" i="1" u="none" strike="noStrike" kern="1200" cap="none" spc="-20" normalizeH="0" baseline="0" noProof="0" dirty="0" err="1">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SomeDrift</a:t>
            </a: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8779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540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Intra-Frame Deformation Model o</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5400" b="1" i="0" u="none" strike="noStrike" kern="1200" cap="none" spc="-33"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a:t>
            </a:r>
            <a:r>
              <a:rPr kumimoji="0" lang="en-US" sz="5400" b="1" i="0" u="none" strike="noStrike" kern="1200" cap="none" spc="-7"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endParaRPr kumimoji="0" lang="en-US" sz="4400" b="1" i="0" u="none" strike="noStrike" kern="1200" cap="none" spc="-7"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6933" marR="0" lvl="0" indent="0" algn="ctr" defTabSz="457200" rtl="0" eaLnBrk="1" fontAlgn="base" latinLnBrk="0" hangingPunct="1">
              <a:lnSpc>
                <a:spcPct val="100000"/>
              </a:lnSpc>
              <a:spcBef>
                <a:spcPts val="0"/>
              </a:spcBef>
              <a:spcAft>
                <a:spcPct val="0"/>
              </a:spcAft>
              <a:buClrTx/>
              <a:buSzPct val="159375"/>
              <a:buFontTx/>
              <a:buNone/>
              <a:tabLst>
                <a:tab pos="397077" algn="l"/>
                <a:tab pos="397923" algn="l"/>
              </a:tabLst>
              <a:defRPr/>
            </a:pPr>
            <a:r>
              <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IFDM</a:t>
            </a:r>
            <a:r>
              <a:rPr kumimoji="0"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2022</a:t>
            </a:r>
            <a:endParaRPr kumimoji="0" lang="en-US" sz="6000" b="1" i="0" u="none" strike="noStrike" kern="1200" cap="none" spc="-20"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3450787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228600"/>
            <a:ext cx="9144000" cy="1143000"/>
          </a:xfrm>
        </p:spPr>
        <p:txBody>
          <a:bodyPr/>
          <a:lstStyle/>
          <a:p>
            <a:pPr eaLnBrk="1" hangingPunct="1"/>
            <a:r>
              <a:rPr lang="en-US" altLang="en-US" sz="4000">
                <a:ea typeface="ＭＳ Ｐゴシック" panose="020B0600070205080204" pitchFamily="34" charset="-128"/>
              </a:rPr>
              <a:t>GEODETIC DATUMS</a:t>
            </a:r>
          </a:p>
        </p:txBody>
      </p:sp>
      <p:sp>
        <p:nvSpPr>
          <p:cNvPr id="147459" name="Rectangle 3"/>
          <p:cNvSpPr>
            <a:spLocks noGrp="1" noChangeArrowheads="1"/>
          </p:cNvSpPr>
          <p:nvPr>
            <p:ph type="body" sz="half" idx="1"/>
          </p:nvPr>
        </p:nvSpPr>
        <p:spPr>
          <a:xfrm>
            <a:off x="0" y="1524000"/>
            <a:ext cx="9144000" cy="5334000"/>
          </a:xfrm>
        </p:spPr>
        <p:txBody>
          <a:bodyPr/>
          <a:lstStyle/>
          <a:p>
            <a:pPr lvl="1" algn="ctr" eaLnBrk="1" hangingPunct="1">
              <a:lnSpc>
                <a:spcPct val="80000"/>
              </a:lnSpc>
              <a:buClr>
                <a:srgbClr val="003300"/>
              </a:buClr>
              <a:buFontTx/>
              <a:buChar char=" "/>
            </a:pPr>
            <a:r>
              <a:rPr lang="en-US" altLang="en-US" b="1" u="sng">
                <a:solidFill>
                  <a:srgbClr val="663300"/>
                </a:solidFill>
                <a:ea typeface="ＭＳ Ｐゴシック" panose="020B0600070205080204" pitchFamily="34" charset="-128"/>
              </a:rPr>
              <a:t>HORIZONTA</a:t>
            </a:r>
            <a:r>
              <a:rPr lang="en-US" altLang="en-US" u="sng">
                <a:solidFill>
                  <a:srgbClr val="663300"/>
                </a:solidFill>
                <a:ea typeface="ＭＳ Ｐゴシック" panose="020B0600070205080204" pitchFamily="34" charset="-128"/>
              </a:rPr>
              <a:t>L</a:t>
            </a:r>
            <a:r>
              <a:rPr lang="en-US" altLang="en-US">
                <a:solidFill>
                  <a:srgbClr val="663300"/>
                </a:solidFill>
                <a:ea typeface="ＭＳ Ｐゴシック" panose="020B0600070205080204" pitchFamily="34" charset="-128"/>
              </a:rPr>
              <a:t> </a:t>
            </a:r>
          </a:p>
          <a:p>
            <a:pPr lvl="1" algn="ctr" eaLnBrk="1" hangingPunct="1">
              <a:lnSpc>
                <a:spcPct val="80000"/>
              </a:lnSpc>
              <a:buClr>
                <a:srgbClr val="003300"/>
              </a:buClr>
              <a:buFontTx/>
              <a:buChar char=" "/>
            </a:pPr>
            <a:r>
              <a:rPr lang="en-US" altLang="en-US" sz="1700">
                <a:ea typeface="ＭＳ Ｐゴシック" panose="020B0600070205080204" pitchFamily="34" charset="-128"/>
              </a:rPr>
              <a:t>2 D (Latitude and Longitude) (e.g. NAD 27, NAD 83 (1986))</a:t>
            </a:r>
          </a:p>
          <a:p>
            <a:pPr lvl="1" algn="ctr" eaLnBrk="1" hangingPunct="1">
              <a:lnSpc>
                <a:spcPct val="80000"/>
              </a:lnSpc>
              <a:buClr>
                <a:srgbClr val="003300"/>
              </a:buClr>
              <a:buFontTx/>
              <a:buChar char=" "/>
            </a:pPr>
            <a:endParaRPr lang="en-US" altLang="en-US" sz="1700">
              <a:solidFill>
                <a:schemeClr val="hlink"/>
              </a:solidFill>
              <a:ea typeface="ＭＳ Ｐゴシック" panose="020B0600070205080204" pitchFamily="34" charset="-128"/>
            </a:endParaRPr>
          </a:p>
          <a:p>
            <a:pPr lvl="1" algn="ctr" eaLnBrk="1" hangingPunct="1">
              <a:lnSpc>
                <a:spcPct val="80000"/>
              </a:lnSpc>
              <a:buClr>
                <a:srgbClr val="003300"/>
              </a:buClr>
              <a:buFontTx/>
              <a:buChar char=" "/>
            </a:pPr>
            <a:r>
              <a:rPr lang="en-US" altLang="en-US" b="1" u="sng">
                <a:solidFill>
                  <a:srgbClr val="663300"/>
                </a:solidFill>
                <a:ea typeface="ＭＳ Ｐゴシック" panose="020B0600070205080204" pitchFamily="34" charset="-128"/>
              </a:rPr>
              <a:t>VERTICAL</a:t>
            </a:r>
            <a:r>
              <a:rPr lang="en-US" altLang="en-US" b="1">
                <a:solidFill>
                  <a:schemeClr val="hlink"/>
                </a:solidFill>
                <a:ea typeface="ＭＳ Ｐゴシック" panose="020B0600070205080204" pitchFamily="34" charset="-128"/>
              </a:rPr>
              <a:t> </a:t>
            </a:r>
          </a:p>
          <a:p>
            <a:pPr lvl="1" algn="ctr" eaLnBrk="1" hangingPunct="1">
              <a:lnSpc>
                <a:spcPct val="80000"/>
              </a:lnSpc>
              <a:buClr>
                <a:srgbClr val="003300"/>
              </a:buClr>
              <a:buFontTx/>
              <a:buChar char=" "/>
            </a:pPr>
            <a:r>
              <a:rPr lang="en-US" altLang="en-US" sz="1700">
                <a:ea typeface="ＭＳ Ｐゴシック" panose="020B0600070205080204" pitchFamily="34" charset="-128"/>
              </a:rPr>
              <a:t>1 D (Orthometric Height) (e.g. NGVD 29, NAVD 88, Local Tidal)</a:t>
            </a:r>
          </a:p>
          <a:p>
            <a:pPr lvl="1" algn="ctr" eaLnBrk="1" hangingPunct="1">
              <a:lnSpc>
                <a:spcPct val="80000"/>
              </a:lnSpc>
              <a:buClr>
                <a:srgbClr val="003300"/>
              </a:buClr>
              <a:buFontTx/>
              <a:buChar char=" "/>
            </a:pPr>
            <a:endParaRPr lang="en-US" altLang="en-US" sz="1700">
              <a:ea typeface="ＭＳ Ｐゴシック" panose="020B0600070205080204" pitchFamily="34" charset="-128"/>
            </a:endParaRPr>
          </a:p>
          <a:p>
            <a:pPr lvl="1" algn="ctr" eaLnBrk="1" hangingPunct="1">
              <a:lnSpc>
                <a:spcPct val="80000"/>
              </a:lnSpc>
              <a:buClr>
                <a:srgbClr val="003300"/>
              </a:buClr>
              <a:buFontTx/>
              <a:buNone/>
            </a:pPr>
            <a:r>
              <a:rPr lang="en-US" altLang="en-US">
                <a:solidFill>
                  <a:srgbClr val="663300"/>
                </a:solidFill>
                <a:ea typeface="ＭＳ Ｐゴシック" panose="020B0600070205080204" pitchFamily="34" charset="-128"/>
              </a:rPr>
              <a:t>	</a:t>
            </a:r>
            <a:r>
              <a:rPr lang="en-US" altLang="en-US" b="1" u="sng">
                <a:solidFill>
                  <a:srgbClr val="663300"/>
                </a:solidFill>
                <a:ea typeface="ＭＳ Ｐゴシック" panose="020B0600070205080204" pitchFamily="34" charset="-128"/>
              </a:rPr>
              <a:t>GEOMETRIC</a:t>
            </a:r>
            <a:r>
              <a:rPr lang="en-US" altLang="en-US" b="1">
                <a:solidFill>
                  <a:schemeClr val="hlink"/>
                </a:solidFill>
                <a:ea typeface="ＭＳ Ｐゴシック" panose="020B0600070205080204" pitchFamily="34" charset="-128"/>
              </a:rPr>
              <a:t> </a:t>
            </a:r>
          </a:p>
          <a:p>
            <a:pPr lvl="1" algn="ctr" eaLnBrk="1" hangingPunct="1">
              <a:lnSpc>
                <a:spcPct val="80000"/>
              </a:lnSpc>
              <a:buClr>
                <a:srgbClr val="003300"/>
              </a:buClr>
              <a:buFontTx/>
              <a:buNone/>
            </a:pPr>
            <a:r>
              <a:rPr lang="en-US" altLang="en-US">
                <a:solidFill>
                  <a:schemeClr val="hlink"/>
                </a:solidFill>
                <a:ea typeface="ＭＳ Ｐゴシック" panose="020B0600070205080204" pitchFamily="34" charset="-128"/>
              </a:rPr>
              <a:t>	</a:t>
            </a:r>
            <a:r>
              <a:rPr lang="en-US" altLang="en-US" sz="1700">
                <a:ea typeface="ＭＳ Ｐゴシック" panose="020B0600070205080204" pitchFamily="34" charset="-128"/>
              </a:rPr>
              <a:t>3 D (Latitude, Longitude and Ellipsoid Height) </a:t>
            </a:r>
          </a:p>
          <a:p>
            <a:pPr lvl="1" algn="ctr" eaLnBrk="1" hangingPunct="1">
              <a:lnSpc>
                <a:spcPct val="80000"/>
              </a:lnSpc>
              <a:buClr>
                <a:srgbClr val="003300"/>
              </a:buClr>
              <a:buFontTx/>
              <a:buNone/>
            </a:pPr>
            <a:r>
              <a:rPr lang="en-US" altLang="en-US" sz="1700">
                <a:ea typeface="ＭＳ Ｐゴシック" panose="020B0600070205080204" pitchFamily="34" charset="-128"/>
              </a:rPr>
              <a:t>Fixed and Stable - Coordinates seldom change </a:t>
            </a:r>
          </a:p>
          <a:p>
            <a:pPr lvl="1" algn="ctr" eaLnBrk="1" hangingPunct="1">
              <a:lnSpc>
                <a:spcPct val="80000"/>
              </a:lnSpc>
              <a:buClr>
                <a:srgbClr val="003300"/>
              </a:buClr>
              <a:buFontTx/>
              <a:buNone/>
            </a:pPr>
            <a:r>
              <a:rPr lang="en-US" altLang="en-US" sz="1700">
                <a:ea typeface="ＭＳ Ｐゴシック" panose="020B0600070205080204" pitchFamily="34" charset="-128"/>
              </a:rPr>
              <a:t>(e.g. NAD 83 (1996), NAD 83 (2007), NAD 83 (CORS96) NAD 83 (2011))</a:t>
            </a:r>
          </a:p>
          <a:p>
            <a:pPr lvl="1" algn="ctr" eaLnBrk="1" hangingPunct="1">
              <a:lnSpc>
                <a:spcPct val="80000"/>
              </a:lnSpc>
              <a:buClr>
                <a:srgbClr val="003300"/>
              </a:buClr>
              <a:buFontTx/>
              <a:buNone/>
            </a:pPr>
            <a:endParaRPr lang="en-US" altLang="en-US" sz="1700">
              <a:ea typeface="ＭＳ Ｐゴシック" panose="020B0600070205080204" pitchFamily="34" charset="-128"/>
            </a:endParaRPr>
          </a:p>
          <a:p>
            <a:pPr lvl="1" algn="ctr" eaLnBrk="1" hangingPunct="1">
              <a:lnSpc>
                <a:spcPct val="80000"/>
              </a:lnSpc>
              <a:buClr>
                <a:srgbClr val="003300"/>
              </a:buClr>
              <a:buFontTx/>
              <a:buNone/>
            </a:pPr>
            <a:r>
              <a:rPr lang="en-US" altLang="en-US" sz="1700">
                <a:ea typeface="ＭＳ Ｐゴシック" panose="020B0600070205080204" pitchFamily="34" charset="-128"/>
              </a:rPr>
              <a:t>  also</a:t>
            </a:r>
          </a:p>
          <a:p>
            <a:pPr lvl="1" algn="ctr" eaLnBrk="1" hangingPunct="1">
              <a:lnSpc>
                <a:spcPct val="80000"/>
              </a:lnSpc>
              <a:buClr>
                <a:srgbClr val="003300"/>
              </a:buClr>
              <a:buFontTx/>
              <a:buNone/>
            </a:pPr>
            <a:endParaRPr lang="en-US" altLang="en-US" sz="1700">
              <a:ea typeface="ＭＳ Ｐゴシック" panose="020B0600070205080204" pitchFamily="34" charset="-128"/>
            </a:endParaRPr>
          </a:p>
          <a:p>
            <a:pPr lvl="1" algn="ctr" eaLnBrk="1" hangingPunct="1">
              <a:lnSpc>
                <a:spcPct val="80000"/>
              </a:lnSpc>
              <a:buClr>
                <a:srgbClr val="003300"/>
              </a:buClr>
              <a:buFontTx/>
              <a:buNone/>
            </a:pPr>
            <a:r>
              <a:rPr lang="en-US" altLang="en-US" sz="1700">
                <a:ea typeface="ＭＳ Ｐゴシック" panose="020B0600070205080204" pitchFamily="34" charset="-128"/>
              </a:rPr>
              <a:t>	4 D (Latitude, Longitude, Ellipsoid Height, Velocities) Coordinates change with time </a:t>
            </a:r>
          </a:p>
          <a:p>
            <a:pPr lvl="1" algn="ctr" eaLnBrk="1" hangingPunct="1">
              <a:lnSpc>
                <a:spcPct val="80000"/>
              </a:lnSpc>
              <a:buClr>
                <a:srgbClr val="003300"/>
              </a:buClr>
              <a:buFontTx/>
              <a:buNone/>
            </a:pPr>
            <a:r>
              <a:rPr lang="en-US" altLang="en-US" sz="1700">
                <a:ea typeface="ＭＳ Ｐゴシック" panose="020B0600070205080204" pitchFamily="34" charset="-128"/>
              </a:rPr>
              <a:t>(e.g. ITRF00, ITRF08)</a:t>
            </a:r>
          </a:p>
        </p:txBody>
      </p:sp>
    </p:spTree>
  </p:cSld>
  <p:clrMapOvr>
    <a:masterClrMapping/>
  </p:clrMapOvr>
  <p:transition spd="med">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i="1" dirty="0"/>
              <a:t>Still Some Drift…</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b="1" dirty="0">
                <a:latin typeface="Cambria" panose="02040503050406030204" pitchFamily="18" charset="0"/>
                <a:ea typeface="Cambria" panose="02040503050406030204" pitchFamily="18" charset="0"/>
              </a:rPr>
              <a:t>Everything</a:t>
            </a:r>
            <a:r>
              <a:rPr lang="en-US" sz="3200" dirty="0">
                <a:latin typeface="Cambria" panose="02040503050406030204" pitchFamily="18" charset="0"/>
                <a:ea typeface="Cambria" panose="02040503050406030204" pitchFamily="18" charset="0"/>
              </a:rPr>
              <a:t> in the world moves</a:t>
            </a:r>
          </a:p>
          <a:p>
            <a:pPr lvl="1">
              <a:spcAft>
                <a:spcPts val="1200"/>
              </a:spcAft>
            </a:pPr>
            <a:r>
              <a:rPr lang="en-US" sz="3200" dirty="0">
                <a:latin typeface="Cambria" panose="02040503050406030204" pitchFamily="18" charset="0"/>
                <a:ea typeface="Cambria" panose="02040503050406030204" pitchFamily="18" charset="0"/>
              </a:rPr>
              <a:t>Coordinates will be associated with </a:t>
            </a:r>
            <a:r>
              <a:rPr lang="en-US" sz="3200" u="sng" dirty="0">
                <a:latin typeface="Cambria" panose="02040503050406030204" pitchFamily="18" charset="0"/>
                <a:ea typeface="Cambria" panose="02040503050406030204" pitchFamily="18" charset="0"/>
              </a:rPr>
              <a:t>the actual date when the data was collected</a:t>
            </a:r>
            <a:r>
              <a:rPr lang="en-US" sz="3200" dirty="0">
                <a:latin typeface="Cambria" panose="02040503050406030204" pitchFamily="18" charset="0"/>
                <a:ea typeface="Cambria" panose="02040503050406030204" pitchFamily="18" charset="0"/>
              </a:rPr>
              <a:t>!</a:t>
            </a:r>
          </a:p>
          <a:p>
            <a:pPr lvl="1">
              <a:spcAft>
                <a:spcPts val="1200"/>
              </a:spcAft>
            </a:pPr>
            <a:r>
              <a:rPr lang="en-US" sz="3200" dirty="0">
                <a:latin typeface="Cambria" panose="02040503050406030204" pitchFamily="18" charset="0"/>
                <a:ea typeface="Cambria" panose="02040503050406030204" pitchFamily="18" charset="0"/>
              </a:rPr>
              <a:t>Velocities at all marks can be </a:t>
            </a:r>
            <a:r>
              <a:rPr lang="en-US" sz="3200" i="1" dirty="0">
                <a:latin typeface="Cambria" panose="02040503050406030204" pitchFamily="18" charset="0"/>
                <a:ea typeface="Cambria" panose="02040503050406030204" pitchFamily="18" charset="0"/>
              </a:rPr>
              <a:t>estimated</a:t>
            </a:r>
            <a:r>
              <a:rPr lang="en-US" sz="3200" dirty="0">
                <a:latin typeface="Cambria" panose="02040503050406030204" pitchFamily="18" charset="0"/>
                <a:ea typeface="Cambria" panose="02040503050406030204" pitchFamily="18" charset="0"/>
              </a:rPr>
              <a:t> using this Intra-Frame Deformation Model</a:t>
            </a:r>
          </a:p>
          <a:p>
            <a:pPr lvl="1">
              <a:spcAft>
                <a:spcPts val="1200"/>
              </a:spcAft>
            </a:pPr>
            <a:r>
              <a:rPr lang="en-US" sz="3200" dirty="0">
                <a:latin typeface="Cambria" panose="02040503050406030204" pitchFamily="18" charset="0"/>
                <a:ea typeface="Cambria" panose="02040503050406030204" pitchFamily="18" charset="0"/>
              </a:rPr>
              <a:t>IFDM goal is to move collected data thru time to Reference Epochs for coordinate comparisons/analysis</a:t>
            </a:r>
          </a:p>
        </p:txBody>
      </p:sp>
    </p:spTree>
    <p:extLst>
      <p:ext uri="{BB962C8B-B14F-4D97-AF65-F5344CB8AC3E}">
        <p14:creationId xmlns:p14="http://schemas.microsoft.com/office/powerpoint/2010/main" val="75993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0"/>
          </p:nvPr>
        </p:nvSpPr>
        <p:spPr>
          <a:xfrm>
            <a:off x="209549" y="1404257"/>
            <a:ext cx="8934451" cy="5137220"/>
          </a:xfrm>
        </p:spPr>
        <p:txBody>
          <a:bodyPr>
            <a:noAutofit/>
          </a:bodyPr>
          <a:lstStyle/>
          <a:p>
            <a:r>
              <a:rPr lang="en-US" sz="3200" dirty="0">
                <a:solidFill>
                  <a:schemeClr val="tx1"/>
                </a:solidFill>
                <a:latin typeface="Cambria" panose="02040503050406030204" pitchFamily="18" charset="0"/>
                <a:ea typeface="Cambria" panose="02040503050406030204" pitchFamily="18" charset="0"/>
              </a:rPr>
              <a:t>A model of all residual velocities, </a:t>
            </a:r>
            <a:r>
              <a:rPr lang="en-US" sz="3200" i="1" dirty="0">
                <a:solidFill>
                  <a:schemeClr val="tx1"/>
                </a:solidFill>
                <a:latin typeface="Cambria" panose="02040503050406030204" pitchFamily="18" charset="0"/>
                <a:ea typeface="Cambria" panose="02040503050406030204" pitchFamily="18" charset="0"/>
              </a:rPr>
              <a:t>after removal of tectonic rotation via EPP</a:t>
            </a:r>
            <a:r>
              <a:rPr lang="en-US" sz="3200" dirty="0">
                <a:solidFill>
                  <a:schemeClr val="tx1"/>
                </a:solidFill>
                <a:latin typeface="Cambria" panose="02040503050406030204" pitchFamily="18" charset="0"/>
                <a:ea typeface="Cambria" panose="02040503050406030204" pitchFamily="18" charset="0"/>
              </a:rPr>
              <a:t>:</a:t>
            </a:r>
          </a:p>
          <a:p>
            <a:pPr lvl="1"/>
            <a:r>
              <a:rPr lang="en-US" sz="2400" dirty="0">
                <a:latin typeface="Cambria" panose="02040503050406030204" pitchFamily="18" charset="0"/>
                <a:ea typeface="Cambria" panose="02040503050406030204" pitchFamily="18" charset="0"/>
              </a:rPr>
              <a:t>Horizontal residual motion</a:t>
            </a:r>
          </a:p>
          <a:p>
            <a:pPr lvl="1"/>
            <a:r>
              <a:rPr lang="en-US" sz="2400" dirty="0">
                <a:latin typeface="Cambria" panose="02040503050406030204" pitchFamily="18" charset="0"/>
                <a:ea typeface="Cambria" panose="02040503050406030204" pitchFamily="18" charset="0"/>
              </a:rPr>
              <a:t>Total vertical motion (ellipsoid heights)</a:t>
            </a:r>
          </a:p>
          <a:p>
            <a:pPr marL="457200" lvl="1" indent="0">
              <a:buNone/>
            </a:pPr>
            <a:endParaRPr lang="en-US" sz="2400" dirty="0">
              <a:latin typeface="Cambria" panose="02040503050406030204" pitchFamily="18" charset="0"/>
              <a:ea typeface="Cambria" panose="02040503050406030204" pitchFamily="18" charset="0"/>
            </a:endParaRPr>
          </a:p>
          <a:p>
            <a:r>
              <a:rPr lang="en-US" sz="3200" dirty="0">
                <a:solidFill>
                  <a:schemeClr val="tx1"/>
                </a:solidFill>
                <a:latin typeface="Cambria" panose="02040503050406030204" pitchFamily="18" charset="0"/>
                <a:ea typeface="Cambria" panose="02040503050406030204" pitchFamily="18" charset="0"/>
              </a:rPr>
              <a:t>Given t</a:t>
            </a:r>
            <a:r>
              <a:rPr lang="en-US" sz="3200" baseline="-25000" dirty="0">
                <a:solidFill>
                  <a:schemeClr val="tx1"/>
                </a:solidFill>
                <a:latin typeface="Cambria" panose="02040503050406030204" pitchFamily="18" charset="0"/>
                <a:ea typeface="Cambria" panose="02040503050406030204" pitchFamily="18" charset="0"/>
              </a:rPr>
              <a:t>1</a:t>
            </a:r>
            <a:r>
              <a:rPr lang="en-US" sz="3200" dirty="0">
                <a:solidFill>
                  <a:schemeClr val="tx1"/>
                </a:solidFill>
                <a:latin typeface="Cambria" panose="02040503050406030204" pitchFamily="18" charset="0"/>
                <a:ea typeface="Cambria" panose="02040503050406030204" pitchFamily="18" charset="0"/>
              </a:rPr>
              <a:t> and t</a:t>
            </a:r>
            <a:r>
              <a:rPr lang="en-US" sz="3200" baseline="-25000" dirty="0">
                <a:solidFill>
                  <a:schemeClr val="tx1"/>
                </a:solidFill>
                <a:latin typeface="Cambria" panose="02040503050406030204" pitchFamily="18" charset="0"/>
                <a:ea typeface="Cambria" panose="02040503050406030204" pitchFamily="18" charset="0"/>
              </a:rPr>
              <a:t>2</a:t>
            </a:r>
            <a:r>
              <a:rPr lang="en-US" sz="3200" dirty="0">
                <a:solidFill>
                  <a:schemeClr val="tx1"/>
                </a:solidFill>
                <a:latin typeface="Cambria" panose="02040503050406030204" pitchFamily="18" charset="0"/>
                <a:ea typeface="Cambria" panose="02040503050406030204" pitchFamily="18" charset="0"/>
              </a:rPr>
              <a:t>, compute </a:t>
            </a:r>
            <a:r>
              <a:rPr lang="en-US" sz="3200" dirty="0" err="1">
                <a:solidFill>
                  <a:schemeClr val="tx1"/>
                </a:solidFill>
                <a:latin typeface="Cambria" panose="02040503050406030204" pitchFamily="18" charset="0"/>
                <a:ea typeface="Cambria" panose="02040503050406030204" pitchFamily="18" charset="0"/>
              </a:rPr>
              <a:t>Df</a:t>
            </a:r>
            <a:r>
              <a:rPr lang="en-US" sz="3200" dirty="0">
                <a:solidFill>
                  <a:schemeClr val="tx1"/>
                </a:solidFill>
                <a:latin typeface="Cambria" panose="02040503050406030204" pitchFamily="18" charset="0"/>
                <a:ea typeface="Cambria" panose="02040503050406030204" pitchFamily="18" charset="0"/>
              </a:rPr>
              <a:t>, Dl, Dh at any point, accounting for all motions (drifts, earthquakes, GIA, etc.)</a:t>
            </a:r>
          </a:p>
          <a:p>
            <a:r>
              <a:rPr lang="en-US" sz="3200" dirty="0">
                <a:solidFill>
                  <a:schemeClr val="tx1"/>
                </a:solidFill>
                <a:latin typeface="Cambria" panose="02040503050406030204" pitchFamily="18" charset="0"/>
                <a:ea typeface="Cambria" panose="02040503050406030204" pitchFamily="18" charset="0"/>
              </a:rPr>
              <a:t>Likely be built upon CORS data, geodynamic models and </a:t>
            </a:r>
            <a:r>
              <a:rPr lang="en-US" sz="3200" dirty="0" err="1">
                <a:solidFill>
                  <a:schemeClr val="tx1"/>
                </a:solidFill>
                <a:latin typeface="Cambria" panose="02040503050406030204" pitchFamily="18" charset="0"/>
                <a:ea typeface="Cambria" panose="02040503050406030204" pitchFamily="18" charset="0"/>
              </a:rPr>
              <a:t>InSAR</a:t>
            </a:r>
            <a:endParaRPr lang="en-US" sz="3200" dirty="0">
              <a:solidFill>
                <a:schemeClr val="tx1"/>
              </a:solidFill>
              <a:latin typeface="Cambria" panose="02040503050406030204" pitchFamily="18" charset="0"/>
              <a:ea typeface="Cambria" panose="02040503050406030204" pitchFamily="18" charset="0"/>
            </a:endParaRPr>
          </a:p>
        </p:txBody>
      </p:sp>
      <p:sp>
        <p:nvSpPr>
          <p:cNvPr id="6"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charset="0"/>
                <a:cs typeface="Times New Roman" pitchFamily="18" charset="0"/>
              </a:rPr>
              <a:t>Intra-Frame Deformation Model</a:t>
            </a:r>
          </a:p>
        </p:txBody>
      </p:sp>
    </p:spTree>
    <p:extLst>
      <p:ext uri="{BB962C8B-B14F-4D97-AF65-F5344CB8AC3E}">
        <p14:creationId xmlns:p14="http://schemas.microsoft.com/office/powerpoint/2010/main" val="170295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90551"/>
            <a:ext cx="9067800" cy="6267450"/>
          </a:xfrm>
        </p:spPr>
        <p:txBody>
          <a:bodyPr/>
          <a:lstStyle/>
          <a:p>
            <a:pPr marL="0" indent="0">
              <a:buNone/>
            </a:pPr>
            <a:r>
              <a:rPr lang="en-US" sz="2800" dirty="0">
                <a:latin typeface="Cambria" panose="02040503050406030204" pitchFamily="18" charset="0"/>
                <a:ea typeface="Cambria" panose="02040503050406030204" pitchFamily="18" charset="0"/>
              </a:rPr>
              <a:t>EPP2022 – Euler Pole Parameters – </a:t>
            </a:r>
            <a:r>
              <a:rPr lang="en-US" sz="2800" dirty="0">
                <a:solidFill>
                  <a:srgbClr val="FF0000"/>
                </a:solidFill>
                <a:latin typeface="Cambria" panose="02040503050406030204" pitchFamily="18" charset="0"/>
                <a:ea typeface="Cambria" panose="02040503050406030204" pitchFamily="18" charset="0"/>
              </a:rPr>
              <a:t>Simple Rotation</a:t>
            </a:r>
          </a:p>
          <a:p>
            <a:pPr lvl="1"/>
            <a:r>
              <a:rPr lang="en-US" sz="2400" dirty="0">
                <a:latin typeface="Cambria" panose="02040503050406030204" pitchFamily="18" charset="0"/>
                <a:ea typeface="Cambria" panose="02040503050406030204" pitchFamily="18" charset="0"/>
              </a:rPr>
              <a:t>Three parameters: </a:t>
            </a:r>
            <a:r>
              <a:rPr lang="en-US" sz="2400" dirty="0" err="1">
                <a:latin typeface="Cambria" panose="02040503050406030204" pitchFamily="18" charset="0"/>
                <a:ea typeface="Cambria" panose="02040503050406030204" pitchFamily="18" charset="0"/>
              </a:rPr>
              <a:t>lat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lon</a:t>
            </a:r>
            <a:r>
              <a:rPr lang="en-US" sz="2400" dirty="0">
                <a:latin typeface="Cambria" panose="02040503050406030204" pitchFamily="18" charset="0"/>
                <a:ea typeface="Cambria" panose="02040503050406030204" pitchFamily="18" charset="0"/>
              </a:rPr>
              <a:t>, rotation speed</a:t>
            </a:r>
          </a:p>
          <a:p>
            <a:pPr lvl="1"/>
            <a:r>
              <a:rPr lang="en-US" sz="2400" dirty="0">
                <a:latin typeface="Cambria" panose="02040503050406030204" pitchFamily="18" charset="0"/>
                <a:ea typeface="Cambria" panose="02040503050406030204" pitchFamily="18" charset="0"/>
              </a:rPr>
              <a:t>Horizontal </a:t>
            </a:r>
            <a:r>
              <a:rPr lang="en-US" sz="2400" i="1" dirty="0">
                <a:latin typeface="Cambria" panose="02040503050406030204" pitchFamily="18" charset="0"/>
                <a:ea typeface="Cambria" panose="02040503050406030204" pitchFamily="18" charset="0"/>
              </a:rPr>
              <a:t>only</a:t>
            </a:r>
            <a:r>
              <a:rPr lang="en-US" sz="2400" dirty="0">
                <a:latin typeface="Cambria" panose="02040503050406030204" pitchFamily="18" charset="0"/>
                <a:ea typeface="Cambria" panose="02040503050406030204" pitchFamily="18" charset="0"/>
              </a:rPr>
              <a:t>:</a:t>
            </a:r>
            <a:r>
              <a:rPr lang="en-US" sz="2400" i="1"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just latitude and longitude</a:t>
            </a:r>
            <a:endParaRPr lang="en-US" sz="2400" i="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a:t>
            </a:r>
            <a:r>
              <a:rPr lang="en-US" sz="2400" i="1"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ITRF2020 + EPP2022 = NATRF2022</a:t>
            </a:r>
            <a:endParaRPr lang="en-US" sz="13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epoch</a:t>
            </a:r>
          </a:p>
          <a:p>
            <a:pPr marL="457200" lvl="1" indent="0">
              <a:buNone/>
            </a:pPr>
            <a:endParaRPr lang="en-US" sz="2400" i="1" dirty="0">
              <a:solidFill>
                <a:srgbClr val="FF0000"/>
              </a:solidFill>
              <a:latin typeface="Cambria" panose="02040503050406030204" pitchFamily="18" charset="0"/>
              <a:ea typeface="Cambria" panose="02040503050406030204" pitchFamily="18" charset="0"/>
            </a:endParaRPr>
          </a:p>
          <a:p>
            <a:pPr marL="0" indent="0">
              <a:buNone/>
            </a:pPr>
            <a:r>
              <a:rPr lang="en-US" sz="2800" dirty="0">
                <a:latin typeface="Cambria" panose="02040503050406030204" pitchFamily="18" charset="0"/>
                <a:ea typeface="Cambria" panose="02040503050406030204" pitchFamily="18" charset="0"/>
              </a:rPr>
              <a:t>IFDM2022 – Intra-Frame Deformation Model - </a:t>
            </a:r>
            <a:r>
              <a:rPr lang="en-US" sz="2800" dirty="0">
                <a:solidFill>
                  <a:srgbClr val="FF0000"/>
                </a:solidFill>
                <a:latin typeface="Cambria" panose="02040503050406030204" pitchFamily="18" charset="0"/>
                <a:ea typeface="Cambria" panose="02040503050406030204" pitchFamily="18" charset="0"/>
              </a:rPr>
              <a:t>Complex</a:t>
            </a:r>
            <a:endParaRPr lang="en-US" sz="2800" i="1" dirty="0">
              <a:solidFill>
                <a:srgbClr val="FF0000"/>
              </a:solidFill>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Complex set of parameters</a:t>
            </a:r>
          </a:p>
          <a:p>
            <a:pPr lvl="1"/>
            <a:r>
              <a:rPr lang="en-US" sz="2400" i="1" u="sng" dirty="0">
                <a:latin typeface="Cambria" panose="02040503050406030204" pitchFamily="18" charset="0"/>
                <a:ea typeface="Cambria" panose="02040503050406030204" pitchFamily="18" charset="0"/>
              </a:rPr>
              <a:t>Residual</a:t>
            </a:r>
            <a:r>
              <a:rPr lang="en-US" sz="2400" dirty="0">
                <a:latin typeface="Cambria" panose="02040503050406030204" pitchFamily="18" charset="0"/>
                <a:ea typeface="Cambria" panose="02040503050406030204" pitchFamily="18" charset="0"/>
              </a:rPr>
              <a:t> horizontal motion: all the motion leftover after Euler Pole rotation</a:t>
            </a:r>
          </a:p>
          <a:p>
            <a:pPr lvl="1"/>
            <a:r>
              <a:rPr lang="en-US" sz="2400" i="1" u="sng" dirty="0">
                <a:latin typeface="Cambria" panose="02040503050406030204" pitchFamily="18" charset="0"/>
                <a:ea typeface="Cambria" panose="02040503050406030204" pitchFamily="18" charset="0"/>
              </a:rPr>
              <a:t>All</a:t>
            </a:r>
            <a:r>
              <a:rPr lang="en-US" sz="2400" dirty="0">
                <a:latin typeface="Cambria" panose="02040503050406030204" pitchFamily="18" charset="0"/>
                <a:ea typeface="Cambria" panose="02040503050406030204" pitchFamily="18" charset="0"/>
              </a:rPr>
              <a:t> vertical motion: localized subsidence or uplift</a:t>
            </a: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epoch</a:t>
            </a: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 “intra” = on the inside; within</a:t>
            </a:r>
          </a:p>
        </p:txBody>
      </p:sp>
    </p:spTree>
    <p:extLst>
      <p:ext uri="{BB962C8B-B14F-4D97-AF65-F5344CB8AC3E}">
        <p14:creationId xmlns:p14="http://schemas.microsoft.com/office/powerpoint/2010/main" val="61014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0" end="10"/>
                                            </p:txEl>
                                          </p:spTgt>
                                        </p:tgtEl>
                                      </p:cBhvr>
                                    </p:animEffect>
                                    <p:animScale>
                                      <p:cBhvr>
                                        <p:cTn id="12"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p:txBody>
          <a:bodyPr/>
          <a:lstStyle/>
          <a:p>
            <a:r>
              <a:rPr lang="en-US" altLang="en-US"/>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GEOID12B</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DEFLEC12B</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r>
              <a:rPr lang="en-US" altLang="en-US"/>
              <a:t>April 24, 2017</a:t>
            </a:r>
          </a:p>
        </p:txBody>
      </p:sp>
      <p:sp>
        <p:nvSpPr>
          <p:cNvPr id="3" name="Footer Placeholder 2"/>
          <p:cNvSpPr>
            <a:spLocks noGrp="1"/>
          </p:cNvSpPr>
          <p:nvPr>
            <p:ph type="ftr" sz="quarter" idx="4294967295"/>
          </p:nvPr>
        </p:nvSpPr>
        <p:spPr/>
        <p:txBody>
          <a:bodyPr/>
          <a:lstStyle/>
          <a:p>
            <a:pPr>
              <a:defRPr/>
            </a:pPr>
            <a:r>
              <a:rPr lang="en-US"/>
              <a:t>2017 Geospatial Summit, Silver Spring, MD</a:t>
            </a:r>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143621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mj-ea"/>
                <a:cs typeface="+mj-cs"/>
              </a:rPr>
              <a:t>Estimated change in orthometric heights from NAVD88 to </a:t>
            </a:r>
            <a:r>
              <a:rPr kumimoji="0" lang="en-US" sz="23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mj-ea"/>
                <a:cs typeface="+mj-cs"/>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a:ea typeface="ＭＳ Ｐゴシック" pitchFamily="34" charset="-128"/>
                <a:cs typeface="+mn-cs"/>
              </a:rPr>
              <a:t>(NAPGD2022 approximated using xGEOID16B)</a:t>
            </a:r>
          </a:p>
        </p:txBody>
      </p:sp>
    </p:spTree>
    <p:extLst>
      <p:ext uri="{BB962C8B-B14F-4D97-AF65-F5344CB8AC3E}">
        <p14:creationId xmlns:p14="http://schemas.microsoft.com/office/powerpoint/2010/main" val="139571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C5125-A473-4ADE-9880-9CC93C4CE924}"/>
              </a:ext>
            </a:extLst>
          </p:cNvPr>
          <p:cNvSpPr>
            <a:spLocks noGrp="1"/>
          </p:cNvSpPr>
          <p:nvPr>
            <p:ph type="ctrTitle"/>
          </p:nvPr>
        </p:nvSpPr>
        <p:spPr/>
        <p:txBody>
          <a:bodyPr/>
          <a:lstStyle/>
          <a:p>
            <a:r>
              <a:rPr lang="en-US" dirty="0"/>
              <a:t>Recent Progress</a:t>
            </a:r>
          </a:p>
        </p:txBody>
      </p:sp>
      <p:sp>
        <p:nvSpPr>
          <p:cNvPr id="6" name="Subtitle 5">
            <a:extLst>
              <a:ext uri="{FF2B5EF4-FFF2-40B4-BE49-F238E27FC236}">
                <a16:creationId xmlns:a16="http://schemas.microsoft.com/office/drawing/2014/main" id="{CF16B295-EB30-48D3-9740-8BB3A24ED3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BC6172-2BD5-400E-BDD8-EE3D0F96480E}"/>
              </a:ext>
            </a:extLst>
          </p:cNvPr>
          <p:cNvSpPr>
            <a:spLocks noGrp="1"/>
          </p:cNvSpPr>
          <p:nvPr>
            <p:ph type="sldNum" sz="quarter" idx="12"/>
          </p:nvPr>
        </p:nvSpPr>
        <p:spPr/>
        <p:txBody>
          <a:bodyPr/>
          <a:lstStyle/>
          <a:p>
            <a:pPr>
              <a:defRPr/>
            </a:pPr>
            <a:fld id="{C5F2528D-3DCC-4703-A93F-283267CE6B31}" type="slidenum">
              <a:rPr lang="en-US" altLang="en-US" smtClean="0"/>
              <a:pPr>
                <a:defRPr/>
              </a:pPr>
              <a:t>45</a:t>
            </a:fld>
            <a:endParaRPr lang="en-US" altLang="en-US"/>
          </a:p>
        </p:txBody>
      </p:sp>
    </p:spTree>
    <p:extLst>
      <p:ext uri="{BB962C8B-B14F-4D97-AF65-F5344CB8AC3E}">
        <p14:creationId xmlns:p14="http://schemas.microsoft.com/office/powerpoint/2010/main" val="1030703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F9804D0-2B7D-4405-8784-B0D292F0D8D8}"/>
              </a:ext>
            </a:extLst>
          </p:cNvPr>
          <p:cNvSpPr>
            <a:spLocks noGrp="1"/>
          </p:cNvSpPr>
          <p:nvPr>
            <p:ph type="sldNum" sz="quarter" idx="10"/>
          </p:nvPr>
        </p:nvSpPr>
        <p:spPr/>
        <p:txBody>
          <a:bodyPr/>
          <a:lstStyle/>
          <a:p>
            <a:pPr>
              <a:defRPr/>
            </a:pPr>
            <a:fld id="{C5F2528D-3DCC-4703-A93F-283267CE6B31}" type="slidenum">
              <a:rPr lang="en-US" altLang="en-US" smtClean="0"/>
              <a:pPr>
                <a:defRPr/>
              </a:pPr>
              <a:t>46</a:t>
            </a:fld>
            <a:endParaRPr lang="en-US" altLang="en-US"/>
          </a:p>
        </p:txBody>
      </p:sp>
    </p:spTree>
    <p:extLst>
      <p:ext uri="{BB962C8B-B14F-4D97-AF65-F5344CB8AC3E}">
        <p14:creationId xmlns:p14="http://schemas.microsoft.com/office/powerpoint/2010/main" val="890706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8E96DD0D-89C5-4442-8453-689C96D593C3}"/>
              </a:ext>
            </a:extLst>
          </p:cNvPr>
          <p:cNvSpPr>
            <a:spLocks noGrp="1"/>
          </p:cNvSpPr>
          <p:nvPr>
            <p:ph type="sldNum" sz="quarter" idx="10"/>
          </p:nvPr>
        </p:nvSpPr>
        <p:spPr>
          <a:xfrm>
            <a:off x="6553200" y="6445130"/>
            <a:ext cx="2133600" cy="365125"/>
          </a:xfrm>
        </p:spPr>
        <p:txBody>
          <a:bodyPr/>
          <a:lstStyle/>
          <a:p>
            <a:pPr>
              <a:defRPr/>
            </a:pPr>
            <a:fld id="{C5F2528D-3DCC-4703-A93F-283267CE6B31}" type="slidenum">
              <a:rPr lang="en-US" altLang="en-US" smtClean="0"/>
              <a:pPr>
                <a:defRPr/>
              </a:pPr>
              <a:t>47</a:t>
            </a:fld>
            <a:endParaRPr lang="en-US" altLang="en-US"/>
          </a:p>
        </p:txBody>
      </p:sp>
    </p:spTree>
    <p:extLst>
      <p:ext uri="{BB962C8B-B14F-4D97-AF65-F5344CB8AC3E}">
        <p14:creationId xmlns:p14="http://schemas.microsoft.com/office/powerpoint/2010/main" val="625534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a:t>National Scale Part 1</a:t>
            </a:r>
          </a:p>
          <a:p>
            <a:pPr eaLnBrk="1" hangingPunct="1">
              <a:lnSpc>
                <a:spcPct val="75000"/>
              </a:lnSpc>
            </a:pPr>
            <a:endParaRPr lang="en-US" sz="2400"/>
          </a:p>
          <a:p>
            <a:pPr lvl="1" eaLnBrk="1" hangingPunct="1">
              <a:lnSpc>
                <a:spcPct val="75000"/>
              </a:lnSpc>
            </a:pPr>
            <a:r>
              <a:rPr lang="en-US" sz="2400"/>
              <a:t>Predominantly through airborne gravity</a:t>
            </a:r>
          </a:p>
          <a:p>
            <a:pPr lvl="1" eaLnBrk="1" hangingPunct="1">
              <a:lnSpc>
                <a:spcPct val="75000"/>
              </a:lnSpc>
              <a:buFontTx/>
              <a:buNone/>
            </a:pPr>
            <a:endParaRPr lang="en-US" sz="2400"/>
          </a:p>
          <a:p>
            <a:pPr lvl="1" eaLnBrk="1" hangingPunct="1">
              <a:lnSpc>
                <a:spcPct val="75000"/>
              </a:lnSpc>
            </a:pPr>
            <a:r>
              <a:rPr lang="en-US" sz="2400"/>
              <a:t>With Absolute Gravity for ties and checks</a:t>
            </a:r>
          </a:p>
          <a:p>
            <a:pPr lvl="1" eaLnBrk="1" hangingPunct="1">
              <a:lnSpc>
                <a:spcPct val="75000"/>
              </a:lnSpc>
            </a:pPr>
            <a:endParaRPr lang="en-US" sz="2400"/>
          </a:p>
          <a:p>
            <a:pPr lvl="1" eaLnBrk="1" hangingPunct="1">
              <a:lnSpc>
                <a:spcPct val="75000"/>
              </a:lnSpc>
            </a:pPr>
            <a:r>
              <a:rPr lang="en-US" sz="240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a:extLst>
              <a:ext uri="{FF2B5EF4-FFF2-40B4-BE49-F238E27FC236}">
                <a16:creationId xmlns:a16="http://schemas.microsoft.com/office/drawing/2014/main" id="{1022A121-1AD3-4103-BDF1-2EEB244BA3FB}"/>
              </a:ext>
            </a:extLst>
          </p:cNvPr>
          <p:cNvSpPr>
            <a:spLocks noGrp="1"/>
          </p:cNvSpPr>
          <p:nvPr>
            <p:ph type="sldNum" sz="quarter" idx="10"/>
          </p:nvPr>
        </p:nvSpPr>
        <p:spPr/>
        <p:txBody>
          <a:bodyPr/>
          <a:lstStyle/>
          <a:p>
            <a:pPr>
              <a:defRPr/>
            </a:pPr>
            <a:fld id="{C5F2528D-3DCC-4703-A93F-283267CE6B31}" type="slidenum">
              <a:rPr lang="en-US" altLang="en-US" smtClean="0"/>
              <a:pPr>
                <a:defRPr/>
              </a:pPr>
              <a:t>48</a:t>
            </a:fld>
            <a:endParaRPr lang="en-US" altLang="en-US"/>
          </a:p>
        </p:txBody>
      </p: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pPr eaLnBrk="1" hangingPunct="1"/>
            <a:r>
              <a:rPr lang="en-US" altLang="en-US"/>
              <a:t>Priority- Greatest Datum Need</a:t>
            </a:r>
          </a:p>
        </p:txBody>
      </p:sp>
      <p:sp>
        <p:nvSpPr>
          <p:cNvPr id="63491" name="Content Placeholder 4"/>
          <p:cNvSpPr>
            <a:spLocks noGrp="1"/>
          </p:cNvSpPr>
          <p:nvPr>
            <p:ph idx="1"/>
          </p:nvPr>
        </p:nvSpPr>
        <p:spPr>
          <a:xfrm>
            <a:off x="457200" y="1343025"/>
            <a:ext cx="8228013" cy="4524375"/>
          </a:xfrm>
        </p:spPr>
        <p:txBody>
          <a:bodyPr/>
          <a:lstStyle/>
          <a:p>
            <a:pPr eaLnBrk="1" hangingPunct="1"/>
            <a:r>
              <a:rPr lang="en-US" altLang="en-US" sz="2800"/>
              <a:t>Alaska</a:t>
            </a:r>
          </a:p>
          <a:p>
            <a:pPr eaLnBrk="1" hangingPunct="1"/>
            <a:r>
              <a:rPr lang="en-US" altLang="en-US" sz="2800"/>
              <a:t>Puerto Rico/US Virgin Islands (PRVI)</a:t>
            </a:r>
          </a:p>
          <a:p>
            <a:pPr eaLnBrk="1" hangingPunct="1"/>
            <a:r>
              <a:rPr lang="en-US" altLang="en-US" sz="2800"/>
              <a:t>Coastal US and Great Lakes</a:t>
            </a:r>
          </a:p>
          <a:p>
            <a:pPr lvl="1" eaLnBrk="1" hangingPunct="1">
              <a:buFont typeface="Arial" pitchFamily="34" charset="0"/>
              <a:buChar char="•"/>
            </a:pPr>
            <a:r>
              <a:rPr lang="en-US" altLang="en-US" sz="2400"/>
              <a:t>Great Lakes</a:t>
            </a:r>
          </a:p>
          <a:p>
            <a:pPr lvl="1" eaLnBrk="1" hangingPunct="1">
              <a:buFont typeface="Arial" pitchFamily="34" charset="0"/>
              <a:buChar char="•"/>
            </a:pPr>
            <a:r>
              <a:rPr lang="en-US" altLang="en-US" sz="2400"/>
              <a:t>Gulf of Mexico &amp; FL</a:t>
            </a:r>
          </a:p>
          <a:p>
            <a:pPr lvl="1" eaLnBrk="1" hangingPunct="1">
              <a:buFont typeface="Arial" pitchFamily="34" charset="0"/>
              <a:buChar char="•"/>
            </a:pPr>
            <a:r>
              <a:rPr lang="en-US" altLang="en-US" sz="2400"/>
              <a:t>Eastern Seaboard</a:t>
            </a:r>
          </a:p>
          <a:p>
            <a:pPr lvl="1" eaLnBrk="1" hangingPunct="1">
              <a:buFont typeface="Arial" pitchFamily="34" charset="0"/>
              <a:buChar char="•"/>
            </a:pPr>
            <a:r>
              <a:rPr lang="en-US" altLang="en-US" sz="2400"/>
              <a:t>Western Seaboard</a:t>
            </a:r>
          </a:p>
          <a:p>
            <a:pPr eaLnBrk="1" hangingPunct="1"/>
            <a:r>
              <a:rPr lang="en-US" altLang="en-US" sz="2800"/>
              <a:t>Hawaii and Pacific Islands</a:t>
            </a:r>
          </a:p>
          <a:p>
            <a:pPr eaLnBrk="1" hangingPunct="1"/>
            <a:r>
              <a:rPr lang="en-US" altLang="en-US" sz="2800"/>
              <a:t>Aleutian Islands</a:t>
            </a:r>
          </a:p>
          <a:p>
            <a:pPr eaLnBrk="1" hangingPunct="1"/>
            <a:r>
              <a:rPr lang="en-US" altLang="en-US" sz="2800"/>
              <a:t>Interior CONUS</a:t>
            </a:r>
          </a:p>
          <a:p>
            <a:pPr lvl="1" eaLnBrk="1" hangingPunct="1">
              <a:buFont typeface="Arial" pitchFamily="34" charset="0"/>
              <a:buChar char="•"/>
            </a:pPr>
            <a:r>
              <a:rPr lang="en-US" altLang="en-US" sz="2400"/>
              <a:t>Mountainous areas first</a:t>
            </a:r>
          </a:p>
          <a:p>
            <a:pPr lvl="1" eaLnBrk="1" hangingPunct="1"/>
            <a:endParaRPr lang="en-US" altLang="en-US" sz="2400"/>
          </a:p>
        </p:txBody>
      </p:sp>
      <p:sp>
        <p:nvSpPr>
          <p:cNvPr id="2" name="Slide Number Placeholder 1">
            <a:extLst>
              <a:ext uri="{FF2B5EF4-FFF2-40B4-BE49-F238E27FC236}">
                <a16:creationId xmlns:a16="http://schemas.microsoft.com/office/drawing/2014/main" id="{1BD9B470-BE5B-4D0E-B502-D3C1FCB577EB}"/>
              </a:ext>
            </a:extLst>
          </p:cNvPr>
          <p:cNvSpPr>
            <a:spLocks noGrp="1"/>
          </p:cNvSpPr>
          <p:nvPr>
            <p:ph type="sldNum" sz="quarter" idx="10"/>
          </p:nvPr>
        </p:nvSpPr>
        <p:spPr/>
        <p:txBody>
          <a:bodyPr/>
          <a:lstStyle/>
          <a:p>
            <a:pPr>
              <a:defRPr/>
            </a:pPr>
            <a:fld id="{C5F2528D-3DCC-4703-A93F-283267CE6B31}" type="slidenum">
              <a:rPr lang="en-US" altLang="en-US" smtClean="0"/>
              <a:pPr>
                <a:defRPr/>
              </a:pPr>
              <a:t>49</a:t>
            </a:fld>
            <a:endParaRPr lang="en-US" alt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a:ea typeface="ＭＳ Ｐゴシック" panose="020B0600070205080204" pitchFamily="34" charset="-128"/>
              </a:rPr>
              <a:t>Why change datums/Realizations</a:t>
            </a:r>
          </a:p>
        </p:txBody>
      </p:sp>
      <p:sp>
        <p:nvSpPr>
          <p:cNvPr id="150531" name="Rectangle 3"/>
          <p:cNvSpPr>
            <a:spLocks noGrp="1" noChangeArrowheads="1"/>
          </p:cNvSpPr>
          <p:nvPr>
            <p:ph type="body" idx="1"/>
          </p:nvPr>
        </p:nvSpPr>
        <p:spPr>
          <a:xfrm>
            <a:off x="1219200" y="1714500"/>
            <a:ext cx="7162800" cy="4191000"/>
          </a:xfrm>
        </p:spPr>
        <p:txBody>
          <a:bodyPr/>
          <a:lstStyle/>
          <a:p>
            <a:r>
              <a:rPr lang="en-US" altLang="en-US" sz="2400" dirty="0">
                <a:ea typeface="ＭＳ Ｐゴシック" panose="020B0600070205080204" pitchFamily="34" charset="-128"/>
              </a:rPr>
              <a:t>NAD27 based on old observations and old system</a:t>
            </a:r>
          </a:p>
          <a:p>
            <a:r>
              <a:rPr lang="en-US" altLang="en-US" sz="2400" dirty="0">
                <a:ea typeface="ＭＳ Ｐゴシック" panose="020B0600070205080204" pitchFamily="34" charset="-128"/>
              </a:rPr>
              <a:t>NAD83(86) based on old observations and new system</a:t>
            </a:r>
          </a:p>
          <a:p>
            <a:r>
              <a:rPr lang="en-US" altLang="en-US" sz="2400" dirty="0">
                <a:ea typeface="ＭＳ Ｐゴシック" panose="020B0600070205080204" pitchFamily="34" charset="-128"/>
              </a:rPr>
              <a:t>NAD83(96) based on new and old observations and same system (HARN)</a:t>
            </a:r>
          </a:p>
          <a:p>
            <a:r>
              <a:rPr lang="en-US" altLang="en-US" sz="2400" dirty="0">
                <a:ea typeface="ＭＳ Ｐゴシック" panose="020B0600070205080204" pitchFamily="34" charset="-128"/>
              </a:rPr>
              <a:t>NAD83(NSRS2007) based on new observations and same system.  Removed regional distortions and made consistent with CORS</a:t>
            </a:r>
          </a:p>
          <a:p>
            <a:r>
              <a:rPr lang="en-US" altLang="en-US" sz="2400" dirty="0">
                <a:ea typeface="ＭＳ Ｐゴシック" panose="020B0600070205080204" pitchFamily="34" charset="-128"/>
              </a:rPr>
              <a:t>NAD83(2011) based on new observations and same system.  Kept consistent with CORS</a:t>
            </a:r>
          </a:p>
        </p:txBody>
      </p:sp>
    </p:spTree>
  </p:cSld>
  <p:clrMapOvr>
    <a:masterClrMapping/>
  </p:clrMapOvr>
  <p:transition>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a:t>Other Variables to Consider</a:t>
            </a:r>
          </a:p>
        </p:txBody>
      </p:sp>
      <p:sp>
        <p:nvSpPr>
          <p:cNvPr id="64515" name="Content Placeholder 2"/>
          <p:cNvSpPr>
            <a:spLocks noGrp="1"/>
          </p:cNvSpPr>
          <p:nvPr>
            <p:ph idx="1"/>
          </p:nvPr>
        </p:nvSpPr>
        <p:spPr>
          <a:xfrm>
            <a:off x="457200" y="1295400"/>
            <a:ext cx="8229600" cy="4525963"/>
          </a:xfrm>
        </p:spPr>
        <p:txBody>
          <a:bodyPr/>
          <a:lstStyle/>
          <a:p>
            <a:pPr eaLnBrk="1" hangingPunct="1"/>
            <a:r>
              <a:rPr lang="en-US" altLang="en-US" dirty="0"/>
              <a:t>Time of Year, Need Smooth Air</a:t>
            </a:r>
          </a:p>
          <a:p>
            <a:pPr lvl="1" eaLnBrk="1" hangingPunct="1"/>
            <a:r>
              <a:rPr lang="en-US" altLang="en-US" dirty="0"/>
              <a:t>Likelihood of Turbulence: Hurricanes, Tornados</a:t>
            </a:r>
          </a:p>
          <a:p>
            <a:pPr lvl="1" eaLnBrk="1" hangingPunct="1"/>
            <a:r>
              <a:rPr lang="en-US" altLang="en-US" dirty="0"/>
              <a:t>Prevailing winds and weather patterns, especially wintery conditions and</a:t>
            </a:r>
            <a:br>
              <a:rPr lang="en-US" altLang="en-US" dirty="0"/>
            </a:br>
            <a:r>
              <a:rPr lang="en-US" altLang="en-US" dirty="0"/>
              <a:t>thunderstorms</a:t>
            </a:r>
          </a:p>
          <a:p>
            <a:pPr eaLnBrk="1" hangingPunct="1"/>
            <a:r>
              <a:rPr lang="en-US" altLang="en-US" dirty="0"/>
              <a:t>Aircraft Available</a:t>
            </a:r>
          </a:p>
          <a:p>
            <a:pPr lvl="1" eaLnBrk="1" hangingPunct="1"/>
            <a:r>
              <a:rPr lang="en-US" altLang="en-US" dirty="0"/>
              <a:t>Differing Capabilities</a:t>
            </a:r>
          </a:p>
          <a:p>
            <a:pPr eaLnBrk="1" hangingPunct="1"/>
            <a:r>
              <a:rPr lang="en-US" altLang="en-US" dirty="0"/>
              <a:t>Funding</a:t>
            </a:r>
          </a:p>
          <a:p>
            <a:pPr eaLnBrk="1" hangingPunct="1"/>
            <a:r>
              <a:rPr lang="en-US" altLang="en-US" dirty="0"/>
              <a:t>Areas already completed</a:t>
            </a:r>
          </a:p>
          <a:p>
            <a:pPr eaLnBrk="1" hangingPunct="1"/>
            <a:r>
              <a:rPr lang="en-US" altLang="en-US" dirty="0"/>
              <a:t>GPRA </a:t>
            </a:r>
          </a:p>
        </p:txBody>
      </p:sp>
      <p:pic>
        <p:nvPicPr>
          <p:cNvPr id="64516" name="Picture 2" descr="C:\Users\Theresa.Diehl\Pictures\surveys\MI12\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31470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1"/>
          <p:cNvSpPr txBox="1">
            <a:spLocks noChangeArrowheads="1"/>
          </p:cNvSpPr>
          <p:nvPr/>
        </p:nvSpPr>
        <p:spPr bwMode="auto">
          <a:xfrm>
            <a:off x="5943600" y="5791200"/>
            <a:ext cx="26622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pitchFamily="34" charset="0"/>
                <a:cs typeface="Arial" pitchFamily="34" charset="0"/>
              </a:rPr>
              <a:t>NOAA TurboCommander at</a:t>
            </a:r>
          </a:p>
          <a:p>
            <a:pPr eaLnBrk="1" hangingPunct="1">
              <a:spcBef>
                <a:spcPct val="0"/>
              </a:spcBef>
              <a:buFontTx/>
              <a:buNone/>
            </a:pPr>
            <a:r>
              <a:rPr lang="en-US" altLang="en-US" sz="1400">
                <a:latin typeface="Arial" pitchFamily="34" charset="0"/>
                <a:cs typeface="Arial" pitchFamily="34" charset="0"/>
              </a:rPr>
              <a:t>Denver Rocky Mountain Airport</a:t>
            </a:r>
          </a:p>
          <a:p>
            <a:pPr eaLnBrk="1" hangingPunct="1">
              <a:spcBef>
                <a:spcPct val="0"/>
              </a:spcBef>
              <a:buFontTx/>
              <a:buNone/>
            </a:pPr>
            <a:r>
              <a:rPr lang="en-US" altLang="en-US" sz="1400">
                <a:latin typeface="Arial" pitchFamily="34" charset="0"/>
                <a:cs typeface="Arial" pitchFamily="34" charset="0"/>
              </a:rPr>
              <a:t>September 2012</a:t>
            </a:r>
          </a:p>
        </p:txBody>
      </p:sp>
      <p:sp>
        <p:nvSpPr>
          <p:cNvPr id="6" name="TextBox 6"/>
          <p:cNvSpPr txBox="1">
            <a:spLocks noChangeArrowheads="1"/>
          </p:cNvSpPr>
          <p:nvPr/>
        </p:nvSpPr>
        <p:spPr bwMode="auto">
          <a:xfrm>
            <a:off x="1828800" y="617220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defRPr/>
            </a:pPr>
            <a:r>
              <a:rPr lang="en-US" sz="1300" dirty="0">
                <a:latin typeface="+mn-lt"/>
                <a:cs typeface="Times New Roman" pitchFamily="18" charset="0"/>
              </a:rPr>
              <a:t>*GPRA = Government Performance and Results Act of 1993</a:t>
            </a:r>
          </a:p>
        </p:txBody>
      </p:sp>
      <p:sp>
        <p:nvSpPr>
          <p:cNvPr id="2" name="Slide Number Placeholder 1">
            <a:extLst>
              <a:ext uri="{FF2B5EF4-FFF2-40B4-BE49-F238E27FC236}">
                <a16:creationId xmlns:a16="http://schemas.microsoft.com/office/drawing/2014/main" id="{CA435D6B-184F-4228-89DA-CF50753B39B6}"/>
              </a:ext>
            </a:extLst>
          </p:cNvPr>
          <p:cNvSpPr>
            <a:spLocks noGrp="1"/>
          </p:cNvSpPr>
          <p:nvPr>
            <p:ph type="sldNum" sz="quarter" idx="10"/>
          </p:nvPr>
        </p:nvSpPr>
        <p:spPr/>
        <p:txBody>
          <a:bodyPr/>
          <a:lstStyle/>
          <a:p>
            <a:pPr>
              <a:defRPr/>
            </a:pPr>
            <a:fld id="{C5F2528D-3DCC-4703-A93F-283267CE6B31}" type="slidenum">
              <a:rPr lang="en-US" altLang="en-US" smtClean="0"/>
              <a:pPr>
                <a:defRPr/>
              </a:pPr>
              <a:t>50</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Title 1"/>
          <p:cNvSpPr>
            <a:spLocks noGrp="1"/>
          </p:cNvSpPr>
          <p:nvPr>
            <p:ph type="title"/>
          </p:nvPr>
        </p:nvSpPr>
        <p:spPr/>
        <p:txBody>
          <a:bodyPr/>
          <a:lstStyle/>
          <a:p>
            <a:pPr eaLnBrk="1" hangingPunct="1"/>
            <a:r>
              <a:rPr lang="en-US" altLang="en-US" dirty="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400">
                <a:solidFill>
                  <a:prstClr val="black"/>
                </a:solidFill>
                <a:latin typeface="Arial" pitchFamily="34" charset="0"/>
                <a:ea typeface="+mn-ea"/>
                <a:cs typeface="Arial" pitchFamily="34" charset="0"/>
                <a:hlinkClick r:id="rId3"/>
              </a:rPr>
              <a:t>http://www.ngs.noaa.gov/GRAV-D/data_products.shtml</a:t>
            </a:r>
            <a:endParaRPr lang="en-US" altLang="en-US" sz="1400">
              <a:solidFill>
                <a:prstClr val="black"/>
              </a:solidFill>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10A6C62A-BABE-42A0-93A3-9D9143F6DDEF}"/>
              </a:ext>
            </a:extLst>
          </p:cNvPr>
          <p:cNvPicPr>
            <a:picLocks noChangeAspect="1"/>
          </p:cNvPicPr>
          <p:nvPr/>
        </p:nvPicPr>
        <p:blipFill>
          <a:blip r:embed="rId4"/>
          <a:stretch>
            <a:fillRect/>
          </a:stretch>
        </p:blipFill>
        <p:spPr>
          <a:xfrm>
            <a:off x="1133475" y="1244600"/>
            <a:ext cx="6877050" cy="5133975"/>
          </a:xfrm>
          <a:prstGeom prst="rect">
            <a:avLst/>
          </a:prstGeom>
        </p:spPr>
      </p:pic>
      <p:pic>
        <p:nvPicPr>
          <p:cNvPr id="6" name="Picture 5">
            <a:extLst>
              <a:ext uri="{FF2B5EF4-FFF2-40B4-BE49-F238E27FC236}">
                <a16:creationId xmlns:a16="http://schemas.microsoft.com/office/drawing/2014/main" id="{76466620-A51D-44BF-A47E-8E94711EEE0E}"/>
              </a:ext>
            </a:extLst>
          </p:cNvPr>
          <p:cNvPicPr>
            <a:picLocks noChangeAspect="1"/>
          </p:cNvPicPr>
          <p:nvPr/>
        </p:nvPicPr>
        <p:blipFill>
          <a:blip r:embed="rId5"/>
          <a:stretch>
            <a:fillRect/>
          </a:stretch>
        </p:blipFill>
        <p:spPr>
          <a:xfrm>
            <a:off x="5334693" y="1925637"/>
            <a:ext cx="2505075" cy="923925"/>
          </a:xfrm>
          <a:prstGeom prst="rect">
            <a:avLst/>
          </a:prstGeom>
        </p:spPr>
      </p:pic>
      <p:sp>
        <p:nvSpPr>
          <p:cNvPr id="2" name="Slide Number Placeholder 1">
            <a:extLst>
              <a:ext uri="{FF2B5EF4-FFF2-40B4-BE49-F238E27FC236}">
                <a16:creationId xmlns:a16="http://schemas.microsoft.com/office/drawing/2014/main" id="{6A06AD81-FB57-4719-A94D-06F0707CB2FD}"/>
              </a:ext>
            </a:extLst>
          </p:cNvPr>
          <p:cNvSpPr>
            <a:spLocks noGrp="1"/>
          </p:cNvSpPr>
          <p:nvPr>
            <p:ph type="sldNum" sz="quarter" idx="10"/>
          </p:nvPr>
        </p:nvSpPr>
        <p:spPr/>
        <p:txBody>
          <a:bodyPr/>
          <a:lstStyle/>
          <a:p>
            <a:pPr>
              <a:defRPr/>
            </a:pPr>
            <a:fld id="{C5F2528D-3DCC-4703-A93F-283267CE6B31}" type="slidenum">
              <a:rPr lang="en-US" altLang="en-US" smtClean="0"/>
              <a:pPr>
                <a:defRPr/>
              </a:pPr>
              <a:t>51</a:t>
            </a:fld>
            <a:endParaRPr lang="en-US" altLang="en-US"/>
          </a:p>
        </p:txBody>
      </p:sp>
    </p:spTree>
    <p:extLst>
      <p:ext uri="{BB962C8B-B14F-4D97-AF65-F5344CB8AC3E}">
        <p14:creationId xmlns:p14="http://schemas.microsoft.com/office/powerpoint/2010/main" val="50668734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Currently re-flying older, lower quality lines</a:t>
            </a:r>
          </a:p>
          <a:p>
            <a:r>
              <a:rPr lang="en-US" dirty="0"/>
              <a:t>Will continue to improve data holdings as schedule permits</a:t>
            </a:r>
          </a:p>
          <a:p>
            <a:r>
              <a:rPr lang="en-US" dirty="0"/>
              <a:t>Beginning to plan some Terrestrial Gravity to densify relative gravity in areas with interesting gravity signals.</a:t>
            </a:r>
          </a:p>
          <a:p>
            <a:r>
              <a:rPr lang="en-US" dirty="0"/>
              <a:t>Planning absolute gravity 10-15 sites in the NW to support </a:t>
            </a:r>
            <a:r>
              <a:rPr lang="en-US" dirty="0" err="1"/>
              <a:t>GeMS</a:t>
            </a:r>
            <a:r>
              <a:rPr lang="en-US" dirty="0"/>
              <a:t> (Geoid Monitoring Service)</a:t>
            </a:r>
          </a:p>
        </p:txBody>
      </p:sp>
      <p:sp>
        <p:nvSpPr>
          <p:cNvPr id="4" name="Slide Number Placeholder 3">
            <a:extLst>
              <a:ext uri="{FF2B5EF4-FFF2-40B4-BE49-F238E27FC236}">
                <a16:creationId xmlns:a16="http://schemas.microsoft.com/office/drawing/2014/main" id="{4317881A-9098-486E-B903-244B8BEB7D9E}"/>
              </a:ext>
            </a:extLst>
          </p:cNvPr>
          <p:cNvSpPr>
            <a:spLocks noGrp="1"/>
          </p:cNvSpPr>
          <p:nvPr>
            <p:ph type="sldNum" sz="quarter" idx="10"/>
          </p:nvPr>
        </p:nvSpPr>
        <p:spPr/>
        <p:txBody>
          <a:bodyPr/>
          <a:lstStyle/>
          <a:p>
            <a:pPr>
              <a:defRPr/>
            </a:pPr>
            <a:fld id="{C5F2528D-3DCC-4703-A93F-283267CE6B31}" type="slidenum">
              <a:rPr lang="en-US" altLang="en-US" smtClean="0"/>
              <a:pPr>
                <a:defRPr/>
              </a:pPr>
              <a:t>52</a:t>
            </a:fld>
            <a:endParaRPr lang="en-US" altLang="en-US"/>
          </a:p>
        </p:txBody>
      </p:sp>
    </p:spTree>
    <p:extLst>
      <p:ext uri="{BB962C8B-B14F-4D97-AF65-F5344CB8AC3E}">
        <p14:creationId xmlns:p14="http://schemas.microsoft.com/office/powerpoint/2010/main" val="152765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a:xfrm>
            <a:off x="457200" y="984854"/>
            <a:ext cx="8229600" cy="1143000"/>
          </a:xfrm>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457200" y="2310416"/>
            <a:ext cx="5943600" cy="4525963"/>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defRPr/>
            </a:pPr>
            <a:fld id="{3E715024-A998-469A-95A6-C9DDDF5E16DF}" type="slidenum">
              <a:rPr lang="en-US" smtClean="0"/>
              <a:pPr>
                <a:spcBef>
                  <a:spcPct val="0"/>
                </a:spcBef>
                <a:buFontTx/>
                <a:buNone/>
                <a:defRPr/>
              </a:pPr>
              <a:t>54</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715334"/>
            <a:ext cx="7325591" cy="1102409"/>
          </a:xfrm>
        </p:spPr>
        <p:txBody>
          <a:bodyPr>
            <a:normAutofit fontScale="90000"/>
          </a:bodyPr>
          <a:lstStyle/>
          <a:p>
            <a:pPr algn="l"/>
            <a:r>
              <a:rPr lang="en-US" sz="3600" dirty="0" err="1">
                <a:latin typeface="Helvetica" panose="020B0604020202020204" pitchFamily="34" charset="0"/>
                <a:cs typeface="Helvetica" panose="020B0604020202020204" pitchFamily="34" charset="0"/>
              </a:rPr>
              <a:t>GeMS</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Project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182091" y="1304515"/>
                <a:ext cx="6878782" cy="1883429"/>
              </a:xfrm>
            </p:spPr>
            <p:txBody>
              <a:bodyPr>
                <a:normAutofit/>
              </a:bodyPr>
              <a:lstStyle/>
              <a:p>
                <a:r>
                  <a:rPr lang="en-US" sz="1950" dirty="0">
                    <a:latin typeface="Helvetica" panose="020B0604020202020204" pitchFamily="34" charset="0"/>
                    <a:cs typeface="Helvetica" panose="020B0604020202020204" pitchFamily="34" charset="0"/>
                  </a:rPr>
                  <a:t>Dynamic components are associated with the </a:t>
                </a:r>
                <a:r>
                  <a:rPr lang="en-US" sz="1950" b="1" dirty="0">
                    <a:latin typeface="Helvetica" panose="020B0604020202020204" pitchFamily="34" charset="0"/>
                    <a:cs typeface="Helvetica" panose="020B0604020202020204" pitchFamily="34" charset="0"/>
                  </a:rPr>
                  <a:t>Geoid Monitoring Service</a:t>
                </a:r>
              </a:p>
              <a:p>
                <a:r>
                  <a:rPr lang="en-US" sz="1950" dirty="0">
                    <a:latin typeface="Helvetica" panose="020B0604020202020204" pitchFamily="34" charset="0"/>
                    <a:cs typeface="Helvetica" panose="020B0604020202020204" pitchFamily="34" charset="0"/>
                  </a:rPr>
                  <a:t>NGS Project to </a:t>
                </a:r>
                <a:r>
                  <a:rPr lang="en-US" sz="1950" b="1" dirty="0">
                    <a:latin typeface="Helvetica" panose="020B0604020202020204" pitchFamily="34" charset="0"/>
                    <a:cs typeface="Helvetica" panose="020B0604020202020204" pitchFamily="34" charset="0"/>
                  </a:rPr>
                  <a:t>estimate</a:t>
                </a:r>
                <a:r>
                  <a:rPr lang="en-US" sz="1950" dirty="0">
                    <a:latin typeface="Helvetica" panose="020B0604020202020204" pitchFamily="34" charset="0"/>
                    <a:cs typeface="Helvetica" panose="020B0604020202020204" pitchFamily="34" charset="0"/>
                  </a:rPr>
                  <a:t> time-dependent quantities and </a:t>
                </a:r>
                <a:r>
                  <a:rPr lang="en-US" sz="1950" b="1" dirty="0">
                    <a:latin typeface="Helvetica" panose="020B0604020202020204" pitchFamily="34" charset="0"/>
                    <a:cs typeface="Helvetica" panose="020B0604020202020204" pitchFamily="34" charset="0"/>
                  </a:rPr>
                  <a:t>incorporate</a:t>
                </a:r>
                <a:r>
                  <a:rPr lang="en-US" sz="1950" dirty="0">
                    <a:latin typeface="Helvetica" panose="020B0604020202020204" pitchFamily="34" charset="0"/>
                    <a:cs typeface="Helvetica" panose="020B0604020202020204" pitchFamily="34" charset="0"/>
                  </a:rPr>
                  <a:t> into vertical reference system (NAPGD2022)</a:t>
                </a:r>
              </a:p>
              <a:p>
                <a:r>
                  <a:rPr lang="en-US" sz="1950" dirty="0">
                    <a:latin typeface="Helvetica" panose="020B0604020202020204" pitchFamily="34" charset="0"/>
                    <a:cs typeface="Helvetica" panose="020B0604020202020204" pitchFamily="34" charset="0"/>
                  </a:rPr>
                  <a:t>Quantities: </a:t>
                </a:r>
                <a14:m>
                  <m:oMath xmlns:m="http://schemas.openxmlformats.org/officeDocument/2006/math">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cs typeface="Helvetica" panose="020B0604020202020204" pitchFamily="34" charset="0"/>
                          </a:rPr>
                          <m:t>𝑁</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ea typeface="Cambria Math" panose="02040503050406030204" pitchFamily="18" charset="0"/>
                            <a:cs typeface="Helvetica" panose="020B0604020202020204" pitchFamily="34" charset="0"/>
                          </a:rPr>
                          <m:t>∆</m:t>
                        </m:r>
                        <m:r>
                          <a:rPr lang="en-US" sz="1950" i="1">
                            <a:latin typeface="Cambria Math" panose="02040503050406030204" pitchFamily="18" charset="0"/>
                            <a:ea typeface="Cambria Math" panose="02040503050406030204" pitchFamily="18" charset="0"/>
                            <a:cs typeface="Helvetica" panose="020B0604020202020204" pitchFamily="34" charset="0"/>
                          </a:rPr>
                          <m:t>𝑔</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cs typeface="Helvetica" panose="020B0604020202020204" pitchFamily="34" charset="0"/>
                          </a:rPr>
                          <m:t>𝐻</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cs typeface="Helvetica" panose="020B0604020202020204" pitchFamily="34" charset="0"/>
                          </a:rPr>
                          <m:t>𝑊</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ea typeface="Cambria Math" panose="02040503050406030204" pitchFamily="18" charset="0"/>
                            <a:cs typeface="Helvetica" panose="020B0604020202020204" pitchFamily="34" charset="0"/>
                          </a:rPr>
                          <m:t>𝜂</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ea typeface="Cambria Math" panose="02040503050406030204" pitchFamily="18" charset="0"/>
                            <a:cs typeface="Helvetica" panose="020B0604020202020204" pitchFamily="34" charset="0"/>
                          </a:rPr>
                          <m:t>𝜉</m:t>
                        </m:r>
                      </m:e>
                    </m:acc>
                  </m:oMath>
                </a14:m>
                <a:endParaRPr lang="en-US" sz="1950" dirty="0">
                  <a:latin typeface="Helvetica" panose="020B0604020202020204" pitchFamily="34" charset="0"/>
                  <a:cs typeface="Helvetica"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182091" y="1304515"/>
                <a:ext cx="6878782" cy="1883429"/>
              </a:xfrm>
              <a:blipFill>
                <a:blip r:embed="rId3"/>
                <a:stretch>
                  <a:fillRect l="-798" t="-1294" r="-70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270364" y="3356463"/>
            <a:ext cx="8573660" cy="2321483"/>
          </a:xfrm>
          <a:prstGeom prst="rect">
            <a:avLst/>
          </a:prstGeom>
          <a:ln>
            <a:solidFill>
              <a:schemeClr val="tx1"/>
            </a:solidFill>
          </a:ln>
        </p:spPr>
      </p:pic>
      <p:sp>
        <p:nvSpPr>
          <p:cNvPr id="4" name="Oval 3"/>
          <p:cNvSpPr/>
          <p:nvPr/>
        </p:nvSpPr>
        <p:spPr>
          <a:xfrm>
            <a:off x="5000107" y="4790058"/>
            <a:ext cx="118715" cy="118715"/>
          </a:xfrm>
          <a:prstGeom prst="ellipse">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523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164129"/>
            <a:ext cx="7325591" cy="1102409"/>
          </a:xfrm>
        </p:spPr>
        <p:txBody>
          <a:bodyPr>
            <a:normAutofit fontScale="90000"/>
          </a:bodyPr>
          <a:lstStyle/>
          <a:p>
            <a:pPr algn="l"/>
            <a:r>
              <a:rPr lang="en-US" sz="3600" dirty="0" err="1">
                <a:latin typeface="Helvetica" panose="020B0604020202020204" pitchFamily="34" charset="0"/>
                <a:cs typeface="Helvetica" panose="020B0604020202020204" pitchFamily="34" charset="0"/>
              </a:rPr>
              <a:t>GeMS</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Motivation</a:t>
            </a:r>
          </a:p>
        </p:txBody>
      </p:sp>
      <p:sp>
        <p:nvSpPr>
          <p:cNvPr id="3" name="Content Placeholder 2"/>
          <p:cNvSpPr>
            <a:spLocks noGrp="1"/>
          </p:cNvSpPr>
          <p:nvPr>
            <p:ph idx="1"/>
          </p:nvPr>
        </p:nvSpPr>
        <p:spPr>
          <a:xfrm>
            <a:off x="2530273" y="1304516"/>
            <a:ext cx="6530600" cy="4234065"/>
          </a:xfrm>
        </p:spPr>
        <p:txBody>
          <a:bodyPr>
            <a:normAutofit fontScale="92500" lnSpcReduction="20000"/>
          </a:bodyPr>
          <a:lstStyle/>
          <a:p>
            <a:r>
              <a:rPr lang="en-US" sz="2800" dirty="0"/>
              <a:t>Initially proposed as the 2</a:t>
            </a:r>
            <a:r>
              <a:rPr lang="en-US" sz="2800" baseline="30000" dirty="0"/>
              <a:t>nd</a:t>
            </a:r>
            <a:r>
              <a:rPr lang="en-US" sz="2800" dirty="0"/>
              <a:t> component of Gravity for the Re-definition of the American Vertical Datum (GRAV-D)</a:t>
            </a:r>
          </a:p>
          <a:p>
            <a:pPr lvl="1"/>
            <a:r>
              <a:rPr lang="en-US" sz="2400" dirty="0"/>
              <a:t>“low-resolution movie to track the temporal changes to the gravity field on a broad scale—a re-occurring survey with very coarse spatial coverage and a long temporal span”</a:t>
            </a:r>
          </a:p>
          <a:p>
            <a:pPr marL="457189" lvl="1" indent="0">
              <a:buNone/>
            </a:pPr>
            <a:endParaRPr lang="en-US" sz="2400" dirty="0"/>
          </a:p>
          <a:p>
            <a:r>
              <a:rPr lang="en-US" sz="2800" dirty="0"/>
              <a:t>Specified in NGS Strategic Plan 2019-2023: Objective 2-2: “Replace NAVD 88”</a:t>
            </a:r>
          </a:p>
          <a:p>
            <a:pPr lvl="1"/>
            <a:r>
              <a:rPr lang="en-US" sz="2600" dirty="0"/>
              <a:t>Define and provide access to a geocentric, </a:t>
            </a:r>
            <a:r>
              <a:rPr lang="en-US" sz="2600" b="1" dirty="0"/>
              <a:t>time-dependent</a:t>
            </a:r>
            <a:r>
              <a:rPr lang="en-US" sz="2600" dirty="0"/>
              <a:t>, geopotential datum by year 2022.</a:t>
            </a:r>
          </a:p>
          <a:p>
            <a:endParaRPr lang="en-US" sz="1950" dirty="0">
              <a:latin typeface="Helvetica" panose="020B0604020202020204" pitchFamily="34" charset="0"/>
              <a:cs typeface="Helvetica" panose="020B0604020202020204" pitchFamily="34" charset="0"/>
            </a:endParaRPr>
          </a:p>
        </p:txBody>
      </p:sp>
      <p:pic>
        <p:nvPicPr>
          <p:cNvPr id="6" name="Picture 3" descr="image.png"/>
          <p:cNvPicPr>
            <a:picLocks noChangeAspect="1"/>
          </p:cNvPicPr>
          <p:nvPr/>
        </p:nvPicPr>
        <p:blipFill rotWithShape="1">
          <a:blip r:embed="rId3" cstate="print">
            <a:extLst>
              <a:ext uri="{28A0092B-C50C-407E-A947-70E740481C1C}">
                <a14:useLocalDpi xmlns:a14="http://schemas.microsoft.com/office/drawing/2010/main" val="0"/>
              </a:ext>
            </a:extLst>
          </a:blip>
          <a:srcRect l="3710" t="5599" r="2399" b="3951"/>
          <a:stretch/>
        </p:blipFill>
        <p:spPr bwMode="auto">
          <a:xfrm>
            <a:off x="332509" y="2664917"/>
            <a:ext cx="2197763" cy="2772190"/>
          </a:xfrm>
          <a:prstGeom prst="rect">
            <a:avLst/>
          </a:prstGeom>
          <a:noFill/>
          <a:ln w="12700">
            <a:solidFill>
              <a:srgbClr val="000000"/>
            </a:solidFill>
            <a:miter lim="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06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204" y="456648"/>
            <a:ext cx="7325591" cy="1102409"/>
          </a:xfrm>
        </p:spPr>
        <p:txBody>
          <a:bodyPr>
            <a:normAutofit/>
          </a:bodyPr>
          <a:lstStyle/>
          <a:p>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Project Status</a:t>
            </a:r>
          </a:p>
        </p:txBody>
      </p:sp>
      <p:sp>
        <p:nvSpPr>
          <p:cNvPr id="3" name="Content Placeholder 2"/>
          <p:cNvSpPr>
            <a:spLocks noGrp="1"/>
          </p:cNvSpPr>
          <p:nvPr>
            <p:ph idx="1"/>
          </p:nvPr>
        </p:nvSpPr>
        <p:spPr>
          <a:xfrm>
            <a:off x="1393795" y="1651248"/>
            <a:ext cx="6711518" cy="5350244"/>
          </a:xfrm>
        </p:spPr>
        <p:txBody>
          <a:bodyPr>
            <a:normAutofit/>
          </a:bodyPr>
          <a:lstStyle/>
          <a:p>
            <a:pPr marL="442912" indent="-385763">
              <a:buFont typeface="+mj-lt"/>
              <a:buAutoNum type="arabicPeriod"/>
            </a:pPr>
            <a:r>
              <a:rPr lang="en-US" sz="2201" b="1" dirty="0">
                <a:latin typeface="Helvetica" panose="020B0604020202020204" pitchFamily="34" charset="0"/>
                <a:cs typeface="Helvetica" panose="020B0604020202020204" pitchFamily="34" charset="0"/>
              </a:rPr>
              <a:t>Research and Development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Scope:</a:t>
            </a:r>
          </a:p>
          <a:p>
            <a:pPr marL="1242992" lvl="2" indent="-385763"/>
            <a:r>
              <a:rPr lang="en-US" sz="1500" dirty="0">
                <a:latin typeface="Helvetica" panose="020B0604020202020204" pitchFamily="34" charset="0"/>
                <a:cs typeface="Helvetica" panose="020B0604020202020204" pitchFamily="34" charset="0"/>
              </a:rPr>
              <a:t>What can NGS do? What can NGS not do?	</a:t>
            </a:r>
          </a:p>
          <a:p>
            <a:pPr marL="1242992" lvl="2" indent="-385763"/>
            <a:r>
              <a:rPr lang="en-US" sz="1500" dirty="0">
                <a:latin typeface="Helvetica" panose="020B0604020202020204" pitchFamily="34" charset="0"/>
                <a:cs typeface="Helvetica" panose="020B0604020202020204" pitchFamily="34" charset="0"/>
              </a:rPr>
              <a:t>What are the costs, benefits, and risks of doing or not doing a particular element within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Status:</a:t>
            </a:r>
          </a:p>
          <a:p>
            <a:pPr marL="1242992" lvl="2" indent="-385763"/>
            <a:r>
              <a:rPr lang="en-US" sz="1500" dirty="0">
                <a:latin typeface="Helvetica" panose="020B0604020202020204" pitchFamily="34" charset="0"/>
                <a:cs typeface="Helvetica" panose="020B0604020202020204" pitchFamily="34" charset="0"/>
              </a:rPr>
              <a:t>Nearly completed (95% done).</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Deliverables:</a:t>
            </a:r>
          </a:p>
          <a:p>
            <a:pPr marL="1242992" lvl="2" indent="-385763"/>
            <a:r>
              <a:rPr lang="en-US" sz="1500" dirty="0">
                <a:latin typeface="Helvetica" panose="020B0604020202020204" pitchFamily="34" charset="0"/>
                <a:cs typeface="Helvetica" panose="020B0604020202020204" pitchFamily="34" charset="0"/>
              </a:rPr>
              <a:t>NOS NGS Technical Report 69: A Preliminary Investigation of the NGS’s Geoid Monitoring Service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1242992" lvl="2" indent="-385763"/>
            <a:r>
              <a:rPr lang="en-US" sz="1500" dirty="0">
                <a:latin typeface="Helvetica" panose="020B0604020202020204" pitchFamily="34" charset="0"/>
                <a:cs typeface="Helvetica" panose="020B0604020202020204" pitchFamily="34" charset="0"/>
              </a:rPr>
              <a:t>Alpha Products: xDGEOID19 – a dynamic geoid model will be available for testing with xGEOID19.</a:t>
            </a:r>
          </a:p>
          <a:p>
            <a:pPr marL="1242992" lvl="2" indent="-385763"/>
            <a:r>
              <a:rPr lang="en-US" sz="1500" dirty="0">
                <a:latin typeface="Helvetica" panose="020B0604020202020204" pitchFamily="34" charset="0"/>
                <a:cs typeface="Helvetica" panose="020B0604020202020204" pitchFamily="34" charset="0"/>
              </a:rPr>
              <a:t>Supporting Tools: Software, documentation, and details.</a:t>
            </a:r>
          </a:p>
          <a:p>
            <a:pPr marL="1242992" lvl="2" indent="-385763"/>
            <a:r>
              <a:rPr lang="en-US" sz="1500" dirty="0">
                <a:latin typeface="Helvetica" panose="020B0604020202020204" pitchFamily="34" charset="0"/>
                <a:cs typeface="Helvetica" panose="020B0604020202020204" pitchFamily="34" charset="0"/>
              </a:rPr>
              <a:t>Recommendations that will drive subsequent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 stages.</a:t>
            </a:r>
            <a:endParaRPr lang="en-US" sz="1100" dirty="0">
              <a:latin typeface="Helvetica" panose="020B0604020202020204" pitchFamily="34" charset="0"/>
              <a:cs typeface="Helvetica" panose="020B0604020202020204" pitchFamily="34" charset="0"/>
            </a:endParaRPr>
          </a:p>
          <a:p>
            <a:pPr marL="442912" indent="-385763">
              <a:buFont typeface="+mj-lt"/>
              <a:buAutoNum type="arabicPeriod"/>
            </a:pPr>
            <a:r>
              <a:rPr lang="en-US" sz="2201" b="1" dirty="0">
                <a:latin typeface="Helvetica" panose="020B0604020202020204" pitchFamily="34" charset="0"/>
                <a:cs typeface="Helvetica" panose="020B0604020202020204" pitchFamily="34" charset="0"/>
              </a:rPr>
              <a:t>Operations and Development  (TBD)</a:t>
            </a:r>
          </a:p>
          <a:p>
            <a:pPr marL="442912" indent="-385763">
              <a:buFont typeface="+mj-lt"/>
              <a:buAutoNum type="arabicPeriod"/>
            </a:pPr>
            <a:r>
              <a:rPr lang="en-US" sz="2201" b="1" dirty="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014" y="1099794"/>
            <a:ext cx="7455969" cy="4558003"/>
          </a:xfrm>
          <a:prstGeom prst="rect">
            <a:avLst/>
          </a:prstGeom>
          <a:ln>
            <a:solidFill>
              <a:schemeClr val="tx1"/>
            </a:solidFill>
          </a:ln>
        </p:spPr>
      </p:pic>
      <p:sp>
        <p:nvSpPr>
          <p:cNvPr id="2" name="Title 1"/>
          <p:cNvSpPr>
            <a:spLocks noGrp="1"/>
          </p:cNvSpPr>
          <p:nvPr>
            <p:ph type="title"/>
          </p:nvPr>
        </p:nvSpPr>
        <p:spPr>
          <a:xfrm>
            <a:off x="3258565" y="482809"/>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xDGEOID20</a:t>
            </a:r>
          </a:p>
        </p:txBody>
      </p:sp>
      <p:sp>
        <p:nvSpPr>
          <p:cNvPr id="7" name="TextBox 6"/>
          <p:cNvSpPr txBox="1"/>
          <p:nvPr/>
        </p:nvSpPr>
        <p:spPr>
          <a:xfrm>
            <a:off x="2627961" y="5774931"/>
            <a:ext cx="4704994" cy="90024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prstClr val="black"/>
                </a:solidFill>
                <a:latin typeface="Helvetica"/>
                <a:ea typeface="+mn-ea"/>
              </a:rPr>
              <a:t>Alpha model based on secular trend from GRACE (NASA GSFC mascon v02.4, </a:t>
            </a:r>
            <a:r>
              <a:rPr lang="en-US" sz="1050" dirty="0" err="1">
                <a:solidFill>
                  <a:prstClr val="black"/>
                </a:solidFill>
                <a:latin typeface="Helvetica"/>
                <a:ea typeface="+mn-ea"/>
              </a:rPr>
              <a:t>Luthcke</a:t>
            </a:r>
            <a:r>
              <a:rPr lang="en-US" sz="1050" dirty="0">
                <a:solidFill>
                  <a:prstClr val="black"/>
                </a:solidFill>
                <a:latin typeface="Helvetica"/>
                <a:ea typeface="+mn-ea"/>
              </a:rPr>
              <a:t>, et al. 2013)). </a:t>
            </a:r>
          </a:p>
          <a:p>
            <a:pPr defTabSz="685800" eaLnBrk="1" fontAlgn="auto" hangingPunct="1">
              <a:spcBef>
                <a:spcPts val="0"/>
              </a:spcBef>
              <a:spcAft>
                <a:spcPts val="0"/>
              </a:spcAft>
              <a:defRPr/>
            </a:pPr>
            <a:endParaRPr lang="en-US" sz="1050" dirty="0">
              <a:solidFill>
                <a:prstClr val="black"/>
              </a:solidFill>
              <a:latin typeface="Helvetica"/>
              <a:ea typeface="+mn-ea"/>
            </a:endParaRPr>
          </a:p>
          <a:p>
            <a:pPr defTabSz="685800" eaLnBrk="1" fontAlgn="auto" hangingPunct="1">
              <a:spcBef>
                <a:spcPts val="0"/>
              </a:spcBef>
              <a:spcAft>
                <a:spcPts val="0"/>
              </a:spcAft>
              <a:defRPr/>
            </a:pPr>
            <a:r>
              <a:rPr lang="en-US" sz="1050" dirty="0">
                <a:solidFill>
                  <a:prstClr val="black"/>
                </a:solidFill>
                <a:latin typeface="Helvetica"/>
                <a:ea typeface="+mn-ea"/>
              </a:rPr>
              <a:t>Units: mm/yr. </a:t>
            </a:r>
          </a:p>
          <a:p>
            <a:pPr defTabSz="685800" eaLnBrk="1" fontAlgn="auto" hangingPunct="1">
              <a:spcBef>
                <a:spcPts val="0"/>
              </a:spcBef>
              <a:spcAft>
                <a:spcPts val="0"/>
              </a:spcAft>
              <a:defRPr/>
            </a:pPr>
            <a:r>
              <a:rPr lang="en-US" sz="1050" dirty="0">
                <a:solidFill>
                  <a:prstClr val="black"/>
                </a:solidFill>
                <a:latin typeface="Helvetica"/>
                <a:ea typeface="+mn-ea"/>
              </a:rPr>
              <a:t>Contour Interval: 0.5 mm/</a:t>
            </a:r>
            <a:r>
              <a:rPr lang="en-US" sz="1050" dirty="0" err="1">
                <a:solidFill>
                  <a:prstClr val="black"/>
                </a:solidFill>
                <a:latin typeface="Helvetica"/>
                <a:ea typeface="+mn-ea"/>
              </a:rPr>
              <a:t>yr</a:t>
            </a:r>
            <a:endParaRPr lang="en-US" sz="1050" dirty="0">
              <a:solidFill>
                <a:prstClr val="black"/>
              </a:solidFill>
              <a:latin typeface="Helvetica"/>
              <a:ea typeface="+mn-ea"/>
            </a:endParaRPr>
          </a:p>
        </p:txBody>
      </p:sp>
    </p:spTree>
    <p:extLst>
      <p:ext uri="{BB962C8B-B14F-4D97-AF65-F5344CB8AC3E}">
        <p14:creationId xmlns:p14="http://schemas.microsoft.com/office/powerpoint/2010/main" val="496571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lstStyle/>
          <a:p>
            <a:pPr algn="l"/>
            <a:r>
              <a:rPr lang="en-US" dirty="0"/>
              <a:t>Gravity:</a:t>
            </a:r>
          </a:p>
        </p:txBody>
      </p:sp>
      <p:pic>
        <p:nvPicPr>
          <p:cNvPr id="5" name="Picture 4">
            <a:extLst>
              <a:ext uri="{FF2B5EF4-FFF2-40B4-BE49-F238E27FC236}">
                <a16:creationId xmlns:a16="http://schemas.microsoft.com/office/drawing/2014/main" id="{CC0B9EB3-6F03-4D82-B7AD-546534420F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54677" y="2718576"/>
            <a:ext cx="3917815" cy="2938361"/>
          </a:xfrm>
          <a:prstGeom prst="rect">
            <a:avLst/>
          </a:prstGeom>
        </p:spPr>
      </p:pic>
      <p:pic>
        <p:nvPicPr>
          <p:cNvPr id="9" name="Picture 8">
            <a:extLst>
              <a:ext uri="{FF2B5EF4-FFF2-40B4-BE49-F238E27FC236}">
                <a16:creationId xmlns:a16="http://schemas.microsoft.com/office/drawing/2014/main" id="{5957317A-F4C6-4416-8461-190A59FEAE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555686" y="1981582"/>
            <a:ext cx="3917815" cy="2938361"/>
          </a:xfrm>
          <a:prstGeom prst="rect">
            <a:avLst/>
          </a:prstGeom>
        </p:spPr>
      </p:pic>
      <p:pic>
        <p:nvPicPr>
          <p:cNvPr id="16" name="Picture 15">
            <a:extLst>
              <a:ext uri="{FF2B5EF4-FFF2-40B4-BE49-F238E27FC236}">
                <a16:creationId xmlns:a16="http://schemas.microsoft.com/office/drawing/2014/main" id="{F31DC559-F577-4E6B-916A-056F541436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546914" y="2584628"/>
            <a:ext cx="4070898" cy="3053174"/>
          </a:xfrm>
          <a:prstGeom prst="rect">
            <a:avLst/>
          </a:prstGeom>
        </p:spPr>
      </p:pic>
    </p:spTree>
    <p:extLst>
      <p:ext uri="{BB962C8B-B14F-4D97-AF65-F5344CB8AC3E}">
        <p14:creationId xmlns:p14="http://schemas.microsoft.com/office/powerpoint/2010/main" val="3304227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nvSpPr>
        <p:spPr bwMode="auto">
          <a:xfrm>
            <a:off x="152400" y="1816100"/>
            <a:ext cx="8839200" cy="504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NETWORK	     TIME		NETWORK	   LOCAL	SHIFT</a:t>
            </a:r>
          </a:p>
          <a:p>
            <a:pPr defTabSz="914400" eaLnBrk="1" hangingPunct="1">
              <a:buFontTx/>
              <a:buNone/>
            </a:pPr>
            <a:r>
              <a:rPr lang="en-US" altLang="en-US" sz="1800" u="sng" dirty="0">
                <a:solidFill>
                  <a:srgbClr val="000000"/>
                </a:solidFill>
                <a:latin typeface="Arial" panose="020B0604020202020204" pitchFamily="34" charset="0"/>
                <a:cs typeface="Arial" panose="020B0604020202020204" pitchFamily="34" charset="0"/>
              </a:rPr>
              <a:t>			     SPAN	ACCURACY	ACCURACY		</a:t>
            </a:r>
          </a:p>
          <a:p>
            <a:pPr defTabSz="914400" eaLnBrk="1" hangingPunct="1">
              <a:buFontTx/>
              <a:buNone/>
            </a:pPr>
            <a:endParaRPr lang="en-US" altLang="en-US" sz="1800" u="sng" dirty="0">
              <a:solidFill>
                <a:srgbClr val="000000"/>
              </a:solidFill>
              <a:latin typeface="Arial" panose="020B0604020202020204" pitchFamily="34" charset="0"/>
              <a:cs typeface="Arial" panose="020B0604020202020204" pitchFamily="34" charset="0"/>
            </a:endParaRPr>
          </a:p>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NAD 27		    1927-1986	10 meter	s	(1:100,000)	</a:t>
            </a:r>
          </a:p>
          <a:p>
            <a:pPr defTabSz="914400" eaLnBrk="1" hangingPunct="1">
              <a:buFontTx/>
              <a:buNone/>
            </a:pPr>
            <a:endParaRPr lang="en-US" altLang="en-US" sz="1800" dirty="0">
              <a:solidFill>
                <a:srgbClr val="000000"/>
              </a:solidFill>
              <a:latin typeface="Arial" panose="020B0604020202020204" pitchFamily="34" charset="0"/>
              <a:cs typeface="Arial" panose="020B0604020202020204" pitchFamily="34" charset="0"/>
            </a:endParaRPr>
          </a:p>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NAD83(86)	    1986-1990	1 meter		(1:100,000)	10-200 m</a:t>
            </a:r>
          </a:p>
          <a:p>
            <a:pPr defTabSz="914400" eaLnBrk="1" hangingPunct="1">
              <a:buFontTx/>
              <a:buNone/>
            </a:pPr>
            <a:endParaRPr lang="en-US" altLang="en-US" sz="1800" dirty="0">
              <a:solidFill>
                <a:srgbClr val="000000"/>
              </a:solidFill>
              <a:latin typeface="Arial" panose="020B0604020202020204" pitchFamily="34" charset="0"/>
              <a:cs typeface="Arial" panose="020B0604020202020204" pitchFamily="34" charset="0"/>
            </a:endParaRPr>
          </a:p>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NAD83(199x)* 	     1990-2007	0.1 meter 	(1:1 million)	0.3-1.0 m</a:t>
            </a:r>
          </a:p>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  “HARN”, “FBN”			                             (1:10 million)	0.05</a:t>
            </a:r>
          </a:p>
          <a:p>
            <a:pPr defTabSz="914400" eaLnBrk="1" hangingPunct="1">
              <a:buFontTx/>
              <a:buNone/>
            </a:pPr>
            <a:endParaRPr lang="en-US" altLang="en-US" sz="1800" dirty="0">
              <a:solidFill>
                <a:srgbClr val="000000"/>
              </a:solidFill>
              <a:latin typeface="Arial" panose="020B0604020202020204" pitchFamily="34" charset="0"/>
              <a:cs typeface="Arial" panose="020B0604020202020204" pitchFamily="34" charset="0"/>
            </a:endParaRPr>
          </a:p>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NAD83(NSRS2007)  2007-2011	0.01 meter	0.01 meter	0.03 m</a:t>
            </a:r>
          </a:p>
          <a:p>
            <a:pPr defTabSz="914400" eaLnBrk="1" hangingPunct="1">
              <a:buFontTx/>
              <a:buNone/>
            </a:pPr>
            <a:endParaRPr lang="en-US" altLang="en-US" sz="1800" dirty="0">
              <a:solidFill>
                <a:srgbClr val="000000"/>
              </a:solidFill>
              <a:latin typeface="Arial" panose="020B0604020202020204" pitchFamily="34" charset="0"/>
              <a:cs typeface="Arial" panose="020B0604020202020204" pitchFamily="34" charset="0"/>
            </a:endParaRPr>
          </a:p>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NAD83(2011)  	     2011-	2025	0.01 meter	0.01 meter	0.01 m</a:t>
            </a:r>
          </a:p>
          <a:p>
            <a:pPr defTabSz="914400" eaLnBrk="1" hangingPunct="1">
              <a:buFontTx/>
              <a:buNone/>
            </a:pPr>
            <a:endParaRPr lang="en-US" altLang="en-US" sz="1800" dirty="0">
              <a:solidFill>
                <a:srgbClr val="000000"/>
              </a:solidFill>
              <a:latin typeface="Arial" panose="020B0604020202020204" pitchFamily="34" charset="0"/>
              <a:cs typeface="Arial" panose="020B0604020202020204" pitchFamily="34" charset="0"/>
            </a:endParaRPr>
          </a:p>
          <a:p>
            <a:pPr defTabSz="914400" eaLnBrk="1" hangingPunct="1">
              <a:buFontTx/>
              <a:buNone/>
            </a:pPr>
            <a:r>
              <a:rPr lang="en-US" altLang="en-US" sz="1800" dirty="0">
                <a:solidFill>
                  <a:srgbClr val="000000"/>
                </a:solidFill>
                <a:latin typeface="Arial" panose="020B0604020202020204" pitchFamily="34" charset="0"/>
                <a:cs typeface="Arial" panose="020B0604020202020204" pitchFamily="34" charset="0"/>
              </a:rPr>
              <a:t>NATRF2022	     2025-		0.01 meter	0.01 meter        </a:t>
            </a:r>
            <a:r>
              <a:rPr lang="en-US" altLang="en-US" sz="1800" dirty="0">
                <a:solidFill>
                  <a:srgbClr val="000000"/>
                </a:solidFill>
                <a:latin typeface="Cambria Math" panose="02040503050406030204" pitchFamily="18" charset="0"/>
                <a:ea typeface="Cambria Math" panose="02040503050406030204" pitchFamily="18" charset="0"/>
                <a:cs typeface="Arial" panose="020B0604020202020204" pitchFamily="34" charset="0"/>
              </a:rPr>
              <a:t>≈</a:t>
            </a:r>
            <a:r>
              <a:rPr lang="en-US" altLang="en-US" sz="1800" dirty="0">
                <a:solidFill>
                  <a:srgbClr val="000000"/>
                </a:solidFill>
                <a:latin typeface="Arial" panose="020B0604020202020204" pitchFamily="34" charset="0"/>
                <a:cs typeface="Arial" panose="020B0604020202020204" pitchFamily="34" charset="0"/>
              </a:rPr>
              <a:t> 1.30 m </a:t>
            </a:r>
          </a:p>
          <a:p>
            <a:pPr defTabSz="914400" eaLnBrk="1" hangingPunct="1">
              <a:buFontTx/>
              <a:buNone/>
            </a:pPr>
            <a:endParaRPr lang="en-US" altLang="en-US" sz="1800" dirty="0">
              <a:solidFill>
                <a:srgbClr val="000000"/>
              </a:solidFill>
              <a:latin typeface="Arial" panose="020B0604020202020204" pitchFamily="34" charset="0"/>
              <a:cs typeface="Arial" panose="020B0604020202020204" pitchFamily="34" charset="0"/>
            </a:endParaRPr>
          </a:p>
          <a:p>
            <a:pPr defTabSz="914400" eaLnBrk="1" hangingPunct="1">
              <a:buFontTx/>
              <a:buNone/>
            </a:pPr>
            <a:endParaRPr lang="en-US" altLang="en-US" sz="1800" dirty="0">
              <a:solidFill>
                <a:srgbClr val="000000"/>
              </a:solidFill>
              <a:latin typeface="Arial" panose="020B0604020202020204" pitchFamily="34" charset="0"/>
              <a:cs typeface="Arial" panose="020B0604020202020204" pitchFamily="34" charset="0"/>
            </a:endParaRPr>
          </a:p>
        </p:txBody>
      </p:sp>
      <p:sp>
        <p:nvSpPr>
          <p:cNvPr id="154627" name="Title 4"/>
          <p:cNvSpPr>
            <a:spLocks noGrp="1"/>
          </p:cNvSpPr>
          <p:nvPr>
            <p:ph type="title"/>
          </p:nvPr>
        </p:nvSpPr>
        <p:spPr>
          <a:xfrm>
            <a:off x="457200" y="457200"/>
            <a:ext cx="8229600" cy="1143000"/>
          </a:xfrm>
        </p:spPr>
        <p:txBody>
          <a:bodyPr/>
          <a:lstStyle/>
          <a:p>
            <a:pPr eaLnBrk="1" hangingPunct="1"/>
            <a:r>
              <a:rPr lang="en-US" altLang="en-US" sz="2800">
                <a:latin typeface="Verdana" panose="020B0604030504040204" pitchFamily="34" charset="0"/>
                <a:ea typeface="ＭＳ Ｐゴシック" panose="020B0600070205080204" pitchFamily="34" charset="-128"/>
              </a:rPr>
              <a:t>National Spatial Reference System (NSRS) Improvements over time</a:t>
            </a:r>
            <a:endParaRPr lang="en-US" altLang="en-US" sz="3200">
              <a:latin typeface="Verdana" panose="020B0604030504040204" pitchFamily="34" charset="0"/>
              <a:ea typeface="ＭＳ Ｐゴシック" panose="020B0600070205080204" pitchFamily="34" charset="-128"/>
            </a:endParaRPr>
          </a:p>
        </p:txBody>
      </p:sp>
      <p:sp>
        <p:nvSpPr>
          <p:cNvPr id="6" name="Rectangle 5"/>
          <p:cNvSpPr/>
          <p:nvPr/>
        </p:nvSpPr>
        <p:spPr>
          <a:xfrm>
            <a:off x="3733800" y="1827213"/>
            <a:ext cx="1600200" cy="5030787"/>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defRPr/>
            </a:pPr>
            <a:endParaRPr lang="en-US" dirty="0">
              <a:solidFill>
                <a:prstClr val="white"/>
              </a:solidFill>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2735D4-B72C-452C-ACA6-D86688E3B4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376" y="1586342"/>
            <a:ext cx="9024836" cy="4934897"/>
          </a:xfrm>
          <a:prstGeom prst="rect">
            <a:avLst/>
          </a:prstGeom>
        </p:spPr>
      </p:pic>
      <p:sp>
        <p:nvSpPr>
          <p:cNvPr id="16" name="Title 1"/>
          <p:cNvSpPr>
            <a:spLocks noGrp="1"/>
          </p:cNvSpPr>
          <p:nvPr>
            <p:ph type="title"/>
          </p:nvPr>
        </p:nvSpPr>
        <p:spPr>
          <a:xfrm>
            <a:off x="182052" y="1704090"/>
            <a:ext cx="3445397" cy="548301"/>
          </a:xfrm>
          <a:solidFill>
            <a:schemeClr val="bg1"/>
          </a:solidFill>
          <a:ln>
            <a:solidFill>
              <a:schemeClr val="tx1"/>
            </a:solidFill>
          </a:ln>
        </p:spPr>
        <p:txBody>
          <a:bodyPr>
            <a:normAutofit/>
          </a:bodyPr>
          <a:lstStyle/>
          <a:p>
            <a:pPr algn="l"/>
            <a:r>
              <a:rPr lang="en-US" sz="2700" dirty="0" err="1">
                <a:latin typeface="Helvetica" panose="020B0604020202020204" pitchFamily="34" charset="0"/>
                <a:cs typeface="Helvetica" panose="020B0604020202020204" pitchFamily="34" charset="0"/>
              </a:rPr>
              <a:t>GeMS</a:t>
            </a:r>
            <a:r>
              <a:rPr lang="en-US" sz="2700" dirty="0">
                <a:latin typeface="Helvetica" panose="020B0604020202020204" pitchFamily="34" charset="0"/>
                <a:cs typeface="Helvetica" panose="020B0604020202020204" pitchFamily="34" charset="0"/>
              </a:rPr>
              <a:t>-VS: Gravity</a:t>
            </a:r>
          </a:p>
        </p:txBody>
      </p:sp>
      <p:sp>
        <p:nvSpPr>
          <p:cNvPr id="28" name="TextBox 10"/>
          <p:cNvSpPr txBox="1"/>
          <p:nvPr/>
        </p:nvSpPr>
        <p:spPr>
          <a:xfrm>
            <a:off x="6883003" y="2330508"/>
            <a:ext cx="467707"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err="1">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Tok</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29" name="TextBox 11"/>
          <p:cNvSpPr txBox="1"/>
          <p:nvPr/>
        </p:nvSpPr>
        <p:spPr>
          <a:xfrm>
            <a:off x="5612174" y="4234721"/>
            <a:ext cx="1010568"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Glennallen</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30" name="TextBox 12"/>
          <p:cNvSpPr txBox="1"/>
          <p:nvPr/>
        </p:nvSpPr>
        <p:spPr>
          <a:xfrm>
            <a:off x="1562471" y="5333608"/>
            <a:ext cx="909118"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Anchorage</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31" name="TextBox 12"/>
          <p:cNvSpPr txBox="1"/>
          <p:nvPr/>
        </p:nvSpPr>
        <p:spPr>
          <a:xfrm>
            <a:off x="3968318" y="5827087"/>
            <a:ext cx="861371"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Valdez</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22" name="TextBox 12"/>
          <p:cNvSpPr txBox="1"/>
          <p:nvPr/>
        </p:nvSpPr>
        <p:spPr>
          <a:xfrm>
            <a:off x="2096957" y="4820314"/>
            <a:ext cx="749261"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Palmer</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28D5AA31-989D-45E9-B399-7F1DDDE76C13}"/>
              </a:ext>
            </a:extLst>
          </p:cNvPr>
          <p:cNvSpPr txBox="1"/>
          <p:nvPr/>
        </p:nvSpPr>
        <p:spPr>
          <a:xfrm>
            <a:off x="1389355" y="444818"/>
            <a:ext cx="5961355"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GeMS</a:t>
            </a:r>
            <a:r>
              <a:rPr lang="en-US" sz="4400" dirty="0">
                <a:latin typeface="Times New Roman" panose="02020603050405020304" pitchFamily="18" charset="0"/>
                <a:cs typeface="Times New Roman" panose="02020603050405020304" pitchFamily="18" charset="0"/>
              </a:rPr>
              <a:t> Validation Survey</a:t>
            </a:r>
          </a:p>
        </p:txBody>
      </p:sp>
    </p:spTree>
    <p:extLst>
      <p:ext uri="{BB962C8B-B14F-4D97-AF65-F5344CB8AC3E}">
        <p14:creationId xmlns:p14="http://schemas.microsoft.com/office/powerpoint/2010/main" val="3709136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20707-0CEE-4599-AD25-313723001F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792" y="1436910"/>
            <a:ext cx="8894416" cy="4495939"/>
          </a:xfrm>
          <a:prstGeom prst="rect">
            <a:avLst/>
          </a:prstGeom>
          <a:ln>
            <a:solidFill>
              <a:schemeClr val="tx1"/>
            </a:solidFill>
          </a:ln>
        </p:spPr>
      </p:pic>
      <p:sp>
        <p:nvSpPr>
          <p:cNvPr id="16" name="Title 1"/>
          <p:cNvSpPr>
            <a:spLocks noGrp="1"/>
          </p:cNvSpPr>
          <p:nvPr>
            <p:ph type="title"/>
          </p:nvPr>
        </p:nvSpPr>
        <p:spPr>
          <a:xfrm>
            <a:off x="5503231" y="1520043"/>
            <a:ext cx="3445397" cy="857250"/>
          </a:xfrm>
          <a:solidFill>
            <a:schemeClr val="bg1"/>
          </a:solidFill>
          <a:ln>
            <a:solidFill>
              <a:schemeClr val="tx1"/>
            </a:solidFill>
          </a:ln>
        </p:spPr>
        <p:txBody>
          <a:bodyPr>
            <a:normAutofit fontScale="90000"/>
          </a:bodyPr>
          <a:lstStyle/>
          <a:p>
            <a:pPr algn="r"/>
            <a:r>
              <a:rPr lang="en-US" sz="2700" dirty="0" err="1">
                <a:latin typeface="Helvetica" panose="020B0604020202020204" pitchFamily="34" charset="0"/>
                <a:cs typeface="Helvetica" panose="020B0604020202020204" pitchFamily="34" charset="0"/>
              </a:rPr>
              <a:t>GeMS</a:t>
            </a:r>
            <a:r>
              <a:rPr lang="en-US" sz="2700" dirty="0">
                <a:latin typeface="Helvetica" panose="020B0604020202020204" pitchFamily="34" charset="0"/>
                <a:cs typeface="Helvetica" panose="020B0604020202020204" pitchFamily="34" charset="0"/>
              </a:rPr>
              <a:t> Validation Survey (</a:t>
            </a:r>
            <a:r>
              <a:rPr lang="en-US" sz="2700" dirty="0" err="1">
                <a:latin typeface="Helvetica" panose="020B0604020202020204" pitchFamily="34" charset="0"/>
                <a:cs typeface="Helvetica" panose="020B0604020202020204" pitchFamily="34" charset="0"/>
              </a:rPr>
              <a:t>GeMS</a:t>
            </a:r>
            <a:r>
              <a:rPr lang="en-US" sz="2700" dirty="0">
                <a:latin typeface="Helvetica" panose="020B0604020202020204" pitchFamily="34" charset="0"/>
                <a:cs typeface="Helvetica" panose="020B0604020202020204" pitchFamily="34" charset="0"/>
              </a:rPr>
              <a:t>-VS)</a:t>
            </a:r>
          </a:p>
        </p:txBody>
      </p:sp>
      <p:sp>
        <p:nvSpPr>
          <p:cNvPr id="28" name="TextBox 10"/>
          <p:cNvSpPr txBox="1"/>
          <p:nvPr/>
        </p:nvSpPr>
        <p:spPr>
          <a:xfrm>
            <a:off x="4828185" y="3198168"/>
            <a:ext cx="379325"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err="1">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Tok</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29" name="TextBox 11"/>
          <p:cNvSpPr txBox="1"/>
          <p:nvPr/>
        </p:nvSpPr>
        <p:spPr>
          <a:xfrm>
            <a:off x="4928956" y="3795322"/>
            <a:ext cx="802454"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Glennallen</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30" name="TextBox 12"/>
          <p:cNvSpPr txBox="1"/>
          <p:nvPr/>
        </p:nvSpPr>
        <p:spPr>
          <a:xfrm>
            <a:off x="3446705" y="4106269"/>
            <a:ext cx="802454"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Anchorage</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31" name="TextBox 12"/>
          <p:cNvSpPr txBox="1"/>
          <p:nvPr/>
        </p:nvSpPr>
        <p:spPr>
          <a:xfrm>
            <a:off x="4675981" y="4337101"/>
            <a:ext cx="606233"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Valdez</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22" name="TextBox 12"/>
          <p:cNvSpPr txBox="1"/>
          <p:nvPr/>
        </p:nvSpPr>
        <p:spPr>
          <a:xfrm>
            <a:off x="3446704" y="3746186"/>
            <a:ext cx="749261"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Palmer</a:t>
            </a:r>
            <a:endParaRPr lang="en-US" sz="1200" dirty="0">
              <a:solidFill>
                <a:prstClr val="black"/>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A9C7FBD6-4682-407F-B9C7-2619B6EA1E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2226" y="1799917"/>
            <a:ext cx="1901152" cy="1430171"/>
          </a:xfrm>
          <a:prstGeom prst="rect">
            <a:avLst/>
          </a:prstGeom>
        </p:spPr>
      </p:pic>
      <p:pic>
        <p:nvPicPr>
          <p:cNvPr id="8" name="Picture 7">
            <a:extLst>
              <a:ext uri="{FF2B5EF4-FFF2-40B4-BE49-F238E27FC236}">
                <a16:creationId xmlns:a16="http://schemas.microsoft.com/office/drawing/2014/main" id="{22A440E4-882B-4E9D-BEC9-B9DA68A40D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51136" y="3498916"/>
            <a:ext cx="2725820" cy="2044365"/>
          </a:xfrm>
          <a:prstGeom prst="rect">
            <a:avLst/>
          </a:prstGeom>
        </p:spPr>
      </p:pic>
      <p:pic>
        <p:nvPicPr>
          <p:cNvPr id="24" name="Picture 23">
            <a:extLst>
              <a:ext uri="{FF2B5EF4-FFF2-40B4-BE49-F238E27FC236}">
                <a16:creationId xmlns:a16="http://schemas.microsoft.com/office/drawing/2014/main" id="{F0D12165-F000-4D5D-B83A-6694177A9D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6083487" y="2891733"/>
            <a:ext cx="3047312" cy="2285484"/>
          </a:xfrm>
          <a:prstGeom prst="rect">
            <a:avLst/>
          </a:prstGeom>
        </p:spPr>
      </p:pic>
      <p:pic>
        <p:nvPicPr>
          <p:cNvPr id="34" name="Picture 33">
            <a:extLst>
              <a:ext uri="{FF2B5EF4-FFF2-40B4-BE49-F238E27FC236}">
                <a16:creationId xmlns:a16="http://schemas.microsoft.com/office/drawing/2014/main" id="{86121B90-DBA8-49C4-BECA-F569369878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496893" y="1788744"/>
            <a:ext cx="2149599" cy="1612199"/>
          </a:xfrm>
          <a:prstGeom prst="rect">
            <a:avLst/>
          </a:prstGeom>
        </p:spPr>
      </p:pic>
    </p:spTree>
    <p:extLst>
      <p:ext uri="{BB962C8B-B14F-4D97-AF65-F5344CB8AC3E}">
        <p14:creationId xmlns:p14="http://schemas.microsoft.com/office/powerpoint/2010/main" val="2361499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F293F0-85E3-4B51-8209-4DCD9AA4CA28}"/>
              </a:ext>
            </a:extLst>
          </p:cNvPr>
          <p:cNvSpPr>
            <a:spLocks noGrp="1"/>
          </p:cNvSpPr>
          <p:nvPr>
            <p:ph type="title"/>
          </p:nvPr>
        </p:nvSpPr>
        <p:spPr/>
        <p:txBody>
          <a:bodyPr/>
          <a:lstStyle/>
          <a:p>
            <a:pPr algn="l"/>
            <a:r>
              <a:rPr lang="en-US" dirty="0"/>
              <a:t>GNSS:</a:t>
            </a:r>
          </a:p>
        </p:txBody>
      </p:sp>
      <p:pic>
        <p:nvPicPr>
          <p:cNvPr id="10" name="Picture 9">
            <a:extLst>
              <a:ext uri="{FF2B5EF4-FFF2-40B4-BE49-F238E27FC236}">
                <a16:creationId xmlns:a16="http://schemas.microsoft.com/office/drawing/2014/main" id="{15C927A0-39DD-467C-83BA-2764CD933B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6288" y="2697740"/>
            <a:ext cx="5339514" cy="3765204"/>
          </a:xfrm>
          <a:prstGeom prst="rect">
            <a:avLst/>
          </a:prstGeom>
        </p:spPr>
      </p:pic>
      <p:pic>
        <p:nvPicPr>
          <p:cNvPr id="3" name="Picture 2">
            <a:extLst>
              <a:ext uri="{FF2B5EF4-FFF2-40B4-BE49-F238E27FC236}">
                <a16:creationId xmlns:a16="http://schemas.microsoft.com/office/drawing/2014/main" id="{CDC1121E-D149-4749-BCE2-4DBB09BE2C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5057" y="1397645"/>
            <a:ext cx="2687220" cy="2654657"/>
          </a:xfrm>
          <a:prstGeom prst="rect">
            <a:avLst/>
          </a:prstGeom>
        </p:spPr>
      </p:pic>
      <p:pic>
        <p:nvPicPr>
          <p:cNvPr id="14" name="Picture 13">
            <a:extLst>
              <a:ext uri="{FF2B5EF4-FFF2-40B4-BE49-F238E27FC236}">
                <a16:creationId xmlns:a16="http://schemas.microsoft.com/office/drawing/2014/main" id="{AB0C7FA4-0CF6-4947-AE42-9026B0BB78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587729" y="1681089"/>
            <a:ext cx="2709959" cy="2032469"/>
          </a:xfrm>
          <a:prstGeom prst="rect">
            <a:avLst/>
          </a:prstGeom>
        </p:spPr>
      </p:pic>
      <p:pic>
        <p:nvPicPr>
          <p:cNvPr id="12" name="Picture 11">
            <a:extLst>
              <a:ext uri="{FF2B5EF4-FFF2-40B4-BE49-F238E27FC236}">
                <a16:creationId xmlns:a16="http://schemas.microsoft.com/office/drawing/2014/main" id="{3F2E9CEC-F204-4077-9A7B-AEB8DF27B3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611" y="3940804"/>
            <a:ext cx="3441184" cy="2330541"/>
          </a:xfrm>
          <a:prstGeom prst="rect">
            <a:avLst/>
          </a:prstGeom>
        </p:spPr>
      </p:pic>
      <p:pic>
        <p:nvPicPr>
          <p:cNvPr id="6" name="Picture 5">
            <a:extLst>
              <a:ext uri="{FF2B5EF4-FFF2-40B4-BE49-F238E27FC236}">
                <a16:creationId xmlns:a16="http://schemas.microsoft.com/office/drawing/2014/main" id="{88E33DFB-5B92-4F9E-AFBC-3CB2BDE2672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026229" y="1417638"/>
            <a:ext cx="2306885" cy="2516603"/>
          </a:xfrm>
          <a:prstGeom prst="rect">
            <a:avLst/>
          </a:prstGeom>
        </p:spPr>
      </p:pic>
    </p:spTree>
    <p:extLst>
      <p:ext uri="{BB962C8B-B14F-4D97-AF65-F5344CB8AC3E}">
        <p14:creationId xmlns:p14="http://schemas.microsoft.com/office/powerpoint/2010/main" val="2664388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92657-E609-4C91-B595-7D46B0980B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663" y="1063527"/>
            <a:ext cx="9012675" cy="4937223"/>
          </a:xfrm>
          <a:prstGeom prst="rect">
            <a:avLst/>
          </a:prstGeom>
        </p:spPr>
      </p:pic>
      <p:sp>
        <p:nvSpPr>
          <p:cNvPr id="16" name="Title 1"/>
          <p:cNvSpPr>
            <a:spLocks noGrp="1"/>
          </p:cNvSpPr>
          <p:nvPr>
            <p:ph type="title"/>
          </p:nvPr>
        </p:nvSpPr>
        <p:spPr>
          <a:xfrm>
            <a:off x="177338" y="1162551"/>
            <a:ext cx="3445397" cy="548301"/>
          </a:xfrm>
          <a:solidFill>
            <a:schemeClr val="bg1"/>
          </a:solidFill>
          <a:ln>
            <a:solidFill>
              <a:schemeClr val="tx1"/>
            </a:solidFill>
          </a:ln>
        </p:spPr>
        <p:txBody>
          <a:bodyPr>
            <a:normAutofit/>
          </a:bodyPr>
          <a:lstStyle/>
          <a:p>
            <a:pPr algn="l"/>
            <a:r>
              <a:rPr lang="en-US" sz="2700" dirty="0" err="1">
                <a:latin typeface="Helvetica" panose="020B0604020202020204" pitchFamily="34" charset="0"/>
                <a:cs typeface="Helvetica" panose="020B0604020202020204" pitchFamily="34" charset="0"/>
              </a:rPr>
              <a:t>GeMS</a:t>
            </a:r>
            <a:r>
              <a:rPr lang="en-US" sz="2700" dirty="0">
                <a:latin typeface="Helvetica" panose="020B0604020202020204" pitchFamily="34" charset="0"/>
                <a:cs typeface="Helvetica" panose="020B0604020202020204" pitchFamily="34" charset="0"/>
              </a:rPr>
              <a:t>-VS: GNSS</a:t>
            </a:r>
          </a:p>
        </p:txBody>
      </p:sp>
      <p:sp>
        <p:nvSpPr>
          <p:cNvPr id="28" name="TextBox 10"/>
          <p:cNvSpPr txBox="1"/>
          <p:nvPr/>
        </p:nvSpPr>
        <p:spPr>
          <a:xfrm>
            <a:off x="6878289" y="1788969"/>
            <a:ext cx="419155"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err="1">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Tok</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29" name="TextBox 11"/>
          <p:cNvSpPr txBox="1"/>
          <p:nvPr/>
        </p:nvSpPr>
        <p:spPr>
          <a:xfrm>
            <a:off x="5607459" y="3693182"/>
            <a:ext cx="1033037"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Glennallen</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30" name="TextBox 12"/>
          <p:cNvSpPr txBox="1"/>
          <p:nvPr/>
        </p:nvSpPr>
        <p:spPr>
          <a:xfrm>
            <a:off x="1597981" y="4792069"/>
            <a:ext cx="868893"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Anchorage</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31" name="TextBox 12"/>
          <p:cNvSpPr txBox="1"/>
          <p:nvPr/>
        </p:nvSpPr>
        <p:spPr>
          <a:xfrm>
            <a:off x="4003830" y="5285548"/>
            <a:ext cx="821146"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Valdez</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22" name="TextBox 12"/>
          <p:cNvSpPr txBox="1"/>
          <p:nvPr/>
        </p:nvSpPr>
        <p:spPr>
          <a:xfrm>
            <a:off x="2092243" y="4278775"/>
            <a:ext cx="749261"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Palmer</a:t>
            </a:r>
            <a:endParaRPr lang="en-US" sz="1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159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488251"/>
            <a:ext cx="8229600" cy="1143000"/>
          </a:xfrm>
        </p:spPr>
        <p:txBody>
          <a:bodyPr>
            <a:normAutofit/>
          </a:bodyPr>
          <a:lstStyle/>
          <a:p>
            <a:r>
              <a:rPr lang="en-US" sz="3600" dirty="0"/>
              <a:t>Deflection of the vertical</a:t>
            </a:r>
          </a:p>
        </p:txBody>
      </p:sp>
      <p:pic>
        <p:nvPicPr>
          <p:cNvPr id="2" name="Picture 1">
            <a:extLst>
              <a:ext uri="{FF2B5EF4-FFF2-40B4-BE49-F238E27FC236}">
                <a16:creationId xmlns:a16="http://schemas.microsoft.com/office/drawing/2014/main" id="{902560FD-55A5-4152-8363-310DA709EE2D}"/>
              </a:ext>
            </a:extLst>
          </p:cNvPr>
          <p:cNvPicPr>
            <a:picLocks noChangeAspect="1"/>
          </p:cNvPicPr>
          <p:nvPr/>
        </p:nvPicPr>
        <p:blipFill>
          <a:blip r:embed="rId3"/>
          <a:stretch>
            <a:fillRect/>
          </a:stretch>
        </p:blipFill>
        <p:spPr>
          <a:xfrm>
            <a:off x="4337688" y="2031938"/>
            <a:ext cx="4815044" cy="3431267"/>
          </a:xfrm>
          <a:prstGeom prst="rect">
            <a:avLst/>
          </a:prstGeom>
          <a:ln>
            <a:solidFill>
              <a:schemeClr val="tx1"/>
            </a:solidFill>
          </a:ln>
        </p:spPr>
      </p:pic>
      <p:sp>
        <p:nvSpPr>
          <p:cNvPr id="3" name="TextBox 2">
            <a:extLst>
              <a:ext uri="{FF2B5EF4-FFF2-40B4-BE49-F238E27FC236}">
                <a16:creationId xmlns:a16="http://schemas.microsoft.com/office/drawing/2014/main" id="{1C145E68-03DE-4079-8D42-290CCDB13DDE}"/>
              </a:ext>
            </a:extLst>
          </p:cNvPr>
          <p:cNvSpPr txBox="1"/>
          <p:nvPr/>
        </p:nvSpPr>
        <p:spPr>
          <a:xfrm>
            <a:off x="7643087" y="5493982"/>
            <a:ext cx="1461357"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Helvetica"/>
                <a:ea typeface="+mn-ea"/>
              </a:rPr>
              <a:t>Hirt, et al. 2010</a:t>
            </a:r>
          </a:p>
        </p:txBody>
      </p:sp>
      <p:pic>
        <p:nvPicPr>
          <p:cNvPr id="14" name="Picture 13">
            <a:extLst>
              <a:ext uri="{FF2B5EF4-FFF2-40B4-BE49-F238E27FC236}">
                <a16:creationId xmlns:a16="http://schemas.microsoft.com/office/drawing/2014/main" id="{0A22BED2-E40D-48E3-857D-DE74C36201D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4255" t="5304" r="19964" b="7132"/>
          <a:stretch/>
        </p:blipFill>
        <p:spPr>
          <a:xfrm rot="5400000">
            <a:off x="473002" y="1727607"/>
            <a:ext cx="3431266" cy="4039932"/>
          </a:xfrm>
          <a:prstGeom prst="rect">
            <a:avLst/>
          </a:prstGeom>
          <a:ln>
            <a:solidFill>
              <a:schemeClr val="tx1"/>
            </a:solidFill>
          </a:ln>
        </p:spPr>
      </p:pic>
      <p:pic>
        <p:nvPicPr>
          <p:cNvPr id="17" name="Picture 16">
            <a:extLst>
              <a:ext uri="{FF2B5EF4-FFF2-40B4-BE49-F238E27FC236}">
                <a16:creationId xmlns:a16="http://schemas.microsoft.com/office/drawing/2014/main" id="{9DF97B4E-1AC9-47FC-AFDE-21BEEC654D85}"/>
              </a:ext>
            </a:extLst>
          </p:cNvPr>
          <p:cNvPicPr>
            <a:picLocks noChangeAspect="1"/>
          </p:cNvPicPr>
          <p:nvPr/>
        </p:nvPicPr>
        <p:blipFill rotWithShape="1">
          <a:blip r:embed="rId3"/>
          <a:srcRect l="16899" t="14809" r="51709" b="60080"/>
          <a:stretch/>
        </p:blipFill>
        <p:spPr>
          <a:xfrm rot="748547">
            <a:off x="779461" y="3424657"/>
            <a:ext cx="1554590" cy="886178"/>
          </a:xfrm>
          <a:prstGeom prst="rect">
            <a:avLst/>
          </a:prstGeom>
          <a:noFill/>
          <a:ln>
            <a:solidFill>
              <a:srgbClr val="FF0000"/>
            </a:solidFill>
          </a:ln>
          <a:effectLst/>
        </p:spPr>
      </p:pic>
      <p:pic>
        <p:nvPicPr>
          <p:cNvPr id="19" name="Picture 18">
            <a:extLst>
              <a:ext uri="{FF2B5EF4-FFF2-40B4-BE49-F238E27FC236}">
                <a16:creationId xmlns:a16="http://schemas.microsoft.com/office/drawing/2014/main" id="{9642A06E-12F4-4E88-ABFC-ED55B34C367B}"/>
              </a:ext>
            </a:extLst>
          </p:cNvPr>
          <p:cNvPicPr>
            <a:picLocks noChangeAspect="1"/>
          </p:cNvPicPr>
          <p:nvPr/>
        </p:nvPicPr>
        <p:blipFill>
          <a:blip r:embed="rId6"/>
          <a:stretch>
            <a:fillRect/>
          </a:stretch>
        </p:blipFill>
        <p:spPr>
          <a:xfrm>
            <a:off x="5536951" y="5603474"/>
            <a:ext cx="1985963" cy="764381"/>
          </a:xfrm>
          <a:prstGeom prst="rect">
            <a:avLst/>
          </a:prstGeom>
        </p:spPr>
      </p:pic>
      <p:pic>
        <p:nvPicPr>
          <p:cNvPr id="20" name="Picture 19">
            <a:extLst>
              <a:ext uri="{FF2B5EF4-FFF2-40B4-BE49-F238E27FC236}">
                <a16:creationId xmlns:a16="http://schemas.microsoft.com/office/drawing/2014/main" id="{AB9E82A4-B2B2-4024-B3A1-934623E65824}"/>
              </a:ext>
            </a:extLst>
          </p:cNvPr>
          <p:cNvPicPr>
            <a:picLocks noChangeAspect="1"/>
          </p:cNvPicPr>
          <p:nvPr/>
        </p:nvPicPr>
        <p:blipFill>
          <a:blip r:embed="rId7"/>
          <a:stretch>
            <a:fillRect/>
          </a:stretch>
        </p:blipFill>
        <p:spPr>
          <a:xfrm>
            <a:off x="147603" y="6199730"/>
            <a:ext cx="2115602" cy="544457"/>
          </a:xfrm>
          <a:prstGeom prst="rect">
            <a:avLst/>
          </a:prstGeom>
        </p:spPr>
      </p:pic>
      <p:pic>
        <p:nvPicPr>
          <p:cNvPr id="18" name="Picture 17">
            <a:extLst>
              <a:ext uri="{FF2B5EF4-FFF2-40B4-BE49-F238E27FC236}">
                <a16:creationId xmlns:a16="http://schemas.microsoft.com/office/drawing/2014/main" id="{7756E889-78CF-4E7C-BD90-8D074CCCFB0B}"/>
              </a:ext>
            </a:extLst>
          </p:cNvPr>
          <p:cNvPicPr>
            <a:picLocks noChangeAspect="1"/>
          </p:cNvPicPr>
          <p:nvPr/>
        </p:nvPicPr>
        <p:blipFill>
          <a:blip r:embed="rId8"/>
          <a:stretch>
            <a:fillRect/>
          </a:stretch>
        </p:blipFill>
        <p:spPr>
          <a:xfrm>
            <a:off x="103827" y="5605201"/>
            <a:ext cx="1669811" cy="762654"/>
          </a:xfrm>
          <a:prstGeom prst="rect">
            <a:avLst/>
          </a:prstGeom>
        </p:spPr>
      </p:pic>
      <p:sp>
        <p:nvSpPr>
          <p:cNvPr id="21" name="TextBox 20">
            <a:extLst>
              <a:ext uri="{FF2B5EF4-FFF2-40B4-BE49-F238E27FC236}">
                <a16:creationId xmlns:a16="http://schemas.microsoft.com/office/drawing/2014/main" id="{D76B147D-A413-44EB-BEE4-2BC615358C79}"/>
              </a:ext>
            </a:extLst>
          </p:cNvPr>
          <p:cNvSpPr txBox="1"/>
          <p:nvPr/>
        </p:nvSpPr>
        <p:spPr>
          <a:xfrm>
            <a:off x="2350092" y="5163124"/>
            <a:ext cx="1858650"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err="1">
                <a:solidFill>
                  <a:prstClr val="black"/>
                </a:solidFill>
                <a:latin typeface="Helvetica"/>
                <a:ea typeface="+mn-ea"/>
              </a:rPr>
              <a:t>Ghilani</a:t>
            </a:r>
            <a:r>
              <a:rPr lang="en-US" sz="1350" dirty="0">
                <a:solidFill>
                  <a:prstClr val="black"/>
                </a:solidFill>
                <a:latin typeface="Helvetica"/>
                <a:ea typeface="+mn-ea"/>
              </a:rPr>
              <a:t> &amp; Wolf, 2015</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F89BD70-DB0B-4A2E-99C6-C64564BA1FFF}"/>
                  </a:ext>
                </a:extLst>
              </p:cNvPr>
              <p:cNvSpPr txBox="1"/>
              <p:nvPr/>
            </p:nvSpPr>
            <p:spPr>
              <a:xfrm>
                <a:off x="863675" y="2122245"/>
                <a:ext cx="542446" cy="300082"/>
              </a:xfrm>
              <a:prstGeom prst="rect">
                <a:avLst/>
              </a:prstGeom>
              <a:noFill/>
            </p:spPr>
            <p:txBody>
              <a:bodyPr wrap="square"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ctrlPr>
                            <a:rPr lang="en-US" sz="1350" i="1">
                              <a:solidFill>
                                <a:srgbClr val="FF0000"/>
                              </a:solidFill>
                              <a:latin typeface="Cambria Math" panose="02040503050406030204" pitchFamily="18" charset="0"/>
                              <a:ea typeface="+mn-ea"/>
                            </a:rPr>
                          </m:ctrlPr>
                        </m:dPr>
                        <m:e>
                          <m:r>
                            <m:rPr>
                              <m:sty m:val="p"/>
                            </m:rPr>
                            <a:rPr lang="el-GR" sz="1350" i="1">
                              <a:solidFill>
                                <a:srgbClr val="FF0000"/>
                              </a:solidFill>
                              <a:latin typeface="Cambria Math" panose="02040503050406030204" pitchFamily="18" charset="0"/>
                              <a:ea typeface="Cambria Math" panose="02040503050406030204" pitchFamily="18" charset="0"/>
                            </a:rPr>
                            <m:t>Φ</m:t>
                          </m:r>
                          <m:r>
                            <a:rPr lang="en-US" sz="1350" i="1">
                              <a:solidFill>
                                <a:srgbClr val="FF0000"/>
                              </a:solidFill>
                              <a:latin typeface="Cambria Math" panose="02040503050406030204" pitchFamily="18" charset="0"/>
                              <a:ea typeface="Cambria Math" panose="02040503050406030204" pitchFamily="18" charset="0"/>
                            </a:rPr>
                            <m:t>,</m:t>
                          </m:r>
                          <m:r>
                            <m:rPr>
                              <m:sty m:val="p"/>
                            </m:rPr>
                            <a:rPr lang="el-GR" sz="1350" i="1">
                              <a:solidFill>
                                <a:srgbClr val="FF0000"/>
                              </a:solidFill>
                              <a:latin typeface="Cambria Math" panose="02040503050406030204" pitchFamily="18" charset="0"/>
                              <a:ea typeface="Cambria Math" panose="02040503050406030204" pitchFamily="18" charset="0"/>
                            </a:rPr>
                            <m:t>Λ</m:t>
                          </m:r>
                        </m:e>
                      </m:d>
                    </m:oMath>
                  </m:oMathPara>
                </a14:m>
                <a:endParaRPr lang="en-US" sz="1350" dirty="0">
                  <a:solidFill>
                    <a:srgbClr val="FF0000"/>
                  </a:solidFill>
                  <a:latin typeface="Helvetica"/>
                  <a:ea typeface="+mn-ea"/>
                </a:endParaRPr>
              </a:p>
            </p:txBody>
          </p:sp>
        </mc:Choice>
        <mc:Fallback xmlns="">
          <p:sp>
            <p:nvSpPr>
              <p:cNvPr id="23" name="TextBox 22">
                <a:extLst>
                  <a:ext uri="{FF2B5EF4-FFF2-40B4-BE49-F238E27FC236}">
                    <a16:creationId xmlns:a16="http://schemas.microsoft.com/office/drawing/2014/main" id="{2F89BD70-DB0B-4A2E-99C6-C64564BA1FFF}"/>
                  </a:ext>
                </a:extLst>
              </p:cNvPr>
              <p:cNvSpPr txBox="1">
                <a:spLocks noRot="1" noChangeAspect="1" noMove="1" noResize="1" noEditPoints="1" noAdjustHandles="1" noChangeArrowheads="1" noChangeShapeType="1" noTextEdit="1"/>
              </p:cNvSpPr>
              <p:nvPr/>
            </p:nvSpPr>
            <p:spPr>
              <a:xfrm>
                <a:off x="863675" y="2122245"/>
                <a:ext cx="542446" cy="30008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DC4099-73D1-4427-B908-8C68037069D6}"/>
                  </a:ext>
                </a:extLst>
              </p:cNvPr>
              <p:cNvSpPr txBox="1"/>
              <p:nvPr/>
            </p:nvSpPr>
            <p:spPr>
              <a:xfrm>
                <a:off x="3008194" y="2122245"/>
                <a:ext cx="542446" cy="300082"/>
              </a:xfrm>
              <a:prstGeom prst="rect">
                <a:avLst/>
              </a:prstGeom>
              <a:noFill/>
            </p:spPr>
            <p:txBody>
              <a:bodyPr wrap="square"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d>
                        <m:dPr>
                          <m:ctrlPr>
                            <a:rPr lang="en-US" sz="1350" i="1">
                              <a:solidFill>
                                <a:srgbClr val="FF0000"/>
                              </a:solidFill>
                              <a:latin typeface="Cambria Math" panose="02040503050406030204" pitchFamily="18" charset="0"/>
                              <a:ea typeface="+mn-ea"/>
                            </a:rPr>
                          </m:ctrlPr>
                        </m:dPr>
                        <m:e>
                          <m:r>
                            <a:rPr lang="el-GR" sz="1350" i="1">
                              <a:solidFill>
                                <a:srgbClr val="FF0000"/>
                              </a:solidFill>
                              <a:latin typeface="Cambria Math" panose="02040503050406030204" pitchFamily="18" charset="0"/>
                              <a:ea typeface="Cambria Math" panose="02040503050406030204" pitchFamily="18" charset="0"/>
                            </a:rPr>
                            <m:t>𝜑</m:t>
                          </m:r>
                          <m:r>
                            <a:rPr lang="en-US" sz="1350" i="1">
                              <a:solidFill>
                                <a:srgbClr val="FF0000"/>
                              </a:solidFill>
                              <a:latin typeface="Cambria Math" panose="02040503050406030204" pitchFamily="18" charset="0"/>
                              <a:ea typeface="Cambria Math" panose="02040503050406030204" pitchFamily="18" charset="0"/>
                            </a:rPr>
                            <m:t>,</m:t>
                          </m:r>
                          <m:r>
                            <a:rPr lang="el-GR" sz="1350" i="1">
                              <a:solidFill>
                                <a:srgbClr val="FF0000"/>
                              </a:solidFill>
                              <a:latin typeface="Cambria Math" panose="02040503050406030204" pitchFamily="18" charset="0"/>
                              <a:ea typeface="Cambria Math" panose="02040503050406030204" pitchFamily="18" charset="0"/>
                            </a:rPr>
                            <m:t>𝜆</m:t>
                          </m:r>
                        </m:e>
                      </m:d>
                    </m:oMath>
                  </m:oMathPara>
                </a14:m>
                <a:endParaRPr lang="en-US" sz="1350" dirty="0">
                  <a:solidFill>
                    <a:srgbClr val="FF0000"/>
                  </a:solidFill>
                  <a:latin typeface="Helvetica"/>
                  <a:ea typeface="+mn-ea"/>
                </a:endParaRPr>
              </a:p>
            </p:txBody>
          </p:sp>
        </mc:Choice>
        <mc:Fallback xmlns="">
          <p:sp>
            <p:nvSpPr>
              <p:cNvPr id="13" name="TextBox 12">
                <a:extLst>
                  <a:ext uri="{FF2B5EF4-FFF2-40B4-BE49-F238E27FC236}">
                    <a16:creationId xmlns:a16="http://schemas.microsoft.com/office/drawing/2014/main" id="{50DC4099-73D1-4427-B908-8C68037069D6}"/>
                  </a:ext>
                </a:extLst>
              </p:cNvPr>
              <p:cNvSpPr txBox="1">
                <a:spLocks noRot="1" noChangeAspect="1" noMove="1" noResize="1" noEditPoints="1" noAdjustHandles="1" noChangeArrowheads="1" noChangeShapeType="1" noTextEdit="1"/>
              </p:cNvSpPr>
              <p:nvPr/>
            </p:nvSpPr>
            <p:spPr>
              <a:xfrm>
                <a:off x="3008194" y="2122245"/>
                <a:ext cx="542446" cy="300082"/>
              </a:xfrm>
              <a:prstGeom prst="rect">
                <a:avLst/>
              </a:prstGeom>
              <a:blipFill>
                <a:blip r:embed="rId10"/>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56A36DC-FC69-4C02-BC1B-995B900AC17D}"/>
                  </a:ext>
                </a:extLst>
              </p:cNvPr>
              <p:cNvSpPr txBox="1"/>
              <p:nvPr/>
            </p:nvSpPr>
            <p:spPr>
              <a:xfrm>
                <a:off x="1813824" y="5644023"/>
                <a:ext cx="2796629" cy="988669"/>
              </a:xfrm>
              <a:prstGeom prst="rect">
                <a:avLst/>
              </a:prstGeom>
              <a:noFill/>
            </p:spPr>
            <p:txBody>
              <a:bodyPr wrap="square" rtlCol="0">
                <a:spAutoFit/>
              </a:bodyPr>
              <a:lstStyle/>
              <a:p>
                <a:pPr defTabSz="685800" eaLnBrk="1" fontAlgn="auto" hangingPunct="1">
                  <a:lnSpc>
                    <a:spcPct val="150000"/>
                  </a:lnSpc>
                  <a:spcBef>
                    <a:spcPts val="0"/>
                  </a:spcBef>
                  <a:spcAft>
                    <a:spcPts val="0"/>
                  </a:spcAft>
                </a:pPr>
                <a:r>
                  <a:rPr lang="en-US" sz="1350" dirty="0">
                    <a:solidFill>
                      <a:prstClr val="black"/>
                    </a:solidFill>
                    <a:latin typeface="Helvetica"/>
                    <a:ea typeface="+mn-ea"/>
                  </a:rPr>
                  <a:t>N-S component</a:t>
                </a:r>
              </a:p>
              <a:p>
                <a:pPr defTabSz="685800" eaLnBrk="1" fontAlgn="auto" hangingPunct="1">
                  <a:lnSpc>
                    <a:spcPct val="150000"/>
                  </a:lnSpc>
                  <a:spcBef>
                    <a:spcPts val="0"/>
                  </a:spcBef>
                  <a:spcAft>
                    <a:spcPts val="0"/>
                  </a:spcAft>
                </a:pPr>
                <a:r>
                  <a:rPr lang="en-US" sz="1350" dirty="0">
                    <a:solidFill>
                      <a:prstClr val="black"/>
                    </a:solidFill>
                    <a:latin typeface="Helvetica"/>
                    <a:ea typeface="+mn-ea"/>
                  </a:rPr>
                  <a:t>E-W component</a:t>
                </a:r>
              </a:p>
              <a:p>
                <a:pPr defTabSz="685800" eaLnBrk="1" fontAlgn="auto" hangingPunct="1">
                  <a:lnSpc>
                    <a:spcPct val="150000"/>
                  </a:lnSpc>
                  <a:spcBef>
                    <a:spcPts val="0"/>
                  </a:spcBef>
                  <a:spcAft>
                    <a:spcPts val="0"/>
                  </a:spcAft>
                </a:pPr>
                <a:r>
                  <a:rPr lang="en-US" sz="1350" dirty="0">
                    <a:solidFill>
                      <a:prstClr val="black"/>
                    </a:solidFill>
                    <a:latin typeface="Helvetica"/>
                    <a:ea typeface="+mn-ea"/>
                  </a:rPr>
                  <a:t>Magnitude in </a:t>
                </a:r>
                <a14:m>
                  <m:oMath xmlns:m="http://schemas.openxmlformats.org/officeDocument/2006/math">
                    <m:r>
                      <a:rPr lang="en-US" sz="1350" i="1">
                        <a:solidFill>
                          <a:prstClr val="black"/>
                        </a:solidFill>
                        <a:latin typeface="Cambria Math" panose="02040503050406030204" pitchFamily="18" charset="0"/>
                        <a:ea typeface="Cambria Math" panose="02040503050406030204" pitchFamily="18" charset="0"/>
                      </a:rPr>
                      <m:t>𝛼</m:t>
                    </m:r>
                  </m:oMath>
                </a14:m>
                <a:r>
                  <a:rPr lang="en-US" sz="1350" dirty="0">
                    <a:solidFill>
                      <a:prstClr val="black"/>
                    </a:solidFill>
                    <a:latin typeface="Helvetica"/>
                    <a:ea typeface="+mn-ea"/>
                  </a:rPr>
                  <a:t> direction </a:t>
                </a:r>
              </a:p>
            </p:txBody>
          </p:sp>
        </mc:Choice>
        <mc:Fallback xmlns="">
          <p:sp>
            <p:nvSpPr>
              <p:cNvPr id="22" name="TextBox 21">
                <a:extLst>
                  <a:ext uri="{FF2B5EF4-FFF2-40B4-BE49-F238E27FC236}">
                    <a16:creationId xmlns:a16="http://schemas.microsoft.com/office/drawing/2014/main" id="{A56A36DC-FC69-4C02-BC1B-995B900AC17D}"/>
                  </a:ext>
                </a:extLst>
              </p:cNvPr>
              <p:cNvSpPr txBox="1">
                <a:spLocks noRot="1" noChangeAspect="1" noMove="1" noResize="1" noEditPoints="1" noAdjustHandles="1" noChangeArrowheads="1" noChangeShapeType="1" noTextEdit="1"/>
              </p:cNvSpPr>
              <p:nvPr/>
            </p:nvSpPr>
            <p:spPr>
              <a:xfrm>
                <a:off x="1813824" y="5644023"/>
                <a:ext cx="2796629" cy="988669"/>
              </a:xfrm>
              <a:prstGeom prst="rect">
                <a:avLst/>
              </a:prstGeom>
              <a:blipFill>
                <a:blip r:embed="rId11"/>
                <a:stretch>
                  <a:fillRect l="-655" b="-5556"/>
                </a:stretch>
              </a:blipFill>
            </p:spPr>
            <p:txBody>
              <a:bodyPr/>
              <a:lstStyle/>
              <a:p>
                <a:r>
                  <a:rPr lang="en-US">
                    <a:noFill/>
                  </a:rPr>
                  <a:t> </a:t>
                </a:r>
              </a:p>
            </p:txBody>
          </p:sp>
        </mc:Fallback>
      </mc:AlternateContent>
    </p:spTree>
    <p:extLst>
      <p:ext uri="{BB962C8B-B14F-4D97-AF65-F5344CB8AC3E}">
        <p14:creationId xmlns:p14="http://schemas.microsoft.com/office/powerpoint/2010/main" val="73453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D97BF-1C7A-4E1F-A351-C3775DA1A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12" t="10923" r="6653" b="11063"/>
          <a:stretch/>
        </p:blipFill>
        <p:spPr>
          <a:xfrm>
            <a:off x="51964" y="1044803"/>
            <a:ext cx="9026375" cy="4934897"/>
          </a:xfrm>
          <a:prstGeom prst="rect">
            <a:avLst/>
          </a:prstGeom>
        </p:spPr>
      </p:pic>
      <p:sp>
        <p:nvSpPr>
          <p:cNvPr id="16" name="Title 1"/>
          <p:cNvSpPr>
            <a:spLocks noGrp="1"/>
          </p:cNvSpPr>
          <p:nvPr>
            <p:ph type="title"/>
          </p:nvPr>
        </p:nvSpPr>
        <p:spPr>
          <a:xfrm>
            <a:off x="177338" y="1162551"/>
            <a:ext cx="3445397" cy="548301"/>
          </a:xfrm>
          <a:solidFill>
            <a:schemeClr val="bg1"/>
          </a:solidFill>
          <a:ln>
            <a:solidFill>
              <a:schemeClr val="tx1"/>
            </a:solidFill>
          </a:ln>
        </p:spPr>
        <p:txBody>
          <a:bodyPr>
            <a:normAutofit/>
          </a:bodyPr>
          <a:lstStyle/>
          <a:p>
            <a:pPr algn="l"/>
            <a:r>
              <a:rPr lang="en-US" sz="2700" dirty="0" err="1">
                <a:latin typeface="Helvetica" panose="020B0604020202020204" pitchFamily="34" charset="0"/>
                <a:cs typeface="Helvetica" panose="020B0604020202020204" pitchFamily="34" charset="0"/>
              </a:rPr>
              <a:t>GeMS</a:t>
            </a:r>
            <a:r>
              <a:rPr lang="en-US" sz="2700" dirty="0">
                <a:latin typeface="Helvetica" panose="020B0604020202020204" pitchFamily="34" charset="0"/>
                <a:cs typeface="Helvetica" panose="020B0604020202020204" pitchFamily="34" charset="0"/>
              </a:rPr>
              <a:t>-VS: DOV</a:t>
            </a:r>
          </a:p>
        </p:txBody>
      </p:sp>
      <p:sp>
        <p:nvSpPr>
          <p:cNvPr id="28" name="TextBox 10"/>
          <p:cNvSpPr txBox="1"/>
          <p:nvPr/>
        </p:nvSpPr>
        <p:spPr>
          <a:xfrm>
            <a:off x="6878290" y="1788969"/>
            <a:ext cx="353744" cy="415498"/>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err="1">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Tok</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29" name="TextBox 11"/>
          <p:cNvSpPr txBox="1"/>
          <p:nvPr/>
        </p:nvSpPr>
        <p:spPr>
          <a:xfrm>
            <a:off x="5607459" y="3693182"/>
            <a:ext cx="917627"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Glennallen</a:t>
            </a:r>
            <a:endParaRPr lang="en-US" sz="900" dirty="0">
              <a:solidFill>
                <a:prstClr val="black"/>
              </a:solidFill>
              <a:latin typeface="Times New Roman" panose="02020603050405020304" pitchFamily="18" charset="0"/>
              <a:ea typeface="Times New Roman" panose="02020603050405020304" pitchFamily="18" charset="0"/>
            </a:endParaRPr>
          </a:p>
        </p:txBody>
      </p:sp>
      <p:sp>
        <p:nvSpPr>
          <p:cNvPr id="30" name="TextBox 12"/>
          <p:cNvSpPr txBox="1"/>
          <p:nvPr/>
        </p:nvSpPr>
        <p:spPr>
          <a:xfrm>
            <a:off x="1331651" y="4792069"/>
            <a:ext cx="1135224"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Anchorage</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31" name="TextBox 12"/>
          <p:cNvSpPr txBox="1"/>
          <p:nvPr/>
        </p:nvSpPr>
        <p:spPr>
          <a:xfrm>
            <a:off x="4083728" y="5285548"/>
            <a:ext cx="741247"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Valdez</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22" name="TextBox 12"/>
          <p:cNvSpPr txBox="1"/>
          <p:nvPr/>
        </p:nvSpPr>
        <p:spPr>
          <a:xfrm>
            <a:off x="2092243" y="4278775"/>
            <a:ext cx="749261" cy="253916"/>
          </a:xfrm>
          <a:prstGeom prst="rect">
            <a:avLst/>
          </a:prstGeom>
          <a:solidFill>
            <a:schemeClr val="bg1"/>
          </a:solidFill>
          <a:ln>
            <a:solidFill>
              <a:schemeClr val="tx1"/>
            </a:solidFill>
          </a:ln>
        </p:spPr>
        <p:txBody>
          <a:bodyPr wrap="square" rtlCol="0">
            <a:spAutoFit/>
          </a:bodyPr>
          <a:lstStyle/>
          <a:p>
            <a:pPr algn="ctr" defTabSz="685800" eaLnBrk="1" fontAlgn="auto" hangingPunct="1">
              <a:spcBef>
                <a:spcPts val="0"/>
              </a:spcBef>
              <a:spcAft>
                <a:spcPts val="0"/>
              </a:spcAft>
              <a:defRPr/>
            </a:pPr>
            <a:r>
              <a:rPr lang="en-US" sz="1050" dirty="0">
                <a:solidFill>
                  <a:srgbClr val="000000"/>
                </a:solidFill>
                <a:effectLst>
                  <a:outerShdw blurRad="38100" dist="19050" dir="2700000" algn="tl">
                    <a:prstClr val="black">
                      <a:alpha val="40000"/>
                    </a:prstClr>
                  </a:outerShdw>
                </a:effectLst>
                <a:ea typeface="Times New Roman" panose="02020603050405020304" pitchFamily="18" charset="0"/>
                <a:cs typeface="Times New Roman" panose="02020603050405020304" pitchFamily="18" charset="0"/>
              </a:rPr>
              <a:t>Palmer</a:t>
            </a:r>
            <a:endParaRPr lang="en-US" sz="1200" dirty="0">
              <a:solidFill>
                <a:prstClr val="black"/>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9254EB96-7A41-406E-BB82-8E813CE8F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878" y="880208"/>
            <a:ext cx="2349631" cy="5085192"/>
          </a:xfrm>
          <a:prstGeom prst="rect">
            <a:avLst/>
          </a:prstGeom>
        </p:spPr>
      </p:pic>
    </p:spTree>
    <p:extLst>
      <p:ext uri="{BB962C8B-B14F-4D97-AF65-F5344CB8AC3E}">
        <p14:creationId xmlns:p14="http://schemas.microsoft.com/office/powerpoint/2010/main" val="618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76D9-3E53-437E-81C6-1C59C4DCB2F3}"/>
              </a:ext>
            </a:extLst>
          </p:cNvPr>
          <p:cNvSpPr>
            <a:spLocks noGrp="1"/>
          </p:cNvSpPr>
          <p:nvPr>
            <p:ph type="title"/>
          </p:nvPr>
        </p:nvSpPr>
        <p:spPr/>
        <p:txBody>
          <a:bodyPr/>
          <a:lstStyle/>
          <a:p>
            <a:r>
              <a:rPr lang="en-US" dirty="0" err="1"/>
              <a:t>GPSonBM</a:t>
            </a:r>
            <a:r>
              <a:rPr lang="en-US" dirty="0"/>
              <a:t> for Transformation Tool</a:t>
            </a:r>
          </a:p>
        </p:txBody>
      </p:sp>
      <p:sp>
        <p:nvSpPr>
          <p:cNvPr id="3" name="Content Placeholder 2">
            <a:extLst>
              <a:ext uri="{FF2B5EF4-FFF2-40B4-BE49-F238E27FC236}">
                <a16:creationId xmlns:a16="http://schemas.microsoft.com/office/drawing/2014/main" id="{CE535649-44D5-493B-9378-B72D1B24DE8B}"/>
              </a:ext>
            </a:extLst>
          </p:cNvPr>
          <p:cNvSpPr>
            <a:spLocks noGrp="1"/>
          </p:cNvSpPr>
          <p:nvPr>
            <p:ph idx="1"/>
          </p:nvPr>
        </p:nvSpPr>
        <p:spPr/>
        <p:txBody>
          <a:bodyPr/>
          <a:lstStyle/>
          <a:p>
            <a:r>
              <a:rPr lang="en-US" dirty="0"/>
              <a:t>Deadline was extended until Feb. 29, 2024</a:t>
            </a:r>
          </a:p>
          <a:p>
            <a:r>
              <a:rPr lang="en-US" dirty="0"/>
              <a:t>This will be the LAST extension.</a:t>
            </a:r>
          </a:p>
        </p:txBody>
      </p:sp>
      <p:pic>
        <p:nvPicPr>
          <p:cNvPr id="5" name="Picture 4">
            <a:extLst>
              <a:ext uri="{FF2B5EF4-FFF2-40B4-BE49-F238E27FC236}">
                <a16:creationId xmlns:a16="http://schemas.microsoft.com/office/drawing/2014/main" id="{81CC4D9E-90B4-41B4-B633-7E0399CD27FF}"/>
              </a:ext>
            </a:extLst>
          </p:cNvPr>
          <p:cNvPicPr>
            <a:picLocks noChangeAspect="1"/>
          </p:cNvPicPr>
          <p:nvPr/>
        </p:nvPicPr>
        <p:blipFill>
          <a:blip r:embed="rId2"/>
          <a:stretch>
            <a:fillRect/>
          </a:stretch>
        </p:blipFill>
        <p:spPr>
          <a:xfrm rot="5400000">
            <a:off x="587801" y="3374437"/>
            <a:ext cx="3913553" cy="2935165"/>
          </a:xfrm>
          <a:prstGeom prst="rect">
            <a:avLst/>
          </a:prstGeom>
        </p:spPr>
      </p:pic>
      <p:sp>
        <p:nvSpPr>
          <p:cNvPr id="10" name="Slide Number Placeholder 9">
            <a:extLst>
              <a:ext uri="{FF2B5EF4-FFF2-40B4-BE49-F238E27FC236}">
                <a16:creationId xmlns:a16="http://schemas.microsoft.com/office/drawing/2014/main" id="{3D9792E7-1043-4F51-9EC2-BE6836A30064}"/>
              </a:ext>
            </a:extLst>
          </p:cNvPr>
          <p:cNvSpPr>
            <a:spLocks noGrp="1"/>
          </p:cNvSpPr>
          <p:nvPr>
            <p:ph type="sldNum" sz="quarter" idx="10"/>
          </p:nvPr>
        </p:nvSpPr>
        <p:spPr/>
        <p:txBody>
          <a:bodyPr/>
          <a:lstStyle/>
          <a:p>
            <a:pPr>
              <a:defRPr/>
            </a:pPr>
            <a:fld id="{C5F2528D-3DCC-4703-A93F-283267CE6B31}" type="slidenum">
              <a:rPr lang="en-US" altLang="en-US" smtClean="0"/>
              <a:pPr>
                <a:defRPr/>
              </a:pPr>
              <a:t>66</a:t>
            </a:fld>
            <a:endParaRPr lang="en-US" altLang="en-US"/>
          </a:p>
        </p:txBody>
      </p:sp>
      <p:pic>
        <p:nvPicPr>
          <p:cNvPr id="6" name="Picture 5">
            <a:extLst>
              <a:ext uri="{FF2B5EF4-FFF2-40B4-BE49-F238E27FC236}">
                <a16:creationId xmlns:a16="http://schemas.microsoft.com/office/drawing/2014/main" id="{79331F06-4AAB-49EE-9BAB-EF2CB7C88B1F}"/>
              </a:ext>
            </a:extLst>
          </p:cNvPr>
          <p:cNvPicPr>
            <a:picLocks noChangeAspect="1"/>
          </p:cNvPicPr>
          <p:nvPr/>
        </p:nvPicPr>
        <p:blipFill>
          <a:blip r:embed="rId3"/>
          <a:stretch>
            <a:fillRect/>
          </a:stretch>
        </p:blipFill>
        <p:spPr>
          <a:xfrm>
            <a:off x="5595194" y="2885243"/>
            <a:ext cx="2175837" cy="3913553"/>
          </a:xfrm>
          <a:prstGeom prst="rect">
            <a:avLst/>
          </a:prstGeom>
        </p:spPr>
      </p:pic>
    </p:spTree>
    <p:extLst>
      <p:ext uri="{BB962C8B-B14F-4D97-AF65-F5344CB8AC3E}">
        <p14:creationId xmlns:p14="http://schemas.microsoft.com/office/powerpoint/2010/main" val="34330279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AF9-FD94-464D-9A61-15039A5D135E}"/>
              </a:ext>
            </a:extLst>
          </p:cNvPr>
          <p:cNvSpPr>
            <a:spLocks noGrp="1"/>
          </p:cNvSpPr>
          <p:nvPr>
            <p:ph type="title"/>
          </p:nvPr>
        </p:nvSpPr>
        <p:spPr/>
        <p:txBody>
          <a:bodyPr/>
          <a:lstStyle/>
          <a:p>
            <a:r>
              <a:rPr lang="en-US" dirty="0"/>
              <a:t>All in all, an amazing effort</a:t>
            </a:r>
          </a:p>
        </p:txBody>
      </p:sp>
      <p:pic>
        <p:nvPicPr>
          <p:cNvPr id="5" name="Picture 4">
            <a:extLst>
              <a:ext uri="{FF2B5EF4-FFF2-40B4-BE49-F238E27FC236}">
                <a16:creationId xmlns:a16="http://schemas.microsoft.com/office/drawing/2014/main" id="{CD85DBD8-81D0-467B-A62A-4274E4E10174}"/>
              </a:ext>
            </a:extLst>
          </p:cNvPr>
          <p:cNvPicPr>
            <a:picLocks noChangeAspect="1"/>
          </p:cNvPicPr>
          <p:nvPr/>
        </p:nvPicPr>
        <p:blipFill>
          <a:blip r:embed="rId2"/>
          <a:stretch>
            <a:fillRect/>
          </a:stretch>
        </p:blipFill>
        <p:spPr>
          <a:xfrm>
            <a:off x="0" y="1749430"/>
            <a:ext cx="9144000" cy="4158124"/>
          </a:xfrm>
          <a:prstGeom prst="rect">
            <a:avLst/>
          </a:prstGeom>
        </p:spPr>
      </p:pic>
      <p:sp>
        <p:nvSpPr>
          <p:cNvPr id="3" name="Slide Number Placeholder 2">
            <a:extLst>
              <a:ext uri="{FF2B5EF4-FFF2-40B4-BE49-F238E27FC236}">
                <a16:creationId xmlns:a16="http://schemas.microsoft.com/office/drawing/2014/main" id="{47284286-C0DB-497C-9F94-51272DCF74DC}"/>
              </a:ext>
            </a:extLst>
          </p:cNvPr>
          <p:cNvSpPr>
            <a:spLocks noGrp="1"/>
          </p:cNvSpPr>
          <p:nvPr>
            <p:ph type="sldNum" sz="quarter" idx="10"/>
          </p:nvPr>
        </p:nvSpPr>
        <p:spPr/>
        <p:txBody>
          <a:bodyPr/>
          <a:lstStyle/>
          <a:p>
            <a:pPr>
              <a:defRPr/>
            </a:pPr>
            <a:fld id="{C5F2528D-3DCC-4703-A93F-283267CE6B31}" type="slidenum">
              <a:rPr lang="en-US" altLang="en-US" smtClean="0"/>
              <a:pPr>
                <a:defRPr/>
              </a:pPr>
              <a:t>67</a:t>
            </a:fld>
            <a:endParaRPr lang="en-US" altLang="en-US"/>
          </a:p>
        </p:txBody>
      </p:sp>
    </p:spTree>
    <p:extLst>
      <p:ext uri="{BB962C8B-B14F-4D97-AF65-F5344CB8AC3E}">
        <p14:creationId xmlns:p14="http://schemas.microsoft.com/office/powerpoint/2010/main" val="7384363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714A-0497-4F4C-A1CC-8FD12E215502}"/>
              </a:ext>
            </a:extLst>
          </p:cNvPr>
          <p:cNvSpPr>
            <a:spLocks noGrp="1"/>
          </p:cNvSpPr>
          <p:nvPr>
            <p:ph type="title"/>
          </p:nvPr>
        </p:nvSpPr>
        <p:spPr/>
        <p:txBody>
          <a:bodyPr/>
          <a:lstStyle/>
          <a:p>
            <a:r>
              <a:rPr lang="en-US" dirty="0"/>
              <a:t>Way to go NJ!!</a:t>
            </a:r>
          </a:p>
        </p:txBody>
      </p:sp>
      <p:sp>
        <p:nvSpPr>
          <p:cNvPr id="4" name="Slide Number Placeholder 3">
            <a:extLst>
              <a:ext uri="{FF2B5EF4-FFF2-40B4-BE49-F238E27FC236}">
                <a16:creationId xmlns:a16="http://schemas.microsoft.com/office/drawing/2014/main" id="{38096343-E737-4B35-9350-C69373A5B4DF}"/>
              </a:ext>
            </a:extLst>
          </p:cNvPr>
          <p:cNvSpPr>
            <a:spLocks noGrp="1"/>
          </p:cNvSpPr>
          <p:nvPr>
            <p:ph type="sldNum" sz="quarter" idx="10"/>
          </p:nvPr>
        </p:nvSpPr>
        <p:spPr/>
        <p:txBody>
          <a:bodyPr/>
          <a:lstStyle/>
          <a:p>
            <a:pPr>
              <a:defRPr/>
            </a:pPr>
            <a:fld id="{C5F2528D-3DCC-4703-A93F-283267CE6B31}" type="slidenum">
              <a:rPr lang="en-US" altLang="en-US" smtClean="0"/>
              <a:pPr>
                <a:defRPr/>
              </a:pPr>
              <a:t>68</a:t>
            </a:fld>
            <a:endParaRPr lang="en-US" altLang="en-US"/>
          </a:p>
        </p:txBody>
      </p:sp>
      <p:pic>
        <p:nvPicPr>
          <p:cNvPr id="6" name="Picture 5">
            <a:extLst>
              <a:ext uri="{FF2B5EF4-FFF2-40B4-BE49-F238E27FC236}">
                <a16:creationId xmlns:a16="http://schemas.microsoft.com/office/drawing/2014/main" id="{81E613E7-DCB7-4AF9-BF90-005328633364}"/>
              </a:ext>
            </a:extLst>
          </p:cNvPr>
          <p:cNvPicPr>
            <a:picLocks noChangeAspect="1"/>
          </p:cNvPicPr>
          <p:nvPr/>
        </p:nvPicPr>
        <p:blipFill>
          <a:blip r:embed="rId2"/>
          <a:stretch>
            <a:fillRect/>
          </a:stretch>
        </p:blipFill>
        <p:spPr>
          <a:xfrm>
            <a:off x="0" y="2016367"/>
            <a:ext cx="9144000" cy="4192428"/>
          </a:xfrm>
          <a:prstGeom prst="rect">
            <a:avLst/>
          </a:prstGeom>
        </p:spPr>
      </p:pic>
    </p:spTree>
    <p:extLst>
      <p:ext uri="{BB962C8B-B14F-4D97-AF65-F5344CB8AC3E}">
        <p14:creationId xmlns:p14="http://schemas.microsoft.com/office/powerpoint/2010/main" val="1600840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C8C3-B2D7-4F0B-B126-0F55A8F53523}"/>
              </a:ext>
            </a:extLst>
          </p:cNvPr>
          <p:cNvSpPr>
            <a:spLocks noGrp="1"/>
          </p:cNvSpPr>
          <p:nvPr>
            <p:ph type="title"/>
          </p:nvPr>
        </p:nvSpPr>
        <p:spPr/>
        <p:txBody>
          <a:bodyPr/>
          <a:lstStyle/>
          <a:p>
            <a:r>
              <a:rPr lang="en-US" dirty="0"/>
              <a:t>Observe and Share one in your area…there is still time!</a:t>
            </a:r>
          </a:p>
        </p:txBody>
      </p:sp>
      <p:sp>
        <p:nvSpPr>
          <p:cNvPr id="9" name="Slide Number Placeholder 8">
            <a:extLst>
              <a:ext uri="{FF2B5EF4-FFF2-40B4-BE49-F238E27FC236}">
                <a16:creationId xmlns:a16="http://schemas.microsoft.com/office/drawing/2014/main" id="{7F638738-497A-4DCF-A2A0-BEEB9BAA435D}"/>
              </a:ext>
            </a:extLst>
          </p:cNvPr>
          <p:cNvSpPr>
            <a:spLocks noGrp="1"/>
          </p:cNvSpPr>
          <p:nvPr>
            <p:ph type="sldNum" sz="quarter" idx="10"/>
          </p:nvPr>
        </p:nvSpPr>
        <p:spPr/>
        <p:txBody>
          <a:bodyPr/>
          <a:lstStyle/>
          <a:p>
            <a:pPr>
              <a:defRPr/>
            </a:pPr>
            <a:fld id="{C5F2528D-3DCC-4703-A93F-283267CE6B31}" type="slidenum">
              <a:rPr lang="en-US" altLang="en-US" smtClean="0"/>
              <a:pPr>
                <a:defRPr/>
              </a:pPr>
              <a:t>69</a:t>
            </a:fld>
            <a:endParaRPr lang="en-US" altLang="en-US"/>
          </a:p>
        </p:txBody>
      </p:sp>
      <p:pic>
        <p:nvPicPr>
          <p:cNvPr id="4" name="Picture 3">
            <a:extLst>
              <a:ext uri="{FF2B5EF4-FFF2-40B4-BE49-F238E27FC236}">
                <a16:creationId xmlns:a16="http://schemas.microsoft.com/office/drawing/2014/main" id="{17F1767B-8AB2-4DFB-9F8E-629AAD2DD92F}"/>
              </a:ext>
            </a:extLst>
          </p:cNvPr>
          <p:cNvPicPr>
            <a:picLocks noChangeAspect="1"/>
          </p:cNvPicPr>
          <p:nvPr/>
        </p:nvPicPr>
        <p:blipFill>
          <a:blip r:embed="rId2"/>
          <a:stretch>
            <a:fillRect/>
          </a:stretch>
        </p:blipFill>
        <p:spPr>
          <a:xfrm>
            <a:off x="-6750" y="2091541"/>
            <a:ext cx="9150749" cy="3918648"/>
          </a:xfrm>
          <a:prstGeom prst="rect">
            <a:avLst/>
          </a:prstGeom>
        </p:spPr>
      </p:pic>
    </p:spTree>
    <p:extLst>
      <p:ext uri="{BB962C8B-B14F-4D97-AF65-F5344CB8AC3E}">
        <p14:creationId xmlns:p14="http://schemas.microsoft.com/office/powerpoint/2010/main" val="329518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a:t>Horizontal </a:t>
            </a:r>
            <a:r>
              <a:rPr lang="en-US" sz="4000" dirty="0" err="1"/>
              <a:t>Datums</a:t>
            </a:r>
            <a:r>
              <a:rPr lang="en-US" sz="4000" dirty="0"/>
              <a:t>/Coordinates…What do we (you) use in your state?</a:t>
            </a:r>
          </a:p>
        </p:txBody>
      </p:sp>
      <p:sp>
        <p:nvSpPr>
          <p:cNvPr id="11272" name="Rectangle 8"/>
          <p:cNvSpPr>
            <a:spLocks noGrp="1" noChangeArrowheads="1"/>
          </p:cNvSpPr>
          <p:nvPr>
            <p:ph type="body" sz="half" idx="1"/>
          </p:nvPr>
        </p:nvSpPr>
        <p:spPr>
          <a:xfrm>
            <a:off x="55408" y="1905000"/>
            <a:ext cx="5250897" cy="4953000"/>
          </a:xfrm>
        </p:spPr>
        <p:txBody>
          <a:bodyPr/>
          <a:lstStyle/>
          <a:p>
            <a:r>
              <a:rPr lang="en-US" sz="2400" dirty="0"/>
              <a:t>NAD 27</a:t>
            </a:r>
          </a:p>
          <a:p>
            <a:r>
              <a:rPr lang="en-US" sz="2400" dirty="0"/>
              <a:t>NAD 83 (Lat-Lon) SPC</a:t>
            </a:r>
          </a:p>
          <a:p>
            <a:pPr lvl="1"/>
            <a:r>
              <a:rPr lang="en-US" dirty="0"/>
              <a:t>Which one???</a:t>
            </a:r>
          </a:p>
          <a:p>
            <a:pPr lvl="2"/>
            <a:r>
              <a:rPr lang="en-US" sz="2400" dirty="0"/>
              <a:t>NAD 83 (1986)</a:t>
            </a:r>
          </a:p>
          <a:p>
            <a:pPr lvl="2"/>
            <a:r>
              <a:rPr lang="en-US" sz="2400" dirty="0"/>
              <a:t>NAD 83 (19xx) - HARN</a:t>
            </a:r>
          </a:p>
          <a:p>
            <a:pPr lvl="2"/>
            <a:r>
              <a:rPr lang="en-US" sz="2400" dirty="0"/>
              <a:t>NAD 83 (1996) - FBN</a:t>
            </a:r>
          </a:p>
          <a:p>
            <a:pPr lvl="2"/>
            <a:r>
              <a:rPr lang="en-US" sz="2400" dirty="0"/>
              <a:t>NAD 83 CORS96(2002)</a:t>
            </a:r>
          </a:p>
          <a:p>
            <a:pPr lvl="2"/>
            <a:r>
              <a:rPr lang="en-US" sz="2400" dirty="0"/>
              <a:t>NAD 83 (NSRS2007)</a:t>
            </a:r>
          </a:p>
          <a:p>
            <a:pPr lvl="2"/>
            <a:r>
              <a:rPr lang="en-US" sz="2400" dirty="0"/>
              <a:t>NAD 83 (2011) epoch 2010.00</a:t>
            </a:r>
          </a:p>
        </p:txBody>
      </p:sp>
      <p:sp>
        <p:nvSpPr>
          <p:cNvPr id="11273" name="Rectangle 9"/>
          <p:cNvSpPr>
            <a:spLocks noGrp="1" noChangeArrowheads="1"/>
          </p:cNvSpPr>
          <p:nvPr>
            <p:ph type="body" sz="half" idx="2"/>
          </p:nvPr>
        </p:nvSpPr>
        <p:spPr>
          <a:xfrm>
            <a:off x="5306305" y="1905000"/>
            <a:ext cx="3810000" cy="4386618"/>
          </a:xfrm>
        </p:spPr>
        <p:txBody>
          <a:bodyPr/>
          <a:lstStyle/>
          <a:p>
            <a:r>
              <a:rPr lang="en-US" sz="2400" dirty="0"/>
              <a:t>WGS 84</a:t>
            </a:r>
          </a:p>
          <a:p>
            <a:pPr lvl="1"/>
            <a:r>
              <a:rPr lang="en-US" dirty="0"/>
              <a:t>Which one???</a:t>
            </a:r>
          </a:p>
          <a:p>
            <a:pPr lvl="2"/>
            <a:r>
              <a:rPr lang="en-US" sz="2400" dirty="0"/>
              <a:t>WGS 84 (1987)</a:t>
            </a:r>
          </a:p>
          <a:p>
            <a:pPr lvl="2"/>
            <a:r>
              <a:rPr lang="en-US" sz="2400" dirty="0"/>
              <a:t>WGS 84 (G730)</a:t>
            </a:r>
          </a:p>
          <a:p>
            <a:pPr lvl="2"/>
            <a:r>
              <a:rPr lang="en-US" sz="2400" dirty="0"/>
              <a:t>WGS 84 (G873)</a:t>
            </a:r>
          </a:p>
          <a:p>
            <a:pPr lvl="2"/>
            <a:r>
              <a:rPr lang="en-US" sz="2400" dirty="0"/>
              <a:t>WGS 84 (G1150)</a:t>
            </a:r>
          </a:p>
          <a:p>
            <a:pPr lvl="2"/>
            <a:r>
              <a:rPr lang="en-US" sz="2400" dirty="0"/>
              <a:t>WGS 84 (G1674)</a:t>
            </a:r>
          </a:p>
          <a:p>
            <a:pPr lvl="2"/>
            <a:r>
              <a:rPr lang="en-US" sz="2400" dirty="0"/>
              <a:t>WGS 84 (G1762)</a:t>
            </a:r>
          </a:p>
          <a:p>
            <a:pPr lvl="2"/>
            <a:r>
              <a:rPr lang="en-US" sz="2400"/>
              <a:t>WGS 84 (G2139) </a:t>
            </a:r>
            <a:endParaRPr lang="en-US" sz="2400" dirty="0"/>
          </a:p>
          <a:p>
            <a:r>
              <a:rPr lang="en-US" sz="2400" dirty="0" err="1"/>
              <a:t>ITRFxx</a:t>
            </a:r>
            <a:r>
              <a:rPr lang="en-US" sz="2400" dirty="0"/>
              <a:t> (epoch </a:t>
            </a:r>
            <a:r>
              <a:rPr lang="en-US" sz="2400" dirty="0" err="1"/>
              <a:t>xxxx</a:t>
            </a:r>
            <a:r>
              <a:rPr lang="en-US" sz="2400" dirty="0"/>
              <a:t>)</a:t>
            </a:r>
          </a:p>
          <a:p>
            <a:r>
              <a:rPr lang="en-US" sz="2400" dirty="0" err="1"/>
              <a:t>IGSxx</a:t>
            </a:r>
            <a:r>
              <a:rPr lang="en-US" sz="2400" dirty="0"/>
              <a:t> (epoch </a:t>
            </a:r>
            <a:r>
              <a:rPr lang="en-US" sz="2400" dirty="0" err="1"/>
              <a:t>xxxx</a:t>
            </a:r>
            <a:r>
              <a:rPr lang="en-US" sz="2400" dirty="0"/>
              <a:t>)</a:t>
            </a:r>
          </a:p>
          <a:p>
            <a:endParaRPr lang="en-US" sz="2400" dirty="0"/>
          </a:p>
          <a:p>
            <a:endParaRPr lang="en-US" sz="1800" dirty="0"/>
          </a:p>
          <a:p>
            <a:endParaRPr lang="en-US" sz="1800" dirty="0"/>
          </a:p>
        </p:txBody>
      </p:sp>
    </p:spTree>
    <p:extLst>
      <p:ext uri="{BB962C8B-B14F-4D97-AF65-F5344CB8AC3E}">
        <p14:creationId xmlns:p14="http://schemas.microsoft.com/office/powerpoint/2010/main" val="31606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1273">
                                            <p:txEl>
                                              <p:pRg st="8" end="8"/>
                                            </p:txEl>
                                          </p:spTgt>
                                        </p:tgtEl>
                                        <p:attrNameLst>
                                          <p:attrName>style.visibility</p:attrName>
                                        </p:attrNameLst>
                                      </p:cBhvr>
                                      <p:to>
                                        <p:strVal val="visible"/>
                                      </p:to>
                                    </p:set>
                                    <p:anim calcmode="lin" valueType="num">
                                      <p:cBhvr additive="base">
                                        <p:cTn id="83"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11273">
                                            <p:txEl>
                                              <p:pRg st="9" end="9"/>
                                            </p:txEl>
                                          </p:spTgt>
                                        </p:tgtEl>
                                        <p:attrNameLst>
                                          <p:attrName>style.visibility</p:attrName>
                                        </p:attrNameLst>
                                      </p:cBhvr>
                                      <p:to>
                                        <p:strVal val="visible"/>
                                      </p:to>
                                    </p:set>
                                    <p:anim calcmode="lin" valueType="num">
                                      <p:cBhvr additive="base">
                                        <p:cTn id="89"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11273">
                                            <p:txEl>
                                              <p:pRg st="10" end="10"/>
                                            </p:txEl>
                                          </p:spTgt>
                                        </p:tgtEl>
                                        <p:attrNameLst>
                                          <p:attrName>style.visibility</p:attrName>
                                        </p:attrNameLst>
                                      </p:cBhvr>
                                      <p:to>
                                        <p:strVal val="visible"/>
                                      </p:to>
                                    </p:set>
                                    <p:anim calcmode="lin" valueType="num">
                                      <p:cBhvr additive="base">
                                        <p:cTn id="95" dur="500" fill="hold"/>
                                        <p:tgtEl>
                                          <p:spTgt spid="11273">
                                            <p:txEl>
                                              <p:pRg st="10" end="1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127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a:t>
            </a:r>
          </a:p>
        </p:txBody>
      </p:sp>
      <p:sp>
        <p:nvSpPr>
          <p:cNvPr id="3" name="Content Placeholder 2"/>
          <p:cNvSpPr>
            <a:spLocks noGrp="1"/>
          </p:cNvSpPr>
          <p:nvPr>
            <p:ph idx="1"/>
          </p:nvPr>
        </p:nvSpPr>
        <p:spPr>
          <a:xfrm>
            <a:off x="457200" y="1822141"/>
            <a:ext cx="8229600" cy="4525963"/>
          </a:xfrm>
        </p:spPr>
        <p:txBody>
          <a:bodyPr/>
          <a:lstStyle/>
          <a:p>
            <a:r>
              <a:rPr lang="en-US" dirty="0">
                <a:solidFill>
                  <a:srgbClr val="FF0000"/>
                </a:solidFill>
              </a:rPr>
              <a:t>L</a:t>
            </a:r>
            <a:r>
              <a:rPr lang="en-US" dirty="0"/>
              <a:t>east squares </a:t>
            </a:r>
            <a:r>
              <a:rPr lang="en-US" dirty="0">
                <a:solidFill>
                  <a:srgbClr val="FF0000"/>
                </a:solidFill>
              </a:rPr>
              <a:t>A</a:t>
            </a:r>
            <a:r>
              <a:rPr lang="en-US" dirty="0"/>
              <a:t>djustments:  </a:t>
            </a:r>
            <a:r>
              <a:rPr lang="en-US" dirty="0">
                <a:solidFill>
                  <a:srgbClr val="FF0000"/>
                </a:solidFill>
              </a:rPr>
              <a:t>S</a:t>
            </a:r>
            <a:r>
              <a:rPr lang="en-US" dirty="0"/>
              <a:t>tatistics, </a:t>
            </a:r>
            <a:r>
              <a:rPr lang="en-US" dirty="0">
                <a:solidFill>
                  <a:srgbClr val="FF0000"/>
                </a:solidFill>
              </a:rPr>
              <a:t>E</a:t>
            </a:r>
            <a:r>
              <a:rPr lang="en-US" dirty="0"/>
              <a:t>stimates and </a:t>
            </a:r>
            <a:r>
              <a:rPr lang="en-US" dirty="0">
                <a:solidFill>
                  <a:srgbClr val="FF0000"/>
                </a:solidFill>
              </a:rPr>
              <a:t>R</a:t>
            </a:r>
            <a:r>
              <a:rPr lang="en-US" dirty="0"/>
              <a:t>esiduals</a:t>
            </a:r>
          </a:p>
          <a:p>
            <a:r>
              <a:rPr lang="en-US" dirty="0"/>
              <a:t>Contract began in August 2020</a:t>
            </a:r>
          </a:p>
          <a:p>
            <a:r>
              <a:rPr lang="en-US" dirty="0"/>
              <a:t> Solves many LSA problems</a:t>
            </a:r>
          </a:p>
          <a:p>
            <a:pPr lvl="2"/>
            <a:r>
              <a:rPr lang="en-US" dirty="0"/>
              <a:t>Has been tested on historic NGS archives</a:t>
            </a:r>
          </a:p>
          <a:p>
            <a:pPr lvl="1"/>
            <a:r>
              <a:rPr lang="en-US" dirty="0"/>
              <a:t>Uses the pre-existing Eigen library of linear algebra routines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70</a:t>
            </a:fld>
            <a:endParaRPr lang="en-US"/>
          </a:p>
        </p:txBody>
      </p:sp>
    </p:spTree>
    <p:extLst>
      <p:ext uri="{BB962C8B-B14F-4D97-AF65-F5344CB8AC3E}">
        <p14:creationId xmlns:p14="http://schemas.microsoft.com/office/powerpoint/2010/main" val="1376456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(probably incomplete) history of LSA software at NGS</a:t>
            </a:r>
          </a:p>
        </p:txBody>
      </p:sp>
      <p:sp>
        <p:nvSpPr>
          <p:cNvPr id="3" name="Content Placeholder 2"/>
          <p:cNvSpPr>
            <a:spLocks noGrp="1"/>
          </p:cNvSpPr>
          <p:nvPr>
            <p:ph idx="1"/>
          </p:nvPr>
        </p:nvSpPr>
        <p:spPr/>
        <p:txBody>
          <a:bodyPr/>
          <a:lstStyle/>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INERT1</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(1982) ……..	Inertial</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HOACOS</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HAVAGO</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 for 3D </a:t>
            </a:r>
            <a:r>
              <a:rPr lang="en-US" sz="2000" dirty="0" err="1">
                <a:latin typeface="Times New Roman" panose="02020603050405020304" pitchFamily="18" charset="0"/>
                <a:ea typeface="Times" panose="02020603050405020304" pitchFamily="18" charset="0"/>
              </a:rPr>
              <a:t>djustments</a:t>
            </a:r>
            <a:endParaRPr lang="en-US" sz="2000" dirty="0"/>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ADJUST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solidFill>
                  <a:srgbClr val="FF0000"/>
                </a:solidFill>
                <a:latin typeface="Times New Roman" panose="02020603050405020304" pitchFamily="18" charset="0"/>
                <a:ea typeface="Times" panose="02020603050405020304" pitchFamily="18" charset="0"/>
              </a:rPr>
              <a:t>	</a:t>
            </a:r>
            <a:r>
              <a:rPr lang="en-US" sz="2000" dirty="0"/>
              <a:t>Horizontal, modified for GPS, used by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GPSCOM/LLSOLV</a:t>
            </a:r>
            <a:r>
              <a:rPr lang="en-US" sz="2000" dirty="0"/>
              <a:t>...Used to compute CORS network, early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ASTA</a:t>
            </a:r>
            <a:r>
              <a:rPr lang="en-US" sz="2000" dirty="0"/>
              <a:t>………………...Geodetic leveling</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NETSTAT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t>Built for 2007 adjustment, used again in 2011</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APOGEE</a:t>
            </a:r>
            <a:r>
              <a:rPr lang="en-US" sz="2000" dirty="0"/>
              <a:t>…………….Relative Gravity</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CALIBRATE</a:t>
            </a:r>
            <a:r>
              <a:rPr lang="en-US" sz="2000" dirty="0"/>
              <a:t>………..</a:t>
            </a:r>
            <a:r>
              <a:rPr lang="en-US" sz="2000" b="1" dirty="0">
                <a:solidFill>
                  <a:srgbClr val="00B050"/>
                </a:solidFill>
                <a:latin typeface="Times New Roman" panose="02020603050405020304" pitchFamily="18" charset="0"/>
                <a:ea typeface="Times" panose="02020603050405020304" pitchFamily="18" charset="0"/>
              </a:rPr>
              <a:t>	</a:t>
            </a:r>
            <a:r>
              <a:rPr lang="en-US" sz="2000" dirty="0"/>
              <a:t>Calibration Baselines</a:t>
            </a:r>
          </a:p>
          <a:p>
            <a:pPr marL="0" lvl="0" indent="0">
              <a:spcBef>
                <a:spcPts val="0"/>
              </a:spcBef>
              <a:spcAft>
                <a:spcPts val="0"/>
              </a:spcAft>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Additionally, LSAs are encompassed within this NGS software tool: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PAGES</a:t>
            </a:r>
            <a:r>
              <a:rPr lang="en-US" sz="2000" b="1" dirty="0">
                <a:solidFill>
                  <a:srgbClr val="FF0000"/>
                </a:solidFill>
                <a:latin typeface="Times New Roman" panose="02020603050405020304" pitchFamily="18" charset="0"/>
                <a:ea typeface="Times" panose="02020603050405020304" pitchFamily="18" charset="0"/>
              </a:rPr>
              <a:t> </a:t>
            </a:r>
          </a:p>
          <a:p>
            <a:pPr marL="0" lvl="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Also, there is the following stand-alone set of matrix manipulation subroutines: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Heart Of Gold</a:t>
            </a:r>
            <a:r>
              <a:rPr lang="en-US" sz="2000" dirty="0">
                <a:solidFill>
                  <a:srgbClr val="00B05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(1984)</a:t>
            </a:r>
          </a:p>
          <a:p>
            <a:pPr marL="0" indent="0">
              <a:spcBef>
                <a:spcPts val="0"/>
              </a:spcBef>
              <a:spcAft>
                <a:spcPts val="750"/>
              </a:spcAft>
              <a:buNone/>
            </a:pPr>
            <a:endParaRPr lang="en-US" sz="900" dirty="0">
              <a:ea typeface="Times" panose="02020603050405020304" pitchFamily="18" charset="0"/>
            </a:endParaRPr>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71</a:t>
            </a:fld>
            <a:endParaRPr lang="en-US"/>
          </a:p>
        </p:txBody>
      </p:sp>
    </p:spTree>
    <p:extLst>
      <p:ext uri="{BB962C8B-B14F-4D97-AF65-F5344CB8AC3E}">
        <p14:creationId xmlns:p14="http://schemas.microsoft.com/office/powerpoint/2010/main" val="674457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 General</a:t>
            </a:r>
          </a:p>
        </p:txBody>
      </p:sp>
      <p:sp>
        <p:nvSpPr>
          <p:cNvPr id="3" name="Content Placeholder 2"/>
          <p:cNvSpPr>
            <a:spLocks noGrp="1"/>
          </p:cNvSpPr>
          <p:nvPr>
            <p:ph idx="1"/>
          </p:nvPr>
        </p:nvSpPr>
        <p:spPr>
          <a:xfrm>
            <a:off x="457200" y="1440396"/>
            <a:ext cx="8229600" cy="4525963"/>
          </a:xfrm>
        </p:spPr>
        <p:txBody>
          <a:bodyPr/>
          <a:lstStyle/>
          <a:p>
            <a:r>
              <a:rPr lang="en-US" sz="3000" dirty="0"/>
              <a:t>Inconsistency</a:t>
            </a:r>
          </a:p>
          <a:p>
            <a:pPr lvl="1"/>
            <a:r>
              <a:rPr lang="en-US" sz="2600" dirty="0"/>
              <a:t>Different languages, different variable names, and different times lead to inconsistency in code</a:t>
            </a:r>
          </a:p>
          <a:p>
            <a:pPr lvl="2"/>
            <a:r>
              <a:rPr lang="en-US" sz="2000" dirty="0"/>
              <a:t>Some programs might be perfectly compatible, but it’s difficult to know with such a vast number of authors and code over the years.</a:t>
            </a:r>
          </a:p>
          <a:p>
            <a:r>
              <a:rPr lang="en-US" sz="3000" dirty="0"/>
              <a:t>Lack of generality</a:t>
            </a:r>
          </a:p>
          <a:p>
            <a:pPr lvl="1"/>
            <a:r>
              <a:rPr lang="en-US" sz="2600" dirty="0"/>
              <a:t>Code written to adjust only one type of geodetic observation has limited usefulness to other applications</a:t>
            </a:r>
          </a:p>
          <a:p>
            <a:r>
              <a:rPr lang="en-US" sz="3000" dirty="0"/>
              <a:t>Languages:  FORTRAN, C++, MATLAB are all in use today</a:t>
            </a:r>
          </a:p>
          <a:p>
            <a:r>
              <a:rPr lang="en-US" sz="3000" dirty="0"/>
              <a:t>Scalability</a:t>
            </a:r>
          </a:p>
          <a:p>
            <a:endParaRPr lang="en-US" sz="2100" dirty="0"/>
          </a:p>
          <a:p>
            <a:pPr lvl="3"/>
            <a:endParaRPr lang="en-US" sz="1350" dirty="0"/>
          </a:p>
          <a:p>
            <a:pPr lvl="2"/>
            <a:endParaRPr lang="en-US" sz="1500" dirty="0"/>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72</a:t>
            </a:fld>
            <a:endParaRPr lang="en-US"/>
          </a:p>
        </p:txBody>
      </p:sp>
    </p:spTree>
    <p:extLst>
      <p:ext uri="{BB962C8B-B14F-4D97-AF65-F5344CB8AC3E}">
        <p14:creationId xmlns:p14="http://schemas.microsoft.com/office/powerpoint/2010/main" val="336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014D-A146-4697-91BA-160CDDFD570F}"/>
              </a:ext>
            </a:extLst>
          </p:cNvPr>
          <p:cNvSpPr>
            <a:spLocks noGrp="1"/>
          </p:cNvSpPr>
          <p:nvPr>
            <p:ph type="title"/>
          </p:nvPr>
        </p:nvSpPr>
        <p:spPr>
          <a:xfrm>
            <a:off x="0" y="505456"/>
            <a:ext cx="9144000" cy="2060187"/>
          </a:xfrm>
        </p:spPr>
        <p:txBody>
          <a:bodyPr/>
          <a:lstStyle/>
          <a:p>
            <a:r>
              <a:rPr lang="en-US" sz="4000" dirty="0">
                <a:solidFill>
                  <a:srgbClr val="C00000"/>
                </a:solidFill>
              </a:rPr>
              <a:t>S</a:t>
            </a:r>
            <a:r>
              <a:rPr lang="en-US" sz="4000" dirty="0"/>
              <a:t>oftware for </a:t>
            </a:r>
            <a:r>
              <a:rPr lang="en-US" sz="4000" dirty="0" err="1">
                <a:solidFill>
                  <a:srgbClr val="C00000"/>
                </a:solidFill>
              </a:rPr>
              <a:t>PR</a:t>
            </a:r>
            <a:r>
              <a:rPr lang="en-US" sz="4000" dirty="0" err="1"/>
              <a:t>ojecting</a:t>
            </a:r>
            <a:r>
              <a:rPr lang="en-US" sz="4000" dirty="0"/>
              <a:t> </a:t>
            </a:r>
            <a:r>
              <a:rPr lang="en-US" sz="4000" dirty="0">
                <a:solidFill>
                  <a:srgbClr val="C00000"/>
                </a:solidFill>
              </a:rPr>
              <a:t>O</a:t>
            </a:r>
            <a:r>
              <a:rPr lang="en-US" sz="4000" dirty="0"/>
              <a:t>bservations, </a:t>
            </a:r>
            <a:r>
              <a:rPr lang="en-US" sz="4000" dirty="0">
                <a:solidFill>
                  <a:srgbClr val="C00000"/>
                </a:solidFill>
              </a:rPr>
              <a:t>C</a:t>
            </a:r>
            <a:r>
              <a:rPr lang="en-US" sz="4000" dirty="0"/>
              <a:t>onstraints and </a:t>
            </a:r>
            <a:r>
              <a:rPr lang="en-US" sz="4000" dirty="0">
                <a:solidFill>
                  <a:srgbClr val="C00000"/>
                </a:solidFill>
              </a:rPr>
              <a:t>C</a:t>
            </a:r>
            <a:r>
              <a:rPr lang="en-US" sz="4000" dirty="0"/>
              <a:t>ofactor matrices/</a:t>
            </a:r>
            <a:r>
              <a:rPr lang="en-US" sz="4000" dirty="0">
                <a:solidFill>
                  <a:srgbClr val="C00000"/>
                </a:solidFill>
              </a:rPr>
              <a:t>E</a:t>
            </a:r>
            <a:r>
              <a:rPr lang="en-US" sz="4000" dirty="0"/>
              <a:t>rrors through </a:t>
            </a:r>
            <a:r>
              <a:rPr lang="en-US" sz="4000" dirty="0">
                <a:solidFill>
                  <a:srgbClr val="C00000"/>
                </a:solidFill>
              </a:rPr>
              <a:t>T</a:t>
            </a:r>
            <a:r>
              <a:rPr lang="en-US" sz="4000" dirty="0"/>
              <a:t>ime (SPROCCET)</a:t>
            </a:r>
          </a:p>
        </p:txBody>
      </p:sp>
      <p:sp>
        <p:nvSpPr>
          <p:cNvPr id="3" name="Content Placeholder 2">
            <a:extLst>
              <a:ext uri="{FF2B5EF4-FFF2-40B4-BE49-F238E27FC236}">
                <a16:creationId xmlns:a16="http://schemas.microsoft.com/office/drawing/2014/main" id="{888345D6-EC27-4A37-85E4-2FF27DA06E5D}"/>
              </a:ext>
            </a:extLst>
          </p:cNvPr>
          <p:cNvSpPr>
            <a:spLocks noGrp="1"/>
          </p:cNvSpPr>
          <p:nvPr>
            <p:ph sz="half" idx="1"/>
          </p:nvPr>
        </p:nvSpPr>
        <p:spPr>
          <a:xfrm>
            <a:off x="457200" y="2985117"/>
            <a:ext cx="4038600" cy="3318029"/>
          </a:xfrm>
        </p:spPr>
        <p:txBody>
          <a:bodyPr/>
          <a:lstStyle/>
          <a:p>
            <a:r>
              <a:rPr lang="en-US" dirty="0"/>
              <a:t>Replaces HTDP</a:t>
            </a:r>
          </a:p>
          <a:p>
            <a:r>
              <a:rPr lang="en-US" dirty="0"/>
              <a:t>Support for orthometric data</a:t>
            </a:r>
          </a:p>
          <a:p>
            <a:r>
              <a:rPr lang="en-US" dirty="0"/>
              <a:t>Use of Geodetic Data </a:t>
            </a:r>
            <a:r>
              <a:rPr lang="en-US" dirty="0" err="1"/>
              <a:t>eXchange</a:t>
            </a:r>
            <a:r>
              <a:rPr lang="en-US" dirty="0"/>
              <a:t> (GDX) format</a:t>
            </a:r>
          </a:p>
          <a:p>
            <a:r>
              <a:rPr lang="en-US" dirty="0"/>
              <a:t>Use of IFDM2022</a:t>
            </a:r>
          </a:p>
        </p:txBody>
      </p:sp>
      <p:sp>
        <p:nvSpPr>
          <p:cNvPr id="5" name="Content Placeholder 4">
            <a:extLst>
              <a:ext uri="{FF2B5EF4-FFF2-40B4-BE49-F238E27FC236}">
                <a16:creationId xmlns:a16="http://schemas.microsoft.com/office/drawing/2014/main" id="{36B3178D-81CC-44D4-9B70-A771E856F3A1}"/>
              </a:ext>
            </a:extLst>
          </p:cNvPr>
          <p:cNvSpPr>
            <a:spLocks noGrp="1"/>
          </p:cNvSpPr>
          <p:nvPr>
            <p:ph sz="half" idx="2"/>
          </p:nvPr>
        </p:nvSpPr>
        <p:spPr>
          <a:xfrm>
            <a:off x="4648200" y="2985118"/>
            <a:ext cx="4038600" cy="2909656"/>
          </a:xfrm>
        </p:spPr>
        <p:txBody>
          <a:bodyPr/>
          <a:lstStyle/>
          <a:p>
            <a:r>
              <a:rPr lang="en-US" dirty="0"/>
              <a:t>Error propagation through time</a:t>
            </a:r>
          </a:p>
          <a:p>
            <a:r>
              <a:rPr lang="en-US" dirty="0"/>
              <a:t>Distinct modules for 14-parameter </a:t>
            </a:r>
            <a:r>
              <a:rPr lang="en-US" dirty="0" err="1"/>
              <a:t>Helmert</a:t>
            </a:r>
            <a:r>
              <a:rPr lang="en-US" dirty="0"/>
              <a:t> transformations and deformation models</a:t>
            </a:r>
          </a:p>
          <a:p>
            <a:endParaRPr lang="en-US" dirty="0"/>
          </a:p>
        </p:txBody>
      </p:sp>
      <p:sp>
        <p:nvSpPr>
          <p:cNvPr id="4" name="Slide Number Placeholder 3">
            <a:extLst>
              <a:ext uri="{FF2B5EF4-FFF2-40B4-BE49-F238E27FC236}">
                <a16:creationId xmlns:a16="http://schemas.microsoft.com/office/drawing/2014/main" id="{11102702-CA9D-4D80-9A5F-075C671B61F0}"/>
              </a:ext>
            </a:extLst>
          </p:cNvPr>
          <p:cNvSpPr>
            <a:spLocks noGrp="1"/>
          </p:cNvSpPr>
          <p:nvPr>
            <p:ph type="sldNum" sz="quarter" idx="12"/>
          </p:nvPr>
        </p:nvSpPr>
        <p:spPr/>
        <p:txBody>
          <a:bodyPr/>
          <a:lstStyle/>
          <a:p>
            <a:pPr>
              <a:defRPr/>
            </a:pPr>
            <a:fld id="{C5F2528D-3DCC-4703-A93F-283267CE6B31}" type="slidenum">
              <a:rPr lang="en-US" altLang="en-US" smtClean="0"/>
              <a:pPr>
                <a:defRPr/>
              </a:pPr>
              <a:t>73</a:t>
            </a:fld>
            <a:endParaRPr lang="en-US" altLang="en-US"/>
          </a:p>
        </p:txBody>
      </p:sp>
    </p:spTree>
    <p:extLst>
      <p:ext uri="{BB962C8B-B14F-4D97-AF65-F5344CB8AC3E}">
        <p14:creationId xmlns:p14="http://schemas.microsoft.com/office/powerpoint/2010/main" val="3949972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7918-DE19-42C2-95E0-D7749489C0EC}"/>
              </a:ext>
            </a:extLst>
          </p:cNvPr>
          <p:cNvSpPr>
            <a:spLocks noGrp="1"/>
          </p:cNvSpPr>
          <p:nvPr>
            <p:ph type="title"/>
          </p:nvPr>
        </p:nvSpPr>
        <p:spPr/>
        <p:txBody>
          <a:bodyPr/>
          <a:lstStyle/>
          <a:p>
            <a:r>
              <a:rPr lang="en-US" dirty="0"/>
              <a:t>Reference Epoch Coordinates (RECs)</a:t>
            </a:r>
          </a:p>
        </p:txBody>
      </p:sp>
      <p:sp>
        <p:nvSpPr>
          <p:cNvPr id="3" name="Content Placeholder 2">
            <a:extLst>
              <a:ext uri="{FF2B5EF4-FFF2-40B4-BE49-F238E27FC236}">
                <a16:creationId xmlns:a16="http://schemas.microsoft.com/office/drawing/2014/main" id="{632B1460-95AB-4D81-BEE9-D3F87A476C3A}"/>
              </a:ext>
            </a:extLst>
          </p:cNvPr>
          <p:cNvSpPr>
            <a:spLocks noGrp="1"/>
          </p:cNvSpPr>
          <p:nvPr>
            <p:ph idx="1"/>
          </p:nvPr>
        </p:nvSpPr>
        <p:spPr/>
        <p:txBody>
          <a:bodyPr/>
          <a:lstStyle/>
          <a:p>
            <a:r>
              <a:rPr lang="en-US" dirty="0"/>
              <a:t>The Geometric and Orthometric REC projects are underway!</a:t>
            </a:r>
          </a:p>
          <a:p>
            <a:pPr lvl="1"/>
            <a:r>
              <a:rPr lang="en-US" dirty="0"/>
              <a:t>Geometric:</a:t>
            </a:r>
          </a:p>
          <a:p>
            <a:pPr lvl="2"/>
            <a:r>
              <a:rPr lang="en-US" dirty="0"/>
              <a:t>N/P/C/MATRF2022 epoch 2020.00 XYZ coordinates</a:t>
            </a:r>
          </a:p>
          <a:p>
            <a:pPr lvl="2"/>
            <a:r>
              <a:rPr lang="en-US" dirty="0"/>
              <a:t>About 120,000 passive marks</a:t>
            </a:r>
          </a:p>
          <a:p>
            <a:pPr lvl="1"/>
            <a:r>
              <a:rPr lang="en-US" dirty="0"/>
              <a:t>Orthometric</a:t>
            </a:r>
          </a:p>
          <a:p>
            <a:pPr lvl="2"/>
            <a:r>
              <a:rPr lang="en-US" dirty="0"/>
              <a:t>NAPGD2022 epoch 2020.00 orthometric heights</a:t>
            </a:r>
          </a:p>
          <a:p>
            <a:pPr lvl="2"/>
            <a:r>
              <a:rPr lang="en-US" dirty="0"/>
              <a:t>About 950,000 passive marks</a:t>
            </a:r>
          </a:p>
          <a:p>
            <a:pPr lvl="1"/>
            <a:r>
              <a:rPr lang="en-US" dirty="0"/>
              <a:t>Final data pull:  April 2024</a:t>
            </a:r>
          </a:p>
          <a:p>
            <a:pPr lvl="1"/>
            <a:r>
              <a:rPr lang="en-US" dirty="0"/>
              <a:t>Expected early results:  Late 2024</a:t>
            </a:r>
          </a:p>
        </p:txBody>
      </p:sp>
      <p:sp>
        <p:nvSpPr>
          <p:cNvPr id="4" name="Date Placeholder 3">
            <a:extLst>
              <a:ext uri="{FF2B5EF4-FFF2-40B4-BE49-F238E27FC236}">
                <a16:creationId xmlns:a16="http://schemas.microsoft.com/office/drawing/2014/main" id="{CCF81A2F-3A9C-4092-B931-8FE099D53B8A}"/>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005B5B42-2916-4FFC-9E19-ACF8F68CBD28}"/>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67B18B8A-E537-41A5-90EB-EA8869D0419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74</a:t>
            </a:fld>
            <a:endParaRPr lang="en-US"/>
          </a:p>
        </p:txBody>
      </p:sp>
    </p:spTree>
    <p:extLst>
      <p:ext uri="{BB962C8B-B14F-4D97-AF65-F5344CB8AC3E}">
        <p14:creationId xmlns:p14="http://schemas.microsoft.com/office/powerpoint/2010/main" val="414168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B8D-BDE3-4373-A131-CE4AB5A97142}"/>
              </a:ext>
            </a:extLst>
          </p:cNvPr>
          <p:cNvSpPr>
            <a:spLocks noGrp="1"/>
          </p:cNvSpPr>
          <p:nvPr>
            <p:ph type="title"/>
          </p:nvPr>
        </p:nvSpPr>
        <p:spPr/>
        <p:txBody>
          <a:bodyPr/>
          <a:lstStyle/>
          <a:p>
            <a:r>
              <a:rPr lang="en-US" dirty="0"/>
              <a:t>NSRS Modernization Alpha Site</a:t>
            </a:r>
          </a:p>
        </p:txBody>
      </p:sp>
      <p:sp>
        <p:nvSpPr>
          <p:cNvPr id="3" name="Content Placeholder 2">
            <a:extLst>
              <a:ext uri="{FF2B5EF4-FFF2-40B4-BE49-F238E27FC236}">
                <a16:creationId xmlns:a16="http://schemas.microsoft.com/office/drawing/2014/main" id="{1CCE0FD0-E247-4EE2-99BF-51F48A568A47}"/>
              </a:ext>
            </a:extLst>
          </p:cNvPr>
          <p:cNvSpPr>
            <a:spLocks noGrp="1"/>
          </p:cNvSpPr>
          <p:nvPr>
            <p:ph idx="1"/>
          </p:nvPr>
        </p:nvSpPr>
        <p:spPr/>
        <p:txBody>
          <a:bodyPr/>
          <a:lstStyle/>
          <a:p>
            <a:r>
              <a:rPr lang="en-US" dirty="0"/>
              <a:t>Provides examples of the content, format, and structure of select data and products that NGS plans to release as a part of the Modernized NSRS</a:t>
            </a:r>
          </a:p>
          <a:p>
            <a:r>
              <a:rPr lang="en-US" dirty="0"/>
              <a:t>Products found on this page are for testing purposes only and do not contain any authoritative NGS data or tools</a:t>
            </a:r>
          </a:p>
        </p:txBody>
      </p:sp>
      <p:sp>
        <p:nvSpPr>
          <p:cNvPr id="4" name="Slide Number Placeholder 3">
            <a:extLst>
              <a:ext uri="{FF2B5EF4-FFF2-40B4-BE49-F238E27FC236}">
                <a16:creationId xmlns:a16="http://schemas.microsoft.com/office/drawing/2014/main" id="{F60ECB85-9FEE-4C5E-B44E-B71D6EA879C5}"/>
              </a:ext>
            </a:extLst>
          </p:cNvPr>
          <p:cNvSpPr>
            <a:spLocks noGrp="1"/>
          </p:cNvSpPr>
          <p:nvPr>
            <p:ph type="sldNum" sz="quarter" idx="10"/>
          </p:nvPr>
        </p:nvSpPr>
        <p:spPr/>
        <p:txBody>
          <a:bodyPr/>
          <a:lstStyle/>
          <a:p>
            <a:pPr>
              <a:defRPr/>
            </a:pPr>
            <a:fld id="{C5F2528D-3DCC-4703-A93F-283267CE6B31}" type="slidenum">
              <a:rPr lang="en-US" altLang="en-US" smtClean="0"/>
              <a:pPr>
                <a:defRPr/>
              </a:pPr>
              <a:t>75</a:t>
            </a:fld>
            <a:endParaRPr lang="en-US" altLang="en-US"/>
          </a:p>
        </p:txBody>
      </p:sp>
    </p:spTree>
    <p:extLst>
      <p:ext uri="{BB962C8B-B14F-4D97-AF65-F5344CB8AC3E}">
        <p14:creationId xmlns:p14="http://schemas.microsoft.com/office/powerpoint/2010/main" val="2578438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ECF0-5835-4C0F-91F6-B03AF4037AA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5ADAF97-AB7F-4361-8FD3-812CE6498DBB}"/>
              </a:ext>
            </a:extLst>
          </p:cNvPr>
          <p:cNvPicPr>
            <a:picLocks noChangeAspect="1"/>
          </p:cNvPicPr>
          <p:nvPr/>
        </p:nvPicPr>
        <p:blipFill>
          <a:blip r:embed="rId2"/>
          <a:stretch>
            <a:fillRect/>
          </a:stretch>
        </p:blipFill>
        <p:spPr>
          <a:xfrm>
            <a:off x="280987" y="166687"/>
            <a:ext cx="8582025" cy="6524625"/>
          </a:xfrm>
          <a:prstGeom prst="rect">
            <a:avLst/>
          </a:prstGeom>
        </p:spPr>
      </p:pic>
      <p:sp>
        <p:nvSpPr>
          <p:cNvPr id="3" name="Slide Number Placeholder 2">
            <a:extLst>
              <a:ext uri="{FF2B5EF4-FFF2-40B4-BE49-F238E27FC236}">
                <a16:creationId xmlns:a16="http://schemas.microsoft.com/office/drawing/2014/main" id="{F54261F8-E015-4DCF-86B4-B2C7FAE93D71}"/>
              </a:ext>
            </a:extLst>
          </p:cNvPr>
          <p:cNvSpPr>
            <a:spLocks noGrp="1"/>
          </p:cNvSpPr>
          <p:nvPr>
            <p:ph type="sldNum" sz="quarter" idx="10"/>
          </p:nvPr>
        </p:nvSpPr>
        <p:spPr/>
        <p:txBody>
          <a:bodyPr/>
          <a:lstStyle/>
          <a:p>
            <a:pPr>
              <a:defRPr/>
            </a:pPr>
            <a:fld id="{C5F2528D-3DCC-4703-A93F-283267CE6B31}" type="slidenum">
              <a:rPr lang="en-US" altLang="en-US" smtClean="0"/>
              <a:pPr>
                <a:defRPr/>
              </a:pPr>
              <a:t>76</a:t>
            </a:fld>
            <a:endParaRPr lang="en-US" altLang="en-US"/>
          </a:p>
        </p:txBody>
      </p:sp>
    </p:spTree>
    <p:extLst>
      <p:ext uri="{BB962C8B-B14F-4D97-AF65-F5344CB8AC3E}">
        <p14:creationId xmlns:p14="http://schemas.microsoft.com/office/powerpoint/2010/main" val="3082034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946714" y="0"/>
            <a:ext cx="7250572" cy="68580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77</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0" y="0"/>
            <a:ext cx="9144000" cy="5146782"/>
          </a:xfrm>
          <a:prstGeom prst="rect">
            <a:avLst/>
          </a:prstGeom>
        </p:spPr>
      </p:pic>
      <p:grpSp>
        <p:nvGrpSpPr>
          <p:cNvPr id="11" name="Group 10">
            <a:extLst>
              <a:ext uri="{FF2B5EF4-FFF2-40B4-BE49-F238E27FC236}">
                <a16:creationId xmlns:a16="http://schemas.microsoft.com/office/drawing/2014/main" id="{30E11801-CF85-4B84-A5BA-9929ED6F5743}"/>
              </a:ext>
            </a:extLst>
          </p:cNvPr>
          <p:cNvGrpSpPr/>
          <p:nvPr/>
        </p:nvGrpSpPr>
        <p:grpSpPr>
          <a:xfrm>
            <a:off x="0" y="2737310"/>
            <a:ext cx="9144000" cy="3851374"/>
            <a:chOff x="0" y="2737310"/>
            <a:chExt cx="9144000" cy="3851374"/>
          </a:xfrm>
        </p:grpSpPr>
        <p:pic>
          <p:nvPicPr>
            <p:cNvPr id="7" name="Picture 6">
              <a:extLst>
                <a:ext uri="{FF2B5EF4-FFF2-40B4-BE49-F238E27FC236}">
                  <a16:creationId xmlns:a16="http://schemas.microsoft.com/office/drawing/2014/main" id="{68D278CC-207D-4C6C-9766-C4F8EF08130A}"/>
                </a:ext>
              </a:extLst>
            </p:cNvPr>
            <p:cNvPicPr>
              <a:picLocks noChangeAspect="1"/>
            </p:cNvPicPr>
            <p:nvPr/>
          </p:nvPicPr>
          <p:blipFill>
            <a:blip r:embed="rId3"/>
            <a:stretch>
              <a:fillRect/>
            </a:stretch>
          </p:blipFill>
          <p:spPr>
            <a:xfrm>
              <a:off x="0" y="2737310"/>
              <a:ext cx="9144000" cy="3851374"/>
            </a:xfrm>
            <a:prstGeom prst="rect">
              <a:avLst/>
            </a:prstGeom>
          </p:spPr>
        </p:pic>
        <p:sp>
          <p:nvSpPr>
            <p:cNvPr id="8" name="Rectangle 7">
              <a:extLst>
                <a:ext uri="{FF2B5EF4-FFF2-40B4-BE49-F238E27FC236}">
                  <a16:creationId xmlns:a16="http://schemas.microsoft.com/office/drawing/2014/main" id="{6BDA9A73-E860-40E6-B299-EEEECA84F885}"/>
                </a:ext>
              </a:extLst>
            </p:cNvPr>
            <p:cNvSpPr/>
            <p:nvPr/>
          </p:nvSpPr>
          <p:spPr>
            <a:xfrm>
              <a:off x="88776" y="4110362"/>
              <a:ext cx="8966447" cy="94991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78</a:t>
            </a:fld>
            <a:endParaRPr lang="en-US" altLang="en-US"/>
          </a:p>
        </p:txBody>
      </p:sp>
    </p:spTree>
    <p:extLst>
      <p:ext uri="{BB962C8B-B14F-4D97-AF65-F5344CB8AC3E}">
        <p14:creationId xmlns:p14="http://schemas.microsoft.com/office/powerpoint/2010/main" val="140850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392F7-37C4-4765-ADB2-22EF37C888CF}"/>
              </a:ext>
            </a:extLst>
          </p:cNvPr>
          <p:cNvPicPr>
            <a:picLocks noChangeAspect="1"/>
          </p:cNvPicPr>
          <p:nvPr/>
        </p:nvPicPr>
        <p:blipFill>
          <a:blip r:embed="rId2"/>
          <a:stretch>
            <a:fillRect/>
          </a:stretch>
        </p:blipFill>
        <p:spPr>
          <a:xfrm>
            <a:off x="0" y="0"/>
            <a:ext cx="9144000" cy="4252128"/>
          </a:xfrm>
          <a:prstGeom prst="rect">
            <a:avLst/>
          </a:prstGeom>
        </p:spPr>
      </p:pic>
      <p:pic>
        <p:nvPicPr>
          <p:cNvPr id="7" name="Picture 6">
            <a:extLst>
              <a:ext uri="{FF2B5EF4-FFF2-40B4-BE49-F238E27FC236}">
                <a16:creationId xmlns:a16="http://schemas.microsoft.com/office/drawing/2014/main" id="{54B638DF-7911-4BC8-ADB5-AA53FD917271}"/>
              </a:ext>
            </a:extLst>
          </p:cNvPr>
          <p:cNvPicPr>
            <a:picLocks noChangeAspect="1"/>
          </p:cNvPicPr>
          <p:nvPr/>
        </p:nvPicPr>
        <p:blipFill>
          <a:blip r:embed="rId3"/>
          <a:stretch>
            <a:fillRect/>
          </a:stretch>
        </p:blipFill>
        <p:spPr>
          <a:xfrm>
            <a:off x="0" y="4356923"/>
            <a:ext cx="9144000" cy="2352170"/>
          </a:xfrm>
          <a:prstGeom prst="rect">
            <a:avLst/>
          </a:prstGeom>
        </p:spPr>
      </p:pic>
      <p:sp>
        <p:nvSpPr>
          <p:cNvPr id="2" name="Slide Number Placeholder 1">
            <a:extLst>
              <a:ext uri="{FF2B5EF4-FFF2-40B4-BE49-F238E27FC236}">
                <a16:creationId xmlns:a16="http://schemas.microsoft.com/office/drawing/2014/main" id="{558CB812-44FB-4AF3-A652-C5C21B0B5423}"/>
              </a:ext>
            </a:extLst>
          </p:cNvPr>
          <p:cNvSpPr>
            <a:spLocks noGrp="1"/>
          </p:cNvSpPr>
          <p:nvPr>
            <p:ph type="sldNum" sz="quarter" idx="10"/>
          </p:nvPr>
        </p:nvSpPr>
        <p:spPr/>
        <p:txBody>
          <a:bodyPr/>
          <a:lstStyle/>
          <a:p>
            <a:pPr>
              <a:defRPr/>
            </a:pPr>
            <a:fld id="{C5F2528D-3DCC-4703-A93F-283267CE6B31}" type="slidenum">
              <a:rPr lang="en-US" altLang="en-US" smtClean="0"/>
              <a:pPr>
                <a:defRPr/>
              </a:pPr>
              <a:t>79</a:t>
            </a:fld>
            <a:endParaRPr lang="en-US" altLang="en-US"/>
          </a:p>
        </p:txBody>
      </p:sp>
    </p:spTree>
    <p:extLst>
      <p:ext uri="{BB962C8B-B14F-4D97-AF65-F5344CB8AC3E}">
        <p14:creationId xmlns:p14="http://schemas.microsoft.com/office/powerpoint/2010/main" val="2612850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8"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78179"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a:latin typeface="Times New Roman" panose="02020603050405020304" pitchFamily="18" charset="0"/>
                <a:cs typeface="Times New Roman" panose="02020603050405020304" pitchFamily="18" charset="0"/>
                <a:sym typeface="Times New Roman" panose="02020603050405020304" pitchFamily="18" charset="0"/>
              </a:rPr>
              <a:t>What is a Vertical Datum?</a:t>
            </a:r>
            <a:endParaRPr lang="en-US" altLang="en-US" sz="4200">
              <a:latin typeface="Times New Roman" panose="02020603050405020304" pitchFamily="18" charset="0"/>
              <a:cs typeface="Times New Roman" panose="02020603050405020304"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Strictly speaking, a vertical datum is a </a:t>
            </a:r>
            <a:r>
              <a:rPr lang="en-US" altLang="en-US" sz="2300" b="1" i="1">
                <a:latin typeface="Times New Roman" panose="02020603050405020304" pitchFamily="18" charset="0"/>
                <a:cs typeface="Times New Roman" panose="02020603050405020304" pitchFamily="18" charset="0"/>
                <a:sym typeface="Times New Roman" panose="02020603050405020304" pitchFamily="18" charset="0"/>
              </a:rPr>
              <a:t>surface</a:t>
            </a: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Traditionally, a vertical datum is a </a:t>
            </a:r>
            <a:r>
              <a:rPr lang="en-US" altLang="en-US" sz="2300" b="1" i="1">
                <a:latin typeface="Times New Roman" panose="02020603050405020304" pitchFamily="18" charset="0"/>
                <a:cs typeface="Times New Roman" panose="02020603050405020304" pitchFamily="18" charset="0"/>
                <a:sym typeface="Times New Roman" panose="02020603050405020304" pitchFamily="18" charset="0"/>
              </a:rPr>
              <a:t>system</a:t>
            </a: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Its </a:t>
            </a:r>
            <a:r>
              <a:rPr lang="en-US" altLang="en-US" sz="2300" b="1" i="1">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Its </a:t>
            </a:r>
            <a:r>
              <a:rPr lang="en-US" altLang="en-US" sz="2300" b="1" i="1">
                <a:latin typeface="Times New Roman" panose="02020603050405020304" pitchFamily="18" charset="0"/>
                <a:cs typeface="Times New Roman" panose="02020603050405020304" pitchFamily="18" charset="0"/>
                <a:sym typeface="Times New Roman" panose="02020603050405020304" pitchFamily="18" charset="0"/>
              </a:rPr>
              <a:t>realization: </a:t>
            </a:r>
            <a:r>
              <a:rPr lang="en-US" altLang="en-US" sz="2300">
                <a:latin typeface="Times New Roman" panose="02020603050405020304" pitchFamily="18" charset="0"/>
                <a:cs typeface="Times New Roman" panose="02020603050405020304" pitchFamily="18" charset="0"/>
                <a:sym typeface="Times New Roman" panose="02020603050405020304" pitchFamily="18" charset="0"/>
              </a:rPr>
              <a:t>Its physical method of accessibility</a:t>
            </a:r>
          </a:p>
        </p:txBody>
      </p:sp>
      <p:grpSp>
        <p:nvGrpSpPr>
          <p:cNvPr id="178181" name="Group 6"/>
          <p:cNvGrpSpPr>
            <a:grpSpLocks/>
          </p:cNvGrpSpPr>
          <p:nvPr/>
        </p:nvGrpSpPr>
        <p:grpSpPr bwMode="auto">
          <a:xfrm>
            <a:off x="4826000" y="1752600"/>
            <a:ext cx="3195638" cy="4392613"/>
            <a:chOff x="0" y="0"/>
            <a:chExt cx="358" cy="493"/>
          </a:xfrm>
        </p:grpSpPr>
        <p:pic>
          <p:nvPicPr>
            <p:cNvPr id="178182"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1200">
                  <a:solidFill>
                    <a:prstClr val="black"/>
                  </a:solidFill>
                  <a:latin typeface="Helvetica" pitchFamily="34" charset="0"/>
                  <a:ea typeface="+mn-ea"/>
                  <a:cs typeface="Helvetica" pitchFamily="34" charset="0"/>
                  <a:sym typeface="Helvetica" pitchFamily="34" charset="0"/>
                </a:rPr>
                <a:t>"</a:t>
              </a:r>
              <a:r>
                <a:rPr lang="en-US" altLang="en-US" sz="1200" i="1">
                  <a:solidFill>
                    <a:prstClr val="black"/>
                  </a:solidFill>
                  <a:latin typeface="Helvetica" pitchFamily="34" charset="0"/>
                  <a:ea typeface="+mn-ea"/>
                  <a:cs typeface="Helvetica" pitchFamily="34" charset="0"/>
                  <a:sym typeface="Helvetica" pitchFamily="34" charset="0"/>
                </a:rPr>
                <a:t>topographic map</a:t>
              </a:r>
              <a:r>
                <a:rPr lang="en-US" altLang="en-US" sz="1200">
                  <a:solidFill>
                    <a:prstClr val="black"/>
                  </a:solidFill>
                  <a:latin typeface="Helvetica" pitchFamily="34" charset="0"/>
                  <a:ea typeface="+mn-ea"/>
                  <a:cs typeface="Helvetica" pitchFamily="34" charset="0"/>
                  <a:sym typeface="Helvetica" pitchFamily="34" charset="0"/>
                </a:rPr>
                <a:t>." Online Art. </a:t>
              </a:r>
            </a:p>
            <a:p>
              <a:pPr eaLnBrk="1" hangingPunct="1">
                <a:spcBef>
                  <a:spcPct val="0"/>
                </a:spcBef>
                <a:buFontTx/>
                <a:buNone/>
                <a:defRPr/>
              </a:pPr>
              <a:r>
                <a:rPr lang="en-US" altLang="en-US" sz="1200">
                  <a:solidFill>
                    <a:prstClr val="black"/>
                  </a:solidFill>
                  <a:latin typeface="Helvetica" pitchFamily="34" charset="0"/>
                  <a:ea typeface="+mn-ea"/>
                  <a:cs typeface="Helvetica" pitchFamily="34" charset="0"/>
                  <a:sym typeface="Helvetica" pitchFamily="34" charset="0"/>
                </a:rPr>
                <a:t>Britannica Student Encyclopædia. </a:t>
              </a:r>
            </a:p>
            <a:p>
              <a:pPr eaLnBrk="1" hangingPunct="1">
                <a:spcBef>
                  <a:spcPct val="0"/>
                </a:spcBef>
                <a:buFontTx/>
                <a:buNone/>
                <a:defRPr/>
              </a:pPr>
              <a:r>
                <a:rPr lang="en-US" altLang="en-US" sz="1200">
                  <a:solidFill>
                    <a:prstClr val="black"/>
                  </a:solidFill>
                  <a:latin typeface="Helvetica" pitchFamily="34" charset="0"/>
                  <a:ea typeface="+mn-ea"/>
                  <a:cs typeface="Helvetica" pitchFamily="34" charset="0"/>
                  <a:sym typeface="Helvetica" pitchFamily="34" charset="0"/>
                </a:rPr>
                <a:t>17 Dec. 2008  </a:t>
              </a:r>
            </a:p>
            <a:p>
              <a:pPr eaLnBrk="1" hangingPunct="1">
                <a:spcBef>
                  <a:spcPct val="0"/>
                </a:spcBef>
                <a:buFontTx/>
                <a:buNone/>
                <a:defRPr/>
              </a:pPr>
              <a:r>
                <a:rPr lang="en-US" altLang="en-US" sz="1000">
                  <a:solidFill>
                    <a:prstClr val="black"/>
                  </a:solidFill>
                  <a:latin typeface="Helvetica" pitchFamily="34" charset="0"/>
                  <a:ea typeface="+mn-ea"/>
                  <a:cs typeface="Helvetica" pitchFamily="34" charset="0"/>
                  <a:sym typeface="Helvetica" pitchFamily="34" charset="0"/>
                </a:rPr>
                <a:t>&lt;</a:t>
              </a:r>
              <a:r>
                <a:rPr lang="en-US" altLang="en-US" sz="1000" u="sng">
                  <a:solidFill>
                    <a:prstClr val="black"/>
                  </a:solidFill>
                  <a:latin typeface="Helvetica" pitchFamily="34" charset="0"/>
                  <a:ea typeface="+mn-ea"/>
                  <a:cs typeface="Helvetica" pitchFamily="34" charset="0"/>
                  <a:sym typeface="Helvetica" pitchFamily="34" charset="0"/>
                  <a:hlinkClick r:id="rId4" action="ppaction://hlinkfile"/>
                </a:rPr>
                <a:t>http://student.britannica.com/ebi/art-53199</a:t>
              </a:r>
              <a:r>
                <a:rPr lang="en-US" altLang="en-US" sz="1000">
                  <a:solidFill>
                    <a:prstClr val="black"/>
                  </a:solidFill>
                  <a:latin typeface="Helvetica" pitchFamily="34" charset="0"/>
                  <a:ea typeface="+mn-ea"/>
                  <a:cs typeface="Helvetica" pitchFamily="34" charset="0"/>
                  <a:sym typeface="Helvetica" pitchFamily="34" charset="0"/>
                </a:rPr>
                <a:t>&gt;</a:t>
              </a:r>
              <a:endParaRPr lang="en-US" altLang="en-US" sz="1200">
                <a:solidFill>
                  <a:prstClr val="black"/>
                </a:solidFill>
                <a:latin typeface="Helvetica" pitchFamily="34" charset="0"/>
                <a:ea typeface="+mn-ea"/>
                <a:cs typeface="Helvetica" pitchFamily="34" charset="0"/>
                <a:sym typeface="Helvetica"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4A2-8B08-4458-ABB1-94E398AEA4A8}"/>
              </a:ext>
            </a:extLst>
          </p:cNvPr>
          <p:cNvSpPr>
            <a:spLocks noGrp="1"/>
          </p:cNvSpPr>
          <p:nvPr>
            <p:ph type="title"/>
          </p:nvPr>
        </p:nvSpPr>
        <p:spPr/>
        <p:txBody>
          <a:bodyPr/>
          <a:lstStyle/>
          <a:p>
            <a:r>
              <a:rPr lang="en-US" dirty="0"/>
              <a:t>What’s New in OPUS World?</a:t>
            </a:r>
          </a:p>
        </p:txBody>
      </p:sp>
      <p:sp>
        <p:nvSpPr>
          <p:cNvPr id="3" name="Content Placeholder 2">
            <a:extLst>
              <a:ext uri="{FF2B5EF4-FFF2-40B4-BE49-F238E27FC236}">
                <a16:creationId xmlns:a16="http://schemas.microsoft.com/office/drawing/2014/main" id="{9290DEA0-4770-43B5-AB43-114EDD51441F}"/>
              </a:ext>
            </a:extLst>
          </p:cNvPr>
          <p:cNvSpPr>
            <a:spLocks noGrp="1"/>
          </p:cNvSpPr>
          <p:nvPr>
            <p:ph idx="1"/>
          </p:nvPr>
        </p:nvSpPr>
        <p:spPr/>
        <p:txBody>
          <a:bodyPr/>
          <a:lstStyle/>
          <a:p>
            <a:r>
              <a:rPr lang="en-US" dirty="0"/>
              <a:t>OPUS Projects 5.1 moved to Production</a:t>
            </a:r>
          </a:p>
          <a:p>
            <a:pPr lvl="1"/>
            <a:r>
              <a:rPr lang="en-US" dirty="0"/>
              <a:t>Current version 5.2</a:t>
            </a:r>
          </a:p>
          <a:p>
            <a:pPr lvl="1"/>
            <a:r>
              <a:rPr lang="en-US" dirty="0"/>
              <a:t>Full support for </a:t>
            </a:r>
            <a:r>
              <a:rPr lang="en-US" dirty="0" err="1"/>
              <a:t>Bluebooking</a:t>
            </a:r>
            <a:endParaRPr lang="en-US" dirty="0"/>
          </a:p>
          <a:p>
            <a:pPr lvl="1"/>
            <a:r>
              <a:rPr lang="en-US" dirty="0"/>
              <a:t>Supports the uploading, QA/QC, adjustment, and submission for publication of real-time kinematic (RTK) vectors in the GVX file format.</a:t>
            </a:r>
          </a:p>
          <a:p>
            <a:pPr lvl="1"/>
            <a:r>
              <a:rPr lang="en-US" dirty="0"/>
              <a:t>Working to replace mandatory, instructor-led  Managers training with self-paced, online videos and tutorials.</a:t>
            </a:r>
          </a:p>
          <a:p>
            <a:pPr lvl="1"/>
            <a:r>
              <a:rPr lang="en-US" dirty="0"/>
              <a:t>OPUS 5.0 in Beta (includes M-PAGES)</a:t>
            </a:r>
          </a:p>
          <a:p>
            <a:pPr lvl="2"/>
            <a:r>
              <a:rPr lang="en-US" dirty="0"/>
              <a:t>Multi-constellation</a:t>
            </a:r>
          </a:p>
        </p:txBody>
      </p:sp>
      <p:sp>
        <p:nvSpPr>
          <p:cNvPr id="4" name="Slide Number Placeholder 3">
            <a:extLst>
              <a:ext uri="{FF2B5EF4-FFF2-40B4-BE49-F238E27FC236}">
                <a16:creationId xmlns:a16="http://schemas.microsoft.com/office/drawing/2014/main" id="{E418237C-DD37-4D12-8BDF-B72B0DF60F26}"/>
              </a:ext>
            </a:extLst>
          </p:cNvPr>
          <p:cNvSpPr>
            <a:spLocks noGrp="1"/>
          </p:cNvSpPr>
          <p:nvPr>
            <p:ph type="sldNum" sz="quarter" idx="10"/>
          </p:nvPr>
        </p:nvSpPr>
        <p:spPr/>
        <p:txBody>
          <a:bodyPr/>
          <a:lstStyle/>
          <a:p>
            <a:pPr>
              <a:defRPr/>
            </a:pPr>
            <a:fld id="{C5F2528D-3DCC-4703-A93F-283267CE6B31}" type="slidenum">
              <a:rPr lang="en-US" altLang="en-US" smtClean="0"/>
              <a:pPr>
                <a:defRPr/>
              </a:pPr>
              <a:t>80</a:t>
            </a:fld>
            <a:endParaRPr lang="en-US" altLang="en-US"/>
          </a:p>
        </p:txBody>
      </p:sp>
    </p:spTree>
    <p:extLst>
      <p:ext uri="{BB962C8B-B14F-4D97-AF65-F5344CB8AC3E}">
        <p14:creationId xmlns:p14="http://schemas.microsoft.com/office/powerpoint/2010/main" val="25306753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347900"/>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2402458"/>
            <a:ext cx="8229600" cy="3394472"/>
          </a:xfrm>
        </p:spPr>
        <p:txBody>
          <a:bodyPr>
            <a:normAutofit fontScale="62500" lnSpcReduction="20000"/>
          </a:bodyPr>
          <a:lstStyle/>
          <a:p>
            <a:pPr marL="0" indent="0">
              <a:buNone/>
              <a:defRPr/>
            </a:pPr>
            <a:r>
              <a:rPr lang="en-US" b="1" u="sng" dirty="0">
                <a:latin typeface="Times New Roman" panose="02020603050405020304" pitchFamily="18" charset="0"/>
                <a:cs typeface="Times New Roman" panose="02020603050405020304" pitchFamily="18" charset="0"/>
              </a:rPr>
              <a:t>Website: </a:t>
            </a:r>
            <a:r>
              <a:rPr lang="en-US" dirty="0">
                <a:hlinkClick r:id="rId2"/>
              </a:rPr>
              <a:t>https://www.ngs.noaa.gov/data/formats/GVX/index.shtml</a:t>
            </a:r>
            <a:endParaRPr lang="en-US"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81</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965-067F-46C6-B35F-244747408F84}"/>
              </a:ext>
            </a:extLst>
          </p:cNvPr>
          <p:cNvSpPr>
            <a:spLocks noGrp="1"/>
          </p:cNvSpPr>
          <p:nvPr>
            <p:ph type="title"/>
          </p:nvPr>
        </p:nvSpPr>
        <p:spPr/>
        <p:txBody>
          <a:bodyPr/>
          <a:lstStyle/>
          <a:p>
            <a:r>
              <a:rPr lang="en-US" dirty="0"/>
              <a:t>GVX Do’s and </a:t>
            </a:r>
            <a:r>
              <a:rPr lang="en-US" dirty="0" err="1"/>
              <a:t>Don’t’s</a:t>
            </a:r>
            <a:endParaRPr lang="en-US" dirty="0"/>
          </a:p>
        </p:txBody>
      </p:sp>
      <p:sp>
        <p:nvSpPr>
          <p:cNvPr id="3" name="Content Placeholder 2">
            <a:extLst>
              <a:ext uri="{FF2B5EF4-FFF2-40B4-BE49-F238E27FC236}">
                <a16:creationId xmlns:a16="http://schemas.microsoft.com/office/drawing/2014/main" id="{642E7590-FD5B-4D88-9DC1-0C04AA040333}"/>
              </a:ext>
            </a:extLst>
          </p:cNvPr>
          <p:cNvSpPr>
            <a:spLocks noGrp="1"/>
          </p:cNvSpPr>
          <p:nvPr>
            <p:ph idx="1"/>
          </p:nvPr>
        </p:nvSpPr>
        <p:spPr>
          <a:xfrm>
            <a:off x="457200" y="1182943"/>
            <a:ext cx="8229600" cy="4525963"/>
          </a:xfrm>
        </p:spPr>
        <p:txBody>
          <a:bodyPr/>
          <a:lstStyle/>
          <a:p>
            <a:r>
              <a:rPr lang="en-US" dirty="0"/>
              <a:t>Make sure your manufacturer supports GVX</a:t>
            </a:r>
          </a:p>
          <a:p>
            <a:r>
              <a:rPr lang="en-US" dirty="0"/>
              <a:t>Collect RTK/RTN observations</a:t>
            </a:r>
          </a:p>
          <a:p>
            <a:pPr lvl="1"/>
            <a:r>
              <a:rPr lang="en-US" dirty="0"/>
              <a:t>Recommend between 3 and 6, 5-min observations, some should be on a different day</a:t>
            </a:r>
          </a:p>
          <a:p>
            <a:pPr lvl="1"/>
            <a:r>
              <a:rPr lang="en-US" dirty="0"/>
              <a:t>Make sure that you are storing the vector in addition to coordinates</a:t>
            </a:r>
          </a:p>
          <a:p>
            <a:pPr lvl="1"/>
            <a:r>
              <a:rPr lang="en-US" dirty="0"/>
              <a:t>If RTN, make sure the vector is from a Physical Reference Station, not from a </a:t>
            </a:r>
            <a:r>
              <a:rPr lang="en-US"/>
              <a:t>Virtual Reference  </a:t>
            </a:r>
            <a:r>
              <a:rPr lang="en-US" dirty="0"/>
              <a:t>Station</a:t>
            </a:r>
          </a:p>
          <a:p>
            <a:pPr lvl="1"/>
            <a:r>
              <a:rPr lang="en-US" dirty="0"/>
              <a:t>If Base is not a NCN station, collect static data on it to be processed in OP</a:t>
            </a:r>
          </a:p>
        </p:txBody>
      </p:sp>
      <p:sp>
        <p:nvSpPr>
          <p:cNvPr id="4" name="Slide Number Placeholder 3">
            <a:extLst>
              <a:ext uri="{FF2B5EF4-FFF2-40B4-BE49-F238E27FC236}">
                <a16:creationId xmlns:a16="http://schemas.microsoft.com/office/drawing/2014/main" id="{163D82E7-6283-4D8A-BDDF-E1C481C03A3B}"/>
              </a:ext>
            </a:extLst>
          </p:cNvPr>
          <p:cNvSpPr>
            <a:spLocks noGrp="1"/>
          </p:cNvSpPr>
          <p:nvPr>
            <p:ph type="sldNum" sz="quarter" idx="10"/>
          </p:nvPr>
        </p:nvSpPr>
        <p:spPr/>
        <p:txBody>
          <a:bodyPr/>
          <a:lstStyle/>
          <a:p>
            <a:pPr>
              <a:defRPr/>
            </a:pPr>
            <a:fld id="{C5F2528D-3DCC-4703-A93F-283267CE6B31}" type="slidenum">
              <a:rPr lang="en-US" altLang="en-US" smtClean="0"/>
              <a:pPr>
                <a:defRPr/>
              </a:pPr>
              <a:t>82</a:t>
            </a:fld>
            <a:endParaRPr lang="en-US" altLang="en-US"/>
          </a:p>
        </p:txBody>
      </p:sp>
    </p:spTree>
    <p:extLst>
      <p:ext uri="{BB962C8B-B14F-4D97-AF65-F5344CB8AC3E}">
        <p14:creationId xmlns:p14="http://schemas.microsoft.com/office/powerpoint/2010/main" val="42940645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1ABC-B662-4E38-AFAF-970485918DE0}"/>
              </a:ext>
            </a:extLst>
          </p:cNvPr>
          <p:cNvSpPr>
            <a:spLocks noGrp="1"/>
          </p:cNvSpPr>
          <p:nvPr>
            <p:ph type="title"/>
          </p:nvPr>
        </p:nvSpPr>
        <p:spPr/>
        <p:txBody>
          <a:bodyPr/>
          <a:lstStyle/>
          <a:p>
            <a:r>
              <a:rPr lang="en-US" dirty="0"/>
              <a:t>GVX Do’s and </a:t>
            </a:r>
            <a:r>
              <a:rPr lang="en-US" dirty="0" err="1"/>
              <a:t>Don’t’s</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5C84257C-1416-4296-92E6-5BA4A2A4FA14}"/>
              </a:ext>
            </a:extLst>
          </p:cNvPr>
          <p:cNvSpPr>
            <a:spLocks noGrp="1"/>
          </p:cNvSpPr>
          <p:nvPr>
            <p:ph idx="1"/>
          </p:nvPr>
        </p:nvSpPr>
        <p:spPr/>
        <p:txBody>
          <a:bodyPr/>
          <a:lstStyle/>
          <a:p>
            <a:r>
              <a:rPr lang="en-US" dirty="0"/>
              <a:t>Load observations to your office software</a:t>
            </a:r>
          </a:p>
          <a:p>
            <a:pPr lvl="1"/>
            <a:r>
              <a:rPr lang="en-US" dirty="0"/>
              <a:t>some manufactures allow the creation of GVX in the data collector.</a:t>
            </a:r>
          </a:p>
          <a:p>
            <a:pPr lvl="1"/>
            <a:r>
              <a:rPr lang="en-US" dirty="0"/>
              <a:t>Convert your vector(s) to GVX Format</a:t>
            </a:r>
          </a:p>
          <a:p>
            <a:r>
              <a:rPr lang="en-US" dirty="0"/>
              <a:t>Upload to an OPUS Project</a:t>
            </a:r>
          </a:p>
          <a:p>
            <a:endParaRPr lang="en-US" dirty="0"/>
          </a:p>
        </p:txBody>
      </p:sp>
      <p:sp>
        <p:nvSpPr>
          <p:cNvPr id="4" name="Slide Number Placeholder 3">
            <a:extLst>
              <a:ext uri="{FF2B5EF4-FFF2-40B4-BE49-F238E27FC236}">
                <a16:creationId xmlns:a16="http://schemas.microsoft.com/office/drawing/2014/main" id="{BF8675C0-6D9B-4770-AA59-CE8BA689AE62}"/>
              </a:ext>
            </a:extLst>
          </p:cNvPr>
          <p:cNvSpPr>
            <a:spLocks noGrp="1"/>
          </p:cNvSpPr>
          <p:nvPr>
            <p:ph type="sldNum" sz="quarter" idx="10"/>
          </p:nvPr>
        </p:nvSpPr>
        <p:spPr/>
        <p:txBody>
          <a:bodyPr/>
          <a:lstStyle/>
          <a:p>
            <a:pPr>
              <a:defRPr/>
            </a:pPr>
            <a:fld id="{C5F2528D-3DCC-4703-A93F-283267CE6B31}" type="slidenum">
              <a:rPr lang="en-US" altLang="en-US" smtClean="0"/>
              <a:pPr>
                <a:defRPr/>
              </a:pPr>
              <a:t>83</a:t>
            </a:fld>
            <a:endParaRPr lang="en-US" altLang="en-US"/>
          </a:p>
        </p:txBody>
      </p:sp>
    </p:spTree>
    <p:extLst>
      <p:ext uri="{BB962C8B-B14F-4D97-AF65-F5344CB8AC3E}">
        <p14:creationId xmlns:p14="http://schemas.microsoft.com/office/powerpoint/2010/main" val="1544045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500-800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2" name="Slide Number Placeholder 4"/>
          <p:cNvSpPr>
            <a:spLocks noGrp="1"/>
          </p:cNvSpPr>
          <p:nvPr>
            <p:ph type="sldNum" sz="quarter" idx="4294967295"/>
          </p:nvPr>
        </p:nvSpPr>
        <p:spPr>
          <a:xfrm>
            <a:off x="6500814" y="6263878"/>
            <a:ext cx="2133600" cy="273844"/>
          </a:xfrm>
          <a:prstGeom prst="rect">
            <a:avLst/>
          </a:prstGeom>
        </p:spPr>
        <p:txBody>
          <a:bodyPr/>
          <a:lstStyle/>
          <a:p>
            <a:fld id="{D3D538F9-49A3-B84F-B36B-A7030CDE5D5B}" type="slidenum">
              <a:rPr lang="en-US" smtClean="0"/>
              <a:t>84</a:t>
            </a:fld>
            <a:endParaRPr lang="en-US" dirty="0"/>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500-800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85</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383D-72B9-4E22-9FC6-CA80272761A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224A12E-BF3B-4B2B-85BA-2D5E7BB5A2F7}"/>
              </a:ext>
            </a:extLst>
          </p:cNvPr>
          <p:cNvPicPr>
            <a:picLocks noChangeAspect="1"/>
          </p:cNvPicPr>
          <p:nvPr/>
        </p:nvPicPr>
        <p:blipFill>
          <a:blip r:embed="rId2"/>
          <a:stretch>
            <a:fillRect/>
          </a:stretch>
        </p:blipFill>
        <p:spPr>
          <a:xfrm>
            <a:off x="0" y="162631"/>
            <a:ext cx="9144000" cy="6532737"/>
          </a:xfrm>
          <a:prstGeom prst="rect">
            <a:avLst/>
          </a:prstGeom>
        </p:spPr>
      </p:pic>
      <p:sp>
        <p:nvSpPr>
          <p:cNvPr id="6" name="Slide Number Placeholder 5">
            <a:extLst>
              <a:ext uri="{FF2B5EF4-FFF2-40B4-BE49-F238E27FC236}">
                <a16:creationId xmlns:a16="http://schemas.microsoft.com/office/drawing/2014/main" id="{B5D54DE5-992E-4FF8-BD0A-9246A02CE9B7}"/>
              </a:ext>
            </a:extLst>
          </p:cNvPr>
          <p:cNvSpPr>
            <a:spLocks noGrp="1"/>
          </p:cNvSpPr>
          <p:nvPr>
            <p:ph type="sldNum" sz="quarter" idx="10"/>
          </p:nvPr>
        </p:nvSpPr>
        <p:spPr/>
        <p:txBody>
          <a:bodyPr/>
          <a:lstStyle/>
          <a:p>
            <a:pPr>
              <a:defRPr/>
            </a:pPr>
            <a:fld id="{C5F2528D-3DCC-4703-A93F-283267CE6B31}" type="slidenum">
              <a:rPr lang="en-US" altLang="en-US" smtClean="0"/>
              <a:pPr>
                <a:defRPr/>
              </a:pPr>
              <a:t>86</a:t>
            </a:fld>
            <a:endParaRPr lang="en-US" altLang="en-US"/>
          </a:p>
        </p:txBody>
      </p:sp>
    </p:spTree>
    <p:extLst>
      <p:ext uri="{BB962C8B-B14F-4D97-AF65-F5344CB8AC3E}">
        <p14:creationId xmlns:p14="http://schemas.microsoft.com/office/powerpoint/2010/main" val="27127369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59F4-02C8-420A-8070-225F0FC96F9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62D26B6-AC9C-4FFC-8AC9-268253E7EB25}"/>
              </a:ext>
            </a:extLst>
          </p:cNvPr>
          <p:cNvPicPr>
            <a:picLocks noChangeAspect="1"/>
          </p:cNvPicPr>
          <p:nvPr/>
        </p:nvPicPr>
        <p:blipFill>
          <a:blip r:embed="rId2"/>
          <a:stretch>
            <a:fillRect/>
          </a:stretch>
        </p:blipFill>
        <p:spPr>
          <a:xfrm>
            <a:off x="0" y="600444"/>
            <a:ext cx="9144000" cy="5657112"/>
          </a:xfrm>
          <a:prstGeom prst="rect">
            <a:avLst/>
          </a:prstGeom>
        </p:spPr>
      </p:pic>
      <p:sp>
        <p:nvSpPr>
          <p:cNvPr id="6" name="Slide Number Placeholder 5">
            <a:extLst>
              <a:ext uri="{FF2B5EF4-FFF2-40B4-BE49-F238E27FC236}">
                <a16:creationId xmlns:a16="http://schemas.microsoft.com/office/drawing/2014/main" id="{1A8F23F7-3052-4B78-91DB-D9ED0F9736D7}"/>
              </a:ext>
            </a:extLst>
          </p:cNvPr>
          <p:cNvSpPr>
            <a:spLocks noGrp="1"/>
          </p:cNvSpPr>
          <p:nvPr>
            <p:ph type="sldNum" sz="quarter" idx="10"/>
          </p:nvPr>
        </p:nvSpPr>
        <p:spPr/>
        <p:txBody>
          <a:bodyPr/>
          <a:lstStyle/>
          <a:p>
            <a:pPr>
              <a:defRPr/>
            </a:pPr>
            <a:fld id="{C5F2528D-3DCC-4703-A93F-283267CE6B31}" type="slidenum">
              <a:rPr lang="en-US" altLang="en-US" smtClean="0"/>
              <a:pPr>
                <a:defRPr/>
              </a:pPr>
              <a:t>87</a:t>
            </a:fld>
            <a:endParaRPr lang="en-US" altLang="en-US"/>
          </a:p>
        </p:txBody>
      </p:sp>
    </p:spTree>
    <p:extLst>
      <p:ext uri="{BB962C8B-B14F-4D97-AF65-F5344CB8AC3E}">
        <p14:creationId xmlns:p14="http://schemas.microsoft.com/office/powerpoint/2010/main" val="146859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28;p28">
            <a:extLst>
              <a:ext uri="{FF2B5EF4-FFF2-40B4-BE49-F238E27FC236}">
                <a16:creationId xmlns:a16="http://schemas.microsoft.com/office/drawing/2014/main" id="{DD4F0366-BD00-40B8-BB0F-F299AE7CCFE4}"/>
              </a:ext>
            </a:extLst>
          </p:cNvPr>
          <p:cNvSpPr txBox="1">
            <a:spLocks noChangeArrowheads="1"/>
          </p:cNvSpPr>
          <p:nvPr/>
        </p:nvSpPr>
        <p:spPr bwMode="auto">
          <a:xfrm>
            <a:off x="82550" y="1166813"/>
            <a:ext cx="8974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810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Currently in BETA!!</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all GNSS observables currently supported by the global infrastructure </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more than two frequencies.</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RINEX 2 or 3</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Version 2 only supports GPS and GLONASS, Galileo (to a limited extent)</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Submission of proprietary data will result in RINEX 2.11 (limitation of TEQC).  NGS will ONLY accept RINEX submission in the near future.</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a:t>
            </a:r>
            <a:r>
              <a:rPr lang="en-US" altLang="en-US" sz="2400" dirty="0" err="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pseudorange</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and phase.</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Uses a single-difference processing strategy.</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a:t>
            </a:r>
            <a:r>
              <a:rPr lang="en-US" altLang="en-US" sz="2400" u="sng"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can</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support NGS strategic objectives.</a:t>
            </a:r>
          </a:p>
          <a:p>
            <a:pPr>
              <a:spcBef>
                <a:spcPts val="1000"/>
              </a:spcBef>
              <a:spcAft>
                <a:spcPts val="1000"/>
              </a:spcAft>
              <a:buClr>
                <a:srgbClr val="000000"/>
              </a:buClr>
              <a:buSzPts val="2400"/>
              <a:buFont typeface="Times New Roman" panose="02020603050405020304" pitchFamily="18" charset="0"/>
              <a:buChar char="●"/>
            </a:pPr>
            <a:endPar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1" name="Google Shape;229;p28">
            <a:extLst>
              <a:ext uri="{FF2B5EF4-FFF2-40B4-BE49-F238E27FC236}">
                <a16:creationId xmlns:a16="http://schemas.microsoft.com/office/drawing/2014/main" id="{54E8522C-C4FB-4324-89D6-2BF0A91C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B13E03F-F5AE-48EE-B5E6-D9DB24CE4708}" type="slidenum">
              <a:rPr lang="en-US" altLang="en-US" smtClean="0">
                <a:solidFill>
                  <a:srgbClr val="898989"/>
                </a:solidFill>
              </a:rPr>
              <a:pPr/>
              <a:t>88</a:t>
            </a:fld>
            <a:endParaRPr lang="en-US" altLang="en-US" dirty="0">
              <a:solidFill>
                <a:srgbClr val="898989"/>
              </a:solidFill>
            </a:endParaRPr>
          </a:p>
        </p:txBody>
      </p:sp>
      <p:sp>
        <p:nvSpPr>
          <p:cNvPr id="99332" name="Google Shape;230;p28">
            <a:extLst>
              <a:ext uri="{FF2B5EF4-FFF2-40B4-BE49-F238E27FC236}">
                <a16:creationId xmlns:a16="http://schemas.microsoft.com/office/drawing/2014/main" id="{C2258ED6-85A8-44F1-9913-53C351419390}"/>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 Multi-GNSS PAGES</a:t>
            </a:r>
          </a:p>
        </p:txBody>
      </p:sp>
      <p:sp>
        <p:nvSpPr>
          <p:cNvPr id="99333" name="Google Shape;231;p28">
            <a:extLst>
              <a:ext uri="{FF2B5EF4-FFF2-40B4-BE49-F238E27FC236}">
                <a16:creationId xmlns:a16="http://schemas.microsoft.com/office/drawing/2014/main" id="{98671BBB-0EF9-4751-8350-EF5E397D0E40}"/>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4" name="Google Shape;232;p28">
            <a:extLst>
              <a:ext uri="{FF2B5EF4-FFF2-40B4-BE49-F238E27FC236}">
                <a16:creationId xmlns:a16="http://schemas.microsoft.com/office/drawing/2014/main" id="{0052CD94-820F-408D-B8F8-0B7A809EEC22}"/>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Tree>
    <p:extLst>
      <p:ext uri="{BB962C8B-B14F-4D97-AF65-F5344CB8AC3E}">
        <p14:creationId xmlns:p14="http://schemas.microsoft.com/office/powerpoint/2010/main" val="35907149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Google Shape;125;p18">
            <a:extLst>
              <a:ext uri="{FF2B5EF4-FFF2-40B4-BE49-F238E27FC236}">
                <a16:creationId xmlns:a16="http://schemas.microsoft.com/office/drawing/2014/main" id="{4BAA41AD-BCDD-477F-BD79-7E75C79428B9}"/>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a:t>
            </a:r>
          </a:p>
          <a:p>
            <a:pPr>
              <a:buClr>
                <a:srgbClr val="000000"/>
              </a:buClr>
              <a:buSzPts val="1100"/>
              <a:buFont typeface="Arial" panose="020B0604020202020204" pitchFamily="34" charset="0"/>
              <a:buNone/>
            </a:pPr>
            <a:endParaRPr lang="en-US" altLang="en-US" sz="36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a:p>
            <a:pPr>
              <a:buClr>
                <a:srgbClr val="000000"/>
              </a:buClr>
              <a:buSzPts val="3600"/>
              <a:buFont typeface="Arial" panose="020B0604020202020204" pitchFamily="34" charset="0"/>
              <a:buNone/>
            </a:pPr>
            <a:endParaRPr lang="en-US" altLang="en-US" sz="36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3187" name="Google Shape;126;p18">
            <a:extLst>
              <a:ext uri="{FF2B5EF4-FFF2-40B4-BE49-F238E27FC236}">
                <a16:creationId xmlns:a16="http://schemas.microsoft.com/office/drawing/2014/main" id="{FDEC078D-412B-44A1-BBD3-26CFD9AD04AB}"/>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3188" name="Google Shape;127;p18">
            <a:extLst>
              <a:ext uri="{FF2B5EF4-FFF2-40B4-BE49-F238E27FC236}">
                <a16:creationId xmlns:a16="http://schemas.microsoft.com/office/drawing/2014/main" id="{E110B4A7-C5F0-4E46-97E1-6B7FC0E86A75}"/>
              </a:ext>
            </a:extLst>
          </p:cNvPr>
          <p:cNvSpPr>
            <a:spLocks noGrp="1"/>
          </p:cNvSpPr>
          <p:nvPr>
            <p:ph type="sldNum" sz="quarter" idx="12"/>
          </p:nvPr>
        </p:nvSpPr>
        <p:spPr bwMode="auto">
          <a:xfrm>
            <a:off x="7691438" y="6356350"/>
            <a:ext cx="1365250" cy="436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ts val="1200"/>
            </a:pPr>
            <a:fld id="{01887B0D-1468-44CC-B761-7C595C734410}" type="slidenum">
              <a:rPr lang="en-US" altLang="en-US" smtClean="0">
                <a:solidFill>
                  <a:srgbClr val="898989"/>
                </a:solidFill>
                <a:latin typeface="Times New Roman" panose="02020603050405020304" pitchFamily="18" charset="0"/>
                <a:cs typeface="Times New Roman" panose="02020603050405020304" pitchFamily="18" charset="0"/>
                <a:sym typeface="Times New Roman" panose="02020603050405020304" pitchFamily="18" charset="0"/>
              </a:rPr>
              <a:pPr>
                <a:buSzPts val="1200"/>
              </a:pPr>
              <a:t>89</a:t>
            </a:fld>
            <a:endParaRPr lang="en-US" altLang="en-US">
              <a:solidFill>
                <a:srgbClr val="898989"/>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3189" name="Google Shape;128;p18">
            <a:extLst>
              <a:ext uri="{FF2B5EF4-FFF2-40B4-BE49-F238E27FC236}">
                <a16:creationId xmlns:a16="http://schemas.microsoft.com/office/drawing/2014/main" id="{6BD58FD3-9F8E-4793-920C-A4A0CEBF16EF}"/>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
        <p:nvSpPr>
          <p:cNvPr id="129" name="Google Shape;129;p18">
            <a:extLst>
              <a:ext uri="{FF2B5EF4-FFF2-40B4-BE49-F238E27FC236}">
                <a16:creationId xmlns:a16="http://schemas.microsoft.com/office/drawing/2014/main" id="{494CAA62-ACA4-4809-AF44-3CDB2F0879F5}"/>
              </a:ext>
            </a:extLst>
          </p:cNvPr>
          <p:cNvSpPr txBox="1"/>
          <p:nvPr/>
        </p:nvSpPr>
        <p:spPr>
          <a:xfrm>
            <a:off x="82550" y="1166813"/>
            <a:ext cx="8974138" cy="5189537"/>
          </a:xfrm>
          <a:prstGeom prst="rect">
            <a:avLst/>
          </a:prstGeom>
          <a:noFill/>
          <a:ln>
            <a:noFill/>
          </a:ln>
        </p:spPr>
        <p:txBody>
          <a:bodyPr spcFirstLastPara="1" lIns="91425" tIns="45700" rIns="91425" bIns="45700"/>
          <a:lstStyle/>
          <a:p>
            <a:pPr marL="457200" indent="-381000">
              <a:spcBef>
                <a:spcPts val="1000"/>
              </a:spcBef>
              <a:spcAft>
                <a:spcPts val="0"/>
              </a:spcAft>
              <a:buClr>
                <a:schemeClr val="dk1"/>
              </a:buClr>
              <a:buSzPts val="2400"/>
              <a:buFont typeface="Times New Roman"/>
              <a:buChar char="●"/>
              <a:defRPr/>
            </a:pPr>
            <a:r>
              <a:rPr lang="en-US" sz="2400" dirty="0">
                <a:solidFill>
                  <a:schemeClr val="dk1"/>
                </a:solidFill>
                <a:latin typeface="Times New Roman"/>
                <a:ea typeface="Times New Roman"/>
                <a:cs typeface="Times New Roman"/>
                <a:sym typeface="Times New Roman"/>
              </a:rPr>
              <a:t>GPS		: Global Positioning System</a:t>
            </a:r>
            <a:endParaRPr sz="2400" dirty="0">
              <a:solidFill>
                <a:schemeClr val="dk1"/>
              </a:solidFill>
              <a:latin typeface="Times New Roman"/>
              <a:ea typeface="Times New Roman"/>
              <a:cs typeface="Times New Roman"/>
              <a:sym typeface="Times New Roman"/>
            </a:endParaRPr>
          </a:p>
          <a:p>
            <a:pPr marL="457200" indent="-381000">
              <a:spcBef>
                <a:spcPts val="1000"/>
              </a:spcBef>
              <a:spcAft>
                <a:spcPts val="0"/>
              </a:spcAft>
              <a:buClr>
                <a:schemeClr val="dk1"/>
              </a:buClr>
              <a:buSzPts val="2400"/>
              <a:buFont typeface="Times New Roman"/>
              <a:buChar char="●"/>
              <a:defRPr/>
            </a:pPr>
            <a:r>
              <a:rPr lang="en-US" sz="2400" dirty="0">
                <a:solidFill>
                  <a:schemeClr val="dk1"/>
                </a:solidFill>
                <a:latin typeface="Times New Roman"/>
                <a:ea typeface="Times New Roman"/>
                <a:cs typeface="Times New Roman"/>
                <a:sym typeface="Times New Roman"/>
              </a:rPr>
              <a:t>GLONASS: </a:t>
            </a:r>
            <a:r>
              <a:rPr lang="en-US" sz="2400" dirty="0" err="1">
                <a:solidFill>
                  <a:schemeClr val="dk1"/>
                </a:solidFill>
                <a:latin typeface="Times New Roman"/>
                <a:ea typeface="Times New Roman"/>
                <a:cs typeface="Times New Roman"/>
                <a:sym typeface="Times New Roman"/>
              </a:rPr>
              <a:t>Globalnaya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Navigatsionnaya</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Sputnikovaya</a:t>
            </a:r>
            <a:r>
              <a:rPr lang="en-US" sz="2400" dirty="0">
                <a:solidFill>
                  <a:schemeClr val="dk1"/>
                </a:solidFill>
                <a:latin typeface="Times New Roman"/>
                <a:ea typeface="Times New Roman"/>
                <a:cs typeface="Times New Roman"/>
                <a:sym typeface="Times New Roman"/>
              </a:rPr>
              <a:t> Sistema</a:t>
            </a:r>
            <a:endParaRPr sz="2400" dirty="0">
              <a:solidFill>
                <a:schemeClr val="dk1"/>
              </a:solidFill>
              <a:latin typeface="Times New Roman"/>
              <a:ea typeface="Times New Roman"/>
              <a:cs typeface="Times New Roman"/>
              <a:sym typeface="Times New Roman"/>
            </a:endParaRPr>
          </a:p>
          <a:p>
            <a:pPr marL="457200" indent="-381000">
              <a:spcBef>
                <a:spcPts val="1000"/>
              </a:spcBef>
              <a:spcAft>
                <a:spcPts val="0"/>
              </a:spcAft>
              <a:buClr>
                <a:schemeClr val="dk1"/>
              </a:buClr>
              <a:buSzPts val="2400"/>
              <a:buFont typeface="Times New Roman"/>
              <a:buChar char="●"/>
              <a:defRPr/>
            </a:pPr>
            <a:r>
              <a:rPr lang="en-US" sz="2400" dirty="0">
                <a:solidFill>
                  <a:schemeClr val="dk1"/>
                </a:solidFill>
                <a:latin typeface="Times New Roman"/>
                <a:ea typeface="Times New Roman"/>
                <a:cs typeface="Times New Roman"/>
                <a:sym typeface="Times New Roman"/>
              </a:rPr>
              <a:t>Galileo		:</a:t>
            </a:r>
            <a:endParaRPr sz="2400" dirty="0">
              <a:solidFill>
                <a:schemeClr val="dk1"/>
              </a:solidFill>
              <a:latin typeface="Times New Roman"/>
              <a:ea typeface="Times New Roman"/>
              <a:cs typeface="Times New Roman"/>
              <a:sym typeface="Times New Roman"/>
            </a:endParaRPr>
          </a:p>
          <a:p>
            <a:pPr marL="457200" indent="-381000">
              <a:spcBef>
                <a:spcPts val="1000"/>
              </a:spcBef>
              <a:spcAft>
                <a:spcPts val="0"/>
              </a:spcAft>
              <a:buClr>
                <a:schemeClr val="dk1"/>
              </a:buClr>
              <a:buSzPts val="2400"/>
              <a:buFont typeface="Times New Roman"/>
              <a:buChar char="●"/>
              <a:defRPr/>
            </a:pPr>
            <a:r>
              <a:rPr lang="en-US" sz="2400" dirty="0" err="1">
                <a:solidFill>
                  <a:schemeClr val="dk1"/>
                </a:solidFill>
                <a:latin typeface="Times New Roman"/>
                <a:ea typeface="Times New Roman"/>
                <a:cs typeface="Times New Roman"/>
                <a:sym typeface="Times New Roman"/>
              </a:rPr>
              <a:t>BeiDou</a:t>
            </a:r>
            <a:r>
              <a:rPr lang="en-US" sz="2400" dirty="0">
                <a:solidFill>
                  <a:schemeClr val="dk1"/>
                </a:solidFill>
                <a:latin typeface="Times New Roman"/>
                <a:ea typeface="Times New Roman"/>
                <a:cs typeface="Times New Roman"/>
                <a:sym typeface="Times New Roman"/>
              </a:rPr>
              <a:t>	: </a:t>
            </a:r>
            <a:r>
              <a:rPr lang="en-US" sz="2400" dirty="0" err="1">
                <a:solidFill>
                  <a:schemeClr val="dk1"/>
                </a:solidFill>
                <a:latin typeface="Times New Roman"/>
                <a:ea typeface="Times New Roman"/>
                <a:cs typeface="Times New Roman"/>
                <a:sym typeface="Times New Roman"/>
              </a:rPr>
              <a:t>BeiDou</a:t>
            </a:r>
            <a:r>
              <a:rPr lang="en-US" sz="2400" dirty="0">
                <a:solidFill>
                  <a:schemeClr val="dk1"/>
                </a:solidFill>
                <a:latin typeface="Times New Roman"/>
                <a:ea typeface="Times New Roman"/>
                <a:cs typeface="Times New Roman"/>
                <a:sym typeface="Times New Roman"/>
              </a:rPr>
              <a:t> Navigation Satellite System</a:t>
            </a:r>
            <a:br>
              <a:rPr lang="en-US" sz="2400" dirty="0">
                <a:solidFill>
                  <a:schemeClr val="dk1"/>
                </a:solidFill>
                <a:latin typeface="Times New Roman"/>
                <a:ea typeface="Times New Roman"/>
                <a:cs typeface="Times New Roman"/>
                <a:sym typeface="Times New Roman"/>
              </a:rPr>
            </a:br>
            <a:r>
              <a:rPr lang="en-US" sz="2400" dirty="0">
                <a:solidFill>
                  <a:schemeClr val="dk1"/>
                </a:solidFill>
                <a:latin typeface="Times New Roman"/>
                <a:ea typeface="Times New Roman"/>
                <a:cs typeface="Times New Roman"/>
                <a:sym typeface="Times New Roman"/>
              </a:rPr>
              <a:t>			  BDS, BeiDou-2, COMPASS</a:t>
            </a:r>
            <a:endParaRPr sz="2400" dirty="0">
              <a:solidFill>
                <a:schemeClr val="dk1"/>
              </a:solidFill>
              <a:latin typeface="Times New Roman"/>
              <a:ea typeface="Times New Roman"/>
              <a:cs typeface="Times New Roman"/>
              <a:sym typeface="Times New Roman"/>
            </a:endParaRPr>
          </a:p>
          <a:p>
            <a:pPr marL="457200" indent="-381000">
              <a:spcBef>
                <a:spcPts val="1000"/>
              </a:spcBef>
              <a:spcAft>
                <a:spcPts val="0"/>
              </a:spcAft>
              <a:buClr>
                <a:srgbClr val="073763"/>
              </a:buClr>
              <a:buSzPts val="2400"/>
              <a:buFont typeface="Times New Roman"/>
              <a:buChar char="●"/>
              <a:defRPr/>
            </a:pPr>
            <a:r>
              <a:rPr lang="en-US" sz="2400" dirty="0">
                <a:solidFill>
                  <a:srgbClr val="073763"/>
                </a:solidFill>
                <a:latin typeface="Times New Roman"/>
                <a:ea typeface="Times New Roman"/>
                <a:cs typeface="Times New Roman"/>
                <a:sym typeface="Times New Roman"/>
              </a:rPr>
              <a:t>IRNSS		: Indian Regional Navigation Satellite System </a:t>
            </a:r>
            <a:br>
              <a:rPr lang="en-US" sz="2400" dirty="0">
                <a:solidFill>
                  <a:srgbClr val="073763"/>
                </a:solidFill>
                <a:latin typeface="Times New Roman"/>
                <a:ea typeface="Times New Roman"/>
                <a:cs typeface="Times New Roman"/>
                <a:sym typeface="Times New Roman"/>
              </a:rPr>
            </a:br>
            <a:r>
              <a:rPr lang="en-US" sz="2400" dirty="0">
                <a:solidFill>
                  <a:srgbClr val="073763"/>
                </a:solidFill>
                <a:latin typeface="Times New Roman"/>
                <a:ea typeface="Times New Roman"/>
                <a:cs typeface="Times New Roman"/>
                <a:sym typeface="Times New Roman"/>
              </a:rPr>
              <a:t>			  </a:t>
            </a:r>
            <a:r>
              <a:rPr lang="en-US" sz="2400" dirty="0" err="1">
                <a:solidFill>
                  <a:srgbClr val="073763"/>
                </a:solidFill>
                <a:latin typeface="Times New Roman"/>
                <a:ea typeface="Times New Roman"/>
                <a:cs typeface="Times New Roman"/>
                <a:sym typeface="Times New Roman"/>
              </a:rPr>
              <a:t>NavIC</a:t>
            </a:r>
            <a:endParaRPr sz="2400" dirty="0">
              <a:solidFill>
                <a:srgbClr val="073763"/>
              </a:solidFill>
              <a:latin typeface="Times New Roman"/>
              <a:ea typeface="Times New Roman"/>
              <a:cs typeface="Times New Roman"/>
              <a:sym typeface="Times New Roman"/>
            </a:endParaRPr>
          </a:p>
          <a:p>
            <a:pPr marL="457200" indent="-381000">
              <a:spcBef>
                <a:spcPts val="1000"/>
              </a:spcBef>
              <a:spcAft>
                <a:spcPts val="0"/>
              </a:spcAft>
              <a:buClr>
                <a:srgbClr val="073763"/>
              </a:buClr>
              <a:buSzPts val="2400"/>
              <a:buFont typeface="Times New Roman"/>
              <a:buChar char="●"/>
              <a:defRPr/>
            </a:pPr>
            <a:r>
              <a:rPr lang="en-US" sz="2400" dirty="0">
                <a:solidFill>
                  <a:srgbClr val="073763"/>
                </a:solidFill>
                <a:latin typeface="Times New Roman"/>
                <a:ea typeface="Times New Roman"/>
                <a:cs typeface="Times New Roman"/>
                <a:sym typeface="Times New Roman"/>
              </a:rPr>
              <a:t>QZSS		: Quasi-Zenith Satellite System</a:t>
            </a:r>
            <a:br>
              <a:rPr lang="en-US" sz="2400" dirty="0">
                <a:solidFill>
                  <a:srgbClr val="073763"/>
                </a:solidFill>
                <a:latin typeface="Times New Roman"/>
                <a:ea typeface="Times New Roman"/>
                <a:cs typeface="Times New Roman"/>
                <a:sym typeface="Times New Roman"/>
              </a:rPr>
            </a:br>
            <a:r>
              <a:rPr lang="en-US" sz="2400" dirty="0">
                <a:solidFill>
                  <a:srgbClr val="073763"/>
                </a:solidFill>
                <a:latin typeface="Times New Roman"/>
                <a:ea typeface="Times New Roman"/>
                <a:cs typeface="Times New Roman"/>
                <a:sym typeface="Times New Roman"/>
              </a:rPr>
              <a:t>			  </a:t>
            </a:r>
            <a:r>
              <a:rPr lang="en-US" sz="2400" dirty="0" err="1">
                <a:solidFill>
                  <a:srgbClr val="073763"/>
                </a:solidFill>
                <a:latin typeface="Times New Roman"/>
                <a:ea typeface="Times New Roman"/>
                <a:cs typeface="Times New Roman"/>
                <a:sym typeface="Times New Roman"/>
              </a:rPr>
              <a:t>Michibiki</a:t>
            </a:r>
            <a:endParaRPr sz="2400" dirty="0">
              <a:solidFill>
                <a:srgbClr val="073763"/>
              </a:solidFill>
              <a:latin typeface="Times New Roman"/>
              <a:ea typeface="Times New Roman"/>
              <a:cs typeface="Times New Roman"/>
              <a:sym typeface="Times New Roman"/>
            </a:endParaRPr>
          </a:p>
          <a:p>
            <a:pPr marL="457200" indent="-381000">
              <a:spcBef>
                <a:spcPts val="1000"/>
              </a:spcBef>
              <a:spcAft>
                <a:spcPts val="0"/>
              </a:spcAft>
              <a:buClr>
                <a:srgbClr val="274E13"/>
              </a:buClr>
              <a:buSzPts val="2400"/>
              <a:buFont typeface="Times New Roman"/>
              <a:buChar char="●"/>
              <a:defRPr/>
            </a:pPr>
            <a:r>
              <a:rPr lang="en-US" sz="2400" dirty="0">
                <a:solidFill>
                  <a:srgbClr val="274E13"/>
                </a:solidFill>
                <a:latin typeface="Times New Roman"/>
                <a:ea typeface="Times New Roman"/>
                <a:cs typeface="Times New Roman"/>
                <a:sym typeface="Times New Roman"/>
              </a:rPr>
              <a:t>SBAS		: Satellite-based Augmentation Systems</a:t>
            </a:r>
            <a:endParaRPr sz="2400" dirty="0">
              <a:solidFill>
                <a:srgbClr val="274E13"/>
              </a:solidFill>
              <a:latin typeface="Times New Roman"/>
              <a:ea typeface="Times New Roman"/>
              <a:cs typeface="Times New Roman"/>
              <a:sym typeface="Times New Roman"/>
            </a:endParaRPr>
          </a:p>
          <a:p>
            <a:pPr>
              <a:spcBef>
                <a:spcPts val="1000"/>
              </a:spcBef>
              <a:spcAft>
                <a:spcPts val="0"/>
              </a:spcAft>
              <a:defRPr/>
            </a:pPr>
            <a:r>
              <a:rPr lang="en-US" sz="1200" dirty="0">
                <a:latin typeface="Times New Roman"/>
                <a:ea typeface="Times New Roman"/>
                <a:cs typeface="Times New Roman"/>
                <a:sym typeface="Times New Roman"/>
              </a:rPr>
              <a:t>https://en.wikipedia.org/</a:t>
            </a:r>
            <a:endParaRPr sz="20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457200" y="484188"/>
            <a:ext cx="8229600" cy="1143000"/>
          </a:xfrm>
        </p:spPr>
        <p:txBody>
          <a:bodyPr/>
          <a:lstStyle/>
          <a:p>
            <a:r>
              <a:rPr lang="en-US" altLang="en-US" sz="3800">
                <a:ea typeface="ＭＳ Ｐゴシック" panose="020B0600070205080204" pitchFamily="34" charset="-128"/>
              </a:rPr>
              <a:t>History of vertical </a:t>
            </a:r>
            <a:br>
              <a:rPr lang="en-US" altLang="en-US" sz="3800">
                <a:ea typeface="ＭＳ Ｐゴシック" panose="020B0600070205080204" pitchFamily="34" charset="-128"/>
              </a:rPr>
            </a:br>
            <a:r>
              <a:rPr lang="en-US" altLang="en-US" sz="3800">
                <a:ea typeface="ＭＳ Ｐゴシック" panose="020B0600070205080204" pitchFamily="34" charset="-128"/>
              </a:rPr>
              <a:t>datums in the USA</a:t>
            </a:r>
          </a:p>
        </p:txBody>
      </p:sp>
      <p:sp>
        <p:nvSpPr>
          <p:cNvPr id="181251" name="Content Placeholder 2"/>
          <p:cNvSpPr>
            <a:spLocks noGrp="1"/>
          </p:cNvSpPr>
          <p:nvPr>
            <p:ph idx="1"/>
          </p:nvPr>
        </p:nvSpPr>
        <p:spPr>
          <a:xfrm>
            <a:off x="457200" y="1809750"/>
            <a:ext cx="8229600" cy="4525963"/>
          </a:xfrm>
        </p:spPr>
        <p:txBody>
          <a:bodyPr/>
          <a:lstStyle/>
          <a:p>
            <a:r>
              <a:rPr lang="en-US" altLang="en-US" sz="2800" b="1">
                <a:ea typeface="ＭＳ Ｐゴシック" panose="020B0600070205080204" pitchFamily="34" charset="-128"/>
              </a:rPr>
              <a:t>NGVD 29</a:t>
            </a:r>
            <a:endParaRPr lang="en-US" altLang="en-US">
              <a:ea typeface="ＭＳ Ｐゴシック" panose="020B0600070205080204" pitchFamily="34" charset="-128"/>
            </a:endParaRPr>
          </a:p>
          <a:p>
            <a:pPr lvl="1">
              <a:lnSpc>
                <a:spcPct val="90000"/>
              </a:lnSpc>
            </a:pPr>
            <a:r>
              <a:rPr lang="en-US" altLang="en-US" sz="2400">
                <a:ea typeface="ＭＳ Ｐゴシック" panose="020B0600070205080204" pitchFamily="34" charset="-128"/>
              </a:rPr>
              <a:t>National Geodetic Vertical Datum of 1929</a:t>
            </a:r>
          </a:p>
          <a:p>
            <a:pPr lvl="1">
              <a:lnSpc>
                <a:spcPct val="90000"/>
              </a:lnSpc>
            </a:pPr>
            <a:endParaRPr lang="en-US" altLang="en-US" sz="2400">
              <a:ea typeface="ＭＳ Ｐゴシック" panose="020B0600070205080204" pitchFamily="34" charset="-128"/>
            </a:endParaRPr>
          </a:p>
          <a:p>
            <a:pPr lvl="1">
              <a:lnSpc>
                <a:spcPct val="90000"/>
              </a:lnSpc>
            </a:pPr>
            <a:r>
              <a:rPr lang="en-US" altLang="en-US" sz="2400">
                <a:ea typeface="ＭＳ Ｐゴシック" panose="020B0600070205080204" pitchFamily="34" charset="-128"/>
              </a:rPr>
              <a:t>Original name: “Sea Level Datum of 1929”</a:t>
            </a:r>
          </a:p>
          <a:p>
            <a:pPr lvl="1">
              <a:lnSpc>
                <a:spcPct val="90000"/>
              </a:lnSpc>
              <a:buFontTx/>
              <a:buNone/>
            </a:pPr>
            <a:endParaRPr lang="en-US" altLang="en-US" sz="2400">
              <a:ea typeface="ＭＳ Ｐゴシック" panose="020B0600070205080204" pitchFamily="34" charset="-128"/>
            </a:endParaRPr>
          </a:p>
          <a:p>
            <a:pPr lvl="1">
              <a:lnSpc>
                <a:spcPct val="90000"/>
              </a:lnSpc>
            </a:pPr>
            <a:r>
              <a:rPr lang="en-US" altLang="en-US" sz="2400">
                <a:ea typeface="ＭＳ Ｐゴシック" panose="020B0600070205080204" pitchFamily="34" charset="-128"/>
              </a:rPr>
              <a:t>“Zero height” held fixed at 26 tide gauges</a:t>
            </a:r>
          </a:p>
          <a:p>
            <a:pPr lvl="2">
              <a:lnSpc>
                <a:spcPct val="90000"/>
              </a:lnSpc>
            </a:pPr>
            <a:r>
              <a:rPr lang="en-US" altLang="en-US">
                <a:ea typeface="ＭＳ Ｐゴシック" panose="020B0600070205080204" pitchFamily="34" charset="-128"/>
              </a:rPr>
              <a:t>Not all on the same tidal datum epoch (~ 19 yrs)</a:t>
            </a:r>
          </a:p>
          <a:p>
            <a:pPr lvl="1">
              <a:lnSpc>
                <a:spcPct val="90000"/>
              </a:lnSpc>
            </a:pPr>
            <a:endParaRPr lang="en-US" altLang="en-US" sz="2400">
              <a:ea typeface="ＭＳ Ｐゴシック" panose="020B0600070205080204" pitchFamily="34" charset="-128"/>
            </a:endParaRPr>
          </a:p>
          <a:p>
            <a:pPr lvl="1">
              <a:lnSpc>
                <a:spcPct val="90000"/>
              </a:lnSpc>
            </a:pPr>
            <a:r>
              <a:rPr lang="en-US" altLang="en-US" sz="2400">
                <a:ea typeface="ＭＳ Ｐゴシック" panose="020B0600070205080204" pitchFamily="34" charset="-128"/>
              </a:rPr>
              <a:t>Did not account for Local Mean Sea Level variations from the geoid</a:t>
            </a:r>
            <a:endParaRPr lang="en-US" altLang="en-US">
              <a:ea typeface="ＭＳ Ｐゴシック" panose="020B0600070205080204" pitchFamily="34" charset="-128"/>
            </a:endParaRPr>
          </a:p>
          <a:p>
            <a:pPr lvl="2">
              <a:lnSpc>
                <a:spcPct val="90000"/>
              </a:lnSpc>
            </a:pPr>
            <a:r>
              <a:rPr lang="en-US" altLang="en-US">
                <a:ea typeface="ＭＳ Ｐゴシック" panose="020B0600070205080204" pitchFamily="34" charset="-128"/>
              </a:rPr>
              <a:t>Thus, not truly a “geoid based” datum</a:t>
            </a:r>
          </a:p>
          <a:p>
            <a:pPr lvl="1"/>
            <a:endParaRPr lang="en-US" altLang="en-US">
              <a:ea typeface="ＭＳ Ｐゴシック" panose="020B0600070205080204" pitchFamily="34" charset="-128"/>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C8EB4-55AF-4FEF-8699-765BD4F92A5D}"/>
              </a:ext>
            </a:extLst>
          </p:cNvPr>
          <p:cNvPicPr>
            <a:picLocks noChangeAspect="1"/>
          </p:cNvPicPr>
          <p:nvPr/>
        </p:nvPicPr>
        <p:blipFill>
          <a:blip r:embed="rId2"/>
          <a:stretch>
            <a:fillRect/>
          </a:stretch>
        </p:blipFill>
        <p:spPr>
          <a:xfrm>
            <a:off x="678051" y="0"/>
            <a:ext cx="7787898" cy="6858000"/>
          </a:xfrm>
          <a:prstGeom prst="rect">
            <a:avLst/>
          </a:prstGeom>
        </p:spPr>
      </p:pic>
      <p:sp>
        <p:nvSpPr>
          <p:cNvPr id="2" name="Slide Number Placeholder 1">
            <a:extLst>
              <a:ext uri="{FF2B5EF4-FFF2-40B4-BE49-F238E27FC236}">
                <a16:creationId xmlns:a16="http://schemas.microsoft.com/office/drawing/2014/main" id="{E71B3C3E-45F7-4DC0-B162-9220A7BBDD6B}"/>
              </a:ext>
            </a:extLst>
          </p:cNvPr>
          <p:cNvSpPr>
            <a:spLocks noGrp="1"/>
          </p:cNvSpPr>
          <p:nvPr>
            <p:ph type="sldNum" sz="quarter" idx="12"/>
          </p:nvPr>
        </p:nvSpPr>
        <p:spPr/>
        <p:txBody>
          <a:bodyPr/>
          <a:lstStyle/>
          <a:p>
            <a:pPr>
              <a:defRPr/>
            </a:pPr>
            <a:fld id="{7EC8EABE-C30E-4086-BCE5-6C6836F25DE4}" type="slidenum">
              <a:rPr lang="en-US" altLang="en-US" smtClean="0"/>
              <a:pPr>
                <a:defRPr/>
              </a:pPr>
              <a:t>90</a:t>
            </a:fld>
            <a:endParaRPr lang="en-US" altLang="en-US"/>
          </a:p>
        </p:txBody>
      </p:sp>
    </p:spTree>
    <p:extLst>
      <p:ext uri="{BB962C8B-B14F-4D97-AF65-F5344CB8AC3E}">
        <p14:creationId xmlns:p14="http://schemas.microsoft.com/office/powerpoint/2010/main" val="3235260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515A37-EB4D-4E82-AF6F-F8A3AA5E877A}"/>
              </a:ext>
            </a:extLst>
          </p:cNvPr>
          <p:cNvPicPr>
            <a:picLocks noChangeAspect="1"/>
          </p:cNvPicPr>
          <p:nvPr/>
        </p:nvPicPr>
        <p:blipFill>
          <a:blip r:embed="rId2"/>
          <a:stretch>
            <a:fillRect/>
          </a:stretch>
        </p:blipFill>
        <p:spPr>
          <a:xfrm>
            <a:off x="104775" y="14287"/>
            <a:ext cx="8934450" cy="6829425"/>
          </a:xfrm>
          <a:prstGeom prst="rect">
            <a:avLst/>
          </a:prstGeom>
        </p:spPr>
      </p:pic>
      <p:sp>
        <p:nvSpPr>
          <p:cNvPr id="2" name="Slide Number Placeholder 1">
            <a:extLst>
              <a:ext uri="{FF2B5EF4-FFF2-40B4-BE49-F238E27FC236}">
                <a16:creationId xmlns:a16="http://schemas.microsoft.com/office/drawing/2014/main" id="{52025D4D-FC11-44A9-A589-05F4937B70CE}"/>
              </a:ext>
            </a:extLst>
          </p:cNvPr>
          <p:cNvSpPr>
            <a:spLocks noGrp="1"/>
          </p:cNvSpPr>
          <p:nvPr>
            <p:ph type="sldNum" sz="quarter" idx="12"/>
          </p:nvPr>
        </p:nvSpPr>
        <p:spPr/>
        <p:txBody>
          <a:bodyPr/>
          <a:lstStyle/>
          <a:p>
            <a:pPr>
              <a:defRPr/>
            </a:pPr>
            <a:fld id="{7EC8EABE-C30E-4086-BCE5-6C6836F25DE4}" type="slidenum">
              <a:rPr lang="en-US" altLang="en-US" smtClean="0"/>
              <a:pPr>
                <a:defRPr/>
              </a:pPr>
              <a:t>91</a:t>
            </a:fld>
            <a:endParaRPr lang="en-US" altLang="en-US"/>
          </a:p>
        </p:txBody>
      </p:sp>
    </p:spTree>
    <p:extLst>
      <p:ext uri="{BB962C8B-B14F-4D97-AF65-F5344CB8AC3E}">
        <p14:creationId xmlns:p14="http://schemas.microsoft.com/office/powerpoint/2010/main" val="29814039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9A27E-0813-4340-BEC2-33A0B3FDA32D}"/>
              </a:ext>
            </a:extLst>
          </p:cNvPr>
          <p:cNvPicPr>
            <a:picLocks noChangeAspect="1"/>
          </p:cNvPicPr>
          <p:nvPr/>
        </p:nvPicPr>
        <p:blipFill>
          <a:blip r:embed="rId2"/>
          <a:stretch>
            <a:fillRect/>
          </a:stretch>
        </p:blipFill>
        <p:spPr>
          <a:xfrm>
            <a:off x="1066800" y="195262"/>
            <a:ext cx="7010400" cy="6467475"/>
          </a:xfrm>
          <a:prstGeom prst="rect">
            <a:avLst/>
          </a:prstGeom>
        </p:spPr>
      </p:pic>
      <p:sp>
        <p:nvSpPr>
          <p:cNvPr id="2" name="Slide Number Placeholder 1">
            <a:extLst>
              <a:ext uri="{FF2B5EF4-FFF2-40B4-BE49-F238E27FC236}">
                <a16:creationId xmlns:a16="http://schemas.microsoft.com/office/drawing/2014/main" id="{25CFFC3E-9C22-4852-8748-AF0F9FE99099}"/>
              </a:ext>
            </a:extLst>
          </p:cNvPr>
          <p:cNvSpPr>
            <a:spLocks noGrp="1"/>
          </p:cNvSpPr>
          <p:nvPr>
            <p:ph type="sldNum" sz="quarter" idx="12"/>
          </p:nvPr>
        </p:nvSpPr>
        <p:spPr/>
        <p:txBody>
          <a:bodyPr/>
          <a:lstStyle/>
          <a:p>
            <a:pPr>
              <a:defRPr/>
            </a:pPr>
            <a:fld id="{7EC8EABE-C30E-4086-BCE5-6C6836F25DE4}" type="slidenum">
              <a:rPr lang="en-US" altLang="en-US" smtClean="0"/>
              <a:pPr>
                <a:defRPr/>
              </a:pPr>
              <a:t>92</a:t>
            </a:fld>
            <a:endParaRPr lang="en-US" altLang="en-US"/>
          </a:p>
        </p:txBody>
      </p:sp>
    </p:spTree>
    <p:extLst>
      <p:ext uri="{BB962C8B-B14F-4D97-AF65-F5344CB8AC3E}">
        <p14:creationId xmlns:p14="http://schemas.microsoft.com/office/powerpoint/2010/main" val="2098654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20BF31-52E3-49D4-B41A-8A786038F660}"/>
              </a:ext>
            </a:extLst>
          </p:cNvPr>
          <p:cNvPicPr>
            <a:picLocks noChangeAspect="1"/>
          </p:cNvPicPr>
          <p:nvPr/>
        </p:nvPicPr>
        <p:blipFill>
          <a:blip r:embed="rId2"/>
          <a:stretch>
            <a:fillRect/>
          </a:stretch>
        </p:blipFill>
        <p:spPr>
          <a:xfrm>
            <a:off x="895350" y="933450"/>
            <a:ext cx="7353300" cy="4991100"/>
          </a:xfrm>
          <a:prstGeom prst="rect">
            <a:avLst/>
          </a:prstGeom>
        </p:spPr>
      </p:pic>
      <p:sp>
        <p:nvSpPr>
          <p:cNvPr id="2" name="Slide Number Placeholder 1">
            <a:extLst>
              <a:ext uri="{FF2B5EF4-FFF2-40B4-BE49-F238E27FC236}">
                <a16:creationId xmlns:a16="http://schemas.microsoft.com/office/drawing/2014/main" id="{E60138FC-6C25-452F-BDB5-6B86FBD831D6}"/>
              </a:ext>
            </a:extLst>
          </p:cNvPr>
          <p:cNvSpPr>
            <a:spLocks noGrp="1"/>
          </p:cNvSpPr>
          <p:nvPr>
            <p:ph type="sldNum" sz="quarter" idx="12"/>
          </p:nvPr>
        </p:nvSpPr>
        <p:spPr/>
        <p:txBody>
          <a:bodyPr/>
          <a:lstStyle/>
          <a:p>
            <a:pPr>
              <a:defRPr/>
            </a:pPr>
            <a:fld id="{7EC8EABE-C30E-4086-BCE5-6C6836F25DE4}" type="slidenum">
              <a:rPr lang="en-US" altLang="en-US" smtClean="0"/>
              <a:pPr>
                <a:defRPr/>
              </a:pPr>
              <a:t>93</a:t>
            </a:fld>
            <a:endParaRPr lang="en-US" altLang="en-US"/>
          </a:p>
        </p:txBody>
      </p:sp>
    </p:spTree>
    <p:extLst>
      <p:ext uri="{BB962C8B-B14F-4D97-AF65-F5344CB8AC3E}">
        <p14:creationId xmlns:p14="http://schemas.microsoft.com/office/powerpoint/2010/main" val="1312494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Google Shape;185;p24">
            <a:extLst>
              <a:ext uri="{FF2B5EF4-FFF2-40B4-BE49-F238E27FC236}">
                <a16:creationId xmlns:a16="http://schemas.microsoft.com/office/drawing/2014/main" id="{989E12FC-8A6A-4846-96CB-66DAF044DDB1}"/>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Why All the Fuss?</a:t>
            </a:r>
          </a:p>
          <a:p>
            <a:pPr>
              <a:buClr>
                <a:srgbClr val="000000"/>
              </a:buClr>
              <a:buSzPts val="1100"/>
              <a:buFont typeface="Arial" panose="020B0604020202020204" pitchFamily="34" charset="0"/>
              <a:buNone/>
            </a:pPr>
            <a:endPar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a:p>
            <a:pPr>
              <a:buClr>
                <a:srgbClr val="000000"/>
              </a:buClr>
              <a:buSzPts val="1100"/>
              <a:buFont typeface="Arial" panose="020B0604020202020204" pitchFamily="34" charset="0"/>
              <a:buNone/>
            </a:pPr>
            <a:endPar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a:p>
            <a:pPr>
              <a:buClr>
                <a:srgbClr val="000000"/>
              </a:buClr>
              <a:buSzPts val="3600"/>
              <a:buFont typeface="Arial" panose="020B0604020202020204" pitchFamily="34" charset="0"/>
              <a:buNone/>
            </a:pPr>
            <a:endPar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5235" name="Google Shape;186;p24">
            <a:extLst>
              <a:ext uri="{FF2B5EF4-FFF2-40B4-BE49-F238E27FC236}">
                <a16:creationId xmlns:a16="http://schemas.microsoft.com/office/drawing/2014/main" id="{368AD96D-68CB-4B03-A140-1AC77230B7A2}"/>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5236" name="Google Shape;187;p24">
            <a:extLst>
              <a:ext uri="{FF2B5EF4-FFF2-40B4-BE49-F238E27FC236}">
                <a16:creationId xmlns:a16="http://schemas.microsoft.com/office/drawing/2014/main" id="{0FD55449-CBCE-4E8E-A30E-33FF2FC593D3}"/>
              </a:ext>
            </a:extLst>
          </p:cNvPr>
          <p:cNvSpPr>
            <a:spLocks noGrp="1"/>
          </p:cNvSpPr>
          <p:nvPr>
            <p:ph type="sldNum" sz="quarter" idx="12"/>
          </p:nvPr>
        </p:nvSpPr>
        <p:spPr bwMode="auto">
          <a:xfrm>
            <a:off x="7691438" y="6356350"/>
            <a:ext cx="1365250" cy="436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SzPts val="1200"/>
            </a:pPr>
            <a:fld id="{EC10ECF6-B934-4CE8-B9B6-904891633FC4}" type="slidenum">
              <a:rPr lang="en-US" altLang="en-US" smtClean="0">
                <a:solidFill>
                  <a:srgbClr val="898989"/>
                </a:solidFill>
                <a:latin typeface="Times New Roman" panose="02020603050405020304" pitchFamily="18" charset="0"/>
                <a:cs typeface="Times New Roman" panose="02020603050405020304" pitchFamily="18" charset="0"/>
                <a:sym typeface="Times New Roman" panose="02020603050405020304" pitchFamily="18" charset="0"/>
              </a:rPr>
              <a:pPr>
                <a:buSzPts val="1200"/>
              </a:pPr>
              <a:t>94</a:t>
            </a:fld>
            <a:endParaRPr lang="en-US" altLang="en-US">
              <a:solidFill>
                <a:srgbClr val="898989"/>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5237" name="Google Shape;188;p24">
            <a:extLst>
              <a:ext uri="{FF2B5EF4-FFF2-40B4-BE49-F238E27FC236}">
                <a16:creationId xmlns:a16="http://schemas.microsoft.com/office/drawing/2014/main" id="{24A9A0B5-4CD3-41C3-8052-0853F23D8216}"/>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
        <p:nvSpPr>
          <p:cNvPr id="189" name="Google Shape;189;p24">
            <a:extLst>
              <a:ext uri="{FF2B5EF4-FFF2-40B4-BE49-F238E27FC236}">
                <a16:creationId xmlns:a16="http://schemas.microsoft.com/office/drawing/2014/main" id="{02650B70-4E3C-402D-82B7-F976CB63B8D3}"/>
              </a:ext>
            </a:extLst>
          </p:cNvPr>
          <p:cNvSpPr txBox="1"/>
          <p:nvPr/>
        </p:nvSpPr>
        <p:spPr>
          <a:xfrm>
            <a:off x="82550" y="1166813"/>
            <a:ext cx="8974138" cy="1676400"/>
          </a:xfrm>
          <a:prstGeom prst="rect">
            <a:avLst/>
          </a:prstGeom>
          <a:noFill/>
          <a:ln>
            <a:noFill/>
          </a:ln>
        </p:spPr>
        <p:txBody>
          <a:bodyPr spcFirstLastPara="1" lIns="91425" tIns="45700" rIns="91425" bIns="45700"/>
          <a:lstStyle/>
          <a:p>
            <a:pPr marL="457200" indent="-381000">
              <a:spcBef>
                <a:spcPts val="0"/>
              </a:spcBef>
              <a:spcAft>
                <a:spcPts val="0"/>
              </a:spcAft>
              <a:buClr>
                <a:schemeClr val="dk1"/>
              </a:buClr>
              <a:buSzPts val="2400"/>
              <a:buFont typeface="Times New Roman"/>
              <a:buChar char="●"/>
              <a:defRPr/>
            </a:pPr>
            <a:r>
              <a:rPr lang="en-US" sz="2400">
                <a:solidFill>
                  <a:schemeClr val="dk1"/>
                </a:solidFill>
                <a:latin typeface="Times New Roman"/>
                <a:ea typeface="Times New Roman"/>
                <a:cs typeface="Times New Roman"/>
                <a:sym typeface="Times New Roman"/>
              </a:rPr>
              <a:t>The distribution of and changes in the relative positions of the satellites with respect to the receiving antenna are the most important data characteristics for high accuracy positioning.</a:t>
            </a:r>
            <a:endParaRPr sz="2400">
              <a:solidFill>
                <a:schemeClr val="dk1"/>
              </a:solidFill>
              <a:latin typeface="Times New Roman"/>
              <a:ea typeface="Times New Roman"/>
              <a:cs typeface="Times New Roman"/>
              <a:sym typeface="Times New Roman"/>
            </a:endParaRPr>
          </a:p>
          <a:p>
            <a:pPr marL="457200" indent="-381000">
              <a:spcBef>
                <a:spcPts val="1000"/>
              </a:spcBef>
              <a:spcAft>
                <a:spcPts val="0"/>
              </a:spcAft>
              <a:buClr>
                <a:schemeClr val="dk1"/>
              </a:buClr>
              <a:buSzPts val="2400"/>
              <a:buFont typeface="Times New Roman"/>
              <a:buChar char="●"/>
              <a:defRPr/>
            </a:pPr>
            <a:r>
              <a:rPr lang="en-US" sz="2400">
                <a:solidFill>
                  <a:schemeClr val="dk1"/>
                </a:solidFill>
                <a:latin typeface="Times New Roman"/>
                <a:ea typeface="Times New Roman"/>
                <a:cs typeface="Times New Roman"/>
                <a:sym typeface="Times New Roman"/>
              </a:rPr>
              <a:t>GPS (left) is good.  Multi-GNSS (right) is better.</a:t>
            </a:r>
            <a:endParaRPr sz="2400">
              <a:solidFill>
                <a:schemeClr val="dk1"/>
              </a:solidFill>
              <a:latin typeface="Times New Roman"/>
              <a:ea typeface="Times New Roman"/>
              <a:cs typeface="Times New Roman"/>
              <a:sym typeface="Times New Roman"/>
            </a:endParaRPr>
          </a:p>
          <a:p>
            <a:pPr>
              <a:spcBef>
                <a:spcPts val="1000"/>
              </a:spcBef>
              <a:spcAft>
                <a:spcPts val="0"/>
              </a:spcAft>
              <a:defRPr/>
            </a:pPr>
            <a:endParaRPr sz="2400">
              <a:solidFill>
                <a:schemeClr val="dk1"/>
              </a:solidFill>
              <a:latin typeface="Times New Roman"/>
              <a:ea typeface="Times New Roman"/>
              <a:cs typeface="Times New Roman"/>
              <a:sym typeface="Times New Roman"/>
            </a:endParaRPr>
          </a:p>
        </p:txBody>
      </p:sp>
      <p:grpSp>
        <p:nvGrpSpPr>
          <p:cNvPr id="95239" name="Google Shape;190;p24">
            <a:extLst>
              <a:ext uri="{FF2B5EF4-FFF2-40B4-BE49-F238E27FC236}">
                <a16:creationId xmlns:a16="http://schemas.microsoft.com/office/drawing/2014/main" id="{4E09882B-AB0A-40C1-ABF3-6341C3CC7555}"/>
              </a:ext>
            </a:extLst>
          </p:cNvPr>
          <p:cNvGrpSpPr>
            <a:grpSpLocks/>
          </p:cNvGrpSpPr>
          <p:nvPr/>
        </p:nvGrpSpPr>
        <p:grpSpPr bwMode="auto">
          <a:xfrm>
            <a:off x="1136650" y="2843213"/>
            <a:ext cx="6870700" cy="3079750"/>
            <a:chOff x="820675" y="2538270"/>
            <a:chExt cx="7497999" cy="3360830"/>
          </a:xfrm>
        </p:grpSpPr>
        <p:pic>
          <p:nvPicPr>
            <p:cNvPr id="95241" name="Google Shape;191;p24">
              <a:extLst>
                <a:ext uri="{FF2B5EF4-FFF2-40B4-BE49-F238E27FC236}">
                  <a16:creationId xmlns:a16="http://schemas.microsoft.com/office/drawing/2014/main" id="{6BB24C66-C857-47C8-B6CE-2F14086C92D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5352" t="18069" r="17181" b="867"/>
            <a:stretch>
              <a:fillRect/>
            </a:stretch>
          </p:blipFill>
          <p:spPr bwMode="auto">
            <a:xfrm>
              <a:off x="820675" y="2538270"/>
              <a:ext cx="3656139" cy="3360819"/>
            </a:xfrm>
            <a:prstGeom prst="rect">
              <a:avLst/>
            </a:prstGeom>
            <a:noFill/>
            <a:ln w="9525">
              <a:solidFill>
                <a:srgbClr val="073763"/>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95242" name="Google Shape;192;p24">
              <a:extLst>
                <a:ext uri="{FF2B5EF4-FFF2-40B4-BE49-F238E27FC236}">
                  <a16:creationId xmlns:a16="http://schemas.microsoft.com/office/drawing/2014/main" id="{FE151026-35AB-45B3-A5C9-C26EC3B0617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5377" t="18430" r="17154" b="1817"/>
            <a:stretch>
              <a:fillRect/>
            </a:stretch>
          </p:blipFill>
          <p:spPr bwMode="auto">
            <a:xfrm>
              <a:off x="4602646" y="2538281"/>
              <a:ext cx="3716028" cy="3360819"/>
            </a:xfrm>
            <a:prstGeom prst="rect">
              <a:avLst/>
            </a:prstGeom>
            <a:noFill/>
            <a:ln w="9525">
              <a:solidFill>
                <a:srgbClr val="073763"/>
              </a:solidFill>
              <a:round/>
              <a:headEnd type="none" w="sm" len="sm"/>
              <a:tailEnd type="none" w="sm" len="sm"/>
            </a:ln>
            <a:extLst>
              <a:ext uri="{909E8E84-426E-40DD-AFC4-6F175D3DCCD1}">
                <a14:hiddenFill xmlns:a14="http://schemas.microsoft.com/office/drawing/2010/main">
                  <a:solidFill>
                    <a:srgbClr val="FFFFFF"/>
                  </a:solidFill>
                </a14:hiddenFill>
              </a:ext>
            </a:extLst>
          </p:spPr>
        </p:pic>
      </p:grpSp>
      <p:sp>
        <p:nvSpPr>
          <p:cNvPr id="95240" name="Google Shape;193;p24">
            <a:extLst>
              <a:ext uri="{FF2B5EF4-FFF2-40B4-BE49-F238E27FC236}">
                <a16:creationId xmlns:a16="http://schemas.microsoft.com/office/drawing/2014/main" id="{472C937A-874C-4A96-866D-D1407A16DD83}"/>
              </a:ext>
            </a:extLst>
          </p:cNvPr>
          <p:cNvSpPr txBox="1">
            <a:spLocks noChangeArrowheads="1"/>
          </p:cNvSpPr>
          <p:nvPr/>
        </p:nvSpPr>
        <p:spPr bwMode="auto">
          <a:xfrm>
            <a:off x="82550" y="5930900"/>
            <a:ext cx="89741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a:solidFill>
                  <a:srgbClr val="073763"/>
                </a:solidFill>
                <a:latin typeface="Times New Roman" panose="02020603050405020304" pitchFamily="18" charset="0"/>
                <a:cs typeface="Times New Roman" panose="02020603050405020304" pitchFamily="18" charset="0"/>
                <a:sym typeface="Times New Roman" panose="02020603050405020304" pitchFamily="18" charset="0"/>
              </a:rPr>
              <a:t>https://www.gnssplanning.com/#/settings</a:t>
            </a:r>
            <a:endParaRPr lang="en-US" altLang="en-US" sz="20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198;p25">
            <a:extLst>
              <a:ext uri="{FF2B5EF4-FFF2-40B4-BE49-F238E27FC236}">
                <a16:creationId xmlns:a16="http://schemas.microsoft.com/office/drawing/2014/main" id="{B8CA85C2-9AD8-4CD0-A6CF-AB94E34903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46151C4-872F-474F-8631-538CC389E1C8}" type="slidenum">
              <a:rPr lang="en-US" altLang="en-US" smtClean="0">
                <a:solidFill>
                  <a:srgbClr val="898989"/>
                </a:solidFill>
              </a:rPr>
              <a:pPr/>
              <a:t>95</a:t>
            </a:fld>
            <a:endParaRPr lang="en-US" altLang="en-US">
              <a:solidFill>
                <a:srgbClr val="898989"/>
              </a:solidFill>
            </a:endParaRPr>
          </a:p>
        </p:txBody>
      </p:sp>
      <p:sp>
        <p:nvSpPr>
          <p:cNvPr id="97283" name="Google Shape;199;p25">
            <a:extLst>
              <a:ext uri="{FF2B5EF4-FFF2-40B4-BE49-F238E27FC236}">
                <a16:creationId xmlns:a16="http://schemas.microsoft.com/office/drawing/2014/main" id="{6C667629-52D3-4DA4-92F5-6DC2ED971828}"/>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Obstructed View</a:t>
            </a:r>
          </a:p>
        </p:txBody>
      </p:sp>
      <p:sp>
        <p:nvSpPr>
          <p:cNvPr id="97284" name="Google Shape;200;p25">
            <a:extLst>
              <a:ext uri="{FF2B5EF4-FFF2-40B4-BE49-F238E27FC236}">
                <a16:creationId xmlns:a16="http://schemas.microsoft.com/office/drawing/2014/main" id="{D39D9200-A3D8-4385-8E07-AD5E33A83E22}"/>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7285" name="Google Shape;201;p25">
            <a:extLst>
              <a:ext uri="{FF2B5EF4-FFF2-40B4-BE49-F238E27FC236}">
                <a16:creationId xmlns:a16="http://schemas.microsoft.com/office/drawing/2014/main" id="{F8A6A254-58FC-4EA1-852B-0B866D921CF5}"/>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pic>
        <p:nvPicPr>
          <p:cNvPr id="97286" name="Google Shape;202;p25">
            <a:extLst>
              <a:ext uri="{FF2B5EF4-FFF2-40B4-BE49-F238E27FC236}">
                <a16:creationId xmlns:a16="http://schemas.microsoft.com/office/drawing/2014/main" id="{AF0CA541-5591-404E-9E6A-29479DF2E63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381" t="2190" r="7600"/>
          <a:stretch>
            <a:fillRect/>
          </a:stretch>
        </p:blipFill>
        <p:spPr bwMode="auto">
          <a:xfrm>
            <a:off x="450850" y="2187575"/>
            <a:ext cx="3852863"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Google Shape;203;p25">
            <a:extLst>
              <a:ext uri="{FF2B5EF4-FFF2-40B4-BE49-F238E27FC236}">
                <a16:creationId xmlns:a16="http://schemas.microsoft.com/office/drawing/2014/main" id="{B61A14EE-D052-47B8-B3F7-649954E9FA2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b="2190"/>
          <a:stretch>
            <a:fillRect/>
          </a:stretch>
        </p:blipFill>
        <p:spPr bwMode="auto">
          <a:xfrm>
            <a:off x="4862513" y="2187575"/>
            <a:ext cx="3830637"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Google Shape;204;p25">
            <a:extLst>
              <a:ext uri="{FF2B5EF4-FFF2-40B4-BE49-F238E27FC236}">
                <a16:creationId xmlns:a16="http://schemas.microsoft.com/office/drawing/2014/main" id="{FF012343-791A-4806-BA32-7AA80FB9607E}"/>
              </a:ext>
            </a:extLst>
          </p:cNvPr>
          <p:cNvSpPr txBox="1">
            <a:spLocks noChangeArrowheads="1"/>
          </p:cNvSpPr>
          <p:nvPr/>
        </p:nvSpPr>
        <p:spPr bwMode="auto">
          <a:xfrm>
            <a:off x="450850" y="5634038"/>
            <a:ext cx="2568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a:solidFill>
                  <a:srgbClr val="888888"/>
                </a:solidFill>
                <a:latin typeface="Arial" panose="020B0604020202020204" pitchFamily="34" charset="0"/>
                <a:cs typeface="Arial" panose="020B0604020202020204" pitchFamily="34" charset="0"/>
                <a:sym typeface="Arial" panose="020B0604020202020204" pitchFamily="34" charset="0"/>
              </a:rPr>
              <a:t>http://www.gnssplanningonline.com</a:t>
            </a:r>
          </a:p>
        </p:txBody>
      </p:sp>
      <p:sp>
        <p:nvSpPr>
          <p:cNvPr id="205" name="Google Shape;205;p25">
            <a:extLst>
              <a:ext uri="{FF2B5EF4-FFF2-40B4-BE49-F238E27FC236}">
                <a16:creationId xmlns:a16="http://schemas.microsoft.com/office/drawing/2014/main" id="{654E97E2-2E73-47D0-B936-4E1E19BF8F53}"/>
              </a:ext>
            </a:extLst>
          </p:cNvPr>
          <p:cNvSpPr txBox="1"/>
          <p:nvPr/>
        </p:nvSpPr>
        <p:spPr>
          <a:xfrm>
            <a:off x="82550" y="1166813"/>
            <a:ext cx="8974138" cy="1020762"/>
          </a:xfrm>
          <a:prstGeom prst="rect">
            <a:avLst/>
          </a:prstGeom>
          <a:noFill/>
          <a:ln>
            <a:noFill/>
          </a:ln>
        </p:spPr>
        <p:txBody>
          <a:bodyPr spcFirstLastPara="1" lIns="91425" tIns="45700" rIns="91425" bIns="45700"/>
          <a:lstStyle/>
          <a:p>
            <a:pPr marL="457200" indent="-381000">
              <a:spcBef>
                <a:spcPts val="0"/>
              </a:spcBef>
              <a:spcAft>
                <a:spcPts val="0"/>
              </a:spcAft>
              <a:buClr>
                <a:schemeClr val="dk1"/>
              </a:buClr>
              <a:buSzPts val="2400"/>
              <a:buFont typeface="Times New Roman"/>
              <a:buChar char="●"/>
              <a:defRPr/>
            </a:pPr>
            <a:r>
              <a:rPr lang="en-US" sz="2400">
                <a:solidFill>
                  <a:schemeClr val="dk1"/>
                </a:solidFill>
                <a:latin typeface="Times New Roman"/>
                <a:ea typeface="Times New Roman"/>
                <a:cs typeface="Times New Roman"/>
                <a:sym typeface="Times New Roman"/>
              </a:rPr>
              <a:t>Simulated sky coverage in urban or natural canyon.</a:t>
            </a:r>
            <a:endParaRPr sz="2400">
              <a:solidFill>
                <a:schemeClr val="dk1"/>
              </a:solidFill>
              <a:latin typeface="Times New Roman"/>
              <a:ea typeface="Times New Roman"/>
              <a:cs typeface="Times New Roman"/>
              <a:sym typeface="Times New Roman"/>
            </a:endParaRPr>
          </a:p>
          <a:p>
            <a:pPr marL="457200" indent="-381000">
              <a:spcBef>
                <a:spcPts val="1000"/>
              </a:spcBef>
              <a:spcAft>
                <a:spcPts val="0"/>
              </a:spcAft>
              <a:buClr>
                <a:schemeClr val="dk1"/>
              </a:buClr>
              <a:buSzPts val="2400"/>
              <a:buFont typeface="Times New Roman"/>
              <a:buChar char="●"/>
              <a:defRPr/>
            </a:pPr>
            <a:r>
              <a:rPr lang="en-US" sz="2400">
                <a:solidFill>
                  <a:schemeClr val="dk1"/>
                </a:solidFill>
                <a:latin typeface="Times New Roman"/>
                <a:ea typeface="Times New Roman"/>
                <a:cs typeface="Times New Roman"/>
                <a:sym typeface="Times New Roman"/>
              </a:rPr>
              <a:t>GPS-only (left) isn’t viable.  Multi-GNSS (right) is.</a:t>
            </a:r>
            <a:endParaRPr sz="2400">
              <a:solidFill>
                <a:schemeClr val="dk1"/>
              </a:solidFill>
              <a:latin typeface="Times New Roman"/>
              <a:ea typeface="Times New Roman"/>
              <a:cs typeface="Times New Roman"/>
              <a:sym typeface="Times New Roman"/>
            </a:endParaRPr>
          </a:p>
          <a:p>
            <a:pPr>
              <a:spcBef>
                <a:spcPts val="1000"/>
              </a:spcBef>
              <a:spcAft>
                <a:spcPts val="0"/>
              </a:spcAft>
              <a:defRPr/>
            </a:pP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22A829-9E8E-472F-9FB3-C0C92FB97E4A}"/>
              </a:ext>
            </a:extLst>
          </p:cNvPr>
          <p:cNvSpPr>
            <a:spLocks noGrp="1"/>
          </p:cNvSpPr>
          <p:nvPr>
            <p:ph type="title"/>
          </p:nvPr>
        </p:nvSpPr>
        <p:spPr/>
        <p:txBody>
          <a:bodyPr/>
          <a:lstStyle/>
          <a:p>
            <a:r>
              <a:rPr lang="en-US" dirty="0"/>
              <a:t>NCAT v2.1</a:t>
            </a:r>
          </a:p>
        </p:txBody>
      </p:sp>
      <p:sp>
        <p:nvSpPr>
          <p:cNvPr id="7" name="Content Placeholder 6">
            <a:extLst>
              <a:ext uri="{FF2B5EF4-FFF2-40B4-BE49-F238E27FC236}">
                <a16:creationId xmlns:a16="http://schemas.microsoft.com/office/drawing/2014/main" id="{88E17721-DA34-4B70-A6A7-5FD61FE12D24}"/>
              </a:ext>
            </a:extLst>
          </p:cNvPr>
          <p:cNvSpPr>
            <a:spLocks noGrp="1"/>
          </p:cNvSpPr>
          <p:nvPr>
            <p:ph idx="1"/>
          </p:nvPr>
        </p:nvSpPr>
        <p:spPr>
          <a:xfrm>
            <a:off x="457200" y="1502542"/>
            <a:ext cx="8229600" cy="1143001"/>
          </a:xfrm>
        </p:spPr>
        <p:txBody>
          <a:bodyPr/>
          <a:lstStyle/>
          <a:p>
            <a:r>
              <a:rPr lang="en-US" dirty="0"/>
              <a:t>Added selection of units on heights</a:t>
            </a:r>
          </a:p>
          <a:p>
            <a:r>
              <a:rPr lang="en-US" dirty="0"/>
              <a:t>Added option to customize data exported</a:t>
            </a:r>
          </a:p>
        </p:txBody>
      </p:sp>
      <p:pic>
        <p:nvPicPr>
          <p:cNvPr id="6" name="Picture 5">
            <a:extLst>
              <a:ext uri="{FF2B5EF4-FFF2-40B4-BE49-F238E27FC236}">
                <a16:creationId xmlns:a16="http://schemas.microsoft.com/office/drawing/2014/main" id="{EF1C8A76-D9DD-4714-BC1A-B81C2FF638E9}"/>
              </a:ext>
            </a:extLst>
          </p:cNvPr>
          <p:cNvPicPr>
            <a:picLocks noChangeAspect="1"/>
          </p:cNvPicPr>
          <p:nvPr/>
        </p:nvPicPr>
        <p:blipFill>
          <a:blip r:embed="rId2"/>
          <a:stretch>
            <a:fillRect/>
          </a:stretch>
        </p:blipFill>
        <p:spPr>
          <a:xfrm>
            <a:off x="0" y="2732650"/>
            <a:ext cx="9144000" cy="4091503"/>
          </a:xfrm>
          <a:prstGeom prst="rect">
            <a:avLst/>
          </a:prstGeom>
        </p:spPr>
      </p:pic>
      <p:sp>
        <p:nvSpPr>
          <p:cNvPr id="2" name="Slide Number Placeholder 1">
            <a:extLst>
              <a:ext uri="{FF2B5EF4-FFF2-40B4-BE49-F238E27FC236}">
                <a16:creationId xmlns:a16="http://schemas.microsoft.com/office/drawing/2014/main" id="{BD85D481-67F9-4CDC-9C4E-3F92ABB959D7}"/>
              </a:ext>
            </a:extLst>
          </p:cNvPr>
          <p:cNvSpPr>
            <a:spLocks noGrp="1"/>
          </p:cNvSpPr>
          <p:nvPr>
            <p:ph type="sldNum" sz="quarter" idx="10"/>
          </p:nvPr>
        </p:nvSpPr>
        <p:spPr/>
        <p:txBody>
          <a:bodyPr/>
          <a:lstStyle/>
          <a:p>
            <a:pPr>
              <a:defRPr/>
            </a:pPr>
            <a:fld id="{C5F2528D-3DCC-4703-A93F-283267CE6B31}" type="slidenum">
              <a:rPr lang="en-US" altLang="en-US" smtClean="0"/>
              <a:pPr>
                <a:defRPr/>
              </a:pPr>
              <a:t>96</a:t>
            </a:fld>
            <a:endParaRPr lang="en-US" altLang="en-US"/>
          </a:p>
        </p:txBody>
      </p:sp>
    </p:spTree>
    <p:extLst>
      <p:ext uri="{BB962C8B-B14F-4D97-AF65-F5344CB8AC3E}">
        <p14:creationId xmlns:p14="http://schemas.microsoft.com/office/powerpoint/2010/main" val="27182276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79372-AC6B-44EF-9649-2F13F8EC40A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DBB2CF8-443D-4CA7-95DD-84979797A81B}"/>
              </a:ext>
            </a:extLst>
          </p:cNvPr>
          <p:cNvPicPr>
            <a:picLocks noChangeAspect="1"/>
          </p:cNvPicPr>
          <p:nvPr/>
        </p:nvPicPr>
        <p:blipFill>
          <a:blip r:embed="rId2"/>
          <a:stretch>
            <a:fillRect/>
          </a:stretch>
        </p:blipFill>
        <p:spPr>
          <a:xfrm>
            <a:off x="672581" y="0"/>
            <a:ext cx="7798837" cy="6858000"/>
          </a:xfrm>
          <a:prstGeom prst="rect">
            <a:avLst/>
          </a:prstGeom>
        </p:spPr>
      </p:pic>
      <p:sp>
        <p:nvSpPr>
          <p:cNvPr id="3" name="TextBox 2">
            <a:extLst>
              <a:ext uri="{FF2B5EF4-FFF2-40B4-BE49-F238E27FC236}">
                <a16:creationId xmlns:a16="http://schemas.microsoft.com/office/drawing/2014/main" id="{288C0BE5-61E8-46A4-8B05-F6FDCBB7339C}"/>
              </a:ext>
            </a:extLst>
          </p:cNvPr>
          <p:cNvSpPr txBox="1"/>
          <p:nvPr/>
        </p:nvSpPr>
        <p:spPr>
          <a:xfrm>
            <a:off x="4900472" y="4864963"/>
            <a:ext cx="2903000" cy="646331"/>
          </a:xfrm>
          <a:prstGeom prst="rect">
            <a:avLst/>
          </a:prstGeom>
          <a:noFill/>
          <a:ln w="28575">
            <a:solidFill>
              <a:srgbClr val="C00000"/>
            </a:solidFill>
          </a:ln>
        </p:spPr>
        <p:txBody>
          <a:bodyPr wrap="square" rtlCol="0">
            <a:spAutoFit/>
          </a:bodyPr>
          <a:lstStyle/>
          <a:p>
            <a:pPr algn="ctr"/>
            <a:r>
              <a:rPr lang="en-US" dirty="0"/>
              <a:t>CORS Page short-term series only shows last 90 days</a:t>
            </a:r>
          </a:p>
        </p:txBody>
      </p:sp>
      <p:sp>
        <p:nvSpPr>
          <p:cNvPr id="4" name="Slide Number Placeholder 3">
            <a:extLst>
              <a:ext uri="{FF2B5EF4-FFF2-40B4-BE49-F238E27FC236}">
                <a16:creationId xmlns:a16="http://schemas.microsoft.com/office/drawing/2014/main" id="{E03180AD-0CA2-41DC-AD04-120FD4352B01}"/>
              </a:ext>
            </a:extLst>
          </p:cNvPr>
          <p:cNvSpPr>
            <a:spLocks noGrp="1"/>
          </p:cNvSpPr>
          <p:nvPr>
            <p:ph type="sldNum" sz="quarter" idx="10"/>
          </p:nvPr>
        </p:nvSpPr>
        <p:spPr/>
        <p:txBody>
          <a:bodyPr/>
          <a:lstStyle/>
          <a:p>
            <a:pPr>
              <a:defRPr/>
            </a:pPr>
            <a:fld id="{C5F2528D-3DCC-4703-A93F-283267CE6B31}" type="slidenum">
              <a:rPr lang="en-US" altLang="en-US" smtClean="0"/>
              <a:pPr>
                <a:defRPr/>
              </a:pPr>
              <a:t>97</a:t>
            </a:fld>
            <a:endParaRPr lang="en-US" altLang="en-US"/>
          </a:p>
        </p:txBody>
      </p:sp>
    </p:spTree>
    <p:extLst>
      <p:ext uri="{BB962C8B-B14F-4D97-AF65-F5344CB8AC3E}">
        <p14:creationId xmlns:p14="http://schemas.microsoft.com/office/powerpoint/2010/main" val="12631839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2656-DFE5-4DD3-96A1-FFF39CB194A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6698681-8645-434F-AA17-2691383B89AB}"/>
              </a:ext>
            </a:extLst>
          </p:cNvPr>
          <p:cNvPicPr>
            <a:picLocks noChangeAspect="1"/>
          </p:cNvPicPr>
          <p:nvPr/>
        </p:nvPicPr>
        <p:blipFill>
          <a:blip r:embed="rId2"/>
          <a:stretch>
            <a:fillRect/>
          </a:stretch>
        </p:blipFill>
        <p:spPr>
          <a:xfrm>
            <a:off x="636889" y="0"/>
            <a:ext cx="7870222" cy="6858000"/>
          </a:xfrm>
          <a:prstGeom prst="rect">
            <a:avLst/>
          </a:prstGeom>
        </p:spPr>
      </p:pic>
      <p:sp>
        <p:nvSpPr>
          <p:cNvPr id="3" name="Slide Number Placeholder 2">
            <a:extLst>
              <a:ext uri="{FF2B5EF4-FFF2-40B4-BE49-F238E27FC236}">
                <a16:creationId xmlns:a16="http://schemas.microsoft.com/office/drawing/2014/main" id="{D7EC3671-CC66-4557-8A61-9D03FAEFC2A7}"/>
              </a:ext>
            </a:extLst>
          </p:cNvPr>
          <p:cNvSpPr>
            <a:spLocks noGrp="1"/>
          </p:cNvSpPr>
          <p:nvPr>
            <p:ph type="sldNum" sz="quarter" idx="10"/>
          </p:nvPr>
        </p:nvSpPr>
        <p:spPr/>
        <p:txBody>
          <a:bodyPr/>
          <a:lstStyle/>
          <a:p>
            <a:pPr>
              <a:defRPr/>
            </a:pPr>
            <a:fld id="{C5F2528D-3DCC-4703-A93F-283267CE6B31}" type="slidenum">
              <a:rPr lang="en-US" altLang="en-US" smtClean="0"/>
              <a:pPr>
                <a:defRPr/>
              </a:pPr>
              <a:t>98</a:t>
            </a:fld>
            <a:endParaRPr lang="en-US" altLang="en-US"/>
          </a:p>
        </p:txBody>
      </p:sp>
    </p:spTree>
    <p:extLst>
      <p:ext uri="{BB962C8B-B14F-4D97-AF65-F5344CB8AC3E}">
        <p14:creationId xmlns:p14="http://schemas.microsoft.com/office/powerpoint/2010/main" val="17937763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B08-D02A-4676-8DED-5E884332206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4458968-20A1-43B8-858D-0F06DB6B17BA}"/>
              </a:ext>
            </a:extLst>
          </p:cNvPr>
          <p:cNvPicPr>
            <a:picLocks noChangeAspect="1"/>
          </p:cNvPicPr>
          <p:nvPr/>
        </p:nvPicPr>
        <p:blipFill>
          <a:blip r:embed="rId2"/>
          <a:stretch>
            <a:fillRect/>
          </a:stretch>
        </p:blipFill>
        <p:spPr>
          <a:xfrm>
            <a:off x="642530" y="0"/>
            <a:ext cx="7858940" cy="6858000"/>
          </a:xfrm>
          <a:prstGeom prst="rect">
            <a:avLst/>
          </a:prstGeom>
        </p:spPr>
      </p:pic>
      <p:sp>
        <p:nvSpPr>
          <p:cNvPr id="3" name="Slide Number Placeholder 2">
            <a:extLst>
              <a:ext uri="{FF2B5EF4-FFF2-40B4-BE49-F238E27FC236}">
                <a16:creationId xmlns:a16="http://schemas.microsoft.com/office/drawing/2014/main" id="{C275FC45-262E-497A-913B-556D1C305479}"/>
              </a:ext>
            </a:extLst>
          </p:cNvPr>
          <p:cNvSpPr>
            <a:spLocks noGrp="1"/>
          </p:cNvSpPr>
          <p:nvPr>
            <p:ph type="sldNum" sz="quarter" idx="10"/>
          </p:nvPr>
        </p:nvSpPr>
        <p:spPr/>
        <p:txBody>
          <a:bodyPr/>
          <a:lstStyle/>
          <a:p>
            <a:pPr>
              <a:defRPr/>
            </a:pPr>
            <a:fld id="{C5F2528D-3DCC-4703-A93F-283267CE6B31}" type="slidenum">
              <a:rPr lang="en-US" altLang="en-US" smtClean="0"/>
              <a:pPr>
                <a:defRPr/>
              </a:pPr>
              <a:t>99</a:t>
            </a:fld>
            <a:endParaRPr lang="en-US" altLang="en-US"/>
          </a:p>
        </p:txBody>
      </p:sp>
    </p:spTree>
    <p:extLst>
      <p:ext uri="{BB962C8B-B14F-4D97-AF65-F5344CB8AC3E}">
        <p14:creationId xmlns:p14="http://schemas.microsoft.com/office/powerpoint/2010/main" val="3748199513"/>
      </p:ext>
    </p:extLst>
  </p:cSld>
  <p:clrMapOvr>
    <a:masterClrMapping/>
  </p:clrMapOvr>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FON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35885</TotalTime>
  <Words>6890</Words>
  <Application>Microsoft Office PowerPoint</Application>
  <PresentationFormat>On-screen Show (4:3)</PresentationFormat>
  <Paragraphs>1113</Paragraphs>
  <Slides>115</Slides>
  <Notes>54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115</vt:i4>
      </vt:variant>
    </vt:vector>
  </HeadingPairs>
  <TitlesOfParts>
    <vt:vector size="130" baseType="lpstr">
      <vt:lpstr>Arial</vt:lpstr>
      <vt:lpstr>ArialMT</vt:lpstr>
      <vt:lpstr>Calibri</vt:lpstr>
      <vt:lpstr>Cambria</vt:lpstr>
      <vt:lpstr>Cambria Math</vt:lpstr>
      <vt:lpstr>Gill Sans MT</vt:lpstr>
      <vt:lpstr>Helvetica</vt:lpstr>
      <vt:lpstr>Helvetica Neue</vt:lpstr>
      <vt:lpstr>Palatino Linotype</vt:lpstr>
      <vt:lpstr>Symbol</vt:lpstr>
      <vt:lpstr>Times New Roman</vt:lpstr>
      <vt:lpstr>Verdana</vt:lpstr>
      <vt:lpstr>Wingdings</vt:lpstr>
      <vt:lpstr>NGS PowerPoint Template-geodesy.noaa.gov</vt:lpstr>
      <vt:lpstr>1_Office Theme</vt:lpstr>
      <vt:lpstr>PowerPoint Presentation</vt:lpstr>
      <vt:lpstr>Today’s Topics</vt:lpstr>
      <vt:lpstr>PowerPoint Presentation</vt:lpstr>
      <vt:lpstr>GEODETIC DATUMS</vt:lpstr>
      <vt:lpstr>Why change datums/Realizations</vt:lpstr>
      <vt:lpstr>National Spatial Reference System (NSRS) Improvements over time</vt:lpstr>
      <vt:lpstr>Horizontal Datums/Coordinates…What do we (you) use in your state?</vt:lpstr>
      <vt:lpstr>What is a Vertical Datum?</vt:lpstr>
      <vt:lpstr>History of vertical  datums in the USA</vt:lpstr>
      <vt:lpstr>Current Vertical Datum in the USA</vt:lpstr>
      <vt:lpstr>History of vertical  datums in the USA</vt:lpstr>
      <vt:lpstr>PowerPoint Presentation</vt:lpstr>
      <vt:lpstr>Problems with NAD 83 and NAVD 88</vt:lpstr>
      <vt:lpstr>Why replace NAVD 88 and NAD 83?</vt:lpstr>
      <vt:lpstr>PowerPoint Presentation</vt:lpstr>
      <vt:lpstr>Replacing NAD83</vt:lpstr>
      <vt:lpstr>PowerPoint Presentation</vt:lpstr>
      <vt:lpstr>Names</vt:lpstr>
      <vt:lpstr>Replacing NAD83</vt:lpstr>
      <vt:lpstr>Non-geocentricity of NAD83</vt:lpstr>
      <vt:lpstr>What are we trying to say??</vt:lpstr>
      <vt:lpstr>Geometric change due to  ellipsoid non-geocentricity</vt:lpstr>
      <vt:lpstr>Replacing NAD83</vt:lpstr>
      <vt:lpstr>Replacing NAD83</vt:lpstr>
      <vt:lpstr>PowerPoint Presentation</vt:lpstr>
      <vt:lpstr>PowerPoint Presentation</vt:lpstr>
      <vt:lpstr>PowerPoint Presentation</vt:lpstr>
      <vt:lpstr>PowerPoint Presentation</vt:lpstr>
      <vt:lpstr>Two types of drift</vt:lpstr>
      <vt:lpstr>PowerPoint Presentation</vt:lpstr>
      <vt:lpstr>Euler Poles and “Plate-Fixed”</vt:lpstr>
      <vt:lpstr>Euler Poles and “Plate-Fixed”</vt:lpstr>
      <vt:lpstr>PowerPoint Presentation</vt:lpstr>
      <vt:lpstr>“Plate-Fixed”</vt:lpstr>
      <vt:lpstr>PowerPoint Presentation</vt:lpstr>
      <vt:lpstr>PowerPoint Presentation</vt:lpstr>
      <vt:lpstr>Two types of drift</vt:lpstr>
      <vt:lpstr>PowerPoint Presentation</vt:lpstr>
      <vt:lpstr>PowerPoint Presentation</vt:lpstr>
      <vt:lpstr>Still Some Drift…</vt:lpstr>
      <vt:lpstr>PowerPoint Presentation</vt:lpstr>
      <vt:lpstr>PowerPoint Presentation</vt:lpstr>
      <vt:lpstr>Names</vt:lpstr>
      <vt:lpstr>PowerPoint Presentation</vt:lpstr>
      <vt:lpstr>Recent Progress</vt:lpstr>
      <vt:lpstr>GRAV-D Project Overview</vt:lpstr>
      <vt:lpstr>Data Collection Scope</vt:lpstr>
      <vt:lpstr>Gravity Survey Plan</vt:lpstr>
      <vt:lpstr>Priority- Greatest Datum Need</vt:lpstr>
      <vt:lpstr>Other Variables to Consider</vt:lpstr>
      <vt:lpstr>Airborne Gravity Current Coverage</vt:lpstr>
      <vt:lpstr>GRAV-D Progress</vt:lpstr>
      <vt:lpstr>Geoid Monitoring Service GeMS</vt:lpstr>
      <vt:lpstr>Monitoring Geoid Change: Static vs. Dynamic From Damiani, 2017 Geospatial Summit </vt:lpstr>
      <vt:lpstr>GeMS Project</vt:lpstr>
      <vt:lpstr>GeMS Motivation</vt:lpstr>
      <vt:lpstr>GeMS Project Status</vt:lpstr>
      <vt:lpstr>xDGEOID20</vt:lpstr>
      <vt:lpstr>Gravity:</vt:lpstr>
      <vt:lpstr>GeMS-VS: Gravity</vt:lpstr>
      <vt:lpstr>GeMS Validation Survey (GeMS-VS)</vt:lpstr>
      <vt:lpstr>GNSS:</vt:lpstr>
      <vt:lpstr>GeMS-VS: GNSS</vt:lpstr>
      <vt:lpstr>Deflection of the vertical</vt:lpstr>
      <vt:lpstr>GeMS-VS: DOV</vt:lpstr>
      <vt:lpstr>GPSonBM for Transformation Tool</vt:lpstr>
      <vt:lpstr>All in all, an amazing effort</vt:lpstr>
      <vt:lpstr>Way to go NJ!!</vt:lpstr>
      <vt:lpstr>Observe and Share one in your area…there is still time!</vt:lpstr>
      <vt:lpstr>LASER</vt:lpstr>
      <vt:lpstr>A (probably incomplete) history of LSA software at NGS</vt:lpstr>
      <vt:lpstr>Concerns: General</vt:lpstr>
      <vt:lpstr>Software for PRojecting Observations, Constraints and Cofactor matrices/Errors through Time (SPROCCET)</vt:lpstr>
      <vt:lpstr>Reference Epoch Coordinates (RECs)</vt:lpstr>
      <vt:lpstr>NSRS Modernization Alpha Site</vt:lpstr>
      <vt:lpstr>PowerPoint Presentation</vt:lpstr>
      <vt:lpstr>PowerPoint Presentation</vt:lpstr>
      <vt:lpstr>PowerPoint Presentation</vt:lpstr>
      <vt:lpstr>PowerPoint Presentation</vt:lpstr>
      <vt:lpstr>What’s New in OPUS World?</vt:lpstr>
      <vt:lpstr>GNSS Vector EXchange Format (GVX)</vt:lpstr>
      <vt:lpstr>GVX Do’s and Don’t’s</vt:lpstr>
      <vt:lpstr>GVX Do’s and Don’t’s Cont…</vt:lpstr>
      <vt:lpstr>Design for OPUS-Projects and GVX</vt:lpstr>
      <vt:lpstr>Three Cases for RTK/RTN 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NCAT v2.1</vt:lpstr>
      <vt:lpstr>PowerPoint Presentation</vt:lpstr>
      <vt:lpstr>PowerPoint Presentation</vt:lpstr>
      <vt:lpstr>PowerPoint Presentation</vt:lpstr>
      <vt:lpstr>PowerPoint Presentation</vt:lpstr>
      <vt:lpstr>PowerPoint Presentation</vt:lpstr>
      <vt:lpstr>Modernization Timeline</vt:lpstr>
      <vt:lpstr>Rollout, Testing, Replacement</vt:lpstr>
      <vt:lpstr>Initial rollout</vt:lpstr>
      <vt:lpstr>Rollout:  Alpha, Beta, Live</vt:lpstr>
      <vt:lpstr>Current NSRS during rollout and testing</vt:lpstr>
      <vt:lpstr>Snapshot of the modernized NSRS  at the end of initial rollout</vt:lpstr>
      <vt:lpstr>Not all products will be public</vt:lpstr>
      <vt:lpstr>Rollout onto Beta</vt:lpstr>
      <vt:lpstr>Testing into replacement</vt:lpstr>
      <vt:lpstr>After testing and the FGCS vote</vt:lpstr>
      <vt:lpstr>After testing and the FGCS vote</vt:lpstr>
      <vt:lpstr>Summary</vt:lpstr>
      <vt:lpstr>Lets go Live</vt:lpstr>
      <vt:lpstr>Thank You!  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cp:lastModifiedBy>
  <cp:revision>216</cp:revision>
  <dcterms:created xsi:type="dcterms:W3CDTF">2012-09-06T12:10:23Z</dcterms:created>
  <dcterms:modified xsi:type="dcterms:W3CDTF">2024-02-26T18:09:50Z</dcterms:modified>
</cp:coreProperties>
</file>