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70" r:id="rId5"/>
    <p:sldMasterId id="2147483674" r:id="rId6"/>
    <p:sldMasterId id="2147483676" r:id="rId7"/>
    <p:sldMasterId id="2147483678" r:id="rId8"/>
    <p:sldMasterId id="2147483680" r:id="rId9"/>
    <p:sldMasterId id="2147483682" r:id="rId10"/>
  </p:sldMasterIdLst>
  <p:notesMasterIdLst>
    <p:notesMasterId r:id="rId83"/>
  </p:notesMasterIdLst>
  <p:sldIdLst>
    <p:sldId id="258" r:id="rId11"/>
    <p:sldId id="308" r:id="rId12"/>
    <p:sldId id="273" r:id="rId13"/>
    <p:sldId id="272" r:id="rId14"/>
    <p:sldId id="271" r:id="rId15"/>
    <p:sldId id="274" r:id="rId16"/>
    <p:sldId id="275" r:id="rId17"/>
    <p:sldId id="276" r:id="rId18"/>
    <p:sldId id="277" r:id="rId19"/>
    <p:sldId id="278" r:id="rId20"/>
    <p:sldId id="279" r:id="rId21"/>
    <p:sldId id="280" r:id="rId22"/>
    <p:sldId id="281" r:id="rId23"/>
    <p:sldId id="285" r:id="rId24"/>
    <p:sldId id="260" r:id="rId25"/>
    <p:sldId id="282" r:id="rId26"/>
    <p:sldId id="309" r:id="rId27"/>
    <p:sldId id="290" r:id="rId28"/>
    <p:sldId id="311" r:id="rId29"/>
    <p:sldId id="259" r:id="rId30"/>
    <p:sldId id="292" r:id="rId31"/>
    <p:sldId id="293" r:id="rId32"/>
    <p:sldId id="294" r:id="rId33"/>
    <p:sldId id="295" r:id="rId34"/>
    <p:sldId id="310" r:id="rId35"/>
    <p:sldId id="269" r:id="rId36"/>
    <p:sldId id="286" r:id="rId37"/>
    <p:sldId id="287" r:id="rId38"/>
    <p:sldId id="288" r:id="rId39"/>
    <p:sldId id="289" r:id="rId40"/>
    <p:sldId id="291" r:id="rId41"/>
    <p:sldId id="303" r:id="rId42"/>
    <p:sldId id="268" r:id="rId43"/>
    <p:sldId id="335" r:id="rId44"/>
    <p:sldId id="321" r:id="rId45"/>
    <p:sldId id="307" r:id="rId46"/>
    <p:sldId id="323" r:id="rId47"/>
    <p:sldId id="324" r:id="rId48"/>
    <p:sldId id="325" r:id="rId49"/>
    <p:sldId id="322" r:id="rId50"/>
    <p:sldId id="336" r:id="rId51"/>
    <p:sldId id="261" r:id="rId52"/>
    <p:sldId id="316" r:id="rId53"/>
    <p:sldId id="265" r:id="rId54"/>
    <p:sldId id="319" r:id="rId55"/>
    <p:sldId id="263" r:id="rId56"/>
    <p:sldId id="315" r:id="rId57"/>
    <p:sldId id="313" r:id="rId58"/>
    <p:sldId id="341" r:id="rId59"/>
    <p:sldId id="267" r:id="rId60"/>
    <p:sldId id="318" r:id="rId61"/>
    <p:sldId id="312" r:id="rId62"/>
    <p:sldId id="301" r:id="rId63"/>
    <p:sldId id="317" r:id="rId64"/>
    <p:sldId id="343" r:id="rId65"/>
    <p:sldId id="342" r:id="rId66"/>
    <p:sldId id="302" r:id="rId67"/>
    <p:sldId id="297" r:id="rId68"/>
    <p:sldId id="296" r:id="rId69"/>
    <p:sldId id="298" r:id="rId70"/>
    <p:sldId id="299" r:id="rId71"/>
    <p:sldId id="304" r:id="rId72"/>
    <p:sldId id="305" r:id="rId73"/>
    <p:sldId id="326" r:id="rId74"/>
    <p:sldId id="327" r:id="rId75"/>
    <p:sldId id="329" r:id="rId76"/>
    <p:sldId id="340" r:id="rId77"/>
    <p:sldId id="330" r:id="rId78"/>
    <p:sldId id="331" r:id="rId79"/>
    <p:sldId id="332" r:id="rId80"/>
    <p:sldId id="333" r:id="rId81"/>
    <p:sldId id="33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706" autoAdjust="0"/>
    <p:restoredTop sz="94660"/>
  </p:normalViewPr>
  <p:slideViewPr>
    <p:cSldViewPr>
      <p:cViewPr varScale="1">
        <p:scale>
          <a:sx n="73" d="100"/>
          <a:sy n="73" d="100"/>
        </p:scale>
        <p:origin x="-816" y="-90"/>
      </p:cViewPr>
      <p:guideLst>
        <p:guide orient="horz" pos="2160"/>
        <p:guide pos="2880"/>
      </p:guideLst>
    </p:cSldViewPr>
  </p:slideViewPr>
  <p:notesTextViewPr>
    <p:cViewPr>
      <p:scale>
        <a:sx n="1" d="1"/>
        <a:sy n="1" d="1"/>
      </p:scale>
      <p:origin x="0" y="0"/>
    </p:cViewPr>
  </p:notesTextViewPr>
  <p:sorterViewPr>
    <p:cViewPr>
      <p:scale>
        <a:sx n="81" d="100"/>
        <a:sy n="81" d="100"/>
      </p:scale>
      <p:origin x="0" y="12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G:\GSVS11%20-%20From%20Brunswick%20for%20AGU%20prep\Processed%20Data\AGU%20stuff\AGU%20b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"Geoid</a:t>
            </a:r>
            <a:r>
              <a:rPr lang="en-US" sz="2400" baseline="0"/>
              <a:t> only" RMSE over GSVS11</a:t>
            </a:r>
            <a:endParaRPr lang="en-US" sz="2400"/>
          </a:p>
        </c:rich>
      </c:tx>
      <c:layout/>
      <c:overlay val="0"/>
    </c:title>
    <c:autoTitleDeleted val="0"/>
    <c:plotArea>
      <c:layout/>
      <c:barChart>
        <c:barDir val="col"/>
        <c:grouping val="clustered"/>
        <c:varyColors val="0"/>
        <c:ser>
          <c:idx val="0"/>
          <c:order val="0"/>
          <c:tx>
            <c:strRef>
              <c:f>Sheet1!$H$1</c:f>
              <c:strCache>
                <c:ptCount val="1"/>
                <c:pt idx="0">
                  <c:v>USGG2009 (1'x1')
DRMS (cm)</c:v>
                </c:pt>
              </c:strCache>
            </c:strRef>
          </c:tx>
          <c:spPr>
            <a:solidFill>
              <a:srgbClr val="92D05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Sheet1!$H$2:$H$13</c:f>
              <c:numCache>
                <c:formatCode>General</c:formatCode>
                <c:ptCount val="12"/>
                <c:pt idx="0">
                  <c:v>0.9165151389911661</c:v>
                </c:pt>
                <c:pt idx="1">
                  <c:v>0.86602540378444082</c:v>
                </c:pt>
                <c:pt idx="2">
                  <c:v>1.3784048752090219</c:v>
                </c:pt>
                <c:pt idx="3">
                  <c:v>1.6186414056238645</c:v>
                </c:pt>
                <c:pt idx="4">
                  <c:v>1.9157244060667991</c:v>
                </c:pt>
                <c:pt idx="5">
                  <c:v>2.2383029285599392</c:v>
                </c:pt>
                <c:pt idx="6">
                  <c:v>2.5709920264364885</c:v>
                </c:pt>
                <c:pt idx="7">
                  <c:v>2.7</c:v>
                </c:pt>
                <c:pt idx="8">
                  <c:v>2.8</c:v>
                </c:pt>
                <c:pt idx="9">
                  <c:v>2.780287754891583</c:v>
                </c:pt>
                <c:pt idx="10">
                  <c:v>2.5514701644346127</c:v>
                </c:pt>
                <c:pt idx="11">
                  <c:v>1.264911064067352</c:v>
                </c:pt>
              </c:numCache>
            </c:numRef>
          </c:val>
        </c:ser>
        <c:ser>
          <c:idx val="1"/>
          <c:order val="1"/>
          <c:tx>
            <c:strRef>
              <c:f>Sheet1!$L$1</c:f>
              <c:strCache>
                <c:ptCount val="1"/>
                <c:pt idx="0">
                  <c:v>EGM2008  (5'x5')
DRMS (cm)</c:v>
                </c:pt>
              </c:strCache>
            </c:strRef>
          </c:tx>
          <c:spPr>
            <a:solidFill>
              <a:srgbClr val="FFC00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Sheet1!$L$2:$L$13</c:f>
              <c:numCache>
                <c:formatCode>General</c:formatCode>
                <c:ptCount val="12"/>
                <c:pt idx="0">
                  <c:v>0.9165151389911661</c:v>
                </c:pt>
                <c:pt idx="1">
                  <c:v>1.2000000000000002</c:v>
                </c:pt>
                <c:pt idx="2">
                  <c:v>1.5905973720586866</c:v>
                </c:pt>
                <c:pt idx="3">
                  <c:v>1.9104973174542768</c:v>
                </c:pt>
                <c:pt idx="4">
                  <c:v>1.9899748742132406</c:v>
                </c:pt>
                <c:pt idx="5">
                  <c:v>2.088061301782119</c:v>
                </c:pt>
                <c:pt idx="6">
                  <c:v>2.2383029285599392</c:v>
                </c:pt>
                <c:pt idx="7">
                  <c:v>2.3643180835073792</c:v>
                </c:pt>
                <c:pt idx="8">
                  <c:v>2.6</c:v>
                </c:pt>
                <c:pt idx="9">
                  <c:v>2.5865034312755122</c:v>
                </c:pt>
                <c:pt idx="10">
                  <c:v>2.787471972953278</c:v>
                </c:pt>
                <c:pt idx="11">
                  <c:v>1.8357559750685821</c:v>
                </c:pt>
              </c:numCache>
            </c:numRef>
          </c:val>
        </c:ser>
        <c:ser>
          <c:idx val="2"/>
          <c:order val="2"/>
          <c:tx>
            <c:strRef>
              <c:f>Sheet1!$P$1</c:f>
              <c:strCache>
                <c:ptCount val="1"/>
                <c:pt idx="0">
                  <c:v>USGG2012x01 (1’x1’) 
New software
DRMS(cm)</c:v>
                </c:pt>
              </c:strCache>
            </c:strRef>
          </c:tx>
          <c:spPr>
            <a:solidFill>
              <a:srgbClr val="7030A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Sheet1!$P$2:$P$13</c:f>
              <c:numCache>
                <c:formatCode>General</c:formatCode>
                <c:ptCount val="12"/>
                <c:pt idx="0">
                  <c:v>0.9165151389911661</c:v>
                </c:pt>
                <c:pt idx="1">
                  <c:v>1.3076696830621957</c:v>
                </c:pt>
                <c:pt idx="2">
                  <c:v>1.7088007490635093</c:v>
                </c:pt>
                <c:pt idx="3">
                  <c:v>2.0518284528683193</c:v>
                </c:pt>
                <c:pt idx="4">
                  <c:v>2.4738633753705961</c:v>
                </c:pt>
                <c:pt idx="5">
                  <c:v>2.7730849247724092</c:v>
                </c:pt>
                <c:pt idx="6">
                  <c:v>3</c:v>
                </c:pt>
                <c:pt idx="7">
                  <c:v>2.844292530665578</c:v>
                </c:pt>
                <c:pt idx="8">
                  <c:v>2.4738633753705965</c:v>
                </c:pt>
                <c:pt idx="9">
                  <c:v>2.054263858417424</c:v>
                </c:pt>
                <c:pt idx="10">
                  <c:v>1.9078784028338898</c:v>
                </c:pt>
                <c:pt idx="11">
                  <c:v>1.9</c:v>
                </c:pt>
              </c:numCache>
            </c:numRef>
          </c:val>
        </c:ser>
        <c:ser>
          <c:idx val="3"/>
          <c:order val="3"/>
          <c:tx>
            <c:strRef>
              <c:f>Sheet1!$T$1</c:f>
              <c:strCache>
                <c:ptCount val="1"/>
                <c:pt idx="0">
                  <c:v>USGG2012x02 (1’x1’) New software + Airborne data 
DRMS (cm)</c:v>
                </c:pt>
              </c:strCache>
            </c:strRef>
          </c:tx>
          <c:spPr>
            <a:solidFill>
              <a:srgbClr val="FF000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Sheet1!$T$2:$T$13</c:f>
              <c:numCache>
                <c:formatCode>General</c:formatCode>
                <c:ptCount val="12"/>
                <c:pt idx="0">
                  <c:v>0.80622577482985502</c:v>
                </c:pt>
                <c:pt idx="1">
                  <c:v>0.97979589711327486</c:v>
                </c:pt>
                <c:pt idx="2">
                  <c:v>0.94339811320566069</c:v>
                </c:pt>
                <c:pt idx="3">
                  <c:v>1.0816653826391902</c:v>
                </c:pt>
                <c:pt idx="4">
                  <c:v>1.1357816691600549</c:v>
                </c:pt>
                <c:pt idx="5">
                  <c:v>1.216552506059644</c:v>
                </c:pt>
                <c:pt idx="6">
                  <c:v>1.216552506059644</c:v>
                </c:pt>
                <c:pt idx="7">
                  <c:v>0.98488578017961059</c:v>
                </c:pt>
                <c:pt idx="8">
                  <c:v>9.9999999999999534E-2</c:v>
                </c:pt>
                <c:pt idx="9">
                  <c:v>0.20000000000000009</c:v>
                </c:pt>
                <c:pt idx="10">
                  <c:v>0.5291502622129175</c:v>
                </c:pt>
                <c:pt idx="11">
                  <c:v>0.85440037453175355</c:v>
                </c:pt>
              </c:numCache>
            </c:numRef>
          </c:val>
        </c:ser>
        <c:dLbls>
          <c:showLegendKey val="0"/>
          <c:showVal val="0"/>
          <c:showCatName val="0"/>
          <c:showSerName val="0"/>
          <c:showPercent val="0"/>
          <c:showBubbleSize val="0"/>
        </c:dLbls>
        <c:gapWidth val="150"/>
        <c:axId val="94905088"/>
        <c:axId val="94907008"/>
      </c:barChart>
      <c:catAx>
        <c:axId val="94905088"/>
        <c:scaling>
          <c:orientation val="minMax"/>
        </c:scaling>
        <c:delete val="0"/>
        <c:axPos val="b"/>
        <c:title>
          <c:tx>
            <c:rich>
              <a:bodyPr/>
              <a:lstStyle/>
              <a:p>
                <a:pPr>
                  <a:defRPr sz="2000"/>
                </a:pPr>
                <a:r>
                  <a:rPr lang="en-US" sz="2000"/>
                  <a:t>Distance Bins (km)</a:t>
                </a:r>
              </a:p>
            </c:rich>
          </c:tx>
          <c:layout/>
          <c:overlay val="0"/>
        </c:title>
        <c:majorTickMark val="out"/>
        <c:minorTickMark val="none"/>
        <c:tickLblPos val="nextTo"/>
        <c:txPr>
          <a:bodyPr/>
          <a:lstStyle/>
          <a:p>
            <a:pPr>
              <a:defRPr sz="1200" b="1"/>
            </a:pPr>
            <a:endParaRPr lang="en-US"/>
          </a:p>
        </c:txPr>
        <c:crossAx val="94907008"/>
        <c:crosses val="autoZero"/>
        <c:auto val="1"/>
        <c:lblAlgn val="ctr"/>
        <c:lblOffset val="100"/>
        <c:noMultiLvlLbl val="0"/>
      </c:catAx>
      <c:valAx>
        <c:axId val="94907008"/>
        <c:scaling>
          <c:orientation val="minMax"/>
        </c:scaling>
        <c:delete val="0"/>
        <c:axPos val="l"/>
        <c:majorGridlines/>
        <c:title>
          <c:tx>
            <c:rich>
              <a:bodyPr rot="-5400000" vert="horz"/>
              <a:lstStyle/>
              <a:p>
                <a:pPr>
                  <a:defRPr sz="2000"/>
                </a:pPr>
                <a:r>
                  <a:rPr lang="en-US" sz="2000"/>
                  <a:t>"Geoid Only" RMSE (cm)</a:t>
                </a:r>
              </a:p>
            </c:rich>
          </c:tx>
          <c:layout/>
          <c:overlay val="0"/>
        </c:title>
        <c:numFmt formatCode="General" sourceLinked="1"/>
        <c:majorTickMark val="out"/>
        <c:minorTickMark val="none"/>
        <c:tickLblPos val="nextTo"/>
        <c:crossAx val="94905088"/>
        <c:crosses val="autoZero"/>
        <c:crossBetween val="between"/>
      </c:valAx>
    </c:plotArea>
    <c:legend>
      <c:legendPos val="r"/>
      <c:layout/>
      <c:overlay val="0"/>
      <c:txPr>
        <a:bodyPr/>
        <a:lstStyle/>
        <a:p>
          <a:pPr>
            <a:defRPr sz="12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860938-C350-4499-885D-DA056610E54A}" type="datetimeFigureOut">
              <a:rPr lang="en-US" smtClean="0"/>
              <a:t>4/5/2012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5EE47-EB5B-4929-ACB7-7B7D0B390464}" type="slidenum">
              <a:rPr lang="en-US" smtClean="0"/>
              <a:t>‹#›</a:t>
            </a:fld>
            <a:endParaRPr lang="en-US"/>
          </a:p>
        </p:txBody>
      </p:sp>
    </p:spTree>
    <p:extLst>
      <p:ext uri="{BB962C8B-B14F-4D97-AF65-F5344CB8AC3E}">
        <p14:creationId xmlns:p14="http://schemas.microsoft.com/office/powerpoint/2010/main" val="1089087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E08430E-E592-4215-9283-6E68F351B352}" type="slidenum">
              <a:rPr lang="en-US" smtClean="0">
                <a:solidFill>
                  <a:srgbClr val="000000"/>
                </a:solidFill>
                <a:latin typeface="Arial" pitchFamily="34" charset="0"/>
              </a:rPr>
              <a:pPr fontAlgn="base">
                <a:spcBef>
                  <a:spcPct val="0"/>
                </a:spcBef>
                <a:spcAft>
                  <a:spcPct val="0"/>
                </a:spcAft>
                <a:defRPr/>
              </a:pPr>
              <a:t>1</a:t>
            </a:fld>
            <a:endParaRPr lang="en-US" smtClean="0">
              <a:solidFill>
                <a:srgbClr val="000000"/>
              </a:solidFill>
              <a:latin typeface="Arial"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206" eaLnBrk="0" fontAlgn="base" hangingPunct="0">
              <a:spcBef>
                <a:spcPct val="30000"/>
              </a:spcBef>
              <a:spcAft>
                <a:spcPct val="0"/>
              </a:spcAft>
              <a:defRPr/>
            </a:pPr>
            <a:r>
              <a:rPr lang="en-US" dirty="0" smtClean="0"/>
              <a:t>This slide is a companion to the previous one, but the h-H errors have been</a:t>
            </a:r>
            <a:r>
              <a:rPr lang="en-US" baseline="0" dirty="0" smtClean="0"/>
              <a:t> removed, in an RMS sense, from the total h-H-N errors, leaving, ostensibly, gravimetric geoid errors only.  As seen previously, the airborne geoid is the best performer, by far.  In fact, as a general statement, it could be said that USGG2012x02, an airborne gravity data enhanced geoid model, is effectively at the 1 cm differential geoid undulation accuracy level across all distances, in the region of GSVS11.</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Survey verified that the inclusion of the GRAV-D airborne survey improved the geoid slope accuracies at all distances measured by the survey.  </a:t>
            </a:r>
          </a:p>
        </p:txBody>
      </p:sp>
      <p:sp>
        <p:nvSpPr>
          <p:cNvPr id="4" name="Slide Number Placeholder 3"/>
          <p:cNvSpPr>
            <a:spLocks noGrp="1"/>
          </p:cNvSpPr>
          <p:nvPr>
            <p:ph type="sldNum" sz="quarter" idx="5"/>
          </p:nvPr>
        </p:nvSpPr>
        <p:spPr/>
        <p:txBody>
          <a:bodyPr/>
          <a:lstStyle/>
          <a:p>
            <a:pPr>
              <a:defRPr/>
            </a:pPr>
            <a:fld id="{4A85F31F-E531-426E-AC99-4FB02E7ED0E5}" type="slidenum">
              <a:rPr lang="en-US" smtClean="0"/>
              <a:pPr>
                <a:defRPr/>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8634C5C-0882-44DC-B51F-446C3465A648}"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450EE8-D979-4B75-A8CD-F31A1D4221BB}"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BC2B-8AB2-4F28-ACD3-4C8C6CF4A12C}" type="slidenum">
              <a:rPr lang="en-US" smtClean="0"/>
              <a:pPr/>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BC2B-8AB2-4F28-ACD3-4C8C6CF4A12C}" type="slidenum">
              <a:rPr lang="en-US" smtClean="0"/>
              <a:pPr/>
              <a:t>29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2F4A7C-0903-422C-8C90-399A9495F8C4}"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9A792B-4DF5-42BE-A881-7A9503E93A40}" type="slidenum">
              <a:rPr lang="en-US" smtClean="0">
                <a:solidFill>
                  <a:srgbClr val="000000"/>
                </a:solidFill>
                <a:cs typeface="Arial" pitchFamily="34" charset="0"/>
              </a:rPr>
              <a:pPr fontAlgn="base">
                <a:spcBef>
                  <a:spcPct val="0"/>
                </a:spcBef>
                <a:spcAft>
                  <a:spcPct val="0"/>
                </a:spcAft>
                <a:defRPr/>
              </a:pPr>
              <a:t>33</a:t>
            </a:fld>
            <a:endParaRPr lang="en-US" smtClean="0">
              <a:solidFill>
                <a:srgbClr val="000000"/>
              </a:solidFill>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eaLnBrk="0" hangingPunct="0">
              <a:defRPr sz="1300">
                <a:solidFill>
                  <a:schemeClr val="tx1"/>
                </a:solidFill>
                <a:latin typeface="Arial" charset="0"/>
              </a:defRPr>
            </a:lvl1pPr>
            <a:lvl2pPr marL="714569" indent="-274834" defTabSz="913061" eaLnBrk="0" hangingPunct="0">
              <a:defRPr sz="1300">
                <a:solidFill>
                  <a:schemeClr val="tx1"/>
                </a:solidFill>
                <a:latin typeface="Arial" charset="0"/>
              </a:defRPr>
            </a:lvl2pPr>
            <a:lvl3pPr marL="1099337" indent="-219867" defTabSz="913061" eaLnBrk="0" hangingPunct="0">
              <a:defRPr sz="1300">
                <a:solidFill>
                  <a:schemeClr val="tx1"/>
                </a:solidFill>
                <a:latin typeface="Arial" charset="0"/>
              </a:defRPr>
            </a:lvl3pPr>
            <a:lvl4pPr marL="1539072" indent="-219867" defTabSz="913061" eaLnBrk="0" hangingPunct="0">
              <a:defRPr sz="1300">
                <a:solidFill>
                  <a:schemeClr val="tx1"/>
                </a:solidFill>
                <a:latin typeface="Arial" charset="0"/>
              </a:defRPr>
            </a:lvl4pPr>
            <a:lvl5pPr marL="1978807" indent="-219867" defTabSz="913061" eaLnBrk="0" hangingPunct="0">
              <a:defRPr sz="1300">
                <a:solidFill>
                  <a:schemeClr val="tx1"/>
                </a:solidFill>
                <a:latin typeface="Arial" charset="0"/>
              </a:defRPr>
            </a:lvl5pPr>
            <a:lvl6pPr marL="2418542" indent="-219867" defTabSz="913061" eaLnBrk="0" fontAlgn="base" hangingPunct="0">
              <a:spcBef>
                <a:spcPct val="0"/>
              </a:spcBef>
              <a:spcAft>
                <a:spcPct val="0"/>
              </a:spcAft>
              <a:defRPr sz="1300">
                <a:solidFill>
                  <a:schemeClr val="tx1"/>
                </a:solidFill>
                <a:latin typeface="Arial" charset="0"/>
              </a:defRPr>
            </a:lvl6pPr>
            <a:lvl7pPr marL="2858277" indent="-219867" defTabSz="913061" eaLnBrk="0" fontAlgn="base" hangingPunct="0">
              <a:spcBef>
                <a:spcPct val="0"/>
              </a:spcBef>
              <a:spcAft>
                <a:spcPct val="0"/>
              </a:spcAft>
              <a:defRPr sz="1300">
                <a:solidFill>
                  <a:schemeClr val="tx1"/>
                </a:solidFill>
                <a:latin typeface="Arial" charset="0"/>
              </a:defRPr>
            </a:lvl7pPr>
            <a:lvl8pPr marL="3298012" indent="-219867" defTabSz="913061" eaLnBrk="0" fontAlgn="base" hangingPunct="0">
              <a:spcBef>
                <a:spcPct val="0"/>
              </a:spcBef>
              <a:spcAft>
                <a:spcPct val="0"/>
              </a:spcAft>
              <a:defRPr sz="1300">
                <a:solidFill>
                  <a:schemeClr val="tx1"/>
                </a:solidFill>
                <a:latin typeface="Arial" charset="0"/>
              </a:defRPr>
            </a:lvl8pPr>
            <a:lvl9pPr marL="3737747" indent="-219867" defTabSz="913061" eaLnBrk="0" fontAlgn="base" hangingPunct="0">
              <a:spcBef>
                <a:spcPct val="0"/>
              </a:spcBef>
              <a:spcAft>
                <a:spcPct val="0"/>
              </a:spcAft>
              <a:defRPr sz="1300">
                <a:solidFill>
                  <a:schemeClr val="tx1"/>
                </a:solidFill>
                <a:latin typeface="Arial" charset="0"/>
              </a:defRPr>
            </a:lvl9pPr>
          </a:lstStyle>
          <a:p>
            <a:pPr eaLnBrk="1" hangingPunct="1"/>
            <a:fld id="{78D12C0E-0A40-491D-AEC9-E3E45E660847}" type="slidenum">
              <a:rPr lang="en-US" sz="1200"/>
              <a:pPr eaLnBrk="1" hangingPunct="1"/>
              <a:t>35</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36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shading</a:t>
            </a:r>
            <a:r>
              <a:rPr lang="en-US" baseline="0" dirty="0" smtClean="0"/>
              <a:t> represents vertical velocities; Canadian shield is experiencing glacial </a:t>
            </a:r>
            <a:r>
              <a:rPr lang="en-US" baseline="0" dirty="0" err="1" smtClean="0"/>
              <a:t>isostatic</a:t>
            </a:r>
            <a:r>
              <a:rPr lang="en-US" baseline="0" dirty="0" smtClean="0"/>
              <a:t> rebound and going up.</a:t>
            </a:r>
            <a:endParaRPr lang="en-US" dirty="0"/>
          </a:p>
        </p:txBody>
      </p:sp>
      <p:sp>
        <p:nvSpPr>
          <p:cNvPr id="4" name="Slide Number Placeholder 3"/>
          <p:cNvSpPr>
            <a:spLocks noGrp="1"/>
          </p:cNvSpPr>
          <p:nvPr>
            <p:ph type="sldNum" sz="quarter" idx="10"/>
          </p:nvPr>
        </p:nvSpPr>
        <p:spPr/>
        <p:txBody>
          <a:bodyPr/>
          <a:lstStyle/>
          <a:p>
            <a:pPr>
              <a:defRPr/>
            </a:pPr>
            <a:fld id="{99CEEE18-0202-40B3-896E-3B677DDC6528}" type="slidenum">
              <a:rPr lang="en-US" smtClean="0"/>
              <a:pPr>
                <a:defRPr/>
              </a:pPr>
              <a:t>5</a:t>
            </a:fld>
            <a:endParaRPr lang="en-US"/>
          </a:p>
        </p:txBody>
      </p:sp>
    </p:spTree>
    <p:extLst>
      <p:ext uri="{BB962C8B-B14F-4D97-AF65-F5344CB8AC3E}">
        <p14:creationId xmlns:p14="http://schemas.microsoft.com/office/powerpoint/2010/main" val="3508265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559D3D-96D9-4355-88BB-BF007E785B0F}" type="slidenum">
              <a:rPr lang="en-US" smtClean="0">
                <a:solidFill>
                  <a:srgbClr val="000000"/>
                </a:solidFill>
                <a:cs typeface="Arial" pitchFamily="34" charset="0"/>
              </a:rPr>
              <a:pPr fontAlgn="base">
                <a:spcBef>
                  <a:spcPct val="0"/>
                </a:spcBef>
                <a:spcAft>
                  <a:spcPct val="0"/>
                </a:spcAft>
                <a:defRPr/>
              </a:pPr>
              <a:t>42</a:t>
            </a:fld>
            <a:endParaRPr lang="en-US" smtClean="0">
              <a:solidFill>
                <a:srgbClr val="000000"/>
              </a:solidFill>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option for data collected at least 4 </a:t>
            </a:r>
            <a:r>
              <a:rPr lang="en-US" dirty="0" err="1" smtClean="0"/>
              <a:t>hrs</a:t>
            </a:r>
            <a:r>
              <a:rPr lang="en-US" dirty="0" smtClean="0"/>
              <a:t> is to publish in the OPUS database online.</a:t>
            </a:r>
          </a:p>
          <a:p>
            <a:r>
              <a:rPr lang="en-US" dirty="0" smtClean="0"/>
              <a:t>Until the new vertical RS is adopted</a:t>
            </a:r>
            <a:r>
              <a:rPr lang="en-US" baseline="0" dirty="0" smtClean="0"/>
              <a:t> the next geoid models might be tapping OPUS-DB results. Would need a rough (</a:t>
            </a:r>
            <a:r>
              <a:rPr lang="en-US" baseline="0" dirty="0" err="1" smtClean="0"/>
              <a:t>eg</a:t>
            </a:r>
            <a:r>
              <a:rPr lang="en-US" baseline="0" dirty="0" smtClean="0"/>
              <a:t>, 0.1 </a:t>
            </a:r>
            <a:r>
              <a:rPr lang="en-US" baseline="0" dirty="0" err="1" smtClean="0"/>
              <a:t>dm</a:t>
            </a:r>
            <a:r>
              <a:rPr lang="en-US" baseline="0" dirty="0" smtClean="0"/>
              <a:t>) comparison between computed and last published </a:t>
            </a:r>
            <a:r>
              <a:rPr lang="en-US" baseline="0" dirty="0" err="1" smtClean="0"/>
              <a:t>Oht</a:t>
            </a:r>
            <a:r>
              <a:rPr lang="en-US" baseline="0" dirty="0" smtClean="0"/>
              <a:t> to help determine vertical stability/reliability</a:t>
            </a:r>
            <a:endParaRPr lang="en-US" dirty="0"/>
          </a:p>
        </p:txBody>
      </p:sp>
      <p:sp>
        <p:nvSpPr>
          <p:cNvPr id="4" name="Slide Number Placeholder 3"/>
          <p:cNvSpPr>
            <a:spLocks noGrp="1"/>
          </p:cNvSpPr>
          <p:nvPr>
            <p:ph type="sldNum" sz="quarter" idx="10"/>
          </p:nvPr>
        </p:nvSpPr>
        <p:spPr/>
        <p:txBody>
          <a:bodyPr/>
          <a:lstStyle/>
          <a:p>
            <a:fld id="{19AE1904-CFDA-4C6A-8BC2-E874302F8875}" type="slidenum">
              <a:rPr lang="en-US" smtClean="0"/>
              <a:t>43</a:t>
            </a:fld>
            <a:endParaRPr lang="en-US"/>
          </a:p>
        </p:txBody>
      </p:sp>
    </p:spTree>
    <p:extLst>
      <p:ext uri="{BB962C8B-B14F-4D97-AF65-F5344CB8AC3E}">
        <p14:creationId xmlns:p14="http://schemas.microsoft.com/office/powerpoint/2010/main" val="1553222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endParaRPr lang="en-US" smtClean="0"/>
          </a:p>
        </p:txBody>
      </p:sp>
      <p:sp>
        <p:nvSpPr>
          <p:cNvPr id="4" name="Slide Number Placeholder 3"/>
          <p:cNvSpPr>
            <a:spLocks noGrp="1"/>
          </p:cNvSpPr>
          <p:nvPr>
            <p:ph type="sldNum" sz="quarter" idx="5"/>
          </p:nvPr>
        </p:nvSpPr>
        <p:spPr/>
        <p:txBody>
          <a:bodyPr/>
          <a:lstStyle/>
          <a:p>
            <a:pPr>
              <a:defRPr/>
            </a:pPr>
            <a:fld id="{E50B96AA-D189-42F3-9342-61227A8E7B62}"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7F1E2E1-9CA2-4529-B86C-8A7B94124B1E}" type="slidenum">
              <a:rPr lang="en-US" smtClean="0">
                <a:solidFill>
                  <a:prstClr val="black"/>
                </a:solidFill>
              </a:rPr>
              <a:pPr>
                <a:defRPr/>
              </a:pPr>
              <a:t>46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Coastal and Shoreline Change Analysis</a:t>
            </a:r>
            <a:r>
              <a:rPr lang="en-US" baseline="0" dirty="0" smtClean="0"/>
              <a:t> Program</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47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E862E19-C42A-4F1E-8D85-EBB302AAE53A}" type="slidenum">
              <a:rPr lang="en-US" smtClean="0">
                <a:latin typeface="Arial" pitchFamily="34" charset="0"/>
              </a:rPr>
              <a:pPr/>
              <a:t>48</a:t>
            </a:fld>
            <a:endParaRPr 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latin typeface="Arial" pitchFamily="34" charset="0"/>
            </a:endParaRPr>
          </a:p>
          <a:p>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defRPr/>
            </a:pPr>
            <a:fld id="{EA38A75C-5559-489A-9B51-FEF4BD8AF148}" type="slidenum">
              <a:rPr lang="en-US" b="1" smtClean="0">
                <a:solidFill>
                  <a:srgbClr val="000000"/>
                </a:solidFill>
                <a:latin typeface="Verdana" pitchFamily="34" charset="0"/>
              </a:rPr>
              <a:pPr eaLnBrk="0" fontAlgn="base" hangingPunct="0">
                <a:spcBef>
                  <a:spcPct val="0"/>
                </a:spcBef>
                <a:spcAft>
                  <a:spcPct val="0"/>
                </a:spcAft>
                <a:defRPr/>
              </a:pPr>
              <a:t>50</a:t>
            </a:fld>
            <a:endParaRPr lang="en-US" b="1" smtClean="0">
              <a:solidFill>
                <a:srgbClr val="000000"/>
              </a:solidFill>
              <a:latin typeface="Verdana"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latin typeface="Arial" pitchFamily="34" charset="0"/>
              </a:rPr>
              <a:t>The most common datums are highlighted</a:t>
            </a:r>
          </a:p>
        </p:txBody>
      </p:sp>
      <p:sp>
        <p:nvSpPr>
          <p:cNvPr id="77828" name="Slide Number Placeholder 3"/>
          <p:cNvSpPr>
            <a:spLocks noGrp="1"/>
          </p:cNvSpPr>
          <p:nvPr>
            <p:ph type="sldNum" sz="quarter" idx="5"/>
          </p:nvPr>
        </p:nvSpPr>
        <p:spPr>
          <a:noFill/>
        </p:spPr>
        <p:txBody>
          <a:bodyPr/>
          <a:lstStyle/>
          <a:p>
            <a:fld id="{51A6E671-9DAE-41F7-86B1-ED49AAD33946}" type="slidenum">
              <a:rPr lang="en-US" smtClean="0">
                <a:latin typeface="Arial" pitchFamily="34" charset="0"/>
              </a:rPr>
              <a:pPr/>
              <a:t>56</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p:txBody>
          <a:bodyPr/>
          <a:lstStyle/>
          <a:p>
            <a:pPr>
              <a:defRPr/>
            </a:pPr>
            <a:fld id="{5E111B50-F45F-428B-AAA4-C48E04CC6201}" type="slidenum">
              <a:rPr lang="en-US">
                <a:solidFill>
                  <a:prstClr val="black"/>
                </a:solidFill>
              </a:rPr>
              <a:pPr>
                <a:defRPr/>
              </a:pPr>
              <a:t>59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Computed</a:t>
            </a:r>
            <a:r>
              <a:rPr lang="en-US" baseline="0" dirty="0" smtClean="0"/>
              <a:t> velocities from those CORS with &gt;2.5 </a:t>
            </a:r>
            <a:r>
              <a:rPr lang="en-US" baseline="0" dirty="0" err="1" smtClean="0"/>
              <a:t>yrs</a:t>
            </a:r>
            <a:r>
              <a:rPr lang="en-US" baseline="0" dirty="0" smtClean="0"/>
              <a:t> data stored at NGS</a:t>
            </a:r>
            <a:endParaRPr lang="en-US" dirty="0"/>
          </a:p>
        </p:txBody>
      </p:sp>
      <p:sp>
        <p:nvSpPr>
          <p:cNvPr id="4" name="Slide Number Placeholder 3"/>
          <p:cNvSpPr>
            <a:spLocks noGrp="1"/>
          </p:cNvSpPr>
          <p:nvPr>
            <p:ph type="sldNum" sz="quarter" idx="10"/>
          </p:nvPr>
        </p:nvSpPr>
        <p:spPr/>
        <p:txBody>
          <a:bodyPr/>
          <a:lstStyle/>
          <a:p>
            <a:pPr>
              <a:defRPr/>
            </a:pPr>
            <a:fld id="{99CEEE18-0202-40B3-896E-3B677DDC6528}" type="slidenum">
              <a:rPr lang="en-US" smtClean="0"/>
              <a:pPr>
                <a:defRPr/>
              </a:pPr>
              <a:t>6</a:t>
            </a:fld>
            <a:endParaRPr lang="en-US"/>
          </a:p>
        </p:txBody>
      </p:sp>
    </p:spTree>
    <p:extLst>
      <p:ext uri="{BB962C8B-B14F-4D97-AF65-F5344CB8AC3E}">
        <p14:creationId xmlns:p14="http://schemas.microsoft.com/office/powerpoint/2010/main" val="407570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2E0A408-B083-4F40-9B9D-6F70AC9814F8}"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r>
              <a:rPr 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“tails” in</a:t>
            </a:r>
            <a:r>
              <a:rPr lang="en-US" baseline="0" dirty="0" smtClean="0"/>
              <a:t> central CA are data collected after the original data acquisition plan was completed ahead of schedule.</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B991E4D-74D6-484D-8ABC-F61840B54C5E}" type="slidenum">
              <a:rPr lang="en-US" smtClean="0">
                <a:solidFill>
                  <a:prstClr val="black"/>
                </a:solidFill>
              </a:rPr>
              <a:pPr>
                <a:defRPr/>
              </a:pPr>
              <a:t>20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But will this method produce a sufficiently accurate geoid?</a:t>
            </a:r>
          </a:p>
          <a:p>
            <a:endParaRPr lang="en-US" smtClean="0"/>
          </a:p>
          <a:p>
            <a:r>
              <a:rPr 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4" name="Slide Number Placeholder 3"/>
          <p:cNvSpPr>
            <a:spLocks noGrp="1"/>
          </p:cNvSpPr>
          <p:nvPr>
            <p:ph type="sldNum" sz="quarter" idx="5"/>
          </p:nvPr>
        </p:nvSpPr>
        <p:spPr/>
        <p:txBody>
          <a:bodyPr/>
          <a:lstStyle/>
          <a:p>
            <a:pPr>
              <a:defRPr/>
            </a:pPr>
            <a:fld id="{6BF73E5A-A291-4324-8AB2-49FF04A15E7D}" type="slidenum">
              <a:rPr lang="en-US" smtClean="0"/>
              <a:pPr>
                <a:defRPr/>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D479B0-0A5D-4113-B496-4BE26DAACDCE}"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D2D258-73CE-4CA0-BBC9-C0D8B838BE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089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BFCB9-37BE-462C-BE20-4DA0E3ADF810}" type="datetimeFigureOut">
              <a:rPr lang="en-US">
                <a:solidFill>
                  <a:prstClr val="black">
                    <a:tint val="75000"/>
                  </a:prstClr>
                </a:solidFill>
              </a:rPr>
              <a:pPr>
                <a:defRPr/>
              </a:pPr>
              <a:t>4/5/2012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490F03-9092-4C55-95BB-D8DA68E52B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65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8E72DE-4FD5-420B-ADB3-57B865931655}" type="datetimeFigureOut">
              <a:rPr lang="en-US"/>
              <a:pPr>
                <a:defRPr/>
              </a:pPr>
              <a:t>4/5/2012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4A1C51-F9EC-47B3-BE9D-A0B5EB120D0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D479B0-0A5D-4113-B496-4BE26DAACDCE}"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D2D258-73CE-4CA0-BBC9-C0D8B838BE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0895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B8CA7F-49B0-4245-9E43-F63556F5B6CF}" type="datetime1">
              <a:rPr lang="en-US" smtClean="0"/>
              <a:pPr>
                <a:defRPr/>
              </a:pPr>
              <a:t>4/5/2012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134775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CA36B-E81F-4928-955C-0D5F4CB817A2}" type="datetime1">
              <a:rPr lang="en-US" smtClean="0"/>
              <a:pPr>
                <a:defRPr/>
              </a:pPr>
              <a:t>4/5/2012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2252226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EA68E-5927-4919-B7CF-B4B9BCA22304}" type="datetime1">
              <a:rPr lang="en-US" smtClean="0"/>
              <a:pPr>
                <a:defRPr/>
              </a:pPr>
              <a:t>4/5/2012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3294783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894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D479B0-0A5D-4113-B496-4BE26DAACDCE}"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D2D258-73CE-4CA0-BBC9-C0D8B838BE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209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2D70EE-AB96-48D8-901A-368276AB4261}" type="datetime1">
              <a:rPr lang="en-US"/>
              <a:pPr>
                <a:defRPr/>
              </a:pPr>
              <a:t>4/5/2012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7C63D0-941F-475E-8F2A-E1B9A311D97E}" type="slidenum">
              <a:rPr lang="en-US"/>
              <a:pPr>
                <a:defRPr/>
              </a:pPr>
              <a:t>‹#›</a:t>
            </a:fld>
            <a:endParaRPr lang="en-US"/>
          </a:p>
        </p:txBody>
      </p:sp>
    </p:spTree>
    <p:extLst>
      <p:ext uri="{BB962C8B-B14F-4D97-AF65-F5344CB8AC3E}">
        <p14:creationId xmlns:p14="http://schemas.microsoft.com/office/powerpoint/2010/main" val="2421329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8CD824-5A60-44D0-AED0-8CB71395A03C}" type="datetimeFigureOut">
              <a:rPr lang="en-US"/>
              <a:pPr>
                <a:defRPr/>
              </a:pPr>
              <a:t>4/5/2012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3C7066-345F-4B1B-9BA9-7AFC9A1C554F}" type="slidenum">
              <a:rPr lang="en-US"/>
              <a:pPr>
                <a:defRPr/>
              </a:pPr>
              <a:t>‹#›</a:t>
            </a:fld>
            <a:endParaRPr lang="en-US"/>
          </a:p>
        </p:txBody>
      </p:sp>
    </p:spTree>
    <p:extLst>
      <p:ext uri="{BB962C8B-B14F-4D97-AF65-F5344CB8AC3E}">
        <p14:creationId xmlns:p14="http://schemas.microsoft.com/office/powerpoint/2010/main" val="941047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8CD824-5A60-44D0-AED0-8CB71395A03C}" type="datetimeFigureOut">
              <a:rPr lang="en-US"/>
              <a:pPr>
                <a:defRPr/>
              </a:pPr>
              <a:t>4/5/2012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3C7066-345F-4B1B-9BA9-7AFC9A1C554F}" type="slidenum">
              <a:rPr lang="en-US"/>
              <a:pPr>
                <a:defRPr/>
              </a:pPr>
              <a:t>‹#›</a:t>
            </a:fld>
            <a:endParaRPr lang="en-US"/>
          </a:p>
        </p:txBody>
      </p:sp>
    </p:spTree>
    <p:extLst>
      <p:ext uri="{BB962C8B-B14F-4D97-AF65-F5344CB8AC3E}">
        <p14:creationId xmlns:p14="http://schemas.microsoft.com/office/powerpoint/2010/main" val="941047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E74C4E-C7E0-4507-AFA9-A6974B58F80E}" type="datetime1">
              <a:rPr lang="en-US" smtClean="0"/>
              <a:pPr>
                <a:defRPr/>
              </a:pPr>
              <a:t>4/5/2012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134685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BFCB9-37BE-462C-BE20-4DA0E3ADF810}" type="datetimeFigureOut">
              <a:rPr lang="en-US">
                <a:solidFill>
                  <a:prstClr val="black">
                    <a:tint val="75000"/>
                  </a:prstClr>
                </a:solidFill>
              </a:rPr>
              <a:pPr>
                <a:defRPr/>
              </a:pPr>
              <a:t>4/5/2012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490F03-9092-4C55-95BB-D8DA68E52B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65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2A342D-F8ED-4012-8535-6EB518BC8D5F}" type="datetime1">
              <a:rPr lang="en-US" smtClean="0"/>
              <a:pPr>
                <a:defRPr/>
              </a:pPr>
              <a:t>4/5/2012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126365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BFCB9-37BE-462C-BE20-4DA0E3ADF810}" type="datetimeFigureOut">
              <a:rPr lang="en-US">
                <a:solidFill>
                  <a:prstClr val="black">
                    <a:tint val="75000"/>
                  </a:prstClr>
                </a:solidFill>
              </a:rPr>
              <a:pPr>
                <a:defRPr/>
              </a:pPr>
              <a:t>4/5/2012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490F03-9092-4C55-95BB-D8DA68E52B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656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8948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E5D1F-D31E-47A8-8341-14FABE37CD65}" type="datetimeFigureOut">
              <a:rPr lang="en-US" smtClean="0"/>
              <a:t>4/5/2012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7EB5F-7B26-464D-ABF3-20501BA640E5}" type="slidenum">
              <a:rPr lang="en-US" smtClean="0"/>
              <a:t>‹#›</a:t>
            </a:fld>
            <a:endParaRPr lang="en-US"/>
          </a:p>
        </p:txBody>
      </p:sp>
    </p:spTree>
    <p:extLst>
      <p:ext uri="{BB962C8B-B14F-4D97-AF65-F5344CB8AC3E}">
        <p14:creationId xmlns:p14="http://schemas.microsoft.com/office/powerpoint/2010/main" val="284430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2173879-9645-4EF0-8A79-FA4BE1ECB74E}" type="datetimeFigureOut">
              <a:rPr lang="en-US">
                <a:solidFill>
                  <a:prstClr val="black">
                    <a:tint val="75000"/>
                  </a:prstClr>
                </a:solidFill>
              </a:rPr>
              <a:pPr>
                <a:defRPr/>
              </a:pPr>
              <a:t>4/5/2012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C4DECE-CECB-48A9-9F9D-4BDE8772C2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546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BFCB9-37BE-462C-BE20-4DA0E3ADF810}" type="datetimeFigureOut">
              <a:rPr lang="en-US">
                <a:solidFill>
                  <a:prstClr val="black">
                    <a:tint val="75000"/>
                  </a:prstClr>
                </a:solidFill>
              </a:rPr>
              <a:pPr>
                <a:defRPr/>
              </a:pPr>
              <a:t>4/5/2012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490F03-9092-4C55-95BB-D8DA68E52B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656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85"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2D70EE-AB96-48D8-901A-368276AB4261}" type="datetime1">
              <a:rPr lang="en-US">
                <a:cs typeface="Arial" pitchFamily="34" charset="0"/>
              </a:rPr>
              <a:pPr fontAlgn="base">
                <a:spcBef>
                  <a:spcPct val="0"/>
                </a:spcBef>
                <a:spcAft>
                  <a:spcPct val="0"/>
                </a:spcAft>
                <a:defRPr/>
              </a:pPr>
              <a:t>4/5/2012</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55D20F80-58A2-4ED6-905D-8B65DDBFA397}" type="slidenum">
              <a:rPr lang="en-US">
                <a:cs typeface="Arial" pitchFamily="34" charset="0"/>
              </a:rPr>
              <a:pPr fontAlgn="base">
                <a:spcBef>
                  <a:spcPct val="0"/>
                </a:spcBef>
                <a:spcAft>
                  <a:spcPct val="0"/>
                </a:spcAft>
                <a:defRPr/>
              </a:pPr>
              <a:t>‹#›</a:t>
            </a:fld>
            <a:endParaRPr lang="en-US">
              <a:cs typeface="Arial" pitchFamily="34" charset="0"/>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87"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2D70EE-AB96-48D8-901A-368276AB4261}" type="datetime1">
              <a:rPr lang="en-US">
                <a:cs typeface="Arial" pitchFamily="34" charset="0"/>
              </a:rPr>
              <a:pPr fontAlgn="base">
                <a:spcBef>
                  <a:spcPct val="0"/>
                </a:spcBef>
                <a:spcAft>
                  <a:spcPct val="0"/>
                </a:spcAft>
                <a:defRPr/>
              </a:pPr>
              <a:t>4/5/2012</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55D20F80-58A2-4ED6-905D-8B65DDBFA397}" type="slidenum">
              <a:rPr lang="en-US">
                <a:cs typeface="Arial" pitchFamily="34" charset="0"/>
              </a:rPr>
              <a:pPr fontAlgn="base">
                <a:spcBef>
                  <a:spcPct val="0"/>
                </a:spcBef>
                <a:spcAft>
                  <a:spcPct val="0"/>
                </a:spcAft>
                <a:defRPr/>
              </a:pPr>
              <a:t>‹#›</a:t>
            </a:fld>
            <a:endParaRPr lang="en-US">
              <a:cs typeface="Arial"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91"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93"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19DE3A9-BEE6-488C-9B47-DE0C39158158}" type="datetimeFigureOut">
              <a:rPr lang="en-US">
                <a:solidFill>
                  <a:prstClr val="black">
                    <a:tint val="75000"/>
                  </a:prstClr>
                </a:solidFill>
              </a:rPr>
              <a:pPr>
                <a:defRPr/>
              </a:pPr>
              <a:t>4/5/2012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8ECB67A-B5AC-46F8-9CC2-AED0CC55E2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8" r:id="rId2"/>
    <p:sldLayoutId id="2147483689" r:id="rId3"/>
    <p:sldLayoutId id="2147483690"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2D70EE-AB96-48D8-901A-368276AB4261}" type="datetime1">
              <a:rPr lang="en-US">
                <a:cs typeface="Arial" pitchFamily="34" charset="0"/>
              </a:rPr>
              <a:pPr fontAlgn="base">
                <a:spcBef>
                  <a:spcPct val="0"/>
                </a:spcBef>
                <a:spcAft>
                  <a:spcPct val="0"/>
                </a:spcAft>
                <a:defRPr/>
              </a:pPr>
              <a:t>4/5/2012</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55D20F80-58A2-4ED6-905D-8B65DDBFA397}" type="slidenum">
              <a:rPr lang="en-US">
                <a:cs typeface="Arial" pitchFamily="34" charset="0"/>
              </a:rPr>
              <a:pPr fontAlgn="base">
                <a:spcBef>
                  <a:spcPct val="0"/>
                </a:spcBef>
                <a:spcAft>
                  <a:spcPct val="0"/>
                </a:spcAft>
                <a:defRPr/>
              </a:pPr>
              <a:t>‹#›</a:t>
            </a:fld>
            <a:endParaRPr lang="en-US">
              <a:cs typeface="Arial"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9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Ross.Mackay@noaa.gov"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40.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hemeOverride" Target="../theme/themeOverride3.xml"/><Relationship Id="rId5" Type="http://schemas.openxmlformats.org/officeDocument/2006/relationships/image" Target="../media/image42.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sc.noaa.gov/digitalcoast/data/coastallidar/download"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3.xml"/><Relationship Id="rId7" Type="http://schemas.openxmlformats.org/officeDocument/2006/relationships/image" Target="../media/image46.jpeg"/><Relationship Id="rId2" Type="http://schemas.openxmlformats.org/officeDocument/2006/relationships/slideLayout" Target="../slideLayouts/slideLayout8.xml"/><Relationship Id="rId1" Type="http://schemas.openxmlformats.org/officeDocument/2006/relationships/themeOverride" Target="../theme/themeOverride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6.xml"/><Relationship Id="rId7"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jpeg"/><Relationship Id="rId9"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ngs.noaa.gov/PC_PROD/PARTNERS/index.shtml" TargetMode="Externa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57263" y="4037386"/>
            <a:ext cx="7239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smtClean="0">
                <a:solidFill>
                  <a:srgbClr val="9933FF"/>
                </a:solidFill>
                <a:latin typeface="Times New Roman" pitchFamily="18" charset="0"/>
                <a:cs typeface="Times New Roman" pitchFamily="18" charset="0"/>
              </a:rPr>
              <a:t>Marti </a:t>
            </a:r>
            <a:r>
              <a:rPr lang="en-US" sz="3200" b="1" dirty="0" err="1" smtClean="0">
                <a:solidFill>
                  <a:srgbClr val="9933FF"/>
                </a:solidFill>
                <a:latin typeface="Times New Roman" pitchFamily="18" charset="0"/>
                <a:cs typeface="Times New Roman" pitchFamily="18" charset="0"/>
              </a:rPr>
              <a:t>Ikehara</a:t>
            </a:r>
            <a:r>
              <a:rPr lang="en-US" sz="3200" dirty="0" smtClean="0">
                <a:solidFill>
                  <a:srgbClr val="000000"/>
                </a:solidFill>
                <a:latin typeface="Times New Roman" pitchFamily="18" charset="0"/>
                <a:cs typeface="Times New Roman" pitchFamily="18" charset="0"/>
              </a:rPr>
              <a:t>, CA Geodetic Advisor</a:t>
            </a:r>
            <a:endParaRPr lang="en-US" sz="3200" dirty="0">
              <a:solidFill>
                <a:srgbClr val="000000"/>
              </a:solidFill>
              <a:latin typeface="Times New Roman" pitchFamily="18" charset="0"/>
              <a:cs typeface="Times New Roman" pitchFamily="18" charset="0"/>
            </a:endParaRPr>
          </a:p>
          <a:p>
            <a:pPr algn="ctr" fontAlgn="base">
              <a:spcBef>
                <a:spcPct val="0"/>
              </a:spcBef>
              <a:spcAft>
                <a:spcPct val="0"/>
              </a:spcAft>
            </a:pPr>
            <a:r>
              <a:rPr lang="en-US" sz="3200" dirty="0">
                <a:solidFill>
                  <a:srgbClr val="000000"/>
                </a:solidFill>
                <a:latin typeface="Times New Roman" pitchFamily="18" charset="0"/>
                <a:cs typeface="Times New Roman" pitchFamily="18" charset="0"/>
              </a:rPr>
              <a:t>NOAA’s National Geodetic Survey</a:t>
            </a:r>
          </a:p>
          <a:p>
            <a:pPr algn="ctr" fontAlgn="base">
              <a:spcBef>
                <a:spcPct val="0"/>
              </a:spcBef>
              <a:spcAft>
                <a:spcPct val="0"/>
              </a:spcAft>
            </a:pPr>
            <a:r>
              <a:rPr lang="en-US" sz="3200" dirty="0" smtClean="0">
                <a:solidFill>
                  <a:srgbClr val="000000"/>
                </a:solidFill>
                <a:latin typeface="Times New Roman" pitchFamily="18" charset="0"/>
                <a:cs typeface="Times New Roman" pitchFamily="18" charset="0"/>
              </a:rPr>
              <a:t>April 5, 2012</a:t>
            </a:r>
          </a:p>
          <a:p>
            <a:pPr algn="ctr" fontAlgn="base">
              <a:spcBef>
                <a:spcPct val="0"/>
              </a:spcBef>
              <a:spcAft>
                <a:spcPct val="0"/>
              </a:spcAft>
            </a:pPr>
            <a:r>
              <a:rPr lang="en-US" sz="3200" dirty="0" smtClean="0">
                <a:solidFill>
                  <a:srgbClr val="000000"/>
                </a:solidFill>
                <a:latin typeface="Times New Roman" pitchFamily="18" charset="0"/>
                <a:cs typeface="Times New Roman" pitchFamily="18" charset="0"/>
              </a:rPr>
              <a:t>www.ngs.noaa.gov</a:t>
            </a:r>
            <a:endParaRPr lang="en-US" sz="3200" dirty="0">
              <a:solidFill>
                <a:srgbClr val="000000"/>
              </a:solidFill>
              <a:latin typeface="Times New Roman" pitchFamily="18" charset="0"/>
              <a:cs typeface="Times New Roman" pitchFamily="18" charset="0"/>
            </a:endParaRPr>
          </a:p>
        </p:txBody>
      </p:sp>
      <p:pic>
        <p:nvPicPr>
          <p:cNvPr id="225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2"/>
          <p:cNvSpPr>
            <a:spLocks noGrp="1" noChangeArrowheads="1"/>
          </p:cNvSpPr>
          <p:nvPr>
            <p:ph type="title"/>
          </p:nvPr>
        </p:nvSpPr>
        <p:spPr>
          <a:xfrm>
            <a:off x="957263" y="1447800"/>
            <a:ext cx="7619999" cy="1905000"/>
          </a:xfrm>
        </p:spPr>
        <p:txBody>
          <a:bodyPr/>
          <a:lstStyle/>
          <a:p>
            <a:pPr eaLnBrk="1" hangingPunct="1"/>
            <a:r>
              <a:rPr lang="en-US" b="1" dirty="0" smtClean="0">
                <a:solidFill>
                  <a:srgbClr val="002060"/>
                </a:solidFill>
                <a:latin typeface="Times New Roman" pitchFamily="18" charset="0"/>
                <a:cs typeface="Times New Roman" pitchFamily="18" charset="0"/>
              </a:rPr>
              <a:t>“State of NGS” </a:t>
            </a:r>
            <a:r>
              <a:rPr lang="en-US" sz="4000" b="1" dirty="0" smtClean="0">
                <a:solidFill>
                  <a:srgbClr val="002060"/>
                </a:solidFill>
                <a:latin typeface="Times New Roman" pitchFamily="18" charset="0"/>
                <a:cs typeface="Times New Roman" pitchFamily="18" charset="0"/>
              </a:rPr>
              <a:t>update overview</a:t>
            </a:r>
            <a:br>
              <a:rPr lang="en-US" sz="4000" b="1" dirty="0" smtClean="0">
                <a:solidFill>
                  <a:srgbClr val="002060"/>
                </a:solidFill>
                <a:latin typeface="Times New Roman" pitchFamily="18" charset="0"/>
                <a:cs typeface="Times New Roman" pitchFamily="18" charset="0"/>
              </a:rPr>
            </a:br>
            <a:r>
              <a:rPr lang="en-US" sz="4000" b="1" dirty="0" smtClean="0">
                <a:solidFill>
                  <a:srgbClr val="002060"/>
                </a:solidFill>
                <a:latin typeface="Times New Roman" pitchFamily="18" charset="0"/>
                <a:cs typeface="Times New Roman" pitchFamily="18" charset="0"/>
              </a:rPr>
              <a:t>at </a:t>
            </a:r>
            <a:r>
              <a:rPr lang="en-US" sz="3200" b="1" dirty="0" smtClean="0">
                <a:solidFill>
                  <a:srgbClr val="002060"/>
                </a:solidFill>
                <a:latin typeface="Times New Roman" pitchFamily="18" charset="0"/>
                <a:cs typeface="Times New Roman" pitchFamily="18" charset="0"/>
              </a:rPr>
              <a:t>LCSO’s Geospatial Symposium</a:t>
            </a:r>
          </a:p>
        </p:txBody>
      </p:sp>
      <p:sp>
        <p:nvSpPr>
          <p:cNvPr id="22533" name="TextBox 4"/>
          <p:cNvSpPr txBox="1">
            <a:spLocks noChangeArrowheads="1"/>
          </p:cNvSpPr>
          <p:nvPr/>
        </p:nvSpPr>
        <p:spPr bwMode="auto">
          <a:xfrm>
            <a:off x="5791200" y="55626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en-US">
              <a:solidFill>
                <a:prstClr val="black"/>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22832"/>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109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868362"/>
          </a:xfrm>
        </p:spPr>
        <p:txBody>
          <a:bodyPr/>
          <a:lstStyle/>
          <a:p>
            <a:pPr eaLnBrk="1" hangingPunct="1"/>
            <a:r>
              <a:rPr lang="en-US" sz="3600" dirty="0" smtClean="0"/>
              <a:t>Current status of NA2011, late-Mar 2012</a:t>
            </a:r>
          </a:p>
        </p:txBody>
      </p:sp>
      <p:sp>
        <p:nvSpPr>
          <p:cNvPr id="3" name="Content Placeholder 2"/>
          <p:cNvSpPr>
            <a:spLocks noGrp="1"/>
          </p:cNvSpPr>
          <p:nvPr>
            <p:ph idx="1"/>
          </p:nvPr>
        </p:nvSpPr>
        <p:spPr>
          <a:xfrm>
            <a:off x="457200" y="1066800"/>
            <a:ext cx="8458200" cy="5562600"/>
          </a:xfrm>
        </p:spPr>
        <p:txBody>
          <a:bodyPr/>
          <a:lstStyle/>
          <a:p>
            <a:pPr eaLnBrk="1" hangingPunct="1"/>
            <a:r>
              <a:rPr lang="en-US" sz="2800" dirty="0" smtClean="0"/>
              <a:t>Primary/secondary adjustment approach for CONUS</a:t>
            </a:r>
          </a:p>
          <a:p>
            <a:pPr eaLnBrk="1" hangingPunct="1"/>
            <a:r>
              <a:rPr lang="en-US" sz="2800" dirty="0" smtClean="0"/>
              <a:t>Projects older than 1994 (start of CORS program) in secondary except have included HARNs in primary</a:t>
            </a:r>
          </a:p>
          <a:p>
            <a:pPr eaLnBrk="1" hangingPunct="1"/>
            <a:r>
              <a:rPr lang="en-US" sz="2800" dirty="0" smtClean="0"/>
              <a:t>5321 stations common to both used as constraints</a:t>
            </a:r>
          </a:p>
          <a:p>
            <a:pPr marL="0" indent="0" eaLnBrk="1" hangingPunct="1">
              <a:buNone/>
            </a:pPr>
            <a:r>
              <a:rPr lang="en-US" sz="2800" u="sng" dirty="0" smtClean="0"/>
              <a:t>PRIMARY</a:t>
            </a:r>
            <a:r>
              <a:rPr lang="en-US" sz="2800" dirty="0" smtClean="0"/>
              <a:t>: 3472 projects</a:t>
            </a:r>
            <a:r>
              <a:rPr lang="en-US" sz="2800" dirty="0"/>
              <a:t>; </a:t>
            </a:r>
            <a:r>
              <a:rPr lang="en-US" sz="2800" dirty="0" smtClean="0"/>
              <a:t>62.4K </a:t>
            </a:r>
            <a:r>
              <a:rPr lang="en-US" sz="2800" dirty="0"/>
              <a:t>unique stations</a:t>
            </a:r>
            <a:r>
              <a:rPr lang="en-US" sz="2800" dirty="0" smtClean="0"/>
              <a:t>; </a:t>
            </a:r>
          </a:p>
          <a:p>
            <a:pPr marL="0" indent="0" eaLnBrk="1" hangingPunct="1">
              <a:buNone/>
            </a:pPr>
            <a:r>
              <a:rPr lang="en-US" sz="2800" dirty="0" smtClean="0"/>
              <a:t>343,482 </a:t>
            </a:r>
            <a:r>
              <a:rPr lang="en-US" sz="2800" dirty="0"/>
              <a:t>vectors </a:t>
            </a:r>
            <a:r>
              <a:rPr lang="en-US" sz="2800" dirty="0" smtClean="0"/>
              <a:t>total; rejected reduced </a:t>
            </a:r>
            <a:r>
              <a:rPr lang="en-US" sz="2800" dirty="0"/>
              <a:t>t</a:t>
            </a:r>
            <a:r>
              <a:rPr lang="en-US" sz="2800" dirty="0" smtClean="0"/>
              <a:t>o 3%</a:t>
            </a:r>
          </a:p>
          <a:p>
            <a:pPr marL="0" indent="0" eaLnBrk="1" hangingPunct="1">
              <a:buNone/>
            </a:pPr>
            <a:r>
              <a:rPr lang="en-US" sz="2800" u="sng" dirty="0"/>
              <a:t>SECONDARY</a:t>
            </a:r>
            <a:r>
              <a:rPr lang="en-US" sz="2800" dirty="0"/>
              <a:t>: </a:t>
            </a:r>
            <a:r>
              <a:rPr lang="en-US" sz="2800" dirty="0" smtClean="0"/>
              <a:t>614 projects; 22.5K stations</a:t>
            </a:r>
          </a:p>
          <a:p>
            <a:pPr eaLnBrk="1" hangingPunct="1"/>
            <a:r>
              <a:rPr lang="en-US" sz="2800" dirty="0" err="1" smtClean="0"/>
              <a:t>Downweighting</a:t>
            </a:r>
            <a:r>
              <a:rPr lang="en-US" sz="2800" dirty="0" smtClean="0"/>
              <a:t> vertical component (</a:t>
            </a:r>
            <a:r>
              <a:rPr lang="en-US" sz="2800" dirty="0" err="1" smtClean="0"/>
              <a:t>eht</a:t>
            </a:r>
            <a:r>
              <a:rPr lang="en-US" sz="2800" dirty="0" smtClean="0"/>
              <a:t>) in subs areas</a:t>
            </a:r>
          </a:p>
          <a:p>
            <a:pPr eaLnBrk="1" hangingPunct="1"/>
            <a:r>
              <a:rPr lang="en-US" sz="2800" dirty="0" smtClean="0"/>
              <a:t>99% of residuals &lt;3cm horizontal and &lt;4cm vertical</a:t>
            </a:r>
          </a:p>
          <a:p>
            <a:pPr eaLnBrk="1" hangingPunct="1"/>
            <a:r>
              <a:rPr lang="en-US" sz="2800" u="sng" dirty="0"/>
              <a:t>Alaska</a:t>
            </a:r>
            <a:r>
              <a:rPr lang="en-US" sz="2800" dirty="0"/>
              <a:t>: 142 projects; </a:t>
            </a:r>
            <a:r>
              <a:rPr lang="en-US" sz="2800" u="sng" dirty="0"/>
              <a:t>Hawaii</a:t>
            </a:r>
            <a:r>
              <a:rPr lang="en-US" sz="2800" dirty="0"/>
              <a:t>: 39 </a:t>
            </a:r>
            <a:r>
              <a:rPr lang="en-US" sz="2800" dirty="0" smtClean="0"/>
              <a:t>projects</a:t>
            </a:r>
          </a:p>
          <a:p>
            <a:pPr eaLnBrk="1" hangingPunct="1"/>
            <a:r>
              <a:rPr lang="en-US" sz="2800" dirty="0" smtClean="0"/>
              <a:t>Completion anticipated in mid-May</a:t>
            </a:r>
          </a:p>
          <a:p>
            <a:pPr eaLnBrk="1" hangingPunct="1"/>
            <a:endParaRPr lang="en-US" sz="2800" dirty="0"/>
          </a:p>
          <a:p>
            <a:pPr eaLnBrk="1" hangingPunct="1"/>
            <a:endParaRPr lang="en-US" sz="2800" dirty="0" smtClean="0"/>
          </a:p>
        </p:txBody>
      </p:sp>
    </p:spTree>
    <p:extLst>
      <p:ext uri="{BB962C8B-B14F-4D97-AF65-F5344CB8AC3E}">
        <p14:creationId xmlns:p14="http://schemas.microsoft.com/office/powerpoint/2010/main" val="272294586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5" name="Picture 3" descr="D:\GIS\NGS\NA2011\CONUS\CONUS_2012-01-03\Export\CONUS_2012-01-0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1862606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20"/>
          <p:cNvGrpSpPr/>
          <p:nvPr/>
        </p:nvGrpSpPr>
        <p:grpSpPr>
          <a:xfrm>
            <a:off x="0" y="0"/>
            <a:ext cx="9144000" cy="6858000"/>
            <a:chOff x="0" y="0"/>
            <a:chExt cx="9144000" cy="6858000"/>
          </a:xfrm>
        </p:grpSpPr>
        <p:pic>
          <p:nvPicPr>
            <p:cNvPr id="22" name="Picture 2" descr="D:\GIS\NGS\NA2011\CONUS\CONUS_2012-01-03\Export\CONUS_vectors_1983-20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3" name="TextBox 22"/>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1983-2011 (29 </a:t>
              </a:r>
              <a:r>
                <a:rPr lang="en-US" sz="2000" b="1" dirty="0" err="1" smtClean="0"/>
                <a:t>yrs</a:t>
              </a:r>
              <a:r>
                <a:rPr lang="en-US" sz="2000" b="1" dirty="0" smtClean="0"/>
                <a:t>):  426,977 vectors</a:t>
              </a:r>
              <a:endParaRPr lang="en-US" sz="2000" b="1" dirty="0"/>
            </a:p>
          </p:txBody>
        </p:sp>
      </p:grpSp>
    </p:spTree>
    <p:extLst>
      <p:ext uri="{BB962C8B-B14F-4D97-AF65-F5344CB8AC3E}">
        <p14:creationId xmlns:p14="http://schemas.microsoft.com/office/powerpoint/2010/main" val="98805387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9287" t="16667" r="4315" b="15206"/>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1304006" y="0"/>
            <a:ext cx="5852160" cy="646331"/>
          </a:xfrm>
          <a:prstGeom prst="rect">
            <a:avLst/>
          </a:prstGeom>
          <a:noFill/>
        </p:spPr>
        <p:txBody>
          <a:bodyPr wrap="square" rtlCol="0">
            <a:spAutoFit/>
          </a:bodyPr>
          <a:lstStyle/>
          <a:p>
            <a:r>
              <a:rPr lang="en-US" sz="3600" b="1" i="1" dirty="0" smtClean="0"/>
              <a:t>More information…</a:t>
            </a:r>
            <a:endParaRPr lang="en-US" sz="3600" b="1" i="1" dirty="0"/>
          </a:p>
        </p:txBody>
      </p:sp>
      <p:sp>
        <p:nvSpPr>
          <p:cNvPr id="8" name="Left Arrow 7"/>
          <p:cNvSpPr>
            <a:spLocks noChangeArrowheads="1"/>
          </p:cNvSpPr>
          <p:nvPr/>
        </p:nvSpPr>
        <p:spPr bwMode="auto">
          <a:xfrm>
            <a:off x="846806" y="366809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
        <p:nvSpPr>
          <p:cNvPr id="11" name="TextBox 10"/>
          <p:cNvSpPr txBox="1"/>
          <p:nvPr/>
        </p:nvSpPr>
        <p:spPr>
          <a:xfrm>
            <a:off x="254432" y="730864"/>
            <a:ext cx="5120640" cy="646331"/>
          </a:xfrm>
          <a:prstGeom prst="rect">
            <a:avLst/>
          </a:prstGeom>
          <a:noFill/>
        </p:spPr>
        <p:txBody>
          <a:bodyPr wrap="square" rtlCol="0">
            <a:spAutoFit/>
          </a:bodyPr>
          <a:lstStyle/>
          <a:p>
            <a:r>
              <a:rPr lang="en-US" sz="3600" b="1" dirty="0" smtClean="0">
                <a:solidFill>
                  <a:srgbClr val="C00000"/>
                </a:solidFill>
              </a:rPr>
              <a:t>geodesy.noaa.gov</a:t>
            </a:r>
            <a:endParaRPr lang="en-US" sz="3600" b="1" dirty="0">
              <a:solidFill>
                <a:srgbClr val="C00000"/>
              </a:solidFill>
            </a:endParaRPr>
          </a:p>
        </p:txBody>
      </p:sp>
      <p:sp>
        <p:nvSpPr>
          <p:cNvPr id="7" name="Left Arrow 6"/>
          <p:cNvSpPr>
            <a:spLocks noChangeArrowheads="1"/>
          </p:cNvSpPr>
          <p:nvPr/>
        </p:nvSpPr>
        <p:spPr bwMode="auto">
          <a:xfrm>
            <a:off x="846806" y="434949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2282621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26" presetClass="emph" presetSubtype="0" fill="hold" grpId="1" nodeType="after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par>
                                <p:cTn id="16" presetID="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1" grpId="0"/>
      <p:bldP spid="11" grpId="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D:\GIS\NGS\Geoid\Export\GEOID09_CONUS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575" y="1649413"/>
            <a:ext cx="62611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itle 1"/>
          <p:cNvSpPr txBox="1">
            <a:spLocks/>
          </p:cNvSpPr>
          <p:nvPr/>
        </p:nvSpPr>
        <p:spPr bwMode="auto">
          <a:xfrm>
            <a:off x="457200" y="488950"/>
            <a:ext cx="8229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0"/>
              </a:spcBef>
              <a:spcAft>
                <a:spcPct val="0"/>
              </a:spcAft>
            </a:pPr>
            <a:r>
              <a:rPr lang="en-US" sz="3200" b="1">
                <a:solidFill>
                  <a:srgbClr val="002060"/>
                </a:solidFill>
                <a:latin typeface="Times New Roman" pitchFamily="18" charset="0"/>
                <a:cs typeface="Times New Roman" pitchFamily="18" charset="0"/>
              </a:rPr>
              <a:t>Geoid Modeling</a:t>
            </a:r>
          </a:p>
        </p:txBody>
      </p:sp>
      <p:sp>
        <p:nvSpPr>
          <p:cNvPr id="37893" name="TextBox 1"/>
          <p:cNvSpPr txBox="1">
            <a:spLocks noChangeArrowheads="1"/>
          </p:cNvSpPr>
          <p:nvPr/>
        </p:nvSpPr>
        <p:spPr bwMode="auto">
          <a:xfrm>
            <a:off x="609600" y="1066800"/>
            <a:ext cx="816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sz="2400">
                <a:solidFill>
                  <a:srgbClr val="002060"/>
                </a:solidFill>
                <a:latin typeface="Times New Roman" pitchFamily="18" charset="0"/>
                <a:cs typeface="Times New Roman" pitchFamily="18" charset="0"/>
              </a:rPr>
              <a:t>Building models from gravity to derive heights from GPS/GNSS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715962"/>
          </a:xfrm>
        </p:spPr>
        <p:txBody>
          <a:bodyPr/>
          <a:lstStyle/>
          <a:p>
            <a:pPr eaLnBrk="1" hangingPunct="1"/>
            <a:r>
              <a:rPr lang="en-US" dirty="0" smtClean="0"/>
              <a:t>GEOID12 Development</a:t>
            </a:r>
          </a:p>
        </p:txBody>
      </p:sp>
      <p:sp>
        <p:nvSpPr>
          <p:cNvPr id="3" name="Content Placeholder 2"/>
          <p:cNvSpPr>
            <a:spLocks noGrp="1"/>
          </p:cNvSpPr>
          <p:nvPr>
            <p:ph idx="1"/>
          </p:nvPr>
        </p:nvSpPr>
        <p:spPr>
          <a:xfrm>
            <a:off x="457200" y="990600"/>
            <a:ext cx="8382000" cy="5135563"/>
          </a:xfrm>
        </p:spPr>
        <p:txBody>
          <a:bodyPr/>
          <a:lstStyle/>
          <a:p>
            <a:pPr eaLnBrk="1" hangingPunct="1">
              <a:defRPr/>
            </a:pPr>
            <a:r>
              <a:rPr lang="en-US" sz="3000" dirty="0" smtClean="0"/>
              <a:t>Model will be based on ellipsoid heights published from NA2011 project</a:t>
            </a:r>
          </a:p>
          <a:p>
            <a:pPr eaLnBrk="1" hangingPunct="1">
              <a:defRPr/>
            </a:pPr>
            <a:r>
              <a:rPr lang="en-US" sz="3000" dirty="0" smtClean="0"/>
              <a:t>Proposed stations, different than for GEOID09, for inclusion/exclusion distributed to geodetic advisors for review, checking:</a:t>
            </a:r>
          </a:p>
          <a:p>
            <a:pPr eaLnBrk="1" hangingPunct="1">
              <a:buFont typeface="Wingdings" pitchFamily="2" charset="2"/>
              <a:buChar char="§"/>
              <a:defRPr/>
            </a:pPr>
            <a:r>
              <a:rPr lang="en-US" sz="3000" dirty="0" smtClean="0"/>
              <a:t>Stations rejected in NAD83(07) included in (11)</a:t>
            </a:r>
          </a:p>
          <a:p>
            <a:pPr eaLnBrk="1" hangingPunct="1">
              <a:buFont typeface="Wingdings" pitchFamily="2" charset="2"/>
              <a:buChar char="§"/>
              <a:defRPr/>
            </a:pPr>
            <a:r>
              <a:rPr lang="en-US" sz="3000" dirty="0" smtClean="0"/>
              <a:t>Stations with new data or new stations</a:t>
            </a:r>
          </a:p>
          <a:p>
            <a:pPr eaLnBrk="1" hangingPunct="1">
              <a:buFont typeface="Wingdings" pitchFamily="2" charset="2"/>
              <a:buChar char="§"/>
              <a:defRPr/>
            </a:pPr>
            <a:r>
              <a:rPr lang="en-US" sz="3000" dirty="0" smtClean="0"/>
              <a:t>Stations that should have been rejected in G09</a:t>
            </a:r>
          </a:p>
          <a:p>
            <a:pPr eaLnBrk="1" hangingPunct="1">
              <a:defRPr/>
            </a:pPr>
            <a:r>
              <a:rPr lang="en-US" sz="3000" dirty="0" smtClean="0"/>
              <a:t>Release of GEOID12 NLT June 30</a:t>
            </a:r>
          </a:p>
          <a:p>
            <a:pPr eaLnBrk="1" hangingPunct="1">
              <a:defRPr/>
            </a:pPr>
            <a:r>
              <a:rPr lang="en-US" sz="2400" dirty="0" smtClean="0"/>
              <a:t>NOTE: Two months after changes, all adjustments (and OPUS) must/will use NAD83(2011) datum and GEOID12</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u="sng" dirty="0" smtClean="0">
                <a:solidFill>
                  <a:srgbClr val="9933FF"/>
                </a:solidFill>
              </a:rPr>
              <a:t>Table of contents</a:t>
            </a:r>
            <a:endParaRPr lang="en-US" b="1" u="sng" dirty="0">
              <a:solidFill>
                <a:srgbClr val="9933FF"/>
              </a:solidFill>
            </a:endParaRPr>
          </a:p>
        </p:txBody>
      </p:sp>
      <p:sp>
        <p:nvSpPr>
          <p:cNvPr id="3" name="Content Placeholder 2"/>
          <p:cNvSpPr>
            <a:spLocks noGrp="1"/>
          </p:cNvSpPr>
          <p:nvPr>
            <p:ph idx="1"/>
          </p:nvPr>
        </p:nvSpPr>
        <p:spPr>
          <a:xfrm>
            <a:off x="457200" y="1143000"/>
            <a:ext cx="8229600" cy="5105400"/>
          </a:xfrm>
        </p:spPr>
        <p:txBody>
          <a:bodyPr/>
          <a:lstStyle/>
          <a:p>
            <a:pPr marL="514350" indent="-514350">
              <a:buFont typeface="+mj-lt"/>
              <a:buAutoNum type="arabicPeriod"/>
            </a:pPr>
            <a:r>
              <a:rPr lang="en-US" dirty="0" smtClean="0"/>
              <a:t>NSRS Ref frame improvements</a:t>
            </a:r>
          </a:p>
          <a:p>
            <a:pPr marL="400050" lvl="1" indent="0">
              <a:buNone/>
            </a:pPr>
            <a:r>
              <a:rPr lang="en-US" dirty="0" smtClean="0"/>
              <a:t>For CORS, for passive, Geoid model</a:t>
            </a:r>
          </a:p>
          <a:p>
            <a:pPr marL="514350" indent="-514350">
              <a:buFont typeface="+mj-lt"/>
              <a:buAutoNum type="arabicPeriod"/>
            </a:pPr>
            <a:r>
              <a:rPr lang="en-US" dirty="0" smtClean="0"/>
              <a:t>NSRS Evolution</a:t>
            </a:r>
          </a:p>
          <a:p>
            <a:pPr marL="400050" lvl="1" indent="0">
              <a:buNone/>
            </a:pPr>
            <a:r>
              <a:rPr lang="en-US" dirty="0" smtClean="0"/>
              <a:t>GRAV-D, GSVS, NSRS revolution</a:t>
            </a:r>
          </a:p>
          <a:p>
            <a:pPr marL="514350" indent="-514350">
              <a:buFont typeface="+mj-lt"/>
              <a:buAutoNum type="arabicPeriod"/>
            </a:pPr>
            <a:r>
              <a:rPr lang="en-US" dirty="0" smtClean="0"/>
              <a:t>NGS </a:t>
            </a:r>
            <a:r>
              <a:rPr lang="en-US" sz="2800" dirty="0" smtClean="0"/>
              <a:t>FY12</a:t>
            </a:r>
            <a:r>
              <a:rPr lang="en-US" dirty="0" smtClean="0"/>
              <a:t> Budget </a:t>
            </a:r>
            <a:r>
              <a:rPr lang="en-US" sz="2800" dirty="0" smtClean="0"/>
              <a:t>&amp; </a:t>
            </a:r>
            <a:r>
              <a:rPr lang="en-US" dirty="0" smtClean="0"/>
              <a:t>Geodetic </a:t>
            </a:r>
            <a:r>
              <a:rPr lang="en-US" dirty="0"/>
              <a:t>Advisor </a:t>
            </a:r>
            <a:r>
              <a:rPr lang="en-US" dirty="0" smtClean="0"/>
              <a:t>Program</a:t>
            </a:r>
          </a:p>
          <a:p>
            <a:pPr marL="514350" indent="-514350">
              <a:buFont typeface="+mj-lt"/>
              <a:buAutoNum type="arabicPeriod"/>
            </a:pPr>
            <a:r>
              <a:rPr lang="en-US" dirty="0" smtClean="0"/>
              <a:t>Coastal P&amp;S</a:t>
            </a:r>
          </a:p>
          <a:p>
            <a:pPr marL="400050" lvl="1" indent="0">
              <a:buNone/>
            </a:pPr>
            <a:r>
              <a:rPr lang="en-US" dirty="0" smtClean="0"/>
              <a:t>Shoreline Change, VDATUM, SLR, GLOSS, CSC</a:t>
            </a:r>
          </a:p>
          <a:p>
            <a:pPr marL="514350" indent="-514350">
              <a:buFont typeface="+mj-lt"/>
              <a:buAutoNum type="arabicPeriod"/>
            </a:pPr>
            <a:r>
              <a:rPr lang="en-US" dirty="0" smtClean="0"/>
              <a:t>One-minute topics</a:t>
            </a:r>
          </a:p>
          <a:p>
            <a:pPr marL="514350" indent="-514350">
              <a:buFont typeface="+mj-lt"/>
              <a:buAutoNum type="arabicPeriod"/>
            </a:pPr>
            <a:endParaRPr lang="en-US" dirty="0" smtClean="0"/>
          </a:p>
          <a:p>
            <a:pPr marL="400050" lvl="1" indent="0">
              <a:buNone/>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200971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Replace the Vertical Datum of the USA by 2022 (at today’s funding) with a </a:t>
            </a:r>
            <a:r>
              <a:rPr lang="en-US" sz="2000" b="1" dirty="0">
                <a:latin typeface="+mn-lt"/>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smtClean="0">
                <a:latin typeface="+mn-lt"/>
                <a:cs typeface="Times New Roman" pitchFamily="18" charset="0"/>
                <a:sym typeface="Times New Roman" pitchFamily="18" charset="0"/>
              </a:rPr>
              <a:t>GOAL: </a:t>
            </a:r>
            <a:r>
              <a:rPr lang="en-US" sz="2000" dirty="0" err="1" smtClean="0">
                <a:latin typeface="+mn-lt"/>
                <a:cs typeface="Times New Roman" pitchFamily="18" charset="0"/>
                <a:sym typeface="Times New Roman" pitchFamily="18" charset="0"/>
              </a:rPr>
              <a:t>Orthometric</a:t>
            </a:r>
            <a:r>
              <a:rPr lang="en-US" sz="2000" dirty="0" smtClean="0">
                <a:latin typeface="+mn-lt"/>
                <a:cs typeface="Times New Roman" pitchFamily="18" charset="0"/>
                <a:sym typeface="Times New Roman" pitchFamily="18" charset="0"/>
              </a:rPr>
              <a:t> </a:t>
            </a:r>
            <a:r>
              <a:rPr lang="en-US" sz="2000" dirty="0">
                <a:latin typeface="+mn-lt"/>
                <a:cs typeface="Times New Roman" pitchFamily="18" charset="0"/>
                <a:sym typeface="Times New Roman" pitchFamily="18" charset="0"/>
              </a:rPr>
              <a:t>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Partnership </a:t>
            </a:r>
            <a:r>
              <a:rPr lang="en-US" sz="2000" dirty="0" smtClean="0">
                <a:latin typeface="+mn-lt"/>
                <a:cs typeface="Times New Roman" pitchFamily="18" charset="0"/>
                <a:sym typeface="Times New Roman" pitchFamily="18" charset="0"/>
              </a:rPr>
              <a:t>ground surveys</a:t>
            </a:r>
            <a:endParaRPr lang="en-US" sz="2000" dirty="0">
              <a:latin typeface="+mn-lt"/>
              <a:cs typeface="Times New Roman" pitchFamily="18" charset="0"/>
              <a:sym typeface="Times New Roman" pitchFamily="18" charset="0"/>
            </a:endParaRP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Working to launch a collaborative effort with the USGS for simultaneous magnetic measurement</a:t>
            </a:r>
          </a:p>
        </p:txBody>
      </p:sp>
      <p:pic>
        <p:nvPicPr>
          <p:cNvPr id="410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91438"/>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latin typeface="+mj-lt"/>
                <a:cs typeface="Times New Roman" pitchFamily="18" charset="0"/>
                <a:sym typeface="Times New Roman" pitchFamily="18" charset="0"/>
              </a:rPr>
              <a:t>Gravity for the Redefinition of the American Vertical Datum (GRAV-D) </a:t>
            </a:r>
            <a:endParaRPr lang="en-US" sz="1400" b="1" dirty="0">
              <a:latin typeface="+mj-lt"/>
            </a:endParaRPr>
          </a:p>
        </p:txBody>
      </p:sp>
      <p:pic>
        <p:nvPicPr>
          <p:cNvPr id="4105"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1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0" name="Rectangle 4"/>
          <p:cNvSpPr txBox="1">
            <a:spLocks noChangeArrowheads="1"/>
          </p:cNvSpPr>
          <p:nvPr/>
        </p:nvSpPr>
        <p:spPr bwMode="auto">
          <a:xfrm>
            <a:off x="327260" y="6041040"/>
            <a:ext cx="3360322" cy="785814"/>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r>
              <a:rPr lang="en-US" sz="1800" b="1" i="1" u="sng" dirty="0" smtClean="0">
                <a:solidFill>
                  <a:srgbClr val="FFFF00"/>
                </a:solidFill>
              </a:rPr>
              <a:t>Gravity</a:t>
            </a:r>
            <a:r>
              <a:rPr lang="en-US" sz="1800" i="1" dirty="0" smtClean="0">
                <a:solidFill>
                  <a:srgbClr val="FFFF00"/>
                </a:solidFill>
              </a:rPr>
              <a:t> and </a:t>
            </a:r>
            <a:r>
              <a:rPr lang="en-US" sz="1800" b="1" i="1" u="sng" dirty="0" smtClean="0">
                <a:solidFill>
                  <a:srgbClr val="FFFF00"/>
                </a:solidFill>
              </a:rPr>
              <a:t>Heights</a:t>
            </a:r>
            <a:r>
              <a:rPr lang="en-US" sz="1800" i="1" dirty="0" smtClean="0">
                <a:solidFill>
                  <a:srgbClr val="FFFF00"/>
                </a:solidFill>
              </a:rPr>
              <a:t> are</a:t>
            </a:r>
          </a:p>
          <a:p>
            <a:pPr algn="ctr">
              <a:buFontTx/>
              <a:buNone/>
            </a:pPr>
            <a:r>
              <a:rPr lang="en-US" sz="1800" i="1" dirty="0" smtClean="0">
                <a:solidFill>
                  <a:srgbClr val="FFFF00"/>
                </a:solidFill>
              </a:rPr>
              <a:t>inseparably connected</a:t>
            </a:r>
            <a:endParaRPr lang="en-US" sz="1800" b="1" i="1" dirty="0"/>
          </a:p>
        </p:txBody>
      </p:sp>
    </p:spTree>
    <p:extLst>
      <p:ext uri="{BB962C8B-B14F-4D97-AF65-F5344CB8AC3E}">
        <p14:creationId xmlns:p14="http://schemas.microsoft.com/office/powerpoint/2010/main" val="245160185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647" y="215139"/>
            <a:ext cx="8228707" cy="774650"/>
          </a:xfrm>
        </p:spPr>
        <p:txBody>
          <a:bodyPr/>
          <a:lstStyle/>
          <a:p>
            <a:r>
              <a:rPr lang="en-US" sz="3600" dirty="0" smtClean="0"/>
              <a:t>GRAV-D Survey in California, Jan-Feb 2011</a:t>
            </a:r>
          </a:p>
        </p:txBody>
      </p:sp>
      <p:pic>
        <p:nvPicPr>
          <p:cNvPr id="12294" name="Picture 2"/>
          <p:cNvPicPr>
            <a:picLocks noChangeAspect="1"/>
          </p:cNvPicPr>
          <p:nvPr/>
        </p:nvPicPr>
        <p:blipFill>
          <a:blip r:embed="rId3" cstate="print"/>
          <a:srcRect t="17985" r="21504" b="10040"/>
          <a:stretch>
            <a:fillRect/>
          </a:stretch>
        </p:blipFill>
        <p:spPr bwMode="auto">
          <a:xfrm>
            <a:off x="1905000" y="838200"/>
            <a:ext cx="4904878" cy="5821048"/>
          </a:xfrm>
          <a:prstGeom prst="rect">
            <a:avLst/>
          </a:prstGeom>
          <a:noFill/>
          <a:ln w="12700">
            <a:noFill/>
            <a:miter lim="0"/>
            <a:headEnd/>
            <a:tailEnd/>
          </a:ln>
        </p:spPr>
      </p:pic>
      <p:pic>
        <p:nvPicPr>
          <p:cNvPr id="12295" name="Picture 3"/>
          <p:cNvPicPr>
            <a:picLocks noChangeAspect="1"/>
          </p:cNvPicPr>
          <p:nvPr/>
        </p:nvPicPr>
        <p:blipFill>
          <a:blip r:embed="rId3" cstate="print"/>
          <a:srcRect l="13062" t="94037" r="14116" b="-562"/>
          <a:stretch>
            <a:fillRect/>
          </a:stretch>
        </p:blipFill>
        <p:spPr bwMode="auto">
          <a:xfrm>
            <a:off x="2717893" y="904692"/>
            <a:ext cx="3696891" cy="428625"/>
          </a:xfrm>
          <a:prstGeom prst="rect">
            <a:avLst/>
          </a:prstGeom>
          <a:noFill/>
          <a:ln w="12700">
            <a:noFill/>
            <a:miter lim="0"/>
            <a:headEnd/>
            <a:tailEnd/>
          </a:ln>
        </p:spPr>
      </p:pic>
      <p:sp>
        <p:nvSpPr>
          <p:cNvPr id="5" name="TextBox 4"/>
          <p:cNvSpPr txBox="1"/>
          <p:nvPr/>
        </p:nvSpPr>
        <p:spPr>
          <a:xfrm rot="20103024">
            <a:off x="6767709" y="4847321"/>
            <a:ext cx="1905000" cy="1077218"/>
          </a:xfrm>
          <a:prstGeom prst="rect">
            <a:avLst/>
          </a:prstGeom>
          <a:noFill/>
          <a:ln w="38100">
            <a:solidFill>
              <a:schemeClr val="tx1"/>
            </a:solidFill>
            <a:prstDash val="dashDot"/>
          </a:ln>
        </p:spPr>
        <p:txBody>
          <a:bodyPr wrap="square" rtlCol="0">
            <a:spAutoFit/>
          </a:bodyPr>
          <a:lstStyle/>
          <a:p>
            <a:r>
              <a:rPr lang="en-US" sz="1600" dirty="0" smtClean="0"/>
              <a:t>Look for article written by </a:t>
            </a:r>
            <a:r>
              <a:rPr lang="en-US" sz="1600" dirty="0" err="1" smtClean="0"/>
              <a:t>Ikehara</a:t>
            </a:r>
            <a:r>
              <a:rPr lang="en-US" sz="1600" dirty="0" smtClean="0"/>
              <a:t> in CA Surveyor issue, Spring 2011</a:t>
            </a:r>
            <a:endParaRPr lang="en-US" sz="1600" dirty="0"/>
          </a:p>
        </p:txBody>
      </p:sp>
      <p:pic>
        <p:nvPicPr>
          <p:cNvPr id="18433" name="Picture 1" descr="C:\Documents and Settings\Marti.Ikehara\Local Settings\Temporary Internet Files\Content.IE5\899K6LT2\MC900209080[1].wmf"/>
          <p:cNvPicPr>
            <a:picLocks noChangeAspect="1" noChangeArrowheads="1"/>
          </p:cNvPicPr>
          <p:nvPr/>
        </p:nvPicPr>
        <p:blipFill>
          <a:blip r:embed="rId4" cstate="print"/>
          <a:srcRect/>
          <a:stretch>
            <a:fillRect/>
          </a:stretch>
        </p:blipFill>
        <p:spPr bwMode="auto">
          <a:xfrm>
            <a:off x="7772400" y="4191000"/>
            <a:ext cx="1142294" cy="656376"/>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u="sng" dirty="0" smtClean="0">
                <a:solidFill>
                  <a:srgbClr val="9933FF"/>
                </a:solidFill>
              </a:rPr>
              <a:t>Table of contents</a:t>
            </a:r>
            <a:endParaRPr lang="en-US" b="1" u="sng" dirty="0">
              <a:solidFill>
                <a:srgbClr val="9933FF"/>
              </a:solidFill>
            </a:endParaRPr>
          </a:p>
        </p:txBody>
      </p:sp>
      <p:sp>
        <p:nvSpPr>
          <p:cNvPr id="3" name="Content Placeholder 2"/>
          <p:cNvSpPr>
            <a:spLocks noGrp="1"/>
          </p:cNvSpPr>
          <p:nvPr>
            <p:ph idx="1"/>
          </p:nvPr>
        </p:nvSpPr>
        <p:spPr>
          <a:xfrm>
            <a:off x="457200" y="1143000"/>
            <a:ext cx="8229600" cy="5105400"/>
          </a:xfrm>
        </p:spPr>
        <p:txBody>
          <a:bodyPr/>
          <a:lstStyle/>
          <a:p>
            <a:pPr marL="514350" indent="-514350">
              <a:buFont typeface="+mj-lt"/>
              <a:buAutoNum type="arabicPeriod"/>
            </a:pPr>
            <a:r>
              <a:rPr lang="en-US" dirty="0" smtClean="0"/>
              <a:t>NSRS Ref frame improvements</a:t>
            </a:r>
          </a:p>
          <a:p>
            <a:pPr marL="400050" lvl="1" indent="0">
              <a:buNone/>
            </a:pPr>
            <a:r>
              <a:rPr lang="en-US" dirty="0" smtClean="0"/>
              <a:t>For CORS, for passive, Geoid model</a:t>
            </a:r>
          </a:p>
          <a:p>
            <a:pPr marL="514350" indent="-514350">
              <a:buFont typeface="+mj-lt"/>
              <a:buAutoNum type="arabicPeriod"/>
            </a:pPr>
            <a:r>
              <a:rPr lang="en-US" dirty="0" smtClean="0"/>
              <a:t>NSRS Evolution</a:t>
            </a:r>
          </a:p>
          <a:p>
            <a:pPr marL="400050" lvl="1" indent="0">
              <a:buNone/>
            </a:pPr>
            <a:r>
              <a:rPr lang="en-US" dirty="0" smtClean="0"/>
              <a:t>GRAV-D, GSVS, NSRS revolution</a:t>
            </a:r>
          </a:p>
          <a:p>
            <a:pPr marL="514350" indent="-514350">
              <a:buFont typeface="+mj-lt"/>
              <a:buAutoNum type="arabicPeriod"/>
            </a:pPr>
            <a:r>
              <a:rPr lang="en-US" dirty="0" smtClean="0"/>
              <a:t>NGS </a:t>
            </a:r>
            <a:r>
              <a:rPr lang="en-US" sz="2800" dirty="0" smtClean="0"/>
              <a:t>FY12</a:t>
            </a:r>
            <a:r>
              <a:rPr lang="en-US" dirty="0" smtClean="0"/>
              <a:t> Budget </a:t>
            </a:r>
            <a:r>
              <a:rPr lang="en-US" sz="2800" dirty="0" smtClean="0"/>
              <a:t>&amp; </a:t>
            </a:r>
            <a:r>
              <a:rPr lang="en-US" dirty="0" smtClean="0"/>
              <a:t>Geodetic </a:t>
            </a:r>
            <a:r>
              <a:rPr lang="en-US" dirty="0"/>
              <a:t>Advisor </a:t>
            </a:r>
            <a:r>
              <a:rPr lang="en-US" dirty="0" smtClean="0"/>
              <a:t>Program</a:t>
            </a:r>
          </a:p>
          <a:p>
            <a:pPr marL="514350" indent="-514350">
              <a:buFont typeface="+mj-lt"/>
              <a:buAutoNum type="arabicPeriod"/>
            </a:pPr>
            <a:r>
              <a:rPr lang="en-US" dirty="0" smtClean="0"/>
              <a:t>Coastal Products &amp; Services</a:t>
            </a:r>
          </a:p>
          <a:p>
            <a:pPr marL="400050" lvl="1" indent="0">
              <a:buNone/>
            </a:pPr>
            <a:r>
              <a:rPr lang="en-US" dirty="0" smtClean="0"/>
              <a:t>Shoreline Change, VDATUM, SLR, GLOSS, CSC</a:t>
            </a:r>
          </a:p>
          <a:p>
            <a:pPr marL="514350" indent="-514350">
              <a:buFont typeface="+mj-lt"/>
              <a:buAutoNum type="arabicPeriod"/>
            </a:pPr>
            <a:r>
              <a:rPr lang="en-US" dirty="0" smtClean="0"/>
              <a:t>Lightning topics</a:t>
            </a:r>
          </a:p>
          <a:p>
            <a:pPr marL="514350" indent="-514350">
              <a:buFont typeface="+mj-lt"/>
              <a:buAutoNum type="arabicPeriod"/>
            </a:pPr>
            <a:endParaRPr lang="en-US" dirty="0" smtClean="0"/>
          </a:p>
          <a:p>
            <a:pPr marL="400050" lvl="1" indent="0">
              <a:buNone/>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1506493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C:\BShaw\Presentations\Juliana_NSGIC_2012\images\GRAV-D_data_feb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1072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txBox="1">
            <a:spLocks/>
          </p:cNvSpPr>
          <p:nvPr/>
        </p:nvSpPr>
        <p:spPr bwMode="auto">
          <a:xfrm>
            <a:off x="0" y="488950"/>
            <a:ext cx="9144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0"/>
              </a:spcBef>
              <a:spcAft>
                <a:spcPct val="0"/>
              </a:spcAft>
            </a:pPr>
            <a:r>
              <a:rPr lang="en-US" sz="2600" b="1" dirty="0">
                <a:solidFill>
                  <a:srgbClr val="002060"/>
                </a:solidFill>
                <a:latin typeface="Times New Roman" pitchFamily="18" charset="0"/>
                <a:cs typeface="Times New Roman" pitchFamily="18" charset="0"/>
              </a:rPr>
              <a:t>Gravity for the Redefinition of the American Vertical Datum (GRAV-D</a:t>
            </a:r>
            <a:r>
              <a:rPr lang="en-US" sz="2600" b="1" dirty="0" smtClean="0">
                <a:solidFill>
                  <a:srgbClr val="002060"/>
                </a:solidFill>
                <a:latin typeface="Times New Roman" pitchFamily="18" charset="0"/>
                <a:cs typeface="Times New Roman" pitchFamily="18" charset="0"/>
              </a:rPr>
              <a:t>), FY 2012</a:t>
            </a:r>
            <a:endParaRPr lang="en-US" sz="26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3600" b="1" smtClean="0">
                <a:solidFill>
                  <a:srgbClr val="0000FF"/>
                </a:solidFill>
              </a:rPr>
              <a:t>Geoid Slope Validation Survey</a:t>
            </a:r>
          </a:p>
        </p:txBody>
      </p:sp>
      <p:grpSp>
        <p:nvGrpSpPr>
          <p:cNvPr id="16390" name="Group 17"/>
          <p:cNvGrpSpPr>
            <a:grpSpLocks/>
          </p:cNvGrpSpPr>
          <p:nvPr/>
        </p:nvGrpSpPr>
        <p:grpSpPr bwMode="auto">
          <a:xfrm>
            <a:off x="1143000" y="1295400"/>
            <a:ext cx="2513013" cy="4672013"/>
            <a:chOff x="5945309" y="1371600"/>
            <a:chExt cx="2512891" cy="4671854"/>
          </a:xfrm>
        </p:grpSpPr>
        <p:pic>
          <p:nvPicPr>
            <p:cNvPr id="163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16395"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325 km</a:t>
              </a:r>
            </a:p>
            <a:p>
              <a:pPr eaLnBrk="1" hangingPunct="1"/>
              <a:r>
                <a:rPr lang="en-US">
                  <a:solidFill>
                    <a:srgbClr val="FFFF00"/>
                  </a:solidFill>
                </a:rPr>
                <a:t>218 points</a:t>
              </a:r>
            </a:p>
            <a:p>
              <a:pPr eaLnBrk="1" hangingPunct="1"/>
              <a:r>
                <a:rPr lang="en-US">
                  <a:solidFill>
                    <a:srgbClr val="FFFF00"/>
                  </a:solidFill>
                </a:rPr>
                <a:t>1.5 km apart</a:t>
              </a:r>
            </a:p>
          </p:txBody>
        </p:sp>
      </p:grpSp>
      <p:sp>
        <p:nvSpPr>
          <p:cNvPr id="16391"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Austin</a:t>
            </a:r>
          </a:p>
        </p:txBody>
      </p:sp>
      <p:sp>
        <p:nvSpPr>
          <p:cNvPr id="16392"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1"/>
                </a:solidFill>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2800" dirty="0">
                <a:latin typeface="+mn-lt"/>
              </a:rPr>
              <a:t>Observe geoid shape (slope) using multiple independent terrestrial survey methods</a:t>
            </a:r>
          </a:p>
          <a:p>
            <a:pPr marL="742950" lvl="1" indent="-285750">
              <a:spcBef>
                <a:spcPct val="20000"/>
              </a:spcBef>
              <a:buFont typeface="Arial" charset="0"/>
              <a:buChar char="–"/>
              <a:defRPr/>
            </a:pPr>
            <a:r>
              <a:rPr lang="en-US" sz="2400" dirty="0">
                <a:latin typeface="+mn-lt"/>
              </a:rPr>
              <a:t>GPS + Leveling</a:t>
            </a:r>
          </a:p>
          <a:p>
            <a:pPr marL="742950" lvl="1" indent="-285750">
              <a:spcBef>
                <a:spcPct val="20000"/>
              </a:spcBef>
              <a:buFont typeface="Arial" charset="0"/>
              <a:buChar char="–"/>
              <a:defRPr/>
            </a:pPr>
            <a:r>
              <a:rPr lang="en-US" sz="2400" dirty="0">
                <a:latin typeface="+mn-lt"/>
              </a:rPr>
              <a:t>Deflections of the Vertical</a:t>
            </a:r>
          </a:p>
          <a:p>
            <a:pPr marL="342900" indent="-342900">
              <a:spcBef>
                <a:spcPct val="20000"/>
              </a:spcBef>
              <a:buFont typeface="Arial" charset="0"/>
              <a:buChar char="•"/>
              <a:defRPr/>
            </a:pPr>
            <a:r>
              <a:rPr lang="en-US" sz="2800" dirty="0">
                <a:latin typeface="+mn-lt"/>
              </a:rPr>
              <a:t>Compare </a:t>
            </a:r>
            <a:r>
              <a:rPr lang="en-US" sz="2800" b="1" i="1" dirty="0">
                <a:latin typeface="+mn-lt"/>
              </a:rPr>
              <a:t>observed</a:t>
            </a:r>
            <a:r>
              <a:rPr lang="en-US" sz="2800" dirty="0">
                <a:latin typeface="+mn-lt"/>
              </a:rPr>
              <a:t> slopes (from terrestrial surveys) to </a:t>
            </a:r>
            <a:r>
              <a:rPr lang="en-US" sz="2800" b="1" i="1" dirty="0">
                <a:latin typeface="+mn-lt"/>
              </a:rPr>
              <a:t>modeled</a:t>
            </a:r>
            <a:r>
              <a:rPr lang="en-US" sz="2800" dirty="0">
                <a:latin typeface="+mn-lt"/>
              </a:rPr>
              <a:t> slopes (from </a:t>
            </a:r>
            <a:r>
              <a:rPr lang="en-US" sz="2800" dirty="0" err="1">
                <a:latin typeface="+mn-lt"/>
              </a:rPr>
              <a:t>gravimetry</a:t>
            </a:r>
            <a:r>
              <a:rPr lang="en-US" sz="2800" dirty="0">
                <a:latin typeface="+mn-lt"/>
              </a:rPr>
              <a:t> or satellites)</a:t>
            </a:r>
          </a:p>
          <a:p>
            <a:pPr marL="742950" lvl="1" indent="-285750">
              <a:spcBef>
                <a:spcPct val="20000"/>
              </a:spcBef>
              <a:buFont typeface="Arial" charset="0"/>
              <a:buChar char="–"/>
              <a:defRPr/>
            </a:pPr>
            <a:r>
              <a:rPr lang="en-US" sz="2400" dirty="0">
                <a:latin typeface="+mn-lt"/>
              </a:rPr>
              <a:t>With / Without new GRAV-D airborne gravity</a:t>
            </a:r>
          </a:p>
        </p:txBody>
      </p:sp>
    </p:spTree>
    <p:custDataLst>
      <p:tags r:id="rId1"/>
    </p:custDataLst>
    <p:extLst>
      <p:ext uri="{BB962C8B-B14F-4D97-AF65-F5344CB8AC3E}">
        <p14:creationId xmlns:p14="http://schemas.microsoft.com/office/powerpoint/2010/main" val="3224483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Surveys Performed</a:t>
            </a:r>
            <a:endParaRPr lang="en-US" dirty="0"/>
          </a:p>
        </p:txBody>
      </p:sp>
      <p:sp>
        <p:nvSpPr>
          <p:cNvPr id="3" name="Content Placeholder 2"/>
          <p:cNvSpPr>
            <a:spLocks noGrp="1"/>
          </p:cNvSpPr>
          <p:nvPr>
            <p:ph idx="1"/>
          </p:nvPr>
        </p:nvSpPr>
        <p:spPr/>
        <p:txBody>
          <a:bodyPr/>
          <a:lstStyle/>
          <a:p>
            <a:r>
              <a:rPr lang="en-US" u="sng" dirty="0" smtClean="0"/>
              <a:t>GPS</a:t>
            </a:r>
            <a:r>
              <a:rPr lang="en-US" dirty="0" smtClean="0"/>
              <a:t>: </a:t>
            </a:r>
            <a:r>
              <a:rPr lang="en-US" sz="2400" dirty="0" smtClean="0"/>
              <a:t>20 identical units, 10/day leapfrog, 40 hrs ea. </a:t>
            </a:r>
          </a:p>
          <a:p>
            <a:r>
              <a:rPr lang="en-US" u="sng" dirty="0" smtClean="0"/>
              <a:t>Leveling</a:t>
            </a:r>
            <a:r>
              <a:rPr lang="en-US" dirty="0" smtClean="0"/>
              <a:t>:</a:t>
            </a:r>
            <a:r>
              <a:rPr lang="en-US" sz="2400" dirty="0" smtClean="0"/>
              <a:t> 1</a:t>
            </a:r>
            <a:r>
              <a:rPr lang="en-US" sz="2400" baseline="30000" dirty="0" smtClean="0"/>
              <a:t>st</a:t>
            </a:r>
            <a:r>
              <a:rPr lang="en-US" sz="2400" dirty="0" smtClean="0"/>
              <a:t> order, class II, digital barcode leveling</a:t>
            </a:r>
          </a:p>
          <a:p>
            <a:r>
              <a:rPr lang="en-US" u="sng" dirty="0" smtClean="0"/>
              <a:t>Gravity</a:t>
            </a:r>
            <a:r>
              <a:rPr lang="en-US" dirty="0" smtClean="0"/>
              <a:t>: </a:t>
            </a:r>
            <a:r>
              <a:rPr lang="en-US" sz="2400" dirty="0" smtClean="0"/>
              <a:t>FG-5 and A-10 anchors, 4 L/R in 2 teams</a:t>
            </a:r>
          </a:p>
          <a:p>
            <a:r>
              <a:rPr lang="en-US" u="sng" dirty="0" smtClean="0"/>
              <a:t>DoV</a:t>
            </a:r>
            <a:r>
              <a:rPr lang="en-US" dirty="0" smtClean="0"/>
              <a:t>: </a:t>
            </a:r>
            <a:r>
              <a:rPr lang="en-US" sz="2400" dirty="0" smtClean="0"/>
              <a:t>ETH Zurich DIADEM GPS &amp; camera system</a:t>
            </a:r>
          </a:p>
          <a:p>
            <a:r>
              <a:rPr lang="en-US" u="sng" dirty="0" smtClean="0"/>
              <a:t>LIDAR</a:t>
            </a:r>
            <a:r>
              <a:rPr lang="en-US" sz="2400" dirty="0" smtClean="0"/>
              <a:t>: </a:t>
            </a:r>
            <a:r>
              <a:rPr lang="en-US" sz="2400" dirty="0" err="1" smtClean="0"/>
              <a:t>Riegl</a:t>
            </a:r>
            <a:r>
              <a:rPr lang="en-US" sz="2400" dirty="0" smtClean="0"/>
              <a:t> Q680i-D, 2 pt/m</a:t>
            </a:r>
            <a:r>
              <a:rPr lang="en-US" sz="2400" baseline="30000" dirty="0" smtClean="0"/>
              <a:t>2</a:t>
            </a:r>
            <a:r>
              <a:rPr lang="en-US" sz="2400" dirty="0" smtClean="0"/>
              <a:t> spacing, 0.5 km width</a:t>
            </a:r>
          </a:p>
          <a:p>
            <a:r>
              <a:rPr lang="en-US" u="sng" dirty="0" smtClean="0"/>
              <a:t>Imagery</a:t>
            </a:r>
            <a:r>
              <a:rPr lang="en-US" dirty="0" smtClean="0"/>
              <a:t>:  </a:t>
            </a:r>
            <a:r>
              <a:rPr lang="en-US" sz="2400" dirty="0" err="1" smtClean="0"/>
              <a:t>Applanix</a:t>
            </a:r>
            <a:r>
              <a:rPr lang="en-US" sz="2400" dirty="0" smtClean="0"/>
              <a:t> 439 RGB </a:t>
            </a:r>
            <a:r>
              <a:rPr lang="en-US" sz="2400" dirty="0" err="1" smtClean="0"/>
              <a:t>DualCam</a:t>
            </a:r>
            <a:r>
              <a:rPr lang="en-US" sz="2400" dirty="0" smtClean="0"/>
              <a:t>, 5000’ AGL</a:t>
            </a:r>
          </a:p>
          <a:p>
            <a:r>
              <a:rPr lang="en-US" u="sng" dirty="0" smtClean="0"/>
              <a:t>Other</a:t>
            </a:r>
            <a:r>
              <a:rPr lang="en-US" dirty="0" smtClean="0"/>
              <a:t>: </a:t>
            </a:r>
            <a:r>
              <a:rPr lang="en-US" sz="2400" dirty="0" smtClean="0"/>
              <a:t>RTN, short-session GPS, extra gravity marks around 						Austin, gravity gradients</a:t>
            </a:r>
            <a:endParaRPr lang="en-US" sz="2400" dirty="0"/>
          </a:p>
        </p:txBody>
      </p:sp>
    </p:spTree>
    <p:extLst>
      <p:ext uri="{BB962C8B-B14F-4D97-AF65-F5344CB8AC3E}">
        <p14:creationId xmlns:p14="http://schemas.microsoft.com/office/powerpoint/2010/main" val="3110859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604158"/>
          <a:ext cx="8229600" cy="552200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506186" y="3918857"/>
            <a:ext cx="7396843" cy="0"/>
          </a:xfrm>
          <a:prstGeom prst="line">
            <a:avLst/>
          </a:prstGeom>
          <a:ln w="101600">
            <a:solidFill>
              <a:srgbClr val="3333CC"/>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7307" y="3592286"/>
            <a:ext cx="1266693" cy="523220"/>
          </a:xfrm>
          <a:prstGeom prst="rect">
            <a:avLst/>
          </a:prstGeom>
          <a:noFill/>
        </p:spPr>
        <p:txBody>
          <a:bodyPr wrap="none" rtlCol="0">
            <a:spAutoFit/>
          </a:bodyPr>
          <a:lstStyle/>
          <a:p>
            <a:r>
              <a:rPr lang="en-US" dirty="0" smtClean="0"/>
              <a:t>The “1 cm </a:t>
            </a:r>
            <a:br>
              <a:rPr lang="en-US" dirty="0" smtClean="0"/>
            </a:br>
            <a:r>
              <a:rPr lang="en-US" dirty="0" smtClean="0"/>
              <a:t>geoid”</a:t>
            </a:r>
            <a:endParaRPr lang="en-US" dirty="0"/>
          </a:p>
        </p:txBody>
      </p:sp>
    </p:spTree>
    <p:custDataLst>
      <p:tags r:id="rId1"/>
    </p:custDataLst>
    <p:extLst>
      <p:ext uri="{BB962C8B-B14F-4D97-AF65-F5344CB8AC3E}">
        <p14:creationId xmlns:p14="http://schemas.microsoft.com/office/powerpoint/2010/main" val="28568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z="4000" b="1" dirty="0" smtClean="0">
                <a:solidFill>
                  <a:srgbClr val="0000FF"/>
                </a:solidFill>
              </a:rPr>
              <a:t>Geoid Slope Survey Conclusions</a:t>
            </a:r>
          </a:p>
        </p:txBody>
      </p:sp>
      <p:sp>
        <p:nvSpPr>
          <p:cNvPr id="3" name="Content Placeholder 2"/>
          <p:cNvSpPr>
            <a:spLocks noGrp="1"/>
          </p:cNvSpPr>
          <p:nvPr>
            <p:ph idx="1"/>
          </p:nvPr>
        </p:nvSpPr>
        <p:spPr>
          <a:xfrm>
            <a:off x="457200" y="1322388"/>
            <a:ext cx="8229600" cy="4525962"/>
          </a:xfrm>
        </p:spPr>
        <p:txBody>
          <a:bodyPr/>
          <a:lstStyle/>
          <a:p>
            <a:pPr eaLnBrk="1" hangingPunct="1">
              <a:spcBef>
                <a:spcPct val="0"/>
              </a:spcBef>
              <a:spcAft>
                <a:spcPts val="600"/>
              </a:spcAft>
            </a:pPr>
            <a:r>
              <a:rPr lang="en-US" dirty="0" smtClean="0"/>
              <a:t>Including airborne gravity data improves geoid slope accuracy at nearly all distances &lt;325 km</a:t>
            </a:r>
          </a:p>
          <a:p>
            <a:pPr eaLnBrk="1" hangingPunct="1">
              <a:spcBef>
                <a:spcPct val="0"/>
              </a:spcBef>
              <a:spcAft>
                <a:spcPts val="600"/>
              </a:spcAft>
            </a:pPr>
            <a:r>
              <a:rPr lang="en-US" dirty="0" smtClean="0"/>
              <a:t>The NGS geoid in the TX survey meets the 1 cm accuracy objective only if airborne data are included</a:t>
            </a:r>
          </a:p>
          <a:p>
            <a:pPr lvl="1" eaLnBrk="1" hangingPunct="1">
              <a:spcBef>
                <a:spcPct val="0"/>
              </a:spcBef>
              <a:spcAft>
                <a:spcPts val="600"/>
              </a:spcAft>
            </a:pPr>
            <a:r>
              <a:rPr lang="en-US" dirty="0" smtClean="0"/>
              <a:t>No other model achieved 1 cm accuracy</a:t>
            </a:r>
          </a:p>
          <a:p>
            <a:pPr eaLnBrk="1" hangingPunct="1">
              <a:spcBef>
                <a:spcPct val="0"/>
              </a:spcBef>
              <a:spcAft>
                <a:spcPts val="600"/>
              </a:spcAft>
            </a:pPr>
            <a:r>
              <a:rPr lang="en-US" dirty="0" smtClean="0"/>
              <a:t>Gravimetric geoid models and GPS ARE a viable alternative to long-line leveling</a:t>
            </a:r>
          </a:p>
        </p:txBody>
      </p:sp>
    </p:spTree>
    <p:custDataLst>
      <p:tags r:id="rId1"/>
    </p:custDataLst>
    <p:extLst>
      <p:ext uri="{BB962C8B-B14F-4D97-AF65-F5344CB8AC3E}">
        <p14:creationId xmlns:p14="http://schemas.microsoft.com/office/powerpoint/2010/main" val="2259335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GSVS 2013 proposed</a:t>
            </a:r>
            <a:endParaRPr lang="en-US" dirty="0">
              <a:solidFill>
                <a:srgbClr val="0000FF"/>
              </a:solidFill>
            </a:endParaRPr>
          </a:p>
        </p:txBody>
      </p:sp>
      <p:sp>
        <p:nvSpPr>
          <p:cNvPr id="3" name="Content Placeholder 2"/>
          <p:cNvSpPr>
            <a:spLocks noGrp="1"/>
          </p:cNvSpPr>
          <p:nvPr>
            <p:ph idx="1"/>
          </p:nvPr>
        </p:nvSpPr>
        <p:spPr>
          <a:xfrm>
            <a:off x="457200" y="1143000"/>
            <a:ext cx="8229600" cy="4983163"/>
          </a:xfrm>
        </p:spPr>
        <p:txBody>
          <a:bodyPr/>
          <a:lstStyle/>
          <a:p>
            <a:r>
              <a:rPr lang="en-US" dirty="0" smtClean="0"/>
              <a:t>East-West instead of North-South</a:t>
            </a:r>
          </a:p>
          <a:p>
            <a:r>
              <a:rPr lang="en-US" dirty="0" smtClean="0"/>
              <a:t>Include greater relief—</a:t>
            </a:r>
            <a:r>
              <a:rPr lang="en-US" dirty="0" err="1" smtClean="0"/>
              <a:t>eg</a:t>
            </a:r>
            <a:r>
              <a:rPr lang="en-US" dirty="0" smtClean="0"/>
              <a:t>, mountains</a:t>
            </a:r>
          </a:p>
          <a:p>
            <a:r>
              <a:rPr lang="en-US" dirty="0" smtClean="0"/>
              <a:t>“central” latitudes of US west of Miss River</a:t>
            </a:r>
          </a:p>
          <a:p>
            <a:r>
              <a:rPr lang="en-US" dirty="0" smtClean="0"/>
              <a:t>Scientifically ‘interesting’</a:t>
            </a:r>
          </a:p>
          <a:p>
            <a:r>
              <a:rPr lang="en-US" dirty="0" smtClean="0"/>
              <a:t>Good partnership with ‘locals’, </a:t>
            </a:r>
            <a:r>
              <a:rPr lang="en-US" dirty="0" err="1" smtClean="0"/>
              <a:t>eg</a:t>
            </a:r>
            <a:r>
              <a:rPr lang="en-US" dirty="0" smtClean="0"/>
              <a:t> State DOT</a:t>
            </a:r>
          </a:p>
          <a:p>
            <a:r>
              <a:rPr lang="en-US" dirty="0" smtClean="0"/>
              <a:t>Three candidate areas: </a:t>
            </a:r>
          </a:p>
          <a:p>
            <a:pPr marL="400050" lvl="1" indent="0">
              <a:buNone/>
            </a:pPr>
            <a:r>
              <a:rPr lang="en-US" dirty="0" smtClean="0"/>
              <a:t>Nebraska</a:t>
            </a:r>
          </a:p>
          <a:p>
            <a:pPr marL="400050" lvl="1" indent="0">
              <a:buNone/>
            </a:pPr>
            <a:r>
              <a:rPr lang="en-US" dirty="0" smtClean="0"/>
              <a:t>Colorado</a:t>
            </a:r>
          </a:p>
          <a:p>
            <a:pPr marL="400050" lvl="1" indent="0">
              <a:buNone/>
            </a:pPr>
            <a:r>
              <a:rPr lang="en-US" dirty="0" smtClean="0"/>
              <a:t>California</a:t>
            </a:r>
          </a:p>
          <a:p>
            <a:endParaRPr lang="en-US" dirty="0" smtClean="0"/>
          </a:p>
          <a:p>
            <a:pPr lvl="1"/>
            <a:endParaRPr lang="en-US" dirty="0"/>
          </a:p>
        </p:txBody>
      </p:sp>
    </p:spTree>
    <p:extLst>
      <p:ext uri="{BB962C8B-B14F-4D97-AF65-F5344CB8AC3E}">
        <p14:creationId xmlns:p14="http://schemas.microsoft.com/office/powerpoint/2010/main" val="128619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z="3200" b="1" dirty="0" smtClean="0">
                <a:solidFill>
                  <a:srgbClr val="002060"/>
                </a:solidFill>
                <a:latin typeface="Times New Roman" pitchFamily="18" charset="0"/>
                <a:cs typeface="Times New Roman" pitchFamily="18" charset="0"/>
              </a:rPr>
              <a:t>National Geodetic Survey Ten-Year Plan</a:t>
            </a:r>
            <a:br>
              <a:rPr lang="en-US" sz="3200" b="1" dirty="0" smtClean="0">
                <a:solidFill>
                  <a:srgbClr val="002060"/>
                </a:solidFill>
                <a:latin typeface="Times New Roman" pitchFamily="18" charset="0"/>
                <a:cs typeface="Times New Roman" pitchFamily="18" charset="0"/>
              </a:rPr>
            </a:br>
            <a:r>
              <a:rPr lang="en-US" sz="3200" b="1" dirty="0" smtClean="0">
                <a:solidFill>
                  <a:srgbClr val="002060"/>
                </a:solidFill>
                <a:latin typeface="Times New Roman" pitchFamily="18" charset="0"/>
                <a:cs typeface="Times New Roman" pitchFamily="18" charset="0"/>
              </a:rPr>
              <a:t>Explains Revolution of NSRS</a:t>
            </a:r>
          </a:p>
        </p:txBody>
      </p:sp>
      <p:sp>
        <p:nvSpPr>
          <p:cNvPr id="3" name="Content Placeholder 2"/>
          <p:cNvSpPr>
            <a:spLocks noGrp="1"/>
          </p:cNvSpPr>
          <p:nvPr>
            <p:ph idx="1"/>
          </p:nvPr>
        </p:nvSpPr>
        <p:spPr>
          <a:xfrm>
            <a:off x="457200" y="2133600"/>
            <a:ext cx="3962400" cy="3810000"/>
          </a:xfrm>
        </p:spPr>
        <p:txBody>
          <a:bodyPr/>
          <a:lstStyle/>
          <a:p>
            <a:pPr>
              <a:spcAft>
                <a:spcPts val="600"/>
              </a:spcAft>
              <a:buFontTx/>
              <a:buChar char="•"/>
              <a:defRPr/>
            </a:pPr>
            <a:r>
              <a:rPr lang="en-US" sz="2600" kern="0" dirty="0" smtClean="0">
                <a:solidFill>
                  <a:srgbClr val="002060"/>
                </a:solidFill>
                <a:latin typeface="Times New Roman" pitchFamily="18" charset="0"/>
                <a:cs typeface="Times New Roman" pitchFamily="18" charset="0"/>
              </a:rPr>
              <a:t>Official NGS policy as of January 2008</a:t>
            </a:r>
          </a:p>
          <a:p>
            <a:pPr>
              <a:spcAft>
                <a:spcPts val="600"/>
              </a:spcAft>
              <a:buFontTx/>
              <a:buChar char="•"/>
              <a:defRPr/>
            </a:pPr>
            <a:r>
              <a:rPr lang="en-US" sz="2600" kern="0" dirty="0" smtClean="0">
                <a:solidFill>
                  <a:srgbClr val="002060"/>
                </a:solidFill>
                <a:latin typeface="Times New Roman" pitchFamily="18" charset="0"/>
                <a:cs typeface="Times New Roman" pitchFamily="18" charset="0"/>
              </a:rPr>
              <a:t>Replace NAVD 88 with a GPS/</a:t>
            </a:r>
            <a:r>
              <a:rPr lang="en-US" sz="2600" kern="0" dirty="0" err="1" smtClean="0">
                <a:solidFill>
                  <a:srgbClr val="002060"/>
                </a:solidFill>
                <a:latin typeface="Times New Roman" pitchFamily="18" charset="0"/>
                <a:cs typeface="Times New Roman" pitchFamily="18" charset="0"/>
              </a:rPr>
              <a:t>geoid</a:t>
            </a:r>
            <a:r>
              <a:rPr lang="en-US" sz="2600" kern="0" dirty="0" smtClean="0">
                <a:solidFill>
                  <a:srgbClr val="002060"/>
                </a:solidFill>
                <a:latin typeface="Times New Roman" pitchFamily="18" charset="0"/>
                <a:cs typeface="Times New Roman" pitchFamily="18" charset="0"/>
              </a:rPr>
              <a:t> datum</a:t>
            </a:r>
          </a:p>
          <a:p>
            <a:pPr>
              <a:spcAft>
                <a:spcPts val="600"/>
              </a:spcAft>
              <a:buFontTx/>
              <a:buChar char="•"/>
              <a:defRPr/>
            </a:pPr>
            <a:r>
              <a:rPr lang="en-US" sz="2600" kern="0" dirty="0" smtClean="0">
                <a:solidFill>
                  <a:srgbClr val="002060"/>
                </a:solidFill>
                <a:latin typeface="Times New Roman" pitchFamily="18" charset="0"/>
                <a:cs typeface="Times New Roman" pitchFamily="18" charset="0"/>
              </a:rPr>
              <a:t>Replace NAD 83 with a geocentric GPS/GNSS based datum </a:t>
            </a:r>
          </a:p>
          <a:p>
            <a:pPr>
              <a:defRPr/>
            </a:pPr>
            <a:endParaRPr lang="en-US" sz="2400" dirty="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363913" cy="441483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65454"/>
            <a:ext cx="8229600" cy="1143000"/>
          </a:xfrm>
        </p:spPr>
        <p:txBody>
          <a:bodyPr/>
          <a:lstStyle/>
          <a:p>
            <a:pPr eaLnBrk="1" hangingPunct="1"/>
            <a:r>
              <a:rPr lang="en-US" dirty="0" smtClean="0"/>
              <a:t>Why New Datums?</a:t>
            </a:r>
          </a:p>
        </p:txBody>
      </p:sp>
      <p:sp>
        <p:nvSpPr>
          <p:cNvPr id="5" name="Content Placeholder 4"/>
          <p:cNvSpPr>
            <a:spLocks noGrp="1"/>
          </p:cNvSpPr>
          <p:nvPr>
            <p:ph idx="1"/>
          </p:nvPr>
        </p:nvSpPr>
        <p:spPr>
          <a:xfrm>
            <a:off x="0" y="804072"/>
            <a:ext cx="9144000" cy="6033460"/>
          </a:xfrm>
        </p:spPr>
        <p:txBody>
          <a:bodyPr/>
          <a:lstStyle/>
          <a:p>
            <a:pPr eaLnBrk="1" hangingPunct="1">
              <a:buFont typeface="Wingdings" pitchFamily="2" charset="2"/>
              <a:buChar char="q"/>
            </a:pPr>
            <a:r>
              <a:rPr lang="en-US" sz="2000" b="1" u="sng" dirty="0" smtClean="0"/>
              <a:t>NAD 83</a:t>
            </a:r>
          </a:p>
          <a:p>
            <a:pPr lvl="1" eaLnBrk="1" hangingPunct="1">
              <a:buFont typeface="Courier New" pitchFamily="49" charset="0"/>
              <a:buChar char="o"/>
            </a:pPr>
            <a:r>
              <a:rPr lang="en-US" sz="1800" b="1" u="sng" dirty="0" smtClean="0"/>
              <a:t>non-geocentric, i.e. inconsistent with GNSS positioning</a:t>
            </a:r>
          </a:p>
          <a:p>
            <a:pPr lvl="1" eaLnBrk="1" hangingPunct="1">
              <a:buFont typeface="Courier New" pitchFamily="49" charset="0"/>
              <a:buChar char="o"/>
            </a:pPr>
            <a:r>
              <a:rPr lang="en-US" sz="1800" b="1" dirty="0" smtClean="0"/>
              <a:t>NAD 83 coordinates of the CORS network are inconsistent with passive marks </a:t>
            </a:r>
          </a:p>
          <a:p>
            <a:pPr lvl="1" eaLnBrk="1" hangingPunct="1">
              <a:buFont typeface="Courier New" pitchFamily="49" charset="0"/>
              <a:buChar char="o"/>
            </a:pPr>
            <a:r>
              <a:rPr lang="en-US" sz="1800" b="1" dirty="0" smtClean="0"/>
              <a:t>Lack of velocities, i.e. NAD 83 does not utilize station motion for passive marks</a:t>
            </a:r>
          </a:p>
          <a:p>
            <a:pPr eaLnBrk="1" hangingPunct="1">
              <a:buFont typeface="Wingdings" pitchFamily="2" charset="2"/>
              <a:buChar char="q"/>
            </a:pPr>
            <a:r>
              <a:rPr lang="en-US" sz="2000" b="1" u="sng" dirty="0" smtClean="0"/>
              <a:t>NAVD 88 </a:t>
            </a:r>
          </a:p>
          <a:p>
            <a:pPr lvl="1" eaLnBrk="1" hangingPunct="1">
              <a:buFont typeface="Courier New" pitchFamily="49" charset="0"/>
              <a:buChar char="o"/>
            </a:pPr>
            <a:r>
              <a:rPr lang="en-US" sz="1800" b="1" dirty="0" smtClean="0"/>
              <a:t>cross-country build up of errors (“tilt” or “slope”) from geodetic leveling</a:t>
            </a:r>
          </a:p>
          <a:p>
            <a:pPr lvl="1" eaLnBrk="1" hangingPunct="1">
              <a:buFont typeface="Courier New" pitchFamily="49" charset="0"/>
              <a:buChar char="o"/>
            </a:pPr>
            <a:r>
              <a:rPr lang="en-US" sz="1800" b="1" u="sng" dirty="0" smtClean="0"/>
              <a:t>Passive marks inconveniently located and vulnerable to disturbance and destruction</a:t>
            </a:r>
          </a:p>
          <a:p>
            <a:pPr lvl="1" eaLnBrk="1" hangingPunct="1">
              <a:buFont typeface="Courier New" pitchFamily="49" charset="0"/>
              <a:buChar char="o"/>
            </a:pPr>
            <a:r>
              <a:rPr lang="en-US" sz="1800" b="1" dirty="0" smtClean="0"/>
              <a:t>A 0.5 m bias in the NAVD 88 reference surface from the </a:t>
            </a:r>
            <a:r>
              <a:rPr lang="en-US" sz="1800" b="1" dirty="0" err="1" smtClean="0"/>
              <a:t>geoid</a:t>
            </a:r>
            <a:r>
              <a:rPr lang="en-US" sz="1800" b="1" dirty="0" smtClean="0"/>
              <a:t> surface best approximating global mean sea level</a:t>
            </a:r>
          </a:p>
          <a:p>
            <a:pPr lvl="1" eaLnBrk="1" hangingPunct="1">
              <a:buFont typeface="Courier New" pitchFamily="49" charset="0"/>
              <a:buChar char="o"/>
            </a:pPr>
            <a:r>
              <a:rPr lang="en-US" sz="1800" b="1" u="sng" dirty="0" smtClean="0"/>
              <a:t>Subsidence, uplift, freeze/thaw, and other crustal motions invalidate heights of passive marks, and can make it difficult to detect such motions.</a:t>
            </a:r>
          </a:p>
          <a:p>
            <a:pPr lvl="1" eaLnBrk="1" hangingPunct="1">
              <a:buFont typeface="Courier New" pitchFamily="49" charset="0"/>
              <a:buChar char="o"/>
            </a:pPr>
            <a:r>
              <a:rPr lang="en-US" sz="1800" b="1" dirty="0" smtClean="0"/>
              <a:t>Passive marks without adequate geophysical models make it difficult to reliably detect sea level change</a:t>
            </a:r>
          </a:p>
          <a:p>
            <a:pPr lvl="1" eaLnBrk="1" hangingPunct="1">
              <a:buFont typeface="Courier New" pitchFamily="49" charset="0"/>
              <a:buChar char="o"/>
            </a:pPr>
            <a:r>
              <a:rPr lang="en-US" sz="1800" b="1" dirty="0" smtClean="0"/>
              <a:t>Changes to Earth’s gravity field cause changes in </a:t>
            </a:r>
            <a:r>
              <a:rPr lang="en-US" sz="1800" b="1" dirty="0" err="1" smtClean="0"/>
              <a:t>orthometric</a:t>
            </a:r>
            <a:r>
              <a:rPr lang="en-US" sz="1800" b="1" dirty="0" smtClean="0"/>
              <a:t> heights, but NAVD 88 does not account for those changes (because it is based on a static gravity model)</a:t>
            </a:r>
          </a:p>
          <a:p>
            <a:pPr lvl="1" eaLnBrk="1" hangingPunct="1">
              <a:buFont typeface="Courier New" pitchFamily="49" charset="0"/>
              <a:buChar char="o"/>
            </a:pPr>
            <a:r>
              <a:rPr lang="en-US" sz="1800" b="1" dirty="0" smtClean="0"/>
              <a:t>The gravity model and modeling techniques used to determine NAVD 88 are not consistent with those currently used for </a:t>
            </a:r>
            <a:r>
              <a:rPr lang="en-US" sz="1800" b="1" dirty="0" err="1" smtClean="0"/>
              <a:t>geoid</a:t>
            </a:r>
            <a:r>
              <a:rPr lang="en-US" sz="1800" b="1" dirty="0" smtClean="0"/>
              <a:t> modeling</a:t>
            </a:r>
          </a:p>
          <a:p>
            <a:pPr eaLnBrk="1" hangingPunct="1"/>
            <a:endParaRPr lang="en-US" dirty="0" smtClean="0"/>
          </a:p>
        </p:txBody>
      </p:sp>
    </p:spTree>
    <p:extLst>
      <p:ext uri="{BB962C8B-B14F-4D97-AF65-F5344CB8AC3E}">
        <p14:creationId xmlns:p14="http://schemas.microsoft.com/office/powerpoint/2010/main" val="67426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1200329"/>
          </a:xfrm>
          <a:prstGeom prst="rect">
            <a:avLst/>
          </a:prstGeom>
          <a:noFill/>
        </p:spPr>
        <p:txBody>
          <a:bodyPr wrap="square" rtlCol="0">
            <a:spAutoFit/>
          </a:bodyPr>
          <a:lstStyle/>
          <a:p>
            <a:pPr algn="ctr"/>
            <a:r>
              <a:rPr lang="en-US" sz="3600" dirty="0" smtClean="0"/>
              <a:t>New geometric datum minus NAD 83 (horizontal)</a:t>
            </a:r>
            <a:endParaRPr lang="en-US" sz="3600" dirty="0"/>
          </a:p>
        </p:txBody>
      </p:sp>
      <p:pic>
        <p:nvPicPr>
          <p:cNvPr id="1026" name="Picture 2" descr="D:\GIS\General\US\Export\Horiz_IGS05_minus_NAD83_2020_m.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extLst>
      <p:ext uri="{BB962C8B-B14F-4D97-AF65-F5344CB8AC3E}">
        <p14:creationId xmlns:p14="http://schemas.microsoft.com/office/powerpoint/2010/main" val="214077075"/>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9144000" cy="1200329"/>
          </a:xfrm>
          <a:prstGeom prst="rect">
            <a:avLst/>
          </a:prstGeom>
          <a:noFill/>
        </p:spPr>
        <p:txBody>
          <a:bodyPr wrap="square" rtlCol="0">
            <a:spAutoFit/>
          </a:bodyPr>
          <a:lstStyle/>
          <a:p>
            <a:pPr algn="ctr"/>
            <a:r>
              <a:rPr lang="en-US" sz="3600" dirty="0" smtClean="0"/>
              <a:t>New geometric datum minus NAD 83 </a:t>
            </a:r>
            <a:br>
              <a:rPr lang="en-US" sz="3600" dirty="0" smtClean="0"/>
            </a:br>
            <a:r>
              <a:rPr lang="en-US" sz="3600" dirty="0" smtClean="0"/>
              <a:t>(ellipsoid height)</a:t>
            </a:r>
            <a:endParaRPr lang="en-US" sz="3600" dirty="0"/>
          </a:p>
        </p:txBody>
      </p:sp>
      <p:pic>
        <p:nvPicPr>
          <p:cNvPr id="2050" name="Picture 2" descr="D:\GIS\General\US\Export\Elpsd ht_IGS05_minus_NAD83_2020_m.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1811251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457200" y="381000"/>
            <a:ext cx="8229600" cy="1143000"/>
          </a:xfrm>
        </p:spPr>
        <p:txBody>
          <a:bodyPr/>
          <a:lstStyle/>
          <a:p>
            <a:pPr eaLnBrk="1" hangingPunct="1"/>
            <a:r>
              <a:rPr lang="en-US" sz="4000" dirty="0" smtClean="0"/>
              <a:t>Recent and near-future changes to the geometric datum(s) realization</a:t>
            </a:r>
          </a:p>
        </p:txBody>
      </p:sp>
      <p:sp>
        <p:nvSpPr>
          <p:cNvPr id="4099" name="Content Placeholder 4"/>
          <p:cNvSpPr>
            <a:spLocks noGrp="1"/>
          </p:cNvSpPr>
          <p:nvPr>
            <p:ph idx="1"/>
          </p:nvPr>
        </p:nvSpPr>
        <p:spPr>
          <a:xfrm>
            <a:off x="381000" y="1828800"/>
            <a:ext cx="8382000" cy="4525963"/>
          </a:xfrm>
        </p:spPr>
        <p:txBody>
          <a:bodyPr/>
          <a:lstStyle/>
          <a:p>
            <a:pPr marL="514350" indent="-514350" eaLnBrk="1" hangingPunct="1">
              <a:buFont typeface="+mj-lt"/>
              <a:buAutoNum type="arabicPeriod"/>
            </a:pPr>
            <a:r>
              <a:rPr lang="en-US" dirty="0" smtClean="0"/>
              <a:t>New Coordinates and Epoch for CORS (done)</a:t>
            </a:r>
          </a:p>
          <a:p>
            <a:pPr marL="514350" indent="-514350" eaLnBrk="1" hangingPunct="1">
              <a:buFont typeface="+mj-lt"/>
              <a:buAutoNum type="arabicPeriod"/>
            </a:pPr>
            <a:r>
              <a:rPr lang="en-US" dirty="0" smtClean="0"/>
              <a:t>Consequent Adjustment of 80K Passive Stations (in progress)</a:t>
            </a:r>
          </a:p>
          <a:p>
            <a:pPr marL="514350" indent="-514350" eaLnBrk="1" hangingPunct="1">
              <a:buFont typeface="+mj-lt"/>
              <a:buAutoNum type="arabicPeriod"/>
            </a:pPr>
            <a:r>
              <a:rPr lang="en-US" dirty="0" smtClean="0"/>
              <a:t>Subsequent Development of GEOID12</a:t>
            </a:r>
          </a:p>
          <a:p>
            <a:pPr eaLnBrk="1" hangingPunct="1"/>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2313" y="838200"/>
            <a:ext cx="7772400" cy="5334000"/>
          </a:xfrm>
        </p:spPr>
        <p:txBody>
          <a:bodyPr anchor="ctr"/>
          <a:lstStyle/>
          <a:p>
            <a:pPr algn="ctr" eaLnBrk="1" hangingPunct="1">
              <a:defRPr/>
            </a:pPr>
            <a:r>
              <a:rPr lang="en-US" sz="3200" dirty="0" err="1" smtClean="0">
                <a:solidFill>
                  <a:schemeClr val="tx1"/>
                </a:solidFill>
              </a:rPr>
              <a:t>Orthometric</a:t>
            </a:r>
            <a:r>
              <a:rPr lang="en-US" sz="3200" dirty="0" smtClean="0">
                <a:solidFill>
                  <a:schemeClr val="tx1"/>
                </a:solidFill>
              </a:rPr>
              <a:t> Heights </a:t>
            </a:r>
          </a:p>
          <a:p>
            <a:pPr algn="ctr" eaLnBrk="1" hangingPunct="1">
              <a:defRPr/>
            </a:pPr>
            <a:r>
              <a:rPr lang="en-US" sz="2400" dirty="0" smtClean="0">
                <a:solidFill>
                  <a:schemeClr val="tx1"/>
                </a:solidFill>
              </a:rPr>
              <a:t>(currently NAVD 88 elevations)</a:t>
            </a:r>
          </a:p>
          <a:p>
            <a:pPr marL="342900" indent="-342900" eaLnBrk="1" hangingPunct="1">
              <a:spcBef>
                <a:spcPts val="0"/>
              </a:spcBef>
              <a:defRPr/>
            </a:pPr>
            <a:endParaRPr lang="en-US" dirty="0" smtClean="0">
              <a:solidFill>
                <a:prstClr val="black"/>
              </a:solidFill>
            </a:endParaRPr>
          </a:p>
          <a:p>
            <a:pPr marL="342900" indent="-342900" eaLnBrk="1" hangingPunct="1">
              <a:spcBef>
                <a:spcPts val="0"/>
              </a:spcBef>
              <a:defRPr/>
            </a:pPr>
            <a:r>
              <a:rPr lang="en-US" sz="3200" dirty="0" smtClean="0">
                <a:solidFill>
                  <a:prstClr val="black"/>
                </a:solidFill>
              </a:rPr>
              <a:t>	</a:t>
            </a:r>
            <a:r>
              <a:rPr lang="en-US" sz="2800" dirty="0" smtClean="0">
                <a:solidFill>
                  <a:prstClr val="black"/>
                </a:solidFill>
              </a:rPr>
              <a:t>“By 2018, a new geopotential datum (for orthometric and dynamic heights) is defined and realized through the combination of </a:t>
            </a:r>
            <a:r>
              <a:rPr lang="en-US" sz="2800" u="sng" dirty="0" smtClean="0">
                <a:solidFill>
                  <a:prstClr val="black"/>
                </a:solidFill>
              </a:rPr>
              <a:t>GNSS technology and gravity field modeling</a:t>
            </a:r>
            <a:r>
              <a:rPr lang="en-US" sz="2800" dirty="0" smtClean="0">
                <a:solidFill>
                  <a:prstClr val="black"/>
                </a:solidFill>
              </a:rPr>
              <a:t>.”</a:t>
            </a:r>
          </a:p>
          <a:p>
            <a:pPr marL="342900" indent="-1588" eaLnBrk="1" hangingPunct="1">
              <a:defRPr/>
            </a:pPr>
            <a:r>
              <a:rPr lang="en-US" sz="1600" dirty="0" smtClean="0">
                <a:solidFill>
                  <a:prstClr val="black"/>
                </a:solidFill>
              </a:rPr>
              <a:t>  </a:t>
            </a:r>
          </a:p>
          <a:p>
            <a:pPr marL="342900" indent="-1588" eaLnBrk="1" hangingPunct="1">
              <a:defRPr/>
            </a:pPr>
            <a:r>
              <a:rPr lang="en-US" sz="2800" i="1" dirty="0" smtClean="0">
                <a:solidFill>
                  <a:prstClr val="black"/>
                </a:solidFill>
                <a:latin typeface="Arial Narrow" pitchFamily="34" charset="0"/>
              </a:rPr>
              <a:t>In other words, </a:t>
            </a:r>
            <a:r>
              <a:rPr lang="en-US" sz="2800" i="1" u="sng" dirty="0" smtClean="0">
                <a:solidFill>
                  <a:prstClr val="black"/>
                </a:solidFill>
                <a:latin typeface="Arial Narrow" pitchFamily="34" charset="0"/>
              </a:rPr>
              <a:t>orthometric heights </a:t>
            </a:r>
            <a:r>
              <a:rPr lang="en-US" sz="2800" i="1" dirty="0" smtClean="0">
                <a:solidFill>
                  <a:prstClr val="black"/>
                </a:solidFill>
                <a:latin typeface="Arial Narrow" pitchFamily="34" charset="0"/>
              </a:rPr>
              <a:t>will NOT be based on leveling data and they too will change.</a:t>
            </a:r>
            <a:endParaRPr lang="en-US" sz="3200" i="1" dirty="0" smtClean="0">
              <a:solidFill>
                <a:prstClr val="black"/>
              </a:solidFill>
              <a:latin typeface="Arial Narrow" pitchFamily="34" charset="0"/>
            </a:endParaRPr>
          </a:p>
          <a:p>
            <a:pPr algn="ctr" eaLnBrk="1" hangingPunct="1">
              <a:defRPr/>
            </a:pPr>
            <a:endParaRPr lang="en-US" sz="1400" dirty="0" smtClean="0">
              <a:solidFill>
                <a:schemeClr val="tx1"/>
              </a:solidFill>
            </a:endParaRPr>
          </a:p>
        </p:txBody>
      </p:sp>
      <p:cxnSp>
        <p:nvCxnSpPr>
          <p:cNvPr id="4" name="Straight Connector 3"/>
          <p:cNvCxnSpPr/>
          <p:nvPr/>
        </p:nvCxnSpPr>
        <p:spPr>
          <a:xfrm flipV="1">
            <a:off x="1676400" y="2627404"/>
            <a:ext cx="838200" cy="2286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600200" y="2200276"/>
            <a:ext cx="1143000" cy="461962"/>
          </a:xfrm>
          <a:prstGeom prst="rect">
            <a:avLst/>
          </a:prstGeom>
          <a:noFill/>
          <a:ln w="9525">
            <a:noFill/>
            <a:miter lim="800000"/>
            <a:headEnd/>
            <a:tailEnd/>
          </a:ln>
        </p:spPr>
        <p:txBody>
          <a:bodyPr>
            <a:spAutoFit/>
          </a:bodyPr>
          <a:lstStyle/>
          <a:p>
            <a:r>
              <a:rPr lang="en-US" sz="2400" b="1" dirty="0">
                <a:latin typeface="Lucida Handwriting" pitchFamily="66" charset="0"/>
              </a:rPr>
              <a:t>2022</a:t>
            </a:r>
          </a:p>
        </p:txBody>
      </p:sp>
    </p:spTree>
    <p:extLst>
      <p:ext uri="{BB962C8B-B14F-4D97-AF65-F5344CB8AC3E}">
        <p14:creationId xmlns:p14="http://schemas.microsoft.com/office/powerpoint/2010/main" val="164314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S\General\US\Export\New vert datum_minus_NAVD88_m_NEW.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Tree>
    <p:extLst>
      <p:ext uri="{BB962C8B-B14F-4D97-AF65-F5344CB8AC3E}">
        <p14:creationId xmlns:p14="http://schemas.microsoft.com/office/powerpoint/2010/main" val="155118170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Geospatial Summit</a:t>
            </a:r>
            <a:br>
              <a:rPr lang="en-US" dirty="0" smtClean="0"/>
            </a:br>
            <a:r>
              <a:rPr lang="en-US" dirty="0" smtClean="0"/>
              <a:t>July 22, Sunday, 9-5</a:t>
            </a:r>
            <a:endParaRPr lang="en-US" dirty="0"/>
          </a:p>
        </p:txBody>
      </p:sp>
      <p:sp>
        <p:nvSpPr>
          <p:cNvPr id="3" name="Content Placeholder 2"/>
          <p:cNvSpPr>
            <a:spLocks noGrp="1"/>
          </p:cNvSpPr>
          <p:nvPr>
            <p:ph idx="1"/>
          </p:nvPr>
        </p:nvSpPr>
        <p:spPr/>
        <p:txBody>
          <a:bodyPr/>
          <a:lstStyle/>
          <a:p>
            <a:r>
              <a:rPr lang="en-US" dirty="0" smtClean="0"/>
              <a:t>Manchester Grand Hyatt, downtown </a:t>
            </a:r>
            <a:r>
              <a:rPr lang="en-US" dirty="0" err="1" smtClean="0"/>
              <a:t>SanDiego</a:t>
            </a:r>
            <a:endParaRPr lang="en-US" dirty="0" smtClean="0"/>
          </a:p>
          <a:p>
            <a:r>
              <a:rPr lang="en-US" dirty="0" smtClean="0"/>
              <a:t>Register via ESRI/ACSM registration checkbox or NGS webpage link (future)</a:t>
            </a:r>
          </a:p>
          <a:p>
            <a:r>
              <a:rPr lang="en-US" dirty="0" smtClean="0"/>
              <a:t>Feedback desired re impact to NGS customers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057" y="3962400"/>
            <a:ext cx="2295525" cy="247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0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508000"/>
            <a:ext cx="9144000" cy="863600"/>
          </a:xfrm>
        </p:spPr>
        <p:txBody>
          <a:bodyPr/>
          <a:lstStyle/>
          <a:p>
            <a:pPr eaLnBrk="1" hangingPunct="1"/>
            <a:r>
              <a:rPr lang="en-US" sz="3000" b="1" smtClean="0">
                <a:solidFill>
                  <a:srgbClr val="002060"/>
                </a:solidFill>
                <a:latin typeface="Times New Roman" pitchFamily="18" charset="0"/>
                <a:cs typeface="Times New Roman" pitchFamily="18" charset="0"/>
              </a:rPr>
              <a:t>How We Maintain and Modernize the NSRS </a:t>
            </a:r>
          </a:p>
        </p:txBody>
      </p:sp>
      <p:sp>
        <p:nvSpPr>
          <p:cNvPr id="29699" name="TextBox 8"/>
          <p:cNvSpPr txBox="1">
            <a:spLocks noChangeArrowheads="1"/>
          </p:cNvSpPr>
          <p:nvPr/>
        </p:nvSpPr>
        <p:spPr bwMode="auto">
          <a:xfrm>
            <a:off x="381000" y="153511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b="1">
                <a:solidFill>
                  <a:srgbClr val="CC0000"/>
                </a:solidFill>
                <a:latin typeface="Times New Roman" pitchFamily="18" charset="0"/>
                <a:cs typeface="Times New Roman" pitchFamily="18" charset="0"/>
              </a:rPr>
              <a:t>GPS and GLONASS Receivers</a:t>
            </a:r>
          </a:p>
        </p:txBody>
      </p:sp>
      <p:pic>
        <p:nvPicPr>
          <p:cNvPr id="29700" name="Picture 4" descr="00000035_GPS%20constellation%20cop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14313" y="4822825"/>
            <a:ext cx="1766887" cy="1730375"/>
          </a:xfrm>
        </p:spPr>
      </p:pic>
      <p:pic>
        <p:nvPicPr>
          <p:cNvPr id="29701" name="Picture 13" descr="Satellite 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1333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4" descr="GPS Receiver onl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479800"/>
            <a:ext cx="13335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descr="Tripod w people-orig PNG.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133600"/>
            <a:ext cx="1689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descr="Tripod-no people-as PN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038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0" descr="Level lady-scale 1.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2978150"/>
            <a:ext cx="15367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21" descr="Rod guy-scale 1.t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75338" y="2760663"/>
            <a:ext cx="7683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8"/>
          <p:cNvSpPr txBox="1">
            <a:spLocks noChangeArrowheads="1"/>
          </p:cNvSpPr>
          <p:nvPr/>
        </p:nvSpPr>
        <p:spPr bwMode="auto">
          <a:xfrm>
            <a:off x="4833938" y="15351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b="1">
                <a:solidFill>
                  <a:srgbClr val="CC0000"/>
                </a:solidFill>
                <a:latin typeface="Times New Roman" pitchFamily="18" charset="0"/>
                <a:cs typeface="Times New Roman" pitchFamily="18" charset="0"/>
              </a:rPr>
              <a:t>Leveling</a:t>
            </a:r>
          </a:p>
        </p:txBody>
      </p:sp>
      <p:sp>
        <p:nvSpPr>
          <p:cNvPr id="29708" name="TextBox 8"/>
          <p:cNvSpPr txBox="1">
            <a:spLocks noChangeArrowheads="1"/>
          </p:cNvSpPr>
          <p:nvPr/>
        </p:nvSpPr>
        <p:spPr bwMode="auto">
          <a:xfrm>
            <a:off x="7332663" y="15351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US" b="1">
                <a:solidFill>
                  <a:srgbClr val="CC0000"/>
                </a:solidFill>
                <a:latin typeface="Times New Roman" pitchFamily="18" charset="0"/>
                <a:cs typeface="Times New Roman" pitchFamily="18" charset="0"/>
              </a:rPr>
              <a:t>Modeling</a:t>
            </a:r>
          </a:p>
        </p:txBody>
      </p:sp>
      <p:pic>
        <p:nvPicPr>
          <p:cNvPr id="29709" name="Picture 27" descr="rectangular model.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3250" y="3773488"/>
            <a:ext cx="188436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28" descr="geoid.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80250" y="2049463"/>
            <a:ext cx="15843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a:cxnSpLocks noChangeShapeType="1"/>
          </p:cNvCxnSpPr>
          <p:nvPr/>
        </p:nvCxnSpPr>
        <p:spPr bwMode="auto">
          <a:xfrm rot="5400000">
            <a:off x="1553369" y="4042569"/>
            <a:ext cx="4919663" cy="317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p:spPr>
      </p:cxnSp>
      <p:cxnSp>
        <p:nvCxnSpPr>
          <p:cNvPr id="35" name="Straight Connector 34"/>
          <p:cNvCxnSpPr>
            <a:cxnSpLocks noChangeShapeType="1"/>
          </p:cNvCxnSpPr>
          <p:nvPr/>
        </p:nvCxnSpPr>
        <p:spPr bwMode="auto">
          <a:xfrm rot="5400000">
            <a:off x="4356101" y="4057650"/>
            <a:ext cx="49196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p:spPr>
      </p:cxn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u="sng" dirty="0" smtClean="0">
                <a:solidFill>
                  <a:srgbClr val="9933FF"/>
                </a:solidFill>
              </a:rPr>
              <a:t>Table of contents</a:t>
            </a:r>
            <a:endParaRPr lang="en-US" b="1" u="sng" dirty="0">
              <a:solidFill>
                <a:srgbClr val="9933FF"/>
              </a:solidFill>
            </a:endParaRPr>
          </a:p>
        </p:txBody>
      </p:sp>
      <p:sp>
        <p:nvSpPr>
          <p:cNvPr id="3" name="Content Placeholder 2"/>
          <p:cNvSpPr>
            <a:spLocks noGrp="1"/>
          </p:cNvSpPr>
          <p:nvPr>
            <p:ph idx="1"/>
          </p:nvPr>
        </p:nvSpPr>
        <p:spPr>
          <a:xfrm>
            <a:off x="457200" y="1143000"/>
            <a:ext cx="8229600" cy="5105400"/>
          </a:xfrm>
        </p:spPr>
        <p:txBody>
          <a:bodyPr/>
          <a:lstStyle/>
          <a:p>
            <a:pPr marL="514350" indent="-514350">
              <a:buFont typeface="+mj-lt"/>
              <a:buAutoNum type="arabicPeriod"/>
            </a:pPr>
            <a:r>
              <a:rPr lang="en-US" dirty="0" smtClean="0"/>
              <a:t>NSRS Ref frame improvements</a:t>
            </a:r>
          </a:p>
          <a:p>
            <a:pPr marL="400050" lvl="1" indent="0">
              <a:buNone/>
            </a:pPr>
            <a:r>
              <a:rPr lang="en-US" dirty="0" smtClean="0"/>
              <a:t>For CORS, for passive, Geoid model</a:t>
            </a:r>
          </a:p>
          <a:p>
            <a:pPr marL="514350" indent="-514350">
              <a:buFont typeface="+mj-lt"/>
              <a:buAutoNum type="arabicPeriod"/>
            </a:pPr>
            <a:r>
              <a:rPr lang="en-US" dirty="0" smtClean="0"/>
              <a:t>NSRS Evolution</a:t>
            </a:r>
          </a:p>
          <a:p>
            <a:pPr marL="400050" lvl="1" indent="0">
              <a:buNone/>
            </a:pPr>
            <a:r>
              <a:rPr lang="en-US" dirty="0" smtClean="0"/>
              <a:t>GRAV-D, GSVS, NSRS revolution</a:t>
            </a:r>
          </a:p>
          <a:p>
            <a:pPr marL="514350" indent="-514350">
              <a:buFont typeface="+mj-lt"/>
              <a:buAutoNum type="arabicPeriod"/>
            </a:pPr>
            <a:r>
              <a:rPr lang="en-US" dirty="0" smtClean="0"/>
              <a:t>NGS </a:t>
            </a:r>
            <a:r>
              <a:rPr lang="en-US" sz="2800" dirty="0" smtClean="0"/>
              <a:t>FY12</a:t>
            </a:r>
            <a:r>
              <a:rPr lang="en-US" dirty="0" smtClean="0"/>
              <a:t> Budget </a:t>
            </a:r>
            <a:r>
              <a:rPr lang="en-US" sz="2800" dirty="0" smtClean="0"/>
              <a:t>&amp; </a:t>
            </a:r>
            <a:r>
              <a:rPr lang="en-US" dirty="0" smtClean="0"/>
              <a:t>Geodetic </a:t>
            </a:r>
            <a:r>
              <a:rPr lang="en-US" dirty="0"/>
              <a:t>Advisor </a:t>
            </a:r>
            <a:r>
              <a:rPr lang="en-US" dirty="0" smtClean="0"/>
              <a:t>Program</a:t>
            </a:r>
          </a:p>
          <a:p>
            <a:pPr marL="514350" indent="-514350">
              <a:buFont typeface="+mj-lt"/>
              <a:buAutoNum type="arabicPeriod"/>
            </a:pPr>
            <a:r>
              <a:rPr lang="en-US" dirty="0" smtClean="0"/>
              <a:t>Coastal P&amp;S</a:t>
            </a:r>
          </a:p>
          <a:p>
            <a:pPr marL="400050" lvl="1" indent="0">
              <a:buNone/>
            </a:pPr>
            <a:r>
              <a:rPr lang="en-US" dirty="0" smtClean="0"/>
              <a:t>Shoreline Change, VDATUM, SLR, GLOSS, CSC</a:t>
            </a:r>
          </a:p>
          <a:p>
            <a:pPr marL="514350" indent="-514350">
              <a:buFont typeface="+mj-lt"/>
              <a:buAutoNum type="arabicPeriod"/>
            </a:pPr>
            <a:r>
              <a:rPr lang="en-US" dirty="0" smtClean="0"/>
              <a:t>One-minute topics</a:t>
            </a:r>
          </a:p>
          <a:p>
            <a:pPr marL="514350" indent="-514350">
              <a:buFont typeface="+mj-lt"/>
              <a:buAutoNum type="arabicPeriod"/>
            </a:pPr>
            <a:endParaRPr lang="en-US" dirty="0" smtClean="0"/>
          </a:p>
          <a:p>
            <a:pPr marL="400050" lvl="1" indent="0">
              <a:buNone/>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3017671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400" y="609600"/>
            <a:ext cx="8686800" cy="1143000"/>
          </a:xfrm>
        </p:spPr>
        <p:txBody>
          <a:bodyPr/>
          <a:lstStyle/>
          <a:p>
            <a:r>
              <a:rPr lang="en-US" sz="4000" b="1" dirty="0" smtClean="0">
                <a:solidFill>
                  <a:srgbClr val="004F8A"/>
                </a:solidFill>
                <a:cs typeface="Arial" charset="0"/>
              </a:rPr>
              <a:t>NGS FY 2012 BUDGET</a:t>
            </a:r>
            <a:r>
              <a:rPr lang="en-US" sz="3500" b="1" dirty="0" smtClean="0">
                <a:solidFill>
                  <a:srgbClr val="004F8A"/>
                </a:solidFill>
                <a:cs typeface="Arial" charset="0"/>
              </a:rPr>
              <a:t/>
            </a:r>
            <a:br>
              <a:rPr lang="en-US" sz="3500" b="1" dirty="0" smtClean="0">
                <a:solidFill>
                  <a:srgbClr val="004F8A"/>
                </a:solidFill>
                <a:cs typeface="Arial" charset="0"/>
              </a:rPr>
            </a:br>
            <a:r>
              <a:rPr lang="en-US" sz="1800" dirty="0" smtClean="0">
                <a:solidFill>
                  <a:srgbClr val="004F8A"/>
                </a:solidFill>
                <a:cs typeface="Arial" charset="0"/>
              </a:rPr>
              <a:t> (</a:t>
            </a:r>
            <a:r>
              <a:rPr lang="en-US" sz="1800" dirty="0">
                <a:solidFill>
                  <a:srgbClr val="004F8A"/>
                </a:solidFill>
                <a:cs typeface="Arial" charset="0"/>
              </a:rPr>
              <a:t>4</a:t>
            </a:r>
            <a:r>
              <a:rPr lang="en-US" sz="1800" dirty="0" smtClean="0">
                <a:solidFill>
                  <a:srgbClr val="004F8A"/>
                </a:solidFill>
                <a:cs typeface="Arial" charset="0"/>
              </a:rPr>
              <a:t>/4/2012 excluding FAA </a:t>
            </a:r>
            <a:r>
              <a:rPr lang="en-US" sz="1800" dirty="0" err="1" smtClean="0">
                <a:solidFill>
                  <a:srgbClr val="004F8A"/>
                </a:solidFill>
                <a:cs typeface="Arial" charset="0"/>
              </a:rPr>
              <a:t>reimbursables</a:t>
            </a:r>
            <a:r>
              <a:rPr lang="en-US" sz="1800" dirty="0" smtClean="0">
                <a:solidFill>
                  <a:srgbClr val="004F8A"/>
                </a:solidFill>
                <a:cs typeface="Arial" charset="0"/>
              </a:rPr>
              <a:t>, earmarks, and ARRA funding)</a:t>
            </a:r>
            <a:endParaRPr lang="en-US" sz="1800" b="1" dirty="0" smtClean="0">
              <a:solidFill>
                <a:srgbClr val="004F8A"/>
              </a:solidFill>
              <a:cs typeface="Arial" charset="0"/>
            </a:endParaRPr>
          </a:p>
        </p:txBody>
      </p:sp>
      <p:sp>
        <p:nvSpPr>
          <p:cNvPr id="17411" name="Content Placeholder 2"/>
          <p:cNvSpPr>
            <a:spLocks noGrp="1"/>
          </p:cNvSpPr>
          <p:nvPr>
            <p:ph idx="1"/>
          </p:nvPr>
        </p:nvSpPr>
        <p:spPr>
          <a:xfrm>
            <a:off x="457200" y="1905000"/>
            <a:ext cx="8229600" cy="4495800"/>
          </a:xfrm>
        </p:spPr>
        <p:txBody>
          <a:bodyPr/>
          <a:lstStyle/>
          <a:p>
            <a:pPr marL="223838" indent="-223838">
              <a:defRPr/>
            </a:pPr>
            <a:r>
              <a:rPr lang="en-US" sz="3600" dirty="0" smtClean="0">
                <a:solidFill>
                  <a:schemeClr val="tx1">
                    <a:lumMod val="95000"/>
                    <a:lumOff val="5000"/>
                  </a:schemeClr>
                </a:solidFill>
                <a:cs typeface="Arial" charset="0"/>
              </a:rPr>
              <a:t>Geodesy Base: </a:t>
            </a:r>
            <a:r>
              <a:rPr lang="en-US" sz="3600" b="1" dirty="0" smtClean="0">
                <a:cs typeface="Arial" charset="0"/>
              </a:rPr>
              <a:t>$26.314 M </a:t>
            </a:r>
          </a:p>
          <a:p>
            <a:pPr marL="223838" indent="-223838">
              <a:defRPr/>
            </a:pPr>
            <a:r>
              <a:rPr lang="en-US" sz="3600" dirty="0" smtClean="0">
                <a:cs typeface="Arial" charset="0"/>
              </a:rPr>
              <a:t>National Height Modernization: </a:t>
            </a:r>
            <a:r>
              <a:rPr lang="en-US" sz="3600" b="1" dirty="0" smtClean="0">
                <a:cs typeface="Arial" charset="0"/>
              </a:rPr>
              <a:t>$2.389 M </a:t>
            </a:r>
            <a:endParaRPr lang="en-US" sz="3600" b="1" dirty="0">
              <a:cs typeface="Arial" charset="0"/>
            </a:endParaRPr>
          </a:p>
          <a:p>
            <a:pPr marL="223838" indent="-223838">
              <a:defRPr/>
            </a:pPr>
            <a:r>
              <a:rPr lang="en-US" sz="3600" dirty="0" smtClean="0">
                <a:cs typeface="Arial" charset="0"/>
              </a:rPr>
              <a:t>Mapping and Charting Base:  </a:t>
            </a:r>
            <a:r>
              <a:rPr lang="en-US" sz="3600" b="1" dirty="0" smtClean="0">
                <a:cs typeface="Arial" charset="0"/>
              </a:rPr>
              <a:t>$4.526 M</a:t>
            </a:r>
          </a:p>
          <a:p>
            <a:pPr marL="223838" indent="-223838">
              <a:defRPr/>
            </a:pPr>
            <a:r>
              <a:rPr lang="en-US" sz="3600" dirty="0" smtClean="0">
                <a:cs typeface="Arial" charset="0"/>
              </a:rPr>
              <a:t>Shoreline Mapping: </a:t>
            </a:r>
            <a:r>
              <a:rPr lang="en-US" sz="3600" b="1" dirty="0" smtClean="0">
                <a:cs typeface="Arial" charset="0"/>
              </a:rPr>
              <a:t>$2.257 M </a:t>
            </a:r>
          </a:p>
          <a:p>
            <a:pPr marL="223838" indent="-223838">
              <a:buFont typeface="Arial" charset="0"/>
              <a:buNone/>
              <a:defRPr/>
            </a:pPr>
            <a:r>
              <a:rPr lang="en-US" sz="3600" b="1" dirty="0" smtClean="0">
                <a:cs typeface="Arial" charset="0"/>
              </a:rPr>
              <a:t>Total: $35.486 M  </a:t>
            </a:r>
          </a:p>
          <a:p>
            <a:pPr marL="223838" indent="-223838">
              <a:buFont typeface="Arial" charset="0"/>
              <a:buNone/>
              <a:defRPr/>
            </a:pPr>
            <a:endParaRPr lang="en-US" sz="2000" b="1" dirty="0" smtClean="0">
              <a:cs typeface="Arial" charset="0"/>
            </a:endParaRPr>
          </a:p>
        </p:txBody>
      </p:sp>
      <p:sp>
        <p:nvSpPr>
          <p:cNvPr id="4" name="Rectangle 3"/>
          <p:cNvSpPr/>
          <p:nvPr/>
        </p:nvSpPr>
        <p:spPr>
          <a:xfrm>
            <a:off x="457200" y="1976846"/>
            <a:ext cx="8153400" cy="3429000"/>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28575">
                <a:solidFill>
                  <a:schemeClr val="tx1"/>
                </a:solidFill>
              </a:ln>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74090"/>
            <a:ext cx="9144000" cy="649176"/>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smtClean="0">
                <a:ln>
                  <a:noFill/>
                </a:ln>
                <a:solidFill>
                  <a:schemeClr val="tx1"/>
                </a:solidFill>
                <a:effectLst/>
                <a:uLnTx/>
                <a:uFillTx/>
                <a:latin typeface="Arial" charset="0"/>
                <a:ea typeface="+mj-ea"/>
                <a:cs typeface="Arial" charset="0"/>
              </a:rPr>
              <a:t>NGS</a:t>
            </a:r>
            <a:r>
              <a:rPr kumimoji="0" lang="en-US" sz="3000" b="1" i="0" u="none" strike="noStrike" kern="1200" cap="none" spc="0" normalizeH="0" noProof="0" dirty="0" smtClean="0">
                <a:ln>
                  <a:noFill/>
                </a:ln>
                <a:solidFill>
                  <a:schemeClr val="tx1"/>
                </a:solidFill>
                <a:effectLst/>
                <a:uLnTx/>
                <a:uFillTx/>
                <a:latin typeface="Arial" charset="0"/>
                <a:ea typeface="+mj-ea"/>
                <a:cs typeface="Arial" charset="0"/>
              </a:rPr>
              <a:t> Geodetic Advisors Program </a:t>
            </a:r>
            <a:r>
              <a:rPr lang="en-US" sz="3000" b="1" dirty="0" smtClean="0">
                <a:latin typeface="Arial" charset="0"/>
                <a:ea typeface="+mj-ea"/>
                <a:cs typeface="Arial" charset="0"/>
              </a:rPr>
              <a:t>in the West</a:t>
            </a:r>
            <a:endParaRPr kumimoji="0" lang="en-US" sz="3000" b="1" i="0" u="none" strike="noStrike" kern="1200" cap="none" spc="0" normalizeH="0" baseline="0" noProof="0" dirty="0" smtClean="0">
              <a:ln>
                <a:noFill/>
              </a:ln>
              <a:solidFill>
                <a:schemeClr val="tx1"/>
              </a:solidFill>
              <a:effectLst/>
              <a:uLnTx/>
              <a:uFillTx/>
              <a:latin typeface="Arial" charset="0"/>
              <a:ea typeface="+mj-ea"/>
              <a:cs typeface="Arial" charset="0"/>
            </a:endParaRPr>
          </a:p>
        </p:txBody>
      </p:sp>
      <p:pic>
        <p:nvPicPr>
          <p:cNvPr id="6" name="Picture 5" descr="StateAdvisorsMap2011.jpg"/>
          <p:cNvPicPr>
            <a:picLocks noChangeAspect="1"/>
          </p:cNvPicPr>
          <p:nvPr/>
        </p:nvPicPr>
        <p:blipFill>
          <a:blip r:embed="rId3"/>
          <a:stretch>
            <a:fillRect/>
          </a:stretch>
        </p:blipFill>
        <p:spPr>
          <a:xfrm>
            <a:off x="533400" y="963700"/>
            <a:ext cx="6155661" cy="4751736"/>
          </a:xfrm>
          <a:prstGeom prst="rect">
            <a:avLst/>
          </a:prstGeom>
        </p:spPr>
      </p:pic>
      <p:sp>
        <p:nvSpPr>
          <p:cNvPr id="4" name="TextBox 3"/>
          <p:cNvSpPr txBox="1"/>
          <p:nvPr/>
        </p:nvSpPr>
        <p:spPr>
          <a:xfrm>
            <a:off x="533400" y="5858068"/>
            <a:ext cx="7131311" cy="461665"/>
          </a:xfrm>
          <a:prstGeom prst="rect">
            <a:avLst/>
          </a:prstGeom>
          <a:noFill/>
        </p:spPr>
        <p:txBody>
          <a:bodyPr wrap="none" rtlCol="0">
            <a:spAutoFit/>
          </a:bodyPr>
          <a:lstStyle/>
          <a:p>
            <a:r>
              <a:rPr lang="en-US" sz="2400" dirty="0" smtClean="0"/>
              <a:t>Geodetic Advisor Branch Chief: Ross.Mackay@noaa.gov</a:t>
            </a:r>
            <a:endParaRPr lang="en-US" sz="2400" dirty="0"/>
          </a:p>
        </p:txBody>
      </p:sp>
      <p:sp>
        <p:nvSpPr>
          <p:cNvPr id="7" name="TextBox 6"/>
          <p:cNvSpPr txBox="1"/>
          <p:nvPr/>
        </p:nvSpPr>
        <p:spPr>
          <a:xfrm>
            <a:off x="6524343" y="698678"/>
            <a:ext cx="2570229" cy="5016758"/>
          </a:xfrm>
          <a:prstGeom prst="rect">
            <a:avLst/>
          </a:prstGeom>
          <a:noFill/>
        </p:spPr>
        <p:txBody>
          <a:bodyPr wrap="square" rtlCol="0">
            <a:spAutoFit/>
          </a:bodyPr>
          <a:lstStyle/>
          <a:p>
            <a:pPr algn="ctr"/>
            <a:endParaRPr lang="en-US" sz="2000" dirty="0" smtClean="0"/>
          </a:p>
          <a:p>
            <a:pPr algn="ctr">
              <a:buFont typeface="Wingdings" pitchFamily="2" charset="2"/>
              <a:buChar char="q"/>
            </a:pPr>
            <a:r>
              <a:rPr lang="en-US" sz="2000" dirty="0" smtClean="0"/>
              <a:t>SW Region</a:t>
            </a:r>
          </a:p>
          <a:p>
            <a:pPr algn="ctr"/>
            <a:r>
              <a:rPr lang="en-US" sz="2000" dirty="0" smtClean="0"/>
              <a:t>(AZ,NM,NV,UT)</a:t>
            </a:r>
          </a:p>
          <a:p>
            <a:pPr algn="ctr"/>
            <a:r>
              <a:rPr lang="en-US" sz="2000" b="1" i="1" u="sng" dirty="0" smtClean="0"/>
              <a:t>William Stone</a:t>
            </a:r>
          </a:p>
          <a:p>
            <a:pPr algn="ctr"/>
            <a:endParaRPr lang="en-US" sz="2000" b="1" i="1" u="sng" dirty="0" smtClean="0"/>
          </a:p>
          <a:p>
            <a:pPr marL="342900" indent="-342900" algn="ctr">
              <a:buFont typeface="Wingdings" pitchFamily="2" charset="2"/>
              <a:buChar char="q"/>
            </a:pPr>
            <a:r>
              <a:rPr lang="en-US" sz="2000" dirty="0" smtClean="0"/>
              <a:t>Oregon</a:t>
            </a:r>
          </a:p>
          <a:p>
            <a:pPr algn="ctr"/>
            <a:r>
              <a:rPr lang="en-US" sz="2000" b="1" i="1" u="sng" dirty="0" smtClean="0"/>
              <a:t>Mark L. Armstrong</a:t>
            </a:r>
          </a:p>
          <a:p>
            <a:pPr algn="ctr"/>
            <a:endParaRPr lang="en-US" sz="2000" dirty="0" smtClean="0"/>
          </a:p>
          <a:p>
            <a:pPr algn="ctr">
              <a:buFont typeface="Wingdings" pitchFamily="2" charset="2"/>
              <a:buChar char="q"/>
            </a:pPr>
            <a:r>
              <a:rPr lang="en-US" sz="2000" dirty="0" smtClean="0"/>
              <a:t>Colorado</a:t>
            </a:r>
            <a:endParaRPr lang="en-US" sz="1000" dirty="0" smtClean="0"/>
          </a:p>
          <a:p>
            <a:pPr algn="ctr"/>
            <a:r>
              <a:rPr lang="en-US" sz="2000" b="1" i="1" u="sng" dirty="0" smtClean="0"/>
              <a:t>Pam Fromhertz</a:t>
            </a:r>
          </a:p>
          <a:p>
            <a:pPr algn="ctr"/>
            <a:endParaRPr lang="en-US" sz="2000" b="1" i="1" u="sng" dirty="0" smtClean="0"/>
          </a:p>
          <a:p>
            <a:pPr marL="342900" indent="-342900" algn="ctr">
              <a:buFont typeface="Wingdings" pitchFamily="2" charset="2"/>
              <a:buChar char="q"/>
            </a:pPr>
            <a:r>
              <a:rPr lang="en-US" sz="2000" dirty="0"/>
              <a:t>Idaho/Montana</a:t>
            </a:r>
          </a:p>
          <a:p>
            <a:pPr algn="ctr"/>
            <a:r>
              <a:rPr lang="en-US" sz="2000" b="1" i="1" u="sng" dirty="0" smtClean="0"/>
              <a:t>Curt Smith</a:t>
            </a:r>
            <a:endParaRPr lang="en-US" sz="2000" b="1" i="1" u="sng" dirty="0"/>
          </a:p>
          <a:p>
            <a:pPr algn="ctr"/>
            <a:endParaRPr lang="en-US" sz="2000" b="1" i="1" u="sng" dirty="0" smtClean="0"/>
          </a:p>
          <a:p>
            <a:pPr algn="ctr">
              <a:buFont typeface="Wingdings" pitchFamily="2" charset="2"/>
              <a:buChar char="q"/>
            </a:pPr>
            <a:r>
              <a:rPr lang="en-US" sz="2000" dirty="0" smtClean="0"/>
              <a:t>Wyoming</a:t>
            </a:r>
          </a:p>
          <a:p>
            <a:pPr algn="ctr"/>
            <a:r>
              <a:rPr lang="en-US" sz="2000" b="1" i="1" u="sng" dirty="0" smtClean="0"/>
              <a:t>Mike Londe (BLM)</a:t>
            </a:r>
            <a:endParaRPr lang="en-US" sz="2000" b="1" i="1" u="sng"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Changing Face of the Geodetic Advisor Program</a:t>
            </a:r>
            <a:endParaRPr lang="en-US" dirty="0"/>
          </a:p>
        </p:txBody>
      </p:sp>
      <p:sp>
        <p:nvSpPr>
          <p:cNvPr id="3" name="Content Placeholder 2"/>
          <p:cNvSpPr>
            <a:spLocks noGrp="1"/>
          </p:cNvSpPr>
          <p:nvPr>
            <p:ph idx="1"/>
          </p:nvPr>
        </p:nvSpPr>
        <p:spPr/>
        <p:txBody>
          <a:bodyPr/>
          <a:lstStyle/>
          <a:p>
            <a:r>
              <a:rPr lang="en-US" dirty="0" smtClean="0"/>
              <a:t>1. What are we not?</a:t>
            </a:r>
          </a:p>
          <a:p>
            <a:pPr marL="0" indent="0">
              <a:buNone/>
            </a:pPr>
            <a:r>
              <a:rPr lang="en-US" dirty="0" smtClean="0"/>
              <a:t>	GEODENTIST</a:t>
            </a:r>
          </a:p>
          <a:p>
            <a:r>
              <a:rPr lang="en-US" dirty="0" smtClean="0"/>
              <a:t>2. What/who are we?</a:t>
            </a:r>
          </a:p>
          <a:p>
            <a:endParaRPr lang="en-US" dirty="0" smtClean="0"/>
          </a:p>
          <a:p>
            <a:r>
              <a:rPr lang="en-US" dirty="0" smtClean="0"/>
              <a:t>3. How is it changing?</a:t>
            </a:r>
            <a:endParaRPr lang="en-US" dirty="0"/>
          </a:p>
        </p:txBody>
      </p:sp>
      <p:pic>
        <p:nvPicPr>
          <p:cNvPr id="7170" name="Picture 2" descr="C:\Users\Marti.Ikehara\AppData\Local\Microsoft\Windows\Temporary Internet Files\Content.IE5\OZ3W5ORM\MC9004325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610" y="1143000"/>
            <a:ext cx="139177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arti.Ikehara\AppData\Local\Microsoft\Windows\Temporary Internet Files\Content.IE5\6VMM933W\MC9001984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526803"/>
            <a:ext cx="1721667" cy="15778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rti.Ikehara\AppData\Local\Microsoft\Windows\Temporary Internet Files\Content.IE5\71DTDVFE\MC90033430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5662" y="3104655"/>
            <a:ext cx="1176833" cy="181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21" presetClass="entr" presetSubtype="1"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heel(1)">
                                      <p:cBhvr>
                                        <p:cTn id="16" dur="500"/>
                                        <p:tgtEl>
                                          <p:spTgt spid="717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par>
                          <p:cTn id="22" fill="hold">
                            <p:stCondLst>
                              <p:cond delay="2000"/>
                            </p:stCondLst>
                            <p:childTnLst>
                              <p:par>
                                <p:cTn id="23" presetID="1" presetClass="entr" presetSubtype="0" fill="hold" nodeType="afterEffect">
                                  <p:stCondLst>
                                    <p:cond delay="0"/>
                                  </p:stCondLst>
                                  <p:iterate type="wd">
                                    <p:tmAbs val="500"/>
                                  </p:iterate>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Changing Face of the Geodetic Advisor Program</a:t>
            </a:r>
            <a:endParaRPr lang="en-US" dirty="0"/>
          </a:p>
        </p:txBody>
      </p:sp>
      <p:sp>
        <p:nvSpPr>
          <p:cNvPr id="3" name="Content Placeholder 2"/>
          <p:cNvSpPr>
            <a:spLocks noGrp="1"/>
          </p:cNvSpPr>
          <p:nvPr>
            <p:ph idx="1"/>
          </p:nvPr>
        </p:nvSpPr>
        <p:spPr>
          <a:xfrm>
            <a:off x="525439" y="1524000"/>
            <a:ext cx="8610600" cy="4800600"/>
          </a:xfrm>
        </p:spPr>
        <p:txBody>
          <a:bodyPr>
            <a:normAutofit/>
          </a:bodyPr>
          <a:lstStyle/>
          <a:p>
            <a:r>
              <a:rPr lang="en-US" sz="3000" dirty="0" smtClean="0">
                <a:solidFill>
                  <a:schemeClr val="bg1">
                    <a:lumMod val="50000"/>
                  </a:schemeClr>
                </a:solidFill>
              </a:rPr>
              <a:t>1. What are we not?</a:t>
            </a:r>
          </a:p>
          <a:p>
            <a:r>
              <a:rPr lang="en-US" sz="3000" dirty="0" smtClean="0"/>
              <a:t>2. What are we?</a:t>
            </a:r>
          </a:p>
          <a:p>
            <a:pPr marL="0" indent="0">
              <a:buNone/>
            </a:pPr>
            <a:r>
              <a:rPr lang="en-US" sz="3000" dirty="0" smtClean="0"/>
              <a:t>We provide the link between</a:t>
            </a:r>
          </a:p>
          <a:p>
            <a:pPr marL="0" indent="0">
              <a:buNone/>
            </a:pPr>
            <a:r>
              <a:rPr lang="en-US" sz="3000" dirty="0" smtClean="0"/>
              <a:t>Geodesy and other customers, typically surveyors but also anyone wanting to connect to the NSRS</a:t>
            </a:r>
          </a:p>
          <a:p>
            <a:r>
              <a:rPr lang="en-US" sz="3000" dirty="0" smtClean="0"/>
              <a:t>Who are we?</a:t>
            </a:r>
          </a:p>
          <a:p>
            <a:pPr marL="0" indent="0">
              <a:buNone/>
            </a:pPr>
            <a:r>
              <a:rPr lang="en-US" sz="3000" dirty="0" smtClean="0"/>
              <a:t>20 advisors; 3 are PLS, 2 of those also PE, 2 are PhD</a:t>
            </a:r>
          </a:p>
          <a:p>
            <a:pPr marL="0" indent="0">
              <a:buNone/>
            </a:pPr>
            <a:r>
              <a:rPr lang="en-US" sz="3000" dirty="0" smtClean="0"/>
              <a:t>1/3 transitioned from NGS field assignments; others came </a:t>
            </a:r>
            <a:r>
              <a:rPr lang="en-US" sz="3000" dirty="0" err="1" smtClean="0"/>
              <a:t>fr</a:t>
            </a:r>
            <a:r>
              <a:rPr lang="en-US" sz="3000" dirty="0" smtClean="0"/>
              <a:t> other </a:t>
            </a:r>
            <a:r>
              <a:rPr lang="en-US" sz="3000" dirty="0" err="1" smtClean="0"/>
              <a:t>gov</a:t>
            </a:r>
            <a:r>
              <a:rPr lang="en-US" sz="3000" dirty="0" smtClean="0"/>
              <a:t>, 2 came </a:t>
            </a:r>
            <a:r>
              <a:rPr lang="en-US" sz="3000" dirty="0" err="1" smtClean="0"/>
              <a:t>fr</a:t>
            </a:r>
            <a:r>
              <a:rPr lang="en-US" sz="3000" dirty="0" smtClean="0"/>
              <a:t> the cooperator</a:t>
            </a:r>
          </a:p>
          <a:p>
            <a:pPr marL="0" indent="0">
              <a:buNone/>
            </a:pPr>
            <a:endParaRPr lang="en-US" dirty="0" smtClean="0"/>
          </a:p>
        </p:txBody>
      </p:sp>
      <p:pic>
        <p:nvPicPr>
          <p:cNvPr id="7171" name="Picture 3" descr="C:\Users\Marti.Ikehara\AppData\Local\Microsoft\Windows\Temporary Internet Files\Content.IE5\OA4B7OGR\MC90044210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2979738" cy="98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Changing Face of the Geodetic Advisor Program</a:t>
            </a:r>
            <a:endParaRPr lang="en-US" dirty="0"/>
          </a:p>
        </p:txBody>
      </p:sp>
      <p:sp>
        <p:nvSpPr>
          <p:cNvPr id="3" name="Content Placeholder 2"/>
          <p:cNvSpPr>
            <a:spLocks noGrp="1"/>
          </p:cNvSpPr>
          <p:nvPr>
            <p:ph idx="1"/>
          </p:nvPr>
        </p:nvSpPr>
        <p:spPr>
          <a:xfrm>
            <a:off x="457200" y="1524000"/>
            <a:ext cx="8229600" cy="4602163"/>
          </a:xfrm>
        </p:spPr>
        <p:txBody>
          <a:bodyPr>
            <a:normAutofit/>
          </a:bodyPr>
          <a:lstStyle/>
          <a:p>
            <a:pPr marL="0" indent="0">
              <a:buNone/>
            </a:pPr>
            <a:r>
              <a:rPr lang="en-US" dirty="0" smtClean="0"/>
              <a:t>1. What are we not?  2. What/who are we?</a:t>
            </a:r>
          </a:p>
          <a:p>
            <a:r>
              <a:rPr lang="en-US" dirty="0" smtClean="0"/>
              <a:t>3. How is it changing?  We are…</a:t>
            </a:r>
          </a:p>
          <a:p>
            <a:pPr>
              <a:buFont typeface="Wingdings" pitchFamily="2" charset="2"/>
              <a:buChar char="Ø"/>
            </a:pPr>
            <a:r>
              <a:rPr lang="en-US" dirty="0"/>
              <a:t>Baby boomers!  </a:t>
            </a:r>
            <a:r>
              <a:rPr lang="en-US" dirty="0" smtClean="0"/>
              <a:t>Aging…Retiring</a:t>
            </a:r>
          </a:p>
          <a:p>
            <a:pPr>
              <a:buFont typeface="Wingdings" pitchFamily="2" charset="2"/>
              <a:buChar char="Ø"/>
            </a:pPr>
            <a:r>
              <a:rPr lang="en-US" dirty="0" smtClean="0"/>
              <a:t>Fewer cooperative partners (states)</a:t>
            </a:r>
          </a:p>
          <a:p>
            <a:pPr marL="0" indent="0">
              <a:buNone/>
            </a:pPr>
            <a:r>
              <a:rPr lang="en-US" dirty="0" smtClean="0"/>
              <a:t>can justify the financial agreement</a:t>
            </a:r>
          </a:p>
          <a:p>
            <a:pPr>
              <a:buFont typeface="Wingdings" pitchFamily="2" charset="2"/>
              <a:buChar char="Ø"/>
            </a:pPr>
            <a:r>
              <a:rPr lang="en-US" dirty="0" smtClean="0"/>
              <a:t>Recommendation from some many years ago was for </a:t>
            </a:r>
            <a:r>
              <a:rPr lang="en-US" dirty="0" err="1" smtClean="0"/>
              <a:t>Fedgov</a:t>
            </a:r>
            <a:r>
              <a:rPr lang="en-US" dirty="0" smtClean="0"/>
              <a:t> to fully fund Advisor program</a:t>
            </a:r>
          </a:p>
          <a:p>
            <a:pPr>
              <a:buFont typeface="Wingdings" pitchFamily="2" charset="2"/>
              <a:buChar char="Ø"/>
            </a:pPr>
            <a:r>
              <a:rPr lang="en-US" dirty="0" smtClean="0"/>
              <a:t>Advisors to be located at NOAA or Fed office</a:t>
            </a:r>
          </a:p>
          <a:p>
            <a:pPr>
              <a:buFont typeface="Wingdings" pitchFamily="2" charset="2"/>
              <a:buChar char="Ø"/>
            </a:pPr>
            <a:endParaRPr lang="en-US" dirty="0"/>
          </a:p>
        </p:txBody>
      </p:sp>
      <p:pic>
        <p:nvPicPr>
          <p:cNvPr id="8194" name="Picture 2" descr="C:\Users\Marti.Ikehara\AppData\Local\Microsoft\Windows\Temporary Internet Files\Content.IE5\YK4MKJRZ\MC90010501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981200"/>
            <a:ext cx="1762049" cy="179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7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circle(in)">
                                      <p:cBhvr>
                                        <p:cTn id="14" dur="2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william.stone\My Documents\Presentations\UCLS 2011\ITRF2008-Vel.gif"/>
          <p:cNvPicPr>
            <a:picLocks noChangeAspect="1" noChangeArrowheads="1"/>
          </p:cNvPicPr>
          <p:nvPr/>
        </p:nvPicPr>
        <p:blipFill>
          <a:blip r:embed="rId2"/>
          <a:srcRect/>
          <a:stretch>
            <a:fillRect/>
          </a:stretch>
        </p:blipFill>
        <p:spPr bwMode="auto">
          <a:xfrm>
            <a:off x="203996" y="1818576"/>
            <a:ext cx="8682378" cy="4612512"/>
          </a:xfrm>
          <a:prstGeom prst="rect">
            <a:avLst/>
          </a:prstGeom>
          <a:noFill/>
        </p:spPr>
      </p:pic>
      <p:sp>
        <p:nvSpPr>
          <p:cNvPr id="6147" name="Title 1"/>
          <p:cNvSpPr>
            <a:spLocks noGrp="1"/>
          </p:cNvSpPr>
          <p:nvPr>
            <p:ph type="title"/>
          </p:nvPr>
        </p:nvSpPr>
        <p:spPr>
          <a:xfrm>
            <a:off x="457200" y="274638"/>
            <a:ext cx="8382000" cy="868362"/>
          </a:xfrm>
        </p:spPr>
        <p:txBody>
          <a:bodyPr/>
          <a:lstStyle/>
          <a:p>
            <a:pPr eaLnBrk="1" hangingPunct="1"/>
            <a:r>
              <a:rPr lang="en-US" sz="4000" dirty="0" smtClean="0"/>
              <a:t>Rationale for Updating the NSRS (CORS)</a:t>
            </a:r>
          </a:p>
        </p:txBody>
      </p:sp>
      <p:sp>
        <p:nvSpPr>
          <p:cNvPr id="6148" name="Content Placeholder 2"/>
          <p:cNvSpPr>
            <a:spLocks noGrp="1"/>
          </p:cNvSpPr>
          <p:nvPr>
            <p:ph idx="1"/>
          </p:nvPr>
        </p:nvSpPr>
        <p:spPr>
          <a:xfrm>
            <a:off x="457200" y="1066800"/>
            <a:ext cx="8229600" cy="5059363"/>
          </a:xfrm>
        </p:spPr>
        <p:txBody>
          <a:bodyPr/>
          <a:lstStyle/>
          <a:p>
            <a:pPr eaLnBrk="1" hangingPunct="1"/>
            <a:r>
              <a:rPr lang="en-US" dirty="0" smtClean="0"/>
              <a:t>Definition starts with a global RF: ITRF##</a:t>
            </a:r>
          </a:p>
          <a:p>
            <a:pPr eaLnBrk="1" hangingPunct="1"/>
            <a:r>
              <a:rPr lang="en-US" dirty="0" smtClean="0"/>
              <a:t>No fixed tectonic plate results in velocities</a:t>
            </a:r>
          </a:p>
        </p:txBody>
      </p:sp>
      <p:sp>
        <p:nvSpPr>
          <p:cNvPr id="7" name="Rounded Rectangle 6"/>
          <p:cNvSpPr/>
          <p:nvPr/>
        </p:nvSpPr>
        <p:spPr bwMode="auto">
          <a:xfrm>
            <a:off x="5142782" y="5638800"/>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Changing Face of the Geodetic Advisor </a:t>
            </a:r>
            <a:r>
              <a:rPr lang="en-US" dirty="0" smtClean="0"/>
              <a:t>Program, Geography</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a:t>Provide equal service to non-coop </a:t>
            </a:r>
            <a:r>
              <a:rPr lang="en-US" dirty="0" smtClean="0"/>
              <a:t>states</a:t>
            </a:r>
          </a:p>
          <a:p>
            <a:pPr>
              <a:buFont typeface="Wingdings" pitchFamily="2" charset="2"/>
              <a:buChar char="Ø"/>
            </a:pPr>
            <a:r>
              <a:rPr lang="en-US" dirty="0" smtClean="0"/>
              <a:t>REGIONALIZATION</a:t>
            </a:r>
          </a:p>
          <a:p>
            <a:pPr>
              <a:buFont typeface="Wingdings" pitchFamily="2" charset="2"/>
              <a:buChar char="Ø"/>
            </a:pPr>
            <a:r>
              <a:rPr lang="en-US" sz="3000" dirty="0" smtClean="0"/>
              <a:t>15 advisors total for 50 states, PR, Pacific islands</a:t>
            </a:r>
          </a:p>
          <a:p>
            <a:pPr>
              <a:buFont typeface="Wingdings" pitchFamily="2" charset="2"/>
              <a:buChar char="Ø"/>
            </a:pPr>
            <a:r>
              <a:rPr lang="en-US" sz="3000" dirty="0" smtClean="0"/>
              <a:t>Regions being discussed in NGS Advisory Group</a:t>
            </a:r>
          </a:p>
          <a:p>
            <a:pPr marL="0" indent="0">
              <a:buNone/>
            </a:pPr>
            <a:r>
              <a:rPr lang="en-US" sz="3000" dirty="0" smtClean="0">
                <a:hlinkClick r:id="rId2"/>
              </a:rPr>
              <a:t>Ross.Mackay@noaa.gov</a:t>
            </a:r>
            <a:r>
              <a:rPr lang="en-US" sz="3000" dirty="0" smtClean="0"/>
              <a:t> is Chair (SAB Chief)</a:t>
            </a:r>
          </a:p>
          <a:p>
            <a:pPr>
              <a:buFont typeface="Wingdings" pitchFamily="2" charset="2"/>
              <a:buChar char="Ø"/>
            </a:pPr>
            <a:r>
              <a:rPr lang="en-US" sz="3000" dirty="0" smtClean="0"/>
              <a:t>Situated in a city with decent airport!</a:t>
            </a:r>
          </a:p>
          <a:p>
            <a:pPr>
              <a:buFont typeface="Wingdings" pitchFamily="2" charset="2"/>
              <a:buChar char="Ø"/>
            </a:pPr>
            <a:r>
              <a:rPr lang="en-US" sz="3000" dirty="0" smtClean="0"/>
              <a:t>Proposal includes “State Coordinator” as POC</a:t>
            </a:r>
          </a:p>
          <a:p>
            <a:pPr>
              <a:buFont typeface="Wingdings" pitchFamily="2" charset="2"/>
              <a:buChar char="Ø"/>
            </a:pPr>
            <a:r>
              <a:rPr lang="en-US" sz="3000" dirty="0" smtClean="0"/>
              <a:t>Transition in next 4 years, with attrition</a:t>
            </a:r>
          </a:p>
          <a:p>
            <a:pPr>
              <a:buFont typeface="Wingdings" pitchFamily="2" charset="2"/>
              <a:buChar char="Ø"/>
            </a:pPr>
            <a:endParaRPr lang="en-US" sz="3000" dirty="0" smtClean="0"/>
          </a:p>
          <a:p>
            <a:pPr>
              <a:buFont typeface="Wingdings" pitchFamily="2" charset="2"/>
              <a:buChar char="Ø"/>
            </a:pPr>
            <a:endParaRPr lang="en-US" sz="3000" dirty="0" smtClean="0"/>
          </a:p>
          <a:p>
            <a:endParaRPr lang="en-US" dirty="0"/>
          </a:p>
          <a:p>
            <a:endParaRPr lang="en-US" dirty="0"/>
          </a:p>
        </p:txBody>
      </p:sp>
      <p:pic>
        <p:nvPicPr>
          <p:cNvPr id="2050" name="Picture 2" descr="C:\Users\Marti.Ikehara\AppData\Local\Microsoft\Windows\Temporary Internet Files\Content.IE5\8TXOJUN5\MC90043266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81200"/>
            <a:ext cx="914256" cy="91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15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u="sng" dirty="0" smtClean="0">
                <a:solidFill>
                  <a:srgbClr val="9933FF"/>
                </a:solidFill>
              </a:rPr>
              <a:t>Table of contents</a:t>
            </a:r>
            <a:endParaRPr lang="en-US" b="1" u="sng" dirty="0">
              <a:solidFill>
                <a:srgbClr val="9933FF"/>
              </a:solidFill>
            </a:endParaRPr>
          </a:p>
        </p:txBody>
      </p:sp>
      <p:sp>
        <p:nvSpPr>
          <p:cNvPr id="3" name="Content Placeholder 2"/>
          <p:cNvSpPr>
            <a:spLocks noGrp="1"/>
          </p:cNvSpPr>
          <p:nvPr>
            <p:ph idx="1"/>
          </p:nvPr>
        </p:nvSpPr>
        <p:spPr>
          <a:xfrm>
            <a:off x="457200" y="1143000"/>
            <a:ext cx="8229600" cy="5105400"/>
          </a:xfrm>
        </p:spPr>
        <p:txBody>
          <a:bodyPr/>
          <a:lstStyle/>
          <a:p>
            <a:pPr marL="514350" indent="-514350">
              <a:buFont typeface="+mj-lt"/>
              <a:buAutoNum type="arabicPeriod"/>
            </a:pPr>
            <a:r>
              <a:rPr lang="en-US" dirty="0" smtClean="0"/>
              <a:t>NSRS Ref frame improvements</a:t>
            </a:r>
          </a:p>
          <a:p>
            <a:pPr marL="400050" lvl="1" indent="0">
              <a:buNone/>
            </a:pPr>
            <a:r>
              <a:rPr lang="en-US" dirty="0" smtClean="0"/>
              <a:t>For CORS, for passive, Geoid model</a:t>
            </a:r>
          </a:p>
          <a:p>
            <a:pPr marL="514350" indent="-514350">
              <a:buFont typeface="+mj-lt"/>
              <a:buAutoNum type="arabicPeriod"/>
            </a:pPr>
            <a:r>
              <a:rPr lang="en-US" dirty="0" smtClean="0"/>
              <a:t>NSRS Evolution</a:t>
            </a:r>
          </a:p>
          <a:p>
            <a:pPr marL="400050" lvl="1" indent="0">
              <a:buNone/>
            </a:pPr>
            <a:r>
              <a:rPr lang="en-US" dirty="0" smtClean="0"/>
              <a:t>GRAV-D, GSVS, NSRS revolution</a:t>
            </a:r>
          </a:p>
          <a:p>
            <a:pPr marL="514350" indent="-514350">
              <a:buFont typeface="+mj-lt"/>
              <a:buAutoNum type="arabicPeriod"/>
            </a:pPr>
            <a:r>
              <a:rPr lang="en-US" dirty="0" smtClean="0"/>
              <a:t>NGS </a:t>
            </a:r>
            <a:r>
              <a:rPr lang="en-US" sz="2800" dirty="0" smtClean="0"/>
              <a:t>FY12</a:t>
            </a:r>
            <a:r>
              <a:rPr lang="en-US" dirty="0" smtClean="0"/>
              <a:t> Budget </a:t>
            </a:r>
            <a:r>
              <a:rPr lang="en-US" sz="2800" dirty="0" smtClean="0"/>
              <a:t>&amp; </a:t>
            </a:r>
            <a:r>
              <a:rPr lang="en-US" dirty="0" smtClean="0"/>
              <a:t>Geodetic </a:t>
            </a:r>
            <a:r>
              <a:rPr lang="en-US" dirty="0"/>
              <a:t>Advisor </a:t>
            </a:r>
            <a:r>
              <a:rPr lang="en-US" dirty="0" smtClean="0"/>
              <a:t>Program</a:t>
            </a:r>
          </a:p>
          <a:p>
            <a:pPr marL="514350" indent="-514350">
              <a:buFont typeface="+mj-lt"/>
              <a:buAutoNum type="arabicPeriod"/>
            </a:pPr>
            <a:r>
              <a:rPr lang="en-US" dirty="0" smtClean="0"/>
              <a:t>Coastal P&amp;S</a:t>
            </a:r>
          </a:p>
          <a:p>
            <a:pPr marL="400050" lvl="1" indent="0">
              <a:buNone/>
            </a:pPr>
            <a:r>
              <a:rPr lang="en-US" dirty="0" smtClean="0"/>
              <a:t>Shoreline Change, VDATUM, SLR, GLOSS, CSC</a:t>
            </a:r>
          </a:p>
          <a:p>
            <a:pPr marL="514350" indent="-514350">
              <a:buFont typeface="+mj-lt"/>
              <a:buAutoNum type="arabicPeriod"/>
            </a:pPr>
            <a:r>
              <a:rPr lang="en-US" dirty="0" smtClean="0"/>
              <a:t>One-minute topics</a:t>
            </a:r>
          </a:p>
          <a:p>
            <a:pPr marL="514350" indent="-514350">
              <a:buFont typeface="+mj-lt"/>
              <a:buAutoNum type="arabicPeriod"/>
            </a:pPr>
            <a:endParaRPr lang="en-US" dirty="0" smtClean="0"/>
          </a:p>
          <a:p>
            <a:pPr marL="400050" lvl="1" indent="0">
              <a:buNone/>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3017671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a:xfrm>
            <a:off x="228600" y="381000"/>
            <a:ext cx="8610600" cy="1143000"/>
          </a:xfrm>
        </p:spPr>
        <p:txBody>
          <a:bodyPr/>
          <a:lstStyle/>
          <a:p>
            <a:pPr eaLnBrk="1" hangingPunct="1"/>
            <a:r>
              <a:rPr lang="en-US" sz="3200" b="1" dirty="0">
                <a:solidFill>
                  <a:srgbClr val="002060"/>
                </a:solidFill>
                <a:latin typeface="Times New Roman" pitchFamily="18" charset="0"/>
                <a:cs typeface="Times New Roman" pitchFamily="18" charset="0"/>
              </a:rPr>
              <a:t>NGS Leverages </a:t>
            </a:r>
            <a:r>
              <a:rPr lang="en-US" sz="3200" b="1" dirty="0" smtClean="0">
                <a:solidFill>
                  <a:srgbClr val="002060"/>
                </a:solidFill>
                <a:latin typeface="Times New Roman" pitchFamily="18" charset="0"/>
                <a:cs typeface="Times New Roman" pitchFamily="18" charset="0"/>
              </a:rPr>
              <a:t>Geospatial </a:t>
            </a:r>
            <a:r>
              <a:rPr lang="en-US" sz="3200" b="1" dirty="0">
                <a:solidFill>
                  <a:srgbClr val="002060"/>
                </a:solidFill>
                <a:latin typeface="Times New Roman" pitchFamily="18" charset="0"/>
                <a:cs typeface="Times New Roman" pitchFamily="18" charset="0"/>
              </a:rPr>
              <a:t>Products and </a:t>
            </a:r>
            <a:r>
              <a:rPr lang="en-US" sz="3200" b="1" dirty="0" smtClean="0">
                <a:solidFill>
                  <a:srgbClr val="002060"/>
                </a:solidFill>
                <a:latin typeface="Times New Roman" pitchFamily="18" charset="0"/>
                <a:cs typeface="Times New Roman" pitchFamily="18" charset="0"/>
              </a:rPr>
              <a:t>Tools (GIS) Related to Maritime Activities</a:t>
            </a:r>
          </a:p>
        </p:txBody>
      </p:sp>
      <p:sp>
        <p:nvSpPr>
          <p:cNvPr id="38915" name="Rectangle 8"/>
          <p:cNvSpPr>
            <a:spLocks noChangeArrowheads="1"/>
          </p:cNvSpPr>
          <p:nvPr/>
        </p:nvSpPr>
        <p:spPr bwMode="auto">
          <a:xfrm>
            <a:off x="228600" y="1473200"/>
            <a:ext cx="853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fontAlgn="base">
              <a:spcBef>
                <a:spcPct val="20000"/>
              </a:spcBef>
              <a:spcAft>
                <a:spcPct val="0"/>
              </a:spcAft>
              <a:buFont typeface="Arial" pitchFamily="34" charset="0"/>
              <a:buChar char="•"/>
            </a:pPr>
            <a:endParaRPr lang="en-US" sz="2800" b="1" dirty="0">
              <a:solidFill>
                <a:srgbClr val="002060"/>
              </a:solidFill>
              <a:latin typeface="Times New Roman" pitchFamily="18" charset="0"/>
              <a:cs typeface="Times New Roman" pitchFamily="18" charset="0"/>
            </a:endParaRPr>
          </a:p>
          <a:p>
            <a:pPr marL="342900" indent="-342900" fontAlgn="base">
              <a:spcBef>
                <a:spcPct val="20000"/>
              </a:spcBef>
              <a:spcAft>
                <a:spcPct val="0"/>
              </a:spcAft>
              <a:buFont typeface="Arial" pitchFamily="34" charset="0"/>
              <a:buChar char="•"/>
            </a:pPr>
            <a:r>
              <a:rPr lang="en-US" sz="2400" dirty="0" smtClean="0">
                <a:solidFill>
                  <a:srgbClr val="002060"/>
                </a:solidFill>
                <a:latin typeface="Times New Roman" pitchFamily="18" charset="0"/>
                <a:cs typeface="Times New Roman" pitchFamily="18" charset="0"/>
              </a:rPr>
              <a:t>Online </a:t>
            </a:r>
            <a:r>
              <a:rPr lang="en-US" sz="2400" dirty="0">
                <a:solidFill>
                  <a:srgbClr val="002060"/>
                </a:solidFill>
                <a:latin typeface="Times New Roman" pitchFamily="18" charset="0"/>
                <a:cs typeface="Times New Roman" pitchFamily="18" charset="0"/>
              </a:rPr>
              <a:t>Positioning User Service (OPUS)</a:t>
            </a:r>
          </a:p>
          <a:p>
            <a:pPr marL="342900" indent="-342900" fontAlgn="base">
              <a:spcBef>
                <a:spcPct val="20000"/>
              </a:spcBef>
              <a:spcAft>
                <a:spcPct val="0"/>
              </a:spcAft>
              <a:buFontTx/>
              <a:buChar char="•"/>
            </a:pPr>
            <a:r>
              <a:rPr lang="en-US" sz="2400" dirty="0" smtClean="0">
                <a:solidFill>
                  <a:srgbClr val="002060"/>
                </a:solidFill>
                <a:latin typeface="Times New Roman" pitchFamily="18" charset="0"/>
                <a:cs typeface="Times New Roman" pitchFamily="18" charset="0"/>
              </a:rPr>
              <a:t>LIDAR </a:t>
            </a:r>
            <a:r>
              <a:rPr lang="en-US" sz="2400" dirty="0">
                <a:solidFill>
                  <a:srgbClr val="002060"/>
                </a:solidFill>
                <a:latin typeface="Times New Roman" pitchFamily="18" charset="0"/>
                <a:cs typeface="Times New Roman" pitchFamily="18" charset="0"/>
              </a:rPr>
              <a:t>and Derivative </a:t>
            </a:r>
            <a:r>
              <a:rPr lang="en-US" sz="2400" dirty="0" smtClean="0">
                <a:solidFill>
                  <a:srgbClr val="002060"/>
                </a:solidFill>
                <a:latin typeface="Times New Roman" pitchFamily="18" charset="0"/>
                <a:cs typeface="Times New Roman" pitchFamily="18" charset="0"/>
              </a:rPr>
              <a:t>Products (DEMs)</a:t>
            </a:r>
          </a:p>
          <a:p>
            <a:pPr marL="342900" indent="-342900" fontAlgn="base">
              <a:spcBef>
                <a:spcPct val="20000"/>
              </a:spcBef>
              <a:spcAft>
                <a:spcPct val="0"/>
              </a:spcAft>
              <a:buFontTx/>
              <a:buChar char="•"/>
            </a:pPr>
            <a:r>
              <a:rPr lang="en-US" sz="2400" dirty="0" smtClean="0">
                <a:solidFill>
                  <a:srgbClr val="002060"/>
                </a:solidFill>
                <a:latin typeface="Times New Roman" pitchFamily="18" charset="0"/>
                <a:cs typeface="Times New Roman" pitchFamily="18" charset="0"/>
              </a:rPr>
              <a:t>Shoreline for NOAA Nautical Charts</a:t>
            </a:r>
            <a:endParaRPr lang="en-US" sz="2400" dirty="0">
              <a:solidFill>
                <a:srgbClr val="002060"/>
              </a:solidFill>
              <a:latin typeface="Times New Roman" pitchFamily="18" charset="0"/>
              <a:cs typeface="Times New Roman" pitchFamily="18" charset="0"/>
            </a:endParaRPr>
          </a:p>
          <a:p>
            <a:pPr marL="342900" indent="-342900" fontAlgn="base">
              <a:spcBef>
                <a:spcPct val="20000"/>
              </a:spcBef>
              <a:spcAft>
                <a:spcPct val="0"/>
              </a:spcAft>
              <a:buFontTx/>
              <a:buChar char="•"/>
            </a:pPr>
            <a:r>
              <a:rPr lang="en-US" sz="2400" dirty="0">
                <a:solidFill>
                  <a:srgbClr val="002060"/>
                </a:solidFill>
                <a:latin typeface="Times New Roman" pitchFamily="18" charset="0"/>
                <a:cs typeface="Times New Roman" pitchFamily="18" charset="0"/>
              </a:rPr>
              <a:t>Emergency Response Activities</a:t>
            </a:r>
          </a:p>
          <a:p>
            <a:pPr marL="342900" indent="-342900" fontAlgn="base">
              <a:spcBef>
                <a:spcPct val="20000"/>
              </a:spcBef>
              <a:spcAft>
                <a:spcPct val="0"/>
              </a:spcAft>
              <a:buFontTx/>
              <a:buChar char="•"/>
            </a:pPr>
            <a:r>
              <a:rPr lang="en-US" sz="2400" dirty="0">
                <a:solidFill>
                  <a:srgbClr val="002060"/>
                </a:solidFill>
                <a:latin typeface="Times New Roman" pitchFamily="18" charset="0"/>
                <a:cs typeface="Times New Roman" pitchFamily="18" charset="0"/>
              </a:rPr>
              <a:t>Monitoring Sea Level </a:t>
            </a:r>
            <a:r>
              <a:rPr lang="en-US" sz="2400" dirty="0" smtClean="0">
                <a:solidFill>
                  <a:srgbClr val="002060"/>
                </a:solidFill>
                <a:latin typeface="Times New Roman" pitchFamily="18" charset="0"/>
                <a:cs typeface="Times New Roman" pitchFamily="18" charset="0"/>
              </a:rPr>
              <a:t>Change</a:t>
            </a:r>
          </a:p>
          <a:p>
            <a:pPr marL="342900" indent="-342900" fontAlgn="base">
              <a:spcBef>
                <a:spcPct val="20000"/>
              </a:spcBef>
              <a:spcAft>
                <a:spcPct val="0"/>
              </a:spcAft>
              <a:buFontTx/>
              <a:buChar char="•"/>
            </a:pPr>
            <a:r>
              <a:rPr lang="en-US" sz="2400" dirty="0" smtClean="0">
                <a:solidFill>
                  <a:srgbClr val="002060"/>
                </a:solidFill>
                <a:latin typeface="Times New Roman" pitchFamily="18" charset="0"/>
                <a:cs typeface="Times New Roman" pitchFamily="18" charset="0"/>
              </a:rPr>
              <a:t>VDATUM model for geodetic/tidal </a:t>
            </a:r>
            <a:r>
              <a:rPr lang="en-US" sz="2400" dirty="0" err="1" smtClean="0">
                <a:solidFill>
                  <a:srgbClr val="002060"/>
                </a:solidFill>
                <a:latin typeface="Times New Roman" pitchFamily="18" charset="0"/>
                <a:cs typeface="Times New Roman" pitchFamily="18" charset="0"/>
              </a:rPr>
              <a:t>datums</a:t>
            </a:r>
            <a:endParaRPr lang="en-US" sz="2400" dirty="0">
              <a:solidFill>
                <a:srgbClr val="002060"/>
              </a:solidFill>
              <a:latin typeface="Times New Roman" pitchFamily="18" charset="0"/>
              <a:cs typeface="Times New Roman" pitchFamily="18" charset="0"/>
            </a:endParaRPr>
          </a:p>
          <a:p>
            <a:pPr marL="342900" indent="-342900" fontAlgn="base">
              <a:spcBef>
                <a:spcPct val="20000"/>
              </a:spcBef>
              <a:spcAft>
                <a:spcPct val="0"/>
              </a:spcAft>
            </a:pPr>
            <a:endParaRPr lang="en-US" sz="2800" dirty="0">
              <a:solidFill>
                <a:srgbClr val="002060"/>
              </a:solidFill>
              <a:cs typeface="Arial" pitchFamily="34" charset="0"/>
            </a:endParaRPr>
          </a:p>
        </p:txBody>
      </p:sp>
      <p:pic>
        <p:nvPicPr>
          <p:cNvPr id="115714" name="Picture 2"/>
          <p:cNvPicPr>
            <a:picLocks noChangeAspect="1" noChangeArrowheads="1"/>
          </p:cNvPicPr>
          <p:nvPr/>
        </p:nvPicPr>
        <p:blipFill>
          <a:blip r:embed="rId5"/>
          <a:srcRect/>
          <a:stretch>
            <a:fillRect/>
          </a:stretch>
        </p:blipFill>
        <p:spPr bwMode="auto">
          <a:xfrm>
            <a:off x="5907225" y="2057400"/>
            <a:ext cx="2778125" cy="1978025"/>
          </a:xfrm>
          <a:prstGeom prst="rect">
            <a:avLst/>
          </a:prstGeom>
          <a:noFill/>
          <a:ln>
            <a:noFill/>
          </a:ln>
          <a:effectLst>
            <a:prstShdw prst="shdw17" dist="17961" dir="2700000">
              <a:schemeClr val="accent1">
                <a:gamma/>
                <a:shade val="60000"/>
                <a:invGamma/>
              </a:schemeClr>
            </a:prstShdw>
          </a:effectLs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141" y="-453838"/>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8965" y="26670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8201" y="609600"/>
            <a:ext cx="4684058" cy="769441"/>
          </a:xfrm>
          <a:prstGeom prst="rect">
            <a:avLst/>
          </a:prstGeom>
          <a:noFill/>
        </p:spPr>
        <p:txBody>
          <a:bodyPr wrap="square" rtlCol="0">
            <a:spAutoFit/>
          </a:bodyPr>
          <a:lstStyle/>
          <a:p>
            <a:r>
              <a:rPr lang="en-US" sz="4400" dirty="0" smtClean="0">
                <a:solidFill>
                  <a:srgbClr val="FFFF00"/>
                </a:solidFill>
              </a:rPr>
              <a:t>OPUS-DB, tidal BMs</a:t>
            </a:r>
            <a:endParaRPr lang="en-US" sz="4400" dirty="0">
              <a:solidFill>
                <a:srgbClr val="FFFF00"/>
              </a:solidFill>
            </a:endParaRPr>
          </a:p>
        </p:txBody>
      </p:sp>
      <p:sp>
        <p:nvSpPr>
          <p:cNvPr id="4" name="Isosceles Triangle 3"/>
          <p:cNvSpPr/>
          <p:nvPr/>
        </p:nvSpPr>
        <p:spPr>
          <a:xfrm>
            <a:off x="6477000" y="1379041"/>
            <a:ext cx="381000" cy="373559"/>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 y="5098676"/>
            <a:ext cx="19050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950324" y="4210050"/>
            <a:ext cx="1143000" cy="6096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86600" y="4156262"/>
            <a:ext cx="1488141"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98794" y="5163670"/>
            <a:ext cx="1535206" cy="603997"/>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57800" y="5163671"/>
            <a:ext cx="1752600" cy="5334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24200" y="59436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351930" y="6203576"/>
            <a:ext cx="1752600" cy="502024"/>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600700" y="64008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610600" y="4514850"/>
            <a:ext cx="1257300" cy="5715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144000" y="3802156"/>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34000" y="26670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457700" y="30099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332259" y="31623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00700" y="5815853"/>
            <a:ext cx="1503830" cy="4572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021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506413" y="304800"/>
            <a:ext cx="8229600" cy="914400"/>
          </a:xfrm>
          <a:prstGeom prst="rect">
            <a:avLst/>
          </a:prstGeom>
          <a:noFill/>
          <a:ln w="9525">
            <a:noFill/>
            <a:miter lim="800000"/>
            <a:headEnd/>
            <a:tailEnd/>
          </a:ln>
        </p:spPr>
        <p:txBody>
          <a:bodyPr anchor="ctr"/>
          <a:lstStyle/>
          <a:p>
            <a:pPr algn="ctr" fontAlgn="base">
              <a:spcBef>
                <a:spcPct val="0"/>
              </a:spcBef>
              <a:spcAft>
                <a:spcPct val="0"/>
              </a:spcAft>
              <a:defRPr/>
            </a:pPr>
            <a:r>
              <a:rPr lang="en-US" sz="3600" b="1" dirty="0" smtClean="0">
                <a:solidFill>
                  <a:srgbClr val="002060"/>
                </a:solidFill>
                <a:latin typeface="Times New Roman" pitchFamily="18" charset="0"/>
                <a:cs typeface="Times New Roman" pitchFamily="18" charset="0"/>
              </a:rPr>
              <a:t>NOAA’s Coastal Services Center, SC:</a:t>
            </a:r>
          </a:p>
          <a:p>
            <a:pPr algn="ctr" fontAlgn="base">
              <a:spcBef>
                <a:spcPct val="0"/>
              </a:spcBef>
              <a:spcAft>
                <a:spcPct val="0"/>
              </a:spcAft>
              <a:defRPr/>
            </a:pPr>
            <a:r>
              <a:rPr lang="en-US" sz="3600" b="1" dirty="0" smtClean="0">
                <a:solidFill>
                  <a:srgbClr val="002060"/>
                </a:solidFill>
                <a:latin typeface="Times New Roman" pitchFamily="18" charset="0"/>
                <a:cs typeface="Times New Roman" pitchFamily="18" charset="0"/>
              </a:rPr>
              <a:t>Digital Coast website</a:t>
            </a:r>
            <a:endParaRPr lang="en-US" sz="3600" b="1" dirty="0">
              <a:solidFill>
                <a:srgbClr val="002060"/>
              </a:solidFill>
              <a:latin typeface="Times New Roman" pitchFamily="18" charset="0"/>
              <a:cs typeface="Times New Roman" pitchFamily="18" charset="0"/>
            </a:endParaRPr>
          </a:p>
        </p:txBody>
      </p:sp>
      <p:sp>
        <p:nvSpPr>
          <p:cNvPr id="6" name="Content Placeholder 2"/>
          <p:cNvSpPr txBox="1">
            <a:spLocks/>
          </p:cNvSpPr>
          <p:nvPr/>
        </p:nvSpPr>
        <p:spPr bwMode="auto">
          <a:xfrm>
            <a:off x="1066800" y="1447800"/>
            <a:ext cx="7696200" cy="4114800"/>
          </a:xfrm>
          <a:prstGeom prst="rect">
            <a:avLst/>
          </a:prstGeom>
          <a:noFill/>
          <a:ln w="9525">
            <a:noFill/>
            <a:miter lim="800000"/>
            <a:headEnd/>
            <a:tailEnd/>
          </a:ln>
        </p:spPr>
        <p:txBody>
          <a:bodyPr>
            <a:normAutofit/>
          </a:bodyPr>
          <a:lstStyle/>
          <a:p>
            <a:pPr marL="342900" indent="-342900" fontAlgn="base">
              <a:spcBef>
                <a:spcPct val="20000"/>
              </a:spcBef>
              <a:spcAft>
                <a:spcPct val="0"/>
              </a:spcAft>
              <a:buFontTx/>
              <a:buChar char="•"/>
              <a:defRPr/>
            </a:pPr>
            <a:r>
              <a:rPr lang="en-US" sz="3200" b="1" dirty="0">
                <a:solidFill>
                  <a:srgbClr val="002060"/>
                </a:solidFill>
                <a:latin typeface="Times New Roman" pitchFamily="18" charset="0"/>
                <a:cs typeface="Times New Roman" pitchFamily="18" charset="0"/>
              </a:rPr>
              <a:t>Approach:</a:t>
            </a:r>
            <a:r>
              <a:rPr lang="en-US" sz="3200" dirty="0">
                <a:solidFill>
                  <a:srgbClr val="002060"/>
                </a:solidFill>
                <a:latin typeface="Times New Roman" pitchFamily="18" charset="0"/>
                <a:cs typeface="Times New Roman" pitchFamily="18" charset="0"/>
              </a:rPr>
              <a:t> Bring the geospatial and coastal management communities together</a:t>
            </a:r>
          </a:p>
          <a:p>
            <a:pPr marL="342900" indent="-342900" fontAlgn="base">
              <a:spcBef>
                <a:spcPct val="20000"/>
              </a:spcBef>
              <a:spcAft>
                <a:spcPct val="0"/>
              </a:spcAft>
              <a:buFontTx/>
              <a:buChar char="•"/>
              <a:defRPr/>
            </a:pPr>
            <a:r>
              <a:rPr lang="en-US" sz="3200" b="1" dirty="0">
                <a:solidFill>
                  <a:srgbClr val="002060"/>
                </a:solidFill>
                <a:latin typeface="Times New Roman" pitchFamily="18" charset="0"/>
                <a:cs typeface="Times New Roman" pitchFamily="18" charset="0"/>
              </a:rPr>
              <a:t>Outcome:</a:t>
            </a:r>
            <a:r>
              <a:rPr lang="en-US" sz="3200" dirty="0">
                <a:solidFill>
                  <a:srgbClr val="002060"/>
                </a:solidFill>
                <a:latin typeface="Times New Roman" pitchFamily="18" charset="0"/>
                <a:cs typeface="Times New Roman" pitchFamily="18" charset="0"/>
              </a:rPr>
              <a:t> A constituent-driven, integrated, enabling platform supporting coastal resource </a:t>
            </a:r>
            <a:r>
              <a:rPr lang="en-US" sz="3200" dirty="0" smtClean="0">
                <a:solidFill>
                  <a:srgbClr val="002060"/>
                </a:solidFill>
                <a:latin typeface="Times New Roman" pitchFamily="18" charset="0"/>
                <a:cs typeface="Times New Roman" pitchFamily="18" charset="0"/>
              </a:rPr>
              <a:t>management</a:t>
            </a:r>
          </a:p>
          <a:p>
            <a:pPr algn="ctr" fontAlgn="base">
              <a:spcBef>
                <a:spcPct val="20000"/>
              </a:spcBef>
              <a:spcAft>
                <a:spcPct val="0"/>
              </a:spcAft>
              <a:defRPr/>
            </a:pPr>
            <a:r>
              <a:rPr lang="en-US" sz="3200" b="1" dirty="0" smtClean="0">
                <a:solidFill>
                  <a:srgbClr val="002060"/>
                </a:solidFill>
                <a:latin typeface="Times New Roman" pitchFamily="18" charset="0"/>
                <a:cs typeface="Times New Roman" pitchFamily="18" charset="0"/>
              </a:rPr>
              <a:t>www.csc.noaa.gov</a:t>
            </a:r>
            <a:endParaRPr lang="en-US" sz="3200" b="1" dirty="0">
              <a:solidFill>
                <a:srgbClr val="002060"/>
              </a:solidFill>
              <a:latin typeface="Times New Roman" pitchFamily="18" charset="0"/>
              <a:cs typeface="Times New Roman" pitchFamily="18" charset="0"/>
            </a:endParaRPr>
          </a:p>
          <a:p>
            <a:pPr marL="342900" indent="-342900" fontAlgn="base">
              <a:spcBef>
                <a:spcPct val="20000"/>
              </a:spcBef>
              <a:spcAft>
                <a:spcPct val="0"/>
              </a:spcAft>
              <a:buFont typeface="Arial" charset="0"/>
              <a:buChar char="•"/>
              <a:defRPr/>
            </a:pPr>
            <a:endParaRPr lang="en-US" sz="3200" dirty="0">
              <a:solidFill>
                <a:prstClr val="black"/>
              </a:solidFill>
              <a:cs typeface="Arial" pitchFamily="34" charset="0"/>
            </a:endParaRPr>
          </a:p>
        </p:txBody>
      </p:sp>
      <p:pic>
        <p:nvPicPr>
          <p:cNvPr id="48132" name="Picture 2"/>
          <p:cNvPicPr>
            <a:picLocks noChangeAspect="1" noChangeArrowheads="1"/>
          </p:cNvPicPr>
          <p:nvPr/>
        </p:nvPicPr>
        <p:blipFill>
          <a:blip r:embed="rId5">
            <a:extLst>
              <a:ext uri="{28A0092B-C50C-407E-A947-70E740481C1C}">
                <a14:useLocalDpi xmlns:a14="http://schemas.microsoft.com/office/drawing/2010/main" val="0"/>
              </a:ext>
            </a:extLst>
          </a:blip>
          <a:srcRect l="623" t="10800" r="2180" b="60052"/>
          <a:stretch>
            <a:fillRect/>
          </a:stretch>
        </p:blipFill>
        <p:spPr bwMode="auto">
          <a:xfrm>
            <a:off x="0" y="4784725"/>
            <a:ext cx="91440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200" dirty="0"/>
          </a:p>
        </p:txBody>
      </p:sp>
      <p:sp>
        <p:nvSpPr>
          <p:cNvPr id="4" name="Content Placeholder 3"/>
          <p:cNvSpPr>
            <a:spLocks noGrp="1"/>
          </p:cNvSpPr>
          <p:nvPr>
            <p:ph sz="half" idx="1"/>
          </p:nvPr>
        </p:nvSpPr>
        <p:spPr>
          <a:xfrm>
            <a:off x="457200" y="1600200"/>
            <a:ext cx="3886200" cy="4525963"/>
          </a:xfrm>
        </p:spPr>
        <p:txBody>
          <a:bodyPr/>
          <a:lstStyle/>
          <a:p>
            <a:pPr marL="0" indent="0">
              <a:buNone/>
            </a:pPr>
            <a:r>
              <a:rPr lang="en-US" dirty="0">
                <a:hlinkClick r:id="rId2"/>
              </a:rPr>
              <a:t>http://</a:t>
            </a:r>
            <a:r>
              <a:rPr lang="en-US" dirty="0" smtClean="0">
                <a:hlinkClick r:id="rId2"/>
              </a:rPr>
              <a:t>www.csc.noaa.gov/digitalcoast/data/coastallidar/download</a:t>
            </a:r>
            <a:endParaRPr lang="en-US" dirty="0"/>
          </a:p>
          <a:p>
            <a:pPr marL="0" indent="0">
              <a:buNone/>
            </a:pPr>
            <a:endParaRPr lang="en-US" dirty="0" smtClean="0"/>
          </a:p>
          <a:p>
            <a:pPr marL="0" indent="0">
              <a:buNone/>
            </a:pPr>
            <a:r>
              <a:rPr lang="en-US" dirty="0" smtClean="0"/>
              <a:t>California’s data posting completed last month</a:t>
            </a:r>
          </a:p>
          <a:p>
            <a:pPr marL="0" indent="0">
              <a:buNone/>
            </a:pPr>
            <a:endParaRPr lang="en-US" dirty="0"/>
          </a:p>
          <a:p>
            <a:pPr marL="0" indent="0">
              <a:buNone/>
            </a:pPr>
            <a:r>
              <a:rPr lang="en-US" dirty="0" smtClean="0"/>
              <a:t>NOAA/USGS/USACE</a:t>
            </a:r>
            <a:endParaRPr lang="en-US" dirty="0"/>
          </a:p>
        </p:txBody>
      </p:sp>
      <p:sp>
        <p:nvSpPr>
          <p:cNvPr id="5" name="Content Placeholder 4"/>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410" y="117387"/>
            <a:ext cx="4162425" cy="638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eft Arrow 6"/>
          <p:cNvSpPr>
            <a:spLocks noChangeArrowheads="1"/>
          </p:cNvSpPr>
          <p:nvPr/>
        </p:nvSpPr>
        <p:spPr bwMode="auto">
          <a:xfrm rot="11654920" flipV="1">
            <a:off x="4634643" y="5579541"/>
            <a:ext cx="914400" cy="499466"/>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
        <p:nvSpPr>
          <p:cNvPr id="6" name="TextBox 5"/>
          <p:cNvSpPr txBox="1"/>
          <p:nvPr/>
        </p:nvSpPr>
        <p:spPr>
          <a:xfrm>
            <a:off x="7387046" y="5851926"/>
            <a:ext cx="1752600" cy="369332"/>
          </a:xfrm>
          <a:prstGeom prst="rect">
            <a:avLst/>
          </a:prstGeom>
          <a:noFill/>
        </p:spPr>
        <p:txBody>
          <a:bodyPr wrap="square" rtlCol="0">
            <a:spAutoFit/>
          </a:bodyPr>
          <a:lstStyle/>
          <a:p>
            <a:r>
              <a:rPr lang="en-US" dirty="0" smtClean="0"/>
              <a:t>COASTAL LIDAR</a:t>
            </a:r>
            <a:endParaRPr lang="en-US" dirty="0"/>
          </a:p>
        </p:txBody>
      </p:sp>
    </p:spTree>
    <p:extLst>
      <p:ext uri="{BB962C8B-B14F-4D97-AF65-F5344CB8AC3E}">
        <p14:creationId xmlns:p14="http://schemas.microsoft.com/office/powerpoint/2010/main" val="219638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z="3200" b="1" smtClean="0">
                <a:solidFill>
                  <a:srgbClr val="002060"/>
                </a:solidFill>
                <a:latin typeface="Times New Roman" pitchFamily="18" charset="0"/>
                <a:cs typeface="Times New Roman" pitchFamily="18" charset="0"/>
              </a:rPr>
              <a:t>Coastal-Change Analysis Program</a:t>
            </a:r>
          </a:p>
        </p:txBody>
      </p:sp>
      <p:sp>
        <p:nvSpPr>
          <p:cNvPr id="53251" name="Content Placeholder 2"/>
          <p:cNvSpPr>
            <a:spLocks noGrp="1"/>
          </p:cNvSpPr>
          <p:nvPr>
            <p:ph sz="half" idx="1"/>
          </p:nvPr>
        </p:nvSpPr>
        <p:spPr>
          <a:xfrm>
            <a:off x="609600" y="1676400"/>
            <a:ext cx="3657600" cy="4648200"/>
          </a:xfrm>
        </p:spPr>
        <p:txBody>
          <a:bodyPr/>
          <a:lstStyle/>
          <a:p>
            <a:pPr marL="182563" indent="-182563" eaLnBrk="1" hangingPunct="1">
              <a:spcBef>
                <a:spcPts val="675"/>
              </a:spcBef>
            </a:pPr>
            <a:r>
              <a:rPr lang="en-US" sz="2400" smtClean="0">
                <a:solidFill>
                  <a:srgbClr val="002060"/>
                </a:solidFill>
                <a:latin typeface="Times New Roman" pitchFamily="18" charset="0"/>
                <a:cs typeface="Times New Roman" pitchFamily="18" charset="0"/>
              </a:rPr>
              <a:t>National coastal land cover and change mapping program</a:t>
            </a:r>
          </a:p>
          <a:p>
            <a:pPr marL="182563" indent="-182563" eaLnBrk="1" hangingPunct="1">
              <a:spcBef>
                <a:spcPts val="675"/>
              </a:spcBef>
            </a:pPr>
            <a:r>
              <a:rPr lang="en-US" sz="2400" smtClean="0">
                <a:solidFill>
                  <a:srgbClr val="002060"/>
                </a:solidFill>
                <a:latin typeface="Times New Roman" pitchFamily="18" charset="0"/>
                <a:cs typeface="Times New Roman" pitchFamily="18" charset="0"/>
              </a:rPr>
              <a:t>Consistent, accurate products with standard data and methods</a:t>
            </a:r>
          </a:p>
          <a:p>
            <a:pPr marL="182563" indent="-182563" eaLnBrk="1" hangingPunct="1">
              <a:spcBef>
                <a:spcPts val="675"/>
              </a:spcBef>
            </a:pPr>
            <a:r>
              <a:rPr lang="en-US" sz="2400" smtClean="0">
                <a:solidFill>
                  <a:srgbClr val="002060"/>
                </a:solidFill>
                <a:latin typeface="Times New Roman" pitchFamily="18" charset="0"/>
                <a:cs typeface="Times New Roman" pitchFamily="18" charset="0"/>
              </a:rPr>
              <a:t>Focus on intertidal areas, wetlands, and adjacent upland</a:t>
            </a:r>
          </a:p>
        </p:txBody>
      </p:sp>
      <p:pic>
        <p:nvPicPr>
          <p:cNvPr id="53252" name="Picture 2" descr="temp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0" y="1371600"/>
            <a:ext cx="43148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8" descr="temp2"/>
          <p:cNvPicPr>
            <a:picLocks noChangeAspect="1" noChangeArrowheads="1"/>
          </p:cNvPicPr>
          <p:nvPr/>
        </p:nvPicPr>
        <p:blipFill>
          <a:blip r:embed="rId6">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a:stretch>
            <a:fillRect/>
          </a:stretch>
        </p:blipFill>
        <p:spPr bwMode="auto">
          <a:xfrm rot="-2196044">
            <a:off x="5843588" y="4349750"/>
            <a:ext cx="755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9" descr="alask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091" t="23018" r="10606" b="19728"/>
          <a:stretch>
            <a:fillRect/>
          </a:stretch>
        </p:blipFill>
        <p:spPr bwMode="auto">
          <a:xfrm>
            <a:off x="4457700" y="3657600"/>
            <a:ext cx="1447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temp3"/>
          <p:cNvPicPr>
            <a:picLocks noChangeAspect="1" noChangeArrowheads="1"/>
          </p:cNvPicPr>
          <p:nvPr/>
        </p:nvPicPr>
        <p:blipFill>
          <a:blip r:embed="rId8">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a:stretch>
            <a:fillRect/>
          </a:stretch>
        </p:blipFill>
        <p:spPr bwMode="auto">
          <a:xfrm rot="829992">
            <a:off x="7040563" y="4344988"/>
            <a:ext cx="10509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Z:\transfer\CSCAP_ENC_Example.jpg"/>
          <p:cNvPicPr>
            <a:picLocks noChangeAspect="1" noChangeArrowheads="1"/>
          </p:cNvPicPr>
          <p:nvPr/>
        </p:nvPicPr>
        <p:blipFill>
          <a:blip r:embed="rId3" cstate="print"/>
          <a:srcRect/>
          <a:stretch>
            <a:fillRect/>
          </a:stretch>
        </p:blipFill>
        <p:spPr bwMode="auto">
          <a:xfrm>
            <a:off x="533400" y="1014412"/>
            <a:ext cx="8077200" cy="5843587"/>
          </a:xfrm>
          <a:prstGeom prst="rect">
            <a:avLst/>
          </a:prstGeom>
          <a:noFill/>
          <a:ln w="9525">
            <a:noFill/>
            <a:miter lim="800000"/>
            <a:headEnd/>
            <a:tailEnd/>
          </a:ln>
        </p:spPr>
      </p:pic>
      <p:sp>
        <p:nvSpPr>
          <p:cNvPr id="23555" name="TextBox 2"/>
          <p:cNvSpPr txBox="1">
            <a:spLocks noChangeArrowheads="1"/>
          </p:cNvSpPr>
          <p:nvPr/>
        </p:nvSpPr>
        <p:spPr bwMode="auto">
          <a:xfrm>
            <a:off x="838200" y="457200"/>
            <a:ext cx="7467600" cy="584775"/>
          </a:xfrm>
          <a:prstGeom prst="rect">
            <a:avLst/>
          </a:prstGeom>
          <a:noFill/>
          <a:ln w="9525">
            <a:noFill/>
            <a:miter lim="800000"/>
            <a:headEnd/>
            <a:tailEnd/>
          </a:ln>
        </p:spPr>
        <p:txBody>
          <a:bodyPr>
            <a:spAutoFit/>
          </a:bodyPr>
          <a:lstStyle/>
          <a:p>
            <a:pPr algn="ctr"/>
            <a:r>
              <a:rPr lang="en-US" sz="3200" dirty="0">
                <a:solidFill>
                  <a:srgbClr val="0033CC"/>
                </a:solidFill>
              </a:rPr>
              <a:t>CSCAP Compilation</a:t>
            </a:r>
          </a:p>
        </p:txBody>
      </p:sp>
      <p:sp>
        <p:nvSpPr>
          <p:cNvPr id="23556" name="TextBox 3"/>
          <p:cNvSpPr txBox="1">
            <a:spLocks noChangeArrowheads="1"/>
          </p:cNvSpPr>
          <p:nvPr/>
        </p:nvSpPr>
        <p:spPr bwMode="auto">
          <a:xfrm>
            <a:off x="4953000" y="4800600"/>
            <a:ext cx="1828800" cy="369888"/>
          </a:xfrm>
          <a:prstGeom prst="rect">
            <a:avLst/>
          </a:prstGeom>
          <a:noFill/>
          <a:ln w="9525">
            <a:noFill/>
            <a:miter lim="800000"/>
            <a:headEnd/>
            <a:tailEnd/>
          </a:ln>
        </p:spPr>
        <p:txBody>
          <a:bodyPr>
            <a:spAutoFit/>
          </a:bodyPr>
          <a:lstStyle/>
          <a:p>
            <a:r>
              <a:rPr lang="en-US" sz="1800">
                <a:solidFill>
                  <a:srgbClr val="FF0000"/>
                </a:solidFill>
              </a:rPr>
              <a:t>New Pier</a:t>
            </a:r>
          </a:p>
        </p:txBody>
      </p:sp>
      <p:sp>
        <p:nvSpPr>
          <p:cNvPr id="23557" name="TextBox 4"/>
          <p:cNvSpPr txBox="1">
            <a:spLocks noChangeArrowheads="1"/>
          </p:cNvSpPr>
          <p:nvPr/>
        </p:nvSpPr>
        <p:spPr bwMode="auto">
          <a:xfrm>
            <a:off x="1905000" y="3429000"/>
            <a:ext cx="1828800" cy="369888"/>
          </a:xfrm>
          <a:prstGeom prst="rect">
            <a:avLst/>
          </a:prstGeom>
          <a:noFill/>
          <a:ln w="9525">
            <a:noFill/>
            <a:miter lim="800000"/>
            <a:headEnd/>
            <a:tailEnd/>
          </a:ln>
        </p:spPr>
        <p:txBody>
          <a:bodyPr>
            <a:spAutoFit/>
          </a:bodyPr>
          <a:lstStyle/>
          <a:p>
            <a:r>
              <a:rPr lang="en-US" sz="1800">
                <a:solidFill>
                  <a:srgbClr val="FF0000"/>
                </a:solidFill>
              </a:rPr>
              <a:t>Pier Extension</a:t>
            </a:r>
          </a:p>
        </p:txBody>
      </p:sp>
      <p:sp>
        <p:nvSpPr>
          <p:cNvPr id="23558" name="TextBox 5"/>
          <p:cNvSpPr txBox="1">
            <a:spLocks noChangeArrowheads="1"/>
          </p:cNvSpPr>
          <p:nvPr/>
        </p:nvSpPr>
        <p:spPr bwMode="auto">
          <a:xfrm>
            <a:off x="7696200" y="6324600"/>
            <a:ext cx="838200" cy="307975"/>
          </a:xfrm>
          <a:prstGeom prst="rect">
            <a:avLst/>
          </a:prstGeom>
          <a:noFill/>
          <a:ln w="9525">
            <a:noFill/>
            <a:miter lim="800000"/>
            <a:headEnd/>
            <a:tailEnd/>
          </a:ln>
        </p:spPr>
        <p:txBody>
          <a:bodyPr>
            <a:spAutoFit/>
          </a:bodyPr>
          <a:lstStyle/>
          <a:p>
            <a:r>
              <a:rPr lang="en-US" sz="1400">
                <a:solidFill>
                  <a:srgbClr val="0033CC"/>
                </a:solidFill>
              </a:rPr>
              <a:t>VA1101</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28600"/>
            <a:ext cx="9144000" cy="762000"/>
          </a:xfrm>
        </p:spPr>
        <p:txBody>
          <a:bodyPr/>
          <a:lstStyle/>
          <a:p>
            <a:pPr algn="ctr"/>
            <a:r>
              <a:rPr lang="en-US" sz="3200" dirty="0" smtClean="0">
                <a:solidFill>
                  <a:srgbClr val="0033CC"/>
                </a:solidFill>
                <a:latin typeface="Arial" pitchFamily="34" charset="0"/>
                <a:cs typeface="Arial" pitchFamily="34" charset="0"/>
              </a:rPr>
              <a:t>Emergency Response</a:t>
            </a:r>
          </a:p>
        </p:txBody>
      </p:sp>
      <p:sp>
        <p:nvSpPr>
          <p:cNvPr id="24579" name="Text Box 5"/>
          <p:cNvSpPr txBox="1">
            <a:spLocks noChangeArrowheads="1"/>
          </p:cNvSpPr>
          <p:nvPr/>
        </p:nvSpPr>
        <p:spPr bwMode="auto">
          <a:xfrm>
            <a:off x="5486400" y="1143000"/>
            <a:ext cx="3657600" cy="1828800"/>
          </a:xfrm>
          <a:prstGeom prst="rect">
            <a:avLst/>
          </a:prstGeom>
          <a:noFill/>
          <a:ln w="9525">
            <a:noFill/>
            <a:miter lim="800000"/>
            <a:headEnd/>
            <a:tailEnd/>
          </a:ln>
        </p:spPr>
        <p:txBody>
          <a:bodyPr>
            <a:spAutoFit/>
          </a:bodyPr>
          <a:lstStyle/>
          <a:p>
            <a:pPr algn="ctr"/>
            <a:r>
              <a:rPr lang="en-US" sz="2600" b="1">
                <a:solidFill>
                  <a:srgbClr val="0033CC"/>
                </a:solidFill>
              </a:rPr>
              <a:t>Sensors utilized:</a:t>
            </a:r>
          </a:p>
          <a:p>
            <a:pPr lvl="1">
              <a:buFontTx/>
              <a:buChar char="•"/>
            </a:pPr>
            <a:r>
              <a:rPr lang="en-US" sz="2200">
                <a:solidFill>
                  <a:srgbClr val="0033CC"/>
                </a:solidFill>
              </a:rPr>
              <a:t> Digital Camera (DSS)</a:t>
            </a:r>
          </a:p>
          <a:p>
            <a:pPr lvl="1">
              <a:buFontTx/>
              <a:buChar char="•"/>
            </a:pPr>
            <a:r>
              <a:rPr lang="en-US" sz="2200">
                <a:solidFill>
                  <a:srgbClr val="0033CC"/>
                </a:solidFill>
              </a:rPr>
              <a:t> LiDAR</a:t>
            </a:r>
          </a:p>
          <a:p>
            <a:pPr lvl="1">
              <a:buFontTx/>
              <a:buChar char="•"/>
            </a:pPr>
            <a:r>
              <a:rPr lang="en-US" sz="2200">
                <a:solidFill>
                  <a:srgbClr val="0033CC"/>
                </a:solidFill>
              </a:rPr>
              <a:t> Hyperspectral</a:t>
            </a:r>
          </a:p>
          <a:p>
            <a:pPr lvl="1">
              <a:buFontTx/>
              <a:buChar char="•"/>
            </a:pPr>
            <a:r>
              <a:rPr lang="en-US" sz="2200">
                <a:solidFill>
                  <a:srgbClr val="0033CC"/>
                </a:solidFill>
              </a:rPr>
              <a:t> Thermal</a:t>
            </a:r>
          </a:p>
        </p:txBody>
      </p:sp>
      <p:pic>
        <p:nvPicPr>
          <p:cNvPr id="24580" name="Picture 5" descr="DSC_5603_crop.jpg"/>
          <p:cNvPicPr>
            <a:picLocks noChangeAspect="1"/>
          </p:cNvPicPr>
          <p:nvPr/>
        </p:nvPicPr>
        <p:blipFill>
          <a:blip r:embed="rId3" cstate="print"/>
          <a:srcRect/>
          <a:stretch>
            <a:fillRect/>
          </a:stretch>
        </p:blipFill>
        <p:spPr bwMode="auto">
          <a:xfrm>
            <a:off x="381000" y="1524000"/>
            <a:ext cx="5286375" cy="3733800"/>
          </a:xfrm>
          <a:prstGeom prst="rect">
            <a:avLst/>
          </a:prstGeom>
          <a:noFill/>
          <a:ln w="9525">
            <a:noFill/>
            <a:miter lim="800000"/>
            <a:headEnd/>
            <a:tailEnd/>
          </a:ln>
        </p:spPr>
      </p:pic>
      <p:grpSp>
        <p:nvGrpSpPr>
          <p:cNvPr id="2" name="Group 15"/>
          <p:cNvGrpSpPr>
            <a:grpSpLocks/>
          </p:cNvGrpSpPr>
          <p:nvPr/>
        </p:nvGrpSpPr>
        <p:grpSpPr bwMode="auto">
          <a:xfrm>
            <a:off x="5715000" y="3200400"/>
            <a:ext cx="3352800" cy="3124200"/>
            <a:chOff x="228600" y="3349823"/>
            <a:chExt cx="2895600" cy="2593777"/>
          </a:xfrm>
        </p:grpSpPr>
        <p:pic>
          <p:nvPicPr>
            <p:cNvPr id="24584" name="Picture 10" descr="P2070029"/>
            <p:cNvPicPr>
              <a:picLocks noChangeAspect="1" noChangeArrowheads="1"/>
            </p:cNvPicPr>
            <p:nvPr/>
          </p:nvPicPr>
          <p:blipFill>
            <a:blip r:embed="rId4" cstate="print"/>
            <a:srcRect t="1875" r="7031" b="10126"/>
            <a:stretch>
              <a:fillRect/>
            </a:stretch>
          </p:blipFill>
          <p:spPr bwMode="auto">
            <a:xfrm>
              <a:off x="228600" y="3657600"/>
              <a:ext cx="2895600" cy="2286000"/>
            </a:xfrm>
            <a:prstGeom prst="rect">
              <a:avLst/>
            </a:prstGeom>
            <a:noFill/>
            <a:ln w="9525">
              <a:solidFill>
                <a:schemeClr val="bg1"/>
              </a:solidFill>
              <a:miter lim="800000"/>
              <a:headEnd/>
              <a:tailEnd/>
            </a:ln>
          </p:spPr>
        </p:pic>
        <p:sp>
          <p:nvSpPr>
            <p:cNvPr id="24585" name="Line 3"/>
            <p:cNvSpPr>
              <a:spLocks noChangeShapeType="1"/>
            </p:cNvSpPr>
            <p:nvPr/>
          </p:nvSpPr>
          <p:spPr bwMode="auto">
            <a:xfrm flipH="1">
              <a:off x="491836" y="3539612"/>
              <a:ext cx="131618" cy="1328520"/>
            </a:xfrm>
            <a:prstGeom prst="line">
              <a:avLst/>
            </a:prstGeom>
            <a:noFill/>
            <a:ln w="34925">
              <a:solidFill>
                <a:srgbClr val="FF0000"/>
              </a:solidFill>
              <a:round/>
              <a:headEnd/>
              <a:tailEnd type="triangle" w="med" len="med"/>
            </a:ln>
          </p:spPr>
          <p:txBody>
            <a:bodyPr/>
            <a:lstStyle/>
            <a:p>
              <a:endParaRPr lang="en-US"/>
            </a:p>
          </p:txBody>
        </p:sp>
        <p:sp>
          <p:nvSpPr>
            <p:cNvPr id="24586" name="Line 4"/>
            <p:cNvSpPr>
              <a:spLocks noChangeShapeType="1"/>
            </p:cNvSpPr>
            <p:nvPr/>
          </p:nvSpPr>
          <p:spPr bwMode="auto">
            <a:xfrm flipH="1">
              <a:off x="952500" y="3539612"/>
              <a:ext cx="460664" cy="1201993"/>
            </a:xfrm>
            <a:prstGeom prst="line">
              <a:avLst/>
            </a:prstGeom>
            <a:noFill/>
            <a:ln w="34925">
              <a:solidFill>
                <a:srgbClr val="FF0000"/>
              </a:solidFill>
              <a:round/>
              <a:headEnd/>
              <a:tailEnd type="triangle" w="med" len="med"/>
            </a:ln>
          </p:spPr>
          <p:txBody>
            <a:bodyPr/>
            <a:lstStyle/>
            <a:p>
              <a:endParaRPr lang="en-US"/>
            </a:p>
          </p:txBody>
        </p:sp>
        <p:sp>
          <p:nvSpPr>
            <p:cNvPr id="24587" name="Text Box 5"/>
            <p:cNvSpPr txBox="1">
              <a:spLocks noChangeArrowheads="1"/>
            </p:cNvSpPr>
            <p:nvPr/>
          </p:nvSpPr>
          <p:spPr bwMode="auto">
            <a:xfrm>
              <a:off x="228600" y="3349823"/>
              <a:ext cx="762000" cy="255523"/>
            </a:xfrm>
            <a:prstGeom prst="rect">
              <a:avLst/>
            </a:prstGeom>
            <a:noFill/>
            <a:ln w="9525">
              <a:noFill/>
              <a:miter lim="800000"/>
              <a:headEnd/>
              <a:tailEnd/>
            </a:ln>
          </p:spPr>
          <p:txBody>
            <a:bodyPr>
              <a:spAutoFit/>
            </a:bodyPr>
            <a:lstStyle/>
            <a:p>
              <a:pPr eaLnBrk="1" hangingPunct="1">
                <a:spcBef>
                  <a:spcPct val="50000"/>
                </a:spcBef>
              </a:pPr>
              <a:r>
                <a:rPr lang="en-US" sz="1400">
                  <a:solidFill>
                    <a:srgbClr val="0033CC"/>
                  </a:solidFill>
                </a:rPr>
                <a:t>CASI-2</a:t>
              </a:r>
            </a:p>
          </p:txBody>
        </p:sp>
        <p:sp>
          <p:nvSpPr>
            <p:cNvPr id="24588" name="Text Box 6"/>
            <p:cNvSpPr txBox="1">
              <a:spLocks noChangeArrowheads="1"/>
            </p:cNvSpPr>
            <p:nvPr/>
          </p:nvSpPr>
          <p:spPr bwMode="auto">
            <a:xfrm>
              <a:off x="1143000" y="3349823"/>
              <a:ext cx="609600" cy="255523"/>
            </a:xfrm>
            <a:prstGeom prst="rect">
              <a:avLst/>
            </a:prstGeom>
            <a:noFill/>
            <a:ln w="9525">
              <a:noFill/>
              <a:miter lim="800000"/>
              <a:headEnd/>
              <a:tailEnd/>
            </a:ln>
          </p:spPr>
          <p:txBody>
            <a:bodyPr>
              <a:spAutoFit/>
            </a:bodyPr>
            <a:lstStyle/>
            <a:p>
              <a:pPr eaLnBrk="1" hangingPunct="1">
                <a:spcBef>
                  <a:spcPct val="50000"/>
                </a:spcBef>
              </a:pPr>
              <a:r>
                <a:rPr lang="en-US" sz="1400">
                  <a:solidFill>
                    <a:srgbClr val="0033CC"/>
                  </a:solidFill>
                </a:rPr>
                <a:t>DSS</a:t>
              </a:r>
            </a:p>
          </p:txBody>
        </p:sp>
        <p:sp>
          <p:nvSpPr>
            <p:cNvPr id="24589" name="Text Box 8"/>
            <p:cNvSpPr txBox="1">
              <a:spLocks noChangeArrowheads="1"/>
            </p:cNvSpPr>
            <p:nvPr/>
          </p:nvSpPr>
          <p:spPr bwMode="auto">
            <a:xfrm>
              <a:off x="2133600" y="3349823"/>
              <a:ext cx="685800" cy="255523"/>
            </a:xfrm>
            <a:prstGeom prst="rect">
              <a:avLst/>
            </a:prstGeom>
            <a:noFill/>
            <a:ln w="9525">
              <a:noFill/>
              <a:miter lim="800000"/>
              <a:headEnd/>
              <a:tailEnd/>
            </a:ln>
          </p:spPr>
          <p:txBody>
            <a:bodyPr>
              <a:spAutoFit/>
            </a:bodyPr>
            <a:lstStyle/>
            <a:p>
              <a:pPr eaLnBrk="1" hangingPunct="1">
                <a:spcBef>
                  <a:spcPct val="50000"/>
                </a:spcBef>
              </a:pPr>
              <a:r>
                <a:rPr lang="en-US" sz="1400">
                  <a:solidFill>
                    <a:srgbClr val="0033CC"/>
                  </a:solidFill>
                </a:rPr>
                <a:t>ALTM</a:t>
              </a:r>
            </a:p>
          </p:txBody>
        </p:sp>
        <p:sp>
          <p:nvSpPr>
            <p:cNvPr id="24590" name="Line 4"/>
            <p:cNvSpPr>
              <a:spLocks noChangeShapeType="1"/>
            </p:cNvSpPr>
            <p:nvPr/>
          </p:nvSpPr>
          <p:spPr bwMode="auto">
            <a:xfrm>
              <a:off x="2400300" y="3539612"/>
              <a:ext cx="38100" cy="803789"/>
            </a:xfrm>
            <a:prstGeom prst="line">
              <a:avLst/>
            </a:prstGeom>
            <a:noFill/>
            <a:ln w="34925">
              <a:solidFill>
                <a:srgbClr val="FF0000"/>
              </a:solidFill>
              <a:round/>
              <a:headEnd/>
              <a:tailEnd type="triangle" w="med" len="med"/>
            </a:ln>
          </p:spPr>
          <p:txBody>
            <a:bodyPr/>
            <a:lstStyle/>
            <a:p>
              <a:endParaRPr lang="en-US"/>
            </a:p>
          </p:txBody>
        </p:sp>
      </p:grpSp>
      <p:sp>
        <p:nvSpPr>
          <p:cNvPr id="24582" name="TextBox 16"/>
          <p:cNvSpPr txBox="1">
            <a:spLocks noChangeArrowheads="1"/>
          </p:cNvSpPr>
          <p:nvPr/>
        </p:nvSpPr>
        <p:spPr bwMode="auto">
          <a:xfrm>
            <a:off x="1828800" y="5334000"/>
            <a:ext cx="2133600" cy="738188"/>
          </a:xfrm>
          <a:prstGeom prst="rect">
            <a:avLst/>
          </a:prstGeom>
          <a:noFill/>
          <a:ln w="9525">
            <a:noFill/>
            <a:miter lim="800000"/>
            <a:headEnd/>
            <a:tailEnd/>
          </a:ln>
        </p:spPr>
        <p:txBody>
          <a:bodyPr>
            <a:spAutoFit/>
          </a:bodyPr>
          <a:lstStyle/>
          <a:p>
            <a:r>
              <a:rPr lang="en-US" sz="1400">
                <a:solidFill>
                  <a:srgbClr val="0033CC"/>
                </a:solidFill>
              </a:rPr>
              <a:t>Beachcraft King Air 350</a:t>
            </a:r>
          </a:p>
          <a:p>
            <a:endParaRPr lang="en-US"/>
          </a:p>
        </p:txBody>
      </p:sp>
      <p:sp>
        <p:nvSpPr>
          <p:cNvPr id="24583" name="TextBox 17"/>
          <p:cNvSpPr txBox="1">
            <a:spLocks noChangeArrowheads="1"/>
          </p:cNvSpPr>
          <p:nvPr/>
        </p:nvSpPr>
        <p:spPr bwMode="auto">
          <a:xfrm>
            <a:off x="6248400" y="6400800"/>
            <a:ext cx="2133600" cy="738188"/>
          </a:xfrm>
          <a:prstGeom prst="rect">
            <a:avLst/>
          </a:prstGeom>
          <a:noFill/>
          <a:ln w="9525">
            <a:noFill/>
            <a:miter lim="800000"/>
            <a:headEnd/>
            <a:tailEnd/>
          </a:ln>
        </p:spPr>
        <p:txBody>
          <a:bodyPr>
            <a:spAutoFit/>
          </a:bodyPr>
          <a:lstStyle/>
          <a:p>
            <a:pPr algn="ctr"/>
            <a:r>
              <a:rPr lang="en-US" sz="1400">
                <a:solidFill>
                  <a:srgbClr val="0033CC"/>
                </a:solidFill>
              </a:rPr>
              <a:t>Cessna Citation II</a:t>
            </a:r>
          </a:p>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Mobile Application for Imagery</a:t>
            </a:r>
            <a:endParaRPr lang="en-US" sz="40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304925"/>
            <a:ext cx="760095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a:spLocks noChangeArrowheads="1"/>
          </p:cNvSpPr>
          <p:nvPr/>
        </p:nvSpPr>
        <p:spPr bwMode="auto">
          <a:xfrm rot="6302608">
            <a:off x="2128495" y="3045933"/>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23614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velo-all.tif"/>
          <p:cNvPicPr>
            <a:picLocks noChangeAspect="1"/>
          </p:cNvPicPr>
          <p:nvPr/>
        </p:nvPicPr>
        <p:blipFill>
          <a:blip r:embed="rId3" cstate="print"/>
          <a:srcRect/>
          <a:stretch>
            <a:fillRect/>
          </a:stretch>
        </p:blipFill>
        <p:spPr bwMode="auto">
          <a:xfrm>
            <a:off x="30480" y="762000"/>
            <a:ext cx="9144000" cy="6324600"/>
          </a:xfrm>
          <a:prstGeom prst="rect">
            <a:avLst/>
          </a:prstGeom>
          <a:noFill/>
          <a:ln w="9525">
            <a:noFill/>
            <a:miter lim="800000"/>
            <a:headEnd/>
            <a:tailEnd/>
          </a:ln>
        </p:spPr>
      </p:pic>
      <p:sp>
        <p:nvSpPr>
          <p:cNvPr id="5123" name="Rectangle 2"/>
          <p:cNvSpPr>
            <a:spLocks noGrp="1" noChangeArrowheads="1"/>
          </p:cNvSpPr>
          <p:nvPr>
            <p:ph type="title"/>
          </p:nvPr>
        </p:nvSpPr>
        <p:spPr>
          <a:xfrm>
            <a:off x="82550" y="58613"/>
            <a:ext cx="8978900" cy="800100"/>
          </a:xfrm>
        </p:spPr>
        <p:txBody>
          <a:bodyPr/>
          <a:lstStyle/>
          <a:p>
            <a:pPr eaLnBrk="1" hangingPunct="1"/>
            <a:r>
              <a:rPr lang="en-US" sz="2400" dirty="0" smtClean="0">
                <a:solidFill>
                  <a:schemeClr val="tx1"/>
                </a:solidFill>
                <a:latin typeface="Calibri" pitchFamily="34" charset="0"/>
              </a:rPr>
              <a:t>U.S. CORS Velocity Field – </a:t>
            </a:r>
            <a:r>
              <a:rPr lang="en-US" sz="3200" dirty="0" smtClean="0">
                <a:solidFill>
                  <a:schemeClr val="tx1"/>
                </a:solidFill>
                <a:latin typeface="Calibri" pitchFamily="34" charset="0"/>
              </a:rPr>
              <a:t>ITRF2008</a:t>
            </a:r>
          </a:p>
        </p:txBody>
      </p:sp>
      <p:sp>
        <p:nvSpPr>
          <p:cNvPr id="5" name="Rounded Rectangle 4"/>
          <p:cNvSpPr/>
          <p:nvPr/>
        </p:nvSpPr>
        <p:spPr bwMode="auto">
          <a:xfrm>
            <a:off x="1238397" y="5334000"/>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914400"/>
            <a:ext cx="4876800" cy="914400"/>
          </a:xfrm>
        </p:spPr>
        <p:txBody>
          <a:bodyPr rtlCol="0">
            <a:normAutofit fontScale="90000"/>
          </a:bodyPr>
          <a:lstStyle/>
          <a:p>
            <a:pPr eaLnBrk="1" fontAlgn="auto" hangingPunct="1">
              <a:spcAft>
                <a:spcPts val="0"/>
              </a:spcAft>
              <a:defRPr/>
            </a:pPr>
            <a:r>
              <a:rPr lang="en-US" sz="3600" b="1" dirty="0" smtClean="0">
                <a:solidFill>
                  <a:srgbClr val="002060"/>
                </a:solidFill>
                <a:latin typeface="Times New Roman" pitchFamily="18" charset="0"/>
                <a:ea typeface="ＭＳ Ｐゴシック" charset="0"/>
                <a:cs typeface="Times New Roman" pitchFamily="18" charset="0"/>
              </a:rPr>
              <a:t>Sea Level Change</a:t>
            </a:r>
            <a:r>
              <a:rPr lang="en-US" sz="3200" dirty="0" smtClean="0">
                <a:solidFill>
                  <a:srgbClr val="002060"/>
                </a:solidFill>
                <a:ea typeface="ＭＳ Ｐゴシック" charset="0"/>
              </a:rPr>
              <a:t/>
            </a:r>
            <a:br>
              <a:rPr lang="en-US" sz="3200" dirty="0" smtClean="0">
                <a:solidFill>
                  <a:srgbClr val="002060"/>
                </a:solidFill>
                <a:ea typeface="ＭＳ Ｐゴシック" charset="0"/>
              </a:rPr>
            </a:br>
            <a:endParaRPr lang="en-US" sz="3200" dirty="0" smtClean="0">
              <a:solidFill>
                <a:srgbClr val="002060"/>
              </a:solidFill>
              <a:ea typeface="ＭＳ Ｐゴシック" charset="0"/>
            </a:endParaRPr>
          </a:p>
        </p:txBody>
      </p:sp>
      <p:sp>
        <p:nvSpPr>
          <p:cNvPr id="46083" name="Rectangle 3"/>
          <p:cNvSpPr>
            <a:spLocks noGrp="1" noChangeArrowheads="1"/>
          </p:cNvSpPr>
          <p:nvPr>
            <p:ph idx="1"/>
          </p:nvPr>
        </p:nvSpPr>
        <p:spPr>
          <a:xfrm>
            <a:off x="0" y="1752600"/>
            <a:ext cx="5638800" cy="1066800"/>
          </a:xfrm>
        </p:spPr>
        <p:txBody>
          <a:bodyPr/>
          <a:lstStyle/>
          <a:p>
            <a:pPr marL="0" indent="0" algn="ctr" eaLnBrk="1" hangingPunct="1">
              <a:buFontTx/>
              <a:buNone/>
            </a:pPr>
            <a:r>
              <a:rPr lang="en-US" sz="2800" smtClean="0">
                <a:solidFill>
                  <a:srgbClr val="002060"/>
                </a:solidFill>
                <a:latin typeface="Times New Roman" pitchFamily="18" charset="0"/>
                <a:cs typeface="Times New Roman" pitchFamily="18" charset="0"/>
              </a:rPr>
              <a:t>Integration of local sea level trends and vertical land velocities.</a:t>
            </a:r>
          </a:p>
        </p:txBody>
      </p:sp>
      <p:pic>
        <p:nvPicPr>
          <p:cNvPr id="46084" name="Picture 4" descr="Nclip"/>
          <p:cNvPicPr>
            <a:picLocks noChangeAspect="1" noChangeArrowheads="1"/>
          </p:cNvPicPr>
          <p:nvPr/>
        </p:nvPicPr>
        <p:blipFill>
          <a:blip r:embed="rId5">
            <a:extLst>
              <a:ext uri="{28A0092B-C50C-407E-A947-70E740481C1C}">
                <a14:useLocalDpi xmlns:a14="http://schemas.microsoft.com/office/drawing/2010/main" val="0"/>
              </a:ext>
            </a:extLst>
          </a:blip>
          <a:srcRect l="55063" t="54768" r="25876" b="28783"/>
          <a:stretch>
            <a:fillRect/>
          </a:stretch>
        </p:blipFill>
        <p:spPr bwMode="auto">
          <a:xfrm>
            <a:off x="6248400" y="3530600"/>
            <a:ext cx="2362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505200"/>
            <a:ext cx="24733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962400"/>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7"/>
          <p:cNvSpPr txBox="1">
            <a:spLocks noChangeArrowheads="1"/>
          </p:cNvSpPr>
          <p:nvPr/>
        </p:nvSpPr>
        <p:spPr bwMode="auto">
          <a:xfrm>
            <a:off x="609600" y="3078163"/>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fontAlgn="base">
              <a:spcBef>
                <a:spcPct val="50000"/>
              </a:spcBef>
              <a:spcAft>
                <a:spcPct val="0"/>
              </a:spcAft>
            </a:pPr>
            <a:r>
              <a:rPr lang="en-US" b="1">
                <a:solidFill>
                  <a:srgbClr val="FF0000"/>
                </a:solidFill>
                <a:latin typeface="Verdana" pitchFamily="34" charset="0"/>
              </a:rPr>
              <a:t>NWLON</a:t>
            </a:r>
          </a:p>
        </p:txBody>
      </p:sp>
      <p:sp>
        <p:nvSpPr>
          <p:cNvPr id="46088" name="Text Box 8"/>
          <p:cNvSpPr txBox="1">
            <a:spLocks noChangeArrowheads="1"/>
          </p:cNvSpPr>
          <p:nvPr/>
        </p:nvSpPr>
        <p:spPr bwMode="auto">
          <a:xfrm>
            <a:off x="3352800" y="2971800"/>
            <a:ext cx="2209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fontAlgn="base">
              <a:spcBef>
                <a:spcPct val="50000"/>
              </a:spcBef>
              <a:spcAft>
                <a:spcPct val="0"/>
              </a:spcAft>
            </a:pPr>
            <a:r>
              <a:rPr lang="en-US" sz="1600" b="1">
                <a:solidFill>
                  <a:srgbClr val="000000"/>
                </a:solidFill>
                <a:latin typeface="Verdana" pitchFamily="34" charset="0"/>
              </a:rPr>
              <a:t>Local Height Modernization</a:t>
            </a:r>
          </a:p>
        </p:txBody>
      </p:sp>
      <p:sp>
        <p:nvSpPr>
          <p:cNvPr id="46089" name="Text Box 9"/>
          <p:cNvSpPr txBox="1">
            <a:spLocks noChangeArrowheads="1"/>
          </p:cNvSpPr>
          <p:nvPr/>
        </p:nvSpPr>
        <p:spPr bwMode="auto">
          <a:xfrm>
            <a:off x="6324600" y="3094038"/>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fontAlgn="base">
              <a:spcBef>
                <a:spcPct val="50000"/>
              </a:spcBef>
              <a:spcAft>
                <a:spcPct val="0"/>
              </a:spcAft>
            </a:pPr>
            <a:r>
              <a:rPr lang="en-US" sz="1600" b="1">
                <a:solidFill>
                  <a:srgbClr val="0000FF"/>
                </a:solidFill>
                <a:latin typeface="Verdana" pitchFamily="34" charset="0"/>
              </a:rPr>
              <a:t>CORS velocities</a:t>
            </a:r>
          </a:p>
        </p:txBody>
      </p:sp>
      <p:pic>
        <p:nvPicPr>
          <p:cNvPr id="4609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810000"/>
            <a:ext cx="2289175" cy="112712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91" name="Text Box 11"/>
          <p:cNvSpPr txBox="1">
            <a:spLocks noChangeArrowheads="1"/>
          </p:cNvSpPr>
          <p:nvPr/>
        </p:nvSpPr>
        <p:spPr bwMode="auto">
          <a:xfrm>
            <a:off x="990600" y="28194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fontAlgn="base">
              <a:spcBef>
                <a:spcPct val="0"/>
              </a:spcBef>
              <a:spcAft>
                <a:spcPct val="0"/>
              </a:spcAft>
            </a:pPr>
            <a:endParaRPr lang="en-US" sz="1400" b="1">
              <a:solidFill>
                <a:srgbClr val="000000"/>
              </a:solidFill>
              <a:latin typeface="Verdana" pitchFamily="34" charset="0"/>
            </a:endParaRPr>
          </a:p>
        </p:txBody>
      </p:sp>
      <p:sp>
        <p:nvSpPr>
          <p:cNvPr id="237580" name="Text Box 12"/>
          <p:cNvSpPr txBox="1">
            <a:spLocks noChangeArrowheads="1"/>
          </p:cNvSpPr>
          <p:nvPr/>
        </p:nvSpPr>
        <p:spPr bwMode="auto">
          <a:xfrm>
            <a:off x="457200" y="5262563"/>
            <a:ext cx="2514600" cy="371475"/>
          </a:xfrm>
          <a:prstGeom prst="rect">
            <a:avLst/>
          </a:prstGeom>
          <a:noFill/>
          <a:ln w="9525">
            <a:solidFill>
              <a:schemeClr val="accent2"/>
            </a:solidFill>
            <a:miter lim="800000"/>
            <a:headEnd/>
            <a:tailEnd/>
          </a:ln>
        </p:spPr>
        <p:txBody>
          <a:bodyPr>
            <a:spAutoFit/>
          </a:bodyPr>
          <a:lstStyle/>
          <a:p>
            <a:pPr algn="ctr" eaLnBrk="0" hangingPunct="0">
              <a:defRPr/>
            </a:pPr>
            <a:r>
              <a:rPr lang="en-US" b="1" dirty="0">
                <a:solidFill>
                  <a:srgbClr val="F79646">
                    <a:lumMod val="50000"/>
                  </a:srgbClr>
                </a:solidFill>
                <a:cs typeface="Arial" pitchFamily="34" charset="0"/>
              </a:rPr>
              <a:t>Local Sea Level Rise</a:t>
            </a:r>
          </a:p>
        </p:txBody>
      </p:sp>
      <p:sp>
        <p:nvSpPr>
          <p:cNvPr id="237581" name="Text Box 13"/>
          <p:cNvSpPr txBox="1">
            <a:spLocks noChangeArrowheads="1"/>
          </p:cNvSpPr>
          <p:nvPr/>
        </p:nvSpPr>
        <p:spPr bwMode="auto">
          <a:xfrm>
            <a:off x="3352800" y="5257800"/>
            <a:ext cx="2286000" cy="381000"/>
          </a:xfrm>
          <a:prstGeom prst="rect">
            <a:avLst/>
          </a:prstGeom>
          <a:noFill/>
          <a:ln w="9525">
            <a:solidFill>
              <a:schemeClr val="accent2"/>
            </a:solidFill>
            <a:miter lim="800000"/>
            <a:headEnd/>
            <a:tailEnd/>
          </a:ln>
        </p:spPr>
        <p:txBody>
          <a:bodyPr>
            <a:spAutoFit/>
          </a:bodyPr>
          <a:lstStyle/>
          <a:p>
            <a:pPr algn="ctr" eaLnBrk="0" hangingPunct="0">
              <a:defRPr/>
            </a:pPr>
            <a:r>
              <a:rPr lang="en-US" b="1">
                <a:solidFill>
                  <a:srgbClr val="F79646">
                    <a:lumMod val="50000"/>
                  </a:srgbClr>
                </a:solidFill>
                <a:cs typeface="Arial" pitchFamily="34" charset="0"/>
              </a:rPr>
              <a:t>Local Surveys</a:t>
            </a:r>
          </a:p>
        </p:txBody>
      </p:sp>
      <p:sp>
        <p:nvSpPr>
          <p:cNvPr id="237582" name="Text Box 14"/>
          <p:cNvSpPr txBox="1">
            <a:spLocks noChangeArrowheads="1"/>
          </p:cNvSpPr>
          <p:nvPr/>
        </p:nvSpPr>
        <p:spPr bwMode="auto">
          <a:xfrm>
            <a:off x="6019800" y="5262563"/>
            <a:ext cx="2819400" cy="371475"/>
          </a:xfrm>
          <a:prstGeom prst="rect">
            <a:avLst/>
          </a:prstGeom>
          <a:noFill/>
          <a:ln w="9525">
            <a:solidFill>
              <a:schemeClr val="accent2"/>
            </a:solidFill>
            <a:miter lim="800000"/>
            <a:headEnd/>
            <a:tailEnd/>
          </a:ln>
        </p:spPr>
        <p:txBody>
          <a:bodyPr>
            <a:spAutoFit/>
          </a:bodyPr>
          <a:lstStyle/>
          <a:p>
            <a:pPr algn="ctr" eaLnBrk="0" hangingPunct="0">
              <a:defRPr/>
            </a:pPr>
            <a:r>
              <a:rPr lang="en-US" b="1">
                <a:solidFill>
                  <a:srgbClr val="F79646">
                    <a:lumMod val="50000"/>
                  </a:srgbClr>
                </a:solidFill>
                <a:cs typeface="Arial" pitchFamily="34" charset="0"/>
              </a:rPr>
              <a:t>Land Movement Velocities</a:t>
            </a:r>
          </a:p>
        </p:txBody>
      </p:sp>
      <p:pic>
        <p:nvPicPr>
          <p:cNvPr id="46095" name="Picture 14" descr="line06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838200"/>
            <a:ext cx="3100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3200" dirty="0" smtClean="0"/>
              <a:t>GLOSS: Global sea Level Observing </a:t>
            </a:r>
            <a:r>
              <a:rPr lang="en-US" sz="3200" dirty="0" err="1" smtClean="0"/>
              <a:t>SyStem</a:t>
            </a:r>
            <a:endParaRPr lang="en-US" sz="3200"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28" y="894325"/>
            <a:ext cx="7930172" cy="58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924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839200" cy="715962"/>
          </a:xfrm>
        </p:spPr>
        <p:txBody>
          <a:bodyPr/>
          <a:lstStyle/>
          <a:p>
            <a:r>
              <a:rPr lang="en-US" sz="3200" dirty="0" smtClean="0">
                <a:solidFill>
                  <a:srgbClr val="0000FF"/>
                </a:solidFill>
              </a:rPr>
              <a:t>NGS and CO-OPS establish CORS at NWLON stations</a:t>
            </a:r>
            <a:endParaRPr lang="en-US" sz="3200" dirty="0">
              <a:solidFill>
                <a:srgbClr val="0000FF"/>
              </a:solidFill>
            </a:endParaRPr>
          </a:p>
        </p:txBody>
      </p:sp>
      <p:sp>
        <p:nvSpPr>
          <p:cNvPr id="3" name="Content Placeholder 2"/>
          <p:cNvSpPr>
            <a:spLocks noGrp="1"/>
          </p:cNvSpPr>
          <p:nvPr>
            <p:ph idx="1"/>
          </p:nvPr>
        </p:nvSpPr>
        <p:spPr>
          <a:xfrm>
            <a:off x="457200" y="1066800"/>
            <a:ext cx="8229600" cy="5059363"/>
          </a:xfrm>
        </p:spPr>
        <p:txBody>
          <a:bodyPr/>
          <a:lstStyle/>
          <a:p>
            <a:r>
              <a:rPr lang="en-US" dirty="0" smtClean="0"/>
              <a:t>210 NWLON or Primary Tide Gage sites</a:t>
            </a:r>
          </a:p>
          <a:p>
            <a:r>
              <a:rPr lang="en-US" dirty="0" smtClean="0"/>
              <a:t>Funding from NOAA’s Climate Program Office</a:t>
            </a:r>
          </a:p>
          <a:p>
            <a:r>
              <a:rPr lang="en-US" dirty="0" smtClean="0"/>
              <a:t>Key climate observation locations, namely 10 ocean island and/or remote stations in the Pacific, Alaska, and the Caribbean</a:t>
            </a:r>
          </a:p>
          <a:p>
            <a:r>
              <a:rPr lang="en-US" dirty="0" smtClean="0"/>
              <a:t>3 GLOSS stations (Global Sea Level Observation System) on West Coast: South Beach, OR; La Jolla, CA, Crescent City, CA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CORS/CGPS Collocation at GLOSS Sites, in CA</a:t>
            </a:r>
            <a:r>
              <a:rPr lang="en-US" dirty="0"/>
              <a:t/>
            </a:r>
            <a:br>
              <a:rPr lang="en-US" dirty="0"/>
            </a:br>
            <a:r>
              <a:rPr lang="en-US" sz="2400" dirty="0"/>
              <a:t>http://www.sonel.org/-GLOSS,81-.html </a:t>
            </a:r>
          </a:p>
        </p:txBody>
      </p:sp>
      <p:sp>
        <p:nvSpPr>
          <p:cNvPr id="3" name="Content Placeholder 2"/>
          <p:cNvSpPr>
            <a:spLocks noGrp="1"/>
          </p:cNvSpPr>
          <p:nvPr>
            <p:ph idx="1"/>
          </p:nvPr>
        </p:nvSpPr>
        <p:spPr/>
        <p:txBody>
          <a:bodyPr/>
          <a:lstStyle/>
          <a:p>
            <a:r>
              <a:rPr lang="en-US" dirty="0" smtClean="0"/>
              <a:t>SIO3: 9410230; La Jolla, CA</a:t>
            </a:r>
          </a:p>
          <a:p>
            <a:pPr marL="400050" lvl="1" indent="0">
              <a:buNone/>
            </a:pPr>
            <a:r>
              <a:rPr lang="en-US" dirty="0" smtClean="0"/>
              <a:t>--Scripps Institution of Oceanography</a:t>
            </a:r>
          </a:p>
          <a:p>
            <a:pPr lvl="1"/>
            <a:r>
              <a:rPr lang="en-US" dirty="0" smtClean="0"/>
              <a:t>Met (wet vapor/humidity) sensors</a:t>
            </a:r>
          </a:p>
          <a:p>
            <a:r>
              <a:rPr lang="en-US" dirty="0" smtClean="0"/>
              <a:t>CACC: 9419750; Crescent City, CA</a:t>
            </a:r>
          </a:p>
          <a:p>
            <a:pPr lvl="1"/>
            <a:r>
              <a:rPr lang="en-US" dirty="0" smtClean="0"/>
              <a:t>Installed in winter 2012</a:t>
            </a:r>
          </a:p>
          <a:p>
            <a:r>
              <a:rPr lang="en-US" dirty="0" smtClean="0"/>
              <a:t>Planned: 9415290; San Francisco, CA</a:t>
            </a:r>
          </a:p>
          <a:p>
            <a:pPr marL="400050" lvl="1" indent="0">
              <a:buNone/>
            </a:pPr>
            <a:r>
              <a:rPr lang="en-US" dirty="0" smtClean="0"/>
              <a:t>on Presidio Park Land; Searching for site that meets stringent requirements for tourism/view-driven area</a:t>
            </a:r>
            <a:endParaRPr lang="en-US" dirty="0"/>
          </a:p>
        </p:txBody>
      </p:sp>
    </p:spTree>
    <p:extLst>
      <p:ext uri="{BB962C8B-B14F-4D97-AF65-F5344CB8AC3E}">
        <p14:creationId xmlns:p14="http://schemas.microsoft.com/office/powerpoint/2010/main" val="1681057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213"/>
            <a:ext cx="9267825"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p:cNvSpPr>
            <a:spLocks noChangeArrowheads="1"/>
          </p:cNvSpPr>
          <p:nvPr/>
        </p:nvSpPr>
        <p:spPr bwMode="auto">
          <a:xfrm rot="11654920">
            <a:off x="5518473" y="4831164"/>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
        <p:nvSpPr>
          <p:cNvPr id="4" name="Left Arrow 3"/>
          <p:cNvSpPr>
            <a:spLocks noChangeArrowheads="1"/>
          </p:cNvSpPr>
          <p:nvPr/>
        </p:nvSpPr>
        <p:spPr bwMode="auto">
          <a:xfrm rot="20587623">
            <a:off x="5410200" y="3499837"/>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415816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447800" y="0"/>
            <a:ext cx="12192000" cy="7391400"/>
          </a:xfrm>
          <a:prstGeom prst="rect">
            <a:avLst/>
          </a:prstGeom>
          <a:noFill/>
          <a:ln w="9525">
            <a:noFill/>
            <a:miter lim="800000"/>
            <a:headEnd/>
            <a:tailEnd/>
          </a:ln>
        </p:spPr>
      </p:pic>
      <p:sp>
        <p:nvSpPr>
          <p:cNvPr id="2" name="TextBox 1"/>
          <p:cNvSpPr txBox="1"/>
          <p:nvPr/>
        </p:nvSpPr>
        <p:spPr>
          <a:xfrm>
            <a:off x="2209800" y="304800"/>
            <a:ext cx="6324600" cy="707886"/>
          </a:xfrm>
          <a:prstGeom prst="rect">
            <a:avLst/>
          </a:prstGeom>
          <a:noFill/>
        </p:spPr>
        <p:txBody>
          <a:bodyPr wrap="square" rtlCol="0">
            <a:spAutoFit/>
          </a:bodyPr>
          <a:lstStyle/>
          <a:p>
            <a:r>
              <a:rPr lang="en-US" sz="4000" b="1" dirty="0" smtClean="0"/>
              <a:t>HTTP://VDATUM.NOAA.GOV</a:t>
            </a:r>
            <a:endParaRPr lang="en-US" sz="40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Marti.Ikehara\My Documents\Talks\vdatum_vertical.gif"/>
          <p:cNvPicPr>
            <a:picLocks noChangeAspect="1" noChangeArrowheads="1"/>
          </p:cNvPicPr>
          <p:nvPr/>
        </p:nvPicPr>
        <p:blipFill>
          <a:blip r:embed="rId3" cstate="print"/>
          <a:srcRect/>
          <a:stretch>
            <a:fillRect/>
          </a:stretch>
        </p:blipFill>
        <p:spPr bwMode="auto">
          <a:xfrm>
            <a:off x="0" y="1219200"/>
            <a:ext cx="9196388" cy="4243388"/>
          </a:xfrm>
          <a:prstGeom prst="rect">
            <a:avLst/>
          </a:prstGeom>
          <a:noFill/>
          <a:ln w="9525">
            <a:noFill/>
            <a:miter lim="800000"/>
            <a:headEnd/>
            <a:tailEnd/>
          </a:ln>
        </p:spPr>
      </p:pic>
      <p:sp>
        <p:nvSpPr>
          <p:cNvPr id="20483" name="Title 2"/>
          <p:cNvSpPr>
            <a:spLocks noGrp="1"/>
          </p:cNvSpPr>
          <p:nvPr>
            <p:ph type="title"/>
          </p:nvPr>
        </p:nvSpPr>
        <p:spPr/>
        <p:txBody>
          <a:bodyPr/>
          <a:lstStyle/>
          <a:p>
            <a:pPr eaLnBrk="1" hangingPunct="1"/>
            <a:r>
              <a:rPr lang="en-US" sz="3600" smtClean="0"/>
              <a:t>Datums available in VDATUM</a:t>
            </a:r>
          </a:p>
        </p:txBody>
      </p:sp>
      <p:sp>
        <p:nvSpPr>
          <p:cNvPr id="20484" name="Content Placeholder 3"/>
          <p:cNvSpPr>
            <a:spLocks noGrp="1"/>
          </p:cNvSpPr>
          <p:nvPr>
            <p:ph idx="1"/>
          </p:nvPr>
        </p:nvSpPr>
        <p:spPr>
          <a:xfrm>
            <a:off x="609600" y="990600"/>
            <a:ext cx="8229600" cy="4525963"/>
          </a:xfrm>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Recent NGS Activities:</a:t>
            </a:r>
            <a:br>
              <a:rPr lang="en-US" dirty="0" smtClean="0"/>
            </a:br>
            <a:r>
              <a:rPr lang="en-US" dirty="0" smtClean="0"/>
              <a:t>the Lightning Reports</a:t>
            </a:r>
            <a:endParaRPr lang="en-US" dirty="0"/>
          </a:p>
        </p:txBody>
      </p:sp>
      <p:sp>
        <p:nvSpPr>
          <p:cNvPr id="3" name="Content Placeholder 2"/>
          <p:cNvSpPr>
            <a:spLocks noGrp="1"/>
          </p:cNvSpPr>
          <p:nvPr>
            <p:ph idx="1"/>
          </p:nvPr>
        </p:nvSpPr>
        <p:spPr/>
        <p:txBody>
          <a:bodyPr/>
          <a:lstStyle/>
          <a:p>
            <a:r>
              <a:rPr lang="en-US" sz="2800" dirty="0" err="1" smtClean="0"/>
              <a:t>Lightsquared</a:t>
            </a:r>
            <a:r>
              <a:rPr lang="en-US" sz="2800" dirty="0" smtClean="0"/>
              <a:t> Signal Interference Testing</a:t>
            </a:r>
          </a:p>
          <a:p>
            <a:r>
              <a:rPr lang="en-US" sz="2800" dirty="0" smtClean="0"/>
              <a:t>RTN Guidelines: RTK and RTN Operators</a:t>
            </a:r>
          </a:p>
          <a:p>
            <a:r>
              <a:rPr lang="en-US" sz="2800" dirty="0" smtClean="0"/>
              <a:t>RTN Validation, using OPUS-DB output</a:t>
            </a:r>
          </a:p>
          <a:p>
            <a:r>
              <a:rPr lang="en-US" sz="2800" dirty="0" smtClean="0"/>
              <a:t>HTDP: </a:t>
            </a:r>
            <a:r>
              <a:rPr lang="en-US" sz="2800" dirty="0" err="1" smtClean="0"/>
              <a:t>deci</a:t>
            </a:r>
            <a:r>
              <a:rPr lang="en-US" sz="2800" dirty="0" smtClean="0"/>
              <a:t>-year format option available, now 3.1.2</a:t>
            </a:r>
          </a:p>
          <a:p>
            <a:r>
              <a:rPr lang="en-US" sz="2800" dirty="0" err="1" smtClean="0"/>
              <a:t>DSWorld</a:t>
            </a:r>
            <a:r>
              <a:rPr lang="en-US" sz="2800" dirty="0" smtClean="0"/>
              <a:t> mapping/submission software interface</a:t>
            </a:r>
          </a:p>
          <a:p>
            <a:r>
              <a:rPr lang="en-US" sz="2800" dirty="0" smtClean="0"/>
              <a:t>CT </a:t>
            </a:r>
            <a:r>
              <a:rPr lang="en-US" sz="2800" dirty="0"/>
              <a:t>OLS </a:t>
            </a:r>
            <a:r>
              <a:rPr lang="en-US" sz="2800" dirty="0" smtClean="0"/>
              <a:t>Personnel Changes</a:t>
            </a:r>
          </a:p>
          <a:p>
            <a:r>
              <a:rPr lang="en-US" sz="2800" dirty="0"/>
              <a:t>Training/Workshop Calendar, email </a:t>
            </a:r>
            <a:r>
              <a:rPr lang="en-US" sz="2800" dirty="0" err="1" smtClean="0"/>
              <a:t>listserve</a:t>
            </a:r>
            <a:endParaRPr lang="en-US" sz="2800" dirty="0"/>
          </a:p>
          <a:p>
            <a:r>
              <a:rPr lang="en-US" sz="2800" dirty="0"/>
              <a:t>NGS News Subscription </a:t>
            </a:r>
            <a:r>
              <a:rPr lang="en-US" sz="2800" dirty="0" smtClean="0"/>
              <a:t>Service</a:t>
            </a:r>
          </a:p>
          <a:p>
            <a:r>
              <a:rPr lang="en-US" sz="2800" dirty="0"/>
              <a:t>Presentation </a:t>
            </a:r>
            <a:r>
              <a:rPr lang="en-US" sz="2800" dirty="0" smtClean="0"/>
              <a:t>Library</a:t>
            </a:r>
          </a:p>
          <a:p>
            <a:endParaRPr lang="en-US" sz="2800" dirty="0"/>
          </a:p>
        </p:txBody>
      </p:sp>
    </p:spTree>
    <p:extLst>
      <p:ext uri="{BB962C8B-B14F-4D97-AF65-F5344CB8AC3E}">
        <p14:creationId xmlns:p14="http://schemas.microsoft.com/office/powerpoint/2010/main" val="2377172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S Site 160 Street Atlas plot showing GPS signal loss .jpg"/>
          <p:cNvPicPr>
            <a:picLocks noChangeAspect="1"/>
          </p:cNvPicPr>
          <p:nvPr/>
        </p:nvPicPr>
        <p:blipFill>
          <a:blip r:embed="rId2" cstate="print"/>
          <a:stretch>
            <a:fillRect/>
          </a:stretch>
        </p:blipFill>
        <p:spPr>
          <a:xfrm>
            <a:off x="0" y="814744"/>
            <a:ext cx="9144000" cy="5228512"/>
          </a:xfrm>
          <a:prstGeom prst="rect">
            <a:avLst/>
          </a:prstGeom>
        </p:spPr>
      </p:pic>
      <p:sp>
        <p:nvSpPr>
          <p:cNvPr id="4" name="Quad Arrow Callout 3"/>
          <p:cNvSpPr/>
          <p:nvPr/>
        </p:nvSpPr>
        <p:spPr>
          <a:xfrm>
            <a:off x="4805918" y="2083983"/>
            <a:ext cx="308344" cy="276447"/>
          </a:xfrm>
          <a:prstGeom prst="quad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25676" y="1722473"/>
            <a:ext cx="2779928" cy="307777"/>
          </a:xfrm>
          <a:prstGeom prst="rect">
            <a:avLst/>
          </a:prstGeom>
          <a:noFill/>
        </p:spPr>
        <p:txBody>
          <a:bodyPr wrap="none" rtlCol="0">
            <a:spAutoFit/>
          </a:bodyPr>
          <a:lstStyle/>
          <a:p>
            <a:r>
              <a:rPr lang="en-US" dirty="0" err="1" smtClean="0">
                <a:solidFill>
                  <a:srgbClr val="FF0000"/>
                </a:solidFill>
              </a:rPr>
              <a:t>LightSquared</a:t>
            </a:r>
            <a:r>
              <a:rPr lang="en-US" dirty="0" smtClean="0">
                <a:solidFill>
                  <a:srgbClr val="FF0000"/>
                </a:solidFill>
              </a:rPr>
              <a:t> Transmitter</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2651" y="274638"/>
            <a:ext cx="8718698" cy="1143000"/>
          </a:xfrm>
        </p:spPr>
        <p:txBody>
          <a:bodyPr/>
          <a:lstStyle/>
          <a:p>
            <a:r>
              <a:rPr lang="en-US" sz="3200" b="0" i="1" dirty="0" smtClean="0"/>
              <a:t>Loss of Tracking at CORS Site NVBM</a:t>
            </a:r>
            <a:br>
              <a:rPr lang="en-US" sz="3200" b="0" i="1" dirty="0" smtClean="0"/>
            </a:br>
            <a:r>
              <a:rPr lang="en-US" sz="3200" b="0" i="1" dirty="0" smtClean="0"/>
              <a:t> 26 km From </a:t>
            </a:r>
            <a:r>
              <a:rPr lang="en-US" sz="3200" b="0" i="1" dirty="0" err="1" smtClean="0"/>
              <a:t>LightSquared</a:t>
            </a:r>
            <a:r>
              <a:rPr lang="en-US" sz="3200" b="0" i="1" dirty="0" smtClean="0"/>
              <a:t> Site 53 on May 19, 2011</a:t>
            </a:r>
          </a:p>
        </p:txBody>
      </p:sp>
      <p:pic>
        <p:nvPicPr>
          <p:cNvPr id="13315" name="Picture 2" descr="CORS Interference_1_page2_cropped"/>
          <p:cNvPicPr>
            <a:picLocks noChangeAspect="1" noChangeArrowheads="1"/>
          </p:cNvPicPr>
          <p:nvPr/>
        </p:nvPicPr>
        <p:blipFill>
          <a:blip r:embed="rId3" cstate="print"/>
          <a:srcRect/>
          <a:stretch>
            <a:fillRect/>
          </a:stretch>
        </p:blipFill>
        <p:spPr bwMode="auto">
          <a:xfrm>
            <a:off x="1600200" y="2083992"/>
            <a:ext cx="5934075" cy="4437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rtlCol="0">
            <a:normAutofit fontScale="90000"/>
          </a:bodyPr>
          <a:lstStyle/>
          <a:p>
            <a:pPr eaLnBrk="1" fontAlgn="auto" hangingPunct="1">
              <a:spcAft>
                <a:spcPts val="0"/>
              </a:spcAft>
              <a:defRPr/>
            </a:pPr>
            <a:r>
              <a:rPr lang="en-US" dirty="0" smtClean="0"/>
              <a:t>Rationale for updating CORS RF</a:t>
            </a:r>
            <a:endParaRPr lang="en-US" dirty="0"/>
          </a:p>
        </p:txBody>
      </p:sp>
      <p:sp>
        <p:nvSpPr>
          <p:cNvPr id="3" name="Content Placeholder 2"/>
          <p:cNvSpPr>
            <a:spLocks noGrp="1"/>
          </p:cNvSpPr>
          <p:nvPr>
            <p:ph idx="1"/>
          </p:nvPr>
        </p:nvSpPr>
        <p:spPr>
          <a:xfrm>
            <a:off x="457200" y="990600"/>
            <a:ext cx="8229600" cy="54102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NSRS’s </a:t>
            </a:r>
            <a:r>
              <a:rPr lang="en-US" dirty="0"/>
              <a:t>global frame </a:t>
            </a:r>
            <a:r>
              <a:rPr lang="en-US" dirty="0" smtClean="0"/>
              <a:t>was </a:t>
            </a:r>
            <a:r>
              <a:rPr lang="en-US" dirty="0"/>
              <a:t>ITRF00 epoch </a:t>
            </a:r>
            <a:r>
              <a:rPr lang="en-US" dirty="0" smtClean="0"/>
              <a:t>1997.00. </a:t>
            </a:r>
            <a:r>
              <a:rPr lang="en-US" dirty="0"/>
              <a:t>P</a:t>
            </a:r>
            <a:r>
              <a:rPr lang="en-US" dirty="0" smtClean="0"/>
              <a:t>rojecting </a:t>
            </a:r>
            <a:r>
              <a:rPr lang="en-US" dirty="0"/>
              <a:t>13 </a:t>
            </a:r>
            <a:r>
              <a:rPr lang="en-US" dirty="0" err="1"/>
              <a:t>yrs</a:t>
            </a:r>
            <a:r>
              <a:rPr lang="en-US" dirty="0"/>
              <a:t> </a:t>
            </a:r>
            <a:r>
              <a:rPr lang="en-US" dirty="0" smtClean="0"/>
              <a:t>was unrealistic because of velocities; </a:t>
            </a:r>
            <a:r>
              <a:rPr lang="en-US" dirty="0"/>
              <a:t>NAD 83(CORS96) epoch </a:t>
            </a:r>
            <a:r>
              <a:rPr lang="en-US" dirty="0" smtClean="0"/>
              <a:t>2002.00 </a:t>
            </a:r>
            <a:r>
              <a:rPr lang="en-US" dirty="0"/>
              <a:t>projecting 8 </a:t>
            </a:r>
            <a:r>
              <a:rPr lang="en-US" dirty="0" err="1" smtClean="0"/>
              <a:t>yrs</a:t>
            </a:r>
            <a:r>
              <a:rPr lang="en-US" dirty="0" smtClean="0"/>
              <a:t> was becoming </a:t>
            </a:r>
            <a:r>
              <a:rPr lang="en-US" dirty="0"/>
              <a:t>a problem</a:t>
            </a:r>
          </a:p>
          <a:p>
            <a:pPr eaLnBrk="1" fontAlgn="auto" hangingPunct="1">
              <a:spcAft>
                <a:spcPts val="0"/>
              </a:spcAft>
              <a:buFont typeface="Arial" pitchFamily="34" charset="0"/>
              <a:buChar char="•"/>
              <a:defRPr/>
            </a:pPr>
            <a:r>
              <a:rPr lang="en-US" dirty="0" smtClean="0"/>
              <a:t>Coordinates </a:t>
            </a:r>
            <a:r>
              <a:rPr lang="en-US" dirty="0"/>
              <a:t>and velocities </a:t>
            </a:r>
            <a:r>
              <a:rPr lang="en-US" dirty="0" smtClean="0"/>
              <a:t>were a mixture from </a:t>
            </a:r>
            <a:r>
              <a:rPr lang="en-US" dirty="0"/>
              <a:t>last reprocessing (1994-2002</a:t>
            </a:r>
            <a:r>
              <a:rPr lang="en-US" dirty="0" smtClean="0"/>
              <a:t>) </a:t>
            </a:r>
            <a:r>
              <a:rPr lang="en-US" dirty="0"/>
              <a:t>and adjustments using </a:t>
            </a:r>
            <a:r>
              <a:rPr lang="en-US" dirty="0" smtClean="0"/>
              <a:t>8 to 3 </a:t>
            </a:r>
            <a:r>
              <a:rPr lang="en-US" dirty="0"/>
              <a:t>IGS </a:t>
            </a:r>
            <a:r>
              <a:rPr lang="en-US" dirty="0" smtClean="0"/>
              <a:t>reference sites</a:t>
            </a:r>
            <a:endParaRPr lang="en-US" dirty="0"/>
          </a:p>
          <a:p>
            <a:pPr eaLnBrk="1" fontAlgn="auto" hangingPunct="1">
              <a:spcAft>
                <a:spcPts val="0"/>
              </a:spcAft>
              <a:buFont typeface="Arial" pitchFamily="34" charset="0"/>
              <a:buChar char="•"/>
              <a:defRPr/>
            </a:pPr>
            <a:r>
              <a:rPr lang="en-US" dirty="0" smtClean="0"/>
              <a:t>Mixture of Computed and HTDP velocities</a:t>
            </a:r>
          </a:p>
          <a:p>
            <a:pPr eaLnBrk="1" fontAlgn="auto" hangingPunct="1">
              <a:spcAft>
                <a:spcPts val="0"/>
              </a:spcAft>
              <a:buFont typeface="Arial" pitchFamily="34" charset="0"/>
              <a:buChar char="•"/>
              <a:defRPr/>
            </a:pPr>
            <a:r>
              <a:rPr lang="en-US" dirty="0" smtClean="0"/>
              <a:t>Assumed NAD83 vertical velocity </a:t>
            </a:r>
            <a:r>
              <a:rPr lang="en-US" dirty="0"/>
              <a:t>= 0 </a:t>
            </a:r>
            <a:r>
              <a:rPr lang="en-US" dirty="0" smtClean="0"/>
              <a:t>mm/</a:t>
            </a:r>
            <a:r>
              <a:rPr lang="en-US" dirty="0" err="1" smtClean="0"/>
              <a:t>yr</a:t>
            </a:r>
            <a:r>
              <a:rPr lang="en-US" dirty="0" smtClean="0"/>
              <a:t> </a:t>
            </a:r>
          </a:p>
          <a:p>
            <a:pPr eaLnBrk="1" fontAlgn="auto" hangingPunct="1">
              <a:spcAft>
                <a:spcPts val="0"/>
              </a:spcAft>
              <a:buFont typeface="Arial" pitchFamily="34" charset="0"/>
              <a:buChar char="•"/>
              <a:defRPr/>
            </a:pPr>
            <a:r>
              <a:rPr lang="en-US" dirty="0" smtClean="0"/>
              <a:t>Change </a:t>
            </a:r>
            <a:r>
              <a:rPr lang="en-US" dirty="0" err="1" smtClean="0"/>
              <a:t>fr</a:t>
            </a:r>
            <a:r>
              <a:rPr lang="en-US" dirty="0" smtClean="0"/>
              <a:t> Relative to Absolute </a:t>
            </a:r>
            <a:r>
              <a:rPr lang="en-US" dirty="0"/>
              <a:t>antenna phase center </a:t>
            </a:r>
            <a:r>
              <a:rPr lang="en-US" dirty="0" smtClean="0"/>
              <a:t>values in ITRF definition</a:t>
            </a:r>
            <a:endParaRPr lang="en-US" dirty="0"/>
          </a:p>
          <a:p>
            <a:pPr eaLnBrk="1" fontAlgn="auto" hangingPunct="1">
              <a:spcAft>
                <a:spcPts val="0"/>
              </a:spcAft>
              <a:buFont typeface="Arial" pitchFamily="34" charset="0"/>
              <a:buChar char="•"/>
              <a:defRPr/>
            </a:pPr>
            <a:r>
              <a:rPr lang="en-US" dirty="0" smtClean="0"/>
              <a:t>Metadata </a:t>
            </a:r>
            <a:r>
              <a:rPr lang="en-US" dirty="0"/>
              <a:t>issues, </a:t>
            </a:r>
            <a:r>
              <a:rPr lang="en-US" dirty="0" err="1" smtClean="0"/>
              <a:t>eg</a:t>
            </a:r>
            <a:r>
              <a:rPr lang="en-US" dirty="0" smtClean="0"/>
              <a:t>, discontinuities/offsets</a:t>
            </a:r>
            <a:endParaRPr lang="en-US" dirty="0"/>
          </a:p>
          <a:p>
            <a:pPr eaLnBrk="1" fontAlgn="auto" hangingPunct="1">
              <a:spcAft>
                <a:spcPts val="0"/>
              </a:spcAft>
              <a:buFont typeface="Arial" pitchFamily="34" charset="0"/>
              <a:buChar char="•"/>
              <a:defRPr/>
            </a:pPr>
            <a:r>
              <a:rPr lang="en-US" dirty="0"/>
              <a:t>Significant software </a:t>
            </a:r>
            <a:r>
              <a:rPr lang="en-US" dirty="0" smtClean="0"/>
              <a:t>changes since 2002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540"/>
            <a:ext cx="8458200" cy="1143000"/>
          </a:xfrm>
        </p:spPr>
        <p:txBody>
          <a:bodyPr/>
          <a:lstStyle/>
          <a:p>
            <a:r>
              <a:rPr lang="en-US" sz="3200" dirty="0" err="1" smtClean="0"/>
              <a:t>LightSquared</a:t>
            </a:r>
            <a:r>
              <a:rPr lang="en-US" sz="3200" dirty="0" smtClean="0"/>
              <a:t> PNT Working Group Report</a:t>
            </a:r>
            <a:endParaRPr lang="en-US" sz="3200" dirty="0"/>
          </a:p>
        </p:txBody>
      </p:sp>
      <p:sp>
        <p:nvSpPr>
          <p:cNvPr id="3" name="Rectangle 2"/>
          <p:cNvSpPr/>
          <p:nvPr/>
        </p:nvSpPr>
        <p:spPr>
          <a:xfrm>
            <a:off x="21266" y="1232184"/>
            <a:ext cx="9144000" cy="538609"/>
          </a:xfrm>
          <a:prstGeom prst="rect">
            <a:avLst/>
          </a:prstGeom>
        </p:spPr>
        <p:txBody>
          <a:bodyPr wrap="square">
            <a:spAutoFit/>
          </a:bodyPr>
          <a:lstStyle/>
          <a:p>
            <a:pPr algn="ctr"/>
            <a:r>
              <a:rPr lang="en-US" sz="2900" dirty="0" smtClean="0"/>
              <a:t>www.pnt.gov/interference/lightsquared/</a:t>
            </a:r>
            <a:endParaRPr lang="en-US" sz="2900" dirty="0"/>
          </a:p>
        </p:txBody>
      </p:sp>
      <p:pic>
        <p:nvPicPr>
          <p:cNvPr id="5" name="Picture 4" descr="LS PNT page 2.jpg"/>
          <p:cNvPicPr>
            <a:picLocks noChangeAspect="1"/>
          </p:cNvPicPr>
          <p:nvPr/>
        </p:nvPicPr>
        <p:blipFill>
          <a:blip r:embed="rId2" cstate="print"/>
          <a:stretch>
            <a:fillRect/>
          </a:stretch>
        </p:blipFill>
        <p:spPr>
          <a:xfrm>
            <a:off x="4469878" y="2038414"/>
            <a:ext cx="4610324" cy="4819586"/>
          </a:xfrm>
          <a:prstGeom prst="rect">
            <a:avLst/>
          </a:prstGeom>
        </p:spPr>
      </p:pic>
      <p:pic>
        <p:nvPicPr>
          <p:cNvPr id="6" name="Picture 5" descr="PNT LSQ page.jpg"/>
          <p:cNvPicPr>
            <a:picLocks noChangeAspect="1"/>
          </p:cNvPicPr>
          <p:nvPr/>
        </p:nvPicPr>
        <p:blipFill>
          <a:blip r:embed="rId3"/>
          <a:stretch>
            <a:fillRect/>
          </a:stretch>
        </p:blipFill>
        <p:spPr>
          <a:xfrm>
            <a:off x="88630" y="2038414"/>
            <a:ext cx="4488202" cy="4747252"/>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 y="1046074"/>
            <a:ext cx="4591126" cy="55704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524" y="1031444"/>
            <a:ext cx="4290216" cy="5608564"/>
          </a:xfrm>
          <a:prstGeom prst="rect">
            <a:avLst/>
          </a:prstGeom>
        </p:spPr>
      </p:pic>
      <p:sp>
        <p:nvSpPr>
          <p:cNvPr id="4" name="Title 1"/>
          <p:cNvSpPr txBox="1">
            <a:spLocks/>
          </p:cNvSpPr>
          <p:nvPr/>
        </p:nvSpPr>
        <p:spPr>
          <a:xfrm>
            <a:off x="29260" y="356005"/>
            <a:ext cx="9085480" cy="8382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t>NGS Real-time Guidelines: Single-base and Network </a:t>
            </a:r>
          </a:p>
        </p:txBody>
      </p:sp>
    </p:spTree>
    <p:extLst>
      <p:ext uri="{BB962C8B-B14F-4D97-AF65-F5344CB8AC3E}">
        <p14:creationId xmlns:p14="http://schemas.microsoft.com/office/powerpoint/2010/main" val="614563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RTN Validation by NGS</a:t>
            </a:r>
            <a:endParaRPr lang="en-US" dirty="0"/>
          </a:p>
        </p:txBody>
      </p:sp>
      <p:sp>
        <p:nvSpPr>
          <p:cNvPr id="3" name="Content Placeholder 2"/>
          <p:cNvSpPr>
            <a:spLocks noGrp="1"/>
          </p:cNvSpPr>
          <p:nvPr>
            <p:ph idx="1"/>
          </p:nvPr>
        </p:nvSpPr>
        <p:spPr>
          <a:xfrm>
            <a:off x="457200" y="990600"/>
            <a:ext cx="8229600" cy="5135563"/>
          </a:xfrm>
        </p:spPr>
        <p:txBody>
          <a:bodyPr/>
          <a:lstStyle/>
          <a:p>
            <a:r>
              <a:rPr lang="en-US" dirty="0" smtClean="0"/>
              <a:t>Desire to have all RTNs—public, commercial—tied to/based on the NSRS</a:t>
            </a:r>
          </a:p>
          <a:p>
            <a:r>
              <a:rPr lang="en-US" dirty="0" smtClean="0"/>
              <a:t>Developing a procedure for RTNs to follow</a:t>
            </a:r>
          </a:p>
          <a:p>
            <a:r>
              <a:rPr lang="en-US" dirty="0" smtClean="0"/>
              <a:t>Results submitted/reviewed </a:t>
            </a:r>
          </a:p>
          <a:p>
            <a:r>
              <a:rPr lang="en-US" dirty="0" smtClean="0"/>
              <a:t>Periodic (annual?) check</a:t>
            </a:r>
          </a:p>
          <a:p>
            <a:r>
              <a:rPr lang="en-US" dirty="0" smtClean="0"/>
              <a:t>ORGN RTN (OR DOT) is pilot study</a:t>
            </a:r>
          </a:p>
          <a:p>
            <a:pPr marL="0" indent="0">
              <a:buNone/>
            </a:pPr>
            <a:r>
              <a:rPr lang="en-US" dirty="0"/>
              <a:t> </a:t>
            </a:r>
            <a:r>
              <a:rPr lang="en-US" dirty="0" smtClean="0"/>
              <a:t>  </a:t>
            </a:r>
            <a:endParaRPr lang="en-US" dirty="0"/>
          </a:p>
        </p:txBody>
      </p:sp>
      <p:cxnSp>
        <p:nvCxnSpPr>
          <p:cNvPr id="5" name="Straight Connector 4"/>
          <p:cNvCxnSpPr/>
          <p:nvPr/>
        </p:nvCxnSpPr>
        <p:spPr>
          <a:xfrm>
            <a:off x="685800" y="4419600"/>
            <a:ext cx="7620000" cy="0"/>
          </a:xfrm>
          <a:prstGeom prst="line">
            <a:avLst/>
          </a:prstGeom>
          <a:ln w="5080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7231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ID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VALID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ALID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733800"/>
            <a:ext cx="4967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59488" y="196682"/>
            <a:ext cx="8825024" cy="646774"/>
          </a:xfrm>
        </p:spPr>
        <p:txBody>
          <a:bodyPr/>
          <a:lstStyle/>
          <a:p>
            <a:r>
              <a:rPr lang="en-US" sz="2400" dirty="0" smtClean="0"/>
              <a:t>ON-LINE VALIDATION TOOL WOULD PROVIDE NSRS RTN COMPLIANCE </a:t>
            </a:r>
          </a:p>
        </p:txBody>
      </p:sp>
    </p:spTree>
    <p:extLst>
      <p:ext uri="{BB962C8B-B14F-4D97-AF65-F5344CB8AC3E}">
        <p14:creationId xmlns:p14="http://schemas.microsoft.com/office/powerpoint/2010/main" val="245916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HTDP, v. 3.1.2</a:t>
            </a:r>
            <a:endParaRPr lang="en-US" dirty="0"/>
          </a:p>
        </p:txBody>
      </p:sp>
      <p:sp>
        <p:nvSpPr>
          <p:cNvPr id="3" name="Content Placeholder 2"/>
          <p:cNvSpPr>
            <a:spLocks noGrp="1"/>
          </p:cNvSpPr>
          <p:nvPr>
            <p:ph idx="1"/>
          </p:nvPr>
        </p:nvSpPr>
        <p:spPr/>
        <p:txBody>
          <a:bodyPr/>
          <a:lstStyle/>
          <a:p>
            <a:r>
              <a:rPr lang="en-US" dirty="0" smtClean="0"/>
              <a:t>4</a:t>
            </a:r>
            <a:r>
              <a:rPr lang="en-US" baseline="30000" dirty="0" smtClean="0"/>
              <a:t>th</a:t>
            </a:r>
            <a:r>
              <a:rPr lang="en-US" dirty="0" smtClean="0"/>
              <a:t> option</a:t>
            </a:r>
            <a:r>
              <a:rPr lang="en-US" dirty="0"/>
              <a:t>: </a:t>
            </a:r>
            <a:r>
              <a:rPr lang="en-US" i="1" dirty="0"/>
              <a:t>Interactively transform positions between reference frames and/or dates. </a:t>
            </a:r>
            <a:endParaRPr lang="en-US" i="1" dirty="0" smtClean="0"/>
          </a:p>
          <a:p>
            <a:r>
              <a:rPr lang="en-US" dirty="0" smtClean="0"/>
              <a:t>Epoch date format now includes </a:t>
            </a:r>
            <a:r>
              <a:rPr lang="en-US" b="1" dirty="0" err="1" smtClean="0"/>
              <a:t>deci</a:t>
            </a:r>
            <a:r>
              <a:rPr lang="en-US" b="1" dirty="0" smtClean="0"/>
              <a:t>-year</a:t>
            </a:r>
          </a:p>
          <a:p>
            <a:r>
              <a:rPr lang="en-US" dirty="0" smtClean="0"/>
              <a:t>All NAD83 </a:t>
            </a:r>
            <a:r>
              <a:rPr lang="en-US" b="1" dirty="0" smtClean="0"/>
              <a:t>realizations</a:t>
            </a:r>
            <a:r>
              <a:rPr lang="en-US" dirty="0" smtClean="0"/>
              <a:t> are treated the same</a:t>
            </a:r>
          </a:p>
          <a:p>
            <a:r>
              <a:rPr lang="en-US" dirty="0" smtClean="0"/>
              <a:t>After new realization published, will have transforms available between 2007 &amp; 2011</a:t>
            </a:r>
          </a:p>
          <a:p>
            <a:pPr lvl="1"/>
            <a:r>
              <a:rPr lang="en-US" dirty="0" smtClean="0"/>
              <a:t>Changes due to RF very small—mm—versus changes due to velocity (time)—</a:t>
            </a:r>
            <a:r>
              <a:rPr lang="en-US" dirty="0" err="1" smtClean="0"/>
              <a:t>dm</a:t>
            </a:r>
            <a:r>
              <a:rPr lang="en-US" dirty="0" smtClean="0"/>
              <a:t> to m</a:t>
            </a:r>
            <a:endParaRPr lang="en-US" dirty="0"/>
          </a:p>
          <a:p>
            <a:endParaRPr lang="en-US" dirty="0" smtClean="0"/>
          </a:p>
        </p:txBody>
      </p:sp>
    </p:spTree>
    <p:extLst>
      <p:ext uri="{BB962C8B-B14F-4D97-AF65-F5344CB8AC3E}">
        <p14:creationId xmlns:p14="http://schemas.microsoft.com/office/powerpoint/2010/main" val="42401471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533400"/>
            <a:ext cx="8229600" cy="884238"/>
          </a:xfrm>
        </p:spPr>
        <p:txBody>
          <a:bodyPr/>
          <a:lstStyle/>
          <a:p>
            <a:r>
              <a:rPr lang="en-US" b="1" dirty="0" err="1" smtClean="0">
                <a:solidFill>
                  <a:srgbClr val="FF0066"/>
                </a:solidFill>
              </a:rPr>
              <a:t>DSWorld</a:t>
            </a:r>
            <a:r>
              <a:rPr lang="en-US" b="1" dirty="0" smtClean="0">
                <a:solidFill>
                  <a:srgbClr val="FF0066"/>
                </a:solidFill>
              </a:rPr>
              <a:t>: mapping tool and more</a:t>
            </a:r>
          </a:p>
        </p:txBody>
      </p:sp>
      <p:sp>
        <p:nvSpPr>
          <p:cNvPr id="3" name="Content Placeholder 2"/>
          <p:cNvSpPr>
            <a:spLocks noGrp="1"/>
          </p:cNvSpPr>
          <p:nvPr>
            <p:ph idx="1"/>
          </p:nvPr>
        </p:nvSpPr>
        <p:spPr>
          <a:xfrm>
            <a:off x="533400" y="1371600"/>
            <a:ext cx="7848600" cy="4754563"/>
          </a:xfrm>
        </p:spPr>
        <p:txBody>
          <a:bodyPr>
            <a:normAutofit fontScale="92500"/>
          </a:bodyPr>
          <a:lstStyle/>
          <a:p>
            <a:r>
              <a:rPr lang="en-US" dirty="0" smtClean="0"/>
              <a:t>Need to have Google Earth installed</a:t>
            </a:r>
          </a:p>
          <a:p>
            <a:r>
              <a:rPr lang="en-US" dirty="0" smtClean="0"/>
              <a:t>Tools, Download PC Software, USER-CONTRI-BUTED SOFTWARE, </a:t>
            </a:r>
            <a:r>
              <a:rPr lang="en-US" dirty="0" err="1" smtClean="0"/>
              <a:t>DSWorld</a:t>
            </a:r>
            <a:endParaRPr lang="en-US" dirty="0" smtClean="0"/>
          </a:p>
          <a:p>
            <a:r>
              <a:rPr lang="en-US" sz="3000" dirty="0" smtClean="0">
                <a:hlinkClick r:id="rId2"/>
              </a:rPr>
              <a:t>http://www.ngs.noaa.gov/PC_PROD/PARTNERS/index.shtml</a:t>
            </a:r>
            <a:endParaRPr lang="en-US" sz="3000" dirty="0" smtClean="0"/>
          </a:p>
          <a:p>
            <a:r>
              <a:rPr lang="en-US" sz="3600" b="1" dirty="0" smtClean="0">
                <a:solidFill>
                  <a:srgbClr val="FF0000"/>
                </a:solidFill>
              </a:rPr>
              <a:t>FIRST:</a:t>
            </a:r>
            <a:r>
              <a:rPr lang="en-US" dirty="0" smtClean="0"/>
              <a:t> Tools, Update program to 4.10.22</a:t>
            </a:r>
          </a:p>
          <a:p>
            <a:r>
              <a:rPr lang="en-US" dirty="0" smtClean="0"/>
              <a:t>Enhancement enables you to distinguish </a:t>
            </a:r>
            <a:r>
              <a:rPr lang="en-US" sz="3000" dirty="0" smtClean="0"/>
              <a:t>VERTCON NAVD88 </a:t>
            </a:r>
            <a:r>
              <a:rPr lang="en-US" dirty="0" smtClean="0"/>
              <a:t>from other(control) NAVD88</a:t>
            </a:r>
          </a:p>
          <a:p>
            <a:r>
              <a:rPr lang="en-US" sz="3000" dirty="0" smtClean="0"/>
              <a:t>Windows7 (settings) could preclude easy updates</a:t>
            </a:r>
          </a:p>
        </p:txBody>
      </p:sp>
      <p:pic>
        <p:nvPicPr>
          <p:cNvPr id="3584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362200"/>
            <a:ext cx="9144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609600"/>
            <a:ext cx="8077200" cy="76200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5842"/>
                                        </p:tgtEl>
                                      </p:cBhvr>
                                    </p:animEffect>
                                    <p:animScale>
                                      <p:cBhvr>
                                        <p:cTn id="11" dur="250" autoRev="1" fill="hold"/>
                                        <p:tgtEl>
                                          <p:spTgt spid="358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92064"/>
            <a:ext cx="7410612" cy="545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p:cNvSpPr>
            <a:spLocks noChangeArrowheads="1"/>
          </p:cNvSpPr>
          <p:nvPr/>
        </p:nvSpPr>
        <p:spPr bwMode="auto">
          <a:xfrm rot="11654920">
            <a:off x="2013273" y="2468965"/>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321111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OLS Updates</a:t>
            </a:r>
            <a:endParaRPr lang="en-US" dirty="0"/>
          </a:p>
        </p:txBody>
      </p:sp>
      <p:sp>
        <p:nvSpPr>
          <p:cNvPr id="3" name="Content Placeholder 2"/>
          <p:cNvSpPr>
            <a:spLocks noGrp="1"/>
          </p:cNvSpPr>
          <p:nvPr>
            <p:ph idx="1"/>
          </p:nvPr>
        </p:nvSpPr>
        <p:spPr/>
        <p:txBody>
          <a:bodyPr/>
          <a:lstStyle/>
          <a:p>
            <a:r>
              <a:rPr lang="en-US" dirty="0" smtClean="0"/>
              <a:t>Mark Turner, Acting Chief, OOP and PI</a:t>
            </a:r>
          </a:p>
          <a:p>
            <a:r>
              <a:rPr lang="en-US" dirty="0" smtClean="0"/>
              <a:t>Acting Chief, OLS, 4/2: Rob McMillan</a:t>
            </a:r>
          </a:p>
          <a:p>
            <a:r>
              <a:rPr lang="en-US" dirty="0" smtClean="0"/>
              <a:t>Chief, GPS and Geodetic </a:t>
            </a:r>
            <a:r>
              <a:rPr lang="en-US" smtClean="0"/>
              <a:t>Control Surveys</a:t>
            </a:r>
            <a:endParaRPr lang="en-US" dirty="0" smtClean="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657600"/>
            <a:ext cx="84867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44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385763"/>
            <a:ext cx="76866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a:spLocks noChangeArrowheads="1"/>
          </p:cNvSpPr>
          <p:nvPr/>
        </p:nvSpPr>
        <p:spPr bwMode="auto">
          <a:xfrm rot="998229">
            <a:off x="2067116" y="4923653"/>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
        <p:nvSpPr>
          <p:cNvPr id="5" name="Left Arrow 4"/>
          <p:cNvSpPr>
            <a:spLocks noChangeArrowheads="1"/>
          </p:cNvSpPr>
          <p:nvPr/>
        </p:nvSpPr>
        <p:spPr bwMode="auto">
          <a:xfrm rot="13119466">
            <a:off x="3750718" y="85412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368571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47638"/>
            <a:ext cx="5753100"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p:cNvSpPr>
            <a:spLocks noChangeArrowheads="1"/>
          </p:cNvSpPr>
          <p:nvPr/>
        </p:nvSpPr>
        <p:spPr bwMode="auto">
          <a:xfrm rot="20445919">
            <a:off x="7654528" y="5474155"/>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dirty="0"/>
          </a:p>
        </p:txBody>
      </p:sp>
    </p:spTree>
    <p:extLst>
      <p:ext uri="{BB962C8B-B14F-4D97-AF65-F5344CB8AC3E}">
        <p14:creationId xmlns:p14="http://schemas.microsoft.com/office/powerpoint/2010/main" val="229007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Multi-year CORS Solution: MYCS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sz="2800" dirty="0" smtClean="0"/>
              <a:t>“</a:t>
            </a:r>
            <a:r>
              <a:rPr lang="en-US" sz="2800" dirty="0"/>
              <a:t>Multiyear” effort began 7</a:t>
            </a:r>
            <a:r>
              <a:rPr lang="en-US" sz="2800" dirty="0" smtClean="0"/>
              <a:t> </a:t>
            </a:r>
            <a:r>
              <a:rPr lang="en-US" sz="2800" dirty="0"/>
              <a:t>years ago</a:t>
            </a:r>
          </a:p>
          <a:p>
            <a:pPr eaLnBrk="1" fontAlgn="auto" hangingPunct="1">
              <a:spcAft>
                <a:spcPts val="0"/>
              </a:spcAft>
              <a:buFont typeface="Arial" pitchFamily="34" charset="0"/>
              <a:buChar char="•"/>
              <a:defRPr/>
            </a:pPr>
            <a:r>
              <a:rPr lang="en-US" sz="2800" dirty="0" smtClean="0"/>
              <a:t>IGS </a:t>
            </a:r>
            <a:r>
              <a:rPr lang="en-US" sz="2800" dirty="0"/>
              <a:t>proposed re-processing all data to re-compute station coordinates, </a:t>
            </a:r>
            <a:r>
              <a:rPr lang="en-US" sz="2800" dirty="0" smtClean="0"/>
              <a:t>orbits, </a:t>
            </a:r>
            <a:r>
              <a:rPr lang="en-US" sz="2800" dirty="0"/>
              <a:t>and </a:t>
            </a:r>
            <a:r>
              <a:rPr lang="en-US" sz="2800" dirty="0" smtClean="0"/>
              <a:t>EOPs (earth orientation parameters) </a:t>
            </a:r>
            <a:r>
              <a:rPr lang="en-US" sz="2800" dirty="0" err="1" smtClean="0"/>
              <a:t>fr</a:t>
            </a:r>
            <a:r>
              <a:rPr lang="en-US" sz="2800" dirty="0" smtClean="0"/>
              <a:t> 1994-present</a:t>
            </a:r>
          </a:p>
          <a:p>
            <a:pPr eaLnBrk="1" fontAlgn="auto" hangingPunct="1">
              <a:spcAft>
                <a:spcPts val="0"/>
              </a:spcAft>
              <a:buFont typeface="Arial" pitchFamily="34" charset="0"/>
              <a:buChar char="•"/>
              <a:defRPr/>
            </a:pPr>
            <a:r>
              <a:rPr lang="en-US" sz="2800" dirty="0"/>
              <a:t>NGS began with a revision of </a:t>
            </a:r>
            <a:r>
              <a:rPr lang="en-US" sz="2800" dirty="0" smtClean="0"/>
              <a:t>PAGES software </a:t>
            </a:r>
            <a:r>
              <a:rPr lang="en-US" sz="2800" dirty="0"/>
              <a:t>and processing strategy driven by weak NGS orbit </a:t>
            </a:r>
            <a:r>
              <a:rPr lang="en-US" sz="2800" dirty="0" smtClean="0"/>
              <a:t>contributions </a:t>
            </a:r>
            <a:r>
              <a:rPr lang="en-US" sz="2800" dirty="0"/>
              <a:t>to </a:t>
            </a:r>
            <a:r>
              <a:rPr lang="en-US" sz="2800" dirty="0" smtClean="0"/>
              <a:t>IGS</a:t>
            </a:r>
          </a:p>
          <a:p>
            <a:pPr eaLnBrk="1" fontAlgn="auto" hangingPunct="1">
              <a:spcAft>
                <a:spcPts val="0"/>
              </a:spcAft>
              <a:buFont typeface="Arial" pitchFamily="34" charset="0"/>
              <a:buChar char="•"/>
              <a:defRPr/>
            </a:pPr>
            <a:r>
              <a:rPr lang="en-US" sz="2800" dirty="0"/>
              <a:t>860 weekly (full history) CORS</a:t>
            </a:r>
            <a:r>
              <a:rPr lang="en-US" sz="2800" dirty="0" smtClean="0"/>
              <a:t>+ ~230 global </a:t>
            </a:r>
            <a:r>
              <a:rPr lang="en-US" sz="2800" dirty="0"/>
              <a:t>SINEX files containing X,Y,Z positions and full variance-covariance </a:t>
            </a:r>
            <a:r>
              <a:rPr lang="en-US" sz="2800" dirty="0" smtClean="0"/>
              <a:t>information</a:t>
            </a:r>
          </a:p>
          <a:p>
            <a:pPr eaLnBrk="1" fontAlgn="auto" hangingPunct="1">
              <a:spcAft>
                <a:spcPts val="0"/>
              </a:spcAft>
              <a:buFont typeface="Arial" pitchFamily="34" charset="0"/>
              <a:buChar char="•"/>
              <a:defRPr/>
            </a:pPr>
            <a:r>
              <a:rPr lang="en-US" sz="2800" dirty="0" smtClean="0"/>
              <a:t>Coordinates published (online) on Sept 6, 2011</a:t>
            </a:r>
            <a:endParaRPr lang="en-US" sz="2800" dirty="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762000"/>
            <a:ext cx="9039225" cy="563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247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09600" y="936486"/>
            <a:ext cx="8001000" cy="5462588"/>
          </a:xfrm>
        </p:spPr>
      </p:pic>
      <p:sp>
        <p:nvSpPr>
          <p:cNvPr id="5" name="Cloud Callout 4"/>
          <p:cNvSpPr/>
          <p:nvPr/>
        </p:nvSpPr>
        <p:spPr>
          <a:xfrm>
            <a:off x="5428594" y="2743200"/>
            <a:ext cx="1143000" cy="1143000"/>
          </a:xfrm>
          <a:prstGeom prst="cloudCallou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524000" y="228600"/>
            <a:ext cx="6400800" cy="707886"/>
          </a:xfrm>
          <a:prstGeom prst="rect">
            <a:avLst/>
          </a:prstGeom>
          <a:noFill/>
        </p:spPr>
        <p:txBody>
          <a:bodyPr wrap="square" rtlCol="0">
            <a:spAutoFit/>
          </a:bodyPr>
          <a:lstStyle/>
          <a:p>
            <a:r>
              <a:rPr lang="en-US" sz="4000" dirty="0" smtClean="0"/>
              <a:t>With knowledge comes clarity</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Marti.ikehara@noaa.gov</a:t>
            </a:r>
          </a:p>
        </p:txBody>
      </p:sp>
      <p:pic>
        <p:nvPicPr>
          <p:cNvPr id="1026" name="Picture 2" descr="C:\Users\Marti.Ikehara\Pictures\My Photos\2011\Flowers\DSCN384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63600" y="1066800"/>
            <a:ext cx="75184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096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533400"/>
            <a:ext cx="8229600" cy="868363"/>
          </a:xfrm>
        </p:spPr>
        <p:txBody>
          <a:bodyPr rtlCol="0">
            <a:normAutofit fontScale="90000"/>
          </a:bodyPr>
          <a:lstStyle/>
          <a:p>
            <a:pPr eaLnBrk="1" fontAlgn="auto" hangingPunct="1">
              <a:spcAft>
                <a:spcPts val="0"/>
              </a:spcAft>
              <a:defRPr/>
            </a:pPr>
            <a:r>
              <a:rPr lang="en-US" dirty="0" smtClean="0"/>
              <a:t>Geodetic Reference Frames</a:t>
            </a:r>
            <a:br>
              <a:rPr lang="en-US" dirty="0" smtClean="0"/>
            </a:br>
            <a:r>
              <a:rPr lang="en-US" dirty="0" smtClean="0"/>
              <a:t>past and present</a:t>
            </a:r>
            <a:endParaRPr lang="en-US" dirty="0"/>
          </a:p>
        </p:txBody>
      </p:sp>
      <p:sp>
        <p:nvSpPr>
          <p:cNvPr id="9219" name="Content Placeholder 5"/>
          <p:cNvSpPr>
            <a:spLocks noGrp="1"/>
          </p:cNvSpPr>
          <p:nvPr>
            <p:ph idx="1"/>
          </p:nvPr>
        </p:nvSpPr>
        <p:spPr/>
        <p:txBody>
          <a:bodyPr/>
          <a:lstStyle/>
          <a:p>
            <a:pPr marL="0" indent="0" eaLnBrk="1" hangingPunct="1">
              <a:buFont typeface="Arial" charset="0"/>
              <a:buNone/>
            </a:pPr>
            <a:endParaRPr lang="en-US" smtClean="0"/>
          </a:p>
        </p:txBody>
      </p:sp>
      <p:pic>
        <p:nvPicPr>
          <p:cNvPr id="922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25461" t="40639" r="14113" b="12383"/>
          <a:stretch>
            <a:fillRect/>
          </a:stretch>
        </p:blipFill>
        <p:spPr bwMode="auto">
          <a:xfrm>
            <a:off x="-12700" y="1600200"/>
            <a:ext cx="91567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Box 6"/>
          <p:cNvSpPr txBox="1">
            <a:spLocks noChangeArrowheads="1"/>
          </p:cNvSpPr>
          <p:nvPr/>
        </p:nvSpPr>
        <p:spPr bwMode="auto">
          <a:xfrm>
            <a:off x="1581150" y="4965700"/>
            <a:ext cx="105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a:t>xxxxxxx</a:t>
            </a:r>
            <a:r>
              <a:rPr lang="en-US"/>
              <a:t>x</a:t>
            </a:r>
          </a:p>
        </p:txBody>
      </p:sp>
      <p:sp>
        <p:nvSpPr>
          <p:cNvPr id="9222" name="TextBox 11"/>
          <p:cNvSpPr txBox="1">
            <a:spLocks noChangeArrowheads="1"/>
          </p:cNvSpPr>
          <p:nvPr/>
        </p:nvSpPr>
        <p:spPr bwMode="auto">
          <a:xfrm>
            <a:off x="1695450" y="5391150"/>
            <a:ext cx="127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xxxxxxxxxxx</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z="3200" dirty="0" smtClean="0"/>
              <a:t>NEED for a new national adjustment, </a:t>
            </a:r>
            <a:r>
              <a:rPr lang="en-US" sz="3200" b="1" dirty="0" smtClean="0"/>
              <a:t>NA2011 project</a:t>
            </a:r>
            <a:r>
              <a:rPr lang="en-US" sz="3200" dirty="0" smtClean="0"/>
              <a:t>, for passive geodetic stations</a:t>
            </a:r>
          </a:p>
        </p:txBody>
      </p:sp>
      <p:sp>
        <p:nvSpPr>
          <p:cNvPr id="25603" name="Content Placeholder 2"/>
          <p:cNvSpPr>
            <a:spLocks noGrp="1"/>
          </p:cNvSpPr>
          <p:nvPr>
            <p:ph idx="1"/>
          </p:nvPr>
        </p:nvSpPr>
        <p:spPr>
          <a:xfrm>
            <a:off x="242888" y="1600200"/>
            <a:ext cx="8443912" cy="4886325"/>
          </a:xfrm>
        </p:spPr>
        <p:txBody>
          <a:bodyPr/>
          <a:lstStyle/>
          <a:p>
            <a:pPr eaLnBrk="1" hangingPunct="1"/>
            <a:r>
              <a:rPr lang="en-US" dirty="0" smtClean="0"/>
              <a:t>Optimally </a:t>
            </a:r>
            <a:r>
              <a:rPr lang="en-US" b="1" dirty="0" smtClean="0"/>
              <a:t>align</a:t>
            </a:r>
            <a:r>
              <a:rPr lang="en-US" dirty="0" smtClean="0"/>
              <a:t> passive control with CORS</a:t>
            </a:r>
          </a:p>
          <a:p>
            <a:pPr eaLnBrk="1" hangingPunct="1"/>
            <a:r>
              <a:rPr lang="en-US" dirty="0" smtClean="0"/>
              <a:t>&gt;1000 projects submitted since 2007 </a:t>
            </a:r>
            <a:r>
              <a:rPr lang="en-US" dirty="0" err="1" smtClean="0"/>
              <a:t>NatlReadj</a:t>
            </a:r>
            <a:endParaRPr lang="en-US" dirty="0" smtClean="0"/>
          </a:p>
          <a:p>
            <a:pPr lvl="1" eaLnBrk="1" hangingPunct="1"/>
            <a:r>
              <a:rPr lang="en-US" dirty="0" smtClean="0"/>
              <a:t>Number of stations increased by 1/3 in just 5 years!</a:t>
            </a:r>
          </a:p>
          <a:p>
            <a:pPr lvl="1" eaLnBrk="1" hangingPunct="1"/>
            <a:r>
              <a:rPr lang="en-US" sz="2400" dirty="0" smtClean="0"/>
              <a:t>Plus Observations for Hawaii &amp; other Pacific islands</a:t>
            </a:r>
          </a:p>
          <a:p>
            <a:pPr eaLnBrk="1" hangingPunct="1"/>
            <a:r>
              <a:rPr lang="en-US" dirty="0" smtClean="0"/>
              <a:t>Database pull as of 3/28/12; includes some critical leveling (&amp; GPS </a:t>
            </a:r>
            <a:r>
              <a:rPr lang="en-US" dirty="0" err="1" smtClean="0"/>
              <a:t>obs</a:t>
            </a:r>
            <a:r>
              <a:rPr lang="en-US" dirty="0" smtClean="0"/>
              <a:t>) in Gulf States</a:t>
            </a:r>
          </a:p>
          <a:p>
            <a:pPr eaLnBrk="1" hangingPunct="1"/>
            <a:r>
              <a:rPr lang="en-US" sz="2800" dirty="0" smtClean="0"/>
              <a:t>More consistent results in tectonically active areas:</a:t>
            </a:r>
          </a:p>
          <a:p>
            <a:pPr lvl="1" eaLnBrk="1" hangingPunct="1"/>
            <a:r>
              <a:rPr lang="en-US" sz="2400" dirty="0" smtClean="0"/>
              <a:t>Longer time series for CORS, as well as</a:t>
            </a:r>
          </a:p>
          <a:p>
            <a:pPr lvl="1" eaLnBrk="1" hangingPunct="1"/>
            <a:r>
              <a:rPr lang="en-US" sz="2400" dirty="0" smtClean="0"/>
              <a:t>More current data for passive, and better tectonic modeling for applying HTDP to </a:t>
            </a:r>
            <a:r>
              <a:rPr lang="en-US" sz="2400" dirty="0" err="1" smtClean="0"/>
              <a:t>obs</a:t>
            </a:r>
            <a:r>
              <a:rPr lang="en-US" sz="2400" dirty="0" smtClean="0"/>
              <a:t> back 20+ years</a:t>
            </a:r>
          </a:p>
          <a:p>
            <a:pPr marL="0" indent="0" eaLnBrk="1" hangingPunct="1">
              <a:buNone/>
            </a:pPr>
            <a:endParaRPr lang="en-US" dirty="0" smtClean="0"/>
          </a:p>
          <a:p>
            <a:pPr eaLnBrk="1" hangingPunct="1"/>
            <a:endParaRPr lang="en-US" dirty="0" smtClean="0"/>
          </a:p>
        </p:txBody>
      </p:sp>
    </p:spTree>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342</TotalTime>
  <Words>2758</Words>
  <Application>Microsoft Office PowerPoint</Application>
  <PresentationFormat>On-screen Show (4:3)</PresentationFormat>
  <Paragraphs>403</Paragraphs>
  <Slides>72</Slides>
  <Notes>28</Notes>
  <HiddenSlides>0</HiddenSlides>
  <MMClips>0</MMClips>
  <ScaleCrop>false</ScaleCrop>
  <HeadingPairs>
    <vt:vector size="4" baseType="variant">
      <vt:variant>
        <vt:lpstr>Theme</vt:lpstr>
      </vt:variant>
      <vt:variant>
        <vt:i4>10</vt:i4>
      </vt:variant>
      <vt:variant>
        <vt:lpstr>Slide Titles</vt:lpstr>
      </vt:variant>
      <vt:variant>
        <vt:i4>72</vt:i4>
      </vt:variant>
    </vt:vector>
  </HeadingPairs>
  <TitlesOfParts>
    <vt:vector size="82" baseType="lpstr">
      <vt:lpstr>NGSPowerPointTemplate</vt:lpstr>
      <vt:lpstr>1_NGSPowerPointTemplate</vt:lpstr>
      <vt:lpstr>2_NGSPowerPointTemplate</vt:lpstr>
      <vt:lpstr>3_NGSPowerPointTemplate</vt:lpstr>
      <vt:lpstr>5_NGSPowerPointTemplate</vt:lpstr>
      <vt:lpstr>7_NGSPowerPointTemplate</vt:lpstr>
      <vt:lpstr>8_NGSPowerPointTemplate</vt:lpstr>
      <vt:lpstr>9_NGSPowerPointTemplate</vt:lpstr>
      <vt:lpstr>10_NGSPowerPointTemplate</vt:lpstr>
      <vt:lpstr>11_NGSPowerPointTemplate</vt:lpstr>
      <vt:lpstr>“State of NGS” update overview at LCSO’s Geospatial Symposium</vt:lpstr>
      <vt:lpstr>Table of contents</vt:lpstr>
      <vt:lpstr>Recent and near-future changes to the geometric datum(s) realization</vt:lpstr>
      <vt:lpstr>Rationale for Updating the NSRS (CORS)</vt:lpstr>
      <vt:lpstr>U.S. CORS Velocity Field – ITRF2008</vt:lpstr>
      <vt:lpstr>Rationale for updating CORS RF</vt:lpstr>
      <vt:lpstr>Multi-year CORS Solution: MYCS</vt:lpstr>
      <vt:lpstr>Geodetic Reference Frames past and present</vt:lpstr>
      <vt:lpstr>NEED for a new national adjustment, NA2011 project, for passive geodetic stations</vt:lpstr>
      <vt:lpstr>PowerPoint Presentation</vt:lpstr>
      <vt:lpstr>Current status of NA2011, late-Mar 2012</vt:lpstr>
      <vt:lpstr>PowerPoint Presentation</vt:lpstr>
      <vt:lpstr>PowerPoint Presentation</vt:lpstr>
      <vt:lpstr>PowerPoint Presentation</vt:lpstr>
      <vt:lpstr>PowerPoint Presentation</vt:lpstr>
      <vt:lpstr>GEOID12 Development</vt:lpstr>
      <vt:lpstr>Table of contents</vt:lpstr>
      <vt:lpstr>PowerPoint Presentation</vt:lpstr>
      <vt:lpstr>GRAV-D Survey in California, Jan-Feb 2011</vt:lpstr>
      <vt:lpstr>PowerPoint Presentation</vt:lpstr>
      <vt:lpstr>Geoid Slope Validation Survey</vt:lpstr>
      <vt:lpstr>Surveys Performed</vt:lpstr>
      <vt:lpstr>PowerPoint Presentation</vt:lpstr>
      <vt:lpstr>Geoid Slope Survey Conclusions</vt:lpstr>
      <vt:lpstr>GSVS 2013 proposed</vt:lpstr>
      <vt:lpstr>National Geodetic Survey Ten-Year Plan Explains Revolution of NSRS</vt:lpstr>
      <vt:lpstr>Why New Datums?</vt:lpstr>
      <vt:lpstr>PowerPoint Presentation</vt:lpstr>
      <vt:lpstr>PowerPoint Presentation</vt:lpstr>
      <vt:lpstr>PowerPoint Presentation</vt:lpstr>
      <vt:lpstr>PowerPoint Presentation</vt:lpstr>
      <vt:lpstr>2012 Geospatial Summit July 22, Sunday, 9-5</vt:lpstr>
      <vt:lpstr>How We Maintain and Modernize the NSRS </vt:lpstr>
      <vt:lpstr>Table of contents</vt:lpstr>
      <vt:lpstr>NGS FY 2012 BUDGET  (4/4/2012 excluding FAA reimbursables, earmarks, and ARRA funding)</vt:lpstr>
      <vt:lpstr>PowerPoint Presentation</vt:lpstr>
      <vt:lpstr>The Changing Face of the Geodetic Advisor Program</vt:lpstr>
      <vt:lpstr>The Changing Face of the Geodetic Advisor Program</vt:lpstr>
      <vt:lpstr>The Changing Face of the Geodetic Advisor Program</vt:lpstr>
      <vt:lpstr>The Changing Face of the Geodetic Advisor Program, Geography</vt:lpstr>
      <vt:lpstr>Table of contents</vt:lpstr>
      <vt:lpstr>NGS Leverages Geospatial Products and Tools (GIS) Related to Maritime Activities</vt:lpstr>
      <vt:lpstr>PowerPoint Presentation</vt:lpstr>
      <vt:lpstr>PowerPoint Presentation</vt:lpstr>
      <vt:lpstr>PowerPoint Presentation</vt:lpstr>
      <vt:lpstr>Coastal-Change Analysis Program</vt:lpstr>
      <vt:lpstr>PowerPoint Presentation</vt:lpstr>
      <vt:lpstr>Emergency Response</vt:lpstr>
      <vt:lpstr>Mobile Application for Imagery</vt:lpstr>
      <vt:lpstr>Sea Level Change </vt:lpstr>
      <vt:lpstr>GLOSS: Global sea Level Observing SyStem</vt:lpstr>
      <vt:lpstr>NGS and CO-OPS establish CORS at NWLON stations</vt:lpstr>
      <vt:lpstr>CORS/CGPS Collocation at GLOSS Sites, in CA http://www.sonel.org/-GLOSS,81-.html </vt:lpstr>
      <vt:lpstr>PowerPoint Presentation</vt:lpstr>
      <vt:lpstr>PowerPoint Presentation</vt:lpstr>
      <vt:lpstr>Datums available in VDATUM</vt:lpstr>
      <vt:lpstr>Other Recent NGS Activities: the Lightning Reports</vt:lpstr>
      <vt:lpstr>PowerPoint Presentation</vt:lpstr>
      <vt:lpstr>Loss of Tracking at CORS Site NVBM  26 km From LightSquared Site 53 on May 19, 2011</vt:lpstr>
      <vt:lpstr>LightSquared PNT Working Group Report</vt:lpstr>
      <vt:lpstr>PowerPoint Presentation</vt:lpstr>
      <vt:lpstr>RTN Validation by NGS</vt:lpstr>
      <vt:lpstr>ON-LINE VALIDATION TOOL WOULD PROVIDE NSRS RTN COMPLIANCE </vt:lpstr>
      <vt:lpstr>HTDP, v. 3.1.2</vt:lpstr>
      <vt:lpstr>DSWorld: mapping tool and more</vt:lpstr>
      <vt:lpstr>PowerPoint Presentation</vt:lpstr>
      <vt:lpstr>CT OLS Updates</vt:lpstr>
      <vt:lpstr>PowerPoint Presentation</vt:lpstr>
      <vt:lpstr>PowerPoint Presentation</vt:lpstr>
      <vt:lpstr>PowerPoint Presentation</vt:lpstr>
      <vt:lpstr>PowerPoint Presentation</vt:lpstr>
      <vt:lpstr>Marti.ikehara@noaa.gov</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NGS” update at LCSO’s Geospatial Symposium</dc:title>
  <dc:creator>Marti Ikehara</dc:creator>
  <cp:lastModifiedBy>Marti Ikehara</cp:lastModifiedBy>
  <cp:revision>55</cp:revision>
  <dcterms:created xsi:type="dcterms:W3CDTF">2012-04-01T21:17:55Z</dcterms:created>
  <dcterms:modified xsi:type="dcterms:W3CDTF">2012-04-05T23:45:22Z</dcterms:modified>
</cp:coreProperties>
</file>