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257" r:id="rId2"/>
    <p:sldId id="259" r:id="rId3"/>
    <p:sldId id="389" r:id="rId4"/>
    <p:sldId id="388" r:id="rId5"/>
    <p:sldId id="362" r:id="rId6"/>
    <p:sldId id="347" r:id="rId7"/>
    <p:sldId id="355" r:id="rId8"/>
    <p:sldId id="356" r:id="rId9"/>
    <p:sldId id="360" r:id="rId10"/>
    <p:sldId id="363" r:id="rId11"/>
    <p:sldId id="374" r:id="rId12"/>
    <p:sldId id="375" r:id="rId13"/>
    <p:sldId id="376" r:id="rId14"/>
    <p:sldId id="358" r:id="rId15"/>
    <p:sldId id="361" r:id="rId16"/>
    <p:sldId id="373" r:id="rId17"/>
    <p:sldId id="366" r:id="rId18"/>
    <p:sldId id="371" r:id="rId19"/>
    <p:sldId id="377" r:id="rId20"/>
    <p:sldId id="391" r:id="rId21"/>
    <p:sldId id="392" r:id="rId22"/>
    <p:sldId id="367" r:id="rId23"/>
    <p:sldId id="354" r:id="rId24"/>
    <p:sldId id="348" r:id="rId25"/>
    <p:sldId id="349" r:id="rId26"/>
    <p:sldId id="350" r:id="rId27"/>
    <p:sldId id="351" r:id="rId28"/>
    <p:sldId id="353" r:id="rId29"/>
    <p:sldId id="352" r:id="rId30"/>
    <p:sldId id="379" r:id="rId31"/>
    <p:sldId id="393" r:id="rId32"/>
    <p:sldId id="394" r:id="rId33"/>
    <p:sldId id="370" r:id="rId34"/>
    <p:sldId id="280" r:id="rId35"/>
    <p:sldId id="369" r:id="rId36"/>
    <p:sldId id="288" r:id="rId37"/>
    <p:sldId id="290" r:id="rId38"/>
    <p:sldId id="289" r:id="rId39"/>
    <p:sldId id="292" r:id="rId40"/>
    <p:sldId id="294" r:id="rId41"/>
    <p:sldId id="293" r:id="rId42"/>
    <p:sldId id="296" r:id="rId43"/>
    <p:sldId id="298" r:id="rId44"/>
    <p:sldId id="395" r:id="rId45"/>
    <p:sldId id="396" r:id="rId46"/>
    <p:sldId id="299" r:id="rId47"/>
    <p:sldId id="387" r:id="rId48"/>
    <p:sldId id="380" r:id="rId49"/>
    <p:sldId id="381" r:id="rId50"/>
    <p:sldId id="382" r:id="rId51"/>
    <p:sldId id="383" r:id="rId52"/>
    <p:sldId id="384" r:id="rId53"/>
    <p:sldId id="385" r:id="rId54"/>
    <p:sldId id="397" r:id="rId55"/>
    <p:sldId id="398" r:id="rId56"/>
    <p:sldId id="310" r:id="rId57"/>
    <p:sldId id="307" r:id="rId58"/>
    <p:sldId id="311" r:id="rId59"/>
    <p:sldId id="314" r:id="rId60"/>
    <p:sldId id="313" r:id="rId61"/>
    <p:sldId id="312" r:id="rId62"/>
    <p:sldId id="316" r:id="rId63"/>
    <p:sldId id="399" r:id="rId64"/>
    <p:sldId id="400" r:id="rId65"/>
    <p:sldId id="317" r:id="rId66"/>
    <p:sldId id="341" r:id="rId67"/>
    <p:sldId id="331" r:id="rId68"/>
    <p:sldId id="342" r:id="rId69"/>
    <p:sldId id="338" r:id="rId70"/>
    <p:sldId id="337" r:id="rId71"/>
    <p:sldId id="336" r:id="rId72"/>
    <p:sldId id="335" r:id="rId73"/>
    <p:sldId id="334" r:id="rId74"/>
    <p:sldId id="333" r:id="rId75"/>
    <p:sldId id="332" r:id="rId76"/>
    <p:sldId id="328" r:id="rId77"/>
    <p:sldId id="325" r:id="rId78"/>
    <p:sldId id="329" r:id="rId79"/>
    <p:sldId id="327" r:id="rId80"/>
    <p:sldId id="326" r:id="rId81"/>
    <p:sldId id="323" r:id="rId82"/>
    <p:sldId id="277" r:id="rId83"/>
    <p:sldId id="324" r:id="rId84"/>
    <p:sldId id="322" r:id="rId85"/>
    <p:sldId id="321" r:id="rId86"/>
    <p:sldId id="320" r:id="rId87"/>
    <p:sldId id="319" r:id="rId88"/>
    <p:sldId id="339" r:id="rId89"/>
    <p:sldId id="401" r:id="rId90"/>
    <p:sldId id="402" r:id="rId91"/>
    <p:sldId id="390" r:id="rId92"/>
    <p:sldId id="386" r:id="rId9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97F3D88-EC27-EA40-B402-69065BBEBC5D}">
          <p14:sldIdLst>
            <p14:sldId id="257"/>
            <p14:sldId id="259"/>
            <p14:sldId id="389"/>
            <p14:sldId id="388"/>
            <p14:sldId id="362"/>
            <p14:sldId id="347"/>
            <p14:sldId id="355"/>
            <p14:sldId id="356"/>
            <p14:sldId id="360"/>
            <p14:sldId id="363"/>
            <p14:sldId id="374"/>
            <p14:sldId id="375"/>
            <p14:sldId id="376"/>
            <p14:sldId id="358"/>
            <p14:sldId id="361"/>
            <p14:sldId id="373"/>
            <p14:sldId id="366"/>
            <p14:sldId id="371"/>
            <p14:sldId id="377"/>
            <p14:sldId id="391"/>
            <p14:sldId id="392"/>
            <p14:sldId id="367"/>
            <p14:sldId id="354"/>
            <p14:sldId id="348"/>
            <p14:sldId id="349"/>
            <p14:sldId id="350"/>
            <p14:sldId id="351"/>
            <p14:sldId id="353"/>
            <p14:sldId id="352"/>
            <p14:sldId id="379"/>
            <p14:sldId id="393"/>
            <p14:sldId id="394"/>
            <p14:sldId id="370"/>
            <p14:sldId id="280"/>
            <p14:sldId id="369"/>
            <p14:sldId id="288"/>
            <p14:sldId id="290"/>
            <p14:sldId id="289"/>
            <p14:sldId id="292"/>
            <p14:sldId id="294"/>
            <p14:sldId id="293"/>
            <p14:sldId id="296"/>
            <p14:sldId id="298"/>
            <p14:sldId id="395"/>
            <p14:sldId id="396"/>
            <p14:sldId id="299"/>
            <p14:sldId id="387"/>
            <p14:sldId id="380"/>
            <p14:sldId id="381"/>
            <p14:sldId id="382"/>
            <p14:sldId id="383"/>
            <p14:sldId id="384"/>
            <p14:sldId id="385"/>
            <p14:sldId id="397"/>
            <p14:sldId id="398"/>
            <p14:sldId id="310"/>
            <p14:sldId id="307"/>
            <p14:sldId id="311"/>
            <p14:sldId id="314"/>
            <p14:sldId id="313"/>
            <p14:sldId id="312"/>
            <p14:sldId id="316"/>
            <p14:sldId id="399"/>
            <p14:sldId id="400"/>
            <p14:sldId id="317"/>
            <p14:sldId id="341"/>
            <p14:sldId id="331"/>
            <p14:sldId id="342"/>
            <p14:sldId id="338"/>
            <p14:sldId id="337"/>
            <p14:sldId id="336"/>
            <p14:sldId id="335"/>
            <p14:sldId id="334"/>
            <p14:sldId id="333"/>
            <p14:sldId id="332"/>
            <p14:sldId id="328"/>
            <p14:sldId id="325"/>
            <p14:sldId id="329"/>
            <p14:sldId id="327"/>
            <p14:sldId id="326"/>
            <p14:sldId id="323"/>
            <p14:sldId id="277"/>
            <p14:sldId id="324"/>
            <p14:sldId id="322"/>
            <p14:sldId id="321"/>
            <p14:sldId id="320"/>
            <p14:sldId id="319"/>
            <p14:sldId id="339"/>
            <p14:sldId id="401"/>
            <p14:sldId id="402"/>
            <p14:sldId id="390"/>
            <p14:sldId id="38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FF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07"/>
    <p:restoredTop sz="94780"/>
  </p:normalViewPr>
  <p:slideViewPr>
    <p:cSldViewPr snapToGrid="0" snapToObjects="1">
      <p:cViewPr varScale="1">
        <p:scale>
          <a:sx n="160" d="100"/>
          <a:sy n="160" d="100"/>
        </p:scale>
        <p:origin x="800" y="17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07FC5D-BD92-3B40-A128-0935803DCF62}" type="datetimeFigureOut">
              <a:rPr lang="en-US" smtClean="0"/>
              <a:t>10/8/20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F4288-105D-E44F-BCBF-02A110865108}" type="slidenum">
              <a:rPr lang="en-US" smtClean="0"/>
              <a:t>‹#›</a:t>
            </a:fld>
            <a:endParaRPr lang="en-US"/>
          </a:p>
        </p:txBody>
      </p:sp>
    </p:spTree>
    <p:extLst>
      <p:ext uri="{BB962C8B-B14F-4D97-AF65-F5344CB8AC3E}">
        <p14:creationId xmlns:p14="http://schemas.microsoft.com/office/powerpoint/2010/main" val="3659911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F4288-105D-E44F-BCBF-02A110865108}" type="slidenum">
              <a:rPr lang="en-US" smtClean="0"/>
              <a:t>1</a:t>
            </a:fld>
            <a:endParaRPr lang="en-US"/>
          </a:p>
        </p:txBody>
      </p:sp>
    </p:spTree>
    <p:extLst>
      <p:ext uri="{BB962C8B-B14F-4D97-AF65-F5344CB8AC3E}">
        <p14:creationId xmlns:p14="http://schemas.microsoft.com/office/powerpoint/2010/main" val="266358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F4288-105D-E44F-BCBF-02A110865108}" type="slidenum">
              <a:rPr lang="en-US" smtClean="0"/>
              <a:t>34</a:t>
            </a:fld>
            <a:endParaRPr lang="en-US"/>
          </a:p>
        </p:txBody>
      </p:sp>
    </p:spTree>
    <p:extLst>
      <p:ext uri="{BB962C8B-B14F-4D97-AF65-F5344CB8AC3E}">
        <p14:creationId xmlns:p14="http://schemas.microsoft.com/office/powerpoint/2010/main" val="2775907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F4288-105D-E44F-BCBF-02A110865108}" type="slidenum">
              <a:rPr lang="en-US" smtClean="0"/>
              <a:t>35</a:t>
            </a:fld>
            <a:endParaRPr lang="en-US"/>
          </a:p>
        </p:txBody>
      </p:sp>
    </p:spTree>
    <p:extLst>
      <p:ext uri="{BB962C8B-B14F-4D97-AF65-F5344CB8AC3E}">
        <p14:creationId xmlns:p14="http://schemas.microsoft.com/office/powerpoint/2010/main" val="1512422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Pronounce Greenwich properly (</a:t>
            </a:r>
            <a:r>
              <a:rPr lang="en-US" dirty="0" err="1"/>
              <a:t>Grenich</a:t>
            </a:r>
            <a:r>
              <a:rPr lang="en-US" dirty="0"/>
              <a:t>)</a:t>
            </a:r>
          </a:p>
        </p:txBody>
      </p:sp>
      <p:sp>
        <p:nvSpPr>
          <p:cNvPr id="4" name="Slide Number Placeholder 3"/>
          <p:cNvSpPr>
            <a:spLocks noGrp="1"/>
          </p:cNvSpPr>
          <p:nvPr>
            <p:ph type="sldNum" sz="quarter" idx="5"/>
          </p:nvPr>
        </p:nvSpPr>
        <p:spPr/>
        <p:txBody>
          <a:bodyPr/>
          <a:lstStyle/>
          <a:p>
            <a:fld id="{EE7F4288-105D-E44F-BCBF-02A110865108}" type="slidenum">
              <a:rPr lang="en-US" smtClean="0"/>
              <a:t>40</a:t>
            </a:fld>
            <a:endParaRPr lang="en-US"/>
          </a:p>
        </p:txBody>
      </p:sp>
    </p:spTree>
    <p:extLst>
      <p:ext uri="{BB962C8B-B14F-4D97-AF65-F5344CB8AC3E}">
        <p14:creationId xmlns:p14="http://schemas.microsoft.com/office/powerpoint/2010/main" val="2868618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relate this somehow to LLH and/or ENU coordinates</a:t>
            </a:r>
          </a:p>
        </p:txBody>
      </p:sp>
      <p:sp>
        <p:nvSpPr>
          <p:cNvPr id="4" name="Slide Number Placeholder 3"/>
          <p:cNvSpPr>
            <a:spLocks noGrp="1"/>
          </p:cNvSpPr>
          <p:nvPr>
            <p:ph type="sldNum" sz="quarter" idx="5"/>
          </p:nvPr>
        </p:nvSpPr>
        <p:spPr/>
        <p:txBody>
          <a:bodyPr/>
          <a:lstStyle/>
          <a:p>
            <a:fld id="{EE7F4288-105D-E44F-BCBF-02A110865108}" type="slidenum">
              <a:rPr lang="en-US" smtClean="0"/>
              <a:t>58</a:t>
            </a:fld>
            <a:endParaRPr lang="en-US"/>
          </a:p>
        </p:txBody>
      </p:sp>
    </p:spTree>
    <p:extLst>
      <p:ext uri="{BB962C8B-B14F-4D97-AF65-F5344CB8AC3E}">
        <p14:creationId xmlns:p14="http://schemas.microsoft.com/office/powerpoint/2010/main" val="1254376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tie this back to OPUS solution report reference epoch</a:t>
            </a:r>
          </a:p>
          <a:p>
            <a:r>
              <a:rPr lang="en-US" dirty="0"/>
              <a:t> - mention that the reference epoch should be near the midpoint of the data (data-weighted mean epoch)</a:t>
            </a:r>
          </a:p>
          <a:p>
            <a:r>
              <a:rPr lang="en-US" dirty="0"/>
              <a:t> - mention that reference epoch is just convention</a:t>
            </a:r>
          </a:p>
        </p:txBody>
      </p:sp>
      <p:sp>
        <p:nvSpPr>
          <p:cNvPr id="4" name="Slide Number Placeholder 3"/>
          <p:cNvSpPr>
            <a:spLocks noGrp="1"/>
          </p:cNvSpPr>
          <p:nvPr>
            <p:ph type="sldNum" sz="quarter" idx="5"/>
          </p:nvPr>
        </p:nvSpPr>
        <p:spPr/>
        <p:txBody>
          <a:bodyPr/>
          <a:lstStyle/>
          <a:p>
            <a:fld id="{EE7F4288-105D-E44F-BCBF-02A110865108}" type="slidenum">
              <a:rPr lang="en-US" smtClean="0"/>
              <a:t>59</a:t>
            </a:fld>
            <a:endParaRPr lang="en-US"/>
          </a:p>
        </p:txBody>
      </p:sp>
    </p:spTree>
    <p:extLst>
      <p:ext uri="{BB962C8B-B14F-4D97-AF65-F5344CB8AC3E}">
        <p14:creationId xmlns:p14="http://schemas.microsoft.com/office/powerpoint/2010/main" val="1898096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reiterate that the frame remains fixed even as the points on the crust move</a:t>
            </a:r>
          </a:p>
        </p:txBody>
      </p:sp>
      <p:sp>
        <p:nvSpPr>
          <p:cNvPr id="4" name="Slide Number Placeholder 3"/>
          <p:cNvSpPr>
            <a:spLocks noGrp="1"/>
          </p:cNvSpPr>
          <p:nvPr>
            <p:ph type="sldNum" sz="quarter" idx="5"/>
          </p:nvPr>
        </p:nvSpPr>
        <p:spPr/>
        <p:txBody>
          <a:bodyPr/>
          <a:lstStyle/>
          <a:p>
            <a:fld id="{EE7F4288-105D-E44F-BCBF-02A110865108}" type="slidenum">
              <a:rPr lang="en-US" smtClean="0"/>
              <a:t>61</a:t>
            </a:fld>
            <a:endParaRPr lang="en-US"/>
          </a:p>
        </p:txBody>
      </p:sp>
    </p:spTree>
    <p:extLst>
      <p:ext uri="{BB962C8B-B14F-4D97-AF65-F5344CB8AC3E}">
        <p14:creationId xmlns:p14="http://schemas.microsoft.com/office/powerpoint/2010/main" val="405797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Work on flow for this slide</a:t>
            </a:r>
          </a:p>
        </p:txBody>
      </p:sp>
      <p:sp>
        <p:nvSpPr>
          <p:cNvPr id="4" name="Slide Number Placeholder 3"/>
          <p:cNvSpPr>
            <a:spLocks noGrp="1"/>
          </p:cNvSpPr>
          <p:nvPr>
            <p:ph type="sldNum" sz="quarter" idx="5"/>
          </p:nvPr>
        </p:nvSpPr>
        <p:spPr/>
        <p:txBody>
          <a:bodyPr/>
          <a:lstStyle/>
          <a:p>
            <a:fld id="{EE7F4288-105D-E44F-BCBF-02A110865108}" type="slidenum">
              <a:rPr lang="en-US" smtClean="0"/>
              <a:t>62</a:t>
            </a:fld>
            <a:endParaRPr lang="en-US"/>
          </a:p>
        </p:txBody>
      </p:sp>
    </p:spTree>
    <p:extLst>
      <p:ext uri="{BB962C8B-B14F-4D97-AF65-F5344CB8AC3E}">
        <p14:creationId xmlns:p14="http://schemas.microsoft.com/office/powerpoint/2010/main" val="106545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In these slides mention that we have our frame that we want to align to the IGS frame</a:t>
            </a:r>
          </a:p>
        </p:txBody>
      </p:sp>
      <p:sp>
        <p:nvSpPr>
          <p:cNvPr id="4" name="Slide Number Placeholder 3"/>
          <p:cNvSpPr>
            <a:spLocks noGrp="1"/>
          </p:cNvSpPr>
          <p:nvPr>
            <p:ph type="sldNum" sz="quarter" idx="5"/>
          </p:nvPr>
        </p:nvSpPr>
        <p:spPr/>
        <p:txBody>
          <a:bodyPr/>
          <a:lstStyle/>
          <a:p>
            <a:fld id="{EE7F4288-105D-E44F-BCBF-02A110865108}" type="slidenum">
              <a:rPr lang="en-US" smtClean="0"/>
              <a:t>68</a:t>
            </a:fld>
            <a:endParaRPr lang="en-US"/>
          </a:p>
        </p:txBody>
      </p:sp>
    </p:spTree>
    <p:extLst>
      <p:ext uri="{BB962C8B-B14F-4D97-AF65-F5344CB8AC3E}">
        <p14:creationId xmlns:p14="http://schemas.microsoft.com/office/powerpoint/2010/main" val="4223518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10/8/20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10/8/20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10/8/20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10/8/20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016A468-B10C-E94D-B4AE-FD48B5E66BC0}" type="datetimeFigureOut">
              <a:rPr lang="en-US" smtClean="0"/>
              <a:t>10/8/20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1.sv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sv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1.sv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1.sv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5.sv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7.sv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0.sv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52.svg"/></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5.sv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63.sv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72.sv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74.svg"/></Relationships>
</file>

<file path=ppt/slides/_rels/slide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76.sv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7.jpg"/></Relationships>
</file>

<file path=ppt/slides/_rels/slide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0.svg"/><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2.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4.svg"/></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6.sv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8.svg"/></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0.svg"/></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2.svg"/></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4.svg"/></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6.svg"/></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8.svg"/></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6.svg"/></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00.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4.svg"/></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02.svg"/></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04.svg"/></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02.svg"/></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06.svg"/></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08.svg"/></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10.svg"/></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12.svg"/></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12.svg"/></Relationships>
</file>

<file path=ppt/slides/_rels/slide8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9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svg"/></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953" y="2003690"/>
            <a:ext cx="8229600" cy="857250"/>
          </a:xfrm>
        </p:spPr>
        <p:txBody>
          <a:bodyPr>
            <a:noAutofit/>
          </a:bodyPr>
          <a:lstStyle/>
          <a:p>
            <a:r>
              <a:rPr lang="en-US" sz="3600" dirty="0">
                <a:latin typeface="Times New Roman" charset="0"/>
                <a:cs typeface="Times New Roman" charset="0"/>
              </a:rPr>
              <a:t>Global Reference Frames: What They Are and How/Why NGS Aligns to Them</a:t>
            </a:r>
          </a:p>
        </p:txBody>
      </p:sp>
      <p:sp>
        <p:nvSpPr>
          <p:cNvPr id="3" name="Content Placeholder 2"/>
          <p:cNvSpPr>
            <a:spLocks noGrp="1"/>
          </p:cNvSpPr>
          <p:nvPr>
            <p:ph idx="1"/>
          </p:nvPr>
        </p:nvSpPr>
        <p:spPr>
          <a:xfrm>
            <a:off x="673655" y="3399275"/>
            <a:ext cx="7772197" cy="1343641"/>
          </a:xfrm>
        </p:spPr>
        <p:txBody>
          <a:bodyPr>
            <a:normAutofit/>
          </a:bodyPr>
          <a:lstStyle/>
          <a:p>
            <a:pPr algn="ctr">
              <a:buNone/>
            </a:pPr>
            <a:r>
              <a:rPr lang="en-US" b="1" dirty="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NGS Webinar Series - October 8, 2020</a:t>
            </a:r>
          </a:p>
          <a:p>
            <a:pPr algn="ctr">
              <a:buNone/>
            </a:pPr>
            <a:r>
              <a:rPr lang="en-US" sz="3000" dirty="0">
                <a:latin typeface="Arial" panose="020B0604020202020204" pitchFamily="34" charset="0"/>
                <a:cs typeface="Arial" panose="020B0604020202020204" pitchFamily="34" charset="0"/>
              </a:rPr>
              <a:t>Phillip McFarland</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49486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What is a reference frame?</a:t>
            </a:r>
          </a:p>
        </p:txBody>
      </p:sp>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3493" y="1119551"/>
            <a:ext cx="4376908" cy="3838098"/>
          </a:xfrm>
          <a:prstGeom prst="rect">
            <a:avLst/>
          </a:prstGeom>
        </p:spPr>
      </p:pic>
      <p:sp>
        <p:nvSpPr>
          <p:cNvPr id="4" name="TextBox 3">
            <a:extLst>
              <a:ext uri="{FF2B5EF4-FFF2-40B4-BE49-F238E27FC236}">
                <a16:creationId xmlns:a16="http://schemas.microsoft.com/office/drawing/2014/main" id="{3CC0E242-E08E-AA4E-AD2B-7F1D4BADB361}"/>
              </a:ext>
            </a:extLst>
          </p:cNvPr>
          <p:cNvSpPr txBox="1"/>
          <p:nvPr/>
        </p:nvSpPr>
        <p:spPr>
          <a:xfrm>
            <a:off x="5580403" y="1087484"/>
            <a:ext cx="3555049"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simple reference frame can be defined in 3D with a triad of orthogonal axes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Once we define a standard unit of length we can use these axes to define coordinates for physical points</a:t>
            </a:r>
          </a:p>
        </p:txBody>
      </p:sp>
    </p:spTree>
    <p:extLst>
      <p:ext uri="{BB962C8B-B14F-4D97-AF65-F5344CB8AC3E}">
        <p14:creationId xmlns:p14="http://schemas.microsoft.com/office/powerpoint/2010/main" val="100693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49486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What is a reference frame?</a:t>
            </a:r>
          </a:p>
        </p:txBody>
      </p:sp>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184" y="1119551"/>
            <a:ext cx="4369526" cy="3838098"/>
          </a:xfrm>
          <a:prstGeom prst="rect">
            <a:avLst/>
          </a:prstGeom>
        </p:spPr>
      </p:pic>
      <p:sp>
        <p:nvSpPr>
          <p:cNvPr id="4" name="TextBox 3">
            <a:extLst>
              <a:ext uri="{FF2B5EF4-FFF2-40B4-BE49-F238E27FC236}">
                <a16:creationId xmlns:a16="http://schemas.microsoft.com/office/drawing/2014/main" id="{3CC0E242-E08E-AA4E-AD2B-7F1D4BADB361}"/>
              </a:ext>
            </a:extLst>
          </p:cNvPr>
          <p:cNvSpPr txBox="1"/>
          <p:nvPr/>
        </p:nvSpPr>
        <p:spPr>
          <a:xfrm>
            <a:off x="5580403" y="1087484"/>
            <a:ext cx="3555049"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Once we have defined coordinates for one point in the frame, we can position relative to that point.</a:t>
            </a:r>
          </a:p>
        </p:txBody>
      </p:sp>
    </p:spTree>
    <p:extLst>
      <p:ext uri="{BB962C8B-B14F-4D97-AF65-F5344CB8AC3E}">
        <p14:creationId xmlns:p14="http://schemas.microsoft.com/office/powerpoint/2010/main" val="305413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49486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What is a reference frame?</a:t>
            </a:r>
          </a:p>
        </p:txBody>
      </p:sp>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184" y="1119551"/>
            <a:ext cx="4369526" cy="3838097"/>
          </a:xfrm>
          <a:prstGeom prst="rect">
            <a:avLst/>
          </a:prstGeom>
        </p:spPr>
      </p:pic>
      <p:sp>
        <p:nvSpPr>
          <p:cNvPr id="5" name="TextBox 4">
            <a:extLst>
              <a:ext uri="{FF2B5EF4-FFF2-40B4-BE49-F238E27FC236}">
                <a16:creationId xmlns:a16="http://schemas.microsoft.com/office/drawing/2014/main" id="{C721B4FB-9A16-0C45-BC84-19822A013B17}"/>
              </a:ext>
            </a:extLst>
          </p:cNvPr>
          <p:cNvSpPr txBox="1"/>
          <p:nvPr/>
        </p:nvSpPr>
        <p:spPr>
          <a:xfrm>
            <a:off x="5580403" y="1087484"/>
            <a:ext cx="3555049"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Once we have defined coordinates for one point in the frame, we can position relative to that point.</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By simple addition, the relative position of p</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w.r.t</a:t>
            </a:r>
            <a:r>
              <a:rPr lang="en-US" dirty="0">
                <a:latin typeface="Times New Roman" panose="02020603050405020304" pitchFamily="18" charset="0"/>
                <a:cs typeface="Times New Roman" panose="02020603050405020304" pitchFamily="18" charset="0"/>
              </a:rPr>
              <a:t>. p</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can be added to the absolute position of p</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to obtain the absolute position of p</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in the frame.</a:t>
            </a:r>
          </a:p>
        </p:txBody>
      </p:sp>
    </p:spTree>
    <p:extLst>
      <p:ext uri="{BB962C8B-B14F-4D97-AF65-F5344CB8AC3E}">
        <p14:creationId xmlns:p14="http://schemas.microsoft.com/office/powerpoint/2010/main" val="3388539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49486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What is a reference frame?</a:t>
            </a:r>
          </a:p>
        </p:txBody>
      </p:sp>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184" y="1119551"/>
            <a:ext cx="4369525" cy="3838097"/>
          </a:xfrm>
          <a:prstGeom prst="rect">
            <a:avLst/>
          </a:prstGeom>
        </p:spPr>
      </p:pic>
      <p:sp>
        <p:nvSpPr>
          <p:cNvPr id="5" name="TextBox 4">
            <a:extLst>
              <a:ext uri="{FF2B5EF4-FFF2-40B4-BE49-F238E27FC236}">
                <a16:creationId xmlns:a16="http://schemas.microsoft.com/office/drawing/2014/main" id="{6E95A40C-F518-C74C-B0B0-72240BD1BD0B}"/>
              </a:ext>
            </a:extLst>
          </p:cNvPr>
          <p:cNvSpPr txBox="1"/>
          <p:nvPr/>
        </p:nvSpPr>
        <p:spPr>
          <a:xfrm>
            <a:off x="5580403" y="1087484"/>
            <a:ext cx="3555049"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Once we have defined coordinates for one point in the frame, we can position relative to that point.</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By simple addition, the relative position of p</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w.r.t</a:t>
            </a:r>
            <a:r>
              <a:rPr lang="en-US" dirty="0">
                <a:latin typeface="Times New Roman" panose="02020603050405020304" pitchFamily="18" charset="0"/>
                <a:cs typeface="Times New Roman" panose="02020603050405020304" pitchFamily="18" charset="0"/>
              </a:rPr>
              <a:t>. p</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can be added to the absolute position of p</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to obtain the absolute position of p</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in the frame.</a:t>
            </a:r>
          </a:p>
        </p:txBody>
      </p:sp>
    </p:spTree>
    <p:extLst>
      <p:ext uri="{BB962C8B-B14F-4D97-AF65-F5344CB8AC3E}">
        <p14:creationId xmlns:p14="http://schemas.microsoft.com/office/powerpoint/2010/main" val="1872315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49486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What is a reference frame?</a:t>
            </a:r>
          </a:p>
        </p:txBody>
      </p:sp>
      <p:pic>
        <p:nvPicPr>
          <p:cNvPr id="5" name="Graphic 4">
            <a:extLst>
              <a:ext uri="{FF2B5EF4-FFF2-40B4-BE49-F238E27FC236}">
                <a16:creationId xmlns:a16="http://schemas.microsoft.com/office/drawing/2014/main" id="{D45508B2-8264-E045-B7F1-3F01753B9D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748" y="1141948"/>
            <a:ext cx="4964554" cy="3818888"/>
          </a:xfrm>
          <a:prstGeom prst="rect">
            <a:avLst/>
          </a:prstGeom>
        </p:spPr>
      </p:pic>
      <p:sp>
        <p:nvSpPr>
          <p:cNvPr id="6" name="TextBox 5">
            <a:extLst>
              <a:ext uri="{FF2B5EF4-FFF2-40B4-BE49-F238E27FC236}">
                <a16:creationId xmlns:a16="http://schemas.microsoft.com/office/drawing/2014/main" id="{BEE53060-0F3B-0842-8F28-26406154CD7D}"/>
              </a:ext>
            </a:extLst>
          </p:cNvPr>
          <p:cNvSpPr txBox="1"/>
          <p:nvPr/>
        </p:nvSpPr>
        <p:spPr>
          <a:xfrm>
            <a:off x="5580403" y="1087484"/>
            <a:ext cx="3555049"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we know the absolute position of two points in the frame, we can easily obtain the position of one relative to the other by simple subtraction.</a:t>
            </a:r>
          </a:p>
        </p:txBody>
      </p:sp>
    </p:spTree>
    <p:extLst>
      <p:ext uri="{BB962C8B-B14F-4D97-AF65-F5344CB8AC3E}">
        <p14:creationId xmlns:p14="http://schemas.microsoft.com/office/powerpoint/2010/main" val="3134435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49486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What is a reference frame?</a:t>
            </a:r>
          </a:p>
        </p:txBody>
      </p:sp>
      <p:pic>
        <p:nvPicPr>
          <p:cNvPr id="6" name="Graphic 5">
            <a:extLst>
              <a:ext uri="{FF2B5EF4-FFF2-40B4-BE49-F238E27FC236}">
                <a16:creationId xmlns:a16="http://schemas.microsoft.com/office/drawing/2014/main" id="{D341C52A-CC45-F04D-869D-DE1ABB3B26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8201" y="1138687"/>
            <a:ext cx="4990193" cy="3838610"/>
          </a:xfrm>
          <a:prstGeom prst="rect">
            <a:avLst/>
          </a:prstGeom>
        </p:spPr>
      </p:pic>
      <p:sp>
        <p:nvSpPr>
          <p:cNvPr id="5" name="TextBox 4">
            <a:extLst>
              <a:ext uri="{FF2B5EF4-FFF2-40B4-BE49-F238E27FC236}">
                <a16:creationId xmlns:a16="http://schemas.microsoft.com/office/drawing/2014/main" id="{C064B056-3D4C-9045-B579-06E42F385229}"/>
              </a:ext>
            </a:extLst>
          </p:cNvPr>
          <p:cNvSpPr txBox="1"/>
          <p:nvPr/>
        </p:nvSpPr>
        <p:spPr>
          <a:xfrm>
            <a:off x="5580403" y="1087484"/>
            <a:ext cx="3555049"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we know the absolute position of two points in the frame, we can easily obtain the position of one relative to the other by simple subtraction.</a:t>
            </a:r>
          </a:p>
        </p:txBody>
      </p:sp>
    </p:spTree>
    <p:extLst>
      <p:ext uri="{BB962C8B-B14F-4D97-AF65-F5344CB8AC3E}">
        <p14:creationId xmlns:p14="http://schemas.microsoft.com/office/powerpoint/2010/main" val="1186077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49486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What is a reference frame?</a:t>
            </a:r>
          </a:p>
        </p:txBody>
      </p:sp>
      <p:pic>
        <p:nvPicPr>
          <p:cNvPr id="8" name="Graphic 7">
            <a:extLst>
              <a:ext uri="{FF2B5EF4-FFF2-40B4-BE49-F238E27FC236}">
                <a16:creationId xmlns:a16="http://schemas.microsoft.com/office/drawing/2014/main" id="{69DDAEFF-3949-FD4D-ABFA-E38DC78AA4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139" y="1138687"/>
            <a:ext cx="4370109" cy="3838610"/>
          </a:xfrm>
          <a:prstGeom prst="rect">
            <a:avLst/>
          </a:prstGeom>
        </p:spPr>
      </p:pic>
      <p:sp>
        <p:nvSpPr>
          <p:cNvPr id="9" name="TextBox 8">
            <a:extLst>
              <a:ext uri="{FF2B5EF4-FFF2-40B4-BE49-F238E27FC236}">
                <a16:creationId xmlns:a16="http://schemas.microsoft.com/office/drawing/2014/main" id="{3BEA2D49-9476-6C4D-853C-BE8A13D00319}"/>
              </a:ext>
            </a:extLst>
          </p:cNvPr>
          <p:cNvSpPr txBox="1"/>
          <p:nvPr/>
        </p:nvSpPr>
        <p:spPr>
          <a:xfrm>
            <a:off x="5580403" y="1087484"/>
            <a:ext cx="3555049"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we know the absolute position of two points in the frame, we can easily obtain the position of one relative to the other by simple subtraction.</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Even if our points are moving, if we track their motion in the same frame, then relative motion as a function of time can also be easily obtained.</a:t>
            </a:r>
          </a:p>
        </p:txBody>
      </p:sp>
    </p:spTree>
    <p:extLst>
      <p:ext uri="{BB962C8B-B14F-4D97-AF65-F5344CB8AC3E}">
        <p14:creationId xmlns:p14="http://schemas.microsoft.com/office/powerpoint/2010/main" val="1495310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49486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What is a reference frame?</a:t>
            </a:r>
          </a:p>
        </p:txBody>
      </p:sp>
      <p:pic>
        <p:nvPicPr>
          <p:cNvPr id="8" name="Graphic 7">
            <a:extLst>
              <a:ext uri="{FF2B5EF4-FFF2-40B4-BE49-F238E27FC236}">
                <a16:creationId xmlns:a16="http://schemas.microsoft.com/office/drawing/2014/main" id="{EE3F6951-8418-1242-AA29-BE42F39986E1}"/>
              </a:ext>
            </a:extLst>
          </p:cNvPr>
          <p:cNvPicPr>
            <a:picLocks noChangeAspect="1"/>
          </p:cNvPicPr>
          <p:nvPr/>
        </p:nvPicPr>
        <p:blipFill>
          <a:blip r:embed="rId3"/>
          <a:stretch>
            <a:fillRect/>
          </a:stretch>
        </p:blipFill>
        <p:spPr>
          <a:xfrm>
            <a:off x="37324" y="1824071"/>
            <a:ext cx="9066947" cy="3238857"/>
          </a:xfrm>
          <a:prstGeom prst="rect">
            <a:avLst/>
          </a:prstGeom>
        </p:spPr>
      </p:pic>
      <p:sp>
        <p:nvSpPr>
          <p:cNvPr id="3" name="TextBox 2">
            <a:extLst>
              <a:ext uri="{FF2B5EF4-FFF2-40B4-BE49-F238E27FC236}">
                <a16:creationId xmlns:a16="http://schemas.microsoft.com/office/drawing/2014/main" id="{E631B85A-9A4E-3E49-9CC1-1DE01D493E05}"/>
              </a:ext>
            </a:extLst>
          </p:cNvPr>
          <p:cNvSpPr txBox="1"/>
          <p:nvPr/>
        </p:nvSpPr>
        <p:spPr>
          <a:xfrm>
            <a:off x="145277" y="974412"/>
            <a:ext cx="548688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One can imagine how quickly the complexity might grow</a:t>
            </a:r>
          </a:p>
        </p:txBody>
      </p:sp>
    </p:spTree>
    <p:extLst>
      <p:ext uri="{BB962C8B-B14F-4D97-AF65-F5344CB8AC3E}">
        <p14:creationId xmlns:p14="http://schemas.microsoft.com/office/powerpoint/2010/main" val="2626869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49486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What is a reference frame?</a:t>
            </a:r>
          </a:p>
        </p:txBody>
      </p:sp>
      <p:pic>
        <p:nvPicPr>
          <p:cNvPr id="8" name="Graphic 7">
            <a:extLst>
              <a:ext uri="{FF2B5EF4-FFF2-40B4-BE49-F238E27FC236}">
                <a16:creationId xmlns:a16="http://schemas.microsoft.com/office/drawing/2014/main" id="{EE3F6951-8418-1242-AA29-BE42F39986E1}"/>
              </a:ext>
            </a:extLst>
          </p:cNvPr>
          <p:cNvPicPr>
            <a:picLocks noChangeAspect="1"/>
          </p:cNvPicPr>
          <p:nvPr/>
        </p:nvPicPr>
        <p:blipFill>
          <a:blip r:embed="rId3">
            <a:alphaModFix amt="43000"/>
          </a:blip>
          <a:stretch>
            <a:fillRect/>
          </a:stretch>
        </p:blipFill>
        <p:spPr>
          <a:xfrm>
            <a:off x="37324" y="1824071"/>
            <a:ext cx="9066947" cy="3238857"/>
          </a:xfrm>
          <a:prstGeom prst="rect">
            <a:avLst/>
          </a:prstGeom>
        </p:spPr>
      </p:pic>
      <p:sp>
        <p:nvSpPr>
          <p:cNvPr id="3" name="TextBox 2">
            <a:extLst>
              <a:ext uri="{FF2B5EF4-FFF2-40B4-BE49-F238E27FC236}">
                <a16:creationId xmlns:a16="http://schemas.microsoft.com/office/drawing/2014/main" id="{E631B85A-9A4E-3E49-9CC1-1DE01D493E05}"/>
              </a:ext>
            </a:extLst>
          </p:cNvPr>
          <p:cNvSpPr txBox="1"/>
          <p:nvPr/>
        </p:nvSpPr>
        <p:spPr>
          <a:xfrm>
            <a:off x="145277" y="974412"/>
            <a:ext cx="548688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One can imagine how quickly the complexity might grow</a:t>
            </a:r>
          </a:p>
        </p:txBody>
      </p:sp>
      <p:sp>
        <p:nvSpPr>
          <p:cNvPr id="4" name="Oval 3">
            <a:extLst>
              <a:ext uri="{FF2B5EF4-FFF2-40B4-BE49-F238E27FC236}">
                <a16:creationId xmlns:a16="http://schemas.microsoft.com/office/drawing/2014/main" id="{76940EBE-4422-804F-BE90-ED3BF3DD8F2F}"/>
              </a:ext>
            </a:extLst>
          </p:cNvPr>
          <p:cNvSpPr/>
          <p:nvPr/>
        </p:nvSpPr>
        <p:spPr>
          <a:xfrm>
            <a:off x="3444201" y="2668555"/>
            <a:ext cx="195943" cy="19594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4CC26B3-40B6-FE4E-AB1D-0758570A289A}"/>
              </a:ext>
            </a:extLst>
          </p:cNvPr>
          <p:cNvSpPr/>
          <p:nvPr/>
        </p:nvSpPr>
        <p:spPr>
          <a:xfrm>
            <a:off x="4472825" y="2569027"/>
            <a:ext cx="195943" cy="19594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520B79F-BC44-1E41-980E-286ED14D995E}"/>
              </a:ext>
            </a:extLst>
          </p:cNvPr>
          <p:cNvSpPr/>
          <p:nvPr/>
        </p:nvSpPr>
        <p:spPr>
          <a:xfrm>
            <a:off x="6949049" y="2932923"/>
            <a:ext cx="195943" cy="19594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4E4BCA8-BD83-0642-B462-88D2D233DE53}"/>
              </a:ext>
            </a:extLst>
          </p:cNvPr>
          <p:cNvSpPr/>
          <p:nvPr/>
        </p:nvSpPr>
        <p:spPr>
          <a:xfrm>
            <a:off x="956037" y="3884645"/>
            <a:ext cx="195943" cy="19594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AA99743-39AA-C040-8603-E427F53FEFF4}"/>
              </a:ext>
            </a:extLst>
          </p:cNvPr>
          <p:cNvSpPr/>
          <p:nvPr/>
        </p:nvSpPr>
        <p:spPr>
          <a:xfrm>
            <a:off x="1543866" y="4257870"/>
            <a:ext cx="195943" cy="19594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DD6E3F9-E846-594A-801C-94D2CCA76E86}"/>
              </a:ext>
            </a:extLst>
          </p:cNvPr>
          <p:cNvSpPr/>
          <p:nvPr/>
        </p:nvSpPr>
        <p:spPr>
          <a:xfrm>
            <a:off x="6753106" y="3609193"/>
            <a:ext cx="195943" cy="19594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A78C48-56E7-AB44-BF89-20A550DEC877}"/>
              </a:ext>
            </a:extLst>
          </p:cNvPr>
          <p:cNvSpPr/>
          <p:nvPr/>
        </p:nvSpPr>
        <p:spPr>
          <a:xfrm>
            <a:off x="7565221" y="3284880"/>
            <a:ext cx="195943" cy="19594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3A44C3AA-F5B1-374B-9857-8B572ADED5CA}"/>
              </a:ext>
            </a:extLst>
          </p:cNvPr>
          <p:cNvCxnSpPr>
            <a:cxnSpLocks/>
          </p:cNvCxnSpPr>
          <p:nvPr/>
        </p:nvCxnSpPr>
        <p:spPr>
          <a:xfrm flipV="1">
            <a:off x="8406881" y="634050"/>
            <a:ext cx="0" cy="64633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B63C4D6-160C-134C-8285-C88CAE87FEDC}"/>
              </a:ext>
            </a:extLst>
          </p:cNvPr>
          <p:cNvCxnSpPr>
            <a:cxnSpLocks/>
          </p:cNvCxnSpPr>
          <p:nvPr/>
        </p:nvCxnSpPr>
        <p:spPr>
          <a:xfrm flipH="1">
            <a:off x="8045747" y="1280381"/>
            <a:ext cx="361135" cy="2125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A0AC3A6-05D6-9342-A2CD-93E69C48D658}"/>
              </a:ext>
            </a:extLst>
          </p:cNvPr>
          <p:cNvCxnSpPr>
            <a:cxnSpLocks/>
          </p:cNvCxnSpPr>
          <p:nvPr/>
        </p:nvCxnSpPr>
        <p:spPr>
          <a:xfrm>
            <a:off x="8406881" y="1280381"/>
            <a:ext cx="52251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4320556-D9F7-624A-B65B-1911F714004E}"/>
              </a:ext>
            </a:extLst>
          </p:cNvPr>
          <p:cNvCxnSpPr>
            <a:cxnSpLocks/>
            <a:endCxn id="6" idx="6"/>
          </p:cNvCxnSpPr>
          <p:nvPr/>
        </p:nvCxnSpPr>
        <p:spPr>
          <a:xfrm flipH="1">
            <a:off x="4668768" y="1280381"/>
            <a:ext cx="3738114" cy="138661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D434E7C-62BE-B846-B635-B6CE7E18CE3D}"/>
              </a:ext>
            </a:extLst>
          </p:cNvPr>
          <p:cNvCxnSpPr>
            <a:endCxn id="7" idx="7"/>
          </p:cNvCxnSpPr>
          <p:nvPr/>
        </p:nvCxnSpPr>
        <p:spPr>
          <a:xfrm flipH="1">
            <a:off x="7116297" y="1280381"/>
            <a:ext cx="1290584" cy="168123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7587FE0-2C2F-9745-8C0E-276ADBF4C0AA}"/>
              </a:ext>
            </a:extLst>
          </p:cNvPr>
          <p:cNvCxnSpPr>
            <a:endCxn id="12" idx="0"/>
          </p:cNvCxnSpPr>
          <p:nvPr/>
        </p:nvCxnSpPr>
        <p:spPr>
          <a:xfrm flipH="1">
            <a:off x="7663193" y="1280381"/>
            <a:ext cx="743688" cy="2004499"/>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6FC63D3-9F92-B540-BC34-E407EE6B4A8A}"/>
              </a:ext>
            </a:extLst>
          </p:cNvPr>
          <p:cNvCxnSpPr>
            <a:endCxn id="11" idx="7"/>
          </p:cNvCxnSpPr>
          <p:nvPr/>
        </p:nvCxnSpPr>
        <p:spPr>
          <a:xfrm flipH="1">
            <a:off x="6920354" y="1280381"/>
            <a:ext cx="1486527" cy="235750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1B124C94-B443-2B47-8EB7-9DF905AB1838}"/>
              </a:ext>
            </a:extLst>
          </p:cNvPr>
          <p:cNvCxnSpPr>
            <a:cxnSpLocks/>
          </p:cNvCxnSpPr>
          <p:nvPr/>
        </p:nvCxnSpPr>
        <p:spPr>
          <a:xfrm flipH="1">
            <a:off x="4158345" y="2666998"/>
            <a:ext cx="423338" cy="3175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CA5A0C9C-4CEC-1549-9E27-39148D034825}"/>
              </a:ext>
            </a:extLst>
          </p:cNvPr>
          <p:cNvCxnSpPr>
            <a:cxnSpLocks/>
          </p:cNvCxnSpPr>
          <p:nvPr/>
        </p:nvCxnSpPr>
        <p:spPr>
          <a:xfrm flipV="1">
            <a:off x="3539122" y="1917453"/>
            <a:ext cx="579217" cy="84751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7650C2FD-27FF-6841-B13E-A3ECA27769FD}"/>
              </a:ext>
            </a:extLst>
          </p:cNvPr>
          <p:cNvCxnSpPr>
            <a:endCxn id="4" idx="6"/>
          </p:cNvCxnSpPr>
          <p:nvPr/>
        </p:nvCxnSpPr>
        <p:spPr>
          <a:xfrm flipH="1">
            <a:off x="3640144" y="1280381"/>
            <a:ext cx="4766737" cy="1486146"/>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0A979A81-BF37-A140-ABF9-728F8C895A8C}"/>
              </a:ext>
            </a:extLst>
          </p:cNvPr>
          <p:cNvCxnSpPr>
            <a:cxnSpLocks/>
          </p:cNvCxnSpPr>
          <p:nvPr/>
        </p:nvCxnSpPr>
        <p:spPr>
          <a:xfrm flipH="1">
            <a:off x="3971380" y="1280381"/>
            <a:ext cx="4435500" cy="2038856"/>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C1DE9255-EA70-434E-8D97-08491F30F2F3}"/>
              </a:ext>
            </a:extLst>
          </p:cNvPr>
          <p:cNvCxnSpPr>
            <a:cxnSpLocks/>
          </p:cNvCxnSpPr>
          <p:nvPr/>
        </p:nvCxnSpPr>
        <p:spPr>
          <a:xfrm flipH="1">
            <a:off x="3209925" y="3382851"/>
            <a:ext cx="626163" cy="293799"/>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D2364163-EBB8-A74F-9A40-5645206E631C}"/>
              </a:ext>
            </a:extLst>
          </p:cNvPr>
          <p:cNvCxnSpPr>
            <a:cxnSpLocks/>
          </p:cNvCxnSpPr>
          <p:nvPr/>
        </p:nvCxnSpPr>
        <p:spPr>
          <a:xfrm flipH="1">
            <a:off x="1739809" y="3752850"/>
            <a:ext cx="1324066" cy="602991"/>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B7F3E7A9-B2B2-F64D-8F13-787D28BD3AF1}"/>
              </a:ext>
            </a:extLst>
          </p:cNvPr>
          <p:cNvCxnSpPr/>
          <p:nvPr/>
        </p:nvCxnSpPr>
        <p:spPr>
          <a:xfrm flipH="1">
            <a:off x="3836088" y="1280380"/>
            <a:ext cx="4570792" cy="168123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1246A833-CACE-964B-B7C6-EC2EC72E8E74}"/>
              </a:ext>
            </a:extLst>
          </p:cNvPr>
          <p:cNvCxnSpPr>
            <a:cxnSpLocks/>
          </p:cNvCxnSpPr>
          <p:nvPr/>
        </p:nvCxnSpPr>
        <p:spPr>
          <a:xfrm flipH="1">
            <a:off x="3441763" y="3083981"/>
            <a:ext cx="142812" cy="44885"/>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19F2267E-3FE1-424D-9428-AF8C38E6BCF2}"/>
              </a:ext>
            </a:extLst>
          </p:cNvPr>
          <p:cNvCxnSpPr>
            <a:cxnSpLocks/>
            <a:endCxn id="9" idx="6"/>
          </p:cNvCxnSpPr>
          <p:nvPr/>
        </p:nvCxnSpPr>
        <p:spPr>
          <a:xfrm flipH="1">
            <a:off x="1151980" y="3218605"/>
            <a:ext cx="1991270" cy="764012"/>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2F834D19-D223-6E4C-A334-62302DFE819A}"/>
              </a:ext>
            </a:extLst>
          </p:cNvPr>
          <p:cNvCxnSpPr>
            <a:cxnSpLocks/>
          </p:cNvCxnSpPr>
          <p:nvPr/>
        </p:nvCxnSpPr>
        <p:spPr>
          <a:xfrm flipH="1">
            <a:off x="1492738" y="4355841"/>
            <a:ext cx="163387" cy="3732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9917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49486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What is a reference frame?</a:t>
            </a:r>
          </a:p>
        </p:txBody>
      </p:sp>
      <p:pic>
        <p:nvPicPr>
          <p:cNvPr id="8" name="Graphic 7">
            <a:extLst>
              <a:ext uri="{FF2B5EF4-FFF2-40B4-BE49-F238E27FC236}">
                <a16:creationId xmlns:a16="http://schemas.microsoft.com/office/drawing/2014/main" id="{EE3F6951-8418-1242-AA29-BE42F39986E1}"/>
              </a:ext>
            </a:extLst>
          </p:cNvPr>
          <p:cNvPicPr>
            <a:picLocks noChangeAspect="1"/>
          </p:cNvPicPr>
          <p:nvPr/>
        </p:nvPicPr>
        <p:blipFill>
          <a:blip r:embed="rId3">
            <a:alphaModFix amt="43000"/>
          </a:blip>
          <a:stretch>
            <a:fillRect/>
          </a:stretch>
        </p:blipFill>
        <p:spPr>
          <a:xfrm>
            <a:off x="37324" y="1824071"/>
            <a:ext cx="9066947" cy="3238857"/>
          </a:xfrm>
          <a:prstGeom prst="rect">
            <a:avLst/>
          </a:prstGeom>
        </p:spPr>
      </p:pic>
      <p:sp>
        <p:nvSpPr>
          <p:cNvPr id="3" name="TextBox 2">
            <a:extLst>
              <a:ext uri="{FF2B5EF4-FFF2-40B4-BE49-F238E27FC236}">
                <a16:creationId xmlns:a16="http://schemas.microsoft.com/office/drawing/2014/main" id="{E631B85A-9A4E-3E49-9CC1-1DE01D493E05}"/>
              </a:ext>
            </a:extLst>
          </p:cNvPr>
          <p:cNvSpPr txBox="1"/>
          <p:nvPr/>
        </p:nvSpPr>
        <p:spPr>
          <a:xfrm>
            <a:off x="145277" y="974412"/>
            <a:ext cx="548688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One can imagine how quickly the complexity might grow</a:t>
            </a:r>
          </a:p>
        </p:txBody>
      </p:sp>
      <p:sp>
        <p:nvSpPr>
          <p:cNvPr id="4" name="Oval 3">
            <a:extLst>
              <a:ext uri="{FF2B5EF4-FFF2-40B4-BE49-F238E27FC236}">
                <a16:creationId xmlns:a16="http://schemas.microsoft.com/office/drawing/2014/main" id="{76940EBE-4422-804F-BE90-ED3BF3DD8F2F}"/>
              </a:ext>
            </a:extLst>
          </p:cNvPr>
          <p:cNvSpPr/>
          <p:nvPr/>
        </p:nvSpPr>
        <p:spPr>
          <a:xfrm>
            <a:off x="3444201" y="2668555"/>
            <a:ext cx="195943" cy="19594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4CC26B3-40B6-FE4E-AB1D-0758570A289A}"/>
              </a:ext>
            </a:extLst>
          </p:cNvPr>
          <p:cNvSpPr/>
          <p:nvPr/>
        </p:nvSpPr>
        <p:spPr>
          <a:xfrm>
            <a:off x="4472825" y="2569027"/>
            <a:ext cx="195943" cy="19594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520B79F-BC44-1E41-980E-286ED14D995E}"/>
              </a:ext>
            </a:extLst>
          </p:cNvPr>
          <p:cNvSpPr/>
          <p:nvPr/>
        </p:nvSpPr>
        <p:spPr>
          <a:xfrm>
            <a:off x="6949049" y="2932923"/>
            <a:ext cx="195943" cy="19594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4E4BCA8-BD83-0642-B462-88D2D233DE53}"/>
              </a:ext>
            </a:extLst>
          </p:cNvPr>
          <p:cNvSpPr/>
          <p:nvPr/>
        </p:nvSpPr>
        <p:spPr>
          <a:xfrm>
            <a:off x="956037" y="3884645"/>
            <a:ext cx="195943" cy="19594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AA99743-39AA-C040-8603-E427F53FEFF4}"/>
              </a:ext>
            </a:extLst>
          </p:cNvPr>
          <p:cNvSpPr/>
          <p:nvPr/>
        </p:nvSpPr>
        <p:spPr>
          <a:xfrm>
            <a:off x="1543866" y="4257870"/>
            <a:ext cx="195943" cy="19594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DD6E3F9-E846-594A-801C-94D2CCA76E86}"/>
              </a:ext>
            </a:extLst>
          </p:cNvPr>
          <p:cNvSpPr/>
          <p:nvPr/>
        </p:nvSpPr>
        <p:spPr>
          <a:xfrm>
            <a:off x="6753106" y="3609193"/>
            <a:ext cx="195943" cy="19594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A78C48-56E7-AB44-BF89-20A550DEC877}"/>
              </a:ext>
            </a:extLst>
          </p:cNvPr>
          <p:cNvSpPr/>
          <p:nvPr/>
        </p:nvSpPr>
        <p:spPr>
          <a:xfrm>
            <a:off x="7565221" y="3284880"/>
            <a:ext cx="195943" cy="19594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3A44C3AA-F5B1-374B-9857-8B572ADED5CA}"/>
              </a:ext>
            </a:extLst>
          </p:cNvPr>
          <p:cNvCxnSpPr>
            <a:cxnSpLocks/>
          </p:cNvCxnSpPr>
          <p:nvPr/>
        </p:nvCxnSpPr>
        <p:spPr>
          <a:xfrm flipV="1">
            <a:off x="8406881" y="634050"/>
            <a:ext cx="0" cy="64633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B63C4D6-160C-134C-8285-C88CAE87FEDC}"/>
              </a:ext>
            </a:extLst>
          </p:cNvPr>
          <p:cNvCxnSpPr>
            <a:cxnSpLocks/>
          </p:cNvCxnSpPr>
          <p:nvPr/>
        </p:nvCxnSpPr>
        <p:spPr>
          <a:xfrm flipH="1">
            <a:off x="8045747" y="1280381"/>
            <a:ext cx="361135" cy="2125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A0AC3A6-05D6-9342-A2CD-93E69C48D658}"/>
              </a:ext>
            </a:extLst>
          </p:cNvPr>
          <p:cNvCxnSpPr>
            <a:cxnSpLocks/>
          </p:cNvCxnSpPr>
          <p:nvPr/>
        </p:nvCxnSpPr>
        <p:spPr>
          <a:xfrm>
            <a:off x="8406881" y="1280381"/>
            <a:ext cx="52251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4320556-D9F7-624A-B65B-1911F714004E}"/>
              </a:ext>
            </a:extLst>
          </p:cNvPr>
          <p:cNvCxnSpPr>
            <a:cxnSpLocks/>
            <a:endCxn id="6" idx="6"/>
          </p:cNvCxnSpPr>
          <p:nvPr/>
        </p:nvCxnSpPr>
        <p:spPr>
          <a:xfrm flipH="1">
            <a:off x="4668768" y="1280381"/>
            <a:ext cx="3738114" cy="138661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D434E7C-62BE-B846-B635-B6CE7E18CE3D}"/>
              </a:ext>
            </a:extLst>
          </p:cNvPr>
          <p:cNvCxnSpPr>
            <a:endCxn id="7" idx="7"/>
          </p:cNvCxnSpPr>
          <p:nvPr/>
        </p:nvCxnSpPr>
        <p:spPr>
          <a:xfrm flipH="1">
            <a:off x="7116297" y="1280381"/>
            <a:ext cx="1290584" cy="168123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7587FE0-2C2F-9745-8C0E-276ADBF4C0AA}"/>
              </a:ext>
            </a:extLst>
          </p:cNvPr>
          <p:cNvCxnSpPr>
            <a:endCxn id="12" idx="0"/>
          </p:cNvCxnSpPr>
          <p:nvPr/>
        </p:nvCxnSpPr>
        <p:spPr>
          <a:xfrm flipH="1">
            <a:off x="7663193" y="1280381"/>
            <a:ext cx="743688" cy="2004499"/>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6FC63D3-9F92-B540-BC34-E407EE6B4A8A}"/>
              </a:ext>
            </a:extLst>
          </p:cNvPr>
          <p:cNvCxnSpPr>
            <a:endCxn id="11" idx="7"/>
          </p:cNvCxnSpPr>
          <p:nvPr/>
        </p:nvCxnSpPr>
        <p:spPr>
          <a:xfrm flipH="1">
            <a:off x="6920354" y="1280381"/>
            <a:ext cx="1486527" cy="235750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1B124C94-B443-2B47-8EB7-9DF905AB1838}"/>
              </a:ext>
            </a:extLst>
          </p:cNvPr>
          <p:cNvCxnSpPr>
            <a:cxnSpLocks/>
          </p:cNvCxnSpPr>
          <p:nvPr/>
        </p:nvCxnSpPr>
        <p:spPr>
          <a:xfrm flipH="1">
            <a:off x="4158345" y="2666998"/>
            <a:ext cx="423338" cy="3175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CA5A0C9C-4CEC-1549-9E27-39148D034825}"/>
              </a:ext>
            </a:extLst>
          </p:cNvPr>
          <p:cNvCxnSpPr>
            <a:cxnSpLocks/>
          </p:cNvCxnSpPr>
          <p:nvPr/>
        </p:nvCxnSpPr>
        <p:spPr>
          <a:xfrm flipV="1">
            <a:off x="3539122" y="1917453"/>
            <a:ext cx="579217" cy="84751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7650C2FD-27FF-6841-B13E-A3ECA27769FD}"/>
              </a:ext>
            </a:extLst>
          </p:cNvPr>
          <p:cNvCxnSpPr>
            <a:endCxn id="4" idx="6"/>
          </p:cNvCxnSpPr>
          <p:nvPr/>
        </p:nvCxnSpPr>
        <p:spPr>
          <a:xfrm flipH="1">
            <a:off x="3640144" y="1280381"/>
            <a:ext cx="4766737" cy="1486146"/>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0A979A81-BF37-A140-ABF9-728F8C895A8C}"/>
              </a:ext>
            </a:extLst>
          </p:cNvPr>
          <p:cNvCxnSpPr>
            <a:cxnSpLocks/>
          </p:cNvCxnSpPr>
          <p:nvPr/>
        </p:nvCxnSpPr>
        <p:spPr>
          <a:xfrm flipH="1">
            <a:off x="3971380" y="1280381"/>
            <a:ext cx="4435500" cy="2038856"/>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C1DE9255-EA70-434E-8D97-08491F30F2F3}"/>
              </a:ext>
            </a:extLst>
          </p:cNvPr>
          <p:cNvCxnSpPr>
            <a:cxnSpLocks/>
          </p:cNvCxnSpPr>
          <p:nvPr/>
        </p:nvCxnSpPr>
        <p:spPr>
          <a:xfrm flipH="1">
            <a:off x="3209925" y="3382851"/>
            <a:ext cx="626163" cy="293799"/>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D2364163-EBB8-A74F-9A40-5645206E631C}"/>
              </a:ext>
            </a:extLst>
          </p:cNvPr>
          <p:cNvCxnSpPr>
            <a:cxnSpLocks/>
          </p:cNvCxnSpPr>
          <p:nvPr/>
        </p:nvCxnSpPr>
        <p:spPr>
          <a:xfrm flipH="1">
            <a:off x="1739809" y="3752850"/>
            <a:ext cx="1324066" cy="602991"/>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B7F3E7A9-B2B2-F64D-8F13-787D28BD3AF1}"/>
              </a:ext>
            </a:extLst>
          </p:cNvPr>
          <p:cNvCxnSpPr/>
          <p:nvPr/>
        </p:nvCxnSpPr>
        <p:spPr>
          <a:xfrm flipH="1">
            <a:off x="3836088" y="1280380"/>
            <a:ext cx="4570792" cy="168123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1246A833-CACE-964B-B7C6-EC2EC72E8E74}"/>
              </a:ext>
            </a:extLst>
          </p:cNvPr>
          <p:cNvCxnSpPr>
            <a:cxnSpLocks/>
          </p:cNvCxnSpPr>
          <p:nvPr/>
        </p:nvCxnSpPr>
        <p:spPr>
          <a:xfrm flipH="1">
            <a:off x="3441763" y="3083981"/>
            <a:ext cx="142812" cy="44885"/>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19F2267E-3FE1-424D-9428-AF8C38E6BCF2}"/>
              </a:ext>
            </a:extLst>
          </p:cNvPr>
          <p:cNvCxnSpPr>
            <a:cxnSpLocks/>
            <a:endCxn id="9" idx="6"/>
          </p:cNvCxnSpPr>
          <p:nvPr/>
        </p:nvCxnSpPr>
        <p:spPr>
          <a:xfrm flipH="1">
            <a:off x="1151980" y="3218605"/>
            <a:ext cx="1991270" cy="764012"/>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2F834D19-D223-6E4C-A334-62302DFE819A}"/>
              </a:ext>
            </a:extLst>
          </p:cNvPr>
          <p:cNvCxnSpPr>
            <a:cxnSpLocks/>
          </p:cNvCxnSpPr>
          <p:nvPr/>
        </p:nvCxnSpPr>
        <p:spPr>
          <a:xfrm flipH="1">
            <a:off x="1492738" y="4355841"/>
            <a:ext cx="163387" cy="3732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6FC187FC-5A47-0B46-BD82-11320AF84B7C}"/>
              </a:ext>
            </a:extLst>
          </p:cNvPr>
          <p:cNvSpPr txBox="1"/>
          <p:nvPr/>
        </p:nvSpPr>
        <p:spPr>
          <a:xfrm>
            <a:off x="442199" y="2143778"/>
            <a:ext cx="1885453"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Navigation</a:t>
            </a:r>
          </a:p>
        </p:txBody>
      </p:sp>
      <p:sp>
        <p:nvSpPr>
          <p:cNvPr id="78" name="TextBox 77">
            <a:extLst>
              <a:ext uri="{FF2B5EF4-FFF2-40B4-BE49-F238E27FC236}">
                <a16:creationId xmlns:a16="http://schemas.microsoft.com/office/drawing/2014/main" id="{29847E14-5E3C-0E46-B55E-22E47149BDDC}"/>
              </a:ext>
            </a:extLst>
          </p:cNvPr>
          <p:cNvSpPr txBox="1"/>
          <p:nvPr/>
        </p:nvSpPr>
        <p:spPr>
          <a:xfrm>
            <a:off x="6623888" y="4285463"/>
            <a:ext cx="1784463"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Surveying</a:t>
            </a:r>
          </a:p>
        </p:txBody>
      </p:sp>
      <p:sp>
        <p:nvSpPr>
          <p:cNvPr id="79" name="TextBox 78">
            <a:extLst>
              <a:ext uri="{FF2B5EF4-FFF2-40B4-BE49-F238E27FC236}">
                <a16:creationId xmlns:a16="http://schemas.microsoft.com/office/drawing/2014/main" id="{BCF3716C-75F9-9344-9E5C-BC5941EBED34}"/>
              </a:ext>
            </a:extLst>
          </p:cNvPr>
          <p:cNvSpPr txBox="1"/>
          <p:nvPr/>
        </p:nvSpPr>
        <p:spPr>
          <a:xfrm>
            <a:off x="4324672" y="3131064"/>
            <a:ext cx="2106667"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Engineering</a:t>
            </a:r>
          </a:p>
        </p:txBody>
      </p:sp>
      <p:sp>
        <p:nvSpPr>
          <p:cNvPr id="80" name="TextBox 79">
            <a:extLst>
              <a:ext uri="{FF2B5EF4-FFF2-40B4-BE49-F238E27FC236}">
                <a16:creationId xmlns:a16="http://schemas.microsoft.com/office/drawing/2014/main" id="{4992FECC-BDFD-BD49-9DF0-91FA8D9C4F05}"/>
              </a:ext>
            </a:extLst>
          </p:cNvPr>
          <p:cNvSpPr txBox="1"/>
          <p:nvPr/>
        </p:nvSpPr>
        <p:spPr>
          <a:xfrm>
            <a:off x="2327638" y="4072439"/>
            <a:ext cx="2363147"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Earth science</a:t>
            </a:r>
          </a:p>
        </p:txBody>
      </p:sp>
    </p:spTree>
    <p:extLst>
      <p:ext uri="{BB962C8B-B14F-4D97-AF65-F5344CB8AC3E}">
        <p14:creationId xmlns:p14="http://schemas.microsoft.com/office/powerpoint/2010/main" val="2777416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C3A5A-8141-AC49-9EC2-E1C336A4F8BB}"/>
              </a:ext>
            </a:extLst>
          </p:cNvPr>
          <p:cNvSpPr txBox="1"/>
          <p:nvPr/>
        </p:nvSpPr>
        <p:spPr>
          <a:xfrm>
            <a:off x="486060" y="577043"/>
            <a:ext cx="8178326" cy="421288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Outline</a:t>
            </a:r>
            <a:endParaRPr lang="en-US" sz="24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a reference frame?</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Traditional geodetic datums</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Global reference frames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System (ITRS)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Frame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is the ITRF realized?</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GNSS Service (IGS) realization of the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NGS aligns the U.S. National Spatial Reference System (NSRS) with the ITRF through the IGS frame</a:t>
            </a:r>
          </a:p>
        </p:txBody>
      </p:sp>
    </p:spTree>
    <p:extLst>
      <p:ext uri="{BB962C8B-B14F-4D97-AF65-F5344CB8AC3E}">
        <p14:creationId xmlns:p14="http://schemas.microsoft.com/office/powerpoint/2010/main" val="782080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C3A5A-8141-AC49-9EC2-E1C336A4F8BB}"/>
              </a:ext>
            </a:extLst>
          </p:cNvPr>
          <p:cNvSpPr txBox="1"/>
          <p:nvPr/>
        </p:nvSpPr>
        <p:spPr>
          <a:xfrm>
            <a:off x="486060" y="577043"/>
            <a:ext cx="8178326" cy="421288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Outline</a:t>
            </a:r>
            <a:endParaRPr lang="en-US" sz="24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What is a reference frame?</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Traditional geodetic datums</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Global reference frames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System (ITRS)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Frame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is the ITRF realized?</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GNSS Service (IGS) realization of the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NGS aligns the U.S. National Spatial Reference System (NSRS) with the ITRF through the IGS frame</a:t>
            </a:r>
          </a:p>
        </p:txBody>
      </p:sp>
    </p:spTree>
    <p:extLst>
      <p:ext uri="{BB962C8B-B14F-4D97-AF65-F5344CB8AC3E}">
        <p14:creationId xmlns:p14="http://schemas.microsoft.com/office/powerpoint/2010/main" val="123581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C3A5A-8141-AC49-9EC2-E1C336A4F8BB}"/>
              </a:ext>
            </a:extLst>
          </p:cNvPr>
          <p:cNvSpPr txBox="1"/>
          <p:nvPr/>
        </p:nvSpPr>
        <p:spPr>
          <a:xfrm>
            <a:off x="486060" y="577043"/>
            <a:ext cx="8178326" cy="421288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Outline</a:t>
            </a:r>
            <a:endParaRPr lang="en-US" sz="24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a reference frame?</a:t>
            </a:r>
          </a:p>
          <a:p>
            <a:pPr marL="285750" indent="-285750">
              <a:lnSpc>
                <a:spcPct val="150000"/>
              </a:lnSpc>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Traditional geodetic datums</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Global reference frames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System (ITRS)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Frame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is the ITRF realized?</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GNSS Service (IGS) realization of the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NGS aligns the U.S. National Spatial Reference System (NSRS) with the ITRF through the IGS frame</a:t>
            </a:r>
          </a:p>
        </p:txBody>
      </p:sp>
    </p:spTree>
    <p:extLst>
      <p:ext uri="{BB962C8B-B14F-4D97-AF65-F5344CB8AC3E}">
        <p14:creationId xmlns:p14="http://schemas.microsoft.com/office/powerpoint/2010/main" val="1704825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359504" y="1345664"/>
            <a:ext cx="8229600" cy="1047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charset="0"/>
                <a:cs typeface="Times New Roman" charset="0"/>
              </a:rPr>
              <a:t>Real world reference frame example:</a:t>
            </a:r>
          </a:p>
          <a:p>
            <a:r>
              <a:rPr lang="en-US" sz="3600" dirty="0">
                <a:latin typeface="Times New Roman" charset="0"/>
                <a:cs typeface="Times New Roman" charset="0"/>
              </a:rPr>
              <a:t>traditional geodetic datums</a:t>
            </a:r>
          </a:p>
        </p:txBody>
      </p:sp>
    </p:spTree>
    <p:extLst>
      <p:ext uri="{BB962C8B-B14F-4D97-AF65-F5344CB8AC3E}">
        <p14:creationId xmlns:p14="http://schemas.microsoft.com/office/powerpoint/2010/main" val="982920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576" y="1353381"/>
            <a:ext cx="4838700" cy="3530600"/>
          </a:xfrm>
          <a:prstGeom prst="rect">
            <a:avLst/>
          </a:prstGeom>
        </p:spPr>
      </p:pic>
      <p:sp>
        <p:nvSpPr>
          <p:cNvPr id="8" name="TextBox 7">
            <a:extLst>
              <a:ext uri="{FF2B5EF4-FFF2-40B4-BE49-F238E27FC236}">
                <a16:creationId xmlns:a16="http://schemas.microsoft.com/office/drawing/2014/main" id="{D0F2CFE7-E98E-3245-AFF5-7FBAF62A3874}"/>
              </a:ext>
            </a:extLst>
          </p:cNvPr>
          <p:cNvSpPr txBox="1"/>
          <p:nvPr/>
        </p:nvSpPr>
        <p:spPr>
          <a:xfrm>
            <a:off x="5435125" y="1353381"/>
            <a:ext cx="3298677"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Positions of points on Earth’s surface are reduced to the surface of a reference ellipsoid</a:t>
            </a:r>
          </a:p>
        </p:txBody>
      </p:sp>
      <p:sp>
        <p:nvSpPr>
          <p:cNvPr id="5" name="TextBox 4">
            <a:extLst>
              <a:ext uri="{FF2B5EF4-FFF2-40B4-BE49-F238E27FC236}">
                <a16:creationId xmlns:a16="http://schemas.microsoft.com/office/drawing/2014/main" id="{745E3ED5-C402-1A40-869E-F7421B4DD66D}"/>
              </a:ext>
            </a:extLst>
          </p:cNvPr>
          <p:cNvSpPr txBox="1"/>
          <p:nvPr/>
        </p:nvSpPr>
        <p:spPr>
          <a:xfrm>
            <a:off x="145277" y="512747"/>
            <a:ext cx="494276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Traditional horizontal geodetic datums</a:t>
            </a:r>
          </a:p>
        </p:txBody>
      </p:sp>
    </p:spTree>
    <p:extLst>
      <p:ext uri="{BB962C8B-B14F-4D97-AF65-F5344CB8AC3E}">
        <p14:creationId xmlns:p14="http://schemas.microsoft.com/office/powerpoint/2010/main" val="2860299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699" y="1353381"/>
            <a:ext cx="4544454" cy="3530600"/>
          </a:xfrm>
          <a:prstGeom prst="rect">
            <a:avLst/>
          </a:prstGeom>
        </p:spPr>
      </p:pic>
      <p:sp>
        <p:nvSpPr>
          <p:cNvPr id="5" name="TextBox 4">
            <a:extLst>
              <a:ext uri="{FF2B5EF4-FFF2-40B4-BE49-F238E27FC236}">
                <a16:creationId xmlns:a16="http://schemas.microsoft.com/office/drawing/2014/main" id="{838C15BF-ADE9-7745-B6B5-08CE02BA7817}"/>
              </a:ext>
            </a:extLst>
          </p:cNvPr>
          <p:cNvSpPr txBox="1"/>
          <p:nvPr/>
        </p:nvSpPr>
        <p:spPr>
          <a:xfrm>
            <a:off x="5435125" y="1353381"/>
            <a:ext cx="3298677"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Positions of points on Earth’s surface are reduced to the surface of a reference ellipsoid</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reference ellipsoid matches the shape of the Earth roughly, but not exactly</a:t>
            </a:r>
          </a:p>
        </p:txBody>
      </p:sp>
      <p:sp>
        <p:nvSpPr>
          <p:cNvPr id="6" name="TextBox 5">
            <a:extLst>
              <a:ext uri="{FF2B5EF4-FFF2-40B4-BE49-F238E27FC236}">
                <a16:creationId xmlns:a16="http://schemas.microsoft.com/office/drawing/2014/main" id="{A7510461-9340-4242-92DF-A9A8F81A05E4}"/>
              </a:ext>
            </a:extLst>
          </p:cNvPr>
          <p:cNvSpPr txBox="1"/>
          <p:nvPr/>
        </p:nvSpPr>
        <p:spPr>
          <a:xfrm>
            <a:off x="145277" y="512747"/>
            <a:ext cx="494276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Traditional horizontal geodetic datums</a:t>
            </a:r>
          </a:p>
        </p:txBody>
      </p:sp>
    </p:spTree>
    <p:extLst>
      <p:ext uri="{BB962C8B-B14F-4D97-AF65-F5344CB8AC3E}">
        <p14:creationId xmlns:p14="http://schemas.microsoft.com/office/powerpoint/2010/main" val="1531502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9647" y="1353381"/>
            <a:ext cx="3904557" cy="3530600"/>
          </a:xfrm>
          <a:prstGeom prst="rect">
            <a:avLst/>
          </a:prstGeom>
        </p:spPr>
      </p:pic>
      <p:sp>
        <p:nvSpPr>
          <p:cNvPr id="5" name="TextBox 4">
            <a:extLst>
              <a:ext uri="{FF2B5EF4-FFF2-40B4-BE49-F238E27FC236}">
                <a16:creationId xmlns:a16="http://schemas.microsoft.com/office/drawing/2014/main" id="{4E2933FF-F2D5-E64F-BA7C-D32D2639E752}"/>
              </a:ext>
            </a:extLst>
          </p:cNvPr>
          <p:cNvSpPr txBox="1"/>
          <p:nvPr/>
        </p:nvSpPr>
        <p:spPr>
          <a:xfrm>
            <a:off x="5435125" y="1353381"/>
            <a:ext cx="3298677"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Positions of points on Earth’s surface are reduced to the surface of a reference ellipsoid</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reference ellipsoid roughly matches the shape of the Earth</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reference point is selected as the origin, all other positions are given with respect to that point</a:t>
            </a:r>
          </a:p>
        </p:txBody>
      </p:sp>
      <p:sp>
        <p:nvSpPr>
          <p:cNvPr id="8" name="TextBox 7">
            <a:extLst>
              <a:ext uri="{FF2B5EF4-FFF2-40B4-BE49-F238E27FC236}">
                <a16:creationId xmlns:a16="http://schemas.microsoft.com/office/drawing/2014/main" id="{2652EFE3-CD08-6B42-AD62-A4A4604A2E09}"/>
              </a:ext>
            </a:extLst>
          </p:cNvPr>
          <p:cNvSpPr txBox="1"/>
          <p:nvPr/>
        </p:nvSpPr>
        <p:spPr>
          <a:xfrm>
            <a:off x="145277" y="512747"/>
            <a:ext cx="494276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Traditional horizontal geodetic datums</a:t>
            </a:r>
          </a:p>
        </p:txBody>
      </p:sp>
    </p:spTree>
    <p:extLst>
      <p:ext uri="{BB962C8B-B14F-4D97-AF65-F5344CB8AC3E}">
        <p14:creationId xmlns:p14="http://schemas.microsoft.com/office/powerpoint/2010/main" val="1941919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3356" y="743579"/>
            <a:ext cx="1754399" cy="1586372"/>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5"/>
          <a:stretch>
            <a:fillRect/>
          </a:stretch>
        </p:blipFill>
        <p:spPr>
          <a:xfrm>
            <a:off x="1265067" y="1341690"/>
            <a:ext cx="5858289" cy="3716352"/>
          </a:xfrm>
          <a:prstGeom prst="rect">
            <a:avLst/>
          </a:prstGeom>
        </p:spPr>
      </p:pic>
      <p:sp>
        <p:nvSpPr>
          <p:cNvPr id="6" name="TextBox 5">
            <a:extLst>
              <a:ext uri="{FF2B5EF4-FFF2-40B4-BE49-F238E27FC236}">
                <a16:creationId xmlns:a16="http://schemas.microsoft.com/office/drawing/2014/main" id="{5B7ED673-0515-8A41-AC94-12AC4BF1F333}"/>
              </a:ext>
            </a:extLst>
          </p:cNvPr>
          <p:cNvSpPr txBox="1"/>
          <p:nvPr/>
        </p:nvSpPr>
        <p:spPr>
          <a:xfrm>
            <a:off x="1507898" y="974412"/>
            <a:ext cx="537262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North American Datum of 1927 (NAD27)</a:t>
            </a:r>
          </a:p>
        </p:txBody>
      </p:sp>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6"/>
          <a:stretch>
            <a:fillRect/>
          </a:stretch>
        </p:blipFill>
        <p:spPr>
          <a:xfrm>
            <a:off x="396992" y="3341405"/>
            <a:ext cx="1736148" cy="1588450"/>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396992" y="3136307"/>
            <a:ext cx="3679352" cy="20509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133140" y="3136307"/>
            <a:ext cx="1943204" cy="179354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8F06E8F-8158-AD42-ABF6-4391FD80B579}"/>
              </a:ext>
            </a:extLst>
          </p:cNvPr>
          <p:cNvSpPr txBox="1"/>
          <p:nvPr/>
        </p:nvSpPr>
        <p:spPr>
          <a:xfrm>
            <a:off x="145277" y="512747"/>
            <a:ext cx="494276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Traditional horizontal geodetic datums</a:t>
            </a:r>
          </a:p>
        </p:txBody>
      </p:sp>
    </p:spTree>
    <p:extLst>
      <p:ext uri="{BB962C8B-B14F-4D97-AF65-F5344CB8AC3E}">
        <p14:creationId xmlns:p14="http://schemas.microsoft.com/office/powerpoint/2010/main" val="1176620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3356" y="743579"/>
            <a:ext cx="1754399" cy="1586372"/>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5067" y="1341690"/>
            <a:ext cx="5858288" cy="3716352"/>
          </a:xfrm>
          <a:prstGeom prst="rect">
            <a:avLst/>
          </a:prstGeom>
        </p:spPr>
      </p:pic>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7"/>
          <a:stretch>
            <a:fillRect/>
          </a:stretch>
        </p:blipFill>
        <p:spPr>
          <a:xfrm>
            <a:off x="396992" y="3341405"/>
            <a:ext cx="1736148" cy="1588450"/>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396992" y="3136307"/>
            <a:ext cx="3679352" cy="20509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133140" y="3136307"/>
            <a:ext cx="1943204" cy="179354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8AE8ED8-5830-904C-98B7-E46C5847CD3E}"/>
              </a:ext>
            </a:extLst>
          </p:cNvPr>
          <p:cNvSpPr txBox="1"/>
          <p:nvPr/>
        </p:nvSpPr>
        <p:spPr>
          <a:xfrm>
            <a:off x="1507898" y="974412"/>
            <a:ext cx="537262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North American Datum of 1927 (NAD27)</a:t>
            </a:r>
          </a:p>
        </p:txBody>
      </p:sp>
      <p:sp>
        <p:nvSpPr>
          <p:cNvPr id="16" name="TextBox 15">
            <a:extLst>
              <a:ext uri="{FF2B5EF4-FFF2-40B4-BE49-F238E27FC236}">
                <a16:creationId xmlns:a16="http://schemas.microsoft.com/office/drawing/2014/main" id="{F76C75AC-08F1-EA41-9DFA-B8E816313682}"/>
              </a:ext>
            </a:extLst>
          </p:cNvPr>
          <p:cNvSpPr txBox="1"/>
          <p:nvPr/>
        </p:nvSpPr>
        <p:spPr>
          <a:xfrm>
            <a:off x="145277" y="512747"/>
            <a:ext cx="494276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Traditional horizontal geodetic datums</a:t>
            </a:r>
          </a:p>
        </p:txBody>
      </p:sp>
    </p:spTree>
    <p:extLst>
      <p:ext uri="{BB962C8B-B14F-4D97-AF65-F5344CB8AC3E}">
        <p14:creationId xmlns:p14="http://schemas.microsoft.com/office/powerpoint/2010/main" val="692646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3356" y="743579"/>
            <a:ext cx="1754399" cy="1586372"/>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5067" y="1341690"/>
            <a:ext cx="5858288" cy="3716352"/>
          </a:xfrm>
          <a:prstGeom prst="rect">
            <a:avLst/>
          </a:prstGeom>
        </p:spPr>
      </p:pic>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7"/>
          <a:stretch>
            <a:fillRect/>
          </a:stretch>
        </p:blipFill>
        <p:spPr>
          <a:xfrm>
            <a:off x="396992" y="3341405"/>
            <a:ext cx="1736148" cy="1588450"/>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396992" y="3136307"/>
            <a:ext cx="3679352" cy="20509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133140" y="3136307"/>
            <a:ext cx="1943204" cy="179354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0070182-45B8-F54A-88CE-D38D63A370A2}"/>
              </a:ext>
            </a:extLst>
          </p:cNvPr>
          <p:cNvSpPr txBox="1"/>
          <p:nvPr/>
        </p:nvSpPr>
        <p:spPr>
          <a:xfrm>
            <a:off x="1507898" y="974412"/>
            <a:ext cx="537262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North American Datum of 1927 (NAD27)</a:t>
            </a:r>
          </a:p>
        </p:txBody>
      </p:sp>
      <p:sp>
        <p:nvSpPr>
          <p:cNvPr id="15" name="TextBox 14">
            <a:extLst>
              <a:ext uri="{FF2B5EF4-FFF2-40B4-BE49-F238E27FC236}">
                <a16:creationId xmlns:a16="http://schemas.microsoft.com/office/drawing/2014/main" id="{F71043F5-1143-5E48-9D68-E0ED4EF48F5C}"/>
              </a:ext>
            </a:extLst>
          </p:cNvPr>
          <p:cNvSpPr txBox="1"/>
          <p:nvPr/>
        </p:nvSpPr>
        <p:spPr>
          <a:xfrm>
            <a:off x="145277" y="512747"/>
            <a:ext cx="494276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Traditional horizontal geodetic datums</a:t>
            </a:r>
          </a:p>
        </p:txBody>
      </p:sp>
    </p:spTree>
    <p:extLst>
      <p:ext uri="{BB962C8B-B14F-4D97-AF65-F5344CB8AC3E}">
        <p14:creationId xmlns:p14="http://schemas.microsoft.com/office/powerpoint/2010/main" val="2020879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3356" y="743579"/>
            <a:ext cx="1754399" cy="1586372"/>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5067" y="1341690"/>
            <a:ext cx="5858288" cy="3716352"/>
          </a:xfrm>
          <a:prstGeom prst="rect">
            <a:avLst/>
          </a:prstGeom>
        </p:spPr>
      </p:pic>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7"/>
          <a:stretch>
            <a:fillRect/>
          </a:stretch>
        </p:blipFill>
        <p:spPr>
          <a:xfrm>
            <a:off x="396992" y="3341405"/>
            <a:ext cx="1736148" cy="1588450"/>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396992" y="3136307"/>
            <a:ext cx="3679352" cy="20509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133140" y="3136307"/>
            <a:ext cx="1943204" cy="179354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B7E29DA-428F-5248-A361-F64C1AD34574}"/>
              </a:ext>
            </a:extLst>
          </p:cNvPr>
          <p:cNvSpPr txBox="1"/>
          <p:nvPr/>
        </p:nvSpPr>
        <p:spPr>
          <a:xfrm>
            <a:off x="1507898" y="974412"/>
            <a:ext cx="537262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North American Datum of 1927 (NAD27)</a:t>
            </a:r>
          </a:p>
        </p:txBody>
      </p:sp>
      <p:sp>
        <p:nvSpPr>
          <p:cNvPr id="15" name="TextBox 14">
            <a:extLst>
              <a:ext uri="{FF2B5EF4-FFF2-40B4-BE49-F238E27FC236}">
                <a16:creationId xmlns:a16="http://schemas.microsoft.com/office/drawing/2014/main" id="{D87986D0-F584-554E-90A4-C1B5B3A4F880}"/>
              </a:ext>
            </a:extLst>
          </p:cNvPr>
          <p:cNvSpPr txBox="1"/>
          <p:nvPr/>
        </p:nvSpPr>
        <p:spPr>
          <a:xfrm>
            <a:off x="145277" y="512747"/>
            <a:ext cx="494276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Traditional horizontal geodetic datums</a:t>
            </a:r>
          </a:p>
        </p:txBody>
      </p:sp>
    </p:spTree>
    <p:extLst>
      <p:ext uri="{BB962C8B-B14F-4D97-AF65-F5344CB8AC3E}">
        <p14:creationId xmlns:p14="http://schemas.microsoft.com/office/powerpoint/2010/main" val="420121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C3A5A-8141-AC49-9EC2-E1C336A4F8BB}"/>
              </a:ext>
            </a:extLst>
          </p:cNvPr>
          <p:cNvSpPr txBox="1"/>
          <p:nvPr/>
        </p:nvSpPr>
        <p:spPr>
          <a:xfrm>
            <a:off x="486060" y="577043"/>
            <a:ext cx="8178326" cy="421288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Outline</a:t>
            </a:r>
            <a:endParaRPr lang="en-US" sz="24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a reference frame?</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Traditional geodetic datums</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Global reference frames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System (ITRS)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Frame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is the ITRF realized?</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GNSS Service (IGS) realization of the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NGS aligns the U.S. National Spatial Reference System (NSRS) with the ITRF through the IGS frame</a:t>
            </a:r>
          </a:p>
        </p:txBody>
      </p:sp>
      <p:sp>
        <p:nvSpPr>
          <p:cNvPr id="3" name="TextBox 2">
            <a:extLst>
              <a:ext uri="{FF2B5EF4-FFF2-40B4-BE49-F238E27FC236}">
                <a16:creationId xmlns:a16="http://schemas.microsoft.com/office/drawing/2014/main" id="{9A3CAAA0-2091-BB41-A7A9-6CD5D4E5DDF9}"/>
              </a:ext>
            </a:extLst>
          </p:cNvPr>
          <p:cNvSpPr txBox="1"/>
          <p:nvPr/>
        </p:nvSpPr>
        <p:spPr>
          <a:xfrm>
            <a:off x="5224073" y="1101777"/>
            <a:ext cx="3657600" cy="646331"/>
          </a:xfrm>
          <a:prstGeom prst="rect">
            <a:avLst/>
          </a:prstGeom>
          <a:solidFill>
            <a:schemeClr val="bg1"/>
          </a:solid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Disclaimer: this presentation covers geometric reference frames</a:t>
            </a:r>
          </a:p>
        </p:txBody>
      </p:sp>
    </p:spTree>
    <p:extLst>
      <p:ext uri="{BB962C8B-B14F-4D97-AF65-F5344CB8AC3E}">
        <p14:creationId xmlns:p14="http://schemas.microsoft.com/office/powerpoint/2010/main" val="564565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stretch>
            <a:fillRect/>
          </a:stretch>
        </p:blipFill>
        <p:spPr>
          <a:xfrm>
            <a:off x="5202937" y="884367"/>
            <a:ext cx="3849624" cy="2983458"/>
          </a:xfrm>
          <a:prstGeom prst="rect">
            <a:avLst/>
          </a:prstGeom>
        </p:spPr>
      </p:pic>
      <p:sp>
        <p:nvSpPr>
          <p:cNvPr id="3" name="TextBox 2">
            <a:extLst>
              <a:ext uri="{FF2B5EF4-FFF2-40B4-BE49-F238E27FC236}">
                <a16:creationId xmlns:a16="http://schemas.microsoft.com/office/drawing/2014/main" id="{E6192AE9-87AD-F643-9929-C2264CCFF133}"/>
              </a:ext>
            </a:extLst>
          </p:cNvPr>
          <p:cNvSpPr txBox="1"/>
          <p:nvPr/>
        </p:nvSpPr>
        <p:spPr>
          <a:xfrm>
            <a:off x="67457" y="956124"/>
            <a:ext cx="5509356" cy="369331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Drawbacks of using this approach:</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reference ellipsoid is optimized for the region; it is not suitable for global positioning</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center of the reference ellipsoid does not coincide with the location of the center of mass of the Earth</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Neighboring countries may use different datums which can cause unnecessary complications when dealing with points of interest in border regions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method is static – dynamic process are unaccounted for</a:t>
            </a:r>
          </a:p>
        </p:txBody>
      </p:sp>
      <p:sp>
        <p:nvSpPr>
          <p:cNvPr id="4" name="Rectangle 3">
            <a:extLst>
              <a:ext uri="{FF2B5EF4-FFF2-40B4-BE49-F238E27FC236}">
                <a16:creationId xmlns:a16="http://schemas.microsoft.com/office/drawing/2014/main" id="{6EF19AFF-D825-1945-9142-17390B5511BE}"/>
              </a:ext>
            </a:extLst>
          </p:cNvPr>
          <p:cNvSpPr/>
          <p:nvPr/>
        </p:nvSpPr>
        <p:spPr>
          <a:xfrm>
            <a:off x="5198365" y="3976495"/>
            <a:ext cx="2994660" cy="246221"/>
          </a:xfrm>
          <a:prstGeom prst="rect">
            <a:avLst/>
          </a:prstGeom>
        </p:spPr>
        <p:txBody>
          <a:bodyPr wrap="square">
            <a:spAutoFit/>
          </a:bodyPr>
          <a:lstStyle/>
          <a:p>
            <a:r>
              <a:rPr lang="en-US" sz="1000" dirty="0">
                <a:latin typeface="Times New Roman" panose="02020603050405020304" pitchFamily="18" charset="0"/>
                <a:cs typeface="Times New Roman" panose="02020603050405020304" pitchFamily="18" charset="0"/>
              </a:rPr>
              <a:t>https://www.e-education.psu.edu/geog862/node/1797 </a:t>
            </a:r>
          </a:p>
        </p:txBody>
      </p:sp>
      <p:sp>
        <p:nvSpPr>
          <p:cNvPr id="14" name="TextBox 13">
            <a:extLst>
              <a:ext uri="{FF2B5EF4-FFF2-40B4-BE49-F238E27FC236}">
                <a16:creationId xmlns:a16="http://schemas.microsoft.com/office/drawing/2014/main" id="{0942359E-8798-A44E-9380-271C0B8709F5}"/>
              </a:ext>
            </a:extLst>
          </p:cNvPr>
          <p:cNvSpPr txBox="1"/>
          <p:nvPr/>
        </p:nvSpPr>
        <p:spPr>
          <a:xfrm>
            <a:off x="145277" y="512747"/>
            <a:ext cx="362028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Traditional geodetic datums</a:t>
            </a:r>
          </a:p>
        </p:txBody>
      </p:sp>
    </p:spTree>
    <p:extLst>
      <p:ext uri="{BB962C8B-B14F-4D97-AF65-F5344CB8AC3E}">
        <p14:creationId xmlns:p14="http://schemas.microsoft.com/office/powerpoint/2010/main" val="104175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C3A5A-8141-AC49-9EC2-E1C336A4F8BB}"/>
              </a:ext>
            </a:extLst>
          </p:cNvPr>
          <p:cNvSpPr txBox="1"/>
          <p:nvPr/>
        </p:nvSpPr>
        <p:spPr>
          <a:xfrm>
            <a:off x="486060" y="577043"/>
            <a:ext cx="8178326" cy="421288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Outline</a:t>
            </a:r>
            <a:endParaRPr lang="en-US" sz="24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a reference frame?</a:t>
            </a:r>
          </a:p>
          <a:p>
            <a:pPr marL="285750" indent="-285750">
              <a:lnSpc>
                <a:spcPct val="150000"/>
              </a:lnSpc>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Traditional geodetic datums</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Global reference frames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System (ITRS)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Frame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is the ITRF realized?</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GNSS Service (IGS) realization of the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NGS aligns the U.S. National Spatial Reference System (NSRS) with the ITRF through the IGS frame</a:t>
            </a:r>
          </a:p>
        </p:txBody>
      </p:sp>
    </p:spTree>
    <p:extLst>
      <p:ext uri="{BB962C8B-B14F-4D97-AF65-F5344CB8AC3E}">
        <p14:creationId xmlns:p14="http://schemas.microsoft.com/office/powerpoint/2010/main" val="588341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C3A5A-8141-AC49-9EC2-E1C336A4F8BB}"/>
              </a:ext>
            </a:extLst>
          </p:cNvPr>
          <p:cNvSpPr txBox="1"/>
          <p:nvPr/>
        </p:nvSpPr>
        <p:spPr>
          <a:xfrm>
            <a:off x="486060" y="577043"/>
            <a:ext cx="8178326" cy="421288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Outline</a:t>
            </a:r>
            <a:endParaRPr lang="en-US" sz="24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a reference frame?</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Traditional geodetic datums</a:t>
            </a:r>
          </a:p>
          <a:p>
            <a:pPr marL="285750" indent="-285750">
              <a:lnSpc>
                <a:spcPct val="150000"/>
              </a:lnSpc>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Global reference frames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System (ITRS)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Frame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is the ITRF realized?</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GNSS Service (IGS) realization of the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NGS aligns the U.S. National Spatial Reference System (NSRS) with the ITRF through the IGS frame</a:t>
            </a:r>
          </a:p>
        </p:txBody>
      </p:sp>
    </p:spTree>
    <p:extLst>
      <p:ext uri="{BB962C8B-B14F-4D97-AF65-F5344CB8AC3E}">
        <p14:creationId xmlns:p14="http://schemas.microsoft.com/office/powerpoint/2010/main" val="3952932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359504" y="134566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charset="0"/>
                <a:cs typeface="Times New Roman" charset="0"/>
              </a:rPr>
              <a:t>Introducing global reference frames</a:t>
            </a:r>
          </a:p>
        </p:txBody>
      </p:sp>
    </p:spTree>
    <p:extLst>
      <p:ext uri="{BB962C8B-B14F-4D97-AF65-F5344CB8AC3E}">
        <p14:creationId xmlns:p14="http://schemas.microsoft.com/office/powerpoint/2010/main" val="614129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197134" y="909829"/>
            <a:ext cx="3366462" cy="5344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charset="0"/>
                <a:cs typeface="Times New Roman" charset="0"/>
              </a:rPr>
              <a:t>Reference system:</a:t>
            </a:r>
          </a:p>
        </p:txBody>
      </p:sp>
      <p:sp>
        <p:nvSpPr>
          <p:cNvPr id="2" name="TextBox 1">
            <a:extLst>
              <a:ext uri="{FF2B5EF4-FFF2-40B4-BE49-F238E27FC236}">
                <a16:creationId xmlns:a16="http://schemas.microsoft.com/office/drawing/2014/main" id="{54F5483D-9608-D148-A4E9-72CFCB85CF81}"/>
              </a:ext>
            </a:extLst>
          </p:cNvPr>
          <p:cNvSpPr txBox="1"/>
          <p:nvPr/>
        </p:nvSpPr>
        <p:spPr>
          <a:xfrm>
            <a:off x="944310" y="1444239"/>
            <a:ext cx="5238572"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 set of prescriptions and conventions together with the modeling required to define at any time a triad of coordinate axes</a:t>
            </a:r>
            <a:r>
              <a:rPr lang="en-US" sz="2000" baseline="30000" dirty="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F1B5919-A217-BF4A-ACC0-A20EDA34E6F3}"/>
              </a:ext>
            </a:extLst>
          </p:cNvPr>
          <p:cNvSpPr txBox="1">
            <a:spLocks/>
          </p:cNvSpPr>
          <p:nvPr/>
        </p:nvSpPr>
        <p:spPr>
          <a:xfrm>
            <a:off x="197134" y="2459902"/>
            <a:ext cx="3366462" cy="5344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charset="0"/>
                <a:cs typeface="Times New Roman" charset="0"/>
              </a:rPr>
              <a:t>Reference frame:</a:t>
            </a:r>
          </a:p>
        </p:txBody>
      </p:sp>
      <p:sp>
        <p:nvSpPr>
          <p:cNvPr id="5" name="TextBox 4">
            <a:extLst>
              <a:ext uri="{FF2B5EF4-FFF2-40B4-BE49-F238E27FC236}">
                <a16:creationId xmlns:a16="http://schemas.microsoft.com/office/drawing/2014/main" id="{992DF09C-AD15-B848-83CF-720764D7F918}"/>
              </a:ext>
            </a:extLst>
          </p:cNvPr>
          <p:cNvSpPr txBox="1"/>
          <p:nvPr/>
        </p:nvSpPr>
        <p:spPr>
          <a:xfrm>
            <a:off x="944310" y="2994312"/>
            <a:ext cx="5238572"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Realizes the system by means of coordinates of definite points that are accessible directly by occupation or observation</a:t>
            </a:r>
            <a:r>
              <a:rPr lang="en-US" sz="2000" baseline="30000" dirty="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6FEE429-345B-C143-8CC6-45F7884C12DD}"/>
              </a:ext>
            </a:extLst>
          </p:cNvPr>
          <p:cNvSpPr txBox="1"/>
          <p:nvPr/>
        </p:nvSpPr>
        <p:spPr>
          <a:xfrm>
            <a:off x="133795" y="4751464"/>
            <a:ext cx="5905784" cy="307777"/>
          </a:xfrm>
          <a:prstGeom prst="rect">
            <a:avLst/>
          </a:prstGeom>
          <a:noFill/>
        </p:spPr>
        <p:txBody>
          <a:bodyPr wrap="none" rtlCol="0">
            <a:spAutoFit/>
          </a:bodyPr>
          <a:lstStyle/>
          <a:p>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Springer Handbook of Global Navigation Satellite Systems, Ch. 2, p. 34</a:t>
            </a:r>
          </a:p>
        </p:txBody>
      </p:sp>
    </p:spTree>
    <p:extLst>
      <p:ext uri="{BB962C8B-B14F-4D97-AF65-F5344CB8AC3E}">
        <p14:creationId xmlns:p14="http://schemas.microsoft.com/office/powerpoint/2010/main" val="2146714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197134" y="909829"/>
            <a:ext cx="3366462" cy="5344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charset="0"/>
                <a:cs typeface="Times New Roman" charset="0"/>
              </a:rPr>
              <a:t>Reference system:</a:t>
            </a:r>
          </a:p>
        </p:txBody>
      </p:sp>
      <p:sp>
        <p:nvSpPr>
          <p:cNvPr id="2" name="TextBox 1">
            <a:extLst>
              <a:ext uri="{FF2B5EF4-FFF2-40B4-BE49-F238E27FC236}">
                <a16:creationId xmlns:a16="http://schemas.microsoft.com/office/drawing/2014/main" id="{54F5483D-9608-D148-A4E9-72CFCB85CF81}"/>
              </a:ext>
            </a:extLst>
          </p:cNvPr>
          <p:cNvSpPr txBox="1"/>
          <p:nvPr/>
        </p:nvSpPr>
        <p:spPr>
          <a:xfrm>
            <a:off x="944310" y="1444239"/>
            <a:ext cx="5238572"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 set of prescriptions and conventions together with the modeling required to define at any time a triad of coordinate axes</a:t>
            </a:r>
            <a:r>
              <a:rPr lang="en-US" sz="2000" baseline="30000" dirty="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F1B5919-A217-BF4A-ACC0-A20EDA34E6F3}"/>
              </a:ext>
            </a:extLst>
          </p:cNvPr>
          <p:cNvSpPr txBox="1">
            <a:spLocks/>
          </p:cNvSpPr>
          <p:nvPr/>
        </p:nvSpPr>
        <p:spPr>
          <a:xfrm>
            <a:off x="197134" y="2459902"/>
            <a:ext cx="3366462" cy="5344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charset="0"/>
                <a:cs typeface="Times New Roman" charset="0"/>
              </a:rPr>
              <a:t>Reference frame:</a:t>
            </a:r>
          </a:p>
        </p:txBody>
      </p:sp>
      <p:sp>
        <p:nvSpPr>
          <p:cNvPr id="5" name="TextBox 4">
            <a:extLst>
              <a:ext uri="{FF2B5EF4-FFF2-40B4-BE49-F238E27FC236}">
                <a16:creationId xmlns:a16="http://schemas.microsoft.com/office/drawing/2014/main" id="{992DF09C-AD15-B848-83CF-720764D7F918}"/>
              </a:ext>
            </a:extLst>
          </p:cNvPr>
          <p:cNvSpPr txBox="1"/>
          <p:nvPr/>
        </p:nvSpPr>
        <p:spPr>
          <a:xfrm>
            <a:off x="944310" y="2994312"/>
            <a:ext cx="5238572"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Realizes the system by means of coordinates of definite points that are accessible directly by occupation or observation</a:t>
            </a:r>
            <a:r>
              <a:rPr lang="en-US" sz="2000" baseline="30000" dirty="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6FEE429-345B-C143-8CC6-45F7884C12DD}"/>
              </a:ext>
            </a:extLst>
          </p:cNvPr>
          <p:cNvSpPr txBox="1"/>
          <p:nvPr/>
        </p:nvSpPr>
        <p:spPr>
          <a:xfrm>
            <a:off x="133795" y="4751464"/>
            <a:ext cx="5905784" cy="307777"/>
          </a:xfrm>
          <a:prstGeom prst="rect">
            <a:avLst/>
          </a:prstGeom>
          <a:noFill/>
        </p:spPr>
        <p:txBody>
          <a:bodyPr wrap="none" rtlCol="0">
            <a:spAutoFit/>
          </a:bodyPr>
          <a:lstStyle/>
          <a:p>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Springer Handbook of Global Navigation Satellite Systems, Ch. 2, p. 34</a:t>
            </a:r>
          </a:p>
        </p:txBody>
      </p:sp>
      <p:sp>
        <p:nvSpPr>
          <p:cNvPr id="7" name="TextBox 6">
            <a:extLst>
              <a:ext uri="{FF2B5EF4-FFF2-40B4-BE49-F238E27FC236}">
                <a16:creationId xmlns:a16="http://schemas.microsoft.com/office/drawing/2014/main" id="{B2923429-4F1D-D54F-9A02-954B6699C3CB}"/>
              </a:ext>
            </a:extLst>
          </p:cNvPr>
          <p:cNvSpPr txBox="1"/>
          <p:nvPr/>
        </p:nvSpPr>
        <p:spPr>
          <a:xfrm>
            <a:off x="6625670" y="2835779"/>
            <a:ext cx="2445734" cy="923330"/>
          </a:xfrm>
          <a:prstGeom prst="rect">
            <a:avLst/>
          </a:prstGeom>
          <a:noFill/>
        </p:spPr>
        <p:txBody>
          <a:bodyPr wrap="none" rtlCol="0">
            <a:spAutoFit/>
          </a:bodyPr>
          <a:lstStyle/>
          <a:p>
            <a:pPr algn="ctr"/>
            <a:r>
              <a:rPr lang="en-US" dirty="0">
                <a:solidFill>
                  <a:srgbClr val="FF0000"/>
                </a:solidFill>
              </a:rPr>
              <a:t>ITRF</a:t>
            </a:r>
          </a:p>
          <a:p>
            <a:pPr algn="ctr"/>
            <a:r>
              <a:rPr lang="en-US" dirty="0">
                <a:solidFill>
                  <a:srgbClr val="FF0000"/>
                </a:solidFill>
              </a:rPr>
              <a:t>I</a:t>
            </a:r>
            <a:r>
              <a:rPr lang="en-US" dirty="0"/>
              <a:t>nternational </a:t>
            </a:r>
            <a:r>
              <a:rPr lang="en-US" dirty="0">
                <a:solidFill>
                  <a:srgbClr val="FF0000"/>
                </a:solidFill>
              </a:rPr>
              <a:t>T</a:t>
            </a:r>
            <a:r>
              <a:rPr lang="en-US" dirty="0"/>
              <a:t>errestrial </a:t>
            </a:r>
          </a:p>
          <a:p>
            <a:pPr algn="ctr"/>
            <a:r>
              <a:rPr lang="en-US" dirty="0">
                <a:solidFill>
                  <a:srgbClr val="FF0000"/>
                </a:solidFill>
              </a:rPr>
              <a:t>R</a:t>
            </a:r>
            <a:r>
              <a:rPr lang="en-US" dirty="0"/>
              <a:t>eference </a:t>
            </a:r>
            <a:r>
              <a:rPr lang="en-US" dirty="0">
                <a:solidFill>
                  <a:srgbClr val="FF0000"/>
                </a:solidFill>
              </a:rPr>
              <a:t>F</a:t>
            </a:r>
            <a:r>
              <a:rPr lang="en-US" dirty="0"/>
              <a:t>rame</a:t>
            </a:r>
          </a:p>
        </p:txBody>
      </p:sp>
      <p:sp>
        <p:nvSpPr>
          <p:cNvPr id="8" name="TextBox 7">
            <a:extLst>
              <a:ext uri="{FF2B5EF4-FFF2-40B4-BE49-F238E27FC236}">
                <a16:creationId xmlns:a16="http://schemas.microsoft.com/office/drawing/2014/main" id="{3FD0BA35-CF06-DC40-A34D-8C166B583D87}"/>
              </a:ext>
            </a:extLst>
          </p:cNvPr>
          <p:cNvSpPr txBox="1"/>
          <p:nvPr/>
        </p:nvSpPr>
        <p:spPr>
          <a:xfrm>
            <a:off x="6625670" y="1341689"/>
            <a:ext cx="2445734" cy="923330"/>
          </a:xfrm>
          <a:prstGeom prst="rect">
            <a:avLst/>
          </a:prstGeom>
          <a:noFill/>
        </p:spPr>
        <p:txBody>
          <a:bodyPr wrap="none" rtlCol="0">
            <a:spAutoFit/>
          </a:bodyPr>
          <a:lstStyle/>
          <a:p>
            <a:pPr algn="ctr"/>
            <a:r>
              <a:rPr lang="en-US" dirty="0">
                <a:solidFill>
                  <a:srgbClr val="FF0000"/>
                </a:solidFill>
              </a:rPr>
              <a:t>ITRS</a:t>
            </a:r>
          </a:p>
          <a:p>
            <a:pPr algn="ctr"/>
            <a:r>
              <a:rPr lang="en-US" dirty="0">
                <a:solidFill>
                  <a:srgbClr val="FF0000"/>
                </a:solidFill>
              </a:rPr>
              <a:t>I</a:t>
            </a:r>
            <a:r>
              <a:rPr lang="en-US" dirty="0"/>
              <a:t>nternational </a:t>
            </a:r>
            <a:r>
              <a:rPr lang="en-US" dirty="0">
                <a:solidFill>
                  <a:srgbClr val="FF0000"/>
                </a:solidFill>
              </a:rPr>
              <a:t>T</a:t>
            </a:r>
            <a:r>
              <a:rPr lang="en-US" dirty="0"/>
              <a:t>errestrial </a:t>
            </a:r>
          </a:p>
          <a:p>
            <a:pPr algn="ctr"/>
            <a:r>
              <a:rPr lang="en-US" dirty="0">
                <a:solidFill>
                  <a:srgbClr val="FF0000"/>
                </a:solidFill>
              </a:rPr>
              <a:t>R</a:t>
            </a:r>
            <a:r>
              <a:rPr lang="en-US" dirty="0"/>
              <a:t>eference </a:t>
            </a:r>
            <a:r>
              <a:rPr lang="en-US" dirty="0">
                <a:solidFill>
                  <a:srgbClr val="FF0000"/>
                </a:solidFill>
              </a:rPr>
              <a:t>S</a:t>
            </a:r>
            <a:r>
              <a:rPr lang="en-US" dirty="0"/>
              <a:t>ystem</a:t>
            </a:r>
          </a:p>
        </p:txBody>
      </p:sp>
    </p:spTree>
    <p:extLst>
      <p:ext uri="{BB962C8B-B14F-4D97-AF65-F5344CB8AC3E}">
        <p14:creationId xmlns:p14="http://schemas.microsoft.com/office/powerpoint/2010/main" val="1790325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633718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International Terrestrial Reference System (ITRS)</a:t>
            </a:r>
          </a:p>
        </p:txBody>
      </p:sp>
      <p:pic>
        <p:nvPicPr>
          <p:cNvPr id="4" name="Graphic 3">
            <a:extLst>
              <a:ext uri="{FF2B5EF4-FFF2-40B4-BE49-F238E27FC236}">
                <a16:creationId xmlns:a16="http://schemas.microsoft.com/office/drawing/2014/main" id="{75732EA7-347B-E94F-8380-ADF1D59B29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318" y="1822882"/>
            <a:ext cx="3230019" cy="3220320"/>
          </a:xfrm>
          <a:prstGeom prst="rect">
            <a:avLst/>
          </a:prstGeom>
        </p:spPr>
      </p:pic>
      <p:sp>
        <p:nvSpPr>
          <p:cNvPr id="6" name="TextBox 5">
            <a:extLst>
              <a:ext uri="{FF2B5EF4-FFF2-40B4-BE49-F238E27FC236}">
                <a16:creationId xmlns:a16="http://schemas.microsoft.com/office/drawing/2014/main" id="{460E954E-4BCC-7345-9FC2-1C5FCE39B457}"/>
              </a:ext>
            </a:extLst>
          </p:cNvPr>
          <p:cNvSpPr txBox="1"/>
          <p:nvPr/>
        </p:nvSpPr>
        <p:spPr>
          <a:xfrm>
            <a:off x="4076490" y="1745079"/>
            <a:ext cx="5067510" cy="1687963"/>
          </a:xfrm>
          <a:prstGeom prst="rect">
            <a:avLst/>
          </a:prstGeom>
          <a:noFill/>
        </p:spPr>
        <p:txBody>
          <a:bodyPr wrap="square" rtlCol="0">
            <a:spAutoFit/>
          </a:bodyPr>
          <a:lstStyle/>
          <a:p>
            <a:pPr algn="ctr">
              <a:lnSpc>
                <a:spcPct val="150000"/>
              </a:lnSpc>
            </a:pPr>
            <a:r>
              <a:rPr lang="en-US" sz="2400" dirty="0">
                <a:latin typeface="Times New Roman" panose="02020603050405020304" pitchFamily="18" charset="0"/>
                <a:cs typeface="Times New Roman" panose="02020603050405020304" pitchFamily="18" charset="0"/>
              </a:rPr>
              <a:t>Defined and maintained by the International Earth Rotation and Reference System Service (IERS) </a:t>
            </a:r>
          </a:p>
        </p:txBody>
      </p:sp>
      <p:sp>
        <p:nvSpPr>
          <p:cNvPr id="5" name="TextBox 4">
            <a:extLst>
              <a:ext uri="{FF2B5EF4-FFF2-40B4-BE49-F238E27FC236}">
                <a16:creationId xmlns:a16="http://schemas.microsoft.com/office/drawing/2014/main" id="{A63B4676-199D-8844-B6AA-FC0712194E2B}"/>
              </a:ext>
            </a:extLst>
          </p:cNvPr>
          <p:cNvSpPr txBox="1"/>
          <p:nvPr/>
        </p:nvSpPr>
        <p:spPr>
          <a:xfrm>
            <a:off x="3919010" y="3931067"/>
            <a:ext cx="5126902" cy="338554"/>
          </a:xfrm>
          <a:prstGeom prst="rect">
            <a:avLst/>
          </a:prstGeom>
          <a:noFill/>
          <a:ln>
            <a:solidFill>
              <a:schemeClr val="tx1"/>
            </a:solidFill>
          </a:ln>
        </p:spPr>
        <p:txBody>
          <a:bodyPr wrap="square" rtlCol="0">
            <a:spAutoFit/>
          </a:bodyPr>
          <a:lstStyle/>
          <a:p>
            <a:r>
              <a:rPr lang="en-US" sz="1600" dirty="0">
                <a:latin typeface="Arial" panose="020B0604020202020204" pitchFamily="34" charset="0"/>
                <a:cs typeface="Arial" panose="020B0604020202020204" pitchFamily="34" charset="0"/>
              </a:rPr>
              <a:t>https://</a:t>
            </a:r>
            <a:r>
              <a:rPr lang="en-US" sz="1600" dirty="0" err="1">
                <a:latin typeface="Arial" panose="020B0604020202020204" pitchFamily="34" charset="0"/>
                <a:cs typeface="Arial" panose="020B0604020202020204" pitchFamily="34" charset="0"/>
              </a:rPr>
              <a:t>www.iers.org</a:t>
            </a:r>
            <a:r>
              <a:rPr lang="en-US" sz="1600" dirty="0">
                <a:latin typeface="Arial" panose="020B0604020202020204" pitchFamily="34" charset="0"/>
                <a:cs typeface="Arial" panose="020B0604020202020204" pitchFamily="34" charset="0"/>
              </a:rPr>
              <a:t>/IERS/EN/Home/</a:t>
            </a:r>
            <a:r>
              <a:rPr lang="en-US" sz="1600" dirty="0" err="1">
                <a:latin typeface="Arial" panose="020B0604020202020204" pitchFamily="34" charset="0"/>
                <a:cs typeface="Arial" panose="020B0604020202020204" pitchFamily="34" charset="0"/>
              </a:rPr>
              <a:t>home_node.html</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628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stretch>
            <a:fillRect/>
          </a:stretch>
        </p:blipFill>
        <p:spPr>
          <a:xfrm>
            <a:off x="392379" y="1020524"/>
            <a:ext cx="4307808" cy="4012949"/>
          </a:xfrm>
          <a:prstGeom prst="rect">
            <a:avLst/>
          </a:prstGeom>
        </p:spPr>
      </p:pic>
      <p:sp>
        <p:nvSpPr>
          <p:cNvPr id="2" name="TextBox 1">
            <a:extLst>
              <a:ext uri="{FF2B5EF4-FFF2-40B4-BE49-F238E27FC236}">
                <a16:creationId xmlns:a16="http://schemas.microsoft.com/office/drawing/2014/main" id="{45F13EAA-82AE-9C44-B4FF-02A88E6CD1DE}"/>
              </a:ext>
            </a:extLst>
          </p:cNvPr>
          <p:cNvSpPr txBox="1"/>
          <p:nvPr/>
        </p:nvSpPr>
        <p:spPr>
          <a:xfrm>
            <a:off x="145277" y="512747"/>
            <a:ext cx="633718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International Terrestrial Reference System (ITRS)</a:t>
            </a:r>
          </a:p>
        </p:txBody>
      </p:sp>
      <p:sp>
        <p:nvSpPr>
          <p:cNvPr id="4" name="TextBox 3">
            <a:extLst>
              <a:ext uri="{FF2B5EF4-FFF2-40B4-BE49-F238E27FC236}">
                <a16:creationId xmlns:a16="http://schemas.microsoft.com/office/drawing/2014/main" id="{988D6AE3-7877-A24B-9C87-58A754FC8DDF}"/>
              </a:ext>
            </a:extLst>
          </p:cNvPr>
          <p:cNvSpPr txBox="1"/>
          <p:nvPr/>
        </p:nvSpPr>
        <p:spPr>
          <a:xfrm>
            <a:off x="4905283" y="1222049"/>
            <a:ext cx="4170349" cy="3970318"/>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Need to define </a:t>
            </a:r>
          </a:p>
          <a:p>
            <a:pPr algn="ctr"/>
            <a:r>
              <a:rPr lang="en-US" sz="2800" dirty="0">
                <a:latin typeface="Times New Roman" panose="02020603050405020304" pitchFamily="18" charset="0"/>
                <a:cs typeface="Times New Roman" panose="02020603050405020304" pitchFamily="18" charset="0"/>
              </a:rPr>
              <a:t>conventions for:</a:t>
            </a:r>
          </a:p>
          <a:p>
            <a:pPr algn="ct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origin – where is the zero point?</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scale – what is our measure of length?</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orientation – how are the axes oriented in space?</a:t>
            </a:r>
          </a:p>
        </p:txBody>
      </p:sp>
    </p:spTree>
    <p:extLst>
      <p:ext uri="{BB962C8B-B14F-4D97-AF65-F5344CB8AC3E}">
        <p14:creationId xmlns:p14="http://schemas.microsoft.com/office/powerpoint/2010/main" val="1758837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379" y="1026602"/>
            <a:ext cx="4307808" cy="4000792"/>
          </a:xfrm>
          <a:prstGeom prst="rect">
            <a:avLst/>
          </a:prstGeom>
        </p:spPr>
      </p:pic>
      <p:sp>
        <p:nvSpPr>
          <p:cNvPr id="2" name="TextBox 1">
            <a:extLst>
              <a:ext uri="{FF2B5EF4-FFF2-40B4-BE49-F238E27FC236}">
                <a16:creationId xmlns:a16="http://schemas.microsoft.com/office/drawing/2014/main" id="{45F13EAA-82AE-9C44-B4FF-02A88E6CD1DE}"/>
              </a:ext>
            </a:extLst>
          </p:cNvPr>
          <p:cNvSpPr txBox="1"/>
          <p:nvPr/>
        </p:nvSpPr>
        <p:spPr>
          <a:xfrm>
            <a:off x="145277" y="512747"/>
            <a:ext cx="633718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International Terrestrial Reference System (ITRS)</a:t>
            </a:r>
          </a:p>
        </p:txBody>
      </p:sp>
      <p:sp>
        <p:nvSpPr>
          <p:cNvPr id="3" name="TextBox 2">
            <a:extLst>
              <a:ext uri="{FF2B5EF4-FFF2-40B4-BE49-F238E27FC236}">
                <a16:creationId xmlns:a16="http://schemas.microsoft.com/office/drawing/2014/main" id="{F63C599A-6E34-F040-8192-295406AEDE44}"/>
              </a:ext>
            </a:extLst>
          </p:cNvPr>
          <p:cNvSpPr txBox="1"/>
          <p:nvPr/>
        </p:nvSpPr>
        <p:spPr>
          <a:xfrm>
            <a:off x="4700187" y="2189509"/>
            <a:ext cx="4383992" cy="1692771"/>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Origin:</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Earth’s </a:t>
            </a:r>
            <a:r>
              <a:rPr lang="en-US" sz="2000" dirty="0" err="1">
                <a:latin typeface="Times New Roman" panose="02020603050405020304" pitchFamily="18" charset="0"/>
                <a:cs typeface="Times New Roman" panose="02020603050405020304" pitchFamily="18" charset="0"/>
              </a:rPr>
              <a:t>geocenter</a:t>
            </a:r>
            <a:r>
              <a:rPr lang="en-US" sz="2000" dirty="0">
                <a:latin typeface="Times New Roman" panose="02020603050405020304" pitchFamily="18" charset="0"/>
                <a:cs typeface="Times New Roman" panose="02020603050405020304" pitchFamily="18" charset="0"/>
              </a:rPr>
              <a:t>; average center of total mass of Earth, including ocean’s and atmosphere</a:t>
            </a:r>
          </a:p>
        </p:txBody>
      </p:sp>
    </p:spTree>
    <p:extLst>
      <p:ext uri="{BB962C8B-B14F-4D97-AF65-F5344CB8AC3E}">
        <p14:creationId xmlns:p14="http://schemas.microsoft.com/office/powerpoint/2010/main" val="2633936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379" y="1026602"/>
            <a:ext cx="4307807" cy="4000792"/>
          </a:xfrm>
          <a:prstGeom prst="rect">
            <a:avLst/>
          </a:prstGeom>
        </p:spPr>
      </p:pic>
      <p:sp>
        <p:nvSpPr>
          <p:cNvPr id="2" name="TextBox 1">
            <a:extLst>
              <a:ext uri="{FF2B5EF4-FFF2-40B4-BE49-F238E27FC236}">
                <a16:creationId xmlns:a16="http://schemas.microsoft.com/office/drawing/2014/main" id="{45F13EAA-82AE-9C44-B4FF-02A88E6CD1DE}"/>
              </a:ext>
            </a:extLst>
          </p:cNvPr>
          <p:cNvSpPr txBox="1"/>
          <p:nvPr/>
        </p:nvSpPr>
        <p:spPr>
          <a:xfrm>
            <a:off x="145277" y="512747"/>
            <a:ext cx="633718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International Terrestrial Reference System (ITRS)</a:t>
            </a:r>
          </a:p>
        </p:txBody>
      </p:sp>
      <p:sp>
        <p:nvSpPr>
          <p:cNvPr id="3" name="TextBox 2">
            <a:extLst>
              <a:ext uri="{FF2B5EF4-FFF2-40B4-BE49-F238E27FC236}">
                <a16:creationId xmlns:a16="http://schemas.microsoft.com/office/drawing/2014/main" id="{F63C599A-6E34-F040-8192-295406AEDE44}"/>
              </a:ext>
            </a:extLst>
          </p:cNvPr>
          <p:cNvSpPr txBox="1"/>
          <p:nvPr/>
        </p:nvSpPr>
        <p:spPr>
          <a:xfrm>
            <a:off x="4760008" y="2257875"/>
            <a:ext cx="4383992" cy="1077218"/>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Scale:</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SI unit of length, meter</a:t>
            </a:r>
          </a:p>
        </p:txBody>
      </p:sp>
    </p:spTree>
    <p:extLst>
      <p:ext uri="{BB962C8B-B14F-4D97-AF65-F5344CB8AC3E}">
        <p14:creationId xmlns:p14="http://schemas.microsoft.com/office/powerpoint/2010/main" val="683611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359504" y="134566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charset="0"/>
                <a:cs typeface="Times New Roman" charset="0"/>
              </a:rPr>
              <a:t>What is a reference frame?</a:t>
            </a:r>
          </a:p>
        </p:txBody>
      </p:sp>
    </p:spTree>
    <p:extLst>
      <p:ext uri="{BB962C8B-B14F-4D97-AF65-F5344CB8AC3E}">
        <p14:creationId xmlns:p14="http://schemas.microsoft.com/office/powerpoint/2010/main" val="3600881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4"/>
          <a:stretch>
            <a:fillRect/>
          </a:stretch>
        </p:blipFill>
        <p:spPr>
          <a:xfrm>
            <a:off x="398904" y="1026602"/>
            <a:ext cx="4294757" cy="4000792"/>
          </a:xfrm>
          <a:prstGeom prst="rect">
            <a:avLst/>
          </a:prstGeom>
        </p:spPr>
      </p:pic>
      <p:sp>
        <p:nvSpPr>
          <p:cNvPr id="2" name="TextBox 1">
            <a:extLst>
              <a:ext uri="{FF2B5EF4-FFF2-40B4-BE49-F238E27FC236}">
                <a16:creationId xmlns:a16="http://schemas.microsoft.com/office/drawing/2014/main" id="{45F13EAA-82AE-9C44-B4FF-02A88E6CD1DE}"/>
              </a:ext>
            </a:extLst>
          </p:cNvPr>
          <p:cNvSpPr txBox="1"/>
          <p:nvPr/>
        </p:nvSpPr>
        <p:spPr>
          <a:xfrm>
            <a:off x="145277" y="512747"/>
            <a:ext cx="633718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International Terrestrial Reference System (ITRS)</a:t>
            </a:r>
          </a:p>
        </p:txBody>
      </p:sp>
      <p:sp>
        <p:nvSpPr>
          <p:cNvPr id="3" name="TextBox 2">
            <a:extLst>
              <a:ext uri="{FF2B5EF4-FFF2-40B4-BE49-F238E27FC236}">
                <a16:creationId xmlns:a16="http://schemas.microsoft.com/office/drawing/2014/main" id="{F63C599A-6E34-F040-8192-295406AEDE44}"/>
              </a:ext>
            </a:extLst>
          </p:cNvPr>
          <p:cNvSpPr txBox="1"/>
          <p:nvPr/>
        </p:nvSpPr>
        <p:spPr>
          <a:xfrm>
            <a:off x="4881871" y="1360567"/>
            <a:ext cx="4262129" cy="3508653"/>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Orientation:</a:t>
            </a:r>
          </a:p>
          <a:p>
            <a:endParaRPr lang="en-US"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x-axis passes through reference meridian of the </a:t>
            </a:r>
            <a:r>
              <a:rPr lang="en-US" sz="2000" i="1" dirty="0">
                <a:latin typeface="Times New Roman" panose="02020603050405020304" pitchFamily="18" charset="0"/>
                <a:cs typeface="Times New Roman" panose="02020603050405020304" pitchFamily="18" charset="0"/>
              </a:rPr>
              <a:t>Conventional Terrestrial System</a:t>
            </a:r>
            <a:r>
              <a:rPr lang="en-US" sz="2000" dirty="0">
                <a:latin typeface="Times New Roman" panose="02020603050405020304" pitchFamily="18" charset="0"/>
                <a:cs typeface="Times New Roman" panose="02020603050405020304" pitchFamily="18" charset="0"/>
              </a:rPr>
              <a:t> at the equator</a:t>
            </a:r>
          </a:p>
          <a:p>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z-axis aligned with the </a:t>
            </a:r>
            <a:r>
              <a:rPr lang="en-US" sz="2000" i="1" dirty="0">
                <a:latin typeface="Times New Roman" panose="02020603050405020304" pitchFamily="18" charset="0"/>
                <a:cs typeface="Times New Roman" panose="02020603050405020304" pitchFamily="18" charset="0"/>
              </a:rPr>
              <a:t>International Reference Pole</a:t>
            </a:r>
          </a:p>
          <a:p>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y-axis defined to form a right-handed system</a:t>
            </a:r>
          </a:p>
        </p:txBody>
      </p:sp>
    </p:spTree>
    <p:extLst>
      <p:ext uri="{BB962C8B-B14F-4D97-AF65-F5344CB8AC3E}">
        <p14:creationId xmlns:p14="http://schemas.microsoft.com/office/powerpoint/2010/main" val="3365056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stretch>
            <a:fillRect/>
          </a:stretch>
        </p:blipFill>
        <p:spPr>
          <a:xfrm>
            <a:off x="392379" y="1020524"/>
            <a:ext cx="4307808" cy="4012949"/>
          </a:xfrm>
          <a:prstGeom prst="rect">
            <a:avLst/>
          </a:prstGeom>
        </p:spPr>
      </p:pic>
      <p:sp>
        <p:nvSpPr>
          <p:cNvPr id="2" name="TextBox 1">
            <a:extLst>
              <a:ext uri="{FF2B5EF4-FFF2-40B4-BE49-F238E27FC236}">
                <a16:creationId xmlns:a16="http://schemas.microsoft.com/office/drawing/2014/main" id="{45F13EAA-82AE-9C44-B4FF-02A88E6CD1DE}"/>
              </a:ext>
            </a:extLst>
          </p:cNvPr>
          <p:cNvSpPr txBox="1"/>
          <p:nvPr/>
        </p:nvSpPr>
        <p:spPr>
          <a:xfrm>
            <a:off x="145277" y="512747"/>
            <a:ext cx="633718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International Terrestrial Reference System (ITRS)</a:t>
            </a:r>
          </a:p>
        </p:txBody>
      </p:sp>
      <p:pic>
        <p:nvPicPr>
          <p:cNvPr id="4" name="Graphic 3">
            <a:extLst>
              <a:ext uri="{FF2B5EF4-FFF2-40B4-BE49-F238E27FC236}">
                <a16:creationId xmlns:a16="http://schemas.microsoft.com/office/drawing/2014/main" id="{CCC4F26D-8316-C24F-8B91-B7E7D7CBF5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0206" y="933568"/>
            <a:ext cx="5711491" cy="4098834"/>
          </a:xfrm>
          <a:prstGeom prst="rect">
            <a:avLst/>
          </a:prstGeom>
        </p:spPr>
      </p:pic>
      <p:sp>
        <p:nvSpPr>
          <p:cNvPr id="5" name="TextBox 4">
            <a:extLst>
              <a:ext uri="{FF2B5EF4-FFF2-40B4-BE49-F238E27FC236}">
                <a16:creationId xmlns:a16="http://schemas.microsoft.com/office/drawing/2014/main" id="{3D259C3A-3E52-A441-96B7-50302A319698}"/>
              </a:ext>
            </a:extLst>
          </p:cNvPr>
          <p:cNvSpPr txBox="1"/>
          <p:nvPr/>
        </p:nvSpPr>
        <p:spPr>
          <a:xfrm>
            <a:off x="4939471" y="1760432"/>
            <a:ext cx="4016524" cy="1323439"/>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The frame rotates with and is fixed to the Earth as it orbits the Sun. It is a so-called Earth-centered-Earth-fixed frame (ECEF).</a:t>
            </a:r>
          </a:p>
        </p:txBody>
      </p:sp>
    </p:spTree>
    <p:extLst>
      <p:ext uri="{BB962C8B-B14F-4D97-AF65-F5344CB8AC3E}">
        <p14:creationId xmlns:p14="http://schemas.microsoft.com/office/powerpoint/2010/main" val="680308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stretch>
            <a:fillRect/>
          </a:stretch>
        </p:blipFill>
        <p:spPr>
          <a:xfrm>
            <a:off x="392379" y="1020524"/>
            <a:ext cx="4307808" cy="4012949"/>
          </a:xfrm>
          <a:prstGeom prst="rect">
            <a:avLst/>
          </a:prstGeom>
        </p:spPr>
      </p:pic>
      <p:sp>
        <p:nvSpPr>
          <p:cNvPr id="2" name="TextBox 1">
            <a:extLst>
              <a:ext uri="{FF2B5EF4-FFF2-40B4-BE49-F238E27FC236}">
                <a16:creationId xmlns:a16="http://schemas.microsoft.com/office/drawing/2014/main" id="{45F13EAA-82AE-9C44-B4FF-02A88E6CD1DE}"/>
              </a:ext>
            </a:extLst>
          </p:cNvPr>
          <p:cNvSpPr txBox="1"/>
          <p:nvPr/>
        </p:nvSpPr>
        <p:spPr>
          <a:xfrm>
            <a:off x="145277" y="512747"/>
            <a:ext cx="621695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International Terrestrial Reference </a:t>
            </a:r>
            <a:r>
              <a:rPr lang="en-US" sz="2400" dirty="0">
                <a:solidFill>
                  <a:srgbClr val="FF0000"/>
                </a:solidFill>
                <a:latin typeface="Times New Roman" panose="02020603050405020304" pitchFamily="18" charset="0"/>
                <a:cs typeface="Times New Roman" panose="02020603050405020304" pitchFamily="18" charset="0"/>
              </a:rPr>
              <a:t>Frame</a:t>
            </a:r>
            <a:r>
              <a:rPr lang="en-US" sz="2400" dirty="0">
                <a:latin typeface="Times New Roman" panose="02020603050405020304" pitchFamily="18" charset="0"/>
                <a:cs typeface="Times New Roman" panose="02020603050405020304" pitchFamily="18" charset="0"/>
              </a:rPr>
              <a:t> (ITR</a:t>
            </a:r>
            <a:r>
              <a:rPr lang="en-US" sz="2400" dirty="0">
                <a:solidFill>
                  <a:srgbClr val="FF0000"/>
                </a:solidFill>
                <a:latin typeface="Times New Roman" panose="02020603050405020304" pitchFamily="18" charset="0"/>
                <a:cs typeface="Times New Roman" panose="02020603050405020304" pitchFamily="18" charset="0"/>
              </a:rPr>
              <a:t>F</a:t>
            </a:r>
            <a:r>
              <a:rPr lang="en-US" sz="24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0B461D35-24BA-CE44-8A7D-DE5FF9438D66}"/>
              </a:ext>
            </a:extLst>
          </p:cNvPr>
          <p:cNvSpPr txBox="1"/>
          <p:nvPr/>
        </p:nvSpPr>
        <p:spPr>
          <a:xfrm>
            <a:off x="4486542" y="1888621"/>
            <a:ext cx="4469451" cy="163121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“Realization” of the idealized reference system occurs when coordinates are assigned to physical points in a self-consistent manner that honors the rules of the reference system.</a:t>
            </a:r>
          </a:p>
        </p:txBody>
      </p:sp>
    </p:spTree>
    <p:extLst>
      <p:ext uri="{BB962C8B-B14F-4D97-AF65-F5344CB8AC3E}">
        <p14:creationId xmlns:p14="http://schemas.microsoft.com/office/powerpoint/2010/main" val="3060636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379" y="1026602"/>
            <a:ext cx="4307808" cy="4000792"/>
          </a:xfrm>
          <a:prstGeom prst="rect">
            <a:avLst/>
          </a:prstGeom>
        </p:spPr>
      </p:pic>
      <p:sp>
        <p:nvSpPr>
          <p:cNvPr id="2" name="TextBox 1">
            <a:extLst>
              <a:ext uri="{FF2B5EF4-FFF2-40B4-BE49-F238E27FC236}">
                <a16:creationId xmlns:a16="http://schemas.microsoft.com/office/drawing/2014/main" id="{45F13EAA-82AE-9C44-B4FF-02A88E6CD1DE}"/>
              </a:ext>
            </a:extLst>
          </p:cNvPr>
          <p:cNvSpPr txBox="1"/>
          <p:nvPr/>
        </p:nvSpPr>
        <p:spPr>
          <a:xfrm>
            <a:off x="145277" y="512747"/>
            <a:ext cx="621695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International Terrestrial Reference Frame (ITRF)</a:t>
            </a:r>
          </a:p>
        </p:txBody>
      </p:sp>
      <p:sp>
        <p:nvSpPr>
          <p:cNvPr id="3" name="TextBox 2">
            <a:extLst>
              <a:ext uri="{FF2B5EF4-FFF2-40B4-BE49-F238E27FC236}">
                <a16:creationId xmlns:a16="http://schemas.microsoft.com/office/drawing/2014/main" id="{0B461D35-24BA-CE44-8A7D-DE5FF9438D66}"/>
              </a:ext>
            </a:extLst>
          </p:cNvPr>
          <p:cNvSpPr txBox="1"/>
          <p:nvPr/>
        </p:nvSpPr>
        <p:spPr>
          <a:xfrm>
            <a:off x="4486542" y="1888621"/>
            <a:ext cx="4469451" cy="163121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“Realization” of the idealized reference system occurs when coordinates are assigned to physical points in a self-consistent manner that honors the rules of the reference system.</a:t>
            </a:r>
          </a:p>
        </p:txBody>
      </p:sp>
    </p:spTree>
    <p:extLst>
      <p:ext uri="{BB962C8B-B14F-4D97-AF65-F5344CB8AC3E}">
        <p14:creationId xmlns:p14="http://schemas.microsoft.com/office/powerpoint/2010/main" val="2563262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C3A5A-8141-AC49-9EC2-E1C336A4F8BB}"/>
              </a:ext>
            </a:extLst>
          </p:cNvPr>
          <p:cNvSpPr txBox="1"/>
          <p:nvPr/>
        </p:nvSpPr>
        <p:spPr>
          <a:xfrm>
            <a:off x="486060" y="577043"/>
            <a:ext cx="8178326" cy="421288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Outline</a:t>
            </a:r>
            <a:endParaRPr lang="en-US" sz="24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a reference frame?</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Traditional geodetic datums</a:t>
            </a:r>
          </a:p>
          <a:p>
            <a:pPr marL="285750" indent="-285750">
              <a:lnSpc>
                <a:spcPct val="150000"/>
              </a:lnSpc>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Global reference frames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System (ITRS)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Frame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is the ITRF realized?</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GNSS Service (IGS) realization of the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NGS aligns the U.S. National Spatial Reference System (NSRS) with the ITRF through the IGS frame</a:t>
            </a:r>
          </a:p>
        </p:txBody>
      </p:sp>
    </p:spTree>
    <p:extLst>
      <p:ext uri="{BB962C8B-B14F-4D97-AF65-F5344CB8AC3E}">
        <p14:creationId xmlns:p14="http://schemas.microsoft.com/office/powerpoint/2010/main" val="489105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C3A5A-8141-AC49-9EC2-E1C336A4F8BB}"/>
              </a:ext>
            </a:extLst>
          </p:cNvPr>
          <p:cNvSpPr txBox="1"/>
          <p:nvPr/>
        </p:nvSpPr>
        <p:spPr>
          <a:xfrm>
            <a:off x="486060" y="577043"/>
            <a:ext cx="8178326" cy="421288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Outline</a:t>
            </a:r>
            <a:endParaRPr lang="en-US" sz="24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a reference frame?</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Traditional geodetic datums</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Global reference frames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System (ITRS)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Frame (ITRF)</a:t>
            </a:r>
          </a:p>
          <a:p>
            <a:pPr marL="285750" indent="-285750">
              <a:lnSpc>
                <a:spcPct val="150000"/>
              </a:lnSpc>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How is the ITRF realized?</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GNSS Service (IGS) realization of the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NGS aligns the U.S. National Spatial Reference System (NSRS) with the ITRF through the IGS frame</a:t>
            </a:r>
          </a:p>
        </p:txBody>
      </p:sp>
    </p:spTree>
    <p:extLst>
      <p:ext uri="{BB962C8B-B14F-4D97-AF65-F5344CB8AC3E}">
        <p14:creationId xmlns:p14="http://schemas.microsoft.com/office/powerpoint/2010/main" val="1882534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359504" y="134566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charset="0"/>
                <a:cs typeface="Times New Roman" charset="0"/>
              </a:rPr>
              <a:t>Realization of the ITRF</a:t>
            </a:r>
          </a:p>
        </p:txBody>
      </p:sp>
    </p:spTree>
    <p:extLst>
      <p:ext uri="{BB962C8B-B14F-4D97-AF65-F5344CB8AC3E}">
        <p14:creationId xmlns:p14="http://schemas.microsoft.com/office/powerpoint/2010/main" val="1897659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359504" y="134566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charset="0"/>
                <a:cs typeface="Times New Roman" charset="0"/>
              </a:rPr>
              <a:t>Realization of the ITRF</a:t>
            </a:r>
          </a:p>
        </p:txBody>
      </p:sp>
      <p:sp>
        <p:nvSpPr>
          <p:cNvPr id="4" name="Title 1">
            <a:extLst>
              <a:ext uri="{FF2B5EF4-FFF2-40B4-BE49-F238E27FC236}">
                <a16:creationId xmlns:a16="http://schemas.microsoft.com/office/drawing/2014/main" id="{04881108-2645-7C4C-A730-1DC0622B97D3}"/>
              </a:ext>
            </a:extLst>
          </p:cNvPr>
          <p:cNvSpPr txBox="1">
            <a:spLocks/>
          </p:cNvSpPr>
          <p:nvPr/>
        </p:nvSpPr>
        <p:spPr>
          <a:xfrm>
            <a:off x="701165" y="3026664"/>
            <a:ext cx="8229600" cy="1353312"/>
          </a:xfrm>
          <a:prstGeom prst="rect">
            <a:avLst/>
          </a:prstGeom>
          <a:noFill/>
          <a:ln>
            <a:solidFill>
              <a:schemeClr val="tx1"/>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charset="0"/>
                <a:cs typeface="Times New Roman" charset="0"/>
              </a:rPr>
              <a:t>Realization of the ITRF requires assigning self-consistent coordinates to physical points on or near Earth’s surface that can be occupied or observed directly.</a:t>
            </a:r>
          </a:p>
        </p:txBody>
      </p:sp>
    </p:spTree>
    <p:extLst>
      <p:ext uri="{BB962C8B-B14F-4D97-AF65-F5344CB8AC3E}">
        <p14:creationId xmlns:p14="http://schemas.microsoft.com/office/powerpoint/2010/main" val="3080977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111749"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Realization of the ITRF</a:t>
            </a:r>
          </a:p>
        </p:txBody>
      </p:sp>
      <p:pic>
        <p:nvPicPr>
          <p:cNvPr id="5" name="Picture 4">
            <a:extLst>
              <a:ext uri="{FF2B5EF4-FFF2-40B4-BE49-F238E27FC236}">
                <a16:creationId xmlns:a16="http://schemas.microsoft.com/office/drawing/2014/main" id="{187123C3-03B7-D341-A815-E667D0845FA3}"/>
              </a:ext>
            </a:extLst>
          </p:cNvPr>
          <p:cNvPicPr>
            <a:picLocks noChangeAspect="1"/>
          </p:cNvPicPr>
          <p:nvPr/>
        </p:nvPicPr>
        <p:blipFill>
          <a:blip r:embed="rId3"/>
          <a:stretch>
            <a:fillRect/>
          </a:stretch>
        </p:blipFill>
        <p:spPr>
          <a:xfrm>
            <a:off x="2152190" y="3407153"/>
            <a:ext cx="2209671" cy="1502576"/>
          </a:xfrm>
          <a:prstGeom prst="rect">
            <a:avLst/>
          </a:prstGeom>
        </p:spPr>
      </p:pic>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277" y="889115"/>
            <a:ext cx="4307808" cy="2629178"/>
          </a:xfrm>
          <a:prstGeom prst="rect">
            <a:avLst/>
          </a:prstGeom>
        </p:spPr>
      </p:pic>
      <p:sp>
        <p:nvSpPr>
          <p:cNvPr id="4" name="TextBox 3">
            <a:extLst>
              <a:ext uri="{FF2B5EF4-FFF2-40B4-BE49-F238E27FC236}">
                <a16:creationId xmlns:a16="http://schemas.microsoft.com/office/drawing/2014/main" id="{2C81BE1F-6436-6941-9377-A6C458AC7EA7}"/>
              </a:ext>
            </a:extLst>
          </p:cNvPr>
          <p:cNvSpPr txBox="1"/>
          <p:nvPr/>
        </p:nvSpPr>
        <p:spPr>
          <a:xfrm>
            <a:off x="4483925" y="1525255"/>
            <a:ext cx="4609403"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V</a:t>
            </a:r>
            <a:r>
              <a:rPr lang="en-US" sz="2000" dirty="0">
                <a:latin typeface="Times New Roman" panose="02020603050405020304" pitchFamily="18" charset="0"/>
                <a:cs typeface="Times New Roman" panose="02020603050405020304" pitchFamily="18" charset="0"/>
              </a:rPr>
              <a:t>ery </a:t>
            </a:r>
            <a:r>
              <a:rPr lang="en-US" sz="2000" dirty="0">
                <a:solidFill>
                  <a:srgbClr val="FF0000"/>
                </a:solidFill>
                <a:latin typeface="Times New Roman" panose="02020603050405020304" pitchFamily="18" charset="0"/>
                <a:cs typeface="Times New Roman" panose="02020603050405020304" pitchFamily="18" charset="0"/>
              </a:rPr>
              <a:t>L</a:t>
            </a:r>
            <a:r>
              <a:rPr lang="en-US" sz="2000" dirty="0">
                <a:latin typeface="Times New Roman" panose="02020603050405020304" pitchFamily="18" charset="0"/>
                <a:cs typeface="Times New Roman" panose="02020603050405020304" pitchFamily="18" charset="0"/>
              </a:rPr>
              <a:t>ong </a:t>
            </a:r>
            <a:r>
              <a:rPr lang="en-US" sz="2000" dirty="0">
                <a:solidFill>
                  <a:srgbClr val="FF0000"/>
                </a:solidFill>
                <a:latin typeface="Times New Roman" panose="02020603050405020304" pitchFamily="18" charset="0"/>
                <a:cs typeface="Times New Roman" panose="02020603050405020304" pitchFamily="18" charset="0"/>
              </a:rPr>
              <a:t>B</a:t>
            </a:r>
            <a:r>
              <a:rPr lang="en-US" sz="2000" dirty="0">
                <a:latin typeface="Times New Roman" panose="02020603050405020304" pitchFamily="18" charset="0"/>
                <a:cs typeface="Times New Roman" panose="02020603050405020304" pitchFamily="18" charset="0"/>
              </a:rPr>
              <a:t>aseline </a:t>
            </a:r>
            <a:r>
              <a:rPr lang="en-US" sz="2000" dirty="0">
                <a:solidFill>
                  <a:srgbClr val="FF0000"/>
                </a:solidFill>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nterferometry (</a:t>
            </a:r>
            <a:r>
              <a:rPr lang="en-US" sz="2000" dirty="0">
                <a:solidFill>
                  <a:srgbClr val="FF0000"/>
                </a:solidFill>
                <a:latin typeface="Times New Roman" panose="02020603050405020304" pitchFamily="18" charset="0"/>
                <a:cs typeface="Times New Roman" panose="02020603050405020304" pitchFamily="18" charset="0"/>
              </a:rPr>
              <a:t>VLBI</a:t>
            </a:r>
            <a:r>
              <a:rPr lang="en-US" sz="20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8792F71-A837-7A44-92CD-D64799C67749}"/>
              </a:ext>
            </a:extLst>
          </p:cNvPr>
          <p:cNvSpPr txBox="1"/>
          <p:nvPr/>
        </p:nvSpPr>
        <p:spPr>
          <a:xfrm>
            <a:off x="4730814" y="2275847"/>
            <a:ext cx="3822192"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Observation of quasars hundreds of millions of light years away</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Up to ~12,000 km baselines with mm accuracy</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Contributes to the orientation and scale of the ITRF</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nternational </a:t>
            </a:r>
            <a:r>
              <a:rPr lang="en-US" sz="2000" dirty="0">
                <a:solidFill>
                  <a:srgbClr val="FF0000"/>
                </a:solidFill>
                <a:latin typeface="Times New Roman" panose="02020603050405020304" pitchFamily="18" charset="0"/>
                <a:cs typeface="Times New Roman" panose="02020603050405020304" pitchFamily="18" charset="0"/>
              </a:rPr>
              <a:t>V</a:t>
            </a:r>
            <a:r>
              <a:rPr lang="en-US" sz="2000" dirty="0">
                <a:latin typeface="Times New Roman" panose="02020603050405020304" pitchFamily="18" charset="0"/>
                <a:cs typeface="Times New Roman" panose="02020603050405020304" pitchFamily="18" charset="0"/>
              </a:rPr>
              <a:t>LBI </a:t>
            </a:r>
            <a:r>
              <a:rPr lang="en-US" sz="2000" dirty="0">
                <a:solidFill>
                  <a:srgbClr val="FF0000"/>
                </a:solidFill>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ervice (</a:t>
            </a:r>
            <a:r>
              <a:rPr lang="en-US" sz="2000" dirty="0">
                <a:solidFill>
                  <a:srgbClr val="FF0000"/>
                </a:solidFill>
                <a:latin typeface="Times New Roman" panose="02020603050405020304" pitchFamily="18" charset="0"/>
                <a:cs typeface="Times New Roman" panose="02020603050405020304" pitchFamily="18" charset="0"/>
              </a:rPr>
              <a:t>IVS</a:t>
            </a:r>
            <a:r>
              <a:rPr lang="en-US" sz="2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F045181-60DD-6843-8D4C-1C0F13706C2B}"/>
              </a:ext>
            </a:extLst>
          </p:cNvPr>
          <p:cNvSpPr txBox="1"/>
          <p:nvPr/>
        </p:nvSpPr>
        <p:spPr>
          <a:xfrm>
            <a:off x="2121350" y="3428073"/>
            <a:ext cx="2193053" cy="184666"/>
          </a:xfrm>
          <a:prstGeom prst="rect">
            <a:avLst/>
          </a:prstGeom>
          <a:noFill/>
        </p:spPr>
        <p:txBody>
          <a:bodyPr wrap="square" rtlCol="0">
            <a:spAutoFit/>
          </a:bodyPr>
          <a:lstStyle/>
          <a:p>
            <a:r>
              <a:rPr lang="en-US" sz="600" dirty="0">
                <a:solidFill>
                  <a:schemeClr val="bg1"/>
                </a:solidFill>
                <a:latin typeface="Arial" panose="020B0604020202020204" pitchFamily="34" charset="0"/>
                <a:cs typeface="Arial" panose="020B0604020202020204" pitchFamily="34" charset="0"/>
              </a:rPr>
              <a:t>https://</a:t>
            </a:r>
            <a:r>
              <a:rPr lang="en-US" sz="600" dirty="0" err="1">
                <a:solidFill>
                  <a:schemeClr val="bg1"/>
                </a:solidFill>
                <a:latin typeface="Arial" panose="020B0604020202020204" pitchFamily="34" charset="0"/>
                <a:cs typeface="Arial" panose="020B0604020202020204" pitchFamily="34" charset="0"/>
              </a:rPr>
              <a:t>www.usno.navy.mil</a:t>
            </a:r>
            <a:r>
              <a:rPr lang="en-US" sz="600" dirty="0">
                <a:solidFill>
                  <a:schemeClr val="bg1"/>
                </a:solidFill>
                <a:latin typeface="Arial" panose="020B0604020202020204" pitchFamily="34" charset="0"/>
                <a:cs typeface="Arial" panose="020B0604020202020204" pitchFamily="34" charset="0"/>
              </a:rPr>
              <a:t>/USNO/astrometry/</a:t>
            </a:r>
            <a:r>
              <a:rPr lang="en-US" sz="600" dirty="0" err="1">
                <a:solidFill>
                  <a:schemeClr val="bg1"/>
                </a:solidFill>
                <a:latin typeface="Arial" panose="020B0604020202020204" pitchFamily="34" charset="0"/>
                <a:cs typeface="Arial" panose="020B0604020202020204" pitchFamily="34" charset="0"/>
              </a:rPr>
              <a:t>vlbi</a:t>
            </a:r>
            <a:r>
              <a:rPr lang="en-US" sz="600" dirty="0">
                <a:solidFill>
                  <a:schemeClr val="bg1"/>
                </a:solidFill>
                <a:latin typeface="Arial" panose="020B0604020202020204" pitchFamily="34" charset="0"/>
                <a:cs typeface="Arial" panose="020B0604020202020204" pitchFamily="34" charset="0"/>
              </a:rPr>
              <a:t>-products</a:t>
            </a:r>
          </a:p>
        </p:txBody>
      </p:sp>
    </p:spTree>
    <p:extLst>
      <p:ext uri="{BB962C8B-B14F-4D97-AF65-F5344CB8AC3E}">
        <p14:creationId xmlns:p14="http://schemas.microsoft.com/office/powerpoint/2010/main" val="20338028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111749"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Realization of the ITRF</a:t>
            </a:r>
          </a:p>
        </p:txBody>
      </p:sp>
      <p:sp>
        <p:nvSpPr>
          <p:cNvPr id="4" name="TextBox 3">
            <a:extLst>
              <a:ext uri="{FF2B5EF4-FFF2-40B4-BE49-F238E27FC236}">
                <a16:creationId xmlns:a16="http://schemas.microsoft.com/office/drawing/2014/main" id="{2C81BE1F-6436-6941-9377-A6C458AC7EA7}"/>
              </a:ext>
            </a:extLst>
          </p:cNvPr>
          <p:cNvSpPr txBox="1"/>
          <p:nvPr/>
        </p:nvSpPr>
        <p:spPr>
          <a:xfrm>
            <a:off x="1883664" y="1230444"/>
            <a:ext cx="7150608" cy="707886"/>
          </a:xfrm>
          <a:prstGeom prst="rect">
            <a:avLst/>
          </a:prstGeom>
          <a:noFill/>
        </p:spPr>
        <p:txBody>
          <a:bodyPr wrap="square" rtlCol="0">
            <a:spAutoFit/>
          </a:bodyPr>
          <a:lstStyle/>
          <a:p>
            <a:pPr algn="ctr"/>
            <a:r>
              <a:rPr lang="en-US" sz="2000" dirty="0">
                <a:solidFill>
                  <a:srgbClr val="FF0000"/>
                </a:solidFill>
                <a:latin typeface="Times New Roman" panose="02020603050405020304" pitchFamily="18" charset="0"/>
                <a:cs typeface="Times New Roman" panose="02020603050405020304" pitchFamily="18" charset="0"/>
              </a:rPr>
              <a:t>D</a:t>
            </a:r>
            <a:r>
              <a:rPr lang="en-US" sz="2000" dirty="0">
                <a:latin typeface="Times New Roman" panose="02020603050405020304" pitchFamily="18" charset="0"/>
                <a:cs typeface="Times New Roman" panose="02020603050405020304" pitchFamily="18" charset="0"/>
              </a:rPr>
              <a:t>oppler </a:t>
            </a:r>
            <a:r>
              <a:rPr lang="en-US" sz="2000" dirty="0" err="1">
                <a:solidFill>
                  <a:srgbClr val="FF0000"/>
                </a:solidFill>
                <a:latin typeface="Times New Roman" panose="02020603050405020304" pitchFamily="18" charset="0"/>
                <a:cs typeface="Times New Roman" panose="02020603050405020304" pitchFamily="18" charset="0"/>
              </a:rPr>
              <a:t>O</a:t>
            </a:r>
            <a:r>
              <a:rPr lang="en-US" sz="2000" dirty="0" err="1">
                <a:latin typeface="Times New Roman" panose="02020603050405020304" pitchFamily="18" charset="0"/>
                <a:cs typeface="Times New Roman" panose="02020603050405020304" pitchFamily="18" charset="0"/>
              </a:rPr>
              <a:t>rbitography</a:t>
            </a:r>
            <a:r>
              <a:rPr lang="en-US" sz="2000" dirty="0">
                <a:latin typeface="Times New Roman" panose="02020603050405020304" pitchFamily="18" charset="0"/>
                <a:cs typeface="Times New Roman" panose="02020603050405020304" pitchFamily="18" charset="0"/>
              </a:rPr>
              <a:t> by </a:t>
            </a:r>
            <a:r>
              <a:rPr lang="en-US" sz="2000" dirty="0" err="1">
                <a:solidFill>
                  <a:srgbClr val="FF0000"/>
                </a:solidFill>
                <a:latin typeface="Times New Roman" panose="02020603050405020304" pitchFamily="18" charset="0"/>
                <a:cs typeface="Times New Roman" panose="02020603050405020304" pitchFamily="18" charset="0"/>
              </a:rPr>
              <a:t>R</a:t>
            </a:r>
            <a:r>
              <a:rPr lang="en-US" sz="2000" dirty="0" err="1">
                <a:latin typeface="Times New Roman" panose="02020603050405020304" pitchFamily="18" charset="0"/>
                <a:cs typeface="Times New Roman" panose="02020603050405020304" pitchFamily="18" charset="0"/>
              </a:rPr>
              <a:t>adiopositioning</a:t>
            </a:r>
            <a:r>
              <a:rPr lang="en-US" sz="2000" dirty="0">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ntegrated on </a:t>
            </a:r>
            <a:r>
              <a:rPr lang="en-US" sz="2000" dirty="0">
                <a:solidFill>
                  <a:srgbClr val="FF0000"/>
                </a:solidFill>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atellite</a:t>
            </a:r>
          </a:p>
          <a:p>
            <a:pPr algn="ctr"/>
            <a:r>
              <a:rPr lang="en-US" sz="2000" dirty="0">
                <a:latin typeface="Times New Roman" panose="02020603050405020304" pitchFamily="18" charset="0"/>
                <a:cs typeface="Times New Roman" panose="02020603050405020304" pitchFamily="18" charset="0"/>
              </a:rPr>
              <a:t>(</a:t>
            </a:r>
            <a:r>
              <a:rPr lang="en-US" sz="2000" dirty="0">
                <a:solidFill>
                  <a:srgbClr val="FF0000"/>
                </a:solidFill>
                <a:latin typeface="Times New Roman" panose="02020603050405020304" pitchFamily="18" charset="0"/>
                <a:cs typeface="Times New Roman" panose="02020603050405020304" pitchFamily="18" charset="0"/>
              </a:rPr>
              <a:t>DORIS</a:t>
            </a:r>
            <a:r>
              <a:rPr lang="en-US" sz="20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8792F71-A837-7A44-92CD-D64799C67749}"/>
              </a:ext>
            </a:extLst>
          </p:cNvPr>
          <p:cNvSpPr txBox="1"/>
          <p:nvPr/>
        </p:nvSpPr>
        <p:spPr>
          <a:xfrm>
            <a:off x="4730814" y="1992383"/>
            <a:ext cx="3822192"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GPS in reverse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Ground station emits radio signal - doppler shift is used to estimate position and velocity of satellite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Contributes to orientation and scale of ITRF</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nternational </a:t>
            </a:r>
            <a:r>
              <a:rPr lang="en-US" sz="2000" dirty="0">
                <a:solidFill>
                  <a:srgbClr val="FF0000"/>
                </a:solidFill>
                <a:latin typeface="Times New Roman" panose="02020603050405020304" pitchFamily="18" charset="0"/>
                <a:cs typeface="Times New Roman" panose="02020603050405020304" pitchFamily="18" charset="0"/>
              </a:rPr>
              <a:t>D</a:t>
            </a:r>
            <a:r>
              <a:rPr lang="en-US" sz="2000" dirty="0">
                <a:latin typeface="Times New Roman" panose="02020603050405020304" pitchFamily="18" charset="0"/>
                <a:cs typeface="Times New Roman" panose="02020603050405020304" pitchFamily="18" charset="0"/>
              </a:rPr>
              <a:t>ORIS </a:t>
            </a:r>
            <a:r>
              <a:rPr lang="en-US" sz="2000" dirty="0">
                <a:solidFill>
                  <a:srgbClr val="FF0000"/>
                </a:solidFill>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ervice (</a:t>
            </a:r>
            <a:r>
              <a:rPr lang="en-US" sz="2000" dirty="0">
                <a:solidFill>
                  <a:srgbClr val="FF0000"/>
                </a:solidFill>
                <a:latin typeface="Times New Roman" panose="02020603050405020304" pitchFamily="18" charset="0"/>
                <a:cs typeface="Times New Roman" panose="02020603050405020304" pitchFamily="18" charset="0"/>
              </a:rPr>
              <a:t>IDS</a:t>
            </a:r>
            <a:r>
              <a:rPr lang="en-US" sz="2000"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18784848-FCFC-E242-B157-47911524952A}"/>
              </a:ext>
            </a:extLst>
          </p:cNvPr>
          <p:cNvPicPr>
            <a:picLocks noChangeAspect="1"/>
          </p:cNvPicPr>
          <p:nvPr/>
        </p:nvPicPr>
        <p:blipFill>
          <a:blip r:embed="rId3"/>
          <a:stretch>
            <a:fillRect/>
          </a:stretch>
        </p:blipFill>
        <p:spPr>
          <a:xfrm>
            <a:off x="227573" y="1806493"/>
            <a:ext cx="4025671" cy="2626121"/>
          </a:xfrm>
          <a:prstGeom prst="rect">
            <a:avLst/>
          </a:prstGeom>
        </p:spPr>
      </p:pic>
      <p:sp>
        <p:nvSpPr>
          <p:cNvPr id="3" name="TextBox 2">
            <a:extLst>
              <a:ext uri="{FF2B5EF4-FFF2-40B4-BE49-F238E27FC236}">
                <a16:creationId xmlns:a16="http://schemas.microsoft.com/office/drawing/2014/main" id="{19C34054-104F-CD49-B499-B83A76BFDDC4}"/>
              </a:ext>
            </a:extLst>
          </p:cNvPr>
          <p:cNvSpPr txBox="1"/>
          <p:nvPr/>
        </p:nvSpPr>
        <p:spPr>
          <a:xfrm>
            <a:off x="227573" y="4432614"/>
            <a:ext cx="3614707"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https://space-</a:t>
            </a:r>
            <a:r>
              <a:rPr lang="en-US" sz="1200" dirty="0" err="1">
                <a:latin typeface="Times New Roman" panose="02020603050405020304" pitchFamily="18" charset="0"/>
                <a:cs typeface="Times New Roman" panose="02020603050405020304" pitchFamily="18" charset="0"/>
              </a:rPr>
              <a:t>geodesy.nasa.gov</a:t>
            </a:r>
            <a:r>
              <a:rPr lang="en-US" sz="1200" dirty="0">
                <a:latin typeface="Times New Roman" panose="02020603050405020304" pitchFamily="18" charset="0"/>
                <a:cs typeface="Times New Roman" panose="02020603050405020304" pitchFamily="18" charset="0"/>
              </a:rPr>
              <a:t>/techniques/</a:t>
            </a:r>
            <a:r>
              <a:rPr lang="en-US" sz="1200" dirty="0" err="1">
                <a:latin typeface="Times New Roman" panose="02020603050405020304" pitchFamily="18" charset="0"/>
                <a:cs typeface="Times New Roman" panose="02020603050405020304" pitchFamily="18" charset="0"/>
              </a:rPr>
              <a:t>DORIS.html</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7979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359504" y="134566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charset="0"/>
                <a:cs typeface="Times New Roman" charset="0"/>
              </a:rPr>
              <a:t>What is a reference frame?</a:t>
            </a:r>
          </a:p>
        </p:txBody>
      </p:sp>
      <p:sp>
        <p:nvSpPr>
          <p:cNvPr id="2" name="TextBox 1">
            <a:extLst>
              <a:ext uri="{FF2B5EF4-FFF2-40B4-BE49-F238E27FC236}">
                <a16:creationId xmlns:a16="http://schemas.microsoft.com/office/drawing/2014/main" id="{AF70513C-4E42-3B4E-92E5-3D474E9E278D}"/>
              </a:ext>
            </a:extLst>
          </p:cNvPr>
          <p:cNvSpPr txBox="1"/>
          <p:nvPr/>
        </p:nvSpPr>
        <p:spPr>
          <a:xfrm>
            <a:off x="816964" y="2803021"/>
            <a:ext cx="6985416" cy="1200329"/>
          </a:xfrm>
          <a:prstGeom prst="rect">
            <a:avLst/>
          </a:prstGeom>
          <a:solidFill>
            <a:schemeClr val="bg1"/>
          </a:solidFill>
          <a:ln>
            <a:solidFill>
              <a:schemeClr val="tx1"/>
            </a:solidFill>
          </a:ln>
        </p:spPr>
        <p:txBody>
          <a:bodyPr wrap="square" rtlCol="0">
            <a:spAutoFit/>
          </a:bodyPr>
          <a:lstStyle/>
          <a:p>
            <a:pPr algn="ctr"/>
            <a:r>
              <a:rPr lang="en-US" sz="2400" dirty="0">
                <a:latin typeface="Times" pitchFamily="2" charset="0"/>
              </a:rPr>
              <a:t>Reference frames give us a means to assign self-consistent coordinates to physical locations and to describe how those coordinates change over time</a:t>
            </a:r>
          </a:p>
        </p:txBody>
      </p:sp>
    </p:spTree>
    <p:extLst>
      <p:ext uri="{BB962C8B-B14F-4D97-AF65-F5344CB8AC3E}">
        <p14:creationId xmlns:p14="http://schemas.microsoft.com/office/powerpoint/2010/main" val="1651666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28FADE-FE02-8D46-88FC-9FF2471805CD}"/>
              </a:ext>
            </a:extLst>
          </p:cNvPr>
          <p:cNvPicPr>
            <a:picLocks noChangeAspect="1"/>
          </p:cNvPicPr>
          <p:nvPr/>
        </p:nvPicPr>
        <p:blipFill>
          <a:blip r:embed="rId3"/>
          <a:stretch>
            <a:fillRect/>
          </a:stretch>
        </p:blipFill>
        <p:spPr>
          <a:xfrm>
            <a:off x="793821" y="1157292"/>
            <a:ext cx="1169206" cy="1169206"/>
          </a:xfrm>
          <a:prstGeom prst="rect">
            <a:avLst/>
          </a:prstGeom>
        </p:spPr>
      </p:pic>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111749"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Realization of the ITRF</a:t>
            </a:r>
          </a:p>
        </p:txBody>
      </p:sp>
      <p:sp>
        <p:nvSpPr>
          <p:cNvPr id="4" name="TextBox 3">
            <a:extLst>
              <a:ext uri="{FF2B5EF4-FFF2-40B4-BE49-F238E27FC236}">
                <a16:creationId xmlns:a16="http://schemas.microsoft.com/office/drawing/2014/main" id="{2C81BE1F-6436-6941-9377-A6C458AC7EA7}"/>
              </a:ext>
            </a:extLst>
          </p:cNvPr>
          <p:cNvSpPr txBox="1"/>
          <p:nvPr/>
        </p:nvSpPr>
        <p:spPr>
          <a:xfrm>
            <a:off x="4694238" y="1184724"/>
            <a:ext cx="3858768" cy="400110"/>
          </a:xfrm>
          <a:prstGeom prst="rect">
            <a:avLst/>
          </a:prstGeom>
          <a:noFill/>
        </p:spPr>
        <p:txBody>
          <a:bodyPr wrap="square" rtlCol="0">
            <a:spAutoFit/>
          </a:bodyPr>
          <a:lstStyle/>
          <a:p>
            <a:pPr algn="ctr"/>
            <a:r>
              <a:rPr lang="en-US" sz="2000" dirty="0">
                <a:solidFill>
                  <a:srgbClr val="FF0000"/>
                </a:solidFill>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atellite </a:t>
            </a:r>
            <a:r>
              <a:rPr lang="en-US" sz="2000" dirty="0">
                <a:solidFill>
                  <a:srgbClr val="FF0000"/>
                </a:solidFill>
                <a:latin typeface="Times New Roman" panose="02020603050405020304" pitchFamily="18" charset="0"/>
                <a:cs typeface="Times New Roman" panose="02020603050405020304" pitchFamily="18" charset="0"/>
              </a:rPr>
              <a:t>L</a:t>
            </a:r>
            <a:r>
              <a:rPr lang="en-US" sz="2000" dirty="0">
                <a:latin typeface="Times New Roman" panose="02020603050405020304" pitchFamily="18" charset="0"/>
                <a:cs typeface="Times New Roman" panose="02020603050405020304" pitchFamily="18" charset="0"/>
              </a:rPr>
              <a:t>aser </a:t>
            </a:r>
            <a:r>
              <a:rPr lang="en-US" sz="2000" dirty="0">
                <a:solidFill>
                  <a:srgbClr val="FF0000"/>
                </a:solidFill>
                <a:latin typeface="Times New Roman" panose="02020603050405020304" pitchFamily="18" charset="0"/>
                <a:cs typeface="Times New Roman" panose="02020603050405020304" pitchFamily="18" charset="0"/>
              </a:rPr>
              <a:t>R</a:t>
            </a:r>
            <a:r>
              <a:rPr lang="en-US" sz="2000" dirty="0">
                <a:latin typeface="Times New Roman" panose="02020603050405020304" pitchFamily="18" charset="0"/>
                <a:cs typeface="Times New Roman" panose="02020603050405020304" pitchFamily="18" charset="0"/>
              </a:rPr>
              <a:t>anging (</a:t>
            </a:r>
            <a:r>
              <a:rPr lang="en-US" sz="2000" dirty="0">
                <a:solidFill>
                  <a:srgbClr val="FF0000"/>
                </a:solidFill>
                <a:latin typeface="Times New Roman" panose="02020603050405020304" pitchFamily="18" charset="0"/>
                <a:cs typeface="Times New Roman" panose="02020603050405020304" pitchFamily="18" charset="0"/>
              </a:rPr>
              <a:t>SLR</a:t>
            </a:r>
            <a:r>
              <a:rPr lang="en-US" sz="20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8792F71-A837-7A44-92CD-D64799C67749}"/>
              </a:ext>
            </a:extLst>
          </p:cNvPr>
          <p:cNvSpPr txBox="1"/>
          <p:nvPr/>
        </p:nvSpPr>
        <p:spPr>
          <a:xfrm>
            <a:off x="4730814" y="1782071"/>
            <a:ext cx="4053422"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Two-way travel time of laser reflection is used to estimate position of station and satellite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Orbits are known very well</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Only technique to contribute to estimate of Earth center of mass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nternational </a:t>
            </a:r>
            <a:r>
              <a:rPr lang="en-US" sz="2000" dirty="0">
                <a:solidFill>
                  <a:srgbClr val="FF0000"/>
                </a:solidFill>
                <a:latin typeface="Times New Roman" panose="02020603050405020304" pitchFamily="18" charset="0"/>
                <a:cs typeface="Times New Roman" panose="02020603050405020304" pitchFamily="18" charset="0"/>
              </a:rPr>
              <a:t>L</a:t>
            </a:r>
            <a:r>
              <a:rPr lang="en-US" sz="2000" dirty="0">
                <a:latin typeface="Times New Roman" panose="02020603050405020304" pitchFamily="18" charset="0"/>
                <a:cs typeface="Times New Roman" panose="02020603050405020304" pitchFamily="18" charset="0"/>
              </a:rPr>
              <a:t>aser</a:t>
            </a:r>
            <a:r>
              <a:rPr lang="en-US" sz="2000" dirty="0">
                <a:solidFill>
                  <a:srgbClr val="FF0000"/>
                </a:solidFill>
                <a:latin typeface="Times New Roman" panose="02020603050405020304" pitchFamily="18" charset="0"/>
                <a:cs typeface="Times New Roman" panose="02020603050405020304" pitchFamily="18" charset="0"/>
              </a:rPr>
              <a:t> R</a:t>
            </a:r>
            <a:r>
              <a:rPr lang="en-US" sz="2000" dirty="0">
                <a:latin typeface="Times New Roman" panose="02020603050405020304" pitchFamily="18" charset="0"/>
                <a:cs typeface="Times New Roman" panose="02020603050405020304" pitchFamily="18" charset="0"/>
              </a:rPr>
              <a:t>anging </a:t>
            </a:r>
            <a:r>
              <a:rPr lang="en-US" sz="2000" dirty="0">
                <a:solidFill>
                  <a:srgbClr val="FF0000"/>
                </a:solidFill>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ervice (</a:t>
            </a:r>
            <a:r>
              <a:rPr lang="en-US" sz="2000" dirty="0">
                <a:solidFill>
                  <a:srgbClr val="FF0000"/>
                </a:solidFill>
                <a:latin typeface="Times New Roman" panose="02020603050405020304" pitchFamily="18" charset="0"/>
                <a:cs typeface="Times New Roman" panose="02020603050405020304" pitchFamily="18" charset="0"/>
              </a:rPr>
              <a:t>ILRS</a:t>
            </a:r>
            <a:r>
              <a:rPr lang="en-US" sz="20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8298174B-A208-6247-9E15-255AE23E1B53}"/>
              </a:ext>
            </a:extLst>
          </p:cNvPr>
          <p:cNvPicPr>
            <a:picLocks noChangeAspect="1"/>
          </p:cNvPicPr>
          <p:nvPr/>
        </p:nvPicPr>
        <p:blipFill>
          <a:blip r:embed="rId4"/>
          <a:stretch>
            <a:fillRect/>
          </a:stretch>
        </p:blipFill>
        <p:spPr>
          <a:xfrm>
            <a:off x="152718" y="2611648"/>
            <a:ext cx="1819453" cy="2425937"/>
          </a:xfrm>
          <a:prstGeom prst="rect">
            <a:avLst/>
          </a:prstGeom>
        </p:spPr>
      </p:pic>
      <p:sp>
        <p:nvSpPr>
          <p:cNvPr id="8" name="TextBox 7">
            <a:extLst>
              <a:ext uri="{FF2B5EF4-FFF2-40B4-BE49-F238E27FC236}">
                <a16:creationId xmlns:a16="http://schemas.microsoft.com/office/drawing/2014/main" id="{31169493-134E-B442-AE10-F62DB9C49638}"/>
              </a:ext>
            </a:extLst>
          </p:cNvPr>
          <p:cNvSpPr txBox="1"/>
          <p:nvPr/>
        </p:nvSpPr>
        <p:spPr>
          <a:xfrm>
            <a:off x="108701" y="2600167"/>
            <a:ext cx="1473211" cy="954107"/>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Sciences of Geodesy I, Advances and Future Directions (pp.301-338)</a:t>
            </a:r>
          </a:p>
          <a:p>
            <a:r>
              <a:rPr lang="en-US" sz="800" dirty="0">
                <a:solidFill>
                  <a:schemeClr val="bg1"/>
                </a:solidFill>
                <a:latin typeface="Arial" panose="020B0604020202020204" pitchFamily="34" charset="0"/>
                <a:cs typeface="Arial" panose="020B0604020202020204" pitchFamily="34" charset="0"/>
              </a:rPr>
              <a:t>Edition: 1st</a:t>
            </a:r>
          </a:p>
          <a:p>
            <a:r>
              <a:rPr lang="en-US" sz="800" dirty="0">
                <a:solidFill>
                  <a:schemeClr val="bg1"/>
                </a:solidFill>
                <a:latin typeface="Arial" panose="020B0604020202020204" pitchFamily="34" charset="0"/>
                <a:cs typeface="Arial" panose="020B0604020202020204" pitchFamily="34" charset="0"/>
              </a:rPr>
              <a:t>Chapter: Satellite Laser Ranging</a:t>
            </a:r>
          </a:p>
          <a:p>
            <a:endParaRPr lang="en-US" sz="800" dirty="0">
              <a:solidFill>
                <a:schemeClr val="bg1"/>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D9B9F2FD-B9F1-2042-B1CE-F23C0839AB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6438" y="1648327"/>
            <a:ext cx="2176425" cy="2921508"/>
          </a:xfrm>
          <a:prstGeom prst="rect">
            <a:avLst/>
          </a:prstGeom>
        </p:spPr>
      </p:pic>
      <p:sp>
        <p:nvSpPr>
          <p:cNvPr id="12" name="TextBox 11">
            <a:extLst>
              <a:ext uri="{FF2B5EF4-FFF2-40B4-BE49-F238E27FC236}">
                <a16:creationId xmlns:a16="http://schemas.microsoft.com/office/drawing/2014/main" id="{49FF3D75-0E6E-5049-ACCF-71BDE5FED6FF}"/>
              </a:ext>
            </a:extLst>
          </p:cNvPr>
          <p:cNvSpPr txBox="1"/>
          <p:nvPr/>
        </p:nvSpPr>
        <p:spPr>
          <a:xfrm>
            <a:off x="37163" y="2296387"/>
            <a:ext cx="205056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LAGEOS-1 source: </a:t>
            </a:r>
            <a:r>
              <a:rPr lang="en-US" sz="1200" dirty="0" err="1">
                <a:latin typeface="Times New Roman" panose="02020603050405020304" pitchFamily="18" charset="0"/>
                <a:cs typeface="Times New Roman" panose="02020603050405020304" pitchFamily="18" charset="0"/>
              </a:rPr>
              <a:t>wikipedia</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09225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111749"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Realization of the ITRF</a:t>
            </a:r>
          </a:p>
        </p:txBody>
      </p:sp>
      <p:sp>
        <p:nvSpPr>
          <p:cNvPr id="4" name="TextBox 3">
            <a:extLst>
              <a:ext uri="{FF2B5EF4-FFF2-40B4-BE49-F238E27FC236}">
                <a16:creationId xmlns:a16="http://schemas.microsoft.com/office/drawing/2014/main" id="{2C81BE1F-6436-6941-9377-A6C458AC7EA7}"/>
              </a:ext>
            </a:extLst>
          </p:cNvPr>
          <p:cNvSpPr txBox="1"/>
          <p:nvPr/>
        </p:nvSpPr>
        <p:spPr>
          <a:xfrm>
            <a:off x="3616657" y="1184724"/>
            <a:ext cx="4936349" cy="400110"/>
          </a:xfrm>
          <a:prstGeom prst="rect">
            <a:avLst/>
          </a:prstGeom>
          <a:noFill/>
        </p:spPr>
        <p:txBody>
          <a:bodyPr wrap="square" rtlCol="0">
            <a:spAutoFit/>
          </a:bodyPr>
          <a:lstStyle/>
          <a:p>
            <a:pPr algn="ctr"/>
            <a:r>
              <a:rPr lang="en-US" sz="2000" dirty="0">
                <a:solidFill>
                  <a:srgbClr val="FF0000"/>
                </a:solidFill>
                <a:latin typeface="Times New Roman" panose="02020603050405020304" pitchFamily="18" charset="0"/>
                <a:cs typeface="Times New Roman" panose="02020603050405020304" pitchFamily="18" charset="0"/>
              </a:rPr>
              <a:t>G</a:t>
            </a:r>
            <a:r>
              <a:rPr lang="en-US" sz="2000" dirty="0">
                <a:latin typeface="Times New Roman" panose="02020603050405020304" pitchFamily="18" charset="0"/>
                <a:cs typeface="Times New Roman" panose="02020603050405020304" pitchFamily="18" charset="0"/>
              </a:rPr>
              <a:t>lobal </a:t>
            </a:r>
            <a:r>
              <a:rPr lang="en-US" sz="2000" dirty="0">
                <a:solidFill>
                  <a:srgbClr val="FF0000"/>
                </a:solidFill>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avigation </a:t>
            </a:r>
            <a:r>
              <a:rPr lang="en-US" sz="2000" dirty="0">
                <a:solidFill>
                  <a:srgbClr val="FF0000"/>
                </a:solidFill>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atellite </a:t>
            </a:r>
            <a:r>
              <a:rPr lang="en-US" sz="2000" dirty="0">
                <a:solidFill>
                  <a:srgbClr val="FF0000"/>
                </a:solidFill>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ystems (</a:t>
            </a:r>
            <a:r>
              <a:rPr lang="en-US" sz="2000" dirty="0">
                <a:solidFill>
                  <a:srgbClr val="FF0000"/>
                </a:solidFill>
                <a:latin typeface="Times New Roman" panose="02020603050405020304" pitchFamily="18" charset="0"/>
                <a:cs typeface="Times New Roman" panose="02020603050405020304" pitchFamily="18" charset="0"/>
              </a:rPr>
              <a:t>GNSS</a:t>
            </a:r>
            <a:r>
              <a:rPr lang="en-US" sz="20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8792F71-A837-7A44-92CD-D64799C67749}"/>
              </a:ext>
            </a:extLst>
          </p:cNvPr>
          <p:cNvSpPr txBox="1"/>
          <p:nvPr/>
        </p:nvSpPr>
        <p:spPr>
          <a:xfrm>
            <a:off x="4332157" y="1782071"/>
            <a:ext cx="4452079"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GNSS is a general term – the </a:t>
            </a:r>
            <a:r>
              <a:rPr lang="en-US" sz="2000" dirty="0">
                <a:solidFill>
                  <a:srgbClr val="FF0000"/>
                </a:solidFill>
                <a:latin typeface="Times New Roman" panose="02020603050405020304" pitchFamily="18" charset="0"/>
                <a:cs typeface="Times New Roman" panose="02020603050405020304" pitchFamily="18" charset="0"/>
              </a:rPr>
              <a:t>G</a:t>
            </a:r>
            <a:r>
              <a:rPr lang="en-US" sz="2000" dirty="0">
                <a:latin typeface="Times New Roman" panose="02020603050405020304" pitchFamily="18" charset="0"/>
                <a:cs typeface="Times New Roman" panose="02020603050405020304" pitchFamily="18" charset="0"/>
              </a:rPr>
              <a:t>lobal </a:t>
            </a:r>
            <a:r>
              <a:rPr lang="en-US" sz="2000" dirty="0">
                <a:solidFill>
                  <a:srgbClr val="FF0000"/>
                </a:solidFill>
                <a:latin typeface="Times New Roman" panose="02020603050405020304" pitchFamily="18" charset="0"/>
                <a:cs typeface="Times New Roman" panose="02020603050405020304" pitchFamily="18" charset="0"/>
              </a:rPr>
              <a:t>P</a:t>
            </a:r>
            <a:r>
              <a:rPr lang="en-US" sz="2000" dirty="0">
                <a:latin typeface="Times New Roman" panose="02020603050405020304" pitchFamily="18" charset="0"/>
                <a:cs typeface="Times New Roman" panose="02020603050405020304" pitchFamily="18" charset="0"/>
              </a:rPr>
              <a:t>ositioning </a:t>
            </a:r>
            <a:r>
              <a:rPr lang="en-US" sz="2000" dirty="0">
                <a:solidFill>
                  <a:srgbClr val="FF0000"/>
                </a:solidFill>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ystem (</a:t>
            </a:r>
            <a:r>
              <a:rPr lang="en-US" sz="2000" dirty="0">
                <a:solidFill>
                  <a:srgbClr val="FF0000"/>
                </a:solidFill>
                <a:latin typeface="Times New Roman" panose="02020603050405020304" pitchFamily="18" charset="0"/>
                <a:cs typeface="Times New Roman" panose="02020603050405020304" pitchFamily="18" charset="0"/>
              </a:rPr>
              <a:t>GPS</a:t>
            </a:r>
            <a:r>
              <a:rPr lang="en-US" sz="2000" dirty="0">
                <a:latin typeface="Times New Roman" panose="02020603050405020304" pitchFamily="18" charset="0"/>
                <a:cs typeface="Times New Roman" panose="02020603050405020304" pitchFamily="18" charset="0"/>
              </a:rPr>
              <a:t>) was the first such system</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Trilateration is used to estimate the position of ground tracking stations and satellites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Contributes to orientation of ITRF</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nternational </a:t>
            </a:r>
            <a:r>
              <a:rPr lang="en-US" sz="2000" dirty="0">
                <a:solidFill>
                  <a:srgbClr val="FF0000"/>
                </a:solidFill>
                <a:latin typeface="Times New Roman" panose="02020603050405020304" pitchFamily="18" charset="0"/>
                <a:cs typeface="Times New Roman" panose="02020603050405020304" pitchFamily="18" charset="0"/>
              </a:rPr>
              <a:t>G</a:t>
            </a:r>
            <a:r>
              <a:rPr lang="en-US" sz="2000" dirty="0">
                <a:latin typeface="Times New Roman" panose="02020603050405020304" pitchFamily="18" charset="0"/>
                <a:cs typeface="Times New Roman" panose="02020603050405020304" pitchFamily="18" charset="0"/>
              </a:rPr>
              <a:t>NSS</a:t>
            </a:r>
            <a:r>
              <a:rPr lang="en-US" sz="2000" dirty="0">
                <a:solidFill>
                  <a:srgbClr val="FF0000"/>
                </a:solidFill>
                <a:latin typeface="Times New Roman" panose="02020603050405020304" pitchFamily="18" charset="0"/>
                <a:cs typeface="Times New Roman" panose="02020603050405020304" pitchFamily="18" charset="0"/>
              </a:rPr>
              <a:t> S</a:t>
            </a:r>
            <a:r>
              <a:rPr lang="en-US" sz="2000" dirty="0">
                <a:latin typeface="Times New Roman" panose="02020603050405020304" pitchFamily="18" charset="0"/>
                <a:cs typeface="Times New Roman" panose="02020603050405020304" pitchFamily="18" charset="0"/>
              </a:rPr>
              <a:t>ervice (</a:t>
            </a:r>
            <a:r>
              <a:rPr lang="en-US" sz="2000" dirty="0">
                <a:solidFill>
                  <a:srgbClr val="FF0000"/>
                </a:solidFill>
                <a:latin typeface="Times New Roman" panose="02020603050405020304" pitchFamily="18" charset="0"/>
                <a:cs typeface="Times New Roman" panose="02020603050405020304" pitchFamily="18" charset="0"/>
              </a:rPr>
              <a:t>IGS</a:t>
            </a:r>
            <a:r>
              <a:rPr lang="en-US" sz="20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Most common way for users to access the ITRF is through GNSS</a:t>
            </a:r>
          </a:p>
        </p:txBody>
      </p:sp>
      <p:pic>
        <p:nvPicPr>
          <p:cNvPr id="10" name="Picture 9">
            <a:extLst>
              <a:ext uri="{FF2B5EF4-FFF2-40B4-BE49-F238E27FC236}">
                <a16:creationId xmlns:a16="http://schemas.microsoft.com/office/drawing/2014/main" id="{989AA78B-DEBF-BD48-A671-0B16D58B44D8}"/>
              </a:ext>
            </a:extLst>
          </p:cNvPr>
          <p:cNvPicPr>
            <a:picLocks noChangeAspect="1"/>
          </p:cNvPicPr>
          <p:nvPr/>
        </p:nvPicPr>
        <p:blipFill>
          <a:blip r:embed="rId3"/>
          <a:stretch>
            <a:fillRect/>
          </a:stretch>
        </p:blipFill>
        <p:spPr>
          <a:xfrm>
            <a:off x="63964" y="3206319"/>
            <a:ext cx="3274373" cy="1782714"/>
          </a:xfrm>
          <a:prstGeom prst="rect">
            <a:avLst/>
          </a:prstGeom>
        </p:spPr>
      </p:pic>
      <p:sp>
        <p:nvSpPr>
          <p:cNvPr id="13" name="TextBox 12">
            <a:extLst>
              <a:ext uri="{FF2B5EF4-FFF2-40B4-BE49-F238E27FC236}">
                <a16:creationId xmlns:a16="http://schemas.microsoft.com/office/drawing/2014/main" id="{BC9B54E3-AA12-724D-8818-30617C5F597D}"/>
              </a:ext>
            </a:extLst>
          </p:cNvPr>
          <p:cNvSpPr txBox="1"/>
          <p:nvPr/>
        </p:nvSpPr>
        <p:spPr>
          <a:xfrm>
            <a:off x="0" y="4956145"/>
            <a:ext cx="3003976"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https://</a:t>
            </a:r>
            <a:r>
              <a:rPr lang="en-US" sz="800" dirty="0" err="1">
                <a:latin typeface="Arial" panose="020B0604020202020204" pitchFamily="34" charset="0"/>
                <a:cs typeface="Arial" panose="020B0604020202020204" pitchFamily="34" charset="0"/>
              </a:rPr>
              <a:t>www.unavco.org</a:t>
            </a:r>
            <a:r>
              <a:rPr lang="en-US" sz="800" dirty="0">
                <a:latin typeface="Arial" panose="020B0604020202020204" pitchFamily="34" charset="0"/>
                <a:cs typeface="Arial" panose="020B0604020202020204" pitchFamily="34" charset="0"/>
              </a:rPr>
              <a:t>/projects/past-projects/</a:t>
            </a:r>
            <a:r>
              <a:rPr lang="en-US" sz="800" dirty="0" err="1">
                <a:latin typeface="Arial" panose="020B0604020202020204" pitchFamily="34" charset="0"/>
                <a:cs typeface="Arial" panose="020B0604020202020204" pitchFamily="34" charset="0"/>
              </a:rPr>
              <a:t>pbo</a:t>
            </a:r>
            <a:r>
              <a:rPr lang="en-US" sz="800" dirty="0">
                <a:latin typeface="Arial" panose="020B0604020202020204" pitchFamily="34" charset="0"/>
                <a:cs typeface="Arial" panose="020B0604020202020204" pitchFamily="34" charset="0"/>
              </a:rPr>
              <a:t>/</a:t>
            </a:r>
            <a:r>
              <a:rPr lang="en-US" sz="800" dirty="0" err="1">
                <a:latin typeface="Arial" panose="020B0604020202020204" pitchFamily="34" charset="0"/>
                <a:cs typeface="Arial" panose="020B0604020202020204" pitchFamily="34" charset="0"/>
              </a:rPr>
              <a:t>pbo.html</a:t>
            </a:r>
            <a:endParaRPr lang="en-US" sz="800" dirty="0">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91B68A6-95BA-9546-9B5E-F4710B8E4A1F}"/>
              </a:ext>
            </a:extLst>
          </p:cNvPr>
          <p:cNvCxnSpPr>
            <a:cxnSpLocks/>
          </p:cNvCxnSpPr>
          <p:nvPr/>
        </p:nvCxnSpPr>
        <p:spPr>
          <a:xfrm>
            <a:off x="609600" y="1651379"/>
            <a:ext cx="50042" cy="2402006"/>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76AD4F04-0C95-5F4D-A413-E8BA9317A5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954" y="1350052"/>
            <a:ext cx="912622" cy="497438"/>
          </a:xfrm>
          <a:prstGeom prst="rect">
            <a:avLst/>
          </a:prstGeom>
        </p:spPr>
      </p:pic>
      <p:cxnSp>
        <p:nvCxnSpPr>
          <p:cNvPr id="20" name="Straight Connector 19">
            <a:extLst>
              <a:ext uri="{FF2B5EF4-FFF2-40B4-BE49-F238E27FC236}">
                <a16:creationId xmlns:a16="http://schemas.microsoft.com/office/drawing/2014/main" id="{F9B5FC67-673A-414A-998C-63502C16B085}"/>
              </a:ext>
            </a:extLst>
          </p:cNvPr>
          <p:cNvCxnSpPr>
            <a:cxnSpLocks/>
          </p:cNvCxnSpPr>
          <p:nvPr/>
        </p:nvCxnSpPr>
        <p:spPr>
          <a:xfrm flipH="1">
            <a:off x="672705" y="1423916"/>
            <a:ext cx="1737535" cy="2629469"/>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14" name="Graphic 13">
            <a:extLst>
              <a:ext uri="{FF2B5EF4-FFF2-40B4-BE49-F238E27FC236}">
                <a16:creationId xmlns:a16="http://schemas.microsoft.com/office/drawing/2014/main" id="{1E60F47B-373D-6D49-A699-CD304F3606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2325" y="1067519"/>
            <a:ext cx="844582" cy="460352"/>
          </a:xfrm>
          <a:prstGeom prst="rect">
            <a:avLst/>
          </a:prstGeom>
        </p:spPr>
      </p:pic>
      <p:cxnSp>
        <p:nvCxnSpPr>
          <p:cNvPr id="23" name="Straight Connector 22">
            <a:extLst>
              <a:ext uri="{FF2B5EF4-FFF2-40B4-BE49-F238E27FC236}">
                <a16:creationId xmlns:a16="http://schemas.microsoft.com/office/drawing/2014/main" id="{8328C37F-6E59-2243-ACDA-7F958DC8899A}"/>
              </a:ext>
            </a:extLst>
          </p:cNvPr>
          <p:cNvCxnSpPr>
            <a:cxnSpLocks/>
          </p:cNvCxnSpPr>
          <p:nvPr/>
        </p:nvCxnSpPr>
        <p:spPr>
          <a:xfrm flipH="1">
            <a:off x="672705" y="2547582"/>
            <a:ext cx="2943952" cy="150580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15" name="Graphic 14">
            <a:extLst>
              <a:ext uri="{FF2B5EF4-FFF2-40B4-BE49-F238E27FC236}">
                <a16:creationId xmlns:a16="http://schemas.microsoft.com/office/drawing/2014/main" id="{10E6669B-D01B-9048-A8D8-06C36313E6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1777" y="2229182"/>
            <a:ext cx="844582" cy="460352"/>
          </a:xfrm>
          <a:prstGeom prst="rect">
            <a:avLst/>
          </a:prstGeom>
        </p:spPr>
      </p:pic>
    </p:spTree>
    <p:extLst>
      <p:ext uri="{BB962C8B-B14F-4D97-AF65-F5344CB8AC3E}">
        <p14:creationId xmlns:p14="http://schemas.microsoft.com/office/powerpoint/2010/main" val="11695008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111749"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Realization of the ITRF</a:t>
            </a:r>
          </a:p>
        </p:txBody>
      </p:sp>
      <p:pic>
        <p:nvPicPr>
          <p:cNvPr id="16" name="Picture 15">
            <a:extLst>
              <a:ext uri="{FF2B5EF4-FFF2-40B4-BE49-F238E27FC236}">
                <a16:creationId xmlns:a16="http://schemas.microsoft.com/office/drawing/2014/main" id="{78481E30-901A-2E47-B45C-4862CBB5D7F6}"/>
              </a:ext>
            </a:extLst>
          </p:cNvPr>
          <p:cNvPicPr>
            <a:picLocks noChangeAspect="1"/>
          </p:cNvPicPr>
          <p:nvPr/>
        </p:nvPicPr>
        <p:blipFill>
          <a:blip r:embed="rId3"/>
          <a:stretch>
            <a:fillRect/>
          </a:stretch>
        </p:blipFill>
        <p:spPr>
          <a:xfrm>
            <a:off x="4240783" y="974412"/>
            <a:ext cx="4654483" cy="4031175"/>
          </a:xfrm>
          <a:prstGeom prst="rect">
            <a:avLst/>
          </a:prstGeom>
        </p:spPr>
      </p:pic>
      <p:sp>
        <p:nvSpPr>
          <p:cNvPr id="18" name="TextBox 17">
            <a:extLst>
              <a:ext uri="{FF2B5EF4-FFF2-40B4-BE49-F238E27FC236}">
                <a16:creationId xmlns:a16="http://schemas.microsoft.com/office/drawing/2014/main" id="{57430B28-9A1B-FD40-AB84-649F2D1889CE}"/>
              </a:ext>
            </a:extLst>
          </p:cNvPr>
          <p:cNvSpPr txBox="1"/>
          <p:nvPr/>
        </p:nvSpPr>
        <p:spPr>
          <a:xfrm>
            <a:off x="4700187" y="4929693"/>
            <a:ext cx="3772186" cy="246221"/>
          </a:xfrm>
          <a:prstGeom prst="rect">
            <a:avLst/>
          </a:prstGeom>
          <a:noFill/>
        </p:spPr>
        <p:txBody>
          <a:bodyPr wrap="none" rtlCol="0">
            <a:spAutoFit/>
          </a:bodyPr>
          <a:lstStyle/>
          <a:p>
            <a:r>
              <a:rPr lang="en-US" sz="1000" dirty="0"/>
              <a:t>https://</a:t>
            </a:r>
            <a:r>
              <a:rPr lang="en-US" sz="1000" dirty="0" err="1"/>
              <a:t>www.iers.org</a:t>
            </a:r>
            <a:r>
              <a:rPr lang="en-US" sz="1000" dirty="0"/>
              <a:t>/IERS/EN/</a:t>
            </a:r>
            <a:r>
              <a:rPr lang="en-US" sz="1000" dirty="0" err="1"/>
              <a:t>DataProducts</a:t>
            </a:r>
            <a:r>
              <a:rPr lang="en-US" sz="1000" dirty="0"/>
              <a:t>/ITRF/map/</a:t>
            </a:r>
            <a:r>
              <a:rPr lang="en-US" sz="1000" dirty="0" err="1"/>
              <a:t>itrfmap.html</a:t>
            </a:r>
            <a:endParaRPr lang="en-US" sz="1000" dirty="0"/>
          </a:p>
        </p:txBody>
      </p:sp>
      <p:sp>
        <p:nvSpPr>
          <p:cNvPr id="19" name="Title 1">
            <a:extLst>
              <a:ext uri="{FF2B5EF4-FFF2-40B4-BE49-F238E27FC236}">
                <a16:creationId xmlns:a16="http://schemas.microsoft.com/office/drawing/2014/main" id="{A8144ACF-E46E-7944-A79A-6B57E1D35326}"/>
              </a:ext>
            </a:extLst>
          </p:cNvPr>
          <p:cNvSpPr txBox="1">
            <a:spLocks/>
          </p:cNvSpPr>
          <p:nvPr/>
        </p:nvSpPr>
        <p:spPr>
          <a:xfrm>
            <a:off x="145277" y="1341671"/>
            <a:ext cx="3932048" cy="20086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2000" dirty="0">
                <a:latin typeface="Times New Roman" charset="0"/>
                <a:cs typeface="Times New Roman" charset="0"/>
              </a:rPr>
              <a:t>The IERS uses a global distribution of observing stations</a:t>
            </a:r>
          </a:p>
          <a:p>
            <a:pPr marL="342900" indent="-342900" algn="l">
              <a:buFont typeface="Arial" panose="020B0604020202020204" pitchFamily="34" charset="0"/>
              <a:buChar char="•"/>
            </a:pPr>
            <a:endParaRPr lang="en-US" sz="2000" dirty="0">
              <a:latin typeface="Times New Roman" charset="0"/>
              <a:cs typeface="Times New Roman" charset="0"/>
            </a:endParaRPr>
          </a:p>
          <a:p>
            <a:pPr marL="342900" indent="-34290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Blue dots show locations of GNSS stations </a:t>
            </a:r>
            <a:endParaRPr lang="en-US" sz="2000" dirty="0">
              <a:latin typeface="Times New Roman" charset="0"/>
              <a:cs typeface="Times New Roman" charset="0"/>
            </a:endParaRPr>
          </a:p>
          <a:p>
            <a:pPr marL="342900" indent="-342900" algn="l">
              <a:buFont typeface="Arial" panose="020B0604020202020204" pitchFamily="34" charset="0"/>
              <a:buChar char="•"/>
            </a:pPr>
            <a:endParaRPr lang="en-US" sz="2000" dirty="0">
              <a:latin typeface="Times New Roman" charset="0"/>
              <a:cs typeface="Times New Roman" charset="0"/>
            </a:endParaRPr>
          </a:p>
        </p:txBody>
      </p:sp>
    </p:spTree>
    <p:extLst>
      <p:ext uri="{BB962C8B-B14F-4D97-AF65-F5344CB8AC3E}">
        <p14:creationId xmlns:p14="http://schemas.microsoft.com/office/powerpoint/2010/main" val="658466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111749"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Realization of the ITRF</a:t>
            </a:r>
          </a:p>
        </p:txBody>
      </p:sp>
      <p:sp>
        <p:nvSpPr>
          <p:cNvPr id="19" name="Title 1">
            <a:extLst>
              <a:ext uri="{FF2B5EF4-FFF2-40B4-BE49-F238E27FC236}">
                <a16:creationId xmlns:a16="http://schemas.microsoft.com/office/drawing/2014/main" id="{A8144ACF-E46E-7944-A79A-6B57E1D35326}"/>
              </a:ext>
            </a:extLst>
          </p:cNvPr>
          <p:cNvSpPr txBox="1">
            <a:spLocks/>
          </p:cNvSpPr>
          <p:nvPr/>
        </p:nvSpPr>
        <p:spPr>
          <a:xfrm>
            <a:off x="145277" y="1341672"/>
            <a:ext cx="3932048" cy="18812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Local tie surveys at sites with co-located techniques are essential for using all the techniques together to define the ITRF</a:t>
            </a:r>
            <a:endParaRPr lang="en-US" sz="2000" dirty="0">
              <a:latin typeface="Times New Roman" charset="0"/>
              <a:cs typeface="Times New Roman" charset="0"/>
            </a:endParaRPr>
          </a:p>
          <a:p>
            <a:pPr marL="342900" indent="-342900" algn="l">
              <a:buFont typeface="Arial" panose="020B0604020202020204" pitchFamily="34" charset="0"/>
              <a:buChar char="•"/>
            </a:pPr>
            <a:endParaRPr lang="en-US" sz="2000" dirty="0">
              <a:latin typeface="Times New Roman" charset="0"/>
              <a:cs typeface="Times New Roman" charset="0"/>
            </a:endParaRPr>
          </a:p>
        </p:txBody>
      </p:sp>
      <p:pic>
        <p:nvPicPr>
          <p:cNvPr id="6" name="Google Shape;182;p24">
            <a:extLst>
              <a:ext uri="{FF2B5EF4-FFF2-40B4-BE49-F238E27FC236}">
                <a16:creationId xmlns:a16="http://schemas.microsoft.com/office/drawing/2014/main" id="{BD7B5104-E61F-DB48-8EB0-B8C7CF6FC521}"/>
              </a:ext>
            </a:extLst>
          </p:cNvPr>
          <p:cNvPicPr preferRelativeResize="0">
            <a:picLocks noChangeAspect="1"/>
          </p:cNvPicPr>
          <p:nvPr/>
        </p:nvPicPr>
        <p:blipFill>
          <a:blip r:embed="rId3">
            <a:alphaModFix/>
          </a:blip>
          <a:stretch>
            <a:fillRect/>
          </a:stretch>
        </p:blipFill>
        <p:spPr>
          <a:xfrm>
            <a:off x="6703469" y="512747"/>
            <a:ext cx="2181398" cy="2965258"/>
          </a:xfrm>
          <a:prstGeom prst="rect">
            <a:avLst/>
          </a:prstGeom>
          <a:noFill/>
          <a:ln>
            <a:noFill/>
          </a:ln>
        </p:spPr>
      </p:pic>
      <p:pic>
        <p:nvPicPr>
          <p:cNvPr id="8" name="Google Shape;184;p24">
            <a:extLst>
              <a:ext uri="{FF2B5EF4-FFF2-40B4-BE49-F238E27FC236}">
                <a16:creationId xmlns:a16="http://schemas.microsoft.com/office/drawing/2014/main" id="{C524B932-614D-EE42-A3DF-5CA4649480D5}"/>
              </a:ext>
            </a:extLst>
          </p:cNvPr>
          <p:cNvPicPr preferRelativeResize="0">
            <a:picLocks noChangeAspect="1"/>
          </p:cNvPicPr>
          <p:nvPr/>
        </p:nvPicPr>
        <p:blipFill>
          <a:blip r:embed="rId4">
            <a:alphaModFix/>
          </a:blip>
          <a:stretch>
            <a:fillRect/>
          </a:stretch>
        </p:blipFill>
        <p:spPr>
          <a:xfrm>
            <a:off x="5018021" y="2510852"/>
            <a:ext cx="2496276" cy="2496276"/>
          </a:xfrm>
          <a:prstGeom prst="rect">
            <a:avLst/>
          </a:prstGeom>
          <a:noFill/>
          <a:ln>
            <a:noFill/>
          </a:ln>
        </p:spPr>
      </p:pic>
      <p:pic>
        <p:nvPicPr>
          <p:cNvPr id="7" name="Google Shape;183;p24">
            <a:extLst>
              <a:ext uri="{FF2B5EF4-FFF2-40B4-BE49-F238E27FC236}">
                <a16:creationId xmlns:a16="http://schemas.microsoft.com/office/drawing/2014/main" id="{195E378C-2BFD-7D44-9A2D-5B69A2B55017}"/>
              </a:ext>
            </a:extLst>
          </p:cNvPr>
          <p:cNvPicPr preferRelativeResize="0">
            <a:picLocks noChangeAspect="1"/>
          </p:cNvPicPr>
          <p:nvPr/>
        </p:nvPicPr>
        <p:blipFill>
          <a:blip r:embed="rId5">
            <a:alphaModFix/>
          </a:blip>
          <a:stretch>
            <a:fillRect/>
          </a:stretch>
        </p:blipFill>
        <p:spPr>
          <a:xfrm>
            <a:off x="4236577" y="638647"/>
            <a:ext cx="1592271" cy="2118156"/>
          </a:xfrm>
          <a:prstGeom prst="rect">
            <a:avLst/>
          </a:prstGeom>
          <a:noFill/>
          <a:ln>
            <a:noFill/>
          </a:ln>
        </p:spPr>
      </p:pic>
      <p:sp>
        <p:nvSpPr>
          <p:cNvPr id="3" name="TextBox 2">
            <a:extLst>
              <a:ext uri="{FF2B5EF4-FFF2-40B4-BE49-F238E27FC236}">
                <a16:creationId xmlns:a16="http://schemas.microsoft.com/office/drawing/2014/main" id="{5CBB707D-AAE9-FB47-98EF-F7220C69B834}"/>
              </a:ext>
            </a:extLst>
          </p:cNvPr>
          <p:cNvSpPr txBox="1"/>
          <p:nvPr/>
        </p:nvSpPr>
        <p:spPr>
          <a:xfrm>
            <a:off x="6677401" y="586181"/>
            <a:ext cx="2136815" cy="400110"/>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Steve </a:t>
            </a:r>
            <a:r>
              <a:rPr lang="en-US" sz="1000" dirty="0" err="1">
                <a:solidFill>
                  <a:schemeClr val="bg1"/>
                </a:solidFill>
                <a:latin typeface="Arial" panose="020B0604020202020204" pitchFamily="34" charset="0"/>
                <a:cs typeface="Arial" panose="020B0604020202020204" pitchFamily="34" charset="0"/>
              </a:rPr>
              <a:t>Breidenbach</a:t>
            </a:r>
            <a:r>
              <a:rPr lang="en-US" sz="1000" dirty="0">
                <a:solidFill>
                  <a:schemeClr val="bg1"/>
                </a:solidFill>
                <a:latin typeface="Arial" panose="020B0604020202020204" pitchFamily="34" charset="0"/>
                <a:cs typeface="Arial" panose="020B0604020202020204" pitchFamily="34" charset="0"/>
              </a:rPr>
              <a:t> from NGS at Monument Peak</a:t>
            </a:r>
          </a:p>
        </p:txBody>
      </p:sp>
      <p:sp>
        <p:nvSpPr>
          <p:cNvPr id="4" name="TextBox 3">
            <a:extLst>
              <a:ext uri="{FF2B5EF4-FFF2-40B4-BE49-F238E27FC236}">
                <a16:creationId xmlns:a16="http://schemas.microsoft.com/office/drawing/2014/main" id="{0A9448F2-285C-6E42-A915-E2AAB5135E1A}"/>
              </a:ext>
            </a:extLst>
          </p:cNvPr>
          <p:cNvSpPr txBox="1"/>
          <p:nvPr/>
        </p:nvSpPr>
        <p:spPr>
          <a:xfrm>
            <a:off x="4236577" y="2756803"/>
            <a:ext cx="897039" cy="861774"/>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Steve B. at (KOKB), DORIS (above) and VLBI (right)</a:t>
            </a:r>
          </a:p>
        </p:txBody>
      </p:sp>
    </p:spTree>
    <p:extLst>
      <p:ext uri="{BB962C8B-B14F-4D97-AF65-F5344CB8AC3E}">
        <p14:creationId xmlns:p14="http://schemas.microsoft.com/office/powerpoint/2010/main" val="3011813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C3A5A-8141-AC49-9EC2-E1C336A4F8BB}"/>
              </a:ext>
            </a:extLst>
          </p:cNvPr>
          <p:cNvSpPr txBox="1"/>
          <p:nvPr/>
        </p:nvSpPr>
        <p:spPr>
          <a:xfrm>
            <a:off x="486060" y="577043"/>
            <a:ext cx="8178326" cy="421288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Outline</a:t>
            </a:r>
            <a:endParaRPr lang="en-US" sz="24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a reference frame?</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Traditional geodetic datums</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Global reference frames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System (ITRS)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Frame (ITRF)</a:t>
            </a:r>
          </a:p>
          <a:p>
            <a:pPr marL="285750" indent="-285750">
              <a:lnSpc>
                <a:spcPct val="150000"/>
              </a:lnSpc>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How is the ITRF realized?</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GNSS Service (IGS) realization of the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NGS aligns the U.S. National Spatial Reference System (NSRS) with the ITRF through the IGS frame</a:t>
            </a:r>
          </a:p>
        </p:txBody>
      </p:sp>
    </p:spTree>
    <p:extLst>
      <p:ext uri="{BB962C8B-B14F-4D97-AF65-F5344CB8AC3E}">
        <p14:creationId xmlns:p14="http://schemas.microsoft.com/office/powerpoint/2010/main" val="2075915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C3A5A-8141-AC49-9EC2-E1C336A4F8BB}"/>
              </a:ext>
            </a:extLst>
          </p:cNvPr>
          <p:cNvSpPr txBox="1"/>
          <p:nvPr/>
        </p:nvSpPr>
        <p:spPr>
          <a:xfrm>
            <a:off x="486060" y="577043"/>
            <a:ext cx="8178326" cy="421288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Outline</a:t>
            </a:r>
            <a:endParaRPr lang="en-US" sz="24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a reference frame?</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Traditional geodetic datums</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Global reference frames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System (ITRS)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Frame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is the ITRF realized?</a:t>
            </a:r>
          </a:p>
          <a:p>
            <a:pPr marL="285750" indent="-285750">
              <a:lnSpc>
                <a:spcPct val="150000"/>
              </a:lnSpc>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The International GNSS Service (IGS) realization of the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NGS aligns the U.S. National Spatial Reference System (NSRS) with the ITRF through the IGS frame</a:t>
            </a:r>
          </a:p>
        </p:txBody>
      </p:sp>
    </p:spTree>
    <p:extLst>
      <p:ext uri="{BB962C8B-B14F-4D97-AF65-F5344CB8AC3E}">
        <p14:creationId xmlns:p14="http://schemas.microsoft.com/office/powerpoint/2010/main" val="2889143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359504" y="134566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charset="0"/>
                <a:cs typeface="Times New Roman" charset="0"/>
              </a:rPr>
              <a:t>The International GNSS Service (IGS) realization of the ITRF</a:t>
            </a:r>
          </a:p>
        </p:txBody>
      </p:sp>
    </p:spTree>
    <p:extLst>
      <p:ext uri="{BB962C8B-B14F-4D97-AF65-F5344CB8AC3E}">
        <p14:creationId xmlns:p14="http://schemas.microsoft.com/office/powerpoint/2010/main" val="37973050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359504" y="134566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charset="0"/>
                <a:cs typeface="Times New Roman" charset="0"/>
              </a:rPr>
              <a:t>The International GNSS Service (IGS) realization of the ITRF</a:t>
            </a:r>
          </a:p>
        </p:txBody>
      </p:sp>
      <p:sp>
        <p:nvSpPr>
          <p:cNvPr id="4" name="Title 1">
            <a:extLst>
              <a:ext uri="{FF2B5EF4-FFF2-40B4-BE49-F238E27FC236}">
                <a16:creationId xmlns:a16="http://schemas.microsoft.com/office/drawing/2014/main" id="{5709F3FD-682B-224B-8648-F34D10E734F5}"/>
              </a:ext>
            </a:extLst>
          </p:cNvPr>
          <p:cNvSpPr txBox="1">
            <a:spLocks/>
          </p:cNvSpPr>
          <p:nvPr/>
        </p:nvSpPr>
        <p:spPr>
          <a:xfrm>
            <a:off x="368050" y="2716496"/>
            <a:ext cx="8229600" cy="2052058"/>
          </a:xfrm>
          <a:prstGeom prst="rect">
            <a:avLst/>
          </a:prstGeom>
          <a:solidFill>
            <a:schemeClr val="bg1"/>
          </a:solidFill>
          <a:ln>
            <a:solidFill>
              <a:schemeClr val="tx1"/>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Times New Roman" charset="0"/>
                <a:cs typeface="Times New Roman" charset="0"/>
              </a:rPr>
              <a:t>The International GNSS Service (IGS) frame is computed using only data from GNSS tracking stations in the IGS network. It is aligned in origin, scale and orientation with the ITRF. </a:t>
            </a:r>
          </a:p>
        </p:txBody>
      </p:sp>
    </p:spTree>
    <p:extLst>
      <p:ext uri="{BB962C8B-B14F-4D97-AF65-F5344CB8AC3E}">
        <p14:creationId xmlns:p14="http://schemas.microsoft.com/office/powerpoint/2010/main" val="1944899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5EF615A3-38F5-4E47-B3AA-052BD1304D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822" y="1281870"/>
            <a:ext cx="7992155" cy="3393592"/>
          </a:xfrm>
          <a:prstGeom prst="rect">
            <a:avLst/>
          </a:prstGeom>
        </p:spPr>
      </p:pic>
      <p:pic>
        <p:nvPicPr>
          <p:cNvPr id="4" name="Picture 3">
            <a:extLst>
              <a:ext uri="{FF2B5EF4-FFF2-40B4-BE49-F238E27FC236}">
                <a16:creationId xmlns:a16="http://schemas.microsoft.com/office/drawing/2014/main" id="{C31EE1AF-A929-0947-B1F8-4B4DE5C2F7ED}"/>
              </a:ext>
            </a:extLst>
          </p:cNvPr>
          <p:cNvPicPr>
            <a:picLocks noChangeAspect="1"/>
          </p:cNvPicPr>
          <p:nvPr/>
        </p:nvPicPr>
        <p:blipFill>
          <a:blip r:embed="rId6"/>
          <a:stretch>
            <a:fillRect/>
          </a:stretch>
        </p:blipFill>
        <p:spPr>
          <a:xfrm>
            <a:off x="7537571" y="598205"/>
            <a:ext cx="1496125" cy="1643285"/>
          </a:xfrm>
          <a:prstGeom prst="rect">
            <a:avLst/>
          </a:prstGeom>
        </p:spPr>
      </p:pic>
      <p:sp>
        <p:nvSpPr>
          <p:cNvPr id="12" name="TextBox 11">
            <a:extLst>
              <a:ext uri="{FF2B5EF4-FFF2-40B4-BE49-F238E27FC236}">
                <a16:creationId xmlns:a16="http://schemas.microsoft.com/office/drawing/2014/main" id="{F48FC423-4C5F-BB4C-B13D-F146CAD2411D}"/>
              </a:ext>
            </a:extLst>
          </p:cNvPr>
          <p:cNvSpPr txBox="1"/>
          <p:nvPr/>
        </p:nvSpPr>
        <p:spPr>
          <a:xfrm>
            <a:off x="179462" y="515454"/>
            <a:ext cx="2738250"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The IGS reference frame</a:t>
            </a:r>
          </a:p>
        </p:txBody>
      </p:sp>
    </p:spTree>
    <p:extLst>
      <p:ext uri="{BB962C8B-B14F-4D97-AF65-F5344CB8AC3E}">
        <p14:creationId xmlns:p14="http://schemas.microsoft.com/office/powerpoint/2010/main" val="1603931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9C7766-038F-694D-B1C1-4DCEC578F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822" y="1283164"/>
            <a:ext cx="7989662" cy="3392534"/>
          </a:xfrm>
          <a:prstGeom prst="rect">
            <a:avLst/>
          </a:prstGeom>
        </p:spPr>
      </p:pic>
      <p:pic>
        <p:nvPicPr>
          <p:cNvPr id="4" name="Picture 3">
            <a:extLst>
              <a:ext uri="{FF2B5EF4-FFF2-40B4-BE49-F238E27FC236}">
                <a16:creationId xmlns:a16="http://schemas.microsoft.com/office/drawing/2014/main" id="{C31EE1AF-A929-0947-B1F8-4B4DE5C2F7ED}"/>
              </a:ext>
            </a:extLst>
          </p:cNvPr>
          <p:cNvPicPr>
            <a:picLocks noChangeAspect="1"/>
          </p:cNvPicPr>
          <p:nvPr/>
        </p:nvPicPr>
        <p:blipFill>
          <a:blip r:embed="rId6"/>
          <a:stretch>
            <a:fillRect/>
          </a:stretch>
        </p:blipFill>
        <p:spPr>
          <a:xfrm>
            <a:off x="7537571" y="598205"/>
            <a:ext cx="1496125" cy="1643285"/>
          </a:xfrm>
          <a:prstGeom prst="rect">
            <a:avLst/>
          </a:prstGeom>
        </p:spPr>
      </p:pic>
      <p:sp>
        <p:nvSpPr>
          <p:cNvPr id="5" name="TextBox 4">
            <a:extLst>
              <a:ext uri="{FF2B5EF4-FFF2-40B4-BE49-F238E27FC236}">
                <a16:creationId xmlns:a16="http://schemas.microsoft.com/office/drawing/2014/main" id="{E270BA48-EB0E-804B-BBA4-31C762BF474A}"/>
              </a:ext>
            </a:extLst>
          </p:cNvPr>
          <p:cNvSpPr txBox="1"/>
          <p:nvPr/>
        </p:nvSpPr>
        <p:spPr>
          <a:xfrm>
            <a:off x="4674549" y="1142848"/>
            <a:ext cx="20361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a:t>
            </a:r>
            <a:r>
              <a:rPr lang="en-US" sz="1600" baseline="-25000" dirty="0">
                <a:latin typeface="Arial" panose="020B0604020202020204" pitchFamily="34" charset="0"/>
                <a:cs typeface="Arial" panose="020B0604020202020204" pitchFamily="34" charset="0"/>
              </a:rPr>
              <a:t>o</a:t>
            </a:r>
            <a:r>
              <a:rPr lang="en-US" sz="1600" dirty="0">
                <a:latin typeface="Arial" panose="020B0604020202020204" pitchFamily="34" charset="0"/>
                <a:cs typeface="Arial" panose="020B0604020202020204" pitchFamily="34" charset="0"/>
              </a:rPr>
              <a:t> = reference epoch</a:t>
            </a:r>
          </a:p>
        </p:txBody>
      </p:sp>
      <p:sp>
        <p:nvSpPr>
          <p:cNvPr id="12" name="TextBox 11">
            <a:extLst>
              <a:ext uri="{FF2B5EF4-FFF2-40B4-BE49-F238E27FC236}">
                <a16:creationId xmlns:a16="http://schemas.microsoft.com/office/drawing/2014/main" id="{F48FC423-4C5F-BB4C-B13D-F146CAD2411D}"/>
              </a:ext>
            </a:extLst>
          </p:cNvPr>
          <p:cNvSpPr txBox="1"/>
          <p:nvPr/>
        </p:nvSpPr>
        <p:spPr>
          <a:xfrm>
            <a:off x="179462" y="515454"/>
            <a:ext cx="2738250"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The IGS reference frame</a:t>
            </a:r>
          </a:p>
        </p:txBody>
      </p:sp>
    </p:spTree>
    <p:extLst>
      <p:ext uri="{BB962C8B-B14F-4D97-AF65-F5344CB8AC3E}">
        <p14:creationId xmlns:p14="http://schemas.microsoft.com/office/powerpoint/2010/main" val="3415304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49486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What is a reference frame?</a:t>
            </a:r>
          </a:p>
        </p:txBody>
      </p:sp>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3493" y="1116310"/>
            <a:ext cx="4376910" cy="3844583"/>
          </a:xfrm>
          <a:prstGeom prst="rect">
            <a:avLst/>
          </a:prstGeom>
        </p:spPr>
      </p:pic>
      <p:sp>
        <p:nvSpPr>
          <p:cNvPr id="10" name="TextBox 9">
            <a:extLst>
              <a:ext uri="{FF2B5EF4-FFF2-40B4-BE49-F238E27FC236}">
                <a16:creationId xmlns:a16="http://schemas.microsoft.com/office/drawing/2014/main" id="{305EBE63-357F-DB41-AD0C-2B6C8156BC73}"/>
              </a:ext>
            </a:extLst>
          </p:cNvPr>
          <p:cNvSpPr txBox="1"/>
          <p:nvPr/>
        </p:nvSpPr>
        <p:spPr>
          <a:xfrm>
            <a:off x="5580403" y="1087484"/>
            <a:ext cx="3555049"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simple reference frame can be defined in 3D with a triad of orthogonal axes</a:t>
            </a:r>
          </a:p>
        </p:txBody>
      </p:sp>
    </p:spTree>
    <p:extLst>
      <p:ext uri="{BB962C8B-B14F-4D97-AF65-F5344CB8AC3E}">
        <p14:creationId xmlns:p14="http://schemas.microsoft.com/office/powerpoint/2010/main" val="37999938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4D24D5C-19A6-C543-876F-462F0AB933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822" y="1284761"/>
            <a:ext cx="7989662" cy="3392533"/>
          </a:xfrm>
          <a:prstGeom prst="rect">
            <a:avLst/>
          </a:prstGeom>
        </p:spPr>
      </p:pic>
      <p:pic>
        <p:nvPicPr>
          <p:cNvPr id="4" name="Picture 3">
            <a:extLst>
              <a:ext uri="{FF2B5EF4-FFF2-40B4-BE49-F238E27FC236}">
                <a16:creationId xmlns:a16="http://schemas.microsoft.com/office/drawing/2014/main" id="{C31EE1AF-A929-0947-B1F8-4B4DE5C2F7ED}"/>
              </a:ext>
            </a:extLst>
          </p:cNvPr>
          <p:cNvPicPr>
            <a:picLocks noChangeAspect="1"/>
          </p:cNvPicPr>
          <p:nvPr/>
        </p:nvPicPr>
        <p:blipFill>
          <a:blip r:embed="rId5"/>
          <a:stretch>
            <a:fillRect/>
          </a:stretch>
        </p:blipFill>
        <p:spPr>
          <a:xfrm>
            <a:off x="7537571" y="598205"/>
            <a:ext cx="1496125" cy="1643285"/>
          </a:xfrm>
          <a:prstGeom prst="rect">
            <a:avLst/>
          </a:prstGeom>
        </p:spPr>
      </p:pic>
      <p:sp>
        <p:nvSpPr>
          <p:cNvPr id="5" name="TextBox 4">
            <a:extLst>
              <a:ext uri="{FF2B5EF4-FFF2-40B4-BE49-F238E27FC236}">
                <a16:creationId xmlns:a16="http://schemas.microsoft.com/office/drawing/2014/main" id="{E270BA48-EB0E-804B-BBA4-31C762BF474A}"/>
              </a:ext>
            </a:extLst>
          </p:cNvPr>
          <p:cNvSpPr txBox="1"/>
          <p:nvPr/>
        </p:nvSpPr>
        <p:spPr>
          <a:xfrm>
            <a:off x="4674549" y="1142848"/>
            <a:ext cx="20361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a:t>
            </a:r>
            <a:r>
              <a:rPr lang="en-US" sz="1600" baseline="-25000" dirty="0">
                <a:latin typeface="Arial" panose="020B0604020202020204" pitchFamily="34" charset="0"/>
                <a:cs typeface="Arial" panose="020B0604020202020204" pitchFamily="34" charset="0"/>
              </a:rPr>
              <a:t>o</a:t>
            </a:r>
            <a:r>
              <a:rPr lang="en-US" sz="1600" dirty="0">
                <a:latin typeface="Arial" panose="020B0604020202020204" pitchFamily="34" charset="0"/>
                <a:cs typeface="Arial" panose="020B0604020202020204" pitchFamily="34" charset="0"/>
              </a:rPr>
              <a:t> = reference epoch</a:t>
            </a:r>
          </a:p>
        </p:txBody>
      </p:sp>
      <p:sp>
        <p:nvSpPr>
          <p:cNvPr id="6" name="TextBox 5">
            <a:extLst>
              <a:ext uri="{FF2B5EF4-FFF2-40B4-BE49-F238E27FC236}">
                <a16:creationId xmlns:a16="http://schemas.microsoft.com/office/drawing/2014/main" id="{C3CD699B-BE2A-E948-8EBB-89DF7AA1C56A}"/>
              </a:ext>
            </a:extLst>
          </p:cNvPr>
          <p:cNvSpPr txBox="1"/>
          <p:nvPr/>
        </p:nvSpPr>
        <p:spPr>
          <a:xfrm>
            <a:off x="760574" y="1419847"/>
            <a:ext cx="76335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x = x</a:t>
            </a:r>
            <a:r>
              <a:rPr lang="en-US" baseline="-25000" dirty="0">
                <a:latin typeface="Arial" panose="020B0604020202020204" pitchFamily="34" charset="0"/>
                <a:cs typeface="Arial" panose="020B0604020202020204" pitchFamily="34" charset="0"/>
              </a:rPr>
              <a:t>o</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48FC423-4C5F-BB4C-B13D-F146CAD2411D}"/>
              </a:ext>
            </a:extLst>
          </p:cNvPr>
          <p:cNvSpPr txBox="1"/>
          <p:nvPr/>
        </p:nvSpPr>
        <p:spPr>
          <a:xfrm>
            <a:off x="179462" y="515454"/>
            <a:ext cx="2738250"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The IGS reference frame</a:t>
            </a:r>
          </a:p>
        </p:txBody>
      </p:sp>
      <p:sp>
        <p:nvSpPr>
          <p:cNvPr id="15" name="Rectangle 14">
            <a:extLst>
              <a:ext uri="{FF2B5EF4-FFF2-40B4-BE49-F238E27FC236}">
                <a16:creationId xmlns:a16="http://schemas.microsoft.com/office/drawing/2014/main" id="{B3F7B51E-8393-E940-B5BB-1962715147B7}"/>
              </a:ext>
            </a:extLst>
          </p:cNvPr>
          <p:cNvSpPr/>
          <p:nvPr/>
        </p:nvSpPr>
        <p:spPr>
          <a:xfrm>
            <a:off x="4462669" y="1466476"/>
            <a:ext cx="385042"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x</a:t>
            </a:r>
            <a:r>
              <a:rPr lang="en-US" baseline="-25000" dirty="0">
                <a:latin typeface="Arial" panose="020B0604020202020204" pitchFamily="34" charset="0"/>
                <a:cs typeface="Arial" panose="020B0604020202020204" pitchFamily="34" charset="0"/>
              </a:rPr>
              <a:t>o</a:t>
            </a:r>
            <a:endParaRPr lang="en-US" dirty="0"/>
          </a:p>
        </p:txBody>
      </p:sp>
      <p:sp>
        <p:nvSpPr>
          <p:cNvPr id="16" name="Rectangle 15">
            <a:extLst>
              <a:ext uri="{FF2B5EF4-FFF2-40B4-BE49-F238E27FC236}">
                <a16:creationId xmlns:a16="http://schemas.microsoft.com/office/drawing/2014/main" id="{FF46378B-965F-AA47-B8CB-89C56897ADCC}"/>
              </a:ext>
            </a:extLst>
          </p:cNvPr>
          <p:cNvSpPr/>
          <p:nvPr/>
        </p:nvSpPr>
        <p:spPr>
          <a:xfrm>
            <a:off x="4439277" y="2607883"/>
            <a:ext cx="385042" cy="369332"/>
          </a:xfrm>
          <a:prstGeom prst="rect">
            <a:avLst/>
          </a:prstGeom>
        </p:spPr>
        <p:txBody>
          <a:bodyPr wrap="none">
            <a:spAutoFit/>
          </a:bodyPr>
          <a:lstStyle/>
          <a:p>
            <a:r>
              <a:rPr lang="en-US" dirty="0" err="1">
                <a:latin typeface="Arial" panose="020B0604020202020204" pitchFamily="34" charset="0"/>
                <a:cs typeface="Arial" panose="020B0604020202020204" pitchFamily="34" charset="0"/>
              </a:rPr>
              <a:t>y</a:t>
            </a:r>
            <a:r>
              <a:rPr lang="en-US" baseline="-25000" dirty="0" err="1">
                <a:latin typeface="Arial" panose="020B0604020202020204" pitchFamily="34" charset="0"/>
                <a:cs typeface="Arial" panose="020B0604020202020204" pitchFamily="34" charset="0"/>
              </a:rPr>
              <a:t>o</a:t>
            </a:r>
            <a:endParaRPr lang="en-US" dirty="0"/>
          </a:p>
        </p:txBody>
      </p:sp>
      <p:sp>
        <p:nvSpPr>
          <p:cNvPr id="17" name="Rectangle 16">
            <a:extLst>
              <a:ext uri="{FF2B5EF4-FFF2-40B4-BE49-F238E27FC236}">
                <a16:creationId xmlns:a16="http://schemas.microsoft.com/office/drawing/2014/main" id="{ABFE0490-B2B6-EC4A-9780-91F1D49523FF}"/>
              </a:ext>
            </a:extLst>
          </p:cNvPr>
          <p:cNvSpPr/>
          <p:nvPr/>
        </p:nvSpPr>
        <p:spPr>
          <a:xfrm>
            <a:off x="4843277" y="3502929"/>
            <a:ext cx="385042"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z</a:t>
            </a:r>
            <a:r>
              <a:rPr lang="en-US" baseline="-25000" dirty="0">
                <a:latin typeface="Arial" panose="020B0604020202020204" pitchFamily="34" charset="0"/>
                <a:cs typeface="Arial" panose="020B0604020202020204" pitchFamily="34" charset="0"/>
              </a:rPr>
              <a:t>o</a:t>
            </a:r>
            <a:endParaRPr lang="en-US" dirty="0"/>
          </a:p>
        </p:txBody>
      </p:sp>
    </p:spTree>
    <p:extLst>
      <p:ext uri="{BB962C8B-B14F-4D97-AF65-F5344CB8AC3E}">
        <p14:creationId xmlns:p14="http://schemas.microsoft.com/office/powerpoint/2010/main" val="5054881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822" y="1280949"/>
            <a:ext cx="7989661" cy="3392532"/>
          </a:xfrm>
          <a:prstGeom prst="rect">
            <a:avLst/>
          </a:prstGeom>
        </p:spPr>
      </p:pic>
      <p:pic>
        <p:nvPicPr>
          <p:cNvPr id="4" name="Picture 3">
            <a:extLst>
              <a:ext uri="{FF2B5EF4-FFF2-40B4-BE49-F238E27FC236}">
                <a16:creationId xmlns:a16="http://schemas.microsoft.com/office/drawing/2014/main" id="{C31EE1AF-A929-0947-B1F8-4B4DE5C2F7ED}"/>
              </a:ext>
            </a:extLst>
          </p:cNvPr>
          <p:cNvPicPr>
            <a:picLocks noChangeAspect="1"/>
          </p:cNvPicPr>
          <p:nvPr/>
        </p:nvPicPr>
        <p:blipFill>
          <a:blip r:embed="rId6"/>
          <a:stretch>
            <a:fillRect/>
          </a:stretch>
        </p:blipFill>
        <p:spPr>
          <a:xfrm>
            <a:off x="7537571" y="598205"/>
            <a:ext cx="1496125" cy="1643285"/>
          </a:xfrm>
          <a:prstGeom prst="rect">
            <a:avLst/>
          </a:prstGeom>
        </p:spPr>
      </p:pic>
      <p:sp>
        <p:nvSpPr>
          <p:cNvPr id="5" name="TextBox 4">
            <a:extLst>
              <a:ext uri="{FF2B5EF4-FFF2-40B4-BE49-F238E27FC236}">
                <a16:creationId xmlns:a16="http://schemas.microsoft.com/office/drawing/2014/main" id="{E270BA48-EB0E-804B-BBA4-31C762BF474A}"/>
              </a:ext>
            </a:extLst>
          </p:cNvPr>
          <p:cNvSpPr txBox="1"/>
          <p:nvPr/>
        </p:nvSpPr>
        <p:spPr>
          <a:xfrm>
            <a:off x="4674549" y="1142848"/>
            <a:ext cx="20361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a:t>
            </a:r>
            <a:r>
              <a:rPr lang="en-US" sz="1600" baseline="-25000" dirty="0">
                <a:latin typeface="Arial" panose="020B0604020202020204" pitchFamily="34" charset="0"/>
                <a:cs typeface="Arial" panose="020B0604020202020204" pitchFamily="34" charset="0"/>
              </a:rPr>
              <a:t>o</a:t>
            </a:r>
            <a:r>
              <a:rPr lang="en-US" sz="1600" dirty="0">
                <a:latin typeface="Arial" panose="020B0604020202020204" pitchFamily="34" charset="0"/>
                <a:cs typeface="Arial" panose="020B0604020202020204" pitchFamily="34" charset="0"/>
              </a:rPr>
              <a:t> = reference epoch</a:t>
            </a:r>
          </a:p>
        </p:txBody>
      </p:sp>
      <p:sp>
        <p:nvSpPr>
          <p:cNvPr id="6" name="TextBox 5">
            <a:extLst>
              <a:ext uri="{FF2B5EF4-FFF2-40B4-BE49-F238E27FC236}">
                <a16:creationId xmlns:a16="http://schemas.microsoft.com/office/drawing/2014/main" id="{C3CD699B-BE2A-E948-8EBB-89DF7AA1C56A}"/>
              </a:ext>
            </a:extLst>
          </p:cNvPr>
          <p:cNvSpPr txBox="1"/>
          <p:nvPr/>
        </p:nvSpPr>
        <p:spPr>
          <a:xfrm>
            <a:off x="760574" y="1419847"/>
            <a:ext cx="17652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x = x</a:t>
            </a:r>
            <a:r>
              <a:rPr lang="en-US" baseline="-25000"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 + v(t – t</a:t>
            </a:r>
            <a:r>
              <a:rPr lang="en-US" baseline="-25000"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24FE0221-DC20-9049-B500-2C29B8C42EB5}"/>
              </a:ext>
            </a:extLst>
          </p:cNvPr>
          <p:cNvSpPr txBox="1"/>
          <p:nvPr/>
        </p:nvSpPr>
        <p:spPr>
          <a:xfrm>
            <a:off x="5176745" y="1872158"/>
            <a:ext cx="1588897"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v</a:t>
            </a:r>
            <a:r>
              <a:rPr lang="en-US" baseline="-25000" dirty="0" err="1">
                <a:latin typeface="Arial" panose="020B0604020202020204" pitchFamily="34" charset="0"/>
                <a:cs typeface="Arial" panose="020B0604020202020204" pitchFamily="34" charset="0"/>
              </a:rPr>
              <a:t>x</a:t>
            </a:r>
            <a:r>
              <a:rPr lang="en-US" dirty="0">
                <a:latin typeface="Arial" panose="020B0604020202020204" pitchFamily="34" charset="0"/>
                <a:cs typeface="Arial" panose="020B0604020202020204" pitchFamily="34" charset="0"/>
              </a:rPr>
              <a:t> = 1.5 cm/</a:t>
            </a:r>
            <a:r>
              <a:rPr lang="en-US" dirty="0" err="1">
                <a:latin typeface="Arial" panose="020B0604020202020204" pitchFamily="34" charset="0"/>
                <a:cs typeface="Arial" panose="020B0604020202020204" pitchFamily="34" charset="0"/>
              </a:rPr>
              <a:t>yr</a:t>
            </a: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2854B9E-00DB-724A-A6A5-DBF73C010B17}"/>
              </a:ext>
            </a:extLst>
          </p:cNvPr>
          <p:cNvSpPr txBox="1"/>
          <p:nvPr/>
        </p:nvSpPr>
        <p:spPr>
          <a:xfrm>
            <a:off x="5329584" y="2648033"/>
            <a:ext cx="1665841"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v</a:t>
            </a:r>
            <a:r>
              <a:rPr lang="en-US" baseline="-25000" dirty="0" err="1">
                <a:latin typeface="Arial" panose="020B0604020202020204" pitchFamily="34" charset="0"/>
                <a:cs typeface="Arial" panose="020B0604020202020204" pitchFamily="34" charset="0"/>
              </a:rPr>
              <a:t>y</a:t>
            </a:r>
            <a:r>
              <a:rPr lang="en-US" dirty="0">
                <a:latin typeface="Arial" panose="020B0604020202020204" pitchFamily="34" charset="0"/>
                <a:cs typeface="Arial" panose="020B0604020202020204" pitchFamily="34" charset="0"/>
              </a:rPr>
              <a:t> = -5.0 cm/</a:t>
            </a:r>
            <a:r>
              <a:rPr lang="en-US" dirty="0" err="1">
                <a:latin typeface="Arial" panose="020B0604020202020204" pitchFamily="34" charset="0"/>
                <a:cs typeface="Arial" panose="020B0604020202020204" pitchFamily="34" charset="0"/>
              </a:rPr>
              <a:t>yr</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831DBF5-77D0-9F48-925A-221F3357510D}"/>
              </a:ext>
            </a:extLst>
          </p:cNvPr>
          <p:cNvSpPr txBox="1"/>
          <p:nvPr/>
        </p:nvSpPr>
        <p:spPr>
          <a:xfrm>
            <a:off x="690018" y="3502929"/>
            <a:ext cx="1717137"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v</a:t>
            </a:r>
            <a:r>
              <a:rPr lang="en-US" baseline="-25000" dirty="0" err="1">
                <a:latin typeface="Arial" panose="020B0604020202020204" pitchFamily="34" charset="0"/>
                <a:cs typeface="Arial" panose="020B0604020202020204" pitchFamily="34" charset="0"/>
              </a:rPr>
              <a:t>z</a:t>
            </a:r>
            <a:r>
              <a:rPr lang="en-US" dirty="0">
                <a:latin typeface="Arial" panose="020B0604020202020204" pitchFamily="34" charset="0"/>
                <a:cs typeface="Arial" panose="020B0604020202020204" pitchFamily="34" charset="0"/>
              </a:rPr>
              <a:t> = 0.01 cm/</a:t>
            </a:r>
            <a:r>
              <a:rPr lang="en-US" dirty="0" err="1">
                <a:latin typeface="Arial" panose="020B0604020202020204" pitchFamily="34" charset="0"/>
                <a:cs typeface="Arial" panose="020B0604020202020204" pitchFamily="34" charset="0"/>
              </a:rPr>
              <a:t>yr</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48FC423-4C5F-BB4C-B13D-F146CAD2411D}"/>
              </a:ext>
            </a:extLst>
          </p:cNvPr>
          <p:cNvSpPr txBox="1"/>
          <p:nvPr/>
        </p:nvSpPr>
        <p:spPr>
          <a:xfrm>
            <a:off x="179462" y="515454"/>
            <a:ext cx="2738250"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The IGS reference frame</a:t>
            </a:r>
          </a:p>
        </p:txBody>
      </p:sp>
      <p:sp>
        <p:nvSpPr>
          <p:cNvPr id="2" name="Rectangle 1">
            <a:extLst>
              <a:ext uri="{FF2B5EF4-FFF2-40B4-BE49-F238E27FC236}">
                <a16:creationId xmlns:a16="http://schemas.microsoft.com/office/drawing/2014/main" id="{A66459A8-A25A-AC40-806D-395CE9B7E3FC}"/>
              </a:ext>
            </a:extLst>
          </p:cNvPr>
          <p:cNvSpPr/>
          <p:nvPr/>
        </p:nvSpPr>
        <p:spPr>
          <a:xfrm>
            <a:off x="4462669" y="1466476"/>
            <a:ext cx="385042"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x</a:t>
            </a:r>
            <a:r>
              <a:rPr lang="en-US" baseline="-25000" dirty="0">
                <a:latin typeface="Arial" panose="020B0604020202020204" pitchFamily="34" charset="0"/>
                <a:cs typeface="Arial" panose="020B0604020202020204" pitchFamily="34" charset="0"/>
              </a:rPr>
              <a:t>o</a:t>
            </a:r>
            <a:endParaRPr lang="en-US" dirty="0"/>
          </a:p>
        </p:txBody>
      </p:sp>
      <p:sp>
        <p:nvSpPr>
          <p:cNvPr id="13" name="Rectangle 12">
            <a:extLst>
              <a:ext uri="{FF2B5EF4-FFF2-40B4-BE49-F238E27FC236}">
                <a16:creationId xmlns:a16="http://schemas.microsoft.com/office/drawing/2014/main" id="{9A46FE44-AC35-6346-BABF-864D1359DC1D}"/>
              </a:ext>
            </a:extLst>
          </p:cNvPr>
          <p:cNvSpPr/>
          <p:nvPr/>
        </p:nvSpPr>
        <p:spPr>
          <a:xfrm>
            <a:off x="4439277" y="2607883"/>
            <a:ext cx="385042" cy="369332"/>
          </a:xfrm>
          <a:prstGeom prst="rect">
            <a:avLst/>
          </a:prstGeom>
        </p:spPr>
        <p:txBody>
          <a:bodyPr wrap="none">
            <a:spAutoFit/>
          </a:bodyPr>
          <a:lstStyle/>
          <a:p>
            <a:r>
              <a:rPr lang="en-US" dirty="0" err="1">
                <a:latin typeface="Arial" panose="020B0604020202020204" pitchFamily="34" charset="0"/>
                <a:cs typeface="Arial" panose="020B0604020202020204" pitchFamily="34" charset="0"/>
              </a:rPr>
              <a:t>y</a:t>
            </a:r>
            <a:r>
              <a:rPr lang="en-US" baseline="-25000" dirty="0" err="1">
                <a:latin typeface="Arial" panose="020B0604020202020204" pitchFamily="34" charset="0"/>
                <a:cs typeface="Arial" panose="020B0604020202020204" pitchFamily="34" charset="0"/>
              </a:rPr>
              <a:t>o</a:t>
            </a:r>
            <a:endParaRPr lang="en-US" dirty="0"/>
          </a:p>
        </p:txBody>
      </p:sp>
      <p:sp>
        <p:nvSpPr>
          <p:cNvPr id="14" name="Rectangle 13">
            <a:extLst>
              <a:ext uri="{FF2B5EF4-FFF2-40B4-BE49-F238E27FC236}">
                <a16:creationId xmlns:a16="http://schemas.microsoft.com/office/drawing/2014/main" id="{ED633734-855E-D041-B7D5-227403280F58}"/>
              </a:ext>
            </a:extLst>
          </p:cNvPr>
          <p:cNvSpPr/>
          <p:nvPr/>
        </p:nvSpPr>
        <p:spPr>
          <a:xfrm>
            <a:off x="4843277" y="3502929"/>
            <a:ext cx="385042"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z</a:t>
            </a:r>
            <a:r>
              <a:rPr lang="en-US" baseline="-25000" dirty="0">
                <a:latin typeface="Arial" panose="020B0604020202020204" pitchFamily="34" charset="0"/>
                <a:cs typeface="Arial" panose="020B0604020202020204" pitchFamily="34" charset="0"/>
              </a:rPr>
              <a:t>o</a:t>
            </a:r>
            <a:endParaRPr lang="en-US" dirty="0"/>
          </a:p>
        </p:txBody>
      </p:sp>
    </p:spTree>
    <p:extLst>
      <p:ext uri="{BB962C8B-B14F-4D97-AF65-F5344CB8AC3E}">
        <p14:creationId xmlns:p14="http://schemas.microsoft.com/office/powerpoint/2010/main" val="4043392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8FC423-4C5F-BB4C-B13D-F146CAD2411D}"/>
              </a:ext>
            </a:extLst>
          </p:cNvPr>
          <p:cNvSpPr txBox="1"/>
          <p:nvPr/>
        </p:nvSpPr>
        <p:spPr>
          <a:xfrm>
            <a:off x="179462" y="515454"/>
            <a:ext cx="2738250"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The IGS reference frame</a:t>
            </a:r>
          </a:p>
        </p:txBody>
      </p:sp>
      <p:pic>
        <p:nvPicPr>
          <p:cNvPr id="9" name="Picture 8">
            <a:extLst>
              <a:ext uri="{FF2B5EF4-FFF2-40B4-BE49-F238E27FC236}">
                <a16:creationId xmlns:a16="http://schemas.microsoft.com/office/drawing/2014/main" id="{E6BF181D-EC46-9F45-935B-F7C4D67B9C59}"/>
              </a:ext>
            </a:extLst>
          </p:cNvPr>
          <p:cNvPicPr>
            <a:picLocks noChangeAspect="1"/>
          </p:cNvPicPr>
          <p:nvPr/>
        </p:nvPicPr>
        <p:blipFill>
          <a:blip r:embed="rId4"/>
          <a:stretch>
            <a:fillRect/>
          </a:stretch>
        </p:blipFill>
        <p:spPr>
          <a:xfrm>
            <a:off x="314064" y="1068223"/>
            <a:ext cx="5826402" cy="3768695"/>
          </a:xfrm>
          <a:prstGeom prst="rect">
            <a:avLst/>
          </a:prstGeom>
        </p:spPr>
      </p:pic>
      <p:sp>
        <p:nvSpPr>
          <p:cNvPr id="16" name="TextBox 15">
            <a:extLst>
              <a:ext uri="{FF2B5EF4-FFF2-40B4-BE49-F238E27FC236}">
                <a16:creationId xmlns:a16="http://schemas.microsoft.com/office/drawing/2014/main" id="{AD67890B-3155-3748-BE6D-C79CAF752184}"/>
              </a:ext>
            </a:extLst>
          </p:cNvPr>
          <p:cNvSpPr txBox="1"/>
          <p:nvPr/>
        </p:nvSpPr>
        <p:spPr>
          <a:xfrm>
            <a:off x="68367" y="4866501"/>
            <a:ext cx="1788182" cy="276999"/>
          </a:xfrm>
          <a:prstGeom prst="rect">
            <a:avLst/>
          </a:prstGeom>
          <a:noFill/>
        </p:spPr>
        <p:txBody>
          <a:bodyPr wrap="none" rtlCol="0">
            <a:spAutoFit/>
          </a:bodyPr>
          <a:lstStyle/>
          <a:p>
            <a:r>
              <a:rPr lang="en-US" sz="1200" dirty="0" err="1"/>
              <a:t>Altamimi</a:t>
            </a:r>
            <a:r>
              <a:rPr lang="en-US" sz="1200" dirty="0"/>
              <a:t> et al., 2016, JGR</a:t>
            </a:r>
          </a:p>
        </p:txBody>
      </p:sp>
      <p:sp>
        <p:nvSpPr>
          <p:cNvPr id="17" name="TextBox 16">
            <a:extLst>
              <a:ext uri="{FF2B5EF4-FFF2-40B4-BE49-F238E27FC236}">
                <a16:creationId xmlns:a16="http://schemas.microsoft.com/office/drawing/2014/main" id="{CA52D593-BD5B-E645-BA96-C2BC6AAEAED2}"/>
              </a:ext>
            </a:extLst>
          </p:cNvPr>
          <p:cNvSpPr txBox="1"/>
          <p:nvPr/>
        </p:nvSpPr>
        <p:spPr>
          <a:xfrm>
            <a:off x="6255703" y="828911"/>
            <a:ext cx="2751745" cy="424731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ITRF is defined by reference epoch coordinates AND velocities at stations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ITRF velocity field very closely resembles absolute plate motion</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ITRF and IGS frames are both no-net-rotation frames – the sum of the angular velocities is constrained to be zero.</a:t>
            </a:r>
          </a:p>
        </p:txBody>
      </p:sp>
    </p:spTree>
    <p:extLst>
      <p:ext uri="{BB962C8B-B14F-4D97-AF65-F5344CB8AC3E}">
        <p14:creationId xmlns:p14="http://schemas.microsoft.com/office/powerpoint/2010/main" val="37956159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C3A5A-8141-AC49-9EC2-E1C336A4F8BB}"/>
              </a:ext>
            </a:extLst>
          </p:cNvPr>
          <p:cNvSpPr txBox="1"/>
          <p:nvPr/>
        </p:nvSpPr>
        <p:spPr>
          <a:xfrm>
            <a:off x="486060" y="577043"/>
            <a:ext cx="8178326" cy="421288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Outline</a:t>
            </a:r>
            <a:endParaRPr lang="en-US" sz="24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a reference frame?</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Traditional geodetic datums</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Global reference frames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System (ITRS)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Frame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is the ITRF realized?</a:t>
            </a:r>
          </a:p>
          <a:p>
            <a:pPr marL="285750" indent="-285750">
              <a:lnSpc>
                <a:spcPct val="150000"/>
              </a:lnSpc>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The International GNSS Service (IGS) realization of the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NGS aligns the U.S. National Spatial Reference System (NSRS) with the ITRF through the IGS frame</a:t>
            </a:r>
          </a:p>
        </p:txBody>
      </p:sp>
    </p:spTree>
    <p:extLst>
      <p:ext uri="{BB962C8B-B14F-4D97-AF65-F5344CB8AC3E}">
        <p14:creationId xmlns:p14="http://schemas.microsoft.com/office/powerpoint/2010/main" val="33993967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C3A5A-8141-AC49-9EC2-E1C336A4F8BB}"/>
              </a:ext>
            </a:extLst>
          </p:cNvPr>
          <p:cNvSpPr txBox="1"/>
          <p:nvPr/>
        </p:nvSpPr>
        <p:spPr>
          <a:xfrm>
            <a:off x="486060" y="577043"/>
            <a:ext cx="8178326" cy="421288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Outline</a:t>
            </a:r>
            <a:endParaRPr lang="en-US" sz="24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a reference frame?</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Traditional geodetic datums</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Global reference frames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System (ITRS)</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Terrestrial Reference Frame (ITRF)</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is the ITRF realized?</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International GNSS Service (IGS) realization of the ITRF</a:t>
            </a:r>
          </a:p>
          <a:p>
            <a:pPr marL="285750" indent="-285750">
              <a:lnSpc>
                <a:spcPct val="150000"/>
              </a:lnSpc>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How NGS aligns the U.S. National Spatial Reference System (NSRS) with the ITRF through the IGS frame</a:t>
            </a:r>
          </a:p>
        </p:txBody>
      </p:sp>
    </p:spTree>
    <p:extLst>
      <p:ext uri="{BB962C8B-B14F-4D97-AF65-F5344CB8AC3E}">
        <p14:creationId xmlns:p14="http://schemas.microsoft.com/office/powerpoint/2010/main" val="3610911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359504" y="1345665"/>
            <a:ext cx="8229600" cy="17564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charset="0"/>
                <a:cs typeface="Times New Roman" charset="0"/>
              </a:rPr>
              <a:t>How does NGS align the U.S. National Spatial Reference System (NSRS) with the ITRF/IGS?</a:t>
            </a:r>
          </a:p>
        </p:txBody>
      </p:sp>
    </p:spTree>
    <p:extLst>
      <p:ext uri="{BB962C8B-B14F-4D97-AF65-F5344CB8AC3E}">
        <p14:creationId xmlns:p14="http://schemas.microsoft.com/office/powerpoint/2010/main" val="6921481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359504" y="1345665"/>
            <a:ext cx="8229600" cy="17564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charset="0"/>
                <a:cs typeface="Times New Roman" charset="0"/>
              </a:rPr>
              <a:t>How does NGS align the U.S. National Spatial Reference System (NSRS) with the ITRF/IGS?</a:t>
            </a:r>
          </a:p>
        </p:txBody>
      </p:sp>
      <p:sp>
        <p:nvSpPr>
          <p:cNvPr id="4" name="Title 1">
            <a:extLst>
              <a:ext uri="{FF2B5EF4-FFF2-40B4-BE49-F238E27FC236}">
                <a16:creationId xmlns:a16="http://schemas.microsoft.com/office/drawing/2014/main" id="{C070FE98-8CF1-2C44-8878-C87CB6748407}"/>
              </a:ext>
            </a:extLst>
          </p:cNvPr>
          <p:cNvSpPr txBox="1">
            <a:spLocks/>
          </p:cNvSpPr>
          <p:nvPr/>
        </p:nvSpPr>
        <p:spPr>
          <a:xfrm>
            <a:off x="590240" y="3567572"/>
            <a:ext cx="8229600" cy="1192436"/>
          </a:xfrm>
          <a:prstGeom prst="rect">
            <a:avLst/>
          </a:prstGeom>
          <a:solidFill>
            <a:schemeClr val="bg1"/>
          </a:solidFill>
          <a:ln>
            <a:solidFill>
              <a:schemeClr val="tx1"/>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latin typeface="Times New Roman" charset="0"/>
                <a:cs typeface="Times New Roman" charset="0"/>
              </a:rPr>
              <a:t>When we say the NSRS is aligned with the ITRF/IGS frames, we mean that stations in the </a:t>
            </a:r>
            <a:r>
              <a:rPr lang="en-US" sz="2000" dirty="0">
                <a:solidFill>
                  <a:srgbClr val="FF0000"/>
                </a:solidFill>
                <a:latin typeface="Times New Roman" charset="0"/>
                <a:cs typeface="Times New Roman" charset="0"/>
              </a:rPr>
              <a:t>N</a:t>
            </a:r>
            <a:r>
              <a:rPr lang="en-US" sz="2000" dirty="0">
                <a:latin typeface="Times New Roman" charset="0"/>
                <a:cs typeface="Times New Roman" charset="0"/>
              </a:rPr>
              <a:t>OAA </a:t>
            </a:r>
            <a:r>
              <a:rPr lang="en-US" sz="2000" dirty="0">
                <a:solidFill>
                  <a:srgbClr val="FF0000"/>
                </a:solidFill>
                <a:latin typeface="Times New Roman" charset="0"/>
                <a:cs typeface="Times New Roman" charset="0"/>
              </a:rPr>
              <a:t>C</a:t>
            </a:r>
            <a:r>
              <a:rPr lang="en-US" sz="2000" dirty="0">
                <a:latin typeface="Times New Roman" charset="0"/>
                <a:cs typeface="Times New Roman" charset="0"/>
              </a:rPr>
              <a:t>ORS </a:t>
            </a:r>
            <a:r>
              <a:rPr lang="en-US" sz="2000" dirty="0">
                <a:solidFill>
                  <a:srgbClr val="FF0000"/>
                </a:solidFill>
                <a:latin typeface="Times New Roman" charset="0"/>
                <a:cs typeface="Times New Roman" charset="0"/>
              </a:rPr>
              <a:t>N</a:t>
            </a:r>
            <a:r>
              <a:rPr lang="en-US" sz="2000" dirty="0">
                <a:latin typeface="Times New Roman" charset="0"/>
                <a:cs typeface="Times New Roman" charset="0"/>
              </a:rPr>
              <a:t>etwork (</a:t>
            </a:r>
            <a:r>
              <a:rPr lang="en-US" sz="2000" dirty="0">
                <a:solidFill>
                  <a:srgbClr val="FF0000"/>
                </a:solidFill>
                <a:latin typeface="Times New Roman" charset="0"/>
                <a:cs typeface="Times New Roman" charset="0"/>
              </a:rPr>
              <a:t>NCN</a:t>
            </a:r>
            <a:r>
              <a:rPr lang="en-US" sz="2000" dirty="0">
                <a:latin typeface="Times New Roman" charset="0"/>
                <a:cs typeface="Times New Roman" charset="0"/>
              </a:rPr>
              <a:t>) are aligned with those frames in the computation of the </a:t>
            </a:r>
            <a:r>
              <a:rPr lang="en-US" sz="2000" dirty="0">
                <a:solidFill>
                  <a:srgbClr val="FF0000"/>
                </a:solidFill>
                <a:latin typeface="Times New Roman" charset="0"/>
                <a:cs typeface="Times New Roman" charset="0"/>
              </a:rPr>
              <a:t>M</a:t>
            </a:r>
            <a:r>
              <a:rPr lang="en-US" sz="2000" dirty="0">
                <a:latin typeface="Times New Roman" charset="0"/>
                <a:cs typeface="Times New Roman" charset="0"/>
              </a:rPr>
              <a:t>ulti-</a:t>
            </a:r>
            <a:r>
              <a:rPr lang="en-US" sz="2000" dirty="0">
                <a:solidFill>
                  <a:srgbClr val="FF0000"/>
                </a:solidFill>
                <a:latin typeface="Times New Roman" charset="0"/>
                <a:cs typeface="Times New Roman" charset="0"/>
              </a:rPr>
              <a:t>Y</a:t>
            </a:r>
            <a:r>
              <a:rPr lang="en-US" sz="2000" dirty="0">
                <a:latin typeface="Times New Roman" charset="0"/>
                <a:cs typeface="Times New Roman" charset="0"/>
              </a:rPr>
              <a:t>ear </a:t>
            </a:r>
            <a:r>
              <a:rPr lang="en-US" sz="2000" dirty="0">
                <a:solidFill>
                  <a:srgbClr val="FF0000"/>
                </a:solidFill>
                <a:latin typeface="Times New Roman" charset="0"/>
                <a:cs typeface="Times New Roman" charset="0"/>
              </a:rPr>
              <a:t>C</a:t>
            </a:r>
            <a:r>
              <a:rPr lang="en-US" sz="2000" dirty="0">
                <a:latin typeface="Times New Roman" charset="0"/>
                <a:cs typeface="Times New Roman" charset="0"/>
              </a:rPr>
              <a:t>ORS </a:t>
            </a:r>
            <a:r>
              <a:rPr lang="en-US" sz="2000" dirty="0">
                <a:solidFill>
                  <a:srgbClr val="FF0000"/>
                </a:solidFill>
                <a:latin typeface="Times New Roman" charset="0"/>
                <a:cs typeface="Times New Roman" charset="0"/>
              </a:rPr>
              <a:t>S</a:t>
            </a:r>
            <a:r>
              <a:rPr lang="en-US" sz="2000" dirty="0">
                <a:latin typeface="Times New Roman" charset="0"/>
                <a:cs typeface="Times New Roman" charset="0"/>
              </a:rPr>
              <a:t>olutions (</a:t>
            </a:r>
            <a:r>
              <a:rPr lang="en-US" sz="2000" dirty="0">
                <a:solidFill>
                  <a:srgbClr val="FF0000"/>
                </a:solidFill>
                <a:latin typeface="Times New Roman" charset="0"/>
                <a:cs typeface="Times New Roman" charset="0"/>
              </a:rPr>
              <a:t>MYCS</a:t>
            </a:r>
            <a:r>
              <a:rPr lang="en-US" sz="2000" dirty="0">
                <a:latin typeface="Times New Roman" charset="0"/>
                <a:cs typeface="Times New Roman" charset="0"/>
              </a:rPr>
              <a:t>).</a:t>
            </a:r>
          </a:p>
        </p:txBody>
      </p:sp>
    </p:spTree>
    <p:extLst>
      <p:ext uri="{BB962C8B-B14F-4D97-AF65-F5344CB8AC3E}">
        <p14:creationId xmlns:p14="http://schemas.microsoft.com/office/powerpoint/2010/main" val="19980941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BD74D7-EE4C-8041-89DF-2362365C2675}"/>
              </a:ext>
            </a:extLst>
          </p:cNvPr>
          <p:cNvSpPr txBox="1"/>
          <p:nvPr/>
        </p:nvSpPr>
        <p:spPr>
          <a:xfrm>
            <a:off x="59821" y="478564"/>
            <a:ext cx="306372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NOAA CORS Network (NCN)</a:t>
            </a:r>
          </a:p>
        </p:txBody>
      </p:sp>
      <p:pic>
        <p:nvPicPr>
          <p:cNvPr id="15" name="Picture 14">
            <a:extLst>
              <a:ext uri="{FF2B5EF4-FFF2-40B4-BE49-F238E27FC236}">
                <a16:creationId xmlns:a16="http://schemas.microsoft.com/office/drawing/2014/main" id="{A46E91B4-E76C-5548-8FDE-F9D65010BF4D}"/>
              </a:ext>
            </a:extLst>
          </p:cNvPr>
          <p:cNvPicPr>
            <a:picLocks noChangeAspect="1"/>
          </p:cNvPicPr>
          <p:nvPr/>
        </p:nvPicPr>
        <p:blipFill>
          <a:blip r:embed="rId3"/>
          <a:stretch>
            <a:fillRect/>
          </a:stretch>
        </p:blipFill>
        <p:spPr>
          <a:xfrm>
            <a:off x="0" y="924808"/>
            <a:ext cx="9144000" cy="4208005"/>
          </a:xfrm>
          <a:prstGeom prst="rect">
            <a:avLst/>
          </a:prstGeom>
        </p:spPr>
      </p:pic>
      <p:sp>
        <p:nvSpPr>
          <p:cNvPr id="16" name="TextBox 15">
            <a:extLst>
              <a:ext uri="{FF2B5EF4-FFF2-40B4-BE49-F238E27FC236}">
                <a16:creationId xmlns:a16="http://schemas.microsoft.com/office/drawing/2014/main" id="{53FFA016-A092-0F42-8D26-AC521D19FE48}"/>
              </a:ext>
            </a:extLst>
          </p:cNvPr>
          <p:cNvSpPr txBox="1"/>
          <p:nvPr/>
        </p:nvSpPr>
        <p:spPr>
          <a:xfrm>
            <a:off x="8546" y="4802738"/>
            <a:ext cx="3236271" cy="307777"/>
          </a:xfrm>
          <a:prstGeom prst="rect">
            <a:avLst/>
          </a:prstGeom>
          <a:solidFill>
            <a:schemeClr val="bg1"/>
          </a:solidFill>
          <a:ln>
            <a:solidFill>
              <a:schemeClr val="tx1"/>
            </a:solidFill>
          </a:ln>
        </p:spPr>
        <p:txBody>
          <a:bodyPr wrap="none" rtlCol="0">
            <a:spAutoFit/>
          </a:bodyPr>
          <a:lstStyle/>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geodesy.noaa.gov</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CORS_Map</a:t>
            </a:r>
            <a:r>
              <a:rPr lang="en-US" sz="1400" dirty="0">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CA9B7BE3-ACC7-2346-BB53-154C3F3DD04E}"/>
              </a:ext>
            </a:extLst>
          </p:cNvPr>
          <p:cNvPicPr>
            <a:picLocks noChangeAspect="1"/>
          </p:cNvPicPr>
          <p:nvPr/>
        </p:nvPicPr>
        <p:blipFill>
          <a:blip r:embed="rId4"/>
          <a:stretch>
            <a:fillRect/>
          </a:stretch>
        </p:blipFill>
        <p:spPr>
          <a:xfrm>
            <a:off x="239463" y="2867042"/>
            <a:ext cx="1496125" cy="1643285"/>
          </a:xfrm>
          <a:prstGeom prst="rect">
            <a:avLst/>
          </a:prstGeom>
          <a:ln>
            <a:solidFill>
              <a:schemeClr val="tx1"/>
            </a:solidFill>
          </a:ln>
        </p:spPr>
      </p:pic>
    </p:spTree>
    <p:extLst>
      <p:ext uri="{BB962C8B-B14F-4D97-AF65-F5344CB8AC3E}">
        <p14:creationId xmlns:p14="http://schemas.microsoft.com/office/powerpoint/2010/main" val="28569654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96980" y="630140"/>
            <a:ext cx="6442117" cy="4344683"/>
          </a:xfrm>
          <a:prstGeom prst="rect">
            <a:avLst/>
          </a:prstGeom>
        </p:spPr>
      </p:pic>
      <p:sp>
        <p:nvSpPr>
          <p:cNvPr id="3" name="TextBox 2">
            <a:extLst>
              <a:ext uri="{FF2B5EF4-FFF2-40B4-BE49-F238E27FC236}">
                <a16:creationId xmlns:a16="http://schemas.microsoft.com/office/drawing/2014/main" id="{16D1EF59-EDD0-6E4A-B892-89C2906B066F}"/>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41545989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7" cy="4419591"/>
          </a:xfrm>
          <a:prstGeom prst="rect">
            <a:avLst/>
          </a:prstGeom>
        </p:spPr>
      </p:pic>
      <p:sp>
        <p:nvSpPr>
          <p:cNvPr id="3" name="TextBox 2">
            <a:extLst>
              <a:ext uri="{FF2B5EF4-FFF2-40B4-BE49-F238E27FC236}">
                <a16:creationId xmlns:a16="http://schemas.microsoft.com/office/drawing/2014/main" id="{C23F3753-AF11-2A45-B966-FBAEAA40DDA4}"/>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4157982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49486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What is a reference frame?</a:t>
            </a:r>
          </a:p>
        </p:txBody>
      </p:sp>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3493" y="1116310"/>
            <a:ext cx="4376909" cy="3844583"/>
          </a:xfrm>
          <a:prstGeom prst="rect">
            <a:avLst/>
          </a:prstGeom>
        </p:spPr>
      </p:pic>
      <p:sp>
        <p:nvSpPr>
          <p:cNvPr id="4" name="TextBox 3">
            <a:extLst>
              <a:ext uri="{FF2B5EF4-FFF2-40B4-BE49-F238E27FC236}">
                <a16:creationId xmlns:a16="http://schemas.microsoft.com/office/drawing/2014/main" id="{AB3D4C7E-5D39-3D4E-86B7-C7BBF9A9CCE8}"/>
              </a:ext>
            </a:extLst>
          </p:cNvPr>
          <p:cNvSpPr txBox="1"/>
          <p:nvPr/>
        </p:nvSpPr>
        <p:spPr>
          <a:xfrm>
            <a:off x="5580403" y="1087484"/>
            <a:ext cx="3555049"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simple reference frame can be defined in 3D with a triad of orthogonal axes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Once we define a standard unit of length we can use these axes to define coordinates for physical points</a:t>
            </a:r>
          </a:p>
        </p:txBody>
      </p:sp>
    </p:spTree>
    <p:extLst>
      <p:ext uri="{BB962C8B-B14F-4D97-AF65-F5344CB8AC3E}">
        <p14:creationId xmlns:p14="http://schemas.microsoft.com/office/powerpoint/2010/main" val="37818710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7" cy="4419591"/>
          </a:xfrm>
          <a:prstGeom prst="rect">
            <a:avLst/>
          </a:prstGeom>
        </p:spPr>
      </p:pic>
      <p:sp>
        <p:nvSpPr>
          <p:cNvPr id="5" name="Oval 4">
            <a:extLst>
              <a:ext uri="{FF2B5EF4-FFF2-40B4-BE49-F238E27FC236}">
                <a16:creationId xmlns:a16="http://schemas.microsoft.com/office/drawing/2014/main" id="{50763179-570E-754A-A0E6-0E785BB7C9D7}"/>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9841A9-7EEA-1B4F-9D82-30EBF81DF01D}"/>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8" name="Straight Arrow Connector 7">
            <a:extLst>
              <a:ext uri="{FF2B5EF4-FFF2-40B4-BE49-F238E27FC236}">
                <a16:creationId xmlns:a16="http://schemas.microsoft.com/office/drawing/2014/main" id="{0C3BA485-9311-2A45-92BA-F41D69A1495C}"/>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2825802-BD89-1140-8634-79DB545A55E4}"/>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0" name="TextBox 9">
            <a:extLst>
              <a:ext uri="{FF2B5EF4-FFF2-40B4-BE49-F238E27FC236}">
                <a16:creationId xmlns:a16="http://schemas.microsoft.com/office/drawing/2014/main" id="{65A6AF3C-EF6F-9540-9FD3-D9F67D9EE8E7}"/>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14607007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7" cy="4419591"/>
          </a:xfrm>
          <a:prstGeom prst="rect">
            <a:avLst/>
          </a:prstGeom>
        </p:spPr>
      </p:pic>
      <p:sp>
        <p:nvSpPr>
          <p:cNvPr id="8" name="Oval 7">
            <a:extLst>
              <a:ext uri="{FF2B5EF4-FFF2-40B4-BE49-F238E27FC236}">
                <a16:creationId xmlns:a16="http://schemas.microsoft.com/office/drawing/2014/main" id="{E226A420-CCFE-FF42-8AA5-901E32CA0F0D}"/>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B1BC06-B5EC-9748-BEB7-56CFDC826C27}"/>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0" name="Straight Arrow Connector 9">
            <a:extLst>
              <a:ext uri="{FF2B5EF4-FFF2-40B4-BE49-F238E27FC236}">
                <a16:creationId xmlns:a16="http://schemas.microsoft.com/office/drawing/2014/main" id="{CFDADFAA-EB19-5A45-A740-4DC8C37AD646}"/>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A6750EF-A30D-154D-BBF4-88893E01D5A2}"/>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4" name="TextBox 13">
            <a:extLst>
              <a:ext uri="{FF2B5EF4-FFF2-40B4-BE49-F238E27FC236}">
                <a16:creationId xmlns:a16="http://schemas.microsoft.com/office/drawing/2014/main" id="{722F2585-3145-3F4E-9C77-061E1D01292B}"/>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25815071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7" cy="4419591"/>
          </a:xfrm>
          <a:prstGeom prst="rect">
            <a:avLst/>
          </a:prstGeom>
        </p:spPr>
      </p:pic>
      <p:sp>
        <p:nvSpPr>
          <p:cNvPr id="10" name="Oval 9">
            <a:extLst>
              <a:ext uri="{FF2B5EF4-FFF2-40B4-BE49-F238E27FC236}">
                <a16:creationId xmlns:a16="http://schemas.microsoft.com/office/drawing/2014/main" id="{0110BBB9-39FE-5845-B1CD-81A2F9EB5944}"/>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5397B1-4BD0-CF4D-A567-CAEF890505C8}"/>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344079A2-6922-FC48-B67C-CD3821336A02}"/>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FD96638-11FD-814C-BD1D-1A7CBFE45AB3}"/>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8883A721-274D-1A48-BB34-69B89E013B06}"/>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54F19F-3732-3E4E-A2A6-281CDC127BAA}"/>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6" name="TextBox 15">
            <a:extLst>
              <a:ext uri="{FF2B5EF4-FFF2-40B4-BE49-F238E27FC236}">
                <a16:creationId xmlns:a16="http://schemas.microsoft.com/office/drawing/2014/main" id="{FCD5334D-62DC-A148-BCC9-DD63D3B4715C}"/>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39734852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7" cy="4419591"/>
          </a:xfrm>
          <a:prstGeom prst="rect">
            <a:avLst/>
          </a:prstGeom>
        </p:spPr>
      </p:pic>
      <p:sp>
        <p:nvSpPr>
          <p:cNvPr id="10" name="Oval 9">
            <a:extLst>
              <a:ext uri="{FF2B5EF4-FFF2-40B4-BE49-F238E27FC236}">
                <a16:creationId xmlns:a16="http://schemas.microsoft.com/office/drawing/2014/main" id="{98E36087-EC81-B748-B48A-0F65F776862F}"/>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B784300-05D0-1949-8032-E2801E7F708F}"/>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182E9056-53AC-9C4D-895D-3AA60785A9CF}"/>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27C68E1D-412C-C24E-BA4D-A131CE4CBFA6}"/>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B6FB6025-D1C6-7147-A99F-03840B58CA10}"/>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AC7B8C-B213-2A42-9F19-16F7FA5D2BD0}"/>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6" name="TextBox 15">
            <a:extLst>
              <a:ext uri="{FF2B5EF4-FFF2-40B4-BE49-F238E27FC236}">
                <a16:creationId xmlns:a16="http://schemas.microsoft.com/office/drawing/2014/main" id="{A4FAF628-5DCE-AE4C-A38F-0886388D1000}"/>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15485760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7" cy="4419591"/>
          </a:xfrm>
          <a:prstGeom prst="rect">
            <a:avLst/>
          </a:prstGeom>
        </p:spPr>
      </p:pic>
      <p:sp>
        <p:nvSpPr>
          <p:cNvPr id="10" name="Oval 9">
            <a:extLst>
              <a:ext uri="{FF2B5EF4-FFF2-40B4-BE49-F238E27FC236}">
                <a16:creationId xmlns:a16="http://schemas.microsoft.com/office/drawing/2014/main" id="{3ACEC6DF-C9A4-744B-B098-17B6CB6A408D}"/>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4CF94F-CF19-564A-AD2F-B6E82F54B4B1}"/>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6291A474-DF9F-F044-A3AA-B63931DA8595}"/>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F25A24D-D8F3-6D40-8D1B-69A4E00312A1}"/>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5F2FA7AB-8CF4-9646-999C-683A6DB89C72}"/>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77C283D-1C1F-2141-B992-7CA69A392E6C}"/>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6" name="TextBox 15">
            <a:extLst>
              <a:ext uri="{FF2B5EF4-FFF2-40B4-BE49-F238E27FC236}">
                <a16:creationId xmlns:a16="http://schemas.microsoft.com/office/drawing/2014/main" id="{BF6E2D7A-5477-554F-ACA0-29DE37EB8263}"/>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21292477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7" cy="4419592"/>
          </a:xfrm>
          <a:prstGeom prst="rect">
            <a:avLst/>
          </a:prstGeom>
        </p:spPr>
      </p:pic>
      <p:sp>
        <p:nvSpPr>
          <p:cNvPr id="10" name="Oval 9">
            <a:extLst>
              <a:ext uri="{FF2B5EF4-FFF2-40B4-BE49-F238E27FC236}">
                <a16:creationId xmlns:a16="http://schemas.microsoft.com/office/drawing/2014/main" id="{2B8E466E-DA28-B44A-AAD8-4674E276A2AC}"/>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C3E9163-1269-2847-AFFA-080CB10D5E78}"/>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41284560-2C3E-4C45-84ED-5916B4B2A02B}"/>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9E8EC11-548F-0E48-B4AA-4AF6975A3E94}"/>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2FDAFC1D-990D-DB4D-870B-896FCA8E951A}"/>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014F5FC-60DE-AF4B-AFC7-E704D5BE66E1}"/>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6" name="TextBox 15">
            <a:extLst>
              <a:ext uri="{FF2B5EF4-FFF2-40B4-BE49-F238E27FC236}">
                <a16:creationId xmlns:a16="http://schemas.microsoft.com/office/drawing/2014/main" id="{A792DE08-B47B-7A4E-9CC6-1E8DC1BA2DE1}"/>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3165332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7" cy="4419592"/>
          </a:xfrm>
          <a:prstGeom prst="rect">
            <a:avLst/>
          </a:prstGeom>
        </p:spPr>
      </p:pic>
      <p:sp>
        <p:nvSpPr>
          <p:cNvPr id="12" name="Oval 11">
            <a:extLst>
              <a:ext uri="{FF2B5EF4-FFF2-40B4-BE49-F238E27FC236}">
                <a16:creationId xmlns:a16="http://schemas.microsoft.com/office/drawing/2014/main" id="{966B7786-FA3A-D645-B647-D21ECDB2B7CD}"/>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2EB46C6-0C40-004C-973F-7EC4F73ED951}"/>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71048B56-61B6-DA4B-9589-F41029DF66F1}"/>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19A6B42-2FEB-AD4A-8039-2A74CFAE482B}"/>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50F5AAC7-1756-264F-87A2-B9EC53243B29}"/>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EFA1015-00BF-D745-A137-AD5C46EBB6C3}"/>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26D41BFB-6752-EC4F-B5B8-218A69FA7EF5}"/>
              </a:ext>
            </a:extLst>
          </p:cNvPr>
          <p:cNvSpPr/>
          <p:nvPr/>
        </p:nvSpPr>
        <p:spPr>
          <a:xfrm>
            <a:off x="335662" y="288103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FCA59D9-57ED-D34C-8A2A-433E4CDFF404}"/>
              </a:ext>
            </a:extLst>
          </p:cNvPr>
          <p:cNvSpPr txBox="1"/>
          <p:nvPr/>
        </p:nvSpPr>
        <p:spPr>
          <a:xfrm>
            <a:off x="643662" y="277865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0" name="TextBox 19">
            <a:extLst>
              <a:ext uri="{FF2B5EF4-FFF2-40B4-BE49-F238E27FC236}">
                <a16:creationId xmlns:a16="http://schemas.microsoft.com/office/drawing/2014/main" id="{9CBFEF57-5C52-C244-826D-E1F002D883DF}"/>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762984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7" cy="4419592"/>
          </a:xfrm>
          <a:prstGeom prst="rect">
            <a:avLst/>
          </a:prstGeom>
        </p:spPr>
      </p:pic>
      <p:sp>
        <p:nvSpPr>
          <p:cNvPr id="12" name="Oval 11">
            <a:extLst>
              <a:ext uri="{FF2B5EF4-FFF2-40B4-BE49-F238E27FC236}">
                <a16:creationId xmlns:a16="http://schemas.microsoft.com/office/drawing/2014/main" id="{B91B7B9B-E0FD-C647-A3CE-384E0BA6A19A}"/>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043B00-EFDC-9F4E-89B9-804C461CBF8D}"/>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FB6BBB38-1875-6B4A-9A6E-675CFD26EAF9}"/>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D65BF9E-3108-A24A-ADE2-33188257CEEC}"/>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1A5338EF-4C3D-964E-A9D8-688FADC4ACBF}"/>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7E4BE23-74FB-5147-8434-E1197847DE4E}"/>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AF906F27-9CBC-874C-A69E-BA700ED648EF}"/>
              </a:ext>
            </a:extLst>
          </p:cNvPr>
          <p:cNvSpPr/>
          <p:nvPr/>
        </p:nvSpPr>
        <p:spPr>
          <a:xfrm>
            <a:off x="335662" y="288103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5755BCE-2F15-D54F-9E31-AA4B4BB6C9B4}"/>
              </a:ext>
            </a:extLst>
          </p:cNvPr>
          <p:cNvSpPr txBox="1"/>
          <p:nvPr/>
        </p:nvSpPr>
        <p:spPr>
          <a:xfrm>
            <a:off x="643662" y="277865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0" name="TextBox 19">
            <a:extLst>
              <a:ext uri="{FF2B5EF4-FFF2-40B4-BE49-F238E27FC236}">
                <a16:creationId xmlns:a16="http://schemas.microsoft.com/office/drawing/2014/main" id="{1227606B-0B5D-4A4D-8119-336D602294FD}"/>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13820399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7" cy="4419592"/>
          </a:xfrm>
          <a:prstGeom prst="rect">
            <a:avLst/>
          </a:prstGeom>
        </p:spPr>
      </p:pic>
      <p:sp>
        <p:nvSpPr>
          <p:cNvPr id="12" name="Oval 11">
            <a:extLst>
              <a:ext uri="{FF2B5EF4-FFF2-40B4-BE49-F238E27FC236}">
                <a16:creationId xmlns:a16="http://schemas.microsoft.com/office/drawing/2014/main" id="{F57ED2D3-3241-5443-842D-9ECC9FD76C66}"/>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922296A-465D-B64F-90D1-DE4EB134BD91}"/>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AA783A9E-3DCE-6A46-98D8-C85ED59C9AC4}"/>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B786470-DD22-344B-A4B7-1E3D561C4732}"/>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FBF66A4A-A8E9-1F45-956A-7D5D8D1E514A}"/>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8B8F986-C2E7-CF41-8D4F-67E6985B22A4}"/>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3758F791-A0A6-4E4E-8F2A-C60A9302CAFB}"/>
              </a:ext>
            </a:extLst>
          </p:cNvPr>
          <p:cNvSpPr/>
          <p:nvPr/>
        </p:nvSpPr>
        <p:spPr>
          <a:xfrm>
            <a:off x="335662" y="288103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5A23F59-F8CB-4D4E-B6A5-4177F1D733AD}"/>
              </a:ext>
            </a:extLst>
          </p:cNvPr>
          <p:cNvSpPr txBox="1"/>
          <p:nvPr/>
        </p:nvSpPr>
        <p:spPr>
          <a:xfrm>
            <a:off x="643662" y="277865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TextBox 21">
            <a:extLst>
              <a:ext uri="{FF2B5EF4-FFF2-40B4-BE49-F238E27FC236}">
                <a16:creationId xmlns:a16="http://schemas.microsoft.com/office/drawing/2014/main" id="{BD3E9A69-1D6B-F04F-BC37-BBADAA684015}"/>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18172351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7" cy="4419592"/>
          </a:xfrm>
          <a:prstGeom prst="rect">
            <a:avLst/>
          </a:prstGeom>
        </p:spPr>
      </p:pic>
      <p:sp>
        <p:nvSpPr>
          <p:cNvPr id="12" name="Oval 11">
            <a:extLst>
              <a:ext uri="{FF2B5EF4-FFF2-40B4-BE49-F238E27FC236}">
                <a16:creationId xmlns:a16="http://schemas.microsoft.com/office/drawing/2014/main" id="{ED984EB8-62AD-8F45-8C37-14F2343A5B89}"/>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D70013-3706-0845-9628-A756DC0F80A4}"/>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284FCD7C-2EAF-6546-A221-1958241CAA83}"/>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7478DF2-EF65-0E40-9CBC-C7242E3ED04B}"/>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3E118108-D396-0D48-80C2-25026E6A0FD6}"/>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03A0820-1D50-DC43-97D7-50D724D7CDDE}"/>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7AFEE06E-C019-7C4F-8A96-8A08B061D06C}"/>
              </a:ext>
            </a:extLst>
          </p:cNvPr>
          <p:cNvSpPr/>
          <p:nvPr/>
        </p:nvSpPr>
        <p:spPr>
          <a:xfrm>
            <a:off x="335662" y="288103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4F3ABE3-FCE2-E24A-9378-461A8EFD27E3}"/>
              </a:ext>
            </a:extLst>
          </p:cNvPr>
          <p:cNvSpPr txBox="1"/>
          <p:nvPr/>
        </p:nvSpPr>
        <p:spPr>
          <a:xfrm>
            <a:off x="643662" y="277865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TextBox 21">
            <a:extLst>
              <a:ext uri="{FF2B5EF4-FFF2-40B4-BE49-F238E27FC236}">
                <a16:creationId xmlns:a16="http://schemas.microsoft.com/office/drawing/2014/main" id="{537CCBB7-1796-7940-8A99-3FB5AD533AE6}"/>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4082350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49486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What is a reference frame?</a:t>
            </a:r>
          </a:p>
        </p:txBody>
      </p:sp>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3493" y="1119552"/>
            <a:ext cx="4376909" cy="3838098"/>
          </a:xfrm>
          <a:prstGeom prst="rect">
            <a:avLst/>
          </a:prstGeom>
        </p:spPr>
      </p:pic>
      <p:sp>
        <p:nvSpPr>
          <p:cNvPr id="4" name="TextBox 3">
            <a:extLst>
              <a:ext uri="{FF2B5EF4-FFF2-40B4-BE49-F238E27FC236}">
                <a16:creationId xmlns:a16="http://schemas.microsoft.com/office/drawing/2014/main" id="{C15469CE-B572-A54A-9960-19C2581EF768}"/>
              </a:ext>
            </a:extLst>
          </p:cNvPr>
          <p:cNvSpPr txBox="1"/>
          <p:nvPr/>
        </p:nvSpPr>
        <p:spPr>
          <a:xfrm>
            <a:off x="5580403" y="1087484"/>
            <a:ext cx="3555049"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simple reference frame can be defined in 3D with a triad of orthogonal axes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Once we define a standard unit of length we can use these axes to define coordinates for physical points</a:t>
            </a:r>
          </a:p>
        </p:txBody>
      </p:sp>
    </p:spTree>
    <p:extLst>
      <p:ext uri="{BB962C8B-B14F-4D97-AF65-F5344CB8AC3E}">
        <p14:creationId xmlns:p14="http://schemas.microsoft.com/office/powerpoint/2010/main" val="39037192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7" cy="4419592"/>
          </a:xfrm>
          <a:prstGeom prst="rect">
            <a:avLst/>
          </a:prstGeom>
        </p:spPr>
      </p:pic>
      <p:sp>
        <p:nvSpPr>
          <p:cNvPr id="12" name="Oval 11">
            <a:extLst>
              <a:ext uri="{FF2B5EF4-FFF2-40B4-BE49-F238E27FC236}">
                <a16:creationId xmlns:a16="http://schemas.microsoft.com/office/drawing/2014/main" id="{FB484B4A-F0DA-C947-8BA8-3F05D70F2E33}"/>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714AF11-E3EE-FB43-A961-88682EDFBA53}"/>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DC52D7FF-11BF-DE44-838F-B3ABBF5BD12F}"/>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992EEA2A-5160-394B-B856-0199EB4173E0}"/>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9F23C8EF-3733-4D47-8248-B4F082915472}"/>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9C9B1CE-7FEE-5240-9212-E748D6991388}"/>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59F59BC7-372A-B743-A987-02EC4A5E82E1}"/>
              </a:ext>
            </a:extLst>
          </p:cNvPr>
          <p:cNvSpPr/>
          <p:nvPr/>
        </p:nvSpPr>
        <p:spPr>
          <a:xfrm>
            <a:off x="335662" y="288103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0BDD6B3-4D45-634B-BDFC-EB759A561C56}"/>
              </a:ext>
            </a:extLst>
          </p:cNvPr>
          <p:cNvSpPr txBox="1"/>
          <p:nvPr/>
        </p:nvSpPr>
        <p:spPr>
          <a:xfrm>
            <a:off x="643662" y="277865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0" name="Oval 19">
            <a:extLst>
              <a:ext uri="{FF2B5EF4-FFF2-40B4-BE49-F238E27FC236}">
                <a16:creationId xmlns:a16="http://schemas.microsoft.com/office/drawing/2014/main" id="{F856D9BE-E2EF-6E44-A19E-C09BC9785C76}"/>
              </a:ext>
            </a:extLst>
          </p:cNvPr>
          <p:cNvSpPr/>
          <p:nvPr/>
        </p:nvSpPr>
        <p:spPr>
          <a:xfrm>
            <a:off x="335662" y="343348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20C8F70-C0FA-4F4C-B80D-11370B0C5832}"/>
              </a:ext>
            </a:extLst>
          </p:cNvPr>
          <p:cNvSpPr txBox="1"/>
          <p:nvPr/>
        </p:nvSpPr>
        <p:spPr>
          <a:xfrm>
            <a:off x="643662" y="3331106"/>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2" name="TextBox 21">
            <a:extLst>
              <a:ext uri="{FF2B5EF4-FFF2-40B4-BE49-F238E27FC236}">
                <a16:creationId xmlns:a16="http://schemas.microsoft.com/office/drawing/2014/main" id="{305337DA-C9F5-6C48-9CD8-DA13D8EE0237}"/>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9353537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8" cy="4419592"/>
          </a:xfrm>
          <a:prstGeom prst="rect">
            <a:avLst/>
          </a:prstGeom>
        </p:spPr>
      </p:pic>
      <p:sp>
        <p:nvSpPr>
          <p:cNvPr id="14" name="Oval 13">
            <a:extLst>
              <a:ext uri="{FF2B5EF4-FFF2-40B4-BE49-F238E27FC236}">
                <a16:creationId xmlns:a16="http://schemas.microsoft.com/office/drawing/2014/main" id="{5DC8EACD-99FD-D14D-930A-B62A1EEC9F86}"/>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45C907C-1C99-B541-8149-4F7341B5B8AE}"/>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6" name="Straight Arrow Connector 15">
            <a:extLst>
              <a:ext uri="{FF2B5EF4-FFF2-40B4-BE49-F238E27FC236}">
                <a16:creationId xmlns:a16="http://schemas.microsoft.com/office/drawing/2014/main" id="{BF4EBA8C-318A-3A4A-97DF-ED6FB11371AD}"/>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4103CDF-9FF6-8C4F-B46F-652CB20E91EE}"/>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8" name="Oval 17">
            <a:extLst>
              <a:ext uri="{FF2B5EF4-FFF2-40B4-BE49-F238E27FC236}">
                <a16:creationId xmlns:a16="http://schemas.microsoft.com/office/drawing/2014/main" id="{4610A640-442B-F642-821B-1DD240E167FA}"/>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77F632A-5013-C849-BD40-D09080955C9A}"/>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20" name="Oval 19">
            <a:extLst>
              <a:ext uri="{FF2B5EF4-FFF2-40B4-BE49-F238E27FC236}">
                <a16:creationId xmlns:a16="http://schemas.microsoft.com/office/drawing/2014/main" id="{DA72ED64-6E9D-C34F-AC7C-79007C0410F1}"/>
              </a:ext>
            </a:extLst>
          </p:cNvPr>
          <p:cNvSpPr/>
          <p:nvPr/>
        </p:nvSpPr>
        <p:spPr>
          <a:xfrm>
            <a:off x="335662" y="288103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144CC11-55CD-8B4F-BBFC-D06EF97D1352}"/>
              </a:ext>
            </a:extLst>
          </p:cNvPr>
          <p:cNvSpPr txBox="1"/>
          <p:nvPr/>
        </p:nvSpPr>
        <p:spPr>
          <a:xfrm>
            <a:off x="643662" y="277865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Oval 21">
            <a:extLst>
              <a:ext uri="{FF2B5EF4-FFF2-40B4-BE49-F238E27FC236}">
                <a16:creationId xmlns:a16="http://schemas.microsoft.com/office/drawing/2014/main" id="{F02A77C0-1156-E84D-8188-C2CB88A66B20}"/>
              </a:ext>
            </a:extLst>
          </p:cNvPr>
          <p:cNvSpPr/>
          <p:nvPr/>
        </p:nvSpPr>
        <p:spPr>
          <a:xfrm>
            <a:off x="335662" y="343348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8CE1EFB-5A12-8645-A330-898168A8AA96}"/>
              </a:ext>
            </a:extLst>
          </p:cNvPr>
          <p:cNvSpPr txBox="1"/>
          <p:nvPr/>
        </p:nvSpPr>
        <p:spPr>
          <a:xfrm>
            <a:off x="643662" y="3331106"/>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4" name="TextBox 23">
            <a:extLst>
              <a:ext uri="{FF2B5EF4-FFF2-40B4-BE49-F238E27FC236}">
                <a16:creationId xmlns:a16="http://schemas.microsoft.com/office/drawing/2014/main" id="{8A3DCC0A-6013-0749-8C7F-9BA2F6F6CCAB}"/>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9401676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8" cy="4419592"/>
          </a:xfrm>
          <a:prstGeom prst="rect">
            <a:avLst/>
          </a:prstGeom>
        </p:spPr>
      </p:pic>
      <p:sp>
        <p:nvSpPr>
          <p:cNvPr id="14" name="Oval 13">
            <a:extLst>
              <a:ext uri="{FF2B5EF4-FFF2-40B4-BE49-F238E27FC236}">
                <a16:creationId xmlns:a16="http://schemas.microsoft.com/office/drawing/2014/main" id="{AD03B99A-7054-7C4B-8F03-2F005B11A949}"/>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653222B-78EA-0B42-9B31-97F6520DA6DF}"/>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6" name="Straight Arrow Connector 15">
            <a:extLst>
              <a:ext uri="{FF2B5EF4-FFF2-40B4-BE49-F238E27FC236}">
                <a16:creationId xmlns:a16="http://schemas.microsoft.com/office/drawing/2014/main" id="{1C517B77-3BBB-C44F-843B-B0D25B6CF8C2}"/>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DC254668-776F-334A-8843-A3015BEB9AC8}"/>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8" name="Oval 17">
            <a:extLst>
              <a:ext uri="{FF2B5EF4-FFF2-40B4-BE49-F238E27FC236}">
                <a16:creationId xmlns:a16="http://schemas.microsoft.com/office/drawing/2014/main" id="{7FC11634-9A33-2645-8F35-8EB18C73B7DD}"/>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BA38842-5E95-3B4D-BAEE-2E24702126AB}"/>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20" name="Oval 19">
            <a:extLst>
              <a:ext uri="{FF2B5EF4-FFF2-40B4-BE49-F238E27FC236}">
                <a16:creationId xmlns:a16="http://schemas.microsoft.com/office/drawing/2014/main" id="{4657D708-1F54-9A43-B2AD-08D9F428F693}"/>
              </a:ext>
            </a:extLst>
          </p:cNvPr>
          <p:cNvSpPr/>
          <p:nvPr/>
        </p:nvSpPr>
        <p:spPr>
          <a:xfrm>
            <a:off x="335662" y="288103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4D43B4D-24E6-D149-A787-5EC273F6E04E}"/>
              </a:ext>
            </a:extLst>
          </p:cNvPr>
          <p:cNvSpPr txBox="1"/>
          <p:nvPr/>
        </p:nvSpPr>
        <p:spPr>
          <a:xfrm>
            <a:off x="643662" y="277865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Oval 21">
            <a:extLst>
              <a:ext uri="{FF2B5EF4-FFF2-40B4-BE49-F238E27FC236}">
                <a16:creationId xmlns:a16="http://schemas.microsoft.com/office/drawing/2014/main" id="{17798D45-33DF-2D48-9C70-611FC263515E}"/>
              </a:ext>
            </a:extLst>
          </p:cNvPr>
          <p:cNvSpPr/>
          <p:nvPr/>
        </p:nvSpPr>
        <p:spPr>
          <a:xfrm>
            <a:off x="335662" y="343348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0199F93-3CE9-F943-A23F-96A0686A3A5F}"/>
              </a:ext>
            </a:extLst>
          </p:cNvPr>
          <p:cNvSpPr txBox="1"/>
          <p:nvPr/>
        </p:nvSpPr>
        <p:spPr>
          <a:xfrm>
            <a:off x="643662" y="3331106"/>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4" name="TextBox 23">
            <a:extLst>
              <a:ext uri="{FF2B5EF4-FFF2-40B4-BE49-F238E27FC236}">
                <a16:creationId xmlns:a16="http://schemas.microsoft.com/office/drawing/2014/main" id="{44310770-B40D-C94F-8A27-91AD173179AA}"/>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36117331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8" cy="4419592"/>
          </a:xfrm>
          <a:prstGeom prst="rect">
            <a:avLst/>
          </a:prstGeom>
        </p:spPr>
      </p:pic>
      <p:sp>
        <p:nvSpPr>
          <p:cNvPr id="14" name="Oval 13">
            <a:extLst>
              <a:ext uri="{FF2B5EF4-FFF2-40B4-BE49-F238E27FC236}">
                <a16:creationId xmlns:a16="http://schemas.microsoft.com/office/drawing/2014/main" id="{2B8728EC-B1F9-BB4F-A44E-EB08E85ACAB8}"/>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1ABC0C-2FAD-E842-AB4B-868CEC48E962}"/>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6" name="Straight Arrow Connector 15">
            <a:extLst>
              <a:ext uri="{FF2B5EF4-FFF2-40B4-BE49-F238E27FC236}">
                <a16:creationId xmlns:a16="http://schemas.microsoft.com/office/drawing/2014/main" id="{9D9F2AC4-420F-8D44-85B6-05AE99007CCD}"/>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DCFB0D7-2725-BA46-81F8-C95BEFC785AA}"/>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8" name="Oval 17">
            <a:extLst>
              <a:ext uri="{FF2B5EF4-FFF2-40B4-BE49-F238E27FC236}">
                <a16:creationId xmlns:a16="http://schemas.microsoft.com/office/drawing/2014/main" id="{957BC888-52A1-BF49-80C8-A7C45F537EB4}"/>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0E88292-BC50-0047-A350-260B73C2C63A}"/>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20" name="Oval 19">
            <a:extLst>
              <a:ext uri="{FF2B5EF4-FFF2-40B4-BE49-F238E27FC236}">
                <a16:creationId xmlns:a16="http://schemas.microsoft.com/office/drawing/2014/main" id="{960949FF-DAF0-DB42-84D2-CE7560633E3F}"/>
              </a:ext>
            </a:extLst>
          </p:cNvPr>
          <p:cNvSpPr/>
          <p:nvPr/>
        </p:nvSpPr>
        <p:spPr>
          <a:xfrm>
            <a:off x="335662" y="288103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E9B0534-07DB-5A4B-BA76-096CB2CD026C}"/>
              </a:ext>
            </a:extLst>
          </p:cNvPr>
          <p:cNvSpPr txBox="1"/>
          <p:nvPr/>
        </p:nvSpPr>
        <p:spPr>
          <a:xfrm>
            <a:off x="643662" y="277865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Oval 21">
            <a:extLst>
              <a:ext uri="{FF2B5EF4-FFF2-40B4-BE49-F238E27FC236}">
                <a16:creationId xmlns:a16="http://schemas.microsoft.com/office/drawing/2014/main" id="{FBF73665-BFD6-5D48-A2E3-D3B3ED394720}"/>
              </a:ext>
            </a:extLst>
          </p:cNvPr>
          <p:cNvSpPr/>
          <p:nvPr/>
        </p:nvSpPr>
        <p:spPr>
          <a:xfrm>
            <a:off x="335662" y="343348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6953935-4FCA-4A4F-9529-B7D4FE0E3915}"/>
              </a:ext>
            </a:extLst>
          </p:cNvPr>
          <p:cNvSpPr txBox="1"/>
          <p:nvPr/>
        </p:nvSpPr>
        <p:spPr>
          <a:xfrm>
            <a:off x="643662" y="3331106"/>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4" name="TextBox 23">
            <a:extLst>
              <a:ext uri="{FF2B5EF4-FFF2-40B4-BE49-F238E27FC236}">
                <a16:creationId xmlns:a16="http://schemas.microsoft.com/office/drawing/2014/main" id="{325F85C4-F4FC-354A-BABB-C371F7628ED0}"/>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22754887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8" cy="4419592"/>
          </a:xfrm>
          <a:prstGeom prst="rect">
            <a:avLst/>
          </a:prstGeom>
        </p:spPr>
      </p:pic>
      <p:sp>
        <p:nvSpPr>
          <p:cNvPr id="14" name="Oval 13">
            <a:extLst>
              <a:ext uri="{FF2B5EF4-FFF2-40B4-BE49-F238E27FC236}">
                <a16:creationId xmlns:a16="http://schemas.microsoft.com/office/drawing/2014/main" id="{E6337ECF-CB3F-4A41-8097-EADCCD2F0185}"/>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FE1C0A3-A59C-2647-9C0A-9DC6D7BF4706}"/>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6" name="Straight Arrow Connector 15">
            <a:extLst>
              <a:ext uri="{FF2B5EF4-FFF2-40B4-BE49-F238E27FC236}">
                <a16:creationId xmlns:a16="http://schemas.microsoft.com/office/drawing/2014/main" id="{F5E89A46-ADFB-7848-9124-31F02B7AFD71}"/>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B21A442-CB5D-894F-A2DA-BE7BE5F643A6}"/>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8" name="Oval 17">
            <a:extLst>
              <a:ext uri="{FF2B5EF4-FFF2-40B4-BE49-F238E27FC236}">
                <a16:creationId xmlns:a16="http://schemas.microsoft.com/office/drawing/2014/main" id="{BE02795A-51CC-9C4C-A99A-ABB981052548}"/>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507298E-3E13-0544-B33D-39A844E4C276}"/>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20" name="Oval 19">
            <a:extLst>
              <a:ext uri="{FF2B5EF4-FFF2-40B4-BE49-F238E27FC236}">
                <a16:creationId xmlns:a16="http://schemas.microsoft.com/office/drawing/2014/main" id="{1FEA1BB5-3B1B-C145-828E-A8B050DF9006}"/>
              </a:ext>
            </a:extLst>
          </p:cNvPr>
          <p:cNvSpPr/>
          <p:nvPr/>
        </p:nvSpPr>
        <p:spPr>
          <a:xfrm>
            <a:off x="335662" y="288103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5FD58F2-DBED-2B4B-8F60-B95333926A77}"/>
              </a:ext>
            </a:extLst>
          </p:cNvPr>
          <p:cNvSpPr txBox="1"/>
          <p:nvPr/>
        </p:nvSpPr>
        <p:spPr>
          <a:xfrm>
            <a:off x="643662" y="277865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Oval 21">
            <a:extLst>
              <a:ext uri="{FF2B5EF4-FFF2-40B4-BE49-F238E27FC236}">
                <a16:creationId xmlns:a16="http://schemas.microsoft.com/office/drawing/2014/main" id="{6519062F-D1DE-E444-ACF4-4E02A162DD4D}"/>
              </a:ext>
            </a:extLst>
          </p:cNvPr>
          <p:cNvSpPr/>
          <p:nvPr/>
        </p:nvSpPr>
        <p:spPr>
          <a:xfrm>
            <a:off x="335662" y="343348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93007C0-CA20-AB47-AEFD-391FC7C85131}"/>
              </a:ext>
            </a:extLst>
          </p:cNvPr>
          <p:cNvSpPr txBox="1"/>
          <p:nvPr/>
        </p:nvSpPr>
        <p:spPr>
          <a:xfrm>
            <a:off x="643662" y="3331106"/>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4" name="TextBox 23">
            <a:extLst>
              <a:ext uri="{FF2B5EF4-FFF2-40B4-BE49-F238E27FC236}">
                <a16:creationId xmlns:a16="http://schemas.microsoft.com/office/drawing/2014/main" id="{281AA827-FAE7-6646-B2C2-D2FFBD17814D}"/>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12538745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8" cy="4419592"/>
          </a:xfrm>
          <a:prstGeom prst="rect">
            <a:avLst/>
          </a:prstGeom>
        </p:spPr>
      </p:pic>
      <p:sp>
        <p:nvSpPr>
          <p:cNvPr id="14" name="Oval 13">
            <a:extLst>
              <a:ext uri="{FF2B5EF4-FFF2-40B4-BE49-F238E27FC236}">
                <a16:creationId xmlns:a16="http://schemas.microsoft.com/office/drawing/2014/main" id="{07A56703-B812-C24B-A666-77666CD4BF6B}"/>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7FA58E8-E62D-064A-9532-FAB55682643F}"/>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6" name="Straight Arrow Connector 15">
            <a:extLst>
              <a:ext uri="{FF2B5EF4-FFF2-40B4-BE49-F238E27FC236}">
                <a16:creationId xmlns:a16="http://schemas.microsoft.com/office/drawing/2014/main" id="{0A606BDE-D527-E149-98F3-21C32B5DC9D9}"/>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DBF7B6B-0FD1-5C40-9AE1-24E325F26EF1}"/>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8" name="Oval 17">
            <a:extLst>
              <a:ext uri="{FF2B5EF4-FFF2-40B4-BE49-F238E27FC236}">
                <a16:creationId xmlns:a16="http://schemas.microsoft.com/office/drawing/2014/main" id="{7539FF92-98DA-034F-ADEA-8E8B5051BA8F}"/>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6E4EA47-3548-5C4F-B79A-CC0EC760DA1A}"/>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20" name="Oval 19">
            <a:extLst>
              <a:ext uri="{FF2B5EF4-FFF2-40B4-BE49-F238E27FC236}">
                <a16:creationId xmlns:a16="http://schemas.microsoft.com/office/drawing/2014/main" id="{D935B4AF-C51F-A844-9AB4-FA1CF6F5E05E}"/>
              </a:ext>
            </a:extLst>
          </p:cNvPr>
          <p:cNvSpPr/>
          <p:nvPr/>
        </p:nvSpPr>
        <p:spPr>
          <a:xfrm>
            <a:off x="335662" y="288103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0D88FCF-34B9-C448-98B8-F310CDEF56A9}"/>
              </a:ext>
            </a:extLst>
          </p:cNvPr>
          <p:cNvSpPr txBox="1"/>
          <p:nvPr/>
        </p:nvSpPr>
        <p:spPr>
          <a:xfrm>
            <a:off x="643662" y="277865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Oval 21">
            <a:extLst>
              <a:ext uri="{FF2B5EF4-FFF2-40B4-BE49-F238E27FC236}">
                <a16:creationId xmlns:a16="http://schemas.microsoft.com/office/drawing/2014/main" id="{34B3232A-9790-7C4F-81EC-B1BA51BC82B2}"/>
              </a:ext>
            </a:extLst>
          </p:cNvPr>
          <p:cNvSpPr/>
          <p:nvPr/>
        </p:nvSpPr>
        <p:spPr>
          <a:xfrm>
            <a:off x="335662" y="343348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C5BFD5-6122-2744-BA5D-30D5BEB56236}"/>
              </a:ext>
            </a:extLst>
          </p:cNvPr>
          <p:cNvSpPr txBox="1"/>
          <p:nvPr/>
        </p:nvSpPr>
        <p:spPr>
          <a:xfrm>
            <a:off x="643662" y="3331106"/>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4" name="TextBox 23">
            <a:extLst>
              <a:ext uri="{FF2B5EF4-FFF2-40B4-BE49-F238E27FC236}">
                <a16:creationId xmlns:a16="http://schemas.microsoft.com/office/drawing/2014/main" id="{B1841543-4E9E-B147-B828-09F079B683CC}"/>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21074695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8" cy="4419592"/>
          </a:xfrm>
          <a:prstGeom prst="rect">
            <a:avLst/>
          </a:prstGeom>
        </p:spPr>
      </p:pic>
      <p:sp>
        <p:nvSpPr>
          <p:cNvPr id="14" name="Oval 13">
            <a:extLst>
              <a:ext uri="{FF2B5EF4-FFF2-40B4-BE49-F238E27FC236}">
                <a16:creationId xmlns:a16="http://schemas.microsoft.com/office/drawing/2014/main" id="{499BCFFA-76BA-8844-B20A-7438C6197DC9}"/>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EDEEEE0-022A-2B4A-8956-BBF41AA95C24}"/>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6" name="Straight Arrow Connector 15">
            <a:extLst>
              <a:ext uri="{FF2B5EF4-FFF2-40B4-BE49-F238E27FC236}">
                <a16:creationId xmlns:a16="http://schemas.microsoft.com/office/drawing/2014/main" id="{614763C0-E4CA-E644-B3E8-1F02CA09AF5E}"/>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180E149-0B80-A94D-9B21-90C7A2001AEA}"/>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8" name="Oval 17">
            <a:extLst>
              <a:ext uri="{FF2B5EF4-FFF2-40B4-BE49-F238E27FC236}">
                <a16:creationId xmlns:a16="http://schemas.microsoft.com/office/drawing/2014/main" id="{796FFB75-7313-B142-AFB2-86C292331153}"/>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1400A7D-7E44-424D-98CB-90114E595AEC}"/>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20" name="Oval 19">
            <a:extLst>
              <a:ext uri="{FF2B5EF4-FFF2-40B4-BE49-F238E27FC236}">
                <a16:creationId xmlns:a16="http://schemas.microsoft.com/office/drawing/2014/main" id="{89047520-DDC8-5840-9E2F-696A0D568894}"/>
              </a:ext>
            </a:extLst>
          </p:cNvPr>
          <p:cNvSpPr/>
          <p:nvPr/>
        </p:nvSpPr>
        <p:spPr>
          <a:xfrm>
            <a:off x="335662" y="288103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9A93435-6CBA-0148-AD97-1ED34B224498}"/>
              </a:ext>
            </a:extLst>
          </p:cNvPr>
          <p:cNvSpPr txBox="1"/>
          <p:nvPr/>
        </p:nvSpPr>
        <p:spPr>
          <a:xfrm>
            <a:off x="643662" y="277865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Oval 21">
            <a:extLst>
              <a:ext uri="{FF2B5EF4-FFF2-40B4-BE49-F238E27FC236}">
                <a16:creationId xmlns:a16="http://schemas.microsoft.com/office/drawing/2014/main" id="{4496B873-1ADC-1C4C-92AC-F42B0E84A107}"/>
              </a:ext>
            </a:extLst>
          </p:cNvPr>
          <p:cNvSpPr/>
          <p:nvPr/>
        </p:nvSpPr>
        <p:spPr>
          <a:xfrm>
            <a:off x="335662" y="343348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A307279-FF83-A446-8DBA-F49DF2A79C93}"/>
              </a:ext>
            </a:extLst>
          </p:cNvPr>
          <p:cNvSpPr txBox="1"/>
          <p:nvPr/>
        </p:nvSpPr>
        <p:spPr>
          <a:xfrm>
            <a:off x="643662" y="3331106"/>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4" name="TextBox 23">
            <a:extLst>
              <a:ext uri="{FF2B5EF4-FFF2-40B4-BE49-F238E27FC236}">
                <a16:creationId xmlns:a16="http://schemas.microsoft.com/office/drawing/2014/main" id="{F4EBB468-D286-EB40-8B7E-9013911A7CBD}"/>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38364855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8" cy="4419593"/>
          </a:xfrm>
          <a:prstGeom prst="rect">
            <a:avLst/>
          </a:prstGeom>
        </p:spPr>
      </p:pic>
      <p:sp>
        <p:nvSpPr>
          <p:cNvPr id="14" name="Oval 13">
            <a:extLst>
              <a:ext uri="{FF2B5EF4-FFF2-40B4-BE49-F238E27FC236}">
                <a16:creationId xmlns:a16="http://schemas.microsoft.com/office/drawing/2014/main" id="{FA3F4881-B7FF-B043-BFA1-CF085A161737}"/>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A40738B-3FB2-5C44-BDA1-DD3E78D4DD73}"/>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6" name="Straight Arrow Connector 15">
            <a:extLst>
              <a:ext uri="{FF2B5EF4-FFF2-40B4-BE49-F238E27FC236}">
                <a16:creationId xmlns:a16="http://schemas.microsoft.com/office/drawing/2014/main" id="{E45497AF-FA93-4440-AB23-AAB92A5697DD}"/>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8BCF206-6A79-ED43-B125-A2B07E38A399}"/>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8" name="Oval 17">
            <a:extLst>
              <a:ext uri="{FF2B5EF4-FFF2-40B4-BE49-F238E27FC236}">
                <a16:creationId xmlns:a16="http://schemas.microsoft.com/office/drawing/2014/main" id="{3007C6AC-99D3-F047-A4AB-563790FA67A1}"/>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271D400-B1D5-1741-8547-11A53347815D}"/>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20" name="Oval 19">
            <a:extLst>
              <a:ext uri="{FF2B5EF4-FFF2-40B4-BE49-F238E27FC236}">
                <a16:creationId xmlns:a16="http://schemas.microsoft.com/office/drawing/2014/main" id="{5B727D81-30B3-624F-ABFB-4D3D793CC95E}"/>
              </a:ext>
            </a:extLst>
          </p:cNvPr>
          <p:cNvSpPr/>
          <p:nvPr/>
        </p:nvSpPr>
        <p:spPr>
          <a:xfrm>
            <a:off x="335662" y="288103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8D7E3D5-B10F-DD4F-A381-5884673313AD}"/>
              </a:ext>
            </a:extLst>
          </p:cNvPr>
          <p:cNvSpPr txBox="1"/>
          <p:nvPr/>
        </p:nvSpPr>
        <p:spPr>
          <a:xfrm>
            <a:off x="643662" y="277865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Oval 21">
            <a:extLst>
              <a:ext uri="{FF2B5EF4-FFF2-40B4-BE49-F238E27FC236}">
                <a16:creationId xmlns:a16="http://schemas.microsoft.com/office/drawing/2014/main" id="{CE90C5AE-D1A9-AD4F-8C73-CC9CB6EB8716}"/>
              </a:ext>
            </a:extLst>
          </p:cNvPr>
          <p:cNvSpPr/>
          <p:nvPr/>
        </p:nvSpPr>
        <p:spPr>
          <a:xfrm>
            <a:off x="335662" y="343348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4BC318F-5DEB-664C-B733-3BE703FBDD93}"/>
              </a:ext>
            </a:extLst>
          </p:cNvPr>
          <p:cNvSpPr txBox="1"/>
          <p:nvPr/>
        </p:nvSpPr>
        <p:spPr>
          <a:xfrm>
            <a:off x="643662" y="3331106"/>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4" name="TextBox 23">
            <a:extLst>
              <a:ext uri="{FF2B5EF4-FFF2-40B4-BE49-F238E27FC236}">
                <a16:creationId xmlns:a16="http://schemas.microsoft.com/office/drawing/2014/main" id="{AFE28325-BF7A-7548-B778-E7B6747F6650}"/>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41771972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8" cy="4419593"/>
          </a:xfrm>
          <a:prstGeom prst="rect">
            <a:avLst/>
          </a:prstGeom>
        </p:spPr>
      </p:pic>
      <p:sp>
        <p:nvSpPr>
          <p:cNvPr id="3" name="Oval 2">
            <a:extLst>
              <a:ext uri="{FF2B5EF4-FFF2-40B4-BE49-F238E27FC236}">
                <a16:creationId xmlns:a16="http://schemas.microsoft.com/office/drawing/2014/main" id="{14ECB76C-D080-B14B-9ABD-09FC973452CD}"/>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D08CA30-38F1-4C42-95D2-BB92CEE377D4}"/>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5" name="Straight Arrow Connector 4">
            <a:extLst>
              <a:ext uri="{FF2B5EF4-FFF2-40B4-BE49-F238E27FC236}">
                <a16:creationId xmlns:a16="http://schemas.microsoft.com/office/drawing/2014/main" id="{9F496C11-105A-BB4B-A30A-7F8F77BF8953}"/>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91AEA66-D7F3-3E47-8622-55F54A79F5D9}"/>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8" name="Oval 7">
            <a:extLst>
              <a:ext uri="{FF2B5EF4-FFF2-40B4-BE49-F238E27FC236}">
                <a16:creationId xmlns:a16="http://schemas.microsoft.com/office/drawing/2014/main" id="{772FB1DA-6C04-C646-8FAD-69C800FA04F3}"/>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0E483A9-DF1C-A948-BB42-204E18F27262}"/>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0" name="Oval 9">
            <a:extLst>
              <a:ext uri="{FF2B5EF4-FFF2-40B4-BE49-F238E27FC236}">
                <a16:creationId xmlns:a16="http://schemas.microsoft.com/office/drawing/2014/main" id="{59B53ED8-357F-DE40-87BC-B2DCB8B4872B}"/>
              </a:ext>
            </a:extLst>
          </p:cNvPr>
          <p:cNvSpPr/>
          <p:nvPr/>
        </p:nvSpPr>
        <p:spPr>
          <a:xfrm>
            <a:off x="335662" y="288103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763674E-0449-3342-8AA1-008C4D764AD6}"/>
              </a:ext>
            </a:extLst>
          </p:cNvPr>
          <p:cNvSpPr txBox="1"/>
          <p:nvPr/>
        </p:nvSpPr>
        <p:spPr>
          <a:xfrm>
            <a:off x="643662" y="277865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12" name="Oval 11">
            <a:extLst>
              <a:ext uri="{FF2B5EF4-FFF2-40B4-BE49-F238E27FC236}">
                <a16:creationId xmlns:a16="http://schemas.microsoft.com/office/drawing/2014/main" id="{E4D98960-6C46-4E49-9381-1DC1460798CC}"/>
              </a:ext>
            </a:extLst>
          </p:cNvPr>
          <p:cNvSpPr/>
          <p:nvPr/>
        </p:nvSpPr>
        <p:spPr>
          <a:xfrm>
            <a:off x="335662" y="343348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E6EA6D4-858B-4F4F-ACBD-0251E4B7C307}"/>
              </a:ext>
            </a:extLst>
          </p:cNvPr>
          <p:cNvSpPr txBox="1"/>
          <p:nvPr/>
        </p:nvSpPr>
        <p:spPr>
          <a:xfrm>
            <a:off x="643662" y="3331106"/>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 name="TextBox 1">
            <a:extLst>
              <a:ext uri="{FF2B5EF4-FFF2-40B4-BE49-F238E27FC236}">
                <a16:creationId xmlns:a16="http://schemas.microsoft.com/office/drawing/2014/main" id="{230FE28A-AFD4-4148-B0DB-4458D98553D6}"/>
              </a:ext>
            </a:extLst>
          </p:cNvPr>
          <p:cNvSpPr txBox="1"/>
          <p:nvPr/>
        </p:nvSpPr>
        <p:spPr>
          <a:xfrm>
            <a:off x="5637505" y="2346221"/>
            <a:ext cx="3290131" cy="2585323"/>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NGS provides access to the NSRS through reference epoch positions and velocities for NCN stations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When users access the NSRS through OPUS, a very similar process is performed using NCN stations as the reference</a:t>
            </a:r>
          </a:p>
        </p:txBody>
      </p:sp>
      <p:sp>
        <p:nvSpPr>
          <p:cNvPr id="14" name="TextBox 13">
            <a:extLst>
              <a:ext uri="{FF2B5EF4-FFF2-40B4-BE49-F238E27FC236}">
                <a16:creationId xmlns:a16="http://schemas.microsoft.com/office/drawing/2014/main" id="{2D44236E-E825-5142-9F6D-8442BD42708C}"/>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20966268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8" cy="4419593"/>
          </a:xfrm>
          <a:prstGeom prst="rect">
            <a:avLst/>
          </a:prstGeom>
        </p:spPr>
      </p:pic>
      <p:sp>
        <p:nvSpPr>
          <p:cNvPr id="3" name="Oval 2">
            <a:extLst>
              <a:ext uri="{FF2B5EF4-FFF2-40B4-BE49-F238E27FC236}">
                <a16:creationId xmlns:a16="http://schemas.microsoft.com/office/drawing/2014/main" id="{14ECB76C-D080-B14B-9ABD-09FC973452CD}"/>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D08CA30-38F1-4C42-95D2-BB92CEE377D4}"/>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5" name="Straight Arrow Connector 4">
            <a:extLst>
              <a:ext uri="{FF2B5EF4-FFF2-40B4-BE49-F238E27FC236}">
                <a16:creationId xmlns:a16="http://schemas.microsoft.com/office/drawing/2014/main" id="{9F496C11-105A-BB4B-A30A-7F8F77BF8953}"/>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91AEA66-D7F3-3E47-8622-55F54A79F5D9}"/>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8" name="Oval 7">
            <a:extLst>
              <a:ext uri="{FF2B5EF4-FFF2-40B4-BE49-F238E27FC236}">
                <a16:creationId xmlns:a16="http://schemas.microsoft.com/office/drawing/2014/main" id="{772FB1DA-6C04-C646-8FAD-69C800FA04F3}"/>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0E483A9-DF1C-A948-BB42-204E18F27262}"/>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0" name="Oval 9">
            <a:extLst>
              <a:ext uri="{FF2B5EF4-FFF2-40B4-BE49-F238E27FC236}">
                <a16:creationId xmlns:a16="http://schemas.microsoft.com/office/drawing/2014/main" id="{59B53ED8-357F-DE40-87BC-B2DCB8B4872B}"/>
              </a:ext>
            </a:extLst>
          </p:cNvPr>
          <p:cNvSpPr/>
          <p:nvPr/>
        </p:nvSpPr>
        <p:spPr>
          <a:xfrm>
            <a:off x="335662" y="288103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763674E-0449-3342-8AA1-008C4D764AD6}"/>
              </a:ext>
            </a:extLst>
          </p:cNvPr>
          <p:cNvSpPr txBox="1"/>
          <p:nvPr/>
        </p:nvSpPr>
        <p:spPr>
          <a:xfrm>
            <a:off x="643662" y="277865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12" name="Oval 11">
            <a:extLst>
              <a:ext uri="{FF2B5EF4-FFF2-40B4-BE49-F238E27FC236}">
                <a16:creationId xmlns:a16="http://schemas.microsoft.com/office/drawing/2014/main" id="{E4D98960-6C46-4E49-9381-1DC1460798CC}"/>
              </a:ext>
            </a:extLst>
          </p:cNvPr>
          <p:cNvSpPr/>
          <p:nvPr/>
        </p:nvSpPr>
        <p:spPr>
          <a:xfrm>
            <a:off x="335662" y="343348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E6EA6D4-858B-4F4F-ACBD-0251E4B7C307}"/>
              </a:ext>
            </a:extLst>
          </p:cNvPr>
          <p:cNvSpPr txBox="1"/>
          <p:nvPr/>
        </p:nvSpPr>
        <p:spPr>
          <a:xfrm>
            <a:off x="643662" y="3331106"/>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14" name="TextBox 13">
            <a:extLst>
              <a:ext uri="{FF2B5EF4-FFF2-40B4-BE49-F238E27FC236}">
                <a16:creationId xmlns:a16="http://schemas.microsoft.com/office/drawing/2014/main" id="{2D44236E-E825-5142-9F6D-8442BD42708C}"/>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pic>
        <p:nvPicPr>
          <p:cNvPr id="16" name="Picture 15">
            <a:extLst>
              <a:ext uri="{FF2B5EF4-FFF2-40B4-BE49-F238E27FC236}">
                <a16:creationId xmlns:a16="http://schemas.microsoft.com/office/drawing/2014/main" id="{27C5080A-076C-3243-A018-A1C8577E509F}"/>
              </a:ext>
            </a:extLst>
          </p:cNvPr>
          <p:cNvPicPr>
            <a:picLocks noChangeAspect="1"/>
          </p:cNvPicPr>
          <p:nvPr/>
        </p:nvPicPr>
        <p:blipFill>
          <a:blip r:embed="rId5"/>
          <a:stretch>
            <a:fillRect/>
          </a:stretch>
        </p:blipFill>
        <p:spPr>
          <a:xfrm>
            <a:off x="4559818" y="949017"/>
            <a:ext cx="4527576" cy="4009316"/>
          </a:xfrm>
          <a:prstGeom prst="rect">
            <a:avLst/>
          </a:prstGeom>
        </p:spPr>
      </p:pic>
    </p:spTree>
    <p:extLst>
      <p:ext uri="{BB962C8B-B14F-4D97-AF65-F5344CB8AC3E}">
        <p14:creationId xmlns:p14="http://schemas.microsoft.com/office/powerpoint/2010/main" val="3574210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512747"/>
            <a:ext cx="349486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What is a reference frame?</a:t>
            </a:r>
          </a:p>
        </p:txBody>
      </p:sp>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3493" y="1119552"/>
            <a:ext cx="4376908" cy="3838098"/>
          </a:xfrm>
          <a:prstGeom prst="rect">
            <a:avLst/>
          </a:prstGeom>
        </p:spPr>
      </p:pic>
      <p:sp>
        <p:nvSpPr>
          <p:cNvPr id="4" name="TextBox 3">
            <a:extLst>
              <a:ext uri="{FF2B5EF4-FFF2-40B4-BE49-F238E27FC236}">
                <a16:creationId xmlns:a16="http://schemas.microsoft.com/office/drawing/2014/main" id="{B53B3AD7-1BAD-8741-BFFB-3AC707F640B9}"/>
              </a:ext>
            </a:extLst>
          </p:cNvPr>
          <p:cNvSpPr txBox="1"/>
          <p:nvPr/>
        </p:nvSpPr>
        <p:spPr>
          <a:xfrm>
            <a:off x="5580403" y="1087484"/>
            <a:ext cx="3555049"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simple reference frame can be defined in 3D with a triad of orthogonal axes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Once we define a standard unit of length we can use these axes to define coordinates for physical points</a:t>
            </a:r>
          </a:p>
        </p:txBody>
      </p:sp>
    </p:spTree>
    <p:extLst>
      <p:ext uri="{BB962C8B-B14F-4D97-AF65-F5344CB8AC3E}">
        <p14:creationId xmlns:p14="http://schemas.microsoft.com/office/powerpoint/2010/main" val="26165770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80" y="592686"/>
            <a:ext cx="6442118" cy="4419593"/>
          </a:xfrm>
          <a:prstGeom prst="rect">
            <a:avLst/>
          </a:prstGeom>
        </p:spPr>
      </p:pic>
      <p:sp>
        <p:nvSpPr>
          <p:cNvPr id="3" name="Oval 2">
            <a:extLst>
              <a:ext uri="{FF2B5EF4-FFF2-40B4-BE49-F238E27FC236}">
                <a16:creationId xmlns:a16="http://schemas.microsoft.com/office/drawing/2014/main" id="{14ECB76C-D080-B14B-9ABD-09FC973452CD}"/>
              </a:ext>
            </a:extLst>
          </p:cNvPr>
          <p:cNvSpPr/>
          <p:nvPr/>
        </p:nvSpPr>
        <p:spPr>
          <a:xfrm>
            <a:off x="335662" y="145040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D08CA30-38F1-4C42-95D2-BB92CEE377D4}"/>
              </a:ext>
            </a:extLst>
          </p:cNvPr>
          <p:cNvSpPr txBox="1"/>
          <p:nvPr/>
        </p:nvSpPr>
        <p:spPr>
          <a:xfrm>
            <a:off x="643662" y="1369153"/>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5" name="Straight Arrow Connector 4">
            <a:extLst>
              <a:ext uri="{FF2B5EF4-FFF2-40B4-BE49-F238E27FC236}">
                <a16:creationId xmlns:a16="http://schemas.microsoft.com/office/drawing/2014/main" id="{9F496C11-105A-BB4B-A30A-7F8F77BF8953}"/>
              </a:ext>
            </a:extLst>
          </p:cNvPr>
          <p:cNvCxnSpPr>
            <a:cxnSpLocks/>
          </p:cNvCxnSpPr>
          <p:nvPr/>
        </p:nvCxnSpPr>
        <p:spPr>
          <a:xfrm>
            <a:off x="301478" y="185205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91AEA66-D7F3-3E47-8622-55F54A79F5D9}"/>
              </a:ext>
            </a:extLst>
          </p:cNvPr>
          <p:cNvSpPr txBox="1"/>
          <p:nvPr/>
        </p:nvSpPr>
        <p:spPr>
          <a:xfrm>
            <a:off x="646854" y="1698164"/>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8" name="Oval 7">
            <a:extLst>
              <a:ext uri="{FF2B5EF4-FFF2-40B4-BE49-F238E27FC236}">
                <a16:creationId xmlns:a16="http://schemas.microsoft.com/office/drawing/2014/main" id="{772FB1DA-6C04-C646-8FAD-69C800FA04F3}"/>
              </a:ext>
            </a:extLst>
          </p:cNvPr>
          <p:cNvSpPr/>
          <p:nvPr/>
        </p:nvSpPr>
        <p:spPr>
          <a:xfrm>
            <a:off x="369845" y="214261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0E483A9-DF1C-A948-BB42-204E18F27262}"/>
              </a:ext>
            </a:extLst>
          </p:cNvPr>
          <p:cNvSpPr txBox="1"/>
          <p:nvPr/>
        </p:nvSpPr>
        <p:spPr>
          <a:xfrm>
            <a:off x="643662" y="203999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0" name="Oval 9">
            <a:extLst>
              <a:ext uri="{FF2B5EF4-FFF2-40B4-BE49-F238E27FC236}">
                <a16:creationId xmlns:a16="http://schemas.microsoft.com/office/drawing/2014/main" id="{59B53ED8-357F-DE40-87BC-B2DCB8B4872B}"/>
              </a:ext>
            </a:extLst>
          </p:cNvPr>
          <p:cNvSpPr/>
          <p:nvPr/>
        </p:nvSpPr>
        <p:spPr>
          <a:xfrm>
            <a:off x="335662" y="288103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763674E-0449-3342-8AA1-008C4D764AD6}"/>
              </a:ext>
            </a:extLst>
          </p:cNvPr>
          <p:cNvSpPr txBox="1"/>
          <p:nvPr/>
        </p:nvSpPr>
        <p:spPr>
          <a:xfrm>
            <a:off x="643662" y="277865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12" name="Oval 11">
            <a:extLst>
              <a:ext uri="{FF2B5EF4-FFF2-40B4-BE49-F238E27FC236}">
                <a16:creationId xmlns:a16="http://schemas.microsoft.com/office/drawing/2014/main" id="{E4D98960-6C46-4E49-9381-1DC1460798CC}"/>
              </a:ext>
            </a:extLst>
          </p:cNvPr>
          <p:cNvSpPr/>
          <p:nvPr/>
        </p:nvSpPr>
        <p:spPr>
          <a:xfrm>
            <a:off x="335662" y="343348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E6EA6D4-858B-4F4F-ACBD-0251E4B7C307}"/>
              </a:ext>
            </a:extLst>
          </p:cNvPr>
          <p:cNvSpPr txBox="1"/>
          <p:nvPr/>
        </p:nvSpPr>
        <p:spPr>
          <a:xfrm>
            <a:off x="643662" y="3331106"/>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14" name="TextBox 13">
            <a:extLst>
              <a:ext uri="{FF2B5EF4-FFF2-40B4-BE49-F238E27FC236}">
                <a16:creationId xmlns:a16="http://schemas.microsoft.com/office/drawing/2014/main" id="{2D44236E-E825-5142-9F6D-8442BD42708C}"/>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pic>
        <p:nvPicPr>
          <p:cNvPr id="16" name="Picture 15">
            <a:extLst>
              <a:ext uri="{FF2B5EF4-FFF2-40B4-BE49-F238E27FC236}">
                <a16:creationId xmlns:a16="http://schemas.microsoft.com/office/drawing/2014/main" id="{27C5080A-076C-3243-A018-A1C8577E509F}"/>
              </a:ext>
            </a:extLst>
          </p:cNvPr>
          <p:cNvPicPr>
            <a:picLocks noChangeAspect="1"/>
          </p:cNvPicPr>
          <p:nvPr/>
        </p:nvPicPr>
        <p:blipFill>
          <a:blip r:embed="rId5"/>
          <a:stretch>
            <a:fillRect/>
          </a:stretch>
        </p:blipFill>
        <p:spPr>
          <a:xfrm>
            <a:off x="4559818" y="949017"/>
            <a:ext cx="4527576" cy="4009316"/>
          </a:xfrm>
          <a:prstGeom prst="rect">
            <a:avLst/>
          </a:prstGeom>
        </p:spPr>
      </p:pic>
      <p:sp>
        <p:nvSpPr>
          <p:cNvPr id="2" name="Rectangle 1">
            <a:extLst>
              <a:ext uri="{FF2B5EF4-FFF2-40B4-BE49-F238E27FC236}">
                <a16:creationId xmlns:a16="http://schemas.microsoft.com/office/drawing/2014/main" id="{727FE942-8BE6-7B4B-AC5B-226811385ECE}"/>
              </a:ext>
            </a:extLst>
          </p:cNvPr>
          <p:cNvSpPr/>
          <p:nvPr/>
        </p:nvSpPr>
        <p:spPr>
          <a:xfrm>
            <a:off x="4863548" y="2378765"/>
            <a:ext cx="1239078" cy="39989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8CB1168-FED9-FD4C-8AE1-B0979D0BA5B3}"/>
              </a:ext>
            </a:extLst>
          </p:cNvPr>
          <p:cNvSpPr/>
          <p:nvPr/>
        </p:nvSpPr>
        <p:spPr>
          <a:xfrm>
            <a:off x="4798500" y="3026314"/>
            <a:ext cx="1239078" cy="39989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13153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rotWithShape="1">
          <a:blip r:embed="rId3"/>
          <a:srcRect l="13746"/>
          <a:stretch/>
        </p:blipFill>
        <p:spPr>
          <a:xfrm>
            <a:off x="82974" y="1280949"/>
            <a:ext cx="5029200" cy="3105744"/>
          </a:xfrm>
          <a:prstGeom prst="rect">
            <a:avLst/>
          </a:prstGeom>
        </p:spPr>
      </p:pic>
      <p:sp>
        <p:nvSpPr>
          <p:cNvPr id="14" name="TextBox 13">
            <a:extLst>
              <a:ext uri="{FF2B5EF4-FFF2-40B4-BE49-F238E27FC236}">
                <a16:creationId xmlns:a16="http://schemas.microsoft.com/office/drawing/2014/main" id="{2D44236E-E825-5142-9F6D-8442BD42708C}"/>
              </a:ext>
            </a:extLst>
          </p:cNvPr>
          <p:cNvSpPr txBox="1"/>
          <p:nvPr/>
        </p:nvSpPr>
        <p:spPr>
          <a:xfrm>
            <a:off x="82974" y="503225"/>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
        <p:nvSpPr>
          <p:cNvPr id="15" name="TextBox 14">
            <a:extLst>
              <a:ext uri="{FF2B5EF4-FFF2-40B4-BE49-F238E27FC236}">
                <a16:creationId xmlns:a16="http://schemas.microsoft.com/office/drawing/2014/main" id="{AC9DDFD7-E348-6C47-9AD4-E7D81B60F9A5}"/>
              </a:ext>
            </a:extLst>
          </p:cNvPr>
          <p:cNvSpPr txBox="1"/>
          <p:nvPr/>
        </p:nvSpPr>
        <p:spPr>
          <a:xfrm>
            <a:off x="5393334" y="848662"/>
            <a:ext cx="3503327" cy="3970318"/>
          </a:xfrm>
          <a:prstGeom prst="rect">
            <a:avLst/>
          </a:prstGeom>
          <a:solidFill>
            <a:schemeClr val="bg1"/>
          </a:solidFill>
          <a:ln>
            <a:noFill/>
          </a:ln>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MYCS2 is the most recent iteration of this process– alignment of the NSRS with ITRF2014/IGS14</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Recently IGb14 was released to account for several large earthquakes since the release of ITRF2014 – the NSRS was updated to reflect these changes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ITRF2020 will be released sometime in 2021 – MYCS3 will align the NSRS with this new frame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0C43D27-99A6-5C49-99D4-6B8194A6186C}"/>
              </a:ext>
            </a:extLst>
          </p:cNvPr>
          <p:cNvSpPr txBox="1"/>
          <p:nvPr/>
        </p:nvSpPr>
        <p:spPr>
          <a:xfrm>
            <a:off x="82974" y="4642596"/>
            <a:ext cx="6166816" cy="307777"/>
          </a:xfrm>
          <a:prstGeom prst="rect">
            <a:avLst/>
          </a:prstGeom>
          <a:noFill/>
          <a:ln>
            <a:solidFill>
              <a:schemeClr val="tx1"/>
            </a:solidFill>
          </a:ln>
        </p:spPr>
        <p:txBody>
          <a:bodyPr wrap="none" rtlCol="0">
            <a:spAutoFit/>
          </a:bodyPr>
          <a:lstStyle/>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www.ngs.noaa.gov</a:t>
            </a:r>
            <a:r>
              <a:rPr lang="en-US" sz="1400" dirty="0">
                <a:latin typeface="Arial" panose="020B0604020202020204" pitchFamily="34" charset="0"/>
                <a:cs typeface="Arial" panose="020B0604020202020204" pitchFamily="34" charset="0"/>
              </a:rPr>
              <a:t>/CORS/coords.shtml#2ndReprocessingCampaign</a:t>
            </a:r>
          </a:p>
        </p:txBody>
      </p:sp>
    </p:spTree>
    <p:extLst>
      <p:ext uri="{BB962C8B-B14F-4D97-AF65-F5344CB8AC3E}">
        <p14:creationId xmlns:p14="http://schemas.microsoft.com/office/powerpoint/2010/main" val="9150376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C3A5A-8141-AC49-9EC2-E1C336A4F8BB}"/>
              </a:ext>
            </a:extLst>
          </p:cNvPr>
          <p:cNvSpPr txBox="1"/>
          <p:nvPr/>
        </p:nvSpPr>
        <p:spPr>
          <a:xfrm>
            <a:off x="486060" y="577043"/>
            <a:ext cx="8178326" cy="4278094"/>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Recap</a:t>
            </a:r>
          </a:p>
          <a:p>
            <a:endParaRPr lang="en-US" sz="2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Reference frames give us a means to assign coordinates to physical points on or near Earth’s surface and to describe how those points move through time.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ITRF is a global reference frame. It is generated by combining data from several space geodetic techniques. The frame is realized when self-consistent coordinates are assigned to points on or near stations where those techniques operate.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U.S. National Spatial Reference System is aligned to the ITRF/IGS by aligning coordinates and velocities of GNSS stations with those that comprise the GNSS realization of the ITRF. The coordinates and velocities produced for GNSS stations in the NOAA CORS Network through this process comprise the Multi-Year CORS Solutions (MYCS) that are released periodically.</a:t>
            </a:r>
          </a:p>
        </p:txBody>
      </p:sp>
    </p:spTree>
    <p:extLst>
      <p:ext uri="{BB962C8B-B14F-4D97-AF65-F5344CB8AC3E}">
        <p14:creationId xmlns:p14="http://schemas.microsoft.com/office/powerpoint/2010/main" val="1001350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4506</TotalTime>
  <Words>3576</Words>
  <Application>Microsoft Macintosh PowerPoint</Application>
  <PresentationFormat>On-screen Show (16:9)</PresentationFormat>
  <Paragraphs>464</Paragraphs>
  <Slides>92</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92</vt:i4>
      </vt:variant>
    </vt:vector>
  </HeadingPairs>
  <TitlesOfParts>
    <vt:vector size="97" baseType="lpstr">
      <vt:lpstr>Arial</vt:lpstr>
      <vt:lpstr>Calibri</vt:lpstr>
      <vt:lpstr>Times</vt:lpstr>
      <vt:lpstr>Times New Roman</vt:lpstr>
      <vt:lpstr>Office Theme</vt:lpstr>
      <vt:lpstr>Global Reference Frames: What They Are and How/Why NGS Aligns to Them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Simmons + Associates Graphic Design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Simmons</dc:creator>
  <cp:lastModifiedBy>Phillip McFarland</cp:lastModifiedBy>
  <cp:revision>118</cp:revision>
  <dcterms:created xsi:type="dcterms:W3CDTF">2017-02-03T22:38:58Z</dcterms:created>
  <dcterms:modified xsi:type="dcterms:W3CDTF">2020-10-08T17:31:41Z</dcterms:modified>
</cp:coreProperties>
</file>