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</p:sldMasterIdLst>
  <p:notesMasterIdLst>
    <p:notesMasterId r:id="rId34"/>
  </p:notesMasterIdLst>
  <p:sldIdLst>
    <p:sldId id="256" r:id="rId3"/>
    <p:sldId id="434" r:id="rId4"/>
    <p:sldId id="459" r:id="rId5"/>
    <p:sldId id="458" r:id="rId6"/>
    <p:sldId id="501" r:id="rId7"/>
    <p:sldId id="460" r:id="rId8"/>
    <p:sldId id="504" r:id="rId9"/>
    <p:sldId id="505" r:id="rId10"/>
    <p:sldId id="506" r:id="rId11"/>
    <p:sldId id="480" r:id="rId12"/>
    <p:sldId id="481" r:id="rId13"/>
    <p:sldId id="482" r:id="rId14"/>
    <p:sldId id="507" r:id="rId15"/>
    <p:sldId id="508" r:id="rId16"/>
    <p:sldId id="509" r:id="rId17"/>
    <p:sldId id="510" r:id="rId18"/>
    <p:sldId id="511" r:id="rId19"/>
    <p:sldId id="259" r:id="rId20"/>
    <p:sldId id="260" r:id="rId21"/>
    <p:sldId id="261" r:id="rId22"/>
    <p:sldId id="515" r:id="rId23"/>
    <p:sldId id="496" r:id="rId24"/>
    <p:sldId id="497" r:id="rId25"/>
    <p:sldId id="512" r:id="rId26"/>
    <p:sldId id="473" r:id="rId27"/>
    <p:sldId id="474" r:id="rId28"/>
    <p:sldId id="513" r:id="rId29"/>
    <p:sldId id="476" r:id="rId30"/>
    <p:sldId id="514" r:id="rId31"/>
    <p:sldId id="502" r:id="rId32"/>
    <p:sldId id="50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00713D"/>
    <a:srgbClr val="245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/>
    <p:restoredTop sz="94971" autoAdjust="0"/>
  </p:normalViewPr>
  <p:slideViewPr>
    <p:cSldViewPr snapToGrid="0" snapToObjects="1">
      <p:cViewPr varScale="1">
        <p:scale>
          <a:sx n="102" d="100"/>
          <a:sy n="102" d="100"/>
        </p:scale>
        <p:origin x="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6CF09-8E61-4A9E-AABA-31DBDBB9688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2ABBA-B286-4BC3-BDA0-C4DE85D8F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6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8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35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427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92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85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45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34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3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1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2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37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2088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6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30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96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2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7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52172"/>
            <a:ext cx="12191998" cy="1739936"/>
          </a:xfrm>
        </p:spPr>
        <p:txBody>
          <a:bodyPr anchor="b">
            <a:noAutofit/>
          </a:bodyPr>
          <a:lstStyle>
            <a:lvl1pPr algn="ctr">
              <a:defRPr sz="6000" b="1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16413"/>
            <a:ext cx="12191997" cy="1272743"/>
          </a:xfrm>
        </p:spPr>
        <p:txBody>
          <a:bodyPr>
            <a:normAutofit/>
          </a:bodyPr>
          <a:lstStyle>
            <a:lvl1pPr marL="0" indent="0" algn="ctr">
              <a:buNone/>
              <a:defRPr sz="4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4D7A75"/>
              </a:clrFrom>
              <a:clrTo>
                <a:srgbClr val="4D7A7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92808" cy="210312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 userDrawn="1"/>
        </p:nvSpPr>
        <p:spPr>
          <a:xfrm>
            <a:off x="1" y="1791093"/>
            <a:ext cx="12191998" cy="630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3000" dirty="0"/>
              <a:t>Pomona, California</a:t>
            </a:r>
            <a:r>
              <a:rPr lang="en-US" sz="3000" baseline="0" dirty="0"/>
              <a:t> </a:t>
            </a:r>
            <a:r>
              <a:rPr lang="en-US" sz="3000" dirty="0"/>
              <a:t>| April 22 </a:t>
            </a:r>
            <a:r>
              <a:rPr lang="mr-IN" sz="3000" dirty="0"/>
              <a:t>–</a:t>
            </a:r>
            <a:r>
              <a:rPr lang="en-US" sz="3000" dirty="0"/>
              <a:t> 24, 2018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0" y="0"/>
            <a:ext cx="12191999" cy="19545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/>
              <a:t>UESI Surveying and </a:t>
            </a:r>
            <a:r>
              <a:rPr lang="en-US" sz="5000" dirty="0" err="1"/>
              <a:t>Geomatics</a:t>
            </a:r>
            <a:r>
              <a:rPr lang="en-US" sz="5000" dirty="0"/>
              <a:t> </a:t>
            </a:r>
          </a:p>
          <a:p>
            <a:r>
              <a:rPr lang="en-US" sz="5000" dirty="0"/>
              <a:t>2018 Conference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CC0A2D-8412-40D3-AE70-C82965BF7C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9840" y="91440"/>
            <a:ext cx="1936425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8999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5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56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73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22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33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43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1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184929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75966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55831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4/23/2018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03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8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01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8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82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19" y="365125"/>
            <a:ext cx="106984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25625"/>
            <a:ext cx="10698480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46ADB-FB7B-433D-80C2-E1AC5F94DD3F}"/>
              </a:ext>
            </a:extLst>
          </p:cNvPr>
          <p:cNvSpPr txBox="1"/>
          <p:nvPr userDrawn="1"/>
        </p:nvSpPr>
        <p:spPr>
          <a:xfrm>
            <a:off x="0" y="6380946"/>
            <a:ext cx="12192000" cy="477054"/>
          </a:xfrm>
          <a:prstGeom prst="rect">
            <a:avLst/>
          </a:prstGeom>
          <a:solidFill>
            <a:srgbClr val="00713D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Surveying: A Foundation to Sustainable Infrastructure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67946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6010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NGS.Feedback@noaa.gov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GS.SPCS@noaa.go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NGS.SPCS@noaa.go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The State Plane </a:t>
            </a:r>
            <a:br>
              <a:rPr lang="en-US" sz="6600" dirty="0"/>
            </a:br>
            <a:r>
              <a:rPr lang="en-US" sz="6600" dirty="0"/>
              <a:t>Coordinate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92108"/>
            <a:ext cx="12191998" cy="744859"/>
          </a:xfrm>
        </p:spPr>
        <p:txBody>
          <a:bodyPr>
            <a:noAutofit/>
          </a:bodyPr>
          <a:lstStyle/>
          <a:p>
            <a:r>
              <a:rPr lang="en-US" sz="4800" i="1" dirty="0"/>
              <a:t>History, Policy, and Future Directions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8BC29A-1F11-41F6-A323-DF56D346FDFD}"/>
              </a:ext>
            </a:extLst>
          </p:cNvPr>
          <p:cNvSpPr txBox="1">
            <a:spLocks/>
          </p:cNvSpPr>
          <p:nvPr/>
        </p:nvSpPr>
        <p:spPr>
          <a:xfrm>
            <a:off x="2" y="5484818"/>
            <a:ext cx="12191998" cy="1081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Michael L. Dennis, RLS, PE</a:t>
            </a:r>
          </a:p>
          <a:p>
            <a:r>
              <a:rPr lang="en-US" sz="3000" dirty="0"/>
              <a:t>NOAA’s National Geodetic Survey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775B2C-C08D-4149-A4E2-F042B00FD41A}"/>
              </a:ext>
            </a:extLst>
          </p:cNvPr>
          <p:cNvSpPr>
            <a:spLocks noChangeAspect="1"/>
          </p:cNvSpPr>
          <p:nvPr/>
        </p:nvSpPr>
        <p:spPr>
          <a:xfrm>
            <a:off x="-640080" y="4754880"/>
            <a:ext cx="2743200" cy="274320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noaa-logo">
            <a:extLst>
              <a:ext uri="{FF2B5EF4-FFF2-40B4-BE49-F238E27FC236}">
                <a16:creationId xmlns:a16="http://schemas.microsoft.com/office/drawing/2014/main" id="{88E5CC6A-508D-462B-9A6B-88AB278F03E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5577840"/>
            <a:ext cx="1143000" cy="1143000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5E942EE-B626-4437-AFF8-314A7FE5213A}"/>
              </a:ext>
            </a:extLst>
          </p:cNvPr>
          <p:cNvSpPr>
            <a:spLocks noChangeAspect="1"/>
          </p:cNvSpPr>
          <p:nvPr/>
        </p:nvSpPr>
        <p:spPr>
          <a:xfrm>
            <a:off x="10058400" y="4754880"/>
            <a:ext cx="2743200" cy="274320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C:\Survey\Documents\NGS documents\NGS logos\ngs_logo.gif">
            <a:extLst>
              <a:ext uri="{FF2B5EF4-FFF2-40B4-BE49-F238E27FC236}">
                <a16:creationId xmlns:a16="http://schemas.microsoft.com/office/drawing/2014/main" id="{702CC191-961E-4EB4-9C31-7A17F7F9C36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89920" y="557784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917584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stCxn id="113" idx="2"/>
            <a:endCxn id="413701" idx="2"/>
          </p:cNvCxnSpPr>
          <p:nvPr/>
        </p:nvCxnSpPr>
        <p:spPr>
          <a:xfrm flipH="1">
            <a:off x="6094415" y="3056392"/>
            <a:ext cx="1832617" cy="5160395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stCxn id="113" idx="0"/>
            <a:endCxn id="413701" idx="2"/>
          </p:cNvCxnSpPr>
          <p:nvPr/>
        </p:nvCxnSpPr>
        <p:spPr>
          <a:xfrm flipH="1">
            <a:off x="6094414" y="2836946"/>
            <a:ext cx="939662" cy="5379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endCxn id="413701" idx="2"/>
          </p:cNvCxnSpPr>
          <p:nvPr/>
        </p:nvCxnSpPr>
        <p:spPr>
          <a:xfrm flipH="1">
            <a:off x="6094414" y="3441546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/>
            <a:stCxn id="413701" idx="2"/>
          </p:cNvCxnSpPr>
          <p:nvPr/>
        </p:nvCxnSpPr>
        <p:spPr>
          <a:xfrm flipV="1">
            <a:off x="6094414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8358740" y="2532860"/>
            <a:ext cx="23092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Grid distance &gt; ellipsoid distance</a:t>
            </a: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5294313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706880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104093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907937" y="3455199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540000">
            <a:off x="689414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4" name="Arc 113"/>
          <p:cNvSpPr/>
          <p:nvPr/>
        </p:nvSpPr>
        <p:spPr>
          <a:xfrm rot="1980000">
            <a:off x="575732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3712" name="Line 16"/>
          <p:cNvSpPr>
            <a:spLocks noChangeShapeType="1"/>
          </p:cNvSpPr>
          <p:nvPr/>
        </p:nvSpPr>
        <p:spPr bwMode="auto">
          <a:xfrm flipH="1">
            <a:off x="9524998" y="3136402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30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lang="en-US" sz="2000" b="1" i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with respect to ellipsoid</a:t>
            </a: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185D46FA-B800-451D-9A45-9383059C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743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9982E06C-4C59-4E04-82EC-EC7987AA7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4592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3" name="Text Box 12">
            <a:extLst>
              <a:ext uri="{FF2B5EF4-FFF2-40B4-BE49-F238E27FC236}">
                <a16:creationId xmlns:a16="http://schemas.microsoft.com/office/drawing/2014/main" id="{BAEB1302-A94E-41E2-AE7D-85E181E60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505" y="5315657"/>
            <a:ext cx="228215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Grid distance &lt; 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D49A2C1B-F4CB-437B-81E6-CFE406EB0A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30438" y="3512111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8" name="Text Box 12">
            <a:extLst>
              <a:ext uri="{FF2B5EF4-FFF2-40B4-BE49-F238E27FC236}">
                <a16:creationId xmlns:a16="http://schemas.microsoft.com/office/drawing/2014/main" id="{2756585A-7426-4C2C-A0D4-A080E93D2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719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59" name="Text Box 12">
            <a:extLst>
              <a:ext uri="{FF2B5EF4-FFF2-40B4-BE49-F238E27FC236}">
                <a16:creationId xmlns:a16="http://schemas.microsoft.com/office/drawing/2014/main" id="{A1ABA6C7-F5C5-4464-8D40-E06FFA477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629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60" name="Line 17">
            <a:extLst>
              <a:ext uri="{FF2B5EF4-FFF2-40B4-BE49-F238E27FC236}">
                <a16:creationId xmlns:a16="http://schemas.microsoft.com/office/drawing/2014/main" id="{07F3ED9B-87B3-4D73-9E9F-84424D260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4316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1" name="Text Box 12">
            <a:extLst>
              <a:ext uri="{FF2B5EF4-FFF2-40B4-BE49-F238E27FC236}">
                <a16:creationId xmlns:a16="http://schemas.microsoft.com/office/drawing/2014/main" id="{C8A5CBC4-6EFB-464E-983C-FE336E247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387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66" name="Text Box 12">
            <a:extLst>
              <a:ext uri="{FF2B5EF4-FFF2-40B4-BE49-F238E27FC236}">
                <a16:creationId xmlns:a16="http://schemas.microsoft.com/office/drawing/2014/main" id="{1F28F899-3B33-45D8-9E46-5B874C2B5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92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</p:spTree>
    <p:extLst>
      <p:ext uri="{BB962C8B-B14F-4D97-AF65-F5344CB8AC3E}">
        <p14:creationId xmlns:p14="http://schemas.microsoft.com/office/powerpoint/2010/main" val="106535359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3766954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5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6094414" y="2250636"/>
            <a:ext cx="2094970" cy="596615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6094414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endCxn id="413701" idx="2"/>
          </p:cNvCxnSpPr>
          <p:nvPr/>
        </p:nvCxnSpPr>
        <p:spPr>
          <a:xfrm flipH="1">
            <a:off x="6094414" y="3441546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/>
            <a:stCxn id="413701" idx="2"/>
          </p:cNvCxnSpPr>
          <p:nvPr/>
        </p:nvCxnSpPr>
        <p:spPr>
          <a:xfrm flipV="1">
            <a:off x="6094414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8" name="Text Box 12"/>
          <p:cNvSpPr txBox="1">
            <a:spLocks noChangeArrowheads="1"/>
          </p:cNvSpPr>
          <p:nvPr/>
        </p:nvSpPr>
        <p:spPr bwMode="auto">
          <a:xfrm>
            <a:off x="8362505" y="5315657"/>
            <a:ext cx="228215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&lt; ellipsoid distance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8348952" y="2641317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cxnSp>
        <p:nvCxnSpPr>
          <p:cNvPr id="36" name="Straight Connector 35"/>
          <p:cNvCxnSpPr>
            <a:cxnSpLocks/>
            <a:stCxn id="413701" idx="1"/>
          </p:cNvCxnSpPr>
          <p:nvPr/>
        </p:nvCxnSpPr>
        <p:spPr>
          <a:xfrm>
            <a:off x="609602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706880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104093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907937" y="3455199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540000">
            <a:off x="689414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4" name="Arc 113"/>
          <p:cNvSpPr/>
          <p:nvPr/>
        </p:nvSpPr>
        <p:spPr>
          <a:xfrm rot="1980000">
            <a:off x="575732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2911743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7018629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13713" name="Line 17"/>
          <p:cNvSpPr>
            <a:spLocks noChangeShapeType="1"/>
          </p:cNvSpPr>
          <p:nvPr/>
        </p:nvSpPr>
        <p:spPr bwMode="auto">
          <a:xfrm>
            <a:off x="2334316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3464592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8" name="Line 17"/>
          <p:cNvSpPr>
            <a:spLocks noChangeShapeType="1"/>
          </p:cNvSpPr>
          <p:nvPr/>
        </p:nvSpPr>
        <p:spPr bwMode="auto">
          <a:xfrm flipH="1" flipV="1">
            <a:off x="7330438" y="3512111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833593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3753579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5271114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6780077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H="1">
            <a:off x="7630309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9409719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8358738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lang="en-US" sz="15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8184657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5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30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lang="en-US" sz="2000" b="1" i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BE307AD-6D50-49C8-95B9-D62D4372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387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56" name="Text Box 12">
            <a:extLst>
              <a:ext uri="{FF2B5EF4-FFF2-40B4-BE49-F238E27FC236}">
                <a16:creationId xmlns:a16="http://schemas.microsoft.com/office/drawing/2014/main" id="{24A87447-AE51-4447-955F-373235CCD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92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  <p:sp>
        <p:nvSpPr>
          <p:cNvPr id="35" name="Text Box 29">
            <a:extLst>
              <a:ext uri="{FF2B5EF4-FFF2-40B4-BE49-F238E27FC236}">
                <a16:creationId xmlns:a16="http://schemas.microsoft.com/office/drawing/2014/main" id="{70E50FA2-18E3-4CE9-83B6-4E73EEBAE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</p:spTree>
    <p:extLst>
      <p:ext uri="{BB962C8B-B14F-4D97-AF65-F5344CB8AC3E}">
        <p14:creationId xmlns:p14="http://schemas.microsoft.com/office/powerpoint/2010/main" val="345069486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3766954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5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6094415" y="2102650"/>
            <a:ext cx="2158451" cy="6114137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6094414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706880" y="210264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3" name="Arc 112"/>
          <p:cNvSpPr/>
          <p:nvPr/>
        </p:nvSpPr>
        <p:spPr>
          <a:xfrm rot="540000">
            <a:off x="689414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5" name="Text Box 12"/>
          <p:cNvSpPr txBox="1">
            <a:spLocks noChangeArrowheads="1"/>
          </p:cNvSpPr>
          <p:nvPr/>
        </p:nvSpPr>
        <p:spPr bwMode="auto">
          <a:xfrm>
            <a:off x="1537387" y="2362063"/>
            <a:ext cx="16062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 surface (non-intersecting)</a:t>
            </a: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2911743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7018629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13713" name="Line 17"/>
          <p:cNvSpPr>
            <a:spLocks noChangeShapeType="1"/>
          </p:cNvSpPr>
          <p:nvPr/>
        </p:nvSpPr>
        <p:spPr bwMode="auto">
          <a:xfrm rot="10800000">
            <a:off x="2334316" y="2128584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3464592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833593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3753579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5271114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6780077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H="1">
            <a:off x="7630309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8358738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lang="en-US" sz="15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8184657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5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30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lang="en-US" sz="2000" b="1" i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41D83F6E-4DEB-4FC0-9A0D-C5EA53721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8740" y="2274246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≈ ground distance</a:t>
            </a:r>
          </a:p>
        </p:txBody>
      </p:sp>
      <p:sp>
        <p:nvSpPr>
          <p:cNvPr id="42" name="Line 17">
            <a:extLst>
              <a:ext uri="{FF2B5EF4-FFF2-40B4-BE49-F238E27FC236}">
                <a16:creationId xmlns:a16="http://schemas.microsoft.com/office/drawing/2014/main" id="{8D62FF49-5629-4B8B-9EA0-7D83D31853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224288" y="2147634"/>
            <a:ext cx="400212" cy="3395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7155585" y="2102649"/>
            <a:ext cx="1097280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2">
            <a:extLst>
              <a:ext uri="{FF2B5EF4-FFF2-40B4-BE49-F238E27FC236}">
                <a16:creationId xmlns:a16="http://schemas.microsoft.com/office/drawing/2014/main" id="{B0B98ACE-34D4-4E0F-B9A0-6BF3DDE97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92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will be used for SPCS2022 (minimizes distortion with respect to topography)</a:t>
            </a:r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CD5AE750-6667-4FA4-B1E9-E61AC656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</p:spTree>
    <p:extLst>
      <p:ext uri="{BB962C8B-B14F-4D97-AF65-F5344CB8AC3E}">
        <p14:creationId xmlns:p14="http://schemas.microsoft.com/office/powerpoint/2010/main" val="133582024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71C2-3000-47F9-9236-5385E9FC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100B5-8C0C-4128-BEEE-596A71504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1" y="1825625"/>
            <a:ext cx="11106518" cy="438912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); 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); </a:t>
            </a:r>
            <a:r>
              <a:rPr lang="en-US" dirty="0"/>
              <a:t>Max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F151B3-2DEE-4D78-9D5E-34501DDF5017}"/>
              </a:ext>
            </a:extLst>
          </p:cNvPr>
          <p:cNvSpPr/>
          <p:nvPr/>
        </p:nvSpPr>
        <p:spPr>
          <a:xfrm>
            <a:off x="731518" y="3893572"/>
            <a:ext cx="109728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CF047-935E-4FD9-B80F-0D44821C4777}"/>
              </a:ext>
            </a:extLst>
          </p:cNvPr>
          <p:cNvSpPr/>
          <p:nvPr/>
        </p:nvSpPr>
        <p:spPr>
          <a:xfrm>
            <a:off x="731521" y="2801812"/>
            <a:ext cx="109728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658A9-1BAC-44CD-A27E-649675D2B234}"/>
              </a:ext>
            </a:extLst>
          </p:cNvPr>
          <p:cNvSpPr/>
          <p:nvPr/>
        </p:nvSpPr>
        <p:spPr>
          <a:xfrm>
            <a:off x="731518" y="4980418"/>
            <a:ext cx="109728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67E0C-C0AE-4502-8944-3FE5C6BFE8A2}"/>
              </a:ext>
            </a:extLst>
          </p:cNvPr>
          <p:cNvSpPr/>
          <p:nvPr/>
        </p:nvSpPr>
        <p:spPr>
          <a:xfrm>
            <a:off x="731518" y="1710052"/>
            <a:ext cx="109728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922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B22E-7378-462F-9DC3-ADA37896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SPCS2022 characteristics </a:t>
            </a:r>
            <a:r>
              <a:rPr lang="en-US" b="0" i="1" dirty="0"/>
              <a:t>(draft)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6CD06-9B71-4BCF-B8D3-DB6789DBA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825625"/>
            <a:ext cx="10967144" cy="438912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Technical requirements</a:t>
            </a:r>
          </a:p>
          <a:p>
            <a:pPr lvl="1">
              <a:lnSpc>
                <a:spcPct val="100000"/>
              </a:lnSpc>
            </a:pPr>
            <a:r>
              <a:rPr lang="en-US" b="1" i="1" dirty="0"/>
              <a:t>Linear distortion </a:t>
            </a:r>
            <a:r>
              <a:rPr lang="en-US" dirty="0"/>
              <a:t>design criterion at topographic surface (</a:t>
            </a:r>
            <a:r>
              <a:rPr lang="en-US" i="1" dirty="0"/>
              <a:t>not</a:t>
            </a:r>
            <a:r>
              <a:rPr lang="en-US" dirty="0"/>
              <a:t> at ellipsoid surface)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Difference in distance between “grid” and “ground”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Use 1-parallel definition for LCC projections</a:t>
            </a:r>
          </a:p>
          <a:p>
            <a:pPr>
              <a:lnSpc>
                <a:spcPct val="100000"/>
              </a:lnSpc>
            </a:pPr>
            <a:r>
              <a:rPr lang="en-US" dirty="0"/>
              <a:t>Other characteristics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Default designs (if no consensus stakeholder input)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“Layered” zones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Low-distortion projections (LDPs)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“Special purpose” zones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0B0D0C-134B-4965-B0FC-C16F1A4EA83B}"/>
              </a:ext>
            </a:extLst>
          </p:cNvPr>
          <p:cNvSpPr/>
          <p:nvPr/>
        </p:nvSpPr>
        <p:spPr>
          <a:xfrm>
            <a:off x="1150475" y="3215149"/>
            <a:ext cx="10482606" cy="4819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771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DB7B-44BC-474E-90C2-2AECBF1DC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1-parallel Lambert Conformal Conic?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0CDD4-0699-4908-B733-C56EBB71D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Consistency</a:t>
            </a:r>
          </a:p>
          <a:p>
            <a:pPr lvl="1"/>
            <a:r>
              <a:rPr lang="en-US" dirty="0"/>
              <a:t>Explicitly define projection scale (same as TM and OM)</a:t>
            </a:r>
          </a:p>
          <a:p>
            <a:pPr lvl="1"/>
            <a:r>
              <a:rPr lang="en-US" dirty="0"/>
              <a:t>Can use same number of parameters as TM</a:t>
            </a:r>
          </a:p>
          <a:p>
            <a:pPr lvl="1"/>
            <a:r>
              <a:rPr lang="en-US" dirty="0"/>
              <a:t>Applicable to both “secant” and “non-intersecting” cases</a:t>
            </a:r>
          </a:p>
          <a:p>
            <a:r>
              <a:rPr lang="en-US" dirty="0"/>
              <a:t>Simplicity</a:t>
            </a:r>
          </a:p>
          <a:p>
            <a:pPr lvl="1"/>
            <a:r>
              <a:rPr lang="en-US" dirty="0"/>
              <a:t>Easier to design with respect to topography</a:t>
            </a:r>
          </a:p>
          <a:p>
            <a:pPr lvl="1"/>
            <a:r>
              <a:rPr lang="en-US" dirty="0"/>
              <a:t>Scale due to separation of 2 standard parallels not obvious</a:t>
            </a:r>
          </a:p>
          <a:p>
            <a:pPr lvl="1"/>
            <a:r>
              <a:rPr lang="en-US" dirty="0"/>
              <a:t>Can more readily use “clean” values for parallels</a:t>
            </a:r>
          </a:p>
          <a:p>
            <a:r>
              <a:rPr lang="en-US" dirty="0"/>
              <a:t>Mathematically identical to 2-parallel</a:t>
            </a:r>
          </a:p>
          <a:p>
            <a:pPr lvl="1"/>
            <a:r>
              <a:rPr lang="en-US" b="1" i="1" dirty="0"/>
              <a:t>Any 2-parallel LCC can be recast as 1-parallel that behaves exactly the same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5718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B22E-7378-462F-9DC3-ADA37896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SPCS2022 characteristics </a:t>
            </a:r>
            <a:r>
              <a:rPr lang="en-US" b="0" i="1" dirty="0"/>
              <a:t>(draft)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6CD06-9B71-4BCF-B8D3-DB6789DBA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825625"/>
            <a:ext cx="10967144" cy="438912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Technical requirements</a:t>
            </a:r>
          </a:p>
          <a:p>
            <a:pPr lvl="1">
              <a:lnSpc>
                <a:spcPct val="100000"/>
              </a:lnSpc>
            </a:pPr>
            <a:r>
              <a:rPr lang="en-US" b="1" i="1" dirty="0"/>
              <a:t>Linear distortion </a:t>
            </a:r>
            <a:r>
              <a:rPr lang="en-US" dirty="0"/>
              <a:t>design criterion at topographic surface (</a:t>
            </a:r>
            <a:r>
              <a:rPr lang="en-US" i="1" dirty="0"/>
              <a:t>not</a:t>
            </a:r>
            <a:r>
              <a:rPr lang="en-US" dirty="0"/>
              <a:t> at ellipsoid surface)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Difference in distance between “grid” and “ground”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Use 1-parallel definition for LCC projections</a:t>
            </a:r>
          </a:p>
          <a:p>
            <a:pPr>
              <a:lnSpc>
                <a:spcPct val="100000"/>
              </a:lnSpc>
            </a:pPr>
            <a:r>
              <a:rPr lang="en-US" dirty="0"/>
              <a:t>Other characteristics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Default designs (if no consensus stakeholder input)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“Layered” zones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Low-distortion projections (LDPs)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“Special purpose” zones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0B0D0C-134B-4965-B0FC-C16F1A4EA83B}"/>
              </a:ext>
            </a:extLst>
          </p:cNvPr>
          <p:cNvSpPr/>
          <p:nvPr/>
        </p:nvSpPr>
        <p:spPr>
          <a:xfrm>
            <a:off x="731519" y="3707161"/>
            <a:ext cx="10482606" cy="250758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56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00A4-0AC7-47A6-81CD-D67C4228C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SPCS2022 designs </a:t>
            </a:r>
            <a:r>
              <a:rPr lang="en-US" b="0" i="1" dirty="0"/>
              <a:t>(draft)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87D77-A338-487A-A038-0435BB639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Default needed in absence of stakeholder input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Same projections and zones for </a:t>
            </a:r>
            <a:r>
              <a:rPr lang="en-US" b="1" i="1" dirty="0"/>
              <a:t>most </a:t>
            </a:r>
            <a:r>
              <a:rPr lang="en-US" dirty="0"/>
              <a:t>SPCS 83 zones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Performance and coverage very similar to SPCS 83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Characteristics that differ from SPCS 83: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Projection scale modified to minimize distortion at ground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Lambert Conformal Conic converted to one-parallel type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i="1" dirty="0"/>
              <a:t>But a few zones may use different projections and zone extents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75771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B7165-48E8-4D17-B05D-FEB2AE400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0"/>
            <a:ext cx="9143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81013C-68A1-44AF-8A48-D7F57F0098D1}"/>
              </a:ext>
            </a:extLst>
          </p:cNvPr>
          <p:cNvSpPr txBox="1"/>
          <p:nvPr/>
        </p:nvSpPr>
        <p:spPr>
          <a:xfrm>
            <a:off x="9601200" y="548640"/>
            <a:ext cx="2103120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Distortion in cities: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Range = 438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Median = -62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Mean = -31 ppm (weighted by pop)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5925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4BB9B24-218C-4106-9CC5-2A7FF107B57C}"/>
              </a:ext>
            </a:extLst>
          </p:cNvPr>
          <p:cNvSpPr txBox="1"/>
          <p:nvPr/>
        </p:nvSpPr>
        <p:spPr>
          <a:xfrm>
            <a:off x="9601200" y="5029200"/>
            <a:ext cx="173736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No change in projection type or zone extents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F4699-68CB-4461-9C7D-D7CD76E56327}"/>
              </a:ext>
            </a:extLst>
          </p:cNvPr>
          <p:cNvSpPr txBox="1"/>
          <p:nvPr/>
        </p:nvSpPr>
        <p:spPr>
          <a:xfrm>
            <a:off x="9601200" y="548640"/>
            <a:ext cx="2103120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Distortion in cities: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Range = 438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Median = +86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Mean = +117 ppm (weighted by pop)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3B306-AE23-4283-A1FB-BD3CE685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5704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State Plane Coordinate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State Plane Coordinate System of 2022 (SPCS202)</a:t>
            </a:r>
          </a:p>
          <a:p>
            <a:pPr lvl="1"/>
            <a:r>
              <a:rPr lang="en-US" dirty="0"/>
              <a:t>Referenced to new 2022 Terrestrial Reference Frames (TRFs)</a:t>
            </a:r>
          </a:p>
          <a:p>
            <a:pPr lvl="1"/>
            <a:r>
              <a:rPr lang="en-US" dirty="0"/>
              <a:t>Based on same reference ellipsoid (GRS 80)</a:t>
            </a:r>
          </a:p>
          <a:p>
            <a:pPr lvl="1"/>
            <a:r>
              <a:rPr lang="en-US" dirty="0"/>
              <a:t>Same 3 </a:t>
            </a:r>
            <a:r>
              <a:rPr lang="en-US" b="1" i="1" dirty="0"/>
              <a:t>conformal</a:t>
            </a:r>
            <a:r>
              <a:rPr lang="en-US" dirty="0"/>
              <a:t> projection types: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7F0BB5-B7D1-4341-90A5-895E77CA660B}"/>
              </a:ext>
            </a:extLst>
          </p:cNvPr>
          <p:cNvGrpSpPr>
            <a:grpSpLocks noChangeAspect="1"/>
          </p:cNvGrpSpPr>
          <p:nvPr/>
        </p:nvGrpSpPr>
        <p:grpSpPr>
          <a:xfrm>
            <a:off x="760657" y="4009802"/>
            <a:ext cx="2021955" cy="2286000"/>
            <a:chOff x="7325342" y="2752292"/>
            <a:chExt cx="2970729" cy="335867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E0EFFBC-08AC-4697-9F9C-270FFB93A5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12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7B80479-9BE2-4E01-8690-04BF024A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9B47919-4517-453F-AC5D-DC95D17444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928B48B9-7880-4E86-8776-7F16F75B75A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B4C0544-FB89-4E21-B9BA-4E8A85C8C45F}"/>
              </a:ext>
            </a:extLst>
          </p:cNvPr>
          <p:cNvGrpSpPr>
            <a:grpSpLocks noChangeAspect="1"/>
          </p:cNvGrpSpPr>
          <p:nvPr/>
        </p:nvGrpSpPr>
        <p:grpSpPr>
          <a:xfrm>
            <a:off x="4385940" y="4226772"/>
            <a:ext cx="2123294" cy="2468880"/>
            <a:chOff x="3146775" y="2376862"/>
            <a:chExt cx="2566588" cy="298432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2300EB6-03B2-4EE1-8010-F2711FB8AF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57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4F87017C-F027-4AF2-9E85-42FB0D59C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62" name="Can 193">
              <a:extLst>
                <a:ext uri="{FF2B5EF4-FFF2-40B4-BE49-F238E27FC236}">
                  <a16:creationId xmlns:a16="http://schemas.microsoft.com/office/drawing/2014/main" id="{B6AD9960-E8FC-4303-AF4C-6E6465312C53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grpSp>
          <p:nvGrpSpPr>
            <p:cNvPr id="63" name="Group 197">
              <a:extLst>
                <a:ext uri="{FF2B5EF4-FFF2-40B4-BE49-F238E27FC236}">
                  <a16:creationId xmlns:a16="http://schemas.microsoft.com/office/drawing/2014/main" id="{0BB1503F-AECA-4B1B-96B1-2E068EF8617C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A825FAAD-DF3D-4A8B-97FE-BCB48883C729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DD541338-A2BA-464C-907B-7771E472B756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1CF75B-E240-4921-A41E-0C043DADCF8D}"/>
              </a:ext>
            </a:extLst>
          </p:cNvPr>
          <p:cNvGrpSpPr>
            <a:grpSpLocks noChangeAspect="1"/>
          </p:cNvGrpSpPr>
          <p:nvPr/>
        </p:nvGrpSpPr>
        <p:grpSpPr>
          <a:xfrm>
            <a:off x="8629330" y="4133103"/>
            <a:ext cx="1808392" cy="2011680"/>
            <a:chOff x="6278958" y="2234374"/>
            <a:chExt cx="2307227" cy="256658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C41003F-539E-46E2-86DC-BC436D87CA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5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FF4D75E-6171-4DB8-952A-2B5BCF1C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66" name="Can 195">
              <a:extLst>
                <a:ext uri="{FF2B5EF4-FFF2-40B4-BE49-F238E27FC236}">
                  <a16:creationId xmlns:a16="http://schemas.microsoft.com/office/drawing/2014/main" id="{3EC19A82-9566-43BB-8253-CFBFEDD1294F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9DF1AC0C-A241-49DD-815D-1BE0FC53F7E0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07AC1D6-2966-45F5-8424-15169C15DC0C}"/>
              </a:ext>
            </a:extLst>
          </p:cNvPr>
          <p:cNvSpPr txBox="1"/>
          <p:nvPr/>
        </p:nvSpPr>
        <p:spPr>
          <a:xfrm>
            <a:off x="6550781" y="4094142"/>
            <a:ext cx="1592318" cy="64325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hangingPunct="0"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Transverse Mercator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2077A9-1B53-40B1-A16E-BAF57D251AE6}"/>
              </a:ext>
            </a:extLst>
          </p:cNvPr>
          <p:cNvSpPr txBox="1"/>
          <p:nvPr/>
        </p:nvSpPr>
        <p:spPr>
          <a:xfrm>
            <a:off x="10585232" y="4094141"/>
            <a:ext cx="1283158" cy="64325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hangingPunct="0"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Oblique Mercator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096D85D-0587-45C8-BDF2-4969C434C507}"/>
              </a:ext>
            </a:extLst>
          </p:cNvPr>
          <p:cNvSpPr txBox="1"/>
          <p:nvPr/>
        </p:nvSpPr>
        <p:spPr>
          <a:xfrm>
            <a:off x="2436255" y="4095136"/>
            <a:ext cx="1435771" cy="97429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</a:t>
            </a:r>
          </a:p>
        </p:txBody>
      </p:sp>
    </p:spTree>
    <p:extLst>
      <p:ext uri="{BB962C8B-B14F-4D97-AF65-F5344CB8AC3E}">
        <p14:creationId xmlns:p14="http://schemas.microsoft.com/office/powerpoint/2010/main" val="367097992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379087-A779-4F23-9F82-2B8FF4827C68}"/>
              </a:ext>
            </a:extLst>
          </p:cNvPr>
          <p:cNvSpPr txBox="1"/>
          <p:nvPr/>
        </p:nvSpPr>
        <p:spPr>
          <a:xfrm>
            <a:off x="9601200" y="548640"/>
            <a:ext cx="2103120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Distortion in cities: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Range = 438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Median = -34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Mean = -3 ppm (weighted by pop)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B1184-04F8-4ADD-BC7B-C123F3584683}"/>
              </a:ext>
            </a:extLst>
          </p:cNvPr>
          <p:cNvSpPr txBox="1"/>
          <p:nvPr/>
        </p:nvSpPr>
        <p:spPr>
          <a:xfrm>
            <a:off x="9601200" y="5029200"/>
            <a:ext cx="173736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No change in projection type or zone extents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DEDA0-C1EE-4A96-A17E-E5B8C7A1E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9945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B7165-48E8-4D17-B05D-FEB2AE400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0"/>
            <a:ext cx="9143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81013C-68A1-44AF-8A48-D7F57F0098D1}"/>
              </a:ext>
            </a:extLst>
          </p:cNvPr>
          <p:cNvSpPr txBox="1"/>
          <p:nvPr/>
        </p:nvSpPr>
        <p:spPr>
          <a:xfrm>
            <a:off x="9601200" y="548640"/>
            <a:ext cx="2103120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Distortion in cities: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Range = 438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Median = -62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Mean = -31 ppm (weighted by pop)</a:t>
            </a:r>
          </a:p>
        </p:txBody>
      </p:sp>
    </p:spTree>
    <p:extLst>
      <p:ext uri="{BB962C8B-B14F-4D97-AF65-F5344CB8AC3E}">
        <p14:creationId xmlns:p14="http://schemas.microsoft.com/office/powerpoint/2010/main" val="5640934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337B75-03A0-40DD-A2E6-ACB4D1797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0"/>
            <a:ext cx="9143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8E05DB-ED6B-4121-81CD-87A757471838}"/>
              </a:ext>
            </a:extLst>
          </p:cNvPr>
          <p:cNvSpPr txBox="1"/>
          <p:nvPr/>
        </p:nvSpPr>
        <p:spPr>
          <a:xfrm>
            <a:off x="9601200" y="548640"/>
            <a:ext cx="2103120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Distortion in cities: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Range = 544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Median = -164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Mean = -151 ppm (weighted by pop)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7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A845A8-006A-44B4-91C1-F613F0500C40}"/>
              </a:ext>
            </a:extLst>
          </p:cNvPr>
          <p:cNvSpPr txBox="1"/>
          <p:nvPr/>
        </p:nvSpPr>
        <p:spPr>
          <a:xfrm>
            <a:off x="9601200" y="548640"/>
            <a:ext cx="2103120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Distortion in cities: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Range = 511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Median = +23 ppm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Mean = +34 ppm (weighted by pop)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BECDEB-5F14-4DA9-B81F-6C81E30946E3}"/>
              </a:ext>
            </a:extLst>
          </p:cNvPr>
          <p:cNvSpPr txBox="1"/>
          <p:nvPr/>
        </p:nvSpPr>
        <p:spPr>
          <a:xfrm>
            <a:off x="9601200" y="2743200"/>
            <a:ext cx="173736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No change in projection type or zone extents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FE415-571D-407F-A20F-32FC7384B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824E1-4D9F-41E4-BC76-94AC881BD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“Layered” zones </a:t>
            </a:r>
            <a:r>
              <a:rPr lang="en-US" b="0" i="1" dirty="0"/>
              <a:t>(draft)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AEC2F-A499-4639-8281-E86667178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Limitations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Max of </a:t>
            </a:r>
            <a:r>
              <a:rPr lang="en-US" b="1" i="1" dirty="0"/>
              <a:t>TWO</a:t>
            </a:r>
            <a:r>
              <a:rPr lang="en-US" dirty="0"/>
              <a:t> layers:  Statewide and sub-zones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If two layers, one </a:t>
            </a:r>
            <a:r>
              <a:rPr lang="en-US" b="1" i="1" dirty="0"/>
              <a:t>MUST</a:t>
            </a:r>
            <a:r>
              <a:rPr lang="en-US" dirty="0"/>
              <a:t> be statewide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Minimum sub-zone dimension &gt; 50 km wide</a:t>
            </a:r>
          </a:p>
          <a:p>
            <a:pPr>
              <a:lnSpc>
                <a:spcPct val="100000"/>
              </a:lnSpc>
            </a:pPr>
            <a:r>
              <a:rPr lang="en-US" dirty="0"/>
              <a:t>States often want statewide </a:t>
            </a:r>
            <a:r>
              <a:rPr lang="en-US" b="1" i="1" dirty="0"/>
              <a:t>and</a:t>
            </a:r>
            <a:r>
              <a:rPr lang="en-US" dirty="0"/>
              <a:t> small zones</a:t>
            </a:r>
          </a:p>
          <a:p>
            <a:pPr lvl="1">
              <a:lnSpc>
                <a:spcPct val="100000"/>
              </a:lnSpc>
            </a:pPr>
            <a:r>
              <a:rPr lang="en-US" i="1" dirty="0"/>
              <a:t>Statewide:  </a:t>
            </a:r>
            <a:r>
              <a:rPr lang="en-US" dirty="0"/>
              <a:t>Single geometry required for state GIS</a:t>
            </a:r>
          </a:p>
          <a:p>
            <a:pPr lvl="1">
              <a:lnSpc>
                <a:spcPct val="100000"/>
              </a:lnSpc>
            </a:pPr>
            <a:r>
              <a:rPr lang="en-US" i="1" dirty="0"/>
              <a:t>Sub-zones:</a:t>
            </a:r>
            <a:r>
              <a:rPr lang="en-US" dirty="0"/>
              <a:t>  Lower distortion for surveying/engineering</a:t>
            </a:r>
          </a:p>
          <a:p>
            <a:pPr>
              <a:lnSpc>
                <a:spcPct val="100000"/>
              </a:lnSpc>
            </a:pPr>
            <a:r>
              <a:rPr lang="en-US" dirty="0"/>
              <a:t>Accommodates state needs, but with restrictions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Prevent poor design choices for statewide zones (and one already exists…)</a:t>
            </a:r>
          </a:p>
        </p:txBody>
      </p:sp>
    </p:spTree>
    <p:extLst>
      <p:ext uri="{BB962C8B-B14F-4D97-AF65-F5344CB8AC3E}">
        <p14:creationId xmlns:p14="http://schemas.microsoft.com/office/powerpoint/2010/main" val="2789132862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B15F51-28BB-4851-9A2F-479D2B61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18344" y="4850628"/>
          <a:ext cx="5529156" cy="186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1733669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“Layered” zones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SPCS 83 Kentucky N and S zones </a:t>
            </a:r>
            <a:r>
              <a:rPr lang="en-US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(Lambert Conformal Conic)</a:t>
            </a:r>
          </a:p>
        </p:txBody>
      </p:sp>
    </p:spTree>
    <p:extLst>
      <p:ext uri="{BB962C8B-B14F-4D97-AF65-F5344CB8AC3E}">
        <p14:creationId xmlns:p14="http://schemas.microsoft.com/office/powerpoint/2010/main" val="19593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DC670-A4A8-48A0-A88D-5AAE295E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18344" y="4850628"/>
          <a:ext cx="5529156" cy="186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Statewide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38°40’N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37°05’N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+181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-58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1733669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“Layered” zones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SPCS 83 Kentucky  statewide zone </a:t>
            </a:r>
            <a:r>
              <a:rPr lang="en-US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(Lambert Conformal Conic)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8987743" y="4765964"/>
            <a:ext cx="1254373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3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4764-D23F-42BE-A5E8-62CC8C69E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distortion design criteria </a:t>
            </a:r>
            <a:r>
              <a:rPr lang="en-US" b="0" i="1" dirty="0"/>
              <a:t>(draft)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FFB9C-44B8-4088-8D32-E88226CCA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825625"/>
            <a:ext cx="10698480" cy="41327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NGS design of zones requested by stakeholders</a:t>
            </a:r>
          </a:p>
          <a:p>
            <a:pPr lvl="1"/>
            <a:r>
              <a:rPr lang="en-US" dirty="0"/>
              <a:t>Limited to zones with 50-400 ppm distortion criterion</a:t>
            </a:r>
          </a:p>
          <a:p>
            <a:pPr lvl="2"/>
            <a:r>
              <a:rPr lang="en-US" b="1" dirty="0"/>
              <a:t>50 ppm </a:t>
            </a:r>
            <a:r>
              <a:rPr lang="en-US" dirty="0">
                <a:sym typeface="Wingdings" panose="05000000000000000000" pitchFamily="2" charset="2"/>
              </a:rPr>
              <a:t>= 5 cm/km = 0.3 ft/mi = 1:20,000</a:t>
            </a:r>
          </a:p>
          <a:p>
            <a:pPr lvl="2"/>
            <a:r>
              <a:rPr lang="en-US" b="1" dirty="0"/>
              <a:t>400 ppm </a:t>
            </a:r>
            <a:r>
              <a:rPr lang="en-US" dirty="0">
                <a:sym typeface="Wingdings" panose="05000000000000000000" pitchFamily="2" charset="2"/>
              </a:rPr>
              <a:t>= 40 cm/km = 2.1 ft/mi = 1:2,500</a:t>
            </a:r>
            <a:endParaRPr lang="en-US" dirty="0"/>
          </a:p>
          <a:p>
            <a:r>
              <a:rPr lang="en-US" dirty="0"/>
              <a:t>Design criterion &lt; 50 ppm (“low distortion”)</a:t>
            </a:r>
          </a:p>
          <a:p>
            <a:pPr lvl="1"/>
            <a:r>
              <a:rPr lang="en-US" dirty="0"/>
              <a:t>Min criterion </a:t>
            </a:r>
            <a:r>
              <a:rPr lang="en-US" b="1" dirty="0"/>
              <a:t>20 ppm </a:t>
            </a:r>
            <a:r>
              <a:rPr lang="en-US" dirty="0"/>
              <a:t>= 2 cm/km = 0.1 ft/mi = 1:50,000 </a:t>
            </a:r>
          </a:p>
          <a:p>
            <a:pPr lvl="1"/>
            <a:r>
              <a:rPr lang="en-US" dirty="0"/>
              <a:t>Must be designed by others (not by NGS)</a:t>
            </a:r>
          </a:p>
          <a:p>
            <a:pPr lvl="1"/>
            <a:r>
              <a:rPr lang="en-US" dirty="0"/>
              <a:t>Proposed and final design reviewed by NGS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5B17C5-0699-4A4C-A926-28FF754354A4}"/>
              </a:ext>
            </a:extLst>
          </p:cNvPr>
          <p:cNvSpPr txBox="1"/>
          <p:nvPr/>
        </p:nvSpPr>
        <p:spPr>
          <a:xfrm>
            <a:off x="9271818" y="4770190"/>
            <a:ext cx="285502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/>
                <a:ea typeface="+mn-ea"/>
                <a:cs typeface="+mn-cs"/>
              </a:rPr>
              <a:t>What is the current situation with “low distortion” projected coordinate systems?</a:t>
            </a:r>
          </a:p>
        </p:txBody>
      </p:sp>
    </p:spTree>
    <p:extLst>
      <p:ext uri="{BB962C8B-B14F-4D97-AF65-F5344CB8AC3E}">
        <p14:creationId xmlns:p14="http://schemas.microsoft.com/office/powerpoint/2010/main" val="37962965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CCA465-256A-4577-B64B-F24328A7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D0E8-D5F4-48D5-A2C5-788FE3A97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“Special purpose” zones </a:t>
            </a:r>
            <a:r>
              <a:rPr lang="en-US" b="0" i="1" dirty="0"/>
              <a:t>(in FRN)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8D85E-1247-41F4-BE94-A3E2819EC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825625"/>
            <a:ext cx="10978699" cy="42802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For areas with inadequate SPCS zone coverage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Usually areas that are in more than one zone</a:t>
            </a:r>
          </a:p>
          <a:p>
            <a:pPr>
              <a:lnSpc>
                <a:spcPct val="100000"/>
              </a:lnSpc>
            </a:pPr>
            <a:r>
              <a:rPr lang="en-US" dirty="0"/>
              <a:t>Categories: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Major urban areas (e.g., New York, Chicago, St. Louis)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Large Indian reservations (e.g., Navajo Nation)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Federal applications covering large areas (e.g., coastal mapping of Atlantic Coast)</a:t>
            </a:r>
          </a:p>
          <a:p>
            <a:pPr>
              <a:lnSpc>
                <a:spcPct val="100000"/>
              </a:lnSpc>
            </a:pPr>
            <a:r>
              <a:rPr lang="en-US" dirty="0"/>
              <a:t>Permitted for metro areas in 1977 policy (but never used)</a:t>
            </a:r>
          </a:p>
          <a:p>
            <a:pPr>
              <a:lnSpc>
                <a:spcPct val="100000"/>
              </a:lnSpc>
            </a:pPr>
            <a:r>
              <a:rPr lang="en-US" dirty="0"/>
              <a:t>Only in FRN, </a:t>
            </a:r>
            <a:r>
              <a:rPr lang="en-US" b="1" i="1" dirty="0"/>
              <a:t>not</a:t>
            </a:r>
            <a:r>
              <a:rPr lang="en-US" dirty="0"/>
              <a:t> in draft policy &amp; procedures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Intent is to get input on concept first</a:t>
            </a:r>
          </a:p>
        </p:txBody>
      </p:sp>
    </p:spTree>
    <p:extLst>
      <p:ext uri="{BB962C8B-B14F-4D97-AF65-F5344CB8AC3E}">
        <p14:creationId xmlns:p14="http://schemas.microsoft.com/office/powerpoint/2010/main" val="55120799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activity at NGS on State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825625"/>
            <a:ext cx="10954512" cy="43891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New </a:t>
            </a:r>
            <a:r>
              <a:rPr lang="en-US" b="1" dirty="0"/>
              <a:t>report</a:t>
            </a:r>
            <a:r>
              <a:rPr lang="en-US" dirty="0"/>
              <a:t> on State Plane history, policy, and future</a:t>
            </a:r>
          </a:p>
          <a:p>
            <a:pPr lvl="1"/>
            <a:r>
              <a:rPr lang="en-US" i="1" dirty="0"/>
              <a:t>NOAA Special Publication NOS NGS 13</a:t>
            </a:r>
          </a:p>
          <a:p>
            <a:r>
              <a:rPr lang="en-US" i="1" dirty="0"/>
              <a:t>Draft</a:t>
            </a:r>
            <a:r>
              <a:rPr lang="en-US" dirty="0"/>
              <a:t> SPCS2022 </a:t>
            </a:r>
            <a:r>
              <a:rPr lang="en-US" b="1" dirty="0"/>
              <a:t>policy</a:t>
            </a:r>
            <a:r>
              <a:rPr lang="en-US" dirty="0"/>
              <a:t> and </a:t>
            </a:r>
            <a:r>
              <a:rPr lang="en-US" b="1" dirty="0"/>
              <a:t>procedures</a:t>
            </a:r>
            <a:endParaRPr lang="en-US" dirty="0"/>
          </a:p>
          <a:p>
            <a:pPr lvl="1"/>
            <a:r>
              <a:rPr lang="en-US" dirty="0"/>
              <a:t>Defines characteristics and requirements for SPCS2022</a:t>
            </a:r>
          </a:p>
          <a:p>
            <a:pPr lvl="1"/>
            <a:r>
              <a:rPr lang="en-US" dirty="0"/>
              <a:t>Instructions on state requests and proposals for their zones</a:t>
            </a:r>
          </a:p>
          <a:p>
            <a:r>
              <a:rPr lang="en-US" b="1" dirty="0"/>
              <a:t>Federal Register Notice </a:t>
            </a:r>
            <a:r>
              <a:rPr lang="en-US" dirty="0"/>
              <a:t>(FRN) published April 18, 2018</a:t>
            </a:r>
          </a:p>
          <a:p>
            <a:pPr lvl="1"/>
            <a:r>
              <a:rPr lang="en-US" dirty="0"/>
              <a:t>Requests public comment on policy and procedures</a:t>
            </a:r>
          </a:p>
          <a:p>
            <a:pPr lvl="1"/>
            <a:r>
              <a:rPr lang="en-US" dirty="0"/>
              <a:t>Includes “special purpose” zones</a:t>
            </a:r>
          </a:p>
          <a:p>
            <a:r>
              <a:rPr lang="en-US" dirty="0"/>
              <a:t>State Plane </a:t>
            </a:r>
            <a:r>
              <a:rPr lang="en-US" b="1" dirty="0"/>
              <a:t>NGS Webinar Series</a:t>
            </a:r>
          </a:p>
          <a:p>
            <a:pPr lvl="1"/>
            <a:r>
              <a:rPr lang="en-US" dirty="0"/>
              <a:t>Given on March 8 and April 12 (recordings, slides, and Q&amp;A documents available)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77088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Deadlines for SPCS2022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087" y="1825625"/>
            <a:ext cx="7711124" cy="45657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Response to </a:t>
            </a:r>
            <a:r>
              <a:rPr lang="en-US" b="1" dirty="0"/>
              <a:t>Federal Register Notice </a:t>
            </a:r>
            <a:r>
              <a:rPr lang="en-US" dirty="0"/>
              <a:t>(FRN) </a:t>
            </a:r>
          </a:p>
          <a:p>
            <a:pPr lvl="1"/>
            <a:r>
              <a:rPr lang="en-US" dirty="0"/>
              <a:t>On draft </a:t>
            </a:r>
            <a:r>
              <a:rPr lang="en-US" b="1" dirty="0"/>
              <a:t>SPCS2022 policy &amp; procedures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Includes input on </a:t>
            </a:r>
            <a:r>
              <a:rPr lang="en-US" b="1" dirty="0"/>
              <a:t>“special purpose” </a:t>
            </a:r>
            <a:r>
              <a:rPr lang="en-US" dirty="0"/>
              <a:t>zones</a:t>
            </a:r>
          </a:p>
          <a:p>
            <a:r>
              <a:rPr lang="en-US" b="1" dirty="0"/>
              <a:t>Consensus</a:t>
            </a:r>
            <a:r>
              <a:rPr lang="en-US" dirty="0"/>
              <a:t> input per SPCS2022 procedures</a:t>
            </a:r>
          </a:p>
          <a:p>
            <a:pPr lvl="1"/>
            <a:r>
              <a:rPr lang="en-US" b="1" i="1" dirty="0"/>
              <a:t>Requests</a:t>
            </a:r>
            <a:r>
              <a:rPr lang="en-US" dirty="0"/>
              <a:t> are for designs done by NGS</a:t>
            </a:r>
          </a:p>
          <a:p>
            <a:pPr lvl="1"/>
            <a:r>
              <a:rPr lang="en-US" b="1" i="1" dirty="0"/>
              <a:t>Proposals</a:t>
            </a:r>
            <a:r>
              <a:rPr lang="en-US" dirty="0"/>
              <a:t> are for designs by contributing partners</a:t>
            </a:r>
          </a:p>
          <a:p>
            <a:r>
              <a:rPr lang="en-US" dirty="0"/>
              <a:t>Submittal of </a:t>
            </a:r>
            <a:r>
              <a:rPr lang="en-US" b="1" dirty="0"/>
              <a:t>approved</a:t>
            </a:r>
            <a:r>
              <a:rPr lang="en-US" dirty="0"/>
              <a:t> designs</a:t>
            </a:r>
          </a:p>
          <a:p>
            <a:pPr lvl="1"/>
            <a:r>
              <a:rPr lang="en-US" dirty="0"/>
              <a:t>Proposal must first be approved by NGS</a:t>
            </a:r>
          </a:p>
          <a:p>
            <a:pPr lvl="1"/>
            <a:r>
              <a:rPr lang="en-US" dirty="0"/>
              <a:t>Designs must be complete for NGS to review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9C3E9-4E8B-4D53-BDDF-17B5E3FEAE9D}"/>
              </a:ext>
            </a:extLst>
          </p:cNvPr>
          <p:cNvSpPr txBox="1"/>
          <p:nvPr/>
        </p:nvSpPr>
        <p:spPr>
          <a:xfrm>
            <a:off x="603672" y="1958682"/>
            <a:ext cx="3506415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hlinkClick r:id="rId3"/>
              </a:rPr>
              <a:t>NGS.Feedback@noaa.gov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by</a:t>
            </a:r>
            <a:r>
              <a:rPr lang="en-US" sz="2400" b="1" dirty="0">
                <a:solidFill>
                  <a:srgbClr val="C00000"/>
                </a:solidFill>
              </a:rPr>
              <a:t> August 31, 2018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3ED2F-1903-4742-BC3B-170B11FB72DE}"/>
              </a:ext>
            </a:extLst>
          </p:cNvPr>
          <p:cNvSpPr txBox="1"/>
          <p:nvPr/>
        </p:nvSpPr>
        <p:spPr>
          <a:xfrm>
            <a:off x="603672" y="3555096"/>
            <a:ext cx="3506415" cy="2677656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hlinkClick r:id="rId4"/>
              </a:rPr>
              <a:t>NGS.SPCS@noaa.gov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by</a:t>
            </a:r>
            <a:r>
              <a:rPr lang="en-US" sz="2400" b="1" dirty="0">
                <a:solidFill>
                  <a:srgbClr val="C00000"/>
                </a:solidFill>
              </a:rPr>
              <a:t> December 31, 2019 </a:t>
            </a:r>
            <a:r>
              <a:rPr lang="en-US" sz="2400" dirty="0">
                <a:solidFill>
                  <a:srgbClr val="C00000"/>
                </a:solidFill>
              </a:rPr>
              <a:t>for </a:t>
            </a:r>
            <a:r>
              <a:rPr lang="en-US" sz="2400" b="1" i="1" dirty="0">
                <a:solidFill>
                  <a:srgbClr val="C00000"/>
                </a:solidFill>
              </a:rPr>
              <a:t>requests</a:t>
            </a:r>
            <a:r>
              <a:rPr lang="en-US" sz="2400" dirty="0">
                <a:solidFill>
                  <a:srgbClr val="C00000"/>
                </a:solidFill>
              </a:rPr>
              <a:t> and </a:t>
            </a:r>
            <a:r>
              <a:rPr lang="en-US" sz="2400" b="1" i="1" dirty="0">
                <a:solidFill>
                  <a:srgbClr val="C00000"/>
                </a:solidFill>
              </a:rPr>
              <a:t>proposals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by</a:t>
            </a:r>
            <a:r>
              <a:rPr lang="en-US" sz="2400" b="1" dirty="0">
                <a:solidFill>
                  <a:srgbClr val="C00000"/>
                </a:solidFill>
              </a:rPr>
              <a:t> December 31, 2020 </a:t>
            </a:r>
            <a:r>
              <a:rPr lang="en-US" sz="2400" dirty="0">
                <a:solidFill>
                  <a:srgbClr val="C00000"/>
                </a:solidFill>
              </a:rPr>
              <a:t>for </a:t>
            </a:r>
            <a:r>
              <a:rPr lang="en-US" sz="2400" b="1" i="1" dirty="0">
                <a:solidFill>
                  <a:srgbClr val="C00000"/>
                </a:solidFill>
              </a:rPr>
              <a:t>submittal </a:t>
            </a:r>
            <a:r>
              <a:rPr lang="en-US" sz="2400" dirty="0">
                <a:solidFill>
                  <a:srgbClr val="C00000"/>
                </a:solidFill>
              </a:rPr>
              <a:t>of </a:t>
            </a:r>
            <a:r>
              <a:rPr lang="en-US" sz="2400" b="1" i="1" dirty="0">
                <a:solidFill>
                  <a:srgbClr val="C00000"/>
                </a:solidFill>
              </a:rPr>
              <a:t>approved</a:t>
            </a:r>
            <a:r>
              <a:rPr lang="en-US" sz="2400" dirty="0">
                <a:solidFill>
                  <a:srgbClr val="C00000"/>
                </a:solidFill>
              </a:rPr>
              <a:t> designs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8D1165-56A1-4C85-AAB8-60847A7F0568}"/>
              </a:ext>
            </a:extLst>
          </p:cNvPr>
          <p:cNvCxnSpPr>
            <a:cxnSpLocks/>
          </p:cNvCxnSpPr>
          <p:nvPr/>
        </p:nvCxnSpPr>
        <p:spPr>
          <a:xfrm>
            <a:off x="640080" y="3318237"/>
            <a:ext cx="109728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50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br>
              <a:rPr lang="en-US" dirty="0"/>
            </a:br>
            <a:r>
              <a:rPr lang="en-US" sz="3600" i="1" dirty="0"/>
              <a:t>State Plane Coordinate System of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825624"/>
            <a:ext cx="10976571" cy="454689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State Plane has a long and varied history</a:t>
            </a:r>
          </a:p>
          <a:p>
            <a:pPr>
              <a:lnSpc>
                <a:spcPct val="100000"/>
              </a:lnSpc>
            </a:pPr>
            <a:r>
              <a:rPr lang="en-US" dirty="0"/>
              <a:t>Main characteristics of SPCS2022 </a:t>
            </a:r>
            <a:r>
              <a:rPr lang="en-US" b="1" i="1" dirty="0"/>
              <a:t>(draft)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Designed with respect to “ground”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Use 1-parallel definitions for LCCs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Default designs similar to existing State Plane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include a statewide zone plus a sub-zone layer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LDPs can be used but must be designed by others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Federal Register Notice </a:t>
            </a:r>
            <a:r>
              <a:rPr lang="en-US" dirty="0"/>
              <a:t>for public comment on </a:t>
            </a:r>
            <a:r>
              <a:rPr lang="en-US" b="1" dirty="0"/>
              <a:t>policy &amp; procedures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CONSENSUS</a:t>
            </a:r>
            <a:r>
              <a:rPr lang="en-US" dirty="0"/>
              <a:t> state stakeholder input </a:t>
            </a:r>
            <a:r>
              <a:rPr lang="en-US" b="1" dirty="0"/>
              <a:t>required </a:t>
            </a:r>
            <a:r>
              <a:rPr lang="en-US" dirty="0"/>
              <a:t>for requests and proposals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702E8-2AA7-4FA9-8FBC-FA75E1B26939}"/>
              </a:ext>
            </a:extLst>
          </p:cNvPr>
          <p:cNvSpPr txBox="1"/>
          <p:nvPr/>
        </p:nvSpPr>
        <p:spPr>
          <a:xfrm>
            <a:off x="7466029" y="1873304"/>
            <a:ext cx="454899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Questions about State Plane? </a:t>
            </a:r>
            <a:r>
              <a:rPr lang="en-US" sz="2800" b="1" dirty="0">
                <a:hlinkClick r:id="rId3"/>
              </a:rPr>
              <a:t>NGS.SPCS@noaa.gov</a:t>
            </a:r>
            <a:r>
              <a:rPr lang="en-US" sz="2800" b="1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882D8-E31A-479C-8B59-1B086B7F5B67}"/>
              </a:ext>
            </a:extLst>
          </p:cNvPr>
          <p:cNvSpPr txBox="1"/>
          <p:nvPr/>
        </p:nvSpPr>
        <p:spPr>
          <a:xfrm>
            <a:off x="7466029" y="3144964"/>
            <a:ext cx="454899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Want to respond to the FRN? </a:t>
            </a:r>
            <a:r>
              <a:rPr lang="en-US" sz="2800" b="1" dirty="0">
                <a:hlinkClick r:id="rId3"/>
              </a:rPr>
              <a:t>NGS.Feedback@noaa.gov</a:t>
            </a:r>
            <a:r>
              <a:rPr lang="en-US" sz="28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43381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0E9B2-B5B1-4BE8-8596-A5A291510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305" y="91440"/>
            <a:ext cx="5900207" cy="6675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72" y="3207770"/>
            <a:ext cx="4518363" cy="1311128"/>
          </a:xfrm>
        </p:spPr>
        <p:txBody>
          <a:bodyPr>
            <a:spAutoFit/>
          </a:bodyPr>
          <a:lstStyle/>
          <a:p>
            <a:pPr algn="l"/>
            <a:r>
              <a:rPr lang="en-US" b="1" i="1" dirty="0"/>
              <a:t>Why a new State Plane system?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5FB409-2865-4F7D-9174-8032165D6833}"/>
              </a:ext>
            </a:extLst>
          </p:cNvPr>
          <p:cNvSpPr>
            <a:spLocks noChangeAspect="1"/>
          </p:cNvSpPr>
          <p:nvPr/>
        </p:nvSpPr>
        <p:spPr>
          <a:xfrm>
            <a:off x="5136520" y="4250197"/>
            <a:ext cx="1645920" cy="16459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A0637-F763-44CA-912D-29E36F51F368}"/>
              </a:ext>
            </a:extLst>
          </p:cNvPr>
          <p:cNvSpPr txBox="1"/>
          <p:nvPr/>
        </p:nvSpPr>
        <p:spPr>
          <a:xfrm>
            <a:off x="556372" y="494906"/>
            <a:ext cx="384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</a:rPr>
              <a:t>geodesy.noaa.gov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01BBC7-4070-4B0A-88CB-5CC8E1522F56}"/>
              </a:ext>
            </a:extLst>
          </p:cNvPr>
          <p:cNvSpPr/>
          <p:nvPr/>
        </p:nvSpPr>
        <p:spPr>
          <a:xfrm>
            <a:off x="5344313" y="2355132"/>
            <a:ext cx="1222372" cy="19294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CB8075E-0719-4C0F-8A3A-428872511159}"/>
              </a:ext>
            </a:extLst>
          </p:cNvPr>
          <p:cNvSpPr>
            <a:spLocks/>
          </p:cNvSpPr>
          <p:nvPr/>
        </p:nvSpPr>
        <p:spPr>
          <a:xfrm>
            <a:off x="10039136" y="2183642"/>
            <a:ext cx="1188720" cy="100761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08860E-5139-44E3-A023-B51158B053E4}"/>
              </a:ext>
            </a:extLst>
          </p:cNvPr>
          <p:cNvSpPr>
            <a:spLocks/>
          </p:cNvSpPr>
          <p:nvPr/>
        </p:nvSpPr>
        <p:spPr>
          <a:xfrm>
            <a:off x="10026511" y="4483509"/>
            <a:ext cx="1188720" cy="83462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B4E0516-75F3-432A-A103-8D77E6A336CF}"/>
              </a:ext>
            </a:extLst>
          </p:cNvPr>
          <p:cNvSpPr txBox="1">
            <a:spLocks/>
          </p:cNvSpPr>
          <p:nvPr/>
        </p:nvSpPr>
        <p:spPr>
          <a:xfrm>
            <a:off x="556372" y="4586246"/>
            <a:ext cx="4647707" cy="8679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Required as part of new 2022 Terrestrial Reference Frames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8FDF9C-7DEF-4FFC-9E64-1F0B4322EBBA}"/>
              </a:ext>
            </a:extLst>
          </p:cNvPr>
          <p:cNvSpPr txBox="1">
            <a:spLocks/>
          </p:cNvSpPr>
          <p:nvPr/>
        </p:nvSpPr>
        <p:spPr>
          <a:xfrm>
            <a:off x="696606" y="2201704"/>
            <a:ext cx="461005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US" sz="2800" i="1" dirty="0"/>
              <a:t>New State Plane web pages</a:t>
            </a:r>
          </a:p>
        </p:txBody>
      </p:sp>
    </p:spTree>
    <p:extLst>
      <p:ext uri="{BB962C8B-B14F-4D97-AF65-F5344CB8AC3E}">
        <p14:creationId xmlns:p14="http://schemas.microsoft.com/office/powerpoint/2010/main" val="3188482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7828DD-75B5-43BC-943E-489BF700CD68}"/>
              </a:ext>
            </a:extLst>
          </p:cNvPr>
          <p:cNvSpPr txBox="1"/>
          <p:nvPr/>
        </p:nvSpPr>
        <p:spPr>
          <a:xfrm>
            <a:off x="-99288" y="-27385"/>
            <a:ext cx="5029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400" b="1" dirty="0">
                <a:solidFill>
                  <a:srgbClr val="C00000"/>
                </a:solidFill>
                <a:latin typeface="Calibri"/>
                <a:ea typeface="ＭＳ Ｐゴシック" charset="0"/>
              </a:rPr>
              <a:t>geodesy.noaa.gov/SPCS/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356121-A3C7-491E-806C-5865C3215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080"/>
            <a:ext cx="5387078" cy="6126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609DD85-8E2B-45DC-A660-4BF0935FA051}"/>
              </a:ext>
            </a:extLst>
          </p:cNvPr>
          <p:cNvSpPr/>
          <p:nvPr/>
        </p:nvSpPr>
        <p:spPr>
          <a:xfrm>
            <a:off x="105025" y="2514600"/>
            <a:ext cx="923675" cy="1619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456B2E-405C-4463-8EF0-1951E608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49" y="738187"/>
            <a:ext cx="5374005" cy="4996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EEC6556-364E-48D1-A8ED-24D92B925A85}"/>
              </a:ext>
            </a:extLst>
          </p:cNvPr>
          <p:cNvSpPr/>
          <p:nvPr/>
        </p:nvSpPr>
        <p:spPr>
          <a:xfrm>
            <a:off x="4073944" y="3038237"/>
            <a:ext cx="2028575" cy="4000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4353C1-405F-4AC6-8F69-496ADA8C2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484" y="3040380"/>
            <a:ext cx="5380196" cy="32813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95B36E-558B-42CF-9CF9-67C3B328B31C}"/>
              </a:ext>
            </a:extLst>
          </p:cNvPr>
          <p:cNvSpPr/>
          <p:nvPr/>
        </p:nvSpPr>
        <p:spPr>
          <a:xfrm>
            <a:off x="2603284" y="2762963"/>
            <a:ext cx="923675" cy="1619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60950E-710B-4409-B063-EE3C82280CA3}"/>
              </a:ext>
            </a:extLst>
          </p:cNvPr>
          <p:cNvSpPr/>
          <p:nvPr/>
        </p:nvSpPr>
        <p:spPr>
          <a:xfrm>
            <a:off x="8185125" y="4628436"/>
            <a:ext cx="3668084" cy="586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F2EFA8-AA9C-440E-8E3D-F2FA4836E44E}"/>
              </a:ext>
            </a:extLst>
          </p:cNvPr>
          <p:cNvSpPr/>
          <p:nvPr/>
        </p:nvSpPr>
        <p:spPr>
          <a:xfrm>
            <a:off x="8185125" y="5665232"/>
            <a:ext cx="3668084" cy="32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16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8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7402" y="1160932"/>
            <a:ext cx="6612664" cy="34959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History of NGS projections (1853 to present)</a:t>
            </a:r>
          </a:p>
          <a:p>
            <a:r>
              <a:rPr lang="en-US" dirty="0"/>
              <a:t>SPCS policies and legislation</a:t>
            </a:r>
          </a:p>
          <a:p>
            <a:r>
              <a:rPr lang="en-US" dirty="0"/>
              <a:t>Departures from policy and convention</a:t>
            </a:r>
          </a:p>
          <a:p>
            <a:r>
              <a:rPr lang="en-US" dirty="0"/>
              <a:t>Recent developments in projected coordinate systems</a:t>
            </a:r>
          </a:p>
          <a:p>
            <a:r>
              <a:rPr lang="en-US" dirty="0"/>
              <a:t>Appendices</a:t>
            </a:r>
          </a:p>
          <a:p>
            <a:pPr lvl="1"/>
            <a:r>
              <a:rPr lang="en-US" dirty="0"/>
              <a:t>Defining parameters for ALL zones of ALL versions of SPCS, plus additional information</a:t>
            </a:r>
          </a:p>
          <a:p>
            <a:pPr lvl="1"/>
            <a:r>
              <a:rPr lang="en-US" dirty="0"/>
              <a:t>Status of SPCS 83 legislation and foot conversions</a:t>
            </a: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F7DE0D0-05B6-4E32-877B-4563956D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402" y="159201"/>
            <a:ext cx="6235592" cy="1143000"/>
          </a:xfrm>
        </p:spPr>
        <p:txBody>
          <a:bodyPr>
            <a:normAutofit/>
          </a:bodyPr>
          <a:lstStyle/>
          <a:p>
            <a:r>
              <a:rPr lang="en-US" dirty="0"/>
              <a:t>SPCS Special Publication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A5FB4-ADC3-4F56-AFB8-E1F02628451A}"/>
              </a:ext>
            </a:extLst>
          </p:cNvPr>
          <p:cNvSpPr txBox="1"/>
          <p:nvPr/>
        </p:nvSpPr>
        <p:spPr>
          <a:xfrm>
            <a:off x="5349952" y="4866071"/>
            <a:ext cx="661266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EA4"/>
                </a:solidFill>
              </a:rPr>
              <a:t>https://geodesy.noaa.gov/library/pdfs/ NOAA_SP_NOS_NGS_0013_v01_2018-03-06.pdf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F28E5-B3DA-486C-9226-458954625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6" y="72586"/>
            <a:ext cx="4946074" cy="6400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7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AC864-2C3A-420B-8755-B0AE0AA36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future of State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1A15A-216E-4A3B-97AE-400406665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825624"/>
            <a:ext cx="10698480" cy="45091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SPCS created 85 years ago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SPCS 27:  </a:t>
            </a:r>
            <a:r>
              <a:rPr lang="en-US" dirty="0"/>
              <a:t>1933 – 1986 (53 years, with some changes)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SPCS 83:  </a:t>
            </a:r>
            <a:r>
              <a:rPr lang="en-US" dirty="0"/>
              <a:t>1986 – 2022 (36 years, with some changes)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SPCS2022:</a:t>
            </a:r>
            <a:r>
              <a:rPr lang="en-US" dirty="0"/>
              <a:t>  2022 – ? (at least a few decades…)</a:t>
            </a:r>
          </a:p>
          <a:p>
            <a:pPr>
              <a:lnSpc>
                <a:spcPct val="100000"/>
              </a:lnSpc>
            </a:pPr>
            <a:r>
              <a:rPr lang="en-US" dirty="0"/>
              <a:t>SPCS2022 will likely be around for a long time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Honor the history and legacy of SPCS…</a:t>
            </a:r>
          </a:p>
          <a:p>
            <a:pPr marL="457200" lvl="1" indent="0" algn="r">
              <a:lnSpc>
                <a:spcPct val="100000"/>
              </a:lnSpc>
              <a:buNone/>
            </a:pPr>
            <a:r>
              <a:rPr lang="en-US" b="1" i="1" dirty="0"/>
              <a:t>				…while building a system for the future</a:t>
            </a:r>
          </a:p>
          <a:p>
            <a:pPr>
              <a:lnSpc>
                <a:spcPct val="100000"/>
              </a:lnSpc>
            </a:pPr>
            <a:r>
              <a:rPr lang="en-US" dirty="0"/>
              <a:t>High visibility and big impact</a:t>
            </a:r>
          </a:p>
        </p:txBody>
      </p:sp>
    </p:spTree>
    <p:extLst>
      <p:ext uri="{BB962C8B-B14F-4D97-AF65-F5344CB8AC3E}">
        <p14:creationId xmlns:p14="http://schemas.microsoft.com/office/powerpoint/2010/main" val="97446244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25B6C0-BFC1-4809-9242-F8EFC797E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5909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A619A6-54DF-43A1-BEB7-475EDEF8842E}"/>
              </a:ext>
            </a:extLst>
          </p:cNvPr>
          <p:cNvSpPr txBox="1"/>
          <p:nvPr/>
        </p:nvSpPr>
        <p:spPr>
          <a:xfrm>
            <a:off x="9492792" y="14139"/>
            <a:ext cx="2699208" cy="168268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State Plane </a:t>
            </a: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Coordinate Systems </a:t>
            </a: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of 1927 (134 zones) </a:t>
            </a: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and 1983 (125 zones)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2D8639-636D-44E8-98AC-E28D314C1ADB}"/>
              </a:ext>
            </a:extLst>
          </p:cNvPr>
          <p:cNvSpPr/>
          <p:nvPr/>
        </p:nvSpPr>
        <p:spPr>
          <a:xfrm>
            <a:off x="333676" y="3573595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03D4FA-0429-4BF8-AFBF-0518AE0A2939}"/>
              </a:ext>
            </a:extLst>
          </p:cNvPr>
          <p:cNvSpPr txBox="1"/>
          <p:nvPr/>
        </p:nvSpPr>
        <p:spPr>
          <a:xfrm>
            <a:off x="333676" y="2921003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Guam SPCS 27 zone </a:t>
            </a:r>
            <a:r>
              <a:rPr lang="en-US" b="1" i="1" dirty="0">
                <a:solidFill>
                  <a:srgbClr val="C00000"/>
                </a:solidFill>
              </a:rPr>
              <a:t>a non-conformal projection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CC0E44-99F3-4242-85A3-B04556A12579}"/>
              </a:ext>
            </a:extLst>
          </p:cNvPr>
          <p:cNvSpPr txBox="1"/>
          <p:nvPr/>
        </p:nvSpPr>
        <p:spPr>
          <a:xfrm>
            <a:off x="333676" y="2306993"/>
            <a:ext cx="205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Guam SPCS 83 zone added in 1995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F14181-3087-4FF0-8C4B-4A8B41CCFF24}"/>
              </a:ext>
            </a:extLst>
          </p:cNvPr>
          <p:cNvSpPr/>
          <p:nvPr/>
        </p:nvSpPr>
        <p:spPr>
          <a:xfrm>
            <a:off x="2921850" y="5170758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163968-E507-41AA-8F2A-C8C05B064885}"/>
              </a:ext>
            </a:extLst>
          </p:cNvPr>
          <p:cNvSpPr txBox="1"/>
          <p:nvPr/>
        </p:nvSpPr>
        <p:spPr>
          <a:xfrm>
            <a:off x="2683453" y="4431288"/>
            <a:ext cx="238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American Samoa only in SPCS 27, not SPCS 83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0D8438-14AD-48DB-B34E-43D83E28B9E8}"/>
              </a:ext>
            </a:extLst>
          </p:cNvPr>
          <p:cNvSpPr txBox="1"/>
          <p:nvPr/>
        </p:nvSpPr>
        <p:spPr>
          <a:xfrm>
            <a:off x="9492792" y="4103413"/>
            <a:ext cx="2662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Puerto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 Rico and </a:t>
            </a:r>
            <a:r>
              <a:rPr lang="en-US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US Virgin Islands: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Two zones in SPCS 27, one in SPCS 83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0BFD53C-ABE8-4701-8BF0-A1F2812BA141}"/>
              </a:ext>
            </a:extLst>
          </p:cNvPr>
          <p:cNvSpPr>
            <a:spLocks noChangeAspect="1"/>
          </p:cNvSpPr>
          <p:nvPr/>
        </p:nvSpPr>
        <p:spPr>
          <a:xfrm>
            <a:off x="8814018" y="3265370"/>
            <a:ext cx="365760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EB733F-83FE-4A78-8795-15D1877BBDAC}"/>
              </a:ext>
            </a:extLst>
          </p:cNvPr>
          <p:cNvSpPr/>
          <p:nvPr/>
        </p:nvSpPr>
        <p:spPr>
          <a:xfrm rot="18609037">
            <a:off x="7504554" y="1634535"/>
            <a:ext cx="365760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84E8A4-FE82-4350-8495-66AA73A74741}"/>
              </a:ext>
            </a:extLst>
          </p:cNvPr>
          <p:cNvSpPr txBox="1"/>
          <p:nvPr/>
        </p:nvSpPr>
        <p:spPr>
          <a:xfrm>
            <a:off x="9529543" y="1579356"/>
            <a:ext cx="2662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Reduced distortion zones added to SPCS 27: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CA 7 (1945) and MI (1964)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22107B8-27BA-489D-BA97-D988A3B6A14D}"/>
              </a:ext>
            </a:extLst>
          </p:cNvPr>
          <p:cNvSpPr>
            <a:spLocks noChangeAspect="1"/>
          </p:cNvSpPr>
          <p:nvPr/>
        </p:nvSpPr>
        <p:spPr>
          <a:xfrm>
            <a:off x="5820811" y="2378770"/>
            <a:ext cx="182880" cy="182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842026-8B2E-4734-B1B4-D3586906C099}"/>
              </a:ext>
            </a:extLst>
          </p:cNvPr>
          <p:cNvSpPr/>
          <p:nvPr/>
        </p:nvSpPr>
        <p:spPr>
          <a:xfrm rot="20880000">
            <a:off x="7520791" y="2199880"/>
            <a:ext cx="50292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24147-0F89-49F8-BD1F-34379889D27B}"/>
              </a:ext>
            </a:extLst>
          </p:cNvPr>
          <p:cNvSpPr txBox="1"/>
          <p:nvPr/>
        </p:nvSpPr>
        <p:spPr>
          <a:xfrm>
            <a:off x="9529543" y="2518568"/>
            <a:ext cx="2662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MT, NE, and SC changed from multiple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 to single zones from SPCS 27 to 83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2BEC2D-A096-4008-87C2-F591BF0829E1}"/>
              </a:ext>
            </a:extLst>
          </p:cNvPr>
          <p:cNvSpPr>
            <a:spLocks noChangeAspect="1"/>
          </p:cNvSpPr>
          <p:nvPr/>
        </p:nvSpPr>
        <p:spPr>
          <a:xfrm>
            <a:off x="6056070" y="1579892"/>
            <a:ext cx="712978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1D4115-BB38-4DEF-96E5-B98A5410EBEE}"/>
              </a:ext>
            </a:extLst>
          </p:cNvPr>
          <p:cNvSpPr>
            <a:spLocks noChangeAspect="1"/>
          </p:cNvSpPr>
          <p:nvPr/>
        </p:nvSpPr>
        <p:spPr>
          <a:xfrm>
            <a:off x="6689317" y="1960789"/>
            <a:ext cx="539460" cy="248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FFDFE0-0FDF-4379-9429-0FC6FF47B47C}"/>
              </a:ext>
            </a:extLst>
          </p:cNvPr>
          <p:cNvSpPr>
            <a:spLocks noChangeAspect="1"/>
          </p:cNvSpPr>
          <p:nvPr/>
        </p:nvSpPr>
        <p:spPr>
          <a:xfrm>
            <a:off x="7876527" y="2409883"/>
            <a:ext cx="356489" cy="211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4D33B5-044B-4E1C-8AA8-9F5761047F0C}"/>
              </a:ext>
            </a:extLst>
          </p:cNvPr>
          <p:cNvSpPr txBox="1"/>
          <p:nvPr/>
        </p:nvSpPr>
        <p:spPr>
          <a:xfrm>
            <a:off x="9529543" y="3449490"/>
            <a:ext cx="266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 charset="0"/>
                <a:ea typeface="ＭＳ Ｐゴシック" charset="0"/>
              </a:rPr>
              <a:t>Kentucky statewide zone added in 2001</a:t>
            </a:r>
          </a:p>
        </p:txBody>
      </p:sp>
    </p:spTree>
    <p:extLst>
      <p:ext uri="{BB962C8B-B14F-4D97-AF65-F5344CB8AC3E}">
        <p14:creationId xmlns:p14="http://schemas.microsoft.com/office/powerpoint/2010/main" val="1992344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B22E-7378-462F-9DC3-ADA37896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SPCS2022 characteristics </a:t>
            </a:r>
            <a:r>
              <a:rPr lang="en-US" b="0" i="1" dirty="0"/>
              <a:t>(draft)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6CD06-9B71-4BCF-B8D3-DB6789DBA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825625"/>
            <a:ext cx="10967144" cy="438912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Technical requirements</a:t>
            </a:r>
          </a:p>
          <a:p>
            <a:pPr lvl="1">
              <a:lnSpc>
                <a:spcPct val="100000"/>
              </a:lnSpc>
            </a:pPr>
            <a:r>
              <a:rPr lang="en-US" b="1" i="1" dirty="0"/>
              <a:t>Linear distortion </a:t>
            </a:r>
            <a:r>
              <a:rPr lang="en-US" dirty="0"/>
              <a:t>design criterion at topographic surface (</a:t>
            </a:r>
            <a:r>
              <a:rPr lang="en-US" i="1" dirty="0"/>
              <a:t>not</a:t>
            </a:r>
            <a:r>
              <a:rPr lang="en-US" dirty="0"/>
              <a:t> at ellipsoid surface)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Difference in distance between “grid” and “ground”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Use 1-parallel definition for LCC projections</a:t>
            </a:r>
          </a:p>
          <a:p>
            <a:pPr>
              <a:lnSpc>
                <a:spcPct val="100000"/>
              </a:lnSpc>
            </a:pPr>
            <a:r>
              <a:rPr lang="en-US" dirty="0"/>
              <a:t>Other characteristics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Default designs (if no consensus stakeholder input)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“Layered” zones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Low-distortion projections (LDPs)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“Special purpose” zones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0B0D0C-134B-4965-B0FC-C16F1A4EA83B}"/>
              </a:ext>
            </a:extLst>
          </p:cNvPr>
          <p:cNvSpPr/>
          <p:nvPr/>
        </p:nvSpPr>
        <p:spPr>
          <a:xfrm>
            <a:off x="1150475" y="2330245"/>
            <a:ext cx="10482606" cy="8752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153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1748</Words>
  <Application>Microsoft Office PowerPoint</Application>
  <PresentationFormat>Widescreen</PresentationFormat>
  <Paragraphs>297</Paragraphs>
  <Slides>31</Slides>
  <Notes>16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ＭＳ Ｐゴシック</vt:lpstr>
      <vt:lpstr>Arial</vt:lpstr>
      <vt:lpstr>Calibri</vt:lpstr>
      <vt:lpstr>Calibri Light</vt:lpstr>
      <vt:lpstr>Mangal</vt:lpstr>
      <vt:lpstr>Times New Roman</vt:lpstr>
      <vt:lpstr>Verdana</vt:lpstr>
      <vt:lpstr>Wingdings</vt:lpstr>
      <vt:lpstr>Office Theme</vt:lpstr>
      <vt:lpstr>1_Globe</vt:lpstr>
      <vt:lpstr>The State Plane  Coordinate System</vt:lpstr>
      <vt:lpstr>A New State Plane Coordinate System</vt:lpstr>
      <vt:lpstr>Recent activity at NGS on State Plane</vt:lpstr>
      <vt:lpstr>Why a new State Plane system?</vt:lpstr>
      <vt:lpstr>PowerPoint Presentation</vt:lpstr>
      <vt:lpstr>SPCS Special Publication</vt:lpstr>
      <vt:lpstr>History and future of State Plane</vt:lpstr>
      <vt:lpstr>PowerPoint Presentation</vt:lpstr>
      <vt:lpstr>SPCS2022 characteristics (draft)</vt:lpstr>
      <vt:lpstr>PowerPoint Presentation</vt:lpstr>
      <vt:lpstr>PowerPoint Presentation</vt:lpstr>
      <vt:lpstr>PowerPoint Presentation</vt:lpstr>
      <vt:lpstr>Linear distortion magnitudes ppm = parts per million (mm/km)</vt:lpstr>
      <vt:lpstr>SPCS2022 characteristics (draft)</vt:lpstr>
      <vt:lpstr>Why a 1-parallel Lambert Conformal Conic?</vt:lpstr>
      <vt:lpstr>SPCS2022 characteristics (draft)</vt:lpstr>
      <vt:lpstr>Default SPCS2022 designs (draft)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“Layered” zones (draft)</vt:lpstr>
      <vt:lpstr>PowerPoint Presentation</vt:lpstr>
      <vt:lpstr>PowerPoint Presentation</vt:lpstr>
      <vt:lpstr>Linear distortion design criteria (draft)</vt:lpstr>
      <vt:lpstr>PowerPoint Presentation</vt:lpstr>
      <vt:lpstr>“Special purpose” zones (in FRN)</vt:lpstr>
      <vt:lpstr>Deadlines for SPCS2022 input</vt:lpstr>
      <vt:lpstr>Summary State Plane Coordinate System of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Allan Y Ng</dc:creator>
  <cp:lastModifiedBy>Michael Dennis</cp:lastModifiedBy>
  <cp:revision>92</cp:revision>
  <dcterms:created xsi:type="dcterms:W3CDTF">2018-03-16T20:23:20Z</dcterms:created>
  <dcterms:modified xsi:type="dcterms:W3CDTF">2018-04-23T22:23:07Z</dcterms:modified>
</cp:coreProperties>
</file>