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60" r:id="rId1"/>
    <p:sldMasterId id="2147483803" r:id="rId2"/>
  </p:sldMasterIdLst>
  <p:notesMasterIdLst>
    <p:notesMasterId r:id="rId22"/>
  </p:notesMasterIdLst>
  <p:sldIdLst>
    <p:sldId id="1264" r:id="rId3"/>
    <p:sldId id="460" r:id="rId4"/>
    <p:sldId id="448" r:id="rId5"/>
    <p:sldId id="506" r:id="rId6"/>
    <p:sldId id="1290" r:id="rId7"/>
    <p:sldId id="453" r:id="rId8"/>
    <p:sldId id="380" r:id="rId9"/>
    <p:sldId id="434" r:id="rId10"/>
    <p:sldId id="1291" r:id="rId11"/>
    <p:sldId id="1294" r:id="rId12"/>
    <p:sldId id="1295" r:id="rId13"/>
    <p:sldId id="1239" r:id="rId14"/>
    <p:sldId id="618" r:id="rId15"/>
    <p:sldId id="636" r:id="rId16"/>
    <p:sldId id="619" r:id="rId17"/>
    <p:sldId id="1299" r:id="rId18"/>
    <p:sldId id="1300" r:id="rId19"/>
    <p:sldId id="1297" r:id="rId20"/>
    <p:sldId id="127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CC6600"/>
    <a:srgbClr val="C9D5EB"/>
    <a:srgbClr val="B5CBE3"/>
    <a:srgbClr val="C1D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74" autoAdjust="0"/>
  </p:normalViewPr>
  <p:slideViewPr>
    <p:cSldViewPr snapToGrid="0">
      <p:cViewPr varScale="1">
        <p:scale>
          <a:sx n="111" d="100"/>
          <a:sy n="111" d="100"/>
        </p:scale>
        <p:origin x="1512" y="102"/>
      </p:cViewPr>
      <p:guideLst/>
    </p:cSldViewPr>
  </p:slideViewPr>
  <p:notesTextViewPr>
    <p:cViewPr>
      <p:scale>
        <a:sx n="1" d="1"/>
        <a:sy n="1" d="1"/>
      </p:scale>
      <p:origin x="0" y="0"/>
    </p:cViewPr>
  </p:notesTextViewPr>
  <p:sorterViewPr>
    <p:cViewPr>
      <p:scale>
        <a:sx n="70" d="100"/>
        <a:sy n="70" d="100"/>
      </p:scale>
      <p:origin x="0" y="-9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EF308-5540-461B-8C6E-AF4148E19832}" type="datetimeFigureOut">
              <a:rPr lang="en-US" smtClean="0"/>
              <a:t>3/26/2019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6DE8B-F250-4584-83EE-1EA3792DC8CC}" type="slidenum">
              <a:rPr lang="en-US" smtClean="0"/>
              <a:t>‹#›</a:t>
            </a:fld>
            <a:endParaRPr lang="en-US"/>
          </a:p>
        </p:txBody>
      </p:sp>
    </p:spTree>
    <p:extLst>
      <p:ext uri="{BB962C8B-B14F-4D97-AF65-F5344CB8AC3E}">
        <p14:creationId xmlns:p14="http://schemas.microsoft.com/office/powerpoint/2010/main" val="108587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57D4033-5220-4572-BE86-F44FEFBF58CD}"/>
              </a:ext>
            </a:extLst>
          </p:cNvPr>
          <p:cNvSpPr>
            <a:spLocks noGrp="1"/>
          </p:cNvSpPr>
          <p:nvPr>
            <p:ph type="body" idx="1"/>
          </p:nvPr>
        </p:nvSpPr>
        <p:spPr/>
        <p:txBody>
          <a:bodyPr/>
          <a:lstStyle/>
          <a:p>
            <a:pPr marL="171450" indent="-171450">
              <a:buFont typeface="Arial" panose="020B0604020202020204" pitchFamily="34" charset="0"/>
              <a:buChar char="•"/>
            </a:pPr>
            <a:r>
              <a:rPr lang="en-US" dirty="0"/>
              <a:t>This the current situation with geometric reference frames (“horizontal datums”) of the NSRS</a:t>
            </a:r>
          </a:p>
          <a:p>
            <a:pPr marL="171450" indent="-171450">
              <a:buFont typeface="Arial" panose="020B0604020202020204" pitchFamily="34" charset="0"/>
              <a:buChar char="•"/>
            </a:pPr>
            <a:r>
              <a:rPr lang="en-US" dirty="0"/>
              <a:t>There are 3 separate (but related) frames, all called North American Datum of 1983 (NAD 83)</a:t>
            </a:r>
          </a:p>
          <a:p>
            <a:pPr marL="171450" lvl="0" indent="-171450">
              <a:buFont typeface="Arial" panose="020B0604020202020204" pitchFamily="34" charset="0"/>
              <a:buChar char="•"/>
            </a:pPr>
            <a:r>
              <a:rPr lang="en-US" dirty="0"/>
              <a:t>Each is nominally referenced to a different tectonic plate, indicated by the “datum tag” in parentheses:</a:t>
            </a:r>
          </a:p>
          <a:p>
            <a:pPr marL="628650" lvl="1" indent="-171450">
              <a:buFont typeface="Arial" panose="020B0604020202020204" pitchFamily="34" charset="0"/>
              <a:buChar char="•"/>
            </a:pPr>
            <a:r>
              <a:rPr lang="en-US" dirty="0"/>
              <a:t>(2011):  North America plate.  Includes CONUS, Alaska, and the Caribbean (but not referenced to Caribbean plate)</a:t>
            </a:r>
          </a:p>
          <a:p>
            <a:pPr marL="628650" lvl="1" indent="-171450">
              <a:buFont typeface="Arial" panose="020B0604020202020204" pitchFamily="34" charset="0"/>
              <a:buChar char="•"/>
            </a:pPr>
            <a:r>
              <a:rPr lang="en-US" dirty="0"/>
              <a:t>(PA11):  Pacific plate.  Includes Hawaii and American Samoa</a:t>
            </a:r>
          </a:p>
          <a:p>
            <a:pPr marL="628650" lvl="1" indent="-171450">
              <a:buFont typeface="Arial" panose="020B0604020202020204" pitchFamily="34" charset="0"/>
              <a:buChar char="•"/>
            </a:pPr>
            <a:r>
              <a:rPr lang="en-US" dirty="0"/>
              <a:t>(MA11):  Mariana plate.  Includes Guam and the Commonwealth of the Northern Mariana Islands (CNMI)</a:t>
            </a:r>
          </a:p>
          <a:p>
            <a:pPr marL="171450" lvl="0" indent="-171450">
              <a:buFont typeface="Arial" panose="020B0604020202020204" pitchFamily="34" charset="0"/>
              <a:buChar char="•"/>
            </a:pPr>
            <a:r>
              <a:rPr lang="en-US" dirty="0"/>
              <a:t>Each of these frames is semi-dynamic, with the intent that the frame moves with the tectonic plate (to reduce change in coordinates with time)</a:t>
            </a:r>
          </a:p>
          <a:p>
            <a:pPr marL="628650" lvl="1" indent="-171450">
              <a:buFont typeface="Arial" panose="020B0604020202020204" pitchFamily="34" charset="0"/>
              <a:buChar char="•"/>
            </a:pPr>
            <a:r>
              <a:rPr lang="en-US" dirty="0"/>
              <a:t>But the plate motion is not necessarily well modeled</a:t>
            </a:r>
          </a:p>
          <a:p>
            <a:pPr marL="628650" lvl="1" indent="-171450">
              <a:buFont typeface="Arial" panose="020B0604020202020204" pitchFamily="34" charset="0"/>
              <a:buChar char="•"/>
            </a:pPr>
            <a:r>
              <a:rPr lang="en-US" dirty="0"/>
              <a:t>In addition, the frames are not geocentric (offset from Earth center of mass by about 2 meters)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889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94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705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summarize, new “datums” are part of modernizing the NSRS</a:t>
            </a:r>
          </a:p>
          <a:p>
            <a:pPr marL="628650" lvl="1" indent="-171450">
              <a:buFont typeface="Arial" panose="020B0604020202020204" pitchFamily="34" charset="0"/>
              <a:buChar char="•"/>
            </a:pPr>
            <a:r>
              <a:rPr lang="en-US" dirty="0"/>
              <a:t>Will be more accurate and efficient</a:t>
            </a:r>
          </a:p>
          <a:p>
            <a:pPr marL="628650" lvl="1" indent="-171450">
              <a:buFont typeface="Arial" panose="020B0604020202020204" pitchFamily="34" charset="0"/>
              <a:buChar char="•"/>
            </a:pPr>
            <a:r>
              <a:rPr lang="en-US" dirty="0"/>
              <a:t>Consistent with GNSS (in part because geocentric)</a:t>
            </a:r>
          </a:p>
          <a:p>
            <a:pPr marL="628650" lvl="1" indent="-171450">
              <a:buFont typeface="Arial" panose="020B0604020202020204" pitchFamily="34" charset="0"/>
              <a:buChar char="•"/>
            </a:pPr>
            <a:r>
              <a:rPr lang="en-US" dirty="0"/>
              <a:t>GNSS-based (through the NGS CORS), but still compatible with classical terrestrial methods (e.g., leveling, total stations)</a:t>
            </a:r>
          </a:p>
          <a:p>
            <a:pPr marL="171450" lvl="0" indent="-171450">
              <a:buFont typeface="Arial" panose="020B0604020202020204" pitchFamily="34" charset="0"/>
              <a:buChar char="•"/>
            </a:pPr>
            <a:r>
              <a:rPr lang="en-US" dirty="0"/>
              <a:t>Will include of four new TRFs “fixed” to 4 different tectonic plates (based on global ITRF2014)</a:t>
            </a:r>
          </a:p>
          <a:p>
            <a:pPr marL="171450" lvl="0" indent="-171450">
              <a:buFont typeface="Arial" panose="020B0604020202020204" pitchFamily="34" charset="0"/>
              <a:buChar char="•"/>
            </a:pPr>
            <a:r>
              <a:rPr lang="en-US" dirty="0"/>
              <a:t>Will include 1 geopotential datum, allowing for consistent heights (and other gravity-based data) everywhere in the NSRS</a:t>
            </a:r>
          </a:p>
          <a:p>
            <a:pPr marL="171450" lvl="0" indent="-171450">
              <a:buFont typeface="Arial" panose="020B0604020202020204" pitchFamily="34" charset="0"/>
              <a:buChar char="•"/>
            </a:pPr>
            <a:r>
              <a:rPr lang="en-US" dirty="0"/>
              <a:t>Semi-dynamic, meaning it takes into account change with time (velocities) everywhere</a:t>
            </a:r>
          </a:p>
          <a:p>
            <a:pPr marL="628650" lvl="1" indent="-171450">
              <a:buFont typeface="Arial" panose="020B0604020202020204" pitchFamily="34" charset="0"/>
              <a:buChar char="•"/>
            </a:pPr>
            <a:r>
              <a:rPr lang="en-US" dirty="0"/>
              <a:t>Yet it will allow for determining coordinates at any epoch date, and it will include “reference” epochs (the first being 2020.0)</a:t>
            </a:r>
          </a:p>
          <a:p>
            <a:pPr marL="628650" lvl="1" indent="-171450">
              <a:buFont typeface="Arial" panose="020B0604020202020204" pitchFamily="34" charset="0"/>
              <a:buChar char="•"/>
            </a:pPr>
            <a:r>
              <a:rPr lang="en-US" dirty="0"/>
              <a:t>An intra-frame velocity model (IFVM) will be an explicit part of the NSRS to allow movement of coordinates through time</a:t>
            </a:r>
          </a:p>
          <a:p>
            <a:pPr marL="171450" lvl="0" indent="-171450">
              <a:buFont typeface="Arial" panose="020B0604020202020204" pitchFamily="34" charset="0"/>
              <a:buChar char="•"/>
            </a:pPr>
            <a:r>
              <a:rPr lang="en-US" dirty="0"/>
              <a:t>Initial change will be at about 1-2 meters in most location, followed by very slow change over time</a:t>
            </a:r>
          </a:p>
          <a:p>
            <a:pPr marL="628650" lvl="1" indent="-171450">
              <a:buFont typeface="Arial" panose="020B0604020202020204" pitchFamily="34" charset="0"/>
              <a:buChar char="•"/>
            </a:pPr>
            <a:r>
              <a:rPr lang="en-US" dirty="0"/>
              <a:t>In many locations, the changes will be very close to zero</a:t>
            </a:r>
          </a:p>
          <a:p>
            <a:pPr marL="171450" lvl="0" indent="-171450">
              <a:buFont typeface="Arial" panose="020B0604020202020204" pitchFamily="34" charset="0"/>
              <a:buChar char="•"/>
            </a:pPr>
            <a:r>
              <a:rPr lang="en-US" dirty="0"/>
              <a:t>There is much more to this topic than covered here – see the NGS website for more information!</a:t>
            </a:r>
          </a:p>
        </p:txBody>
      </p:sp>
      <p:sp>
        <p:nvSpPr>
          <p:cNvPr id="4" name="Slide Number Placeholder 3"/>
          <p:cNvSpPr>
            <a:spLocks noGrp="1"/>
          </p:cNvSpPr>
          <p:nvPr>
            <p:ph type="sldNum" sz="quarter" idx="5"/>
          </p:nvPr>
        </p:nvSpPr>
        <p:spPr/>
        <p:txBody>
          <a:bodyPr/>
          <a:lstStyle/>
          <a:p>
            <a:fld id="{0D46DE8B-F250-4584-83EE-1EA3792DC8CC}" type="slidenum">
              <a:rPr lang="en-US" smtClean="0"/>
              <a:t>19</a:t>
            </a:fld>
            <a:endParaRPr lang="en-US"/>
          </a:p>
        </p:txBody>
      </p:sp>
    </p:spTree>
    <p:extLst>
      <p:ext uri="{BB962C8B-B14F-4D97-AF65-F5344CB8AC3E}">
        <p14:creationId xmlns:p14="http://schemas.microsoft.com/office/powerpoint/2010/main" val="5326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B3E301C-27D4-47C4-8F46-7959D2201E7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the current situation with vertical datums of the NSRS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7 different vertical datums, all based on differential leveling to give orthometric heights (except for IGLD 85)</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North American Vertical Datum of 1988 (NAVD 88):  CONUS and Alaska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International Great Lakes Datum of 1985 (IGLD 85):  Derived from NAVD 88 for Great Lakes using lake water levels.  Uses dynamic (not orthometric) heights for water levels and flow.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Puerto Rico Vertical Datum of 2002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Virgin Islands Vertical Datum of 2009</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Guam Vertical Datum of 2004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Northern Mariana Vertical Datum of 2003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American Samoa Vertical Datum of 2002 (in process of being deprecated due to earthquakes)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Have so many because cannot level across substantial expanses of water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Since based on (often old) leveling, susceptible to obsolescence due to height change (e.g., subsidence, earthquakes) and loss of bench marks over time</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showing change in horizontal coordinates from current NAD 83 epoch 2010.0 to the TRFs at epoch 2020.0</a:t>
            </a:r>
          </a:p>
          <a:p>
            <a:pPr marL="628650" lvl="1" indent="-171450">
              <a:buFont typeface="Arial" panose="020B0604020202020204" pitchFamily="34" charset="0"/>
              <a:buChar char="•"/>
            </a:pPr>
            <a:r>
              <a:rPr lang="en-US" dirty="0"/>
              <a:t>Shows NATRF2022, CATRF2022, PATRF2022 (but not MATRF2022)</a:t>
            </a:r>
          </a:p>
          <a:p>
            <a:pPr marL="628650" lvl="1" indent="-171450">
              <a:buFont typeface="Arial" panose="020B0604020202020204" pitchFamily="34" charset="0"/>
              <a:buChar char="•"/>
            </a:pPr>
            <a:r>
              <a:rPr lang="en-US" dirty="0"/>
              <a:t>Note that first reference epoch will be 2020.0 when released in 2022</a:t>
            </a:r>
          </a:p>
          <a:p>
            <a:pPr marL="171450" lvl="0" indent="-171450">
              <a:buFont typeface="Arial" panose="020B0604020202020204" pitchFamily="34" charset="0"/>
              <a:buChar char="•"/>
            </a:pPr>
            <a:r>
              <a:rPr lang="en-US" dirty="0"/>
              <a:t>Magnitude of change varies with tectonic plate (and location on plate):</a:t>
            </a:r>
          </a:p>
          <a:p>
            <a:pPr marL="628650" lvl="1" indent="-171450">
              <a:buFont typeface="Arial" panose="020B0604020202020204" pitchFamily="34" charset="0"/>
              <a:buChar char="•"/>
            </a:pPr>
            <a:r>
              <a:rPr lang="en-US" dirty="0"/>
              <a:t>0.8 to 1.7 m in CONUS and Alaska (but up to ~2 m in California)</a:t>
            </a:r>
          </a:p>
          <a:p>
            <a:pPr marL="628650" lvl="1" indent="-171450">
              <a:buFont typeface="Arial" panose="020B0604020202020204" pitchFamily="34" charset="0"/>
              <a:buChar char="•"/>
            </a:pPr>
            <a:r>
              <a:rPr lang="en-US" dirty="0"/>
              <a:t>0.6 m in Puerto Rico</a:t>
            </a:r>
          </a:p>
          <a:p>
            <a:pPr marL="628650" lvl="1" indent="-171450">
              <a:buFont typeface="Arial" panose="020B0604020202020204" pitchFamily="34" charset="0"/>
              <a:buChar char="•"/>
            </a:pPr>
            <a:r>
              <a:rPr lang="en-US" dirty="0"/>
              <a:t>Much greater on Pacific plate (3.5 m in Hawaii)</a:t>
            </a:r>
          </a:p>
          <a:p>
            <a:pPr marL="171450" lvl="0" indent="-171450">
              <a:buFont typeface="Arial" panose="020B0604020202020204" pitchFamily="34" charset="0"/>
              <a:buChar char="•"/>
            </a:pPr>
            <a:r>
              <a:rPr lang="en-US" dirty="0"/>
              <a:t>TRF2022 coordinates will change very slowly at most locations on their respective plates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5</a:t>
            </a:fld>
            <a:endParaRPr lang="en-US"/>
          </a:p>
        </p:txBody>
      </p:sp>
    </p:spTree>
    <p:extLst>
      <p:ext uri="{BB962C8B-B14F-4D97-AF65-F5344CB8AC3E}">
        <p14:creationId xmlns:p14="http://schemas.microsoft.com/office/powerpoint/2010/main" val="3441397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Map showing change in ellipsoid heights from current NAD 83 epoch 2010.0 to the TRFs at epoch 2020.0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Change is about ±2 m, which is the amount of non-geocentricity of NAD 83 (essentially shifting entire ellipsoid by ~2 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Change depends only on location, independent of tectonic plate rotation (which is modeled as purely horizontal)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2022 TRF ellipsoid heights are identical to ITRF2014 ellipsoid heights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Although given here for epoch 2020.0, overall ellipsoid heights change very slowly with time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large changes do occur, due to local effects like subsidence and regional effects like post-glacial isostatic adjustment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6</a:t>
            </a:fld>
            <a:endParaRPr lang="en-US"/>
          </a:p>
        </p:txBody>
      </p:sp>
    </p:spTree>
    <p:extLst>
      <p:ext uri="{BB962C8B-B14F-4D97-AF65-F5344CB8AC3E}">
        <p14:creationId xmlns:p14="http://schemas.microsoft.com/office/powerpoint/2010/main" val="274197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showing estimated change in orthometric heights (“elevations”) from NAVD 88 to NAPGD2022 for CONUS</a:t>
            </a:r>
          </a:p>
          <a:p>
            <a:pPr marL="628650" lvl="1" indent="-171450">
              <a:buFont typeface="Arial" panose="020B0604020202020204" pitchFamily="34" charset="0"/>
              <a:buChar char="•"/>
            </a:pPr>
            <a:r>
              <a:rPr lang="en-US" dirty="0"/>
              <a:t>Orthometric heights will decrease in most areas, from about zero in Florida to -1.3 m in Pacific Northwest</a:t>
            </a:r>
          </a:p>
          <a:p>
            <a:pPr marL="628650" lvl="1" indent="-171450">
              <a:buFont typeface="Arial" panose="020B0604020202020204" pitchFamily="34" charset="0"/>
              <a:buChar char="•"/>
            </a:pPr>
            <a:r>
              <a:rPr lang="en-US" dirty="0"/>
              <a:t>Heights in southern Florida will increase by up to +0.2 m</a:t>
            </a:r>
          </a:p>
          <a:p>
            <a:pPr marL="171450" lvl="0" indent="-171450">
              <a:buFont typeface="Arial" panose="020B0604020202020204" pitchFamily="34" charset="0"/>
              <a:buChar char="•"/>
            </a:pPr>
            <a:r>
              <a:rPr lang="en-US" dirty="0"/>
              <a:t>Tilt and bias of NAVD 88 likely due to accumulation of systematic errors in leveling used in its original realization (constrained to single point in St. Lawrence Seaway).</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7</a:t>
            </a:fld>
            <a:endParaRPr lang="en-US"/>
          </a:p>
        </p:txBody>
      </p:sp>
    </p:spTree>
    <p:extLst>
      <p:ext uri="{BB962C8B-B14F-4D97-AF65-F5344CB8AC3E}">
        <p14:creationId xmlns:p14="http://schemas.microsoft.com/office/powerpoint/2010/main" val="351864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for the second part of the presentation, on new State Plane Coordinates</a:t>
            </a:r>
          </a:p>
          <a:p>
            <a:pPr marL="171450" indent="-171450">
              <a:buFont typeface="Arial" panose="020B0604020202020204" pitchFamily="34" charset="0"/>
              <a:buChar char="•"/>
            </a:pPr>
            <a:r>
              <a:rPr lang="en-US" dirty="0"/>
              <a:t>State Plane Coordinate System of 2022 (SPCS2022) is also part of modernizing the NSRS</a:t>
            </a:r>
          </a:p>
          <a:p>
            <a:pPr marL="628650" lvl="1" indent="-171450">
              <a:buFont typeface="Arial" panose="020B0604020202020204" pitchFamily="34" charset="0"/>
              <a:buChar char="•"/>
            </a:pPr>
            <a:r>
              <a:rPr lang="en-US" dirty="0"/>
              <a:t>Referenced to the new 2022 TRFs (not to NAD 83)</a:t>
            </a:r>
          </a:p>
          <a:p>
            <a:pPr marL="628650" lvl="1" indent="-171450">
              <a:buFont typeface="Arial" panose="020B0604020202020204" pitchFamily="34" charset="0"/>
              <a:buChar char="•"/>
            </a:pPr>
            <a:r>
              <a:rPr lang="en-US" dirty="0"/>
              <a:t>But still uses same reference ellipsoid (GRS 80) and same 3 conformal projections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194606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of the overall existing and previous versions of SPCS (1983 and 1927)</a:t>
            </a:r>
          </a:p>
          <a:p>
            <a:pPr marL="171450" indent="-171450">
              <a:buFont typeface="Arial" panose="020B0604020202020204" pitchFamily="34" charset="0"/>
              <a:buChar char="•"/>
            </a:pPr>
            <a:r>
              <a:rPr lang="en-US" dirty="0"/>
              <a:t>Shows the full large extent of the system.</a:t>
            </a:r>
          </a:p>
          <a:p>
            <a:pPr marL="628650" lvl="1" indent="-171450">
              <a:buFont typeface="Arial" panose="020B0604020202020204" pitchFamily="34" charset="0"/>
              <a:buChar char="•"/>
            </a:pPr>
            <a:r>
              <a:rPr lang="en-US" dirty="0"/>
              <a:t>Include CONUS, Alaska, and Hawaii</a:t>
            </a:r>
          </a:p>
          <a:p>
            <a:pPr marL="628650" lvl="1" indent="-171450">
              <a:buFont typeface="Arial" panose="020B0604020202020204" pitchFamily="34" charset="0"/>
              <a:buChar char="•"/>
            </a:pPr>
            <a:r>
              <a:rPr lang="en-US" dirty="0"/>
              <a:t>Also includes territories of Puerto Rico, U.S. Virgin Islands, American Samoa, and Guam (American Samoa included in SPCS 27 but not in 83)</a:t>
            </a:r>
          </a:p>
          <a:p>
            <a:pPr marL="628650" lvl="1" indent="-171450">
              <a:buFont typeface="Arial" panose="020B0604020202020204" pitchFamily="34" charset="0"/>
              <a:buChar char="•"/>
            </a:pPr>
            <a:r>
              <a:rPr lang="en-US" dirty="0"/>
              <a:t>Does NOT include Washington DC or islands of CNMI (but those will be included in SPCS2022)</a:t>
            </a:r>
          </a:p>
        </p:txBody>
      </p:sp>
      <p:sp>
        <p:nvSpPr>
          <p:cNvPr id="4" name="Slide Number Placeholder 3"/>
          <p:cNvSpPr>
            <a:spLocks noGrp="1"/>
          </p:cNvSpPr>
          <p:nvPr>
            <p:ph type="sldNum" sz="quarter" idx="5"/>
          </p:nvPr>
        </p:nvSpPr>
        <p:spPr/>
        <p:txBody>
          <a:bodyPr/>
          <a:lstStyle/>
          <a:p>
            <a:fld id="{0D46DE8B-F250-4584-83EE-1EA3792DC8CC}" type="slidenum">
              <a:rPr lang="en-US" smtClean="0"/>
              <a:t>9</a:t>
            </a:fld>
            <a:endParaRPr lang="en-US"/>
          </a:p>
        </p:txBody>
      </p:sp>
    </p:spTree>
    <p:extLst>
      <p:ext uri="{BB962C8B-B14F-4D97-AF65-F5344CB8AC3E}">
        <p14:creationId xmlns:p14="http://schemas.microsoft.com/office/powerpoint/2010/main" val="230557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Larger scale maps of the areas included in the NSRS where SPCS2022 zones will be established</a:t>
            </a:r>
          </a:p>
          <a:p>
            <a:pPr marL="171450" indent="-171450">
              <a:buFont typeface="Arial" panose="020B0604020202020204" pitchFamily="34" charset="0"/>
              <a:buChar char="•"/>
            </a:pPr>
            <a:r>
              <a:rPr lang="en-US" dirty="0"/>
              <a:t>Yellow zones are preliminary designs of SPCS2022 default zones that have been completed.</a:t>
            </a:r>
          </a:p>
          <a:p>
            <a:pPr marL="171450" indent="-171450">
              <a:buFont typeface="Arial" panose="020B0604020202020204" pitchFamily="34" charset="0"/>
              <a:buChar char="•"/>
            </a:pPr>
            <a:r>
              <a:rPr lang="en-US" dirty="0"/>
              <a:t>Some of the default zones are statewide (or territory-wide, as the case may be)</a:t>
            </a:r>
          </a:p>
          <a:p>
            <a:pPr marL="171450" indent="-171450">
              <a:buFont typeface="Arial" panose="020B0604020202020204" pitchFamily="34" charset="0"/>
              <a:buChar char="•"/>
            </a:pPr>
            <a:r>
              <a:rPr lang="en-US" dirty="0"/>
              <a:t>Maps for (most of) these designs are currently available for download, along with maps of the corresponding SPCS 83 zones for comparison (will show examples).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360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 to previous slide, but showing statewide SPCS2022 zones that have preliminary designs and maps available for download.</a:t>
            </a:r>
          </a:p>
          <a:p>
            <a:pPr marL="171450" indent="-171450">
              <a:buFont typeface="Arial" panose="020B0604020202020204" pitchFamily="34" charset="0"/>
              <a:buChar char="•"/>
            </a:pPr>
            <a:r>
              <a:rPr lang="en-US" dirty="0"/>
              <a:t>Note that some of the statewide zones are the same as the default zones in the previous slide</a:t>
            </a:r>
          </a:p>
          <a:p>
            <a:pPr marL="171450" indent="-171450">
              <a:buFont typeface="Arial" panose="020B0604020202020204" pitchFamily="34" charset="0"/>
              <a:buChar char="•"/>
            </a:pPr>
            <a:r>
              <a:rPr lang="en-US" dirty="0"/>
              <a:t>Note also that some states have a preliminary statewide zone design but no default zone design (e.g., Iowa).</a:t>
            </a:r>
          </a:p>
          <a:p>
            <a:pPr marL="628650" lvl="1" indent="-171450">
              <a:buFont typeface="Arial" panose="020B0604020202020204" pitchFamily="34" charset="0"/>
              <a:buChar char="•"/>
            </a:pPr>
            <a:r>
              <a:rPr lang="en-US" dirty="0"/>
              <a:t>States with no default design are ones that will design their own LDP system that provides statewide coverage and will not use the NGS default designs (that correspond to the existing SPCS 83 zones)</a:t>
            </a:r>
          </a:p>
          <a:p>
            <a:pPr marL="171450" lvl="0" indent="-171450">
              <a:buFont typeface="Arial" panose="020B0604020202020204" pitchFamily="34" charset="0"/>
              <a:buChar char="•"/>
            </a:pPr>
            <a:r>
              <a:rPr lang="en-US" dirty="0"/>
              <a:t>Reminder:  All sates will get a statewide zone</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234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8207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July 12, 2017</a:t>
            </a:r>
            <a:endParaRPr lang="en-US" dirty="0"/>
          </a:p>
        </p:txBody>
      </p:sp>
      <p:sp>
        <p:nvSpPr>
          <p:cNvPr id="8" name="Footer Placeholder 7"/>
          <p:cNvSpPr>
            <a:spLocks noGrp="1"/>
          </p:cNvSpPr>
          <p:nvPr>
            <p:ph type="ftr" sz="quarter" idx="11"/>
          </p:nvPr>
        </p:nvSpPr>
        <p:spPr/>
        <p:txBody>
          <a:bodyPr/>
          <a:lstStyle>
            <a:lvl1pPr>
              <a:defRPr/>
            </a:lvl1pPr>
          </a:lstStyle>
          <a:p>
            <a:r>
              <a:rPr lang="en-US"/>
              <a:t>2017 Esri User Conference</a:t>
            </a:r>
            <a:endParaRPr lang="en-US" dirty="0"/>
          </a:p>
        </p:txBody>
      </p:sp>
      <p:sp>
        <p:nvSpPr>
          <p:cNvPr id="9" name="Slide Number Placeholder 8"/>
          <p:cNvSpPr>
            <a:spLocks noGrp="1"/>
          </p:cNvSpPr>
          <p:nvPr>
            <p:ph type="sldNum" sz="quarter" idx="12"/>
          </p:nvPr>
        </p:nvSpPr>
        <p:spPr/>
        <p:txBody>
          <a:bodyPr/>
          <a:lstStyle>
            <a:lvl1pPr>
              <a:defRPr/>
            </a:lvl1pPr>
          </a:lstStyle>
          <a:p>
            <a:fld id="{9E3F9CA5-F1FB-4478-9541-6978564C053E}" type="slidenum">
              <a:rPr lang="en-US"/>
              <a:pPr/>
              <a:t>‹#›</a:t>
            </a:fld>
            <a:endParaRPr lang="en-US" dirty="0"/>
          </a:p>
        </p:txBody>
      </p:sp>
    </p:spTree>
    <p:extLst>
      <p:ext uri="{BB962C8B-B14F-4D97-AF65-F5344CB8AC3E}">
        <p14:creationId xmlns:p14="http://schemas.microsoft.com/office/powerpoint/2010/main" val="97711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July 12, 2017</a:t>
            </a:r>
            <a:endParaRPr lang="en-US" dirty="0"/>
          </a:p>
        </p:txBody>
      </p:sp>
      <p:sp>
        <p:nvSpPr>
          <p:cNvPr id="4" name="Footer Placeholder 3"/>
          <p:cNvSpPr>
            <a:spLocks noGrp="1"/>
          </p:cNvSpPr>
          <p:nvPr>
            <p:ph type="ftr" sz="quarter" idx="11"/>
          </p:nvPr>
        </p:nvSpPr>
        <p:spPr/>
        <p:txBody>
          <a:bodyPr/>
          <a:lstStyle>
            <a:lvl1pPr>
              <a:defRPr/>
            </a:lvl1pPr>
          </a:lstStyle>
          <a:p>
            <a:r>
              <a:rPr lang="en-US"/>
              <a:t>2017 Esri User Conference</a:t>
            </a:r>
            <a:endParaRPr lang="en-US" dirty="0"/>
          </a:p>
        </p:txBody>
      </p:sp>
      <p:sp>
        <p:nvSpPr>
          <p:cNvPr id="5" name="Slide Number Placeholder 4"/>
          <p:cNvSpPr>
            <a:spLocks noGrp="1"/>
          </p:cNvSpPr>
          <p:nvPr>
            <p:ph type="sldNum" sz="quarter" idx="12"/>
          </p:nvPr>
        </p:nvSpPr>
        <p:spPr/>
        <p:txBody>
          <a:bodyPr/>
          <a:lstStyle>
            <a:lvl1pPr>
              <a:defRPr/>
            </a:lvl1pPr>
          </a:lstStyle>
          <a:p>
            <a:fld id="{C316BA90-2D2A-4AF6-BE27-44CC425F277F}" type="slidenum">
              <a:rPr lang="en-US"/>
              <a:pPr/>
              <a:t>‹#›</a:t>
            </a:fld>
            <a:endParaRPr lang="en-US" dirty="0"/>
          </a:p>
        </p:txBody>
      </p:sp>
    </p:spTree>
    <p:extLst>
      <p:ext uri="{BB962C8B-B14F-4D97-AF65-F5344CB8AC3E}">
        <p14:creationId xmlns:p14="http://schemas.microsoft.com/office/powerpoint/2010/main" val="137540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July 12, 2017</a:t>
            </a:r>
            <a:endParaRPr lang="en-US" dirty="0"/>
          </a:p>
        </p:txBody>
      </p:sp>
      <p:sp>
        <p:nvSpPr>
          <p:cNvPr id="3" name="Footer Placeholder 2"/>
          <p:cNvSpPr>
            <a:spLocks noGrp="1"/>
          </p:cNvSpPr>
          <p:nvPr>
            <p:ph type="ftr" sz="quarter" idx="11"/>
          </p:nvPr>
        </p:nvSpPr>
        <p:spPr/>
        <p:txBody>
          <a:bodyPr/>
          <a:lstStyle>
            <a:lvl1pPr>
              <a:defRPr/>
            </a:lvl1pPr>
          </a:lstStyle>
          <a:p>
            <a:r>
              <a:rPr lang="en-US"/>
              <a:t>2017 Esri User Conference</a:t>
            </a:r>
            <a:endParaRPr lang="en-US" dirty="0"/>
          </a:p>
        </p:txBody>
      </p:sp>
      <p:sp>
        <p:nvSpPr>
          <p:cNvPr id="4" name="Slide Number Placeholder 3"/>
          <p:cNvSpPr>
            <a:spLocks noGrp="1"/>
          </p:cNvSpPr>
          <p:nvPr>
            <p:ph type="sldNum" sz="quarter" idx="12"/>
          </p:nvPr>
        </p:nvSpPr>
        <p:spPr/>
        <p:txBody>
          <a:bodyPr/>
          <a:lstStyle>
            <a:lvl1pPr>
              <a:defRPr/>
            </a:lvl1pPr>
          </a:lstStyle>
          <a:p>
            <a:fld id="{F26AE748-1630-45D0-84BC-E7F60F3BBB9E}" type="slidenum">
              <a:rPr lang="en-US"/>
              <a:pPr/>
              <a:t>‹#›</a:t>
            </a:fld>
            <a:endParaRPr lang="en-US" dirty="0"/>
          </a:p>
        </p:txBody>
      </p:sp>
    </p:spTree>
    <p:extLst>
      <p:ext uri="{BB962C8B-B14F-4D97-AF65-F5344CB8AC3E}">
        <p14:creationId xmlns:p14="http://schemas.microsoft.com/office/powerpoint/2010/main" val="96183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ABF0B216-3958-4271-BF98-D15D17E265D2}" type="slidenum">
              <a:rPr lang="en-US"/>
              <a:pPr/>
              <a:t>‹#›</a:t>
            </a:fld>
            <a:endParaRPr lang="en-US" dirty="0"/>
          </a:p>
        </p:txBody>
      </p:sp>
    </p:spTree>
    <p:extLst>
      <p:ext uri="{BB962C8B-B14F-4D97-AF65-F5344CB8AC3E}">
        <p14:creationId xmlns:p14="http://schemas.microsoft.com/office/powerpoint/2010/main" val="251724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43E94A3C-16DC-4B58-9DC7-9BE99AF1819C}" type="slidenum">
              <a:rPr lang="en-US"/>
              <a:pPr/>
              <a:t>‹#›</a:t>
            </a:fld>
            <a:endParaRPr lang="en-US" dirty="0"/>
          </a:p>
        </p:txBody>
      </p:sp>
    </p:spTree>
    <p:extLst>
      <p:ext uri="{BB962C8B-B14F-4D97-AF65-F5344CB8AC3E}">
        <p14:creationId xmlns:p14="http://schemas.microsoft.com/office/powerpoint/2010/main" val="333692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3638"/>
            <a:ext cx="2133600" cy="457200"/>
          </a:xfrm>
        </p:spPr>
        <p:txBody>
          <a:bodyPr/>
          <a:lstStyle>
            <a:lvl1pPr>
              <a:defRPr/>
            </a:lvl1pPr>
          </a:lstStyle>
          <a:p>
            <a:r>
              <a:rPr lang="en-US"/>
              <a:t>July 12, 2017</a:t>
            </a:r>
            <a:endParaRPr lang="en-US" dirty="0"/>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r>
              <a:rPr lang="en-US"/>
              <a:t>2017 Esri User Conference</a:t>
            </a:r>
            <a:endParaRPr lang="en-US" dirty="0"/>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515C7FDF-2754-402A-8118-303349C7D828}" type="slidenum">
              <a:rPr lang="en-US"/>
              <a:pPr/>
              <a:t>‹#›</a:t>
            </a:fld>
            <a:endParaRPr lang="en-US" dirty="0"/>
          </a:p>
        </p:txBody>
      </p:sp>
    </p:spTree>
    <p:extLst>
      <p:ext uri="{BB962C8B-B14F-4D97-AF65-F5344CB8AC3E}">
        <p14:creationId xmlns:p14="http://schemas.microsoft.com/office/powerpoint/2010/main" val="422210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74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400800"/>
            <a:ext cx="914400" cy="274320"/>
          </a:xfr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1554480" y="6400800"/>
            <a:ext cx="6035040" cy="27432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772400" y="6400800"/>
            <a:ext cx="914400" cy="274320"/>
          </a:xfrm>
        </p:spPr>
        <p:txBody>
          <a:bodyPr/>
          <a:lstStyle>
            <a:lvl1pPr>
              <a:defRPr/>
            </a:lvl1pPr>
          </a:lstStyle>
          <a:p>
            <a:pPr>
              <a:defRPr/>
            </a:pPr>
            <a:fld id="{BF6EBFE9-79BB-431F-AEDF-EF334E7ED36B}" type="slidenum">
              <a:rPr lang="en-US" smtClean="0"/>
              <a:pPr>
                <a:defRPr/>
              </a:pPr>
              <a:t>‹#›</a:t>
            </a:fld>
            <a:endParaRPr lang="en-US" dirty="0"/>
          </a:p>
        </p:txBody>
      </p:sp>
    </p:spTree>
    <p:extLst>
      <p:ext uri="{BB962C8B-B14F-4D97-AF65-F5344CB8AC3E}">
        <p14:creationId xmlns:p14="http://schemas.microsoft.com/office/powerpoint/2010/main" val="5196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B33EEF-DFCF-4914-8D02-439C78478151}" type="slidenum">
              <a:rPr lang="en-US" smtClean="0"/>
              <a:pPr>
                <a:defRPr/>
              </a:pPr>
              <a:t>‹#›</a:t>
            </a:fld>
            <a:endParaRPr lang="en-US"/>
          </a:p>
        </p:txBody>
      </p:sp>
    </p:spTree>
    <p:extLst>
      <p:ext uri="{BB962C8B-B14F-4D97-AF65-F5344CB8AC3E}">
        <p14:creationId xmlns:p14="http://schemas.microsoft.com/office/powerpoint/2010/main" val="14440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521C175-7EF2-4F00-94D5-418B427E826E}" type="slidenum">
              <a:rPr lang="en-US" smtClean="0"/>
              <a:pPr>
                <a:defRPr/>
              </a:pPr>
              <a:t>‹#›</a:t>
            </a:fld>
            <a:endParaRPr lang="en-US"/>
          </a:p>
        </p:txBody>
      </p:sp>
    </p:spTree>
    <p:extLst>
      <p:ext uri="{BB962C8B-B14F-4D97-AF65-F5344CB8AC3E}">
        <p14:creationId xmlns:p14="http://schemas.microsoft.com/office/powerpoint/2010/main" val="111168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8F78EF0-46D9-49D1-A73D-CC3C5E0924CA}" type="slidenum">
              <a:rPr lang="en-US" smtClean="0"/>
              <a:pPr>
                <a:defRPr/>
              </a:pPr>
              <a:t>‹#›</a:t>
            </a:fld>
            <a:endParaRPr lang="en-US"/>
          </a:p>
        </p:txBody>
      </p:sp>
    </p:spTree>
    <p:extLst>
      <p:ext uri="{BB962C8B-B14F-4D97-AF65-F5344CB8AC3E}">
        <p14:creationId xmlns:p14="http://schemas.microsoft.com/office/powerpoint/2010/main" val="118768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685800" y="1692275"/>
            <a:ext cx="7772400" cy="1736725"/>
          </a:xfrm>
        </p:spPr>
        <p:txBody>
          <a:bodyPr anchor="b"/>
          <a:lstStyle>
            <a:lvl1pPr>
              <a:defRPr sz="540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dirty="0"/>
              <a:t>Click to edit Master subtitle style</a:t>
            </a:r>
          </a:p>
        </p:txBody>
      </p:sp>
      <p:sp>
        <p:nvSpPr>
          <p:cNvPr id="109609" name="Rectangle 41"/>
          <p:cNvSpPr>
            <a:spLocks noGrp="1" noChangeArrowheads="1"/>
          </p:cNvSpPr>
          <p:nvPr>
            <p:ph type="dt" sz="quarter" idx="2"/>
          </p:nvPr>
        </p:nvSpPr>
        <p:spPr/>
        <p:txBody>
          <a:bodyPr/>
          <a:lstStyle>
            <a:lvl1pPr>
              <a:defRPr/>
            </a:lvl1pPr>
          </a:lstStyle>
          <a:p>
            <a:r>
              <a:rPr lang="en-US"/>
              <a:t>July 12, 2017</a:t>
            </a:r>
            <a:endParaRPr lang="en-US" dirty="0"/>
          </a:p>
        </p:txBody>
      </p:sp>
      <p:sp>
        <p:nvSpPr>
          <p:cNvPr id="109610" name="Rectangle 42"/>
          <p:cNvSpPr>
            <a:spLocks noGrp="1" noChangeArrowheads="1"/>
          </p:cNvSpPr>
          <p:nvPr>
            <p:ph type="ftr" sz="quarter" idx="3"/>
          </p:nvPr>
        </p:nvSpPr>
        <p:spPr/>
        <p:txBody>
          <a:bodyPr/>
          <a:lstStyle>
            <a:lvl1pPr>
              <a:defRPr/>
            </a:lvl1pPr>
          </a:lstStyle>
          <a:p>
            <a:r>
              <a:rPr lang="en-US"/>
              <a:t>2017 Esri User Conference</a:t>
            </a:r>
            <a:endParaRPr lang="en-US" dirty="0"/>
          </a:p>
        </p:txBody>
      </p:sp>
      <p:sp>
        <p:nvSpPr>
          <p:cNvPr id="109611" name="Rectangle 43"/>
          <p:cNvSpPr>
            <a:spLocks noGrp="1" noChangeArrowheads="1"/>
          </p:cNvSpPr>
          <p:nvPr>
            <p:ph type="sldNum" sz="quarter" idx="4"/>
          </p:nvPr>
        </p:nvSpPr>
        <p:spPr/>
        <p:txBody>
          <a:bodyPr/>
          <a:lstStyle>
            <a:lvl1pPr>
              <a:defRPr/>
            </a:lvl1pPr>
          </a:lstStyle>
          <a:p>
            <a:fld id="{50726B4B-11E2-4B4D-822E-155936961C3B}" type="slidenum">
              <a:rPr lang="en-US"/>
              <a:pPr/>
              <a:t>‹#›</a:t>
            </a:fld>
            <a:endParaRPr lang="en-US" dirty="0"/>
          </a:p>
        </p:txBody>
      </p:sp>
    </p:spTree>
    <p:extLst>
      <p:ext uri="{BB962C8B-B14F-4D97-AF65-F5344CB8AC3E}">
        <p14:creationId xmlns:p14="http://schemas.microsoft.com/office/powerpoint/2010/main" val="35997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fld id="{674C3E33-EEDC-41E5-A023-3E855728F749}" type="slidenum">
              <a:rPr lang="en-US"/>
              <a:pPr/>
              <a:t>‹#›</a:t>
            </a:fld>
            <a:endParaRPr lang="en-US" dirty="0"/>
          </a:p>
        </p:txBody>
      </p:sp>
    </p:spTree>
    <p:extLst>
      <p:ext uri="{BB962C8B-B14F-4D97-AF65-F5344CB8AC3E}">
        <p14:creationId xmlns:p14="http://schemas.microsoft.com/office/powerpoint/2010/main" val="288752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fld id="{FD800462-26BA-4C05-87AA-CD844216AF54}" type="slidenum">
              <a:rPr lang="en-US"/>
              <a:pPr/>
              <a:t>‹#›</a:t>
            </a:fld>
            <a:endParaRPr lang="en-US" dirty="0"/>
          </a:p>
        </p:txBody>
      </p:sp>
    </p:spTree>
    <p:extLst>
      <p:ext uri="{BB962C8B-B14F-4D97-AF65-F5344CB8AC3E}">
        <p14:creationId xmlns:p14="http://schemas.microsoft.com/office/powerpoint/2010/main" val="304645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A2E29480-FF3E-4DE2-BEDF-D4E23290FF6F}" type="slidenum">
              <a:rPr lang="en-US"/>
              <a:pPr/>
              <a:t>‹#›</a:t>
            </a:fld>
            <a:endParaRPr lang="en-US" dirty="0"/>
          </a:p>
        </p:txBody>
      </p:sp>
    </p:spTree>
    <p:extLst>
      <p:ext uri="{BB962C8B-B14F-4D97-AF65-F5344CB8AC3E}">
        <p14:creationId xmlns:p14="http://schemas.microsoft.com/office/powerpoint/2010/main" val="189646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36576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2" name="Text Placeholder 2"/>
          <p:cNvSpPr>
            <a:spLocks noGrp="1"/>
          </p:cNvSpPr>
          <p:nvPr>
            <p:ph type="body" idx="1"/>
          </p:nvPr>
        </p:nvSpPr>
        <p:spPr bwMode="auto">
          <a:xfrm>
            <a:off x="457200" y="1463040"/>
            <a:ext cx="8229600" cy="475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00800"/>
            <a:ext cx="914400" cy="274320"/>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1554480" y="6400800"/>
            <a:ext cx="6035040" cy="27432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7772400" y="6400800"/>
            <a:ext cx="914400" cy="274320"/>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D0F6734-3762-42A7-936F-6CB6153703F4}" type="slidenum">
              <a:rPr lang="en-US" smtClean="0"/>
              <a:pPr>
                <a:defRPr/>
              </a:pPr>
              <a:t>‹#›</a:t>
            </a:fld>
            <a:endParaRPr lang="en-US"/>
          </a:p>
        </p:txBody>
      </p:sp>
    </p:spTree>
    <p:extLst>
      <p:ext uri="{BB962C8B-B14F-4D97-AF65-F5344CB8AC3E}">
        <p14:creationId xmlns:p14="http://schemas.microsoft.com/office/powerpoint/2010/main" val="935682095"/>
      </p:ext>
    </p:extLst>
  </p:cSld>
  <p:clrMap bg1="lt1" tx1="dk1" bg2="lt2" tx2="dk2" accent1="accent1" accent2="accent2" accent3="accent3" accent4="accent4" accent5="accent5" accent6="accent6" hlink="hlink" folHlink="folHlink"/>
  <p:sldLayoutIdLst>
    <p:sldLayoutId id="2147483790" r:id="rId1"/>
    <p:sldLayoutId id="2147483762" r:id="rId2"/>
    <p:sldLayoutId id="2147483764" r:id="rId3"/>
    <p:sldLayoutId id="2147483766" r:id="rId4"/>
    <p:sldLayoutId id="214748376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4"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Calibri" pitchFamily="34" charset="0"/>
              </a:defRPr>
            </a:lvl1pPr>
          </a:lstStyle>
          <a:p>
            <a:r>
              <a:rPr lang="en-US"/>
              <a:t>July 12, 2017</a:t>
            </a:r>
            <a:endParaRPr lang="en-US" dirty="0"/>
          </a:p>
        </p:txBody>
      </p:sp>
      <p:sp>
        <p:nvSpPr>
          <p:cNvPr id="108585"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r>
              <a:rPr lang="en-US"/>
              <a:t>2017 Esri User Conference</a:t>
            </a:r>
            <a:endParaRPr lang="en-US" dirty="0"/>
          </a:p>
        </p:txBody>
      </p:sp>
      <p:sp>
        <p:nvSpPr>
          <p:cNvPr id="108586"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Calibri" pitchFamily="34" charset="0"/>
              </a:defRPr>
            </a:lvl1pPr>
          </a:lstStyle>
          <a:p>
            <a:fld id="{2EA58377-3A98-4B75-8299-378BE47483D1}" type="slidenum">
              <a:rPr lang="en-US" smtClean="0"/>
              <a:pPr/>
              <a:t>‹#›</a:t>
            </a:fld>
            <a:endParaRPr lang="en-US" dirty="0"/>
          </a:p>
        </p:txBody>
      </p:sp>
      <p:sp>
        <p:nvSpPr>
          <p:cNvPr id="1085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61305464"/>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fontAlgn="base">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fontAlgn="base">
        <a:spcBef>
          <a:spcPct val="20000"/>
        </a:spcBef>
        <a:spcAft>
          <a:spcPct val="0"/>
        </a:spcAft>
        <a:buClr>
          <a:schemeClr val="accent2"/>
        </a:buClr>
        <a:buSzPct val="60000"/>
        <a:buFont typeface="Wingdings"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ichael.Dennis@noa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geodesy.noaa.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hyperlink" Target="http://ninjaworldamouthfulofmanythings.blogspot.com/2012/01/big-deals-and-great-discounts.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9DE6C-62AB-447A-BF4E-C8719AA2FB9F}"/>
              </a:ext>
            </a:extLst>
          </p:cNvPr>
          <p:cNvSpPr>
            <a:spLocks noGrp="1"/>
          </p:cNvSpPr>
          <p:nvPr>
            <p:ph type="ctrTitle"/>
          </p:nvPr>
        </p:nvSpPr>
        <p:spPr>
          <a:xfrm>
            <a:off x="685800" y="2818362"/>
            <a:ext cx="7772400" cy="1221275"/>
          </a:xfrm>
        </p:spPr>
        <p:txBody>
          <a:bodyPr/>
          <a:lstStyle/>
          <a:p>
            <a:r>
              <a:rPr lang="en-US" sz="3600" b="1" dirty="0"/>
              <a:t>State Plane Coordinate System of 2022 </a:t>
            </a:r>
            <a:r>
              <a:rPr lang="en-US" sz="3600" b="1" i="1" dirty="0"/>
              <a:t>and associated datum changes</a:t>
            </a:r>
          </a:p>
        </p:txBody>
      </p:sp>
      <p:sp>
        <p:nvSpPr>
          <p:cNvPr id="5" name="Rectangle 4">
            <a:extLst>
              <a:ext uri="{FF2B5EF4-FFF2-40B4-BE49-F238E27FC236}">
                <a16:creationId xmlns:a16="http://schemas.microsoft.com/office/drawing/2014/main" id="{A5218C7C-7F69-430B-BAF3-8528C76CF748}"/>
              </a:ext>
            </a:extLst>
          </p:cNvPr>
          <p:cNvSpPr/>
          <p:nvPr/>
        </p:nvSpPr>
        <p:spPr>
          <a:xfrm>
            <a:off x="4930218" y="5931590"/>
            <a:ext cx="3902647"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Michael Dennis, PhD, PE, RLS,</a:t>
            </a:r>
            <a:br>
              <a:rPr kumimoji="0" lang="en-GB"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Michael.Dennis@noaa.gov</a:t>
            </a:r>
            <a:r>
              <a:rPr kumimoji="0" lang="en-GB"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Rectangle 5">
            <a:extLst>
              <a:ext uri="{FF2B5EF4-FFF2-40B4-BE49-F238E27FC236}">
                <a16:creationId xmlns:a16="http://schemas.microsoft.com/office/drawing/2014/main" id="{70F9F519-47CA-4E30-91B8-13492EFAC8C1}"/>
              </a:ext>
            </a:extLst>
          </p:cNvPr>
          <p:cNvSpPr/>
          <p:nvPr/>
        </p:nvSpPr>
        <p:spPr>
          <a:xfrm>
            <a:off x="311135" y="5685368"/>
            <a:ext cx="449221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American Association of State Geologists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Silver Spring,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February 28, 2019</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26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6035-2A84-4EEA-9569-11A7D16089D4}"/>
              </a:ext>
            </a:extLst>
          </p:cNvPr>
          <p:cNvSpPr>
            <a:spLocks noGrp="1"/>
          </p:cNvSpPr>
          <p:nvPr>
            <p:ph type="title"/>
          </p:nvPr>
        </p:nvSpPr>
        <p:spPr/>
        <p:txBody>
          <a:bodyPr/>
          <a:lstStyle/>
          <a:p>
            <a:r>
              <a:rPr lang="en-US" dirty="0"/>
              <a:t>Default zones</a:t>
            </a:r>
          </a:p>
        </p:txBody>
      </p:sp>
      <p:sp>
        <p:nvSpPr>
          <p:cNvPr id="3" name="Slide Number Placeholder 2">
            <a:extLst>
              <a:ext uri="{FF2B5EF4-FFF2-40B4-BE49-F238E27FC236}">
                <a16:creationId xmlns:a16="http://schemas.microsoft.com/office/drawing/2014/main" id="{1748FE0D-2D8C-404E-91B7-C6896E918D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BCB3258-FC73-4C18-804B-2DE0F12FF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40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8734-25E6-4313-A45F-B6E2E97A91D7}"/>
              </a:ext>
            </a:extLst>
          </p:cNvPr>
          <p:cNvSpPr>
            <a:spLocks noGrp="1"/>
          </p:cNvSpPr>
          <p:nvPr>
            <p:ph type="title"/>
          </p:nvPr>
        </p:nvSpPr>
        <p:spPr/>
        <p:txBody>
          <a:bodyPr/>
          <a:lstStyle/>
          <a:p>
            <a:r>
              <a:rPr lang="en-US" dirty="0"/>
              <a:t>Statewide zones</a:t>
            </a:r>
          </a:p>
        </p:txBody>
      </p:sp>
      <p:sp>
        <p:nvSpPr>
          <p:cNvPr id="3" name="Slide Number Placeholder 2">
            <a:extLst>
              <a:ext uri="{FF2B5EF4-FFF2-40B4-BE49-F238E27FC236}">
                <a16:creationId xmlns:a16="http://schemas.microsoft.com/office/drawing/2014/main" id="{304B8796-422C-464E-BCEE-8B04AEC97C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DDF6944-F0DD-45C5-97FB-91F84B964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984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29" name="Freeform 53">
            <a:extLst>
              <a:ext uri="{FF2B5EF4-FFF2-40B4-BE49-F238E27FC236}">
                <a16:creationId xmlns:a16="http://schemas.microsoft.com/office/drawing/2014/main" id="{274420AE-CB1E-452C-A153-46536E0B81B3}"/>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5" name="Arc 5">
            <a:extLst>
              <a:ext uri="{FF2B5EF4-FFF2-40B4-BE49-F238E27FC236}">
                <a16:creationId xmlns:a16="http://schemas.microsoft.com/office/drawing/2014/main" id="{06C327F6-0A5D-4E24-8683-979167778019}"/>
              </a:ext>
            </a:extLst>
          </p:cNvPr>
          <p:cNvSpPr>
            <a:spLocks/>
          </p:cNvSpPr>
          <p:nvPr/>
        </p:nvSpPr>
        <p:spPr bwMode="auto">
          <a:xfrm rot="16200000" flipV="1">
            <a:off x="1824105" y="654882"/>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7" name="Arc 5">
            <a:extLst>
              <a:ext uri="{FF2B5EF4-FFF2-40B4-BE49-F238E27FC236}">
                <a16:creationId xmlns:a16="http://schemas.microsoft.com/office/drawing/2014/main" id="{00996072-A3BE-4268-BD99-5507117CDAEE}"/>
              </a:ext>
            </a:extLst>
          </p:cNvPr>
          <p:cNvSpPr>
            <a:spLocks/>
          </p:cNvSpPr>
          <p:nvPr/>
        </p:nvSpPr>
        <p:spPr bwMode="auto">
          <a:xfrm rot="16200000" flipV="1">
            <a:off x="1822519" y="654366"/>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68" name="Straight Connector 67">
            <a:extLst>
              <a:ext uri="{FF2B5EF4-FFF2-40B4-BE49-F238E27FC236}">
                <a16:creationId xmlns:a16="http://schemas.microsoft.com/office/drawing/2014/main" id="{DD85C8C1-1D63-4E60-81C3-D8B0CAABD769}"/>
              </a:ext>
            </a:extLst>
          </p:cNvPr>
          <p:cNvCxnSpPr>
            <a:cxnSpLocks/>
            <a:stCxn id="81" idx="2"/>
            <a:endCxn id="67" idx="2"/>
          </p:cNvCxnSpPr>
          <p:nvPr/>
        </p:nvCxnSpPr>
        <p:spPr>
          <a:xfrm flipH="1">
            <a:off x="4565720" y="3698212"/>
            <a:ext cx="1832617" cy="5160395"/>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719B000-4F54-4661-8559-FB10DB44D89A}"/>
              </a:ext>
            </a:extLst>
          </p:cNvPr>
          <p:cNvCxnSpPr>
            <a:cxnSpLocks/>
            <a:stCxn id="81" idx="0"/>
            <a:endCxn id="67" idx="2"/>
          </p:cNvCxnSpPr>
          <p:nvPr/>
        </p:nvCxnSpPr>
        <p:spPr>
          <a:xfrm flipH="1">
            <a:off x="4565719" y="3478766"/>
            <a:ext cx="939662" cy="53798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40B3E95-9A9C-4099-8377-DDE656E4B025}"/>
              </a:ext>
            </a:extLst>
          </p:cNvPr>
          <p:cNvCxnSpPr>
            <a:cxnSpLocks/>
            <a:endCxn id="67" idx="2"/>
          </p:cNvCxnSpPr>
          <p:nvPr/>
        </p:nvCxnSpPr>
        <p:spPr>
          <a:xfrm flipH="1">
            <a:off x="4565719" y="4083366"/>
            <a:ext cx="3049588" cy="47752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87ABDB4-F26D-489F-B028-24A825C3464D}"/>
              </a:ext>
            </a:extLst>
          </p:cNvPr>
          <p:cNvCxnSpPr>
            <a:cxnSpLocks/>
            <a:stCxn id="67" idx="2"/>
          </p:cNvCxnSpPr>
          <p:nvPr/>
        </p:nvCxnSpPr>
        <p:spPr>
          <a:xfrm flipV="1">
            <a:off x="4565719" y="4097018"/>
            <a:ext cx="3811586" cy="4761588"/>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4" name="Text Box 14">
            <a:extLst>
              <a:ext uri="{FF2B5EF4-FFF2-40B4-BE49-F238E27FC236}">
                <a16:creationId xmlns:a16="http://schemas.microsoft.com/office/drawing/2014/main" id="{A778D690-A7AE-4E84-BE2C-E355526D5289}"/>
              </a:ext>
            </a:extLst>
          </p:cNvPr>
          <p:cNvSpPr txBox="1">
            <a:spLocks noChangeArrowheads="1"/>
          </p:cNvSpPr>
          <p:nvPr/>
        </p:nvSpPr>
        <p:spPr bwMode="auto">
          <a:xfrm>
            <a:off x="6830045" y="3174680"/>
            <a:ext cx="2309261"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&gt; ellipsoid distance</a:t>
            </a:r>
          </a:p>
        </p:txBody>
      </p:sp>
      <p:sp>
        <p:nvSpPr>
          <p:cNvPr id="75" name="Text Box 29">
            <a:extLst>
              <a:ext uri="{FF2B5EF4-FFF2-40B4-BE49-F238E27FC236}">
                <a16:creationId xmlns:a16="http://schemas.microsoft.com/office/drawing/2014/main" id="{1E06001A-ADB1-448A-BADB-91435AB9FC27}"/>
              </a:ext>
            </a:extLst>
          </p:cNvPr>
          <p:cNvSpPr txBox="1">
            <a:spLocks noChangeArrowheads="1"/>
          </p:cNvSpPr>
          <p:nvPr/>
        </p:nvSpPr>
        <p:spPr bwMode="auto">
          <a:xfrm>
            <a:off x="3765618" y="1675274"/>
            <a:ext cx="1600200"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 </a:t>
            </a:r>
          </a:p>
        </p:txBody>
      </p:sp>
      <p:cxnSp>
        <p:nvCxnSpPr>
          <p:cNvPr id="76" name="Straight Connector 75">
            <a:extLst>
              <a:ext uri="{FF2B5EF4-FFF2-40B4-BE49-F238E27FC236}">
                <a16:creationId xmlns:a16="http://schemas.microsoft.com/office/drawing/2014/main" id="{F9FF879E-C3B4-41A0-BD00-8C440FF63B73}"/>
              </a:ext>
            </a:extLst>
          </p:cNvPr>
          <p:cNvCxnSpPr>
            <a:stCxn id="67" idx="1"/>
          </p:cNvCxnSpPr>
          <p:nvPr/>
        </p:nvCxnSpPr>
        <p:spPr>
          <a:xfrm>
            <a:off x="-919093" y="8882379"/>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Line 6">
            <a:extLst>
              <a:ext uri="{FF2B5EF4-FFF2-40B4-BE49-F238E27FC236}">
                <a16:creationId xmlns:a16="http://schemas.microsoft.com/office/drawing/2014/main" id="{C8585CFE-CDF7-41E8-8BD4-EBC810AF46D2}"/>
              </a:ext>
            </a:extLst>
          </p:cNvPr>
          <p:cNvSpPr>
            <a:spLocks noChangeShapeType="1"/>
          </p:cNvSpPr>
          <p:nvPr/>
        </p:nvSpPr>
        <p:spPr bwMode="auto">
          <a:xfrm flipV="1">
            <a:off x="178185" y="4097018"/>
            <a:ext cx="8778240" cy="0"/>
          </a:xfrm>
          <a:prstGeom prst="line">
            <a:avLst/>
          </a:prstGeom>
          <a:noFill/>
          <a:ln w="63500">
            <a:solidFill>
              <a:srgbClr val="00B050"/>
            </a:solidFill>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9" name="Straight Connector 78">
            <a:extLst>
              <a:ext uri="{FF2B5EF4-FFF2-40B4-BE49-F238E27FC236}">
                <a16:creationId xmlns:a16="http://schemas.microsoft.com/office/drawing/2014/main" id="{B7BF681D-C1B5-4A70-B471-C1A1EDE87FD6}"/>
              </a:ext>
            </a:extLst>
          </p:cNvPr>
          <p:cNvCxnSpPr/>
          <p:nvPr/>
        </p:nvCxnSpPr>
        <p:spPr>
          <a:xfrm>
            <a:off x="7575398" y="4097018"/>
            <a:ext cx="813816"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D82669E-9F9A-48EA-ACEC-ECEAE378CF2B}"/>
              </a:ext>
            </a:extLst>
          </p:cNvPr>
          <p:cNvCxnSpPr/>
          <p:nvPr/>
        </p:nvCxnSpPr>
        <p:spPr>
          <a:xfrm flipV="1">
            <a:off x="5379242" y="4097019"/>
            <a:ext cx="873057" cy="1"/>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Arc 80">
            <a:extLst>
              <a:ext uri="{FF2B5EF4-FFF2-40B4-BE49-F238E27FC236}">
                <a16:creationId xmlns:a16="http://schemas.microsoft.com/office/drawing/2014/main" id="{3B621723-2E9E-47FD-B6D4-E61987B5D02B}"/>
              </a:ext>
            </a:extLst>
          </p:cNvPr>
          <p:cNvSpPr/>
          <p:nvPr/>
        </p:nvSpPr>
        <p:spPr>
          <a:xfrm rot="540000">
            <a:off x="-839281" y="3411218"/>
            <a:ext cx="10972800" cy="10972800"/>
          </a:xfrm>
          <a:prstGeom prst="arc">
            <a:avLst>
              <a:gd name="adj1" fmla="val 16200000"/>
              <a:gd name="adj2" fmla="val 16776845"/>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2" name="Arc 81">
            <a:extLst>
              <a:ext uri="{FF2B5EF4-FFF2-40B4-BE49-F238E27FC236}">
                <a16:creationId xmlns:a16="http://schemas.microsoft.com/office/drawing/2014/main" id="{BF7E38D1-6C96-4327-A8BB-670710961FBB}"/>
              </a:ext>
            </a:extLst>
          </p:cNvPr>
          <p:cNvSpPr/>
          <p:nvPr/>
        </p:nvSpPr>
        <p:spPr>
          <a:xfrm rot="1980000">
            <a:off x="-952963" y="3365498"/>
            <a:ext cx="10972800" cy="10972800"/>
          </a:xfrm>
          <a:prstGeom prst="arc">
            <a:avLst>
              <a:gd name="adj1" fmla="val 16200000"/>
              <a:gd name="adj2" fmla="val 16572007"/>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3" name="Line 16">
            <a:extLst>
              <a:ext uri="{FF2B5EF4-FFF2-40B4-BE49-F238E27FC236}">
                <a16:creationId xmlns:a16="http://schemas.microsoft.com/office/drawing/2014/main" id="{3E30AF18-4144-45C3-84F7-3D37D11ECD12}"/>
              </a:ext>
            </a:extLst>
          </p:cNvPr>
          <p:cNvSpPr>
            <a:spLocks noChangeShapeType="1"/>
          </p:cNvSpPr>
          <p:nvPr/>
        </p:nvSpPr>
        <p:spPr bwMode="auto">
          <a:xfrm flipH="1">
            <a:off x="7996303" y="3778222"/>
            <a:ext cx="0" cy="274320"/>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85" name="Line 10">
            <a:extLst>
              <a:ext uri="{FF2B5EF4-FFF2-40B4-BE49-F238E27FC236}">
                <a16:creationId xmlns:a16="http://schemas.microsoft.com/office/drawing/2014/main" id="{A371AE89-3D44-48DB-8433-C1A0C2D51EF0}"/>
              </a:ext>
            </a:extLst>
          </p:cNvPr>
          <p:cNvSpPr>
            <a:spLocks noChangeShapeType="1"/>
          </p:cNvSpPr>
          <p:nvPr/>
        </p:nvSpPr>
        <p:spPr bwMode="auto">
          <a:xfrm>
            <a:off x="4567305" y="2228218"/>
            <a:ext cx="0" cy="2103120"/>
          </a:xfrm>
          <a:prstGeom prst="line">
            <a:avLst/>
          </a:prstGeom>
          <a:noFill/>
          <a:ln w="31750">
            <a:solidFill>
              <a:srgbClr val="000000"/>
            </a:solidFill>
            <a:prstDash val="lgDashDot"/>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86" name="TextBox 85">
            <a:extLst>
              <a:ext uri="{FF2B5EF4-FFF2-40B4-BE49-F238E27FC236}">
                <a16:creationId xmlns:a16="http://schemas.microsoft.com/office/drawing/2014/main" id="{B744ED16-8CA3-48EF-9EED-5249E4B27643}"/>
              </a:ext>
            </a:extLst>
          </p:cNvPr>
          <p:cNvSpPr txBox="1"/>
          <p:nvPr/>
        </p:nvSpPr>
        <p:spPr>
          <a:xfrm>
            <a:off x="101492" y="152636"/>
            <a:ext cx="8941016"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Linear distortion </a:t>
            </a:r>
            <a:r>
              <a:rPr kumimoji="0" lang="en-US" sz="2000" b="1" i="1"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with respect to ellipsoid</a:t>
            </a:r>
          </a:p>
        </p:txBody>
      </p:sp>
      <p:sp>
        <p:nvSpPr>
          <p:cNvPr id="89" name="Text Box 12">
            <a:extLst>
              <a:ext uri="{FF2B5EF4-FFF2-40B4-BE49-F238E27FC236}">
                <a16:creationId xmlns:a16="http://schemas.microsoft.com/office/drawing/2014/main" id="{657D1FD4-8A28-48E4-B33D-6B36C9A6C42A}"/>
              </a:ext>
            </a:extLst>
          </p:cNvPr>
          <p:cNvSpPr txBox="1">
            <a:spLocks noChangeArrowheads="1"/>
          </p:cNvSpPr>
          <p:nvPr/>
        </p:nvSpPr>
        <p:spPr bwMode="auto">
          <a:xfrm>
            <a:off x="6833810" y="5957477"/>
            <a:ext cx="2282154"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&lt;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0" name="Line 17">
            <a:extLst>
              <a:ext uri="{FF2B5EF4-FFF2-40B4-BE49-F238E27FC236}">
                <a16:creationId xmlns:a16="http://schemas.microsoft.com/office/drawing/2014/main" id="{DC651452-6D9F-4A9D-8680-CD8944A032AE}"/>
              </a:ext>
            </a:extLst>
          </p:cNvPr>
          <p:cNvSpPr>
            <a:spLocks noChangeShapeType="1"/>
          </p:cNvSpPr>
          <p:nvPr/>
        </p:nvSpPr>
        <p:spPr bwMode="auto">
          <a:xfrm flipH="1" flipV="1">
            <a:off x="5801743" y="4153931"/>
            <a:ext cx="1271640" cy="1946575"/>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91" name="Text Box 12">
            <a:extLst>
              <a:ext uri="{FF2B5EF4-FFF2-40B4-BE49-F238E27FC236}">
                <a16:creationId xmlns:a16="http://schemas.microsoft.com/office/drawing/2014/main" id="{50F310C4-86A4-46DF-9F5E-D8669C3FE9B1}"/>
              </a:ext>
            </a:extLst>
          </p:cNvPr>
          <p:cNvSpPr txBox="1">
            <a:spLocks noChangeArrowheads="1"/>
          </p:cNvSpPr>
          <p:nvPr/>
        </p:nvSpPr>
        <p:spPr bwMode="auto">
          <a:xfrm>
            <a:off x="7881024" y="4372974"/>
            <a:ext cx="1340111"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2" name="Text Box 12">
            <a:extLst>
              <a:ext uri="{FF2B5EF4-FFF2-40B4-BE49-F238E27FC236}">
                <a16:creationId xmlns:a16="http://schemas.microsoft.com/office/drawing/2014/main" id="{A96FF34C-2385-45F9-A92F-7AED133C1D64}"/>
              </a:ext>
            </a:extLst>
          </p:cNvPr>
          <p:cNvSpPr txBox="1">
            <a:spLocks noChangeArrowheads="1"/>
          </p:cNvSpPr>
          <p:nvPr/>
        </p:nvSpPr>
        <p:spPr bwMode="auto">
          <a:xfrm>
            <a:off x="5489934" y="2969766"/>
            <a:ext cx="1340111" cy="553998"/>
          </a:xfrm>
          <a:prstGeom prst="rect">
            <a:avLst/>
          </a:prstGeom>
          <a:noFill/>
          <a:ln w="9525">
            <a:noFill/>
            <a:miter lim="800000"/>
            <a:headEnd/>
            <a:tailEnd/>
          </a:ln>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3" name="Line 17">
            <a:extLst>
              <a:ext uri="{FF2B5EF4-FFF2-40B4-BE49-F238E27FC236}">
                <a16:creationId xmlns:a16="http://schemas.microsoft.com/office/drawing/2014/main" id="{E99CDDEF-1F56-4D80-A39C-A34C5980FA0E}"/>
              </a:ext>
            </a:extLst>
          </p:cNvPr>
          <p:cNvSpPr>
            <a:spLocks noChangeShapeType="1"/>
          </p:cNvSpPr>
          <p:nvPr/>
        </p:nvSpPr>
        <p:spPr bwMode="auto">
          <a:xfrm>
            <a:off x="805621" y="3789579"/>
            <a:ext cx="0" cy="274320"/>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94" name="Text Box 12">
            <a:extLst>
              <a:ext uri="{FF2B5EF4-FFF2-40B4-BE49-F238E27FC236}">
                <a16:creationId xmlns:a16="http://schemas.microsoft.com/office/drawing/2014/main" id="{7A2BD746-C5A2-40A3-8E8A-DA308B016D72}"/>
              </a:ext>
            </a:extLst>
          </p:cNvPr>
          <p:cNvSpPr txBox="1">
            <a:spLocks noChangeArrowheads="1"/>
          </p:cNvSpPr>
          <p:nvPr/>
        </p:nvSpPr>
        <p:spPr bwMode="auto">
          <a:xfrm>
            <a:off x="8692" y="3003882"/>
            <a:ext cx="1606283" cy="784830"/>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 surface (secant)</a:t>
            </a:r>
          </a:p>
        </p:txBody>
      </p:sp>
      <p:sp>
        <p:nvSpPr>
          <p:cNvPr id="95" name="Text Box 12">
            <a:extLst>
              <a:ext uri="{FF2B5EF4-FFF2-40B4-BE49-F238E27FC236}">
                <a16:creationId xmlns:a16="http://schemas.microsoft.com/office/drawing/2014/main" id="{8D1C7FD8-7D00-4107-BB9D-E9DCC69E523E}"/>
              </a:ext>
            </a:extLst>
          </p:cNvPr>
          <p:cNvSpPr txBox="1">
            <a:spLocks noChangeArrowheads="1"/>
          </p:cNvSpPr>
          <p:nvPr/>
        </p:nvSpPr>
        <p:spPr bwMode="auto">
          <a:xfrm>
            <a:off x="1026199" y="5456874"/>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a:t>
            </a:r>
            <a:b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used for SPCS 27 and 83 (minimizes distortion with respect to ellipsoid)</a:t>
            </a:r>
          </a:p>
        </p:txBody>
      </p:sp>
      <p:sp>
        <p:nvSpPr>
          <p:cNvPr id="30" name="Text Box 12">
            <a:extLst>
              <a:ext uri="{FF2B5EF4-FFF2-40B4-BE49-F238E27FC236}">
                <a16:creationId xmlns:a16="http://schemas.microsoft.com/office/drawing/2014/main" id="{1F54D48D-3695-40A4-BF59-8ECABD1EA687}"/>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31" name="Line 17">
            <a:extLst>
              <a:ext uri="{FF2B5EF4-FFF2-40B4-BE49-F238E27FC236}">
                <a16:creationId xmlns:a16="http://schemas.microsoft.com/office/drawing/2014/main" id="{4C88770F-8301-434C-BDEC-79FF2C5759BB}"/>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40610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a:off x="3773413" y="2691576"/>
            <a:ext cx="797001" cy="6162289"/>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2713724" y="2699963"/>
            <a:ext cx="1856690" cy="6153902"/>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3773413" y="1662301"/>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4572000" y="2223477"/>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2" y="26915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10678" y="2340382"/>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cxnSp>
        <p:nvCxnSpPr>
          <p:cNvPr id="76" name="Straight Connector 75">
            <a:extLst>
              <a:ext uri="{FF2B5EF4-FFF2-40B4-BE49-F238E27FC236}">
                <a16:creationId xmlns:a16="http://schemas.microsoft.com/office/drawing/2014/main" id="{51D15EC1-E13B-4097-90E7-A198D0CED325}"/>
              </a:ext>
            </a:extLst>
          </p:cNvPr>
          <p:cNvCxnSpPr/>
          <p:nvPr/>
        </p:nvCxnSpPr>
        <p:spPr>
          <a:xfrm flipV="1">
            <a:off x="2682601" y="2683188"/>
            <a:ext cx="1097280" cy="2"/>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5" name="Text Box 12">
            <a:extLst>
              <a:ext uri="{FF2B5EF4-FFF2-40B4-BE49-F238E27FC236}">
                <a16:creationId xmlns:a16="http://schemas.microsoft.com/office/drawing/2014/main" id="{5DEE4A0F-65E7-4EA9-827D-E672385754C4}"/>
              </a:ext>
            </a:extLst>
          </p:cNvPr>
          <p:cNvSpPr txBox="1">
            <a:spLocks noChangeArrowheads="1"/>
          </p:cNvSpPr>
          <p:nvPr/>
        </p:nvSpPr>
        <p:spPr bwMode="auto">
          <a:xfrm>
            <a:off x="4049415" y="3668991"/>
            <a:ext cx="4983482" cy="1354217"/>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Purpose is to reduce linear distortion at “ground” (topographic surface).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But distortion can vary considerably across area of interest.</a:t>
            </a:r>
          </a:p>
        </p:txBody>
      </p:sp>
      <p:sp>
        <p:nvSpPr>
          <p:cNvPr id="45" name="Oval 44">
            <a:extLst>
              <a:ext uri="{FF2B5EF4-FFF2-40B4-BE49-F238E27FC236}">
                <a16:creationId xmlns:a16="http://schemas.microsoft.com/office/drawing/2014/main" id="{F33B195B-CD59-449E-B2E3-1A787A3ED233}"/>
              </a:ext>
            </a:extLst>
          </p:cNvPr>
          <p:cNvSpPr>
            <a:spLocks noChangeAspect="1"/>
          </p:cNvSpPr>
          <p:nvPr/>
        </p:nvSpPr>
        <p:spPr>
          <a:xfrm>
            <a:off x="3148817"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6273646"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7" name="Line 17">
            <a:extLst>
              <a:ext uri="{FF2B5EF4-FFF2-40B4-BE49-F238E27FC236}">
                <a16:creationId xmlns:a16="http://schemas.microsoft.com/office/drawing/2014/main" id="{D1014232-9A76-463E-94B2-2F9D5AB4D2ED}"/>
              </a:ext>
            </a:extLst>
          </p:cNvPr>
          <p:cNvSpPr>
            <a:spLocks noChangeShapeType="1"/>
          </p:cNvSpPr>
          <p:nvPr/>
        </p:nvSpPr>
        <p:spPr bwMode="auto">
          <a:xfrm>
            <a:off x="2949937" y="2216299"/>
            <a:ext cx="231554" cy="388079"/>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0" name="Text Box 14">
            <a:extLst>
              <a:ext uri="{FF2B5EF4-FFF2-40B4-BE49-F238E27FC236}">
                <a16:creationId xmlns:a16="http://schemas.microsoft.com/office/drawing/2014/main" id="{3163EE1E-7031-4B84-A02B-17E78D598B7E}"/>
              </a:ext>
            </a:extLst>
          </p:cNvPr>
          <p:cNvSpPr txBox="1">
            <a:spLocks noChangeArrowheads="1"/>
          </p:cNvSpPr>
          <p:nvPr/>
        </p:nvSpPr>
        <p:spPr bwMode="auto">
          <a:xfrm>
            <a:off x="1742945" y="1448383"/>
            <a:ext cx="207097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1" name="Text Box 14">
            <a:extLst>
              <a:ext uri="{FF2B5EF4-FFF2-40B4-BE49-F238E27FC236}">
                <a16:creationId xmlns:a16="http://schemas.microsoft.com/office/drawing/2014/main" id="{D9D37FF7-21B6-44F7-B01F-932B345C5A01}"/>
              </a:ext>
            </a:extLst>
          </p:cNvPr>
          <p:cNvSpPr txBox="1">
            <a:spLocks noChangeArrowheads="1"/>
          </p:cNvSpPr>
          <p:nvPr/>
        </p:nvSpPr>
        <p:spPr bwMode="auto">
          <a:xfrm>
            <a:off x="6751563" y="1741434"/>
            <a:ext cx="2070978" cy="7848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2" name="Line 17">
            <a:extLst>
              <a:ext uri="{FF2B5EF4-FFF2-40B4-BE49-F238E27FC236}">
                <a16:creationId xmlns:a16="http://schemas.microsoft.com/office/drawing/2014/main" id="{5536002B-9CE5-4D54-B7ED-5F4042EBACEA}"/>
              </a:ext>
            </a:extLst>
          </p:cNvPr>
          <p:cNvSpPr>
            <a:spLocks noChangeShapeType="1"/>
          </p:cNvSpPr>
          <p:nvPr/>
        </p:nvSpPr>
        <p:spPr bwMode="auto">
          <a:xfrm flipH="1">
            <a:off x="6389842" y="2249397"/>
            <a:ext cx="361721" cy="36503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3" name="Text Box 14">
            <a:extLst>
              <a:ext uri="{FF2B5EF4-FFF2-40B4-BE49-F238E27FC236}">
                <a16:creationId xmlns:a16="http://schemas.microsoft.com/office/drawing/2014/main" id="{77DB72C0-9698-4659-B6BF-771E212C9EEE}"/>
              </a:ext>
            </a:extLst>
          </p:cNvPr>
          <p:cNvSpPr txBox="1">
            <a:spLocks noChangeArrowheads="1"/>
          </p:cNvSpPr>
          <p:nvPr/>
        </p:nvSpPr>
        <p:spPr bwMode="auto">
          <a:xfrm>
            <a:off x="1212113" y="2755196"/>
            <a:ext cx="2289791" cy="784830"/>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over finite distance</a:t>
            </a:r>
          </a:p>
        </p:txBody>
      </p:sp>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5843961" y="1733768"/>
            <a:ext cx="275169" cy="64131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225383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down)">
                                      <p:cBhvr>
                                        <p:cTn id="15" dur="500"/>
                                        <p:tgtEl>
                                          <p:spTgt spid="78"/>
                                        </p:tgtEl>
                                      </p:cBhvr>
                                    </p:animEffect>
                                  </p:childTnLst>
                                </p:cTn>
                              </p:par>
                              <p:par>
                                <p:cTn id="16" presetID="22" presetClass="entr" presetSubtype="4"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wipe(down)">
                                      <p:cBhvr>
                                        <p:cTn id="18" dur="500"/>
                                        <p:tgtEl>
                                          <p:spTgt spid="8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fade">
                                      <p:cBhvr>
                                        <p:cTn id="4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45" grpId="0" animBg="1"/>
      <p:bldP spid="46" grpId="0" animBg="1"/>
      <p:bldP spid="47" grpId="0" animBg="1"/>
      <p:bldP spid="50" grpId="0"/>
      <p:bldP spid="51" grpId="0"/>
      <p:bldP spid="52" grpId="0" animBg="1"/>
      <p:bldP spid="53" grpId="0"/>
      <p:bldP spid="54" grpId="0"/>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25" name="Text Box 29"/>
          <p:cNvSpPr txBox="1">
            <a:spLocks noChangeArrowheads="1"/>
          </p:cNvSpPr>
          <p:nvPr/>
        </p:nvSpPr>
        <p:spPr bwMode="auto">
          <a:xfrm>
            <a:off x="3773413" y="1662301"/>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4572000" y="2223477"/>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2" y="26915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10678" y="2340382"/>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5843961" y="1733768"/>
            <a:ext cx="275169" cy="64131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342053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44" name="Freeform 53">
            <a:extLst>
              <a:ext uri="{FF2B5EF4-FFF2-40B4-BE49-F238E27FC236}">
                <a16:creationId xmlns:a16="http://schemas.microsoft.com/office/drawing/2014/main" id="{183A3D10-32F0-4E11-BC6B-B0F4FF288611}"/>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25" name="Text Box 29"/>
          <p:cNvSpPr txBox="1">
            <a:spLocks noChangeArrowheads="1"/>
          </p:cNvSpPr>
          <p:nvPr/>
        </p:nvSpPr>
        <p:spPr bwMode="auto">
          <a:xfrm>
            <a:off x="1930411" y="1532718"/>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Changing projection axis to reduce distortion variation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3" y="1627997"/>
            <a:ext cx="7195977" cy="188746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rot="20719392">
            <a:off x="72970" y="2770139"/>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5189128" y="2115204"/>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Line 10">
            <a:extLst>
              <a:ext uri="{FF2B5EF4-FFF2-40B4-BE49-F238E27FC236}">
                <a16:creationId xmlns:a16="http://schemas.microsoft.com/office/drawing/2014/main" id="{8E9FC12D-841F-42EB-AB85-0F3B4C2F446C}"/>
              </a:ext>
            </a:extLst>
          </p:cNvPr>
          <p:cNvSpPr>
            <a:spLocks noChangeShapeType="1"/>
          </p:cNvSpPr>
          <p:nvPr/>
        </p:nvSpPr>
        <p:spPr bwMode="auto">
          <a:xfrm>
            <a:off x="2786740" y="2075732"/>
            <a:ext cx="1785260" cy="6801906"/>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33" name="Oval 32">
            <a:extLst>
              <a:ext uri="{FF2B5EF4-FFF2-40B4-BE49-F238E27FC236}">
                <a16:creationId xmlns:a16="http://schemas.microsoft.com/office/drawing/2014/main" id="{60A6513C-2BA3-4312-B246-73653F71A496}"/>
              </a:ext>
            </a:extLst>
          </p:cNvPr>
          <p:cNvSpPr>
            <a:spLocks noChangeAspect="1"/>
          </p:cNvSpPr>
          <p:nvPr/>
        </p:nvSpPr>
        <p:spPr>
          <a:xfrm>
            <a:off x="4582723" y="2277652"/>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4" name="Oval 33">
            <a:extLst>
              <a:ext uri="{FF2B5EF4-FFF2-40B4-BE49-F238E27FC236}">
                <a16:creationId xmlns:a16="http://schemas.microsoft.com/office/drawing/2014/main" id="{B6693D70-DDFA-4481-A5E3-53FAA0A247EE}"/>
              </a:ext>
            </a:extLst>
          </p:cNvPr>
          <p:cNvSpPr>
            <a:spLocks noChangeAspect="1"/>
          </p:cNvSpPr>
          <p:nvPr/>
        </p:nvSpPr>
        <p:spPr>
          <a:xfrm>
            <a:off x="4189921" y="2375286"/>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5" name="Oval 34">
            <a:extLst>
              <a:ext uri="{FF2B5EF4-FFF2-40B4-BE49-F238E27FC236}">
                <a16:creationId xmlns:a16="http://schemas.microsoft.com/office/drawing/2014/main" id="{B02D9EE1-EA78-403D-8431-0037ED43972E}"/>
              </a:ext>
            </a:extLst>
          </p:cNvPr>
          <p:cNvSpPr>
            <a:spLocks noChangeAspect="1"/>
          </p:cNvSpPr>
          <p:nvPr/>
        </p:nvSpPr>
        <p:spPr>
          <a:xfrm>
            <a:off x="3662333" y="251247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8" name="Oval 37">
            <a:extLst>
              <a:ext uri="{FF2B5EF4-FFF2-40B4-BE49-F238E27FC236}">
                <a16:creationId xmlns:a16="http://schemas.microsoft.com/office/drawing/2014/main" id="{5F538F02-1642-4367-8EFF-CF76FCAE92F7}"/>
              </a:ext>
            </a:extLst>
          </p:cNvPr>
          <p:cNvSpPr>
            <a:spLocks noChangeAspect="1"/>
          </p:cNvSpPr>
          <p:nvPr/>
        </p:nvSpPr>
        <p:spPr>
          <a:xfrm>
            <a:off x="3074661" y="267305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9" name="Oval 38">
            <a:extLst>
              <a:ext uri="{FF2B5EF4-FFF2-40B4-BE49-F238E27FC236}">
                <a16:creationId xmlns:a16="http://schemas.microsoft.com/office/drawing/2014/main" id="{C478E772-CC26-4349-A45C-7523FC9800F9}"/>
              </a:ext>
            </a:extLst>
          </p:cNvPr>
          <p:cNvSpPr>
            <a:spLocks noChangeAspect="1"/>
          </p:cNvSpPr>
          <p:nvPr/>
        </p:nvSpPr>
        <p:spPr>
          <a:xfrm>
            <a:off x="2326768" y="2863599"/>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9" name="Line 17">
            <a:extLst>
              <a:ext uri="{FF2B5EF4-FFF2-40B4-BE49-F238E27FC236}">
                <a16:creationId xmlns:a16="http://schemas.microsoft.com/office/drawing/2014/main" id="{DE38CFA6-3C86-446F-94AA-C61327E53FDA}"/>
              </a:ext>
            </a:extLst>
          </p:cNvPr>
          <p:cNvSpPr>
            <a:spLocks noChangeShapeType="1"/>
          </p:cNvSpPr>
          <p:nvPr/>
        </p:nvSpPr>
        <p:spPr bwMode="auto">
          <a:xfrm flipH="1">
            <a:off x="5843961" y="1741435"/>
            <a:ext cx="311984" cy="633646"/>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0" name="Text Box 14">
            <a:extLst>
              <a:ext uri="{FF2B5EF4-FFF2-40B4-BE49-F238E27FC236}">
                <a16:creationId xmlns:a16="http://schemas.microsoft.com/office/drawing/2014/main" id="{3A299BA2-74FD-4C18-A1DE-F28481C69BE1}"/>
              </a:ext>
            </a:extLst>
          </p:cNvPr>
          <p:cNvSpPr txBox="1">
            <a:spLocks noChangeArrowheads="1"/>
          </p:cNvSpPr>
          <p:nvPr/>
        </p:nvSpPr>
        <p:spPr bwMode="auto">
          <a:xfrm>
            <a:off x="3351451" y="1333701"/>
            <a:ext cx="207097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many points</a:t>
            </a:r>
          </a:p>
        </p:txBody>
      </p:sp>
      <p:sp>
        <p:nvSpPr>
          <p:cNvPr id="63" name="Text Box 12">
            <a:extLst>
              <a:ext uri="{FF2B5EF4-FFF2-40B4-BE49-F238E27FC236}">
                <a16:creationId xmlns:a16="http://schemas.microsoft.com/office/drawing/2014/main" id="{DDDB9465-3FE0-4A78-8BB7-EB21BEE5EE8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30" name="Text Box 12">
            <a:extLst>
              <a:ext uri="{FF2B5EF4-FFF2-40B4-BE49-F238E27FC236}">
                <a16:creationId xmlns:a16="http://schemas.microsoft.com/office/drawing/2014/main" id="{5681319E-F17C-4932-B091-69C4AB7367FE}"/>
              </a:ext>
            </a:extLst>
          </p:cNvPr>
          <p:cNvSpPr txBox="1">
            <a:spLocks noChangeArrowheads="1"/>
          </p:cNvSpPr>
          <p:nvPr/>
        </p:nvSpPr>
        <p:spPr bwMode="auto">
          <a:xfrm>
            <a:off x="4545124" y="5524299"/>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is being used for SPCS2022 (minimizes distortion with respect to topography)</a:t>
            </a:r>
          </a:p>
        </p:txBody>
      </p:sp>
    </p:spTree>
    <p:extLst>
      <p:ext uri="{BB962C8B-B14F-4D97-AF65-F5344CB8AC3E}">
        <p14:creationId xmlns:p14="http://schemas.microsoft.com/office/powerpoint/2010/main" val="341361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3" grpId="0" animBg="1"/>
      <p:bldP spid="34" grpId="0" animBg="1"/>
      <p:bldP spid="35" grpId="0" animBg="1"/>
      <p:bldP spid="38" grpId="0" animBg="1"/>
      <p:bldP spid="39" grpId="0" animBg="1"/>
      <p:bldP spid="60"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8E1165-808B-41F5-B8AB-9B3A424F0E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23263FF-5287-47E9-8F5D-B656E49E51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880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8E1165-808B-41F5-B8AB-9B3A424F0E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E194F0B-600D-4E61-B1EE-901F0F2F7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4906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8E1165-808B-41F5-B8AB-9B3A424F0E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1C175-7EF2-4F00-94D5-418B427E82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DDE46C6-4C4D-47EE-B3BF-B4BF256D1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150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A22-FFB9-45A5-987C-6EDC04477F6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F804F6A-E15B-4949-B089-8DDE32C4B061}"/>
              </a:ext>
            </a:extLst>
          </p:cNvPr>
          <p:cNvSpPr>
            <a:spLocks noGrp="1"/>
          </p:cNvSpPr>
          <p:nvPr>
            <p:ph idx="1"/>
          </p:nvPr>
        </p:nvSpPr>
        <p:spPr>
          <a:xfrm>
            <a:off x="457199" y="1463040"/>
            <a:ext cx="8488495" cy="4618562"/>
          </a:xfrm>
        </p:spPr>
        <p:txBody>
          <a:bodyPr>
            <a:normAutofit fontScale="92500" lnSpcReduction="20000"/>
          </a:bodyPr>
          <a:lstStyle/>
          <a:p>
            <a:r>
              <a:rPr lang="en-US" b="1" dirty="0"/>
              <a:t>New “datums”</a:t>
            </a:r>
          </a:p>
          <a:p>
            <a:pPr lvl="1"/>
            <a:r>
              <a:rPr lang="en-US" dirty="0"/>
              <a:t>4 new </a:t>
            </a:r>
            <a:r>
              <a:rPr lang="en-US" b="1" i="1" dirty="0"/>
              <a:t>terrestrial reference frames </a:t>
            </a:r>
            <a:r>
              <a:rPr lang="en-US" dirty="0"/>
              <a:t>(TRFs)</a:t>
            </a:r>
          </a:p>
          <a:p>
            <a:pPr lvl="1"/>
            <a:r>
              <a:rPr lang="en-US" dirty="0"/>
              <a:t>1 new </a:t>
            </a:r>
            <a:r>
              <a:rPr lang="en-US" b="1" i="1" dirty="0"/>
              <a:t>geopotential </a:t>
            </a:r>
            <a:r>
              <a:rPr lang="en-US" dirty="0"/>
              <a:t>(“vertical”) </a:t>
            </a:r>
            <a:r>
              <a:rPr lang="en-US" b="1" i="1" dirty="0"/>
              <a:t>datum</a:t>
            </a:r>
          </a:p>
          <a:p>
            <a:pPr lvl="1"/>
            <a:r>
              <a:rPr lang="en-US" dirty="0"/>
              <a:t>Semi-dynamic (all locations will have </a:t>
            </a:r>
            <a:r>
              <a:rPr lang="en-US" b="1" i="1" dirty="0"/>
              <a:t>velocities</a:t>
            </a:r>
            <a:r>
              <a:rPr lang="en-US" dirty="0"/>
              <a:t>)</a:t>
            </a:r>
          </a:p>
          <a:p>
            <a:pPr lvl="1"/>
            <a:r>
              <a:rPr lang="en-US" b="1" i="1" dirty="0"/>
              <a:t>Change of about 1-2 m in most locations</a:t>
            </a:r>
          </a:p>
          <a:p>
            <a:pPr>
              <a:lnSpc>
                <a:spcPct val="100000"/>
              </a:lnSpc>
            </a:pPr>
            <a:r>
              <a:rPr lang="en-US" b="1" dirty="0"/>
              <a:t>State Plane Coordinate System of 2022 (SPCS2022)</a:t>
            </a:r>
          </a:p>
          <a:p>
            <a:pPr lvl="1"/>
            <a:r>
              <a:rPr lang="en-US" dirty="0"/>
              <a:t>Referenced to 2022 TRFs and replaces SPCS 83</a:t>
            </a:r>
          </a:p>
          <a:p>
            <a:pPr lvl="1"/>
            <a:r>
              <a:rPr lang="en-US" dirty="0"/>
              <a:t>Minimize distortion at </a:t>
            </a:r>
            <a:r>
              <a:rPr lang="en-US" b="1" i="1" dirty="0"/>
              <a:t>topo surface</a:t>
            </a:r>
            <a:r>
              <a:rPr lang="en-US" dirty="0"/>
              <a:t>, </a:t>
            </a:r>
            <a:r>
              <a:rPr lang="en-US" i="1" dirty="0"/>
              <a:t>not</a:t>
            </a:r>
            <a:r>
              <a:rPr lang="en-US" dirty="0"/>
              <a:t> ellipsoid</a:t>
            </a:r>
          </a:p>
          <a:p>
            <a:pPr lvl="1"/>
            <a:r>
              <a:rPr lang="en-US" dirty="0"/>
              <a:t>NGS will design </a:t>
            </a:r>
            <a:r>
              <a:rPr lang="en-US" b="1" i="1" dirty="0"/>
              <a:t>statewide</a:t>
            </a:r>
            <a:r>
              <a:rPr lang="en-US" dirty="0"/>
              <a:t> and  </a:t>
            </a:r>
            <a:r>
              <a:rPr lang="en-US" b="1" i="1" dirty="0"/>
              <a:t>default </a:t>
            </a:r>
            <a:r>
              <a:rPr lang="en-US" dirty="0"/>
              <a:t>zones</a:t>
            </a:r>
          </a:p>
          <a:p>
            <a:pPr lvl="1"/>
            <a:r>
              <a:rPr lang="en-US" dirty="0"/>
              <a:t>Stakeholders can request and propose their preferences</a:t>
            </a:r>
          </a:p>
          <a:p>
            <a:pPr lvl="1"/>
            <a:r>
              <a:rPr lang="en-US" b="1" i="1" dirty="0"/>
              <a:t>Coordinate changes of at least 10,000 m everywhere</a:t>
            </a:r>
          </a:p>
          <a:p>
            <a:pPr lvl="1"/>
            <a:endParaRPr lang="en-US" b="1" i="1" dirty="0"/>
          </a:p>
          <a:p>
            <a:endParaRPr lang="en-US" dirty="0"/>
          </a:p>
        </p:txBody>
      </p:sp>
      <p:sp>
        <p:nvSpPr>
          <p:cNvPr id="4" name="Slide Number Placeholder 3">
            <a:extLst>
              <a:ext uri="{FF2B5EF4-FFF2-40B4-BE49-F238E27FC236}">
                <a16:creationId xmlns:a16="http://schemas.microsoft.com/office/drawing/2014/main" id="{68347CFF-3B29-4EC9-BAAB-7C17C7413205}"/>
              </a:ext>
            </a:extLst>
          </p:cNvPr>
          <p:cNvSpPr>
            <a:spLocks noGrp="1"/>
          </p:cNvSpPr>
          <p:nvPr>
            <p:ph type="sldNum" sz="quarter" idx="12"/>
          </p:nvPr>
        </p:nvSpPr>
        <p:spPr/>
        <p:txBody>
          <a:bodyPr/>
          <a:lstStyle/>
          <a:p>
            <a:pPr>
              <a:defRPr/>
            </a:pPr>
            <a:fld id="{BF6EBFE9-79BB-431F-AEDF-EF334E7ED36B}" type="slidenum">
              <a:rPr lang="en-US" smtClean="0"/>
              <a:pPr>
                <a:defRPr/>
              </a:pPr>
              <a:t>19</a:t>
            </a:fld>
            <a:endParaRPr lang="en-US" dirty="0"/>
          </a:p>
        </p:txBody>
      </p:sp>
      <p:sp>
        <p:nvSpPr>
          <p:cNvPr id="5" name="TextBox 4">
            <a:extLst>
              <a:ext uri="{FF2B5EF4-FFF2-40B4-BE49-F238E27FC236}">
                <a16:creationId xmlns:a16="http://schemas.microsoft.com/office/drawing/2014/main" id="{10EC5E96-AABC-452D-B625-06BD1FF517E9}"/>
              </a:ext>
            </a:extLst>
          </p:cNvPr>
          <p:cNvSpPr txBox="1"/>
          <p:nvPr/>
        </p:nvSpPr>
        <p:spPr bwMode="auto">
          <a:xfrm>
            <a:off x="457200" y="6101362"/>
            <a:ext cx="8488496" cy="553998"/>
          </a:xfrm>
          <a:prstGeom prst="rect">
            <a:avLst/>
          </a:prstGeom>
          <a:noFill/>
          <a:ln w="9525" algn="ctr">
            <a:noFill/>
            <a:miter lim="800000"/>
            <a:headEnd/>
            <a:tailEnd/>
          </a:ln>
          <a:effectLst/>
        </p:spPr>
        <p:txBody>
          <a:bodyPr wrap="square" rtlCol="0">
            <a:spAutoFit/>
          </a:bodyPr>
          <a:lstStyle/>
          <a:p>
            <a:pPr>
              <a:spcBef>
                <a:spcPct val="50000"/>
              </a:spcBef>
            </a:pPr>
            <a:r>
              <a:rPr lang="en-US" sz="3000" b="1" dirty="0">
                <a:cs typeface="Arial" pitchFamily="34" charset="0"/>
              </a:rPr>
              <a:t>More information at </a:t>
            </a:r>
            <a:r>
              <a:rPr lang="en-US" sz="3000" b="1" dirty="0">
                <a:cs typeface="Arial" pitchFamily="34" charset="0"/>
                <a:hlinkClick r:id="rId3"/>
              </a:rPr>
              <a:t>https://geodesy.noaa.gov/</a:t>
            </a:r>
            <a:r>
              <a:rPr lang="en-US" sz="3000" b="1" dirty="0">
                <a:cs typeface="Arial" pitchFamily="34" charset="0"/>
              </a:rPr>
              <a:t>  </a:t>
            </a:r>
          </a:p>
        </p:txBody>
      </p:sp>
    </p:spTree>
    <p:extLst>
      <p:ext uri="{BB962C8B-B14F-4D97-AF65-F5344CB8AC3E}">
        <p14:creationId xmlns:p14="http://schemas.microsoft.com/office/powerpoint/2010/main" val="383003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ECB51B-587A-4EB4-9EF4-BD477C784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204" y="91440"/>
            <a:ext cx="5631034" cy="6675120"/>
          </a:xfrm>
          <a:prstGeom prst="rect">
            <a:avLst/>
          </a:prstGeom>
          <a:effectLst>
            <a:outerShdw blurRad="63500" sx="102000" sy="102000" algn="ctr" rotWithShape="0">
              <a:prstClr val="black">
                <a:alpha val="40000"/>
              </a:prstClr>
            </a:outerShdw>
          </a:effectLst>
        </p:spPr>
      </p:pic>
      <p:sp>
        <p:nvSpPr>
          <p:cNvPr id="4" name="Oval 3"/>
          <p:cNvSpPr>
            <a:spLocks noChangeAspect="1"/>
          </p:cNvSpPr>
          <p:nvPr/>
        </p:nvSpPr>
        <p:spPr>
          <a:xfrm>
            <a:off x="1541031" y="4091176"/>
            <a:ext cx="1600200" cy="1600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2043161" y="429750"/>
            <a:ext cx="38400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mn-ea"/>
                <a:cs typeface="+mn-cs"/>
              </a:rPr>
              <a:t>geodesy.noaa.gov</a:t>
            </a:r>
          </a:p>
        </p:txBody>
      </p:sp>
      <p:pic>
        <p:nvPicPr>
          <p:cNvPr id="5" name="Picture 4">
            <a:extLst>
              <a:ext uri="{FF2B5EF4-FFF2-40B4-BE49-F238E27FC236}">
                <a16:creationId xmlns:a16="http://schemas.microsoft.com/office/drawing/2014/main" id="{7CE30772-2813-4C88-9A12-84CA04592FC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25514" y="2383496"/>
            <a:ext cx="276149" cy="365760"/>
          </a:xfrm>
          <a:prstGeom prst="rect">
            <a:avLst/>
          </a:prstGeom>
        </p:spPr>
      </p:pic>
    </p:spTree>
    <p:extLst>
      <p:ext uri="{BB962C8B-B14F-4D97-AF65-F5344CB8AC3E}">
        <p14:creationId xmlns:p14="http://schemas.microsoft.com/office/powerpoint/2010/main" val="227816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3"/>
                                        </p:tgtEl>
                                      </p:cBhvr>
                                    </p:animEffect>
                                    <p:animScale>
                                      <p:cBhvr>
                                        <p:cTn id="11" dur="250" autoRev="1" fill="hold"/>
                                        <p:tgtEl>
                                          <p:spTgt spid="3"/>
                                        </p:tgtEl>
                                      </p:cBhvr>
                                      <p:by x="105000" y="105000"/>
                                    </p:animScale>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500" fill="hold"/>
                                        <p:tgtEl>
                                          <p:spTgt spid="5"/>
                                        </p:tgtEl>
                                        <p:attrNameLst>
                                          <p:attrName>ppt_w</p:attrName>
                                        </p:attrNameLst>
                                      </p:cBhvr>
                                      <p:tavLst>
                                        <p:tav tm="0">
                                          <p:val>
                                            <p:fltVal val="0"/>
                                          </p:val>
                                        </p:tav>
                                        <p:tav tm="100000">
                                          <p:val>
                                            <p:strVal val="#ppt_w"/>
                                          </p:val>
                                        </p:tav>
                                      </p:tavLst>
                                    </p:anim>
                                    <p:anim calcmode="lin" valueType="num">
                                      <p:cBhvr>
                                        <p:cTn id="21" dur="1500" fill="hold"/>
                                        <p:tgtEl>
                                          <p:spTgt spid="5"/>
                                        </p:tgtEl>
                                        <p:attrNameLst>
                                          <p:attrName>ppt_h</p:attrName>
                                        </p:attrNameLst>
                                      </p:cBhvr>
                                      <p:tavLst>
                                        <p:tav tm="0">
                                          <p:val>
                                            <p:fltVal val="0"/>
                                          </p:val>
                                        </p:tav>
                                        <p:tav tm="100000">
                                          <p:val>
                                            <p:strVal val="#ppt_h"/>
                                          </p:val>
                                        </p:tav>
                                      </p:tavLst>
                                    </p:anim>
                                    <p:anim calcmode="lin" valueType="num">
                                      <p:cBhvr>
                                        <p:cTn id="22" dur="1500" fill="hold"/>
                                        <p:tgtEl>
                                          <p:spTgt spid="5"/>
                                        </p:tgtEl>
                                        <p:attrNameLst>
                                          <p:attrName>ppt_x</p:attrName>
                                        </p:attrNameLst>
                                      </p:cBhvr>
                                      <p:tavLst>
                                        <p:tav tm="0" fmla="#ppt_x+(cos(-2*pi*(1-$))*-#ppt_x-sin(-2*pi*(1-$))*(1-#ppt_y))*(1-$)">
                                          <p:val>
                                            <p:fltVal val="0"/>
                                          </p:val>
                                        </p:tav>
                                        <p:tav tm="100000">
                                          <p:val>
                                            <p:fltVal val="1"/>
                                          </p:val>
                                        </p:tav>
                                      </p:tavLst>
                                    </p:anim>
                                    <p:anim calcmode="lin" valueType="num">
                                      <p:cBhvr>
                                        <p:cTn id="23" dur="15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3" name="Picture 3" descr="D:\GIS\NGS\NA2011\All_NA2011\Export\All_NA2011_FINA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Oval 3"/>
          <p:cNvSpPr/>
          <p:nvPr/>
        </p:nvSpPr>
        <p:spPr>
          <a:xfrm rot="1084467">
            <a:off x="2803079" y="438973"/>
            <a:ext cx="6274576" cy="2779829"/>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6" name="Oval 5"/>
          <p:cNvSpPr/>
          <p:nvPr/>
        </p:nvSpPr>
        <p:spPr>
          <a:xfrm rot="18365453">
            <a:off x="30956" y="3126582"/>
            <a:ext cx="1443037" cy="69215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7" name="Oval 6"/>
          <p:cNvSpPr/>
          <p:nvPr/>
        </p:nvSpPr>
        <p:spPr>
          <a:xfrm rot="20257565">
            <a:off x="979488" y="2408238"/>
            <a:ext cx="3797300" cy="29591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10" name="TextBox 9"/>
          <p:cNvSpPr txBox="1"/>
          <p:nvPr/>
        </p:nvSpPr>
        <p:spPr>
          <a:xfrm>
            <a:off x="796946" y="2209800"/>
            <a:ext cx="1159293"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NAD 83</a:t>
            </a:r>
            <a:b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b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(MA11)</a:t>
            </a:r>
          </a:p>
        </p:txBody>
      </p:sp>
      <p:sp>
        <p:nvSpPr>
          <p:cNvPr id="11" name="TextBox 10"/>
          <p:cNvSpPr txBox="1"/>
          <p:nvPr/>
        </p:nvSpPr>
        <p:spPr>
          <a:xfrm>
            <a:off x="2030473" y="4000108"/>
            <a:ext cx="2162773" cy="369332"/>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NAD 83 (PA11)</a:t>
            </a:r>
          </a:p>
        </p:txBody>
      </p:sp>
      <p:sp>
        <p:nvSpPr>
          <p:cNvPr id="13" name="TextBox 12"/>
          <p:cNvSpPr txBox="1"/>
          <p:nvPr/>
        </p:nvSpPr>
        <p:spPr>
          <a:xfrm>
            <a:off x="4957882" y="1125401"/>
            <a:ext cx="2140331" cy="369332"/>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NAD 83 (2011)</a:t>
            </a:r>
          </a:p>
        </p:txBody>
      </p:sp>
      <p:sp>
        <p:nvSpPr>
          <p:cNvPr id="8" name="TextBox 7">
            <a:extLst>
              <a:ext uri="{FF2B5EF4-FFF2-40B4-BE49-F238E27FC236}">
                <a16:creationId xmlns:a16="http://schemas.microsoft.com/office/drawing/2014/main" id="{B417B018-C8EB-487B-92FF-79B8C0C98C96}"/>
              </a:ext>
            </a:extLst>
          </p:cNvPr>
          <p:cNvSpPr txBox="1"/>
          <p:nvPr/>
        </p:nvSpPr>
        <p:spPr>
          <a:xfrm>
            <a:off x="4411744" y="4694546"/>
            <a:ext cx="4524866" cy="192307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North American Datum of 1983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Three current frames (all </a:t>
            </a:r>
            <a:r>
              <a:rPr kumimoji="0" lang="en-US" sz="1800" b="0" i="1" u="none" strike="noStrike" kern="1200" cap="none" spc="0" normalizeH="0" baseline="0" noProof="0">
                <a:ln>
                  <a:noFill/>
                </a:ln>
                <a:solidFill>
                  <a:prstClr val="black"/>
                </a:solidFill>
                <a:effectLst/>
                <a:uLnTx/>
                <a:uFillTx/>
                <a:latin typeface="Calibri"/>
                <a:ea typeface="+mn-ea"/>
                <a:cs typeface="+mn-cs"/>
              </a:rPr>
              <a:t>at epoch 2010.0):</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NAD 83 (2011):  North America and  Caribbean plates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NAD 83 (PA11):  Pacific plate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NAD 83 (MA11):  Mariana plate</a:t>
            </a:r>
          </a:p>
        </p:txBody>
      </p:sp>
      <p:sp>
        <p:nvSpPr>
          <p:cNvPr id="2" name="Slide Number Placeholder 1">
            <a:extLst>
              <a:ext uri="{FF2B5EF4-FFF2-40B4-BE49-F238E27FC236}">
                <a16:creationId xmlns:a16="http://schemas.microsoft.com/office/drawing/2014/main" id="{BFE6F417-337A-48BA-90A8-3D86F8BBDBA1}"/>
              </a:ext>
            </a:extLst>
          </p:cNvPr>
          <p:cNvSpPr>
            <a:spLocks noGrp="1"/>
          </p:cNvSpPr>
          <p:nvPr>
            <p:ph type="sldNum" sz="quarter" idx="12"/>
          </p:nvPr>
        </p:nvSpPr>
        <p:spPr/>
        <p:txBody>
          <a:bodyPr/>
          <a:lstStyle/>
          <a:p>
            <a:pPr>
              <a:defRPr/>
            </a:pPr>
            <a:fld id="{18F78EF0-46D9-49D1-A73D-CC3C5E0924CA}" type="slidenum">
              <a:rPr lang="en-US" smtClean="0"/>
              <a:pPr>
                <a:defRPr/>
              </a:pPr>
              <a:t>3</a:t>
            </a:fld>
            <a:endParaRPr lang="en-US"/>
          </a:p>
        </p:txBody>
      </p:sp>
    </p:spTree>
    <p:extLst>
      <p:ext uri="{BB962C8B-B14F-4D97-AF65-F5344CB8AC3E}">
        <p14:creationId xmlns:p14="http://schemas.microsoft.com/office/powerpoint/2010/main" val="223596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very high confidence">
            <a:extLst>
              <a:ext uri="{FF2B5EF4-FFF2-40B4-BE49-F238E27FC236}">
                <a16:creationId xmlns:a16="http://schemas.microsoft.com/office/drawing/2014/main" id="{C3993580-C25B-4E21-A2BA-F212A78D5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0" name="TextBox 9"/>
          <p:cNvSpPr txBox="1"/>
          <p:nvPr/>
        </p:nvSpPr>
        <p:spPr>
          <a:xfrm>
            <a:off x="1097266" y="3059668"/>
            <a:ext cx="1293944" cy="369332"/>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NMVD03</a:t>
            </a:r>
          </a:p>
        </p:txBody>
      </p:sp>
      <p:sp>
        <p:nvSpPr>
          <p:cNvPr id="11" name="TextBox 10"/>
          <p:cNvSpPr txBox="1"/>
          <p:nvPr/>
        </p:nvSpPr>
        <p:spPr>
          <a:xfrm>
            <a:off x="2980942" y="5046483"/>
            <a:ext cx="1223412" cy="369332"/>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ASVD02</a:t>
            </a:r>
          </a:p>
        </p:txBody>
      </p:sp>
      <p:sp>
        <p:nvSpPr>
          <p:cNvPr id="13" name="TextBox 12"/>
          <p:cNvSpPr txBox="1"/>
          <p:nvPr/>
        </p:nvSpPr>
        <p:spPr>
          <a:xfrm>
            <a:off x="5506052" y="1815335"/>
            <a:ext cx="1720343" cy="46166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NAVD 88</a:t>
            </a:r>
          </a:p>
        </p:txBody>
      </p:sp>
      <p:sp>
        <p:nvSpPr>
          <p:cNvPr id="8" name="TextBox 7">
            <a:extLst>
              <a:ext uri="{FF2B5EF4-FFF2-40B4-BE49-F238E27FC236}">
                <a16:creationId xmlns:a16="http://schemas.microsoft.com/office/drawing/2014/main" id="{B417B018-C8EB-487B-92FF-79B8C0C98C96}"/>
              </a:ext>
            </a:extLst>
          </p:cNvPr>
          <p:cNvSpPr txBox="1"/>
          <p:nvPr/>
        </p:nvSpPr>
        <p:spPr>
          <a:xfrm>
            <a:off x="4411744" y="5135088"/>
            <a:ext cx="4524866" cy="1482528"/>
          </a:xfrm>
          <a:prstGeom prst="rect">
            <a:avLst/>
          </a:prstGeom>
          <a:solidFill>
            <a:schemeClr val="bg1"/>
          </a:solidFill>
        </p:spPr>
        <p:txBody>
          <a:bodyPr wrap="square" numCol="2"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NA and Caribbean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NAVD 88</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IGLD 85</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PRVD02</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VIVD09</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Pacific</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GUVD04</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NMVD03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ASVD02</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C24C3F0C-55B3-42A1-9EDB-6ABF3E81DFBB}"/>
              </a:ext>
            </a:extLst>
          </p:cNvPr>
          <p:cNvSpPr txBox="1"/>
          <p:nvPr/>
        </p:nvSpPr>
        <p:spPr>
          <a:xfrm>
            <a:off x="4411744" y="4694547"/>
            <a:ext cx="4524866" cy="440542"/>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Current vertical datums of the NSRS</a:t>
            </a:r>
          </a:p>
        </p:txBody>
      </p:sp>
      <p:sp>
        <p:nvSpPr>
          <p:cNvPr id="15" name="TextBox 14">
            <a:extLst>
              <a:ext uri="{FF2B5EF4-FFF2-40B4-BE49-F238E27FC236}">
                <a16:creationId xmlns:a16="http://schemas.microsoft.com/office/drawing/2014/main" id="{0FC660BD-3D64-4143-A5D5-260929564036}"/>
              </a:ext>
            </a:extLst>
          </p:cNvPr>
          <p:cNvSpPr txBox="1"/>
          <p:nvPr/>
        </p:nvSpPr>
        <p:spPr>
          <a:xfrm>
            <a:off x="874408" y="3440170"/>
            <a:ext cx="1255472" cy="369332"/>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GUVD04</a:t>
            </a:r>
          </a:p>
        </p:txBody>
      </p:sp>
      <p:sp>
        <p:nvSpPr>
          <p:cNvPr id="16" name="TextBox 15">
            <a:extLst>
              <a:ext uri="{FF2B5EF4-FFF2-40B4-BE49-F238E27FC236}">
                <a16:creationId xmlns:a16="http://schemas.microsoft.com/office/drawing/2014/main" id="{8576601F-5E28-46BF-BE12-6E4FE083D76D}"/>
              </a:ext>
            </a:extLst>
          </p:cNvPr>
          <p:cNvSpPr txBox="1"/>
          <p:nvPr/>
        </p:nvSpPr>
        <p:spPr>
          <a:xfrm>
            <a:off x="7729227" y="2775447"/>
            <a:ext cx="1231427" cy="369332"/>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PRVD02</a:t>
            </a:r>
          </a:p>
        </p:txBody>
      </p:sp>
      <p:sp>
        <p:nvSpPr>
          <p:cNvPr id="17" name="TextBox 16">
            <a:extLst>
              <a:ext uri="{FF2B5EF4-FFF2-40B4-BE49-F238E27FC236}">
                <a16:creationId xmlns:a16="http://schemas.microsoft.com/office/drawing/2014/main" id="{4C411005-375C-4372-A990-7BF8DAA7322C}"/>
              </a:ext>
            </a:extLst>
          </p:cNvPr>
          <p:cNvSpPr txBox="1"/>
          <p:nvPr/>
        </p:nvSpPr>
        <p:spPr>
          <a:xfrm>
            <a:off x="7753273" y="3200497"/>
            <a:ext cx="1183337" cy="369332"/>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VIVD02</a:t>
            </a:r>
          </a:p>
        </p:txBody>
      </p:sp>
      <p:sp>
        <p:nvSpPr>
          <p:cNvPr id="18" name="TextBox 17">
            <a:extLst>
              <a:ext uri="{FF2B5EF4-FFF2-40B4-BE49-F238E27FC236}">
                <a16:creationId xmlns:a16="http://schemas.microsoft.com/office/drawing/2014/main" id="{8604D915-2386-4B3D-B5D8-A9B3975D46E6}"/>
              </a:ext>
            </a:extLst>
          </p:cNvPr>
          <p:cNvSpPr txBox="1"/>
          <p:nvPr/>
        </p:nvSpPr>
        <p:spPr>
          <a:xfrm>
            <a:off x="6284795" y="1398378"/>
            <a:ext cx="1244251" cy="369332"/>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IGLD 85</a:t>
            </a:r>
          </a:p>
        </p:txBody>
      </p:sp>
      <p:sp>
        <p:nvSpPr>
          <p:cNvPr id="19" name="TextBox 18">
            <a:extLst>
              <a:ext uri="{FF2B5EF4-FFF2-40B4-BE49-F238E27FC236}">
                <a16:creationId xmlns:a16="http://schemas.microsoft.com/office/drawing/2014/main" id="{08D84127-302E-49A4-ADBE-95EFF2348970}"/>
              </a:ext>
            </a:extLst>
          </p:cNvPr>
          <p:cNvSpPr txBox="1"/>
          <p:nvPr/>
        </p:nvSpPr>
        <p:spPr>
          <a:xfrm>
            <a:off x="3592648" y="535512"/>
            <a:ext cx="1462259" cy="40011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Verdana" pitchFamily="34" charset="0"/>
                <a:ea typeface="+mn-ea"/>
                <a:cs typeface="Arial" charset="0"/>
              </a:rPr>
              <a:t>NAVD 88</a:t>
            </a:r>
          </a:p>
        </p:txBody>
      </p:sp>
      <p:sp>
        <p:nvSpPr>
          <p:cNvPr id="2" name="Slide Number Placeholder 1">
            <a:extLst>
              <a:ext uri="{FF2B5EF4-FFF2-40B4-BE49-F238E27FC236}">
                <a16:creationId xmlns:a16="http://schemas.microsoft.com/office/drawing/2014/main" id="{99C71AA2-6075-43CA-B1A7-7CCB2A429BF8}"/>
              </a:ext>
            </a:extLst>
          </p:cNvPr>
          <p:cNvSpPr>
            <a:spLocks noGrp="1"/>
          </p:cNvSpPr>
          <p:nvPr>
            <p:ph type="sldNum" sz="quarter" idx="12"/>
          </p:nvPr>
        </p:nvSpPr>
        <p:spPr/>
        <p:txBody>
          <a:bodyPr/>
          <a:lstStyle/>
          <a:p>
            <a:pPr>
              <a:defRPr/>
            </a:pPr>
            <a:fld id="{18F78EF0-46D9-49D1-A73D-CC3C5E0924CA}" type="slidenum">
              <a:rPr lang="en-US" smtClean="0"/>
              <a:pPr>
                <a:defRPr/>
              </a:pPr>
              <a:t>4</a:t>
            </a:fld>
            <a:endParaRPr lang="en-US"/>
          </a:p>
        </p:txBody>
      </p:sp>
    </p:spTree>
    <p:extLst>
      <p:ext uri="{BB962C8B-B14F-4D97-AF65-F5344CB8AC3E}">
        <p14:creationId xmlns:p14="http://schemas.microsoft.com/office/powerpoint/2010/main" val="175951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C9501D-3C0D-4D10-A6F1-F597045FF99A}"/>
              </a:ext>
            </a:extLst>
          </p:cNvPr>
          <p:cNvSpPr>
            <a:spLocks noGrp="1"/>
          </p:cNvSpPr>
          <p:nvPr>
            <p:ph type="sldNum" sz="quarter" idx="12"/>
          </p:nvPr>
        </p:nvSpPr>
        <p:spPr/>
        <p:txBody>
          <a:bodyPr/>
          <a:lstStyle/>
          <a:p>
            <a:pPr>
              <a:defRPr/>
            </a:pPr>
            <a:fld id="{BF6EBFE9-79BB-431F-AEDF-EF334E7ED36B}" type="slidenum">
              <a:rPr lang="en-US" smtClean="0"/>
              <a:pPr>
                <a:defRPr/>
              </a:pPr>
              <a:t>5</a:t>
            </a:fld>
            <a:endParaRPr lang="en-US" dirty="0"/>
          </a:p>
        </p:txBody>
      </p:sp>
      <p:pic>
        <p:nvPicPr>
          <p:cNvPr id="6" name="Picture 5">
            <a:extLst>
              <a:ext uri="{FF2B5EF4-FFF2-40B4-BE49-F238E27FC236}">
                <a16:creationId xmlns:a16="http://schemas.microsoft.com/office/drawing/2014/main" id="{FAEA2A1A-7ECE-404A-910B-3A8F69679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26E475B9-5D94-4B05-B731-0C73448D9F68}"/>
              </a:ext>
            </a:extLst>
          </p:cNvPr>
          <p:cNvSpPr txBox="1"/>
          <p:nvPr/>
        </p:nvSpPr>
        <p:spPr bwMode="auto">
          <a:xfrm>
            <a:off x="0" y="91440"/>
            <a:ext cx="9144000" cy="400110"/>
          </a:xfrm>
          <a:prstGeom prst="rect">
            <a:avLst/>
          </a:prstGeom>
          <a:noFill/>
          <a:ln w="9525" algn="ctr">
            <a:noFill/>
            <a:miter lim="800000"/>
            <a:headEnd/>
            <a:tailEnd/>
          </a:ln>
          <a:effectLst/>
        </p:spPr>
        <p:txBody>
          <a:bodyPr wrap="square" rtlCol="0">
            <a:spAutoFit/>
          </a:bodyPr>
          <a:lstStyle/>
          <a:p>
            <a:pPr algn="ctr">
              <a:spcBef>
                <a:spcPct val="50000"/>
              </a:spcBef>
            </a:pPr>
            <a:r>
              <a:rPr lang="en-US" sz="2000" b="1" i="1" dirty="0">
                <a:cs typeface="Arial" pitchFamily="34" charset="0"/>
              </a:rPr>
              <a:t>Horizontal change in coordinates:  </a:t>
            </a:r>
            <a:r>
              <a:rPr lang="en-US" sz="2000" b="1" dirty="0">
                <a:cs typeface="Arial" pitchFamily="34" charset="0"/>
              </a:rPr>
              <a:t>NAD 83 epoch 2010.0 </a:t>
            </a:r>
            <a:r>
              <a:rPr lang="en-US" sz="2000" b="1" dirty="0">
                <a:cs typeface="Arial" pitchFamily="34" charset="0"/>
                <a:sym typeface="Wingdings" panose="05000000000000000000" pitchFamily="2" charset="2"/>
              </a:rPr>
              <a:t> TRF2022 epoch 2020.0</a:t>
            </a:r>
            <a:r>
              <a:rPr lang="en-US" sz="2000" b="1" dirty="0">
                <a:cs typeface="Arial" pitchFamily="34" charset="0"/>
              </a:rPr>
              <a:t> </a:t>
            </a:r>
          </a:p>
        </p:txBody>
      </p:sp>
      <p:sp>
        <p:nvSpPr>
          <p:cNvPr id="8" name="TextBox 7">
            <a:extLst>
              <a:ext uri="{FF2B5EF4-FFF2-40B4-BE49-F238E27FC236}">
                <a16:creationId xmlns:a16="http://schemas.microsoft.com/office/drawing/2014/main" id="{F3A7BB76-92CC-40A3-AB44-A99DDEE3C741}"/>
              </a:ext>
            </a:extLst>
          </p:cNvPr>
          <p:cNvSpPr txBox="1"/>
          <p:nvPr/>
        </p:nvSpPr>
        <p:spPr>
          <a:xfrm>
            <a:off x="4572000" y="2854637"/>
            <a:ext cx="1731773" cy="461665"/>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00"/>
                </a:solidFill>
                <a:uLnTx/>
                <a:uFillTx/>
                <a:latin typeface="Calibri"/>
                <a:ea typeface="+mn-ea"/>
                <a:cs typeface="+mn-cs"/>
              </a:rPr>
              <a:t>NATRF2022</a:t>
            </a:r>
          </a:p>
        </p:txBody>
      </p:sp>
      <p:sp>
        <p:nvSpPr>
          <p:cNvPr id="9" name="TextBox 8">
            <a:extLst>
              <a:ext uri="{FF2B5EF4-FFF2-40B4-BE49-F238E27FC236}">
                <a16:creationId xmlns:a16="http://schemas.microsoft.com/office/drawing/2014/main" id="{94EB2E0C-0AE5-4847-BB87-EC1CC5510AAA}"/>
              </a:ext>
            </a:extLst>
          </p:cNvPr>
          <p:cNvSpPr txBox="1"/>
          <p:nvPr/>
        </p:nvSpPr>
        <p:spPr>
          <a:xfrm>
            <a:off x="1520382" y="3857119"/>
            <a:ext cx="1714523" cy="461665"/>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00"/>
                </a:solidFill>
                <a:uLnTx/>
                <a:uFillTx/>
                <a:latin typeface="Calibri"/>
                <a:ea typeface="+mn-ea"/>
                <a:cs typeface="+mn-cs"/>
              </a:rPr>
              <a:t>PATRF2022</a:t>
            </a:r>
          </a:p>
        </p:txBody>
      </p:sp>
      <p:sp>
        <p:nvSpPr>
          <p:cNvPr id="10" name="TextBox 9">
            <a:extLst>
              <a:ext uri="{FF2B5EF4-FFF2-40B4-BE49-F238E27FC236}">
                <a16:creationId xmlns:a16="http://schemas.microsoft.com/office/drawing/2014/main" id="{4727DCD0-112E-4063-BD5B-2273050BF503}"/>
              </a:ext>
            </a:extLst>
          </p:cNvPr>
          <p:cNvSpPr txBox="1"/>
          <p:nvPr/>
        </p:nvSpPr>
        <p:spPr>
          <a:xfrm>
            <a:off x="6883879" y="5207844"/>
            <a:ext cx="1614783" cy="461665"/>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00"/>
                </a:solidFill>
                <a:uLnTx/>
                <a:uFillTx/>
                <a:latin typeface="Calibri"/>
                <a:ea typeface="+mn-ea"/>
                <a:cs typeface="+mn-cs"/>
              </a:rPr>
              <a:t>CATRF2022</a:t>
            </a:r>
          </a:p>
        </p:txBody>
      </p:sp>
    </p:spTree>
    <p:extLst>
      <p:ext uri="{BB962C8B-B14F-4D97-AF65-F5344CB8AC3E}">
        <p14:creationId xmlns:p14="http://schemas.microsoft.com/office/powerpoint/2010/main" val="76580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6658" name="Picture 2" descr="D:\GIS\NGS\Datum_trans\HTDP\MapDoc_v325\Export\NAD83_to_IGS08_2022_vert_slide_globe_15000km_30N_140W.png"/>
          <p:cNvPicPr>
            <a:picLocks noChangeAspect="1" noChangeArrowheads="1"/>
          </p:cNvPicPr>
          <p:nvPr/>
        </p:nvPicPr>
        <p:blipFill>
          <a:blip r:embed="rId3" cstate="print"/>
          <a:srcRect l="4400" t="4400" r="4400" b="4400"/>
          <a:stretch>
            <a:fillRect/>
          </a:stretch>
        </p:blipFill>
        <p:spPr bwMode="auto">
          <a:xfrm>
            <a:off x="2927966" y="731520"/>
            <a:ext cx="5943600" cy="5943600"/>
          </a:xfrm>
          <a:prstGeom prst="rect">
            <a:avLst/>
          </a:prstGeom>
          <a:noFill/>
        </p:spPr>
      </p:pic>
      <p:sp>
        <p:nvSpPr>
          <p:cNvPr id="8" name="Oval 7"/>
          <p:cNvSpPr>
            <a:spLocks noChangeAspect="1"/>
          </p:cNvSpPr>
          <p:nvPr/>
        </p:nvSpPr>
        <p:spPr>
          <a:xfrm>
            <a:off x="2927966" y="731520"/>
            <a:ext cx="5943600" cy="5943600"/>
          </a:xfrm>
          <a:prstGeom prst="ellipse">
            <a:avLst/>
          </a:prstGeom>
          <a:gradFill flip="none" rotWithShape="1">
            <a:gsLst>
              <a:gs pos="70000">
                <a:schemeClr val="accent1">
                  <a:lumMod val="20000"/>
                  <a:lumOff val="80000"/>
                  <a:alpha val="10000"/>
                </a:schemeClr>
              </a:gs>
              <a:gs pos="81000">
                <a:schemeClr val="accent1">
                  <a:lumMod val="50000"/>
                </a:schemeClr>
              </a:gs>
              <a:gs pos="100000">
                <a:schemeClr val="accent1">
                  <a:lumMod val="75000"/>
                  <a:alpha val="1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DE47E1B-5DD0-4283-9217-D9E5721C764B}"/>
              </a:ext>
            </a:extLst>
          </p:cNvPr>
          <p:cNvSpPr txBox="1"/>
          <p:nvPr/>
        </p:nvSpPr>
        <p:spPr>
          <a:xfrm>
            <a:off x="168144" y="453870"/>
            <a:ext cx="408334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NAD 83 epoch 2010.00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2022 Terrestrial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Reference Frames</a:t>
            </a:r>
          </a:p>
        </p:txBody>
      </p:sp>
      <p:sp>
        <p:nvSpPr>
          <p:cNvPr id="10" name="TextBox 9">
            <a:extLst>
              <a:ext uri="{FF2B5EF4-FFF2-40B4-BE49-F238E27FC236}">
                <a16:creationId xmlns:a16="http://schemas.microsoft.com/office/drawing/2014/main" id="{5B34A607-448F-4EEA-892C-ED94C7AEBAAA}"/>
              </a:ext>
            </a:extLst>
          </p:cNvPr>
          <p:cNvSpPr txBox="1"/>
          <p:nvPr/>
        </p:nvSpPr>
        <p:spPr>
          <a:xfrm>
            <a:off x="168143" y="2195215"/>
            <a:ext cx="2895568"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Change in ellipsoid heights at epoch 2020.00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(contours in meters)</a:t>
            </a:r>
          </a:p>
        </p:txBody>
      </p:sp>
      <p:sp>
        <p:nvSpPr>
          <p:cNvPr id="2" name="Slide Number Placeholder 1">
            <a:extLst>
              <a:ext uri="{FF2B5EF4-FFF2-40B4-BE49-F238E27FC236}">
                <a16:creationId xmlns:a16="http://schemas.microsoft.com/office/drawing/2014/main" id="{A1E7A253-346A-4E50-942C-ADD6045B693A}"/>
              </a:ext>
            </a:extLst>
          </p:cNvPr>
          <p:cNvSpPr>
            <a:spLocks noGrp="1"/>
          </p:cNvSpPr>
          <p:nvPr>
            <p:ph type="sldNum" sz="quarter" idx="12"/>
          </p:nvPr>
        </p:nvSpPr>
        <p:spPr/>
        <p:txBody>
          <a:bodyPr/>
          <a:lstStyle/>
          <a:p>
            <a:pPr>
              <a:defRPr/>
            </a:pPr>
            <a:fld id="{BF6EBFE9-79BB-431F-AEDF-EF334E7ED36B}" type="slidenum">
              <a:rPr lang="en-US" smtClean="0"/>
              <a:pPr>
                <a:defRPr/>
              </a:pPr>
              <a:t>6</a:t>
            </a:fld>
            <a:endParaRPr lang="en-US" dirty="0"/>
          </a:p>
        </p:txBody>
      </p:sp>
    </p:spTree>
    <p:extLst>
      <p:ext uri="{BB962C8B-B14F-4D97-AF65-F5344CB8AC3E}">
        <p14:creationId xmlns:p14="http://schemas.microsoft.com/office/powerpoint/2010/main" val="321008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6" name="Title 4"/>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a:ea typeface="+mj-ea"/>
                <a:cs typeface="+mj-cs"/>
              </a:rPr>
              <a:t>Estimated change in orthometric heights from NAVD 88 to </a:t>
            </a:r>
            <a:r>
              <a:rPr kumimoji="0" lang="en-US" sz="2800" b="1" i="1" u="none" strike="noStrike" kern="1200" cap="none" spc="0" normalizeH="0" baseline="0" noProof="0" dirty="0">
                <a:ln>
                  <a:noFill/>
                </a:ln>
                <a:solidFill>
                  <a:srgbClr val="FF0000"/>
                </a:solidFill>
                <a:effectLst/>
                <a:uLnTx/>
                <a:uFillTx/>
                <a:latin typeface="Calibri"/>
                <a:ea typeface="+mj-ea"/>
                <a:cs typeface="+mj-cs"/>
              </a:rPr>
              <a:t>NAPGD2022</a:t>
            </a:r>
          </a:p>
        </p:txBody>
      </p:sp>
      <p:sp>
        <p:nvSpPr>
          <p:cNvPr id="4" name="TextBox 3"/>
          <p:cNvSpPr txBox="1"/>
          <p:nvPr/>
        </p:nvSpPr>
        <p:spPr>
          <a:xfrm>
            <a:off x="4632384" y="5745193"/>
            <a:ext cx="194094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a:ea typeface="+mn-ea"/>
                <a:cs typeface="+mn-cs"/>
              </a:rPr>
              <a:t>NAPGD2022 approximated using xGEOID16B</a:t>
            </a:r>
          </a:p>
        </p:txBody>
      </p:sp>
    </p:spTree>
    <p:extLst>
      <p:ext uri="{BB962C8B-B14F-4D97-AF65-F5344CB8AC3E}">
        <p14:creationId xmlns:p14="http://schemas.microsoft.com/office/powerpoint/2010/main" val="401709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a:xfrm>
            <a:off x="0" y="274638"/>
            <a:ext cx="9144000" cy="1143000"/>
          </a:xfrm>
        </p:spPr>
        <p:txBody>
          <a:bodyPr/>
          <a:lstStyle/>
          <a:p>
            <a:r>
              <a:rPr lang="en-US" dirty="0"/>
              <a:t>A New State Plane Coordinate System</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457199" y="1600200"/>
            <a:ext cx="8686801" cy="2237907"/>
          </a:xfrm>
        </p:spPr>
        <p:txBody>
          <a:bodyPr>
            <a:normAutofit fontScale="92500"/>
          </a:bodyPr>
          <a:lstStyle/>
          <a:p>
            <a:pPr>
              <a:spcBef>
                <a:spcPts val="1200"/>
              </a:spcBef>
            </a:pPr>
            <a:r>
              <a:rPr lang="en-US" b="1" dirty="0"/>
              <a:t>State Plane Coordinate System of 2022 (SPCS2022)</a:t>
            </a:r>
          </a:p>
          <a:p>
            <a:pPr lvl="1">
              <a:spcBef>
                <a:spcPts val="1200"/>
              </a:spcBef>
            </a:pPr>
            <a:r>
              <a:rPr lang="en-US" dirty="0"/>
              <a:t>Referenced to 2022 Terrestrial Reference Frames (TRFs)</a:t>
            </a:r>
          </a:p>
          <a:p>
            <a:pPr lvl="1">
              <a:spcBef>
                <a:spcPts val="1200"/>
              </a:spcBef>
            </a:pPr>
            <a:r>
              <a:rPr lang="en-US" dirty="0"/>
              <a:t>Based on same reference ellipsoid as SPCS 83 (GRS 80)</a:t>
            </a:r>
          </a:p>
          <a:p>
            <a:pPr lvl="1">
              <a:spcBef>
                <a:spcPts val="1200"/>
              </a:spcBef>
            </a:pPr>
            <a:r>
              <a:rPr lang="en-US" dirty="0"/>
              <a:t>Same 3 </a:t>
            </a:r>
            <a:r>
              <a:rPr lang="en-US" b="1" i="1" dirty="0"/>
              <a:t>conformal</a:t>
            </a:r>
            <a:r>
              <a:rPr lang="en-US" dirty="0"/>
              <a:t> projection types as SPCS 83 and 27:</a:t>
            </a:r>
          </a:p>
        </p:txBody>
      </p:sp>
      <p:sp>
        <p:nvSpPr>
          <p:cNvPr id="4" name="Slide Number Placeholder 3">
            <a:extLst>
              <a:ext uri="{FF2B5EF4-FFF2-40B4-BE49-F238E27FC236}">
                <a16:creationId xmlns:a16="http://schemas.microsoft.com/office/drawing/2014/main" id="{B45DA79D-4D08-4881-8858-6CD2988208DA}"/>
              </a:ext>
            </a:extLst>
          </p:cNvPr>
          <p:cNvSpPr>
            <a:spLocks noGrp="1"/>
          </p:cNvSpPr>
          <p:nvPr>
            <p:ph type="sldNum" sz="quarter" idx="12"/>
          </p:nvPr>
        </p:nvSpPr>
        <p:spPr/>
        <p:txBody>
          <a:bodyPr/>
          <a:lstStyle/>
          <a:p>
            <a:pPr>
              <a:defRPr/>
            </a:pPr>
            <a:fld id="{C92D6AEA-48A7-924D-9406-EC6E0EBC20ED}" type="slidenum">
              <a:rPr lang="en-US" smtClean="0"/>
              <a:pPr>
                <a:defRPr/>
              </a:pPr>
              <a:t>8</a:t>
            </a:fld>
            <a:endParaRPr lang="en-US" dirty="0"/>
          </a:p>
        </p:txBody>
      </p:sp>
      <p:grpSp>
        <p:nvGrpSpPr>
          <p:cNvPr id="18" name="Group 17">
            <a:extLst>
              <a:ext uri="{FF2B5EF4-FFF2-40B4-BE49-F238E27FC236}">
                <a16:creationId xmlns:a16="http://schemas.microsoft.com/office/drawing/2014/main" id="{D67F0BB5-B7D1-4341-90A5-895E77CA660B}"/>
              </a:ext>
            </a:extLst>
          </p:cNvPr>
          <p:cNvGrpSpPr>
            <a:grpSpLocks noChangeAspect="1"/>
          </p:cNvGrpSpPr>
          <p:nvPr/>
        </p:nvGrpSpPr>
        <p:grpSpPr>
          <a:xfrm>
            <a:off x="451621" y="4134948"/>
            <a:ext cx="1516466" cy="1714500"/>
            <a:chOff x="7325342" y="2752292"/>
            <a:chExt cx="2970729" cy="3358676"/>
          </a:xfrm>
        </p:grpSpPr>
        <p:sp>
          <p:nvSpPr>
            <p:cNvPr id="11" name="Oval 10">
              <a:extLst>
                <a:ext uri="{FF2B5EF4-FFF2-40B4-BE49-F238E27FC236}">
                  <a16:creationId xmlns:a16="http://schemas.microsoft.com/office/drawing/2014/main" id="{9E0EFFBC-08AC-4697-9F9C-270FFB93A5B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2" name="Picture 2" descr="D:\GIS\General\Generic grids\Export\Globe_orthographic_oblique.png">
              <a:extLst>
                <a:ext uri="{FF2B5EF4-FFF2-40B4-BE49-F238E27FC236}">
                  <a16:creationId xmlns:a16="http://schemas.microsoft.com/office/drawing/2014/main" id="{B7B80479-9BE2-4E01-8690-04BF024A6F63}"/>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13" name="Freeform 28">
              <a:extLst>
                <a:ext uri="{FF2B5EF4-FFF2-40B4-BE49-F238E27FC236}">
                  <a16:creationId xmlns:a16="http://schemas.microsoft.com/office/drawing/2014/main" id="{99B47919-4517-453F-AC5D-DC95D17444FA}"/>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4" name="Arc 13">
              <a:extLst>
                <a:ext uri="{FF2B5EF4-FFF2-40B4-BE49-F238E27FC236}">
                  <a16:creationId xmlns:a16="http://schemas.microsoft.com/office/drawing/2014/main" id="{928B48B9-7880-4E86-8776-7F16F75B75A6}"/>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nvGrpSpPr>
          <p:cNvPr id="73" name="Group 72">
            <a:extLst>
              <a:ext uri="{FF2B5EF4-FFF2-40B4-BE49-F238E27FC236}">
                <a16:creationId xmlns:a16="http://schemas.microsoft.com/office/drawing/2014/main" id="{4B4C0544-FB89-4E21-B9BA-4E8A85C8C45F}"/>
              </a:ext>
            </a:extLst>
          </p:cNvPr>
          <p:cNvGrpSpPr>
            <a:grpSpLocks noChangeAspect="1"/>
          </p:cNvGrpSpPr>
          <p:nvPr/>
        </p:nvGrpSpPr>
        <p:grpSpPr>
          <a:xfrm>
            <a:off x="3170583" y="4297675"/>
            <a:ext cx="1592471" cy="1851660"/>
            <a:chOff x="3146775" y="2376862"/>
            <a:chExt cx="2566588" cy="2984325"/>
          </a:xfrm>
        </p:grpSpPr>
        <p:sp>
          <p:nvSpPr>
            <p:cNvPr id="55" name="Oval 54">
              <a:extLst>
                <a:ext uri="{FF2B5EF4-FFF2-40B4-BE49-F238E27FC236}">
                  <a16:creationId xmlns:a16="http://schemas.microsoft.com/office/drawing/2014/main" id="{F2300EB6-03B2-4EE1-8010-F2711FB8AF38}"/>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57" name="Picture 2" descr="D:\GIS\General\Generic grids\Export\Globe_orthographic_oblique.png">
              <a:extLst>
                <a:ext uri="{FF2B5EF4-FFF2-40B4-BE49-F238E27FC236}">
                  <a16:creationId xmlns:a16="http://schemas.microsoft.com/office/drawing/2014/main" id="{4F87017C-F027-4AF2-9E85-42FB0D59CFE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62" name="Can 193">
              <a:extLst>
                <a:ext uri="{FF2B5EF4-FFF2-40B4-BE49-F238E27FC236}">
                  <a16:creationId xmlns:a16="http://schemas.microsoft.com/office/drawing/2014/main" id="{B6AD9960-E8FC-4303-AF4C-6E6465312C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grpSp>
          <p:nvGrpSpPr>
            <p:cNvPr id="63" name="Group 197">
              <a:extLst>
                <a:ext uri="{FF2B5EF4-FFF2-40B4-BE49-F238E27FC236}">
                  <a16:creationId xmlns:a16="http://schemas.microsoft.com/office/drawing/2014/main" id="{0BB1503F-AECA-4B1B-96B1-2E068EF8617C}"/>
                </a:ext>
              </a:extLst>
            </p:cNvPr>
            <p:cNvGrpSpPr/>
            <p:nvPr/>
          </p:nvGrpSpPr>
          <p:grpSpPr>
            <a:xfrm>
              <a:off x="4043701" y="2376866"/>
              <a:ext cx="1117848" cy="2984321"/>
              <a:chOff x="4139951" y="2376866"/>
              <a:chExt cx="1117848" cy="2984321"/>
            </a:xfrm>
          </p:grpSpPr>
          <p:sp>
            <p:nvSpPr>
              <p:cNvPr id="64" name="Arc 63">
                <a:extLst>
                  <a:ext uri="{FF2B5EF4-FFF2-40B4-BE49-F238E27FC236}">
                    <a16:creationId xmlns:a16="http://schemas.microsoft.com/office/drawing/2014/main" id="{A825FAAD-DF3D-4A8B-97FE-BCB48883C729}"/>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sp>
            <p:nvSpPr>
              <p:cNvPr id="65" name="Arc 64">
                <a:extLst>
                  <a:ext uri="{FF2B5EF4-FFF2-40B4-BE49-F238E27FC236}">
                    <a16:creationId xmlns:a16="http://schemas.microsoft.com/office/drawing/2014/main" id="{DD541338-A2BA-464C-907B-7771E472B756}"/>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grpSp>
        <p:nvGrpSpPr>
          <p:cNvPr id="74" name="Group 73">
            <a:extLst>
              <a:ext uri="{FF2B5EF4-FFF2-40B4-BE49-F238E27FC236}">
                <a16:creationId xmlns:a16="http://schemas.microsoft.com/office/drawing/2014/main" id="{6A1CF75B-E240-4921-A41E-0C043DADCF8D}"/>
              </a:ext>
            </a:extLst>
          </p:cNvPr>
          <p:cNvGrpSpPr>
            <a:grpSpLocks noChangeAspect="1"/>
          </p:cNvGrpSpPr>
          <p:nvPr/>
        </p:nvGrpSpPr>
        <p:grpSpPr>
          <a:xfrm>
            <a:off x="6353126" y="4227423"/>
            <a:ext cx="1356294" cy="1508760"/>
            <a:chOff x="6278958" y="2234374"/>
            <a:chExt cx="2307227" cy="2566588"/>
          </a:xfrm>
        </p:grpSpPr>
        <p:sp>
          <p:nvSpPr>
            <p:cNvPr id="56" name="Oval 55">
              <a:extLst>
                <a:ext uri="{FF2B5EF4-FFF2-40B4-BE49-F238E27FC236}">
                  <a16:creationId xmlns:a16="http://schemas.microsoft.com/office/drawing/2014/main" id="{DC41003F-539E-46E2-86DC-BC436D87CA93}"/>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58" name="Picture 2" descr="D:\GIS\General\Generic grids\Export\Globe_orthographic_oblique.png">
              <a:extLst>
                <a:ext uri="{FF2B5EF4-FFF2-40B4-BE49-F238E27FC236}">
                  <a16:creationId xmlns:a16="http://schemas.microsoft.com/office/drawing/2014/main" id="{BFF4D75E-6171-4DB8-952A-2B5BCF1C30BD}"/>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66" name="Can 195">
              <a:extLst>
                <a:ext uri="{FF2B5EF4-FFF2-40B4-BE49-F238E27FC236}">
                  <a16:creationId xmlns:a16="http://schemas.microsoft.com/office/drawing/2014/main" id="{3EC19A82-9566-43BB-8253-CFBFEDD1294F}"/>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67" name="Arc 66">
              <a:extLst>
                <a:ext uri="{FF2B5EF4-FFF2-40B4-BE49-F238E27FC236}">
                  <a16:creationId xmlns:a16="http://schemas.microsoft.com/office/drawing/2014/main" id="{9DF1AC0C-A241-49DD-815D-1BE0FC53F7E0}"/>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sp>
        <p:nvSpPr>
          <p:cNvPr id="71" name="TextBox 70">
            <a:extLst>
              <a:ext uri="{FF2B5EF4-FFF2-40B4-BE49-F238E27FC236}">
                <a16:creationId xmlns:a16="http://schemas.microsoft.com/office/drawing/2014/main" id="{E07AC1D6-2966-45F5-8424-15169C15DC0C}"/>
              </a:ext>
            </a:extLst>
          </p:cNvPr>
          <p:cNvSpPr txBox="1"/>
          <p:nvPr/>
        </p:nvSpPr>
        <p:spPr>
          <a:xfrm>
            <a:off x="4774893" y="4023360"/>
            <a:ext cx="1194239" cy="738664"/>
          </a:xfrm>
          <a:prstGeom prst="rect">
            <a:avLst/>
          </a:prstGeom>
          <a:noFill/>
          <a:effectLst/>
        </p:spPr>
        <p:txBody>
          <a:bodyPr wrap="square" lIns="0" tIns="0" rIns="0" bIns="0"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Transverse Mercator (TM)</a:t>
            </a:r>
          </a:p>
        </p:txBody>
      </p:sp>
      <p:sp>
        <p:nvSpPr>
          <p:cNvPr id="72" name="TextBox 71">
            <a:extLst>
              <a:ext uri="{FF2B5EF4-FFF2-40B4-BE49-F238E27FC236}">
                <a16:creationId xmlns:a16="http://schemas.microsoft.com/office/drawing/2014/main" id="{B22077A9-1B53-40B1-A16E-BAF57D251AE6}"/>
              </a:ext>
            </a:extLst>
          </p:cNvPr>
          <p:cNvSpPr txBox="1"/>
          <p:nvPr/>
        </p:nvSpPr>
        <p:spPr>
          <a:xfrm>
            <a:off x="7850583" y="4023360"/>
            <a:ext cx="962369" cy="738664"/>
          </a:xfrm>
          <a:prstGeom prst="rect">
            <a:avLst/>
          </a:prstGeom>
          <a:noFill/>
          <a:effectLst/>
        </p:spPr>
        <p:txBody>
          <a:bodyPr wrap="square" lIns="0" tIns="0" rIns="0" bIns="0"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Oblique Mercator (OM)</a:t>
            </a:r>
          </a:p>
        </p:txBody>
      </p:sp>
      <p:sp>
        <p:nvSpPr>
          <p:cNvPr id="75" name="TextBox 74">
            <a:extLst>
              <a:ext uri="{FF2B5EF4-FFF2-40B4-BE49-F238E27FC236}">
                <a16:creationId xmlns:a16="http://schemas.microsoft.com/office/drawing/2014/main" id="{E096D85D-0587-45C8-BDF2-4969C434C507}"/>
              </a:ext>
            </a:extLst>
          </p:cNvPr>
          <p:cNvSpPr txBox="1"/>
          <p:nvPr/>
        </p:nvSpPr>
        <p:spPr>
          <a:xfrm>
            <a:off x="1718164" y="4023360"/>
            <a:ext cx="1076828" cy="984885"/>
          </a:xfrm>
          <a:prstGeom prst="rect">
            <a:avLst/>
          </a:prstGeom>
          <a:noFill/>
          <a:effectLst/>
        </p:spPr>
        <p:txBody>
          <a:bodyPr wrap="square" lIns="0" tIns="0" rIns="0" bIns="0" rtlCol="0">
            <a:spAutoFit/>
          </a:bodyPr>
          <a:lstStyle/>
          <a:p>
            <a:pPr marL="0" marR="0" lvl="0" indent="0" algn="l" defTabSz="3429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Lambert Conformal Conic (LCC)</a:t>
            </a:r>
          </a:p>
        </p:txBody>
      </p:sp>
    </p:spTree>
    <p:extLst>
      <p:ext uri="{BB962C8B-B14F-4D97-AF65-F5344CB8AC3E}">
        <p14:creationId xmlns:p14="http://schemas.microsoft.com/office/powerpoint/2010/main" val="15374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5C00A5-E68B-4D8C-9942-CBEE3A05D172}"/>
              </a:ext>
            </a:extLst>
          </p:cNvPr>
          <p:cNvSpPr>
            <a:spLocks noGrp="1"/>
          </p:cNvSpPr>
          <p:nvPr>
            <p:ph type="title"/>
          </p:nvPr>
        </p:nvSpPr>
        <p:spPr/>
        <p:txBody>
          <a:bodyPr/>
          <a:lstStyle/>
          <a:p>
            <a:r>
              <a:rPr lang="en-US" dirty="0"/>
              <a:t>Entire SPCS</a:t>
            </a:r>
          </a:p>
        </p:txBody>
      </p:sp>
      <p:sp>
        <p:nvSpPr>
          <p:cNvPr id="4" name="Slide Number Placeholder 3">
            <a:extLst>
              <a:ext uri="{FF2B5EF4-FFF2-40B4-BE49-F238E27FC236}">
                <a16:creationId xmlns:a16="http://schemas.microsoft.com/office/drawing/2014/main" id="{F1E7B70C-65D6-462B-9C84-615ECCA7B271}"/>
              </a:ext>
            </a:extLst>
          </p:cNvPr>
          <p:cNvSpPr>
            <a:spLocks noGrp="1"/>
          </p:cNvSpPr>
          <p:nvPr>
            <p:ph type="sldNum" sz="quarter" idx="12"/>
          </p:nvPr>
        </p:nvSpPr>
        <p:spPr/>
        <p:txBody>
          <a:bodyPr/>
          <a:lstStyle/>
          <a:p>
            <a:pPr>
              <a:defRPr/>
            </a:pPr>
            <a:fld id="{BF6EBFE9-79BB-431F-AEDF-EF334E7ED36B}" type="slidenum">
              <a:rPr lang="en-US" smtClean="0"/>
              <a:pPr>
                <a:defRPr/>
              </a:pPr>
              <a:t>9</a:t>
            </a:fld>
            <a:endParaRPr lang="en-US" dirty="0"/>
          </a:p>
        </p:txBody>
      </p:sp>
      <p:pic>
        <p:nvPicPr>
          <p:cNvPr id="9" name="Picture 8">
            <a:extLst>
              <a:ext uri="{FF2B5EF4-FFF2-40B4-BE49-F238E27FC236}">
                <a16:creationId xmlns:a16="http://schemas.microsoft.com/office/drawing/2014/main" id="{9F2F8333-00E0-4AE7-8729-B23BBB0D3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16"/>
            <a:ext cx="9144000" cy="6492284"/>
          </a:xfrm>
          <a:prstGeom prst="rect">
            <a:avLst/>
          </a:prstGeom>
        </p:spPr>
      </p:pic>
      <p:sp>
        <p:nvSpPr>
          <p:cNvPr id="7" name="TextBox 6">
            <a:extLst>
              <a:ext uri="{FF2B5EF4-FFF2-40B4-BE49-F238E27FC236}">
                <a16:creationId xmlns:a16="http://schemas.microsoft.com/office/drawing/2014/main" id="{4E4714A9-6F76-4373-A0E7-82EBBA7CBBE8}"/>
              </a:ext>
            </a:extLst>
          </p:cNvPr>
          <p:cNvSpPr txBox="1"/>
          <p:nvPr/>
        </p:nvSpPr>
        <p:spPr>
          <a:xfrm>
            <a:off x="0" y="-1"/>
            <a:ext cx="9144000" cy="457200"/>
          </a:xfrm>
          <a:prstGeom prst="rect">
            <a:avLst/>
          </a:prstGeom>
          <a:solidFill>
            <a:sysClr val="window" lastClr="FFFFFF"/>
          </a:solidFill>
        </p:spPr>
        <p:txBody>
          <a:bodyPr wrap="square" rtlCol="0">
            <a:norm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ctr" defTabSz="457200" rtl="0" eaLnBrk="1" fontAlgn="base" latinLnBrk="0" hangingPunct="1">
              <a:lnSpc>
                <a:spcPct val="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charset="0"/>
                <a:ea typeface="ＭＳ Ｐゴシック" charset="0"/>
              </a:rPr>
              <a:t>State Plane Coordinate Systems of 1927 (134 zones) and 1983 (125 zones)</a:t>
            </a:r>
          </a:p>
        </p:txBody>
      </p:sp>
    </p:spTree>
    <p:extLst>
      <p:ext uri="{BB962C8B-B14F-4D97-AF65-F5344CB8AC3E}">
        <p14:creationId xmlns:p14="http://schemas.microsoft.com/office/powerpoint/2010/main" val="311359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GS Template 1.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lgn="ctr">
          <a:noFill/>
          <a:miter lim="800000"/>
          <a:headEnd/>
          <a:tailEnd/>
        </a:ln>
        <a:effectLst/>
      </a:spPr>
      <a:bodyPr>
        <a:spAutoFit/>
      </a:bodyPr>
      <a:lstStyle>
        <a:defPPr algn="l">
          <a:spcBef>
            <a:spcPct val="50000"/>
          </a:spcBef>
          <a:defRPr sz="3200" i="1" dirty="0">
            <a:solidFill>
              <a:schemeClr val="accent1"/>
            </a:solidFill>
            <a:effectLst>
              <a:outerShdw blurRad="38100" dist="38100" dir="2700000" algn="tl">
                <a:srgbClr val="000000"/>
              </a:outerShdw>
            </a:effectLst>
            <a:cs typeface="Arial" pitchFamily="34" charset="0"/>
          </a:defRPr>
        </a:defPPr>
      </a:lstStyle>
    </a:txDef>
  </a:objectDefaults>
  <a:extraClrSchemeLst/>
</a:theme>
</file>

<file path=ppt/theme/theme2.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12188</TotalTime>
  <Words>1647</Words>
  <Application>Microsoft Office PowerPoint</Application>
  <PresentationFormat>On-screen Show (4:3)</PresentationFormat>
  <Paragraphs>192</Paragraphs>
  <Slides>19</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Verdana</vt:lpstr>
      <vt:lpstr>Wingdings</vt:lpstr>
      <vt:lpstr>NGS Template 1.2019</vt:lpstr>
      <vt:lpstr>1_Globe</vt:lpstr>
      <vt:lpstr>State Plane Coordinate System of 2022 and associated datum changes</vt:lpstr>
      <vt:lpstr>PowerPoint Presentation</vt:lpstr>
      <vt:lpstr>PowerPoint Presentation</vt:lpstr>
      <vt:lpstr>PowerPoint Presentation</vt:lpstr>
      <vt:lpstr>PowerPoint Presentation</vt:lpstr>
      <vt:lpstr>PowerPoint Presentation</vt:lpstr>
      <vt:lpstr>PowerPoint Presentation</vt:lpstr>
      <vt:lpstr>A New State Plane Coordinate System</vt:lpstr>
      <vt:lpstr>Entire SPCS</vt:lpstr>
      <vt:lpstr>Default zones</vt:lpstr>
      <vt:lpstr>Statewide zones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Evjen</dc:creator>
  <cp:lastModifiedBy>Michael Dennis</cp:lastModifiedBy>
  <cp:revision>556</cp:revision>
  <dcterms:created xsi:type="dcterms:W3CDTF">2017-04-17T06:30:29Z</dcterms:created>
  <dcterms:modified xsi:type="dcterms:W3CDTF">2019-03-26T16:04:08Z</dcterms:modified>
</cp:coreProperties>
</file>