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83" r:id="rId5"/>
    <p:sldId id="290" r:id="rId6"/>
    <p:sldId id="291" r:id="rId7"/>
    <p:sldId id="286" r:id="rId8"/>
    <p:sldId id="285" r:id="rId9"/>
    <p:sldId id="288" r:id="rId10"/>
    <p:sldId id="287" r:id="rId11"/>
    <p:sldId id="284" r:id="rId12"/>
    <p:sldId id="289" r:id="rId13"/>
    <p:sldId id="282" r:id="rId14"/>
    <p:sldId id="293" r:id="rId15"/>
    <p:sldId id="292" r:id="rId16"/>
    <p:sldId id="294" r:id="rId17"/>
    <p:sldId id="295" r:id="rId1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8"/>
    <a:srgbClr val="17375E"/>
    <a:srgbClr val="9C9C9C"/>
    <a:srgbClr val="455569"/>
    <a:srgbClr val="2C4B6F"/>
    <a:srgbClr val="556F8D"/>
    <a:srgbClr val="E5EEF6"/>
    <a:srgbClr val="990708"/>
    <a:srgbClr val="9B1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524" autoAdjust="0"/>
  </p:normalViewPr>
  <p:slideViewPr>
    <p:cSldViewPr snapToGrid="0">
      <p:cViewPr varScale="1">
        <p:scale>
          <a:sx n="110" d="100"/>
          <a:sy n="110" d="100"/>
        </p:scale>
        <p:origin x="15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49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https://geodesy.noaa.gov/datums/newdatums/WhatToExpect.shtml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see Olympus </a:t>
            </a:r>
            <a:r>
              <a:rPr lang="en-US" dirty="0" smtClean="0"/>
              <a:t>Mons (20,000 foot</a:t>
            </a:r>
            <a:r>
              <a:rPr lang="en-US" baseline="0" dirty="0" smtClean="0"/>
              <a:t> cliffs, 85,000ft high)</a:t>
            </a:r>
            <a:r>
              <a:rPr lang="en-US" dirty="0" smtClean="0"/>
              <a:t> </a:t>
            </a:r>
            <a:r>
              <a:rPr lang="en-US" dirty="0" smtClean="0"/>
              <a:t>with the largest gravity signal as well as Valles </a:t>
            </a:r>
            <a:r>
              <a:rPr lang="en-US" dirty="0" err="1" smtClean="0"/>
              <a:t>Marineris</a:t>
            </a:r>
            <a:r>
              <a:rPr lang="en-US" dirty="0" smtClean="0"/>
              <a:t> with the lowest gravity signal</a:t>
            </a:r>
          </a:p>
          <a:p>
            <a:r>
              <a:rPr lang="en-US" dirty="0" smtClean="0"/>
              <a:t>http://ddfe.curtin.edu.au/models/MGM2011/images/MGM2011_FIG2_FREE-AIR_lge.jpg</a:t>
            </a:r>
          </a:p>
          <a:p>
            <a:endParaRPr lang="en-US" dirty="0" smtClean="0"/>
          </a:p>
          <a:p>
            <a:r>
              <a:rPr lang="en-US" dirty="0" smtClean="0"/>
              <a:t>Earth2014</a:t>
            </a:r>
          </a:p>
          <a:p>
            <a:r>
              <a:rPr lang="en-US" dirty="0" smtClean="0"/>
              <a:t>http://ddfe.curtin.edu.au/models/Earth2014/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86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Seeing all of the Moons</a:t>
            </a:r>
            <a:r>
              <a:rPr lang="en-US" baseline="0" dirty="0" smtClean="0"/>
              <a:t> craters via gravity.</a:t>
            </a:r>
          </a:p>
          <a:p>
            <a:r>
              <a:rPr lang="en-US" dirty="0" smtClean="0"/>
              <a:t>http://ddfe.curtin.edu.au/models/LGM2011/images/LGM2011_freeair_lge.jpg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Seeing all of the Moons</a:t>
            </a:r>
            <a:r>
              <a:rPr lang="en-US" baseline="0" dirty="0" smtClean="0"/>
              <a:t> craters via gravity.</a:t>
            </a:r>
          </a:p>
          <a:p>
            <a:r>
              <a:rPr lang="en-US" dirty="0" smtClean="0"/>
              <a:t>http://ddfe.curtin.edu.au/models/LGM2011/images/LGM2011_freeair_lge.jpg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25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Seeing all of the Moons</a:t>
            </a:r>
            <a:r>
              <a:rPr lang="en-US" baseline="0" dirty="0" smtClean="0"/>
              <a:t> craters via gravity.</a:t>
            </a:r>
          </a:p>
          <a:p>
            <a:r>
              <a:rPr lang="en-US" dirty="0" smtClean="0"/>
              <a:t>http://ddfe.curtin.edu.au/models/LGM2011/images/LGM2011_freeair_lge.jpg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92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smtClean="0"/>
              <a:t>geodesy.noaa.gov/datums/newdatums/WhatToExpect.shtml</a:t>
            </a:r>
          </a:p>
          <a:p>
            <a:endParaRPr lang="en-US" dirty="0" smtClean="0"/>
          </a:p>
          <a:p>
            <a:r>
              <a:rPr lang="en-US" dirty="0" smtClean="0"/>
              <a:t>Approximate Ellipsoid Height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71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smtClean="0"/>
              <a:t>geodesy.noaa.gov/datums/newdatums/WhatToExpect.shtml</a:t>
            </a:r>
          </a:p>
          <a:p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Approximate Horizontal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8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NGS has been around a long time. For more than 200 years, NGS and its predecessor agencies have collaborated with public and private organizations to establish reference stations at precisely determined locations. 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We began on a mission established by Thomas Jefferson in 1807 to conduct a “Survey of the Coast” (as the United States Coast Survey).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(Pictured are Thomas Jefferson and Ferdinand Hassler, the first Superintendent of the Coast Survey).  We were renamed the U.S. Coast and Geodetic Survey in 1878. NOAA was established in 1970.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Traditionally, precise positioning locations have been identified by setting a survey mark—usually a brass, bronze, or aluminum disk. Locations might also be identified by a deeply driven rod, or a prominent object, such as a water tower or church spire.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2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National Spatial Reference System is our nations</a:t>
            </a:r>
            <a:r>
              <a:rPr lang="en-US" baseline="0" dirty="0" smtClean="0"/>
              <a:t> geospatial infrastructure from which all positioning (with the exclusion of military/DOD) is referenced to.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system provides a consistent framework that allows people to use data in the same reference system to perform analysis and make meaningful comparisons and decisions from that analysis.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94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50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https://geodesy.noaa.gov/GEOID/DEFLEC12B/</a:t>
            </a:r>
          </a:p>
          <a:p>
            <a:endParaRPr lang="en-US" dirty="0" smtClean="0"/>
          </a:p>
          <a:p>
            <a:r>
              <a:rPr lang="en-US" dirty="0" smtClean="0"/>
              <a:t>https://geodesy.noaa.gov/GRAV-D/data_products.shtml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78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https://geodesy.noaa.gov/GRAV-D/data_products.shtml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8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4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581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https://beta.ngs.noaa.gov/GEOID/xGEOID20/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1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8"/>
            <a:ext cx="2057400" cy="438864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>
            <a:spLocks noGrp="1"/>
          </p:cNvSpPr>
          <p:nvPr>
            <p:ph type="title"/>
          </p:nvPr>
        </p:nvSpPr>
        <p:spPr>
          <a:xfrm>
            <a:off x="0" y="1997564"/>
            <a:ext cx="9144000" cy="148573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700" dirty="0" smtClean="0">
                <a:solidFill>
                  <a:srgbClr val="000078"/>
                </a:solidFill>
              </a:rPr>
              <a:t>Best Practices for science communication </a:t>
            </a:r>
            <a:br>
              <a:rPr lang="en-US" sz="2700" dirty="0" smtClean="0">
                <a:solidFill>
                  <a:srgbClr val="000078"/>
                </a:solidFill>
              </a:rPr>
            </a:br>
            <a:r>
              <a:rPr lang="en-US" sz="2700" dirty="0" smtClean="0">
                <a:solidFill>
                  <a:srgbClr val="000078"/>
                </a:solidFill>
              </a:rPr>
              <a:t>with high stakes audiences:</a:t>
            </a:r>
            <a:r>
              <a:rPr lang="en-US" dirty="0" smtClean="0">
                <a:solidFill>
                  <a:srgbClr val="000078"/>
                </a:solidFill>
              </a:rPr>
              <a:t/>
            </a:r>
            <a:br>
              <a:rPr lang="en-US" dirty="0" smtClean="0">
                <a:solidFill>
                  <a:srgbClr val="000078"/>
                </a:solidFill>
              </a:rPr>
            </a:br>
            <a:r>
              <a:rPr lang="en-US" dirty="0" smtClean="0">
                <a:solidFill>
                  <a:srgbClr val="000078"/>
                </a:solidFill>
              </a:rPr>
              <a:t>Visualizing data from the National Geodetic Survey</a:t>
            </a:r>
            <a:endParaRPr dirty="0">
              <a:solidFill>
                <a:srgbClr val="000078"/>
              </a:solidFill>
            </a:endParaRPr>
          </a:p>
        </p:txBody>
      </p:sp>
      <p:sp>
        <p:nvSpPr>
          <p:cNvPr id="11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0" y="3692581"/>
            <a:ext cx="9144000" cy="723079"/>
          </a:xfrm>
          <a:prstGeom prst="rect">
            <a:avLst/>
          </a:prstGeom>
        </p:spPr>
        <p:txBody>
          <a:bodyPr/>
          <a:lstStyle/>
          <a:p>
            <a:pPr algn="ctr">
              <a:buSzTx/>
              <a:buNone/>
              <a:defRPr b="1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78"/>
                </a:solidFill>
              </a:rPr>
              <a:t>	</a:t>
            </a:r>
            <a:r>
              <a:rPr lang="en-US" sz="3000" b="0" dirty="0" smtClean="0">
                <a:solidFill>
                  <a:srgbClr val="000078"/>
                </a:solidFill>
              </a:rPr>
              <a:t>SOS Users Collaborative Network Workshop</a:t>
            </a:r>
            <a:endParaRPr sz="3000" b="0" dirty="0">
              <a:solidFill>
                <a:srgbClr val="000078"/>
              </a:solidFill>
            </a:endParaRPr>
          </a:p>
        </p:txBody>
      </p:sp>
      <p:sp>
        <p:nvSpPr>
          <p:cNvPr id="114" name="TextBox 3"/>
          <p:cNvSpPr txBox="1"/>
          <p:nvPr/>
        </p:nvSpPr>
        <p:spPr>
          <a:xfrm>
            <a:off x="435457" y="4590658"/>
            <a:ext cx="179151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December 1, 2020</a:t>
            </a:r>
            <a:endParaRPr dirty="0">
              <a:solidFill>
                <a:srgbClr val="000078"/>
              </a:solidFill>
            </a:endParaRPr>
          </a:p>
        </p:txBody>
      </p:sp>
      <p:sp>
        <p:nvSpPr>
          <p:cNvPr id="115" name="TextBox 4"/>
          <p:cNvSpPr txBox="1"/>
          <p:nvPr/>
        </p:nvSpPr>
        <p:spPr>
          <a:xfrm>
            <a:off x="6560627" y="4313659"/>
            <a:ext cx="215218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78"/>
                </a:solidFill>
              </a:rPr>
              <a:t>Brian Shaw</a:t>
            </a:r>
          </a:p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78"/>
                </a:solidFill>
              </a:rPr>
              <a:t>brian.shaw@noaa.gov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6" y="1019291"/>
            <a:ext cx="1314450" cy="1606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876872" y="404145"/>
            <a:ext cx="539025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Modernizing the NSRS</a:t>
            </a:r>
            <a:endParaRPr dirty="0">
              <a:solidFill>
                <a:srgbClr val="000078"/>
              </a:solidFill>
            </a:endParaRPr>
          </a:p>
        </p:txBody>
      </p:sp>
      <p:pic>
        <p:nvPicPr>
          <p:cNvPr id="3076" name="Picture 4" descr="https://geodesy.noaa.gov/datums/newdatums/images/HorizontalNorthAmericanPl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29175" cy="338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eodesy.noaa.gov/datums/newdatums/images/ApproxHorzChangePacific_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75" y="1428750"/>
            <a:ext cx="4606828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3076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253701" y="284403"/>
            <a:ext cx="421685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Visiting Scientists</a:t>
            </a:r>
            <a:endParaRPr dirty="0">
              <a:solidFill>
                <a:srgbClr val="00007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857" y="4497171"/>
            <a:ext cx="334322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/>
              <a:t>Christian </a:t>
            </a:r>
            <a:r>
              <a:rPr lang="en-US" dirty="0" err="1" smtClean="0"/>
              <a:t>Hirt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://ddfe.curtin.edu.au/models/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1053844"/>
            <a:ext cx="4615184" cy="2792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927" y="1053844"/>
            <a:ext cx="3789197" cy="323850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1132765" y="3850840"/>
            <a:ext cx="256736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rgbClr val="000078"/>
                </a:solidFill>
              </a:rPr>
              <a:t>Mars Gravity</a:t>
            </a:r>
            <a:endParaRPr sz="3600" dirty="0">
              <a:solidFill>
                <a:srgbClr val="000078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461537" y="4292344"/>
            <a:ext cx="310597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rgbClr val="000078"/>
                </a:solidFill>
              </a:rPr>
              <a:t>Earth2014 Topo</a:t>
            </a:r>
            <a:endParaRPr sz="3600" dirty="0">
              <a:solidFill>
                <a:srgbClr val="000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31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253701" y="284403"/>
            <a:ext cx="421685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Visiting Scientists</a:t>
            </a:r>
            <a:endParaRPr dirty="0">
              <a:solidFill>
                <a:srgbClr val="00007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857" y="4497171"/>
            <a:ext cx="334322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/>
              <a:t>Christian </a:t>
            </a:r>
            <a:r>
              <a:rPr lang="en-US" dirty="0" err="1" smtClean="0"/>
              <a:t>Hirt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://ddfe.curtin.edu.au/models/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4362130" y="4497169"/>
            <a:ext cx="404213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rgbClr val="000078"/>
                </a:solidFill>
              </a:rPr>
              <a:t>Lunar Gravity Model</a:t>
            </a:r>
            <a:endParaRPr sz="3600" dirty="0">
              <a:solidFill>
                <a:srgbClr val="000078"/>
              </a:solidFill>
            </a:endParaRPr>
          </a:p>
        </p:txBody>
      </p:sp>
      <p:pic>
        <p:nvPicPr>
          <p:cNvPr id="4098" name="Picture 2" descr="http://ddfe.curtin.edu.au/models/LGM2011/images/LGM2011_freeair_l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41" y="388016"/>
            <a:ext cx="7166778" cy="41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79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1381" y="1644122"/>
            <a:ext cx="2587364" cy="2469519"/>
            <a:chOff x="471381" y="1324669"/>
            <a:chExt cx="2587364" cy="2469519"/>
          </a:xfrm>
        </p:grpSpPr>
        <p:sp>
          <p:nvSpPr>
            <p:cNvPr id="205" name="TextBox 1"/>
            <p:cNvSpPr txBox="1"/>
            <p:nvPr/>
          </p:nvSpPr>
          <p:spPr>
            <a:xfrm>
              <a:off x="471381" y="1324669"/>
              <a:ext cx="2587364" cy="715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4400"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Questions?</a:t>
              </a:r>
            </a:p>
          </p:txBody>
        </p:sp>
        <p:sp>
          <p:nvSpPr>
            <p:cNvPr id="206" name="TextBox 3"/>
            <p:cNvSpPr txBox="1"/>
            <p:nvPr/>
          </p:nvSpPr>
          <p:spPr>
            <a:xfrm>
              <a:off x="516191" y="2441605"/>
              <a:ext cx="1791514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dirty="0" smtClean="0"/>
                <a:t>SOS Workshop</a:t>
              </a:r>
              <a:endParaRPr dirty="0"/>
            </a:p>
            <a:p>
              <a:pPr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dirty="0" smtClean="0"/>
                <a:t>December 1, 2020</a:t>
              </a:r>
              <a:endParaRPr dirty="0"/>
            </a:p>
          </p:txBody>
        </p:sp>
        <p:sp>
          <p:nvSpPr>
            <p:cNvPr id="207" name="TextBox 4"/>
            <p:cNvSpPr txBox="1"/>
            <p:nvPr/>
          </p:nvSpPr>
          <p:spPr>
            <a:xfrm>
              <a:off x="541213" y="3179058"/>
              <a:ext cx="2142900" cy="6151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Brian Shaw</a:t>
              </a:r>
            </a:p>
            <a:p>
              <a:pPr algn="r"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brian.shaw@noaa.gov</a:t>
              </a:r>
            </a:p>
          </p:txBody>
        </p:sp>
      </p:grpSp>
      <p:pic>
        <p:nvPicPr>
          <p:cNvPr id="208" name="C:\Users\Brian.Shaw\Desktop\combined_dov.png" descr="C:\Users\Brian.Shaw\Desktop\combined_dov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0561" y="714651"/>
            <a:ext cx="5749236" cy="432846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Magnitude of the Deflection of the Vertical"/>
          <p:cNvSpPr txBox="1"/>
          <p:nvPr/>
        </p:nvSpPr>
        <p:spPr>
          <a:xfrm>
            <a:off x="4122943" y="381910"/>
            <a:ext cx="402447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rPr dirty="0"/>
              <a:t>Magnitude of the Deflection of the Vertical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57" y="4497171"/>
            <a:ext cx="334322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/>
              <a:t>Christian </a:t>
            </a:r>
            <a:r>
              <a:rPr lang="en-US" dirty="0" err="1" smtClean="0"/>
              <a:t>Hirt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://ddfe.curtin.edu.au/models/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600232" y="4497169"/>
            <a:ext cx="201593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rgbClr val="000078"/>
                </a:solidFill>
              </a:rPr>
              <a:t>Earth2014</a:t>
            </a:r>
            <a:endParaRPr sz="3600" dirty="0">
              <a:solidFill>
                <a:srgbClr val="00007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2" y="421342"/>
            <a:ext cx="8300037" cy="41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8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57" y="4497171"/>
            <a:ext cx="334322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/>
              <a:t>Christian </a:t>
            </a:r>
            <a:r>
              <a:rPr lang="en-US" dirty="0" err="1" smtClean="0"/>
              <a:t>Hirt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://ddfe.curtin.edu.au/models/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600232" y="4497169"/>
            <a:ext cx="201593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rgbClr val="000078"/>
                </a:solidFill>
              </a:rPr>
              <a:t>Earth2014</a:t>
            </a:r>
            <a:endParaRPr sz="3600" dirty="0">
              <a:solidFill>
                <a:srgbClr val="00007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17" y="369084"/>
            <a:ext cx="8471880" cy="42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33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841077" y="4620280"/>
            <a:ext cx="346184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800" dirty="0" smtClean="0">
                <a:solidFill>
                  <a:srgbClr val="000078"/>
                </a:solidFill>
              </a:rPr>
              <a:t>Modernizing the NSRS</a:t>
            </a:r>
            <a:endParaRPr sz="2800" dirty="0">
              <a:solidFill>
                <a:srgbClr val="00007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3" y="388271"/>
            <a:ext cx="8604069" cy="43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42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841077" y="4620280"/>
            <a:ext cx="346184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800" dirty="0" smtClean="0">
                <a:solidFill>
                  <a:srgbClr val="000078"/>
                </a:solidFill>
              </a:rPr>
              <a:t>Modernizing the NSRS</a:t>
            </a:r>
            <a:endParaRPr sz="2800" dirty="0">
              <a:solidFill>
                <a:srgbClr val="00007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342355"/>
            <a:ext cx="8752114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1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"/>
          <p:cNvSpPr txBox="1"/>
          <p:nvPr/>
        </p:nvSpPr>
        <p:spPr>
          <a:xfrm>
            <a:off x="2626203" y="476053"/>
            <a:ext cx="394595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rgbClr val="000078"/>
                </a:solidFill>
              </a:rPr>
              <a:t>NOAA and NGS</a:t>
            </a:r>
          </a:p>
        </p:txBody>
      </p:sp>
      <p:sp>
        <p:nvSpPr>
          <p:cNvPr id="121" name="Rectangle 2"/>
          <p:cNvSpPr txBox="1"/>
          <p:nvPr/>
        </p:nvSpPr>
        <p:spPr>
          <a:xfrm>
            <a:off x="2387576" y="1340081"/>
            <a:ext cx="441402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000078"/>
                </a:solidFill>
              </a:rPr>
              <a:t>Our Nation’s First Civilian Science Agency</a:t>
            </a:r>
          </a:p>
        </p:txBody>
      </p:sp>
      <p:pic>
        <p:nvPicPr>
          <p:cNvPr id="122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9419" y="1986928"/>
            <a:ext cx="1773437" cy="182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12"/>
          <p:cNvSpPr txBox="1"/>
          <p:nvPr/>
        </p:nvSpPr>
        <p:spPr>
          <a:xfrm>
            <a:off x="137515" y="4215622"/>
            <a:ext cx="1665620" cy="695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1807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Thomas Jefferson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Survey of the Coast</a:t>
            </a:r>
          </a:p>
        </p:txBody>
      </p:sp>
      <p:sp>
        <p:nvSpPr>
          <p:cNvPr id="125" name="TextBox 13"/>
          <p:cNvSpPr txBox="1"/>
          <p:nvPr/>
        </p:nvSpPr>
        <p:spPr>
          <a:xfrm>
            <a:off x="2047126" y="4215622"/>
            <a:ext cx="1606239" cy="695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1811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Ferdinand Hassler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Superintendent</a:t>
            </a:r>
          </a:p>
        </p:txBody>
      </p:sp>
      <p:sp>
        <p:nvSpPr>
          <p:cNvPr id="126" name="TextBox 14"/>
          <p:cNvSpPr txBox="1"/>
          <p:nvPr/>
        </p:nvSpPr>
        <p:spPr>
          <a:xfrm>
            <a:off x="3741546" y="4231638"/>
            <a:ext cx="1062594" cy="695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1836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U.S. Coast 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Survey</a:t>
            </a:r>
          </a:p>
        </p:txBody>
      </p:sp>
      <p:sp>
        <p:nvSpPr>
          <p:cNvPr id="127" name="TextBox 15"/>
          <p:cNvSpPr txBox="1"/>
          <p:nvPr/>
        </p:nvSpPr>
        <p:spPr>
          <a:xfrm>
            <a:off x="4995529" y="4230506"/>
            <a:ext cx="1418542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1878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U.S. Coast and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Geodetic Survey</a:t>
            </a:r>
          </a:p>
        </p:txBody>
      </p:sp>
      <p:sp>
        <p:nvSpPr>
          <p:cNvPr id="128" name="TextBox 16"/>
          <p:cNvSpPr txBox="1"/>
          <p:nvPr/>
        </p:nvSpPr>
        <p:spPr>
          <a:xfrm>
            <a:off x="7062644" y="4215622"/>
            <a:ext cx="1724917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1970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NOAA is established</a:t>
            </a:r>
          </a:p>
        </p:txBody>
      </p:sp>
      <p:pic>
        <p:nvPicPr>
          <p:cNvPr id="129" name="Picture 17" descr="Picture 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514" y="1818299"/>
            <a:ext cx="1688594" cy="2249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icture 18" descr="Picture 1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33054" y="1812351"/>
            <a:ext cx="1955906" cy="2255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644" y="1986928"/>
            <a:ext cx="1821564" cy="18215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"/>
          <p:cNvSpPr txBox="1"/>
          <p:nvPr/>
        </p:nvSpPr>
        <p:spPr>
          <a:xfrm>
            <a:off x="2853202" y="481263"/>
            <a:ext cx="336886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rgbClr val="000078"/>
                </a:solidFill>
              </a:rPr>
              <a:t>NGS’ Mission</a:t>
            </a:r>
          </a:p>
        </p:txBody>
      </p:sp>
      <p:sp>
        <p:nvSpPr>
          <p:cNvPr id="134" name="TextBox 2"/>
          <p:cNvSpPr txBox="1"/>
          <p:nvPr/>
        </p:nvSpPr>
        <p:spPr>
          <a:xfrm>
            <a:off x="991773" y="1539463"/>
            <a:ext cx="7485444" cy="285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0078"/>
                </a:solidFill>
              </a:rPr>
              <a:t>To define, maintain and provide access </a:t>
            </a:r>
            <a:br>
              <a:rPr dirty="0">
                <a:solidFill>
                  <a:srgbClr val="000078"/>
                </a:solidFill>
              </a:rPr>
            </a:br>
            <a:r>
              <a:rPr dirty="0">
                <a:solidFill>
                  <a:srgbClr val="000078"/>
                </a:solidFill>
              </a:rPr>
              <a:t>to the </a:t>
            </a:r>
            <a:r>
              <a:rPr dirty="0">
                <a:solidFill>
                  <a:srgbClr val="000078"/>
                </a:solidFill>
                <a:latin typeface="Arial Black"/>
                <a:ea typeface="Arial Black"/>
                <a:cs typeface="Arial Black"/>
                <a:sym typeface="Arial Black"/>
              </a:rPr>
              <a:t>National Spatial Reference System (NSRS) </a:t>
            </a:r>
            <a:r>
              <a:rPr dirty="0">
                <a:solidFill>
                  <a:srgbClr val="000078"/>
                </a:solidFill>
              </a:rPr>
              <a:t>to meet our Nation’s economic, social, and environmental needs.  </a:t>
            </a:r>
          </a:p>
          <a:p>
            <a:pPr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78"/>
              </a:solidFill>
            </a:endParaRPr>
          </a:p>
          <a:p>
            <a:pPr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0078"/>
                </a:solidFill>
              </a:rPr>
              <a:t>…………………………………………….........................</a:t>
            </a:r>
          </a:p>
          <a:p>
            <a:pPr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78"/>
              </a:solidFill>
            </a:endParaRPr>
          </a:p>
          <a:p>
            <a:pPr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0078"/>
                </a:solidFill>
              </a:rPr>
              <a:t>The </a:t>
            </a:r>
            <a:r>
              <a:rPr dirty="0">
                <a:solidFill>
                  <a:srgbClr val="000078"/>
                </a:solidFill>
                <a:latin typeface="Arial Black"/>
                <a:ea typeface="Arial Black"/>
                <a:cs typeface="Arial Black"/>
                <a:sym typeface="Arial Black"/>
              </a:rPr>
              <a:t>NSRS</a:t>
            </a:r>
            <a:r>
              <a:rPr dirty="0">
                <a:solidFill>
                  <a:srgbClr val="000078"/>
                </a:solidFill>
              </a:rPr>
              <a:t> is a consistent coordinate system that defines latitude, longitude, height, scale, gravity, orientation, and shoreline throughout the United States.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650848" y="361342"/>
            <a:ext cx="584230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Map Template and Script</a:t>
            </a:r>
            <a:endParaRPr dirty="0">
              <a:solidFill>
                <a:srgbClr val="00007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0783"/>
            <a:ext cx="9144000" cy="40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44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175832" y="361342"/>
            <a:ext cx="479233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Non Global Datasets</a:t>
            </a:r>
            <a:endParaRPr dirty="0">
              <a:solidFill>
                <a:srgbClr val="00007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3" y="1130783"/>
            <a:ext cx="3529157" cy="3517235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655057" y="4497169"/>
            <a:ext cx="260584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rgbClr val="000078"/>
                </a:solidFill>
              </a:rPr>
              <a:t>DEFLEC12B</a:t>
            </a:r>
            <a:endParaRPr sz="3600" dirty="0">
              <a:solidFill>
                <a:srgbClr val="000078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90" y="1130407"/>
            <a:ext cx="3554730" cy="3517988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5668408" y="4497169"/>
            <a:ext cx="188769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rgbClr val="000078"/>
                </a:solidFill>
              </a:rPr>
              <a:t>GRAV-D</a:t>
            </a:r>
            <a:endParaRPr sz="3600" dirty="0">
              <a:solidFill>
                <a:srgbClr val="000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1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305402" y="361342"/>
            <a:ext cx="653319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Slicing Non Global Datasets</a:t>
            </a:r>
            <a:endParaRPr dirty="0">
              <a:solidFill>
                <a:srgbClr val="00007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1104606"/>
            <a:ext cx="8069580" cy="4038894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7497208" y="4497169"/>
            <a:ext cx="10156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2013</a:t>
            </a: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32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007242" y="384595"/>
            <a:ext cx="712951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Global GNSS Orbit Processing</a:t>
            </a:r>
            <a:endParaRPr dirty="0">
              <a:solidFill>
                <a:srgbClr val="00007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14351" r="2333" b="22891"/>
          <a:stretch/>
        </p:blipFill>
        <p:spPr>
          <a:xfrm>
            <a:off x="705078" y="1154036"/>
            <a:ext cx="7733841" cy="39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8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872701" y="404145"/>
            <a:ext cx="51065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EGM08 Global Geoid</a:t>
            </a:r>
            <a:endParaRPr dirty="0">
              <a:solidFill>
                <a:srgbClr val="00007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" y="1118311"/>
            <a:ext cx="7989570" cy="399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4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eta.ngs.noaa.gov/GEOID/xGEOID20/maps/xGeoid20_Webp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5" y="1318596"/>
            <a:ext cx="4652407" cy="35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4471" y="3659261"/>
            <a:ext cx="153407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Guam/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CNMI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4782" y="2755124"/>
            <a:ext cx="191483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American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Samoa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821" y="1318595"/>
            <a:ext cx="2036760" cy="1436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231" y="1318595"/>
            <a:ext cx="1804551" cy="23406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7199" y="4599284"/>
            <a:ext cx="201157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¼ Earth’s Surface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424847" y="349100"/>
            <a:ext cx="668868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>
                <a:solidFill>
                  <a:srgbClr val="000078"/>
                </a:solidFill>
              </a:rPr>
              <a:t>xGEOID20 Future US Geoid</a:t>
            </a:r>
            <a:endParaRPr dirty="0">
              <a:solidFill>
                <a:srgbClr val="000078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61599" y="1318595"/>
            <a:ext cx="3828007" cy="3422514"/>
            <a:chOff x="2261599" y="1318595"/>
            <a:chExt cx="3828007" cy="34225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1599" y="1318595"/>
              <a:ext cx="3828007" cy="342251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43530" y="4341001"/>
              <a:ext cx="2360130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Mid Atlantic Ridge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307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530</Words>
  <Application>Microsoft Office PowerPoint</Application>
  <PresentationFormat>On-screen Show (16:9)</PresentationFormat>
  <Paragraphs>97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Times New Roman</vt:lpstr>
      <vt:lpstr>Office Theme</vt:lpstr>
      <vt:lpstr>Best Practices for science communication  with high stakes audiences: Visualizing data from the National Geodetic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in a Dynamic National Spatial Reference System</dc:title>
  <dc:creator>Brian Shaw</dc:creator>
  <cp:lastModifiedBy>Brian Shaw</cp:lastModifiedBy>
  <cp:revision>95</cp:revision>
  <dcterms:modified xsi:type="dcterms:W3CDTF">2020-12-01T00:06:08Z</dcterms:modified>
</cp:coreProperties>
</file>