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318" r:id="rId3"/>
    <p:sldId id="279" r:id="rId4"/>
    <p:sldId id="280" r:id="rId5"/>
    <p:sldId id="258" r:id="rId6"/>
    <p:sldId id="259" r:id="rId7"/>
    <p:sldId id="262" r:id="rId8"/>
    <p:sldId id="261" r:id="rId9"/>
    <p:sldId id="285" r:id="rId10"/>
    <p:sldId id="287" r:id="rId11"/>
    <p:sldId id="263" r:id="rId12"/>
    <p:sldId id="296" r:id="rId13"/>
    <p:sldId id="321" r:id="rId14"/>
    <p:sldId id="269" r:id="rId15"/>
    <p:sldId id="274" r:id="rId16"/>
    <p:sldId id="319" r:id="rId17"/>
    <p:sldId id="268" r:id="rId18"/>
    <p:sldId id="320" r:id="rId19"/>
    <p:sldId id="271" r:id="rId20"/>
    <p:sldId id="303" r:id="rId21"/>
    <p:sldId id="272" r:id="rId22"/>
    <p:sldId id="273" r:id="rId23"/>
    <p:sldId id="295" r:id="rId24"/>
    <p:sldId id="275" r:id="rId25"/>
    <p:sldId id="317" r:id="rId26"/>
    <p:sldId id="309" r:id="rId27"/>
    <p:sldId id="282"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9B1113"/>
    <a:srgbClr val="17375E"/>
    <a:srgbClr val="DFE9F3"/>
    <a:srgbClr val="9C9C9C"/>
    <a:srgbClr val="455569"/>
    <a:srgbClr val="2C4B6F"/>
    <a:srgbClr val="556F8D"/>
    <a:srgbClr val="E5EEF6"/>
    <a:srgbClr val="990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44" autoAdjust="0"/>
  </p:normalViewPr>
  <p:slideViewPr>
    <p:cSldViewPr snapToGrid="0">
      <p:cViewPr varScale="1">
        <p:scale>
          <a:sx n="119" d="100"/>
          <a:sy n="119" d="100"/>
        </p:scale>
        <p:origin x="1296" y="108"/>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08758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368594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70055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a:t>
            </a:r>
          </a:p>
          <a:p>
            <a:r>
              <a:rPr lang="en-US" baseline="0" dirty="0" smtClean="0"/>
              <a:t>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Experimental Geoid Models</a:t>
            </a:r>
          </a:p>
          <a:p>
            <a:r>
              <a:rPr lang="en-US" dirty="0" smtClean="0">
                <a:hlinkClick r:id="rId3"/>
              </a:rPr>
              <a:t>https://beta.ngs.noaa.gov/GEOID/xGEOID20/</a:t>
            </a:r>
            <a:endParaRPr lang="en-US" dirty="0" smtClean="0"/>
          </a:p>
          <a:p>
            <a:endParaRPr lang="en-US" dirty="0" smtClean="0"/>
          </a:p>
          <a:p>
            <a:endParaRPr lang="en-US" dirty="0" smtClean="0"/>
          </a:p>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4634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119143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China Lake Earthquake</a:t>
            </a:r>
          </a:p>
          <a:p>
            <a:r>
              <a:rPr lang="en-US" dirty="0" smtClean="0">
                <a:hlinkClick r:id="rId3"/>
              </a:rPr>
              <a:t>https://www.usgs.gov/news/update-magnitude-71-earthquake-southern-california?qt-news_science_products=7#qt-news_science_products</a:t>
            </a:r>
            <a:endParaRPr lang="en-US" dirty="0" smtClean="0"/>
          </a:p>
          <a:p>
            <a:endParaRPr lang="en-US" dirty="0" smtClean="0"/>
          </a:p>
          <a:p>
            <a:r>
              <a:rPr lang="en-US" dirty="0" smtClean="0"/>
              <a:t>Puerto Rico Earthquake</a:t>
            </a:r>
          </a:p>
          <a:p>
            <a:r>
              <a:rPr lang="en-US" dirty="0" smtClean="0">
                <a:hlinkClick r:id="rId4"/>
              </a:rPr>
              <a:t>https://cunycis.maps.arcgis.com/apps/webappviewer/index.html?id=5f516f41baa84f9ba9e8207c2005ee4d</a:t>
            </a:r>
            <a:endParaRPr lang="en-US" dirty="0" smtClean="0"/>
          </a:p>
          <a:p>
            <a:endParaRPr lang="en-US" dirty="0" smtClean="0"/>
          </a:p>
          <a:p>
            <a:r>
              <a:rPr lang="en-US" dirty="0" smtClean="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a:t>
            </a:r>
          </a:p>
          <a:p>
            <a:r>
              <a:rPr lang="en-US" dirty="0" smtClean="0"/>
              <a:t>https://geodesy.noaa.gov/GPSonBM/</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a:p>
            <a:r>
              <a:rPr lang="en-US" sz="1200" b="0" i="0" u="none" strike="noStrike" dirty="0" smtClean="0">
                <a:effectLst/>
                <a:latin typeface="+mj-lt"/>
                <a:ea typeface="+mj-ea"/>
                <a:cs typeface="+mj-cs"/>
                <a:sym typeface="Calibri"/>
              </a:rPr>
              <a:t>Proven by the measurement of gravitational waves by LIGO in 2016.</a:t>
            </a:r>
          </a:p>
          <a:p>
            <a:r>
              <a:rPr lang="en-US" sz="1200" b="0" i="0" u="none" strike="noStrike" dirty="0" smtClean="0">
                <a:effectLst/>
                <a:latin typeface="+mj-lt"/>
                <a:ea typeface="+mj-ea"/>
                <a:cs typeface="+mj-cs"/>
                <a:sym typeface="Calibri"/>
              </a:rPr>
              <a:t>https://www.nytimes.com/2016/02/12/science/ligo-gravitational-waves-black-holes-einstein.html</a:t>
            </a:r>
          </a:p>
        </p:txBody>
      </p:sp>
    </p:spTree>
    <p:extLst>
      <p:ext uri="{BB962C8B-B14F-4D97-AF65-F5344CB8AC3E}">
        <p14:creationId xmlns:p14="http://schemas.microsoft.com/office/powerpoint/2010/main" val="248305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513149"/>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smtClean="0">
                <a:solidFill>
                  <a:srgbClr val="002E97"/>
                </a:solidFill>
              </a:rPr>
              <a:t>Modernizing the</a:t>
            </a:r>
            <a:r>
              <a:rPr dirty="0">
                <a:solidFill>
                  <a:srgbClr val="002E97"/>
                </a:solidFill>
              </a:rPr>
              <a:t/>
            </a:r>
            <a:br>
              <a:rPr dirty="0">
                <a:solidFill>
                  <a:srgbClr val="002E97"/>
                </a:solidFill>
              </a:rPr>
            </a:br>
            <a:r>
              <a:rPr dirty="0">
                <a:solidFill>
                  <a:srgbClr val="002E97"/>
                </a:solidFill>
              </a:rPr>
              <a:t>National Spatial Reference </a:t>
            </a:r>
            <a:r>
              <a:rPr dirty="0" smtClean="0">
                <a:solidFill>
                  <a:srgbClr val="002E97"/>
                </a:solidFill>
              </a:rPr>
              <a:t>System</a:t>
            </a:r>
            <a:r>
              <a:rPr lang="en-US" dirty="0" smtClean="0">
                <a:solidFill>
                  <a:srgbClr val="002E97"/>
                </a:solidFill>
              </a:rPr>
              <a:t> (NSRS)</a:t>
            </a:r>
            <a:endParaRPr dirty="0">
              <a:solidFill>
                <a:srgbClr val="002E97"/>
              </a:solidFill>
            </a:endParaRPr>
          </a:p>
        </p:txBody>
      </p:sp>
      <p:sp>
        <p:nvSpPr>
          <p:cNvPr id="113" name="Content Placeholder 2"/>
          <p:cNvSpPr txBox="1">
            <a:spLocks noGrp="1"/>
          </p:cNvSpPr>
          <p:nvPr>
            <p:ph type="body" sz="quarter" idx="1"/>
          </p:nvPr>
        </p:nvSpPr>
        <p:spPr>
          <a:xfrm>
            <a:off x="0" y="3391405"/>
            <a:ext cx="9144000" cy="723079"/>
          </a:xfrm>
          <a:prstGeom prst="rect">
            <a:avLst/>
          </a:prstGeom>
        </p:spPr>
        <p:txBody>
          <a:bodyPr>
            <a:normAutofit fontScale="70000" lnSpcReduction="20000"/>
          </a:bodyPr>
          <a:lstStyle/>
          <a:p>
            <a:pPr algn="ctr">
              <a:buSzTx/>
              <a:buNone/>
              <a:defRPr b="1">
                <a:solidFill>
                  <a:srgbClr val="17375E"/>
                </a:solidFill>
                <a:latin typeface="Times New Roman"/>
                <a:ea typeface="Times New Roman"/>
                <a:cs typeface="Times New Roman"/>
                <a:sym typeface="Times New Roman"/>
              </a:defRPr>
            </a:pPr>
            <a:r>
              <a:rPr lang="en-US" dirty="0" smtClean="0">
                <a:solidFill>
                  <a:srgbClr val="002E97"/>
                </a:solidFill>
              </a:rPr>
              <a:t>Tennessee Geographic Information Council </a:t>
            </a:r>
          </a:p>
          <a:p>
            <a:pPr algn="ctr">
              <a:buSzTx/>
              <a:buNone/>
              <a:defRPr b="1">
                <a:solidFill>
                  <a:srgbClr val="17375E"/>
                </a:solidFill>
                <a:latin typeface="Times New Roman"/>
                <a:ea typeface="Times New Roman"/>
                <a:cs typeface="Times New Roman"/>
                <a:sym typeface="Times New Roman"/>
              </a:defRPr>
            </a:pPr>
            <a:r>
              <a:rPr lang="en-US" dirty="0" smtClean="0">
                <a:solidFill>
                  <a:srgbClr val="002E97"/>
                </a:solidFill>
              </a:rPr>
              <a:t>Annual Conference</a:t>
            </a:r>
            <a:endParaRPr sz="3000" b="1" dirty="0">
              <a:solidFill>
                <a:srgbClr val="002E97"/>
              </a:solidFill>
            </a:endParaRPr>
          </a:p>
        </p:txBody>
      </p:sp>
      <p:sp>
        <p:nvSpPr>
          <p:cNvPr id="115" name="TextBox 4"/>
          <p:cNvSpPr txBox="1"/>
          <p:nvPr/>
        </p:nvSpPr>
        <p:spPr>
          <a:xfrm>
            <a:off x="6270629" y="4350167"/>
            <a:ext cx="21521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389260" y="4627166"/>
            <a:ext cx="144526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smtClean="0">
                <a:solidFill>
                  <a:srgbClr val="002E97"/>
                </a:solidFill>
              </a:rPr>
              <a:t>April 21, 2021</a:t>
            </a:r>
            <a:endParaRPr dirty="0">
              <a:solidFill>
                <a:srgbClr val="002E97"/>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002E97"/>
                </a:solidFill>
              </a:rPr>
              <a:t>Gravity for the Redefinition of the </a:t>
            </a:r>
          </a:p>
          <a:p>
            <a:pPr algn="ctr"/>
            <a:r>
              <a:rPr lang="en-US" sz="2400" dirty="0" smtClean="0">
                <a:solidFill>
                  <a:srgbClr val="002E97"/>
                </a:solidFill>
              </a:rPr>
              <a:t>American Vertical Datum</a:t>
            </a:r>
            <a:endParaRPr sz="2400" dirty="0">
              <a:solidFill>
                <a:srgbClr val="002E97"/>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10</a:t>
            </a:fld>
            <a:endParaRPr lang="en-US"/>
          </a:p>
        </p:txBody>
      </p:sp>
      <p:sp>
        <p:nvSpPr>
          <p:cNvPr id="6" name="TextBox 1"/>
          <p:cNvSpPr txBox="1"/>
          <p:nvPr/>
        </p:nvSpPr>
        <p:spPr>
          <a:xfrm>
            <a:off x="5614684" y="196095"/>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GRAV-D</a:t>
            </a:r>
            <a:endParaRPr dirty="0">
              <a:solidFill>
                <a:srgbClr val="002E97"/>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
        <p:nvSpPr>
          <p:cNvPr id="9" name="TextBox 1"/>
          <p:cNvSpPr txBox="1"/>
          <p:nvPr/>
        </p:nvSpPr>
        <p:spPr>
          <a:xfrm>
            <a:off x="5213934" y="765481"/>
            <a:ext cx="308674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smtClean="0">
                <a:solidFill>
                  <a:srgbClr val="002E97"/>
                </a:solidFill>
              </a:rPr>
              <a:t>85.3% Complete (3/30/2021)</a:t>
            </a:r>
            <a:endParaRPr sz="2000" dirty="0">
              <a:solidFill>
                <a:srgbClr val="002E97"/>
              </a:solidFill>
            </a:endParaRPr>
          </a:p>
        </p:txBody>
      </p:sp>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a:t>
            </a:r>
            <a:r>
              <a:rPr dirty="0" smtClean="0">
                <a:solidFill>
                  <a:srgbClr val="002E97"/>
                </a:solidFill>
              </a:rPr>
              <a:t>technology</a:t>
            </a:r>
            <a:endParaRPr lang="en-US" dirty="0" smtClean="0">
              <a:solidFill>
                <a:srgbClr val="002E97"/>
              </a:solidFill>
            </a:endParaRPr>
          </a:p>
          <a:p>
            <a:pPr>
              <a:defRPr sz="3000">
                <a:solidFill>
                  <a:srgbClr val="17375E"/>
                </a:solidFill>
                <a:latin typeface="Arial"/>
                <a:ea typeface="Arial"/>
                <a:cs typeface="Arial"/>
                <a:sym typeface="Arial"/>
              </a:defRPr>
            </a:pPr>
            <a:endParaRPr lang="en-US" sz="800" dirty="0" smtClean="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NAD</a:t>
            </a:r>
            <a:r>
              <a:rPr lang="en-US" dirty="0" smtClean="0">
                <a:solidFill>
                  <a:srgbClr val="002E97"/>
                </a:solidFill>
              </a:rPr>
              <a:t> </a:t>
            </a:r>
            <a:r>
              <a:rPr dirty="0" smtClean="0">
                <a:solidFill>
                  <a:srgbClr val="002E97"/>
                </a:solidFill>
              </a:rPr>
              <a:t>83 </a:t>
            </a:r>
            <a:r>
              <a:rPr dirty="0">
                <a:solidFill>
                  <a:srgbClr val="002E97"/>
                </a:solidFill>
              </a:rPr>
              <a:t>not truly </a:t>
            </a:r>
            <a:r>
              <a:rPr dirty="0" smtClean="0">
                <a:solidFill>
                  <a:srgbClr val="002E97"/>
                </a:solidFill>
              </a:rPr>
              <a:t>Geocentric</a:t>
            </a:r>
            <a:r>
              <a:rPr lang="en-US" dirty="0" smtClean="0">
                <a:solidFill>
                  <a:srgbClr val="002E97"/>
                </a:solidFill>
              </a:rPr>
              <a:t> (~2.2m)</a:t>
            </a:r>
          </a:p>
          <a:p>
            <a:pPr lvl="1">
              <a:defRPr sz="3000">
                <a:solidFill>
                  <a:srgbClr val="17375E"/>
                </a:solidFill>
                <a:latin typeface="Arial"/>
                <a:ea typeface="Arial"/>
                <a:cs typeface="Arial"/>
                <a:sym typeface="Arial"/>
              </a:defRPr>
            </a:pPr>
            <a:endParaRPr lang="en-US" sz="800" dirty="0" smtClean="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NAVD</a:t>
            </a:r>
            <a:r>
              <a:rPr lang="en-US" dirty="0" smtClean="0">
                <a:solidFill>
                  <a:srgbClr val="002E97"/>
                </a:solidFill>
              </a:rPr>
              <a:t> </a:t>
            </a:r>
            <a:r>
              <a:rPr dirty="0" smtClean="0">
                <a:solidFill>
                  <a:srgbClr val="002E97"/>
                </a:solidFill>
              </a:rPr>
              <a:t>88 </a:t>
            </a:r>
            <a:r>
              <a:rPr dirty="0">
                <a:solidFill>
                  <a:srgbClr val="002E97"/>
                </a:solidFill>
              </a:rPr>
              <a:t>relies on marks in the ground</a:t>
            </a:r>
          </a:p>
          <a:p>
            <a:pPr lvl="1">
              <a:defRPr sz="3000">
                <a:solidFill>
                  <a:srgbClr val="17375E"/>
                </a:solidFill>
                <a:latin typeface="Arial"/>
                <a:ea typeface="Arial"/>
                <a:cs typeface="Arial"/>
                <a:sym typeface="Arial"/>
              </a:defRPr>
            </a:pPr>
            <a:r>
              <a:rPr lang="en-US" dirty="0" smtClean="0">
                <a:solidFill>
                  <a:srgbClr val="002E97"/>
                </a:solidFill>
              </a:rPr>
              <a:t>and is n</a:t>
            </a:r>
            <a:r>
              <a:rPr dirty="0" smtClean="0">
                <a:solidFill>
                  <a:srgbClr val="002E97"/>
                </a:solidFill>
              </a:rPr>
              <a:t>ot </a:t>
            </a:r>
            <a:r>
              <a:rPr dirty="0">
                <a:solidFill>
                  <a:srgbClr val="002E97"/>
                </a:solidFill>
              </a:rPr>
              <a:t>easily </a:t>
            </a:r>
            <a:r>
              <a:rPr dirty="0" smtClean="0">
                <a:solidFill>
                  <a:srgbClr val="002E97"/>
                </a:solidFill>
              </a:rPr>
              <a:t>maintained</a:t>
            </a:r>
            <a:endParaRPr lang="en-US" dirty="0" smtClean="0">
              <a:solidFill>
                <a:srgbClr val="002E97"/>
              </a:solidFill>
            </a:endParaRPr>
          </a:p>
          <a:p>
            <a:pPr lvl="1">
              <a:defRPr sz="3000">
                <a:solidFill>
                  <a:srgbClr val="17375E"/>
                </a:solidFill>
                <a:latin typeface="Arial"/>
                <a:ea typeface="Arial"/>
                <a:cs typeface="Arial"/>
                <a:sym typeface="Arial"/>
              </a:defRPr>
            </a:pPr>
            <a:endParaRPr lang="en-US" sz="800" dirty="0" smtClean="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T</a:t>
            </a:r>
            <a:r>
              <a:rPr lang="en-US" dirty="0" smtClean="0">
                <a:solidFill>
                  <a:srgbClr val="002E97"/>
                </a:solidFill>
              </a:rPr>
              <a:t>oday’s t</a:t>
            </a:r>
            <a:r>
              <a:rPr dirty="0" smtClean="0">
                <a:solidFill>
                  <a:srgbClr val="002E97"/>
                </a:solidFill>
              </a:rPr>
              <a:t>echnology </a:t>
            </a:r>
            <a:r>
              <a:rPr dirty="0">
                <a:solidFill>
                  <a:srgbClr val="002E97"/>
                </a:solidFill>
              </a:rPr>
              <a:t>needs better </a:t>
            </a:r>
            <a:r>
              <a:rPr lang="en-US" dirty="0" smtClean="0">
                <a:solidFill>
                  <a:srgbClr val="002E97"/>
                </a:solidFill>
              </a:rPr>
              <a:t>a</a:t>
            </a:r>
            <a:r>
              <a:rPr dirty="0" smtClean="0">
                <a:solidFill>
                  <a:srgbClr val="002E97"/>
                </a:solidFill>
              </a:rPr>
              <a:t>ccuracy</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Main Benefits of</a:t>
            </a:r>
            <a:r>
              <a:rPr dirty="0" smtClean="0">
                <a:solidFill>
                  <a:srgbClr val="002E97"/>
                </a:solidFill>
              </a:rPr>
              <a:t> Modernize</a:t>
            </a:r>
            <a:r>
              <a:rPr lang="en-US" dirty="0" smtClean="0">
                <a:solidFill>
                  <a:srgbClr val="002E97"/>
                </a:solidFill>
              </a:rPr>
              <a:t>d N</a:t>
            </a:r>
            <a:r>
              <a:rPr dirty="0" smtClean="0">
                <a:solidFill>
                  <a:srgbClr val="002E97"/>
                </a:solidFill>
              </a:rPr>
              <a:t>SRS</a:t>
            </a:r>
            <a:endParaRPr dirty="0">
              <a:solidFill>
                <a:srgbClr val="002E97"/>
              </a:solidFill>
            </a:endParaRP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smtClean="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smtClean="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smtClean="0">
                <a:solidFill>
                  <a:srgbClr val="002E97"/>
                </a:solidFill>
              </a:rPr>
              <a:t>Flood Plain Maps</a:t>
            </a:r>
          </a:p>
          <a:p>
            <a:pPr lvl="1">
              <a:defRPr sz="3000">
                <a:solidFill>
                  <a:srgbClr val="17375E"/>
                </a:solidFill>
                <a:latin typeface="Arial"/>
                <a:ea typeface="Arial"/>
                <a:cs typeface="Arial"/>
                <a:sym typeface="Arial"/>
              </a:defRPr>
            </a:pPr>
            <a:r>
              <a:rPr lang="en-US" dirty="0" smtClean="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Accurate Positioning</a:t>
            </a:r>
          </a:p>
          <a:p>
            <a:pPr lvl="1">
              <a:defRPr sz="3000">
                <a:solidFill>
                  <a:srgbClr val="17375E"/>
                </a:solidFill>
                <a:latin typeface="Arial"/>
                <a:ea typeface="Arial"/>
                <a:cs typeface="Arial"/>
                <a:sym typeface="Arial"/>
              </a:defRPr>
            </a:pPr>
            <a:r>
              <a:rPr lang="en-US" dirty="0" smtClean="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150476484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13</a:t>
            </a:fld>
            <a:endParaRPr lang="en-US"/>
          </a:p>
        </p:txBody>
      </p:sp>
      <p:sp>
        <p:nvSpPr>
          <p:cNvPr id="8" name="TextBox 1"/>
          <p:cNvSpPr txBox="1"/>
          <p:nvPr/>
        </p:nvSpPr>
        <p:spPr>
          <a:xfrm>
            <a:off x="6761510" y="1465915"/>
            <a:ext cx="1552667"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dirty="0">
                <a:solidFill>
                  <a:srgbClr val="002E97"/>
                </a:solidFill>
              </a:rPr>
              <a:t>SPCS </a:t>
            </a:r>
            <a:endParaRPr lang="en-US" dirty="0" smtClean="0">
              <a:solidFill>
                <a:srgbClr val="002E97"/>
              </a:solidFill>
            </a:endParaRPr>
          </a:p>
          <a:p>
            <a:pPr algn="ctr"/>
            <a:r>
              <a:rPr dirty="0" smtClean="0">
                <a:solidFill>
                  <a:srgbClr val="002E97"/>
                </a:solidFill>
              </a:rPr>
              <a:t>of</a:t>
            </a:r>
            <a:endParaRPr lang="en-US" dirty="0" smtClean="0">
              <a:solidFill>
                <a:srgbClr val="002E97"/>
              </a:solidFill>
            </a:endParaRPr>
          </a:p>
          <a:p>
            <a:pPr algn="ctr"/>
            <a:r>
              <a:rPr dirty="0" smtClean="0">
                <a:solidFill>
                  <a:srgbClr val="002E97"/>
                </a:solidFill>
              </a:rPr>
              <a:t>2022</a:t>
            </a:r>
            <a:endParaRPr dirty="0">
              <a:solidFill>
                <a:srgbClr val="002E97"/>
              </a:solidFill>
            </a:endParaRPr>
          </a:p>
        </p:txBody>
      </p:sp>
      <p:sp>
        <p:nvSpPr>
          <p:cNvPr id="9" name="TextBox 8"/>
          <p:cNvSpPr txBox="1"/>
          <p:nvPr/>
        </p:nvSpPr>
        <p:spPr>
          <a:xfrm>
            <a:off x="1647426" y="4774170"/>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602" y="412767"/>
            <a:ext cx="5831305" cy="4373479"/>
          </a:xfrm>
          <a:prstGeom prst="rect">
            <a:avLst/>
          </a:prstGeom>
        </p:spPr>
      </p:pic>
    </p:spTree>
    <p:extLst>
      <p:ext uri="{BB962C8B-B14F-4D97-AF65-F5344CB8AC3E}">
        <p14:creationId xmlns:p14="http://schemas.microsoft.com/office/powerpoint/2010/main" val="3834375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66742" y="300558"/>
            <a:ext cx="681051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2" name="Group 1"/>
          <p:cNvGrpSpPr/>
          <p:nvPr/>
        </p:nvGrpSpPr>
        <p:grpSpPr>
          <a:xfrm>
            <a:off x="236182" y="2002455"/>
            <a:ext cx="4450960" cy="2862322"/>
            <a:chOff x="236182" y="1501309"/>
            <a:chExt cx="4450960" cy="2862322"/>
          </a:xfrm>
        </p:grpSpPr>
        <p:sp>
          <p:nvSpPr>
            <p:cNvPr id="166" name="Rectangle 2"/>
            <p:cNvSpPr txBox="1"/>
            <p:nvPr/>
          </p:nvSpPr>
          <p:spPr>
            <a:xfrm>
              <a:off x="236182" y="1501309"/>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solidFill>
                    <a:srgbClr val="002E97"/>
                  </a:solidFill>
                </a:rPr>
                <a:t>Tectonic </a:t>
              </a:r>
              <a:r>
                <a:rPr dirty="0" smtClean="0">
                  <a:solidFill>
                    <a:srgbClr val="002E97"/>
                  </a:solidFill>
                </a:rPr>
                <a:t>Plate based:</a:t>
              </a:r>
              <a:endParaRPr lang="en-US" dirty="0" smtClean="0">
                <a:solidFill>
                  <a:srgbClr val="002E97"/>
                </a:solidFill>
              </a:endParaRPr>
            </a:p>
            <a:p>
              <a:pPr algn="r">
                <a:defRPr sz="3000">
                  <a:solidFill>
                    <a:srgbClr val="17375E"/>
                  </a:solidFill>
                  <a:latin typeface="Arial"/>
                  <a:ea typeface="Arial"/>
                  <a:cs typeface="Arial"/>
                  <a:sym typeface="Arial"/>
                </a:defRPr>
              </a:pPr>
              <a:endParaRPr lang="en-US" dirty="0" smtClean="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North America</a:t>
              </a:r>
            </a:p>
            <a:p>
              <a:pPr>
                <a:defRPr sz="3000">
                  <a:solidFill>
                    <a:srgbClr val="17375E"/>
                  </a:solidFill>
                  <a:latin typeface="Arial"/>
                  <a:ea typeface="Arial"/>
                  <a:cs typeface="Arial"/>
                  <a:sym typeface="Arial"/>
                </a:defRPr>
              </a:pPr>
              <a:r>
                <a:rPr lang="en-US" dirty="0" smtClean="0">
                  <a:solidFill>
                    <a:srgbClr val="002E97"/>
                  </a:solidFill>
                </a:rPr>
                <a:t>Caribbean</a:t>
              </a:r>
            </a:p>
            <a:p>
              <a:pPr>
                <a:defRPr sz="3000">
                  <a:solidFill>
                    <a:srgbClr val="17375E"/>
                  </a:solidFill>
                  <a:latin typeface="Arial"/>
                  <a:ea typeface="Arial"/>
                  <a:cs typeface="Arial"/>
                  <a:sym typeface="Arial"/>
                </a:defRPr>
              </a:pPr>
              <a:r>
                <a:rPr lang="en-US" dirty="0" smtClean="0">
                  <a:solidFill>
                    <a:srgbClr val="002E97"/>
                  </a:solidFill>
                </a:rPr>
                <a:t>Pacific</a:t>
              </a:r>
            </a:p>
            <a:p>
              <a:pPr>
                <a:defRPr sz="3000">
                  <a:solidFill>
                    <a:srgbClr val="17375E"/>
                  </a:solidFill>
                  <a:latin typeface="Arial"/>
                  <a:ea typeface="Arial"/>
                  <a:cs typeface="Arial"/>
                  <a:sym typeface="Arial"/>
                </a:defRPr>
              </a:pPr>
              <a:r>
                <a:rPr lang="en-US" dirty="0" smtClean="0">
                  <a:solidFill>
                    <a:srgbClr val="002E97"/>
                  </a:solidFill>
                </a:rPr>
                <a:t>Mariana</a:t>
              </a:r>
              <a:endParaRPr dirty="0">
                <a:solidFill>
                  <a:srgbClr val="002E97"/>
                </a:solidFill>
              </a:endParaRPr>
            </a:p>
          </p:txBody>
        </p:sp>
        <p:sp>
          <p:nvSpPr>
            <p:cNvPr id="6" name="Rectangle 2"/>
            <p:cNvSpPr txBox="1"/>
            <p:nvPr/>
          </p:nvSpPr>
          <p:spPr>
            <a:xfrm>
              <a:off x="2725648" y="1962974"/>
              <a:ext cx="1632881" cy="2400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solidFill>
                    <a:srgbClr val="002E97"/>
                  </a:solidFill>
                </a:rPr>
                <a:t>[NATRF]</a:t>
              </a:r>
            </a:p>
            <a:p>
              <a:pPr>
                <a:defRPr sz="3000">
                  <a:solidFill>
                    <a:srgbClr val="17375E"/>
                  </a:solidFill>
                  <a:latin typeface="Arial"/>
                  <a:ea typeface="Arial"/>
                  <a:cs typeface="Arial"/>
                  <a:sym typeface="Arial"/>
                </a:defRPr>
              </a:pPr>
              <a:r>
                <a:rPr lang="en-US" dirty="0" smtClean="0">
                  <a:solidFill>
                    <a:srgbClr val="002E97"/>
                  </a:solidFill>
                </a:rPr>
                <a:t>[CATRF]</a:t>
              </a:r>
              <a:endParaRPr lang="en-US" dirty="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[PATRF]</a:t>
              </a:r>
            </a:p>
            <a:p>
              <a:pPr>
                <a:defRPr sz="3000">
                  <a:solidFill>
                    <a:srgbClr val="17375E"/>
                  </a:solidFill>
                  <a:latin typeface="Arial"/>
                  <a:ea typeface="Arial"/>
                  <a:cs typeface="Arial"/>
                  <a:sym typeface="Arial"/>
                </a:defRPr>
              </a:pPr>
              <a:r>
                <a:rPr lang="en-US" dirty="0" smtClean="0">
                  <a:solidFill>
                    <a:srgbClr val="002E97"/>
                  </a:solidFill>
                </a:rPr>
                <a:t>[MATRF]</a:t>
              </a:r>
              <a:endParaRPr dirty="0">
                <a:solidFill>
                  <a:srgbClr val="002E97"/>
                </a:solidFill>
              </a:endParaRPr>
            </a:p>
          </p:txBody>
        </p:sp>
      </p:grpSp>
      <p:sp>
        <p:nvSpPr>
          <p:cNvPr id="4" name="Slide Number Placeholder 3"/>
          <p:cNvSpPr>
            <a:spLocks noGrp="1"/>
          </p:cNvSpPr>
          <p:nvPr>
            <p:ph type="sldNum" sz="quarter" idx="2"/>
          </p:nvPr>
        </p:nvSpPr>
        <p:spPr/>
        <p:txBody>
          <a:bodyPr/>
          <a:lstStyle/>
          <a:p>
            <a:fld id="{86CB4B4D-7CA3-9044-876B-883B54F8677D}" type="slidenum">
              <a:rPr lang="en-US" smtClean="0"/>
              <a:t>14</a:t>
            </a:fld>
            <a:endParaRPr lang="en-US"/>
          </a:p>
        </p:txBody>
      </p:sp>
      <p:sp>
        <p:nvSpPr>
          <p:cNvPr id="23" name="TextBox 22">
            <a:extLst>
              <a:ext uri="{FF2B5EF4-FFF2-40B4-BE49-F238E27FC236}">
                <a16:creationId xmlns:a16="http://schemas.microsoft.com/office/drawing/2014/main" id="{590590AB-2CB9-4050-BF2C-3E2F4C238086}"/>
              </a:ext>
            </a:extLst>
          </p:cNvPr>
          <p:cNvSpPr txBox="1"/>
          <p:nvPr/>
        </p:nvSpPr>
        <p:spPr>
          <a:xfrm>
            <a:off x="4558355" y="1192869"/>
            <a:ext cx="4463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endParaRPr kumimoji="0" lang="en-US" i="0" u="none" strike="noStrike" kern="1200" cap="none" spc="0" normalizeH="0" baseline="0" noProof="0" dirty="0" smtClean="0">
              <a:ln>
                <a:noFill/>
              </a:ln>
              <a:solidFill>
                <a:srgbClr val="002E97"/>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smtClean="0">
                <a:ln>
                  <a:noFill/>
                </a:ln>
                <a:solidFill>
                  <a:srgbClr val="002E97"/>
                </a:solidFill>
                <a:effectLst/>
                <a:uLnTx/>
                <a:uFillTx/>
                <a:latin typeface="Arial" panose="020B0604020202020204" pitchFamily="34" charset="0"/>
                <a:ea typeface="+mn-ea"/>
                <a:cs typeface="Arial" panose="020B0604020202020204" pitchFamily="34" charset="0"/>
              </a:rPr>
              <a:t>2022 </a:t>
            </a: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Terrestrial Reference Frames</a:t>
            </a:r>
          </a:p>
        </p:txBody>
      </p:sp>
      <p:grpSp>
        <p:nvGrpSpPr>
          <p:cNvPr id="5" name="Group 4"/>
          <p:cNvGrpSpPr/>
          <p:nvPr/>
        </p:nvGrpSpPr>
        <p:grpSpPr>
          <a:xfrm>
            <a:off x="4558356" y="1866014"/>
            <a:ext cx="4463221" cy="3135205"/>
            <a:chOff x="4558356" y="1866014"/>
            <a:chExt cx="4463221" cy="3135205"/>
          </a:xfrm>
        </p:grpSpPr>
        <p:pic>
          <p:nvPicPr>
            <p:cNvPr id="22" name="Picture 21">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4558356" y="1866014"/>
              <a:ext cx="4463221" cy="3135205"/>
            </a:xfrm>
            <a:prstGeom prst="rect">
              <a:avLst/>
            </a:prstGeom>
          </p:spPr>
        </p:pic>
        <p:sp>
          <p:nvSpPr>
            <p:cNvPr id="24" name="TextBox 23">
              <a:extLst>
                <a:ext uri="{FF2B5EF4-FFF2-40B4-BE49-F238E27FC236}">
                  <a16:creationId xmlns:a16="http://schemas.microsoft.com/office/drawing/2014/main" id="{E6931EAC-8D4C-4D8B-B802-D35DB4A7221C}"/>
                </a:ext>
              </a:extLst>
            </p:cNvPr>
            <p:cNvSpPr txBox="1"/>
            <p:nvPr/>
          </p:nvSpPr>
          <p:spPr>
            <a:xfrm>
              <a:off x="6621555" y="2624693"/>
              <a:ext cx="1230605"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25" name="TextBox 24">
              <a:extLst>
                <a:ext uri="{FF2B5EF4-FFF2-40B4-BE49-F238E27FC236}">
                  <a16:creationId xmlns:a16="http://schemas.microsoft.com/office/drawing/2014/main" id="{638837D3-B71B-4A39-9198-517AF970836D}"/>
                </a:ext>
              </a:extLst>
            </p:cNvPr>
            <p:cNvSpPr txBox="1"/>
            <p:nvPr/>
          </p:nvSpPr>
          <p:spPr>
            <a:xfrm>
              <a:off x="5357096" y="3473004"/>
              <a:ext cx="1264459"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26" name="TextBox 25">
              <a:extLst>
                <a:ext uri="{FF2B5EF4-FFF2-40B4-BE49-F238E27FC236}">
                  <a16:creationId xmlns:a16="http://schemas.microsoft.com/office/drawing/2014/main" id="{1060569C-22D6-4265-A61B-30AF36CD7348}"/>
                </a:ext>
              </a:extLst>
            </p:cNvPr>
            <p:cNvSpPr txBox="1"/>
            <p:nvPr/>
          </p:nvSpPr>
          <p:spPr>
            <a:xfrm>
              <a:off x="4571889" y="3096072"/>
              <a:ext cx="1267500"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27" name="TextBox 26">
              <a:extLst>
                <a:ext uri="{FF2B5EF4-FFF2-40B4-BE49-F238E27FC236}">
                  <a16:creationId xmlns:a16="http://schemas.microsoft.com/office/drawing/2014/main" id="{10D01D8D-D302-4377-92AD-BBCD5BB15F99}"/>
                </a:ext>
              </a:extLst>
            </p:cNvPr>
            <p:cNvSpPr txBox="1"/>
            <p:nvPr/>
          </p:nvSpPr>
          <p:spPr>
            <a:xfrm>
              <a:off x="7291509" y="3626892"/>
              <a:ext cx="1131310" cy="307777"/>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14890" y="23763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NAPGD2022 </a:t>
            </a:r>
            <a:r>
              <a:rPr dirty="0" smtClean="0">
                <a:solidFill>
                  <a:srgbClr val="002E97"/>
                </a:solidFill>
              </a:rPr>
              <a:t>Geopotential </a:t>
            </a:r>
            <a:r>
              <a:rPr dirty="0">
                <a:solidFill>
                  <a:srgbClr val="002E97"/>
                </a:solidFill>
              </a:rPr>
              <a:t>Datum</a:t>
            </a:r>
          </a:p>
        </p:txBody>
      </p:sp>
      <p:sp>
        <p:nvSpPr>
          <p:cNvPr id="3" name="TextBox 2"/>
          <p:cNvSpPr txBox="1"/>
          <p:nvPr/>
        </p:nvSpPr>
        <p:spPr>
          <a:xfrm>
            <a:off x="301086" y="105972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7" name="TextBox 6"/>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smtClean="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smtClean="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534225" y="1212990"/>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p:cNvPicPr>
            <a:picLocks noChangeAspect="1"/>
          </p:cNvPicPr>
          <p:nvPr/>
        </p:nvPicPr>
        <p:blipFill>
          <a:blip r:embed="rId5"/>
          <a:stretch>
            <a:fillRect/>
          </a:stretch>
        </p:blipFill>
        <p:spPr>
          <a:xfrm>
            <a:off x="5022217" y="2407568"/>
            <a:ext cx="1791604" cy="2323873"/>
          </a:xfrm>
          <a:prstGeom prst="rect">
            <a:avLst/>
          </a:prstGeom>
        </p:spPr>
      </p:pic>
      <p:sp>
        <p:nvSpPr>
          <p:cNvPr id="10" name="TextBox 9"/>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2" name="Picture 1"/>
          <p:cNvPicPr>
            <a:picLocks noChangeAspect="1"/>
          </p:cNvPicPr>
          <p:nvPr/>
        </p:nvPicPr>
        <p:blipFill>
          <a:blip r:embed="rId6"/>
          <a:stretch>
            <a:fillRect/>
          </a:stretch>
        </p:blipFill>
        <p:spPr>
          <a:xfrm>
            <a:off x="301086" y="1563397"/>
            <a:ext cx="4426248" cy="3206167"/>
          </a:xfrm>
          <a:prstGeom prst="rect">
            <a:avLst/>
          </a:prstGeom>
        </p:spPr>
      </p:pic>
      <p:sp>
        <p:nvSpPr>
          <p:cNvPr id="12" name="TextBox 11"/>
          <p:cNvSpPr txBox="1"/>
          <p:nvPr/>
        </p:nvSpPr>
        <p:spPr>
          <a:xfrm>
            <a:off x="301086" y="824379"/>
            <a:ext cx="390726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North American-Pacific Geopotential Datum of 2022</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207789" y="3978415"/>
            <a:ext cx="26332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Not Fast &amp; Furious</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62" name="TextBox 1"/>
          <p:cNvSpPr txBox="1"/>
          <p:nvPr/>
        </p:nvSpPr>
        <p:spPr>
          <a:xfrm>
            <a:off x="1680182" y="1005273"/>
            <a:ext cx="568841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Shift           &amp;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744" y="524653"/>
            <a:ext cx="7705618" cy="4332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Tree>
    <p:extLst>
      <p:ext uri="{BB962C8B-B14F-4D97-AF65-F5344CB8AC3E}">
        <p14:creationId xmlns:p14="http://schemas.microsoft.com/office/powerpoint/2010/main" val="28306577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880352" y="242029"/>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Shift and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359376" y="272806"/>
            <a:ext cx="442524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smtClean="0">
                <a:solidFill>
                  <a:srgbClr val="002E97"/>
                </a:solidFill>
              </a:rPr>
              <a:t>Shift: datum changes</a:t>
            </a:r>
            <a:endParaRPr sz="4000" dirty="0">
              <a:solidFill>
                <a:srgbClr val="002E97"/>
              </a:solidFill>
            </a:endParaRPr>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17375E"/>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spTree>
    <p:extLst>
      <p:ext uri="{BB962C8B-B14F-4D97-AF65-F5344CB8AC3E}">
        <p14:creationId xmlns:p14="http://schemas.microsoft.com/office/powerpoint/2010/main" val="197707079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778014" y="294880"/>
            <a:ext cx="758797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smtClean="0">
                <a:solidFill>
                  <a:srgbClr val="002E97"/>
                </a:solidFill>
              </a:rPr>
              <a:t>Drift: </a:t>
            </a:r>
            <a:r>
              <a:rPr sz="4000" dirty="0" smtClean="0">
                <a:solidFill>
                  <a:srgbClr val="002E97"/>
                </a:solidFill>
              </a:rPr>
              <a:t>Plate</a:t>
            </a:r>
            <a:r>
              <a:rPr lang="en-US" sz="4000" dirty="0" smtClean="0">
                <a:solidFill>
                  <a:srgbClr val="002E97"/>
                </a:solidFill>
              </a:rPr>
              <a:t> </a:t>
            </a:r>
            <a:r>
              <a:rPr sz="4000" dirty="0" smtClean="0">
                <a:solidFill>
                  <a:srgbClr val="002E97"/>
                </a:solidFill>
              </a:rPr>
              <a:t>Tectonics </a:t>
            </a:r>
            <a:r>
              <a:rPr sz="4000" dirty="0">
                <a:solidFill>
                  <a:srgbClr val="002E97"/>
                </a:solidFill>
              </a:rPr>
              <a:t>and Velocities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2" name="TextBox 1"/>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smtClean="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
        <p:nvSpPr>
          <p:cNvPr id="4" name="Slide Number Placeholder 3"/>
          <p:cNvSpPr>
            <a:spLocks noGrp="1"/>
          </p:cNvSpPr>
          <p:nvPr>
            <p:ph type="sldNum" sz="quarter" idx="2"/>
          </p:nvPr>
        </p:nvSpPr>
        <p:spPr>
          <a:xfrm>
            <a:off x="8428617" y="4766397"/>
            <a:ext cx="263983" cy="269241"/>
          </a:xfrm>
        </p:spPr>
        <p:txBody>
          <a:bodyPr/>
          <a:lstStyle/>
          <a:p>
            <a:fld id="{86CB4B4D-7CA3-9044-876B-883B54F8677D}" type="slidenum">
              <a:rPr lang="en-US" smtClean="0"/>
              <a:t>19</a:t>
            </a:fld>
            <a:endParaRPr lang="en-US"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04500"/>
            <a:ext cx="36798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Resources</a:t>
            </a:r>
          </a:p>
        </p:txBody>
      </p:sp>
      <p:sp>
        <p:nvSpPr>
          <p:cNvPr id="4" name="Rectangle 2"/>
          <p:cNvSpPr txBox="1"/>
          <p:nvPr/>
        </p:nvSpPr>
        <p:spPr>
          <a:xfrm>
            <a:off x="349720" y="1333976"/>
            <a:ext cx="8312530"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NGS Training Center</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Educational Videos</a:t>
            </a:r>
            <a:endParaRPr lang="en-US" sz="2400" b="1"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smtClean="0">
                <a:solidFill>
                  <a:srgbClr val="002E97"/>
                </a:solidFill>
                <a:latin typeface="Times New Roman" panose="02020603050405020304" pitchFamily="18" charset="0"/>
                <a:cs typeface="Times New Roman" panose="02020603050405020304" pitchFamily="18" charset="0"/>
              </a:rPr>
              <a:t>https://geodesy.noaa.gov/datums/newdatums/WatchVideos.shtml</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NGS Webinar Series</a:t>
            </a:r>
            <a:endParaRPr lang="en-US" sz="2400" b="1"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smtClean="0">
                <a:solidFill>
                  <a:srgbClr val="002E97"/>
                </a:solidFill>
                <a:latin typeface="Times New Roman" panose="02020603050405020304" pitchFamily="18" charset="0"/>
                <a:cs typeface="Times New Roman" panose="02020603050405020304" pitchFamily="18" charset="0"/>
              </a:rPr>
              <a:t>https</a:t>
            </a:r>
            <a:r>
              <a:rPr lang="en-US" sz="2000" dirty="0">
                <a:solidFill>
                  <a:srgbClr val="002E97"/>
                </a:solidFill>
                <a:latin typeface="Times New Roman" panose="02020603050405020304" pitchFamily="18" charset="0"/>
                <a:cs typeface="Times New Roman" panose="02020603050405020304" pitchFamily="18" charset="0"/>
              </a:rPr>
              <a:t>://geodesy.noaa.gov/web/science_edu/webinar_series</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Geospatial Summit</a:t>
            </a:r>
            <a:r>
              <a:rPr lang="en-US" b="1" dirty="0" smtClean="0">
                <a:solidFill>
                  <a:srgbClr val="002E97"/>
                </a:solidFill>
                <a:latin typeface="Times New Roman" panose="02020603050405020304" pitchFamily="18" charset="0"/>
                <a:cs typeface="Times New Roman" panose="02020603050405020304" pitchFamily="18" charset="0"/>
              </a:rPr>
              <a:t> </a:t>
            </a:r>
            <a:r>
              <a:rPr lang="en-US" sz="2000" dirty="0">
                <a:solidFill>
                  <a:srgbClr val="002E97"/>
                </a:solidFill>
                <a:latin typeface="Times New Roman" panose="02020603050405020304" pitchFamily="18" charset="0"/>
                <a:cs typeface="Times New Roman" panose="02020603050405020304" pitchFamily="18" charset="0"/>
              </a:rPr>
              <a:t>(register for </a:t>
            </a:r>
            <a:r>
              <a:rPr lang="en-US" sz="2000" dirty="0" smtClean="0">
                <a:solidFill>
                  <a:srgbClr val="002E97"/>
                </a:solidFill>
                <a:latin typeface="Times New Roman" panose="02020603050405020304" pitchFamily="18" charset="0"/>
                <a:cs typeface="Times New Roman" panose="02020603050405020304" pitchFamily="18" charset="0"/>
              </a:rPr>
              <a:t>2021, May 4&amp;5, </a:t>
            </a:r>
            <a:r>
              <a:rPr lang="en-US" sz="2000" dirty="0">
                <a:solidFill>
                  <a:srgbClr val="002E97"/>
                </a:solidFill>
                <a:latin typeface="Times New Roman" panose="02020603050405020304" pitchFamily="18" charset="0"/>
                <a:cs typeface="Times New Roman" panose="02020603050405020304" pitchFamily="18" charset="0"/>
              </a:rPr>
              <a:t>2019 </a:t>
            </a:r>
            <a:r>
              <a:rPr lang="en-US" sz="2000" dirty="0" smtClean="0">
                <a:solidFill>
                  <a:srgbClr val="002E97"/>
                </a:solidFill>
                <a:latin typeface="Times New Roman" panose="02020603050405020304" pitchFamily="18" charset="0"/>
                <a:cs typeface="Times New Roman" panose="02020603050405020304" pitchFamily="18" charset="0"/>
              </a:rPr>
              <a:t>recorded sessions)</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https://geodesy.noaa.gov/geospatial-summit</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222731441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20</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Resurvey</a:t>
            </a:r>
            <a:r>
              <a:rPr lang="en-US" dirty="0" smtClean="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Readjust</a:t>
            </a:r>
            <a:r>
              <a:rPr lang="en-US" dirty="0" smtClean="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Transform</a:t>
            </a:r>
            <a:r>
              <a:rPr lang="en-US" dirty="0" smtClean="0">
                <a:solidFill>
                  <a:srgbClr val="002E97"/>
                </a:solidFill>
              </a:rPr>
              <a:t>: Take finished products which have coordinates in the old datum and use transformation software to estimate coordinates in the new datum</a:t>
            </a:r>
            <a:endParaRPr lang="en-US" dirty="0">
              <a:solidFill>
                <a:srgbClr val="002E97"/>
              </a:solidFill>
            </a:endParaRPr>
          </a:p>
        </p:txBody>
      </p:sp>
    </p:spTree>
    <p:extLst>
      <p:ext uri="{BB962C8B-B14F-4D97-AF65-F5344CB8AC3E}">
        <p14:creationId xmlns:p14="http://schemas.microsoft.com/office/powerpoint/2010/main" val="3942591803"/>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a:t>
            </a:r>
            <a:r>
              <a:rPr dirty="0" smtClean="0">
                <a:solidFill>
                  <a:srgbClr val="002E97"/>
                </a:solidFill>
              </a:rPr>
              <a:t>glaciers</a:t>
            </a:r>
            <a:r>
              <a:rPr lang="en-US" dirty="0" smtClean="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smtClean="0">
                <a:solidFill>
                  <a:srgbClr val="002E97"/>
                </a:solidFill>
              </a:rPr>
              <a:t>Earth</a:t>
            </a:r>
            <a:r>
              <a:rPr dirty="0" smtClean="0">
                <a:solidFill>
                  <a:srgbClr val="002E97"/>
                </a:solidFill>
              </a:rPr>
              <a:t> tides</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smtClean="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416537" y="326550"/>
            <a:ext cx="831092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smtClean="0">
                <a:solidFill>
                  <a:srgbClr val="002E97"/>
                </a:solidFill>
              </a:rPr>
              <a:t>Horizontal and </a:t>
            </a:r>
            <a:r>
              <a:rPr sz="3200" dirty="0" smtClean="0">
                <a:solidFill>
                  <a:srgbClr val="002E97"/>
                </a:solidFill>
              </a:rPr>
              <a:t>Vertical Motion</a:t>
            </a:r>
            <a:r>
              <a:rPr lang="en-US" sz="3200" dirty="0" smtClean="0">
                <a:solidFill>
                  <a:srgbClr val="002E97"/>
                </a:solidFill>
              </a:rPr>
              <a:t> from Earthquakes</a:t>
            </a:r>
            <a:endParaRPr sz="32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15"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386473123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46337" y="347526"/>
            <a:ext cx="5089855" cy="769441"/>
          </a:xfrm>
          <a:prstGeom prst="rect">
            <a:avLst/>
          </a:prstGeom>
          <a:noFill/>
        </p:spPr>
        <p:txBody>
          <a:bodyPr wrap="none" rtlCol="0">
            <a:spAutoFit/>
          </a:bodyPr>
          <a:lstStyle/>
          <a:p>
            <a:pPr algn="ctr"/>
            <a:r>
              <a:rPr lang="en-US" sz="4400" dirty="0" smtClean="0">
                <a:solidFill>
                  <a:srgbClr val="002E97"/>
                </a:solidFill>
                <a:latin typeface="Times New Roman" panose="02020603050405020304" pitchFamily="18" charset="0"/>
                <a:cs typeface="Times New Roman" panose="02020603050405020304" pitchFamily="18" charset="0"/>
              </a:rPr>
              <a:t>GPS on Bench Marks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70" y="1425132"/>
            <a:ext cx="3038775" cy="2601095"/>
          </a:xfrm>
          <a:prstGeom prst="rect">
            <a:avLst/>
          </a:prstGeom>
        </p:spPr>
      </p:pic>
      <p:sp>
        <p:nvSpPr>
          <p:cNvPr id="8" name="TextBox 7"/>
          <p:cNvSpPr txBox="1"/>
          <p:nvPr/>
        </p:nvSpPr>
        <p:spPr>
          <a:xfrm>
            <a:off x="365816" y="4244001"/>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5476733" y="4127828"/>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4491265" y="4506944"/>
            <a:ext cx="353556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~3,800</a:t>
            </a:r>
            <a:r>
              <a:rPr kumimoji="0" lang="en-US" sz="20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24</a:t>
            </a:fld>
            <a:endParaRPr lang="en-US"/>
          </a:p>
        </p:txBody>
      </p:sp>
      <p:pic>
        <p:nvPicPr>
          <p:cNvPr id="2" name="Picture 1"/>
          <p:cNvPicPr>
            <a:picLocks noChangeAspect="1"/>
          </p:cNvPicPr>
          <p:nvPr/>
        </p:nvPicPr>
        <p:blipFill>
          <a:blip r:embed="rId5"/>
          <a:stretch>
            <a:fillRect/>
          </a:stretch>
        </p:blipFill>
        <p:spPr>
          <a:xfrm>
            <a:off x="3520867" y="1425131"/>
            <a:ext cx="5378964" cy="2601095"/>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3551" y="1759868"/>
            <a:ext cx="6718848" cy="3278937"/>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25</a:t>
            </a:fld>
            <a:endParaRPr lang="en-US"/>
          </a:p>
        </p:txBody>
      </p:sp>
      <p:sp>
        <p:nvSpPr>
          <p:cNvPr id="3" name="Title 1"/>
          <p:cNvSpPr>
            <a:spLocks noGrp="1"/>
          </p:cNvSpPr>
          <p:nvPr>
            <p:ph type="title"/>
          </p:nvPr>
        </p:nvSpPr>
        <p:spPr>
          <a:xfrm>
            <a:off x="457200" y="205978"/>
            <a:ext cx="8229600" cy="857251"/>
          </a:xfrm>
        </p:spPr>
        <p:txBody>
          <a:bodyPr/>
          <a:lstStyle/>
          <a:p>
            <a:r>
              <a:rPr lang="en-US" dirty="0" smtClean="0">
                <a:solidFill>
                  <a:srgbClr val="002E97"/>
                </a:solidFill>
              </a:rPr>
              <a:t>OPUS Shared Solutions Dashboard</a:t>
            </a:r>
            <a:endParaRPr lang="en-US" dirty="0">
              <a:solidFill>
                <a:srgbClr val="002E97"/>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37998447"/>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smtClean="0"/>
                    </a:p>
                    <a:p>
                      <a:pPr algn="ctr"/>
                      <a:r>
                        <a:rPr lang="en-US" sz="1200" dirty="0" smtClean="0"/>
                        <a:t>Agency type</a:t>
                      </a:r>
                      <a:endParaRPr lang="en-US" sz="1200" dirty="0"/>
                    </a:p>
                  </a:txBody>
                  <a:tcPr marL="68580" marR="68580" marT="34290" marB="34290"/>
                </a:tc>
                <a:tc>
                  <a:txBody>
                    <a:bodyPr/>
                    <a:lstStyle/>
                    <a:p>
                      <a:pPr algn="ctr"/>
                      <a:r>
                        <a:rPr lang="en-US" sz="1200" dirty="0" smtClean="0"/>
                        <a:t># Shared Solutions on NGS marks</a:t>
                      </a:r>
                      <a:endParaRPr lang="en-US" sz="1200" dirty="0"/>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smtClean="0"/>
                        <a:t>State</a:t>
                      </a:r>
                      <a:endParaRPr lang="en-US" sz="1200" dirty="0"/>
                    </a:p>
                  </a:txBody>
                  <a:tcPr marL="68580" marR="68580" marT="34290" marB="34290"/>
                </a:tc>
                <a:tc>
                  <a:txBody>
                    <a:bodyPr/>
                    <a:lstStyle/>
                    <a:p>
                      <a:pPr algn="ctr"/>
                      <a:r>
                        <a:rPr lang="en-US" sz="1200" dirty="0" smtClean="0"/>
                        <a:t>~20,400</a:t>
                      </a:r>
                      <a:endParaRPr lang="en-US" sz="1200" dirty="0"/>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Private Sector</a:t>
                      </a:r>
                    </a:p>
                  </a:txBody>
                  <a:tcPr marL="68580" marR="68580" marT="34290" marB="34290"/>
                </a:tc>
                <a:tc>
                  <a:txBody>
                    <a:bodyPr/>
                    <a:lstStyle/>
                    <a:p>
                      <a:pPr algn="ctr"/>
                      <a:r>
                        <a:rPr lang="en-US" sz="1200" dirty="0" smtClean="0"/>
                        <a:t>~4,400</a:t>
                      </a:r>
                      <a:endParaRPr lang="en-US" sz="1200" dirty="0"/>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Federal</a:t>
                      </a:r>
                    </a:p>
                  </a:txBody>
                  <a:tcPr marL="68580" marR="68580" marT="34290" marB="34290"/>
                </a:tc>
                <a:tc>
                  <a:txBody>
                    <a:bodyPr/>
                    <a:lstStyle/>
                    <a:p>
                      <a:pPr algn="ctr"/>
                      <a:r>
                        <a:rPr lang="en-US" sz="1200" dirty="0" smtClean="0"/>
                        <a:t>~3,100</a:t>
                      </a:r>
                      <a:endParaRPr lang="en-US" sz="1200" dirty="0"/>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smtClean="0"/>
                        <a:t>Academic</a:t>
                      </a:r>
                      <a:endParaRPr lang="en-US" sz="1200" dirty="0"/>
                    </a:p>
                  </a:txBody>
                  <a:tcPr marL="68580" marR="68580" marT="34290" marB="34290"/>
                </a:tc>
                <a:tc>
                  <a:txBody>
                    <a:bodyPr/>
                    <a:lstStyle/>
                    <a:p>
                      <a:pPr algn="ctr"/>
                      <a:r>
                        <a:rPr lang="en-US" sz="1200" dirty="0" smtClean="0"/>
                        <a:t>~800</a:t>
                      </a:r>
                      <a:endParaRPr lang="en-US" sz="1200" dirty="0"/>
                    </a:p>
                  </a:txBody>
                  <a:tcPr marL="68580" marR="68580" marT="34290" marB="34290"/>
                </a:tc>
                <a:extLst>
                  <a:ext uri="{0D108BD9-81ED-4DB2-BD59-A6C34878D82A}">
                    <a16:rowId xmlns:a16="http://schemas.microsoft.com/office/drawing/2014/main" val="2662671429"/>
                  </a:ext>
                </a:extLst>
              </a:tr>
            </a:tbl>
          </a:graphicData>
        </a:graphic>
      </p:graphicFrame>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sp>
        <p:nvSpPr>
          <p:cNvPr id="7" name="Rectangular Callout 6"/>
          <p:cNvSpPr/>
          <p:nvPr/>
        </p:nvSpPr>
        <p:spPr>
          <a:xfrm>
            <a:off x="2146697" y="3990976"/>
            <a:ext cx="1089422" cy="738188"/>
          </a:xfrm>
          <a:prstGeom prst="wedgeRectCallout">
            <a:avLst>
              <a:gd name="adj1" fmla="val -61708"/>
              <a:gd name="adj2" fmla="val -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9" name="TextBox 8"/>
          <p:cNvSpPr txBox="1"/>
          <p:nvPr/>
        </p:nvSpPr>
        <p:spPr>
          <a:xfrm>
            <a:off x="1068224" y="394629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ea typeface="+mj-ea"/>
                <a:cs typeface="+mj-cs"/>
                <a:sym typeface="Calibri"/>
              </a:rPr>
              <a:t>2018</a:t>
            </a:r>
            <a:endParaRPr kumimoji="0" lang="en-US" sz="1400" b="0" i="0" u="none" strike="noStrike" cap="none" spc="0" normalizeH="0" baseline="0" dirty="0">
              <a:ln>
                <a:noFill/>
              </a:ln>
              <a:solidFill>
                <a:schemeClr val="bg1"/>
              </a:solidFill>
              <a:effectLst/>
              <a:uFillTx/>
              <a:latin typeface="+mj-lt"/>
              <a:ea typeface="+mj-ea"/>
              <a:cs typeface="+mj-cs"/>
              <a:sym typeface="Calibri"/>
            </a:endParaRPr>
          </a:p>
        </p:txBody>
      </p:sp>
      <p:sp>
        <p:nvSpPr>
          <p:cNvPr id="10" name="TextBox 9"/>
          <p:cNvSpPr txBox="1"/>
          <p:nvPr/>
        </p:nvSpPr>
        <p:spPr>
          <a:xfrm>
            <a:off x="1068224" y="427289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ea typeface="+mj-ea"/>
                <a:cs typeface="+mj-cs"/>
                <a:sym typeface="Calibri"/>
              </a:rPr>
              <a:t>2020</a:t>
            </a:r>
            <a:endParaRPr kumimoji="0" lang="en-US" sz="1400" b="0"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172630372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Calibri"/>
              </a:rPr>
              <a:t>NGS Mark Recovery Webpage</a:t>
            </a:r>
          </a:p>
        </p:txBody>
      </p:sp>
      <p:sp>
        <p:nvSpPr>
          <p:cNvPr id="4" name="TextBox 3"/>
          <p:cNvSpPr txBox="1"/>
          <p:nvPr/>
        </p:nvSpPr>
        <p:spPr>
          <a:xfrm>
            <a:off x="152820" y="861782"/>
            <a:ext cx="8674985"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l="-211" t="-7295" r="211" b="7295"/>
          <a:stretch/>
        </p:blipFill>
        <p:spPr>
          <a:xfrm>
            <a:off x="12528" y="1861959"/>
            <a:ext cx="4054587" cy="3279929"/>
          </a:xfrm>
          <a:prstGeom prst="rect">
            <a:avLst/>
          </a:prstGeom>
        </p:spPr>
      </p:pic>
      <p:sp>
        <p:nvSpPr>
          <p:cNvPr id="9" name="Rectangle 8"/>
          <p:cNvSpPr/>
          <p:nvPr/>
        </p:nvSpPr>
        <p:spPr>
          <a:xfrm>
            <a:off x="1670469" y="1596812"/>
            <a:ext cx="5743880"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smtClean="0">
                <a:solidFill>
                  <a:srgbClr val="1F497D"/>
                </a:solidFill>
                <a:latin typeface="Calibri"/>
              </a:rPr>
              <a:t>https://geodesy.noaa.gov/surveys/mark-recovery/</a:t>
            </a:r>
            <a:endParaRPr lang="en-US" sz="2100" dirty="0">
              <a:solidFill>
                <a:srgbClr val="1F497D"/>
              </a:solidFill>
              <a:latin typeface="Calibri"/>
            </a:endParaRPr>
          </a:p>
        </p:txBody>
      </p:sp>
      <p:sp>
        <p:nvSpPr>
          <p:cNvPr id="10" name="Rectangle 9"/>
          <p:cNvSpPr/>
          <p:nvPr/>
        </p:nvSpPr>
        <p:spPr>
          <a:xfrm>
            <a:off x="6829519"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Tree>
    <p:extLst>
      <p:ext uri="{BB962C8B-B14F-4D97-AF65-F5344CB8AC3E}">
        <p14:creationId xmlns:p14="http://schemas.microsoft.com/office/powerpoint/2010/main" val="364714482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0" y="977462"/>
            <a:ext cx="2599429" cy="3792102"/>
            <a:chOff x="471380" y="1324669"/>
            <a:chExt cx="2599429" cy="2986013"/>
          </a:xfrm>
        </p:grpSpPr>
        <p:sp>
          <p:nvSpPr>
            <p:cNvPr id="205" name="TextBox 1"/>
            <p:cNvSpPr txBox="1"/>
            <p:nvPr/>
          </p:nvSpPr>
          <p:spPr>
            <a:xfrm>
              <a:off x="471381" y="1324669"/>
              <a:ext cx="2599428" cy="60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606033" y="2442494"/>
              <a:ext cx="1894106"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17375E"/>
                  </a:solidFill>
                  <a:latin typeface="Times New Roman"/>
                  <a:ea typeface="Times New Roman"/>
                  <a:cs typeface="Times New Roman"/>
                  <a:sym typeface="Times New Roman"/>
                </a:defRPr>
              </a:pPr>
              <a:r>
                <a:rPr lang="en-US" dirty="0" smtClean="0">
                  <a:solidFill>
                    <a:srgbClr val="002E97"/>
                  </a:solidFill>
                </a:rPr>
                <a:t>TNGIC</a:t>
              </a:r>
            </a:p>
            <a:p>
              <a:pPr algn="ctr">
                <a:defRPr>
                  <a:solidFill>
                    <a:srgbClr val="17375E"/>
                  </a:solidFill>
                  <a:latin typeface="Times New Roman"/>
                  <a:ea typeface="Times New Roman"/>
                  <a:cs typeface="Times New Roman"/>
                  <a:sym typeface="Times New Roman"/>
                </a:defRPr>
              </a:pPr>
              <a:r>
                <a:rPr lang="en-US" dirty="0" smtClean="0">
                  <a:solidFill>
                    <a:srgbClr val="002E97"/>
                  </a:solidFill>
                </a:rPr>
                <a:t>Annual Conference</a:t>
              </a:r>
              <a:endParaRPr lang="en-US" dirty="0" smtClean="0">
                <a:solidFill>
                  <a:srgbClr val="002E97"/>
                </a:solidFill>
              </a:endParaRPr>
            </a:p>
          </p:txBody>
        </p:sp>
        <p:sp>
          <p:nvSpPr>
            <p:cNvPr id="207" name="TextBox 4"/>
            <p:cNvSpPr txBox="1"/>
            <p:nvPr/>
          </p:nvSpPr>
          <p:spPr>
            <a:xfrm>
              <a:off x="471380" y="3801742"/>
              <a:ext cx="2163411"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smtClean="0">
                <a:solidFill>
                  <a:srgbClr val="002E97"/>
                </a:solidFill>
                <a:latin typeface="Times New Roman" panose="02020603050405020304" pitchFamily="18" charset="0"/>
                <a:cs typeface="Times New Roman" panose="02020603050405020304" pitchFamily="18" charset="0"/>
              </a:rPr>
              <a:t>Documents for 2022 (Just updated)</a:t>
            </a:r>
          </a:p>
          <a:p>
            <a:pPr lvl="1">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a:t>
            </a:r>
            <a:r>
              <a:rPr lang="en-US" dirty="0" smtClean="0">
                <a:solidFill>
                  <a:srgbClr val="002E97"/>
                </a:solidFill>
                <a:latin typeface="Times New Roman" panose="02020603050405020304" pitchFamily="18" charset="0"/>
                <a:cs typeface="Times New Roman" panose="02020603050405020304" pitchFamily="18" charset="0"/>
                <a:hlinkClick r:id="rId6"/>
              </a:rPr>
              <a:t>3: Working in the Modernized NSRS </a:t>
            </a:r>
            <a:endParaRPr lang="en-US" dirty="0" smtClean="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rPr>
              <a:t>	</a:t>
            </a:r>
            <a:endParaRPr dirty="0" smtClean="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smtClean="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122" name="Picture 2" descr="Geodetic Adviso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93" y="928966"/>
            <a:ext cx="5353975" cy="4023130"/>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829329" y="901057"/>
            <a:ext cx="14853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Regions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11" name="Group 10"/>
          <p:cNvGrpSpPr/>
          <p:nvPr/>
        </p:nvGrpSpPr>
        <p:grpSpPr>
          <a:xfrm>
            <a:off x="5726974" y="876352"/>
            <a:ext cx="3081746" cy="2373238"/>
            <a:chOff x="5905500" y="1243681"/>
            <a:chExt cx="2837176" cy="2184896"/>
          </a:xfrm>
        </p:grpSpPr>
        <p:pic>
          <p:nvPicPr>
            <p:cNvPr id="10" name="Picture 9"/>
            <p:cNvPicPr>
              <a:picLocks noChangeAspect="1"/>
            </p:cNvPicPr>
            <p:nvPr/>
          </p:nvPicPr>
          <p:blipFill>
            <a:blip r:embed="rId6"/>
            <a:stretch>
              <a:fillRect/>
            </a:stretch>
          </p:blipFill>
          <p:spPr>
            <a:xfrm>
              <a:off x="5905500" y="1293592"/>
              <a:ext cx="2837176" cy="2134985"/>
            </a:xfrm>
            <a:prstGeom prst="rect">
              <a:avLst/>
            </a:prstGeom>
          </p:spPr>
        </p:pic>
        <p:sp>
          <p:nvSpPr>
            <p:cNvPr id="8" name="TextBox 7"/>
            <p:cNvSpPr txBox="1"/>
            <p:nvPr/>
          </p:nvSpPr>
          <p:spPr>
            <a:xfrm>
              <a:off x="7036362" y="1243681"/>
              <a:ext cx="1460437" cy="340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37</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sp>
        <p:nvSpPr>
          <p:cNvPr id="12" name="Slide Number Placeholder 11"/>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002E97"/>
                </a:solidFill>
                <a:latin typeface="Times New Roman" panose="02020603050405020304" pitchFamily="18" charset="0"/>
                <a:cs typeface="Times New Roman" panose="02020603050405020304" pitchFamily="18" charset="0"/>
              </a:rPr>
              <a:t>Datums</a:t>
            </a:r>
            <a:r>
              <a:rPr lang="en-US" sz="4400" dirty="0" smtClean="0">
                <a:solidFill>
                  <a:srgbClr val="002E97"/>
                </a:solidFill>
                <a:latin typeface="Times New Roman" panose="02020603050405020304" pitchFamily="18" charset="0"/>
                <a:cs typeface="Times New Roman" panose="02020603050405020304" pitchFamily="18" charset="0"/>
              </a:rPr>
              <a:t> and Reference Frames</a:t>
            </a:r>
            <a:endParaRPr lang="en-US" sz="4400" dirty="0">
              <a:solidFill>
                <a:srgbClr val="002E97"/>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002E97"/>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a:t>
              </a:r>
              <a:r>
                <a:rPr lang="en-US" sz="1000" dirty="0" smtClean="0">
                  <a:latin typeface="Arial" panose="020B0604020202020204" pitchFamily="34" charset="0"/>
                  <a:cs typeface="Arial" panose="020B0604020202020204" pitchFamily="34" charset="0"/>
                </a:rPr>
                <a:t>ka P(</a:t>
              </a:r>
              <a:r>
                <a:rPr lang="en-US" sz="1000" dirty="0" err="1" smtClean="0">
                  <a:latin typeface="Arial" panose="020B0604020202020204" pitchFamily="34" charset="0"/>
                  <a:cs typeface="Arial" panose="020B0604020202020204" pitchFamily="34" charset="0"/>
                </a:rPr>
                <a:t>Lat,Lon,Ht</a:t>
              </a:r>
              <a:r>
                <a:rPr lang="en-US"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grpSp>
      <p:sp>
        <p:nvSpPr>
          <p:cNvPr id="28" name="TextBox 27"/>
          <p:cNvSpPr txBox="1"/>
          <p:nvPr/>
        </p:nvSpPr>
        <p:spPr>
          <a:xfrm>
            <a:off x="569244" y="4284993"/>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smtClean="0">
                  <a:solidFill>
                    <a:schemeClr val="accent1">
                      <a:lumMod val="75000"/>
                    </a:schemeClr>
                  </a:solidFill>
                </a:rPr>
                <a:t>60”, 2019</a:t>
              </a:r>
              <a:endParaRPr lang="en-US" dirty="0">
                <a:solidFill>
                  <a:schemeClr val="accent1">
                    <a:lumMod val="75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smtClean="0">
                  <a:solidFill>
                    <a:srgbClr val="C00000"/>
                  </a:solidFill>
                </a:rPr>
                <a:t>46”, 2017</a:t>
              </a:r>
              <a:endParaRPr lang="en-US" dirty="0">
                <a:solidFill>
                  <a:srgbClr val="C00000"/>
                </a:solidFill>
              </a:endParaRPr>
            </a:p>
          </p:txBody>
        </p:sp>
      </p:gr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002E97"/>
                </a:solidFill>
              </a:rPr>
              <a:t>G</a:t>
            </a:r>
            <a:r>
              <a:rPr lang="en-US" dirty="0" smtClean="0">
                <a:solidFill>
                  <a:srgbClr val="002E97"/>
                </a:solidFill>
              </a:rPr>
              <a:t>ravit</a:t>
            </a:r>
            <a:r>
              <a:rPr dirty="0" smtClean="0">
                <a:solidFill>
                  <a:srgbClr val="002E97"/>
                </a:solidFill>
              </a:rPr>
              <a:t>y</a:t>
            </a:r>
            <a:r>
              <a:rPr lang="en-US" dirty="0" smtClean="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E97"/>
                  </a:solidFill>
                  <a:latin typeface="Times New Roman" panose="02020603050405020304" pitchFamily="18" charset="0"/>
                  <a:cs typeface="Times New Roman" panose="02020603050405020304" pitchFamily="18" charset="0"/>
                </a:rPr>
                <a:t>Al-</a:t>
              </a:r>
              <a:r>
                <a:rPr lang="en-US" sz="3200" dirty="0" err="1" smtClean="0">
                  <a:solidFill>
                    <a:srgbClr val="002E97"/>
                  </a:solidFill>
                  <a:latin typeface="Times New Roman" panose="02020603050405020304" pitchFamily="18" charset="0"/>
                  <a:cs typeface="Times New Roman" panose="02020603050405020304" pitchFamily="18" charset="0"/>
                </a:rPr>
                <a:t>Khazini</a:t>
              </a:r>
              <a:r>
                <a:rPr lang="en-US" sz="3200" dirty="0" smtClean="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5694</TotalTime>
  <Words>1959</Words>
  <Application>Microsoft Office PowerPoint</Application>
  <PresentationFormat>On-screen Show (16:9)</PresentationFormat>
  <Paragraphs>342</Paragraphs>
  <Slides>27</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Arial Black</vt:lpstr>
      <vt:lpstr>Calibri</vt:lpstr>
      <vt:lpstr>Helvetica</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ways to determine coordinates in Modernized NSRS  </vt:lpstr>
      <vt:lpstr>PowerPoint Presentation</vt:lpstr>
      <vt:lpstr>PowerPoint Presentation</vt:lpstr>
      <vt:lpstr>PowerPoint Presentation</vt:lpstr>
      <vt:lpstr>PowerPoint Presentation</vt:lpstr>
      <vt:lpstr>OPUS Shared Solutions Dashboard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151</cp:revision>
  <dcterms:modified xsi:type="dcterms:W3CDTF">2021-04-13T21:33:40Z</dcterms:modified>
</cp:coreProperties>
</file>