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56" r:id="rId3"/>
    <p:sldId id="260" r:id="rId4"/>
    <p:sldId id="258" r:id="rId5"/>
    <p:sldId id="262" r:id="rId6"/>
    <p:sldId id="277" r:id="rId7"/>
    <p:sldId id="276" r:id="rId8"/>
    <p:sldId id="266" r:id="rId9"/>
    <p:sldId id="265" r:id="rId10"/>
    <p:sldId id="269" r:id="rId11"/>
    <p:sldId id="267" r:id="rId12"/>
    <p:sldId id="261" r:id="rId13"/>
    <p:sldId id="263" r:id="rId14"/>
    <p:sldId id="264" r:id="rId15"/>
    <p:sldId id="272" r:id="rId16"/>
    <p:sldId id="271" r:id="rId17"/>
    <p:sldId id="270" r:id="rId18"/>
    <p:sldId id="273" r:id="rId19"/>
    <p:sldId id="274" r:id="rId20"/>
    <p:sldId id="275" r:id="rId2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002994"/>
    <a:srgbClr val="E9EDF4"/>
    <a:srgbClr val="D0D8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163" autoAdjust="0"/>
  </p:normalViewPr>
  <p:slideViewPr>
    <p:cSldViewPr snapToGrid="0" snapToObjects="1">
      <p:cViewPr varScale="1">
        <p:scale>
          <a:sx n="75" d="100"/>
          <a:sy n="75" d="100"/>
        </p:scale>
        <p:origin x="1038" y="5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BD2D5D-446F-40EC-8142-E2ED56BDE9B4}" type="datetimeFigureOut">
              <a:rPr lang="en-US" smtClean="0"/>
              <a:t>3/11/2019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DF768-C3B1-490F-B628-A1A614BB0963}" type="slidenum">
              <a:rPr lang="en-US" smtClean="0"/>
              <a:t>‹#›</a:t>
            </a:fld>
            <a:endParaRPr lang="en-US"/>
          </a:p>
        </p:txBody>
      </p:sp>
    </p:spTree>
    <p:extLst>
      <p:ext uri="{BB962C8B-B14F-4D97-AF65-F5344CB8AC3E}">
        <p14:creationId xmlns:p14="http://schemas.microsoft.com/office/powerpoint/2010/main" val="70874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brief</a:t>
            </a:r>
            <a:r>
              <a:rPr lang="en-US" baseline="0" dirty="0" smtClean="0"/>
              <a:t> presentation on the history of the NSRS</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a:t>
            </a:fld>
            <a:endParaRPr lang="en-US"/>
          </a:p>
        </p:txBody>
      </p:sp>
    </p:spTree>
    <p:extLst>
      <p:ext uri="{BB962C8B-B14F-4D97-AF65-F5344CB8AC3E}">
        <p14:creationId xmlns:p14="http://schemas.microsoft.com/office/powerpoint/2010/main" val="2380553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ea typeface="ＭＳ Ｐゴシック" charset="0"/>
              </a:rPr>
              <a:t>CORS, right animated</a:t>
            </a:r>
            <a:r>
              <a:rPr lang="en-US" baseline="0" dirty="0" smtClean="0">
                <a:ea typeface="ＭＳ Ｐゴシック" charset="0"/>
              </a:rPr>
              <a:t> gif is a time series of GNSS vectors used for the 2011 National Adjustment used to develop NAD83 (2011)</a:t>
            </a:r>
            <a:endParaRPr lang="en-US" dirty="0" smtClean="0">
              <a:ea typeface="ＭＳ Ｐゴシック" charset="0"/>
            </a:endParaRPr>
          </a:p>
          <a:p>
            <a:pPr>
              <a:defRPr/>
            </a:pPr>
            <a:endParaRPr lang="en-US" dirty="0" smtClean="0">
              <a:ea typeface="ＭＳ Ｐゴシック" charset="0"/>
            </a:endParaRPr>
          </a:p>
          <a:p>
            <a:pPr eaLnBrk="1" hangingPunct="1">
              <a:lnSpc>
                <a:spcPct val="90000"/>
              </a:lnSpc>
              <a:spcBef>
                <a:spcPct val="0"/>
              </a:spcBef>
              <a:defRPr/>
            </a:pPr>
            <a:r>
              <a:rPr lang="en-US" altLang="en-US" sz="1000" dirty="0" smtClean="0">
                <a:latin typeface="Arial" pitchFamily="34" charset="0"/>
              </a:rPr>
              <a:t>NOAA’s National Geodetic Survey (NGS) manages a network of Continuously Operating Reference Stations (CORS) that provide Global Navigation Satellite System (GNSS) data to support three-dimensional positioning, meteorology, space weather, and geophysical applications throughout the United States, its territories, and a few foreign countries. </a:t>
            </a:r>
          </a:p>
          <a:p>
            <a:pPr eaLnBrk="1" hangingPunct="1">
              <a:lnSpc>
                <a:spcPct val="90000"/>
              </a:lnSpc>
              <a:spcBef>
                <a:spcPct val="0"/>
              </a:spcBef>
              <a:defRPr/>
            </a:pPr>
            <a:endParaRPr lang="en-US" altLang="en-US" sz="1000" dirty="0" smtClean="0">
              <a:latin typeface="Arial" pitchFamily="34" charset="0"/>
            </a:endParaRPr>
          </a:p>
          <a:p>
            <a:pPr eaLnBrk="1" hangingPunct="1">
              <a:lnSpc>
                <a:spcPct val="90000"/>
              </a:lnSpc>
              <a:spcBef>
                <a:spcPct val="0"/>
              </a:spcBef>
              <a:defRPr/>
            </a:pPr>
            <a:r>
              <a:rPr lang="en-US" altLang="en-US" sz="1000" dirty="0" smtClean="0">
                <a:latin typeface="Arial" pitchFamily="34" charset="0"/>
              </a:rPr>
              <a:t>The CORS network is a multi-purpose cooperative endeavor involving over 200 government, academic, and private organizations.  </a:t>
            </a:r>
          </a:p>
          <a:p>
            <a:pPr eaLnBrk="1" hangingPunct="1">
              <a:lnSpc>
                <a:spcPct val="90000"/>
              </a:lnSpc>
              <a:spcBef>
                <a:spcPct val="0"/>
              </a:spcBef>
              <a:defRPr/>
            </a:pPr>
            <a:endParaRPr lang="en-US" altLang="en-US" sz="1000" dirty="0" smtClean="0">
              <a:latin typeface="Arial" pitchFamily="34" charset="0"/>
            </a:endParaRPr>
          </a:p>
          <a:p>
            <a:pPr eaLnBrk="1" hangingPunct="1">
              <a:lnSpc>
                <a:spcPct val="90000"/>
              </a:lnSpc>
              <a:spcBef>
                <a:spcPct val="0"/>
              </a:spcBef>
              <a:spcAft>
                <a:spcPts val="588"/>
              </a:spcAft>
              <a:defRPr/>
            </a:pPr>
            <a:r>
              <a:rPr lang="en-US" altLang="en-US" sz="1000" dirty="0" smtClean="0">
                <a:latin typeface="Arial" pitchFamily="34" charset="0"/>
              </a:rPr>
              <a:t>CORS enables users to determine (with the proper tools and equipment) centimeter-level positions with respect to the NSRS, by simultaneously processing their own GNSS data with data from the CORS Network. </a:t>
            </a:r>
          </a:p>
          <a:p>
            <a:pPr eaLnBrk="1" hangingPunct="1">
              <a:lnSpc>
                <a:spcPct val="90000"/>
              </a:lnSpc>
              <a:spcBef>
                <a:spcPct val="0"/>
              </a:spcBef>
              <a:spcAft>
                <a:spcPts val="588"/>
              </a:spcAft>
              <a:defRPr/>
            </a:pPr>
            <a:endParaRPr lang="en-US" altLang="en-US" sz="1000" dirty="0" smtClean="0">
              <a:latin typeface="Arial" pitchFamily="34" charset="0"/>
            </a:endParaRPr>
          </a:p>
          <a:p>
            <a:pPr eaLnBrk="1" hangingPunct="1">
              <a:lnSpc>
                <a:spcPct val="90000"/>
              </a:lnSpc>
              <a:spcBef>
                <a:spcPct val="0"/>
              </a:spcBef>
              <a:spcAft>
                <a:spcPts val="588"/>
              </a:spcAft>
              <a:defRPr/>
            </a:pPr>
            <a:r>
              <a:rPr lang="en-US" altLang="en-US" sz="1000" dirty="0" smtClean="0">
                <a:latin typeface="Arial" pitchFamily="34" charset="0"/>
                <a:cs typeface="Arial" pitchFamily="34" charset="0"/>
              </a:rPr>
              <a:t>Co-located with tide stations, CORS can contribute to local and global sea-level rise calculations by measuring land subsidence relative to water levels.  </a:t>
            </a:r>
          </a:p>
          <a:p>
            <a:pPr eaLnBrk="1" hangingPunct="1">
              <a:lnSpc>
                <a:spcPct val="90000"/>
              </a:lnSpc>
              <a:spcBef>
                <a:spcPct val="0"/>
              </a:spcBef>
              <a:spcAft>
                <a:spcPts val="588"/>
              </a:spcAft>
              <a:defRPr/>
            </a:pPr>
            <a:endParaRPr lang="en-US" altLang="en-US" sz="1000" dirty="0" smtClean="0">
              <a:latin typeface="Arial" pitchFamily="34" charset="0"/>
              <a:cs typeface="Arial" pitchFamily="34" charset="0"/>
            </a:endParaRPr>
          </a:p>
          <a:p>
            <a:pPr eaLnBrk="1" hangingPunct="1">
              <a:lnSpc>
                <a:spcPct val="90000"/>
              </a:lnSpc>
              <a:spcBef>
                <a:spcPct val="0"/>
              </a:spcBef>
              <a:spcAft>
                <a:spcPts val="588"/>
              </a:spcAft>
              <a:defRPr/>
            </a:pPr>
            <a:r>
              <a:rPr lang="en-US" altLang="en-US" sz="1000" dirty="0" smtClean="0">
                <a:latin typeface="Arial" pitchFamily="34" charset="0"/>
                <a:cs typeface="Arial" pitchFamily="34" charset="0"/>
              </a:rPr>
              <a:t>CORS data can also used to monitor and predict the distribution of moisture and electrons in the atmosphere, as well as produce ionosphere models of total electron content (TEC) </a:t>
            </a:r>
            <a:r>
              <a:rPr lang="en-US" altLang="en-US" sz="1000" dirty="0" smtClean="0"/>
              <a:t>that impact GNSS-derived position accuracy</a:t>
            </a:r>
            <a:r>
              <a:rPr lang="en-US" altLang="en-US" sz="1000" dirty="0" smtClean="0">
                <a:latin typeface="Arial" pitchFamily="34" charset="0"/>
              </a:rPr>
              <a:t>.</a:t>
            </a:r>
          </a:p>
          <a:p>
            <a:pPr marL="0" lvl="1" eaLnBrk="1" hangingPunct="1">
              <a:lnSpc>
                <a:spcPct val="90000"/>
              </a:lnSpc>
              <a:spcBef>
                <a:spcPct val="0"/>
              </a:spcBef>
              <a:spcAft>
                <a:spcPts val="588"/>
              </a:spcAft>
              <a:defRPr/>
            </a:pPr>
            <a:r>
              <a:rPr lang="en-US" altLang="en-US" sz="1400" dirty="0" smtClean="0">
                <a:latin typeface="Arial" pitchFamily="34" charset="0"/>
              </a:rPr>
              <a:t/>
            </a:r>
            <a:br>
              <a:rPr lang="en-US" altLang="en-US" sz="1400" dirty="0" smtClean="0">
                <a:latin typeface="Arial" pitchFamily="34" charset="0"/>
              </a:rPr>
            </a:br>
            <a:r>
              <a:rPr lang="en-US" altLang="en-US" sz="1400" dirty="0" smtClean="0">
                <a:latin typeface="Arial" pitchFamily="34" charset="0"/>
              </a:rPr>
              <a:t>A 2009 socioeconomic scoping study, estimated CORS benefits to the nation are $750 million per year.</a:t>
            </a:r>
          </a:p>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10</a:t>
            </a:fld>
            <a:endParaRPr lang="en-US"/>
          </a:p>
        </p:txBody>
      </p:sp>
    </p:spTree>
    <p:extLst>
      <p:ext uri="{BB962C8B-B14F-4D97-AF65-F5344CB8AC3E}">
        <p14:creationId xmlns:p14="http://schemas.microsoft.com/office/powerpoint/2010/main" val="2417826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NGVD29 </a:t>
            </a:r>
            <a:r>
              <a:rPr lang="en-US" altLang="en-US" dirty="0" smtClean="0">
                <a:solidFill>
                  <a:schemeClr val="tx2">
                    <a:lumMod val="75000"/>
                  </a:schemeClr>
                </a:solidFill>
                <a:latin typeface="Arial" panose="020B0604020202020204" pitchFamily="34" charset="0"/>
                <a:cs typeface="Arial" panose="020B0604020202020204" pitchFamily="34" charset="0"/>
              </a:rPr>
              <a:t>on left</a:t>
            </a:r>
          </a:p>
          <a:p>
            <a:r>
              <a:rPr lang="en-US" altLang="en-US" dirty="0" smtClean="0">
                <a:solidFill>
                  <a:schemeClr val="tx2">
                    <a:lumMod val="75000"/>
                  </a:schemeClr>
                </a:solidFill>
                <a:latin typeface="Arial" panose="020B0604020202020204" pitchFamily="34" charset="0"/>
                <a:cs typeface="Arial" panose="020B0604020202020204" pitchFamily="34" charset="0"/>
              </a:rPr>
              <a:t>NAVD88 </a:t>
            </a:r>
            <a:r>
              <a:rPr lang="en-US" altLang="en-US" dirty="0" smtClean="0">
                <a:solidFill>
                  <a:schemeClr val="tx2">
                    <a:lumMod val="75000"/>
                  </a:schemeClr>
                </a:solidFill>
                <a:latin typeface="Arial" panose="020B0604020202020204" pitchFamily="34" charset="0"/>
                <a:cs typeface="Arial" panose="020B0604020202020204" pitchFamily="34" charset="0"/>
              </a:rPr>
              <a:t>on the </a:t>
            </a:r>
            <a:r>
              <a:rPr lang="en-US" altLang="en-US" dirty="0" smtClean="0">
                <a:solidFill>
                  <a:schemeClr val="tx2">
                    <a:lumMod val="75000"/>
                  </a:schemeClr>
                </a:solidFill>
                <a:latin typeface="Arial" panose="020B0604020202020204" pitchFamily="34" charset="0"/>
                <a:cs typeface="Arial" panose="020B0604020202020204" pitchFamily="34" charset="0"/>
              </a:rPr>
              <a:t>right</a:t>
            </a:r>
          </a:p>
          <a:p>
            <a:endParaRPr lang="en-US" altLang="en-US" dirty="0" smtClean="0">
              <a:solidFill>
                <a:schemeClr val="tx2">
                  <a:lumMod val="75000"/>
                </a:schemeClr>
              </a:solidFill>
              <a:latin typeface="Arial" panose="020B0604020202020204" pitchFamily="34" charset="0"/>
              <a:cs typeface="Arial" panose="020B0604020202020204" pitchFamily="34" charset="0"/>
            </a:endParaRPr>
          </a:p>
          <a:p>
            <a:r>
              <a:rPr lang="en-US" altLang="en-US" dirty="0" smtClean="0">
                <a:solidFill>
                  <a:schemeClr val="tx2">
                    <a:lumMod val="75000"/>
                  </a:schemeClr>
                </a:solidFill>
                <a:latin typeface="Arial" panose="020B0604020202020204" pitchFamily="34" charset="0"/>
                <a:cs typeface="Arial" panose="020B0604020202020204" pitchFamily="34" charset="0"/>
              </a:rPr>
              <a:t>Over the last 100+ years NGS has continued to densify the network that defined for the heights of the US.  Leveling is a very arduous and time consuming surveying method but provides height difference much more precise and accurate than</a:t>
            </a:r>
            <a:r>
              <a:rPr lang="en-US" altLang="en-US" baseline="0" dirty="0" smtClean="0">
                <a:solidFill>
                  <a:schemeClr val="tx2">
                    <a:lumMod val="75000"/>
                  </a:schemeClr>
                </a:solidFill>
                <a:latin typeface="Arial" panose="020B0604020202020204" pitchFamily="34" charset="0"/>
                <a:cs typeface="Arial" panose="020B0604020202020204" pitchFamily="34" charset="0"/>
              </a:rPr>
              <a:t> can be achieved with most other methods.  </a:t>
            </a:r>
            <a:endParaRPr lang="en-US" altLang="en-US" dirty="0" smtClean="0">
              <a:solidFill>
                <a:schemeClr val="tx2">
                  <a:lumMod val="75000"/>
                </a:schemeClr>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11</a:t>
            </a:fld>
            <a:endParaRPr lang="en-US"/>
          </a:p>
        </p:txBody>
      </p:sp>
    </p:spTree>
    <p:extLst>
      <p:ext uri="{BB962C8B-B14F-4D97-AF65-F5344CB8AC3E}">
        <p14:creationId xmlns:p14="http://schemas.microsoft.com/office/powerpoint/2010/main" val="185180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These Vertical</a:t>
            </a:r>
            <a:r>
              <a:rPr lang="en-US" altLang="en-US" baseline="0" dirty="0" smtClean="0">
                <a:solidFill>
                  <a:schemeClr val="tx2">
                    <a:lumMod val="75000"/>
                  </a:schemeClr>
                </a:solidFill>
                <a:latin typeface="Arial" panose="020B0604020202020204" pitchFamily="34" charset="0"/>
                <a:cs typeface="Arial" panose="020B0604020202020204" pitchFamily="34" charset="0"/>
              </a:rPr>
              <a:t> </a:t>
            </a:r>
            <a:r>
              <a:rPr lang="en-US" altLang="en-US" baseline="0" dirty="0" err="1" smtClean="0">
                <a:solidFill>
                  <a:schemeClr val="tx2">
                    <a:lumMod val="75000"/>
                  </a:schemeClr>
                </a:solidFill>
                <a:latin typeface="Arial" panose="020B0604020202020204" pitchFamily="34" charset="0"/>
                <a:cs typeface="Arial" panose="020B0604020202020204" pitchFamily="34" charset="0"/>
              </a:rPr>
              <a:t>Datums</a:t>
            </a:r>
            <a:r>
              <a:rPr lang="en-US" altLang="en-US" baseline="0" dirty="0" smtClean="0">
                <a:solidFill>
                  <a:schemeClr val="tx2">
                    <a:lumMod val="75000"/>
                  </a:schemeClr>
                </a:solidFill>
                <a:latin typeface="Arial" panose="020B0604020202020204" pitchFamily="34" charset="0"/>
                <a:cs typeface="Arial" panose="020B0604020202020204" pitchFamily="34" charset="0"/>
              </a:rPr>
              <a:t> are all developed using leveling based data for the respective areas.  This leveling data was collected over the last 200 years but most of it in the 1930s and 1940s.</a:t>
            </a:r>
          </a:p>
          <a:p>
            <a:endParaRPr lang="en-US" baseline="0" dirty="0" smtClean="0">
              <a:solidFill>
                <a:schemeClr val="tx2">
                  <a:lumMod val="75000"/>
                </a:schemeClr>
              </a:solidFill>
              <a:latin typeface="Arial" panose="020B0604020202020204" pitchFamily="34" charset="0"/>
              <a:cs typeface="Arial" panose="020B0604020202020204" pitchFamily="34" charset="0"/>
            </a:endParaRPr>
          </a:p>
          <a:p>
            <a:r>
              <a:rPr lang="en-US" altLang="en-US" dirty="0" smtClean="0"/>
              <a:t>Explanation of 1930s leveling by Dave Doyle:</a:t>
            </a:r>
          </a:p>
          <a:p>
            <a:endParaRPr lang="en-US" altLang="en-US" dirty="0" smtClean="0"/>
          </a:p>
          <a:p>
            <a:r>
              <a:rPr lang="en-US" altLang="en-US" dirty="0" smtClean="0"/>
              <a:t>Why more activity in the 30s.  First of all it was both triangulation as well as leveling.  The development of the portable Bilby Steel Tower in 1927 was a major advancement in the ability of USC&amp;GS to conduct triangulation.  With Roosevelt's election in 1933 and his initiative of the New Deal there was improved funding for many of the C&amp;GS programs.  As to specifically the leveling there were actually two parts - 1) new hires and improved funding for  the full array of C&amp;GS surveying and charting programs and 2) the instigation of the Civil Works Administration (CWA) which set up geodetic surveying programs in virtually all 48 states some of which are still in place today (NC, NJ and SC).  The CWA surveying programs were funded by congress and the monies passed through C&amp;GS but they had little control beyond that.  Each state had their own coordinator and in some cases thousands of marks were set and surveyed.  For example go into the archives and look for two red books "</a:t>
            </a:r>
            <a:r>
              <a:rPr lang="en-US" altLang="en-US" i="1" dirty="0" smtClean="0"/>
              <a:t>Geodetic Survey of Georgia.</a:t>
            </a:r>
            <a:r>
              <a:rPr lang="en-US" altLang="en-US" dirty="0" smtClean="0"/>
              <a:t>"  There was a really significant amount of traverse and leveling that was conducted under the CWA effort - regrettably virtually all of it was never submitted to C&amp;GS for inclusion in the national reference frame - while many of the marks still exists only a very small percentage were ever later tied in by C&amp;S/NGS field parties into the reference frame.  In most cases the marks used were inscribed U.S. Coast &amp; Geodetic Survey and State Survey.</a:t>
            </a:r>
          </a:p>
          <a:p>
            <a:endParaRPr lang="en-US" dirty="0" smtClean="0"/>
          </a:p>
        </p:txBody>
      </p:sp>
      <p:sp>
        <p:nvSpPr>
          <p:cNvPr id="4" name="Slide Number Placeholder 3"/>
          <p:cNvSpPr>
            <a:spLocks noGrp="1"/>
          </p:cNvSpPr>
          <p:nvPr>
            <p:ph type="sldNum" sz="quarter" idx="10"/>
          </p:nvPr>
        </p:nvSpPr>
        <p:spPr/>
        <p:txBody>
          <a:bodyPr/>
          <a:lstStyle/>
          <a:p>
            <a:fld id="{9A4DF768-C3B1-490F-B628-A1A614BB0963}" type="slidenum">
              <a:rPr lang="en-US" smtClean="0"/>
              <a:t>12</a:t>
            </a:fld>
            <a:endParaRPr lang="en-US"/>
          </a:p>
        </p:txBody>
      </p:sp>
    </p:spTree>
    <p:extLst>
      <p:ext uri="{BB962C8B-B14F-4D97-AF65-F5344CB8AC3E}">
        <p14:creationId xmlns:p14="http://schemas.microsoft.com/office/powerpoint/2010/main" val="2836760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Gravimetric Geoid</a:t>
            </a:r>
            <a:r>
              <a:rPr lang="en-US" baseline="0" dirty="0" smtClean="0"/>
              <a:t> models are developed using the best gravity data and topography data of the time.  The geoid is an approximate reference surface that often termed “Sea Level”.  This is what is used by GNSS observations to convert an ellipsoid height (provided using GNSS) into an elevation also known as an </a:t>
            </a:r>
            <a:r>
              <a:rPr lang="en-US" baseline="0" dirty="0" err="1" smtClean="0"/>
              <a:t>Orthometric</a:t>
            </a:r>
            <a:r>
              <a:rPr lang="en-US" baseline="0" dirty="0" smtClean="0"/>
              <a:t> Height.</a:t>
            </a:r>
          </a:p>
          <a:p>
            <a:endParaRPr lang="en-US" baseline="0" dirty="0" smtClean="0"/>
          </a:p>
          <a:p>
            <a:r>
              <a:rPr lang="en-US" dirty="0" smtClean="0"/>
              <a:t>Hybrid geoid models are generated by developing a gravimetric geoid and then fitting it to a known</a:t>
            </a:r>
            <a:r>
              <a:rPr lang="en-US" baseline="0" dirty="0" smtClean="0"/>
              <a:t> vertical datum.  In the case of NGS we take a beautifully formed gravimetric model and hammer it to fit NAVD88 so that you can get a precise NAVD88 elevation from GNSS.</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13</a:t>
            </a:fld>
            <a:endParaRPr lang="en-US"/>
          </a:p>
        </p:txBody>
      </p:sp>
    </p:spTree>
    <p:extLst>
      <p:ext uri="{BB962C8B-B14F-4D97-AF65-F5344CB8AC3E}">
        <p14:creationId xmlns:p14="http://schemas.microsoft.com/office/powerpoint/2010/main" val="812536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Metadata is pivotal to understanding</a:t>
            </a:r>
            <a:r>
              <a:rPr lang="en-US" baseline="0" dirty="0" smtClean="0"/>
              <a:t> what system your data is in so you can make appropriate comparisons with other data.  There have several realizations of NAD83 and many of them have specific geoid models that should be used with.  Using the wrong geoid model with data in a different datum will provide inaccurate heights due to variations in the horizontal and vertical data.</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14</a:t>
            </a:fld>
            <a:endParaRPr lang="en-US"/>
          </a:p>
        </p:txBody>
      </p:sp>
    </p:spTree>
    <p:extLst>
      <p:ext uri="{BB962C8B-B14F-4D97-AF65-F5344CB8AC3E}">
        <p14:creationId xmlns:p14="http://schemas.microsoft.com/office/powerpoint/2010/main" val="973478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Geoid18</a:t>
            </a:r>
            <a:r>
              <a:rPr lang="en-US" baseline="0" dirty="0" smtClean="0"/>
              <a:t> has just been released to beta.  This will be the final geoid model for NAVD88 and the best science was used to create it.</a:t>
            </a:r>
          </a:p>
          <a:p>
            <a:endParaRPr lang="en-US" baseline="0" dirty="0" smtClean="0"/>
          </a:p>
          <a:p>
            <a:r>
              <a:rPr lang="en-US" dirty="0" smtClean="0"/>
              <a:t>https://beta.ngs.noaa.gov/GEOID/GEOID18/</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15</a:t>
            </a:fld>
            <a:endParaRPr lang="en-US"/>
          </a:p>
        </p:txBody>
      </p:sp>
    </p:spTree>
    <p:extLst>
      <p:ext uri="{BB962C8B-B14F-4D97-AF65-F5344CB8AC3E}">
        <p14:creationId xmlns:p14="http://schemas.microsoft.com/office/powerpoint/2010/main" val="2015507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plans to</a:t>
            </a:r>
            <a:r>
              <a:rPr lang="en-US" baseline="0" dirty="0" smtClean="0"/>
              <a:t> make all the transformations in these applications consistent, currently NCAT is the most accurate for horizontal transformations.</a:t>
            </a:r>
            <a:endParaRPr lang="en-US" dirty="0" smtClean="0"/>
          </a:p>
          <a:p>
            <a:r>
              <a:rPr lang="en-US" dirty="0" smtClean="0"/>
              <a:t>NCAT https://geodesy.noaa.gov/NCAT/</a:t>
            </a:r>
          </a:p>
          <a:p>
            <a:r>
              <a:rPr lang="en-US" dirty="0" err="1" smtClean="0"/>
              <a:t>Vdatum</a:t>
            </a:r>
            <a:r>
              <a:rPr lang="en-US" dirty="0" smtClean="0"/>
              <a:t> https://vdatum.noaa.gov/vdatumweb/</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16</a:t>
            </a:fld>
            <a:endParaRPr lang="en-US"/>
          </a:p>
        </p:txBody>
      </p:sp>
    </p:spTree>
    <p:extLst>
      <p:ext uri="{BB962C8B-B14F-4D97-AF65-F5344CB8AC3E}">
        <p14:creationId xmlns:p14="http://schemas.microsoft.com/office/powerpoint/2010/main" val="1231171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NGS Regional Geodetic Advisors are a pivotal resource to helping federal,</a:t>
            </a:r>
            <a:r>
              <a:rPr lang="en-US" baseline="0" dirty="0" smtClean="0"/>
              <a:t> states and local governments understand geodesy in their unique locations.</a:t>
            </a:r>
          </a:p>
          <a:p>
            <a:endParaRPr lang="en-US" baseline="0" dirty="0" smtClean="0"/>
          </a:p>
          <a:p>
            <a:r>
              <a:rPr lang="en-US" dirty="0" smtClean="0"/>
              <a:t>https://geodesy.noaa.gov/ADVISORS/</a:t>
            </a:r>
          </a:p>
          <a:p>
            <a:endParaRPr lang="en-US" dirty="0" smtClean="0"/>
          </a:p>
          <a:p>
            <a:r>
              <a:rPr lang="en-US" dirty="0" smtClean="0"/>
              <a:t>We</a:t>
            </a:r>
            <a:r>
              <a:rPr lang="en-US" baseline="0" dirty="0" smtClean="0"/>
              <a:t> hope to have a state or university coordinator in every state to help feed state level information up to NGS as well has filter NGS information down</a:t>
            </a:r>
          </a:p>
          <a:p>
            <a:r>
              <a:rPr lang="en-US" dirty="0" smtClean="0"/>
              <a:t>https://geodesy.noaa.gov/ADVISORS/state-geodetic-coordinators.shtml</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18</a:t>
            </a:fld>
            <a:endParaRPr lang="en-US"/>
          </a:p>
        </p:txBody>
      </p:sp>
    </p:spTree>
    <p:extLst>
      <p:ext uri="{BB962C8B-B14F-4D97-AF65-F5344CB8AC3E}">
        <p14:creationId xmlns:p14="http://schemas.microsoft.com/office/powerpoint/2010/main" val="424462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2</a:t>
            </a:fld>
            <a:endParaRPr lang="en-US"/>
          </a:p>
        </p:txBody>
      </p:sp>
    </p:spTree>
    <p:extLst>
      <p:ext uri="{BB962C8B-B14F-4D97-AF65-F5344CB8AC3E}">
        <p14:creationId xmlns:p14="http://schemas.microsoft.com/office/powerpoint/2010/main" val="3826774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smtClean="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smtClean="0"/>
          </a:p>
          <a:p>
            <a:pPr eaLnBrk="1" hangingPunct="1">
              <a:spcBef>
                <a:spcPct val="0"/>
              </a:spcBef>
              <a:defRPr/>
            </a:pPr>
            <a:r>
              <a:rPr lang="en-US" altLang="en-US" dirty="0" smtClean="0"/>
              <a:t>We began on a mission established by Thomas Jefferson in 1807 to conduct a “Survey of the Coast” (as the United States Coast Survey). </a:t>
            </a:r>
          </a:p>
          <a:p>
            <a:pPr eaLnBrk="1" hangingPunct="1">
              <a:spcBef>
                <a:spcPct val="0"/>
              </a:spcBef>
              <a:defRPr/>
            </a:pPr>
            <a:endParaRPr lang="en-US" altLang="en-US" dirty="0" smtClean="0"/>
          </a:p>
          <a:p>
            <a:pPr eaLnBrk="1" hangingPunct="1">
              <a:spcBef>
                <a:spcPct val="0"/>
              </a:spcBef>
              <a:defRPr/>
            </a:pPr>
            <a:r>
              <a:rPr lang="en-US" altLang="en-US" dirty="0" smtClean="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smtClean="0"/>
          </a:p>
          <a:p>
            <a:pPr eaLnBrk="1" hangingPunct="1">
              <a:spcBef>
                <a:spcPct val="0"/>
              </a:spcBef>
              <a:defRPr/>
            </a:pPr>
            <a:r>
              <a:rPr lang="en-US" altLang="en-US" dirty="0" smtClean="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3</a:t>
            </a:fld>
            <a:endParaRPr lang="en-US"/>
          </a:p>
        </p:txBody>
      </p:sp>
    </p:spTree>
    <p:extLst>
      <p:ext uri="{BB962C8B-B14F-4D97-AF65-F5344CB8AC3E}">
        <p14:creationId xmlns:p14="http://schemas.microsoft.com/office/powerpoint/2010/main" val="115278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Foundation</a:t>
            </a:r>
            <a:r>
              <a:rPr lang="en-US" baseline="0" dirty="0" smtClean="0"/>
              <a:t> image credit </a:t>
            </a:r>
            <a:r>
              <a:rPr lang="en-US" baseline="0" dirty="0" smtClean="0"/>
              <a:t>Armchairbuilder.com - http://armchairbuilder.com/resources/how-to-build-your-own-home</a:t>
            </a:r>
          </a:p>
          <a:p>
            <a:endParaRPr lang="en-US" baseline="0" dirty="0" smtClean="0"/>
          </a:p>
          <a:p>
            <a:r>
              <a:rPr lang="en-US" dirty="0" smtClean="0"/>
              <a:t>The National Spatial Reference System is our nations</a:t>
            </a:r>
            <a:r>
              <a:rPr lang="en-US" baseline="0" dirty="0" smtClean="0"/>
              <a:t> geospatial infrastructure from which all positioning (with the exclusion of military/DOD)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9A4DF768-C3B1-490F-B628-A1A614BB0963}" type="slidenum">
              <a:rPr lang="en-US" smtClean="0"/>
              <a:t>4</a:t>
            </a:fld>
            <a:endParaRPr lang="en-US"/>
          </a:p>
        </p:txBody>
      </p:sp>
    </p:spTree>
    <p:extLst>
      <p:ext uri="{BB962C8B-B14F-4D97-AF65-F5344CB8AC3E}">
        <p14:creationId xmlns:p14="http://schemas.microsoft.com/office/powerpoint/2010/main" val="123689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a datum? https://oceanservice.noaa.gov/facts/datum.html</a:t>
            </a:r>
          </a:p>
          <a:p>
            <a:r>
              <a:rPr lang="en-US" dirty="0" err="1" smtClean="0"/>
              <a:t>Datums</a:t>
            </a:r>
            <a:r>
              <a:rPr lang="en-US" baseline="0" dirty="0" smtClean="0"/>
              <a:t> Overview https://geodesy.noaa.gov/datums/</a:t>
            </a:r>
          </a:p>
          <a:p>
            <a:r>
              <a:rPr lang="en-US" baseline="0" dirty="0" smtClean="0"/>
              <a:t>New </a:t>
            </a:r>
            <a:r>
              <a:rPr lang="en-US" baseline="0" dirty="0" err="1" smtClean="0"/>
              <a:t>Datums</a:t>
            </a:r>
            <a:r>
              <a:rPr lang="en-US" baseline="0" dirty="0" smtClean="0"/>
              <a:t> https://geodesy.noaa.gov/datums/newdatums/</a:t>
            </a:r>
          </a:p>
          <a:p>
            <a:r>
              <a:rPr lang="en-US" baseline="0" dirty="0" smtClean="0"/>
              <a:t>Horizontal and Geometric </a:t>
            </a:r>
            <a:r>
              <a:rPr lang="en-US" baseline="0" dirty="0" err="1" smtClean="0"/>
              <a:t>Datums</a:t>
            </a:r>
            <a:r>
              <a:rPr lang="en-US" baseline="0" dirty="0" smtClean="0"/>
              <a:t> https://geodesy.noaa.gov/datums/horizontal/</a:t>
            </a:r>
          </a:p>
          <a:p>
            <a:r>
              <a:rPr lang="en-US" baseline="0" dirty="0" smtClean="0"/>
              <a:t>Vertical </a:t>
            </a:r>
            <a:r>
              <a:rPr lang="en-US" baseline="0" dirty="0" err="1" smtClean="0"/>
              <a:t>Datums</a:t>
            </a:r>
            <a:r>
              <a:rPr lang="en-US" baseline="0" smtClean="0"/>
              <a:t> https://geodesy.noaa.gov/datums/vertical/</a:t>
            </a:r>
            <a:endParaRPr lang="en-US" dirty="0" smtClean="0"/>
          </a:p>
          <a:p>
            <a:endParaRPr lang="en-US" dirty="0" smtClean="0"/>
          </a:p>
          <a:p>
            <a:r>
              <a:rPr lang="en-US" dirty="0" smtClean="0"/>
              <a:t>A Datum or reference frame is in essence</a:t>
            </a:r>
            <a:r>
              <a:rPr lang="en-US" baseline="0" dirty="0" smtClean="0"/>
              <a:t> a reference surface or framework to reference your data to for consistency.</a:t>
            </a:r>
          </a:p>
          <a:p>
            <a:endParaRPr lang="en-US" baseline="0" dirty="0" smtClean="0"/>
          </a:p>
          <a:p>
            <a:r>
              <a:rPr lang="en-US" baseline="0" dirty="0" smtClean="0"/>
              <a:t>In the first image on the right there is a person who has been measuring their height over time (2017-2019 in this example).  For consistency you can imagine that the floor next to the wall they are being measured is this ‘reference surface’ or datum.  Lets say the first measurement was taken when the floor was carpet and you installed hard wood floors before the 2018 measurement you would have in essence changed the ‘reference surface’ and it would be inaccurate to compare the 2018 and 2019 values without a proper transformation, or height offset value.</a:t>
            </a:r>
          </a:p>
          <a:p>
            <a:endParaRPr lang="en-US" baseline="0" dirty="0" smtClean="0"/>
          </a:p>
          <a:p>
            <a:r>
              <a:rPr lang="en-US" baseline="0" dirty="0" smtClean="0"/>
              <a:t>The second image (when animating) shows why you should not try to compare values when using two different reference surfaces.</a:t>
            </a:r>
          </a:p>
        </p:txBody>
      </p:sp>
      <p:sp>
        <p:nvSpPr>
          <p:cNvPr id="4" name="Slide Number Placeholder 3"/>
          <p:cNvSpPr>
            <a:spLocks noGrp="1"/>
          </p:cNvSpPr>
          <p:nvPr>
            <p:ph type="sldNum" sz="quarter" idx="10"/>
          </p:nvPr>
        </p:nvSpPr>
        <p:spPr/>
        <p:txBody>
          <a:bodyPr/>
          <a:lstStyle/>
          <a:p>
            <a:fld id="{9A4DF768-C3B1-490F-B628-A1A614BB0963}" type="slidenum">
              <a:rPr lang="en-US" smtClean="0"/>
              <a:t>5</a:t>
            </a:fld>
            <a:endParaRPr lang="en-US"/>
          </a:p>
        </p:txBody>
      </p:sp>
    </p:spTree>
    <p:extLst>
      <p:ext uri="{BB962C8B-B14F-4D97-AF65-F5344CB8AC3E}">
        <p14:creationId xmlns:p14="http://schemas.microsoft.com/office/powerpoint/2010/main" val="603902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6</a:t>
            </a:fld>
            <a:endParaRPr lang="en-US"/>
          </a:p>
        </p:txBody>
      </p:sp>
    </p:spTree>
    <p:extLst>
      <p:ext uri="{BB962C8B-B14F-4D97-AF65-F5344CB8AC3E}">
        <p14:creationId xmlns:p14="http://schemas.microsoft.com/office/powerpoint/2010/main" val="4279364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 the years of surveying</a:t>
            </a:r>
            <a:r>
              <a:rPr lang="en-US" baseline="0" dirty="0" smtClean="0"/>
              <a:t> done by the National Geodetic Survey and its predecessor agencies technologies have greatly improved.</a:t>
            </a:r>
          </a:p>
          <a:p>
            <a:endParaRPr lang="en-US" baseline="0" dirty="0" smtClean="0"/>
          </a:p>
          <a:p>
            <a:r>
              <a:rPr lang="en-US" baseline="0" dirty="0" smtClean="0"/>
              <a:t>&lt;this is an animated slide with 5 images)</a:t>
            </a:r>
          </a:p>
          <a:p>
            <a:r>
              <a:rPr lang="en-US" baseline="0" dirty="0" smtClean="0"/>
              <a:t>1 - In the old days we used massive calibrated physical baselines for measuring distances and was extremely arduous.</a:t>
            </a:r>
          </a:p>
          <a:p>
            <a:endParaRPr lang="en-US" baseline="0" dirty="0" smtClean="0"/>
          </a:p>
          <a:p>
            <a:r>
              <a:rPr lang="en-US" baseline="0" dirty="0" smtClean="0"/>
              <a:t>Vertical Positioning to develop NGVD29 and NAVD88</a:t>
            </a:r>
          </a:p>
          <a:p>
            <a:r>
              <a:rPr lang="en-US" dirty="0" smtClean="0"/>
              <a:t>2 - To</a:t>
            </a:r>
            <a:r>
              <a:rPr lang="en-US" baseline="0" dirty="0" smtClean="0"/>
              <a:t> get very precise and accurate height differences many field parties performed leveling from coast to coast and on many islands.  People had to physically walk all of this area.</a:t>
            </a:r>
          </a:p>
          <a:p>
            <a:endParaRPr lang="en-US" baseline="0" dirty="0" smtClean="0"/>
          </a:p>
          <a:p>
            <a:r>
              <a:rPr lang="en-US" baseline="0" dirty="0" smtClean="0"/>
              <a:t>Horizontal Positioning to determine NAD27 and NAD83</a:t>
            </a:r>
          </a:p>
          <a:p>
            <a:r>
              <a:rPr lang="en-US" baseline="0" dirty="0" smtClean="0"/>
              <a:t>3,4 and 5 – In the early 1900s the bilby tower was invented and was used to perform triangulation/trilateration surveys across the entire US.  These towers would often take 2 days to build and 1 day to tear down by groups of people.  You would generally make observations at night with 2-5 more towers observing at a time.  There would be lights on the tops of the tower for other locations to turn angles using a theodolite and there would be observers at a specific location to turn angles from the tower.  Small sketch on the next slide.</a:t>
            </a:r>
            <a:endParaRPr lang="en-US" dirty="0" smtClean="0"/>
          </a:p>
        </p:txBody>
      </p:sp>
      <p:sp>
        <p:nvSpPr>
          <p:cNvPr id="4" name="Slide Number Placeholder 3"/>
          <p:cNvSpPr>
            <a:spLocks noGrp="1"/>
          </p:cNvSpPr>
          <p:nvPr>
            <p:ph type="sldNum" sz="quarter" idx="10"/>
          </p:nvPr>
        </p:nvSpPr>
        <p:spPr/>
        <p:txBody>
          <a:bodyPr/>
          <a:lstStyle/>
          <a:p>
            <a:fld id="{9A4DF768-C3B1-490F-B628-A1A614BB0963}" type="slidenum">
              <a:rPr lang="en-US" smtClean="0"/>
              <a:t>7</a:t>
            </a:fld>
            <a:endParaRPr lang="en-US"/>
          </a:p>
        </p:txBody>
      </p:sp>
    </p:spTree>
    <p:extLst>
      <p:ext uri="{BB962C8B-B14F-4D97-AF65-F5344CB8AC3E}">
        <p14:creationId xmlns:p14="http://schemas.microsoft.com/office/powerpoint/2010/main" val="308595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As mentioned in the old days</a:t>
            </a:r>
            <a:r>
              <a:rPr lang="en-US" altLang="en-US" baseline="0" dirty="0" smtClean="0">
                <a:solidFill>
                  <a:schemeClr val="tx2">
                    <a:lumMod val="75000"/>
                  </a:schemeClr>
                </a:solidFill>
                <a:latin typeface="Arial" panose="020B0604020202020204" pitchFamily="34" charset="0"/>
                <a:cs typeface="Arial" panose="020B0604020202020204" pitchFamily="34" charset="0"/>
              </a:rPr>
              <a:t> horizontal positioning was used primarily with Bilby Towers.  Today we use GNSS to position in 3 dimensions using satellites and </a:t>
            </a:r>
            <a:r>
              <a:rPr lang="en-US" altLang="en-US" baseline="0" dirty="0" err="1" smtClean="0">
                <a:solidFill>
                  <a:schemeClr val="tx2">
                    <a:lumMod val="75000"/>
                  </a:schemeClr>
                </a:solidFill>
                <a:latin typeface="Arial" panose="020B0604020202020204" pitchFamily="34" charset="0"/>
                <a:cs typeface="Arial" panose="020B0604020202020204" pitchFamily="34" charset="0"/>
              </a:rPr>
              <a:t>antennaes</a:t>
            </a:r>
            <a:r>
              <a:rPr lang="en-US" altLang="en-US" baseline="0" dirty="0" smtClean="0">
                <a:solidFill>
                  <a:schemeClr val="tx2">
                    <a:lumMod val="75000"/>
                  </a:schemeClr>
                </a:solidFill>
                <a:latin typeface="Arial" panose="020B0604020202020204" pitchFamily="34" charset="0"/>
                <a:cs typeface="Arial" panose="020B0604020202020204" pitchFamily="34" charset="0"/>
              </a:rPr>
              <a:t>/receivers</a:t>
            </a:r>
            <a:endParaRPr lang="en-US" dirty="0" smtClean="0"/>
          </a:p>
          <a:p>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8</a:t>
            </a:fld>
            <a:endParaRPr lang="en-US"/>
          </a:p>
        </p:txBody>
      </p:sp>
    </p:spTree>
    <p:extLst>
      <p:ext uri="{BB962C8B-B14F-4D97-AF65-F5344CB8AC3E}">
        <p14:creationId xmlns:p14="http://schemas.microsoft.com/office/powerpoint/2010/main" val="2470509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baseline="0" dirty="0" smtClean="0"/>
              <a:t> technology, scientific discoveries and surveying methodologies and analysis have all improved so has the accuracy of the </a:t>
            </a:r>
            <a:r>
              <a:rPr lang="en-US" baseline="0" dirty="0" err="1" smtClean="0"/>
              <a:t>datums</a:t>
            </a:r>
            <a:r>
              <a:rPr lang="en-US" baseline="0" dirty="0" smtClean="0"/>
              <a:t>.</a:t>
            </a:r>
          </a:p>
          <a:p>
            <a:endParaRPr lang="en-US" baseline="0" dirty="0" smtClean="0"/>
          </a:p>
          <a:p>
            <a:r>
              <a:rPr lang="en-US" baseline="0" dirty="0" smtClean="0"/>
              <a:t>Continuous improvements have driven the need for NGS to modernize the NSRS in 2022.</a:t>
            </a:r>
            <a:endParaRPr lang="en-US" dirty="0"/>
          </a:p>
        </p:txBody>
      </p:sp>
      <p:sp>
        <p:nvSpPr>
          <p:cNvPr id="4" name="Slide Number Placeholder 3"/>
          <p:cNvSpPr>
            <a:spLocks noGrp="1"/>
          </p:cNvSpPr>
          <p:nvPr>
            <p:ph type="sldNum" sz="quarter" idx="10"/>
          </p:nvPr>
        </p:nvSpPr>
        <p:spPr/>
        <p:txBody>
          <a:bodyPr/>
          <a:lstStyle/>
          <a:p>
            <a:fld id="{9A4DF768-C3B1-490F-B628-A1A614BB0963}" type="slidenum">
              <a:rPr lang="en-US" smtClean="0"/>
              <a:t>9</a:t>
            </a:fld>
            <a:endParaRPr lang="en-US"/>
          </a:p>
        </p:txBody>
      </p:sp>
    </p:spTree>
    <p:extLst>
      <p:ext uri="{BB962C8B-B14F-4D97-AF65-F5344CB8AC3E}">
        <p14:creationId xmlns:p14="http://schemas.microsoft.com/office/powerpoint/2010/main" val="2650037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3/11/2019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notesSlide" Target="../notesSlides/notesSlide10.xml"/><Relationship Id="rId7" Type="http://schemas.openxmlformats.org/officeDocument/2006/relationships/image" Target="../media/image24.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25.pn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8.xml"/><Relationship Id="rId7" Type="http://schemas.openxmlformats.org/officeDocument/2006/relationships/image" Target="../media/image19.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0.jpg"/><Relationship Id="rId10" Type="http://schemas.openxmlformats.org/officeDocument/2006/relationships/image" Target="../media/image23.png"/><Relationship Id="rId4" Type="http://schemas.openxmlformats.org/officeDocument/2006/relationships/image" Target="../media/image2.jp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55049"/>
            <a:ext cx="9144000" cy="1081276"/>
          </a:xfrm>
        </p:spPr>
        <p:txBody>
          <a:bodyPr>
            <a:noAutofit/>
          </a:bodyPr>
          <a:lstStyle/>
          <a:p>
            <a:r>
              <a:rPr lang="en-US" sz="3600" dirty="0" smtClean="0">
                <a:solidFill>
                  <a:schemeClr val="tx2">
                    <a:lumMod val="75000"/>
                  </a:schemeClr>
                </a:solidFill>
                <a:latin typeface="Times New Roman" charset="0"/>
                <a:cs typeface="Times New Roman" charset="0"/>
              </a:rPr>
              <a:t>The History of our Static</a:t>
            </a:r>
            <a:br>
              <a:rPr lang="en-US" sz="3600" dirty="0" smtClean="0">
                <a:solidFill>
                  <a:schemeClr val="tx2">
                    <a:lumMod val="75000"/>
                  </a:schemeClr>
                </a:solidFill>
                <a:latin typeface="Times New Roman" charset="0"/>
                <a:cs typeface="Times New Roman" charset="0"/>
              </a:rPr>
            </a:br>
            <a:r>
              <a:rPr lang="en-US" sz="3600" dirty="0" smtClean="0">
                <a:solidFill>
                  <a:schemeClr val="tx2">
                    <a:lumMod val="75000"/>
                  </a:schemeClr>
                </a:solidFill>
                <a:latin typeface="Times New Roman" charset="0"/>
                <a:cs typeface="Times New Roman" charset="0"/>
              </a:rPr>
              <a:t>National Spatial Reference System</a:t>
            </a:r>
            <a:endParaRPr lang="en-US" sz="3600" dirty="0">
              <a:solidFill>
                <a:schemeClr val="tx2">
                  <a:lumMod val="75000"/>
                </a:schemeClr>
              </a:solidFill>
              <a:latin typeface="Times New Roman" charset="0"/>
              <a:cs typeface="Times New Roman" charset="0"/>
            </a:endParaRPr>
          </a:p>
        </p:txBody>
      </p:sp>
      <p:sp>
        <p:nvSpPr>
          <p:cNvPr id="3" name="Content Placeholder 2"/>
          <p:cNvSpPr>
            <a:spLocks noGrp="1"/>
          </p:cNvSpPr>
          <p:nvPr>
            <p:ph idx="1"/>
          </p:nvPr>
        </p:nvSpPr>
        <p:spPr>
          <a:xfrm>
            <a:off x="0" y="3140779"/>
            <a:ext cx="9144000" cy="723078"/>
          </a:xfrm>
        </p:spPr>
        <p:txBody>
          <a:bodyPr>
            <a:normAutofit/>
          </a:bodyPr>
          <a:lstStyle/>
          <a:p>
            <a:pPr algn="ctr">
              <a:buNone/>
            </a:pPr>
            <a:r>
              <a:rPr lang="en-US" b="1" dirty="0" smtClean="0">
                <a:solidFill>
                  <a:schemeClr val="tx2">
                    <a:lumMod val="75000"/>
                  </a:schemeClr>
                </a:solidFill>
                <a:latin typeface="Times New Roman" charset="0"/>
                <a:cs typeface="Times New Roman" charset="0"/>
              </a:rPr>
              <a:t>	</a:t>
            </a:r>
            <a:r>
              <a:rPr lang="en-US" sz="3000" dirty="0" smtClean="0">
                <a:solidFill>
                  <a:schemeClr val="tx2">
                    <a:lumMod val="75000"/>
                  </a:schemeClr>
                </a:solidFill>
                <a:latin typeface="Times New Roman" charset="0"/>
                <a:cs typeface="Times New Roman" charset="0"/>
              </a:rPr>
              <a:t>NSGIC Midyear Meeting</a:t>
            </a:r>
            <a:endParaRPr lang="en-US" sz="3000" dirty="0" smtClean="0">
              <a:solidFill>
                <a:schemeClr val="tx2">
                  <a:lumMod val="75000"/>
                </a:schemeClr>
              </a:solidFill>
            </a:endParaRPr>
          </a:p>
        </p:txBody>
      </p:sp>
      <p:sp>
        <p:nvSpPr>
          <p:cNvPr id="4" name="TextBox 3"/>
          <p:cNvSpPr txBox="1"/>
          <p:nvPr/>
        </p:nvSpPr>
        <p:spPr>
          <a:xfrm>
            <a:off x="446887" y="4372620"/>
            <a:ext cx="1537600" cy="369332"/>
          </a:xfrm>
          <a:prstGeom prst="rect">
            <a:avLst/>
          </a:prstGeom>
          <a:noFill/>
        </p:spPr>
        <p:txBody>
          <a:bodyPr wrap="none" rtlCol="0">
            <a:spAutoFit/>
          </a:bodyPr>
          <a:lstStyle/>
          <a:p>
            <a:r>
              <a:rPr lang="en-US" dirty="0" smtClean="0">
                <a:solidFill>
                  <a:schemeClr val="tx2">
                    <a:lumMod val="75000"/>
                  </a:schemeClr>
                </a:solidFill>
                <a:latin typeface="Times New Roman"/>
              </a:rPr>
              <a:t>March 7, 2019</a:t>
            </a:r>
            <a:endParaRPr lang="en-US" dirty="0">
              <a:solidFill>
                <a:schemeClr val="tx2">
                  <a:lumMod val="75000"/>
                </a:schemeClr>
              </a:solidFill>
            </a:endParaRPr>
          </a:p>
        </p:txBody>
      </p:sp>
      <p:sp>
        <p:nvSpPr>
          <p:cNvPr id="5" name="TextBox 4"/>
          <p:cNvSpPr txBox="1"/>
          <p:nvPr/>
        </p:nvSpPr>
        <p:spPr>
          <a:xfrm>
            <a:off x="6422570" y="4095621"/>
            <a:ext cx="2244525" cy="646331"/>
          </a:xfrm>
          <a:prstGeom prst="rect">
            <a:avLst/>
          </a:prstGeom>
          <a:noFill/>
        </p:spPr>
        <p:txBody>
          <a:bodyPr wrap="none" rtlCol="0">
            <a:spAutoFit/>
          </a:bodyPr>
          <a:lstStyle/>
          <a:p>
            <a:pPr algn="r"/>
            <a:r>
              <a:rPr lang="en-US" dirty="0" smtClean="0">
                <a:solidFill>
                  <a:schemeClr val="tx2">
                    <a:lumMod val="75000"/>
                  </a:schemeClr>
                </a:solidFill>
                <a:latin typeface="Times New Roman"/>
              </a:rPr>
              <a:t>Brian Shaw</a:t>
            </a:r>
          </a:p>
          <a:p>
            <a:pPr algn="r"/>
            <a:r>
              <a:rPr lang="en-US" dirty="0" smtClean="0">
                <a:solidFill>
                  <a:schemeClr val="tx2">
                    <a:lumMod val="75000"/>
                  </a:schemeClr>
                </a:solidFill>
                <a:latin typeface="Times New Roman"/>
              </a:rPr>
              <a:t>brian.shaw@noaa.gov</a:t>
            </a:r>
            <a:endParaRPr lang="en-US" dirty="0">
              <a:solidFill>
                <a:schemeClr val="tx2">
                  <a:lumMod val="75000"/>
                </a:schemeClr>
              </a:solidFill>
            </a:endParaRPr>
          </a:p>
        </p:txBody>
      </p:sp>
    </p:spTree>
    <p:extLst>
      <p:ext uri="{BB962C8B-B14F-4D97-AF65-F5344CB8AC3E}">
        <p14:creationId xmlns:p14="http://schemas.microsoft.com/office/powerpoint/2010/main" val="3413184162"/>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758316" y="382400"/>
            <a:ext cx="1627369" cy="769441"/>
          </a:xfrm>
          <a:prstGeom prst="rect">
            <a:avLst/>
          </a:prstGeom>
          <a:noFill/>
        </p:spPr>
        <p:txBody>
          <a:bodyPr wrap="none" rtlCol="0">
            <a:spAutoFit/>
          </a:bodyPr>
          <a:lstStyle/>
          <a:p>
            <a:r>
              <a:rPr lang="en-US" sz="4400" dirty="0" smtClean="0">
                <a:solidFill>
                  <a:srgbClr val="17375E"/>
                </a:solidFill>
                <a:latin typeface="Times New Roman" panose="02020603050405020304" pitchFamily="18" charset="0"/>
                <a:cs typeface="Times New Roman" panose="02020603050405020304" pitchFamily="18" charset="0"/>
              </a:rPr>
              <a:t>GNSS</a:t>
            </a:r>
            <a:endParaRPr lang="en-US" sz="4400" dirty="0">
              <a:solidFill>
                <a:srgbClr val="17375E"/>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867" t="4158" r="1647" b="2093"/>
          <a:stretch/>
        </p:blipFill>
        <p:spPr>
          <a:xfrm>
            <a:off x="96132" y="1244175"/>
            <a:ext cx="4647207" cy="292172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730325677"/>
              </p:ext>
            </p:extLst>
          </p:nvPr>
        </p:nvGraphicFramePr>
        <p:xfrm>
          <a:off x="3280291" y="2705036"/>
          <a:ext cx="1291709" cy="1422676"/>
        </p:xfrm>
        <a:graphic>
          <a:graphicData uri="http://schemas.openxmlformats.org/presentationml/2006/ole">
            <mc:AlternateContent xmlns:mc="http://schemas.openxmlformats.org/markup-compatibility/2006">
              <mc:Choice xmlns:v="urn:schemas-microsoft-com:vml" Requires="v">
                <p:oleObj spid="_x0000_s2062" r:id="rId6" imgW="10171080" imgH="9371160" progId="">
                  <p:embed/>
                </p:oleObj>
              </mc:Choice>
              <mc:Fallback>
                <p:oleObj r:id="rId6" imgW="10171080" imgH="9371160" progId="">
                  <p:embed/>
                  <p:pic>
                    <p:nvPicPr>
                      <p:cNvPr id="0" name=""/>
                      <p:cNvPicPr/>
                      <p:nvPr/>
                    </p:nvPicPr>
                    <p:blipFill>
                      <a:blip r:embed="rId7"/>
                      <a:stretch>
                        <a:fillRect/>
                      </a:stretch>
                    </p:blipFill>
                    <p:spPr>
                      <a:xfrm>
                        <a:off x="3280291" y="2705036"/>
                        <a:ext cx="1291709" cy="1422676"/>
                      </a:xfrm>
                      <a:prstGeom prst="rect">
                        <a:avLst/>
                      </a:prstGeom>
                    </p:spPr>
                  </p:pic>
                </p:oleObj>
              </mc:Fallback>
            </mc:AlternateContent>
          </a:graphicData>
        </a:graphic>
      </p:graphicFrame>
      <p:pic>
        <p:nvPicPr>
          <p:cNvPr id="5" name="Picture 2" descr="C:\BShaw\Presentations\GeCo2014\slideshow\images\NA2011_Vectors.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55063" y="1244174"/>
            <a:ext cx="4046996" cy="3035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49232" y="4464087"/>
            <a:ext cx="6645537" cy="584775"/>
          </a:xfrm>
          <a:prstGeom prst="rect">
            <a:avLst/>
          </a:prstGeom>
          <a:noFill/>
        </p:spPr>
        <p:txBody>
          <a:bodyPr wrap="none" rtlCol="0">
            <a:spAutoFit/>
          </a:bodyPr>
          <a:lstStyle/>
          <a:p>
            <a:r>
              <a:rPr lang="en-US" sz="3200" dirty="0" smtClean="0">
                <a:solidFill>
                  <a:srgbClr val="17375E"/>
                </a:solidFill>
                <a:latin typeface="Times New Roman" panose="02020603050405020304" pitchFamily="18" charset="0"/>
                <a:cs typeface="Times New Roman" panose="02020603050405020304" pitchFamily="18" charset="0"/>
              </a:rPr>
              <a:t>CORS, OPUS and NA2011 GNSS data</a:t>
            </a:r>
            <a:endParaRPr lang="en-US" sz="3200" dirty="0">
              <a:solidFill>
                <a:srgbClr val="17375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046864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47449" y="285611"/>
            <a:ext cx="5849102"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NSRS Vertical Evolution</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54499" y="1840498"/>
            <a:ext cx="4286872" cy="2667000"/>
            <a:chOff x="84831" y="2037801"/>
            <a:chExt cx="3337637" cy="1996443"/>
          </a:xfrm>
        </p:grpSpPr>
        <p:sp>
          <p:nvSpPr>
            <p:cNvPr id="9" name="Rectangle 8"/>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descr="AUGUST~1"/>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161" t="22826" r="11248" b="28154"/>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2" descr="September 16, 1999 (5)"/>
          <p:cNvPicPr>
            <a:picLocks noChangeAspect="1" noChangeArrowheads="1"/>
          </p:cNvPicPr>
          <p:nvPr/>
        </p:nvPicPr>
        <p:blipFill rotWithShape="1">
          <a:blip r:embed="rId5">
            <a:extLst>
              <a:ext uri="{28A0092B-C50C-407E-A947-70E740481C1C}">
                <a14:useLocalDpi xmlns:a14="http://schemas.microsoft.com/office/drawing/2010/main" val="0"/>
              </a:ext>
            </a:extLst>
          </a:blip>
          <a:srcRect l="2254" t="8194" r="1753" b="3300"/>
          <a:stretch/>
        </p:blipFill>
        <p:spPr bwMode="auto">
          <a:xfrm>
            <a:off x="4966969" y="1840499"/>
            <a:ext cx="3803320" cy="2660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44414" y="1267413"/>
            <a:ext cx="2307042" cy="707886"/>
          </a:xfrm>
          <a:prstGeom prst="rect">
            <a:avLst/>
          </a:prstGeom>
          <a:noFill/>
        </p:spPr>
        <p:txBody>
          <a:bodyPr wrap="none" rtlCol="0">
            <a:spAutoFit/>
          </a:bodyPr>
          <a:lstStyle/>
          <a:p>
            <a:r>
              <a:rPr lang="en-US" sz="4000" dirty="0" smtClean="0">
                <a:solidFill>
                  <a:schemeClr val="tx2">
                    <a:lumMod val="75000"/>
                  </a:schemeClr>
                </a:solidFill>
                <a:latin typeface="Times New Roman" panose="02020603050405020304" pitchFamily="18" charset="0"/>
                <a:cs typeface="Times New Roman" panose="02020603050405020304" pitchFamily="18" charset="0"/>
              </a:rPr>
              <a:t>NGVD 29</a:t>
            </a:r>
            <a:endParaRPr lang="en-US" sz="40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748162" y="1261161"/>
            <a:ext cx="2240934" cy="707886"/>
          </a:xfrm>
          <a:prstGeom prst="rect">
            <a:avLst/>
          </a:prstGeom>
          <a:noFill/>
        </p:spPr>
        <p:txBody>
          <a:bodyPr wrap="none" rtlCol="0">
            <a:spAutoFit/>
          </a:bodyPr>
          <a:lstStyle/>
          <a:p>
            <a:r>
              <a:rPr lang="en-US" sz="4000" dirty="0" smtClean="0">
                <a:solidFill>
                  <a:schemeClr val="tx2">
                    <a:lumMod val="75000"/>
                  </a:schemeClr>
                </a:solidFill>
                <a:latin typeface="Times New Roman" panose="02020603050405020304" pitchFamily="18" charset="0"/>
                <a:cs typeface="Times New Roman" panose="02020603050405020304" pitchFamily="18" charset="0"/>
              </a:rPr>
              <a:t>NAVD 88</a:t>
            </a:r>
            <a:endParaRPr lang="en-US" sz="40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414" y="9988"/>
            <a:ext cx="6844682" cy="5133512"/>
          </a:xfrm>
          <a:prstGeom prst="rect">
            <a:avLst/>
          </a:prstGeom>
        </p:spPr>
      </p:pic>
    </p:spTree>
    <p:extLst>
      <p:ext uri="{BB962C8B-B14F-4D97-AF65-F5344CB8AC3E}">
        <p14:creationId xmlns:p14="http://schemas.microsoft.com/office/powerpoint/2010/main" val="370123354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1" descr="C:\BShaw\My_Maps\Leveling\images\LevelingByOrder_fin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88" y="1119192"/>
            <a:ext cx="5153585" cy="3865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264626" y="1348694"/>
            <a:ext cx="2056973" cy="3416320"/>
          </a:xfrm>
          <a:prstGeom prst="rect">
            <a:avLst/>
          </a:prstGeom>
          <a:noFill/>
        </p:spPr>
        <p:txBody>
          <a:bodyPr wrap="none" rtlCol="0">
            <a:spAutoFit/>
          </a:bodyPr>
          <a:lstStyle/>
          <a:p>
            <a:r>
              <a:rPr lang="en-US" sz="3600" dirty="0" smtClean="0">
                <a:solidFill>
                  <a:srgbClr val="17375E"/>
                </a:solidFill>
                <a:latin typeface="Times New Roman" panose="02020603050405020304" pitchFamily="18" charset="0"/>
                <a:cs typeface="Times New Roman" panose="02020603050405020304" pitchFamily="18" charset="0"/>
              </a:rPr>
              <a:t>NAVD 88</a:t>
            </a:r>
          </a:p>
          <a:p>
            <a:r>
              <a:rPr lang="en-US" sz="3600" dirty="0" smtClean="0">
                <a:solidFill>
                  <a:srgbClr val="17375E"/>
                </a:solidFill>
                <a:latin typeface="Times New Roman" panose="02020603050405020304" pitchFamily="18" charset="0"/>
                <a:cs typeface="Times New Roman" panose="02020603050405020304" pitchFamily="18" charset="0"/>
              </a:rPr>
              <a:t>ASVD02</a:t>
            </a:r>
          </a:p>
          <a:p>
            <a:r>
              <a:rPr lang="en-US" sz="3600" dirty="0" smtClean="0">
                <a:solidFill>
                  <a:srgbClr val="17375E"/>
                </a:solidFill>
                <a:latin typeface="Times New Roman" panose="02020603050405020304" pitchFamily="18" charset="0"/>
                <a:cs typeface="Times New Roman" panose="02020603050405020304" pitchFamily="18" charset="0"/>
              </a:rPr>
              <a:t>GUVD04</a:t>
            </a:r>
          </a:p>
          <a:p>
            <a:r>
              <a:rPr lang="en-US" sz="3600" dirty="0" smtClean="0">
                <a:solidFill>
                  <a:srgbClr val="17375E"/>
                </a:solidFill>
                <a:latin typeface="Times New Roman" panose="02020603050405020304" pitchFamily="18" charset="0"/>
                <a:cs typeface="Times New Roman" panose="02020603050405020304" pitchFamily="18" charset="0"/>
              </a:rPr>
              <a:t>NMVD03</a:t>
            </a:r>
          </a:p>
          <a:p>
            <a:r>
              <a:rPr lang="en-US" sz="3600" dirty="0" smtClean="0">
                <a:solidFill>
                  <a:srgbClr val="17375E"/>
                </a:solidFill>
                <a:latin typeface="Times New Roman" panose="02020603050405020304" pitchFamily="18" charset="0"/>
                <a:cs typeface="Times New Roman" panose="02020603050405020304" pitchFamily="18" charset="0"/>
              </a:rPr>
              <a:t>PRVD02</a:t>
            </a:r>
          </a:p>
          <a:p>
            <a:r>
              <a:rPr lang="en-US" sz="3600" dirty="0" smtClean="0">
                <a:solidFill>
                  <a:srgbClr val="17375E"/>
                </a:solidFill>
                <a:latin typeface="Times New Roman" panose="02020603050405020304" pitchFamily="18" charset="0"/>
                <a:cs typeface="Times New Roman" panose="02020603050405020304" pitchFamily="18" charset="0"/>
              </a:rPr>
              <a:t>VIVD09</a:t>
            </a:r>
            <a:endParaRPr lang="en-US" sz="3600" dirty="0">
              <a:solidFill>
                <a:srgbClr val="17375E"/>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4031" y="361440"/>
            <a:ext cx="8830238" cy="707886"/>
          </a:xfrm>
          <a:prstGeom prst="rect">
            <a:avLst/>
          </a:prstGeom>
          <a:noFill/>
        </p:spPr>
        <p:txBody>
          <a:bodyPr wrap="none" rtlCol="0">
            <a:spAutoFit/>
          </a:bodyPr>
          <a:lstStyle/>
          <a:p>
            <a:r>
              <a:rPr lang="en-US" sz="4000" dirty="0" smtClean="0">
                <a:solidFill>
                  <a:srgbClr val="17375E"/>
                </a:solidFill>
                <a:latin typeface="Times New Roman" panose="02020603050405020304" pitchFamily="18" charset="0"/>
                <a:cs typeface="Times New Roman" panose="02020603050405020304" pitchFamily="18" charset="0"/>
              </a:rPr>
              <a:t>Todays Leveling Derived Vertical </a:t>
            </a:r>
            <a:r>
              <a:rPr lang="en-US" sz="4000" dirty="0" err="1" smtClean="0">
                <a:solidFill>
                  <a:srgbClr val="17375E"/>
                </a:solidFill>
                <a:latin typeface="Times New Roman" panose="02020603050405020304" pitchFamily="18" charset="0"/>
                <a:cs typeface="Times New Roman" panose="02020603050405020304" pitchFamily="18" charset="0"/>
              </a:rPr>
              <a:t>Datums</a:t>
            </a:r>
            <a:endParaRPr lang="en-US" sz="4000" dirty="0">
              <a:solidFill>
                <a:srgbClr val="17375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185974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73458" y="355956"/>
            <a:ext cx="3397084"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Geoid Models</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158" y="1137865"/>
            <a:ext cx="4455414" cy="2713692"/>
          </a:xfrm>
          <a:prstGeom prst="rect">
            <a:avLst/>
          </a:prstGeom>
        </p:spPr>
      </p:pic>
      <p:sp>
        <p:nvSpPr>
          <p:cNvPr id="5" name="TextBox 4"/>
          <p:cNvSpPr txBox="1"/>
          <p:nvPr/>
        </p:nvSpPr>
        <p:spPr>
          <a:xfrm>
            <a:off x="807874" y="3861247"/>
            <a:ext cx="3167983" cy="1015663"/>
          </a:xfrm>
          <a:prstGeom prst="rect">
            <a:avLst/>
          </a:prstGeom>
          <a:noFill/>
        </p:spPr>
        <p:txBody>
          <a:bodyPr wrap="none" rtlCol="0">
            <a:spAutoFit/>
          </a:bodyPr>
          <a:lstStyle/>
          <a:p>
            <a:pPr algn="ctr"/>
            <a:r>
              <a:rPr lang="en-US" sz="3000" dirty="0" smtClean="0">
                <a:latin typeface="Times New Roman" panose="02020603050405020304" pitchFamily="18" charset="0"/>
                <a:cs typeface="Times New Roman" panose="02020603050405020304" pitchFamily="18" charset="0"/>
              </a:rPr>
              <a:t>GEOID12B</a:t>
            </a:r>
          </a:p>
          <a:p>
            <a:pPr algn="ctr"/>
            <a:r>
              <a:rPr lang="en-US" sz="3000" dirty="0" smtClean="0">
                <a:latin typeface="Times New Roman" panose="02020603050405020304" pitchFamily="18" charset="0"/>
                <a:cs typeface="Times New Roman" panose="02020603050405020304" pitchFamily="18" charset="0"/>
              </a:rPr>
              <a:t>Hybrid (NAVD 88)</a:t>
            </a:r>
            <a:endParaRPr lang="en-US" sz="3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552843" y="3848470"/>
            <a:ext cx="4509568" cy="1015663"/>
          </a:xfrm>
          <a:prstGeom prst="rect">
            <a:avLst/>
          </a:prstGeom>
          <a:noFill/>
        </p:spPr>
        <p:txBody>
          <a:bodyPr wrap="none" rtlCol="0">
            <a:spAutoFit/>
          </a:bodyPr>
          <a:lstStyle/>
          <a:p>
            <a:pPr algn="ctr"/>
            <a:r>
              <a:rPr lang="en-US" sz="3000" dirty="0" smtClean="0">
                <a:latin typeface="Times New Roman" panose="02020603050405020304" pitchFamily="18" charset="0"/>
                <a:cs typeface="Times New Roman" panose="02020603050405020304" pitchFamily="18" charset="0"/>
              </a:rPr>
              <a:t>xGEOID18</a:t>
            </a:r>
          </a:p>
          <a:p>
            <a:pPr algn="ctr"/>
            <a:r>
              <a:rPr lang="en-US" sz="3000" dirty="0" smtClean="0">
                <a:latin typeface="Times New Roman" panose="02020603050405020304" pitchFamily="18" charset="0"/>
                <a:cs typeface="Times New Roman" panose="02020603050405020304" pitchFamily="18" charset="0"/>
              </a:rPr>
              <a:t>Gravimetric (aka Scientific)</a:t>
            </a:r>
            <a:endParaRPr lang="en-US" sz="30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7253" y="1125397"/>
            <a:ext cx="4280748" cy="2726160"/>
          </a:xfrm>
          <a:prstGeom prst="rect">
            <a:avLst/>
          </a:prstGeom>
        </p:spPr>
      </p:pic>
      <p:sp>
        <p:nvSpPr>
          <p:cNvPr id="8" name="TextBox 7"/>
          <p:cNvSpPr txBox="1"/>
          <p:nvPr/>
        </p:nvSpPr>
        <p:spPr>
          <a:xfrm>
            <a:off x="6042033" y="4769274"/>
            <a:ext cx="153118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Present/Future</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626271" y="4777557"/>
            <a:ext cx="131318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Past/Present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860689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05327" y="514983"/>
            <a:ext cx="4806124"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Which geoid to use?</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35189" y="4570818"/>
            <a:ext cx="6673622" cy="369332"/>
          </a:xfrm>
          <a:prstGeom prst="rect">
            <a:avLst/>
          </a:prstGeom>
        </p:spPr>
        <p:txBody>
          <a:bodyPr wrap="none">
            <a:spAutoFit/>
          </a:bodyPr>
          <a:lstStyle/>
          <a:p>
            <a:r>
              <a:rPr lang="en-US" dirty="0" smtClean="0">
                <a:solidFill>
                  <a:schemeClr val="tx2">
                    <a:lumMod val="75000"/>
                  </a:schemeClr>
                </a:solidFill>
                <a:latin typeface="Arial" panose="020B0604020202020204" pitchFamily="34" charset="0"/>
                <a:cs typeface="Arial" panose="020B0604020202020204" pitchFamily="34" charset="0"/>
              </a:rPr>
              <a:t>Make sure you use the proper geoid with the appropriate datum</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24947212"/>
              </p:ext>
            </p:extLst>
          </p:nvPr>
        </p:nvGraphicFramePr>
        <p:xfrm>
          <a:off x="2629232" y="1620382"/>
          <a:ext cx="6411402" cy="2626995"/>
        </p:xfrm>
        <a:graphic>
          <a:graphicData uri="http://schemas.openxmlformats.org/drawingml/2006/table">
            <a:tbl>
              <a:tblPr firstRow="1" bandRow="1">
                <a:tableStyleId>{5C22544A-7EE6-4342-B048-85BDC9FD1C3A}</a:tableStyleId>
              </a:tblPr>
              <a:tblGrid>
                <a:gridCol w="3372955">
                  <a:extLst>
                    <a:ext uri="{9D8B030D-6E8A-4147-A177-3AD203B41FA5}">
                      <a16:colId xmlns:a16="http://schemas.microsoft.com/office/drawing/2014/main" val="3907780391"/>
                    </a:ext>
                  </a:extLst>
                </a:gridCol>
                <a:gridCol w="3038447">
                  <a:extLst>
                    <a:ext uri="{9D8B030D-6E8A-4147-A177-3AD203B41FA5}">
                      <a16:colId xmlns:a16="http://schemas.microsoft.com/office/drawing/2014/main" val="745344374"/>
                    </a:ext>
                  </a:extLst>
                </a:gridCol>
              </a:tblGrid>
              <a:tr h="370840">
                <a:tc>
                  <a:txBody>
                    <a:bodyPr/>
                    <a:lstStyle/>
                    <a:p>
                      <a:pPr algn="ctr" fontAlgn="b"/>
                      <a:r>
                        <a:rPr lang="en-US" sz="2400" b="0" i="0" u="none" strike="noStrike" dirty="0">
                          <a:solidFill>
                            <a:schemeClr val="bg1"/>
                          </a:solidFill>
                          <a:effectLst/>
                          <a:latin typeface="Times New Roman" panose="02020603050405020304" pitchFamily="18" charset="0"/>
                          <a:cs typeface="Times New Roman" panose="02020603050405020304" pitchFamily="18" charset="0"/>
                        </a:rPr>
                        <a:t>NAD 83 (realization)</a:t>
                      </a:r>
                    </a:p>
                  </a:txBody>
                  <a:tcPr marL="9525" marR="9525" marT="9525" marB="0" anchor="b"/>
                </a:tc>
                <a:tc>
                  <a:txBody>
                    <a:bodyPr/>
                    <a:lstStyle/>
                    <a:p>
                      <a:pPr algn="ctr" fontAlgn="b"/>
                      <a:r>
                        <a:rPr lang="en-US" sz="2400" b="0" i="0" u="none" strike="noStrike">
                          <a:solidFill>
                            <a:schemeClr val="bg1"/>
                          </a:solidFill>
                          <a:effectLst/>
                          <a:latin typeface="Times New Roman" panose="02020603050405020304" pitchFamily="18" charset="0"/>
                          <a:cs typeface="Times New Roman" panose="02020603050405020304" pitchFamily="18" charset="0"/>
                        </a:rPr>
                        <a:t>Geoid Model</a:t>
                      </a:r>
                    </a:p>
                  </a:txBody>
                  <a:tcPr marL="9525" marR="9525" marT="9525" marB="0" anchor="b"/>
                </a:tc>
                <a:extLst>
                  <a:ext uri="{0D108BD9-81ED-4DB2-BD59-A6C34878D82A}">
                    <a16:rowId xmlns:a16="http://schemas.microsoft.com/office/drawing/2014/main" val="299857221"/>
                  </a:ext>
                </a:extLst>
              </a:tr>
              <a:tr h="370840">
                <a:tc>
                  <a:txBody>
                    <a:bodyPr/>
                    <a:lstStyle/>
                    <a:p>
                      <a:pPr lvl="1" algn="l"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NAD 83 (1986)</a:t>
                      </a:r>
                    </a:p>
                  </a:txBody>
                  <a:tcPr marL="9525" marR="9525" marT="9525" marB="0" anchor="b"/>
                </a:tc>
                <a:tc>
                  <a:txBody>
                    <a:bodyPr/>
                    <a:lstStyle/>
                    <a:p>
                      <a:pPr algn="ctr"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a:t>
                      </a:r>
                    </a:p>
                  </a:txBody>
                  <a:tcPr marL="9525" marR="9525" marT="9525" marB="0" anchor="b"/>
                </a:tc>
                <a:extLst>
                  <a:ext uri="{0D108BD9-81ED-4DB2-BD59-A6C34878D82A}">
                    <a16:rowId xmlns:a16="http://schemas.microsoft.com/office/drawing/2014/main" val="2587286430"/>
                  </a:ext>
                </a:extLst>
              </a:tr>
              <a:tr h="370840">
                <a:tc>
                  <a:txBody>
                    <a:bodyPr/>
                    <a:lstStyle/>
                    <a:p>
                      <a:pPr lvl="1" algn="l"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NAD 83 (HARN)</a:t>
                      </a:r>
                    </a:p>
                  </a:txBody>
                  <a:tcPr marL="9525" marR="9525" marT="9525" marB="0" anchor="b"/>
                </a:tc>
                <a:tc>
                  <a:txBody>
                    <a:bodyPr/>
                    <a:lstStyle/>
                    <a:p>
                      <a:pPr algn="ctr"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GEOID96/GEOID99</a:t>
                      </a:r>
                    </a:p>
                  </a:txBody>
                  <a:tcPr marL="9525" marR="9525" marT="9525" marB="0" anchor="b"/>
                </a:tc>
                <a:extLst>
                  <a:ext uri="{0D108BD9-81ED-4DB2-BD59-A6C34878D82A}">
                    <a16:rowId xmlns:a16="http://schemas.microsoft.com/office/drawing/2014/main" val="416731868"/>
                  </a:ext>
                </a:extLst>
              </a:tr>
              <a:tr h="370840">
                <a:tc>
                  <a:txBody>
                    <a:bodyPr/>
                    <a:lstStyle/>
                    <a:p>
                      <a:pPr lvl="1" algn="l"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NAD 83 (FBN)</a:t>
                      </a:r>
                    </a:p>
                  </a:txBody>
                  <a:tcPr marL="9525" marR="9525" marT="9525" marB="0" anchor="b"/>
                </a:tc>
                <a:tc>
                  <a:txBody>
                    <a:bodyPr/>
                    <a:lstStyle/>
                    <a:p>
                      <a:pPr algn="ctr"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GEOID03</a:t>
                      </a:r>
                    </a:p>
                  </a:txBody>
                  <a:tcPr marL="9525" marR="9525" marT="9525" marB="0" anchor="b"/>
                </a:tc>
                <a:extLst>
                  <a:ext uri="{0D108BD9-81ED-4DB2-BD59-A6C34878D82A}">
                    <a16:rowId xmlns:a16="http://schemas.microsoft.com/office/drawing/2014/main" val="2113216115"/>
                  </a:ext>
                </a:extLst>
              </a:tr>
              <a:tr h="370840">
                <a:tc>
                  <a:txBody>
                    <a:bodyPr/>
                    <a:lstStyle/>
                    <a:p>
                      <a:pPr lvl="1" algn="l"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NAD 83 (CORS96)</a:t>
                      </a:r>
                    </a:p>
                  </a:txBody>
                  <a:tcPr marL="9525" marR="9525" marT="9525" marB="0" anchor="b"/>
                </a:tc>
                <a:tc>
                  <a:txBody>
                    <a:bodyPr/>
                    <a:lstStyle/>
                    <a:p>
                      <a:pPr algn="ctr" fontAlgn="b"/>
                      <a:r>
                        <a:rPr lang="en-US" sz="2400" b="0" i="0" u="none" strike="noStrike">
                          <a:solidFill>
                            <a:schemeClr val="tx2">
                              <a:lumMod val="75000"/>
                            </a:schemeClr>
                          </a:solidFill>
                          <a:effectLst/>
                          <a:latin typeface="Times New Roman" panose="02020603050405020304" pitchFamily="18" charset="0"/>
                          <a:cs typeface="Times New Roman" panose="02020603050405020304" pitchFamily="18" charset="0"/>
                        </a:rPr>
                        <a:t>GEOID03</a:t>
                      </a:r>
                    </a:p>
                  </a:txBody>
                  <a:tcPr marL="9525" marR="9525" marT="9525" marB="0" anchor="b"/>
                </a:tc>
                <a:extLst>
                  <a:ext uri="{0D108BD9-81ED-4DB2-BD59-A6C34878D82A}">
                    <a16:rowId xmlns:a16="http://schemas.microsoft.com/office/drawing/2014/main" val="2927131242"/>
                  </a:ext>
                </a:extLst>
              </a:tr>
              <a:tr h="370840">
                <a:tc>
                  <a:txBody>
                    <a:bodyPr/>
                    <a:lstStyle/>
                    <a:p>
                      <a:pPr lvl="1" algn="l"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NAD 83 (NSRS2007)</a:t>
                      </a:r>
                    </a:p>
                  </a:txBody>
                  <a:tcPr marL="9525" marR="9525" marT="9525" marB="0" anchor="b"/>
                </a:tc>
                <a:tc>
                  <a:txBody>
                    <a:bodyPr/>
                    <a:lstStyle/>
                    <a:p>
                      <a:pPr algn="ctr"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GEOID09</a:t>
                      </a:r>
                    </a:p>
                  </a:txBody>
                  <a:tcPr marL="9525" marR="9525" marT="9525" marB="0" anchor="b"/>
                </a:tc>
                <a:extLst>
                  <a:ext uri="{0D108BD9-81ED-4DB2-BD59-A6C34878D82A}">
                    <a16:rowId xmlns:a16="http://schemas.microsoft.com/office/drawing/2014/main" val="4132286575"/>
                  </a:ext>
                </a:extLst>
              </a:tr>
              <a:tr h="370840">
                <a:tc>
                  <a:txBody>
                    <a:bodyPr/>
                    <a:lstStyle/>
                    <a:p>
                      <a:pPr lvl="1" algn="l"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NAD 83 (2011)</a:t>
                      </a:r>
                    </a:p>
                  </a:txBody>
                  <a:tcPr marL="9525" marR="9525" marT="9525" marB="0" anchor="b"/>
                </a:tc>
                <a:tc>
                  <a:txBody>
                    <a:bodyPr/>
                    <a:lstStyle/>
                    <a:p>
                      <a:pPr algn="ctr" fontAlgn="b"/>
                      <a:r>
                        <a:rPr lang="en-US" sz="2400" b="0" i="0" u="none" strike="noStrike" dirty="0">
                          <a:solidFill>
                            <a:schemeClr val="tx2">
                              <a:lumMod val="75000"/>
                            </a:schemeClr>
                          </a:solidFill>
                          <a:effectLst/>
                          <a:latin typeface="Times New Roman" panose="02020603050405020304" pitchFamily="18" charset="0"/>
                          <a:cs typeface="Times New Roman" panose="02020603050405020304" pitchFamily="18" charset="0"/>
                        </a:rPr>
                        <a:t>GEOID12B</a:t>
                      </a:r>
                    </a:p>
                  </a:txBody>
                  <a:tcPr marL="9525" marR="9525" marT="9525" marB="0" anchor="b"/>
                </a:tc>
                <a:extLst>
                  <a:ext uri="{0D108BD9-81ED-4DB2-BD59-A6C34878D82A}">
                    <a16:rowId xmlns:a16="http://schemas.microsoft.com/office/drawing/2014/main" val="2417880682"/>
                  </a:ext>
                </a:extLst>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17" y="1931207"/>
            <a:ext cx="2454303" cy="2005345"/>
          </a:xfrm>
          <a:prstGeom prst="rect">
            <a:avLst/>
          </a:prstGeom>
        </p:spPr>
      </p:pic>
    </p:spTree>
    <p:extLst>
      <p:ext uri="{BB962C8B-B14F-4D97-AF65-F5344CB8AC3E}">
        <p14:creationId xmlns:p14="http://schemas.microsoft.com/office/powerpoint/2010/main" val="40459921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12633" y="371260"/>
            <a:ext cx="2502608" cy="769441"/>
          </a:xfrm>
          <a:prstGeom prst="rect">
            <a:avLst/>
          </a:prstGeom>
          <a:noFill/>
        </p:spPr>
        <p:txBody>
          <a:bodyPr wrap="none" rtlCol="0">
            <a:spAutoFit/>
          </a:bodyPr>
          <a:lstStyle/>
          <a:p>
            <a:r>
              <a:rPr lang="en-US" sz="4400" dirty="0" smtClean="0">
                <a:solidFill>
                  <a:srgbClr val="002994"/>
                </a:solidFill>
                <a:latin typeface="Times New Roman" panose="02020603050405020304" pitchFamily="18" charset="0"/>
                <a:cs typeface="Times New Roman" panose="02020603050405020304" pitchFamily="18" charset="0"/>
              </a:rPr>
              <a:t>GEOID18</a:t>
            </a:r>
            <a:endParaRPr lang="en-US" sz="4400" dirty="0">
              <a:solidFill>
                <a:srgbClr val="002994"/>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4017"/>
            <a:ext cx="4594093" cy="354998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093" y="1224017"/>
            <a:ext cx="4549907" cy="3515838"/>
          </a:xfrm>
          <a:prstGeom prst="rect">
            <a:avLst/>
          </a:prstGeom>
        </p:spPr>
      </p:pic>
    </p:spTree>
    <p:extLst>
      <p:ext uri="{BB962C8B-B14F-4D97-AF65-F5344CB8AC3E}">
        <p14:creationId xmlns:p14="http://schemas.microsoft.com/office/powerpoint/2010/main" val="3888370265"/>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17218" y="308902"/>
            <a:ext cx="3893438"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Transformations</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1722091" y="1051422"/>
            <a:ext cx="1390252" cy="646331"/>
          </a:xfrm>
          <a:prstGeom prst="rect">
            <a:avLst/>
          </a:prstGeom>
        </p:spPr>
        <p:txBody>
          <a:bodyPr wrap="none">
            <a:spAutoFit/>
          </a:bodyPr>
          <a:lstStyle/>
          <a:p>
            <a:r>
              <a:rPr lang="en-US" altLang="en-US" sz="3600" dirty="0" smtClean="0">
                <a:solidFill>
                  <a:schemeClr val="tx2">
                    <a:lumMod val="75000"/>
                  </a:schemeClr>
                </a:solidFill>
                <a:latin typeface="Times New Roman" panose="02020603050405020304" pitchFamily="18" charset="0"/>
                <a:cs typeface="Times New Roman" panose="02020603050405020304" pitchFamily="18" charset="0"/>
              </a:rPr>
              <a:t>NCAT</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5776744" y="1038300"/>
            <a:ext cx="2159694" cy="646331"/>
          </a:xfrm>
          <a:prstGeom prst="rect">
            <a:avLst/>
          </a:prstGeom>
        </p:spPr>
        <p:txBody>
          <a:bodyPr wrap="none">
            <a:spAutoFit/>
          </a:bodyPr>
          <a:lstStyle/>
          <a:p>
            <a:r>
              <a:rPr lang="en-US" altLang="en-US" sz="3600" dirty="0" smtClean="0">
                <a:solidFill>
                  <a:schemeClr val="tx2">
                    <a:lumMod val="75000"/>
                  </a:schemeClr>
                </a:solidFill>
                <a:latin typeface="Times New Roman" panose="02020603050405020304" pitchFamily="18" charset="0"/>
                <a:cs typeface="Times New Roman" panose="02020603050405020304" pitchFamily="18" charset="0"/>
              </a:rPr>
              <a:t>VDATUM</a:t>
            </a:r>
            <a:endParaRPr lang="en-US" sz="3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543446" y="1649528"/>
            <a:ext cx="3747543" cy="2957083"/>
          </a:xfrm>
          <a:prstGeom prst="rect">
            <a:avLst/>
          </a:prstGeom>
        </p:spPr>
      </p:pic>
      <p:sp>
        <p:nvSpPr>
          <p:cNvPr id="6" name="TextBox 5"/>
          <p:cNvSpPr txBox="1"/>
          <p:nvPr/>
        </p:nvSpPr>
        <p:spPr>
          <a:xfrm>
            <a:off x="412299" y="4636967"/>
            <a:ext cx="4427622" cy="369332"/>
          </a:xfrm>
          <a:prstGeom prst="rect">
            <a:avLst/>
          </a:prstGeom>
          <a:noFill/>
        </p:spPr>
        <p:txBody>
          <a:bodyPr wrap="none" rtlCol="0">
            <a:spAutoFit/>
          </a:bodyPr>
          <a:lstStyle/>
          <a:p>
            <a:r>
              <a:rPr lang="en-US" dirty="0" smtClean="0"/>
              <a:t>Newest Horizontal, Projections, Web Services</a:t>
            </a:r>
            <a:endParaRPr lang="en-US" dirty="0"/>
          </a:p>
        </p:txBody>
      </p:sp>
      <p:pic>
        <p:nvPicPr>
          <p:cNvPr id="8" name="Picture 7"/>
          <p:cNvPicPr>
            <a:picLocks noChangeAspect="1"/>
          </p:cNvPicPr>
          <p:nvPr/>
        </p:nvPicPr>
        <p:blipFill>
          <a:blip r:embed="rId5"/>
          <a:stretch>
            <a:fillRect/>
          </a:stretch>
        </p:blipFill>
        <p:spPr>
          <a:xfrm>
            <a:off x="5331620" y="1636406"/>
            <a:ext cx="3049942" cy="2970205"/>
          </a:xfrm>
          <a:prstGeom prst="rect">
            <a:avLst/>
          </a:prstGeom>
        </p:spPr>
      </p:pic>
      <p:sp>
        <p:nvSpPr>
          <p:cNvPr id="9" name="TextBox 8"/>
          <p:cNvSpPr txBox="1"/>
          <p:nvPr/>
        </p:nvSpPr>
        <p:spPr>
          <a:xfrm>
            <a:off x="5593745" y="4636967"/>
            <a:ext cx="2525691" cy="369332"/>
          </a:xfrm>
          <a:prstGeom prst="rect">
            <a:avLst/>
          </a:prstGeom>
          <a:noFill/>
        </p:spPr>
        <p:txBody>
          <a:bodyPr wrap="none" rtlCol="0">
            <a:spAutoFit/>
          </a:bodyPr>
          <a:lstStyle/>
          <a:p>
            <a:r>
              <a:rPr lang="en-US" dirty="0" smtClean="0"/>
              <a:t>Horizontal, Vertical, Tidal</a:t>
            </a:r>
            <a:endParaRPr lang="en-US" dirty="0"/>
          </a:p>
        </p:txBody>
      </p:sp>
    </p:spTree>
    <p:extLst>
      <p:ext uri="{BB962C8B-B14F-4D97-AF65-F5344CB8AC3E}">
        <p14:creationId xmlns:p14="http://schemas.microsoft.com/office/powerpoint/2010/main" val="237619893"/>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44862" y="435468"/>
            <a:ext cx="7720383" cy="769441"/>
          </a:xfrm>
          <a:prstGeom prst="rect">
            <a:avLst/>
          </a:prstGeom>
          <a:noFill/>
        </p:spPr>
        <p:txBody>
          <a:bodyPr wrap="none" rtlCol="0">
            <a:spAutoFit/>
          </a:bodyPr>
          <a:lstStyle/>
          <a:p>
            <a:r>
              <a:rPr lang="en-US" sz="4400" dirty="0" smtClean="0">
                <a:solidFill>
                  <a:srgbClr val="17375E"/>
                </a:solidFill>
                <a:latin typeface="Times New Roman" panose="02020603050405020304" pitchFamily="18" charset="0"/>
                <a:cs typeface="Times New Roman" panose="02020603050405020304" pitchFamily="18" charset="0"/>
              </a:rPr>
              <a:t>Prepare for NSRS Modernization</a:t>
            </a:r>
            <a:endParaRPr lang="en-US" sz="4400" dirty="0">
              <a:solidFill>
                <a:srgbClr val="17375E"/>
              </a:solidFill>
              <a:latin typeface="Times New Roman" panose="02020603050405020304" pitchFamily="18" charset="0"/>
              <a:cs typeface="Times New Roman" panose="02020603050405020304" pitchFamily="18" charset="0"/>
            </a:endParaRPr>
          </a:p>
        </p:txBody>
      </p:sp>
      <p:sp>
        <p:nvSpPr>
          <p:cNvPr id="4" name="Rectangle 2"/>
          <p:cNvSpPr txBox="1"/>
          <p:nvPr/>
        </p:nvSpPr>
        <p:spPr>
          <a:xfrm>
            <a:off x="254442" y="1340082"/>
            <a:ext cx="8889558" cy="4031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Metadata is </a:t>
            </a:r>
            <a:r>
              <a:rPr b="1" u="sng" dirty="0">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Increases value and usefulness</a:t>
            </a:r>
          </a:p>
          <a:p>
            <a:pPr>
              <a:defRPr sz="3000">
                <a:solidFill>
                  <a:srgbClr val="17375E"/>
                </a:solidFill>
                <a:latin typeface="Arial"/>
                <a:ea typeface="Arial"/>
                <a:cs typeface="Arial"/>
                <a:sym typeface="Arial"/>
              </a:defRPr>
            </a:pPr>
            <a:endParaRPr sz="8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Transform and collect data in current </a:t>
            </a:r>
            <a:r>
              <a:rPr dirty="0" err="1">
                <a:latin typeface="Times New Roman" panose="02020603050405020304" pitchFamily="18" charset="0"/>
                <a:cs typeface="Times New Roman" panose="02020603050405020304" pitchFamily="18" charset="0"/>
              </a:rPr>
              <a:t>datums</a:t>
            </a:r>
            <a:endParaRPr dirty="0">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r>
              <a:rPr dirty="0">
                <a:latin typeface="Times New Roman" panose="02020603050405020304" pitchFamily="18" charset="0"/>
                <a:cs typeface="Times New Roman" panose="02020603050405020304" pitchFamily="18" charset="0"/>
              </a:rPr>
              <a:t>NAD83 (2011), </a:t>
            </a:r>
            <a:r>
              <a:rPr dirty="0" smtClean="0">
                <a:latin typeface="Times New Roman" panose="02020603050405020304" pitchFamily="18" charset="0"/>
                <a:cs typeface="Times New Roman" panose="02020603050405020304" pitchFamily="18" charset="0"/>
              </a:rPr>
              <a:t>NAVD88</a:t>
            </a:r>
            <a:endParaRPr lang="en-US" dirty="0" smtClean="0">
              <a:latin typeface="Times New Roman" panose="02020603050405020304" pitchFamily="18" charset="0"/>
              <a:cs typeface="Times New Roman" panose="02020603050405020304" pitchFamily="18" charset="0"/>
            </a:endParaRPr>
          </a:p>
          <a:p>
            <a:pPr lvl="2">
              <a:defRPr sz="3000">
                <a:solidFill>
                  <a:srgbClr val="17375E"/>
                </a:solidFill>
                <a:latin typeface="Arial"/>
                <a:ea typeface="Arial"/>
                <a:cs typeface="Arial"/>
                <a:sym typeface="Arial"/>
              </a:defRPr>
            </a:pPr>
            <a:endParaRPr lang="en-US" sz="800" dirty="0">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dirty="0">
                <a:latin typeface="Times New Roman" panose="02020603050405020304" pitchFamily="18" charset="0"/>
                <a:cs typeface="Times New Roman" panose="02020603050405020304" pitchFamily="18" charset="0"/>
              </a:rPr>
              <a:t>Preserve all original observations</a:t>
            </a:r>
          </a:p>
          <a:p>
            <a:pPr lvl="2">
              <a:defRPr sz="3000">
                <a:solidFill>
                  <a:srgbClr val="17375E"/>
                </a:solidFill>
                <a:latin typeface="Arial"/>
                <a:ea typeface="Arial"/>
                <a:cs typeface="Arial"/>
                <a:sym typeface="Arial"/>
              </a:defRPr>
            </a:pPr>
            <a:r>
              <a:rPr lang="en-US" dirty="0">
                <a:latin typeface="Times New Roman" panose="02020603050405020304" pitchFamily="18" charset="0"/>
                <a:cs typeface="Times New Roman" panose="02020603050405020304" pitchFamily="18" charset="0"/>
              </a:rPr>
              <a:t>particularly when referenced </a:t>
            </a:r>
            <a:r>
              <a:rPr lang="en-US" dirty="0" smtClean="0">
                <a:latin typeface="Times New Roman" panose="02020603050405020304" pitchFamily="18" charset="0"/>
                <a:cs typeface="Times New Roman" panose="02020603050405020304" pitchFamily="18" charset="0"/>
              </a:rPr>
              <a:t>to ellipsoid </a:t>
            </a:r>
            <a:r>
              <a:rPr lang="en-US" dirty="0">
                <a:latin typeface="Times New Roman" panose="02020603050405020304" pitchFamily="18" charset="0"/>
                <a:cs typeface="Times New Roman" panose="02020603050405020304" pitchFamily="18" charset="0"/>
              </a:rPr>
              <a:t>(GNSS)</a:t>
            </a:r>
          </a:p>
          <a:p>
            <a:pPr>
              <a:defRPr sz="3000">
                <a:solidFill>
                  <a:srgbClr val="17375E"/>
                </a:solidFill>
                <a:latin typeface="Arial"/>
                <a:ea typeface="Arial"/>
                <a:cs typeface="Arial"/>
                <a:sym typeface="Arial"/>
              </a:defRPr>
            </a:pPr>
            <a:endParaRPr lang="en-US"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76230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64071" y="370344"/>
            <a:ext cx="7815858"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NGS Regional Geodetic Advisors</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424019" y="1293592"/>
            <a:ext cx="8295962" cy="3699596"/>
            <a:chOff x="192385" y="1293592"/>
            <a:chExt cx="8295962" cy="369959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85" y="1293592"/>
              <a:ext cx="4858756" cy="369959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5078" y="1293592"/>
              <a:ext cx="2553269" cy="1936837"/>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26863"/>
            <a:stretch/>
          </p:blipFill>
          <p:spPr>
            <a:xfrm>
              <a:off x="5935079" y="3494761"/>
              <a:ext cx="2549046" cy="1398217"/>
            </a:xfrm>
            <a:prstGeom prst="rect">
              <a:avLst/>
            </a:prstGeom>
          </p:spPr>
        </p:pic>
      </p:grpSp>
    </p:spTree>
    <p:extLst>
      <p:ext uri="{BB962C8B-B14F-4D97-AF65-F5344CB8AC3E}">
        <p14:creationId xmlns:p14="http://schemas.microsoft.com/office/powerpoint/2010/main" val="60553362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78896" y="391346"/>
            <a:ext cx="6986208"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Education is a lifelong pursuit</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4" name="Rectangle 2"/>
          <p:cNvSpPr txBox="1"/>
          <p:nvPr/>
        </p:nvSpPr>
        <p:spPr>
          <a:xfrm>
            <a:off x="969893" y="1300855"/>
            <a:ext cx="7204214" cy="3570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NGS Training Center</a:t>
            </a:r>
            <a:endParaRPr lang="en-US" sz="2400" b="1" dirty="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https://geodesy.noaa.gov/web/science_edu/training</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Educational Videos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a:t>
            </a:r>
            <a:r>
              <a:rPr lang="en-US" sz="2000" dirty="0" smtClean="0">
                <a:latin typeface="Times New Roman" panose="02020603050405020304" pitchFamily="18" charset="0"/>
                <a:cs typeface="Times New Roman" panose="02020603050405020304" pitchFamily="18" charset="0"/>
              </a:rPr>
              <a:t>geodesy.noaa.gov/datums/newdatums/WatchVideos.shtml</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NGS </a:t>
            </a:r>
            <a:r>
              <a:rPr sz="2400" b="1" dirty="0">
                <a:latin typeface="Times New Roman" panose="02020603050405020304" pitchFamily="18" charset="0"/>
                <a:cs typeface="Times New Roman" panose="02020603050405020304" pitchFamily="18" charset="0"/>
              </a:rPr>
              <a:t>Webinar </a:t>
            </a:r>
            <a:r>
              <a:rPr sz="2400" b="1" dirty="0" smtClean="0">
                <a:latin typeface="Times New Roman" panose="02020603050405020304" pitchFamily="18" charset="0"/>
                <a:cs typeface="Times New Roman" panose="02020603050405020304" pitchFamily="18" charset="0"/>
              </a:rPr>
              <a:t>Series</a:t>
            </a:r>
            <a:endParaRPr lang="en-US" sz="2400" b="1" dirty="0" smtClean="0">
              <a:latin typeface="Times New Roman" panose="02020603050405020304" pitchFamily="18" charset="0"/>
              <a:cs typeface="Times New Roman" panose="02020603050405020304" pitchFamily="18" charset="0"/>
            </a:endParaRP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https://geodesy.noaa.gov/web/science_edu/webinar_series</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sz="2400" b="1" dirty="0" smtClean="0">
                <a:latin typeface="Times New Roman" panose="02020603050405020304" pitchFamily="18" charset="0"/>
                <a:cs typeface="Times New Roman" panose="02020603050405020304" pitchFamily="18" charset="0"/>
              </a:rPr>
              <a:t>Geospatial Summit</a:t>
            </a:r>
            <a:r>
              <a:rPr lang="en-US" b="1"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(May 6-7, 2019 Silver Spring, MD)</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https://geodesy.noaa.gov/geospatial-summit</a:t>
            </a:r>
            <a:r>
              <a:rPr lang="en-US" sz="2000" dirty="0" smtClean="0">
                <a:latin typeface="Times New Roman" panose="02020603050405020304" pitchFamily="18" charset="0"/>
                <a:cs typeface="Times New Roman" panose="02020603050405020304" pitchFamily="18" charset="0"/>
              </a:rPr>
              <a:t>/</a:t>
            </a:r>
          </a:p>
          <a:p>
            <a:pPr>
              <a:defRPr sz="3000">
                <a:solidFill>
                  <a:srgbClr val="17375E"/>
                </a:solidFill>
                <a:latin typeface="Arial"/>
                <a:ea typeface="Arial"/>
                <a:cs typeface="Arial"/>
                <a:sym typeface="Arial"/>
              </a:defRPr>
            </a:pPr>
            <a:r>
              <a:rPr lang="en-US" sz="2400" b="1" dirty="0" smtClean="0">
                <a:latin typeface="Times New Roman" panose="02020603050405020304" pitchFamily="18" charset="0"/>
                <a:cs typeface="Times New Roman" panose="02020603050405020304" pitchFamily="18" charset="0"/>
              </a:rPr>
              <a:t>Presentation Library</a:t>
            </a:r>
          </a:p>
          <a:p>
            <a:pPr lvl="1">
              <a:defRPr sz="3000">
                <a:solidFill>
                  <a:srgbClr val="17375E"/>
                </a:solidFill>
                <a:latin typeface="Arial"/>
                <a:ea typeface="Arial"/>
                <a:cs typeface="Arial"/>
                <a:sym typeface="Arial"/>
              </a:defRPr>
            </a:pPr>
            <a:r>
              <a:rPr lang="en-US" sz="2000" dirty="0">
                <a:latin typeface="Times New Roman" panose="02020603050405020304" pitchFamily="18" charset="0"/>
                <a:cs typeface="Times New Roman" panose="02020603050405020304" pitchFamily="18" charset="0"/>
              </a:rPr>
              <a:t>https://geodesy.noaa.gov/web/science_edu/presentations_library/</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7078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53203" y="481264"/>
            <a:ext cx="3419334"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NGS’ Mission</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91773" y="1539464"/>
            <a:ext cx="7485444" cy="2862322"/>
          </a:xfrm>
          <a:prstGeom prst="rect">
            <a:avLst/>
          </a:prstGeom>
          <a:noFill/>
        </p:spPr>
        <p:txBody>
          <a:bodyPr wrap="square" rtlCol="0">
            <a:spAutoFit/>
          </a:bodyPr>
          <a:lstStyle/>
          <a:p>
            <a:pPr>
              <a:tabLst>
                <a:tab pos="0" algn="l"/>
              </a:tabLst>
            </a:pPr>
            <a:r>
              <a:rPr lang="en-US" altLang="zh-CN" sz="2000" dirty="0">
                <a:solidFill>
                  <a:schemeClr val="tx2">
                    <a:lumMod val="75000"/>
                  </a:schemeClr>
                </a:solidFill>
                <a:latin typeface="Arial" panose="020B0604020202020204" pitchFamily="34" charset="0"/>
                <a:cs typeface="Arial" panose="020B0604020202020204" pitchFamily="34" charset="0"/>
              </a:rPr>
              <a:t>To define, maintain and provide access </a:t>
            </a:r>
            <a:br>
              <a:rPr lang="en-US" altLang="zh-CN" sz="2000" dirty="0">
                <a:solidFill>
                  <a:schemeClr val="tx2">
                    <a:lumMod val="75000"/>
                  </a:schemeClr>
                </a:solidFill>
                <a:latin typeface="Arial" panose="020B0604020202020204" pitchFamily="34" charset="0"/>
                <a:cs typeface="Arial" panose="020B0604020202020204" pitchFamily="34" charset="0"/>
              </a:rPr>
            </a:br>
            <a:r>
              <a:rPr lang="en-US" altLang="zh-CN" sz="2000" dirty="0">
                <a:solidFill>
                  <a:schemeClr val="tx2">
                    <a:lumMod val="75000"/>
                  </a:schemeClr>
                </a:solidFill>
                <a:latin typeface="Arial" panose="020B0604020202020204" pitchFamily="34" charset="0"/>
                <a:cs typeface="Arial" panose="020B0604020202020204" pitchFamily="34" charset="0"/>
              </a:rPr>
              <a:t>to the </a:t>
            </a:r>
            <a:r>
              <a:rPr lang="en-US" altLang="zh-CN" sz="2000" b="1" dirty="0">
                <a:solidFill>
                  <a:srgbClr val="C00000"/>
                </a:solidFill>
                <a:latin typeface="Arial Black" panose="020B0A04020102020204" pitchFamily="34" charset="0"/>
                <a:cs typeface="Arial" panose="020B0604020202020204" pitchFamily="34" charset="0"/>
              </a:rPr>
              <a:t>National Spatial Reference System</a:t>
            </a:r>
            <a:r>
              <a:rPr lang="en-US" altLang="zh-CN" sz="2000" dirty="0">
                <a:solidFill>
                  <a:srgbClr val="C00000"/>
                </a:solidFill>
                <a:latin typeface="Arial Black" panose="020B0A04020102020204" pitchFamily="34" charset="0"/>
                <a:cs typeface="Arial" panose="020B0604020202020204" pitchFamily="34" charset="0"/>
              </a:rPr>
              <a:t> (NSRS) </a:t>
            </a:r>
            <a:r>
              <a:rPr lang="en-US" altLang="zh-CN" sz="2000" dirty="0">
                <a:solidFill>
                  <a:schemeClr val="tx2">
                    <a:lumMod val="75000"/>
                  </a:schemeClr>
                </a:solidFill>
                <a:latin typeface="Arial" panose="020B0604020202020204" pitchFamily="34" charset="0"/>
                <a:cs typeface="Arial" panose="020B0604020202020204" pitchFamily="34" charset="0"/>
              </a:rPr>
              <a:t>to meet our Nation’s economic, social, and environmental needs.  </a:t>
            </a:r>
          </a:p>
          <a:p>
            <a:pPr>
              <a:tabLst>
                <a:tab pos="0" algn="l"/>
              </a:tabLst>
            </a:pPr>
            <a:endParaRPr lang="en-US" altLang="zh-CN" sz="2000" dirty="0">
              <a:solidFill>
                <a:schemeClr val="tx2">
                  <a:lumMod val="75000"/>
                </a:schemeClr>
              </a:solidFill>
              <a:latin typeface="Arial" panose="020B0604020202020204" pitchFamily="34" charset="0"/>
              <a:cs typeface="Arial" panose="020B0604020202020204" pitchFamily="34" charset="0"/>
            </a:endParaRPr>
          </a:p>
          <a:p>
            <a:pPr>
              <a:tabLst>
                <a:tab pos="0" algn="l"/>
              </a:tabLst>
            </a:pPr>
            <a:r>
              <a:rPr lang="en-US" altLang="zh-CN" sz="2000" dirty="0">
                <a:solidFill>
                  <a:schemeClr val="tx2">
                    <a:lumMod val="75000"/>
                  </a:schemeClr>
                </a:solidFill>
                <a:latin typeface="Arial" panose="020B0604020202020204" pitchFamily="34" charset="0"/>
                <a:cs typeface="Arial" panose="020B0604020202020204" pitchFamily="34" charset="0"/>
              </a:rPr>
              <a:t>…………………………………………….........................</a:t>
            </a:r>
          </a:p>
          <a:p>
            <a:pPr>
              <a:tabLst>
                <a:tab pos="0" algn="l"/>
              </a:tabLst>
            </a:pPr>
            <a:endParaRPr lang="en-US" altLang="zh-CN" sz="2000" dirty="0">
              <a:solidFill>
                <a:schemeClr val="tx2">
                  <a:lumMod val="75000"/>
                </a:schemeClr>
              </a:solidFill>
              <a:latin typeface="Arial" panose="020B0604020202020204" pitchFamily="34" charset="0"/>
              <a:cs typeface="Arial" panose="020B0604020202020204" pitchFamily="34" charset="0"/>
            </a:endParaRPr>
          </a:p>
          <a:p>
            <a:pPr>
              <a:tabLst>
                <a:tab pos="0" algn="l"/>
              </a:tabLst>
            </a:pPr>
            <a:r>
              <a:rPr lang="en-US" altLang="en-US" sz="2000" dirty="0">
                <a:solidFill>
                  <a:schemeClr val="tx2">
                    <a:lumMod val="75000"/>
                  </a:schemeClr>
                </a:solidFill>
                <a:latin typeface="Arial" panose="020B0604020202020204" pitchFamily="34" charset="0"/>
                <a:cs typeface="Arial" panose="020B0604020202020204" pitchFamily="34" charset="0"/>
              </a:rPr>
              <a:t>The</a:t>
            </a:r>
            <a:r>
              <a:rPr lang="en-US" altLang="en-US" sz="2000" dirty="0">
                <a:latin typeface="Arial" panose="020B0604020202020204" pitchFamily="34" charset="0"/>
                <a:cs typeface="Arial" panose="020B0604020202020204" pitchFamily="34" charset="0"/>
              </a:rPr>
              <a:t> </a:t>
            </a:r>
            <a:r>
              <a:rPr lang="en-US" altLang="en-US" sz="2000" b="1" dirty="0">
                <a:solidFill>
                  <a:srgbClr val="C00000"/>
                </a:solidFill>
                <a:latin typeface="Arial Black" panose="020B0A04020102020204" pitchFamily="34" charset="0"/>
                <a:cs typeface="Arial" panose="020B0604020202020204" pitchFamily="34" charset="0"/>
              </a:rPr>
              <a:t>NSRS</a:t>
            </a:r>
            <a:r>
              <a:rPr lang="en-US" altLang="en-US" sz="2000" dirty="0">
                <a:solidFill>
                  <a:srgbClr val="C00000"/>
                </a:solidFill>
                <a:latin typeface="Arial" panose="020B0604020202020204" pitchFamily="34" charset="0"/>
                <a:cs typeface="Arial" panose="020B0604020202020204" pitchFamily="34" charset="0"/>
              </a:rPr>
              <a:t> </a:t>
            </a:r>
            <a:r>
              <a:rPr lang="en-US" altLang="en-US" sz="2000" dirty="0">
                <a:solidFill>
                  <a:schemeClr val="tx2">
                    <a:lumMod val="75000"/>
                  </a:schemeClr>
                </a:solidFill>
                <a:latin typeface="Arial" panose="020B0604020202020204" pitchFamily="34" charset="0"/>
                <a:cs typeface="Arial" panose="020B0604020202020204" pitchFamily="34" charset="0"/>
              </a:rPr>
              <a:t>is a consistent coordinate system that defines latitude, longitude, height, scale, gravity, orientation, and shoreline throughout the United States. </a:t>
            </a:r>
          </a:p>
        </p:txBody>
      </p:sp>
    </p:spTree>
    <p:extLst>
      <p:ext uri="{BB962C8B-B14F-4D97-AF65-F5344CB8AC3E}">
        <p14:creationId xmlns:p14="http://schemas.microsoft.com/office/powerpoint/2010/main" val="216175654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345943" y="1415244"/>
            <a:ext cx="2767906" cy="2385269"/>
            <a:chOff x="250149" y="1838438"/>
            <a:chExt cx="2767906" cy="2385269"/>
          </a:xfrm>
        </p:grpSpPr>
        <p:sp>
          <p:nvSpPr>
            <p:cNvPr id="2" name="TextBox 1"/>
            <p:cNvSpPr txBox="1"/>
            <p:nvPr/>
          </p:nvSpPr>
          <p:spPr>
            <a:xfrm>
              <a:off x="250149" y="1838438"/>
              <a:ext cx="2691763"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Questions?</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73769" y="2931045"/>
              <a:ext cx="2544286" cy="646331"/>
            </a:xfrm>
            <a:prstGeom prst="rect">
              <a:avLst/>
            </a:prstGeom>
            <a:noFill/>
          </p:spPr>
          <p:txBody>
            <a:bodyPr wrap="none" rtlCol="0">
              <a:spAutoFit/>
            </a:bodyPr>
            <a:lstStyle/>
            <a:p>
              <a:r>
                <a:rPr lang="en-US" dirty="0" smtClean="0">
                  <a:solidFill>
                    <a:schemeClr val="tx2">
                      <a:lumMod val="75000"/>
                    </a:schemeClr>
                  </a:solidFill>
                  <a:latin typeface="Times New Roman"/>
                </a:rPr>
                <a:t>NSGIC Midyear Meeting</a:t>
              </a:r>
            </a:p>
            <a:p>
              <a:r>
                <a:rPr lang="en-US" dirty="0" smtClean="0">
                  <a:solidFill>
                    <a:schemeClr val="tx2">
                      <a:lumMod val="75000"/>
                    </a:schemeClr>
                  </a:solidFill>
                  <a:latin typeface="Times New Roman"/>
                </a:rPr>
                <a:t>March 7, 2019</a:t>
              </a:r>
              <a:endParaRPr lang="en-US" dirty="0">
                <a:solidFill>
                  <a:schemeClr val="tx2">
                    <a:lumMod val="75000"/>
                  </a:schemeClr>
                </a:solidFill>
              </a:endParaRPr>
            </a:p>
          </p:txBody>
        </p:sp>
        <p:sp>
          <p:nvSpPr>
            <p:cNvPr id="5" name="TextBox 4"/>
            <p:cNvSpPr txBox="1"/>
            <p:nvPr/>
          </p:nvSpPr>
          <p:spPr>
            <a:xfrm>
              <a:off x="473769" y="3577376"/>
              <a:ext cx="2244525" cy="646331"/>
            </a:xfrm>
            <a:prstGeom prst="rect">
              <a:avLst/>
            </a:prstGeom>
            <a:noFill/>
          </p:spPr>
          <p:txBody>
            <a:bodyPr wrap="none" rtlCol="0">
              <a:spAutoFit/>
            </a:bodyPr>
            <a:lstStyle/>
            <a:p>
              <a:r>
                <a:rPr lang="en-US" dirty="0" smtClean="0">
                  <a:solidFill>
                    <a:schemeClr val="tx2">
                      <a:lumMod val="75000"/>
                    </a:schemeClr>
                  </a:solidFill>
                  <a:latin typeface="Times New Roman"/>
                </a:rPr>
                <a:t>Brian Shaw</a:t>
              </a:r>
            </a:p>
            <a:p>
              <a:r>
                <a:rPr lang="en-US" dirty="0" smtClean="0">
                  <a:solidFill>
                    <a:schemeClr val="tx2">
                      <a:lumMod val="75000"/>
                    </a:schemeClr>
                  </a:solidFill>
                  <a:latin typeface="Times New Roman"/>
                </a:rPr>
                <a:t>brian.shaw@noaa.gov</a:t>
              </a:r>
              <a:endParaRPr lang="en-US" dirty="0">
                <a:solidFill>
                  <a:schemeClr val="tx2">
                    <a:lumMod val="75000"/>
                  </a:schemeClr>
                </a:solidFill>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03" y="661906"/>
            <a:ext cx="4922520" cy="3691890"/>
          </a:xfrm>
          <a:prstGeom prst="rect">
            <a:avLst/>
          </a:prstGeom>
        </p:spPr>
      </p:pic>
    </p:spTree>
    <p:extLst>
      <p:ext uri="{BB962C8B-B14F-4D97-AF65-F5344CB8AC3E}">
        <p14:creationId xmlns:p14="http://schemas.microsoft.com/office/powerpoint/2010/main" val="1958174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8777" y="570641"/>
            <a:ext cx="4007123" cy="769441"/>
          </a:xfrm>
          <a:prstGeom prst="rect">
            <a:avLst/>
          </a:prstGeom>
          <a:noFill/>
        </p:spPr>
        <p:txBody>
          <a:bodyPr wrap="none" rtlCol="0" anchor="ctr">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NOAA and NGS</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37421" y="1340082"/>
            <a:ext cx="4309834" cy="369332"/>
          </a:xfrm>
          <a:prstGeom prst="rect">
            <a:avLst/>
          </a:prstGeom>
        </p:spPr>
        <p:txBody>
          <a:bodyPr wrap="none">
            <a:spAutoFit/>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Our Nation’s first civilian science agency</a:t>
            </a:r>
            <a:endParaRPr lang="en-US" dirty="0"/>
          </a:p>
        </p:txBody>
      </p:sp>
      <p:pic>
        <p:nvPicPr>
          <p:cNvPr id="5" name="Picture 5" descr="C:\BShaw\AerialGravity\PRVI\For_Photoshop\digitalimages\US_Coast_G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420" y="1986929"/>
            <a:ext cx="1773436" cy="182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37515" y="4215623"/>
            <a:ext cx="1757212" cy="738664"/>
          </a:xfrm>
          <a:prstGeom prst="rect">
            <a:avLst/>
          </a:prstGeom>
          <a:noFill/>
        </p:spPr>
        <p:txBody>
          <a:bodyPr wrap="none" rtlCol="0">
            <a:spAutoFit/>
          </a:bodyPr>
          <a:lstStyle/>
          <a:p>
            <a:r>
              <a:rPr lang="en-US" sz="1400" b="1" dirty="0" smtClean="0">
                <a:solidFill>
                  <a:srgbClr val="C00000"/>
                </a:solidFill>
                <a:latin typeface="Arial" panose="020B0604020202020204" pitchFamily="34" charset="0"/>
                <a:cs typeface="Arial" panose="020B0604020202020204" pitchFamily="34" charset="0"/>
              </a:rPr>
              <a:t>1807</a:t>
            </a:r>
          </a:p>
          <a:p>
            <a:r>
              <a:rPr lang="en-US" sz="1400" dirty="0" smtClean="0">
                <a:solidFill>
                  <a:srgbClr val="17375E"/>
                </a:solidFill>
                <a:latin typeface="Arial" panose="020B0604020202020204" pitchFamily="34" charset="0"/>
                <a:cs typeface="Arial" panose="020B0604020202020204" pitchFamily="34" charset="0"/>
              </a:rPr>
              <a:t>Thomas Jefferson</a:t>
            </a:r>
          </a:p>
          <a:p>
            <a:r>
              <a:rPr lang="en-US" sz="1400" dirty="0" smtClean="0">
                <a:solidFill>
                  <a:srgbClr val="17375E"/>
                </a:solidFill>
                <a:latin typeface="Arial" panose="020B0604020202020204" pitchFamily="34" charset="0"/>
                <a:cs typeface="Arial" panose="020B0604020202020204" pitchFamily="34" charset="0"/>
              </a:rPr>
              <a:t>Survey of the Coast</a:t>
            </a:r>
            <a:endParaRPr lang="en-US" sz="1400" dirty="0">
              <a:solidFill>
                <a:srgbClr val="17375E"/>
              </a:solidFill>
              <a:latin typeface="Arial" panose="020B0604020202020204" pitchFamily="34" charset="0"/>
              <a:cs typeface="Arial" panose="020B0604020202020204" pitchFamily="34" charset="0"/>
            </a:endParaRPr>
          </a:p>
        </p:txBody>
      </p:sp>
      <p:sp>
        <p:nvSpPr>
          <p:cNvPr id="14" name="TextBox 13"/>
          <p:cNvSpPr txBox="1"/>
          <p:nvPr/>
        </p:nvSpPr>
        <p:spPr>
          <a:xfrm>
            <a:off x="2047127" y="4215623"/>
            <a:ext cx="1646605" cy="738664"/>
          </a:xfrm>
          <a:prstGeom prst="rect">
            <a:avLst/>
          </a:prstGeom>
          <a:noFill/>
        </p:spPr>
        <p:txBody>
          <a:bodyPr wrap="none" rtlCol="0">
            <a:spAutoFit/>
          </a:bodyPr>
          <a:lstStyle/>
          <a:p>
            <a:r>
              <a:rPr lang="en-US" sz="1400" b="1" dirty="0" smtClean="0">
                <a:solidFill>
                  <a:srgbClr val="C00000"/>
                </a:solidFill>
                <a:latin typeface="Arial" panose="020B0604020202020204" pitchFamily="34" charset="0"/>
                <a:cs typeface="Arial" panose="020B0604020202020204" pitchFamily="34" charset="0"/>
              </a:rPr>
              <a:t>1811</a:t>
            </a:r>
          </a:p>
          <a:p>
            <a:r>
              <a:rPr lang="en-US" sz="1400" dirty="0" smtClean="0">
                <a:solidFill>
                  <a:srgbClr val="17375E"/>
                </a:solidFill>
                <a:latin typeface="Arial" panose="020B0604020202020204" pitchFamily="34" charset="0"/>
                <a:cs typeface="Arial" panose="020B0604020202020204" pitchFamily="34" charset="0"/>
              </a:rPr>
              <a:t>Ferdinand Hassler</a:t>
            </a:r>
          </a:p>
          <a:p>
            <a:r>
              <a:rPr lang="en-US" sz="1400" dirty="0" smtClean="0">
                <a:solidFill>
                  <a:srgbClr val="17375E"/>
                </a:solidFill>
                <a:latin typeface="Arial" panose="020B0604020202020204" pitchFamily="34" charset="0"/>
                <a:cs typeface="Arial" panose="020B0604020202020204" pitchFamily="34" charset="0"/>
              </a:rPr>
              <a:t>Superintendent</a:t>
            </a:r>
            <a:endParaRPr lang="en-US" sz="1400" dirty="0">
              <a:solidFill>
                <a:srgbClr val="17375E"/>
              </a:solidFill>
              <a:latin typeface="Arial" panose="020B0604020202020204" pitchFamily="34" charset="0"/>
              <a:cs typeface="Arial" panose="020B0604020202020204" pitchFamily="34" charset="0"/>
            </a:endParaRPr>
          </a:p>
        </p:txBody>
      </p:sp>
      <p:sp>
        <p:nvSpPr>
          <p:cNvPr id="15" name="TextBox 14"/>
          <p:cNvSpPr txBox="1"/>
          <p:nvPr/>
        </p:nvSpPr>
        <p:spPr>
          <a:xfrm>
            <a:off x="3741546" y="4231639"/>
            <a:ext cx="1101584" cy="738664"/>
          </a:xfrm>
          <a:prstGeom prst="rect">
            <a:avLst/>
          </a:prstGeom>
          <a:noFill/>
        </p:spPr>
        <p:txBody>
          <a:bodyPr wrap="none" rtlCol="0">
            <a:spAutoFit/>
          </a:bodyPr>
          <a:lstStyle/>
          <a:p>
            <a:r>
              <a:rPr lang="en-US" sz="1400" b="1" dirty="0" smtClean="0">
                <a:solidFill>
                  <a:srgbClr val="C00000"/>
                </a:solidFill>
                <a:latin typeface="Arial" panose="020B0604020202020204" pitchFamily="34" charset="0"/>
                <a:cs typeface="Arial" panose="020B0604020202020204" pitchFamily="34" charset="0"/>
              </a:rPr>
              <a:t>1836</a:t>
            </a:r>
          </a:p>
          <a:p>
            <a:r>
              <a:rPr lang="en-US" sz="1400" dirty="0" smtClean="0">
                <a:solidFill>
                  <a:srgbClr val="17375E"/>
                </a:solidFill>
                <a:latin typeface="Arial" panose="020B0604020202020204" pitchFamily="34" charset="0"/>
                <a:cs typeface="Arial" panose="020B0604020202020204" pitchFamily="34" charset="0"/>
              </a:rPr>
              <a:t>U.S. Coast </a:t>
            </a:r>
          </a:p>
          <a:p>
            <a:r>
              <a:rPr lang="en-US" sz="1400" dirty="0" smtClean="0">
                <a:solidFill>
                  <a:srgbClr val="17375E"/>
                </a:solidFill>
                <a:latin typeface="Arial" panose="020B0604020202020204" pitchFamily="34" charset="0"/>
                <a:cs typeface="Arial" panose="020B0604020202020204" pitchFamily="34" charset="0"/>
              </a:rPr>
              <a:t>Survey</a:t>
            </a:r>
            <a:endParaRPr lang="en-US" sz="1400" dirty="0">
              <a:solidFill>
                <a:srgbClr val="17375E"/>
              </a:solidFill>
              <a:latin typeface="Arial" panose="020B0604020202020204" pitchFamily="34" charset="0"/>
              <a:cs typeface="Arial" panose="020B0604020202020204" pitchFamily="34" charset="0"/>
            </a:endParaRPr>
          </a:p>
        </p:txBody>
      </p:sp>
      <p:sp>
        <p:nvSpPr>
          <p:cNvPr id="16" name="TextBox 15"/>
          <p:cNvSpPr txBox="1"/>
          <p:nvPr/>
        </p:nvSpPr>
        <p:spPr>
          <a:xfrm>
            <a:off x="4995530" y="4230506"/>
            <a:ext cx="1508746" cy="738664"/>
          </a:xfrm>
          <a:prstGeom prst="rect">
            <a:avLst/>
          </a:prstGeom>
          <a:noFill/>
        </p:spPr>
        <p:txBody>
          <a:bodyPr wrap="none" rtlCol="0">
            <a:spAutoFit/>
          </a:bodyPr>
          <a:lstStyle/>
          <a:p>
            <a:r>
              <a:rPr lang="en-US" sz="1400" b="1" dirty="0" smtClean="0">
                <a:solidFill>
                  <a:srgbClr val="C00000"/>
                </a:solidFill>
                <a:latin typeface="Arial" panose="020B0604020202020204" pitchFamily="34" charset="0"/>
                <a:cs typeface="Arial" panose="020B0604020202020204" pitchFamily="34" charset="0"/>
              </a:rPr>
              <a:t>1878</a:t>
            </a:r>
          </a:p>
          <a:p>
            <a:r>
              <a:rPr lang="en-US" sz="1400" dirty="0" smtClean="0">
                <a:solidFill>
                  <a:srgbClr val="17375E"/>
                </a:solidFill>
                <a:latin typeface="Arial" panose="020B0604020202020204" pitchFamily="34" charset="0"/>
                <a:cs typeface="Arial" panose="020B0604020202020204" pitchFamily="34" charset="0"/>
              </a:rPr>
              <a:t>U.S. Coast and</a:t>
            </a:r>
          </a:p>
          <a:p>
            <a:r>
              <a:rPr lang="en-US" sz="1400" dirty="0" smtClean="0">
                <a:solidFill>
                  <a:srgbClr val="17375E"/>
                </a:solidFill>
                <a:latin typeface="Arial" panose="020B0604020202020204" pitchFamily="34" charset="0"/>
                <a:cs typeface="Arial" panose="020B0604020202020204" pitchFamily="34" charset="0"/>
              </a:rPr>
              <a:t>Geodetic Survey</a:t>
            </a:r>
            <a:endParaRPr lang="en-US" sz="1400" dirty="0">
              <a:solidFill>
                <a:srgbClr val="17375E"/>
              </a:solidFill>
              <a:latin typeface="Arial" panose="020B0604020202020204" pitchFamily="34" charset="0"/>
              <a:cs typeface="Arial" panose="020B0604020202020204" pitchFamily="34" charset="0"/>
            </a:endParaRPr>
          </a:p>
        </p:txBody>
      </p:sp>
      <p:sp>
        <p:nvSpPr>
          <p:cNvPr id="17" name="TextBox 16"/>
          <p:cNvSpPr txBox="1"/>
          <p:nvPr/>
        </p:nvSpPr>
        <p:spPr>
          <a:xfrm>
            <a:off x="7062645" y="4215623"/>
            <a:ext cx="1639936" cy="523220"/>
          </a:xfrm>
          <a:prstGeom prst="rect">
            <a:avLst/>
          </a:prstGeom>
          <a:noFill/>
        </p:spPr>
        <p:txBody>
          <a:bodyPr wrap="none" rtlCol="0">
            <a:spAutoFit/>
          </a:bodyPr>
          <a:lstStyle/>
          <a:p>
            <a:r>
              <a:rPr lang="en-US" sz="1400" b="1" dirty="0" smtClean="0">
                <a:solidFill>
                  <a:srgbClr val="C00000"/>
                </a:solidFill>
                <a:latin typeface="Arial" panose="020B0604020202020204" pitchFamily="34" charset="0"/>
                <a:cs typeface="Arial" panose="020B0604020202020204" pitchFamily="34" charset="0"/>
              </a:rPr>
              <a:t>1970</a:t>
            </a:r>
          </a:p>
          <a:p>
            <a:r>
              <a:rPr lang="en-US" sz="1400" dirty="0" smtClean="0">
                <a:solidFill>
                  <a:srgbClr val="17375E"/>
                </a:solidFill>
                <a:latin typeface="Arial" panose="020B0604020202020204" pitchFamily="34" charset="0"/>
                <a:cs typeface="Arial" panose="020B0604020202020204" pitchFamily="34" charset="0"/>
              </a:rPr>
              <a:t>NOAA established</a:t>
            </a:r>
            <a:endParaRPr lang="en-US" sz="1400" dirty="0">
              <a:solidFill>
                <a:srgbClr val="17375E"/>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515" y="1818299"/>
            <a:ext cx="1688592" cy="2249424"/>
          </a:xfrm>
          <a:prstGeom prst="rect">
            <a:avLst/>
          </a:prstGeom>
        </p:spPr>
      </p:pic>
      <p:pic>
        <p:nvPicPr>
          <p:cNvPr id="19" name="Picture 18"/>
          <p:cNvPicPr>
            <a:picLocks noChangeAspect="1"/>
          </p:cNvPicPr>
          <p:nvPr/>
        </p:nvPicPr>
        <p:blipFill>
          <a:blip r:embed="rId6"/>
          <a:stretch>
            <a:fillRect/>
          </a:stretch>
        </p:blipFill>
        <p:spPr>
          <a:xfrm>
            <a:off x="2433055" y="1812351"/>
            <a:ext cx="1955904" cy="2255372"/>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2644" y="1986928"/>
            <a:ext cx="1821564" cy="1821564"/>
          </a:xfrm>
          <a:prstGeom prst="rect">
            <a:avLst/>
          </a:prstGeom>
        </p:spPr>
      </p:pic>
    </p:spTree>
    <p:extLst>
      <p:ext uri="{BB962C8B-B14F-4D97-AF65-F5344CB8AC3E}">
        <p14:creationId xmlns:p14="http://schemas.microsoft.com/office/powerpoint/2010/main" val="274138998"/>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93171" y="583813"/>
            <a:ext cx="4557658" cy="769441"/>
          </a:xfrm>
          <a:prstGeom prst="rect">
            <a:avLst/>
          </a:prstGeom>
          <a:noFill/>
        </p:spPr>
        <p:txBody>
          <a:bodyPr wrap="none" rtlCol="0" anchor="ctr">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What is the NSRS?</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28833" y="1563204"/>
            <a:ext cx="4886335" cy="646331"/>
          </a:xfrm>
          <a:prstGeom prst="rect">
            <a:avLst/>
          </a:prstGeom>
        </p:spPr>
        <p:txBody>
          <a:bodyPr wrap="square">
            <a:spAutoFit/>
          </a:bodyPr>
          <a:lstStyle/>
          <a:p>
            <a:pPr algn="ctr"/>
            <a:r>
              <a:rPr lang="en-US" altLang="en-US" dirty="0" smtClean="0">
                <a:solidFill>
                  <a:schemeClr val="tx2">
                    <a:lumMod val="75000"/>
                  </a:schemeClr>
                </a:solidFill>
                <a:latin typeface="Arial" panose="020B0604020202020204" pitchFamily="34" charset="0"/>
                <a:cs typeface="Arial" panose="020B0604020202020204" pitchFamily="34" charset="0"/>
              </a:rPr>
              <a:t>A common and consistent</a:t>
            </a:r>
          </a:p>
          <a:p>
            <a:pPr algn="ctr"/>
            <a:r>
              <a:rPr lang="en-US" altLang="en-US" b="1" dirty="0" smtClean="0">
                <a:solidFill>
                  <a:schemeClr val="tx2">
                    <a:lumMod val="75000"/>
                  </a:schemeClr>
                </a:solidFill>
                <a:latin typeface="Arial" panose="020B0604020202020204" pitchFamily="34" charset="0"/>
                <a:cs typeface="Arial" panose="020B0604020202020204" pitchFamily="34" charset="0"/>
              </a:rPr>
              <a:t>Geospatial Infrastructure </a:t>
            </a:r>
            <a:r>
              <a:rPr lang="en-US" altLang="en-US" dirty="0" smtClean="0">
                <a:solidFill>
                  <a:schemeClr val="tx2">
                    <a:lumMod val="75000"/>
                  </a:schemeClr>
                </a:solidFill>
                <a:latin typeface="Arial" panose="020B0604020202020204" pitchFamily="34" charset="0"/>
                <a:cs typeface="Arial" panose="020B0604020202020204" pitchFamily="34" charset="0"/>
              </a:rPr>
              <a:t>for positioning</a:t>
            </a:r>
            <a:endParaRPr lang="en-US" dirty="0"/>
          </a:p>
        </p:txBody>
      </p:sp>
      <p:grpSp>
        <p:nvGrpSpPr>
          <p:cNvPr id="7" name="Group 6"/>
          <p:cNvGrpSpPr/>
          <p:nvPr/>
        </p:nvGrpSpPr>
        <p:grpSpPr>
          <a:xfrm>
            <a:off x="498124" y="2779945"/>
            <a:ext cx="8147753" cy="1511038"/>
            <a:chOff x="526442" y="2656185"/>
            <a:chExt cx="8147753" cy="1511038"/>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42" y="2656186"/>
              <a:ext cx="2631466" cy="15110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5548" y="2656185"/>
              <a:ext cx="2998647" cy="151103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8404" y="2656186"/>
              <a:ext cx="1536648" cy="1511036"/>
            </a:xfrm>
            <a:prstGeom prst="rect">
              <a:avLst/>
            </a:prstGeom>
          </p:spPr>
        </p:pic>
      </p:grpSp>
    </p:spTree>
    <p:extLst>
      <p:ext uri="{BB962C8B-B14F-4D97-AF65-F5344CB8AC3E}">
        <p14:creationId xmlns:p14="http://schemas.microsoft.com/office/powerpoint/2010/main" val="366601258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3801" y="374627"/>
            <a:ext cx="8860118"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What is a Datum or Reference Frame?</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264836" y="4267006"/>
            <a:ext cx="4940963" cy="830997"/>
          </a:xfrm>
          <a:prstGeom prst="rect">
            <a:avLst/>
          </a:prstGeom>
          <a:noFill/>
        </p:spPr>
        <p:txBody>
          <a:bodyPr wrap="square" rtlCol="0">
            <a:spAutoFit/>
          </a:bodyPr>
          <a:lstStyle/>
          <a:p>
            <a:r>
              <a:rPr lang="en-US" sz="2400" dirty="0" smtClean="0">
                <a:solidFill>
                  <a:srgbClr val="17375E"/>
                </a:solidFill>
                <a:latin typeface="Times New Roman" panose="02020603050405020304" pitchFamily="18" charset="0"/>
                <a:cs typeface="Times New Roman" panose="02020603050405020304" pitchFamily="18" charset="0"/>
              </a:rPr>
              <a:t>A reference surface or framework to reference your data to for consistency</a:t>
            </a:r>
            <a:endParaRPr lang="en-US" sz="2400" dirty="0">
              <a:solidFill>
                <a:srgbClr val="17375E"/>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0" y="1360708"/>
            <a:ext cx="4160660" cy="3349614"/>
            <a:chOff x="-1" y="1360707"/>
            <a:chExt cx="4927063" cy="3950842"/>
          </a:xfrm>
        </p:grpSpPr>
        <p:pic>
          <p:nvPicPr>
            <p:cNvPr id="5" name="Picture 4" descr="[XYZ Diagra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 y="1360707"/>
              <a:ext cx="4919438" cy="36994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p:cNvSpPr txBox="1"/>
            <p:nvPr/>
          </p:nvSpPr>
          <p:spPr>
            <a:xfrm>
              <a:off x="4160659" y="2168952"/>
              <a:ext cx="766403" cy="2339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t>a</a:t>
              </a:r>
              <a:r>
                <a:rPr lang="en-US" sz="1200" i="1" dirty="0" smtClean="0"/>
                <a:t>ka P(L,L,H)</a:t>
              </a:r>
              <a:endParaRPr lang="en-US" sz="1200" i="1" dirty="0"/>
            </a:p>
          </p:txBody>
        </p:sp>
        <p:sp>
          <p:nvSpPr>
            <p:cNvPr id="8" name="TextBox 6"/>
            <p:cNvSpPr txBox="1"/>
            <p:nvPr/>
          </p:nvSpPr>
          <p:spPr>
            <a:xfrm>
              <a:off x="2609400" y="3377433"/>
              <a:ext cx="430529" cy="2339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lat.</a:t>
              </a:r>
              <a:endParaRPr lang="en-US" sz="1200" i="1" dirty="0">
                <a:solidFill>
                  <a:srgbClr val="FF0000"/>
                </a:solidFill>
              </a:endParaRPr>
            </a:p>
          </p:txBody>
        </p:sp>
        <p:sp>
          <p:nvSpPr>
            <p:cNvPr id="9" name="TextBox 7"/>
            <p:cNvSpPr txBox="1"/>
            <p:nvPr/>
          </p:nvSpPr>
          <p:spPr>
            <a:xfrm>
              <a:off x="1912817" y="3829917"/>
              <a:ext cx="517349" cy="23397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long.</a:t>
              </a:r>
              <a:endParaRPr lang="en-US" sz="1200" i="1" dirty="0">
                <a:solidFill>
                  <a:srgbClr val="FF0000"/>
                </a:solidFill>
              </a:endParaRPr>
            </a:p>
          </p:txBody>
        </p:sp>
        <p:sp>
          <p:nvSpPr>
            <p:cNvPr id="10" name="TextBox 8"/>
            <p:cNvSpPr txBox="1"/>
            <p:nvPr/>
          </p:nvSpPr>
          <p:spPr>
            <a:xfrm rot="18685726">
              <a:off x="3077443" y="2279309"/>
              <a:ext cx="398354" cy="23024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smtClean="0">
                  <a:solidFill>
                    <a:srgbClr val="FF0000"/>
                  </a:solidFill>
                </a:rPr>
                <a:t>= ht.</a:t>
              </a:r>
              <a:endParaRPr lang="en-US" sz="1200" i="1" dirty="0">
                <a:solidFill>
                  <a:srgbClr val="FF0000"/>
                </a:solidFill>
              </a:endParaRPr>
            </a:p>
          </p:txBody>
        </p:sp>
        <p:sp>
          <p:nvSpPr>
            <p:cNvPr id="12" name="TextBox 11"/>
            <p:cNvSpPr txBox="1"/>
            <p:nvPr/>
          </p:nvSpPr>
          <p:spPr>
            <a:xfrm>
              <a:off x="1184194" y="4788331"/>
              <a:ext cx="3104374"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X,Y,Z</a:t>
              </a:r>
              <a:r>
                <a:rPr kumimoji="0" lang="en-US" sz="2800" b="0" i="0" u="none" strike="noStrike" cap="none" spc="0" normalizeH="0" dirty="0" smtClean="0">
                  <a:ln>
                    <a:noFill/>
                  </a:ln>
                  <a:solidFill>
                    <a:srgbClr val="17375E"/>
                  </a:solidFill>
                  <a:effectLst/>
                  <a:uFillTx/>
                  <a:latin typeface="Times New Roman" panose="02020603050405020304" pitchFamily="18" charset="0"/>
                  <a:cs typeface="Times New Roman" panose="02020603050405020304" pitchFamily="18" charset="0"/>
                  <a:sym typeface="Calibri"/>
                </a:rPr>
                <a:t> vs </a:t>
              </a:r>
              <a:r>
                <a:rPr kumimoji="0" lang="en-US" sz="2800" b="0" i="0" u="none" strike="noStrike" cap="none" spc="0" normalizeH="0" dirty="0" err="1" smtClean="0">
                  <a:ln>
                    <a:noFill/>
                  </a:ln>
                  <a:solidFill>
                    <a:srgbClr val="17375E"/>
                  </a:solidFill>
                  <a:effectLst/>
                  <a:uFillTx/>
                  <a:latin typeface="Times New Roman" panose="02020603050405020304" pitchFamily="18" charset="0"/>
                  <a:cs typeface="Times New Roman" panose="02020603050405020304" pitchFamily="18" charset="0"/>
                  <a:sym typeface="Calibri"/>
                </a:rPr>
                <a:t>Lat,Lon,Ht</a:t>
              </a:r>
              <a:endParaRPr kumimoji="0" lang="en-US" sz="2800" b="0" i="0" u="none" strike="noStrike" cap="none" spc="0" normalizeH="0" baseline="0" dirty="0">
                <a:ln>
                  <a:noFill/>
                </a:ln>
                <a:solidFill>
                  <a:srgbClr val="17375E"/>
                </a:solidFill>
                <a:effectLst/>
                <a:uFillTx/>
                <a:latin typeface="Times New Roman" panose="02020603050405020304" pitchFamily="18" charset="0"/>
                <a:cs typeface="Times New Roman" panose="02020603050405020304" pitchFamily="18" charset="0"/>
                <a:sym typeface="Calibri"/>
              </a:endParaRPr>
            </a:p>
          </p:txBody>
        </p:sp>
      </p:grpSp>
      <p:grpSp>
        <p:nvGrpSpPr>
          <p:cNvPr id="25" name="Group 24"/>
          <p:cNvGrpSpPr/>
          <p:nvPr/>
        </p:nvGrpSpPr>
        <p:grpSpPr>
          <a:xfrm>
            <a:off x="4565665" y="1816470"/>
            <a:ext cx="4216943" cy="2061642"/>
            <a:chOff x="5257822" y="2868243"/>
            <a:chExt cx="3411895" cy="1668058"/>
          </a:xfrm>
        </p:grpSpPr>
        <p:cxnSp>
          <p:nvCxnSpPr>
            <p:cNvPr id="20" name="Straight Connector 19"/>
            <p:cNvCxnSpPr/>
            <p:nvPr/>
          </p:nvCxnSpPr>
          <p:spPr>
            <a:xfrm>
              <a:off x="5769501" y="3454161"/>
              <a:ext cx="1760384" cy="0"/>
            </a:xfrm>
            <a:prstGeom prst="line">
              <a:avLst/>
            </a:prstGeom>
          </p:spPr>
          <p:style>
            <a:lnRef idx="2">
              <a:schemeClr val="accent2"/>
            </a:lnRef>
            <a:fillRef idx="0">
              <a:schemeClr val="accent2"/>
            </a:fillRef>
            <a:effectRef idx="1">
              <a:schemeClr val="accent2"/>
            </a:effectRef>
            <a:fontRef idx="minor">
              <a:schemeClr val="tx1"/>
            </a:fontRef>
          </p:style>
        </p:cxn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751" y="2882148"/>
              <a:ext cx="3247041" cy="1654153"/>
            </a:xfrm>
            <a:prstGeom prst="rect">
              <a:avLst/>
            </a:prstGeom>
          </p:spPr>
        </p:pic>
        <p:cxnSp>
          <p:nvCxnSpPr>
            <p:cNvPr id="15" name="Straight Connector 14"/>
            <p:cNvCxnSpPr/>
            <p:nvPr/>
          </p:nvCxnSpPr>
          <p:spPr>
            <a:xfrm>
              <a:off x="5769501" y="3070534"/>
              <a:ext cx="238853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a:off x="7529885" y="3454161"/>
              <a:ext cx="628153"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158038" y="3258797"/>
              <a:ext cx="511679" cy="369332"/>
            </a:xfrm>
            <a:prstGeom prst="rect">
              <a:avLst/>
            </a:prstGeom>
            <a:noFill/>
          </p:spPr>
          <p:txBody>
            <a:bodyPr wrap="none" rtlCol="0">
              <a:spAutoFit/>
            </a:bodyPr>
            <a:lstStyle/>
            <a:p>
              <a:r>
                <a:rPr lang="en-US" dirty="0" smtClean="0">
                  <a:solidFill>
                    <a:srgbClr val="17375E"/>
                  </a:solidFill>
                </a:rPr>
                <a:t>60”</a:t>
              </a:r>
              <a:endParaRPr lang="en-US" dirty="0">
                <a:solidFill>
                  <a:srgbClr val="17375E"/>
                </a:solidFill>
              </a:endParaRPr>
            </a:p>
          </p:txBody>
        </p:sp>
        <p:sp>
          <p:nvSpPr>
            <p:cNvPr id="19" name="TextBox 18"/>
            <p:cNvSpPr txBox="1"/>
            <p:nvPr/>
          </p:nvSpPr>
          <p:spPr>
            <a:xfrm>
              <a:off x="5257822" y="2868243"/>
              <a:ext cx="511679" cy="369332"/>
            </a:xfrm>
            <a:prstGeom prst="rect">
              <a:avLst/>
            </a:prstGeom>
            <a:noFill/>
          </p:spPr>
          <p:txBody>
            <a:bodyPr wrap="none" rtlCol="0">
              <a:spAutoFit/>
            </a:bodyPr>
            <a:lstStyle/>
            <a:p>
              <a:r>
                <a:rPr lang="en-US" dirty="0" smtClean="0">
                  <a:solidFill>
                    <a:srgbClr val="C00000"/>
                  </a:solidFill>
                </a:rPr>
                <a:t>60”</a:t>
              </a:r>
              <a:endParaRPr lang="en-US" dirty="0">
                <a:solidFill>
                  <a:srgbClr val="C00000"/>
                </a:solidFill>
              </a:endParaRPr>
            </a:p>
          </p:txBody>
        </p:sp>
        <p:sp>
          <p:nvSpPr>
            <p:cNvPr id="22" name="TextBox 21"/>
            <p:cNvSpPr txBox="1"/>
            <p:nvPr/>
          </p:nvSpPr>
          <p:spPr>
            <a:xfrm>
              <a:off x="5257822" y="3237575"/>
              <a:ext cx="511679" cy="369332"/>
            </a:xfrm>
            <a:prstGeom prst="rect">
              <a:avLst/>
            </a:prstGeom>
            <a:noFill/>
          </p:spPr>
          <p:txBody>
            <a:bodyPr wrap="none" rtlCol="0">
              <a:spAutoFit/>
            </a:bodyPr>
            <a:lstStyle/>
            <a:p>
              <a:r>
                <a:rPr lang="en-US" dirty="0" smtClean="0">
                  <a:solidFill>
                    <a:srgbClr val="C00000"/>
                  </a:solidFill>
                </a:rPr>
                <a:t>40”</a:t>
              </a:r>
              <a:endParaRPr lang="en-US" dirty="0">
                <a:solidFill>
                  <a:srgbClr val="C00000"/>
                </a:solidFill>
              </a:endParaRPr>
            </a:p>
          </p:txBody>
        </p:sp>
        <p:sp>
          <p:nvSpPr>
            <p:cNvPr id="23" name="TextBox 22"/>
            <p:cNvSpPr txBox="1"/>
            <p:nvPr/>
          </p:nvSpPr>
          <p:spPr>
            <a:xfrm>
              <a:off x="6481991" y="3975092"/>
              <a:ext cx="514885" cy="369332"/>
            </a:xfrm>
            <a:prstGeom prst="rect">
              <a:avLst/>
            </a:prstGeom>
            <a:noFill/>
          </p:spPr>
          <p:txBody>
            <a:bodyPr wrap="none" rtlCol="0">
              <a:spAutoFit/>
            </a:bodyPr>
            <a:lstStyle/>
            <a:p>
              <a:r>
                <a:rPr lang="en-US" dirty="0">
                  <a:solidFill>
                    <a:srgbClr val="17375E"/>
                  </a:solidFill>
                </a:rPr>
                <a:t>2</a:t>
              </a:r>
              <a:r>
                <a:rPr lang="en-US" dirty="0" smtClean="0">
                  <a:solidFill>
                    <a:srgbClr val="17375E"/>
                  </a:solidFill>
                </a:rPr>
                <a:t>0”</a:t>
              </a:r>
              <a:endParaRPr lang="en-US" dirty="0">
                <a:solidFill>
                  <a:srgbClr val="17375E"/>
                </a:solidFill>
              </a:endParaRPr>
            </a:p>
          </p:txBody>
        </p:sp>
        <p:cxnSp>
          <p:nvCxnSpPr>
            <p:cNvPr id="24" name="Straight Connector 23"/>
            <p:cNvCxnSpPr/>
            <p:nvPr/>
          </p:nvCxnSpPr>
          <p:spPr>
            <a:xfrm>
              <a:off x="6368723" y="4279297"/>
              <a:ext cx="628153" cy="0"/>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a:off x="5133193" y="1256160"/>
            <a:ext cx="3375263" cy="3168533"/>
            <a:chOff x="5133193" y="1256160"/>
            <a:chExt cx="3375263" cy="3168533"/>
          </a:xfrm>
        </p:grpSpPr>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29" name="Straight Connector 28"/>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33" name="Straight Connector 32"/>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35" name="TextBox 34"/>
            <p:cNvSpPr txBox="1"/>
            <p:nvPr/>
          </p:nvSpPr>
          <p:spPr>
            <a:xfrm>
              <a:off x="7437201" y="1381741"/>
              <a:ext cx="1071255" cy="369332"/>
            </a:xfrm>
            <a:prstGeom prst="rect">
              <a:avLst/>
            </a:prstGeom>
            <a:noFill/>
          </p:spPr>
          <p:txBody>
            <a:bodyPr wrap="none" rtlCol="0">
              <a:spAutoFit/>
            </a:bodyPr>
            <a:lstStyle/>
            <a:p>
              <a:r>
                <a:rPr lang="en-US" dirty="0" smtClean="0">
                  <a:solidFill>
                    <a:schemeClr val="tx2">
                      <a:lumMod val="60000"/>
                      <a:lumOff val="40000"/>
                    </a:schemeClr>
                  </a:solidFill>
                </a:rPr>
                <a:t>60”, 2019</a:t>
              </a:r>
              <a:endParaRPr lang="en-US" dirty="0">
                <a:solidFill>
                  <a:schemeClr val="tx2">
                    <a:lumMod val="60000"/>
                    <a:lumOff val="40000"/>
                  </a:schemeClr>
                </a:solidFill>
              </a:endParaRPr>
            </a:p>
          </p:txBody>
        </p:sp>
        <p:sp>
          <p:nvSpPr>
            <p:cNvPr id="36" name="TextBox 35"/>
            <p:cNvSpPr txBox="1"/>
            <p:nvPr/>
          </p:nvSpPr>
          <p:spPr>
            <a:xfrm>
              <a:off x="7437198" y="1660037"/>
              <a:ext cx="1071255" cy="369332"/>
            </a:xfrm>
            <a:prstGeom prst="rect">
              <a:avLst/>
            </a:prstGeom>
            <a:noFill/>
          </p:spPr>
          <p:txBody>
            <a:bodyPr wrap="none" rtlCol="0">
              <a:spAutoFit/>
            </a:bodyPr>
            <a:lstStyle/>
            <a:p>
              <a:r>
                <a:rPr lang="en-US" dirty="0" smtClean="0">
                  <a:solidFill>
                    <a:schemeClr val="accent3">
                      <a:lumMod val="75000"/>
                    </a:schemeClr>
                  </a:solidFill>
                </a:rPr>
                <a:t>52”, 2018</a:t>
              </a:r>
              <a:endParaRPr lang="en-US" dirty="0">
                <a:solidFill>
                  <a:schemeClr val="accent3">
                    <a:lumMod val="75000"/>
                  </a:schemeClr>
                </a:solidFill>
              </a:endParaRPr>
            </a:p>
          </p:txBody>
        </p:sp>
        <p:sp>
          <p:nvSpPr>
            <p:cNvPr id="37" name="TextBox 36"/>
            <p:cNvSpPr txBox="1"/>
            <p:nvPr/>
          </p:nvSpPr>
          <p:spPr>
            <a:xfrm>
              <a:off x="7437199" y="2053621"/>
              <a:ext cx="1071255" cy="369332"/>
            </a:xfrm>
            <a:prstGeom prst="rect">
              <a:avLst/>
            </a:prstGeom>
            <a:noFill/>
          </p:spPr>
          <p:txBody>
            <a:bodyPr wrap="none" rtlCol="0">
              <a:spAutoFit/>
            </a:bodyPr>
            <a:lstStyle/>
            <a:p>
              <a:r>
                <a:rPr lang="en-US" dirty="0" smtClean="0">
                  <a:solidFill>
                    <a:srgbClr val="C00000"/>
                  </a:solidFill>
                </a:rPr>
                <a:t>40”, 2017</a:t>
              </a:r>
              <a:endParaRPr lang="en-US" dirty="0">
                <a:solidFill>
                  <a:srgbClr val="C00000"/>
                </a:solidFill>
              </a:endParaRPr>
            </a:p>
          </p:txBody>
        </p:sp>
      </p:grpSp>
    </p:spTree>
    <p:extLst>
      <p:ext uri="{BB962C8B-B14F-4D97-AF65-F5344CB8AC3E}">
        <p14:creationId xmlns:p14="http://schemas.microsoft.com/office/powerpoint/2010/main" val="423958765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500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15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03692" y="474391"/>
            <a:ext cx="6136616"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Why do we need </a:t>
            </a:r>
            <a:r>
              <a:rPr lang="en-US" sz="4400" dirty="0" err="1" smtClean="0">
                <a:solidFill>
                  <a:schemeClr val="tx2">
                    <a:lumMod val="75000"/>
                  </a:schemeClr>
                </a:solidFill>
                <a:latin typeface="Times New Roman" panose="02020603050405020304" pitchFamily="18" charset="0"/>
                <a:cs typeface="Times New Roman" panose="02020603050405020304" pitchFamily="18" charset="0"/>
              </a:rPr>
              <a:t>Datums</a:t>
            </a:r>
            <a:r>
              <a:rPr lang="en-US" sz="4400" dirty="0" smtClean="0">
                <a:solidFill>
                  <a:schemeClr val="tx2">
                    <a:lumMod val="75000"/>
                  </a:schemeClr>
                </a:solidFill>
                <a:latin typeface="Times New Roman" panose="02020603050405020304" pitchFamily="18" charset="0"/>
                <a:cs typeface="Times New Roman" panose="02020603050405020304" pitchFamily="18" charset="0"/>
              </a:rPr>
              <a:t>?</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5303521" y="1778202"/>
            <a:ext cx="3678702" cy="2308324"/>
          </a:xfrm>
          <a:prstGeom prst="rect">
            <a:avLst/>
          </a:prstGeom>
        </p:spPr>
        <p:txBody>
          <a:bodyPr wrap="square">
            <a:spAutoFit/>
          </a:bodyPr>
          <a:lstStyle/>
          <a:p>
            <a:r>
              <a:rPr lang="en-US" altLang="en-US" dirty="0" smtClean="0">
                <a:solidFill>
                  <a:schemeClr val="tx2">
                    <a:lumMod val="75000"/>
                  </a:schemeClr>
                </a:solidFill>
                <a:latin typeface="Arial" panose="020B0604020202020204" pitchFamily="34" charset="0"/>
                <a:cs typeface="Arial" panose="020B0604020202020204" pitchFamily="34" charset="0"/>
              </a:rPr>
              <a:t>Provide consistent coordinates</a:t>
            </a:r>
          </a:p>
          <a:p>
            <a:endParaRPr lang="en-US" altLang="en-US" dirty="0" smtClean="0">
              <a:solidFill>
                <a:schemeClr val="tx2">
                  <a:lumMod val="75000"/>
                </a:schemeClr>
              </a:solidFill>
              <a:latin typeface="Arial" panose="020B0604020202020204" pitchFamily="34" charset="0"/>
              <a:cs typeface="Arial" panose="020B0604020202020204" pitchFamily="34" charset="0"/>
            </a:endParaRPr>
          </a:p>
          <a:p>
            <a:r>
              <a:rPr lang="en-US" dirty="0" smtClean="0">
                <a:solidFill>
                  <a:schemeClr val="tx2">
                    <a:lumMod val="75000"/>
                  </a:schemeClr>
                </a:solidFill>
                <a:latin typeface="Arial" panose="020B0604020202020204" pitchFamily="34" charset="0"/>
                <a:cs typeface="Arial" panose="020B0604020202020204" pitchFamily="34" charset="0"/>
              </a:rPr>
              <a:t>Precise reference system</a:t>
            </a:r>
          </a:p>
          <a:p>
            <a:endParaRPr lang="en-US" dirty="0" smtClean="0">
              <a:solidFill>
                <a:schemeClr val="tx2">
                  <a:lumMod val="75000"/>
                </a:schemeClr>
              </a:solidFill>
              <a:latin typeface="Arial" panose="020B0604020202020204" pitchFamily="34" charset="0"/>
              <a:cs typeface="Arial" panose="020B0604020202020204" pitchFamily="34" charset="0"/>
            </a:endParaRPr>
          </a:p>
          <a:p>
            <a:r>
              <a:rPr lang="en-US" dirty="0" smtClean="0">
                <a:solidFill>
                  <a:schemeClr val="tx2">
                    <a:lumMod val="75000"/>
                  </a:schemeClr>
                </a:solidFill>
                <a:latin typeface="Arial" panose="020B0604020202020204" pitchFamily="34" charset="0"/>
                <a:cs typeface="Arial" panose="020B0604020202020204" pitchFamily="34" charset="0"/>
              </a:rPr>
              <a:t>Align disparate geospatial data</a:t>
            </a:r>
          </a:p>
          <a:p>
            <a:endParaRPr lang="en-US" dirty="0" smtClean="0">
              <a:solidFill>
                <a:schemeClr val="tx2">
                  <a:lumMod val="75000"/>
                </a:schemeClr>
              </a:solidFill>
              <a:latin typeface="Arial" panose="020B0604020202020204" pitchFamily="34" charset="0"/>
              <a:cs typeface="Arial" panose="020B0604020202020204" pitchFamily="34" charset="0"/>
            </a:endParaRPr>
          </a:p>
          <a:p>
            <a:r>
              <a:rPr lang="en-US" dirty="0" smtClean="0">
                <a:solidFill>
                  <a:schemeClr val="tx2">
                    <a:lumMod val="75000"/>
                  </a:schemeClr>
                </a:solidFill>
                <a:latin typeface="Arial" panose="020B0604020202020204" pitchFamily="34" charset="0"/>
                <a:cs typeface="Arial" panose="020B0604020202020204" pitchFamily="34" charset="0"/>
              </a:rPr>
              <a:t>A reference surface or framework to reference your data to</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06" y="1602219"/>
            <a:ext cx="4692785" cy="2660291"/>
          </a:xfrm>
          <a:prstGeom prst="rect">
            <a:avLst/>
          </a:prstGeom>
        </p:spPr>
      </p:pic>
    </p:spTree>
    <p:extLst>
      <p:ext uri="{BB962C8B-B14F-4D97-AF65-F5344CB8AC3E}">
        <p14:creationId xmlns:p14="http://schemas.microsoft.com/office/powerpoint/2010/main" val="1134566960"/>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8" name="TextBox 7"/>
          <p:cNvSpPr txBox="1"/>
          <p:nvPr/>
        </p:nvSpPr>
        <p:spPr>
          <a:xfrm>
            <a:off x="4376249" y="42553"/>
            <a:ext cx="4496937" cy="923330"/>
          </a:xfrm>
          <a:prstGeom prst="rect">
            <a:avLst/>
          </a:prstGeom>
          <a:noFill/>
        </p:spPr>
        <p:txBody>
          <a:bodyPr wrap="none" rtlCol="0">
            <a:spAutoFit/>
          </a:bodyPr>
          <a:lstStyle/>
          <a:p>
            <a:pPr algn="ctr"/>
            <a:r>
              <a:rPr lang="en-US" sz="2700" b="1" dirty="0">
                <a:latin typeface="Arial Black" panose="020B0A04020102020204" pitchFamily="34" charset="0"/>
              </a:rPr>
              <a:t>Ebbing Plains Baseline</a:t>
            </a:r>
          </a:p>
          <a:p>
            <a:pPr algn="ctr"/>
            <a:r>
              <a:rPr lang="en-US" sz="2700" b="1" dirty="0">
                <a:latin typeface="Arial Black" panose="020B0A04020102020204" pitchFamily="34" charset="0"/>
              </a:rPr>
              <a:t>1857</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336065"/>
            <a:ext cx="9143999" cy="138156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698171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042073"/>
            <a:ext cx="9144000" cy="16459200"/>
          </a:xfrm>
          <a:prstGeom prst="rect">
            <a:avLst/>
          </a:prstGeom>
        </p:spPr>
      </p:pic>
      <p:sp>
        <p:nvSpPr>
          <p:cNvPr id="7" name="TextBox 6"/>
          <p:cNvSpPr txBox="1"/>
          <p:nvPr/>
        </p:nvSpPr>
        <p:spPr>
          <a:xfrm>
            <a:off x="247378" y="68777"/>
            <a:ext cx="3498010" cy="1338828"/>
          </a:xfrm>
          <a:prstGeom prst="rect">
            <a:avLst/>
          </a:prstGeom>
          <a:noFill/>
        </p:spPr>
        <p:txBody>
          <a:bodyPr wrap="none" rtlCol="0">
            <a:spAutoFit/>
          </a:bodyPr>
          <a:lstStyle/>
          <a:p>
            <a:pPr algn="ctr"/>
            <a:r>
              <a:rPr lang="en-US" sz="2700" b="1" dirty="0">
                <a:latin typeface="Arial Black" panose="020B0A04020102020204" pitchFamily="34" charset="0"/>
              </a:rPr>
              <a:t>Station Hunter </a:t>
            </a:r>
            <a:endParaRPr lang="en-US" sz="2700" b="1" dirty="0" smtClean="0">
              <a:latin typeface="Arial Black" panose="020B0A04020102020204" pitchFamily="34" charset="0"/>
            </a:endParaRPr>
          </a:p>
          <a:p>
            <a:pPr algn="ctr"/>
            <a:r>
              <a:rPr lang="en-US" sz="2700" b="1" dirty="0" smtClean="0">
                <a:latin typeface="Arial Black" panose="020B0A04020102020204" pitchFamily="34" charset="0"/>
              </a:rPr>
              <a:t>159ft Bilby Tower</a:t>
            </a:r>
            <a:endParaRPr lang="en-US" sz="2700" b="1" dirty="0">
              <a:latin typeface="Arial Black" panose="020B0A04020102020204" pitchFamily="34" charset="0"/>
            </a:endParaRPr>
          </a:p>
          <a:p>
            <a:pPr algn="ctr"/>
            <a:r>
              <a:rPr lang="en-US" sz="2700" b="1" dirty="0">
                <a:latin typeface="Arial Black" panose="020B0A04020102020204" pitchFamily="34" charset="0"/>
              </a:rPr>
              <a:t>1935</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235530"/>
            <a:ext cx="9144001" cy="16352907"/>
          </a:xfrm>
          <a:prstGeom prst="rect">
            <a:avLst/>
          </a:prstGeom>
        </p:spPr>
      </p:pic>
    </p:spTree>
    <p:extLst>
      <p:ext uri="{BB962C8B-B14F-4D97-AF65-F5344CB8AC3E}">
        <p14:creationId xmlns:p14="http://schemas.microsoft.com/office/powerpoint/2010/main" val="772624977"/>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6000"/>
                            </p:stCondLst>
                            <p:childTnLst>
                              <p:par>
                                <p:cTn id="9" presetID="10" presetClass="entr" presetSubtype="0" fill="hold"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11000"/>
                            </p:stCondLst>
                            <p:childTnLst>
                              <p:par>
                                <p:cTn id="13" presetID="10" presetClass="entr" presetSubtype="0" fill="hold" nodeType="afterEffect">
                                  <p:stCondLst>
                                    <p:cond delay="4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16000"/>
                            </p:stCondLst>
                            <p:childTnLst>
                              <p:par>
                                <p:cTn id="17" presetID="42" presetClass="path" presetSubtype="0" accel="40000" decel="20000" fill="hold" nodeType="afterEffect">
                                  <p:stCondLst>
                                    <p:cond delay="0"/>
                                  </p:stCondLst>
                                  <p:childTnLst>
                                    <p:animMotion origin="layout" path="M 0 4.81481E-6 L 0.00091 1.93796 " pathEditMode="relative" rAng="0" ptsTypes="AA">
                                      <p:cBhvr>
                                        <p:cTn id="18" dur="8000" fill="hold"/>
                                        <p:tgtEl>
                                          <p:spTgt spid="6"/>
                                        </p:tgtEl>
                                        <p:attrNameLst>
                                          <p:attrName>ppt_x</p:attrName>
                                          <p:attrName>ppt_y</p:attrName>
                                        </p:attrNameLst>
                                      </p:cBhvr>
                                      <p:rCtr x="39" y="96898"/>
                                    </p:animMotion>
                                  </p:childTnLst>
                                </p:cTn>
                              </p:par>
                              <p:par>
                                <p:cTn id="19" presetID="10" presetClass="entr" presetSubtype="0" fill="hold" grpId="0" nodeType="withEffect">
                                  <p:stCondLst>
                                    <p:cond delay="30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par>
                          <p:cTn id="22" fill="hold">
                            <p:stCondLst>
                              <p:cond delay="24000"/>
                            </p:stCondLst>
                            <p:childTnLst>
                              <p:par>
                                <p:cTn id="23" presetID="10" presetClass="entr" presetSubtype="0" fill="hold" nodeType="after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50131" y="275007"/>
            <a:ext cx="6027612"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Horizontal Measurements</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9968" t="2062" r="16403" b="25318"/>
          <a:stretch/>
        </p:blipFill>
        <p:spPr>
          <a:xfrm>
            <a:off x="165005" y="1044448"/>
            <a:ext cx="2110683" cy="3726813"/>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879220606"/>
              </p:ext>
            </p:extLst>
          </p:nvPr>
        </p:nvGraphicFramePr>
        <p:xfrm>
          <a:off x="2342614" y="1044449"/>
          <a:ext cx="2657475" cy="1504950"/>
        </p:xfrm>
        <a:graphic>
          <a:graphicData uri="http://schemas.openxmlformats.org/presentationml/2006/ole">
            <mc:AlternateContent xmlns:mc="http://schemas.openxmlformats.org/markup-compatibility/2006">
              <mc:Choice xmlns:v="urn:schemas-microsoft-com:vml" Requires="v">
                <p:oleObj spid="_x0000_s1045" r:id="rId6" imgW="2657520" imgH="1505520" progId="">
                  <p:embed/>
                </p:oleObj>
              </mc:Choice>
              <mc:Fallback>
                <p:oleObj r:id="rId6" imgW="2657520" imgH="1505520" progId="">
                  <p:embed/>
                  <p:pic>
                    <p:nvPicPr>
                      <p:cNvPr id="0" name=""/>
                      <p:cNvPicPr/>
                      <p:nvPr/>
                    </p:nvPicPr>
                    <p:blipFill>
                      <a:blip r:embed="rId7"/>
                      <a:stretch>
                        <a:fillRect/>
                      </a:stretch>
                    </p:blipFill>
                    <p:spPr>
                      <a:xfrm>
                        <a:off x="2342614" y="1044449"/>
                        <a:ext cx="2657475" cy="1504950"/>
                      </a:xfrm>
                      <a:prstGeom prst="rect">
                        <a:avLst/>
                      </a:prstGeom>
                    </p:spPr>
                  </p:pic>
                </p:oleObj>
              </mc:Fallback>
            </mc:AlternateContent>
          </a:graphicData>
        </a:graphic>
      </p:graphicFrame>
      <p:pic>
        <p:nvPicPr>
          <p:cNvPr id="1028" name="Picture 4" descr="https://www.ngs.noaa.gov/CORS/SitePhotos/Required/tmg2/tmg2_ant_09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937064" y="1313301"/>
            <a:ext cx="2150812" cy="16131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5805" y="3195262"/>
            <a:ext cx="2294594" cy="1720946"/>
          </a:xfrm>
          <a:prstGeom prst="rect">
            <a:avLst/>
          </a:prstGeom>
        </p:spPr>
      </p:pic>
      <p:sp>
        <p:nvSpPr>
          <p:cNvPr id="7" name="TextBox 6"/>
          <p:cNvSpPr txBox="1"/>
          <p:nvPr/>
        </p:nvSpPr>
        <p:spPr>
          <a:xfrm>
            <a:off x="6740752" y="4812274"/>
            <a:ext cx="1944700"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Today (Geometric)</a:t>
            </a:r>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220346" y="4779223"/>
            <a:ext cx="258275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Last Century (Horizontal)</a:t>
            </a:r>
            <a:endParaRPr lang="en-US" dirty="0">
              <a:latin typeface="Times New Roman" panose="02020603050405020304" pitchFamily="18" charset="0"/>
              <a:cs typeface="Times New Roman" panose="02020603050405020304" pitchFamily="18" charset="0"/>
            </a:endParaRPr>
          </a:p>
        </p:txBody>
      </p:sp>
      <p:grpSp>
        <p:nvGrpSpPr>
          <p:cNvPr id="17" name="Group 16"/>
          <p:cNvGrpSpPr/>
          <p:nvPr/>
        </p:nvGrpSpPr>
        <p:grpSpPr>
          <a:xfrm rot="21166691">
            <a:off x="2916356" y="2416347"/>
            <a:ext cx="3721204" cy="2683666"/>
            <a:chOff x="2929394" y="2549399"/>
            <a:chExt cx="3721204" cy="2683666"/>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9394" y="2549399"/>
              <a:ext cx="3721204" cy="2683666"/>
            </a:xfrm>
            <a:prstGeom prst="rect">
              <a:avLst/>
            </a:prstGeom>
          </p:spPr>
        </p:pic>
        <p:sp>
          <p:nvSpPr>
            <p:cNvPr id="14" name="Freeform 13"/>
            <p:cNvSpPr/>
            <p:nvPr/>
          </p:nvSpPr>
          <p:spPr>
            <a:xfrm>
              <a:off x="3558746" y="2824402"/>
              <a:ext cx="1857044" cy="1154474"/>
            </a:xfrm>
            <a:custGeom>
              <a:avLst/>
              <a:gdLst>
                <a:gd name="connsiteX0" fmla="*/ 1857044 w 1857044"/>
                <a:gd name="connsiteY0" fmla="*/ 0 h 1154474"/>
                <a:gd name="connsiteX1" fmla="*/ 1849983 w 1857044"/>
                <a:gd name="connsiteY1" fmla="*/ 31774 h 1154474"/>
                <a:gd name="connsiteX2" fmla="*/ 1832330 w 1857044"/>
                <a:gd name="connsiteY2" fmla="*/ 52957 h 1154474"/>
                <a:gd name="connsiteX3" fmla="*/ 1825269 w 1857044"/>
                <a:gd name="connsiteY3" fmla="*/ 74140 h 1154474"/>
                <a:gd name="connsiteX4" fmla="*/ 1821739 w 1857044"/>
                <a:gd name="connsiteY4" fmla="*/ 84732 h 1154474"/>
                <a:gd name="connsiteX5" fmla="*/ 1807617 w 1857044"/>
                <a:gd name="connsiteY5" fmla="*/ 116506 h 1154474"/>
                <a:gd name="connsiteX6" fmla="*/ 1797025 w 1857044"/>
                <a:gd name="connsiteY6" fmla="*/ 148281 h 1154474"/>
                <a:gd name="connsiteX7" fmla="*/ 1789964 w 1857044"/>
                <a:gd name="connsiteY7" fmla="*/ 169464 h 1154474"/>
                <a:gd name="connsiteX8" fmla="*/ 1779373 w 1857044"/>
                <a:gd name="connsiteY8" fmla="*/ 183586 h 1154474"/>
                <a:gd name="connsiteX9" fmla="*/ 1772312 w 1857044"/>
                <a:gd name="connsiteY9" fmla="*/ 204769 h 1154474"/>
                <a:gd name="connsiteX10" fmla="*/ 1768781 w 1857044"/>
                <a:gd name="connsiteY10" fmla="*/ 215360 h 1154474"/>
                <a:gd name="connsiteX11" fmla="*/ 1761720 w 1857044"/>
                <a:gd name="connsiteY11" fmla="*/ 225952 h 1154474"/>
                <a:gd name="connsiteX12" fmla="*/ 1751129 w 1857044"/>
                <a:gd name="connsiteY12" fmla="*/ 250665 h 1154474"/>
                <a:gd name="connsiteX13" fmla="*/ 1737007 w 1857044"/>
                <a:gd name="connsiteY13" fmla="*/ 271848 h 1154474"/>
                <a:gd name="connsiteX14" fmla="*/ 1733476 w 1857044"/>
                <a:gd name="connsiteY14" fmla="*/ 282440 h 1154474"/>
                <a:gd name="connsiteX15" fmla="*/ 1712293 w 1857044"/>
                <a:gd name="connsiteY15" fmla="*/ 314214 h 1154474"/>
                <a:gd name="connsiteX16" fmla="*/ 1705232 w 1857044"/>
                <a:gd name="connsiteY16" fmla="*/ 324806 h 1154474"/>
                <a:gd name="connsiteX17" fmla="*/ 1698171 w 1857044"/>
                <a:gd name="connsiteY17" fmla="*/ 345989 h 1154474"/>
                <a:gd name="connsiteX18" fmla="*/ 1694641 w 1857044"/>
                <a:gd name="connsiteY18" fmla="*/ 356580 h 1154474"/>
                <a:gd name="connsiteX19" fmla="*/ 1684049 w 1857044"/>
                <a:gd name="connsiteY19" fmla="*/ 367172 h 1154474"/>
                <a:gd name="connsiteX20" fmla="*/ 1673458 w 1857044"/>
                <a:gd name="connsiteY20" fmla="*/ 388355 h 1154474"/>
                <a:gd name="connsiteX21" fmla="*/ 1666397 w 1857044"/>
                <a:gd name="connsiteY21" fmla="*/ 409538 h 1154474"/>
                <a:gd name="connsiteX22" fmla="*/ 1659336 w 1857044"/>
                <a:gd name="connsiteY22" fmla="*/ 420129 h 1154474"/>
                <a:gd name="connsiteX23" fmla="*/ 1655805 w 1857044"/>
                <a:gd name="connsiteY23" fmla="*/ 430721 h 1154474"/>
                <a:gd name="connsiteX24" fmla="*/ 1645214 w 1857044"/>
                <a:gd name="connsiteY24" fmla="*/ 434251 h 1154474"/>
                <a:gd name="connsiteX25" fmla="*/ 1638153 w 1857044"/>
                <a:gd name="connsiteY25" fmla="*/ 455434 h 1154474"/>
                <a:gd name="connsiteX26" fmla="*/ 1634622 w 1857044"/>
                <a:gd name="connsiteY26" fmla="*/ 466026 h 1154474"/>
                <a:gd name="connsiteX27" fmla="*/ 1616970 w 1857044"/>
                <a:gd name="connsiteY27" fmla="*/ 490739 h 1154474"/>
                <a:gd name="connsiteX28" fmla="*/ 1606378 w 1857044"/>
                <a:gd name="connsiteY28" fmla="*/ 504861 h 1154474"/>
                <a:gd name="connsiteX29" fmla="*/ 1585195 w 1857044"/>
                <a:gd name="connsiteY29" fmla="*/ 536636 h 1154474"/>
                <a:gd name="connsiteX30" fmla="*/ 1578134 w 1857044"/>
                <a:gd name="connsiteY30" fmla="*/ 547227 h 1154474"/>
                <a:gd name="connsiteX31" fmla="*/ 1571073 w 1857044"/>
                <a:gd name="connsiteY31" fmla="*/ 571941 h 1154474"/>
                <a:gd name="connsiteX32" fmla="*/ 1556951 w 1857044"/>
                <a:gd name="connsiteY32" fmla="*/ 593124 h 1154474"/>
                <a:gd name="connsiteX33" fmla="*/ 1535768 w 1857044"/>
                <a:gd name="connsiteY33" fmla="*/ 610776 h 1154474"/>
                <a:gd name="connsiteX34" fmla="*/ 1528707 w 1857044"/>
                <a:gd name="connsiteY34" fmla="*/ 621368 h 1154474"/>
                <a:gd name="connsiteX35" fmla="*/ 1518116 w 1857044"/>
                <a:gd name="connsiteY35" fmla="*/ 628429 h 1154474"/>
                <a:gd name="connsiteX36" fmla="*/ 1486341 w 1857044"/>
                <a:gd name="connsiteY36" fmla="*/ 656673 h 1154474"/>
                <a:gd name="connsiteX37" fmla="*/ 1479280 w 1857044"/>
                <a:gd name="connsiteY37" fmla="*/ 667264 h 1154474"/>
                <a:gd name="connsiteX38" fmla="*/ 1458097 w 1857044"/>
                <a:gd name="connsiteY38" fmla="*/ 688447 h 1154474"/>
                <a:gd name="connsiteX39" fmla="*/ 1443975 w 1857044"/>
                <a:gd name="connsiteY39" fmla="*/ 709630 h 1154474"/>
                <a:gd name="connsiteX40" fmla="*/ 1433384 w 1857044"/>
                <a:gd name="connsiteY40" fmla="*/ 723752 h 1154474"/>
                <a:gd name="connsiteX41" fmla="*/ 1419262 w 1857044"/>
                <a:gd name="connsiteY41" fmla="*/ 744935 h 1154474"/>
                <a:gd name="connsiteX42" fmla="*/ 1408670 w 1857044"/>
                <a:gd name="connsiteY42" fmla="*/ 755527 h 1154474"/>
                <a:gd name="connsiteX43" fmla="*/ 1391018 w 1857044"/>
                <a:gd name="connsiteY43" fmla="*/ 776710 h 1154474"/>
                <a:gd name="connsiteX44" fmla="*/ 1376896 w 1857044"/>
                <a:gd name="connsiteY44" fmla="*/ 819076 h 1154474"/>
                <a:gd name="connsiteX45" fmla="*/ 1373365 w 1857044"/>
                <a:gd name="connsiteY45" fmla="*/ 829667 h 1154474"/>
                <a:gd name="connsiteX46" fmla="*/ 1359243 w 1857044"/>
                <a:gd name="connsiteY46" fmla="*/ 847320 h 1154474"/>
                <a:gd name="connsiteX47" fmla="*/ 1348652 w 1857044"/>
                <a:gd name="connsiteY47" fmla="*/ 857912 h 1154474"/>
                <a:gd name="connsiteX48" fmla="*/ 1345121 w 1857044"/>
                <a:gd name="connsiteY48" fmla="*/ 868503 h 1154474"/>
                <a:gd name="connsiteX49" fmla="*/ 1327469 w 1857044"/>
                <a:gd name="connsiteY49" fmla="*/ 886156 h 1154474"/>
                <a:gd name="connsiteX50" fmla="*/ 1323938 w 1857044"/>
                <a:gd name="connsiteY50" fmla="*/ 896747 h 1154474"/>
                <a:gd name="connsiteX51" fmla="*/ 1313347 w 1857044"/>
                <a:gd name="connsiteY51" fmla="*/ 910869 h 1154474"/>
                <a:gd name="connsiteX52" fmla="*/ 1306286 w 1857044"/>
                <a:gd name="connsiteY52" fmla="*/ 921461 h 1154474"/>
                <a:gd name="connsiteX53" fmla="*/ 1285103 w 1857044"/>
                <a:gd name="connsiteY53" fmla="*/ 942644 h 1154474"/>
                <a:gd name="connsiteX54" fmla="*/ 1274511 w 1857044"/>
                <a:gd name="connsiteY54" fmla="*/ 949705 h 1154474"/>
                <a:gd name="connsiteX55" fmla="*/ 1242737 w 1857044"/>
                <a:gd name="connsiteY55" fmla="*/ 977949 h 1154474"/>
                <a:gd name="connsiteX56" fmla="*/ 1235676 w 1857044"/>
                <a:gd name="connsiteY56" fmla="*/ 988540 h 1154474"/>
                <a:gd name="connsiteX57" fmla="*/ 1228615 w 1857044"/>
                <a:gd name="connsiteY57" fmla="*/ 1002662 h 1154474"/>
                <a:gd name="connsiteX58" fmla="*/ 1207432 w 1857044"/>
                <a:gd name="connsiteY58" fmla="*/ 1016784 h 1154474"/>
                <a:gd name="connsiteX59" fmla="*/ 1186249 w 1857044"/>
                <a:gd name="connsiteY59" fmla="*/ 1037967 h 1154474"/>
                <a:gd name="connsiteX60" fmla="*/ 1175657 w 1857044"/>
                <a:gd name="connsiteY60" fmla="*/ 1048559 h 1154474"/>
                <a:gd name="connsiteX61" fmla="*/ 1165066 w 1857044"/>
                <a:gd name="connsiteY61" fmla="*/ 1055620 h 1154474"/>
                <a:gd name="connsiteX62" fmla="*/ 1147413 w 1857044"/>
                <a:gd name="connsiteY62" fmla="*/ 1073272 h 1154474"/>
                <a:gd name="connsiteX63" fmla="*/ 1140352 w 1857044"/>
                <a:gd name="connsiteY63" fmla="*/ 1083864 h 1154474"/>
                <a:gd name="connsiteX64" fmla="*/ 1119169 w 1857044"/>
                <a:gd name="connsiteY64" fmla="*/ 1101516 h 1154474"/>
                <a:gd name="connsiteX65" fmla="*/ 1112108 w 1857044"/>
                <a:gd name="connsiteY65" fmla="*/ 1112108 h 1154474"/>
                <a:gd name="connsiteX66" fmla="*/ 1087395 w 1857044"/>
                <a:gd name="connsiteY66" fmla="*/ 1136821 h 1154474"/>
                <a:gd name="connsiteX67" fmla="*/ 1069742 w 1857044"/>
                <a:gd name="connsiteY67" fmla="*/ 1154474 h 1154474"/>
                <a:gd name="connsiteX68" fmla="*/ 1059151 w 1857044"/>
                <a:gd name="connsiteY68" fmla="*/ 1129760 h 1154474"/>
                <a:gd name="connsiteX69" fmla="*/ 1055620 w 1857044"/>
                <a:gd name="connsiteY69" fmla="*/ 1119169 h 1154474"/>
                <a:gd name="connsiteX70" fmla="*/ 1034437 w 1857044"/>
                <a:gd name="connsiteY70" fmla="*/ 1112108 h 1154474"/>
                <a:gd name="connsiteX71" fmla="*/ 1009723 w 1857044"/>
                <a:gd name="connsiteY71" fmla="*/ 1105047 h 1154474"/>
                <a:gd name="connsiteX72" fmla="*/ 988540 w 1857044"/>
                <a:gd name="connsiteY72" fmla="*/ 1087394 h 1154474"/>
                <a:gd name="connsiteX73" fmla="*/ 977949 w 1857044"/>
                <a:gd name="connsiteY73" fmla="*/ 1080333 h 1154474"/>
                <a:gd name="connsiteX74" fmla="*/ 963827 w 1857044"/>
                <a:gd name="connsiteY74" fmla="*/ 1059150 h 1154474"/>
                <a:gd name="connsiteX75" fmla="*/ 939113 w 1857044"/>
                <a:gd name="connsiteY75" fmla="*/ 1027376 h 1154474"/>
                <a:gd name="connsiteX76" fmla="*/ 935583 w 1857044"/>
                <a:gd name="connsiteY76" fmla="*/ 1016784 h 1154474"/>
                <a:gd name="connsiteX77" fmla="*/ 914400 w 1857044"/>
                <a:gd name="connsiteY77" fmla="*/ 999132 h 1154474"/>
                <a:gd name="connsiteX78" fmla="*/ 886156 w 1857044"/>
                <a:gd name="connsiteY78" fmla="*/ 949705 h 1154474"/>
                <a:gd name="connsiteX79" fmla="*/ 868503 w 1857044"/>
                <a:gd name="connsiteY79" fmla="*/ 924991 h 1154474"/>
                <a:gd name="connsiteX80" fmla="*/ 861442 w 1857044"/>
                <a:gd name="connsiteY80" fmla="*/ 910869 h 1154474"/>
                <a:gd name="connsiteX81" fmla="*/ 850851 w 1857044"/>
                <a:gd name="connsiteY81" fmla="*/ 907339 h 1154474"/>
                <a:gd name="connsiteX82" fmla="*/ 826137 w 1857044"/>
                <a:gd name="connsiteY82" fmla="*/ 879095 h 1154474"/>
                <a:gd name="connsiteX83" fmla="*/ 812015 w 1857044"/>
                <a:gd name="connsiteY83" fmla="*/ 857912 h 1154474"/>
                <a:gd name="connsiteX84" fmla="*/ 804954 w 1857044"/>
                <a:gd name="connsiteY84" fmla="*/ 847320 h 1154474"/>
                <a:gd name="connsiteX85" fmla="*/ 794363 w 1857044"/>
                <a:gd name="connsiteY85" fmla="*/ 836729 h 1154474"/>
                <a:gd name="connsiteX86" fmla="*/ 776710 w 1857044"/>
                <a:gd name="connsiteY86" fmla="*/ 815545 h 1154474"/>
                <a:gd name="connsiteX87" fmla="*/ 766119 w 1857044"/>
                <a:gd name="connsiteY87" fmla="*/ 812015 h 1154474"/>
                <a:gd name="connsiteX88" fmla="*/ 762588 w 1857044"/>
                <a:gd name="connsiteY88" fmla="*/ 801423 h 1154474"/>
                <a:gd name="connsiteX89" fmla="*/ 751997 w 1857044"/>
                <a:gd name="connsiteY89" fmla="*/ 797893 h 1154474"/>
                <a:gd name="connsiteX90" fmla="*/ 741405 w 1857044"/>
                <a:gd name="connsiteY90" fmla="*/ 787301 h 1154474"/>
                <a:gd name="connsiteX91" fmla="*/ 727283 w 1857044"/>
                <a:gd name="connsiteY91" fmla="*/ 766118 h 1154474"/>
                <a:gd name="connsiteX92" fmla="*/ 713161 w 1857044"/>
                <a:gd name="connsiteY92" fmla="*/ 741405 h 1154474"/>
                <a:gd name="connsiteX93" fmla="*/ 702570 w 1857044"/>
                <a:gd name="connsiteY93" fmla="*/ 730813 h 1154474"/>
                <a:gd name="connsiteX94" fmla="*/ 684917 w 1857044"/>
                <a:gd name="connsiteY94" fmla="*/ 709630 h 1154474"/>
                <a:gd name="connsiteX95" fmla="*/ 681387 w 1857044"/>
                <a:gd name="connsiteY95" fmla="*/ 695508 h 1154474"/>
                <a:gd name="connsiteX96" fmla="*/ 653143 w 1857044"/>
                <a:gd name="connsiteY96" fmla="*/ 681386 h 1154474"/>
                <a:gd name="connsiteX97" fmla="*/ 642551 w 1857044"/>
                <a:gd name="connsiteY97" fmla="*/ 677856 h 1154474"/>
                <a:gd name="connsiteX98" fmla="*/ 631960 w 1857044"/>
                <a:gd name="connsiteY98" fmla="*/ 667264 h 1154474"/>
                <a:gd name="connsiteX99" fmla="*/ 624899 w 1857044"/>
                <a:gd name="connsiteY99" fmla="*/ 656673 h 1154474"/>
                <a:gd name="connsiteX100" fmla="*/ 614307 w 1857044"/>
                <a:gd name="connsiteY100" fmla="*/ 653142 h 1154474"/>
                <a:gd name="connsiteX101" fmla="*/ 600185 w 1857044"/>
                <a:gd name="connsiteY101" fmla="*/ 621368 h 1154474"/>
                <a:gd name="connsiteX102" fmla="*/ 596655 w 1857044"/>
                <a:gd name="connsiteY102" fmla="*/ 610776 h 1154474"/>
                <a:gd name="connsiteX103" fmla="*/ 564880 w 1857044"/>
                <a:gd name="connsiteY103" fmla="*/ 593124 h 1154474"/>
                <a:gd name="connsiteX104" fmla="*/ 543697 w 1857044"/>
                <a:gd name="connsiteY104" fmla="*/ 582532 h 1154474"/>
                <a:gd name="connsiteX105" fmla="*/ 526045 w 1857044"/>
                <a:gd name="connsiteY105" fmla="*/ 564880 h 1154474"/>
                <a:gd name="connsiteX106" fmla="*/ 518984 w 1857044"/>
                <a:gd name="connsiteY106" fmla="*/ 554288 h 1154474"/>
                <a:gd name="connsiteX107" fmla="*/ 483679 w 1857044"/>
                <a:gd name="connsiteY107" fmla="*/ 526044 h 1154474"/>
                <a:gd name="connsiteX108" fmla="*/ 476618 w 1857044"/>
                <a:gd name="connsiteY108" fmla="*/ 515453 h 1154474"/>
                <a:gd name="connsiteX109" fmla="*/ 466026 w 1857044"/>
                <a:gd name="connsiteY109" fmla="*/ 490739 h 1154474"/>
                <a:gd name="connsiteX110" fmla="*/ 451904 w 1857044"/>
                <a:gd name="connsiteY110" fmla="*/ 469556 h 1154474"/>
                <a:gd name="connsiteX111" fmla="*/ 434252 w 1857044"/>
                <a:gd name="connsiteY111" fmla="*/ 437782 h 1154474"/>
                <a:gd name="connsiteX112" fmla="*/ 427191 w 1857044"/>
                <a:gd name="connsiteY112" fmla="*/ 427190 h 1154474"/>
                <a:gd name="connsiteX113" fmla="*/ 416599 w 1857044"/>
                <a:gd name="connsiteY113" fmla="*/ 423660 h 1154474"/>
                <a:gd name="connsiteX114" fmla="*/ 395416 w 1857044"/>
                <a:gd name="connsiteY114" fmla="*/ 409538 h 1154474"/>
                <a:gd name="connsiteX115" fmla="*/ 374233 w 1857044"/>
                <a:gd name="connsiteY115" fmla="*/ 391885 h 1154474"/>
                <a:gd name="connsiteX116" fmla="*/ 360111 w 1857044"/>
                <a:gd name="connsiteY116" fmla="*/ 388355 h 1154474"/>
                <a:gd name="connsiteX117" fmla="*/ 349520 w 1857044"/>
                <a:gd name="connsiteY117" fmla="*/ 381294 h 1154474"/>
                <a:gd name="connsiteX118" fmla="*/ 335398 w 1857044"/>
                <a:gd name="connsiteY118" fmla="*/ 360111 h 1154474"/>
                <a:gd name="connsiteX119" fmla="*/ 303623 w 1857044"/>
                <a:gd name="connsiteY119" fmla="*/ 342458 h 1154474"/>
                <a:gd name="connsiteX120" fmla="*/ 278910 w 1857044"/>
                <a:gd name="connsiteY120" fmla="*/ 331867 h 1154474"/>
                <a:gd name="connsiteX121" fmla="*/ 275379 w 1857044"/>
                <a:gd name="connsiteY121" fmla="*/ 321275 h 1154474"/>
                <a:gd name="connsiteX122" fmla="*/ 254196 w 1857044"/>
                <a:gd name="connsiteY122" fmla="*/ 307153 h 1154474"/>
                <a:gd name="connsiteX123" fmla="*/ 236544 w 1857044"/>
                <a:gd name="connsiteY123" fmla="*/ 285970 h 1154474"/>
                <a:gd name="connsiteX124" fmla="*/ 225952 w 1857044"/>
                <a:gd name="connsiteY124" fmla="*/ 282440 h 1154474"/>
                <a:gd name="connsiteX125" fmla="*/ 222422 w 1857044"/>
                <a:gd name="connsiteY125" fmla="*/ 271848 h 1154474"/>
                <a:gd name="connsiteX126" fmla="*/ 211830 w 1857044"/>
                <a:gd name="connsiteY126" fmla="*/ 261257 h 1154474"/>
                <a:gd name="connsiteX127" fmla="*/ 204769 w 1857044"/>
                <a:gd name="connsiteY127" fmla="*/ 250665 h 1154474"/>
                <a:gd name="connsiteX128" fmla="*/ 190647 w 1857044"/>
                <a:gd name="connsiteY128" fmla="*/ 229482 h 1154474"/>
                <a:gd name="connsiteX129" fmla="*/ 172995 w 1857044"/>
                <a:gd name="connsiteY129" fmla="*/ 208299 h 1154474"/>
                <a:gd name="connsiteX130" fmla="*/ 158873 w 1857044"/>
                <a:gd name="connsiteY130" fmla="*/ 204769 h 1154474"/>
                <a:gd name="connsiteX131" fmla="*/ 148281 w 1857044"/>
                <a:gd name="connsiteY131" fmla="*/ 194177 h 1154474"/>
                <a:gd name="connsiteX132" fmla="*/ 137690 w 1857044"/>
                <a:gd name="connsiteY132" fmla="*/ 190647 h 1154474"/>
                <a:gd name="connsiteX133" fmla="*/ 130629 w 1857044"/>
                <a:gd name="connsiteY133" fmla="*/ 180055 h 1154474"/>
                <a:gd name="connsiteX134" fmla="*/ 120037 w 1857044"/>
                <a:gd name="connsiteY134" fmla="*/ 172994 h 1154474"/>
                <a:gd name="connsiteX135" fmla="*/ 98854 w 1857044"/>
                <a:gd name="connsiteY135" fmla="*/ 158872 h 1154474"/>
                <a:gd name="connsiteX136" fmla="*/ 88262 w 1857044"/>
                <a:gd name="connsiteY136" fmla="*/ 148281 h 1154474"/>
                <a:gd name="connsiteX137" fmla="*/ 77671 w 1857044"/>
                <a:gd name="connsiteY137" fmla="*/ 141220 h 1154474"/>
                <a:gd name="connsiteX138" fmla="*/ 70610 w 1857044"/>
                <a:gd name="connsiteY138" fmla="*/ 130628 h 1154474"/>
                <a:gd name="connsiteX139" fmla="*/ 60018 w 1857044"/>
                <a:gd name="connsiteY139" fmla="*/ 120037 h 1154474"/>
                <a:gd name="connsiteX140" fmla="*/ 56488 w 1857044"/>
                <a:gd name="connsiteY140" fmla="*/ 109445 h 1154474"/>
                <a:gd name="connsiteX141" fmla="*/ 45896 w 1857044"/>
                <a:gd name="connsiteY141" fmla="*/ 102384 h 1154474"/>
                <a:gd name="connsiteX142" fmla="*/ 35305 w 1857044"/>
                <a:gd name="connsiteY142" fmla="*/ 91793 h 1154474"/>
                <a:gd name="connsiteX143" fmla="*/ 21183 w 1857044"/>
                <a:gd name="connsiteY143" fmla="*/ 81201 h 1154474"/>
                <a:gd name="connsiteX144" fmla="*/ 14122 w 1857044"/>
                <a:gd name="connsiteY144" fmla="*/ 70610 h 1154474"/>
                <a:gd name="connsiteX145" fmla="*/ 0 w 1857044"/>
                <a:gd name="connsiteY145" fmla="*/ 67079 h 115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857044" h="1154474">
                  <a:moveTo>
                    <a:pt x="1857044" y="0"/>
                  </a:moveTo>
                  <a:cubicBezTo>
                    <a:pt x="1856417" y="3135"/>
                    <a:pt x="1851850" y="27416"/>
                    <a:pt x="1849983" y="31774"/>
                  </a:cubicBezTo>
                  <a:cubicBezTo>
                    <a:pt x="1846296" y="40377"/>
                    <a:pt x="1838694" y="46594"/>
                    <a:pt x="1832330" y="52957"/>
                  </a:cubicBezTo>
                  <a:lnTo>
                    <a:pt x="1825269" y="74140"/>
                  </a:lnTo>
                  <a:cubicBezTo>
                    <a:pt x="1824092" y="77671"/>
                    <a:pt x="1823803" y="81636"/>
                    <a:pt x="1821739" y="84732"/>
                  </a:cubicBezTo>
                  <a:cubicBezTo>
                    <a:pt x="1810549" y="101516"/>
                    <a:pt x="1816020" y="91297"/>
                    <a:pt x="1807617" y="116506"/>
                  </a:cubicBezTo>
                  <a:lnTo>
                    <a:pt x="1797025" y="148281"/>
                  </a:lnTo>
                  <a:lnTo>
                    <a:pt x="1789964" y="169464"/>
                  </a:lnTo>
                  <a:lnTo>
                    <a:pt x="1779373" y="183586"/>
                  </a:lnTo>
                  <a:lnTo>
                    <a:pt x="1772312" y="204769"/>
                  </a:lnTo>
                  <a:cubicBezTo>
                    <a:pt x="1771135" y="208299"/>
                    <a:pt x="1770845" y="212264"/>
                    <a:pt x="1768781" y="215360"/>
                  </a:cubicBezTo>
                  <a:lnTo>
                    <a:pt x="1761720" y="225952"/>
                  </a:lnTo>
                  <a:cubicBezTo>
                    <a:pt x="1758068" y="236910"/>
                    <a:pt x="1757673" y="239758"/>
                    <a:pt x="1751129" y="250665"/>
                  </a:cubicBezTo>
                  <a:cubicBezTo>
                    <a:pt x="1746763" y="257942"/>
                    <a:pt x="1739691" y="263797"/>
                    <a:pt x="1737007" y="271848"/>
                  </a:cubicBezTo>
                  <a:cubicBezTo>
                    <a:pt x="1735830" y="275379"/>
                    <a:pt x="1735283" y="279187"/>
                    <a:pt x="1733476" y="282440"/>
                  </a:cubicBezTo>
                  <a:cubicBezTo>
                    <a:pt x="1733470" y="282450"/>
                    <a:pt x="1715827" y="308913"/>
                    <a:pt x="1712293" y="314214"/>
                  </a:cubicBezTo>
                  <a:lnTo>
                    <a:pt x="1705232" y="324806"/>
                  </a:lnTo>
                  <a:lnTo>
                    <a:pt x="1698171" y="345989"/>
                  </a:lnTo>
                  <a:cubicBezTo>
                    <a:pt x="1696994" y="349519"/>
                    <a:pt x="1697272" y="353949"/>
                    <a:pt x="1694641" y="356580"/>
                  </a:cubicBezTo>
                  <a:lnTo>
                    <a:pt x="1684049" y="367172"/>
                  </a:lnTo>
                  <a:cubicBezTo>
                    <a:pt x="1671178" y="405789"/>
                    <a:pt x="1691705" y="347299"/>
                    <a:pt x="1673458" y="388355"/>
                  </a:cubicBezTo>
                  <a:cubicBezTo>
                    <a:pt x="1670435" y="395156"/>
                    <a:pt x="1670526" y="403345"/>
                    <a:pt x="1666397" y="409538"/>
                  </a:cubicBezTo>
                  <a:cubicBezTo>
                    <a:pt x="1664043" y="413068"/>
                    <a:pt x="1661234" y="416334"/>
                    <a:pt x="1659336" y="420129"/>
                  </a:cubicBezTo>
                  <a:cubicBezTo>
                    <a:pt x="1657672" y="423458"/>
                    <a:pt x="1658437" y="428089"/>
                    <a:pt x="1655805" y="430721"/>
                  </a:cubicBezTo>
                  <a:cubicBezTo>
                    <a:pt x="1653174" y="433352"/>
                    <a:pt x="1648744" y="433074"/>
                    <a:pt x="1645214" y="434251"/>
                  </a:cubicBezTo>
                  <a:lnTo>
                    <a:pt x="1638153" y="455434"/>
                  </a:lnTo>
                  <a:cubicBezTo>
                    <a:pt x="1636976" y="458965"/>
                    <a:pt x="1636855" y="463049"/>
                    <a:pt x="1634622" y="466026"/>
                  </a:cubicBezTo>
                  <a:cubicBezTo>
                    <a:pt x="1599966" y="512236"/>
                    <a:pt x="1642813" y="454561"/>
                    <a:pt x="1616970" y="490739"/>
                  </a:cubicBezTo>
                  <a:cubicBezTo>
                    <a:pt x="1613550" y="495527"/>
                    <a:pt x="1609752" y="500040"/>
                    <a:pt x="1606378" y="504861"/>
                  </a:cubicBezTo>
                  <a:cubicBezTo>
                    <a:pt x="1606355" y="504894"/>
                    <a:pt x="1588737" y="531323"/>
                    <a:pt x="1585195" y="536636"/>
                  </a:cubicBezTo>
                  <a:lnTo>
                    <a:pt x="1578134" y="547227"/>
                  </a:lnTo>
                  <a:cubicBezTo>
                    <a:pt x="1577302" y="550555"/>
                    <a:pt x="1573377" y="567794"/>
                    <a:pt x="1571073" y="571941"/>
                  </a:cubicBezTo>
                  <a:cubicBezTo>
                    <a:pt x="1566952" y="579359"/>
                    <a:pt x="1564012" y="588417"/>
                    <a:pt x="1556951" y="593124"/>
                  </a:cubicBezTo>
                  <a:cubicBezTo>
                    <a:pt x="1546539" y="600066"/>
                    <a:pt x="1544261" y="600585"/>
                    <a:pt x="1535768" y="610776"/>
                  </a:cubicBezTo>
                  <a:cubicBezTo>
                    <a:pt x="1533051" y="614036"/>
                    <a:pt x="1531707" y="618367"/>
                    <a:pt x="1528707" y="621368"/>
                  </a:cubicBezTo>
                  <a:cubicBezTo>
                    <a:pt x="1525707" y="624368"/>
                    <a:pt x="1521287" y="625610"/>
                    <a:pt x="1518116" y="628429"/>
                  </a:cubicBezTo>
                  <a:cubicBezTo>
                    <a:pt x="1481845" y="660671"/>
                    <a:pt x="1510378" y="640649"/>
                    <a:pt x="1486341" y="656673"/>
                  </a:cubicBezTo>
                  <a:cubicBezTo>
                    <a:pt x="1483987" y="660203"/>
                    <a:pt x="1482099" y="664093"/>
                    <a:pt x="1479280" y="667264"/>
                  </a:cubicBezTo>
                  <a:cubicBezTo>
                    <a:pt x="1472646" y="674727"/>
                    <a:pt x="1463636" y="680138"/>
                    <a:pt x="1458097" y="688447"/>
                  </a:cubicBezTo>
                  <a:cubicBezTo>
                    <a:pt x="1453390" y="695508"/>
                    <a:pt x="1449067" y="702841"/>
                    <a:pt x="1443975" y="709630"/>
                  </a:cubicBezTo>
                  <a:cubicBezTo>
                    <a:pt x="1440445" y="714337"/>
                    <a:pt x="1436758" y="718932"/>
                    <a:pt x="1433384" y="723752"/>
                  </a:cubicBezTo>
                  <a:cubicBezTo>
                    <a:pt x="1428518" y="730704"/>
                    <a:pt x="1425263" y="738934"/>
                    <a:pt x="1419262" y="744935"/>
                  </a:cubicBezTo>
                  <a:cubicBezTo>
                    <a:pt x="1415731" y="748466"/>
                    <a:pt x="1411867" y="751691"/>
                    <a:pt x="1408670" y="755527"/>
                  </a:cubicBezTo>
                  <a:cubicBezTo>
                    <a:pt x="1384086" y="785027"/>
                    <a:pt x="1421970" y="745755"/>
                    <a:pt x="1391018" y="776710"/>
                  </a:cubicBezTo>
                  <a:lnTo>
                    <a:pt x="1376896" y="819076"/>
                  </a:lnTo>
                  <a:cubicBezTo>
                    <a:pt x="1375719" y="822606"/>
                    <a:pt x="1375996" y="827035"/>
                    <a:pt x="1373365" y="829667"/>
                  </a:cubicBezTo>
                  <a:cubicBezTo>
                    <a:pt x="1352819" y="850216"/>
                    <a:pt x="1381514" y="820594"/>
                    <a:pt x="1359243" y="847320"/>
                  </a:cubicBezTo>
                  <a:cubicBezTo>
                    <a:pt x="1356047" y="851156"/>
                    <a:pt x="1352182" y="854381"/>
                    <a:pt x="1348652" y="857912"/>
                  </a:cubicBezTo>
                  <a:cubicBezTo>
                    <a:pt x="1347475" y="861442"/>
                    <a:pt x="1347446" y="865597"/>
                    <a:pt x="1345121" y="868503"/>
                  </a:cubicBezTo>
                  <a:cubicBezTo>
                    <a:pt x="1326291" y="892040"/>
                    <a:pt x="1341593" y="857910"/>
                    <a:pt x="1327469" y="886156"/>
                  </a:cubicBezTo>
                  <a:cubicBezTo>
                    <a:pt x="1325805" y="889484"/>
                    <a:pt x="1325784" y="893516"/>
                    <a:pt x="1323938" y="896747"/>
                  </a:cubicBezTo>
                  <a:cubicBezTo>
                    <a:pt x="1321019" y="901856"/>
                    <a:pt x="1316767" y="906081"/>
                    <a:pt x="1313347" y="910869"/>
                  </a:cubicBezTo>
                  <a:cubicBezTo>
                    <a:pt x="1310881" y="914322"/>
                    <a:pt x="1309105" y="918290"/>
                    <a:pt x="1306286" y="921461"/>
                  </a:cubicBezTo>
                  <a:cubicBezTo>
                    <a:pt x="1299652" y="928925"/>
                    <a:pt x="1293412" y="937105"/>
                    <a:pt x="1285103" y="942644"/>
                  </a:cubicBezTo>
                  <a:cubicBezTo>
                    <a:pt x="1281572" y="944998"/>
                    <a:pt x="1277682" y="946886"/>
                    <a:pt x="1274511" y="949705"/>
                  </a:cubicBezTo>
                  <a:cubicBezTo>
                    <a:pt x="1238232" y="981952"/>
                    <a:pt x="1266776" y="961922"/>
                    <a:pt x="1242737" y="977949"/>
                  </a:cubicBezTo>
                  <a:cubicBezTo>
                    <a:pt x="1240383" y="981479"/>
                    <a:pt x="1237781" y="984856"/>
                    <a:pt x="1235676" y="988540"/>
                  </a:cubicBezTo>
                  <a:cubicBezTo>
                    <a:pt x="1233065" y="993110"/>
                    <a:pt x="1232336" y="998941"/>
                    <a:pt x="1228615" y="1002662"/>
                  </a:cubicBezTo>
                  <a:cubicBezTo>
                    <a:pt x="1222614" y="1008663"/>
                    <a:pt x="1213433" y="1010783"/>
                    <a:pt x="1207432" y="1016784"/>
                  </a:cubicBezTo>
                  <a:lnTo>
                    <a:pt x="1186249" y="1037967"/>
                  </a:lnTo>
                  <a:cubicBezTo>
                    <a:pt x="1182718" y="1041498"/>
                    <a:pt x="1179811" y="1045789"/>
                    <a:pt x="1175657" y="1048559"/>
                  </a:cubicBezTo>
                  <a:lnTo>
                    <a:pt x="1165066" y="1055620"/>
                  </a:lnTo>
                  <a:cubicBezTo>
                    <a:pt x="1146235" y="1083866"/>
                    <a:pt x="1170953" y="1049732"/>
                    <a:pt x="1147413" y="1073272"/>
                  </a:cubicBezTo>
                  <a:cubicBezTo>
                    <a:pt x="1144413" y="1076272"/>
                    <a:pt x="1143068" y="1080604"/>
                    <a:pt x="1140352" y="1083864"/>
                  </a:cubicBezTo>
                  <a:cubicBezTo>
                    <a:pt x="1131858" y="1094058"/>
                    <a:pt x="1129583" y="1094574"/>
                    <a:pt x="1119169" y="1101516"/>
                  </a:cubicBezTo>
                  <a:cubicBezTo>
                    <a:pt x="1116815" y="1105047"/>
                    <a:pt x="1114947" y="1108954"/>
                    <a:pt x="1112108" y="1112108"/>
                  </a:cubicBezTo>
                  <a:cubicBezTo>
                    <a:pt x="1104315" y="1120767"/>
                    <a:pt x="1093857" y="1127128"/>
                    <a:pt x="1087395" y="1136821"/>
                  </a:cubicBezTo>
                  <a:cubicBezTo>
                    <a:pt x="1077980" y="1150944"/>
                    <a:pt x="1083865" y="1145059"/>
                    <a:pt x="1069742" y="1154474"/>
                  </a:cubicBezTo>
                  <a:cubicBezTo>
                    <a:pt x="1062397" y="1125089"/>
                    <a:pt x="1071340" y="1154137"/>
                    <a:pt x="1059151" y="1129760"/>
                  </a:cubicBezTo>
                  <a:cubicBezTo>
                    <a:pt x="1057487" y="1126432"/>
                    <a:pt x="1058648" y="1121332"/>
                    <a:pt x="1055620" y="1119169"/>
                  </a:cubicBezTo>
                  <a:cubicBezTo>
                    <a:pt x="1049563" y="1114843"/>
                    <a:pt x="1041658" y="1113913"/>
                    <a:pt x="1034437" y="1112108"/>
                  </a:cubicBezTo>
                  <a:cubicBezTo>
                    <a:pt x="1016705" y="1107674"/>
                    <a:pt x="1024918" y="1110111"/>
                    <a:pt x="1009723" y="1105047"/>
                  </a:cubicBezTo>
                  <a:cubicBezTo>
                    <a:pt x="983428" y="1087516"/>
                    <a:pt x="1015723" y="1110047"/>
                    <a:pt x="988540" y="1087394"/>
                  </a:cubicBezTo>
                  <a:cubicBezTo>
                    <a:pt x="985280" y="1084678"/>
                    <a:pt x="981479" y="1082687"/>
                    <a:pt x="977949" y="1080333"/>
                  </a:cubicBezTo>
                  <a:cubicBezTo>
                    <a:pt x="971196" y="1060078"/>
                    <a:pt x="979253" y="1078985"/>
                    <a:pt x="963827" y="1059150"/>
                  </a:cubicBezTo>
                  <a:cubicBezTo>
                    <a:pt x="934276" y="1021154"/>
                    <a:pt x="963154" y="1051415"/>
                    <a:pt x="939113" y="1027376"/>
                  </a:cubicBezTo>
                  <a:cubicBezTo>
                    <a:pt x="937936" y="1023845"/>
                    <a:pt x="937647" y="1019881"/>
                    <a:pt x="935583" y="1016784"/>
                  </a:cubicBezTo>
                  <a:cubicBezTo>
                    <a:pt x="930148" y="1008631"/>
                    <a:pt x="922213" y="1004341"/>
                    <a:pt x="914400" y="999132"/>
                  </a:cubicBezTo>
                  <a:cubicBezTo>
                    <a:pt x="904069" y="983636"/>
                    <a:pt x="892128" y="967622"/>
                    <a:pt x="886156" y="949705"/>
                  </a:cubicBezTo>
                  <a:cubicBezTo>
                    <a:pt x="877918" y="924991"/>
                    <a:pt x="886156" y="930876"/>
                    <a:pt x="868503" y="924991"/>
                  </a:cubicBezTo>
                  <a:cubicBezTo>
                    <a:pt x="866149" y="920284"/>
                    <a:pt x="865163" y="914590"/>
                    <a:pt x="861442" y="910869"/>
                  </a:cubicBezTo>
                  <a:cubicBezTo>
                    <a:pt x="858811" y="908238"/>
                    <a:pt x="853482" y="909970"/>
                    <a:pt x="850851" y="907339"/>
                  </a:cubicBezTo>
                  <a:cubicBezTo>
                    <a:pt x="809664" y="866152"/>
                    <a:pt x="856146" y="899100"/>
                    <a:pt x="826137" y="879095"/>
                  </a:cubicBezTo>
                  <a:lnTo>
                    <a:pt x="812015" y="857912"/>
                  </a:lnTo>
                  <a:cubicBezTo>
                    <a:pt x="809661" y="854381"/>
                    <a:pt x="807954" y="850320"/>
                    <a:pt x="804954" y="847320"/>
                  </a:cubicBezTo>
                  <a:cubicBezTo>
                    <a:pt x="801424" y="843790"/>
                    <a:pt x="797559" y="840565"/>
                    <a:pt x="794363" y="836729"/>
                  </a:cubicBezTo>
                  <a:cubicBezTo>
                    <a:pt x="786221" y="826959"/>
                    <a:pt x="788315" y="823282"/>
                    <a:pt x="776710" y="815545"/>
                  </a:cubicBezTo>
                  <a:cubicBezTo>
                    <a:pt x="773614" y="813481"/>
                    <a:pt x="769649" y="813192"/>
                    <a:pt x="766119" y="812015"/>
                  </a:cubicBezTo>
                  <a:cubicBezTo>
                    <a:pt x="764942" y="808484"/>
                    <a:pt x="765220" y="804055"/>
                    <a:pt x="762588" y="801423"/>
                  </a:cubicBezTo>
                  <a:cubicBezTo>
                    <a:pt x="759957" y="798792"/>
                    <a:pt x="755093" y="799957"/>
                    <a:pt x="751997" y="797893"/>
                  </a:cubicBezTo>
                  <a:cubicBezTo>
                    <a:pt x="747842" y="795123"/>
                    <a:pt x="744936" y="790832"/>
                    <a:pt x="741405" y="787301"/>
                  </a:cubicBezTo>
                  <a:cubicBezTo>
                    <a:pt x="733833" y="764583"/>
                    <a:pt x="743811" y="789258"/>
                    <a:pt x="727283" y="766118"/>
                  </a:cubicBezTo>
                  <a:cubicBezTo>
                    <a:pt x="710009" y="741935"/>
                    <a:pt x="729845" y="761426"/>
                    <a:pt x="713161" y="741405"/>
                  </a:cubicBezTo>
                  <a:cubicBezTo>
                    <a:pt x="709965" y="737569"/>
                    <a:pt x="705766" y="734649"/>
                    <a:pt x="702570" y="730813"/>
                  </a:cubicBezTo>
                  <a:cubicBezTo>
                    <a:pt x="678001" y="701329"/>
                    <a:pt x="715853" y="740566"/>
                    <a:pt x="684917" y="709630"/>
                  </a:cubicBezTo>
                  <a:cubicBezTo>
                    <a:pt x="683740" y="704923"/>
                    <a:pt x="683794" y="699721"/>
                    <a:pt x="681387" y="695508"/>
                  </a:cubicBezTo>
                  <a:cubicBezTo>
                    <a:pt x="673345" y="681435"/>
                    <a:pt x="667526" y="684982"/>
                    <a:pt x="653143" y="681386"/>
                  </a:cubicBezTo>
                  <a:cubicBezTo>
                    <a:pt x="649533" y="680483"/>
                    <a:pt x="646082" y="679033"/>
                    <a:pt x="642551" y="677856"/>
                  </a:cubicBezTo>
                  <a:cubicBezTo>
                    <a:pt x="639021" y="674325"/>
                    <a:pt x="635156" y="671100"/>
                    <a:pt x="631960" y="667264"/>
                  </a:cubicBezTo>
                  <a:cubicBezTo>
                    <a:pt x="629244" y="664004"/>
                    <a:pt x="628212" y="659324"/>
                    <a:pt x="624899" y="656673"/>
                  </a:cubicBezTo>
                  <a:cubicBezTo>
                    <a:pt x="621993" y="654348"/>
                    <a:pt x="617838" y="654319"/>
                    <a:pt x="614307" y="653142"/>
                  </a:cubicBezTo>
                  <a:cubicBezTo>
                    <a:pt x="605904" y="627934"/>
                    <a:pt x="611375" y="638152"/>
                    <a:pt x="600185" y="621368"/>
                  </a:cubicBezTo>
                  <a:cubicBezTo>
                    <a:pt x="599008" y="617837"/>
                    <a:pt x="599287" y="613408"/>
                    <a:pt x="596655" y="610776"/>
                  </a:cubicBezTo>
                  <a:cubicBezTo>
                    <a:pt x="578438" y="592558"/>
                    <a:pt x="580864" y="600228"/>
                    <a:pt x="564880" y="593124"/>
                  </a:cubicBezTo>
                  <a:cubicBezTo>
                    <a:pt x="557666" y="589918"/>
                    <a:pt x="550758" y="586063"/>
                    <a:pt x="543697" y="582532"/>
                  </a:cubicBezTo>
                  <a:cubicBezTo>
                    <a:pt x="524865" y="554285"/>
                    <a:pt x="549584" y="588420"/>
                    <a:pt x="526045" y="564880"/>
                  </a:cubicBezTo>
                  <a:cubicBezTo>
                    <a:pt x="523045" y="561879"/>
                    <a:pt x="521803" y="557459"/>
                    <a:pt x="518984" y="554288"/>
                  </a:cubicBezTo>
                  <a:cubicBezTo>
                    <a:pt x="499061" y="531874"/>
                    <a:pt x="504107" y="536258"/>
                    <a:pt x="483679" y="526044"/>
                  </a:cubicBezTo>
                  <a:cubicBezTo>
                    <a:pt x="481325" y="522514"/>
                    <a:pt x="478516" y="519248"/>
                    <a:pt x="476618" y="515453"/>
                  </a:cubicBezTo>
                  <a:cubicBezTo>
                    <a:pt x="462007" y="486232"/>
                    <a:pt x="488067" y="527474"/>
                    <a:pt x="466026" y="490739"/>
                  </a:cubicBezTo>
                  <a:cubicBezTo>
                    <a:pt x="461660" y="483462"/>
                    <a:pt x="451904" y="469556"/>
                    <a:pt x="451904" y="469556"/>
                  </a:cubicBezTo>
                  <a:cubicBezTo>
                    <a:pt x="445691" y="450914"/>
                    <a:pt x="450438" y="462062"/>
                    <a:pt x="434252" y="437782"/>
                  </a:cubicBezTo>
                  <a:cubicBezTo>
                    <a:pt x="431898" y="434251"/>
                    <a:pt x="431217" y="428532"/>
                    <a:pt x="427191" y="427190"/>
                  </a:cubicBezTo>
                  <a:lnTo>
                    <a:pt x="416599" y="423660"/>
                  </a:lnTo>
                  <a:cubicBezTo>
                    <a:pt x="409538" y="418953"/>
                    <a:pt x="401416" y="415539"/>
                    <a:pt x="395416" y="409538"/>
                  </a:cubicBezTo>
                  <a:cubicBezTo>
                    <a:pt x="389053" y="403174"/>
                    <a:pt x="382836" y="395572"/>
                    <a:pt x="374233" y="391885"/>
                  </a:cubicBezTo>
                  <a:cubicBezTo>
                    <a:pt x="369773" y="389974"/>
                    <a:pt x="364818" y="389532"/>
                    <a:pt x="360111" y="388355"/>
                  </a:cubicBezTo>
                  <a:cubicBezTo>
                    <a:pt x="356581" y="386001"/>
                    <a:pt x="352171" y="384607"/>
                    <a:pt x="349520" y="381294"/>
                  </a:cubicBezTo>
                  <a:cubicBezTo>
                    <a:pt x="330116" y="357039"/>
                    <a:pt x="367796" y="385309"/>
                    <a:pt x="335398" y="360111"/>
                  </a:cubicBezTo>
                  <a:cubicBezTo>
                    <a:pt x="295324" y="328942"/>
                    <a:pt x="329192" y="355243"/>
                    <a:pt x="303623" y="342458"/>
                  </a:cubicBezTo>
                  <a:cubicBezTo>
                    <a:pt x="279245" y="330268"/>
                    <a:pt x="308298" y="339213"/>
                    <a:pt x="278910" y="331867"/>
                  </a:cubicBezTo>
                  <a:cubicBezTo>
                    <a:pt x="277733" y="328336"/>
                    <a:pt x="278011" y="323907"/>
                    <a:pt x="275379" y="321275"/>
                  </a:cubicBezTo>
                  <a:cubicBezTo>
                    <a:pt x="269378" y="315274"/>
                    <a:pt x="254196" y="307153"/>
                    <a:pt x="254196" y="307153"/>
                  </a:cubicBezTo>
                  <a:cubicBezTo>
                    <a:pt x="248987" y="299340"/>
                    <a:pt x="244697" y="291405"/>
                    <a:pt x="236544" y="285970"/>
                  </a:cubicBezTo>
                  <a:cubicBezTo>
                    <a:pt x="233447" y="283906"/>
                    <a:pt x="229483" y="283617"/>
                    <a:pt x="225952" y="282440"/>
                  </a:cubicBezTo>
                  <a:cubicBezTo>
                    <a:pt x="224775" y="278909"/>
                    <a:pt x="224486" y="274945"/>
                    <a:pt x="222422" y="271848"/>
                  </a:cubicBezTo>
                  <a:cubicBezTo>
                    <a:pt x="219652" y="267694"/>
                    <a:pt x="215026" y="265093"/>
                    <a:pt x="211830" y="261257"/>
                  </a:cubicBezTo>
                  <a:cubicBezTo>
                    <a:pt x="209113" y="257997"/>
                    <a:pt x="207123" y="254196"/>
                    <a:pt x="204769" y="250665"/>
                  </a:cubicBezTo>
                  <a:cubicBezTo>
                    <a:pt x="198566" y="232053"/>
                    <a:pt x="205339" y="247112"/>
                    <a:pt x="190647" y="229482"/>
                  </a:cubicBezTo>
                  <a:cubicBezTo>
                    <a:pt x="184002" y="221508"/>
                    <a:pt x="182838" y="213924"/>
                    <a:pt x="172995" y="208299"/>
                  </a:cubicBezTo>
                  <a:cubicBezTo>
                    <a:pt x="168782" y="205892"/>
                    <a:pt x="163580" y="205946"/>
                    <a:pt x="158873" y="204769"/>
                  </a:cubicBezTo>
                  <a:cubicBezTo>
                    <a:pt x="155342" y="201238"/>
                    <a:pt x="152436" y="196947"/>
                    <a:pt x="148281" y="194177"/>
                  </a:cubicBezTo>
                  <a:cubicBezTo>
                    <a:pt x="145185" y="192113"/>
                    <a:pt x="140596" y="192972"/>
                    <a:pt x="137690" y="190647"/>
                  </a:cubicBezTo>
                  <a:cubicBezTo>
                    <a:pt x="134377" y="187996"/>
                    <a:pt x="133629" y="183055"/>
                    <a:pt x="130629" y="180055"/>
                  </a:cubicBezTo>
                  <a:cubicBezTo>
                    <a:pt x="127629" y="177055"/>
                    <a:pt x="123297" y="175710"/>
                    <a:pt x="120037" y="172994"/>
                  </a:cubicBezTo>
                  <a:cubicBezTo>
                    <a:pt x="102406" y="158302"/>
                    <a:pt x="117469" y="165078"/>
                    <a:pt x="98854" y="158872"/>
                  </a:cubicBezTo>
                  <a:cubicBezTo>
                    <a:pt x="95323" y="155342"/>
                    <a:pt x="92098" y="151477"/>
                    <a:pt x="88262" y="148281"/>
                  </a:cubicBezTo>
                  <a:cubicBezTo>
                    <a:pt x="85002" y="145565"/>
                    <a:pt x="80671" y="144220"/>
                    <a:pt x="77671" y="141220"/>
                  </a:cubicBezTo>
                  <a:cubicBezTo>
                    <a:pt x="74671" y="138219"/>
                    <a:pt x="73327" y="133888"/>
                    <a:pt x="70610" y="130628"/>
                  </a:cubicBezTo>
                  <a:cubicBezTo>
                    <a:pt x="67414" y="126792"/>
                    <a:pt x="63549" y="123567"/>
                    <a:pt x="60018" y="120037"/>
                  </a:cubicBezTo>
                  <a:cubicBezTo>
                    <a:pt x="58841" y="116506"/>
                    <a:pt x="58813" y="112351"/>
                    <a:pt x="56488" y="109445"/>
                  </a:cubicBezTo>
                  <a:cubicBezTo>
                    <a:pt x="53837" y="106132"/>
                    <a:pt x="49156" y="105100"/>
                    <a:pt x="45896" y="102384"/>
                  </a:cubicBezTo>
                  <a:cubicBezTo>
                    <a:pt x="42060" y="99188"/>
                    <a:pt x="39096" y="95042"/>
                    <a:pt x="35305" y="91793"/>
                  </a:cubicBezTo>
                  <a:cubicBezTo>
                    <a:pt x="30837" y="87964"/>
                    <a:pt x="25344" y="85362"/>
                    <a:pt x="21183" y="81201"/>
                  </a:cubicBezTo>
                  <a:cubicBezTo>
                    <a:pt x="18183" y="78201"/>
                    <a:pt x="17435" y="73261"/>
                    <a:pt x="14122" y="70610"/>
                  </a:cubicBezTo>
                  <a:cubicBezTo>
                    <a:pt x="9243" y="66707"/>
                    <a:pt x="5093" y="67079"/>
                    <a:pt x="0" y="67079"/>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4441371" y="3632886"/>
              <a:ext cx="360112" cy="169465"/>
            </a:xfrm>
            <a:custGeom>
              <a:avLst/>
              <a:gdLst>
                <a:gd name="connsiteX0" fmla="*/ 24714 w 360112"/>
                <a:gd name="connsiteY0" fmla="*/ 81202 h 169465"/>
                <a:gd name="connsiteX1" fmla="*/ 52958 w 360112"/>
                <a:gd name="connsiteY1" fmla="*/ 77672 h 169465"/>
                <a:gd name="connsiteX2" fmla="*/ 67080 w 360112"/>
                <a:gd name="connsiteY2" fmla="*/ 70611 h 169465"/>
                <a:gd name="connsiteX3" fmla="*/ 84732 w 360112"/>
                <a:gd name="connsiteY3" fmla="*/ 67080 h 169465"/>
                <a:gd name="connsiteX4" fmla="*/ 218892 w 360112"/>
                <a:gd name="connsiteY4" fmla="*/ 70611 h 169465"/>
                <a:gd name="connsiteX5" fmla="*/ 229483 w 360112"/>
                <a:gd name="connsiteY5" fmla="*/ 74141 h 169465"/>
                <a:gd name="connsiteX6" fmla="*/ 257727 w 360112"/>
                <a:gd name="connsiteY6" fmla="*/ 81202 h 169465"/>
                <a:gd name="connsiteX7" fmla="*/ 278910 w 360112"/>
                <a:gd name="connsiteY7" fmla="*/ 88263 h 169465"/>
                <a:gd name="connsiteX8" fmla="*/ 289502 w 360112"/>
                <a:gd name="connsiteY8" fmla="*/ 91794 h 169465"/>
                <a:gd name="connsiteX9" fmla="*/ 303624 w 360112"/>
                <a:gd name="connsiteY9" fmla="*/ 102385 h 169465"/>
                <a:gd name="connsiteX10" fmla="*/ 314215 w 360112"/>
                <a:gd name="connsiteY10" fmla="*/ 109446 h 169465"/>
                <a:gd name="connsiteX11" fmla="*/ 331868 w 360112"/>
                <a:gd name="connsiteY11" fmla="*/ 127099 h 169465"/>
                <a:gd name="connsiteX12" fmla="*/ 310685 w 360112"/>
                <a:gd name="connsiteY12" fmla="*/ 109446 h 169465"/>
                <a:gd name="connsiteX13" fmla="*/ 300093 w 360112"/>
                <a:gd name="connsiteY13" fmla="*/ 102385 h 169465"/>
                <a:gd name="connsiteX14" fmla="*/ 271849 w 360112"/>
                <a:gd name="connsiteY14" fmla="*/ 95324 h 169465"/>
                <a:gd name="connsiteX15" fmla="*/ 233014 w 360112"/>
                <a:gd name="connsiteY15" fmla="*/ 88263 h 169465"/>
                <a:gd name="connsiteX16" fmla="*/ 180056 w 360112"/>
                <a:gd name="connsiteY16" fmla="*/ 84733 h 169465"/>
                <a:gd name="connsiteX17" fmla="*/ 45897 w 360112"/>
                <a:gd name="connsiteY17" fmla="*/ 81202 h 169465"/>
                <a:gd name="connsiteX18" fmla="*/ 67080 w 360112"/>
                <a:gd name="connsiteY18" fmla="*/ 74141 h 169465"/>
                <a:gd name="connsiteX19" fmla="*/ 91793 w 360112"/>
                <a:gd name="connsiteY19" fmla="*/ 67080 h 169465"/>
                <a:gd name="connsiteX20" fmla="*/ 187117 w 360112"/>
                <a:gd name="connsiteY20" fmla="*/ 60019 h 169465"/>
                <a:gd name="connsiteX21" fmla="*/ 225953 w 360112"/>
                <a:gd name="connsiteY21" fmla="*/ 63550 h 169465"/>
                <a:gd name="connsiteX22" fmla="*/ 247136 w 360112"/>
                <a:gd name="connsiteY22" fmla="*/ 70611 h 169465"/>
                <a:gd name="connsiteX23" fmla="*/ 261258 w 360112"/>
                <a:gd name="connsiteY23" fmla="*/ 74141 h 169465"/>
                <a:gd name="connsiteX24" fmla="*/ 289502 w 360112"/>
                <a:gd name="connsiteY24" fmla="*/ 98855 h 169465"/>
                <a:gd name="connsiteX25" fmla="*/ 300093 w 360112"/>
                <a:gd name="connsiteY25" fmla="*/ 105916 h 169465"/>
                <a:gd name="connsiteX26" fmla="*/ 307154 w 360112"/>
                <a:gd name="connsiteY26" fmla="*/ 116507 h 169465"/>
                <a:gd name="connsiteX27" fmla="*/ 317746 w 360112"/>
                <a:gd name="connsiteY27" fmla="*/ 120038 h 169465"/>
                <a:gd name="connsiteX28" fmla="*/ 335398 w 360112"/>
                <a:gd name="connsiteY28" fmla="*/ 141221 h 169465"/>
                <a:gd name="connsiteX29" fmla="*/ 328337 w 360112"/>
                <a:gd name="connsiteY29" fmla="*/ 120038 h 169465"/>
                <a:gd name="connsiteX30" fmla="*/ 314215 w 360112"/>
                <a:gd name="connsiteY30" fmla="*/ 112977 h 169465"/>
                <a:gd name="connsiteX31" fmla="*/ 303624 w 360112"/>
                <a:gd name="connsiteY31" fmla="*/ 102385 h 169465"/>
                <a:gd name="connsiteX32" fmla="*/ 278910 w 360112"/>
                <a:gd name="connsiteY32" fmla="*/ 88263 h 169465"/>
                <a:gd name="connsiteX33" fmla="*/ 257727 w 360112"/>
                <a:gd name="connsiteY33" fmla="*/ 81202 h 169465"/>
                <a:gd name="connsiteX34" fmla="*/ 236544 w 360112"/>
                <a:gd name="connsiteY34" fmla="*/ 70611 h 169465"/>
                <a:gd name="connsiteX35" fmla="*/ 180056 w 360112"/>
                <a:gd name="connsiteY35" fmla="*/ 67080 h 169465"/>
                <a:gd name="connsiteX36" fmla="*/ 88263 w 360112"/>
                <a:gd name="connsiteY36" fmla="*/ 70611 h 169465"/>
                <a:gd name="connsiteX37" fmla="*/ 77671 w 360112"/>
                <a:gd name="connsiteY37" fmla="*/ 77672 h 169465"/>
                <a:gd name="connsiteX38" fmla="*/ 67080 w 360112"/>
                <a:gd name="connsiteY38" fmla="*/ 81202 h 169465"/>
                <a:gd name="connsiteX39" fmla="*/ 24714 w 360112"/>
                <a:gd name="connsiteY39" fmla="*/ 77672 h 169465"/>
                <a:gd name="connsiteX40" fmla="*/ 7061 w 360112"/>
                <a:gd name="connsiteY40" fmla="*/ 74141 h 169465"/>
                <a:gd name="connsiteX41" fmla="*/ 17653 w 360112"/>
                <a:gd name="connsiteY41" fmla="*/ 63550 h 169465"/>
                <a:gd name="connsiteX42" fmla="*/ 35305 w 360112"/>
                <a:gd name="connsiteY42" fmla="*/ 49428 h 169465"/>
                <a:gd name="connsiteX43" fmla="*/ 52958 w 360112"/>
                <a:gd name="connsiteY43" fmla="*/ 31775 h 169465"/>
                <a:gd name="connsiteX44" fmla="*/ 60019 w 360112"/>
                <a:gd name="connsiteY44" fmla="*/ 21183 h 169465"/>
                <a:gd name="connsiteX45" fmla="*/ 49427 w 360112"/>
                <a:gd name="connsiteY45" fmla="*/ 28245 h 169465"/>
                <a:gd name="connsiteX46" fmla="*/ 38836 w 360112"/>
                <a:gd name="connsiteY46" fmla="*/ 49428 h 169465"/>
                <a:gd name="connsiteX47" fmla="*/ 28244 w 360112"/>
                <a:gd name="connsiteY47" fmla="*/ 56489 h 169465"/>
                <a:gd name="connsiteX48" fmla="*/ 17653 w 360112"/>
                <a:gd name="connsiteY48" fmla="*/ 70611 h 169465"/>
                <a:gd name="connsiteX49" fmla="*/ 10592 w 360112"/>
                <a:gd name="connsiteY49" fmla="*/ 81202 h 169465"/>
                <a:gd name="connsiteX50" fmla="*/ 17653 w 360112"/>
                <a:gd name="connsiteY50" fmla="*/ 67080 h 169465"/>
                <a:gd name="connsiteX51" fmla="*/ 35305 w 360112"/>
                <a:gd name="connsiteY51" fmla="*/ 45897 h 169465"/>
                <a:gd name="connsiteX52" fmla="*/ 42366 w 360112"/>
                <a:gd name="connsiteY52" fmla="*/ 35306 h 169465"/>
                <a:gd name="connsiteX53" fmla="*/ 52958 w 360112"/>
                <a:gd name="connsiteY53" fmla="*/ 24714 h 169465"/>
                <a:gd name="connsiteX54" fmla="*/ 63549 w 360112"/>
                <a:gd name="connsiteY54" fmla="*/ 0 h 169465"/>
                <a:gd name="connsiteX55" fmla="*/ 35305 w 360112"/>
                <a:gd name="connsiteY55" fmla="*/ 49428 h 169465"/>
                <a:gd name="connsiteX56" fmla="*/ 24714 w 360112"/>
                <a:gd name="connsiteY56" fmla="*/ 56489 h 169465"/>
                <a:gd name="connsiteX57" fmla="*/ 14122 w 360112"/>
                <a:gd name="connsiteY57" fmla="*/ 67080 h 169465"/>
                <a:gd name="connsiteX58" fmla="*/ 28244 w 360112"/>
                <a:gd name="connsiteY58" fmla="*/ 45897 h 169465"/>
                <a:gd name="connsiteX59" fmla="*/ 31775 w 360112"/>
                <a:gd name="connsiteY59" fmla="*/ 56489 h 169465"/>
                <a:gd name="connsiteX60" fmla="*/ 17653 w 360112"/>
                <a:gd name="connsiteY60" fmla="*/ 74141 h 169465"/>
                <a:gd name="connsiteX61" fmla="*/ 0 w 360112"/>
                <a:gd name="connsiteY61" fmla="*/ 95324 h 169465"/>
                <a:gd name="connsiteX62" fmla="*/ 38836 w 360112"/>
                <a:gd name="connsiteY62" fmla="*/ 98855 h 169465"/>
                <a:gd name="connsiteX63" fmla="*/ 67080 w 360112"/>
                <a:gd name="connsiteY63" fmla="*/ 105916 h 169465"/>
                <a:gd name="connsiteX64" fmla="*/ 45897 w 360112"/>
                <a:gd name="connsiteY64" fmla="*/ 91794 h 169465"/>
                <a:gd name="connsiteX65" fmla="*/ 63549 w 360112"/>
                <a:gd name="connsiteY65" fmla="*/ 116507 h 169465"/>
                <a:gd name="connsiteX66" fmla="*/ 70610 w 360112"/>
                <a:gd name="connsiteY66" fmla="*/ 127099 h 169465"/>
                <a:gd name="connsiteX67" fmla="*/ 81202 w 360112"/>
                <a:gd name="connsiteY67" fmla="*/ 130629 h 169465"/>
                <a:gd name="connsiteX68" fmla="*/ 74141 w 360112"/>
                <a:gd name="connsiteY68" fmla="*/ 120038 h 169465"/>
                <a:gd name="connsiteX69" fmla="*/ 56488 w 360112"/>
                <a:gd name="connsiteY69" fmla="*/ 98855 h 169465"/>
                <a:gd name="connsiteX70" fmla="*/ 45897 w 360112"/>
                <a:gd name="connsiteY70" fmla="*/ 77672 h 169465"/>
                <a:gd name="connsiteX71" fmla="*/ 67080 w 360112"/>
                <a:gd name="connsiteY71" fmla="*/ 70611 h 169465"/>
                <a:gd name="connsiteX72" fmla="*/ 169465 w 360112"/>
                <a:gd name="connsiteY72" fmla="*/ 67080 h 169465"/>
                <a:gd name="connsiteX73" fmla="*/ 289502 w 360112"/>
                <a:gd name="connsiteY73" fmla="*/ 70611 h 169465"/>
                <a:gd name="connsiteX74" fmla="*/ 300093 w 360112"/>
                <a:gd name="connsiteY74" fmla="*/ 77672 h 169465"/>
                <a:gd name="connsiteX75" fmla="*/ 317746 w 360112"/>
                <a:gd name="connsiteY75" fmla="*/ 98855 h 169465"/>
                <a:gd name="connsiteX76" fmla="*/ 324807 w 360112"/>
                <a:gd name="connsiteY76" fmla="*/ 109446 h 169465"/>
                <a:gd name="connsiteX77" fmla="*/ 331868 w 360112"/>
                <a:gd name="connsiteY77" fmla="*/ 130629 h 169465"/>
                <a:gd name="connsiteX78" fmla="*/ 335398 w 360112"/>
                <a:gd name="connsiteY78" fmla="*/ 141221 h 169465"/>
                <a:gd name="connsiteX79" fmla="*/ 342459 w 360112"/>
                <a:gd name="connsiteY79" fmla="*/ 151812 h 169465"/>
                <a:gd name="connsiteX80" fmla="*/ 353051 w 360112"/>
                <a:gd name="connsiteY80" fmla="*/ 141221 h 169465"/>
                <a:gd name="connsiteX81" fmla="*/ 360112 w 360112"/>
                <a:gd name="connsiteY81" fmla="*/ 109446 h 169465"/>
                <a:gd name="connsiteX82" fmla="*/ 356581 w 360112"/>
                <a:gd name="connsiteY82" fmla="*/ 77672 h 169465"/>
                <a:gd name="connsiteX83" fmla="*/ 353051 w 360112"/>
                <a:gd name="connsiteY83" fmla="*/ 91794 h 169465"/>
                <a:gd name="connsiteX84" fmla="*/ 349520 w 360112"/>
                <a:gd name="connsiteY84" fmla="*/ 116507 h 169465"/>
                <a:gd name="connsiteX85" fmla="*/ 345990 w 360112"/>
                <a:gd name="connsiteY85" fmla="*/ 84733 h 169465"/>
                <a:gd name="connsiteX86" fmla="*/ 342459 w 360112"/>
                <a:gd name="connsiteY86" fmla="*/ 123568 h 169465"/>
                <a:gd name="connsiteX87" fmla="*/ 338929 w 360112"/>
                <a:gd name="connsiteY87" fmla="*/ 134160 h 169465"/>
                <a:gd name="connsiteX88" fmla="*/ 335398 w 360112"/>
                <a:gd name="connsiteY88" fmla="*/ 151812 h 169465"/>
                <a:gd name="connsiteX89" fmla="*/ 331868 w 360112"/>
                <a:gd name="connsiteY89" fmla="*/ 162404 h 169465"/>
                <a:gd name="connsiteX90" fmla="*/ 303624 w 360112"/>
                <a:gd name="connsiteY90" fmla="*/ 165934 h 169465"/>
                <a:gd name="connsiteX91" fmla="*/ 282441 w 360112"/>
                <a:gd name="connsiteY91" fmla="*/ 169465 h 169465"/>
                <a:gd name="connsiteX92" fmla="*/ 293032 w 360112"/>
                <a:gd name="connsiteY92" fmla="*/ 162404 h 169465"/>
                <a:gd name="connsiteX93" fmla="*/ 314215 w 360112"/>
                <a:gd name="connsiteY93" fmla="*/ 158873 h 169465"/>
                <a:gd name="connsiteX94" fmla="*/ 229483 w 360112"/>
                <a:gd name="connsiteY94" fmla="*/ 155343 h 169465"/>
                <a:gd name="connsiteX95" fmla="*/ 324807 w 360112"/>
                <a:gd name="connsiteY95" fmla="*/ 151812 h 169465"/>
                <a:gd name="connsiteX96" fmla="*/ 331868 w 360112"/>
                <a:gd name="connsiteY96" fmla="*/ 130629 h 169465"/>
                <a:gd name="connsiteX97" fmla="*/ 353051 w 360112"/>
                <a:gd name="connsiteY97" fmla="*/ 109446 h 169465"/>
                <a:gd name="connsiteX98" fmla="*/ 356581 w 360112"/>
                <a:gd name="connsiteY98" fmla="*/ 116507 h 1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60112" h="169465">
                  <a:moveTo>
                    <a:pt x="24714" y="81202"/>
                  </a:moveTo>
                  <a:cubicBezTo>
                    <a:pt x="34129" y="80025"/>
                    <a:pt x="43753" y="79973"/>
                    <a:pt x="52958" y="77672"/>
                  </a:cubicBezTo>
                  <a:cubicBezTo>
                    <a:pt x="58064" y="76396"/>
                    <a:pt x="62087" y="72275"/>
                    <a:pt x="67080" y="70611"/>
                  </a:cubicBezTo>
                  <a:cubicBezTo>
                    <a:pt x="72773" y="68713"/>
                    <a:pt x="78848" y="68257"/>
                    <a:pt x="84732" y="67080"/>
                  </a:cubicBezTo>
                  <a:cubicBezTo>
                    <a:pt x="129452" y="68257"/>
                    <a:pt x="174210" y="68431"/>
                    <a:pt x="218892" y="70611"/>
                  </a:cubicBezTo>
                  <a:cubicBezTo>
                    <a:pt x="222609" y="70792"/>
                    <a:pt x="225893" y="73162"/>
                    <a:pt x="229483" y="74141"/>
                  </a:cubicBezTo>
                  <a:cubicBezTo>
                    <a:pt x="238845" y="76694"/>
                    <a:pt x="248521" y="78133"/>
                    <a:pt x="257727" y="81202"/>
                  </a:cubicBezTo>
                  <a:lnTo>
                    <a:pt x="278910" y="88263"/>
                  </a:lnTo>
                  <a:lnTo>
                    <a:pt x="289502" y="91794"/>
                  </a:lnTo>
                  <a:cubicBezTo>
                    <a:pt x="294209" y="95324"/>
                    <a:pt x="298836" y="98965"/>
                    <a:pt x="303624" y="102385"/>
                  </a:cubicBezTo>
                  <a:cubicBezTo>
                    <a:pt x="307077" y="104851"/>
                    <a:pt x="311215" y="106446"/>
                    <a:pt x="314215" y="109446"/>
                  </a:cubicBezTo>
                  <a:cubicBezTo>
                    <a:pt x="337748" y="132981"/>
                    <a:pt x="303627" y="108272"/>
                    <a:pt x="331868" y="127099"/>
                  </a:cubicBezTo>
                  <a:cubicBezTo>
                    <a:pt x="325837" y="109008"/>
                    <a:pt x="332637" y="120422"/>
                    <a:pt x="310685" y="109446"/>
                  </a:cubicBezTo>
                  <a:cubicBezTo>
                    <a:pt x="306890" y="107548"/>
                    <a:pt x="303888" y="104283"/>
                    <a:pt x="300093" y="102385"/>
                  </a:cubicBezTo>
                  <a:cubicBezTo>
                    <a:pt x="292525" y="98601"/>
                    <a:pt x="279096" y="96934"/>
                    <a:pt x="271849" y="95324"/>
                  </a:cubicBezTo>
                  <a:cubicBezTo>
                    <a:pt x="251776" y="90863"/>
                    <a:pt x="258891" y="90615"/>
                    <a:pt x="233014" y="88263"/>
                  </a:cubicBezTo>
                  <a:cubicBezTo>
                    <a:pt x="215395" y="86661"/>
                    <a:pt x="197735" y="85400"/>
                    <a:pt x="180056" y="84733"/>
                  </a:cubicBezTo>
                  <a:cubicBezTo>
                    <a:pt x="135353" y="83046"/>
                    <a:pt x="90617" y="82379"/>
                    <a:pt x="45897" y="81202"/>
                  </a:cubicBezTo>
                  <a:lnTo>
                    <a:pt x="67080" y="74141"/>
                  </a:lnTo>
                  <a:cubicBezTo>
                    <a:pt x="74620" y="71628"/>
                    <a:pt x="84041" y="68187"/>
                    <a:pt x="91793" y="67080"/>
                  </a:cubicBezTo>
                  <a:cubicBezTo>
                    <a:pt x="118852" y="63214"/>
                    <a:pt x="163056" y="61435"/>
                    <a:pt x="187117" y="60019"/>
                  </a:cubicBezTo>
                  <a:cubicBezTo>
                    <a:pt x="200062" y="61196"/>
                    <a:pt x="213152" y="61291"/>
                    <a:pt x="225953" y="63550"/>
                  </a:cubicBezTo>
                  <a:cubicBezTo>
                    <a:pt x="233283" y="64844"/>
                    <a:pt x="239915" y="68806"/>
                    <a:pt x="247136" y="70611"/>
                  </a:cubicBezTo>
                  <a:lnTo>
                    <a:pt x="261258" y="74141"/>
                  </a:lnTo>
                  <a:cubicBezTo>
                    <a:pt x="273026" y="91794"/>
                    <a:pt x="264788" y="82379"/>
                    <a:pt x="289502" y="98855"/>
                  </a:cubicBezTo>
                  <a:lnTo>
                    <a:pt x="300093" y="105916"/>
                  </a:lnTo>
                  <a:cubicBezTo>
                    <a:pt x="302447" y="109446"/>
                    <a:pt x="303841" y="113856"/>
                    <a:pt x="307154" y="116507"/>
                  </a:cubicBezTo>
                  <a:cubicBezTo>
                    <a:pt x="310060" y="118832"/>
                    <a:pt x="315114" y="117406"/>
                    <a:pt x="317746" y="120038"/>
                  </a:cubicBezTo>
                  <a:cubicBezTo>
                    <a:pt x="353583" y="155875"/>
                    <a:pt x="298759" y="116794"/>
                    <a:pt x="335398" y="141221"/>
                  </a:cubicBezTo>
                  <a:cubicBezTo>
                    <a:pt x="333044" y="134160"/>
                    <a:pt x="332803" y="125992"/>
                    <a:pt x="328337" y="120038"/>
                  </a:cubicBezTo>
                  <a:cubicBezTo>
                    <a:pt x="325179" y="115828"/>
                    <a:pt x="318498" y="116036"/>
                    <a:pt x="314215" y="112977"/>
                  </a:cubicBezTo>
                  <a:cubicBezTo>
                    <a:pt x="310152" y="110075"/>
                    <a:pt x="307460" y="105581"/>
                    <a:pt x="303624" y="102385"/>
                  </a:cubicBezTo>
                  <a:cubicBezTo>
                    <a:pt x="297746" y="97487"/>
                    <a:pt x="285549" y="90919"/>
                    <a:pt x="278910" y="88263"/>
                  </a:cubicBezTo>
                  <a:cubicBezTo>
                    <a:pt x="271999" y="85499"/>
                    <a:pt x="263920" y="85331"/>
                    <a:pt x="257727" y="81202"/>
                  </a:cubicBezTo>
                  <a:cubicBezTo>
                    <a:pt x="250808" y="76589"/>
                    <a:pt x="245225" y="71525"/>
                    <a:pt x="236544" y="70611"/>
                  </a:cubicBezTo>
                  <a:cubicBezTo>
                    <a:pt x="217782" y="68636"/>
                    <a:pt x="198885" y="68257"/>
                    <a:pt x="180056" y="67080"/>
                  </a:cubicBezTo>
                  <a:cubicBezTo>
                    <a:pt x="149458" y="68257"/>
                    <a:pt x="118721" y="67460"/>
                    <a:pt x="88263" y="70611"/>
                  </a:cubicBezTo>
                  <a:cubicBezTo>
                    <a:pt x="84042" y="71048"/>
                    <a:pt x="81466" y="75774"/>
                    <a:pt x="77671" y="77672"/>
                  </a:cubicBezTo>
                  <a:cubicBezTo>
                    <a:pt x="74343" y="79336"/>
                    <a:pt x="70610" y="80025"/>
                    <a:pt x="67080" y="81202"/>
                  </a:cubicBezTo>
                  <a:cubicBezTo>
                    <a:pt x="52958" y="80025"/>
                    <a:pt x="38788" y="79328"/>
                    <a:pt x="24714" y="77672"/>
                  </a:cubicBezTo>
                  <a:cubicBezTo>
                    <a:pt x="18754" y="76971"/>
                    <a:pt x="9745" y="79508"/>
                    <a:pt x="7061" y="74141"/>
                  </a:cubicBezTo>
                  <a:cubicBezTo>
                    <a:pt x="4828" y="69675"/>
                    <a:pt x="14457" y="67386"/>
                    <a:pt x="17653" y="63550"/>
                  </a:cubicBezTo>
                  <a:cubicBezTo>
                    <a:pt x="29938" y="48809"/>
                    <a:pt x="17917" y="55223"/>
                    <a:pt x="35305" y="49428"/>
                  </a:cubicBezTo>
                  <a:cubicBezTo>
                    <a:pt x="54134" y="21183"/>
                    <a:pt x="29421" y="55312"/>
                    <a:pt x="52958" y="31775"/>
                  </a:cubicBezTo>
                  <a:cubicBezTo>
                    <a:pt x="55958" y="28775"/>
                    <a:pt x="63020" y="24183"/>
                    <a:pt x="60019" y="21183"/>
                  </a:cubicBezTo>
                  <a:cubicBezTo>
                    <a:pt x="57018" y="18183"/>
                    <a:pt x="52958" y="25891"/>
                    <a:pt x="49427" y="28245"/>
                  </a:cubicBezTo>
                  <a:cubicBezTo>
                    <a:pt x="46556" y="36859"/>
                    <a:pt x="45680" y="42584"/>
                    <a:pt x="38836" y="49428"/>
                  </a:cubicBezTo>
                  <a:cubicBezTo>
                    <a:pt x="35836" y="52428"/>
                    <a:pt x="31775" y="54135"/>
                    <a:pt x="28244" y="56489"/>
                  </a:cubicBezTo>
                  <a:cubicBezTo>
                    <a:pt x="24714" y="61196"/>
                    <a:pt x="21073" y="65823"/>
                    <a:pt x="17653" y="70611"/>
                  </a:cubicBezTo>
                  <a:cubicBezTo>
                    <a:pt x="15187" y="74064"/>
                    <a:pt x="10592" y="85445"/>
                    <a:pt x="10592" y="81202"/>
                  </a:cubicBezTo>
                  <a:cubicBezTo>
                    <a:pt x="10592" y="75939"/>
                    <a:pt x="15042" y="71650"/>
                    <a:pt x="17653" y="67080"/>
                  </a:cubicBezTo>
                  <a:cubicBezTo>
                    <a:pt x="27213" y="50350"/>
                    <a:pt x="22032" y="61825"/>
                    <a:pt x="35305" y="45897"/>
                  </a:cubicBezTo>
                  <a:cubicBezTo>
                    <a:pt x="38021" y="42637"/>
                    <a:pt x="39650" y="38566"/>
                    <a:pt x="42366" y="35306"/>
                  </a:cubicBezTo>
                  <a:cubicBezTo>
                    <a:pt x="45563" y="31470"/>
                    <a:pt x="50056" y="28777"/>
                    <a:pt x="52958" y="24714"/>
                  </a:cubicBezTo>
                  <a:cubicBezTo>
                    <a:pt x="58412" y="17078"/>
                    <a:pt x="60668" y="8645"/>
                    <a:pt x="63549" y="0"/>
                  </a:cubicBezTo>
                  <a:cubicBezTo>
                    <a:pt x="71219" y="23008"/>
                    <a:pt x="74608" y="23225"/>
                    <a:pt x="35305" y="49428"/>
                  </a:cubicBezTo>
                  <a:cubicBezTo>
                    <a:pt x="31775" y="51782"/>
                    <a:pt x="27974" y="53773"/>
                    <a:pt x="24714" y="56489"/>
                  </a:cubicBezTo>
                  <a:cubicBezTo>
                    <a:pt x="20878" y="59685"/>
                    <a:pt x="12543" y="71817"/>
                    <a:pt x="14122" y="67080"/>
                  </a:cubicBezTo>
                  <a:cubicBezTo>
                    <a:pt x="16805" y="59029"/>
                    <a:pt x="28244" y="45897"/>
                    <a:pt x="28244" y="45897"/>
                  </a:cubicBezTo>
                  <a:cubicBezTo>
                    <a:pt x="29421" y="49428"/>
                    <a:pt x="33082" y="53004"/>
                    <a:pt x="31775" y="56489"/>
                  </a:cubicBezTo>
                  <a:cubicBezTo>
                    <a:pt x="29129" y="63545"/>
                    <a:pt x="22174" y="68113"/>
                    <a:pt x="17653" y="74141"/>
                  </a:cubicBezTo>
                  <a:cubicBezTo>
                    <a:pt x="2907" y="93803"/>
                    <a:pt x="19377" y="75949"/>
                    <a:pt x="0" y="95324"/>
                  </a:cubicBezTo>
                  <a:cubicBezTo>
                    <a:pt x="12945" y="96501"/>
                    <a:pt x="25996" y="96828"/>
                    <a:pt x="38836" y="98855"/>
                  </a:cubicBezTo>
                  <a:cubicBezTo>
                    <a:pt x="48422" y="100369"/>
                    <a:pt x="67080" y="105916"/>
                    <a:pt x="67080" y="105916"/>
                  </a:cubicBezTo>
                  <a:cubicBezTo>
                    <a:pt x="60019" y="101209"/>
                    <a:pt x="42745" y="83915"/>
                    <a:pt x="45897" y="91794"/>
                  </a:cubicBezTo>
                  <a:cubicBezTo>
                    <a:pt x="54534" y="113386"/>
                    <a:pt x="47685" y="105931"/>
                    <a:pt x="63549" y="116507"/>
                  </a:cubicBezTo>
                  <a:cubicBezTo>
                    <a:pt x="65903" y="120038"/>
                    <a:pt x="67297" y="124448"/>
                    <a:pt x="70610" y="127099"/>
                  </a:cubicBezTo>
                  <a:cubicBezTo>
                    <a:pt x="73516" y="129424"/>
                    <a:pt x="79537" y="133958"/>
                    <a:pt x="81202" y="130629"/>
                  </a:cubicBezTo>
                  <a:cubicBezTo>
                    <a:pt x="83100" y="126834"/>
                    <a:pt x="76246" y="123722"/>
                    <a:pt x="74141" y="120038"/>
                  </a:cubicBezTo>
                  <a:cubicBezTo>
                    <a:pt x="63115" y="100742"/>
                    <a:pt x="73126" y="109947"/>
                    <a:pt x="56488" y="98855"/>
                  </a:cubicBezTo>
                  <a:cubicBezTo>
                    <a:pt x="56252" y="98500"/>
                    <a:pt x="42974" y="80595"/>
                    <a:pt x="45897" y="77672"/>
                  </a:cubicBezTo>
                  <a:cubicBezTo>
                    <a:pt x="51160" y="72409"/>
                    <a:pt x="59641" y="70868"/>
                    <a:pt x="67080" y="70611"/>
                  </a:cubicBezTo>
                  <a:lnTo>
                    <a:pt x="169465" y="67080"/>
                  </a:lnTo>
                  <a:cubicBezTo>
                    <a:pt x="209477" y="68257"/>
                    <a:pt x="249603" y="67376"/>
                    <a:pt x="289502" y="70611"/>
                  </a:cubicBezTo>
                  <a:cubicBezTo>
                    <a:pt x="293731" y="70954"/>
                    <a:pt x="297377" y="74412"/>
                    <a:pt x="300093" y="77672"/>
                  </a:cubicBezTo>
                  <a:cubicBezTo>
                    <a:pt x="322487" y="104546"/>
                    <a:pt x="291942" y="81653"/>
                    <a:pt x="317746" y="98855"/>
                  </a:cubicBezTo>
                  <a:cubicBezTo>
                    <a:pt x="320100" y="102385"/>
                    <a:pt x="323084" y="105569"/>
                    <a:pt x="324807" y="109446"/>
                  </a:cubicBezTo>
                  <a:cubicBezTo>
                    <a:pt x="327830" y="116247"/>
                    <a:pt x="329514" y="123568"/>
                    <a:pt x="331868" y="130629"/>
                  </a:cubicBezTo>
                  <a:cubicBezTo>
                    <a:pt x="333045" y="134160"/>
                    <a:pt x="333334" y="138125"/>
                    <a:pt x="335398" y="141221"/>
                  </a:cubicBezTo>
                  <a:lnTo>
                    <a:pt x="342459" y="151812"/>
                  </a:lnTo>
                  <a:cubicBezTo>
                    <a:pt x="345990" y="148282"/>
                    <a:pt x="350281" y="145375"/>
                    <a:pt x="353051" y="141221"/>
                  </a:cubicBezTo>
                  <a:cubicBezTo>
                    <a:pt x="356912" y="135429"/>
                    <a:pt x="359686" y="112004"/>
                    <a:pt x="360112" y="109446"/>
                  </a:cubicBezTo>
                  <a:cubicBezTo>
                    <a:pt x="358935" y="98855"/>
                    <a:pt x="360539" y="87566"/>
                    <a:pt x="356581" y="77672"/>
                  </a:cubicBezTo>
                  <a:cubicBezTo>
                    <a:pt x="354779" y="73167"/>
                    <a:pt x="353919" y="87020"/>
                    <a:pt x="353051" y="91794"/>
                  </a:cubicBezTo>
                  <a:cubicBezTo>
                    <a:pt x="351562" y="99981"/>
                    <a:pt x="350697" y="108269"/>
                    <a:pt x="349520" y="116507"/>
                  </a:cubicBezTo>
                  <a:cubicBezTo>
                    <a:pt x="348343" y="105916"/>
                    <a:pt x="353525" y="77198"/>
                    <a:pt x="345990" y="84733"/>
                  </a:cubicBezTo>
                  <a:cubicBezTo>
                    <a:pt x="336799" y="93924"/>
                    <a:pt x="344297" y="110700"/>
                    <a:pt x="342459" y="123568"/>
                  </a:cubicBezTo>
                  <a:cubicBezTo>
                    <a:pt x="341933" y="127252"/>
                    <a:pt x="339832" y="130550"/>
                    <a:pt x="338929" y="134160"/>
                  </a:cubicBezTo>
                  <a:cubicBezTo>
                    <a:pt x="337474" y="139981"/>
                    <a:pt x="336853" y="145991"/>
                    <a:pt x="335398" y="151812"/>
                  </a:cubicBezTo>
                  <a:cubicBezTo>
                    <a:pt x="334495" y="155422"/>
                    <a:pt x="335269" y="160893"/>
                    <a:pt x="331868" y="162404"/>
                  </a:cubicBezTo>
                  <a:cubicBezTo>
                    <a:pt x="323198" y="166257"/>
                    <a:pt x="313017" y="164592"/>
                    <a:pt x="303624" y="165934"/>
                  </a:cubicBezTo>
                  <a:cubicBezTo>
                    <a:pt x="296538" y="166946"/>
                    <a:pt x="289502" y="168288"/>
                    <a:pt x="282441" y="169465"/>
                  </a:cubicBezTo>
                  <a:cubicBezTo>
                    <a:pt x="285971" y="167111"/>
                    <a:pt x="289007" y="163746"/>
                    <a:pt x="293032" y="162404"/>
                  </a:cubicBezTo>
                  <a:cubicBezTo>
                    <a:pt x="299823" y="160140"/>
                    <a:pt x="321330" y="159664"/>
                    <a:pt x="314215" y="158873"/>
                  </a:cubicBezTo>
                  <a:cubicBezTo>
                    <a:pt x="286119" y="155751"/>
                    <a:pt x="257727" y="156520"/>
                    <a:pt x="229483" y="155343"/>
                  </a:cubicBezTo>
                  <a:cubicBezTo>
                    <a:pt x="261258" y="154166"/>
                    <a:pt x="293898" y="159273"/>
                    <a:pt x="324807" y="151812"/>
                  </a:cubicBezTo>
                  <a:cubicBezTo>
                    <a:pt x="332042" y="150066"/>
                    <a:pt x="326605" y="135892"/>
                    <a:pt x="331868" y="130629"/>
                  </a:cubicBezTo>
                  <a:lnTo>
                    <a:pt x="353051" y="109446"/>
                  </a:lnTo>
                  <a:cubicBezTo>
                    <a:pt x="358293" y="88474"/>
                    <a:pt x="356581" y="90472"/>
                    <a:pt x="356581" y="116507"/>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05853567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187901" y="326794"/>
            <a:ext cx="6768199" cy="769441"/>
          </a:xfrm>
          <a:prstGeom prst="rect">
            <a:avLst/>
          </a:prstGeom>
          <a:noFill/>
        </p:spPr>
        <p:txBody>
          <a:bodyPr wrap="none" rtlCol="0">
            <a:spAutoFit/>
          </a:bodyPr>
          <a:lstStyle/>
          <a:p>
            <a:r>
              <a:rPr lang="en-US" sz="4400" dirty="0" smtClean="0">
                <a:solidFill>
                  <a:schemeClr val="tx2">
                    <a:lumMod val="75000"/>
                  </a:schemeClr>
                </a:solidFill>
                <a:latin typeface="Times New Roman" panose="02020603050405020304" pitchFamily="18" charset="0"/>
                <a:cs typeface="Times New Roman" panose="02020603050405020304" pitchFamily="18" charset="0"/>
              </a:rPr>
              <a:t>NSRS Horizontal Evolution</a:t>
            </a:r>
            <a:endParaRPr lang="en-US" sz="4400" dirty="0">
              <a:solidFill>
                <a:schemeClr val="tx2">
                  <a:lumMod val="75000"/>
                </a:schemeClr>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509353771"/>
              </p:ext>
            </p:extLst>
          </p:nvPr>
        </p:nvGraphicFramePr>
        <p:xfrm>
          <a:off x="300217" y="1177023"/>
          <a:ext cx="8479400" cy="3759996"/>
        </p:xfrm>
        <a:graphic>
          <a:graphicData uri="http://schemas.openxmlformats.org/drawingml/2006/table">
            <a:tbl>
              <a:tblPr firstRow="1" bandRow="1">
                <a:tableStyleId>{5C22544A-7EE6-4342-B048-85BDC9FD1C3A}</a:tableStyleId>
              </a:tblPr>
              <a:tblGrid>
                <a:gridCol w="2119850">
                  <a:extLst>
                    <a:ext uri="{9D8B030D-6E8A-4147-A177-3AD203B41FA5}">
                      <a16:colId xmlns:a16="http://schemas.microsoft.com/office/drawing/2014/main" val="3602540610"/>
                    </a:ext>
                  </a:extLst>
                </a:gridCol>
                <a:gridCol w="1794882">
                  <a:extLst>
                    <a:ext uri="{9D8B030D-6E8A-4147-A177-3AD203B41FA5}">
                      <a16:colId xmlns:a16="http://schemas.microsoft.com/office/drawing/2014/main" val="2175980989"/>
                    </a:ext>
                  </a:extLst>
                </a:gridCol>
                <a:gridCol w="1672045">
                  <a:extLst>
                    <a:ext uri="{9D8B030D-6E8A-4147-A177-3AD203B41FA5}">
                      <a16:colId xmlns:a16="http://schemas.microsoft.com/office/drawing/2014/main" val="3052432758"/>
                    </a:ext>
                  </a:extLst>
                </a:gridCol>
                <a:gridCol w="2892623">
                  <a:extLst>
                    <a:ext uri="{9D8B030D-6E8A-4147-A177-3AD203B41FA5}">
                      <a16:colId xmlns:a16="http://schemas.microsoft.com/office/drawing/2014/main" val="2164338470"/>
                    </a:ext>
                  </a:extLst>
                </a:gridCol>
              </a:tblGrid>
              <a:tr h="398761">
                <a:tc>
                  <a:txBody>
                    <a:bodyPr/>
                    <a:lstStyle/>
                    <a:p>
                      <a:pPr algn="ctr"/>
                      <a:r>
                        <a:rPr lang="en-US" dirty="0" smtClean="0"/>
                        <a:t>Datum</a:t>
                      </a:r>
                      <a:endParaRPr lang="en-US" dirty="0"/>
                    </a:p>
                  </a:txBody>
                  <a:tcPr anchor="ctr"/>
                </a:tc>
                <a:tc>
                  <a:txBody>
                    <a:bodyPr/>
                    <a:lstStyle/>
                    <a:p>
                      <a:pPr algn="ctr"/>
                      <a:r>
                        <a:rPr lang="en-US" dirty="0" smtClean="0"/>
                        <a:t>Time Span</a:t>
                      </a:r>
                      <a:endParaRPr lang="en-US" dirty="0"/>
                    </a:p>
                  </a:txBody>
                  <a:tcPr anchor="ctr"/>
                </a:tc>
                <a:tc>
                  <a:txBody>
                    <a:bodyPr/>
                    <a:lstStyle/>
                    <a:p>
                      <a:pPr algn="ctr"/>
                      <a:r>
                        <a:rPr lang="en-US" dirty="0" smtClean="0"/>
                        <a:t>Network Accuracy</a:t>
                      </a:r>
                      <a:endParaRPr lang="en-US" dirty="0"/>
                    </a:p>
                  </a:txBody>
                  <a:tcPr anchor="ctr"/>
                </a:tc>
                <a:tc>
                  <a:txBody>
                    <a:bodyPr/>
                    <a:lstStyle/>
                    <a:p>
                      <a:pPr algn="ctr"/>
                      <a:r>
                        <a:rPr lang="en-US" dirty="0" smtClean="0"/>
                        <a:t>Method of Reference</a:t>
                      </a:r>
                      <a:endParaRPr lang="en-US" dirty="0"/>
                    </a:p>
                  </a:txBody>
                  <a:tcPr anchor="ctr"/>
                </a:tc>
                <a:extLst>
                  <a:ext uri="{0D108BD9-81ED-4DB2-BD59-A6C34878D82A}">
                    <a16:rowId xmlns:a16="http://schemas.microsoft.com/office/drawing/2014/main" val="1249485496"/>
                  </a:ext>
                </a:extLst>
              </a:tr>
              <a:tr h="574239">
                <a:tc>
                  <a:txBody>
                    <a:bodyPr/>
                    <a:lstStyle/>
                    <a:p>
                      <a:r>
                        <a:rPr lang="en-US" dirty="0" smtClean="0"/>
                        <a:t>NAD27</a:t>
                      </a:r>
                      <a:endParaRPr lang="en-US" dirty="0"/>
                    </a:p>
                  </a:txBody>
                  <a:tcPr anchor="ctr"/>
                </a:tc>
                <a:tc>
                  <a:txBody>
                    <a:bodyPr/>
                    <a:lstStyle/>
                    <a:p>
                      <a:pPr algn="l"/>
                      <a:r>
                        <a:rPr lang="en-US" dirty="0" smtClean="0"/>
                        <a:t>1927 - 1986</a:t>
                      </a:r>
                      <a:endParaRPr lang="en-US" dirty="0"/>
                    </a:p>
                  </a:txBody>
                  <a:tcPr marL="182880" anchor="ctr"/>
                </a:tc>
                <a:tc>
                  <a:txBody>
                    <a:bodyPr/>
                    <a:lstStyle/>
                    <a:p>
                      <a:r>
                        <a:rPr lang="en-US" dirty="0" smtClean="0"/>
                        <a:t>10 meters</a:t>
                      </a:r>
                      <a:endParaRPr lang="en-US" dirty="0"/>
                    </a:p>
                  </a:txBody>
                  <a:tcPr marL="457200" marR="137160" marT="137160" marB="137160" anchor="ctr"/>
                </a:tc>
                <a:tc rowSpan="2">
                  <a:txBody>
                    <a:bodyPr/>
                    <a:lstStyle/>
                    <a:p>
                      <a:r>
                        <a:rPr lang="en-US" dirty="0" smtClean="0"/>
                        <a:t>Traverse and Triangulation.  Ground marks</a:t>
                      </a:r>
                      <a:r>
                        <a:rPr lang="en-US" baseline="0" dirty="0" smtClean="0"/>
                        <a:t> used for referencing the NSRS</a:t>
                      </a:r>
                      <a:endParaRPr lang="en-US" dirty="0"/>
                    </a:p>
                  </a:txBody>
                  <a:tcPr marL="137160" marR="137160" marT="137160" marB="137160" anchor="ctr"/>
                </a:tc>
                <a:extLst>
                  <a:ext uri="{0D108BD9-81ED-4DB2-BD59-A6C34878D82A}">
                    <a16:rowId xmlns:a16="http://schemas.microsoft.com/office/drawing/2014/main" val="2812980527"/>
                  </a:ext>
                </a:extLst>
              </a:tr>
              <a:tr h="574239">
                <a:tc>
                  <a:txBody>
                    <a:bodyPr/>
                    <a:lstStyle/>
                    <a:p>
                      <a:r>
                        <a:rPr lang="en-US" dirty="0" smtClean="0"/>
                        <a:t>NAD83 (86)</a:t>
                      </a:r>
                      <a:endParaRPr lang="en-US" dirty="0"/>
                    </a:p>
                  </a:txBody>
                  <a:tcPr anchor="ctr"/>
                </a:tc>
                <a:tc>
                  <a:txBody>
                    <a:bodyPr/>
                    <a:lstStyle/>
                    <a:p>
                      <a:pPr algn="l"/>
                      <a:r>
                        <a:rPr lang="en-US" dirty="0" smtClean="0"/>
                        <a:t>1986 - 199*</a:t>
                      </a:r>
                    </a:p>
                  </a:txBody>
                  <a:tcPr marL="182880" anchor="ctr"/>
                </a:tc>
                <a:tc>
                  <a:txBody>
                    <a:bodyPr/>
                    <a:lstStyle/>
                    <a:p>
                      <a:r>
                        <a:rPr lang="en-US" dirty="0" smtClean="0"/>
                        <a:t>1 meter</a:t>
                      </a:r>
                      <a:endParaRPr lang="en-US" dirty="0"/>
                    </a:p>
                  </a:txBody>
                  <a:tcPr marL="457200" marR="137160" marT="137160" marB="137160" anchor="ctr"/>
                </a:tc>
                <a:tc vMerge="1">
                  <a:txBody>
                    <a:bodyPr/>
                    <a:lstStyle/>
                    <a:p>
                      <a:endParaRPr lang="en-US" dirty="0"/>
                    </a:p>
                  </a:txBody>
                  <a:tcPr marL="137160" marR="137160" marT="137160" marB="137160" anchor="ctr"/>
                </a:tc>
                <a:extLst>
                  <a:ext uri="{0D108BD9-81ED-4DB2-BD59-A6C34878D82A}">
                    <a16:rowId xmlns:a16="http://schemas.microsoft.com/office/drawing/2014/main" val="97871562"/>
                  </a:ext>
                </a:extLst>
              </a:tr>
              <a:tr h="574239">
                <a:tc>
                  <a:txBody>
                    <a:bodyPr/>
                    <a:lstStyle/>
                    <a:p>
                      <a:r>
                        <a:rPr lang="en-US" dirty="0" smtClean="0"/>
                        <a:t>NAD83 (HARN)</a:t>
                      </a:r>
                      <a:endParaRPr lang="en-US" dirty="0"/>
                    </a:p>
                  </a:txBody>
                  <a:tcPr anchor="ctr"/>
                </a:tc>
                <a:tc>
                  <a:txBody>
                    <a:bodyPr/>
                    <a:lstStyle/>
                    <a:p>
                      <a:pPr algn="l"/>
                      <a:r>
                        <a:rPr lang="en-US" dirty="0" smtClean="0"/>
                        <a:t>199* - 2007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(varies by state)</a:t>
                      </a:r>
                    </a:p>
                  </a:txBody>
                  <a:tcPr marL="182880" anchor="ctr"/>
                </a:tc>
                <a:tc>
                  <a:txBody>
                    <a:bodyPr/>
                    <a:lstStyle/>
                    <a:p>
                      <a:r>
                        <a:rPr lang="en-US" dirty="0" smtClean="0"/>
                        <a:t>0.1 meter</a:t>
                      </a:r>
                      <a:endParaRPr lang="en-US" dirty="0"/>
                    </a:p>
                  </a:txBody>
                  <a:tcPr marL="457200" marR="137160" marT="137160" marB="137160" anchor="ctr"/>
                </a:tc>
                <a:tc>
                  <a:txBody>
                    <a:bodyPr/>
                    <a:lstStyle/>
                    <a:p>
                      <a:r>
                        <a:rPr lang="en-US" dirty="0" smtClean="0"/>
                        <a:t>GPS becomes the means of</a:t>
                      </a:r>
                      <a:r>
                        <a:rPr lang="en-US" baseline="0" dirty="0" smtClean="0"/>
                        <a:t> positioning.  Ground marks.</a:t>
                      </a:r>
                      <a:endParaRPr lang="en-US" dirty="0"/>
                    </a:p>
                  </a:txBody>
                  <a:tcPr marL="137160" marR="137160" marT="137160" marB="137160" anchor="ctr">
                    <a:solidFill>
                      <a:srgbClr val="E9EDF4"/>
                    </a:solidFill>
                  </a:tcPr>
                </a:tc>
                <a:extLst>
                  <a:ext uri="{0D108BD9-81ED-4DB2-BD59-A6C34878D82A}">
                    <a16:rowId xmlns:a16="http://schemas.microsoft.com/office/drawing/2014/main" val="1031459292"/>
                  </a:ext>
                </a:extLst>
              </a:tr>
              <a:tr h="574239">
                <a:tc>
                  <a:txBody>
                    <a:bodyPr/>
                    <a:lstStyle/>
                    <a:p>
                      <a:r>
                        <a:rPr lang="en-US" dirty="0" smtClean="0"/>
                        <a:t>NAD83 (NSRS2007)</a:t>
                      </a:r>
                      <a:endParaRPr lang="en-US" dirty="0"/>
                    </a:p>
                  </a:txBody>
                  <a:tcPr anchor="ctr"/>
                </a:tc>
                <a:tc>
                  <a:txBody>
                    <a:bodyPr/>
                    <a:lstStyle/>
                    <a:p>
                      <a:pPr algn="l"/>
                      <a:r>
                        <a:rPr lang="en-US" dirty="0" smtClean="0"/>
                        <a:t>2007 - 2012</a:t>
                      </a:r>
                      <a:endParaRPr lang="en-US" dirty="0"/>
                    </a:p>
                  </a:txBody>
                  <a:tcPr marL="182880" anchor="ctr"/>
                </a:tc>
                <a:tc>
                  <a:txBody>
                    <a:bodyPr/>
                    <a:lstStyle/>
                    <a:p>
                      <a:r>
                        <a:rPr lang="en-US" dirty="0" smtClean="0"/>
                        <a:t>0.01 meter</a:t>
                      </a:r>
                      <a:endParaRPr lang="en-US" dirty="0"/>
                    </a:p>
                  </a:txBody>
                  <a:tcPr marL="457200" marR="137160" marT="137160" marB="137160" anchor="ctr"/>
                </a:tc>
                <a:tc rowSpan="2">
                  <a:txBody>
                    <a:bodyPr/>
                    <a:lstStyle/>
                    <a:p>
                      <a:r>
                        <a:rPr lang="en-US" dirty="0" smtClean="0"/>
                        <a:t>GPS – CORS are the means</a:t>
                      </a:r>
                      <a:r>
                        <a:rPr lang="en-US" baseline="0" dirty="0" smtClean="0"/>
                        <a:t> of reference for the NSRS</a:t>
                      </a:r>
                      <a:endParaRPr lang="en-US" dirty="0"/>
                    </a:p>
                  </a:txBody>
                  <a:tcPr marL="137160" marR="137160" marT="137160" marB="137160" anchor="ctr">
                    <a:solidFill>
                      <a:srgbClr val="D0D8E8"/>
                    </a:solidFill>
                  </a:tcPr>
                </a:tc>
                <a:extLst>
                  <a:ext uri="{0D108BD9-81ED-4DB2-BD59-A6C34878D82A}">
                    <a16:rowId xmlns:a16="http://schemas.microsoft.com/office/drawing/2014/main" val="1354040810"/>
                  </a:ext>
                </a:extLst>
              </a:tr>
              <a:tr h="574239">
                <a:tc>
                  <a:txBody>
                    <a:bodyPr/>
                    <a:lstStyle/>
                    <a:p>
                      <a:r>
                        <a:rPr lang="en-US" dirty="0" smtClean="0"/>
                        <a:t>NAD83 (2011)</a:t>
                      </a:r>
                      <a:endParaRPr lang="en-US" dirty="0"/>
                    </a:p>
                  </a:txBody>
                  <a:tcPr anchor="ctr"/>
                </a:tc>
                <a:tc>
                  <a:txBody>
                    <a:bodyPr/>
                    <a:lstStyle/>
                    <a:p>
                      <a:pPr algn="l"/>
                      <a:r>
                        <a:rPr lang="en-US" dirty="0" smtClean="0"/>
                        <a:t>2012 - present</a:t>
                      </a:r>
                      <a:endParaRPr lang="en-US" dirty="0"/>
                    </a:p>
                  </a:txBody>
                  <a:tcPr marL="182880" anchor="ctr"/>
                </a:tc>
                <a:tc>
                  <a:txBody>
                    <a:bodyPr/>
                    <a:lstStyle/>
                    <a:p>
                      <a:r>
                        <a:rPr lang="en-US" dirty="0" smtClean="0"/>
                        <a:t>0.01 meter</a:t>
                      </a:r>
                      <a:endParaRPr lang="en-US" dirty="0"/>
                    </a:p>
                  </a:txBody>
                  <a:tcPr marL="457200" marR="137160" marT="137160" marB="137160" anchor="ctr"/>
                </a:tc>
                <a:tc vMerge="1">
                  <a:txBody>
                    <a:bodyPr/>
                    <a:lstStyle/>
                    <a:p>
                      <a:endParaRPr lang="en-US" dirty="0"/>
                    </a:p>
                  </a:txBody>
                  <a:tcPr marL="137160" marR="137160" marT="137160" marB="137160" anchor="ctr"/>
                </a:tc>
                <a:extLst>
                  <a:ext uri="{0D108BD9-81ED-4DB2-BD59-A6C34878D82A}">
                    <a16:rowId xmlns:a16="http://schemas.microsoft.com/office/drawing/2014/main" val="4008282017"/>
                  </a:ext>
                </a:extLst>
              </a:tr>
            </a:tbl>
          </a:graphicData>
        </a:graphic>
      </p:graphicFrame>
    </p:spTree>
    <p:extLst>
      <p:ext uri="{BB962C8B-B14F-4D97-AF65-F5344CB8AC3E}">
        <p14:creationId xmlns:p14="http://schemas.microsoft.com/office/powerpoint/2010/main" val="380925504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1033</TotalTime>
  <Words>1821</Words>
  <Application>Microsoft Office PowerPoint</Application>
  <PresentationFormat>On-screen Show (16:9)</PresentationFormat>
  <Paragraphs>247</Paragraphs>
  <Slides>20</Slides>
  <Notes>17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20</vt:i4>
      </vt:variant>
    </vt:vector>
  </HeadingPairs>
  <TitlesOfParts>
    <vt:vector size="27" baseType="lpstr">
      <vt:lpstr>ＭＳ Ｐゴシック</vt:lpstr>
      <vt:lpstr>宋体</vt:lpstr>
      <vt:lpstr>Arial</vt:lpstr>
      <vt:lpstr>Arial Black</vt:lpstr>
      <vt:lpstr>Calibri</vt:lpstr>
      <vt:lpstr>Times New Roman</vt:lpstr>
      <vt:lpstr>Office Theme</vt:lpstr>
      <vt:lpstr>The History of our Static National Spatial Reference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Barbara Simmons</dc:creator>
  <cp:lastModifiedBy>Brian Shaw</cp:lastModifiedBy>
  <cp:revision>57</cp:revision>
  <dcterms:created xsi:type="dcterms:W3CDTF">2017-02-03T22:38:58Z</dcterms:created>
  <dcterms:modified xsi:type="dcterms:W3CDTF">2019-03-11T20:25:35Z</dcterms:modified>
</cp:coreProperties>
</file>