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75" r:id="rId2"/>
    <p:sldMasterId id="2147483687" r:id="rId3"/>
    <p:sldMasterId id="2147483699" r:id="rId4"/>
    <p:sldMasterId id="2147483711" r:id="rId5"/>
    <p:sldMasterId id="2147483723" r:id="rId6"/>
  </p:sldMasterIdLst>
  <p:notesMasterIdLst>
    <p:notesMasterId r:id="rId21"/>
  </p:notesMasterIdLst>
  <p:handoutMasterIdLst>
    <p:handoutMasterId r:id="rId22"/>
  </p:handoutMasterIdLst>
  <p:sldIdLst>
    <p:sldId id="266" r:id="rId7"/>
    <p:sldId id="271" r:id="rId8"/>
    <p:sldId id="272" r:id="rId9"/>
    <p:sldId id="273" r:id="rId10"/>
    <p:sldId id="267" r:id="rId11"/>
    <p:sldId id="280" r:id="rId12"/>
    <p:sldId id="275" r:id="rId13"/>
    <p:sldId id="276" r:id="rId14"/>
    <p:sldId id="277" r:id="rId15"/>
    <p:sldId id="278" r:id="rId16"/>
    <p:sldId id="281" r:id="rId17"/>
    <p:sldId id="279" r:id="rId18"/>
    <p:sldId id="282" r:id="rId19"/>
    <p:sldId id="265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41F"/>
    <a:srgbClr val="72BF44"/>
    <a:srgbClr val="2D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/>
    <p:restoredTop sz="94830"/>
  </p:normalViewPr>
  <p:slideViewPr>
    <p:cSldViewPr snapToGrid="0" snapToObjects="1">
      <p:cViewPr varScale="1">
        <p:scale>
          <a:sx n="143" d="100"/>
          <a:sy n="143" d="100"/>
        </p:scale>
        <p:origin x="726" y="108"/>
      </p:cViewPr>
      <p:guideLst>
        <p:guide orient="horz" pos="26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F3E063-48B6-6444-B53E-E2FA2272C2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1637-778F-EB49-9868-44D6142559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4161-7CF4-E345-8B92-CEF9A95C4BD0}" type="datetimeFigureOut">
              <a:rPr lang="en-US" smtClean="0">
                <a:latin typeface="Verdana" panose="020B0604030504040204" pitchFamily="34" charset="0"/>
              </a:rPr>
              <a:t>2/5/2024</a:t>
            </a:fld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E0B3F-01DF-7D4A-9BCD-1B5CBD97D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B2FDE-2DC7-0042-8FD9-B331A09BC4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8F549-6D6A-1844-885C-900BDE06D587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95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66928-0BDE-45A3-B6E5-B9BA34D80D3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A6763-357D-45CA-A66F-0505BA50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9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6763-357D-45CA-A66F-0505BA5043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2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CCA8E-9C16-3347-85F2-0218F543A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4426D-BD2E-4746-B18F-81579804A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724DD-C92E-B54F-B14E-BCD762F4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3FEF6-214E-6641-91E1-AEDECC8F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373FD-EF25-BF41-AC99-82168078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7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357E-BF83-3441-A055-313BA39C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A9B66-B552-E740-A583-9EADD52A8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A04A0-37CF-A64E-88C5-26DB0551F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730FE-A5BF-F147-B48F-C58AF066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25EAD-DE4E-1241-8203-95C6FAD2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4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83C18-703F-6446-AF24-CD9862E96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FAFBB-E47B-B24E-A77D-895737EB8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838E8-028B-D245-ACAB-28495C1D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F488F-068C-8140-9C22-F086A0DB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AF072-22F9-7A43-8A2D-95AF3EEB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7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4CD2-6620-5C41-A9FE-9591BAAC9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F0785-A78B-954A-8F21-0B0857168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66158-5BBD-3A47-B1A4-24EF0FD0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13C9-5647-8C44-B467-CCBAF9DD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27F10-18D1-8B4A-A56C-B92AD1F9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2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4430-4139-5F41-875F-5EC9E45C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955CC-22CF-9C4D-9F10-3559BD99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6644F-322D-9A4F-A657-F72749A9C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FDB5D-D7E4-FB49-A079-C7D61668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E5080-D741-744F-AC4B-7060969D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88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CE94-FE11-414A-B532-EB42D48C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EB757-ABCF-E44F-AAEF-2DD8F6E44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F2F2C-6814-0A44-A806-BF41B02B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AED9-BF8A-D649-A8B6-7A346811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BFC2B-0CA2-DE4A-92D8-8EBCDDA1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0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FC88-501F-F74B-9DC1-3BEA5B08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CD57-E17D-E44A-946D-BC77FE64D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A1657-CD21-7544-A3FC-969CFB207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F798-5032-F841-9EBD-188B14FC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9E2D2-1F57-864C-B526-32815A37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9400E-F206-3C47-AAB5-F918C144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7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28E2-F082-1343-8759-A5C4E5C1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3B8B3-7C35-5547-A22C-2B6A33FC1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55598-7FDF-5940-A8E0-6AEAECE7A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FEE1E-7E98-D84F-AB7E-82F014C46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BE0DD4-0588-7B4B-BBD0-D4E1187E8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984DDF-3799-1544-9A12-672ABAAA9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6D6D4-362C-B843-868F-32D1E942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A000F-240E-6048-8049-92A49A69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7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9BB76-6EC7-284E-B852-519A6C50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1E2367-A62F-6D4E-BBC9-AF5200C1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EC935-AFDF-4445-B374-DD72D69F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FCA9A-7C3A-4344-98D2-B11BA4AF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2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4755E-EA73-9D4F-99D0-5B394CB8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28AB6-C819-5D4F-AEBF-982EB7D3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CE1A-A56B-9C40-A1A4-FD6D3399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8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5B45-9C72-CB4C-957B-83385ACB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03AFE-4BAB-D14A-B439-9DD28BEE5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44058-5891-3341-9D24-B4DA28FFD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65B03-425C-E34D-86DC-59E724AA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F4095-22A7-9C4E-AC4A-0272E802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A17B5-2C00-E442-B18C-0357EFCB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9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0411-4DD7-8A4D-BC7D-F8D3F8C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E47F4-682C-CD4E-9950-86D9547BB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6B8C9-367F-4E47-8AAA-11FDB461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2F29B-8183-7F40-9322-E42372AE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8BA25-1A65-494E-B7D8-9127B57B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0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3C81-7091-0F4D-8D11-D2EEBFD9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EDDE3-41F4-2245-8C86-1D24046E0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92608-257A-A246-A709-F2719AAE6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1389F-7B00-BE43-9845-ABA60577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8705B-0FAF-3140-A93E-C67F68E6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042E5-5D36-D849-BFB4-54EE4F8E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6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B11E-D74A-FF43-A355-1D19F5D3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AFDFF-0ED7-D340-8B10-F6B513DD8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C695D-D82F-5148-B9FC-18F65B68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CB5FC-0FC4-1E41-8EDB-6B17C4E1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9EFA6-8E1F-4C43-B999-247869F9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25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67DD4-D049-344E-8551-D23C5B143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D94BF-6CD8-CC43-92D0-84F7FB30A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E7C81-7AEB-A04A-99E7-38275397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171-CCDF-AA4D-97A6-ECFAE43FA66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D6AC5-CA89-6641-8EA3-07DBBD4A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3C87C-3F02-4C4A-BB85-EAB682C0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D7CB-062D-3F4F-97E5-904D048A7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7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52AD-3B81-8043-B69E-79E7C74EE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9526E-9C98-F543-BF64-C1A16C32B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79E18-C887-5A4F-8C64-D8535BAD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8908E-1986-7842-9E6D-4245453B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C0B68-8C1A-7D49-9BC4-44F99230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D0D2-16F2-D245-A180-3ADA6596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CF46F-1068-654A-8114-30F91BACA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D1BC1-70E4-CC45-B32D-22B7DF80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5B840-CB87-6443-B35D-2F4ECE18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65A1F-15A8-AE40-A142-D6034FC1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88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58A6C-C8C9-314A-978A-03EDF984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F5199-6425-B846-A2E2-CAEBA5FE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A507F-7E09-464F-BC4E-D36CFB67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8E436-E42F-564C-BE5E-F28042F9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F7659-9142-E941-9CEA-D2E662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94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1259-4F29-1443-A096-224A09AE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3F89-6419-4B4E-890B-E2348546E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7CF6F-BD3B-ED42-910A-FCBAB0BCA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49EB9-CB04-AD48-A093-5A5227EE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782B0-B415-CC4E-A14F-982DDDA6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FE303-D555-3747-892A-67920E5E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80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F3E0-BB49-0D4F-AF7D-ED4D5286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F2E5A-D1E3-4540-A4C1-A5E43B269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7A539-729A-8046-9052-8F1ED7A9E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0653A2-48A8-D94F-AF8C-455CE502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EFD01-CA8C-F34B-A4E6-6ECF99B7F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9E1DE-CFAC-AD42-8163-48E25452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5AB0A-9EF8-F845-8F55-5FB011EF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18A5E-87CE-AB43-86A9-ECEF7B45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21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A311-BD86-D74B-A2B8-04063408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EBA03-B820-7148-A65E-FF403DDA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5991D-27BB-AC44-BD5A-E2AD881E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6DD11-1874-A547-84EA-16D21374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0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90CBF-25FC-5548-B482-4797DEFC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48EF6-112E-CB4A-8282-A7227C4D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0623D-78CB-6843-A07D-4DE132C8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4520-DEE5-7B4F-BC4A-16934435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493D-BFE5-5A4A-BCD9-EE7F269F3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F442-6424-2749-8185-33B92BE8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0981C-8D7B-BD4A-9575-7E1D00C6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EF770-DB3A-5A46-8539-93210B90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3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A64E5-499E-9C4F-9C7F-FEC41B64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DE7D6-D855-6640-9F8F-202028873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ED3D1-C4DC-8241-959C-DD50D7461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DB91-AAFB-AB4A-9C8D-C2308D0E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2B167-77B3-7345-AFFE-3BDC9315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BE340-6E82-8E42-BF69-3FB0CAD3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78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BC03-B689-604F-AC25-3449295F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7E63B-AC64-4045-B8F3-12548451C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5C6C9-D16D-E648-A926-F6707DD74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60F0D-F489-B343-937A-C02C3794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A1F91-857E-3C42-A0A7-1DFA2E63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31E0F-A91D-544B-BE06-166DACDA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99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F02F-4340-024E-82CF-568D521F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39232-264C-0A44-B13D-FBD9023F4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A4469-CCC9-2C47-A775-826A6B9E8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A1EAD-BFB7-1444-8105-D85F9154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AA3DE-D43E-0F41-9474-E43088A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7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44323E-DDBF-6C4A-B2A2-F968A2308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DB8F1-0F60-EE45-9C64-2C799ED5C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D1C97-DCAB-1745-9788-ACC0E171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09E2-0573-E34C-A81B-A8A80C0DC36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0FCF6-84F0-ED4A-BDB4-C443BDB3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2542D-E699-F842-A3B2-50D5072F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4103D-FA70-AB4E-B7E8-15803B01E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05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9FAC-CF74-E44C-A8F3-E3D56F784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8B755-364C-A047-B621-257761AC5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2E33F-9451-EB41-9215-5BBC9696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E7158-96F1-FB4B-9D00-EBF36258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684C4-72E9-B942-B1F1-64F4BDAD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08A1-6F89-D746-9F64-9C1167B7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74050-59DF-CC4E-AB39-A35F49188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2916F-2FCA-7249-9948-3BD65289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E0560-72A7-A448-80AA-357BE37C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FD222-CDD9-A54B-BAF4-25462113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77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8191-CFA7-774A-8CFC-4B15C1F8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6F68C-6EBF-0043-A4B0-BA06B573C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F3446-84B8-0D44-9F31-6A3D8A570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A9EE7-4034-264F-9F9B-F63DE515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2DBE5-E52F-3240-A4C3-85C97DE9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F937-7878-E249-A98B-3BAFB8EF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B6485-5761-3646-9FA6-1C2312204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AED38-D76D-3A48-B481-A89DB8C6E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3E16C-F086-9247-A71E-8DF71DB6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F870-892A-4B48-A6D1-FEEDC237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89334-BBE5-184B-87B9-5664276B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9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2105-DB56-A340-8BC8-BE86C56B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A3CD-BFAD-FC46-A34C-A5D554C3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9924E-8F5C-C540-8AA1-36F03510F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D1FCC-6B83-B74F-80A1-1AA9C947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ECBD7-21B3-1640-A683-83705D189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D36EA-C71B-D34B-88B4-E07026EA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4ACA62-6B54-654D-B095-6727B7E0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17FA5-A4C9-4C4E-AAE6-E9039AA7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9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BDD6-4704-454E-A372-2A5780EA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1CA81-6FD8-214A-BFAE-E1C6EB63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A6639-BD04-F447-9850-9C5C0992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466BD-E950-224A-8A4E-5AFDECE2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C857-46B7-0D4F-B5D7-E241F2F3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04155-E487-E24F-9C12-FAEC4F8EA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EF7F1-2B18-AC4E-AC2E-86920C019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EC9E7-3108-6E4D-A8B1-EA1C7850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421EE-4F31-D842-BF3A-9141CCF4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0AAAD-ACB4-924A-B513-F7A789A2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D96F3-37DD-BF4D-8370-5B05BD61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41222-6FBD-1142-ADEF-176D08F8A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30FDC-4DBE-674A-952D-C79B37F9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74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3159-D4B6-5F4F-8163-F29A1871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1B390-5CA9-344C-9BB2-B7E6AB7F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4FD26-DAA6-004E-ACBF-2B25E1A6D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C8073-3B56-B54D-8B78-453394EA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34D10-E26B-2049-8F6C-C26EB06F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18415-472A-6744-B8BA-42481D94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92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E25F-7402-4744-B965-2A76EE10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6D1C5-31A9-F84B-B287-E9E4D6188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17712-3032-044A-A1B0-79F17807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81CA9-E849-C240-9DAD-F662D643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74E68-DFC0-4D48-B160-0A449197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34F32-0194-2B4E-ADC2-9C4FC7E2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42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AE4C-9D09-AC49-B8CC-81AAA23D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C71AE-F113-BA4E-98DD-97C3C88B0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4E85F-5309-FB4D-9D54-C68BC5B2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20BE-C7A6-8645-8C9E-A758C78D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9756A-70DF-7A40-93CE-D4895B6C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1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45F9A-5D28-EB45-9804-76DE22B2C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F8836-8F00-8949-BD21-772587FF7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5C17D-E22C-9841-B19B-29509C821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8F37-D69E-F440-9DD1-D01DD1F8915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807A-3EF5-B74D-A6C3-5ABDB25E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88EB-3E05-5044-A7BE-CB712E62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E6E8-0D85-F842-B5E7-847F5850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2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72DE-F1BE-CC42-9422-A522258CD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AD53D-F637-6F4D-9BDA-66E6522A2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C7708-F158-8C4C-80D7-F2EA78F6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9BED7-058A-124B-A4B3-DA3D11BA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948FA-2080-0946-B6B8-DF33316B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40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00D9-7C05-7046-A03C-D79AE127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4A9BB-4890-3B4C-9718-3328E8CFE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C6893-63CB-C643-8848-031CE443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B8262-4A1A-DA45-9D39-0DA87F54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B1639-1147-CB4D-BFA9-4FD08CCB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70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FC62-D877-C046-8666-3621445B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C17DF-5439-AC44-B3BA-77BC8DF4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43FD3-14E8-4F4E-9537-EF77CD51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4F264-42A7-0B45-973C-425B8875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5798-AF4D-074B-8F11-EB53B1F2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8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5E81-8DE9-B840-9DE6-418B6673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41FDB-0F73-7E48-AC75-C6B44C417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61877-0413-CE4C-8392-99377348C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6B8FE-1523-6E4F-BACA-23CF155A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CDBE2-7163-4A40-9F38-196BAF8E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27A18-962D-C44C-AF1F-4989A239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6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2F4E-1538-2F4E-A032-35E9E4C3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69790-8C0E-504B-8671-A7E92356F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9F7BC-3F02-2148-A2F7-D36309D55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919A3-858F-8F47-BCA3-C00B3FD13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EF64F-7A84-9647-B20B-CD3558D1E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68C442-F866-3E40-8A1A-75058982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9D938-FA55-034B-82F9-AA043617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8CA416-251F-3240-BA8C-8136D89E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9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230D-E4F5-5046-884E-2D4AD027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F08D8-4F08-EB49-9B76-069F8727F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5C75B-2087-4144-A679-4C695E5F7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5F325-D3A4-874A-9E9C-5DD9F91F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BF7ED-0719-1946-BEDF-6FA217D1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972DFD-76F1-AD40-8E83-A938022A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6E0DE-D52A-7943-8849-940DDDF9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B1535C-70F4-7546-A8AF-339014C3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506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293C-F20F-884F-814C-ADECB262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9FB42-CA3D-BD44-BD7A-251E5628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88634-F155-4941-B7D8-18723D38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E700E-719A-1945-956E-EFC50853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95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25E99-12CF-7543-AC04-9819C1182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DAB55-76DD-6644-9046-C6D8BAD8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C8D1D-3A7F-4E49-8B1C-D8D513E0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4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4CF6-B7F2-F840-82EE-58CD33AF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0F43-1470-9444-8E94-D0E2C7041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A5990-90E8-8749-AF8D-17B2428EE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C517F-702A-CB43-8AB1-BD26A754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DCA72-0214-4048-92D8-F2409950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677DC-6EA8-744F-93BF-71CA170D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89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A005F-80B1-494E-A807-2D9AD71B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59474-D795-FE45-A5A4-87944A0AB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985C6-CFE2-024A-B50F-8A8D2F736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935AE-C8E0-7D4C-A09D-AA336A2F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EC5FA-FAB6-5A44-B162-844F2302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3C103-AC86-124A-99A8-82C6F76D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28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651F-02B5-A141-923D-39D38B20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DBAA4-9712-A046-8F94-2D32EB7FF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D0A5-8E07-E74E-A2FC-ECC599AE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5D32A-97D9-764B-8DD3-67D4BAD3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A1192-F951-324E-8E8B-CF6453D9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2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8B29F-AF54-F84C-B220-17A1FE03B8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61864-395A-354F-B06F-7E409B682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E2C37-3DC0-1A44-BE2D-C09D0AE8D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591-3E62-C447-BF4F-3FD58AC2319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AF335-71FE-3646-9E2D-70DDD2F0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34F12-ED85-8C4F-B0AC-715CB360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2277-D2D5-124F-BF8A-0352383F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13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86F6-0843-324A-8CAA-D28B71CA2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7A797-0CF5-8946-9ED7-3DFEED19D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4F1E3-007D-9A44-AE68-CCEE81B7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5DD84-6817-994D-A517-A8E7D47D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520FC-46BA-364D-B763-9BA91998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4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31BD-F9EC-B547-90E1-08636813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E369F-C8FC-144A-9DCF-DF57C50FA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BD4B9-CB90-574F-A5DE-8565F85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3C787-F2CC-F64A-97CE-EE695940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358C1-6A7F-834C-BCE8-E838B229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62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91F8-23D7-F648-9B9C-71EF370A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9F69E-2DAA-6D48-9BCE-73DD225B8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6B76-2A88-9D47-BD20-8FBFB1FA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26673-0F00-E54D-9F68-754DC5D1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EBEB5-21FE-BB43-8854-1A16A008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1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2C00-51E3-3542-9F1F-21D7E1FC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56C56-E0EA-0247-89FF-8EE9B3194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1749B-A805-EE49-9531-4542A35F6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1EFCF-69B3-814B-AA98-A53DFBC5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B9217-7818-7248-8914-98F13445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89DA8-D660-8642-850C-4CBB755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89CB-A6C0-1047-9862-A062D559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7AD36F-2E8B-5B4B-839E-C7181D62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4C09B-741B-9145-A745-4E8846ED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B528D-CD6F-4B41-87D9-EB9C6742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6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629B7-9B50-2D40-9F16-24BF0024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FF6AF-69AD-5C4B-8316-F716F629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F33B6-100A-F149-B7AE-BA4680AE0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4B002-884C-0D4F-A0BE-9B591F788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0004AF-2949-AA49-88E9-5DC73BE49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851E8-8575-3143-853B-E5CB6EB2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9E08D-D13E-5E49-9956-993C932A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02B14-BE8E-8E43-969A-04E8D278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9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25C3-434A-C64B-BF55-E964625F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D4417-E3E7-E24E-BCBA-061CBBCA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1F7C4-D233-C74F-AA24-C0C809B8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9B9E1-D0B8-D944-A7D9-633E3C8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69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E3DFB-9EB4-9E4A-B322-F0636C42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12727-A78A-8A41-8C4C-AE0A1588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A84C7-1461-A346-9E79-4CE9504D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3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7847-BD02-114D-8655-E5E2B0B7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81E3-2354-E343-9C9C-E735021BF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1F6C8-A4A5-3E4C-BAE1-247903B5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86497-DC61-F34F-87BB-DD86A401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A4F6C-A051-5545-BB06-51D851064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A9EAF-F4E0-5D4B-A4F8-5CF59C8F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54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89EA9-61BE-C040-AAFB-A10B1E5F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1DC5A-E1E7-E040-A47A-0D2F896BF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F8E93-33CC-0A47-9840-ADEEE1D9C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6AADF-B72C-3F42-8779-F8940F34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691EC-8D60-DD49-B474-B21F1357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C597C-84D5-254F-A890-6B5FD8BB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8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1C78-DDDB-E34F-833B-7C2A810C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A5F53-971D-DC4D-A626-B2D8120A8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8B727-E6B2-5949-BD03-32FD0C78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4FE8-87AE-A447-8FE7-435A6CCB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4A65A-667C-C646-B600-F34E28F6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28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BA0071-BA85-1A46-91C8-CE0C46BDC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9365C-299D-2F4A-B8B0-7959D4A98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B4306-F884-2648-8517-6A30A9AD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F19D-0FE9-DE4A-B596-E9FDA5D4C7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053AA-F829-9340-87F6-6A1594B4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0132-EC2C-984D-A6B1-6BF3F414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FBAE-4403-6E42-8F8B-2488441F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7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6B3D4-F407-C448-85F7-9C8794CE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FFCFE-DA2A-0E4D-9AFF-674A67F8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75A2B-23CE-CA4A-9AD0-701CA06A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7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C43E-9C12-9743-8B4D-791F22A2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AC14-83AD-A943-B0E0-9C6EEF2F6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5D01E-517E-FC49-9C61-5EACE3E86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C8FE3-4E7E-7C42-BE11-0FD3A82A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6EA21-89FA-4D45-B446-581D74DF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443C0-15D7-4D48-8229-B16BAA7C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4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A3CBC-3676-4644-A11F-DF97CC9F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D3D5E-2181-4C42-9EE1-2BC6261E8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B49B2-9C44-BE43-8C4A-92B12584A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C227C-D4A7-FA45-A001-F5693F2F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23A5-BB0C-0140-A57F-99283F07A59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EE9DD-75B1-E240-A3D7-16353D1D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CECD3-2C1F-4246-9106-A82BF1B8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E188-E3D0-E942-9E53-3C4D8249D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8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158BF7-DB8B-1226-AB81-2D7971D37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7E11C1-C85B-7746-AC00-AAF60606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C054F-8EB2-4A47-A8B5-6F59CC5EB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1EBB2-4FC6-DF4D-8033-BDAEC43B3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FAD923A5-BB0C-0140-A57F-99283F07A597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2B18B-F17D-6E48-AC74-9E3DA4D77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7951A-0423-164E-9F82-EB0782954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4E0AE188-E3D0-E942-9E53-3C4D8249D1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3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linga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8CB540-D7D9-51A5-2EFF-6E4FDC3D4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D542D-2D75-834F-B97B-79E0CD15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7A1B6-510F-6B4F-8FC7-03250BE19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C210-4BD4-A149-8493-8B1AAA9B2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AA6FA171-CCDF-AA4D-97A6-ECFAE43FA66C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907D-7643-4B41-80B1-DCA588CF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0874E-B7B1-9343-804A-F858A7850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9DD1D7CB-062D-3F4F-97E5-904D048A78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7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linga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20092F-7112-5BF6-BFAB-840A8AF59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D1DF2-B479-784A-98E2-A67700D0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F375A-1232-6B47-8AC1-2028BAF10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1F868-773C-3842-A3A2-7F8BB0C4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2B5E09E2-0573-E34C-A81B-A8A80C0DC36F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8F3D2-3821-3A4E-B740-F5DA8F86B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E3FC8-D48C-2B4F-A419-0883B6FA2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F0B4103D-FA70-AB4E-B7E8-15803B01E2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2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linga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87BA0B-D016-B5B6-D84A-A65170149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16FE4E-139E-034F-A93E-76791886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6461A-F19C-3840-93B9-6B55F4552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79EC9-ED5B-AE45-8A0B-6E6187BC9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45D38F37-D69E-F440-9DD1-D01DD1F8915A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E5BC-556F-0943-A5C5-34103D995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9454A-089D-0744-987D-8C00A3900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E03DE6E8-0D85-F842-B5E7-847F58501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84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linga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5FA698-F747-D279-539E-C232E117D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ADF5B8-8FB9-AD4B-A753-646926BD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4EA53-2535-E247-BB35-630D08A8E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DE59E-9C27-E944-82A0-0504BF471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59400591-3E62-C447-BF4F-3FD58AC2319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2143-643E-534D-A265-F4038949D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44677-869F-064F-AEF5-A9765F3B7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90F02277-D2D5-124F-BF8A-0352383F5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6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linga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BD6120-2994-39DA-77FB-59D53D152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6E7E8-2E6C-2E45-BD21-8D4BD4D7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0B8AE-A4F6-9C44-9902-2E22BCA51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24CAC-7641-B747-8F9A-0D9F915AD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F3E0F19D-0FE9-DE4A-B596-E9FDA5D4C777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EF225-F71F-864D-82C8-F4C852D8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9282-5C33-D34F-A5C5-9E490D885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4C05FBAE-4403-6E42-8F8B-2488441F9A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7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linga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C57CC56D-B8F7-4305-8029-B09A6B0A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9231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Modernizing the </a:t>
            </a:r>
            <a:b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Spatial Reference System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6">
            <a:extLst>
              <a:ext uri="{FF2B5EF4-FFF2-40B4-BE49-F238E27FC236}">
                <a16:creationId xmlns:a16="http://schemas.microsoft.com/office/drawing/2014/main" id="{102C6414-D523-4E3F-B6DE-B2F5606C7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11471"/>
            <a:ext cx="6400800" cy="7944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Week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61C6B-0B68-4749-9E50-55062C79199B}"/>
              </a:ext>
            </a:extLst>
          </p:cNvPr>
          <p:cNvSpPr txBox="1"/>
          <p:nvPr/>
        </p:nvSpPr>
        <p:spPr>
          <a:xfrm>
            <a:off x="236451" y="463164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12,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A06FE3-D8D5-45DC-B7D8-E63950480ECE}"/>
              </a:ext>
            </a:extLst>
          </p:cNvPr>
          <p:cNvSpPr txBox="1"/>
          <p:nvPr/>
        </p:nvSpPr>
        <p:spPr>
          <a:xfrm>
            <a:off x="6473128" y="4354644"/>
            <a:ext cx="23910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Shaw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brian.shaw@noaa.gov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1326841" cy="13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9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883901-551F-4FE6-B4B9-2089C925AD05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602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and Drift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BACDB3-9CBF-46E1-8CD1-FB83527586EF}"/>
              </a:ext>
            </a:extLst>
          </p:cNvPr>
          <p:cNvSpPr txBox="1">
            <a:spLocks/>
          </p:cNvSpPr>
          <p:nvPr/>
        </p:nvSpPr>
        <p:spPr>
          <a:xfrm>
            <a:off x="457200" y="999918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sudden </a:t>
            </a:r>
            <a:r>
              <a:rPr lang="en-US" sz="4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endParaRPr lang="en-US" sz="4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change: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to 4 m (1.5 to 13 ft)</a:t>
            </a:r>
          </a:p>
          <a:p>
            <a:pPr lvl="1"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Ellipsoid height change: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±2 m (±6 ft)</a:t>
            </a:r>
          </a:p>
          <a:p>
            <a:pPr lvl="1"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change: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-0.5 to +2 m (-1.5 to +6 ft)</a:t>
            </a:r>
          </a:p>
          <a:p>
            <a:pPr lvl="1" algn="l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continuous 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 associated with specific dates</a:t>
            </a:r>
          </a:p>
          <a:p>
            <a:pPr lvl="1" algn="l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components of drift:</a:t>
            </a:r>
          </a:p>
          <a:p>
            <a:pPr lvl="1"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Tectonic plate rotation (easy to model, 2D only)</a:t>
            </a:r>
          </a:p>
          <a:p>
            <a:pPr lvl="1"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 residual motion (hard to model, 3D)</a:t>
            </a:r>
          </a:p>
        </p:txBody>
      </p:sp>
    </p:spTree>
    <p:extLst>
      <p:ext uri="{BB962C8B-B14F-4D97-AF65-F5344CB8AC3E}">
        <p14:creationId xmlns:p14="http://schemas.microsoft.com/office/powerpoint/2010/main" val="728328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29B631-3F77-4BFE-9F30-1982BD3623F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50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Shift: datum changes</a:t>
            </a:r>
          </a:p>
        </p:txBody>
      </p:sp>
      <p:pic>
        <p:nvPicPr>
          <p:cNvPr id="4" name="Picture 2" descr="Map of Approximate Horizontal Change from NAD83 to *TRF&#10;https://geodesy.noaa.gov/datums/newdatums/images/HorizontalNorthAmericanPlate.jpg">
            <a:extLst>
              <a:ext uri="{FF2B5EF4-FFF2-40B4-BE49-F238E27FC236}">
                <a16:creationId xmlns:a16="http://schemas.microsoft.com/office/drawing/2014/main" id="{74AB522C-9EB6-4066-810A-AF5AE8C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/>
          <a:stretch/>
        </p:blipFill>
        <p:spPr bwMode="auto">
          <a:xfrm>
            <a:off x="50432" y="816845"/>
            <a:ext cx="3627194" cy="35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45B3D-CDB1-417B-9360-D085BC291B27}"/>
              </a:ext>
            </a:extLst>
          </p:cNvPr>
          <p:cNvSpPr txBox="1"/>
          <p:nvPr/>
        </p:nvSpPr>
        <p:spPr>
          <a:xfrm>
            <a:off x="735284" y="4574114"/>
            <a:ext cx="29423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~1 to 1.5 meters North America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~2.5 to 4 meters in Pacific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Picture 5" descr="Map of Approximate Vertical Change from NAVD88 to NAPGD2022">
            <a:extLst>
              <a:ext uri="{FF2B5EF4-FFF2-40B4-BE49-F238E27FC236}">
                <a16:creationId xmlns:a16="http://schemas.microsoft.com/office/drawing/2014/main" id="{FC3FA8FD-0238-41C7-9759-62CB1B36C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43" y="808642"/>
            <a:ext cx="5369225" cy="3577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22651D-5FFB-44D9-B986-D4E81E92D5FC}"/>
              </a:ext>
            </a:extLst>
          </p:cNvPr>
          <p:cNvSpPr txBox="1"/>
          <p:nvPr/>
        </p:nvSpPr>
        <p:spPr>
          <a:xfrm>
            <a:off x="5144507" y="4574114"/>
            <a:ext cx="25288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0 to 1.3 meters CONUS</a:t>
            </a:r>
          </a:p>
        </p:txBody>
      </p:sp>
    </p:spTree>
    <p:extLst>
      <p:ext uri="{BB962C8B-B14F-4D97-AF65-F5344CB8AC3E}">
        <p14:creationId xmlns:p14="http://schemas.microsoft.com/office/powerpoint/2010/main" val="2899823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3E9F23-0895-48A8-8AFE-B3966D096A8C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550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Drift: Plate Tectonics and Velocities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C1E941-7A3E-4DE3-9E72-3639193C5B7E}"/>
              </a:ext>
            </a:extLst>
          </p:cNvPr>
          <p:cNvGrpSpPr/>
          <p:nvPr/>
        </p:nvGrpSpPr>
        <p:grpSpPr>
          <a:xfrm>
            <a:off x="2094722" y="808642"/>
            <a:ext cx="6863449" cy="4140734"/>
            <a:chOff x="1140276" y="1002766"/>
            <a:chExt cx="6863449" cy="4140734"/>
          </a:xfrm>
        </p:grpSpPr>
        <p:pic>
          <p:nvPicPr>
            <p:cNvPr id="4" name="Picture 3" descr="Map of the crustal velocities">
              <a:extLst>
                <a:ext uri="{FF2B5EF4-FFF2-40B4-BE49-F238E27FC236}">
                  <a16:creationId xmlns:a16="http://schemas.microsoft.com/office/drawing/2014/main" id="{4C5CCFFE-4C40-48C2-B08D-14BBE6138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4" t="2226" r="1905" b="26719"/>
            <a:stretch/>
          </p:blipFill>
          <p:spPr>
            <a:xfrm>
              <a:off x="1140276" y="1002766"/>
              <a:ext cx="6863449" cy="41407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837CA-8D50-46F8-9783-D5B731DC743A}"/>
                </a:ext>
              </a:extLst>
            </p:cNvPr>
            <p:cNvSpPr txBox="1"/>
            <p:nvPr/>
          </p:nvSpPr>
          <p:spPr>
            <a:xfrm>
              <a:off x="1165328" y="4443233"/>
              <a:ext cx="237500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 changes to 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ITRF2014 coordinates</a:t>
              </a:r>
              <a:endPara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45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C573BF-5032-47E2-B76D-DD3BA77387F6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602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You Prepare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0ABBC6-55C8-472A-927F-A4F182C5A211}"/>
              </a:ext>
            </a:extLst>
          </p:cNvPr>
          <p:cNvSpPr txBox="1">
            <a:spLocks/>
          </p:cNvSpPr>
          <p:nvPr/>
        </p:nvSpPr>
        <p:spPr>
          <a:xfrm>
            <a:off x="941989" y="1147273"/>
            <a:ext cx="7260021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Metadata is </a:t>
            </a:r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essential</a:t>
            </a:r>
          </a:p>
          <a:p>
            <a:pPr lvl="2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Improves reliability and accuracy of data</a:t>
            </a:r>
          </a:p>
          <a:p>
            <a:pPr lvl="2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Increases value and usefulness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Transform and collect data in current datums</a:t>
            </a:r>
          </a:p>
          <a:p>
            <a:pPr lvl="2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NAD 83 (2011), NAVD 88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Make sure to note Geoid Models used for GNSS data</a:t>
            </a:r>
          </a:p>
        </p:txBody>
      </p:sp>
    </p:spTree>
    <p:extLst>
      <p:ext uri="{BB962C8B-B14F-4D97-AF65-F5344CB8AC3E}">
        <p14:creationId xmlns:p14="http://schemas.microsoft.com/office/powerpoint/2010/main" val="105284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5B404-8F3C-43B7-B64E-58EE8662A9E3}"/>
              </a:ext>
            </a:extLst>
          </p:cNvPr>
          <p:cNvSpPr txBox="1">
            <a:spLocks/>
          </p:cNvSpPr>
          <p:nvPr/>
        </p:nvSpPr>
        <p:spPr>
          <a:xfrm>
            <a:off x="780295" y="3134143"/>
            <a:ext cx="248026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431F4E-2BCA-4F73-8D4E-A6A94DD5DC30}"/>
              </a:ext>
            </a:extLst>
          </p:cNvPr>
          <p:cNvGrpSpPr/>
          <p:nvPr/>
        </p:nvGrpSpPr>
        <p:grpSpPr>
          <a:xfrm>
            <a:off x="576360" y="3378102"/>
            <a:ext cx="2684201" cy="1665010"/>
            <a:chOff x="590542" y="2552522"/>
            <a:chExt cx="2684201" cy="13110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12A2F9-117E-4060-8FC4-83868565F68C}"/>
                </a:ext>
              </a:extLst>
            </p:cNvPr>
            <p:cNvSpPr txBox="1"/>
            <p:nvPr/>
          </p:nvSpPr>
          <p:spPr>
            <a:xfrm>
              <a:off x="590542" y="2552522"/>
              <a:ext cx="2361105" cy="2908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ctr"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dirty="0">
                <a:solidFill>
                  <a:srgbClr val="002E97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BBF2DB-BC42-4E59-844A-9253CBE51394}"/>
                </a:ext>
              </a:extLst>
            </p:cNvPr>
            <p:cNvSpPr txBox="1"/>
            <p:nvPr/>
          </p:nvSpPr>
          <p:spPr>
            <a:xfrm>
              <a:off x="794477" y="3354660"/>
              <a:ext cx="2480266" cy="5089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Brian Shaw</a:t>
              </a:r>
            </a:p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brian.shaw@noaa.gov</a:t>
              </a:r>
            </a:p>
          </p:txBody>
        </p:sp>
      </p:grpSp>
      <p:pic>
        <p:nvPicPr>
          <p:cNvPr id="6" name="C:\Users\Brian.Shaw\Desktop\combined_dov.png" descr="Map of the Magnitude of the Deflection of the Vertical for the Conterminous US">
            <a:extLst>
              <a:ext uri="{FF2B5EF4-FFF2-40B4-BE49-F238E27FC236}">
                <a16:creationId xmlns:a16="http://schemas.microsoft.com/office/drawing/2014/main" id="{4433215B-DE77-443C-A11B-F89A4C40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621" y="812571"/>
            <a:ext cx="5619175" cy="42305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agnitude of the Deflection of the Vertical">
            <a:extLst>
              <a:ext uri="{FF2B5EF4-FFF2-40B4-BE49-F238E27FC236}">
                <a16:creationId xmlns:a16="http://schemas.microsoft.com/office/drawing/2014/main" id="{D7ED9CAD-6BEF-4FE9-A398-A67622C67D03}"/>
              </a:ext>
            </a:extLst>
          </p:cNvPr>
          <p:cNvSpPr txBox="1"/>
          <p:nvPr/>
        </p:nvSpPr>
        <p:spPr>
          <a:xfrm>
            <a:off x="4296054" y="381910"/>
            <a:ext cx="36782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rPr dirty="0">
                <a:solidFill>
                  <a:schemeClr val="bg1"/>
                </a:solidFill>
              </a:rPr>
              <a:t>Magnitude of the Deflection of the Vertical</a:t>
            </a:r>
          </a:p>
        </p:txBody>
      </p:sp>
      <p:pic>
        <p:nvPicPr>
          <p:cNvPr id="8" name="Picture 7" descr="Animated gif of a spinning Geoid">
            <a:extLst>
              <a:ext uri="{FF2B5EF4-FFF2-40B4-BE49-F238E27FC236}">
                <a16:creationId xmlns:a16="http://schemas.microsoft.com/office/drawing/2014/main" id="{E39F3331-A0F8-4A05-8B4F-F4608EC9D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9" y="829575"/>
            <a:ext cx="2480266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B9E5D-A8FA-4DD5-A2BD-C2D80AEE1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5" y="4363411"/>
            <a:ext cx="602663" cy="6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9C05C9-A164-4066-B9FE-E1168569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16980-C1ED-4C40-AA89-CA98C3A7FFC2}"/>
              </a:ext>
            </a:extLst>
          </p:cNvPr>
          <p:cNvSpPr txBox="1"/>
          <p:nvPr/>
        </p:nvSpPr>
        <p:spPr>
          <a:xfrm>
            <a:off x="1938145" y="4207808"/>
            <a:ext cx="249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Shaw</a:t>
            </a: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Rocky Mountain Advisor</a:t>
            </a: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brian.shaw@noaa.gov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Brian Shaw and others surveying during the Geoid Slope Validation Survey of 2017 in Colorado">
            <a:extLst>
              <a:ext uri="{FF2B5EF4-FFF2-40B4-BE49-F238E27FC236}">
                <a16:creationId xmlns:a16="http://schemas.microsoft.com/office/drawing/2014/main" id="{B81474EE-0F73-4E43-BBD8-099E634C7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05" y="2102845"/>
            <a:ext cx="3914613" cy="2935960"/>
          </a:xfrm>
          <a:prstGeom prst="rect">
            <a:avLst/>
          </a:prstGeom>
        </p:spPr>
      </p:pic>
      <p:pic>
        <p:nvPicPr>
          <p:cNvPr id="14" name="Picture 13" descr="Brian Shaw portrait photo">
            <a:extLst>
              <a:ext uri="{FF2B5EF4-FFF2-40B4-BE49-F238E27FC236}">
                <a16:creationId xmlns:a16="http://schemas.microsoft.com/office/drawing/2014/main" id="{CFC65B4E-B754-45CD-9F73-04677471B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75" y="379493"/>
            <a:ext cx="1547947" cy="1891935"/>
          </a:xfrm>
          <a:prstGeom prst="rect">
            <a:avLst/>
          </a:prstGeom>
        </p:spPr>
      </p:pic>
      <p:pic>
        <p:nvPicPr>
          <p:cNvPr id="15" name="Picture 14" descr="Brian Shaw surveying during the Geoid Slope Validation Survey of 2014 in Iowa">
            <a:extLst>
              <a:ext uri="{FF2B5EF4-FFF2-40B4-BE49-F238E27FC236}">
                <a16:creationId xmlns:a16="http://schemas.microsoft.com/office/drawing/2014/main" id="{0F4F42F2-6D36-421F-9E3F-662A1B1406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r="9301"/>
          <a:stretch/>
        </p:blipFill>
        <p:spPr>
          <a:xfrm>
            <a:off x="164899" y="1192104"/>
            <a:ext cx="2860158" cy="3015704"/>
          </a:xfrm>
          <a:prstGeom prst="rect">
            <a:avLst/>
          </a:prstGeom>
        </p:spPr>
      </p:pic>
      <p:pic>
        <p:nvPicPr>
          <p:cNvPr id="16" name="Picture 15" descr="Brian Shaw and Bill Stone surveying during the Geoid Slope Validation Survey of 2017 in Colorado">
            <a:extLst>
              <a:ext uri="{FF2B5EF4-FFF2-40B4-BE49-F238E27FC236}">
                <a16:creationId xmlns:a16="http://schemas.microsoft.com/office/drawing/2014/main" id="{468D3AEB-1463-4C1A-95CD-2B91330363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6" b="20959"/>
          <a:stretch/>
        </p:blipFill>
        <p:spPr>
          <a:xfrm rot="10800000">
            <a:off x="2648414" y="379493"/>
            <a:ext cx="3577133" cy="23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0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09C279-6840-473D-9FCC-DA81B6157238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Resources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76E24B-4675-4217-A6E2-78904E7A2BD4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NGS Training Center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https://geodesy.noaa.gov/web/science_edu/training/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Educational Videos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https://geodesy.noaa.gov/datums/newdatums/WatchVideos.shtml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NGS Webinar Series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https://geodesy.noaa.gov/web/science_edu/webinar_series/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Geospatial Summit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(2021, 2019 recorded sessions)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https://geodesy.noaa.gov/geospatial-summit/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Presentation Library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https://geodesy.noaa.gov/web/science_edu/presentations_library/</a:t>
            </a:r>
          </a:p>
        </p:txBody>
      </p:sp>
    </p:spTree>
    <p:extLst>
      <p:ext uri="{BB962C8B-B14F-4D97-AF65-F5344CB8AC3E}">
        <p14:creationId xmlns:p14="http://schemas.microsoft.com/office/powerpoint/2010/main" val="19668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A08D5C-8CAD-4AA8-96B8-9A1FAFF33B6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NGS’s Mission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D0379D-D048-4494-8B70-7B454780FBE3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788275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 define, maintain and provide access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 the 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Black"/>
                <a:cs typeface="Arial" panose="020B0604020202020204" pitchFamily="34" charset="0"/>
                <a:sym typeface="Arial Black"/>
              </a:rPr>
              <a:t>National Spatial Reference System (NSRS)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 meet our Nation’s economic, social, and environmental needs.  </a:t>
            </a:r>
          </a:p>
          <a:p>
            <a:pPr algn="l"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…………………………………………….........................</a:t>
            </a:r>
          </a:p>
          <a:p>
            <a:pPr algn="l">
              <a:defRPr sz="2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Black"/>
                <a:cs typeface="Arial" panose="020B0604020202020204" pitchFamily="34" charset="0"/>
                <a:sym typeface="Arial Black"/>
              </a:rPr>
              <a:t>NSRS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is a consistent coordinate system that defines latitude, longitude, height, scale, gravity, orientation, and shoreline throughout the United States.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C41D7-F2BC-4DD5-841F-C33111F785B9}"/>
              </a:ext>
            </a:extLst>
          </p:cNvPr>
          <p:cNvSpPr txBox="1"/>
          <p:nvPr/>
        </p:nvSpPr>
        <p:spPr>
          <a:xfrm>
            <a:off x="4572000" y="4763674"/>
            <a:ext cx="387490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that Rely on Geodesy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D85F87-5341-4045-9C2B-497E1FDBA396}"/>
              </a:ext>
            </a:extLst>
          </p:cNvPr>
          <p:cNvGrpSpPr/>
          <p:nvPr/>
        </p:nvGrpSpPr>
        <p:grpSpPr>
          <a:xfrm>
            <a:off x="4147339" y="3405193"/>
            <a:ext cx="4857281" cy="1361905"/>
            <a:chOff x="4147339" y="3405193"/>
            <a:chExt cx="4857281" cy="13619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E7C94D-27B7-4A06-91DB-AF0899201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251"/>
            <a:stretch/>
          </p:blipFill>
          <p:spPr>
            <a:xfrm>
              <a:off x="4147339" y="3405193"/>
              <a:ext cx="1009661" cy="136190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334141-B818-4BB4-8855-9D49E3998891}"/>
                </a:ext>
              </a:extLst>
            </p:cNvPr>
            <p:cNvGrpSpPr/>
            <p:nvPr/>
          </p:nvGrpSpPr>
          <p:grpSpPr>
            <a:xfrm>
              <a:off x="5129711" y="3405193"/>
              <a:ext cx="3874909" cy="1361905"/>
              <a:chOff x="5009571" y="3575616"/>
              <a:chExt cx="3874909" cy="136190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C7C6796-07A8-4036-AF57-8B6E770FB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670" y="3575616"/>
                <a:ext cx="1923810" cy="136190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EC22D8E-9310-4A93-A2B5-8059E3DCA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9571" y="3575616"/>
                <a:ext cx="1951099" cy="1361905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AA6545-30C0-45A4-ABF2-BC0C072725CC}"/>
                </a:ext>
              </a:extLst>
            </p:cNvPr>
            <p:cNvSpPr/>
            <p:nvPr/>
          </p:nvSpPr>
          <p:spPr>
            <a:xfrm>
              <a:off x="4147339" y="4379985"/>
              <a:ext cx="968728" cy="33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Land </a:t>
              </a:r>
            </a:p>
            <a:p>
              <a:pPr algn="ctr"/>
              <a:r>
                <a:rPr lang="en-US" sz="900" dirty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Surveying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AD841E-8078-40EE-A3CF-CEBE60917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46" r="7408" b="6365"/>
            <a:stretch/>
          </p:blipFill>
          <p:spPr>
            <a:xfrm>
              <a:off x="4211581" y="3476736"/>
              <a:ext cx="911754" cy="881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41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FEB1-6946-43EA-85A5-A06E626F9638}"/>
              </a:ext>
            </a:extLst>
          </p:cNvPr>
          <p:cNvSpPr txBox="1">
            <a:spLocks/>
          </p:cNvSpPr>
          <p:nvPr/>
        </p:nvSpPr>
        <p:spPr>
          <a:xfrm>
            <a:off x="457200" y="50992"/>
            <a:ext cx="8229600" cy="653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The Earth is Infinitely Complex</a:t>
            </a:r>
          </a:p>
        </p:txBody>
      </p:sp>
      <p:pic>
        <p:nvPicPr>
          <p:cNvPr id="3" name="Picture 2" descr="Image of a spheroid">
            <a:extLst>
              <a:ext uri="{FF2B5EF4-FFF2-40B4-BE49-F238E27FC236}">
                <a16:creationId xmlns:a16="http://schemas.microsoft.com/office/drawing/2014/main" id="{54BFD203-8C47-4785-B546-F90487E3E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9" y="1795462"/>
            <a:ext cx="1562101" cy="1562101"/>
          </a:xfrm>
          <a:prstGeom prst="rect">
            <a:avLst/>
          </a:prstGeom>
          <a:effectLst>
            <a:glow rad="355600">
              <a:schemeClr val="bg1">
                <a:alpha val="40000"/>
              </a:schemeClr>
            </a:glow>
          </a:effectLst>
        </p:spPr>
      </p:pic>
      <p:pic>
        <p:nvPicPr>
          <p:cNvPr id="4" name="Picture 3" descr="Animated gif of a spinning Geoid">
            <a:extLst>
              <a:ext uri="{FF2B5EF4-FFF2-40B4-BE49-F238E27FC236}">
                <a16:creationId xmlns:a16="http://schemas.microsoft.com/office/drawing/2014/main" id="{22AE4BF1-3434-41DC-8BEF-A05049DD5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32" y="704411"/>
            <a:ext cx="4313158" cy="3524166"/>
          </a:xfrm>
          <a:prstGeom prst="rect">
            <a:avLst/>
          </a:prstGeom>
        </p:spPr>
      </p:pic>
      <p:pic>
        <p:nvPicPr>
          <p:cNvPr id="5" name="Picture 4" descr="Image of an Ellipsoid">
            <a:extLst>
              <a:ext uri="{FF2B5EF4-FFF2-40B4-BE49-F238E27FC236}">
                <a16:creationId xmlns:a16="http://schemas.microsoft.com/office/drawing/2014/main" id="{6C02BEAB-56AE-463A-B7BE-154E45066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6" y="1795462"/>
            <a:ext cx="2489099" cy="1552575"/>
          </a:xfrm>
          <a:prstGeom prst="rect">
            <a:avLst/>
          </a:prstGeom>
          <a:effectLst>
            <a:glow rad="241300">
              <a:schemeClr val="bg1">
                <a:alpha val="40000"/>
              </a:schemeClr>
            </a:glo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C1DC9B9-D676-4160-AC22-D6FBD9CE060E}"/>
              </a:ext>
            </a:extLst>
          </p:cNvPr>
          <p:cNvSpPr txBox="1"/>
          <p:nvPr/>
        </p:nvSpPr>
        <p:spPr>
          <a:xfrm>
            <a:off x="2890771" y="4390865"/>
            <a:ext cx="33624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Models to Simplify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27E5B-F26E-497D-8367-AD7A277E4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6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BA6-00F0-4800-B7B6-402509D2219F}"/>
              </a:ext>
            </a:extLst>
          </p:cNvPr>
          <p:cNvSpPr txBox="1">
            <a:spLocks/>
          </p:cNvSpPr>
          <p:nvPr/>
        </p:nvSpPr>
        <p:spPr>
          <a:xfrm>
            <a:off x="457200" y="-20095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Datums and Reference Frames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795C5-3653-4E1D-8A88-28F0B9BECB41}"/>
              </a:ext>
            </a:extLst>
          </p:cNvPr>
          <p:cNvSpPr txBox="1"/>
          <p:nvPr/>
        </p:nvSpPr>
        <p:spPr>
          <a:xfrm>
            <a:off x="4478718" y="4323964"/>
            <a:ext cx="494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reference surface or framework to reference your data to for consistency</a:t>
            </a:r>
          </a:p>
        </p:txBody>
      </p:sp>
      <p:grpSp>
        <p:nvGrpSpPr>
          <p:cNvPr id="4" name="Group 3" descr="Graphic of 3D axis demonstrating X,Y,Z and Latitude, Longitude and Ellipsoid Height.">
            <a:extLst>
              <a:ext uri="{FF2B5EF4-FFF2-40B4-BE49-F238E27FC236}">
                <a16:creationId xmlns:a16="http://schemas.microsoft.com/office/drawing/2014/main" id="{F81332AD-EC32-4870-8704-9722B67FA962}"/>
              </a:ext>
            </a:extLst>
          </p:cNvPr>
          <p:cNvGrpSpPr/>
          <p:nvPr/>
        </p:nvGrpSpPr>
        <p:grpSpPr>
          <a:xfrm>
            <a:off x="159421" y="673587"/>
            <a:ext cx="4451851" cy="3136462"/>
            <a:chOff x="44321" y="1391873"/>
            <a:chExt cx="4451851" cy="3136462"/>
          </a:xfrm>
        </p:grpSpPr>
        <p:pic>
          <p:nvPicPr>
            <p:cNvPr id="5" name="Picture 4" descr="[XYZ Diagram]">
              <a:extLst>
                <a:ext uri="{FF2B5EF4-FFF2-40B4-BE49-F238E27FC236}">
                  <a16:creationId xmlns:a16="http://schemas.microsoft.com/office/drawing/2014/main" id="{C283E024-7DA1-4748-9F5A-3E3D63828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1" y="1391873"/>
              <a:ext cx="4154221" cy="313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26946698-476D-4108-B248-4BBE4E4D7FB9}"/>
                </a:ext>
              </a:extLst>
            </p:cNvPr>
            <p:cNvSpPr txBox="1"/>
            <p:nvPr/>
          </p:nvSpPr>
          <p:spPr>
            <a:xfrm>
              <a:off x="3273435" y="2053672"/>
              <a:ext cx="1222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aka P(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Lat,Lon,Ht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75B063-C752-40C5-BE72-7073F1896995}"/>
                </a:ext>
              </a:extLst>
            </p:cNvPr>
            <p:cNvSpPr txBox="1"/>
            <p:nvPr/>
          </p:nvSpPr>
          <p:spPr>
            <a:xfrm>
              <a:off x="2203510" y="3070535"/>
              <a:ext cx="363560" cy="198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>
                  <a:solidFill>
                    <a:srgbClr val="FF0000"/>
                  </a:solidFill>
                </a:rPr>
                <a:t>= lat.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BCDEF3-5AE7-4946-A8F8-58BEE63176CE}"/>
                </a:ext>
              </a:extLst>
            </p:cNvPr>
            <p:cNvSpPr txBox="1"/>
            <p:nvPr/>
          </p:nvSpPr>
          <p:spPr>
            <a:xfrm>
              <a:off x="1615280" y="3454161"/>
              <a:ext cx="436876" cy="198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>
                  <a:solidFill>
                    <a:srgbClr val="FF0000"/>
                  </a:solidFill>
                </a:rPr>
                <a:t>= long.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AB1A9C-45FA-4526-A067-12C48F30D886}"/>
                </a:ext>
              </a:extLst>
            </p:cNvPr>
            <p:cNvSpPr txBox="1"/>
            <p:nvPr/>
          </p:nvSpPr>
          <p:spPr>
            <a:xfrm>
              <a:off x="2666033" y="2226486"/>
              <a:ext cx="337734" cy="194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>
                  <a:solidFill>
                    <a:srgbClr val="FF0000"/>
                  </a:solidFill>
                </a:rPr>
                <a:t>= ht.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41BE865-382B-42BC-9A80-849F7FAE4648}"/>
              </a:ext>
            </a:extLst>
          </p:cNvPr>
          <p:cNvSpPr txBox="1"/>
          <p:nvPr/>
        </p:nvSpPr>
        <p:spPr>
          <a:xfrm>
            <a:off x="772509" y="3596510"/>
            <a:ext cx="292804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X,Y,Z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vs Lat, Lon, </a:t>
            </a:r>
            <a:r>
              <a:rPr kumimoji="0" lang="en-US" sz="2400" b="0" i="0" u="none" strike="noStrike" cap="none" spc="0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1" name="Group 10" descr="Graphic showing person against a wall with height measurements over multiple years.">
            <a:extLst>
              <a:ext uri="{FF2B5EF4-FFF2-40B4-BE49-F238E27FC236}">
                <a16:creationId xmlns:a16="http://schemas.microsoft.com/office/drawing/2014/main" id="{134023CB-17E3-4114-9CB8-D65878B7E30A}"/>
              </a:ext>
            </a:extLst>
          </p:cNvPr>
          <p:cNvGrpSpPr/>
          <p:nvPr/>
        </p:nvGrpSpPr>
        <p:grpSpPr>
          <a:xfrm>
            <a:off x="5097065" y="830282"/>
            <a:ext cx="3397577" cy="3168533"/>
            <a:chOff x="5133193" y="1256160"/>
            <a:chExt cx="3397577" cy="31685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0A339E-2038-4CB1-8EB3-D23D715A5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193" y="1256160"/>
              <a:ext cx="2839636" cy="316853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27A756-B5A0-4707-97B6-4ECA10A2A279}"/>
                </a:ext>
              </a:extLst>
            </p:cNvPr>
            <p:cNvCxnSpPr/>
            <p:nvPr/>
          </p:nvCxnSpPr>
          <p:spPr>
            <a:xfrm>
              <a:off x="6631388" y="1566407"/>
              <a:ext cx="7078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7392C5-3E7C-482C-BAD4-5DE94960321D}"/>
                </a:ext>
              </a:extLst>
            </p:cNvPr>
            <p:cNvCxnSpPr/>
            <p:nvPr/>
          </p:nvCxnSpPr>
          <p:spPr>
            <a:xfrm>
              <a:off x="7076661" y="1844703"/>
              <a:ext cx="262607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6441C8F-F921-4F1C-A1B3-5548297BC459}"/>
                </a:ext>
              </a:extLst>
            </p:cNvPr>
            <p:cNvCxnSpPr/>
            <p:nvPr/>
          </p:nvCxnSpPr>
          <p:spPr>
            <a:xfrm>
              <a:off x="7076661" y="2232891"/>
              <a:ext cx="26260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E9EF3C-3240-4C4F-8869-108306FCE954}"/>
                </a:ext>
              </a:extLst>
            </p:cNvPr>
            <p:cNvSpPr txBox="1"/>
            <p:nvPr/>
          </p:nvSpPr>
          <p:spPr>
            <a:xfrm>
              <a:off x="7437201" y="1381741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60”, 2019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84E21C-C6AB-40F8-B0F8-A70AA9EF11E7}"/>
                </a:ext>
              </a:extLst>
            </p:cNvPr>
            <p:cNvSpPr txBox="1"/>
            <p:nvPr/>
          </p:nvSpPr>
          <p:spPr>
            <a:xfrm>
              <a:off x="7437198" y="1660037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52”, 2018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32F051-F5D0-41EA-96A9-9B0AD2B735F8}"/>
                </a:ext>
              </a:extLst>
            </p:cNvPr>
            <p:cNvSpPr txBox="1"/>
            <p:nvPr/>
          </p:nvSpPr>
          <p:spPr>
            <a:xfrm>
              <a:off x="7437199" y="2053621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46”,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17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C032D-B2B4-46C2-A9F7-8A1F2F308E4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Modernize the NSRS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D80B6E-A3C8-4D46-8405-E552539AF820}"/>
              </a:ext>
            </a:extLst>
          </p:cNvPr>
          <p:cNvSpPr txBox="1">
            <a:spLocks/>
          </p:cNvSpPr>
          <p:nvPr/>
        </p:nvSpPr>
        <p:spPr>
          <a:xfrm>
            <a:off x="767562" y="101388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Current models built on old technology</a:t>
            </a: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NAD 83 not truly Geocentric (~2.2m)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NAVD 88 relies on marks in the ground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and is not easily maintained</a:t>
            </a: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lvl="1" algn="l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Today’s technology needs better accuracy</a:t>
            </a:r>
          </a:p>
          <a:p>
            <a:pPr algn="l"/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43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41A670-FD8E-46AF-8324-6A238EE622F5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93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Reference Frames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BB98FE-DA80-491B-9CAC-62BF6D032A61}"/>
              </a:ext>
            </a:extLst>
          </p:cNvPr>
          <p:cNvSpPr txBox="1"/>
          <p:nvPr/>
        </p:nvSpPr>
        <p:spPr>
          <a:xfrm>
            <a:off x="236182" y="1024255"/>
            <a:ext cx="4174453" cy="32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1"/>
                </a:solidFill>
              </a:rPr>
              <a:t>Tectonic </a:t>
            </a:r>
            <a:r>
              <a:rPr dirty="0">
                <a:solidFill>
                  <a:schemeClr val="bg1"/>
                </a:solidFill>
              </a:rPr>
              <a:t>Plate based</a:t>
            </a:r>
            <a:endParaRPr lang="en-US" dirty="0">
              <a:solidFill>
                <a:schemeClr val="bg1"/>
              </a:solidFill>
            </a:endParaRP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00" dirty="0">
                <a:solidFill>
                  <a:schemeClr val="bg1"/>
                </a:solidFill>
              </a:rPr>
              <a:t>	Each Plate is based on the same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00" dirty="0">
                <a:solidFill>
                  <a:schemeClr val="bg1"/>
                </a:solidFill>
              </a:rPr>
              <a:t>	densified ITRF model</a:t>
            </a:r>
          </a:p>
          <a:p>
            <a:pPr algn="r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chemeClr val="bg1"/>
              </a:solidFill>
            </a:endParaRP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</a:rPr>
              <a:t>North America		NATRF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</a:rPr>
              <a:t>Caribbean			CATRF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</a:rPr>
              <a:t>Pacific				PATRF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chemeClr val="bg1"/>
                </a:solidFill>
              </a:rPr>
              <a:t>Mariana				MATRF</a:t>
            </a:r>
            <a:endParaRPr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4E7EA1-CE47-4A85-8E4A-5A96E8E51611}"/>
              </a:ext>
            </a:extLst>
          </p:cNvPr>
          <p:cNvGrpSpPr/>
          <p:nvPr/>
        </p:nvGrpSpPr>
        <p:grpSpPr>
          <a:xfrm>
            <a:off x="4558354" y="1024255"/>
            <a:ext cx="4463222" cy="3808350"/>
            <a:chOff x="-2" y="-944338"/>
            <a:chExt cx="9144002" cy="7802336"/>
          </a:xfrm>
        </p:grpSpPr>
        <p:pic>
          <p:nvPicPr>
            <p:cNvPr id="6" name="Picture 5" descr="Map of the 2022 Terrestrial Reference Frames">
              <a:extLst>
                <a:ext uri="{FF2B5EF4-FFF2-40B4-BE49-F238E27FC236}">
                  <a16:creationId xmlns:a16="http://schemas.microsoft.com/office/drawing/2014/main" id="{5364F250-7192-4B00-8430-B75B3F58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9"/>
            <a:stretch/>
          </p:blipFill>
          <p:spPr>
            <a:xfrm>
              <a:off x="0" y="434764"/>
              <a:ext cx="9144000" cy="64232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AB87E0-ABDE-419A-9E05-AE26B3B5A27F}"/>
                </a:ext>
              </a:extLst>
            </p:cNvPr>
            <p:cNvSpPr txBox="1"/>
            <p:nvPr/>
          </p:nvSpPr>
          <p:spPr>
            <a:xfrm>
              <a:off x="-2" y="-944338"/>
              <a:ext cx="9144000" cy="132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tectonic plates “fixed” for the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 Terrestrial Reference Frames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596CC0-00AE-4935-BC68-4AD7B7D0B866}"/>
                </a:ext>
              </a:extLst>
            </p:cNvPr>
            <p:cNvSpPr txBox="1"/>
            <p:nvPr/>
          </p:nvSpPr>
          <p:spPr>
            <a:xfrm>
              <a:off x="4226968" y="1989103"/>
              <a:ext cx="2521195" cy="6305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NATRF2022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7FE619-D5A5-422B-AD79-FD749E38B7B8}"/>
                </a:ext>
              </a:extLst>
            </p:cNvPr>
            <p:cNvSpPr txBox="1"/>
            <p:nvPr/>
          </p:nvSpPr>
          <p:spPr>
            <a:xfrm>
              <a:off x="1636414" y="3727076"/>
              <a:ext cx="2590554" cy="6305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PATRF2022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D11DA8-6E5D-4F4D-B576-ADA1A8501F2B}"/>
                </a:ext>
              </a:extLst>
            </p:cNvPr>
            <p:cNvSpPr txBox="1"/>
            <p:nvPr/>
          </p:nvSpPr>
          <p:spPr>
            <a:xfrm>
              <a:off x="27726" y="2954839"/>
              <a:ext cx="2596784" cy="6305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MATRF2022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8AD9EC-E730-479F-881D-740A3B18A42F}"/>
                </a:ext>
              </a:extLst>
            </p:cNvPr>
            <p:cNvSpPr txBox="1"/>
            <p:nvPr/>
          </p:nvSpPr>
          <p:spPr>
            <a:xfrm>
              <a:off x="5599533" y="4042353"/>
              <a:ext cx="2317765" cy="6305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CATRF2022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6D2F4D-F240-4116-905B-B28B7D67AD19}"/>
              </a:ext>
            </a:extLst>
          </p:cNvPr>
          <p:cNvCxnSpPr>
            <a:cxnSpLocks/>
          </p:cNvCxnSpPr>
          <p:nvPr/>
        </p:nvCxnSpPr>
        <p:spPr>
          <a:xfrm>
            <a:off x="705021" y="2178711"/>
            <a:ext cx="299936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84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771B1-A101-49ED-9513-69E950EB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9" y="158363"/>
            <a:ext cx="602663" cy="6026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483150-76B9-4B56-BFC8-772200051E46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5663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NAPGD2022 Geopotential Datum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40042-3760-4161-9336-95A4D0076D90}"/>
              </a:ext>
            </a:extLst>
          </p:cNvPr>
          <p:cNvSpPr txBox="1"/>
          <p:nvPr/>
        </p:nvSpPr>
        <p:spPr>
          <a:xfrm>
            <a:off x="1135376" y="594777"/>
            <a:ext cx="372651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North American-Pacific Geopotential Datum of 2022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FC7E5-7ED1-4164-8B95-00C32293B0EA}"/>
              </a:ext>
            </a:extLst>
          </p:cNvPr>
          <p:cNvSpPr txBox="1"/>
          <p:nvPr/>
        </p:nvSpPr>
        <p:spPr>
          <a:xfrm>
            <a:off x="6474435" y="743074"/>
            <a:ext cx="2602113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Models included:	   Geopotential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Deflection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	  	   Gravity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Geoid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B3457-9C32-4E45-ACA7-E0EA611856C2}"/>
              </a:ext>
            </a:extLst>
          </p:cNvPr>
          <p:cNvSpPr txBox="1"/>
          <p:nvPr/>
        </p:nvSpPr>
        <p:spPr>
          <a:xfrm>
            <a:off x="5150984" y="4295247"/>
            <a:ext cx="153407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Guam/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CNMI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911AB-1120-4892-90A0-D0A9F7AB284B}"/>
              </a:ext>
            </a:extLst>
          </p:cNvPr>
          <p:cNvSpPr txBox="1"/>
          <p:nvPr/>
        </p:nvSpPr>
        <p:spPr>
          <a:xfrm>
            <a:off x="6971982" y="4284359"/>
            <a:ext cx="210456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American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Samoa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" name="Picture 8" descr="Map of Experimental Geoid 2020 for American Samoa">
            <a:extLst>
              <a:ext uri="{FF2B5EF4-FFF2-40B4-BE49-F238E27FC236}">
                <a16:creationId xmlns:a16="http://schemas.microsoft.com/office/drawing/2014/main" id="{4EA228D7-91F4-48AA-99CA-607EED931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85" y="2858718"/>
            <a:ext cx="2036760" cy="1436529"/>
          </a:xfrm>
          <a:prstGeom prst="rect">
            <a:avLst/>
          </a:prstGeom>
        </p:spPr>
      </p:pic>
      <p:pic>
        <p:nvPicPr>
          <p:cNvPr id="10" name="Picture 9" descr="Map of Experimental Geoid 2020 for Guam CNMI">
            <a:extLst>
              <a:ext uri="{FF2B5EF4-FFF2-40B4-BE49-F238E27FC236}">
                <a16:creationId xmlns:a16="http://schemas.microsoft.com/office/drawing/2014/main" id="{54997768-01D8-4EFE-98B5-6E35BD2DB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217" y="1989231"/>
            <a:ext cx="1791604" cy="2323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53F63B-06E8-45C3-B96E-832E567FD2E1}"/>
              </a:ext>
            </a:extLst>
          </p:cNvPr>
          <p:cNvSpPr txBox="1"/>
          <p:nvPr/>
        </p:nvSpPr>
        <p:spPr>
          <a:xfrm>
            <a:off x="1776721" y="4297334"/>
            <a:ext cx="244382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¼ Earth’s Surface</a:t>
            </a:r>
          </a:p>
        </p:txBody>
      </p:sp>
      <p:pic>
        <p:nvPicPr>
          <p:cNvPr id="12" name="Picture 11" descr="Map of Experimental Geoid 2020">
            <a:extLst>
              <a:ext uri="{FF2B5EF4-FFF2-40B4-BE49-F238E27FC236}">
                <a16:creationId xmlns:a16="http://schemas.microsoft.com/office/drawing/2014/main" id="{97909A62-AF49-4574-B3C6-DC883AC16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81" y="1161145"/>
            <a:ext cx="4426248" cy="32061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BCD04F-F3BE-4F88-BC44-47186C3BBD54}"/>
              </a:ext>
            </a:extLst>
          </p:cNvPr>
          <p:cNvSpPr txBox="1"/>
          <p:nvPr/>
        </p:nvSpPr>
        <p:spPr>
          <a:xfrm>
            <a:off x="164899" y="848253"/>
            <a:ext cx="5421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Not a vertical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datum, it is more than just heights.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869283"/>
      </p:ext>
    </p:extLst>
  </p:cSld>
  <p:clrMapOvr>
    <a:masterClrMapping/>
  </p:clrMapOvr>
</p:sld>
</file>

<file path=ppt/theme/theme1.xml><?xml version="1.0" encoding="utf-8"?>
<a:theme xmlns:a="http://schemas.openxmlformats.org/drawingml/2006/main" name="GW 1">
  <a:themeElements>
    <a:clrScheme name="GW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1BF44"/>
      </a:accent1>
      <a:accent2>
        <a:srgbClr val="E2641F"/>
      </a:accent2>
      <a:accent3>
        <a:srgbClr val="27AAE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W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W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W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W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W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2211</TotalTime>
  <Words>579</Words>
  <Application>Microsoft Office PowerPoint</Application>
  <PresentationFormat>On-screen Show (16:9)</PresentationFormat>
  <Paragraphs>106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 Black</vt:lpstr>
      <vt:lpstr>Calibri</vt:lpstr>
      <vt:lpstr>Helvetica</vt:lpstr>
      <vt:lpstr>Kalinga</vt:lpstr>
      <vt:lpstr>Times New Roman</vt:lpstr>
      <vt:lpstr>Verdana</vt:lpstr>
      <vt:lpstr>GW 1</vt:lpstr>
      <vt:lpstr>GW 2</vt:lpstr>
      <vt:lpstr>GW 3</vt:lpstr>
      <vt:lpstr>GW 4</vt:lpstr>
      <vt:lpstr>GW 5</vt:lpstr>
      <vt:lpstr>GW 6</vt:lpstr>
      <vt:lpstr>Modernizing the  National Spatial Reference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Jennifer Finn</dc:creator>
  <cp:keywords/>
  <dc:description/>
  <cp:lastModifiedBy>Brian Shaw</cp:lastModifiedBy>
  <cp:revision>280</cp:revision>
  <dcterms:created xsi:type="dcterms:W3CDTF">2017-08-18T13:23:21Z</dcterms:created>
  <dcterms:modified xsi:type="dcterms:W3CDTF">2024-02-05T22:33:31Z</dcterms:modified>
  <cp:category/>
</cp:coreProperties>
</file>