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4"/>
  </p:notesMasterIdLst>
  <p:sldIdLst>
    <p:sldId id="257" r:id="rId2"/>
    <p:sldId id="258" r:id="rId3"/>
    <p:sldId id="329" r:id="rId4"/>
    <p:sldId id="256" r:id="rId5"/>
    <p:sldId id="260" r:id="rId6"/>
    <p:sldId id="339" r:id="rId7"/>
    <p:sldId id="340" r:id="rId8"/>
    <p:sldId id="264" r:id="rId9"/>
    <p:sldId id="268" r:id="rId10"/>
    <p:sldId id="267" r:id="rId11"/>
    <p:sldId id="266" r:id="rId12"/>
    <p:sldId id="265" r:id="rId13"/>
    <p:sldId id="271" r:id="rId14"/>
    <p:sldId id="270" r:id="rId15"/>
    <p:sldId id="269" r:id="rId16"/>
    <p:sldId id="272" r:id="rId17"/>
    <p:sldId id="273" r:id="rId18"/>
    <p:sldId id="277" r:id="rId19"/>
    <p:sldId id="276" r:id="rId20"/>
    <p:sldId id="275" r:id="rId21"/>
    <p:sldId id="292" r:id="rId22"/>
    <p:sldId id="274" r:id="rId23"/>
    <p:sldId id="282" r:id="rId24"/>
    <p:sldId id="278" r:id="rId25"/>
    <p:sldId id="279" r:id="rId26"/>
    <p:sldId id="280" r:id="rId27"/>
    <p:sldId id="281" r:id="rId28"/>
    <p:sldId id="283" r:id="rId29"/>
    <p:sldId id="284" r:id="rId30"/>
    <p:sldId id="285" r:id="rId31"/>
    <p:sldId id="286" r:id="rId32"/>
    <p:sldId id="338" r:id="rId33"/>
    <p:sldId id="290" r:id="rId34"/>
    <p:sldId id="308" r:id="rId35"/>
    <p:sldId id="330" r:id="rId36"/>
    <p:sldId id="291" r:id="rId37"/>
    <p:sldId id="313" r:id="rId38"/>
    <p:sldId id="337" r:id="rId39"/>
    <p:sldId id="294" r:id="rId40"/>
    <p:sldId id="296" r:id="rId41"/>
    <p:sldId id="315" r:id="rId42"/>
    <p:sldId id="331" r:id="rId43"/>
    <p:sldId id="332" r:id="rId44"/>
    <p:sldId id="333" r:id="rId45"/>
    <p:sldId id="334" r:id="rId46"/>
    <p:sldId id="298" r:id="rId47"/>
    <p:sldId id="310" r:id="rId48"/>
    <p:sldId id="299" r:id="rId49"/>
    <p:sldId id="306" r:id="rId50"/>
    <p:sldId id="335" r:id="rId51"/>
    <p:sldId id="336" r:id="rId52"/>
    <p:sldId id="305" r:id="rId53"/>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pos="5328" userDrawn="1">
          <p15:clr>
            <a:srgbClr val="A4A3A4"/>
          </p15:clr>
        </p15:guide>
        <p15:guide id="4" pos="432" userDrawn="1">
          <p15:clr>
            <a:srgbClr val="A4A3A4"/>
          </p15:clr>
        </p15:guide>
        <p15:guide id="5" orient="horz" pos="492" userDrawn="1">
          <p15:clr>
            <a:srgbClr val="A4A3A4"/>
          </p15:clr>
        </p15:guide>
        <p15:guide id="6" orient="horz" pos="277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E9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6134" autoAdjust="0"/>
  </p:normalViewPr>
  <p:slideViewPr>
    <p:cSldViewPr snapToGrid="0" snapToObjects="1">
      <p:cViewPr varScale="1">
        <p:scale>
          <a:sx n="112" d="100"/>
          <a:sy n="112" d="100"/>
        </p:scale>
        <p:origin x="610" y="86"/>
      </p:cViewPr>
      <p:guideLst>
        <p:guide orient="horz" pos="1620"/>
        <p:guide pos="2880"/>
        <p:guide pos="5328"/>
        <p:guide pos="432"/>
        <p:guide orient="horz" pos="492"/>
        <p:guide orient="horz" pos="2772"/>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784748-8635-4274-9A4D-DA03003EB68D}" type="datetimeFigureOut">
              <a:rPr lang="en-US" smtClean="0"/>
              <a:t>5/9/2024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0E8987-B1F8-41D0-BD99-87D3EF3732DF}" type="slidenum">
              <a:rPr lang="en-US" smtClean="0"/>
              <a:t>‹#›</a:t>
            </a:fld>
            <a:endParaRPr lang="en-US"/>
          </a:p>
        </p:txBody>
      </p:sp>
    </p:spTree>
    <p:extLst>
      <p:ext uri="{BB962C8B-B14F-4D97-AF65-F5344CB8AC3E}">
        <p14:creationId xmlns:p14="http://schemas.microsoft.com/office/powerpoint/2010/main" val="32488374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beta.ngs.noaa.gov/GEOID/xGEOID20/"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usgs.gov/news/update-magnitude-71-earthquake-southern-california?qt-news_science_products=7#qt-news_science_products"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cunycis.maps.arcgis.com/apps/webappviewer/index.html?id=5f516f41baa84f9ba9e8207c2005ee4d"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usgs.gov/news/update-magnitude-71-earthquake-southern-california?qt-news_science_products=7#qt-news_science_products"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cunycis.maps.arcgis.com/apps/webappviewer/index.html?id=5f516f41baa84f9ba9e8207c2005ee4d"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s://en.wikipedia.org/wiki/Philosophi%C3%A6_Naturalis_Principia_Mathematica" TargetMode="External"/><Relationship Id="rId13" Type="http://schemas.openxmlformats.org/officeDocument/2006/relationships/hyperlink" Target="https://en.wikipedia.org/wiki/Geodesic_(general_relativity)" TargetMode="External"/><Relationship Id="rId3" Type="http://schemas.openxmlformats.org/officeDocument/2006/relationships/hyperlink" Target="https://en.wikipedia.org/wiki/Common_Era" TargetMode="External"/><Relationship Id="rId7" Type="http://schemas.openxmlformats.org/officeDocument/2006/relationships/hyperlink" Target="https://en.wikipedia.org/wiki/Sir_Isaac_Newton" TargetMode="External"/><Relationship Id="rId12" Type="http://schemas.openxmlformats.org/officeDocument/2006/relationships/hyperlink" Target="https://en.wikipedia.org/wiki/Curvature"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en.wikipedia.org/wiki/Gravitational_potential_energy" TargetMode="External"/><Relationship Id="rId11" Type="http://schemas.openxmlformats.org/officeDocument/2006/relationships/hyperlink" Target="https://en.wikipedia.org/wiki/Spacetime" TargetMode="External"/><Relationship Id="rId5" Type="http://schemas.openxmlformats.org/officeDocument/2006/relationships/hyperlink" Target="https://en.wikipedia.org/wiki/Al-Khazini" TargetMode="External"/><Relationship Id="rId10" Type="http://schemas.openxmlformats.org/officeDocument/2006/relationships/hyperlink" Target="https://en.wikipedia.org/wiki/General_relativity" TargetMode="External"/><Relationship Id="rId4" Type="http://schemas.openxmlformats.org/officeDocument/2006/relationships/hyperlink" Target="https://en.wikipedia.org/wiki/Geocentric" TargetMode="External"/><Relationship Id="rId9" Type="http://schemas.openxmlformats.org/officeDocument/2006/relationships/hyperlink" Target="https://en.wikipedia.org/wiki/Inverse-square_law"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National Spatial Reference System is our nations</a:t>
            </a:r>
            <a:r>
              <a:rPr lang="en-US" baseline="0" dirty="0"/>
              <a:t> geospatial infrastructure from which all positioning (with the exclusion of military/DOD) is referenced to.  </a:t>
            </a:r>
          </a:p>
          <a:p>
            <a:endParaRPr lang="en-US" baseline="0" dirty="0"/>
          </a:p>
          <a:p>
            <a:r>
              <a:rPr lang="en-US" baseline="0" dirty="0"/>
              <a:t>This system provides a consistent framework that allows people to use data in the same reference system to perform analysis and make meaningful comparisons and decisions from that analysis.</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3</a:t>
            </a:fld>
            <a:endParaRPr lang="en-US"/>
          </a:p>
        </p:txBody>
      </p:sp>
    </p:spTree>
    <p:extLst>
      <p:ext uri="{BB962C8B-B14F-4D97-AF65-F5344CB8AC3E}">
        <p14:creationId xmlns:p14="http://schemas.microsoft.com/office/powerpoint/2010/main" val="37364563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21</a:t>
            </a:fld>
            <a:endParaRPr lang="en-US"/>
          </a:p>
        </p:txBody>
      </p:sp>
    </p:spTree>
    <p:extLst>
      <p:ext uri="{BB962C8B-B14F-4D97-AF65-F5344CB8AC3E}">
        <p14:creationId xmlns:p14="http://schemas.microsoft.com/office/powerpoint/2010/main" val="35732037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NSRS</a:t>
            </a:r>
            <a:r>
              <a:rPr lang="en-US" baseline="0" dirty="0"/>
              <a:t> Modernization Naming Conventions https://geodesy.noaa.gov/datums/newdatums/naming-convention.shtml</a:t>
            </a:r>
            <a:endParaRPr lang="en-US" dirty="0"/>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22</a:t>
            </a:fld>
            <a:endParaRPr lang="en-US"/>
          </a:p>
        </p:txBody>
      </p:sp>
    </p:spTree>
    <p:extLst>
      <p:ext uri="{BB962C8B-B14F-4D97-AF65-F5344CB8AC3E}">
        <p14:creationId xmlns:p14="http://schemas.microsoft.com/office/powerpoint/2010/main" val="10855269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NSRS Modernization News</a:t>
            </a:r>
          </a:p>
          <a:p>
            <a:r>
              <a:rPr lang="en-US" dirty="0"/>
              <a:t>https://geodesy.noaa.gov/datums/newdatums/TrackOurProgress.shtml</a:t>
            </a:r>
          </a:p>
          <a:p>
            <a:r>
              <a:rPr lang="en-US" dirty="0"/>
              <a:t>Experimental Geoid Models</a:t>
            </a:r>
          </a:p>
          <a:p>
            <a:r>
              <a:rPr lang="en-US" dirty="0">
                <a:hlinkClick r:id="rId3"/>
              </a:rPr>
              <a:t>https://beta.ngs.noaa.gov/GEOID/xGEOID20/</a:t>
            </a:r>
            <a:endParaRPr lang="en-US" dirty="0"/>
          </a:p>
          <a:p>
            <a:endParaRPr lang="en-US" dirty="0"/>
          </a:p>
          <a:p>
            <a:endParaRPr lang="en-US" dirty="0"/>
          </a:p>
          <a:p>
            <a:r>
              <a:rPr lang="en-US" dirty="0"/>
              <a:t>As noted in the Blueprint 2 document</a:t>
            </a:r>
          </a:p>
          <a:p>
            <a:r>
              <a:rPr lang="en-US" dirty="0"/>
              <a:t>https://geodesy.noaa.gov/library/pdfs/NOAA_TR_NOS_NGS_0064.pdf</a:t>
            </a:r>
          </a:p>
          <a:p>
            <a:endParaRPr lang="en-US" dirty="0"/>
          </a:p>
          <a:p>
            <a:r>
              <a:rPr lang="en-US" dirty="0"/>
              <a:t>NAPGD2022 will include all of the following</a:t>
            </a:r>
          </a:p>
          <a:p>
            <a:r>
              <a:rPr lang="en-US" dirty="0"/>
              <a:t>Geopotential Model</a:t>
            </a:r>
            <a:r>
              <a:rPr lang="en-US" baseline="0" dirty="0"/>
              <a:t> of 2022 (GM2022) will include:</a:t>
            </a:r>
          </a:p>
          <a:p>
            <a:r>
              <a:rPr lang="en-US" baseline="0" dirty="0"/>
              <a:t>	Static Geopotential model of 2022 (SGM2022)</a:t>
            </a:r>
          </a:p>
          <a:p>
            <a:r>
              <a:rPr lang="en-US" baseline="0" dirty="0"/>
              <a:t>	Dynamic Geopotential model of 2022 (DGM2022)</a:t>
            </a:r>
          </a:p>
          <a:p>
            <a:r>
              <a:rPr lang="en-US" baseline="0" dirty="0"/>
              <a:t>GEOID2022 will include:</a:t>
            </a:r>
          </a:p>
          <a:p>
            <a:r>
              <a:rPr lang="en-US" baseline="0" dirty="0"/>
              <a:t>	Static Geoid model of 2022 (SGEOID2022)</a:t>
            </a:r>
          </a:p>
          <a:p>
            <a:r>
              <a:rPr lang="en-US" baseline="0" dirty="0"/>
              <a:t>	Dynamic Geoid model of 2022 (DGEOID2022)</a:t>
            </a:r>
          </a:p>
          <a:p>
            <a:r>
              <a:rPr lang="en-US" baseline="0" dirty="0"/>
              <a:t>DEFLEC2022 will include:</a:t>
            </a:r>
          </a:p>
          <a:p>
            <a:r>
              <a:rPr lang="en-US" baseline="0" dirty="0"/>
              <a:t>	Static Deflection of the Vertical model of 2022 (SDEFLEC2022)</a:t>
            </a:r>
          </a:p>
          <a:p>
            <a:r>
              <a:rPr lang="en-US" baseline="0" dirty="0"/>
              <a:t>	Dynamic Deflection of the Vertical model of 2022 (DDEFLEC2022)</a:t>
            </a:r>
          </a:p>
          <a:p>
            <a:r>
              <a:rPr lang="en-US" dirty="0"/>
              <a:t>GRAV2022</a:t>
            </a:r>
          </a:p>
          <a:p>
            <a:r>
              <a:rPr lang="en-US" dirty="0"/>
              <a:t>Static Gravity</a:t>
            </a:r>
            <a:r>
              <a:rPr lang="en-US" baseline="0" dirty="0"/>
              <a:t> model of 2022 (SGRAV2022)</a:t>
            </a:r>
            <a:endParaRPr lang="en-US" dirty="0"/>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23</a:t>
            </a:fld>
            <a:endParaRPr lang="en-US"/>
          </a:p>
        </p:txBody>
      </p:sp>
    </p:spTree>
    <p:extLst>
      <p:ext uri="{BB962C8B-B14F-4D97-AF65-F5344CB8AC3E}">
        <p14:creationId xmlns:p14="http://schemas.microsoft.com/office/powerpoint/2010/main" val="16149356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24</a:t>
            </a:fld>
            <a:endParaRPr lang="en-US"/>
          </a:p>
        </p:txBody>
      </p:sp>
    </p:spTree>
    <p:extLst>
      <p:ext uri="{BB962C8B-B14F-4D97-AF65-F5344CB8AC3E}">
        <p14:creationId xmlns:p14="http://schemas.microsoft.com/office/powerpoint/2010/main" val="27443031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NSRS Modernization News</a:t>
            </a:r>
          </a:p>
          <a:p>
            <a:r>
              <a:rPr lang="en-US" dirty="0"/>
              <a:t>https://geodesy.noaa.gov/datums/newdatums/TrackOurProgress.shtml</a:t>
            </a:r>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25</a:t>
            </a:fld>
            <a:endParaRPr lang="en-US"/>
          </a:p>
        </p:txBody>
      </p:sp>
    </p:spTree>
    <p:extLst>
      <p:ext uri="{BB962C8B-B14F-4D97-AF65-F5344CB8AC3E}">
        <p14:creationId xmlns:p14="http://schemas.microsoft.com/office/powerpoint/2010/main" val="34520570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a:t>
            </a:r>
            <a:r>
              <a:rPr lang="en-US" baseline="0" dirty="0"/>
              <a:t> Datums What to expect https://geodesy.noaa.gov/datums/newdatums/WhatToExpect.shtml</a:t>
            </a:r>
          </a:p>
          <a:p>
            <a:endParaRPr lang="en-US" baseline="0" dirty="0"/>
          </a:p>
          <a:p>
            <a:r>
              <a:rPr lang="en-US" baseline="0" dirty="0"/>
              <a:t>NGS is not shifting the land, merely shifting the reference surfaces to which we reference the geospatial data to.</a:t>
            </a:r>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26</a:t>
            </a:fld>
            <a:endParaRPr lang="en-US"/>
          </a:p>
        </p:txBody>
      </p:sp>
    </p:spTree>
    <p:extLst>
      <p:ext uri="{BB962C8B-B14F-4D97-AF65-F5344CB8AC3E}">
        <p14:creationId xmlns:p14="http://schemas.microsoft.com/office/powerpoint/2010/main" val="13107767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plates are moving and through the constant collection of GNSS</a:t>
            </a:r>
            <a:r>
              <a:rPr lang="en-US" baseline="0" dirty="0"/>
              <a:t> data using CORS we can now model where the land is moving.  In the center of tectonic plates there is generally motion that can be measured but where plates converge can be thought of as a crunch zone and the modeling has much more uncertainty due to geophysical phenomena.</a:t>
            </a:r>
          </a:p>
          <a:p>
            <a:endParaRPr lang="en-US" baseline="0" dirty="0"/>
          </a:p>
          <a:p>
            <a:endParaRPr lang="en-US" dirty="0"/>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27</a:t>
            </a:fld>
            <a:endParaRPr lang="en-US"/>
          </a:p>
        </p:txBody>
      </p:sp>
    </p:spTree>
    <p:extLst>
      <p:ext uri="{BB962C8B-B14F-4D97-AF65-F5344CB8AC3E}">
        <p14:creationId xmlns:p14="http://schemas.microsoft.com/office/powerpoint/2010/main" val="10130901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28</a:t>
            </a:fld>
            <a:endParaRPr lang="en-US"/>
          </a:p>
        </p:txBody>
      </p:sp>
    </p:spTree>
    <p:extLst>
      <p:ext uri="{BB962C8B-B14F-4D97-AF65-F5344CB8AC3E}">
        <p14:creationId xmlns:p14="http://schemas.microsoft.com/office/powerpoint/2010/main" val="36140769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29</a:t>
            </a:fld>
            <a:endParaRPr lang="en-US"/>
          </a:p>
        </p:txBody>
      </p:sp>
    </p:spTree>
    <p:extLst>
      <p:ext uri="{BB962C8B-B14F-4D97-AF65-F5344CB8AC3E}">
        <p14:creationId xmlns:p14="http://schemas.microsoft.com/office/powerpoint/2010/main" val="8289585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San Joaquin Subsidence article</a:t>
            </a:r>
          </a:p>
          <a:p>
            <a:r>
              <a:rPr lang="en-US" dirty="0"/>
              <a:t>http://www.digitaljournal.com/tech-and-science/technology/sinking-san-joaquin-valley-of-california-seen-from-space/article/487393</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Hudson Bay Uplift article (GIA)</a:t>
            </a:r>
          </a:p>
          <a:p>
            <a:r>
              <a:rPr lang="en-US" dirty="0"/>
              <a:t>https://www.researchgate.net/figure/Contour-map-of-observed-CBN-vertical-rates-Preliminary-results-from-the-combination-of_fig3_286867540</a:t>
            </a:r>
          </a:p>
          <a:p>
            <a:endParaRPr lang="en-US" dirty="0"/>
          </a:p>
          <a:p>
            <a:endParaRPr lang="en-US" dirty="0"/>
          </a:p>
          <a:p>
            <a:r>
              <a:rPr lang="en-US"/>
              <a:t>Photo of San Joaquin Valley Subsidence to 1977</a:t>
            </a:r>
          </a:p>
          <a:p>
            <a:r>
              <a:rPr lang="en-US"/>
              <a:t>https://lh4.googleusercontent.com/ymKsoXwZEP4rk4F4GqPD5S9FyMO4d0mrfL2GiLI0mXe7djBwYH3t0-OwncYltY8OJNmYk0DKh4pOLqS9DGItCHK3i23maqpjdDDISQH5ux0uqDVbrEnWTnFLPb7Woe2cka61EXC6</a:t>
            </a:r>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30</a:t>
            </a:fld>
            <a:endParaRPr lang="en-US"/>
          </a:p>
        </p:txBody>
      </p:sp>
    </p:spTree>
    <p:extLst>
      <p:ext uri="{BB962C8B-B14F-4D97-AF65-F5344CB8AC3E}">
        <p14:creationId xmlns:p14="http://schemas.microsoft.com/office/powerpoint/2010/main" val="6592536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NGS Regional Geodetic Advisors</a:t>
            </a:r>
          </a:p>
          <a:p>
            <a:r>
              <a:rPr lang="en-US" dirty="0"/>
              <a:t>https://geodesy.noaa.gov/ADVISORS/</a:t>
            </a:r>
          </a:p>
          <a:p>
            <a:endParaRPr lang="en-US" dirty="0"/>
          </a:p>
          <a:p>
            <a:r>
              <a:rPr lang="en-US" dirty="0"/>
              <a:t>State Geodetic Coordinators</a:t>
            </a:r>
          </a:p>
          <a:p>
            <a:r>
              <a:rPr lang="en-US" dirty="0"/>
              <a:t>https://geodesy.noaa.gov/ADVISORS/state-geodetic-coordinators.shtml</a:t>
            </a:r>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4</a:t>
            </a:fld>
            <a:endParaRPr lang="en-US"/>
          </a:p>
        </p:txBody>
      </p:sp>
    </p:spTree>
    <p:extLst>
      <p:ext uri="{BB962C8B-B14F-4D97-AF65-F5344CB8AC3E}">
        <p14:creationId xmlns:p14="http://schemas.microsoft.com/office/powerpoint/2010/main" val="27751164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China Lake Earthquake</a:t>
            </a:r>
          </a:p>
          <a:p>
            <a:r>
              <a:rPr lang="en-US" dirty="0">
                <a:hlinkClick r:id="rId3"/>
              </a:rPr>
              <a:t>https://www.usgs.gov/news/update-magnitude-71-earthquake-southern-california?qt-news_science_products=7#qt-news_science_products</a:t>
            </a:r>
            <a:endParaRPr lang="en-US" dirty="0"/>
          </a:p>
          <a:p>
            <a:endParaRPr lang="en-US" dirty="0"/>
          </a:p>
          <a:p>
            <a:r>
              <a:rPr lang="en-US" dirty="0"/>
              <a:t>Puerto Rico Earthquake</a:t>
            </a:r>
          </a:p>
          <a:p>
            <a:r>
              <a:rPr lang="en-US" dirty="0">
                <a:hlinkClick r:id="rId4"/>
              </a:rPr>
              <a:t>https://cunycis.maps.arcgis.com/apps/webappviewer/index.html?id=5f516f41baa84f9ba9e8207c2005ee4d</a:t>
            </a:r>
            <a:endParaRPr lang="en-US" dirty="0"/>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31</a:t>
            </a:fld>
            <a:endParaRPr lang="en-US"/>
          </a:p>
        </p:txBody>
      </p:sp>
    </p:spTree>
    <p:extLst>
      <p:ext uri="{BB962C8B-B14F-4D97-AF65-F5344CB8AC3E}">
        <p14:creationId xmlns:p14="http://schemas.microsoft.com/office/powerpoint/2010/main" val="2517996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China Lake Earthquake</a:t>
            </a:r>
          </a:p>
          <a:p>
            <a:r>
              <a:rPr lang="en-US" dirty="0">
                <a:hlinkClick r:id="rId3"/>
              </a:rPr>
              <a:t>https://www.usgs.gov/news/update-magnitude-71-earthquake-southern-california?qt-news_science_products=7#qt-news_science_products</a:t>
            </a:r>
            <a:endParaRPr lang="en-US" dirty="0"/>
          </a:p>
          <a:p>
            <a:endParaRPr lang="en-US" dirty="0"/>
          </a:p>
          <a:p>
            <a:r>
              <a:rPr lang="en-US" dirty="0"/>
              <a:t>Puerto Rico Earthquake</a:t>
            </a:r>
          </a:p>
          <a:p>
            <a:r>
              <a:rPr lang="en-US" dirty="0">
                <a:hlinkClick r:id="rId4"/>
              </a:rPr>
              <a:t>https://cunycis.maps.arcgis.com/apps/webappviewer/index.html?id=5f516f41baa84f9ba9e8207c2005ee4d</a:t>
            </a:r>
            <a:endParaRPr lang="en-US" dirty="0"/>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32</a:t>
            </a:fld>
            <a:endParaRPr lang="en-US"/>
          </a:p>
        </p:txBody>
      </p:sp>
    </p:spTree>
    <p:extLst>
      <p:ext uri="{BB962C8B-B14F-4D97-AF65-F5344CB8AC3E}">
        <p14:creationId xmlns:p14="http://schemas.microsoft.com/office/powerpoint/2010/main" val="367018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33</a:t>
            </a:fld>
            <a:endParaRPr lang="en-US"/>
          </a:p>
        </p:txBody>
      </p:sp>
    </p:spTree>
    <p:extLst>
      <p:ext uri="{BB962C8B-B14F-4D97-AF65-F5344CB8AC3E}">
        <p14:creationId xmlns:p14="http://schemas.microsoft.com/office/powerpoint/2010/main" val="15514020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GPS on Bench Marks Web Map</a:t>
            </a:r>
          </a:p>
          <a:p>
            <a:r>
              <a:rPr lang="en-US" dirty="0"/>
              <a:t>https://noaa.maps.arcgis.com/apps/webappviewer/index.html?id=6093dd81e9e94f7a9062e2fe5fb2f7f5</a:t>
            </a:r>
          </a:p>
          <a:p>
            <a:endParaRPr lang="en-US" dirty="0"/>
          </a:p>
          <a:p>
            <a:r>
              <a:rPr lang="en-US" dirty="0"/>
              <a:t>GPS on Bench Marks Dashboard</a:t>
            </a:r>
          </a:p>
          <a:p>
            <a:r>
              <a:rPr lang="en-US" dirty="0"/>
              <a:t>https://noaa.maps.arcgis.com/apps/dashboards/449e3051fbf44202ba6606e2dbcb0e29</a:t>
            </a:r>
          </a:p>
          <a:p>
            <a:endParaRPr lang="en-US" dirty="0"/>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34</a:t>
            </a:fld>
            <a:endParaRPr lang="en-US"/>
          </a:p>
        </p:txBody>
      </p:sp>
    </p:spTree>
    <p:extLst>
      <p:ext uri="{BB962C8B-B14F-4D97-AF65-F5344CB8AC3E}">
        <p14:creationId xmlns:p14="http://schemas.microsoft.com/office/powerpoint/2010/main" val="6437718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GPS on Bench Marks Web Map</a:t>
            </a:r>
          </a:p>
          <a:p>
            <a:r>
              <a:rPr lang="en-US" dirty="0"/>
              <a:t>https://noaa.maps.arcgis.com/apps/webappviewer/index.html?id=6093dd81e9e94f7a9062e2fe5fb2f7f5</a:t>
            </a:r>
          </a:p>
          <a:p>
            <a:endParaRPr lang="en-US" dirty="0"/>
          </a:p>
          <a:p>
            <a:r>
              <a:rPr lang="en-US" dirty="0"/>
              <a:t>GPS on Bench Marks Dashboard</a:t>
            </a:r>
          </a:p>
          <a:p>
            <a:r>
              <a:rPr lang="en-US" dirty="0"/>
              <a:t>https://noaa.maps.arcgis.com/apps/dashboards/449e3051fbf44202ba6606e2dbcb0e29</a:t>
            </a:r>
          </a:p>
          <a:p>
            <a:endParaRPr lang="en-US" dirty="0"/>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35</a:t>
            </a:fld>
            <a:endParaRPr lang="en-US"/>
          </a:p>
        </p:txBody>
      </p:sp>
    </p:spTree>
    <p:extLst>
      <p:ext uri="{BB962C8B-B14F-4D97-AF65-F5344CB8AC3E}">
        <p14:creationId xmlns:p14="http://schemas.microsoft.com/office/powerpoint/2010/main" val="26511406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36</a:t>
            </a:fld>
            <a:endParaRPr lang="en-US"/>
          </a:p>
        </p:txBody>
      </p:sp>
    </p:spTree>
    <p:extLst>
      <p:ext uri="{BB962C8B-B14F-4D97-AF65-F5344CB8AC3E}">
        <p14:creationId xmlns:p14="http://schemas.microsoft.com/office/powerpoint/2010/main" val="42290363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37</a:t>
            </a:fld>
            <a:endParaRPr lang="en-US"/>
          </a:p>
        </p:txBody>
      </p:sp>
    </p:spTree>
    <p:extLst>
      <p:ext uri="{BB962C8B-B14F-4D97-AF65-F5344CB8AC3E}">
        <p14:creationId xmlns:p14="http://schemas.microsoft.com/office/powerpoint/2010/main" val="35748989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38</a:t>
            </a:fld>
            <a:endParaRPr lang="en-US"/>
          </a:p>
        </p:txBody>
      </p:sp>
    </p:spTree>
    <p:extLst>
      <p:ext uri="{BB962C8B-B14F-4D97-AF65-F5344CB8AC3E}">
        <p14:creationId xmlns:p14="http://schemas.microsoft.com/office/powerpoint/2010/main" val="8058146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39</a:t>
            </a:fld>
            <a:endParaRPr lang="en-US"/>
          </a:p>
        </p:txBody>
      </p:sp>
    </p:spTree>
    <p:extLst>
      <p:ext uri="{BB962C8B-B14F-4D97-AF65-F5344CB8AC3E}">
        <p14:creationId xmlns:p14="http://schemas.microsoft.com/office/powerpoint/2010/main" val="24831776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Rocky Mountain Coordinate Reference System Handbook</a:t>
            </a:r>
          </a:p>
          <a:p>
            <a:r>
              <a:rPr lang="en-US" dirty="0"/>
              <a:t>https://www.marls.com/wp-content/uploads/2022/02/RMCRS-Manual-v2.0.pdf</a:t>
            </a:r>
          </a:p>
        </p:txBody>
      </p:sp>
      <p:sp>
        <p:nvSpPr>
          <p:cNvPr id="4" name="Slide Number Placeholder 3"/>
          <p:cNvSpPr>
            <a:spLocks noGrp="1"/>
          </p:cNvSpPr>
          <p:nvPr>
            <p:ph type="sldNum" sz="quarter" idx="5"/>
          </p:nvPr>
        </p:nvSpPr>
        <p:spPr/>
        <p:txBody>
          <a:bodyPr/>
          <a:lstStyle/>
          <a:p>
            <a:fld id="{710E8987-B1F8-41D0-BD99-87D3EF3732DF}" type="slidenum">
              <a:rPr lang="en-US" smtClean="0"/>
              <a:t>40</a:t>
            </a:fld>
            <a:endParaRPr lang="en-US"/>
          </a:p>
        </p:txBody>
      </p:sp>
    </p:spTree>
    <p:extLst>
      <p:ext uri="{BB962C8B-B14F-4D97-AF65-F5344CB8AC3E}">
        <p14:creationId xmlns:p14="http://schemas.microsoft.com/office/powerpoint/2010/main" val="6053190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defRPr/>
            </a:pPr>
            <a:r>
              <a:rPr lang="en-US" altLang="en-US" dirty="0"/>
              <a:t>NGS has been around a long time. For more than 200 years, NGS and its predecessor agencies have collaborated with public and private organizations to establish reference stations at precisely determined locations.  </a:t>
            </a:r>
          </a:p>
          <a:p>
            <a:pPr eaLnBrk="1" hangingPunct="1">
              <a:spcBef>
                <a:spcPct val="0"/>
              </a:spcBef>
              <a:defRPr/>
            </a:pPr>
            <a:endParaRPr lang="en-US" altLang="en-US" dirty="0"/>
          </a:p>
          <a:p>
            <a:pPr eaLnBrk="1" hangingPunct="1">
              <a:spcBef>
                <a:spcPct val="0"/>
              </a:spcBef>
              <a:defRPr/>
            </a:pPr>
            <a:r>
              <a:rPr lang="en-US" altLang="en-US" dirty="0"/>
              <a:t>We began on a mission established by Thomas Jefferson in 1807 to conduct a “Survey of the Coast” (as the United States Coast Survey). </a:t>
            </a:r>
          </a:p>
          <a:p>
            <a:pPr eaLnBrk="1" hangingPunct="1">
              <a:spcBef>
                <a:spcPct val="0"/>
              </a:spcBef>
              <a:defRPr/>
            </a:pPr>
            <a:endParaRPr lang="en-US" altLang="en-US" dirty="0"/>
          </a:p>
          <a:p>
            <a:pPr eaLnBrk="1" hangingPunct="1">
              <a:spcBef>
                <a:spcPct val="0"/>
              </a:spcBef>
              <a:defRPr/>
            </a:pPr>
            <a:r>
              <a:rPr lang="en-US" altLang="en-US" dirty="0"/>
              <a:t>(Pictured are Thomas Jefferson and Ferdinand Hassler, the first Superintendent of the Coast Survey).  We were renamed the U.S. Coast and Geodetic Survey in 1878. NOAA was established in 1970.</a:t>
            </a:r>
          </a:p>
          <a:p>
            <a:pPr eaLnBrk="1" hangingPunct="1">
              <a:spcBef>
                <a:spcPct val="0"/>
              </a:spcBef>
              <a:defRPr/>
            </a:pPr>
            <a:endParaRPr lang="en-US" altLang="en-US" dirty="0"/>
          </a:p>
          <a:p>
            <a:pPr eaLnBrk="1" hangingPunct="1">
              <a:spcBef>
                <a:spcPct val="0"/>
              </a:spcBef>
              <a:defRPr/>
            </a:pPr>
            <a:r>
              <a:rPr lang="en-US" altLang="en-US" dirty="0"/>
              <a:t>Traditionally, precise positioning locations have been identified by setting a survey mark—usually a brass, bronze, or aluminum disk. Locations might also be identified by a deeply driven rod, or a prominent object, such as a water tower or church spire.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8</a:t>
            </a:fld>
            <a:endParaRPr lang="en-US"/>
          </a:p>
        </p:txBody>
      </p:sp>
    </p:spTree>
    <p:extLst>
      <p:ext uri="{BB962C8B-B14F-4D97-AF65-F5344CB8AC3E}">
        <p14:creationId xmlns:p14="http://schemas.microsoft.com/office/powerpoint/2010/main" val="38751855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Rocky Mountain Coordinate Reference System Handbook</a:t>
            </a:r>
          </a:p>
          <a:p>
            <a:r>
              <a:rPr lang="en-US" dirty="0"/>
              <a:t>https://www.marls.com/wp-content/uploads/2022/02/RMCRS-Manual-v2.0.pdf</a:t>
            </a:r>
          </a:p>
        </p:txBody>
      </p:sp>
      <p:sp>
        <p:nvSpPr>
          <p:cNvPr id="4" name="Slide Number Placeholder 3"/>
          <p:cNvSpPr>
            <a:spLocks noGrp="1"/>
          </p:cNvSpPr>
          <p:nvPr>
            <p:ph type="sldNum" sz="quarter" idx="5"/>
          </p:nvPr>
        </p:nvSpPr>
        <p:spPr/>
        <p:txBody>
          <a:bodyPr/>
          <a:lstStyle/>
          <a:p>
            <a:fld id="{710E8987-B1F8-41D0-BD99-87D3EF3732DF}" type="slidenum">
              <a:rPr lang="en-US" smtClean="0"/>
              <a:t>41</a:t>
            </a:fld>
            <a:endParaRPr lang="en-US"/>
          </a:p>
        </p:txBody>
      </p:sp>
    </p:spTree>
    <p:extLst>
      <p:ext uri="{BB962C8B-B14F-4D97-AF65-F5344CB8AC3E}">
        <p14:creationId xmlns:p14="http://schemas.microsoft.com/office/powerpoint/2010/main" val="2721093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Rocky Mountain Coordinate Reference System Handbook</a:t>
            </a:r>
          </a:p>
          <a:p>
            <a:r>
              <a:rPr lang="en-US" dirty="0"/>
              <a:t>https://www.marls.com/wp-content/uploads/2022/02/RMCRS-Manual-v2.0.pdf</a:t>
            </a:r>
          </a:p>
        </p:txBody>
      </p:sp>
      <p:sp>
        <p:nvSpPr>
          <p:cNvPr id="4" name="Slide Number Placeholder 3"/>
          <p:cNvSpPr>
            <a:spLocks noGrp="1"/>
          </p:cNvSpPr>
          <p:nvPr>
            <p:ph type="sldNum" sz="quarter" idx="5"/>
          </p:nvPr>
        </p:nvSpPr>
        <p:spPr/>
        <p:txBody>
          <a:bodyPr/>
          <a:lstStyle/>
          <a:p>
            <a:fld id="{710E8987-B1F8-41D0-BD99-87D3EF3732DF}" type="slidenum">
              <a:rPr lang="en-US" smtClean="0"/>
              <a:t>42</a:t>
            </a:fld>
            <a:endParaRPr lang="en-US"/>
          </a:p>
        </p:txBody>
      </p:sp>
    </p:spTree>
    <p:extLst>
      <p:ext uri="{BB962C8B-B14F-4D97-AF65-F5344CB8AC3E}">
        <p14:creationId xmlns:p14="http://schemas.microsoft.com/office/powerpoint/2010/main" val="23243429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Rocky Mountain Coordinate Reference System Handbook</a:t>
            </a:r>
          </a:p>
          <a:p>
            <a:r>
              <a:rPr lang="en-US" dirty="0"/>
              <a:t>https://www.marls.com/wp-content/uploads/2022/02/RMCRS-Manual-v2.0.pdf</a:t>
            </a:r>
          </a:p>
        </p:txBody>
      </p:sp>
      <p:sp>
        <p:nvSpPr>
          <p:cNvPr id="4" name="Slide Number Placeholder 3"/>
          <p:cNvSpPr>
            <a:spLocks noGrp="1"/>
          </p:cNvSpPr>
          <p:nvPr>
            <p:ph type="sldNum" sz="quarter" idx="5"/>
          </p:nvPr>
        </p:nvSpPr>
        <p:spPr/>
        <p:txBody>
          <a:bodyPr/>
          <a:lstStyle/>
          <a:p>
            <a:fld id="{710E8987-B1F8-41D0-BD99-87D3EF3732DF}" type="slidenum">
              <a:rPr lang="en-US" smtClean="0"/>
              <a:t>43</a:t>
            </a:fld>
            <a:endParaRPr lang="en-US"/>
          </a:p>
        </p:txBody>
      </p:sp>
    </p:spTree>
    <p:extLst>
      <p:ext uri="{BB962C8B-B14F-4D97-AF65-F5344CB8AC3E}">
        <p14:creationId xmlns:p14="http://schemas.microsoft.com/office/powerpoint/2010/main" val="10123538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Rocky Mountain Coordinate Reference System Handbook</a:t>
            </a:r>
          </a:p>
          <a:p>
            <a:r>
              <a:rPr lang="en-US" dirty="0"/>
              <a:t>https://www.marls.com/wp-content/uploads/2022/02/RMCRS-Manual-v2.0.pdf</a:t>
            </a:r>
          </a:p>
        </p:txBody>
      </p:sp>
      <p:sp>
        <p:nvSpPr>
          <p:cNvPr id="4" name="Slide Number Placeholder 3"/>
          <p:cNvSpPr>
            <a:spLocks noGrp="1"/>
          </p:cNvSpPr>
          <p:nvPr>
            <p:ph type="sldNum" sz="quarter" idx="5"/>
          </p:nvPr>
        </p:nvSpPr>
        <p:spPr/>
        <p:txBody>
          <a:bodyPr/>
          <a:lstStyle/>
          <a:p>
            <a:fld id="{710E8987-B1F8-41D0-BD99-87D3EF3732DF}" type="slidenum">
              <a:rPr lang="en-US" smtClean="0"/>
              <a:t>44</a:t>
            </a:fld>
            <a:endParaRPr lang="en-US"/>
          </a:p>
        </p:txBody>
      </p:sp>
    </p:spTree>
    <p:extLst>
      <p:ext uri="{BB962C8B-B14F-4D97-AF65-F5344CB8AC3E}">
        <p14:creationId xmlns:p14="http://schemas.microsoft.com/office/powerpoint/2010/main" val="13929457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Rocky Mountain Coordinate Reference System Handbook</a:t>
            </a:r>
          </a:p>
          <a:p>
            <a:r>
              <a:rPr lang="en-US" dirty="0"/>
              <a:t>https://www.marls.com/wp-content/uploads/2022/02/RMCRS-Manual-v2.0.pdf</a:t>
            </a:r>
          </a:p>
        </p:txBody>
      </p:sp>
      <p:sp>
        <p:nvSpPr>
          <p:cNvPr id="4" name="Slide Number Placeholder 3"/>
          <p:cNvSpPr>
            <a:spLocks noGrp="1"/>
          </p:cNvSpPr>
          <p:nvPr>
            <p:ph type="sldNum" sz="quarter" idx="5"/>
          </p:nvPr>
        </p:nvSpPr>
        <p:spPr/>
        <p:txBody>
          <a:bodyPr/>
          <a:lstStyle/>
          <a:p>
            <a:fld id="{710E8987-B1F8-41D0-BD99-87D3EF3732DF}" type="slidenum">
              <a:rPr lang="en-US" smtClean="0"/>
              <a:t>45</a:t>
            </a:fld>
            <a:endParaRPr lang="en-US"/>
          </a:p>
        </p:txBody>
      </p:sp>
    </p:spTree>
    <p:extLst>
      <p:ext uri="{BB962C8B-B14F-4D97-AF65-F5344CB8AC3E}">
        <p14:creationId xmlns:p14="http://schemas.microsoft.com/office/powerpoint/2010/main" val="26621546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2E97"/>
                </a:solidFill>
                <a:latin typeface="Arial" panose="020B0604020202020204" pitchFamily="34" charset="0"/>
                <a:cs typeface="Arial" panose="020B0604020202020204" pitchFamily="34" charset="0"/>
              </a:rPr>
              <a:t>https://noaa.maps.arcgis.com/apps/webappviewer/index.html?id=190385f9aadb4cf1b0dd8759893032db</a:t>
            </a:r>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46</a:t>
            </a:fld>
            <a:endParaRPr lang="en-US"/>
          </a:p>
        </p:txBody>
      </p:sp>
    </p:spTree>
    <p:extLst>
      <p:ext uri="{BB962C8B-B14F-4D97-AF65-F5344CB8AC3E}">
        <p14:creationId xmlns:p14="http://schemas.microsoft.com/office/powerpoint/2010/main" val="28893533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2E97"/>
                </a:solidFill>
                <a:latin typeface="Arial" panose="020B0604020202020204" pitchFamily="34" charset="0"/>
                <a:cs typeface="Arial" panose="020B0604020202020204" pitchFamily="34" charset="0"/>
              </a:rPr>
              <a:t>https://noaa.maps.arcgis.com/apps/webappviewer/index.html?id=190385f9aadb4cf1b0dd8759893032db</a:t>
            </a:r>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47</a:t>
            </a:fld>
            <a:endParaRPr lang="en-US"/>
          </a:p>
        </p:txBody>
      </p:sp>
    </p:spTree>
    <p:extLst>
      <p:ext uri="{BB962C8B-B14F-4D97-AF65-F5344CB8AC3E}">
        <p14:creationId xmlns:p14="http://schemas.microsoft.com/office/powerpoint/2010/main" val="6759109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48</a:t>
            </a:fld>
            <a:endParaRPr lang="en-US"/>
          </a:p>
        </p:txBody>
      </p:sp>
    </p:spTree>
    <p:extLst>
      <p:ext uri="{BB962C8B-B14F-4D97-AF65-F5344CB8AC3E}">
        <p14:creationId xmlns:p14="http://schemas.microsoft.com/office/powerpoint/2010/main" val="3778973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https://geodesy.noaa.gov/datasheets/passive-marks/index.html</a:t>
            </a:r>
          </a:p>
        </p:txBody>
      </p:sp>
      <p:sp>
        <p:nvSpPr>
          <p:cNvPr id="4" name="Slide Number Placeholder 3"/>
          <p:cNvSpPr>
            <a:spLocks noGrp="1"/>
          </p:cNvSpPr>
          <p:nvPr>
            <p:ph type="sldNum" sz="quarter" idx="5"/>
          </p:nvPr>
        </p:nvSpPr>
        <p:spPr/>
        <p:txBody>
          <a:bodyPr/>
          <a:lstStyle/>
          <a:p>
            <a:fld id="{710E8987-B1F8-41D0-BD99-87D3EF3732DF}" type="slidenum">
              <a:rPr lang="en-US" smtClean="0"/>
              <a:t>49</a:t>
            </a:fld>
            <a:endParaRPr lang="en-US"/>
          </a:p>
        </p:txBody>
      </p:sp>
    </p:spTree>
    <p:extLst>
      <p:ext uri="{BB962C8B-B14F-4D97-AF65-F5344CB8AC3E}">
        <p14:creationId xmlns:p14="http://schemas.microsoft.com/office/powerpoint/2010/main" val="17826864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50</a:t>
            </a:fld>
            <a:endParaRPr lang="en-US"/>
          </a:p>
        </p:txBody>
      </p:sp>
    </p:spTree>
    <p:extLst>
      <p:ext uri="{BB962C8B-B14F-4D97-AF65-F5344CB8AC3E}">
        <p14:creationId xmlns:p14="http://schemas.microsoft.com/office/powerpoint/2010/main" val="25515880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National Spatial Reference System is our nations</a:t>
            </a:r>
            <a:r>
              <a:rPr lang="en-US" baseline="0" dirty="0"/>
              <a:t> geospatial infrastructure from which all positioning (with the exclusion of military/DOD) is referenced to.  </a:t>
            </a:r>
          </a:p>
          <a:p>
            <a:endParaRPr lang="en-US" baseline="0" dirty="0"/>
          </a:p>
          <a:p>
            <a:r>
              <a:rPr lang="en-US" baseline="0" dirty="0"/>
              <a:t>This system provides a consistent framework that allows people to use data in the same reference system to perform analysis and make meaningful comparisons and decisions from that analysis.</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9</a:t>
            </a:fld>
            <a:endParaRPr lang="en-US"/>
          </a:p>
        </p:txBody>
      </p:sp>
    </p:spTree>
    <p:extLst>
      <p:ext uri="{BB962C8B-B14F-4D97-AF65-F5344CB8AC3E}">
        <p14:creationId xmlns:p14="http://schemas.microsoft.com/office/powerpoint/2010/main" val="38591387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51</a:t>
            </a:fld>
            <a:endParaRPr lang="en-US"/>
          </a:p>
        </p:txBody>
      </p:sp>
    </p:spTree>
    <p:extLst>
      <p:ext uri="{BB962C8B-B14F-4D97-AF65-F5344CB8AC3E}">
        <p14:creationId xmlns:p14="http://schemas.microsoft.com/office/powerpoint/2010/main" val="15454202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52</a:t>
            </a:fld>
            <a:endParaRPr lang="en-US"/>
          </a:p>
        </p:txBody>
      </p:sp>
    </p:spTree>
    <p:extLst>
      <p:ext uri="{BB962C8B-B14F-4D97-AF65-F5344CB8AC3E}">
        <p14:creationId xmlns:p14="http://schemas.microsoft.com/office/powerpoint/2010/main" val="24985947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Models</a:t>
            </a:r>
            <a:r>
              <a:rPr lang="en-US" baseline="0" dirty="0"/>
              <a:t> are used to simplify complex phenomena for humans and computers to understand and perform calculations and analysis.</a:t>
            </a:r>
            <a:endParaRPr lang="en-US" dirty="0"/>
          </a:p>
          <a:p>
            <a:r>
              <a:rPr lang="en-US" dirty="0"/>
              <a:t>The geoid is an approximation of sea level and used to calculate</a:t>
            </a:r>
            <a:r>
              <a:rPr lang="en-US" baseline="0" dirty="0"/>
              <a:t> elevations (orthometric heights) above this “sea level” surface</a:t>
            </a:r>
            <a:endParaRPr lang="en-US" dirty="0"/>
          </a:p>
          <a:p>
            <a:endParaRPr lang="en-US" dirty="0"/>
          </a:p>
          <a:p>
            <a:r>
              <a:rPr lang="en-US" dirty="0"/>
              <a:t>Spheroid image https://www.kisspng.com/png-sphere-shape-ball-grid-line-circle-draw-5378189/</a:t>
            </a:r>
          </a:p>
          <a:p>
            <a:pPr marL="0" marR="0" lvl="0" indent="0" defTabSz="914400" eaLnBrk="1" fontAlgn="auto" latinLnBrk="0" hangingPunct="1">
              <a:lnSpc>
                <a:spcPct val="100000"/>
              </a:lnSpc>
              <a:spcBef>
                <a:spcPts val="0"/>
              </a:spcBef>
              <a:spcAft>
                <a:spcPts val="0"/>
              </a:spcAft>
              <a:buClrTx/>
              <a:buSzTx/>
              <a:buFontTx/>
              <a:buNone/>
              <a:tabLst/>
              <a:defRPr/>
            </a:pPr>
            <a:r>
              <a:rPr lang="en-US" dirty="0"/>
              <a:t>Ellipsoid</a:t>
            </a:r>
            <a:r>
              <a:rPr lang="en-US" baseline="0" dirty="0"/>
              <a:t> </a:t>
            </a:r>
            <a:r>
              <a:rPr lang="en-US" dirty="0"/>
              <a:t>image https://www.kisspng.com/png-figure-of-the-earth-oblate-spheroid-ellipsoid-4129812/</a:t>
            </a:r>
          </a:p>
          <a:p>
            <a:r>
              <a:rPr lang="en-US" dirty="0"/>
              <a:t>Geoid Image https://www.reddit.com/r/MapPorn/comments/3xf6a0/geoid_height_of_new_global_gravity_field_models/</a:t>
            </a:r>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15</a:t>
            </a:fld>
            <a:endParaRPr lang="en-US"/>
          </a:p>
        </p:txBody>
      </p:sp>
    </p:spTree>
    <p:extLst>
      <p:ext uri="{BB962C8B-B14F-4D97-AF65-F5344CB8AC3E}">
        <p14:creationId xmlns:p14="http://schemas.microsoft.com/office/powerpoint/2010/main" val="34861966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200" b="0" i="0" u="none" strike="noStrike" dirty="0">
                <a:effectLst/>
                <a:latin typeface="+mj-lt"/>
                <a:ea typeface="+mj-ea"/>
                <a:cs typeface="+mj-cs"/>
                <a:sym typeface="Calibri"/>
              </a:rPr>
              <a:t>Galileo graphic</a:t>
            </a:r>
            <a:r>
              <a:rPr lang="en-US" sz="1200" b="0" i="0" u="none" strike="noStrike" baseline="0" dirty="0">
                <a:effectLst/>
                <a:latin typeface="+mj-lt"/>
                <a:ea typeface="+mj-ea"/>
                <a:cs typeface="+mj-cs"/>
                <a:sym typeface="Calibri"/>
              </a:rPr>
              <a:t> https://commons.wikimedia.org/wiki/File:GalilEXP.jpg</a:t>
            </a:r>
            <a:endParaRPr lang="en-US" sz="1200" b="0" i="0" u="none" strike="noStrike" dirty="0">
              <a:effectLst/>
              <a:latin typeface="+mj-lt"/>
              <a:ea typeface="+mj-ea"/>
              <a:cs typeface="+mj-cs"/>
              <a:sym typeface="Calibri"/>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1200" b="0" i="0" u="none" strike="noStrike" dirty="0">
                <a:effectLst/>
                <a:latin typeface="+mj-lt"/>
                <a:ea typeface="+mj-ea"/>
                <a:cs typeface="+mj-cs"/>
                <a:sym typeface="Calibri"/>
              </a:rPr>
              <a:t>Spacetime curvature</a:t>
            </a:r>
            <a:r>
              <a:rPr lang="en-US" sz="1200" b="0" i="0" u="none" strike="noStrike" baseline="0" dirty="0">
                <a:effectLst/>
                <a:latin typeface="+mj-lt"/>
                <a:ea typeface="+mj-ea"/>
                <a:cs typeface="+mj-cs"/>
                <a:sym typeface="Calibri"/>
              </a:rPr>
              <a:t> graphic https://www.nasa.gov/mission_pages/gpb/gpb_012.html</a:t>
            </a:r>
            <a:endParaRPr lang="en-US" sz="1200" b="0" i="0" u="none" strike="noStrike" dirty="0">
              <a:effectLst/>
              <a:latin typeface="+mj-lt"/>
              <a:ea typeface="+mj-ea"/>
              <a:cs typeface="+mj-cs"/>
              <a:sym typeface="Calibri"/>
            </a:endParaRPr>
          </a:p>
          <a:p>
            <a:pPr rtl="0"/>
            <a:endParaRPr lang="en-US" sz="1200" b="0" i="0" u="none" strike="noStrike" dirty="0">
              <a:effectLst/>
              <a:latin typeface="+mj-lt"/>
              <a:ea typeface="+mj-ea"/>
              <a:cs typeface="+mj-cs"/>
              <a:sym typeface="Calibri"/>
            </a:endParaRPr>
          </a:p>
          <a:p>
            <a:pPr rtl="0"/>
            <a:r>
              <a:rPr lang="en-US" sz="1200" b="0" i="0" u="none" strike="noStrike" dirty="0">
                <a:effectLst/>
                <a:latin typeface="+mj-lt"/>
                <a:ea typeface="+mj-ea"/>
                <a:cs typeface="+mj-cs"/>
                <a:sym typeface="Calibri"/>
              </a:rPr>
              <a:t>Aristotle (384–322 </a:t>
            </a:r>
            <a:r>
              <a:rPr lang="en-US" sz="1200" b="0" i="0" u="sng" strike="noStrike" dirty="0">
                <a:effectLst/>
                <a:latin typeface="+mj-lt"/>
                <a:ea typeface="+mj-ea"/>
                <a:cs typeface="+mj-cs"/>
                <a:sym typeface="Calibri"/>
                <a:hlinkClick r:id="rId3"/>
              </a:rPr>
              <a:t>BCE</a:t>
            </a:r>
            <a:r>
              <a:rPr lang="en-US" sz="1200" b="0" i="0" u="none" strike="noStrike" dirty="0">
                <a:effectLst/>
                <a:latin typeface="+mj-lt"/>
                <a:ea typeface="+mj-ea"/>
                <a:cs typeface="+mj-cs"/>
                <a:sym typeface="Calibri"/>
              </a:rPr>
              <a:t>)</a:t>
            </a:r>
            <a:endParaRPr lang="en-US" b="0" dirty="0">
              <a:effectLst/>
            </a:endParaRPr>
          </a:p>
          <a:p>
            <a:pPr rtl="0"/>
            <a:r>
              <a:rPr lang="en-US" sz="1200" b="0" i="0" u="none" strike="noStrike" dirty="0">
                <a:effectLst/>
                <a:latin typeface="+mj-lt"/>
                <a:ea typeface="+mj-ea"/>
                <a:cs typeface="+mj-cs"/>
                <a:sym typeface="Calibri"/>
              </a:rPr>
              <a:t>Objects fall at a speed proportional to their mass.</a:t>
            </a:r>
            <a:endParaRPr lang="en-US" b="0" dirty="0">
              <a:effectLst/>
            </a:endParaRPr>
          </a:p>
          <a:p>
            <a:pPr rtl="0"/>
            <a:r>
              <a:rPr lang="en-US" sz="1200" b="0" i="0" u="none" strike="noStrike" dirty="0">
                <a:effectLst/>
                <a:latin typeface="+mj-lt"/>
                <a:ea typeface="+mj-ea"/>
                <a:cs typeface="+mj-cs"/>
                <a:sym typeface="Calibri"/>
              </a:rPr>
              <a:t>The Aristotelian explanation of gravity is that all bodies move toward their natural place. For the elements earth and water, that place is the center of the (</a:t>
            </a:r>
            <a:r>
              <a:rPr lang="en-US" sz="1200" b="0" i="0" u="sng" strike="noStrike" dirty="0">
                <a:effectLst/>
                <a:latin typeface="+mj-lt"/>
                <a:ea typeface="+mj-ea"/>
                <a:cs typeface="+mj-cs"/>
                <a:sym typeface="Calibri"/>
                <a:hlinkClick r:id="rId4"/>
              </a:rPr>
              <a:t>geocentric</a:t>
            </a:r>
            <a:r>
              <a:rPr lang="en-US" sz="1200" b="0" i="0" u="none" strike="noStrike" dirty="0">
                <a:effectLst/>
                <a:latin typeface="+mj-lt"/>
                <a:ea typeface="+mj-ea"/>
                <a:cs typeface="+mj-cs"/>
                <a:sym typeface="Calibri"/>
              </a:rPr>
              <a:t>) universe;</a:t>
            </a:r>
            <a:endParaRPr lang="en-US" b="0" dirty="0">
              <a:effectLst/>
            </a:endParaRPr>
          </a:p>
          <a:p>
            <a:pPr rtl="0"/>
            <a:br>
              <a:rPr lang="en-US" b="0" dirty="0">
                <a:effectLst/>
              </a:rPr>
            </a:br>
            <a:r>
              <a:rPr lang="en-US" sz="1200" b="0" i="0" u="none" strike="noStrike" dirty="0">
                <a:effectLst/>
                <a:latin typeface="+mj-lt"/>
                <a:ea typeface="+mj-ea"/>
                <a:cs typeface="+mj-cs"/>
                <a:sym typeface="Calibri"/>
              </a:rPr>
              <a:t>al-</a:t>
            </a:r>
            <a:r>
              <a:rPr lang="en-US" sz="1200" b="0" i="0" u="none" strike="noStrike" dirty="0" err="1">
                <a:effectLst/>
                <a:latin typeface="+mj-lt"/>
                <a:ea typeface="+mj-ea"/>
                <a:cs typeface="+mj-cs"/>
                <a:sym typeface="Calibri"/>
              </a:rPr>
              <a:t>Khazini</a:t>
            </a:r>
            <a:r>
              <a:rPr lang="en-US" sz="1200" b="0" i="0" u="none" strike="noStrike" dirty="0">
                <a:effectLst/>
                <a:latin typeface="+mj-lt"/>
                <a:ea typeface="+mj-ea"/>
                <a:cs typeface="+mj-cs"/>
                <a:sym typeface="Calibri"/>
              </a:rPr>
              <a:t> (11th to 12th centuries)</a:t>
            </a:r>
            <a:endParaRPr lang="en-US" b="0" dirty="0">
              <a:effectLst/>
            </a:endParaRPr>
          </a:p>
          <a:p>
            <a:pPr rtl="0"/>
            <a:r>
              <a:rPr lang="en-US" sz="1200" b="0" i="0" u="none" strike="noStrike" dirty="0">
                <a:effectLst/>
                <a:latin typeface="+mj-lt"/>
                <a:ea typeface="+mj-ea"/>
                <a:cs typeface="+mj-cs"/>
                <a:sym typeface="Calibri"/>
              </a:rPr>
              <a:t>In 1121, </a:t>
            </a:r>
            <a:r>
              <a:rPr lang="en-US" sz="1200" b="0" i="0" u="sng" strike="noStrike" dirty="0">
                <a:effectLst/>
                <a:latin typeface="+mj-lt"/>
                <a:ea typeface="+mj-ea"/>
                <a:cs typeface="+mj-cs"/>
                <a:sym typeface="Calibri"/>
                <a:hlinkClick r:id="rId5"/>
              </a:rPr>
              <a:t>al-</a:t>
            </a:r>
            <a:r>
              <a:rPr lang="en-US" sz="1200" b="0" i="0" u="sng" strike="noStrike" dirty="0" err="1">
                <a:effectLst/>
                <a:latin typeface="+mj-lt"/>
                <a:ea typeface="+mj-ea"/>
                <a:cs typeface="+mj-cs"/>
                <a:sym typeface="Calibri"/>
                <a:hlinkClick r:id="rId5"/>
              </a:rPr>
              <a:t>Khazini</a:t>
            </a:r>
            <a:r>
              <a:rPr lang="en-US" sz="1200" b="0" i="0" u="none" strike="noStrike" dirty="0">
                <a:effectLst/>
                <a:latin typeface="+mj-lt"/>
                <a:ea typeface="+mj-ea"/>
                <a:cs typeface="+mj-cs"/>
                <a:sym typeface="Calibri"/>
              </a:rPr>
              <a:t>, in </a:t>
            </a:r>
            <a:r>
              <a:rPr lang="en-US" sz="1200" b="0" i="1" u="none" strike="noStrike" dirty="0">
                <a:effectLst/>
                <a:latin typeface="+mj-lt"/>
                <a:ea typeface="+mj-ea"/>
                <a:cs typeface="+mj-cs"/>
                <a:sym typeface="Calibri"/>
              </a:rPr>
              <a:t>The Book of the Balance of Wisdom</a:t>
            </a:r>
            <a:r>
              <a:rPr lang="en-US" sz="1200" b="0" i="0" u="none" strike="noStrike" dirty="0">
                <a:effectLst/>
                <a:latin typeface="+mj-lt"/>
                <a:ea typeface="+mj-ea"/>
                <a:cs typeface="+mj-cs"/>
                <a:sym typeface="Calibri"/>
              </a:rPr>
              <a:t>, proposed that the gravity and </a:t>
            </a:r>
            <a:r>
              <a:rPr lang="en-US" sz="1200" b="0" i="0" u="sng" strike="noStrike" dirty="0">
                <a:effectLst/>
                <a:latin typeface="+mj-lt"/>
                <a:ea typeface="+mj-ea"/>
                <a:cs typeface="+mj-cs"/>
                <a:sym typeface="Calibri"/>
                <a:hlinkClick r:id="rId6"/>
              </a:rPr>
              <a:t>gravitational potential energy</a:t>
            </a:r>
            <a:r>
              <a:rPr lang="en-US" sz="1200" b="0" i="0" u="none" strike="noStrike" dirty="0">
                <a:effectLst/>
                <a:latin typeface="+mj-lt"/>
                <a:ea typeface="+mj-ea"/>
                <a:cs typeface="+mj-cs"/>
                <a:sym typeface="Calibri"/>
              </a:rPr>
              <a:t> of a body varies depending on its distance from the </a:t>
            </a:r>
            <a:r>
              <a:rPr lang="en-US" sz="1200" b="0" i="0" u="none" strike="noStrike" dirty="0" err="1">
                <a:effectLst/>
                <a:latin typeface="+mj-lt"/>
                <a:ea typeface="+mj-ea"/>
                <a:cs typeface="+mj-cs"/>
                <a:sym typeface="Calibri"/>
              </a:rPr>
              <a:t>centre</a:t>
            </a:r>
            <a:r>
              <a:rPr lang="en-US" sz="1200" b="0" i="0" u="none" strike="noStrike" dirty="0">
                <a:effectLst/>
                <a:latin typeface="+mj-lt"/>
                <a:ea typeface="+mj-ea"/>
                <a:cs typeface="+mj-cs"/>
                <a:sym typeface="Calibri"/>
              </a:rPr>
              <a:t> of the Earth.</a:t>
            </a:r>
            <a:endParaRPr lang="en-US" b="0" dirty="0">
              <a:effectLst/>
            </a:endParaRPr>
          </a:p>
          <a:p>
            <a:pPr rtl="0"/>
            <a:br>
              <a:rPr lang="en-US" b="0" dirty="0">
                <a:effectLst/>
              </a:rPr>
            </a:br>
            <a:r>
              <a:rPr lang="en-US" sz="1200" b="0" i="0" u="none" strike="noStrike" dirty="0">
                <a:effectLst/>
                <a:latin typeface="+mj-lt"/>
                <a:ea typeface="+mj-ea"/>
                <a:cs typeface="+mj-cs"/>
                <a:sym typeface="Calibri"/>
              </a:rPr>
              <a:t>Galileo Galilei (1564-1642)</a:t>
            </a:r>
            <a:endParaRPr lang="en-US" b="0" dirty="0">
              <a:effectLst/>
            </a:endParaRPr>
          </a:p>
          <a:p>
            <a:pPr rtl="0"/>
            <a:r>
              <a:rPr lang="en-US" sz="1200" b="0" i="0" u="none" strike="noStrike" dirty="0">
                <a:effectLst/>
                <a:latin typeface="+mj-lt"/>
                <a:ea typeface="+mj-ea"/>
                <a:cs typeface="+mj-cs"/>
                <a:sym typeface="Calibri"/>
              </a:rPr>
              <a:t>Leaning Tower of Pisa Experiment (1589-92) - Law of Falling Bodies</a:t>
            </a:r>
            <a:endParaRPr lang="en-US" b="0" dirty="0">
              <a:effectLst/>
            </a:endParaRPr>
          </a:p>
          <a:p>
            <a:pPr rtl="0"/>
            <a:r>
              <a:rPr lang="en-US" sz="1200" b="0" i="0" u="none" strike="noStrike" dirty="0">
                <a:effectLst/>
                <a:latin typeface="+mj-lt"/>
                <a:ea typeface="+mj-ea"/>
                <a:cs typeface="+mj-cs"/>
                <a:sym typeface="Calibri"/>
              </a:rPr>
              <a:t>Objects fall at the same speed, independent of their mass or shape</a:t>
            </a:r>
            <a:endParaRPr lang="en-US" b="0" dirty="0">
              <a:effectLst/>
            </a:endParaRPr>
          </a:p>
          <a:p>
            <a:pPr rtl="0"/>
            <a:br>
              <a:rPr lang="en-US" b="0" dirty="0">
                <a:effectLst/>
              </a:rPr>
            </a:br>
            <a:r>
              <a:rPr lang="en-US" sz="1200" b="0" i="0" u="none" strike="noStrike" dirty="0">
                <a:effectLst/>
                <a:latin typeface="+mj-lt"/>
                <a:ea typeface="+mj-ea"/>
                <a:cs typeface="+mj-cs"/>
                <a:sym typeface="Calibri"/>
              </a:rPr>
              <a:t>Isaac Newton (1643-1727)</a:t>
            </a:r>
            <a:endParaRPr lang="en-US" b="0" dirty="0">
              <a:effectLst/>
            </a:endParaRPr>
          </a:p>
          <a:p>
            <a:pPr rtl="0"/>
            <a:r>
              <a:rPr lang="en-US" sz="1200" b="0" i="0" u="none" strike="noStrike" dirty="0">
                <a:effectLst/>
                <a:latin typeface="+mj-lt"/>
                <a:ea typeface="+mj-ea"/>
                <a:cs typeface="+mj-cs"/>
                <a:sym typeface="Calibri"/>
              </a:rPr>
              <a:t>In 1687, English mathematician </a:t>
            </a:r>
            <a:r>
              <a:rPr lang="en-US" sz="1200" b="0" i="0" u="sng" strike="noStrike" dirty="0">
                <a:effectLst/>
                <a:latin typeface="+mj-lt"/>
                <a:ea typeface="+mj-ea"/>
                <a:cs typeface="+mj-cs"/>
                <a:sym typeface="Calibri"/>
                <a:hlinkClick r:id="rId7"/>
              </a:rPr>
              <a:t>Sir Isaac Newton</a:t>
            </a:r>
            <a:r>
              <a:rPr lang="en-US" sz="1200" b="0" i="0" u="none" strike="noStrike" dirty="0">
                <a:effectLst/>
                <a:latin typeface="+mj-lt"/>
                <a:ea typeface="+mj-ea"/>
                <a:cs typeface="+mj-cs"/>
                <a:sym typeface="Calibri"/>
              </a:rPr>
              <a:t> published </a:t>
            </a:r>
            <a:r>
              <a:rPr lang="en-US" sz="1200" b="0" i="1" u="sng" strike="noStrike" dirty="0">
                <a:effectLst/>
                <a:latin typeface="+mj-lt"/>
                <a:ea typeface="+mj-ea"/>
                <a:cs typeface="+mj-cs"/>
                <a:sym typeface="Calibri"/>
                <a:hlinkClick r:id="rId8"/>
              </a:rPr>
              <a:t>Principia</a:t>
            </a:r>
            <a:r>
              <a:rPr lang="en-US" sz="1200" b="0" i="0" u="none" strike="noStrike" dirty="0">
                <a:effectLst/>
                <a:latin typeface="+mj-lt"/>
                <a:ea typeface="+mj-ea"/>
                <a:cs typeface="+mj-cs"/>
                <a:sym typeface="Calibri"/>
              </a:rPr>
              <a:t>, which hypothesizes the </a:t>
            </a:r>
            <a:r>
              <a:rPr lang="en-US" sz="1200" b="0" i="0" u="sng" strike="noStrike" dirty="0">
                <a:effectLst/>
                <a:latin typeface="+mj-lt"/>
                <a:ea typeface="+mj-ea"/>
                <a:cs typeface="+mj-cs"/>
                <a:sym typeface="Calibri"/>
                <a:hlinkClick r:id="rId9"/>
              </a:rPr>
              <a:t>inverse-square law</a:t>
            </a:r>
            <a:r>
              <a:rPr lang="en-US" sz="1200" b="0" i="0" u="none" strike="noStrike" dirty="0">
                <a:effectLst/>
                <a:latin typeface="+mj-lt"/>
                <a:ea typeface="+mj-ea"/>
                <a:cs typeface="+mj-cs"/>
                <a:sym typeface="Calibri"/>
              </a:rPr>
              <a:t> of universal gravitation.</a:t>
            </a:r>
            <a:endParaRPr lang="en-US" b="0" dirty="0">
              <a:effectLst/>
            </a:endParaRPr>
          </a:p>
          <a:p>
            <a:pPr rtl="0"/>
            <a:br>
              <a:rPr lang="en-US" b="0" dirty="0">
                <a:effectLst/>
              </a:rPr>
            </a:br>
            <a:r>
              <a:rPr lang="en-US" sz="1200" b="0" i="0" u="none" strike="noStrike" dirty="0">
                <a:effectLst/>
                <a:latin typeface="+mj-lt"/>
                <a:ea typeface="+mj-ea"/>
                <a:cs typeface="+mj-cs"/>
                <a:sym typeface="Calibri"/>
              </a:rPr>
              <a:t>Albert Einstein (1879-1955)</a:t>
            </a:r>
            <a:endParaRPr lang="en-US" b="0" dirty="0">
              <a:effectLst/>
            </a:endParaRPr>
          </a:p>
          <a:p>
            <a:r>
              <a:rPr lang="en-US" sz="1200" b="0" i="0" u="none" strike="noStrike" dirty="0">
                <a:effectLst/>
                <a:latin typeface="+mj-lt"/>
                <a:ea typeface="+mj-ea"/>
                <a:cs typeface="+mj-cs"/>
                <a:sym typeface="Calibri"/>
              </a:rPr>
              <a:t>Between 1911-1915 Einstein developed the theory of general relativity.    In </a:t>
            </a:r>
            <a:r>
              <a:rPr lang="en-US" sz="1200" b="1" i="0" u="sng" strike="noStrike" dirty="0">
                <a:effectLst/>
                <a:latin typeface="+mj-lt"/>
                <a:ea typeface="+mj-ea"/>
                <a:cs typeface="+mj-cs"/>
                <a:sym typeface="Calibri"/>
                <a:hlinkClick r:id="rId10"/>
              </a:rPr>
              <a:t>general relativity</a:t>
            </a:r>
            <a:r>
              <a:rPr lang="en-US" sz="1200" b="0" i="0" u="none" strike="noStrike" dirty="0">
                <a:effectLst/>
                <a:latin typeface="+mj-lt"/>
                <a:ea typeface="+mj-ea"/>
                <a:cs typeface="+mj-cs"/>
                <a:sym typeface="Calibri"/>
              </a:rPr>
              <a:t>, the effects of gravitation are ascribed to </a:t>
            </a:r>
            <a:r>
              <a:rPr lang="en-US" sz="1200" b="0" i="0" u="sng" strike="noStrike" dirty="0">
                <a:effectLst/>
                <a:latin typeface="+mj-lt"/>
                <a:ea typeface="+mj-ea"/>
                <a:cs typeface="+mj-cs"/>
                <a:sym typeface="Calibri"/>
                <a:hlinkClick r:id="rId11"/>
              </a:rPr>
              <a:t>spacetime</a:t>
            </a:r>
            <a:r>
              <a:rPr lang="en-US" sz="1200" b="0" i="0" u="none" strike="noStrike" dirty="0">
                <a:effectLst/>
                <a:latin typeface="+mj-lt"/>
                <a:ea typeface="+mj-ea"/>
                <a:cs typeface="+mj-cs"/>
                <a:sym typeface="Calibri"/>
              </a:rPr>
              <a:t> </a:t>
            </a:r>
            <a:r>
              <a:rPr lang="en-US" sz="1200" b="0" i="0" u="sng" strike="noStrike" dirty="0">
                <a:effectLst/>
                <a:latin typeface="+mj-lt"/>
                <a:ea typeface="+mj-ea"/>
                <a:cs typeface="+mj-cs"/>
                <a:sym typeface="Calibri"/>
                <a:hlinkClick r:id="rId12"/>
              </a:rPr>
              <a:t>curvature</a:t>
            </a:r>
            <a:r>
              <a:rPr lang="en-US" sz="1200" b="0" i="0" u="none" strike="noStrike" dirty="0">
                <a:effectLst/>
                <a:latin typeface="+mj-lt"/>
                <a:ea typeface="+mj-ea"/>
                <a:cs typeface="+mj-cs"/>
                <a:sym typeface="Calibri"/>
              </a:rPr>
              <a:t> instead of to a force.  To deal with this difficulty, Einstein proposed that spacetime is curved by matter, and that free-falling objects are moving along locally straight paths in curved spacetime. (This type of path is called a </a:t>
            </a:r>
            <a:r>
              <a:rPr lang="en-US" sz="1200" b="0" i="0" u="sng" strike="noStrike" dirty="0">
                <a:effectLst/>
                <a:latin typeface="+mj-lt"/>
                <a:ea typeface="+mj-ea"/>
                <a:cs typeface="+mj-cs"/>
                <a:sym typeface="Calibri"/>
                <a:hlinkClick r:id="rId13"/>
              </a:rPr>
              <a:t>geodesic</a:t>
            </a:r>
            <a:r>
              <a:rPr lang="en-US" sz="1200" b="0" i="0" u="none" strike="noStrike" dirty="0">
                <a:effectLst/>
                <a:latin typeface="+mj-lt"/>
                <a:ea typeface="+mj-ea"/>
                <a:cs typeface="+mj-cs"/>
                <a:sym typeface="Calibri"/>
              </a:rPr>
              <a:t>).</a:t>
            </a:r>
          </a:p>
          <a:p>
            <a:endParaRPr lang="en-US" sz="1200" b="0" i="0" u="none" strike="noStrike" dirty="0">
              <a:effectLst/>
              <a:latin typeface="+mj-lt"/>
              <a:ea typeface="+mj-ea"/>
              <a:cs typeface="+mj-cs"/>
              <a:sym typeface="Calibri"/>
            </a:endParaRPr>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17</a:t>
            </a:fld>
            <a:endParaRPr lang="en-US"/>
          </a:p>
        </p:txBody>
      </p:sp>
    </p:spTree>
    <p:extLst>
      <p:ext uri="{BB962C8B-B14F-4D97-AF65-F5344CB8AC3E}">
        <p14:creationId xmlns:p14="http://schemas.microsoft.com/office/powerpoint/2010/main" val="7225450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information on GRAV-D</a:t>
            </a:r>
          </a:p>
          <a:p>
            <a:r>
              <a:rPr lang="en-US" dirty="0"/>
              <a:t>https://geodesy.noaa.gov/GRAV-D/</a:t>
            </a:r>
          </a:p>
          <a:p>
            <a:endParaRPr lang="en-US" dirty="0"/>
          </a:p>
          <a:p>
            <a:r>
              <a:rPr lang="en-US" dirty="0"/>
              <a:t>Data</a:t>
            </a:r>
            <a:r>
              <a:rPr lang="en-US" baseline="0" dirty="0"/>
              <a:t> Download for GRAV-D blocks</a:t>
            </a:r>
          </a:p>
          <a:p>
            <a:r>
              <a:rPr lang="en-US" dirty="0"/>
              <a:t>https://geodesy.noaa.gov/GRAV-D/data_products.shtml</a:t>
            </a:r>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18</a:t>
            </a:fld>
            <a:endParaRPr lang="en-US"/>
          </a:p>
        </p:txBody>
      </p:sp>
    </p:spTree>
    <p:extLst>
      <p:ext uri="{BB962C8B-B14F-4D97-AF65-F5344CB8AC3E}">
        <p14:creationId xmlns:p14="http://schemas.microsoft.com/office/powerpoint/2010/main" val="14364902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NSRS Modernization News</a:t>
            </a:r>
          </a:p>
          <a:p>
            <a:r>
              <a:rPr lang="en-US" dirty="0"/>
              <a:t>https://geodesy.noaa.gov/datums/newdatums/TrackOurProgress.shtml</a:t>
            </a:r>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19</a:t>
            </a:fld>
            <a:endParaRPr lang="en-US"/>
          </a:p>
        </p:txBody>
      </p:sp>
    </p:spTree>
    <p:extLst>
      <p:ext uri="{BB962C8B-B14F-4D97-AF65-F5344CB8AC3E}">
        <p14:creationId xmlns:p14="http://schemas.microsoft.com/office/powerpoint/2010/main" val="15237442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NSRS Modernization News</a:t>
            </a:r>
          </a:p>
          <a:p>
            <a:r>
              <a:rPr lang="en-US" dirty="0"/>
              <a:t>https://geodesy.noaa.gov/datums/newdatums/TrackOurProgress.shtml</a:t>
            </a:r>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20</a:t>
            </a:fld>
            <a:endParaRPr lang="en-US"/>
          </a:p>
        </p:txBody>
      </p:sp>
    </p:spTree>
    <p:extLst>
      <p:ext uri="{BB962C8B-B14F-4D97-AF65-F5344CB8AC3E}">
        <p14:creationId xmlns:p14="http://schemas.microsoft.com/office/powerpoint/2010/main" val="34243091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016A468-B10C-E94D-B4AE-FD48B5E66BC0}" type="datetimeFigureOut">
              <a:rPr lang="en-US" smtClean="0"/>
              <a:t>5/9/2024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2418638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16A468-B10C-E94D-B4AE-FD48B5E66BC0}" type="datetimeFigureOut">
              <a:rPr lang="en-US" smtClean="0"/>
              <a:t>5/9/2024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193548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16A468-B10C-E94D-B4AE-FD48B5E66BC0}" type="datetimeFigureOut">
              <a:rPr lang="en-US" smtClean="0"/>
              <a:t>5/9/2024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196453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16A468-B10C-E94D-B4AE-FD48B5E66BC0}" type="datetimeFigureOut">
              <a:rPr lang="en-US" smtClean="0"/>
              <a:t>5/9/2024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0489919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16A468-B10C-E94D-B4AE-FD48B5E66BC0}" type="datetimeFigureOut">
              <a:rPr lang="en-US" smtClean="0"/>
              <a:t>5/9/2024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1121366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16A468-B10C-E94D-B4AE-FD48B5E66BC0}" type="datetimeFigureOut">
              <a:rPr lang="en-US" smtClean="0"/>
              <a:t>5/9/2024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8688826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16A468-B10C-E94D-B4AE-FD48B5E66BC0}" type="datetimeFigureOut">
              <a:rPr lang="en-US" smtClean="0"/>
              <a:t>5/9/2024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7288247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16A468-B10C-E94D-B4AE-FD48B5E66BC0}" type="datetimeFigureOut">
              <a:rPr lang="en-US" smtClean="0"/>
              <a:t>5/9/2024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937801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16A468-B10C-E94D-B4AE-FD48B5E66BC0}" type="datetimeFigureOut">
              <a:rPr lang="en-US" smtClean="0"/>
              <a:t>5/9/2024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2933096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16A468-B10C-E94D-B4AE-FD48B5E66BC0}" type="datetimeFigureOut">
              <a:rPr lang="en-US" smtClean="0"/>
              <a:t>5/9/2024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6985603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16A468-B10C-E94D-B4AE-FD48B5E66BC0}" type="datetimeFigureOut">
              <a:rPr lang="en-US" smtClean="0"/>
              <a:t>5/9/2024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8292703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fld id="{F016A468-B10C-E94D-B4AE-FD48B5E66BC0}" type="datetimeFigureOut">
              <a:rPr lang="en-US" smtClean="0"/>
              <a:pPr/>
              <a:t>5/9/2024</a:t>
            </a:fld>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latin typeface="+mj-lt"/>
              </a:defRPr>
            </a:lvl1pPr>
          </a:lstStyle>
          <a:p>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D3D538F9-49A3-B84F-B36B-A7030CDE5D5B}" type="slidenum">
              <a:rPr lang="en-US" smtClean="0"/>
              <a:t>‹#›</a:t>
            </a:fld>
            <a:endParaRPr lang="en-US" dirty="0"/>
          </a:p>
        </p:txBody>
      </p:sp>
    </p:spTree>
    <p:extLst>
      <p:ext uri="{BB962C8B-B14F-4D97-AF65-F5344CB8AC3E}">
        <p14:creationId xmlns:p14="http://schemas.microsoft.com/office/powerpoint/2010/main" val="17639657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j-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j-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j-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j-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j-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34.png"/><Relationship Id="rId4" Type="http://schemas.openxmlformats.org/officeDocument/2006/relationships/image" Target="../media/image4.jpg"/></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jpeg"/></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gif"/><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5.jpg"/><Relationship Id="rId4" Type="http://schemas.openxmlformats.org/officeDocument/2006/relationships/image" Target="../media/image44.jpeg"/></Relationships>
</file>

<file path=ppt/slides/_rels/slide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4.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2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52.gif"/><Relationship Id="rId4" Type="http://schemas.openxmlformats.org/officeDocument/2006/relationships/image" Target="../media/image51.gif"/></Relationships>
</file>

<file path=ppt/slides/_rels/slide2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jpeg"/></Relationships>
</file>

<file path=ppt/slides/_rels/slide2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JPG"/><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62.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63.jpg"/><Relationship Id="rId4" Type="http://schemas.openxmlformats.org/officeDocument/2006/relationships/image" Target="../media/image4.jpg"/></Relationships>
</file>

<file path=ppt/slides/_rels/slide3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3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3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3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3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3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3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39.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77.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png"/></Relationships>
</file>

<file path=ppt/slides/_rels/slide4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80.png"/></Relationships>
</file>

<file path=ppt/slides/_rels/slide4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83.jpeg"/><Relationship Id="rId4" Type="http://schemas.openxmlformats.org/officeDocument/2006/relationships/image" Target="../media/image82.jpeg"/></Relationships>
</file>

<file path=ppt/slides/_rels/slide4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85.jpeg"/><Relationship Id="rId4" Type="http://schemas.openxmlformats.org/officeDocument/2006/relationships/image" Target="../media/image84.jpeg"/></Relationships>
</file>

<file path=ppt/slides/_rels/slide4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86.png"/></Relationships>
</file>

<file path=ppt/slides/_rels/slide4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4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4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48.xml.rels><?xml version="1.0" encoding="UTF-8" standalone="yes"?>
<Relationships xmlns="http://schemas.openxmlformats.org/package/2006/relationships"><Relationship Id="rId8" Type="http://schemas.openxmlformats.org/officeDocument/2006/relationships/hyperlink" Target="https://noaa.maps.arcgis.com/home/item.html?id=b34695d9c72e47bbb7f13d335b02ebde" TargetMode="External"/><Relationship Id="rId13" Type="http://schemas.openxmlformats.org/officeDocument/2006/relationships/hyperlink" Target="https://noaa.maps.arcgis.com/home/item.html?id=127f3b3819154a32b9615a101d310379" TargetMode="External"/><Relationship Id="rId18" Type="http://schemas.openxmlformats.org/officeDocument/2006/relationships/hyperlink" Target="https://noaa.maps.arcgis.com/home/item.html?id=9a1cb878e35d4b6cb374140603e03cb1" TargetMode="External"/><Relationship Id="rId3" Type="http://schemas.openxmlformats.org/officeDocument/2006/relationships/image" Target="../media/image4.jpg"/><Relationship Id="rId7" Type="http://schemas.openxmlformats.org/officeDocument/2006/relationships/hyperlink" Target="https://noaa.maps.arcgis.com/home/item.html?id=b56699b6834a43329dbf0ebe7933ff03" TargetMode="External"/><Relationship Id="rId12" Type="http://schemas.openxmlformats.org/officeDocument/2006/relationships/hyperlink" Target="https://noaa.maps.arcgis.com/home/item.html?id=2fd6cb0d6dae41e0b8ee04f853890cf6" TargetMode="External"/><Relationship Id="rId17" Type="http://schemas.openxmlformats.org/officeDocument/2006/relationships/hyperlink" Target="https://noaa.maps.arcgis.com/home/item.html?id=298dd46b769743a8a94316bba88499fa" TargetMode="External"/><Relationship Id="rId2" Type="http://schemas.openxmlformats.org/officeDocument/2006/relationships/notesSlide" Target="../notesSlides/notesSlide37.xml"/><Relationship Id="rId16" Type="http://schemas.openxmlformats.org/officeDocument/2006/relationships/hyperlink" Target="https://noaa.maps.arcgis.com/home/item.html?id=b859b2c4a8f747f9893abb3aab0072e3" TargetMode="External"/><Relationship Id="rId1" Type="http://schemas.openxmlformats.org/officeDocument/2006/relationships/slideLayout" Target="../slideLayouts/slideLayout2.xml"/><Relationship Id="rId6" Type="http://schemas.openxmlformats.org/officeDocument/2006/relationships/hyperlink" Target="https://noaa.maps.arcgis.com/home/item.html?id=ce27f315e22b4998b857adc9ebeb8e1b" TargetMode="External"/><Relationship Id="rId11" Type="http://schemas.openxmlformats.org/officeDocument/2006/relationships/hyperlink" Target="https://noaa.maps.arcgis.com/home/item.html?id=a67c368676a94ffe963e8c3a1458eac0" TargetMode="External"/><Relationship Id="rId5" Type="http://schemas.openxmlformats.org/officeDocument/2006/relationships/hyperlink" Target="https://noaa.maps.arcgis.com/home/item.html?id=2d16e70b9f94425db3b747190fd57723" TargetMode="External"/><Relationship Id="rId15" Type="http://schemas.openxmlformats.org/officeDocument/2006/relationships/hyperlink" Target="https://noaa.maps.arcgis.com/home/item.html?id=45718382e5ac4c37874a4a445895262a" TargetMode="External"/><Relationship Id="rId10" Type="http://schemas.openxmlformats.org/officeDocument/2006/relationships/hyperlink" Target="https://noaa.maps.arcgis.com/home/item.html?id=a2310a62557442898a7ba1324510d9a4" TargetMode="External"/><Relationship Id="rId4" Type="http://schemas.openxmlformats.org/officeDocument/2006/relationships/hyperlink" Target="https://noaa.maps.arcgis.com/home/item.html?id=796bb54c74b84b8e96ed9591290246b1" TargetMode="External"/><Relationship Id="rId9" Type="http://schemas.openxmlformats.org/officeDocument/2006/relationships/hyperlink" Target="https://noaa.maps.arcgis.com/home/item.html?id=e69a13673af84e57b4e9098661f8f71d" TargetMode="External"/><Relationship Id="rId14" Type="http://schemas.openxmlformats.org/officeDocument/2006/relationships/hyperlink" Target="https://noaa.maps.arcgis.com/home/item.html?id=c5d4f181f7ca468ca8032db0ec7a8900"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94.png"/><Relationship Id="rId4" Type="http://schemas.openxmlformats.org/officeDocument/2006/relationships/image" Target="../media/image93.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5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5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40.gif"/><Relationship Id="rId4" Type="http://schemas.openxmlformats.org/officeDocument/2006/relationships/image" Target="../media/image97.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4.jpg"/><Relationship Id="rId7"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23DCB8E-0EF3-45E1-8291-153308F846C5}"/>
              </a:ext>
            </a:extLst>
          </p:cNvPr>
          <p:cNvSpPr>
            <a:spLocks noGrp="1"/>
          </p:cNvSpPr>
          <p:nvPr>
            <p:ph type="ctrTitle"/>
          </p:nvPr>
        </p:nvSpPr>
        <p:spPr>
          <a:xfrm>
            <a:off x="685800" y="1921012"/>
            <a:ext cx="7772400" cy="1102519"/>
          </a:xfrm>
        </p:spPr>
        <p:txBody>
          <a:bodyPr>
            <a:normAutofit fontScale="90000"/>
          </a:bodyPr>
          <a:lstStyle/>
          <a:p>
            <a:r>
              <a:rPr lang="en-US" sz="3100" dirty="0">
                <a:solidFill>
                  <a:srgbClr val="002E97"/>
                </a:solidFill>
                <a:latin typeface="+mn-lt"/>
                <a:cs typeface="Times New Roman" panose="02020603050405020304" pitchFamily="18" charset="0"/>
              </a:rPr>
              <a:t>The National Spatial Reference System:</a:t>
            </a:r>
            <a:br>
              <a:rPr lang="en-US" sz="3100" dirty="0">
                <a:solidFill>
                  <a:srgbClr val="002E97"/>
                </a:solidFill>
                <a:latin typeface="+mn-lt"/>
                <a:cs typeface="Times New Roman" panose="02020603050405020304" pitchFamily="18" charset="0"/>
              </a:rPr>
            </a:br>
            <a:r>
              <a:rPr lang="en-US" sz="3100" dirty="0">
                <a:solidFill>
                  <a:srgbClr val="002E97"/>
                </a:solidFill>
                <a:latin typeface="+mn-lt"/>
                <a:cs typeface="Times New Roman" panose="02020603050405020304" pitchFamily="18" charset="0"/>
              </a:rPr>
              <a:t>the Common Foundation of Surveying and GIS</a:t>
            </a:r>
            <a:endParaRPr lang="en-US" dirty="0">
              <a:solidFill>
                <a:srgbClr val="002E97"/>
              </a:solidFill>
              <a:latin typeface="+mn-lt"/>
              <a:cs typeface="Times New Roman" panose="02020603050405020304" pitchFamily="18" charset="0"/>
            </a:endParaRPr>
          </a:p>
        </p:txBody>
      </p:sp>
      <p:sp>
        <p:nvSpPr>
          <p:cNvPr id="7" name="Subtitle 6">
            <a:extLst>
              <a:ext uri="{FF2B5EF4-FFF2-40B4-BE49-F238E27FC236}">
                <a16:creationId xmlns:a16="http://schemas.microsoft.com/office/drawing/2014/main" id="{7F679344-B299-4232-90D5-6B20C2CF8B3A}"/>
              </a:ext>
            </a:extLst>
          </p:cNvPr>
          <p:cNvSpPr>
            <a:spLocks noGrp="1"/>
          </p:cNvSpPr>
          <p:nvPr>
            <p:ph type="subTitle" idx="1"/>
          </p:nvPr>
        </p:nvSpPr>
        <p:spPr>
          <a:xfrm>
            <a:off x="1371600" y="3162925"/>
            <a:ext cx="6400800" cy="794478"/>
          </a:xfrm>
        </p:spPr>
        <p:txBody>
          <a:bodyPr>
            <a:normAutofit fontScale="92500"/>
          </a:bodyPr>
          <a:lstStyle/>
          <a:p>
            <a:r>
              <a:rPr lang="en-US" dirty="0">
                <a:solidFill>
                  <a:srgbClr val="002E97"/>
                </a:solidFill>
                <a:latin typeface="+mn-lt"/>
                <a:cs typeface="Times New Roman" panose="02020603050405020304" pitchFamily="18" charset="0"/>
              </a:rPr>
              <a:t>2024 Elevations Geospatial Summit</a:t>
            </a:r>
          </a:p>
        </p:txBody>
      </p:sp>
      <p:sp>
        <p:nvSpPr>
          <p:cNvPr id="2" name="TextBox 1">
            <a:extLst>
              <a:ext uri="{FF2B5EF4-FFF2-40B4-BE49-F238E27FC236}">
                <a16:creationId xmlns:a16="http://schemas.microsoft.com/office/drawing/2014/main" id="{869E4941-2977-4664-A813-6AAF754B5E26}"/>
              </a:ext>
            </a:extLst>
          </p:cNvPr>
          <p:cNvSpPr txBox="1"/>
          <p:nvPr/>
        </p:nvSpPr>
        <p:spPr>
          <a:xfrm>
            <a:off x="189186" y="4446977"/>
            <a:ext cx="1454244" cy="369332"/>
          </a:xfrm>
          <a:prstGeom prst="rect">
            <a:avLst/>
          </a:prstGeom>
          <a:noFill/>
        </p:spPr>
        <p:txBody>
          <a:bodyPr wrap="none" rtlCol="0">
            <a:spAutoFit/>
          </a:bodyPr>
          <a:lstStyle/>
          <a:p>
            <a:r>
              <a:rPr lang="en-US" dirty="0">
                <a:solidFill>
                  <a:srgbClr val="002E97"/>
                </a:solidFill>
              </a:rPr>
              <a:t>May 9, 2024</a:t>
            </a:r>
          </a:p>
        </p:txBody>
      </p:sp>
      <p:sp>
        <p:nvSpPr>
          <p:cNvPr id="6" name="TextBox 4">
            <a:extLst>
              <a:ext uri="{FF2B5EF4-FFF2-40B4-BE49-F238E27FC236}">
                <a16:creationId xmlns:a16="http://schemas.microsoft.com/office/drawing/2014/main" id="{356B02E4-34C6-415D-A0F5-19C71336F17C}"/>
              </a:ext>
            </a:extLst>
          </p:cNvPr>
          <p:cNvSpPr txBox="1"/>
          <p:nvPr/>
        </p:nvSpPr>
        <p:spPr>
          <a:xfrm>
            <a:off x="6473128" y="4169978"/>
            <a:ext cx="2391037"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r">
              <a:defRPr>
                <a:solidFill>
                  <a:srgbClr val="17375E"/>
                </a:solidFill>
                <a:latin typeface="Times New Roman"/>
                <a:ea typeface="Times New Roman"/>
                <a:cs typeface="Times New Roman"/>
                <a:sym typeface="Times New Roman"/>
              </a:defRPr>
            </a:pPr>
            <a:r>
              <a:rPr dirty="0">
                <a:solidFill>
                  <a:srgbClr val="002E97"/>
                </a:solidFill>
                <a:latin typeface="Arial" panose="020B0604020202020204" pitchFamily="34" charset="0"/>
                <a:cs typeface="Arial" panose="020B0604020202020204" pitchFamily="34" charset="0"/>
              </a:rPr>
              <a:t>Brian Shaw</a:t>
            </a:r>
          </a:p>
          <a:p>
            <a:pPr algn="r">
              <a:defRPr>
                <a:solidFill>
                  <a:srgbClr val="17375E"/>
                </a:solidFill>
                <a:latin typeface="Times New Roman"/>
                <a:ea typeface="Times New Roman"/>
                <a:cs typeface="Times New Roman"/>
                <a:sym typeface="Times New Roman"/>
              </a:defRPr>
            </a:pPr>
            <a:r>
              <a:rPr dirty="0">
                <a:solidFill>
                  <a:srgbClr val="002E97"/>
                </a:solidFill>
                <a:latin typeface="Arial" panose="020B0604020202020204" pitchFamily="34" charset="0"/>
                <a:cs typeface="Arial" panose="020B0604020202020204" pitchFamily="34" charset="0"/>
              </a:rPr>
              <a:t>brian.shaw@noaa.gov</a:t>
            </a:r>
          </a:p>
        </p:txBody>
      </p:sp>
    </p:spTree>
    <p:extLst>
      <p:ext uri="{BB962C8B-B14F-4D97-AF65-F5344CB8AC3E}">
        <p14:creationId xmlns:p14="http://schemas.microsoft.com/office/powerpoint/2010/main" val="34131841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Autofit/>
          </a:bodyPr>
          <a:lstStyle/>
          <a:p>
            <a:r>
              <a:rPr lang="en-US" sz="3200" dirty="0">
                <a:solidFill>
                  <a:srgbClr val="002E97"/>
                </a:solidFill>
                <a:latin typeface="+mn-lt"/>
                <a:cs typeface="Times New Roman" panose="02020603050405020304" pitchFamily="18" charset="0"/>
              </a:rPr>
              <a:t>NGS’s Historical Horizontal Networks</a:t>
            </a:r>
          </a:p>
        </p:txBody>
      </p:sp>
      <p:pic>
        <p:nvPicPr>
          <p:cNvPr id="4" name="Picture 1" descr="US Standard Datum of 1900 map">
            <a:extLst>
              <a:ext uri="{FF2B5EF4-FFF2-40B4-BE49-F238E27FC236}">
                <a16:creationId xmlns:a16="http://schemas.microsoft.com/office/drawing/2014/main" id="{151AA029-83B3-424B-9FB4-7F24824C38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3114"/>
          <a:stretch/>
        </p:blipFill>
        <p:spPr bwMode="auto">
          <a:xfrm>
            <a:off x="92520" y="1078064"/>
            <a:ext cx="4202076" cy="2569026"/>
          </a:xfrm>
          <a:prstGeom prst="rect">
            <a:avLst/>
          </a:prstGeom>
          <a:noFill/>
          <a:ln w="12700">
            <a:solidFill>
              <a:srgbClr val="000000"/>
            </a:solidFill>
            <a:miter lim="800000"/>
            <a:headEnd/>
            <a:tailEnd/>
          </a:ln>
          <a:effectLst>
            <a:softEdge rad="0"/>
          </a:effectLst>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F4F81E9C-7FDA-440F-B915-59C84878E56D}"/>
              </a:ext>
            </a:extLst>
          </p:cNvPr>
          <p:cNvSpPr>
            <a:spLocks noChangeArrowheads="1"/>
          </p:cNvSpPr>
          <p:nvPr/>
        </p:nvSpPr>
        <p:spPr bwMode="auto">
          <a:xfrm>
            <a:off x="891549" y="4574761"/>
            <a:ext cx="69738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a:spcBef>
                <a:spcPct val="0"/>
              </a:spcBef>
              <a:buFontTx/>
              <a:buNone/>
            </a:pPr>
            <a:r>
              <a:rPr lang="en-US" altLang="en-US" sz="1800" dirty="0">
                <a:solidFill>
                  <a:srgbClr val="002E97"/>
                </a:solidFill>
                <a:latin typeface="Arial" panose="020B0604020202020204" pitchFamily="34" charset="0"/>
              </a:rPr>
              <a:t>http://www.geodesy.noaa.gov/PUBS_LIB/NADof1983.pdf</a:t>
            </a:r>
          </a:p>
        </p:txBody>
      </p:sp>
      <p:sp>
        <p:nvSpPr>
          <p:cNvPr id="6" name="Rectangle 2">
            <a:extLst>
              <a:ext uri="{FF2B5EF4-FFF2-40B4-BE49-F238E27FC236}">
                <a16:creationId xmlns:a16="http://schemas.microsoft.com/office/drawing/2014/main" id="{51AFC003-0913-4DDE-BCBB-D3FF6F5CB1DC}"/>
              </a:ext>
            </a:extLst>
          </p:cNvPr>
          <p:cNvSpPr txBox="1"/>
          <p:nvPr/>
        </p:nvSpPr>
        <p:spPr>
          <a:xfrm>
            <a:off x="973192" y="3842823"/>
            <a:ext cx="2440731"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3000">
                <a:solidFill>
                  <a:srgbClr val="17375E"/>
                </a:solidFill>
                <a:latin typeface="Arial"/>
                <a:ea typeface="Arial"/>
                <a:cs typeface="Arial"/>
                <a:sym typeface="Arial"/>
              </a:defRPr>
            </a:pPr>
            <a:r>
              <a:rPr lang="en-US" sz="1600" dirty="0">
                <a:solidFill>
                  <a:srgbClr val="002E97"/>
                </a:solidFill>
                <a:latin typeface="Arial" panose="020B0604020202020204" pitchFamily="34" charset="0"/>
                <a:cs typeface="Arial" panose="020B0604020202020204" pitchFamily="34" charset="0"/>
              </a:rPr>
              <a:t>US Standard Datum 1900</a:t>
            </a:r>
          </a:p>
        </p:txBody>
      </p:sp>
      <p:pic>
        <p:nvPicPr>
          <p:cNvPr id="7" name="Picture 1" descr="North American Datum of 1927 Map">
            <a:extLst>
              <a:ext uri="{FF2B5EF4-FFF2-40B4-BE49-F238E27FC236}">
                <a16:creationId xmlns:a16="http://schemas.microsoft.com/office/drawing/2014/main" id="{BCC885FE-84EA-4C1E-8966-13A78362EFA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89865" y="1086184"/>
            <a:ext cx="4042696" cy="2756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a:extLst>
              <a:ext uri="{FF2B5EF4-FFF2-40B4-BE49-F238E27FC236}">
                <a16:creationId xmlns:a16="http://schemas.microsoft.com/office/drawing/2014/main" id="{BECBAFDF-77EE-473A-9D46-7779761315D9}"/>
              </a:ext>
            </a:extLst>
          </p:cNvPr>
          <p:cNvSpPr txBox="1"/>
          <p:nvPr/>
        </p:nvSpPr>
        <p:spPr>
          <a:xfrm>
            <a:off x="4594343" y="3842823"/>
            <a:ext cx="3833740"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defRPr sz="3000">
                <a:solidFill>
                  <a:srgbClr val="17375E"/>
                </a:solidFill>
                <a:latin typeface="Arial"/>
                <a:ea typeface="Arial"/>
                <a:cs typeface="Arial"/>
                <a:sym typeface="Arial"/>
              </a:defRPr>
            </a:pPr>
            <a:r>
              <a:rPr lang="en-US" sz="1600" dirty="0">
                <a:solidFill>
                  <a:srgbClr val="002E97"/>
                </a:solidFill>
                <a:latin typeface="Arial" panose="020B0604020202020204" pitchFamily="34" charset="0"/>
                <a:cs typeface="Arial" panose="020B0604020202020204" pitchFamily="34" charset="0"/>
              </a:rPr>
              <a:t>North American Datum of 1927 (NAD 27)</a:t>
            </a:r>
          </a:p>
        </p:txBody>
      </p:sp>
    </p:spTree>
    <p:extLst>
      <p:ext uri="{BB962C8B-B14F-4D97-AF65-F5344CB8AC3E}">
        <p14:creationId xmlns:p14="http://schemas.microsoft.com/office/powerpoint/2010/main" val="8074205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200" dirty="0">
                <a:solidFill>
                  <a:srgbClr val="002E97"/>
                </a:solidFill>
                <a:latin typeface="+mn-lt"/>
                <a:cs typeface="Times New Roman" panose="02020603050405020304" pitchFamily="18" charset="0"/>
              </a:rPr>
              <a:t>1983 Control Networks</a:t>
            </a:r>
          </a:p>
        </p:txBody>
      </p:sp>
      <p:pic>
        <p:nvPicPr>
          <p:cNvPr id="4" name="Picture 3" descr="Status of Horizontal Control 1983">
            <a:extLst>
              <a:ext uri="{FF2B5EF4-FFF2-40B4-BE49-F238E27FC236}">
                <a16:creationId xmlns:a16="http://schemas.microsoft.com/office/drawing/2014/main" id="{52CF425C-773F-45A4-B701-F2451DB5737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6473" y="1009595"/>
            <a:ext cx="4310424" cy="2828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CA6B4027-B52B-4036-AAF7-FC3D49F71EE5}"/>
              </a:ext>
            </a:extLst>
          </p:cNvPr>
          <p:cNvSpPr txBox="1">
            <a:spLocks noChangeArrowheads="1"/>
          </p:cNvSpPr>
          <p:nvPr/>
        </p:nvSpPr>
        <p:spPr bwMode="auto">
          <a:xfrm>
            <a:off x="327545" y="3888730"/>
            <a:ext cx="396828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a:spcBef>
                <a:spcPct val="0"/>
              </a:spcBef>
              <a:buFontTx/>
              <a:buNone/>
            </a:pPr>
            <a:r>
              <a:rPr lang="en-US" altLang="en-US" sz="2000" dirty="0">
                <a:solidFill>
                  <a:srgbClr val="002E97"/>
                </a:solidFill>
                <a:latin typeface="Arial" panose="020B0604020202020204" pitchFamily="34" charset="0"/>
              </a:rPr>
              <a:t>Status of Horizontal Control 1983</a:t>
            </a:r>
          </a:p>
        </p:txBody>
      </p:sp>
      <p:pic>
        <p:nvPicPr>
          <p:cNvPr id="6" name="Picture 1" descr="Status of Vertical Control 1983">
            <a:extLst>
              <a:ext uri="{FF2B5EF4-FFF2-40B4-BE49-F238E27FC236}">
                <a16:creationId xmlns:a16="http://schemas.microsoft.com/office/drawing/2014/main" id="{8B7FC7DB-3E84-4DBF-8F94-AB214AF6BAD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7105" y="1009594"/>
            <a:ext cx="4350244" cy="2828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2">
            <a:extLst>
              <a:ext uri="{FF2B5EF4-FFF2-40B4-BE49-F238E27FC236}">
                <a16:creationId xmlns:a16="http://schemas.microsoft.com/office/drawing/2014/main" id="{F45EE6CD-2DF1-47E7-A69D-7407C7D0AD67}"/>
              </a:ext>
            </a:extLst>
          </p:cNvPr>
          <p:cNvSpPr txBox="1">
            <a:spLocks noChangeArrowheads="1"/>
          </p:cNvSpPr>
          <p:nvPr/>
        </p:nvSpPr>
        <p:spPr bwMode="auto">
          <a:xfrm>
            <a:off x="5036932" y="3888730"/>
            <a:ext cx="36288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a:spcBef>
                <a:spcPct val="0"/>
              </a:spcBef>
              <a:buFontTx/>
              <a:buNone/>
            </a:pPr>
            <a:r>
              <a:rPr lang="en-US" altLang="en-US" sz="2000" dirty="0">
                <a:solidFill>
                  <a:srgbClr val="002E97"/>
                </a:solidFill>
                <a:latin typeface="Arial" panose="020B0604020202020204" pitchFamily="34" charset="0"/>
              </a:rPr>
              <a:t>Status of Vertical Control 1983</a:t>
            </a:r>
          </a:p>
        </p:txBody>
      </p:sp>
    </p:spTree>
    <p:extLst>
      <p:ext uri="{BB962C8B-B14F-4D97-AF65-F5344CB8AC3E}">
        <p14:creationId xmlns:p14="http://schemas.microsoft.com/office/powerpoint/2010/main" val="32552792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3988676" y="475407"/>
            <a:ext cx="4698124" cy="857250"/>
          </a:xfrm>
        </p:spPr>
        <p:txBody>
          <a:bodyPr/>
          <a:lstStyle/>
          <a:p>
            <a:r>
              <a:rPr lang="en-US" dirty="0">
                <a:solidFill>
                  <a:srgbClr val="002E97"/>
                </a:solidFill>
                <a:latin typeface="+mn-lt"/>
                <a:cs typeface="Times New Roman" panose="02020603050405020304" pitchFamily="18" charset="0"/>
              </a:rPr>
              <a:t>The Bilby Tower</a:t>
            </a:r>
          </a:p>
        </p:txBody>
      </p:sp>
      <p:pic>
        <p:nvPicPr>
          <p:cNvPr id="4" name="Picture 2" descr="Photo of Bilby Tower plans">
            <a:extLst>
              <a:ext uri="{FF2B5EF4-FFF2-40B4-BE49-F238E27FC236}">
                <a16:creationId xmlns:a16="http://schemas.microsoft.com/office/drawing/2014/main" id="{987B3EC8-EB23-4C58-96C1-D53AECC2F6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6713"/>
            <a:ext cx="4014216" cy="4775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Photo of the First Bilby Tower Ever Built">
            <a:extLst>
              <a:ext uri="{FF2B5EF4-FFF2-40B4-BE49-F238E27FC236}">
                <a16:creationId xmlns:a16="http://schemas.microsoft.com/office/drawing/2014/main" id="{D9A9928D-883C-4405-950E-70435B0052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6624" y="1373014"/>
            <a:ext cx="3038887" cy="3665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81576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4" name="HistoricalSurveyingNetworks" descr="Movie of the 1983 Control Networks">
            <a:hlinkClick r:id="" action="ppaction://media"/>
            <a:extLst>
              <a:ext uri="{FF2B5EF4-FFF2-40B4-BE49-F238E27FC236}">
                <a16:creationId xmlns:a16="http://schemas.microsoft.com/office/drawing/2014/main" id="{EDBC99A8-4BA3-469A-86BD-A94EC8F3FCB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24210494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45394"/>
            <a:ext cx="8229600" cy="857250"/>
          </a:xfrm>
        </p:spPr>
        <p:txBody>
          <a:bodyPr>
            <a:normAutofit/>
          </a:bodyPr>
          <a:lstStyle/>
          <a:p>
            <a:r>
              <a:rPr lang="en-US" sz="3600" dirty="0">
                <a:solidFill>
                  <a:srgbClr val="002E97"/>
                </a:solidFill>
                <a:latin typeface="+mn-lt"/>
                <a:cs typeface="Times New Roman" panose="02020603050405020304" pitchFamily="18" charset="0"/>
              </a:rPr>
              <a:t>The Importance of Geodesy</a:t>
            </a:r>
          </a:p>
        </p:txBody>
      </p:sp>
      <p:pic>
        <p:nvPicPr>
          <p:cNvPr id="4" name="Picture 3" descr="Map of Hassler's First Field Work around New York Harbor">
            <a:extLst>
              <a:ext uri="{FF2B5EF4-FFF2-40B4-BE49-F238E27FC236}">
                <a16:creationId xmlns:a16="http://schemas.microsoft.com/office/drawing/2014/main" id="{A2C46BC9-9619-4A39-9E1B-0AD0CAD4958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222" t="5185" r="5643" b="20556"/>
          <a:stretch/>
        </p:blipFill>
        <p:spPr>
          <a:xfrm>
            <a:off x="87121" y="1228715"/>
            <a:ext cx="2752725" cy="3819525"/>
          </a:xfrm>
          <a:prstGeom prst="rect">
            <a:avLst/>
          </a:prstGeom>
        </p:spPr>
      </p:pic>
      <p:sp>
        <p:nvSpPr>
          <p:cNvPr id="5" name="TextBox 4">
            <a:extLst>
              <a:ext uri="{FF2B5EF4-FFF2-40B4-BE49-F238E27FC236}">
                <a16:creationId xmlns:a16="http://schemas.microsoft.com/office/drawing/2014/main" id="{6AA77FC2-832A-40AB-AAC4-DDBFCDDBCCAA}"/>
              </a:ext>
            </a:extLst>
          </p:cNvPr>
          <p:cNvSpPr txBox="1"/>
          <p:nvPr/>
        </p:nvSpPr>
        <p:spPr>
          <a:xfrm>
            <a:off x="41326" y="4408519"/>
            <a:ext cx="1759454" cy="553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Calibri"/>
              </a:rPr>
              <a:t>1816-1817</a:t>
            </a:r>
          </a:p>
        </p:txBody>
      </p:sp>
      <p:pic>
        <p:nvPicPr>
          <p:cNvPr id="6" name="Picture 5" descr="Map of Geodetic Control Diagram around New York Harbor">
            <a:extLst>
              <a:ext uri="{FF2B5EF4-FFF2-40B4-BE49-F238E27FC236}">
                <a16:creationId xmlns:a16="http://schemas.microsoft.com/office/drawing/2014/main" id="{D85DF5F1-ECEF-4BD0-B17E-9473090833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84070" y="1228715"/>
            <a:ext cx="2897097" cy="3686175"/>
          </a:xfrm>
          <a:prstGeom prst="rect">
            <a:avLst/>
          </a:prstGeom>
        </p:spPr>
      </p:pic>
      <p:sp>
        <p:nvSpPr>
          <p:cNvPr id="7" name="TextBox 6">
            <a:extLst>
              <a:ext uri="{FF2B5EF4-FFF2-40B4-BE49-F238E27FC236}">
                <a16:creationId xmlns:a16="http://schemas.microsoft.com/office/drawing/2014/main" id="{C3796306-D355-41A0-9194-67FD935CEC74}"/>
              </a:ext>
            </a:extLst>
          </p:cNvPr>
          <p:cNvSpPr txBox="1"/>
          <p:nvPr/>
        </p:nvSpPr>
        <p:spPr>
          <a:xfrm>
            <a:off x="4001732" y="4397438"/>
            <a:ext cx="861772" cy="553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Calibri"/>
              </a:rPr>
              <a:t>1969</a:t>
            </a:r>
          </a:p>
        </p:txBody>
      </p:sp>
      <p:pic>
        <p:nvPicPr>
          <p:cNvPr id="8" name="Picture 7" descr="Map of New York Harbor Nautical Chart">
            <a:extLst>
              <a:ext uri="{FF2B5EF4-FFF2-40B4-BE49-F238E27FC236}">
                <a16:creationId xmlns:a16="http://schemas.microsoft.com/office/drawing/2014/main" id="{6350692E-884B-418B-8759-936E992F4994}"/>
              </a:ext>
            </a:extLst>
          </p:cNvPr>
          <p:cNvPicPr>
            <a:picLocks noChangeAspect="1"/>
          </p:cNvPicPr>
          <p:nvPr/>
        </p:nvPicPr>
        <p:blipFill>
          <a:blip r:embed="rId5"/>
          <a:stretch>
            <a:fillRect/>
          </a:stretch>
        </p:blipFill>
        <p:spPr>
          <a:xfrm>
            <a:off x="6062293" y="1228715"/>
            <a:ext cx="2855774" cy="3686176"/>
          </a:xfrm>
          <a:prstGeom prst="rect">
            <a:avLst/>
          </a:prstGeom>
        </p:spPr>
      </p:pic>
      <p:pic>
        <p:nvPicPr>
          <p:cNvPr id="9" name="Picture 8" descr="Map of 2011 National Adjustment around New York Harbor">
            <a:extLst>
              <a:ext uri="{FF2B5EF4-FFF2-40B4-BE49-F238E27FC236}">
                <a16:creationId xmlns:a16="http://schemas.microsoft.com/office/drawing/2014/main" id="{D75855D1-0FB7-4152-B9AE-4FF2E819723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833" t="2963" r="39722" b="4445"/>
          <a:stretch/>
        </p:blipFill>
        <p:spPr>
          <a:xfrm>
            <a:off x="6062293" y="1228716"/>
            <a:ext cx="2889961" cy="3686175"/>
          </a:xfrm>
          <a:prstGeom prst="rect">
            <a:avLst/>
          </a:prstGeom>
        </p:spPr>
      </p:pic>
      <p:sp>
        <p:nvSpPr>
          <p:cNvPr id="10" name="TextBox 9">
            <a:extLst>
              <a:ext uri="{FF2B5EF4-FFF2-40B4-BE49-F238E27FC236}">
                <a16:creationId xmlns:a16="http://schemas.microsoft.com/office/drawing/2014/main" id="{CDB67313-D05C-4E2E-95E0-8B94149D7C60}"/>
              </a:ext>
            </a:extLst>
          </p:cNvPr>
          <p:cNvSpPr txBox="1"/>
          <p:nvPr/>
        </p:nvSpPr>
        <p:spPr>
          <a:xfrm>
            <a:off x="6951892" y="4408519"/>
            <a:ext cx="1076575" cy="553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Calibri"/>
              </a:rPr>
              <a:t>Today</a:t>
            </a:r>
          </a:p>
        </p:txBody>
      </p:sp>
    </p:spTree>
    <p:extLst>
      <p:ext uri="{BB962C8B-B14F-4D97-AF65-F5344CB8AC3E}">
        <p14:creationId xmlns:p14="http://schemas.microsoft.com/office/powerpoint/2010/main" val="1657472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The Earth is Infinitely Complex</a:t>
            </a:r>
          </a:p>
        </p:txBody>
      </p:sp>
      <p:pic>
        <p:nvPicPr>
          <p:cNvPr id="4" name="Picture 3" descr="Image of a spheroid">
            <a:extLst>
              <a:ext uri="{FF2B5EF4-FFF2-40B4-BE49-F238E27FC236}">
                <a16:creationId xmlns:a16="http://schemas.microsoft.com/office/drawing/2014/main" id="{DF401788-6331-47BD-932E-C9EB369D05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3877" y="1317786"/>
            <a:ext cx="1562101" cy="1562101"/>
          </a:xfrm>
          <a:prstGeom prst="rect">
            <a:avLst/>
          </a:prstGeom>
        </p:spPr>
      </p:pic>
      <p:pic>
        <p:nvPicPr>
          <p:cNvPr id="5" name="Picture 4" descr="Animated gif of a spinning Geoid">
            <a:extLst>
              <a:ext uri="{FF2B5EF4-FFF2-40B4-BE49-F238E27FC236}">
                <a16:creationId xmlns:a16="http://schemas.microsoft.com/office/drawing/2014/main" id="{1344DADA-52E8-48BA-B909-6425197244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00500" y="1389370"/>
            <a:ext cx="4505325" cy="3681180"/>
          </a:xfrm>
          <a:prstGeom prst="rect">
            <a:avLst/>
          </a:prstGeom>
        </p:spPr>
      </p:pic>
      <p:pic>
        <p:nvPicPr>
          <p:cNvPr id="6" name="Picture 5" descr="Image of an Ellipsoid">
            <a:extLst>
              <a:ext uri="{FF2B5EF4-FFF2-40B4-BE49-F238E27FC236}">
                <a16:creationId xmlns:a16="http://schemas.microsoft.com/office/drawing/2014/main" id="{76385755-080B-4F40-BF45-C8D83DA79A2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1820" y="2989191"/>
            <a:ext cx="2489099" cy="1552575"/>
          </a:xfrm>
          <a:prstGeom prst="rect">
            <a:avLst/>
          </a:prstGeom>
        </p:spPr>
      </p:pic>
      <p:sp>
        <p:nvSpPr>
          <p:cNvPr id="7" name="Rectangle 2">
            <a:extLst>
              <a:ext uri="{FF2B5EF4-FFF2-40B4-BE49-F238E27FC236}">
                <a16:creationId xmlns:a16="http://schemas.microsoft.com/office/drawing/2014/main" id="{8D7500AF-5B2A-4051-BE1F-276629A62F0F}"/>
              </a:ext>
            </a:extLst>
          </p:cNvPr>
          <p:cNvSpPr txBox="1"/>
          <p:nvPr/>
        </p:nvSpPr>
        <p:spPr>
          <a:xfrm>
            <a:off x="120117" y="4547330"/>
            <a:ext cx="3909081"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a:solidFill>
                  <a:srgbClr val="17375E"/>
                </a:solidFill>
                <a:latin typeface="Arial"/>
                <a:ea typeface="Arial"/>
                <a:cs typeface="Arial"/>
                <a:sym typeface="Arial"/>
              </a:defRPr>
            </a:lvl1pPr>
          </a:lstStyle>
          <a:p>
            <a:r>
              <a:rPr lang="en-US" sz="2800" dirty="0">
                <a:solidFill>
                  <a:srgbClr val="002E97"/>
                </a:solidFill>
                <a:latin typeface="Arial" panose="020B0604020202020204" pitchFamily="34" charset="0"/>
                <a:cs typeface="Arial" panose="020B0604020202020204" pitchFamily="34" charset="0"/>
              </a:rPr>
              <a:t>Build Models to Simplify</a:t>
            </a:r>
            <a:endParaRPr sz="2800" dirty="0">
              <a:solidFill>
                <a:srgbClr val="002E9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31261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Datums and Reference Frames</a:t>
            </a:r>
          </a:p>
        </p:txBody>
      </p:sp>
      <p:sp>
        <p:nvSpPr>
          <p:cNvPr id="4" name="TextBox 3">
            <a:extLst>
              <a:ext uri="{FF2B5EF4-FFF2-40B4-BE49-F238E27FC236}">
                <a16:creationId xmlns:a16="http://schemas.microsoft.com/office/drawing/2014/main" id="{0F83C27B-D2FD-4B58-9A58-16AFDD10DD58}"/>
              </a:ext>
            </a:extLst>
          </p:cNvPr>
          <p:cNvSpPr txBox="1"/>
          <p:nvPr/>
        </p:nvSpPr>
        <p:spPr>
          <a:xfrm>
            <a:off x="4264836" y="4172803"/>
            <a:ext cx="4940963" cy="707886"/>
          </a:xfrm>
          <a:prstGeom prst="rect">
            <a:avLst/>
          </a:prstGeom>
          <a:noFill/>
        </p:spPr>
        <p:txBody>
          <a:bodyPr wrap="square" rtlCol="0">
            <a:spAutoFit/>
          </a:bodyPr>
          <a:lstStyle/>
          <a:p>
            <a:r>
              <a:rPr lang="en-US" sz="2000" dirty="0">
                <a:solidFill>
                  <a:srgbClr val="002E97"/>
                </a:solidFill>
                <a:latin typeface="Arial" panose="020B0604020202020204" pitchFamily="34" charset="0"/>
                <a:cs typeface="Arial" panose="020B0604020202020204" pitchFamily="34" charset="0"/>
              </a:rPr>
              <a:t>A reference surface or framework to reference your data to for consistency</a:t>
            </a:r>
          </a:p>
        </p:txBody>
      </p:sp>
      <p:grpSp>
        <p:nvGrpSpPr>
          <p:cNvPr id="5" name="Group 4" descr="Graphic of 3D axis demonstrating X,Y,Z and Latitude, Longitude and Ellipsoid Height.">
            <a:extLst>
              <a:ext uri="{FF2B5EF4-FFF2-40B4-BE49-F238E27FC236}">
                <a16:creationId xmlns:a16="http://schemas.microsoft.com/office/drawing/2014/main" id="{11A3AB9A-5D91-43A7-8B22-F541EDA187F1}"/>
              </a:ext>
            </a:extLst>
          </p:cNvPr>
          <p:cNvGrpSpPr/>
          <p:nvPr/>
        </p:nvGrpSpPr>
        <p:grpSpPr>
          <a:xfrm>
            <a:off x="44321" y="1391873"/>
            <a:ext cx="4451851" cy="3136462"/>
            <a:chOff x="44321" y="1391873"/>
            <a:chExt cx="4451851" cy="3136462"/>
          </a:xfrm>
        </p:grpSpPr>
        <p:pic>
          <p:nvPicPr>
            <p:cNvPr id="6" name="Picture 5" descr="[XYZ Diagram]">
              <a:extLst>
                <a:ext uri="{FF2B5EF4-FFF2-40B4-BE49-F238E27FC236}">
                  <a16:creationId xmlns:a16="http://schemas.microsoft.com/office/drawing/2014/main" id="{21D32659-344A-41A3-86F4-D6A9665F6FA7}"/>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321" y="1391873"/>
              <a:ext cx="4154221" cy="313646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1">
              <a:extLst>
                <a:ext uri="{FF2B5EF4-FFF2-40B4-BE49-F238E27FC236}">
                  <a16:creationId xmlns:a16="http://schemas.microsoft.com/office/drawing/2014/main" id="{82F65DA3-3002-439E-BE2E-65D08D3FF1BE}"/>
                </a:ext>
              </a:extLst>
            </p:cNvPr>
            <p:cNvSpPr txBox="1"/>
            <p:nvPr/>
          </p:nvSpPr>
          <p:spPr>
            <a:xfrm>
              <a:off x="3273435" y="2053672"/>
              <a:ext cx="1222737" cy="24622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 dirty="0">
                  <a:latin typeface="Arial" panose="020B0604020202020204" pitchFamily="34" charset="0"/>
                  <a:cs typeface="Arial" panose="020B0604020202020204" pitchFamily="34" charset="0"/>
                </a:rPr>
                <a:t>aka P(</a:t>
              </a:r>
              <a:r>
                <a:rPr lang="en-US" sz="1000" dirty="0" err="1">
                  <a:latin typeface="Arial" panose="020B0604020202020204" pitchFamily="34" charset="0"/>
                  <a:cs typeface="Arial" panose="020B0604020202020204" pitchFamily="34" charset="0"/>
                </a:rPr>
                <a:t>Lat,Lon,Ht</a:t>
              </a:r>
              <a:r>
                <a:rPr lang="en-US" sz="1000" dirty="0">
                  <a:latin typeface="Arial" panose="020B0604020202020204" pitchFamily="34" charset="0"/>
                  <a:cs typeface="Arial" panose="020B0604020202020204" pitchFamily="34" charset="0"/>
                </a:rPr>
                <a:t>)</a:t>
              </a:r>
            </a:p>
          </p:txBody>
        </p:sp>
        <p:sp>
          <p:nvSpPr>
            <p:cNvPr id="8" name="TextBox 6">
              <a:extLst>
                <a:ext uri="{FF2B5EF4-FFF2-40B4-BE49-F238E27FC236}">
                  <a16:creationId xmlns:a16="http://schemas.microsoft.com/office/drawing/2014/main" id="{FE00BA04-21CA-4D6E-8F04-07C400877E81}"/>
                </a:ext>
              </a:extLst>
            </p:cNvPr>
            <p:cNvSpPr txBox="1"/>
            <p:nvPr/>
          </p:nvSpPr>
          <p:spPr>
            <a:xfrm>
              <a:off x="2203510" y="3070535"/>
              <a:ext cx="363560" cy="19836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i="1" dirty="0">
                  <a:solidFill>
                    <a:srgbClr val="FF0000"/>
                  </a:solidFill>
                </a:rPr>
                <a:t>= lat.</a:t>
              </a:r>
            </a:p>
          </p:txBody>
        </p:sp>
        <p:sp>
          <p:nvSpPr>
            <p:cNvPr id="9" name="TextBox 7">
              <a:extLst>
                <a:ext uri="{FF2B5EF4-FFF2-40B4-BE49-F238E27FC236}">
                  <a16:creationId xmlns:a16="http://schemas.microsoft.com/office/drawing/2014/main" id="{75A605B1-282C-4F67-9FA7-FE8D9FA543DB}"/>
                </a:ext>
              </a:extLst>
            </p:cNvPr>
            <p:cNvSpPr txBox="1"/>
            <p:nvPr/>
          </p:nvSpPr>
          <p:spPr>
            <a:xfrm>
              <a:off x="1615280" y="3454161"/>
              <a:ext cx="436876" cy="19836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i="1" dirty="0">
                  <a:solidFill>
                    <a:srgbClr val="FF0000"/>
                  </a:solidFill>
                </a:rPr>
                <a:t>= long.</a:t>
              </a:r>
            </a:p>
          </p:txBody>
        </p:sp>
        <p:sp>
          <p:nvSpPr>
            <p:cNvPr id="10" name="TextBox 8">
              <a:extLst>
                <a:ext uri="{FF2B5EF4-FFF2-40B4-BE49-F238E27FC236}">
                  <a16:creationId xmlns:a16="http://schemas.microsoft.com/office/drawing/2014/main" id="{891CE92F-94CD-425F-9121-3F42C51B85F2}"/>
                </a:ext>
              </a:extLst>
            </p:cNvPr>
            <p:cNvSpPr txBox="1"/>
            <p:nvPr/>
          </p:nvSpPr>
          <p:spPr>
            <a:xfrm>
              <a:off x="2666033" y="2226486"/>
              <a:ext cx="337734" cy="19442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i="1" dirty="0">
                  <a:solidFill>
                    <a:srgbClr val="FF0000"/>
                  </a:solidFill>
                </a:rPr>
                <a:t>= ht.</a:t>
              </a:r>
            </a:p>
          </p:txBody>
        </p:sp>
      </p:grpSp>
      <p:sp>
        <p:nvSpPr>
          <p:cNvPr id="11" name="TextBox 10">
            <a:extLst>
              <a:ext uri="{FF2B5EF4-FFF2-40B4-BE49-F238E27FC236}">
                <a16:creationId xmlns:a16="http://schemas.microsoft.com/office/drawing/2014/main" id="{035BA9C1-016D-48F8-9F2D-397433707B8B}"/>
              </a:ext>
            </a:extLst>
          </p:cNvPr>
          <p:cNvSpPr txBox="1"/>
          <p:nvPr/>
        </p:nvSpPr>
        <p:spPr>
          <a:xfrm>
            <a:off x="588134" y="4414815"/>
            <a:ext cx="2928044"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X,Y,Z</a:t>
            </a:r>
            <a:r>
              <a:rPr kumimoji="0" lang="en-US" sz="2400" b="0" i="0" u="none" strike="noStrike" cap="none" spc="0" normalizeH="0" dirty="0">
                <a:ln>
                  <a:noFill/>
                </a:ln>
                <a:solidFill>
                  <a:srgbClr val="002E97"/>
                </a:solidFill>
                <a:effectLst/>
                <a:uFillTx/>
                <a:latin typeface="Arial" panose="020B0604020202020204" pitchFamily="34" charset="0"/>
                <a:cs typeface="Arial" panose="020B0604020202020204" pitchFamily="34" charset="0"/>
                <a:sym typeface="Calibri"/>
              </a:rPr>
              <a:t> vs Lat, Lon, </a:t>
            </a:r>
            <a:r>
              <a:rPr kumimoji="0" lang="en-US" sz="2400" b="0" i="0" u="none" strike="noStrike" cap="none" spc="0" normalizeH="0" dirty="0" err="1">
                <a:ln>
                  <a:noFill/>
                </a:ln>
                <a:solidFill>
                  <a:srgbClr val="002E97"/>
                </a:solidFill>
                <a:effectLst/>
                <a:uFillTx/>
                <a:latin typeface="Arial" panose="020B0604020202020204" pitchFamily="34" charset="0"/>
                <a:cs typeface="Arial" panose="020B0604020202020204" pitchFamily="34" charset="0"/>
                <a:sym typeface="Calibri"/>
              </a:rPr>
              <a:t>Ht</a:t>
            </a:r>
            <a:endPar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grpSp>
        <p:nvGrpSpPr>
          <p:cNvPr id="12" name="Group 11" descr="Graphic showing person against a wall with height measurements over multiple years.">
            <a:extLst>
              <a:ext uri="{FF2B5EF4-FFF2-40B4-BE49-F238E27FC236}">
                <a16:creationId xmlns:a16="http://schemas.microsoft.com/office/drawing/2014/main" id="{306E2656-670C-4BEE-8D6D-BB47E332C58D}"/>
              </a:ext>
            </a:extLst>
          </p:cNvPr>
          <p:cNvGrpSpPr/>
          <p:nvPr/>
        </p:nvGrpSpPr>
        <p:grpSpPr>
          <a:xfrm>
            <a:off x="5133193" y="1116460"/>
            <a:ext cx="3397577" cy="3168533"/>
            <a:chOff x="5133193" y="1256160"/>
            <a:chExt cx="3397577" cy="3168533"/>
          </a:xfrm>
        </p:grpSpPr>
        <p:pic>
          <p:nvPicPr>
            <p:cNvPr id="13" name="Picture 12">
              <a:extLst>
                <a:ext uri="{FF2B5EF4-FFF2-40B4-BE49-F238E27FC236}">
                  <a16:creationId xmlns:a16="http://schemas.microsoft.com/office/drawing/2014/main" id="{590F2AD7-EB0E-41E2-9E11-6750BCF5D2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3193" y="1256160"/>
              <a:ext cx="2839636" cy="3168533"/>
            </a:xfrm>
            <a:prstGeom prst="rect">
              <a:avLst/>
            </a:prstGeom>
          </p:spPr>
        </p:pic>
        <p:cxnSp>
          <p:nvCxnSpPr>
            <p:cNvPr id="14" name="Straight Connector 13">
              <a:extLst>
                <a:ext uri="{FF2B5EF4-FFF2-40B4-BE49-F238E27FC236}">
                  <a16:creationId xmlns:a16="http://schemas.microsoft.com/office/drawing/2014/main" id="{38B94A9F-B50B-46E3-AE4B-E33258A3B377}"/>
                </a:ext>
              </a:extLst>
            </p:cNvPr>
            <p:cNvCxnSpPr/>
            <p:nvPr/>
          </p:nvCxnSpPr>
          <p:spPr>
            <a:xfrm>
              <a:off x="6631388" y="1566407"/>
              <a:ext cx="70788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AF0996F4-6BCB-4826-8748-1BD02F888F80}"/>
                </a:ext>
              </a:extLst>
            </p:cNvPr>
            <p:cNvCxnSpPr/>
            <p:nvPr/>
          </p:nvCxnSpPr>
          <p:spPr>
            <a:xfrm>
              <a:off x="7076661" y="1844703"/>
              <a:ext cx="262607"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16" name="Straight Connector 15">
              <a:extLst>
                <a:ext uri="{FF2B5EF4-FFF2-40B4-BE49-F238E27FC236}">
                  <a16:creationId xmlns:a16="http://schemas.microsoft.com/office/drawing/2014/main" id="{EED61DE0-04C3-4F51-B6F6-8651447ECA27}"/>
                </a:ext>
              </a:extLst>
            </p:cNvPr>
            <p:cNvCxnSpPr/>
            <p:nvPr/>
          </p:nvCxnSpPr>
          <p:spPr>
            <a:xfrm>
              <a:off x="7076661" y="2232891"/>
              <a:ext cx="262607" cy="0"/>
            </a:xfrm>
            <a:prstGeom prst="line">
              <a:avLst/>
            </a:prstGeom>
          </p:spPr>
          <p:style>
            <a:lnRef idx="2">
              <a:schemeClr val="accent2"/>
            </a:lnRef>
            <a:fillRef idx="0">
              <a:schemeClr val="accent2"/>
            </a:fillRef>
            <a:effectRef idx="1">
              <a:schemeClr val="accent2"/>
            </a:effectRef>
            <a:fontRef idx="minor">
              <a:schemeClr val="tx1"/>
            </a:fontRef>
          </p:style>
        </p:cxnSp>
        <p:sp>
          <p:nvSpPr>
            <p:cNvPr id="17" name="TextBox 16">
              <a:extLst>
                <a:ext uri="{FF2B5EF4-FFF2-40B4-BE49-F238E27FC236}">
                  <a16:creationId xmlns:a16="http://schemas.microsoft.com/office/drawing/2014/main" id="{92CF60BC-881B-45ED-BF6B-5F072BF4FFB4}"/>
                </a:ext>
              </a:extLst>
            </p:cNvPr>
            <p:cNvSpPr txBox="1"/>
            <p:nvPr/>
          </p:nvSpPr>
          <p:spPr>
            <a:xfrm>
              <a:off x="7437201" y="1381741"/>
              <a:ext cx="1093569" cy="369332"/>
            </a:xfrm>
            <a:prstGeom prst="rect">
              <a:avLst/>
            </a:prstGeom>
            <a:noFill/>
          </p:spPr>
          <p:txBody>
            <a:bodyPr wrap="none" rtlCol="0">
              <a:spAutoFit/>
            </a:bodyPr>
            <a:lstStyle/>
            <a:p>
              <a:r>
                <a:rPr lang="en-US" dirty="0">
                  <a:solidFill>
                    <a:schemeClr val="accent1">
                      <a:lumMod val="75000"/>
                    </a:schemeClr>
                  </a:solidFill>
                </a:rPr>
                <a:t>60”, 2019</a:t>
              </a:r>
            </a:p>
          </p:txBody>
        </p:sp>
        <p:sp>
          <p:nvSpPr>
            <p:cNvPr id="18" name="TextBox 17">
              <a:extLst>
                <a:ext uri="{FF2B5EF4-FFF2-40B4-BE49-F238E27FC236}">
                  <a16:creationId xmlns:a16="http://schemas.microsoft.com/office/drawing/2014/main" id="{EAB6CB10-47E1-4252-91B3-2AE29A58AB98}"/>
                </a:ext>
              </a:extLst>
            </p:cNvPr>
            <p:cNvSpPr txBox="1"/>
            <p:nvPr/>
          </p:nvSpPr>
          <p:spPr>
            <a:xfrm>
              <a:off x="7437198" y="1660037"/>
              <a:ext cx="1093569" cy="369332"/>
            </a:xfrm>
            <a:prstGeom prst="rect">
              <a:avLst/>
            </a:prstGeom>
            <a:noFill/>
          </p:spPr>
          <p:txBody>
            <a:bodyPr wrap="none" rtlCol="0">
              <a:spAutoFit/>
            </a:bodyPr>
            <a:lstStyle/>
            <a:p>
              <a:r>
                <a:rPr lang="en-US" dirty="0">
                  <a:solidFill>
                    <a:schemeClr val="accent3">
                      <a:lumMod val="75000"/>
                    </a:schemeClr>
                  </a:solidFill>
                </a:rPr>
                <a:t>52”, 2018</a:t>
              </a:r>
            </a:p>
          </p:txBody>
        </p:sp>
        <p:sp>
          <p:nvSpPr>
            <p:cNvPr id="19" name="TextBox 18">
              <a:extLst>
                <a:ext uri="{FF2B5EF4-FFF2-40B4-BE49-F238E27FC236}">
                  <a16:creationId xmlns:a16="http://schemas.microsoft.com/office/drawing/2014/main" id="{D0BBA43C-5232-4708-AAE3-B7DA8FCFF9C5}"/>
                </a:ext>
              </a:extLst>
            </p:cNvPr>
            <p:cNvSpPr txBox="1"/>
            <p:nvPr/>
          </p:nvSpPr>
          <p:spPr>
            <a:xfrm>
              <a:off x="7437199" y="2053621"/>
              <a:ext cx="1093569" cy="369332"/>
            </a:xfrm>
            <a:prstGeom prst="rect">
              <a:avLst/>
            </a:prstGeom>
            <a:noFill/>
          </p:spPr>
          <p:txBody>
            <a:bodyPr wrap="none" rtlCol="0">
              <a:spAutoFit/>
            </a:bodyPr>
            <a:lstStyle/>
            <a:p>
              <a:r>
                <a:rPr lang="en-US" dirty="0">
                  <a:solidFill>
                    <a:srgbClr val="C00000"/>
                  </a:solidFill>
                </a:rPr>
                <a:t>46”, 2017</a:t>
              </a:r>
            </a:p>
          </p:txBody>
        </p:sp>
      </p:grpSp>
    </p:spTree>
    <p:extLst>
      <p:ext uri="{BB962C8B-B14F-4D97-AF65-F5344CB8AC3E}">
        <p14:creationId xmlns:p14="http://schemas.microsoft.com/office/powerpoint/2010/main" val="2183392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pPr algn="l"/>
            <a:r>
              <a:rPr lang="en-US" sz="3600" dirty="0">
                <a:solidFill>
                  <a:srgbClr val="002E97"/>
                </a:solidFill>
                <a:latin typeface="+mn-lt"/>
                <a:cs typeface="Times New Roman" panose="02020603050405020304" pitchFamily="18" charset="0"/>
              </a:rPr>
              <a:t>Gravity is Fundamental</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p:txBody>
          <a:bodyPr>
            <a:normAutofit fontScale="62500" lnSpcReduction="20000"/>
          </a:bodyPr>
          <a:lstStyle/>
          <a:p>
            <a:pPr marL="0" indent="0" hangingPunct="0">
              <a:spcBef>
                <a:spcPts val="0"/>
              </a:spcBef>
              <a:buNone/>
            </a:pPr>
            <a:r>
              <a:rPr kumimoji="0" lang="en-US" sz="36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Aristotle (350BC)</a:t>
            </a:r>
          </a:p>
          <a:p>
            <a:pPr marL="0" indent="0">
              <a:buNone/>
            </a:pPr>
            <a:r>
              <a:rPr lang="en-US" sz="3200" dirty="0">
                <a:solidFill>
                  <a:srgbClr val="002E97"/>
                </a:solidFill>
                <a:latin typeface="Arial" panose="020B0604020202020204" pitchFamily="34" charset="0"/>
                <a:cs typeface="Arial" panose="020B0604020202020204" pitchFamily="34" charset="0"/>
              </a:rPr>
              <a:t>	Objects fall proportional to mass</a:t>
            </a:r>
            <a:endParaRPr kumimoji="0" lang="en-US" sz="32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a:p>
            <a:pPr marL="0" indent="0" hangingPunct="0">
              <a:spcBef>
                <a:spcPts val="0"/>
              </a:spcBef>
              <a:buNone/>
            </a:pPr>
            <a:r>
              <a:rPr lang="en-US" sz="3600" dirty="0">
                <a:solidFill>
                  <a:srgbClr val="002E97"/>
                </a:solidFill>
                <a:latin typeface="Arial" panose="020B0604020202020204" pitchFamily="34" charset="0"/>
                <a:cs typeface="Arial" panose="020B0604020202020204" pitchFamily="34" charset="0"/>
              </a:rPr>
              <a:t>Al-</a:t>
            </a:r>
            <a:r>
              <a:rPr lang="en-US" sz="3600" dirty="0" err="1">
                <a:solidFill>
                  <a:srgbClr val="002E97"/>
                </a:solidFill>
                <a:latin typeface="Arial" panose="020B0604020202020204" pitchFamily="34" charset="0"/>
                <a:cs typeface="Arial" panose="020B0604020202020204" pitchFamily="34" charset="0"/>
              </a:rPr>
              <a:t>Khazini</a:t>
            </a:r>
            <a:r>
              <a:rPr lang="en-US" sz="3600" dirty="0">
                <a:solidFill>
                  <a:srgbClr val="002E97"/>
                </a:solidFill>
                <a:latin typeface="Arial" panose="020B0604020202020204" pitchFamily="34" charset="0"/>
                <a:cs typeface="Arial" panose="020B0604020202020204" pitchFamily="34" charset="0"/>
              </a:rPr>
              <a:t> (1121)</a:t>
            </a:r>
          </a:p>
          <a:p>
            <a:pPr marL="0" indent="0">
              <a:buNone/>
            </a:pPr>
            <a:r>
              <a:rPr lang="en-US" sz="3200" dirty="0">
                <a:solidFill>
                  <a:srgbClr val="002E97"/>
                </a:solidFill>
                <a:latin typeface="Arial" panose="020B0604020202020204" pitchFamily="34" charset="0"/>
                <a:cs typeface="Arial" panose="020B0604020202020204" pitchFamily="34" charset="0"/>
              </a:rPr>
              <a:t>	Gravitational potential energy</a:t>
            </a:r>
          </a:p>
          <a:p>
            <a:pPr marL="0" indent="0" hangingPunct="0">
              <a:spcBef>
                <a:spcPts val="0"/>
              </a:spcBef>
              <a:buNone/>
            </a:pPr>
            <a:r>
              <a:rPr kumimoji="0" lang="en-US" sz="36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Galileo (1590)</a:t>
            </a:r>
          </a:p>
          <a:p>
            <a:pPr marL="0" indent="0">
              <a:buNone/>
            </a:pPr>
            <a:r>
              <a:rPr lang="en-US" sz="4000" dirty="0">
                <a:solidFill>
                  <a:srgbClr val="002E97"/>
                </a:solidFill>
                <a:latin typeface="Arial" panose="020B0604020202020204" pitchFamily="34" charset="0"/>
                <a:cs typeface="Arial" panose="020B0604020202020204" pitchFamily="34" charset="0"/>
              </a:rPr>
              <a:t>	</a:t>
            </a:r>
            <a:r>
              <a:rPr lang="en-US" sz="3200" dirty="0">
                <a:solidFill>
                  <a:srgbClr val="002E97"/>
                </a:solidFill>
                <a:latin typeface="Arial" panose="020B0604020202020204" pitchFamily="34" charset="0"/>
                <a:cs typeface="Arial" panose="020B0604020202020204" pitchFamily="34" charset="0"/>
              </a:rPr>
              <a:t>Terminal velocity</a:t>
            </a:r>
            <a:endParaRPr kumimoji="0" lang="en-US" sz="32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a:p>
            <a:pPr marL="0" indent="0" hangingPunct="0">
              <a:spcBef>
                <a:spcPts val="0"/>
              </a:spcBef>
              <a:buNone/>
            </a:pPr>
            <a:r>
              <a:rPr kumimoji="0" lang="en-US" sz="36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Newton (1687)</a:t>
            </a:r>
            <a:endParaRPr lang="en-US" sz="3600" dirty="0">
              <a:solidFill>
                <a:srgbClr val="002E97"/>
              </a:solidFill>
              <a:latin typeface="Arial" panose="020B0604020202020204" pitchFamily="34" charset="0"/>
              <a:cs typeface="Arial" panose="020B0604020202020204" pitchFamily="34" charset="0"/>
            </a:endParaRPr>
          </a:p>
          <a:p>
            <a:pPr marL="0" indent="0">
              <a:buNone/>
            </a:pPr>
            <a:r>
              <a:rPr lang="en-US" sz="3200" dirty="0">
                <a:solidFill>
                  <a:srgbClr val="002E97"/>
                </a:solidFill>
                <a:latin typeface="Arial" panose="020B0604020202020204" pitchFamily="34" charset="0"/>
                <a:cs typeface="Arial" panose="020B0604020202020204" pitchFamily="34" charset="0"/>
              </a:rPr>
              <a:t>	Gravity inverse-square law</a:t>
            </a:r>
            <a:endParaRPr kumimoji="0" lang="en-US" sz="4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a:p>
            <a:pPr marL="0" indent="0">
              <a:buNone/>
            </a:pPr>
            <a:r>
              <a:rPr lang="en-US" sz="3600" dirty="0">
                <a:solidFill>
                  <a:srgbClr val="002E97"/>
                </a:solidFill>
                <a:latin typeface="Arial" panose="020B0604020202020204" pitchFamily="34" charset="0"/>
                <a:cs typeface="Arial" panose="020B0604020202020204" pitchFamily="34" charset="0"/>
              </a:rPr>
              <a:t>Einstein (1913)</a:t>
            </a:r>
          </a:p>
          <a:p>
            <a:pPr marL="0" indent="0">
              <a:buNone/>
            </a:pPr>
            <a:r>
              <a:rPr lang="en-US" sz="4000" dirty="0">
                <a:solidFill>
                  <a:srgbClr val="002E97"/>
                </a:solidFill>
                <a:latin typeface="Arial" panose="020B0604020202020204" pitchFamily="34" charset="0"/>
                <a:cs typeface="Arial" panose="020B0604020202020204" pitchFamily="34" charset="0"/>
              </a:rPr>
              <a:t>	</a:t>
            </a:r>
            <a:r>
              <a:rPr lang="en-US" sz="3200" dirty="0">
                <a:solidFill>
                  <a:srgbClr val="002E97"/>
                </a:solidFill>
                <a:latin typeface="Arial" panose="020B0604020202020204" pitchFamily="34" charset="0"/>
                <a:cs typeface="Arial" panose="020B0604020202020204" pitchFamily="34" charset="0"/>
              </a:rPr>
              <a:t>Theory of general relativity</a:t>
            </a:r>
          </a:p>
          <a:p>
            <a:pPr marL="0" indent="0">
              <a:buNone/>
            </a:pPr>
            <a:endParaRPr lang="en-US" dirty="0">
              <a:solidFill>
                <a:srgbClr val="002E97"/>
              </a:solidFill>
              <a:latin typeface="+mn-lt"/>
              <a:cs typeface="Times New Roman" panose="02020603050405020304" pitchFamily="18" charset="0"/>
            </a:endParaRPr>
          </a:p>
        </p:txBody>
      </p:sp>
      <p:pic>
        <p:nvPicPr>
          <p:cNvPr id="4" name="Picture 3" descr="Space time curvature graphic">
            <a:extLst>
              <a:ext uri="{FF2B5EF4-FFF2-40B4-BE49-F238E27FC236}">
                <a16:creationId xmlns:a16="http://schemas.microsoft.com/office/drawing/2014/main" id="{3E2D9975-C06F-4AFB-897B-4A5521BB8C1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05" t="16761" r="16674" b="7587"/>
          <a:stretch/>
        </p:blipFill>
        <p:spPr>
          <a:xfrm>
            <a:off x="6005888" y="3125972"/>
            <a:ext cx="2686227" cy="1892828"/>
          </a:xfrm>
          <a:prstGeom prst="rect">
            <a:avLst/>
          </a:prstGeom>
        </p:spPr>
      </p:pic>
      <p:pic>
        <p:nvPicPr>
          <p:cNvPr id="5" name="Picture 4" descr="Graphic of Galileo dropping ball of leaning tower of Pisa">
            <a:extLst>
              <a:ext uri="{FF2B5EF4-FFF2-40B4-BE49-F238E27FC236}">
                <a16:creationId xmlns:a16="http://schemas.microsoft.com/office/drawing/2014/main" id="{2AE4C70B-72EE-4A5D-AB73-134684993D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22307" y="397910"/>
            <a:ext cx="1569808" cy="2616346"/>
          </a:xfrm>
          <a:prstGeom prst="rect">
            <a:avLst/>
          </a:prstGeom>
        </p:spPr>
      </p:pic>
    </p:spTree>
    <p:extLst>
      <p:ext uri="{BB962C8B-B14F-4D97-AF65-F5344CB8AC3E}">
        <p14:creationId xmlns:p14="http://schemas.microsoft.com/office/powerpoint/2010/main" val="40405587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519248"/>
            <a:ext cx="4974021" cy="857250"/>
          </a:xfrm>
        </p:spPr>
        <p:txBody>
          <a:bodyPr>
            <a:noAutofit/>
          </a:bodyPr>
          <a:lstStyle/>
          <a:p>
            <a:r>
              <a:rPr lang="en-US" sz="2400" dirty="0">
                <a:solidFill>
                  <a:srgbClr val="002E97"/>
                </a:solidFill>
                <a:latin typeface="+mn-lt"/>
                <a:cs typeface="Times New Roman" panose="02020603050405020304" pitchFamily="18" charset="0"/>
              </a:rPr>
              <a:t>Gravity of the Redefinition of the American Vertical Datum</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a:xfrm>
            <a:off x="5493834" y="490006"/>
            <a:ext cx="3390035" cy="915734"/>
          </a:xfrm>
        </p:spPr>
        <p:txBody>
          <a:bodyPr>
            <a:normAutofit fontScale="92500" lnSpcReduction="10000"/>
          </a:bodyPr>
          <a:lstStyle/>
          <a:p>
            <a:pPr marL="0" indent="0" algn="ctr">
              <a:buNone/>
            </a:pPr>
            <a:r>
              <a:rPr lang="en-US" sz="3600" dirty="0">
                <a:solidFill>
                  <a:srgbClr val="002E97"/>
                </a:solidFill>
                <a:latin typeface="+mn-lt"/>
                <a:cs typeface="Times New Roman" panose="02020603050405020304" pitchFamily="18" charset="0"/>
              </a:rPr>
              <a:t>GRAV-D</a:t>
            </a:r>
          </a:p>
          <a:p>
            <a:pPr marL="0" indent="0" algn="ctr">
              <a:buNone/>
            </a:pPr>
            <a:r>
              <a:rPr lang="en-US" sz="2000" dirty="0">
                <a:solidFill>
                  <a:srgbClr val="002E97"/>
                </a:solidFill>
                <a:latin typeface="+mn-lt"/>
                <a:cs typeface="Times New Roman" panose="02020603050405020304" pitchFamily="18" charset="0"/>
              </a:rPr>
              <a:t>100% Complete (12/2023)</a:t>
            </a:r>
          </a:p>
        </p:txBody>
      </p:sp>
      <p:pic>
        <p:nvPicPr>
          <p:cNvPr id="5" name="Picture 4">
            <a:extLst>
              <a:ext uri="{FF2B5EF4-FFF2-40B4-BE49-F238E27FC236}">
                <a16:creationId xmlns:a16="http://schemas.microsoft.com/office/drawing/2014/main" id="{096CE891-FEB8-4336-BCC9-3B5611CAAC3A}"/>
              </a:ext>
            </a:extLst>
          </p:cNvPr>
          <p:cNvPicPr>
            <a:picLocks noChangeAspect="1"/>
          </p:cNvPicPr>
          <p:nvPr/>
        </p:nvPicPr>
        <p:blipFill>
          <a:blip r:embed="rId4"/>
          <a:stretch>
            <a:fillRect/>
          </a:stretch>
        </p:blipFill>
        <p:spPr>
          <a:xfrm>
            <a:off x="260131" y="1339326"/>
            <a:ext cx="8623610" cy="3794388"/>
          </a:xfrm>
          <a:prstGeom prst="rect">
            <a:avLst/>
          </a:prstGeom>
        </p:spPr>
      </p:pic>
    </p:spTree>
    <p:extLst>
      <p:ext uri="{BB962C8B-B14F-4D97-AF65-F5344CB8AC3E}">
        <p14:creationId xmlns:p14="http://schemas.microsoft.com/office/powerpoint/2010/main" val="33444283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lstStyle/>
          <a:p>
            <a:r>
              <a:rPr lang="en-US" dirty="0">
                <a:solidFill>
                  <a:srgbClr val="002E97"/>
                </a:solidFill>
                <a:latin typeface="+mn-lt"/>
                <a:cs typeface="Times New Roman" panose="02020603050405020304" pitchFamily="18" charset="0"/>
              </a:rPr>
              <a:t>Why Modernize the NSRS</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p:txBody>
          <a:bodyPr>
            <a:normAutofit lnSpcReduction="10000"/>
          </a:bodyPr>
          <a:lstStyle/>
          <a:p>
            <a:pPr marL="0" indent="0">
              <a:buNone/>
              <a:defRPr sz="3000">
                <a:solidFill>
                  <a:srgbClr val="17375E"/>
                </a:solidFill>
                <a:latin typeface="Arial"/>
                <a:ea typeface="Arial"/>
                <a:cs typeface="Arial"/>
                <a:sym typeface="Arial"/>
              </a:defRPr>
            </a:pPr>
            <a:r>
              <a:rPr lang="en-US" dirty="0">
                <a:solidFill>
                  <a:srgbClr val="002E97"/>
                </a:solidFill>
                <a:latin typeface="Arial" panose="020B0604020202020204" pitchFamily="34" charset="0"/>
                <a:cs typeface="Arial" panose="020B0604020202020204" pitchFamily="34" charset="0"/>
              </a:rPr>
              <a:t>Current models built on old technology</a:t>
            </a:r>
          </a:p>
          <a:p>
            <a:pPr marL="0" indent="0">
              <a:buNone/>
              <a:defRPr sz="3000">
                <a:solidFill>
                  <a:srgbClr val="17375E"/>
                </a:solidFill>
                <a:latin typeface="Arial"/>
                <a:ea typeface="Arial"/>
                <a:cs typeface="Arial"/>
                <a:sym typeface="Arial"/>
              </a:defRPr>
            </a:pPr>
            <a:endParaRPr lang="en-US" sz="800" dirty="0">
              <a:solidFill>
                <a:srgbClr val="002E97"/>
              </a:solidFill>
              <a:latin typeface="Arial" panose="020B0604020202020204" pitchFamily="34" charset="0"/>
              <a:cs typeface="Arial" panose="020B0604020202020204" pitchFamily="34" charset="0"/>
            </a:endParaRPr>
          </a:p>
          <a:p>
            <a:pPr marL="0" indent="0">
              <a:buNone/>
              <a:defRPr sz="3000">
                <a:solidFill>
                  <a:srgbClr val="17375E"/>
                </a:solidFill>
                <a:latin typeface="Arial"/>
                <a:ea typeface="Arial"/>
                <a:cs typeface="Arial"/>
                <a:sym typeface="Arial"/>
              </a:defRPr>
            </a:pPr>
            <a:endParaRPr lang="en-US" sz="800" dirty="0">
              <a:solidFill>
                <a:srgbClr val="002E97"/>
              </a:solidFill>
              <a:latin typeface="Arial" panose="020B0604020202020204" pitchFamily="34" charset="0"/>
              <a:cs typeface="Arial" panose="020B0604020202020204" pitchFamily="34" charset="0"/>
            </a:endParaRPr>
          </a:p>
          <a:p>
            <a:pPr marL="457200" lvl="1" indent="0">
              <a:buNone/>
              <a:defRPr sz="3000">
                <a:solidFill>
                  <a:srgbClr val="17375E"/>
                </a:solidFill>
                <a:latin typeface="Arial"/>
                <a:ea typeface="Arial"/>
                <a:cs typeface="Arial"/>
                <a:sym typeface="Arial"/>
              </a:defRPr>
            </a:pPr>
            <a:r>
              <a:rPr lang="en-US" dirty="0">
                <a:solidFill>
                  <a:srgbClr val="002E97"/>
                </a:solidFill>
                <a:latin typeface="Arial" panose="020B0604020202020204" pitchFamily="34" charset="0"/>
                <a:cs typeface="Arial" panose="020B0604020202020204" pitchFamily="34" charset="0"/>
              </a:rPr>
              <a:t>NAD 83 not truly Geocentric (~2.2m)</a:t>
            </a:r>
          </a:p>
          <a:p>
            <a:pPr marL="457200" lvl="1" indent="0">
              <a:buNone/>
              <a:defRPr sz="3000">
                <a:solidFill>
                  <a:srgbClr val="17375E"/>
                </a:solidFill>
                <a:latin typeface="Arial"/>
                <a:ea typeface="Arial"/>
                <a:cs typeface="Arial"/>
                <a:sym typeface="Arial"/>
              </a:defRPr>
            </a:pPr>
            <a:endParaRPr lang="en-US" sz="800" dirty="0">
              <a:solidFill>
                <a:srgbClr val="002E97"/>
              </a:solidFill>
              <a:latin typeface="Arial" panose="020B0604020202020204" pitchFamily="34" charset="0"/>
              <a:cs typeface="Arial" panose="020B0604020202020204" pitchFamily="34" charset="0"/>
            </a:endParaRPr>
          </a:p>
          <a:p>
            <a:pPr marL="457200" lvl="1" indent="0">
              <a:buNone/>
              <a:defRPr sz="3000">
                <a:solidFill>
                  <a:srgbClr val="17375E"/>
                </a:solidFill>
                <a:latin typeface="Arial"/>
                <a:ea typeface="Arial"/>
                <a:cs typeface="Arial"/>
                <a:sym typeface="Arial"/>
              </a:defRPr>
            </a:pPr>
            <a:endParaRPr lang="en-US" sz="800" dirty="0">
              <a:solidFill>
                <a:srgbClr val="002E97"/>
              </a:solidFill>
              <a:latin typeface="Arial" panose="020B0604020202020204" pitchFamily="34" charset="0"/>
              <a:cs typeface="Arial" panose="020B0604020202020204" pitchFamily="34" charset="0"/>
            </a:endParaRPr>
          </a:p>
          <a:p>
            <a:pPr marL="457200" lvl="1" indent="0">
              <a:buNone/>
              <a:defRPr sz="3000">
                <a:solidFill>
                  <a:srgbClr val="17375E"/>
                </a:solidFill>
                <a:latin typeface="Arial"/>
                <a:ea typeface="Arial"/>
                <a:cs typeface="Arial"/>
                <a:sym typeface="Arial"/>
              </a:defRPr>
            </a:pPr>
            <a:r>
              <a:rPr lang="en-US" dirty="0">
                <a:solidFill>
                  <a:srgbClr val="002E97"/>
                </a:solidFill>
                <a:latin typeface="Arial" panose="020B0604020202020204" pitchFamily="34" charset="0"/>
                <a:cs typeface="Arial" panose="020B0604020202020204" pitchFamily="34" charset="0"/>
              </a:rPr>
              <a:t>NAVD 88 relies on marks in the ground</a:t>
            </a:r>
          </a:p>
          <a:p>
            <a:pPr marL="457200" lvl="1" indent="0">
              <a:buNone/>
              <a:defRPr sz="3000">
                <a:solidFill>
                  <a:srgbClr val="17375E"/>
                </a:solidFill>
                <a:latin typeface="Arial"/>
                <a:ea typeface="Arial"/>
                <a:cs typeface="Arial"/>
                <a:sym typeface="Arial"/>
              </a:defRPr>
            </a:pPr>
            <a:r>
              <a:rPr lang="en-US" dirty="0">
                <a:solidFill>
                  <a:srgbClr val="002E97"/>
                </a:solidFill>
                <a:latin typeface="Arial" panose="020B0604020202020204" pitchFamily="34" charset="0"/>
                <a:cs typeface="Arial" panose="020B0604020202020204" pitchFamily="34" charset="0"/>
              </a:rPr>
              <a:t>and is not easily maintained</a:t>
            </a:r>
          </a:p>
          <a:p>
            <a:pPr marL="457200" lvl="1" indent="0">
              <a:buNone/>
              <a:defRPr sz="3000">
                <a:solidFill>
                  <a:srgbClr val="17375E"/>
                </a:solidFill>
                <a:latin typeface="Arial"/>
                <a:ea typeface="Arial"/>
                <a:cs typeface="Arial"/>
                <a:sym typeface="Arial"/>
              </a:defRPr>
            </a:pPr>
            <a:endParaRPr lang="en-US" sz="800" dirty="0">
              <a:solidFill>
                <a:srgbClr val="002E97"/>
              </a:solidFill>
              <a:latin typeface="Arial" panose="020B0604020202020204" pitchFamily="34" charset="0"/>
              <a:cs typeface="Arial" panose="020B0604020202020204" pitchFamily="34" charset="0"/>
            </a:endParaRPr>
          </a:p>
          <a:p>
            <a:pPr marL="457200" lvl="1" indent="0">
              <a:buNone/>
              <a:defRPr sz="3000">
                <a:solidFill>
                  <a:srgbClr val="17375E"/>
                </a:solidFill>
                <a:latin typeface="Arial"/>
                <a:ea typeface="Arial"/>
                <a:cs typeface="Arial"/>
                <a:sym typeface="Arial"/>
              </a:defRPr>
            </a:pPr>
            <a:endParaRPr lang="en-US" sz="800" dirty="0">
              <a:solidFill>
                <a:srgbClr val="002E97"/>
              </a:solidFill>
              <a:latin typeface="Arial" panose="020B0604020202020204" pitchFamily="34" charset="0"/>
              <a:cs typeface="Arial" panose="020B0604020202020204" pitchFamily="34" charset="0"/>
            </a:endParaRPr>
          </a:p>
          <a:p>
            <a:pPr marL="457200" lvl="1" indent="0">
              <a:buNone/>
              <a:defRPr sz="3000">
                <a:solidFill>
                  <a:srgbClr val="17375E"/>
                </a:solidFill>
                <a:latin typeface="Arial"/>
                <a:ea typeface="Arial"/>
                <a:cs typeface="Arial"/>
                <a:sym typeface="Arial"/>
              </a:defRPr>
            </a:pPr>
            <a:r>
              <a:rPr lang="en-US" dirty="0">
                <a:solidFill>
                  <a:srgbClr val="002E97"/>
                </a:solidFill>
                <a:latin typeface="Arial" panose="020B0604020202020204" pitchFamily="34" charset="0"/>
                <a:cs typeface="Arial" panose="020B0604020202020204" pitchFamily="34" charset="0"/>
              </a:rPr>
              <a:t>Today’s technology needs better accuracy</a:t>
            </a:r>
          </a:p>
          <a:p>
            <a:pPr marL="0" indent="0">
              <a:buNone/>
            </a:pPr>
            <a:endParaRPr lang="en-US" dirty="0">
              <a:solidFill>
                <a:srgbClr val="002E97"/>
              </a:solidFill>
              <a:latin typeface="+mn-lt"/>
              <a:cs typeface="Times New Roman" panose="02020603050405020304" pitchFamily="18" charset="0"/>
            </a:endParaRPr>
          </a:p>
        </p:txBody>
      </p:sp>
    </p:spTree>
    <p:extLst>
      <p:ext uri="{BB962C8B-B14F-4D97-AF65-F5344CB8AC3E}">
        <p14:creationId xmlns:p14="http://schemas.microsoft.com/office/powerpoint/2010/main" val="40450293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43C94E-372D-44F0-9417-43C402F35774}"/>
              </a:ext>
            </a:extLst>
          </p:cNvPr>
          <p:cNvSpPr txBox="1"/>
          <p:nvPr/>
        </p:nvSpPr>
        <p:spPr>
          <a:xfrm>
            <a:off x="173420" y="736435"/>
            <a:ext cx="2498835" cy="830997"/>
          </a:xfrm>
          <a:prstGeom prst="rect">
            <a:avLst/>
          </a:prstGeom>
          <a:noFill/>
        </p:spPr>
        <p:txBody>
          <a:bodyPr wrap="square" rtlCol="0">
            <a:spAutoFit/>
          </a:bodyPr>
          <a:lstStyle/>
          <a:p>
            <a:pPr>
              <a:defRPr>
                <a:solidFill>
                  <a:srgbClr val="17375E"/>
                </a:solidFill>
                <a:latin typeface="Times New Roman"/>
                <a:ea typeface="Times New Roman"/>
                <a:cs typeface="Times New Roman"/>
                <a:sym typeface="Times New Roman"/>
              </a:defRPr>
            </a:pPr>
            <a:r>
              <a:rPr lang="en-US" sz="1600" dirty="0">
                <a:solidFill>
                  <a:srgbClr val="002E97"/>
                </a:solidFill>
                <a:latin typeface="Arial" panose="020B0604020202020204" pitchFamily="34" charset="0"/>
                <a:cs typeface="Arial" panose="020B0604020202020204" pitchFamily="34" charset="0"/>
              </a:rPr>
              <a:t>Brian Shaw</a:t>
            </a:r>
          </a:p>
          <a:p>
            <a:pPr>
              <a:defRPr>
                <a:solidFill>
                  <a:srgbClr val="17375E"/>
                </a:solidFill>
                <a:latin typeface="Times New Roman"/>
                <a:ea typeface="Times New Roman"/>
                <a:cs typeface="Times New Roman"/>
                <a:sym typeface="Times New Roman"/>
              </a:defRPr>
            </a:pPr>
            <a:r>
              <a:rPr lang="en-US" sz="1600" dirty="0">
                <a:solidFill>
                  <a:srgbClr val="002E97"/>
                </a:solidFill>
                <a:latin typeface="Arial" panose="020B0604020202020204" pitchFamily="34" charset="0"/>
                <a:cs typeface="Arial" panose="020B0604020202020204" pitchFamily="34" charset="0"/>
              </a:rPr>
              <a:t>Rocky Mountain Advisor</a:t>
            </a:r>
          </a:p>
          <a:p>
            <a:pPr>
              <a:defRPr>
                <a:solidFill>
                  <a:srgbClr val="17375E"/>
                </a:solidFill>
                <a:latin typeface="Times New Roman"/>
                <a:ea typeface="Times New Roman"/>
                <a:cs typeface="Times New Roman"/>
                <a:sym typeface="Times New Roman"/>
              </a:defRPr>
            </a:pPr>
            <a:r>
              <a:rPr lang="en-US" sz="1600" dirty="0">
                <a:solidFill>
                  <a:srgbClr val="002E97"/>
                </a:solidFill>
                <a:latin typeface="Arial" panose="020B0604020202020204" pitchFamily="34" charset="0"/>
                <a:cs typeface="Arial" panose="020B0604020202020204" pitchFamily="34" charset="0"/>
              </a:rPr>
              <a:t>brian.shaw@noaa.gov</a:t>
            </a:r>
            <a:endParaRPr lang="en-US" sz="1200" dirty="0"/>
          </a:p>
        </p:txBody>
      </p:sp>
      <p:pic>
        <p:nvPicPr>
          <p:cNvPr id="7" name="Picture 6" descr="Brian Shaw and others surveying during the Geoid Slope Validation Survey of 2017 in Colorado">
            <a:extLst>
              <a:ext uri="{FF2B5EF4-FFF2-40B4-BE49-F238E27FC236}">
                <a16:creationId xmlns:a16="http://schemas.microsoft.com/office/drawing/2014/main" id="{03FEFB66-40A2-4118-B4BE-99959FAE2C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08205" y="2102845"/>
            <a:ext cx="3914613" cy="2935960"/>
          </a:xfrm>
          <a:prstGeom prst="rect">
            <a:avLst/>
          </a:prstGeom>
        </p:spPr>
      </p:pic>
      <p:pic>
        <p:nvPicPr>
          <p:cNvPr id="8" name="Picture 7" descr="Brian Shaw portrait photo">
            <a:extLst>
              <a:ext uri="{FF2B5EF4-FFF2-40B4-BE49-F238E27FC236}">
                <a16:creationId xmlns:a16="http://schemas.microsoft.com/office/drawing/2014/main" id="{51FB4ACC-7346-4EFF-9DA1-C6B3AF7A6C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14609" y="479125"/>
            <a:ext cx="1547947" cy="1891935"/>
          </a:xfrm>
          <a:prstGeom prst="rect">
            <a:avLst/>
          </a:prstGeom>
        </p:spPr>
      </p:pic>
      <p:pic>
        <p:nvPicPr>
          <p:cNvPr id="9" name="Picture 8" descr="Brian Shaw surveying during the Geoid Slope Validation Survey of 2014 in Iowa">
            <a:extLst>
              <a:ext uri="{FF2B5EF4-FFF2-40B4-BE49-F238E27FC236}">
                <a16:creationId xmlns:a16="http://schemas.microsoft.com/office/drawing/2014/main" id="{9972E9D3-D572-47FC-8C12-E3B2C9CC4FD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9568" r="9301"/>
          <a:stretch/>
        </p:blipFill>
        <p:spPr>
          <a:xfrm>
            <a:off x="74428" y="2023101"/>
            <a:ext cx="2860158" cy="3015704"/>
          </a:xfrm>
          <a:prstGeom prst="rect">
            <a:avLst/>
          </a:prstGeom>
        </p:spPr>
      </p:pic>
      <p:pic>
        <p:nvPicPr>
          <p:cNvPr id="10" name="Picture 9" descr="Brian Shaw and Bill Stone surveying during the Geoid Slope Validation Survey of 2017 in Colorado">
            <a:extLst>
              <a:ext uri="{FF2B5EF4-FFF2-40B4-BE49-F238E27FC236}">
                <a16:creationId xmlns:a16="http://schemas.microsoft.com/office/drawing/2014/main" id="{289E3938-5B8A-4451-AB8A-EEF1A627BF0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10746" b="20959"/>
          <a:stretch/>
        </p:blipFill>
        <p:spPr>
          <a:xfrm rot="10800000">
            <a:off x="2648414" y="379493"/>
            <a:ext cx="3577133" cy="2375877"/>
          </a:xfrm>
          <a:prstGeom prst="rect">
            <a:avLst/>
          </a:prstGeom>
        </p:spPr>
      </p:pic>
    </p:spTree>
    <p:extLst>
      <p:ext uri="{BB962C8B-B14F-4D97-AF65-F5344CB8AC3E}">
        <p14:creationId xmlns:p14="http://schemas.microsoft.com/office/powerpoint/2010/main" val="26808553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Main Benefits of Modernized NSRS</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p:txBody>
          <a:bodyPr>
            <a:normAutofit fontScale="92500" lnSpcReduction="10000"/>
          </a:bodyPr>
          <a:lstStyle/>
          <a:p>
            <a:pPr marL="0" indent="0">
              <a:buNone/>
              <a:defRPr sz="3000">
                <a:solidFill>
                  <a:srgbClr val="17375E"/>
                </a:solidFill>
                <a:latin typeface="Arial"/>
                <a:ea typeface="Arial"/>
                <a:cs typeface="Arial"/>
                <a:sym typeface="Arial"/>
              </a:defRPr>
            </a:pPr>
            <a:r>
              <a:rPr lang="en-US" dirty="0">
                <a:solidFill>
                  <a:srgbClr val="002E97"/>
                </a:solidFill>
              </a:rPr>
              <a:t>Fast, Accurate, Consistent Elevations Everywhere</a:t>
            </a:r>
          </a:p>
          <a:p>
            <a:pPr marL="0" indent="0">
              <a:buNone/>
              <a:defRPr sz="3000">
                <a:solidFill>
                  <a:srgbClr val="17375E"/>
                </a:solidFill>
                <a:latin typeface="Arial"/>
                <a:ea typeface="Arial"/>
                <a:cs typeface="Arial"/>
                <a:sym typeface="Arial"/>
              </a:defRPr>
            </a:pPr>
            <a:endParaRPr lang="en-US" sz="1200" dirty="0">
              <a:solidFill>
                <a:srgbClr val="002E97"/>
              </a:solidFill>
            </a:endParaRPr>
          </a:p>
          <a:p>
            <a:pPr marL="0" indent="0">
              <a:buNone/>
              <a:defRPr sz="3000">
                <a:solidFill>
                  <a:srgbClr val="17375E"/>
                </a:solidFill>
                <a:latin typeface="Arial"/>
                <a:ea typeface="Arial"/>
                <a:cs typeface="Arial"/>
                <a:sym typeface="Arial"/>
              </a:defRPr>
            </a:pPr>
            <a:r>
              <a:rPr lang="en-US" dirty="0">
                <a:solidFill>
                  <a:srgbClr val="002E97"/>
                </a:solidFill>
              </a:rPr>
              <a:t>Improved Public Safety</a:t>
            </a:r>
            <a:endParaRPr lang="en-US" sz="3200" dirty="0">
              <a:solidFill>
                <a:srgbClr val="002E97"/>
              </a:solidFill>
            </a:endParaRPr>
          </a:p>
          <a:p>
            <a:pPr marL="457200" lvl="1" indent="0">
              <a:buNone/>
              <a:defRPr sz="3000">
                <a:solidFill>
                  <a:srgbClr val="17375E"/>
                </a:solidFill>
                <a:latin typeface="Arial"/>
                <a:ea typeface="Arial"/>
                <a:cs typeface="Arial"/>
                <a:sym typeface="Arial"/>
              </a:defRPr>
            </a:pPr>
            <a:r>
              <a:rPr lang="en-US" dirty="0">
                <a:solidFill>
                  <a:srgbClr val="002E97"/>
                </a:solidFill>
              </a:rPr>
              <a:t>Flood Plain Maps</a:t>
            </a:r>
          </a:p>
          <a:p>
            <a:pPr marL="457200" lvl="1" indent="0">
              <a:buNone/>
              <a:defRPr sz="3000">
                <a:solidFill>
                  <a:srgbClr val="17375E"/>
                </a:solidFill>
                <a:latin typeface="Arial"/>
                <a:ea typeface="Arial"/>
                <a:cs typeface="Arial"/>
                <a:sym typeface="Arial"/>
              </a:defRPr>
            </a:pPr>
            <a:r>
              <a:rPr lang="en-US" dirty="0">
                <a:solidFill>
                  <a:srgbClr val="002E97"/>
                </a:solidFill>
              </a:rPr>
              <a:t>Emergency Route Planning</a:t>
            </a:r>
          </a:p>
          <a:p>
            <a:pPr marL="457200" lvl="1" indent="0">
              <a:buNone/>
              <a:defRPr sz="3000">
                <a:solidFill>
                  <a:srgbClr val="17375E"/>
                </a:solidFill>
                <a:latin typeface="Arial"/>
                <a:ea typeface="Arial"/>
                <a:cs typeface="Arial"/>
                <a:sym typeface="Arial"/>
              </a:defRPr>
            </a:pPr>
            <a:endParaRPr lang="en-US" sz="1200" dirty="0">
              <a:solidFill>
                <a:srgbClr val="002E97"/>
              </a:solidFill>
            </a:endParaRPr>
          </a:p>
          <a:p>
            <a:pPr marL="0" indent="0">
              <a:buNone/>
              <a:defRPr sz="3000">
                <a:solidFill>
                  <a:srgbClr val="17375E"/>
                </a:solidFill>
                <a:latin typeface="Arial"/>
                <a:ea typeface="Arial"/>
                <a:cs typeface="Arial"/>
                <a:sym typeface="Arial"/>
              </a:defRPr>
            </a:pPr>
            <a:r>
              <a:rPr lang="en-US" dirty="0">
                <a:solidFill>
                  <a:srgbClr val="002E97"/>
                </a:solidFill>
              </a:rPr>
              <a:t>Accurate Positioning</a:t>
            </a:r>
          </a:p>
          <a:p>
            <a:pPr marL="457200" lvl="1" indent="0">
              <a:buNone/>
              <a:defRPr sz="3000">
                <a:solidFill>
                  <a:srgbClr val="17375E"/>
                </a:solidFill>
                <a:latin typeface="Arial"/>
                <a:ea typeface="Arial"/>
                <a:cs typeface="Arial"/>
                <a:sym typeface="Arial"/>
              </a:defRPr>
            </a:pPr>
            <a:r>
              <a:rPr lang="en-US" dirty="0">
                <a:solidFill>
                  <a:srgbClr val="002E97"/>
                </a:solidFill>
              </a:rPr>
              <a:t>Autonomous vehicles, BIMs, Smart Cities</a:t>
            </a:r>
          </a:p>
        </p:txBody>
      </p:sp>
    </p:spTree>
    <p:extLst>
      <p:ext uri="{BB962C8B-B14F-4D97-AF65-F5344CB8AC3E}">
        <p14:creationId xmlns:p14="http://schemas.microsoft.com/office/powerpoint/2010/main" val="24904989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Autofit/>
          </a:bodyPr>
          <a:lstStyle/>
          <a:p>
            <a:r>
              <a:rPr lang="en-US" sz="2400" dirty="0">
                <a:solidFill>
                  <a:srgbClr val="002E97"/>
                </a:solidFill>
                <a:latin typeface="+mn-lt"/>
                <a:cs typeface="Times New Roman" panose="02020603050405020304" pitchFamily="18" charset="0"/>
              </a:rPr>
              <a:t>Best ways to determine coordinates in Modernized NSRS</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a:xfrm>
            <a:off x="941989" y="1225771"/>
            <a:ext cx="7260021" cy="3394472"/>
          </a:xfrm>
        </p:spPr>
        <p:txBody>
          <a:bodyPr>
            <a:normAutofit fontScale="70000" lnSpcReduction="20000"/>
          </a:bodyPr>
          <a:lstStyle/>
          <a:p>
            <a:pPr marL="385763" indent="-385763" algn="l" hangingPunct="1">
              <a:buFont typeface="+mj-lt"/>
              <a:buAutoNum type="arabicPeriod"/>
            </a:pPr>
            <a:r>
              <a:rPr lang="en-US" sz="3200" dirty="0">
                <a:solidFill>
                  <a:srgbClr val="002E97"/>
                </a:solidFill>
                <a:latin typeface="Arial" panose="020B0604020202020204" pitchFamily="34" charset="0"/>
                <a:cs typeface="Arial" panose="020B0604020202020204" pitchFamily="34" charset="0"/>
              </a:rPr>
              <a:t> </a:t>
            </a:r>
            <a:r>
              <a:rPr lang="en-US" sz="3200" b="1" u="sng" dirty="0">
                <a:solidFill>
                  <a:srgbClr val="002E97"/>
                </a:solidFill>
                <a:latin typeface="Arial" panose="020B0604020202020204" pitchFamily="34" charset="0"/>
                <a:cs typeface="Arial" panose="020B0604020202020204" pitchFamily="34" charset="0"/>
              </a:rPr>
              <a:t>Resurvey</a:t>
            </a:r>
            <a:r>
              <a:rPr lang="en-US" sz="3200" dirty="0">
                <a:solidFill>
                  <a:srgbClr val="002E97"/>
                </a:solidFill>
                <a:latin typeface="Arial" panose="020B0604020202020204" pitchFamily="34" charset="0"/>
                <a:cs typeface="Arial" panose="020B0604020202020204" pitchFamily="34" charset="0"/>
              </a:rPr>
              <a:t>: Return to the field and collect new observations, relying upon geodetic control that has coordinates in the new datum</a:t>
            </a:r>
          </a:p>
          <a:p>
            <a:pPr marL="385763" indent="-385763" algn="l" hangingPunct="1">
              <a:buFont typeface="+mj-lt"/>
              <a:buAutoNum type="arabicPeriod"/>
            </a:pPr>
            <a:endParaRPr lang="en-US" sz="3200" dirty="0">
              <a:solidFill>
                <a:srgbClr val="002E97"/>
              </a:solidFill>
              <a:latin typeface="Arial" panose="020B0604020202020204" pitchFamily="34" charset="0"/>
              <a:cs typeface="Arial" panose="020B0604020202020204" pitchFamily="34" charset="0"/>
            </a:endParaRPr>
          </a:p>
          <a:p>
            <a:pPr marL="385763" indent="-385763" algn="l" hangingPunct="1">
              <a:buFont typeface="+mj-lt"/>
              <a:buAutoNum type="arabicPeriod"/>
            </a:pPr>
            <a:r>
              <a:rPr lang="en-US" sz="3200" dirty="0">
                <a:solidFill>
                  <a:srgbClr val="002E97"/>
                </a:solidFill>
                <a:latin typeface="Arial" panose="020B0604020202020204" pitchFamily="34" charset="0"/>
                <a:cs typeface="Arial" panose="020B0604020202020204" pitchFamily="34" charset="0"/>
              </a:rPr>
              <a:t> </a:t>
            </a:r>
            <a:r>
              <a:rPr lang="en-US" sz="3200" b="1" u="sng" dirty="0">
                <a:solidFill>
                  <a:srgbClr val="002E97"/>
                </a:solidFill>
                <a:latin typeface="Arial" panose="020B0604020202020204" pitchFamily="34" charset="0"/>
                <a:cs typeface="Arial" panose="020B0604020202020204" pitchFamily="34" charset="0"/>
              </a:rPr>
              <a:t>Readjust</a:t>
            </a:r>
            <a:r>
              <a:rPr lang="en-US" sz="3200" dirty="0">
                <a:solidFill>
                  <a:srgbClr val="002E97"/>
                </a:solidFill>
                <a:latin typeface="Arial" panose="020B0604020202020204" pitchFamily="34" charset="0"/>
                <a:cs typeface="Arial" panose="020B0604020202020204" pitchFamily="34" charset="0"/>
              </a:rPr>
              <a:t>: Using existing observations, re-compute new coordinates based upon geodetic control (CORS) that has been defined in the new datum</a:t>
            </a:r>
          </a:p>
          <a:p>
            <a:pPr marL="385763" indent="-385763" algn="l" hangingPunct="1">
              <a:buFont typeface="+mj-lt"/>
              <a:buAutoNum type="arabicPeriod"/>
            </a:pPr>
            <a:endParaRPr lang="en-US" sz="3200" dirty="0">
              <a:solidFill>
                <a:srgbClr val="002E97"/>
              </a:solidFill>
              <a:latin typeface="Arial" panose="020B0604020202020204" pitchFamily="34" charset="0"/>
              <a:cs typeface="Arial" panose="020B0604020202020204" pitchFamily="34" charset="0"/>
            </a:endParaRPr>
          </a:p>
          <a:p>
            <a:pPr marL="385763" indent="-385763" algn="l" hangingPunct="1">
              <a:buFont typeface="+mj-lt"/>
              <a:buAutoNum type="arabicPeriod"/>
            </a:pPr>
            <a:r>
              <a:rPr lang="en-US" sz="3200" dirty="0">
                <a:solidFill>
                  <a:srgbClr val="002E97"/>
                </a:solidFill>
                <a:latin typeface="Arial" panose="020B0604020202020204" pitchFamily="34" charset="0"/>
                <a:cs typeface="Arial" panose="020B0604020202020204" pitchFamily="34" charset="0"/>
              </a:rPr>
              <a:t> </a:t>
            </a:r>
            <a:r>
              <a:rPr lang="en-US" sz="3200" b="1" u="sng" dirty="0">
                <a:solidFill>
                  <a:srgbClr val="002E97"/>
                </a:solidFill>
                <a:latin typeface="Arial" panose="020B0604020202020204" pitchFamily="34" charset="0"/>
                <a:cs typeface="Arial" panose="020B0604020202020204" pitchFamily="34" charset="0"/>
              </a:rPr>
              <a:t>Transform</a:t>
            </a:r>
            <a:r>
              <a:rPr lang="en-US" sz="3200" dirty="0">
                <a:solidFill>
                  <a:srgbClr val="002E97"/>
                </a:solidFill>
                <a:latin typeface="Arial" panose="020B0604020202020204" pitchFamily="34" charset="0"/>
                <a:cs typeface="Arial" panose="020B0604020202020204" pitchFamily="34" charset="0"/>
              </a:rPr>
              <a:t>: Take finished products which have coordinates in the old datum and use transformation software to estimate coordinates in the new datum</a:t>
            </a:r>
          </a:p>
        </p:txBody>
      </p:sp>
    </p:spTree>
    <p:extLst>
      <p:ext uri="{BB962C8B-B14F-4D97-AF65-F5344CB8AC3E}">
        <p14:creationId xmlns:p14="http://schemas.microsoft.com/office/powerpoint/2010/main" val="33997840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The Future Reference Frames</a:t>
            </a:r>
          </a:p>
        </p:txBody>
      </p:sp>
      <p:sp>
        <p:nvSpPr>
          <p:cNvPr id="4" name="Rectangle 2">
            <a:extLst>
              <a:ext uri="{FF2B5EF4-FFF2-40B4-BE49-F238E27FC236}">
                <a16:creationId xmlns:a16="http://schemas.microsoft.com/office/drawing/2014/main" id="{6AE0512B-1D70-4114-91F3-C899FD42D4A4}"/>
              </a:ext>
            </a:extLst>
          </p:cNvPr>
          <p:cNvSpPr txBox="1"/>
          <p:nvPr/>
        </p:nvSpPr>
        <p:spPr>
          <a:xfrm>
            <a:off x="236182" y="1501309"/>
            <a:ext cx="4174453" cy="3200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defRPr sz="3000">
                <a:solidFill>
                  <a:srgbClr val="17375E"/>
                </a:solidFill>
                <a:latin typeface="Arial"/>
                <a:ea typeface="Arial"/>
                <a:cs typeface="Arial"/>
                <a:sym typeface="Arial"/>
              </a:defRPr>
            </a:pPr>
            <a:r>
              <a:rPr lang="en-US" dirty="0">
                <a:solidFill>
                  <a:srgbClr val="002E97"/>
                </a:solidFill>
              </a:rPr>
              <a:t>Tectonic </a:t>
            </a:r>
            <a:r>
              <a:rPr dirty="0">
                <a:solidFill>
                  <a:srgbClr val="002E97"/>
                </a:solidFill>
              </a:rPr>
              <a:t>Plate based</a:t>
            </a:r>
            <a:endParaRPr lang="en-US" dirty="0">
              <a:solidFill>
                <a:srgbClr val="002E97"/>
              </a:solidFill>
            </a:endParaRPr>
          </a:p>
          <a:p>
            <a:pPr>
              <a:defRPr sz="3000">
                <a:solidFill>
                  <a:srgbClr val="17375E"/>
                </a:solidFill>
                <a:latin typeface="Arial"/>
                <a:ea typeface="Arial"/>
                <a:cs typeface="Arial"/>
                <a:sym typeface="Arial"/>
              </a:defRPr>
            </a:pPr>
            <a:r>
              <a:rPr lang="en-US" sz="1500" dirty="0">
                <a:solidFill>
                  <a:srgbClr val="002E97"/>
                </a:solidFill>
              </a:rPr>
              <a:t>	Each Plate is based on the same</a:t>
            </a:r>
          </a:p>
          <a:p>
            <a:pPr>
              <a:defRPr sz="3000">
                <a:solidFill>
                  <a:srgbClr val="17375E"/>
                </a:solidFill>
                <a:latin typeface="Arial"/>
                <a:ea typeface="Arial"/>
                <a:cs typeface="Arial"/>
                <a:sym typeface="Arial"/>
              </a:defRPr>
            </a:pPr>
            <a:r>
              <a:rPr lang="en-US" sz="1500" dirty="0">
                <a:solidFill>
                  <a:srgbClr val="002E97"/>
                </a:solidFill>
              </a:rPr>
              <a:t>	densified ITRF model</a:t>
            </a:r>
          </a:p>
          <a:p>
            <a:pPr algn="r">
              <a:defRPr sz="3000">
                <a:solidFill>
                  <a:srgbClr val="17375E"/>
                </a:solidFill>
                <a:latin typeface="Arial"/>
                <a:ea typeface="Arial"/>
                <a:cs typeface="Arial"/>
                <a:sym typeface="Arial"/>
              </a:defRPr>
            </a:pPr>
            <a:endParaRPr lang="en-US" dirty="0">
              <a:solidFill>
                <a:srgbClr val="002E97"/>
              </a:solidFill>
            </a:endParaRPr>
          </a:p>
          <a:p>
            <a:pPr>
              <a:defRPr sz="3000">
                <a:solidFill>
                  <a:srgbClr val="17375E"/>
                </a:solidFill>
                <a:latin typeface="Arial"/>
                <a:ea typeface="Arial"/>
                <a:cs typeface="Arial"/>
                <a:sym typeface="Arial"/>
              </a:defRPr>
            </a:pPr>
            <a:r>
              <a:rPr lang="en-US" sz="2800" dirty="0">
                <a:solidFill>
                  <a:srgbClr val="002E97"/>
                </a:solidFill>
              </a:rPr>
              <a:t>North America		NATRF</a:t>
            </a:r>
          </a:p>
          <a:p>
            <a:pPr>
              <a:defRPr sz="3000">
                <a:solidFill>
                  <a:srgbClr val="17375E"/>
                </a:solidFill>
                <a:latin typeface="Arial"/>
                <a:ea typeface="Arial"/>
                <a:cs typeface="Arial"/>
                <a:sym typeface="Arial"/>
              </a:defRPr>
            </a:pPr>
            <a:r>
              <a:rPr lang="en-US" sz="2800" dirty="0">
                <a:solidFill>
                  <a:srgbClr val="002E97"/>
                </a:solidFill>
              </a:rPr>
              <a:t>Caribbean			CATRF</a:t>
            </a:r>
          </a:p>
          <a:p>
            <a:pPr>
              <a:defRPr sz="3000">
                <a:solidFill>
                  <a:srgbClr val="17375E"/>
                </a:solidFill>
                <a:latin typeface="Arial"/>
                <a:ea typeface="Arial"/>
                <a:cs typeface="Arial"/>
                <a:sym typeface="Arial"/>
              </a:defRPr>
            </a:pPr>
            <a:r>
              <a:rPr lang="en-US" sz="2800" dirty="0">
                <a:solidFill>
                  <a:srgbClr val="002E97"/>
                </a:solidFill>
              </a:rPr>
              <a:t>Pacific				PATRF</a:t>
            </a:r>
          </a:p>
          <a:p>
            <a:pPr>
              <a:defRPr sz="3000">
                <a:solidFill>
                  <a:srgbClr val="17375E"/>
                </a:solidFill>
                <a:latin typeface="Arial"/>
                <a:ea typeface="Arial"/>
                <a:cs typeface="Arial"/>
                <a:sym typeface="Arial"/>
              </a:defRPr>
            </a:pPr>
            <a:r>
              <a:rPr lang="en-US" sz="2800" dirty="0">
                <a:solidFill>
                  <a:srgbClr val="002E97"/>
                </a:solidFill>
              </a:rPr>
              <a:t>Mariana				MATRF</a:t>
            </a:r>
            <a:endParaRPr sz="2800" dirty="0">
              <a:solidFill>
                <a:srgbClr val="002E97"/>
              </a:solidFill>
            </a:endParaRPr>
          </a:p>
        </p:txBody>
      </p:sp>
      <p:grpSp>
        <p:nvGrpSpPr>
          <p:cNvPr id="5" name="Group 4">
            <a:extLst>
              <a:ext uri="{FF2B5EF4-FFF2-40B4-BE49-F238E27FC236}">
                <a16:creationId xmlns:a16="http://schemas.microsoft.com/office/drawing/2014/main" id="{8F76A553-B83C-4264-9DB5-1DB20706803B}"/>
              </a:ext>
            </a:extLst>
          </p:cNvPr>
          <p:cNvGrpSpPr/>
          <p:nvPr/>
        </p:nvGrpSpPr>
        <p:grpSpPr>
          <a:xfrm>
            <a:off x="4558355" y="1192869"/>
            <a:ext cx="4463222" cy="3808350"/>
            <a:chOff x="-2" y="-944338"/>
            <a:chExt cx="9144002" cy="7802336"/>
          </a:xfrm>
        </p:grpSpPr>
        <p:pic>
          <p:nvPicPr>
            <p:cNvPr id="6" name="Picture 5" descr="Map of the 2022 Terrestrial Reference Frames">
              <a:extLst>
                <a:ext uri="{FF2B5EF4-FFF2-40B4-BE49-F238E27FC236}">
                  <a16:creationId xmlns:a16="http://schemas.microsoft.com/office/drawing/2014/main" id="{332A761F-1D66-4D75-B95D-D20D25B5325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339"/>
            <a:stretch/>
          </p:blipFill>
          <p:spPr>
            <a:xfrm>
              <a:off x="0" y="434764"/>
              <a:ext cx="9144000" cy="6423234"/>
            </a:xfrm>
            <a:prstGeom prst="rect">
              <a:avLst/>
            </a:prstGeom>
          </p:spPr>
        </p:pic>
        <p:sp>
          <p:nvSpPr>
            <p:cNvPr id="7" name="TextBox 6">
              <a:extLst>
                <a:ext uri="{FF2B5EF4-FFF2-40B4-BE49-F238E27FC236}">
                  <a16:creationId xmlns:a16="http://schemas.microsoft.com/office/drawing/2014/main" id="{5740FDF3-7DFB-4A84-91A8-28E92A8AE5DE}"/>
                </a:ext>
              </a:extLst>
            </p:cNvPr>
            <p:cNvSpPr txBox="1"/>
            <p:nvPr/>
          </p:nvSpPr>
          <p:spPr>
            <a:xfrm>
              <a:off x="-2" y="-944338"/>
              <a:ext cx="9144000" cy="13241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rgbClr val="002E97"/>
                  </a:solidFill>
                  <a:effectLst/>
                  <a:uLnTx/>
                  <a:uFillTx/>
                  <a:latin typeface="Arial" panose="020B0604020202020204" pitchFamily="34" charset="0"/>
                  <a:ea typeface="+mn-ea"/>
                  <a:cs typeface="Arial" panose="020B0604020202020204" pitchFamily="34" charset="0"/>
                </a:rPr>
                <a:t>The tectonic plates “fixed” for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rgbClr val="002E97"/>
                  </a:solidFill>
                  <a:effectLst/>
                  <a:uLnTx/>
                  <a:uFillTx/>
                  <a:latin typeface="Arial" panose="020B0604020202020204" pitchFamily="34" charset="0"/>
                  <a:ea typeface="+mn-ea"/>
                  <a:cs typeface="Arial" panose="020B0604020202020204" pitchFamily="34" charset="0"/>
                </a:rPr>
                <a:t>2022 Terrestrial Reference Frames</a:t>
              </a:r>
            </a:p>
          </p:txBody>
        </p:sp>
        <p:sp>
          <p:nvSpPr>
            <p:cNvPr id="8" name="TextBox 7">
              <a:extLst>
                <a:ext uri="{FF2B5EF4-FFF2-40B4-BE49-F238E27FC236}">
                  <a16:creationId xmlns:a16="http://schemas.microsoft.com/office/drawing/2014/main" id="{A4D1B569-D5D9-435B-AD48-1AFA80D80FEA}"/>
                </a:ext>
              </a:extLst>
            </p:cNvPr>
            <p:cNvSpPr txBox="1"/>
            <p:nvPr/>
          </p:nvSpPr>
          <p:spPr>
            <a:xfrm>
              <a:off x="4226968" y="1989103"/>
              <a:ext cx="2521195" cy="630556"/>
            </a:xfrm>
            <a:prstGeom prst="rect">
              <a:avLst/>
            </a:prstGeom>
            <a:noFill/>
            <a:effectLst>
              <a:outerShdw blurRad="50800" dist="38100" dir="2700000" algn="tl" rotWithShape="0">
                <a:prstClr val="black"/>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00"/>
                  </a:solidFill>
                  <a:effectLst/>
                  <a:uLnTx/>
                  <a:uFillTx/>
                  <a:latin typeface="Calibri"/>
                  <a:ea typeface="+mn-ea"/>
                  <a:cs typeface="+mn-cs"/>
                </a:rPr>
                <a:t>NATRF2022</a:t>
              </a:r>
            </a:p>
          </p:txBody>
        </p:sp>
        <p:sp>
          <p:nvSpPr>
            <p:cNvPr id="9" name="TextBox 8">
              <a:extLst>
                <a:ext uri="{FF2B5EF4-FFF2-40B4-BE49-F238E27FC236}">
                  <a16:creationId xmlns:a16="http://schemas.microsoft.com/office/drawing/2014/main" id="{4B1E3123-722B-4831-9286-3EA87BE17544}"/>
                </a:ext>
              </a:extLst>
            </p:cNvPr>
            <p:cNvSpPr txBox="1"/>
            <p:nvPr/>
          </p:nvSpPr>
          <p:spPr>
            <a:xfrm>
              <a:off x="1636414" y="3727076"/>
              <a:ext cx="2590554" cy="630556"/>
            </a:xfrm>
            <a:prstGeom prst="rect">
              <a:avLst/>
            </a:prstGeom>
            <a:noFill/>
            <a:effectLst>
              <a:outerShdw blurRad="50800" dist="38100" dir="2700000" algn="tl" rotWithShape="0">
                <a:prstClr val="black"/>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00"/>
                  </a:solidFill>
                  <a:effectLst/>
                  <a:uLnTx/>
                  <a:uFillTx/>
                  <a:latin typeface="Calibri"/>
                  <a:ea typeface="+mn-ea"/>
                  <a:cs typeface="+mn-cs"/>
                </a:rPr>
                <a:t>PATRF2022</a:t>
              </a:r>
            </a:p>
          </p:txBody>
        </p:sp>
        <p:sp>
          <p:nvSpPr>
            <p:cNvPr id="10" name="TextBox 9">
              <a:extLst>
                <a:ext uri="{FF2B5EF4-FFF2-40B4-BE49-F238E27FC236}">
                  <a16:creationId xmlns:a16="http://schemas.microsoft.com/office/drawing/2014/main" id="{40E9F68A-F3D3-48D9-AF9A-A9730FDBF603}"/>
                </a:ext>
              </a:extLst>
            </p:cNvPr>
            <p:cNvSpPr txBox="1"/>
            <p:nvPr/>
          </p:nvSpPr>
          <p:spPr>
            <a:xfrm>
              <a:off x="27726" y="2954839"/>
              <a:ext cx="2596784" cy="630556"/>
            </a:xfrm>
            <a:prstGeom prst="rect">
              <a:avLst/>
            </a:prstGeom>
            <a:noFill/>
            <a:effectLst>
              <a:outerShdw blurRad="50800" dist="38100" dir="2700000" algn="tl" rotWithShape="0">
                <a:prstClr val="black"/>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00"/>
                  </a:solidFill>
                  <a:effectLst/>
                  <a:uLnTx/>
                  <a:uFillTx/>
                  <a:latin typeface="Calibri"/>
                  <a:ea typeface="+mn-ea"/>
                  <a:cs typeface="+mn-cs"/>
                </a:rPr>
                <a:t>MATRF2022</a:t>
              </a:r>
            </a:p>
          </p:txBody>
        </p:sp>
        <p:sp>
          <p:nvSpPr>
            <p:cNvPr id="11" name="TextBox 10">
              <a:extLst>
                <a:ext uri="{FF2B5EF4-FFF2-40B4-BE49-F238E27FC236}">
                  <a16:creationId xmlns:a16="http://schemas.microsoft.com/office/drawing/2014/main" id="{C846F641-7276-4DAA-8D5C-72C3FE33C9F0}"/>
                </a:ext>
              </a:extLst>
            </p:cNvPr>
            <p:cNvSpPr txBox="1"/>
            <p:nvPr/>
          </p:nvSpPr>
          <p:spPr>
            <a:xfrm>
              <a:off x="5599533" y="4042353"/>
              <a:ext cx="2317765" cy="630556"/>
            </a:xfrm>
            <a:prstGeom prst="rect">
              <a:avLst/>
            </a:prstGeom>
            <a:noFill/>
            <a:effectLst>
              <a:outerShdw blurRad="50800" dist="38100" dir="2700000" algn="tl" rotWithShape="0">
                <a:prstClr val="black"/>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00"/>
                  </a:solidFill>
                  <a:effectLst/>
                  <a:uLnTx/>
                  <a:uFillTx/>
                  <a:latin typeface="Calibri"/>
                  <a:ea typeface="+mn-ea"/>
                  <a:cs typeface="+mn-cs"/>
                </a:rPr>
                <a:t>CATRF2022</a:t>
              </a:r>
            </a:p>
          </p:txBody>
        </p:sp>
      </p:grpSp>
      <p:cxnSp>
        <p:nvCxnSpPr>
          <p:cNvPr id="12" name="Straight Connector 11">
            <a:extLst>
              <a:ext uri="{FF2B5EF4-FFF2-40B4-BE49-F238E27FC236}">
                <a16:creationId xmlns:a16="http://schemas.microsoft.com/office/drawing/2014/main" id="{DB618863-69F3-4425-BF0F-2F5D6B690BD6}"/>
              </a:ext>
            </a:extLst>
          </p:cNvPr>
          <p:cNvCxnSpPr>
            <a:cxnSpLocks/>
          </p:cNvCxnSpPr>
          <p:nvPr/>
        </p:nvCxnSpPr>
        <p:spPr>
          <a:xfrm>
            <a:off x="705021" y="2605876"/>
            <a:ext cx="2999360" cy="0"/>
          </a:xfrm>
          <a:prstGeom prst="line">
            <a:avLst/>
          </a:prstGeom>
          <a:ln w="22225">
            <a:solidFill>
              <a:srgbClr val="002E9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05478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NAPGD2022 Geopotential Datum</a:t>
            </a:r>
          </a:p>
        </p:txBody>
      </p:sp>
      <p:sp>
        <p:nvSpPr>
          <p:cNvPr id="6" name="TextBox 5">
            <a:extLst>
              <a:ext uri="{FF2B5EF4-FFF2-40B4-BE49-F238E27FC236}">
                <a16:creationId xmlns:a16="http://schemas.microsoft.com/office/drawing/2014/main" id="{98DB0FC0-7313-4969-A571-809DBA95E9FC}"/>
              </a:ext>
            </a:extLst>
          </p:cNvPr>
          <p:cNvSpPr txBox="1"/>
          <p:nvPr/>
        </p:nvSpPr>
        <p:spPr>
          <a:xfrm>
            <a:off x="840210" y="839450"/>
            <a:ext cx="3726518"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North American-Pacific Geopotential Datum of 2022</a:t>
            </a:r>
            <a:endPar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sp>
        <p:nvSpPr>
          <p:cNvPr id="7" name="TextBox 6">
            <a:extLst>
              <a:ext uri="{FF2B5EF4-FFF2-40B4-BE49-F238E27FC236}">
                <a16:creationId xmlns:a16="http://schemas.microsoft.com/office/drawing/2014/main" id="{3D69C63E-3F58-4570-9AE2-B75EE8B385E9}"/>
              </a:ext>
            </a:extLst>
          </p:cNvPr>
          <p:cNvSpPr txBox="1"/>
          <p:nvPr/>
        </p:nvSpPr>
        <p:spPr>
          <a:xfrm>
            <a:off x="6440532" y="1014564"/>
            <a:ext cx="2602113" cy="19389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Models included:	   Geopotential</a:t>
            </a:r>
            <a:r>
              <a:rPr lang="en-US" sz="2400" dirty="0">
                <a:solidFill>
                  <a:srgbClr val="002E97"/>
                </a:solidFill>
                <a:latin typeface="Arial" panose="020B0604020202020204" pitchFamily="34" charset="0"/>
                <a:cs typeface="Arial" panose="020B0604020202020204" pitchFamily="34" charset="0"/>
              </a:rPr>
              <a:t>	   Deflection</a:t>
            </a:r>
            <a:r>
              <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	  	   Gravity</a:t>
            </a:r>
            <a:r>
              <a:rPr lang="en-US" sz="2400" dirty="0">
                <a:solidFill>
                  <a:srgbClr val="002E97"/>
                </a:solidFill>
                <a:latin typeface="Arial" panose="020B0604020202020204" pitchFamily="34" charset="0"/>
                <a:cs typeface="Arial" panose="020B0604020202020204" pitchFamily="34" charset="0"/>
              </a:rPr>
              <a:t>	   </a:t>
            </a:r>
          </a:p>
          <a:p>
            <a:pPr marL="0" marR="0" indent="0" defTabSz="457200" rtl="0" fontAlgn="auto" latinLnBrk="0" hangingPunct="0">
              <a:lnSpc>
                <a:spcPct val="100000"/>
              </a:lnSpc>
              <a:spcBef>
                <a:spcPts val="0"/>
              </a:spcBef>
              <a:spcAft>
                <a:spcPts val="0"/>
              </a:spcAft>
              <a:buClrTx/>
              <a:buSzTx/>
              <a:buFontTx/>
              <a:buNone/>
              <a:tabLst/>
            </a:pPr>
            <a:r>
              <a:rPr lang="en-US" sz="2400" dirty="0">
                <a:solidFill>
                  <a:srgbClr val="002E97"/>
                </a:solidFill>
                <a:latin typeface="Arial" panose="020B0604020202020204" pitchFamily="34" charset="0"/>
                <a:cs typeface="Arial" panose="020B0604020202020204" pitchFamily="34" charset="0"/>
              </a:rPr>
              <a:t>	   Geoid</a:t>
            </a:r>
            <a:endPar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sp>
        <p:nvSpPr>
          <p:cNvPr id="8" name="TextBox 7">
            <a:extLst>
              <a:ext uri="{FF2B5EF4-FFF2-40B4-BE49-F238E27FC236}">
                <a16:creationId xmlns:a16="http://schemas.microsoft.com/office/drawing/2014/main" id="{4DDFC7FD-5E2E-4623-9A27-6DFA5AF06806}"/>
              </a:ext>
            </a:extLst>
          </p:cNvPr>
          <p:cNvSpPr txBox="1"/>
          <p:nvPr/>
        </p:nvSpPr>
        <p:spPr>
          <a:xfrm>
            <a:off x="5150984" y="4713584"/>
            <a:ext cx="1534070"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Guam/</a:t>
            </a:r>
            <a:r>
              <a:rPr lang="en-US" sz="2000" dirty="0">
                <a:solidFill>
                  <a:srgbClr val="002E97"/>
                </a:solidFill>
                <a:latin typeface="Arial" panose="020B0604020202020204" pitchFamily="34" charset="0"/>
                <a:cs typeface="Arial" panose="020B0604020202020204" pitchFamily="34" charset="0"/>
              </a:rPr>
              <a:t>CNMI</a:t>
            </a:r>
            <a:endPar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sp>
        <p:nvSpPr>
          <p:cNvPr id="9" name="TextBox 8">
            <a:extLst>
              <a:ext uri="{FF2B5EF4-FFF2-40B4-BE49-F238E27FC236}">
                <a16:creationId xmlns:a16="http://schemas.microsoft.com/office/drawing/2014/main" id="{FF6703C3-5718-4876-A924-379C4CEED4F8}"/>
              </a:ext>
            </a:extLst>
          </p:cNvPr>
          <p:cNvSpPr txBox="1"/>
          <p:nvPr/>
        </p:nvSpPr>
        <p:spPr>
          <a:xfrm>
            <a:off x="6971982" y="4702696"/>
            <a:ext cx="2104566"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American</a:t>
            </a:r>
            <a:r>
              <a:rPr kumimoji="0" lang="en-US" sz="2000" b="0" i="0" u="none" strike="noStrike" cap="none" spc="0" normalizeH="0" dirty="0">
                <a:ln>
                  <a:noFill/>
                </a:ln>
                <a:solidFill>
                  <a:srgbClr val="002E97"/>
                </a:solidFill>
                <a:effectLst/>
                <a:uFillTx/>
                <a:latin typeface="Arial" panose="020B0604020202020204" pitchFamily="34" charset="0"/>
                <a:cs typeface="Arial" panose="020B0604020202020204" pitchFamily="34" charset="0"/>
                <a:sym typeface="Calibri"/>
              </a:rPr>
              <a:t> </a:t>
            </a:r>
            <a:r>
              <a:rPr lang="en-US" sz="2000" dirty="0">
                <a:solidFill>
                  <a:srgbClr val="002E97"/>
                </a:solidFill>
                <a:latin typeface="Arial" panose="020B0604020202020204" pitchFamily="34" charset="0"/>
                <a:cs typeface="Arial" panose="020B0604020202020204" pitchFamily="34" charset="0"/>
              </a:rPr>
              <a:t>Samoa</a:t>
            </a:r>
            <a:endPar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pic>
        <p:nvPicPr>
          <p:cNvPr id="10" name="Picture 9" descr="Map of Experimental Geoid 2020 for American Samoa">
            <a:extLst>
              <a:ext uri="{FF2B5EF4-FFF2-40B4-BE49-F238E27FC236}">
                <a16:creationId xmlns:a16="http://schemas.microsoft.com/office/drawing/2014/main" id="{1EDA132E-DAAC-44EA-922C-98001700173B}"/>
              </a:ext>
            </a:extLst>
          </p:cNvPr>
          <p:cNvPicPr>
            <a:picLocks noChangeAspect="1"/>
          </p:cNvPicPr>
          <p:nvPr/>
        </p:nvPicPr>
        <p:blipFill>
          <a:blip r:embed="rId4"/>
          <a:stretch>
            <a:fillRect/>
          </a:stretch>
        </p:blipFill>
        <p:spPr>
          <a:xfrm>
            <a:off x="7005885" y="3277055"/>
            <a:ext cx="2036760" cy="1436529"/>
          </a:xfrm>
          <a:prstGeom prst="rect">
            <a:avLst/>
          </a:prstGeom>
        </p:spPr>
      </p:pic>
      <p:pic>
        <p:nvPicPr>
          <p:cNvPr id="11" name="Picture 10" descr="Map of Experimental Geoid 2020 for Guam CNMI">
            <a:extLst>
              <a:ext uri="{FF2B5EF4-FFF2-40B4-BE49-F238E27FC236}">
                <a16:creationId xmlns:a16="http://schemas.microsoft.com/office/drawing/2014/main" id="{67367461-6D8F-422D-8C2D-07F16E8CE15E}"/>
              </a:ext>
            </a:extLst>
          </p:cNvPr>
          <p:cNvPicPr>
            <a:picLocks noChangeAspect="1"/>
          </p:cNvPicPr>
          <p:nvPr/>
        </p:nvPicPr>
        <p:blipFill>
          <a:blip r:embed="rId5"/>
          <a:stretch>
            <a:fillRect/>
          </a:stretch>
        </p:blipFill>
        <p:spPr>
          <a:xfrm>
            <a:off x="5022217" y="2407568"/>
            <a:ext cx="1791604" cy="2323873"/>
          </a:xfrm>
          <a:prstGeom prst="rect">
            <a:avLst/>
          </a:prstGeom>
        </p:spPr>
      </p:pic>
      <p:sp>
        <p:nvSpPr>
          <p:cNvPr id="12" name="TextBox 11">
            <a:extLst>
              <a:ext uri="{FF2B5EF4-FFF2-40B4-BE49-F238E27FC236}">
                <a16:creationId xmlns:a16="http://schemas.microsoft.com/office/drawing/2014/main" id="{B34FCC48-EFD9-42E3-8672-258B92236286}"/>
              </a:ext>
            </a:extLst>
          </p:cNvPr>
          <p:cNvSpPr txBox="1"/>
          <p:nvPr/>
        </p:nvSpPr>
        <p:spPr>
          <a:xfrm>
            <a:off x="1292296" y="4713584"/>
            <a:ext cx="2443827"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¼ Earth’s Surface</a:t>
            </a:r>
          </a:p>
        </p:txBody>
      </p:sp>
      <p:pic>
        <p:nvPicPr>
          <p:cNvPr id="13" name="Picture 12" descr="Map of Experimental Geoid 2020">
            <a:extLst>
              <a:ext uri="{FF2B5EF4-FFF2-40B4-BE49-F238E27FC236}">
                <a16:creationId xmlns:a16="http://schemas.microsoft.com/office/drawing/2014/main" id="{CC686B61-A5B2-4D8C-A3CB-47EFCC79F412}"/>
              </a:ext>
            </a:extLst>
          </p:cNvPr>
          <p:cNvPicPr>
            <a:picLocks noChangeAspect="1"/>
          </p:cNvPicPr>
          <p:nvPr/>
        </p:nvPicPr>
        <p:blipFill>
          <a:blip r:embed="rId6"/>
          <a:stretch>
            <a:fillRect/>
          </a:stretch>
        </p:blipFill>
        <p:spPr>
          <a:xfrm>
            <a:off x="301086" y="1563397"/>
            <a:ext cx="4426248" cy="3206167"/>
          </a:xfrm>
          <a:prstGeom prst="rect">
            <a:avLst/>
          </a:prstGeom>
        </p:spPr>
      </p:pic>
      <p:sp>
        <p:nvSpPr>
          <p:cNvPr id="15" name="TextBox 14">
            <a:extLst>
              <a:ext uri="{FF2B5EF4-FFF2-40B4-BE49-F238E27FC236}">
                <a16:creationId xmlns:a16="http://schemas.microsoft.com/office/drawing/2014/main" id="{AEF833C1-4D54-4E94-9A78-B7010F06A982}"/>
              </a:ext>
            </a:extLst>
          </p:cNvPr>
          <p:cNvSpPr txBox="1"/>
          <p:nvPr/>
        </p:nvSpPr>
        <p:spPr>
          <a:xfrm>
            <a:off x="301085" y="1116475"/>
            <a:ext cx="5421797" cy="369332"/>
          </a:xfrm>
          <a:prstGeom prst="rect">
            <a:avLst/>
          </a:prstGeom>
          <a:noFill/>
        </p:spPr>
        <p:txBody>
          <a:bodyPr wrap="square">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Not a vertical</a:t>
            </a:r>
            <a:r>
              <a:rPr kumimoji="0" lang="en-US" sz="1800" b="0" i="0" u="none" strike="noStrike" cap="none" spc="0" normalizeH="0" dirty="0">
                <a:ln>
                  <a:noFill/>
                </a:ln>
                <a:solidFill>
                  <a:srgbClr val="002E97"/>
                </a:solidFill>
                <a:effectLst/>
                <a:uFillTx/>
                <a:latin typeface="Arial" panose="020B0604020202020204" pitchFamily="34" charset="0"/>
                <a:cs typeface="Arial" panose="020B0604020202020204" pitchFamily="34" charset="0"/>
                <a:sym typeface="Calibri"/>
              </a:rPr>
              <a:t> datum, it is more than just heights. </a:t>
            </a:r>
            <a:endParaRPr kumimoji="0" lang="en-US" sz="18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spTree>
    <p:extLst>
      <p:ext uri="{BB962C8B-B14F-4D97-AF65-F5344CB8AC3E}">
        <p14:creationId xmlns:p14="http://schemas.microsoft.com/office/powerpoint/2010/main" val="23463093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532261" y="524833"/>
            <a:ext cx="8229600" cy="857250"/>
          </a:xfrm>
        </p:spPr>
        <p:txBody>
          <a:bodyPr>
            <a:normAutofit/>
          </a:bodyPr>
          <a:lstStyle/>
          <a:p>
            <a:r>
              <a:rPr lang="en-US" sz="3600" dirty="0">
                <a:solidFill>
                  <a:srgbClr val="002E97"/>
                </a:solidFill>
                <a:latin typeface="+mn-lt"/>
                <a:cs typeface="Times New Roman" panose="02020603050405020304" pitchFamily="18" charset="0"/>
              </a:rPr>
              <a:t>NSRS Modernization Catch Phrase</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a:xfrm>
            <a:off x="2195348" y="3882256"/>
            <a:ext cx="4753303" cy="1047382"/>
          </a:xfrm>
        </p:spPr>
        <p:txBody>
          <a:bodyPr>
            <a:normAutofit/>
          </a:bodyPr>
          <a:lstStyle/>
          <a:p>
            <a:pPr marL="0" indent="0" algn="ctr">
              <a:buNone/>
              <a:defRPr sz="3000">
                <a:solidFill>
                  <a:srgbClr val="17375E"/>
                </a:solidFill>
                <a:latin typeface="Arial"/>
                <a:ea typeface="Arial"/>
                <a:cs typeface="Arial"/>
                <a:sym typeface="Arial"/>
              </a:defRPr>
            </a:pPr>
            <a:r>
              <a:rPr lang="en-US" dirty="0">
                <a:solidFill>
                  <a:srgbClr val="002E97"/>
                </a:solidFill>
              </a:rPr>
              <a:t>Shift and Drift</a:t>
            </a:r>
          </a:p>
          <a:p>
            <a:pPr marL="0" indent="0" algn="ctr">
              <a:buNone/>
              <a:defRPr sz="3000">
                <a:solidFill>
                  <a:srgbClr val="17375E"/>
                </a:solidFill>
                <a:latin typeface="Arial"/>
                <a:ea typeface="Arial"/>
                <a:cs typeface="Arial"/>
                <a:sym typeface="Arial"/>
              </a:defRPr>
            </a:pPr>
            <a:r>
              <a:rPr lang="en-US" sz="2400" dirty="0">
                <a:solidFill>
                  <a:srgbClr val="002E97"/>
                </a:solidFill>
              </a:rPr>
              <a:t>Not the Fast and Furious</a:t>
            </a:r>
          </a:p>
        </p:txBody>
      </p:sp>
      <p:pic>
        <p:nvPicPr>
          <p:cNvPr id="4" name="Picture 3" descr="Animated gif of hand shifting">
            <a:extLst>
              <a:ext uri="{FF2B5EF4-FFF2-40B4-BE49-F238E27FC236}">
                <a16:creationId xmlns:a16="http://schemas.microsoft.com/office/drawing/2014/main" id="{A5A7CAE3-E31B-43C9-96A5-51B69B686A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851" y="1578769"/>
            <a:ext cx="3747331" cy="2107874"/>
          </a:xfrm>
          <a:prstGeom prst="rect">
            <a:avLst/>
          </a:prstGeom>
        </p:spPr>
      </p:pic>
      <p:pic>
        <p:nvPicPr>
          <p:cNvPr id="5" name="Picture 4" descr="Animated gif of car drifting">
            <a:extLst>
              <a:ext uri="{FF2B5EF4-FFF2-40B4-BE49-F238E27FC236}">
                <a16:creationId xmlns:a16="http://schemas.microsoft.com/office/drawing/2014/main" id="{CC4299E0-93AA-438F-86EF-3C7DC5CD92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1693" y="1589645"/>
            <a:ext cx="3740168" cy="2096998"/>
          </a:xfrm>
          <a:prstGeom prst="rect">
            <a:avLst/>
          </a:prstGeom>
        </p:spPr>
      </p:pic>
    </p:spTree>
    <p:extLst>
      <p:ext uri="{BB962C8B-B14F-4D97-AF65-F5344CB8AC3E}">
        <p14:creationId xmlns:p14="http://schemas.microsoft.com/office/powerpoint/2010/main" val="1574033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par>
                                <p:cTn id="17" presetID="2" presetClass="entr" presetSubtype="4" fill="hold" grpId="0" nodeType="with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additive="base">
                                        <p:cTn id="2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Shift and Drift</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p:txBody>
          <a:bodyPr>
            <a:normAutofit fontScale="85000" lnSpcReduction="20000"/>
          </a:bodyPr>
          <a:lstStyle/>
          <a:p>
            <a:r>
              <a:rPr lang="en-US" sz="2400" dirty="0">
                <a:solidFill>
                  <a:srgbClr val="002E97"/>
                </a:solidFill>
                <a:latin typeface="Arial" panose="020B0604020202020204" pitchFamily="34" charset="0"/>
                <a:cs typeface="Arial" panose="020B0604020202020204" pitchFamily="34" charset="0"/>
              </a:rPr>
              <a:t>A sudden </a:t>
            </a:r>
            <a:r>
              <a:rPr lang="en-US" sz="2400" b="1" i="1" dirty="0">
                <a:solidFill>
                  <a:srgbClr val="9B1113"/>
                </a:solidFill>
                <a:latin typeface="Arial" panose="020B0604020202020204" pitchFamily="34" charset="0"/>
                <a:cs typeface="Arial" panose="020B0604020202020204" pitchFamily="34" charset="0"/>
              </a:rPr>
              <a:t>shift</a:t>
            </a:r>
            <a:endParaRPr lang="en-US" sz="2400" dirty="0">
              <a:solidFill>
                <a:srgbClr val="9B1113"/>
              </a:solidFill>
              <a:latin typeface="Arial" panose="020B0604020202020204" pitchFamily="34" charset="0"/>
              <a:cs typeface="Arial" panose="020B0604020202020204" pitchFamily="34" charset="0"/>
            </a:endParaRPr>
          </a:p>
          <a:p>
            <a:pPr lvl="1"/>
            <a:r>
              <a:rPr lang="en-US" sz="2400" dirty="0">
                <a:solidFill>
                  <a:srgbClr val="002E97"/>
                </a:solidFill>
                <a:latin typeface="Arial" panose="020B0604020202020204" pitchFamily="34" charset="0"/>
                <a:cs typeface="Arial" panose="020B0604020202020204" pitchFamily="34" charset="0"/>
              </a:rPr>
              <a:t>Horizontal change:  </a:t>
            </a:r>
            <a:r>
              <a:rPr lang="en-US" sz="2400" b="1" dirty="0">
                <a:solidFill>
                  <a:srgbClr val="002E97"/>
                </a:solidFill>
                <a:latin typeface="Arial" panose="020B0604020202020204" pitchFamily="34" charset="0"/>
                <a:cs typeface="Arial" panose="020B0604020202020204" pitchFamily="34" charset="0"/>
              </a:rPr>
              <a:t>0.5 to 4 m (1.5 to 13 ft)</a:t>
            </a:r>
          </a:p>
          <a:p>
            <a:pPr lvl="1"/>
            <a:r>
              <a:rPr lang="en-US" sz="2400" dirty="0">
                <a:solidFill>
                  <a:srgbClr val="002E97"/>
                </a:solidFill>
                <a:latin typeface="Arial" panose="020B0604020202020204" pitchFamily="34" charset="0"/>
                <a:cs typeface="Arial" panose="020B0604020202020204" pitchFamily="34" charset="0"/>
              </a:rPr>
              <a:t>Ellipsoid height change:  </a:t>
            </a:r>
            <a:r>
              <a:rPr lang="en-US" sz="2400" b="1" dirty="0">
                <a:solidFill>
                  <a:srgbClr val="002E97"/>
                </a:solidFill>
                <a:latin typeface="Arial" panose="020B0604020202020204" pitchFamily="34" charset="0"/>
                <a:cs typeface="Arial" panose="020B0604020202020204" pitchFamily="34" charset="0"/>
              </a:rPr>
              <a:t>±2 m (±6 ft)</a:t>
            </a:r>
          </a:p>
          <a:p>
            <a:pPr lvl="1"/>
            <a:r>
              <a:rPr lang="en-US" sz="2400" dirty="0">
                <a:solidFill>
                  <a:srgbClr val="002E97"/>
                </a:solidFill>
                <a:latin typeface="Arial" panose="020B0604020202020204" pitchFamily="34" charset="0"/>
                <a:cs typeface="Arial" panose="020B0604020202020204" pitchFamily="34" charset="0"/>
              </a:rPr>
              <a:t>Elevation change:  </a:t>
            </a:r>
            <a:r>
              <a:rPr lang="en-US" sz="2400" b="1" dirty="0">
                <a:solidFill>
                  <a:srgbClr val="002E97"/>
                </a:solidFill>
                <a:latin typeface="Arial" panose="020B0604020202020204" pitchFamily="34" charset="0"/>
                <a:cs typeface="Arial" panose="020B0604020202020204" pitchFamily="34" charset="0"/>
              </a:rPr>
              <a:t>-0.5 to +2 m (-1.5 to +6 ft)</a:t>
            </a:r>
          </a:p>
          <a:p>
            <a:pPr lvl="1"/>
            <a:endParaRPr lang="en-US" sz="2400" b="1" dirty="0">
              <a:solidFill>
                <a:srgbClr val="002E97"/>
              </a:solidFill>
              <a:latin typeface="Arial" panose="020B0604020202020204" pitchFamily="34" charset="0"/>
              <a:cs typeface="Arial" panose="020B0604020202020204" pitchFamily="34" charset="0"/>
            </a:endParaRPr>
          </a:p>
          <a:p>
            <a:r>
              <a:rPr lang="en-US" sz="2400" dirty="0">
                <a:solidFill>
                  <a:srgbClr val="002E97"/>
                </a:solidFill>
                <a:latin typeface="Arial" panose="020B0604020202020204" pitchFamily="34" charset="0"/>
                <a:cs typeface="Arial" panose="020B0604020202020204" pitchFamily="34" charset="0"/>
              </a:rPr>
              <a:t>A continuous </a:t>
            </a:r>
            <a:r>
              <a:rPr lang="en-US" sz="2400" b="1" i="1" dirty="0">
                <a:solidFill>
                  <a:srgbClr val="9B1113"/>
                </a:solidFill>
                <a:latin typeface="Arial" panose="020B0604020202020204" pitchFamily="34" charset="0"/>
                <a:cs typeface="Arial" panose="020B0604020202020204" pitchFamily="34" charset="0"/>
              </a:rPr>
              <a:t>drift</a:t>
            </a:r>
            <a:endParaRPr lang="en-US" sz="2400" dirty="0">
              <a:solidFill>
                <a:srgbClr val="9B1113"/>
              </a:solidFill>
              <a:latin typeface="Arial" panose="020B0604020202020204" pitchFamily="34" charset="0"/>
              <a:cs typeface="Arial" panose="020B0604020202020204" pitchFamily="34" charset="0"/>
            </a:endParaRPr>
          </a:p>
          <a:p>
            <a:pPr lvl="1"/>
            <a:r>
              <a:rPr lang="en-US" sz="2400" dirty="0">
                <a:solidFill>
                  <a:srgbClr val="002E97"/>
                </a:solidFill>
                <a:latin typeface="Arial" panose="020B0604020202020204" pitchFamily="34" charset="0"/>
                <a:cs typeface="Arial" panose="020B0604020202020204" pitchFamily="34" charset="0"/>
              </a:rPr>
              <a:t>Coordinates associated with specific dates</a:t>
            </a:r>
          </a:p>
          <a:p>
            <a:pPr lvl="1"/>
            <a:endParaRPr lang="en-US" sz="2400" dirty="0">
              <a:solidFill>
                <a:srgbClr val="002E97"/>
              </a:solidFill>
              <a:latin typeface="Arial" panose="020B0604020202020204" pitchFamily="34" charset="0"/>
              <a:cs typeface="Arial" panose="020B0604020202020204" pitchFamily="34" charset="0"/>
            </a:endParaRPr>
          </a:p>
          <a:p>
            <a:r>
              <a:rPr lang="en-US" sz="2400" dirty="0">
                <a:solidFill>
                  <a:srgbClr val="002E97"/>
                </a:solidFill>
                <a:latin typeface="Arial" panose="020B0604020202020204" pitchFamily="34" charset="0"/>
                <a:cs typeface="Arial" panose="020B0604020202020204" pitchFamily="34" charset="0"/>
              </a:rPr>
              <a:t>Two components of drift:</a:t>
            </a:r>
          </a:p>
          <a:p>
            <a:pPr lvl="1"/>
            <a:r>
              <a:rPr lang="en-US" sz="2400" dirty="0">
                <a:solidFill>
                  <a:srgbClr val="002E97"/>
                </a:solidFill>
                <a:latin typeface="Arial" panose="020B0604020202020204" pitchFamily="34" charset="0"/>
                <a:cs typeface="Arial" panose="020B0604020202020204" pitchFamily="34" charset="0"/>
              </a:rPr>
              <a:t>Tectonic plate rotation (easy to model, 2D only)</a:t>
            </a:r>
          </a:p>
          <a:p>
            <a:pPr lvl="1"/>
            <a:r>
              <a:rPr lang="en-US" sz="2400" dirty="0">
                <a:solidFill>
                  <a:srgbClr val="002E97"/>
                </a:solidFill>
                <a:latin typeface="Arial" panose="020B0604020202020204" pitchFamily="34" charset="0"/>
                <a:cs typeface="Arial" panose="020B0604020202020204" pitchFamily="34" charset="0"/>
              </a:rPr>
              <a:t>All other residual motion (hard to model, 3D)</a:t>
            </a:r>
          </a:p>
        </p:txBody>
      </p:sp>
    </p:spTree>
    <p:extLst>
      <p:ext uri="{BB962C8B-B14F-4D97-AF65-F5344CB8AC3E}">
        <p14:creationId xmlns:p14="http://schemas.microsoft.com/office/powerpoint/2010/main" val="40283080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Shift: datum changes</a:t>
            </a:r>
          </a:p>
        </p:txBody>
      </p:sp>
      <p:pic>
        <p:nvPicPr>
          <p:cNvPr id="6" name="Picture 2" descr="Map of Approximate Horizontal Change from NAD83 to *TRF&#10;https://geodesy.noaa.gov/datums/newdatums/images/HorizontalNorthAmericanPlate.jpg">
            <a:extLst>
              <a:ext uri="{FF2B5EF4-FFF2-40B4-BE49-F238E27FC236}">
                <a16:creationId xmlns:a16="http://schemas.microsoft.com/office/drawing/2014/main" id="{046C0AB0-783A-4EBA-9C06-2E44EE36B9F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138"/>
          <a:stretch/>
        </p:blipFill>
        <p:spPr bwMode="auto">
          <a:xfrm>
            <a:off x="0" y="1011471"/>
            <a:ext cx="3627194" cy="357800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E8BED83-E89D-47B3-A635-724769EB8CDB}"/>
              </a:ext>
            </a:extLst>
          </p:cNvPr>
          <p:cNvSpPr txBox="1"/>
          <p:nvPr/>
        </p:nvSpPr>
        <p:spPr>
          <a:xfrm>
            <a:off x="192172" y="4450671"/>
            <a:ext cx="3304749"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~1 to 1.5 meters North America</a:t>
            </a:r>
          </a:p>
          <a:p>
            <a:pPr marL="0" marR="0" indent="0" algn="l" defTabSz="457200" rtl="0" fontAlgn="auto" latinLnBrk="0" hangingPunct="0">
              <a:lnSpc>
                <a:spcPct val="100000"/>
              </a:lnSpc>
              <a:spcBef>
                <a:spcPts val="0"/>
              </a:spcBef>
              <a:spcAft>
                <a:spcPts val="0"/>
              </a:spcAft>
              <a:buClrTx/>
              <a:buSzTx/>
              <a:buFontTx/>
              <a:buNone/>
              <a:tabLst/>
            </a:pPr>
            <a:r>
              <a:rPr lang="en-US" dirty="0">
                <a:solidFill>
                  <a:srgbClr val="002E97"/>
                </a:solidFill>
                <a:latin typeface="Arial" panose="020B0604020202020204" pitchFamily="34" charset="0"/>
                <a:cs typeface="Arial" panose="020B0604020202020204" pitchFamily="34" charset="0"/>
              </a:rPr>
              <a:t>~2.5 to 4 meters in Pacific </a:t>
            </a:r>
            <a:endParaRPr kumimoji="0" lang="en-US"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pic>
        <p:nvPicPr>
          <p:cNvPr id="8" name="Picture 7" descr="Map of Approximate Vertical Change from NAVD88 to NAPGD2022">
            <a:extLst>
              <a:ext uri="{FF2B5EF4-FFF2-40B4-BE49-F238E27FC236}">
                <a16:creationId xmlns:a16="http://schemas.microsoft.com/office/drawing/2014/main" id="{F5C9D57D-3715-4D57-9C6E-42567C50AF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6922" y="1011470"/>
            <a:ext cx="5647078" cy="3762365"/>
          </a:xfrm>
          <a:prstGeom prst="rect">
            <a:avLst/>
          </a:prstGeom>
        </p:spPr>
      </p:pic>
      <p:sp>
        <p:nvSpPr>
          <p:cNvPr id="9" name="TextBox 8">
            <a:extLst>
              <a:ext uri="{FF2B5EF4-FFF2-40B4-BE49-F238E27FC236}">
                <a16:creationId xmlns:a16="http://schemas.microsoft.com/office/drawing/2014/main" id="{B3905C6C-8364-496B-89BA-D7F8773CD98E}"/>
              </a:ext>
            </a:extLst>
          </p:cNvPr>
          <p:cNvSpPr txBox="1"/>
          <p:nvPr/>
        </p:nvSpPr>
        <p:spPr>
          <a:xfrm>
            <a:off x="5056013" y="4669475"/>
            <a:ext cx="2528895"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0 to 1.3 meters CONUS</a:t>
            </a:r>
          </a:p>
        </p:txBody>
      </p:sp>
    </p:spTree>
    <p:extLst>
      <p:ext uri="{BB962C8B-B14F-4D97-AF65-F5344CB8AC3E}">
        <p14:creationId xmlns:p14="http://schemas.microsoft.com/office/powerpoint/2010/main" val="23353488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Drift: Plate Tectonics and Velocities</a:t>
            </a:r>
          </a:p>
        </p:txBody>
      </p:sp>
      <p:pic>
        <p:nvPicPr>
          <p:cNvPr id="6" name="Picture 5" descr="Map of the crustal velocities">
            <a:extLst>
              <a:ext uri="{FF2B5EF4-FFF2-40B4-BE49-F238E27FC236}">
                <a16:creationId xmlns:a16="http://schemas.microsoft.com/office/drawing/2014/main" id="{2FDA5E44-B5EC-494B-9585-4C79312B2143}"/>
              </a:ext>
            </a:extLst>
          </p:cNvPr>
          <p:cNvPicPr>
            <a:picLocks noChangeAspect="1"/>
          </p:cNvPicPr>
          <p:nvPr/>
        </p:nvPicPr>
        <p:blipFill rotWithShape="1">
          <a:blip r:embed="rId4">
            <a:extLst>
              <a:ext uri="{28A0092B-C50C-407E-A947-70E740481C1C}">
                <a14:useLocalDpi xmlns:a14="http://schemas.microsoft.com/office/drawing/2010/main" val="0"/>
              </a:ext>
            </a:extLst>
          </a:blip>
          <a:srcRect l="7274" t="2226" r="1905" b="26719"/>
          <a:stretch/>
        </p:blipFill>
        <p:spPr>
          <a:xfrm>
            <a:off x="1140276" y="1002766"/>
            <a:ext cx="6863449" cy="4140734"/>
          </a:xfrm>
          <a:prstGeom prst="rect">
            <a:avLst/>
          </a:prstGeom>
        </p:spPr>
      </p:pic>
      <p:sp>
        <p:nvSpPr>
          <p:cNvPr id="7" name="TextBox 6">
            <a:extLst>
              <a:ext uri="{FF2B5EF4-FFF2-40B4-BE49-F238E27FC236}">
                <a16:creationId xmlns:a16="http://schemas.microsoft.com/office/drawing/2014/main" id="{1402394A-8162-4D8A-95F2-CA613E3620BE}"/>
              </a:ext>
            </a:extLst>
          </p:cNvPr>
          <p:cNvSpPr txBox="1"/>
          <p:nvPr/>
        </p:nvSpPr>
        <p:spPr>
          <a:xfrm>
            <a:off x="1165328" y="4443233"/>
            <a:ext cx="2375007"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dirty="0">
                <a:solidFill>
                  <a:schemeClr val="tx1"/>
                </a:solidFill>
                <a:latin typeface="Arial" panose="020B0604020202020204" pitchFamily="34" charset="0"/>
                <a:cs typeface="Arial" panose="020B0604020202020204" pitchFamily="34" charset="0"/>
              </a:rPr>
              <a:t>Annual changes to </a:t>
            </a:r>
          </a:p>
          <a:p>
            <a:pPr marL="0" marR="0" indent="0" algn="l" defTabSz="457200" rtl="0" fontAlgn="auto" latinLnBrk="0" hangingPunct="0">
              <a:lnSpc>
                <a:spcPct val="100000"/>
              </a:lnSpc>
              <a:spcBef>
                <a:spcPts val="0"/>
              </a:spcBef>
              <a:spcAft>
                <a:spcPts val="0"/>
              </a:spcAft>
              <a:buClrTx/>
              <a:buSzTx/>
              <a:buFontTx/>
              <a:buNone/>
              <a:tabLst/>
            </a:pPr>
            <a:r>
              <a:rPr lang="en-US" dirty="0">
                <a:solidFill>
                  <a:schemeClr val="tx1"/>
                </a:solidFill>
                <a:latin typeface="Arial" panose="020B0604020202020204" pitchFamily="34" charset="0"/>
                <a:cs typeface="Arial" panose="020B0604020202020204" pitchFamily="34" charset="0"/>
              </a:rPr>
              <a:t>ITRF2014 coordinates</a:t>
            </a:r>
            <a:endParaRPr kumimoji="0" lang="en-US" b="0" i="0" u="none" strike="noStrike" cap="none" spc="0" normalizeH="0" baseline="0" dirty="0">
              <a:ln>
                <a:noFill/>
              </a:ln>
              <a:solidFill>
                <a:schemeClr val="tx1"/>
              </a:solidFill>
              <a:effectLst/>
              <a:uFillTx/>
              <a:latin typeface="Arial" panose="020B0604020202020204" pitchFamily="34" charset="0"/>
              <a:cs typeface="Arial" panose="020B0604020202020204" pitchFamily="34" charset="0"/>
              <a:sym typeface="Calibri"/>
            </a:endParaRPr>
          </a:p>
        </p:txBody>
      </p:sp>
    </p:spTree>
    <p:extLst>
      <p:ext uri="{BB962C8B-B14F-4D97-AF65-F5344CB8AC3E}">
        <p14:creationId xmlns:p14="http://schemas.microsoft.com/office/powerpoint/2010/main" val="34171826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fontScale="90000"/>
          </a:bodyPr>
          <a:lstStyle/>
          <a:p>
            <a:r>
              <a:rPr lang="en-US" sz="3600" dirty="0">
                <a:solidFill>
                  <a:srgbClr val="002E97"/>
                </a:solidFill>
                <a:latin typeface="+mn-lt"/>
                <a:cs typeface="Times New Roman" panose="02020603050405020304" pitchFamily="18" charset="0"/>
              </a:rPr>
              <a:t>Continuously Operating Reference Stations</a:t>
            </a:r>
          </a:p>
        </p:txBody>
      </p:sp>
      <p:sp>
        <p:nvSpPr>
          <p:cNvPr id="10" name="TextBox 9">
            <a:extLst>
              <a:ext uri="{FF2B5EF4-FFF2-40B4-BE49-F238E27FC236}">
                <a16:creationId xmlns:a16="http://schemas.microsoft.com/office/drawing/2014/main" id="{37E4363D-B084-4D8B-9C08-072522E5764D}"/>
              </a:ext>
            </a:extLst>
          </p:cNvPr>
          <p:cNvSpPr txBox="1"/>
          <p:nvPr/>
        </p:nvSpPr>
        <p:spPr>
          <a:xfrm>
            <a:off x="6513064" y="1404501"/>
            <a:ext cx="888383" cy="800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P033</a:t>
            </a:r>
          </a:p>
          <a:p>
            <a:pPr marL="0" marR="0" indent="0" algn="ctr" defTabSz="457200" rtl="0" fontAlgn="auto" latinLnBrk="0" hangingPunct="0">
              <a:lnSpc>
                <a:spcPct val="100000"/>
              </a:lnSpc>
              <a:spcBef>
                <a:spcPts val="0"/>
              </a:spcBef>
              <a:spcAft>
                <a:spcPts val="0"/>
              </a:spcAft>
              <a:buClrTx/>
              <a:buSzTx/>
              <a:buFontTx/>
              <a:buNone/>
              <a:tabLst/>
            </a:pPr>
            <a:r>
              <a:rPr lang="en-US" sz="1400" dirty="0">
                <a:solidFill>
                  <a:srgbClr val="002E97"/>
                </a:solidFill>
                <a:latin typeface="Arial" panose="020B0604020202020204" pitchFamily="34" charset="0"/>
                <a:cs typeface="Arial" panose="020B0604020202020204" pitchFamily="34" charset="0"/>
              </a:rPr>
              <a:t>Ten Sleep</a:t>
            </a:r>
          </a:p>
          <a:p>
            <a:pPr marL="0" marR="0" indent="0" algn="ctr"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Wyoming</a:t>
            </a:r>
          </a:p>
        </p:txBody>
      </p:sp>
      <p:sp>
        <p:nvSpPr>
          <p:cNvPr id="11" name="TextBox 10">
            <a:extLst>
              <a:ext uri="{FF2B5EF4-FFF2-40B4-BE49-F238E27FC236}">
                <a16:creationId xmlns:a16="http://schemas.microsoft.com/office/drawing/2014/main" id="{886381C3-261F-4D19-A232-52509E400EB9}"/>
              </a:ext>
            </a:extLst>
          </p:cNvPr>
          <p:cNvSpPr txBox="1"/>
          <p:nvPr/>
        </p:nvSpPr>
        <p:spPr>
          <a:xfrm>
            <a:off x="6557948" y="3412919"/>
            <a:ext cx="818492" cy="800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CTMC</a:t>
            </a:r>
          </a:p>
          <a:p>
            <a:pPr marL="0" marR="0" indent="0" algn="ctr" defTabSz="457200" rtl="0" fontAlgn="auto" latinLnBrk="0" hangingPunct="0">
              <a:lnSpc>
                <a:spcPct val="100000"/>
              </a:lnSpc>
              <a:spcBef>
                <a:spcPts val="0"/>
              </a:spcBef>
              <a:spcAft>
                <a:spcPts val="0"/>
              </a:spcAft>
              <a:buClrTx/>
              <a:buSzTx/>
              <a:buFontTx/>
              <a:buNone/>
              <a:tabLst/>
            </a:pPr>
            <a:r>
              <a:rPr lang="en-US" sz="1400" dirty="0">
                <a:solidFill>
                  <a:srgbClr val="002E97"/>
                </a:solidFill>
                <a:latin typeface="Arial" panose="020B0604020202020204" pitchFamily="34" charset="0"/>
                <a:cs typeface="Arial" panose="020B0604020202020204" pitchFamily="34" charset="0"/>
              </a:rPr>
              <a:t>Golden</a:t>
            </a:r>
          </a:p>
          <a:p>
            <a:pPr marL="0" marR="0" indent="0" algn="ctr"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Colorado</a:t>
            </a:r>
          </a:p>
        </p:txBody>
      </p:sp>
      <p:pic>
        <p:nvPicPr>
          <p:cNvPr id="4" name="Picture 3">
            <a:extLst>
              <a:ext uri="{FF2B5EF4-FFF2-40B4-BE49-F238E27FC236}">
                <a16:creationId xmlns:a16="http://schemas.microsoft.com/office/drawing/2014/main" id="{01704437-75E6-48AB-8018-118DE17CF6DB}"/>
              </a:ext>
            </a:extLst>
          </p:cNvPr>
          <p:cNvPicPr>
            <a:picLocks noChangeAspect="1"/>
          </p:cNvPicPr>
          <p:nvPr/>
        </p:nvPicPr>
        <p:blipFill>
          <a:blip r:embed="rId4"/>
          <a:stretch>
            <a:fillRect/>
          </a:stretch>
        </p:blipFill>
        <p:spPr>
          <a:xfrm>
            <a:off x="7663722" y="1008079"/>
            <a:ext cx="1245859" cy="1604200"/>
          </a:xfrm>
          <a:prstGeom prst="rect">
            <a:avLst/>
          </a:prstGeom>
        </p:spPr>
      </p:pic>
      <p:pic>
        <p:nvPicPr>
          <p:cNvPr id="5" name="Picture 4">
            <a:extLst>
              <a:ext uri="{FF2B5EF4-FFF2-40B4-BE49-F238E27FC236}">
                <a16:creationId xmlns:a16="http://schemas.microsoft.com/office/drawing/2014/main" id="{19176E83-F731-4CB2-AA80-73A7AFEA3510}"/>
              </a:ext>
            </a:extLst>
          </p:cNvPr>
          <p:cNvPicPr>
            <a:picLocks noChangeAspect="1"/>
          </p:cNvPicPr>
          <p:nvPr/>
        </p:nvPicPr>
        <p:blipFill>
          <a:blip r:embed="rId5"/>
          <a:stretch>
            <a:fillRect/>
          </a:stretch>
        </p:blipFill>
        <p:spPr>
          <a:xfrm>
            <a:off x="7663721" y="3077735"/>
            <a:ext cx="1244171" cy="1477453"/>
          </a:xfrm>
          <a:prstGeom prst="rect">
            <a:avLst/>
          </a:prstGeom>
        </p:spPr>
      </p:pic>
      <p:pic>
        <p:nvPicPr>
          <p:cNvPr id="8" name="Picture 7">
            <a:extLst>
              <a:ext uri="{FF2B5EF4-FFF2-40B4-BE49-F238E27FC236}">
                <a16:creationId xmlns:a16="http://schemas.microsoft.com/office/drawing/2014/main" id="{04A7928B-DFB9-40F3-A3F6-241010F3DD1D}"/>
              </a:ext>
            </a:extLst>
          </p:cNvPr>
          <p:cNvPicPr>
            <a:picLocks noChangeAspect="1"/>
          </p:cNvPicPr>
          <p:nvPr/>
        </p:nvPicPr>
        <p:blipFill>
          <a:blip r:embed="rId6"/>
          <a:stretch>
            <a:fillRect/>
          </a:stretch>
        </p:blipFill>
        <p:spPr>
          <a:xfrm>
            <a:off x="75726" y="930552"/>
            <a:ext cx="6338582" cy="4101435"/>
          </a:xfrm>
          <a:prstGeom prst="rect">
            <a:avLst/>
          </a:prstGeom>
        </p:spPr>
      </p:pic>
    </p:spTree>
    <p:extLst>
      <p:ext uri="{BB962C8B-B14F-4D97-AF65-F5344CB8AC3E}">
        <p14:creationId xmlns:p14="http://schemas.microsoft.com/office/powerpoint/2010/main" val="7962882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Vertical Motion</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a:xfrm>
            <a:off x="1426778" y="1200151"/>
            <a:ext cx="7260021" cy="3394472"/>
          </a:xfrm>
        </p:spPr>
        <p:txBody>
          <a:bodyPr>
            <a:normAutofit fontScale="85000" lnSpcReduction="20000"/>
          </a:bodyPr>
          <a:lstStyle/>
          <a:p>
            <a:pPr marL="0" indent="0">
              <a:buNone/>
              <a:defRPr sz="3000">
                <a:solidFill>
                  <a:srgbClr val="17375E"/>
                </a:solidFill>
                <a:latin typeface="Arial"/>
                <a:ea typeface="Arial"/>
                <a:cs typeface="Arial"/>
                <a:sym typeface="Arial"/>
              </a:defRPr>
            </a:pPr>
            <a:r>
              <a:rPr lang="en-US" dirty="0">
                <a:solidFill>
                  <a:srgbClr val="002E97"/>
                </a:solidFill>
              </a:rPr>
              <a:t>Subsidence</a:t>
            </a:r>
          </a:p>
          <a:p>
            <a:pPr marL="457200" lvl="1" indent="0">
              <a:buNone/>
              <a:defRPr sz="3000">
                <a:solidFill>
                  <a:srgbClr val="17375E"/>
                </a:solidFill>
                <a:latin typeface="Arial"/>
                <a:ea typeface="Arial"/>
                <a:cs typeface="Arial"/>
                <a:sym typeface="Arial"/>
              </a:defRPr>
            </a:pPr>
            <a:r>
              <a:rPr lang="en-US" dirty="0">
                <a:solidFill>
                  <a:srgbClr val="002E97"/>
                </a:solidFill>
              </a:rPr>
              <a:t>Ground fluid withdrawal, sedimentation</a:t>
            </a:r>
          </a:p>
          <a:p>
            <a:pPr marL="457200" lvl="1" indent="0">
              <a:buNone/>
              <a:defRPr sz="3000">
                <a:solidFill>
                  <a:srgbClr val="17375E"/>
                </a:solidFill>
                <a:latin typeface="Arial"/>
                <a:ea typeface="Arial"/>
                <a:cs typeface="Arial"/>
                <a:sym typeface="Arial"/>
              </a:defRPr>
            </a:pPr>
            <a:endParaRPr lang="en-US" dirty="0">
              <a:solidFill>
                <a:srgbClr val="002E97"/>
              </a:solidFill>
            </a:endParaRPr>
          </a:p>
          <a:p>
            <a:pPr marL="0" indent="0">
              <a:buNone/>
              <a:defRPr sz="3000">
                <a:solidFill>
                  <a:srgbClr val="17375E"/>
                </a:solidFill>
                <a:latin typeface="Arial"/>
                <a:ea typeface="Arial"/>
                <a:cs typeface="Arial"/>
                <a:sym typeface="Arial"/>
              </a:defRPr>
            </a:pPr>
            <a:r>
              <a:rPr lang="en-US" dirty="0">
                <a:solidFill>
                  <a:srgbClr val="002E97"/>
                </a:solidFill>
              </a:rPr>
              <a:t>Glacial Isostatic Adjustment (GIA)</a:t>
            </a:r>
          </a:p>
          <a:p>
            <a:pPr marL="457200" lvl="1" indent="0">
              <a:buNone/>
              <a:defRPr sz="3000">
                <a:solidFill>
                  <a:srgbClr val="17375E"/>
                </a:solidFill>
                <a:latin typeface="Arial"/>
                <a:ea typeface="Arial"/>
                <a:cs typeface="Arial"/>
                <a:sym typeface="Arial"/>
              </a:defRPr>
            </a:pPr>
            <a:r>
              <a:rPr lang="en-US" dirty="0">
                <a:solidFill>
                  <a:srgbClr val="002E97"/>
                </a:solidFill>
              </a:rPr>
              <a:t>Crustal rebound from glaciers (uplift)</a:t>
            </a:r>
          </a:p>
          <a:p>
            <a:pPr marL="457200" lvl="1" indent="0">
              <a:buNone/>
              <a:defRPr sz="3000">
                <a:solidFill>
                  <a:srgbClr val="17375E"/>
                </a:solidFill>
                <a:latin typeface="Arial"/>
                <a:ea typeface="Arial"/>
                <a:cs typeface="Arial"/>
                <a:sym typeface="Arial"/>
              </a:defRPr>
            </a:pPr>
            <a:endParaRPr lang="en-US" dirty="0">
              <a:solidFill>
                <a:srgbClr val="002E97"/>
              </a:solidFill>
            </a:endParaRPr>
          </a:p>
          <a:p>
            <a:pPr marL="0" indent="0">
              <a:buNone/>
              <a:defRPr sz="3000">
                <a:solidFill>
                  <a:srgbClr val="17375E"/>
                </a:solidFill>
                <a:latin typeface="Arial"/>
                <a:ea typeface="Arial"/>
                <a:cs typeface="Arial"/>
                <a:sym typeface="Arial"/>
              </a:defRPr>
            </a:pPr>
            <a:r>
              <a:rPr lang="en-US" dirty="0">
                <a:solidFill>
                  <a:srgbClr val="002E97"/>
                </a:solidFill>
              </a:rPr>
              <a:t>Geophysical Phenomena</a:t>
            </a:r>
          </a:p>
          <a:p>
            <a:pPr marL="457200" lvl="1" indent="0">
              <a:buNone/>
              <a:defRPr sz="3000">
                <a:solidFill>
                  <a:srgbClr val="17375E"/>
                </a:solidFill>
                <a:latin typeface="Arial"/>
                <a:ea typeface="Arial"/>
                <a:cs typeface="Arial"/>
                <a:sym typeface="Arial"/>
              </a:defRPr>
            </a:pPr>
            <a:r>
              <a:rPr lang="en-US" dirty="0">
                <a:solidFill>
                  <a:srgbClr val="002E97"/>
                </a:solidFill>
              </a:rPr>
              <a:t>Earthquakes, calderas, Earth tides</a:t>
            </a:r>
          </a:p>
        </p:txBody>
      </p:sp>
    </p:spTree>
    <p:extLst>
      <p:ext uri="{BB962C8B-B14F-4D97-AF65-F5344CB8AC3E}">
        <p14:creationId xmlns:p14="http://schemas.microsoft.com/office/powerpoint/2010/main" val="281508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6" name="TextBox 1">
            <a:extLst>
              <a:ext uri="{FF2B5EF4-FFF2-40B4-BE49-F238E27FC236}">
                <a16:creationId xmlns:a16="http://schemas.microsoft.com/office/drawing/2014/main" id="{6D2047EE-10FA-45AF-8CA3-78F38D5C2A01}"/>
              </a:ext>
            </a:extLst>
          </p:cNvPr>
          <p:cNvSpPr txBox="1"/>
          <p:nvPr/>
        </p:nvSpPr>
        <p:spPr>
          <a:xfrm>
            <a:off x="1717374" y="402226"/>
            <a:ext cx="5709253"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3600" dirty="0">
                <a:solidFill>
                  <a:srgbClr val="002E97"/>
                </a:solidFill>
                <a:latin typeface="Arial" panose="020B0604020202020204" pitchFamily="34" charset="0"/>
                <a:cs typeface="Arial" panose="020B0604020202020204" pitchFamily="34" charset="0"/>
              </a:rPr>
              <a:t>NSRS Modernization Delay</a:t>
            </a:r>
            <a:endParaRPr sz="3600" dirty="0">
              <a:solidFill>
                <a:srgbClr val="002E97"/>
              </a:solidFill>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19FB292A-AFDB-45D7-A27A-9FF75DE162EB}"/>
              </a:ext>
            </a:extLst>
          </p:cNvPr>
          <p:cNvSpPr/>
          <p:nvPr/>
        </p:nvSpPr>
        <p:spPr>
          <a:xfrm>
            <a:off x="1563986" y="4265030"/>
            <a:ext cx="6016028" cy="523220"/>
          </a:xfrm>
          <a:prstGeom prst="rect">
            <a:avLst/>
          </a:prstGeom>
        </p:spPr>
        <p:txBody>
          <a:bodyPr wrap="square">
            <a:spAutoFit/>
          </a:bodyPr>
          <a:lstStyle/>
          <a:p>
            <a:r>
              <a:rPr lang="en-US" sz="1400" dirty="0">
                <a:solidFill>
                  <a:srgbClr val="002E97"/>
                </a:solidFill>
                <a:latin typeface="Arial" panose="020B0604020202020204" pitchFamily="34" charset="0"/>
                <a:cs typeface="Arial" panose="020B0604020202020204" pitchFamily="34" charset="0"/>
              </a:rPr>
              <a:t>https://geodesy.noaa.gov/datums/newdatums/delayed-release.shtml</a:t>
            </a:r>
          </a:p>
          <a:p>
            <a:r>
              <a:rPr lang="en-US" sz="1400" dirty="0">
                <a:solidFill>
                  <a:srgbClr val="002E97"/>
                </a:solidFill>
                <a:latin typeface="Arial" panose="020B0604020202020204" pitchFamily="34" charset="0"/>
                <a:cs typeface="Arial" panose="020B0604020202020204" pitchFamily="34" charset="0"/>
              </a:rPr>
              <a:t>https://geodesy.noaa.gov/datums/newdatums/FAQNewDatums.shtml</a:t>
            </a:r>
          </a:p>
        </p:txBody>
      </p:sp>
      <p:sp>
        <p:nvSpPr>
          <p:cNvPr id="18" name="Rectangle 17">
            <a:extLst>
              <a:ext uri="{FF2B5EF4-FFF2-40B4-BE49-F238E27FC236}">
                <a16:creationId xmlns:a16="http://schemas.microsoft.com/office/drawing/2014/main" id="{F09B3594-1A52-43F4-BF3D-80DDCE04B13A}"/>
              </a:ext>
            </a:extLst>
          </p:cNvPr>
          <p:cNvSpPr/>
          <p:nvPr/>
        </p:nvSpPr>
        <p:spPr>
          <a:xfrm>
            <a:off x="1202436" y="1665413"/>
            <a:ext cx="6739128" cy="2246769"/>
          </a:xfrm>
          <a:prstGeom prst="rect">
            <a:avLst/>
          </a:prstGeom>
        </p:spPr>
        <p:txBody>
          <a:bodyPr wrap="square">
            <a:spAutoFit/>
          </a:bodyPr>
          <a:lstStyle/>
          <a:p>
            <a:r>
              <a:rPr lang="en-US" sz="2000" dirty="0">
                <a:solidFill>
                  <a:srgbClr val="002E97"/>
                </a:solidFill>
                <a:latin typeface="Arial" panose="020B0604020202020204" pitchFamily="34" charset="0"/>
                <a:cs typeface="Arial" panose="020B0604020202020204" pitchFamily="34" charset="0"/>
              </a:rPr>
              <a:t>Operational, workforce retention and other issues have delayed NSRS Modernization</a:t>
            </a:r>
          </a:p>
          <a:p>
            <a:endParaRPr lang="en-US" sz="2000" dirty="0">
              <a:solidFill>
                <a:srgbClr val="002E97"/>
              </a:solidFill>
              <a:latin typeface="Arial" panose="020B0604020202020204" pitchFamily="34" charset="0"/>
              <a:cs typeface="Arial" panose="020B0604020202020204" pitchFamily="34" charset="0"/>
            </a:endParaRPr>
          </a:p>
          <a:p>
            <a:r>
              <a:rPr lang="en-US" sz="2000" dirty="0">
                <a:solidFill>
                  <a:srgbClr val="002E97"/>
                </a:solidFill>
                <a:latin typeface="Arial" panose="020B0604020202020204" pitchFamily="34" charset="0"/>
                <a:cs typeface="Arial" panose="020B0604020202020204" pitchFamily="34" charset="0"/>
              </a:rPr>
              <a:t>SPCS2022 zones will be finalized in 2024 but will not be rolled out until all of the NSRS is modernized.</a:t>
            </a:r>
          </a:p>
          <a:p>
            <a:endParaRPr lang="en-US" sz="2000" dirty="0">
              <a:solidFill>
                <a:srgbClr val="002E97"/>
              </a:solidFill>
              <a:latin typeface="Arial" panose="020B0604020202020204" pitchFamily="34" charset="0"/>
              <a:cs typeface="Arial" panose="020B0604020202020204" pitchFamily="34" charset="0"/>
            </a:endParaRPr>
          </a:p>
          <a:p>
            <a:r>
              <a:rPr lang="en-US" sz="2000" dirty="0">
                <a:solidFill>
                  <a:srgbClr val="002E97"/>
                </a:solidFill>
                <a:latin typeface="Arial" panose="020B0604020202020204" pitchFamily="34" charset="0"/>
                <a:cs typeface="Arial" panose="020B0604020202020204" pitchFamily="34" charset="0"/>
              </a:rPr>
              <a:t>Beta rollout planned for 2025, full rollout in 2026</a:t>
            </a:r>
          </a:p>
        </p:txBody>
      </p:sp>
    </p:spTree>
    <p:extLst>
      <p:ext uri="{BB962C8B-B14F-4D97-AF65-F5344CB8AC3E}">
        <p14:creationId xmlns:p14="http://schemas.microsoft.com/office/powerpoint/2010/main" val="1179405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2029" y="514018"/>
            <a:ext cx="3325091" cy="857250"/>
          </a:xfrm>
        </p:spPr>
        <p:txBody>
          <a:bodyPr>
            <a:normAutofit/>
          </a:bodyPr>
          <a:lstStyle/>
          <a:p>
            <a:r>
              <a:rPr lang="en-US" sz="3600" dirty="0">
                <a:solidFill>
                  <a:srgbClr val="002E97"/>
                </a:solidFill>
                <a:latin typeface="+mn-lt"/>
                <a:cs typeface="Times New Roman" panose="02020603050405020304" pitchFamily="18" charset="0"/>
              </a:rPr>
              <a:t>Vertical Motion</a:t>
            </a:r>
          </a:p>
        </p:txBody>
      </p:sp>
      <p:pic>
        <p:nvPicPr>
          <p:cNvPr id="6" name="Picture 2" descr="Photo of San Joaquin Valley Subsidence&#10;&#10;https://lh4.googleusercontent.com/ymKsoXwZEP4rk4F4GqPD5S9FyMO4d0mrfL2GiLI0mXe7djBwYH3t0-OwncYltY8OJNmYk0DKh4pOLqS9DGItCHK3i23maqpjdDDISQH5ux0uqDVbrEnWTnFLPb7Woe2cka61EXC6">
            <a:extLst>
              <a:ext uri="{FF2B5EF4-FFF2-40B4-BE49-F238E27FC236}">
                <a16:creationId xmlns:a16="http://schemas.microsoft.com/office/drawing/2014/main" id="{A27F11E5-1FCA-4C15-B9A3-8CC0EFB564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0331" y="514961"/>
            <a:ext cx="1819275" cy="444455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77CA9E5-851D-4112-89B9-4C3FC26DFA89}"/>
              </a:ext>
            </a:extLst>
          </p:cNvPr>
          <p:cNvSpPr txBox="1"/>
          <p:nvPr/>
        </p:nvSpPr>
        <p:spPr>
          <a:xfrm>
            <a:off x="7718155" y="529681"/>
            <a:ext cx="1108635"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600" b="1"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Calibri"/>
              </a:rPr>
              <a:t>8.5 meters</a:t>
            </a:r>
          </a:p>
          <a:p>
            <a:pPr marL="0" marR="0" indent="0" algn="ctr" defTabSz="457200" rtl="0" fontAlgn="auto" latinLnBrk="0" hangingPunct="0">
              <a:lnSpc>
                <a:spcPct val="100000"/>
              </a:lnSpc>
              <a:spcBef>
                <a:spcPts val="0"/>
              </a:spcBef>
              <a:spcAft>
                <a:spcPts val="0"/>
              </a:spcAft>
              <a:buClrTx/>
              <a:buSzTx/>
              <a:buFontTx/>
              <a:buNone/>
              <a:tabLst/>
            </a:pPr>
            <a:r>
              <a:rPr lang="en-US" sz="1600" b="1" dirty="0">
                <a:solidFill>
                  <a:schemeClr val="bg1"/>
                </a:solidFill>
                <a:latin typeface="Arial" panose="020B0604020202020204" pitchFamily="34" charset="0"/>
                <a:cs typeface="Arial" panose="020B0604020202020204" pitchFamily="34" charset="0"/>
              </a:rPr>
              <a:t>50 years</a:t>
            </a:r>
            <a:endParaRPr kumimoji="0" lang="en-US" sz="1600" b="1"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Calibri"/>
            </a:endParaRPr>
          </a:p>
        </p:txBody>
      </p:sp>
      <p:pic>
        <p:nvPicPr>
          <p:cNvPr id="8" name="Picture 7" descr="Map of Subsidence in the San Joaquin Valley from USGS study.">
            <a:extLst>
              <a:ext uri="{FF2B5EF4-FFF2-40B4-BE49-F238E27FC236}">
                <a16:creationId xmlns:a16="http://schemas.microsoft.com/office/drawing/2014/main" id="{7F9A3AF2-D8B3-44F9-B55F-93877A8EE6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03438" y="514961"/>
            <a:ext cx="3010576" cy="3333139"/>
          </a:xfrm>
          <a:prstGeom prst="rect">
            <a:avLst/>
          </a:prstGeom>
        </p:spPr>
      </p:pic>
      <p:sp>
        <p:nvSpPr>
          <p:cNvPr id="9" name="TextBox 8">
            <a:extLst>
              <a:ext uri="{FF2B5EF4-FFF2-40B4-BE49-F238E27FC236}">
                <a16:creationId xmlns:a16="http://schemas.microsoft.com/office/drawing/2014/main" id="{FD362218-CFDD-4A44-9124-C8DA50DCE469}"/>
              </a:ext>
            </a:extLst>
          </p:cNvPr>
          <p:cNvSpPr txBox="1"/>
          <p:nvPr/>
        </p:nvSpPr>
        <p:spPr>
          <a:xfrm>
            <a:off x="3849701" y="4061680"/>
            <a:ext cx="2718050" cy="707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San Joaquin Subsiding</a:t>
            </a:r>
          </a:p>
          <a:p>
            <a:pPr marL="0" marR="0" indent="0" algn="l"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20-24” in 1</a:t>
            </a:r>
            <a:r>
              <a:rPr lang="en-US" sz="2000" dirty="0">
                <a:solidFill>
                  <a:srgbClr val="002E97"/>
                </a:solidFill>
                <a:latin typeface="Arial" panose="020B0604020202020204" pitchFamily="34" charset="0"/>
                <a:cs typeface="Arial" panose="020B0604020202020204" pitchFamily="34" charset="0"/>
              </a:rPr>
              <a:t>6 months</a:t>
            </a:r>
            <a:endPar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sp>
        <p:nvSpPr>
          <p:cNvPr id="10" name="TextBox 9">
            <a:extLst>
              <a:ext uri="{FF2B5EF4-FFF2-40B4-BE49-F238E27FC236}">
                <a16:creationId xmlns:a16="http://schemas.microsoft.com/office/drawing/2014/main" id="{AB22E3BE-414F-469C-A02D-47F15E0CE346}"/>
              </a:ext>
            </a:extLst>
          </p:cNvPr>
          <p:cNvSpPr txBox="1"/>
          <p:nvPr/>
        </p:nvSpPr>
        <p:spPr>
          <a:xfrm>
            <a:off x="3703437" y="3201771"/>
            <a:ext cx="791240"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Calibri"/>
              </a:rPr>
              <a:t>May 2015</a:t>
            </a:r>
          </a:p>
          <a:p>
            <a:pPr marL="0" marR="0" indent="0" algn="ctr"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Calibri"/>
              </a:rPr>
              <a:t>to</a:t>
            </a:r>
          </a:p>
          <a:p>
            <a:pPr marL="0" marR="0" indent="0" defTabSz="457200" rtl="0" fontAlgn="auto" latinLnBrk="0" hangingPunct="0">
              <a:lnSpc>
                <a:spcPct val="100000"/>
              </a:lnSpc>
              <a:spcBef>
                <a:spcPts val="0"/>
              </a:spcBef>
              <a:spcAft>
                <a:spcPts val="0"/>
              </a:spcAft>
              <a:buClrTx/>
              <a:buSzTx/>
              <a:buFontTx/>
              <a:buNone/>
              <a:tabLst/>
            </a:pPr>
            <a:r>
              <a:rPr lang="en-US" sz="1200" dirty="0">
                <a:solidFill>
                  <a:schemeClr val="bg1"/>
                </a:solidFill>
                <a:latin typeface="Arial" panose="020B0604020202020204" pitchFamily="34" charset="0"/>
                <a:cs typeface="Arial" panose="020B0604020202020204" pitchFamily="34" charset="0"/>
              </a:rPr>
              <a:t>Sept 2016</a:t>
            </a:r>
            <a:endParaRPr kumimoji="0" lang="en-US" sz="1200" b="0"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Calibri"/>
            </a:endParaRPr>
          </a:p>
        </p:txBody>
      </p:sp>
      <p:pic>
        <p:nvPicPr>
          <p:cNvPr id="11" name="Picture 10" descr="Map of the Hudson May Uplifting cause by Glacial Isostatic Adjustment">
            <a:extLst>
              <a:ext uri="{FF2B5EF4-FFF2-40B4-BE49-F238E27FC236}">
                <a16:creationId xmlns:a16="http://schemas.microsoft.com/office/drawing/2014/main" id="{44576437-2B12-4F88-AC85-C380E382BBA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029" y="1677011"/>
            <a:ext cx="3325091" cy="2171089"/>
          </a:xfrm>
          <a:prstGeom prst="rect">
            <a:avLst/>
          </a:prstGeom>
        </p:spPr>
      </p:pic>
      <p:sp>
        <p:nvSpPr>
          <p:cNvPr id="12" name="TextBox 11">
            <a:extLst>
              <a:ext uri="{FF2B5EF4-FFF2-40B4-BE49-F238E27FC236}">
                <a16:creationId xmlns:a16="http://schemas.microsoft.com/office/drawing/2014/main" id="{863429FD-8731-4CA6-8109-40B3ABE7E6D8}"/>
              </a:ext>
            </a:extLst>
          </p:cNvPr>
          <p:cNvSpPr txBox="1"/>
          <p:nvPr/>
        </p:nvSpPr>
        <p:spPr>
          <a:xfrm>
            <a:off x="460161" y="4061680"/>
            <a:ext cx="2488821" cy="707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Hudson Bay Uplifting</a:t>
            </a:r>
          </a:p>
          <a:p>
            <a:pPr marL="0" marR="0" indent="0" algn="l" defTabSz="457200" rtl="0" fontAlgn="auto" latinLnBrk="0" hangingPunct="0">
              <a:lnSpc>
                <a:spcPct val="100000"/>
              </a:lnSpc>
              <a:spcBef>
                <a:spcPts val="0"/>
              </a:spcBef>
              <a:spcAft>
                <a:spcPts val="0"/>
              </a:spcAft>
              <a:buClrTx/>
              <a:buSzTx/>
              <a:buFontTx/>
              <a:buNone/>
              <a:tabLst/>
            </a:pPr>
            <a:r>
              <a:rPr lang="en-US" sz="2000" dirty="0">
                <a:solidFill>
                  <a:srgbClr val="002E97"/>
                </a:solidFill>
                <a:latin typeface="Arial" panose="020B0604020202020204" pitchFamily="34" charset="0"/>
                <a:cs typeface="Arial" panose="020B0604020202020204" pitchFamily="34" charset="0"/>
              </a:rPr>
              <a:t>8 -13 mm/year</a:t>
            </a:r>
            <a:endPar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spTree>
    <p:extLst>
      <p:ext uri="{BB962C8B-B14F-4D97-AF65-F5344CB8AC3E}">
        <p14:creationId xmlns:p14="http://schemas.microsoft.com/office/powerpoint/2010/main" val="37547329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fontScale="90000"/>
          </a:bodyPr>
          <a:lstStyle/>
          <a:p>
            <a:r>
              <a:rPr lang="en-US" sz="3600" dirty="0">
                <a:solidFill>
                  <a:srgbClr val="002E97"/>
                </a:solidFill>
                <a:latin typeface="+mn-lt"/>
                <a:cs typeface="Times New Roman" panose="02020603050405020304" pitchFamily="18" charset="0"/>
              </a:rPr>
              <a:t>Horizontal and Vertical Motion - Earthquakes</a:t>
            </a:r>
          </a:p>
        </p:txBody>
      </p:sp>
      <p:sp>
        <p:nvSpPr>
          <p:cNvPr id="6" name="TextBox 5">
            <a:extLst>
              <a:ext uri="{FF2B5EF4-FFF2-40B4-BE49-F238E27FC236}">
                <a16:creationId xmlns:a16="http://schemas.microsoft.com/office/drawing/2014/main" id="{06708C45-CCA5-4A66-8219-3DE031AA6588}"/>
              </a:ext>
            </a:extLst>
          </p:cNvPr>
          <p:cNvSpPr txBox="1"/>
          <p:nvPr/>
        </p:nvSpPr>
        <p:spPr>
          <a:xfrm>
            <a:off x="5360785" y="4089487"/>
            <a:ext cx="2472791"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2020 Puerto Rico</a:t>
            </a:r>
          </a:p>
          <a:p>
            <a:pPr marL="0" marR="0" indent="0" algn="ctr"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16 cm Vertically</a:t>
            </a:r>
          </a:p>
        </p:txBody>
      </p:sp>
      <p:sp>
        <p:nvSpPr>
          <p:cNvPr id="7" name="TextBox 6">
            <a:extLst>
              <a:ext uri="{FF2B5EF4-FFF2-40B4-BE49-F238E27FC236}">
                <a16:creationId xmlns:a16="http://schemas.microsoft.com/office/drawing/2014/main" id="{3A3DC5C2-2D3D-4C62-A3A6-8DA120AB0DD2}"/>
              </a:ext>
            </a:extLst>
          </p:cNvPr>
          <p:cNvSpPr txBox="1"/>
          <p:nvPr/>
        </p:nvSpPr>
        <p:spPr>
          <a:xfrm>
            <a:off x="490314" y="4088997"/>
            <a:ext cx="3003384"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en-US" sz="2400" dirty="0">
                <a:solidFill>
                  <a:srgbClr val="002E97"/>
                </a:solidFill>
                <a:latin typeface="Arial" panose="020B0604020202020204" pitchFamily="34" charset="0"/>
                <a:cs typeface="Arial" panose="020B0604020202020204" pitchFamily="34" charset="0"/>
              </a:rPr>
              <a:t>2019 China Lake, CA</a:t>
            </a:r>
            <a:endPar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a:p>
            <a:pPr marL="0" marR="0" indent="0" algn="ctr" defTabSz="457200" rtl="0" fontAlgn="auto" latinLnBrk="0" hangingPunct="0">
              <a:lnSpc>
                <a:spcPct val="100000"/>
              </a:lnSpc>
              <a:spcBef>
                <a:spcPts val="0"/>
              </a:spcBef>
              <a:spcAft>
                <a:spcPts val="0"/>
              </a:spcAft>
              <a:buClrTx/>
              <a:buSzTx/>
              <a:buFontTx/>
              <a:buNone/>
              <a:tabLst/>
            </a:pPr>
            <a:r>
              <a:rPr lang="en-US" sz="2400" dirty="0">
                <a:solidFill>
                  <a:srgbClr val="002E97"/>
                </a:solidFill>
                <a:latin typeface="Arial" panose="020B0604020202020204" pitchFamily="34" charset="0"/>
                <a:cs typeface="Arial" panose="020B0604020202020204" pitchFamily="34" charset="0"/>
              </a:rPr>
              <a:t>6-10 feet Horizontally</a:t>
            </a:r>
            <a:endPar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pic>
        <p:nvPicPr>
          <p:cNvPr id="8" name="Picture 7" descr="Map of 2019 China Lake, CA Earthquake impacts">
            <a:extLst>
              <a:ext uri="{FF2B5EF4-FFF2-40B4-BE49-F238E27FC236}">
                <a16:creationId xmlns:a16="http://schemas.microsoft.com/office/drawing/2014/main" id="{6FD09142-64A0-4CAA-9518-5A0A35C2325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1347"/>
          <a:stretch/>
        </p:blipFill>
        <p:spPr>
          <a:xfrm>
            <a:off x="43350" y="1085265"/>
            <a:ext cx="3897313" cy="3003732"/>
          </a:xfrm>
          <a:prstGeom prst="rect">
            <a:avLst/>
          </a:prstGeom>
        </p:spPr>
      </p:pic>
      <p:graphicFrame>
        <p:nvGraphicFramePr>
          <p:cNvPr id="9" name="Object 8" descr="Map of 2020 Puerto Rico Earthquake Impacts">
            <a:extLst>
              <a:ext uri="{FF2B5EF4-FFF2-40B4-BE49-F238E27FC236}">
                <a16:creationId xmlns:a16="http://schemas.microsoft.com/office/drawing/2014/main" id="{052CA7F7-1C98-46A9-8C65-7DA9B645778E}"/>
              </a:ext>
            </a:extLst>
          </p:cNvPr>
          <p:cNvGraphicFramePr>
            <a:graphicFrameLocks noChangeAspect="1"/>
          </p:cNvGraphicFramePr>
          <p:nvPr>
            <p:extLst>
              <p:ext uri="{D42A27DB-BD31-4B8C-83A1-F6EECF244321}">
                <p14:modId xmlns:p14="http://schemas.microsoft.com/office/powerpoint/2010/main" val="614887906"/>
              </p:ext>
            </p:extLst>
          </p:nvPr>
        </p:nvGraphicFramePr>
        <p:xfrm>
          <a:off x="4166816" y="1085265"/>
          <a:ext cx="4860728" cy="2934158"/>
        </p:xfrm>
        <a:graphic>
          <a:graphicData uri="http://schemas.openxmlformats.org/presentationml/2006/ole">
            <mc:AlternateContent xmlns:mc="http://schemas.openxmlformats.org/markup-compatibility/2006">
              <mc:Choice xmlns:v="urn:schemas-microsoft-com:vml" Requires="v">
                <p:oleObj spid="_x0000_s1074" name="Bitmap Image" r:id="rId6" imgW="13744440" imgH="8296200" progId="Paint.Picture">
                  <p:embed/>
                </p:oleObj>
              </mc:Choice>
              <mc:Fallback>
                <p:oleObj name="Bitmap Image" r:id="rId6" imgW="13744440" imgH="8296200" progId="Paint.Picture">
                  <p:embed/>
                  <p:pic>
                    <p:nvPicPr>
                      <p:cNvPr id="9" name="Object 8"/>
                      <p:cNvPicPr/>
                      <p:nvPr/>
                    </p:nvPicPr>
                    <p:blipFill>
                      <a:blip r:embed="rId7"/>
                      <a:stretch>
                        <a:fillRect/>
                      </a:stretch>
                    </p:blipFill>
                    <p:spPr>
                      <a:xfrm>
                        <a:off x="4166816" y="1085265"/>
                        <a:ext cx="4860728" cy="2934158"/>
                      </a:xfrm>
                      <a:prstGeom prst="rect">
                        <a:avLst/>
                      </a:prstGeom>
                    </p:spPr>
                  </p:pic>
                </p:oleObj>
              </mc:Fallback>
            </mc:AlternateContent>
          </a:graphicData>
        </a:graphic>
      </p:graphicFrame>
    </p:spTree>
    <p:extLst>
      <p:ext uri="{BB962C8B-B14F-4D97-AF65-F5344CB8AC3E}">
        <p14:creationId xmlns:p14="http://schemas.microsoft.com/office/powerpoint/2010/main" val="39593289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ECE4BF3-35C8-4330-8242-DA80170D532C}"/>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GPS on Bench Marks</a:t>
            </a:r>
          </a:p>
        </p:txBody>
      </p:sp>
      <p:sp>
        <p:nvSpPr>
          <p:cNvPr id="11" name="TextBox 10">
            <a:extLst>
              <a:ext uri="{FF2B5EF4-FFF2-40B4-BE49-F238E27FC236}">
                <a16:creationId xmlns:a16="http://schemas.microsoft.com/office/drawing/2014/main" id="{11B2A54E-B55D-4E5C-B582-28FF9F8DF203}"/>
              </a:ext>
            </a:extLst>
          </p:cNvPr>
          <p:cNvSpPr txBox="1"/>
          <p:nvPr/>
        </p:nvSpPr>
        <p:spPr>
          <a:xfrm>
            <a:off x="253776" y="4210832"/>
            <a:ext cx="3046868"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Web Map Application</a:t>
            </a:r>
          </a:p>
        </p:txBody>
      </p:sp>
      <p:sp>
        <p:nvSpPr>
          <p:cNvPr id="12" name="TextBox 11">
            <a:extLst>
              <a:ext uri="{FF2B5EF4-FFF2-40B4-BE49-F238E27FC236}">
                <a16:creationId xmlns:a16="http://schemas.microsoft.com/office/drawing/2014/main" id="{8A9D2345-083A-4DC4-9526-40077763AE29}"/>
              </a:ext>
            </a:extLst>
          </p:cNvPr>
          <p:cNvSpPr txBox="1"/>
          <p:nvPr/>
        </p:nvSpPr>
        <p:spPr>
          <a:xfrm>
            <a:off x="3637721" y="4126666"/>
            <a:ext cx="1734777"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Dashboard</a:t>
            </a:r>
          </a:p>
        </p:txBody>
      </p:sp>
      <p:sp>
        <p:nvSpPr>
          <p:cNvPr id="13" name="TextBox 12">
            <a:extLst>
              <a:ext uri="{FF2B5EF4-FFF2-40B4-BE49-F238E27FC236}">
                <a16:creationId xmlns:a16="http://schemas.microsoft.com/office/drawing/2014/main" id="{10FD98CF-2004-48D4-A3A4-25670C8222C4}"/>
              </a:ext>
            </a:extLst>
          </p:cNvPr>
          <p:cNvSpPr txBox="1"/>
          <p:nvPr/>
        </p:nvSpPr>
        <p:spPr>
          <a:xfrm>
            <a:off x="5506280" y="4073189"/>
            <a:ext cx="3637720" cy="10772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~3,400</a:t>
            </a:r>
            <a:r>
              <a:rPr kumimoji="0" lang="en-US" sz="1600" b="0" i="0" u="none" strike="noStrike" cap="none" spc="0" normalizeH="0" dirty="0">
                <a:ln>
                  <a:noFill/>
                </a:ln>
                <a:solidFill>
                  <a:srgbClr val="002E97"/>
                </a:solidFill>
                <a:effectLst/>
                <a:uFillTx/>
                <a:latin typeface="Arial" panose="020B0604020202020204" pitchFamily="34" charset="0"/>
                <a:cs typeface="Arial" panose="020B0604020202020204" pitchFamily="34" charset="0"/>
                <a:sym typeface="Calibri"/>
              </a:rPr>
              <a:t> Completed in 2020</a:t>
            </a:r>
          </a:p>
          <a:p>
            <a:r>
              <a:rPr lang="en-US" sz="1600" dirty="0">
                <a:solidFill>
                  <a:srgbClr val="002E97"/>
                </a:solidFill>
                <a:latin typeface="Arial" panose="020B0604020202020204" pitchFamily="34" charset="0"/>
                <a:cs typeface="Arial" panose="020B0604020202020204" pitchFamily="34" charset="0"/>
              </a:rPr>
              <a:t>~4,900 Completed in 2021</a:t>
            </a:r>
          </a:p>
          <a:p>
            <a:r>
              <a:rPr lang="en-US" sz="1600" dirty="0">
                <a:solidFill>
                  <a:srgbClr val="002E97"/>
                </a:solidFill>
                <a:latin typeface="Arial" panose="020B0604020202020204" pitchFamily="34" charset="0"/>
                <a:cs typeface="Arial" panose="020B0604020202020204" pitchFamily="34" charset="0"/>
              </a:rPr>
              <a:t>~2,500 Completed in 2022</a:t>
            </a:r>
          </a:p>
          <a:p>
            <a:r>
              <a:rPr lang="en-US" sz="1600" dirty="0">
                <a:solidFill>
                  <a:srgbClr val="002E97"/>
                </a:solidFill>
                <a:latin typeface="Arial" panose="020B0604020202020204" pitchFamily="34" charset="0"/>
                <a:cs typeface="Arial" panose="020B0604020202020204" pitchFamily="34" charset="0"/>
              </a:rPr>
              <a:t>~2,100 Completed in 2023</a:t>
            </a:r>
          </a:p>
        </p:txBody>
      </p:sp>
      <p:pic>
        <p:nvPicPr>
          <p:cNvPr id="14" name="Picture 13" descr="Map of GPS on Bench Marks Web Map">
            <a:extLst>
              <a:ext uri="{FF2B5EF4-FFF2-40B4-BE49-F238E27FC236}">
                <a16:creationId xmlns:a16="http://schemas.microsoft.com/office/drawing/2014/main" id="{12FA0635-A1CB-47B5-BF10-122567DDAD84}"/>
              </a:ext>
            </a:extLst>
          </p:cNvPr>
          <p:cNvPicPr>
            <a:picLocks noChangeAspect="1"/>
          </p:cNvPicPr>
          <p:nvPr/>
        </p:nvPicPr>
        <p:blipFill>
          <a:blip r:embed="rId4"/>
          <a:stretch>
            <a:fillRect/>
          </a:stretch>
        </p:blipFill>
        <p:spPr>
          <a:xfrm>
            <a:off x="151301" y="1389814"/>
            <a:ext cx="3079509" cy="2601166"/>
          </a:xfrm>
          <a:prstGeom prst="rect">
            <a:avLst/>
          </a:prstGeom>
        </p:spPr>
      </p:pic>
      <p:pic>
        <p:nvPicPr>
          <p:cNvPr id="16" name="Picture 15">
            <a:extLst>
              <a:ext uri="{FF2B5EF4-FFF2-40B4-BE49-F238E27FC236}">
                <a16:creationId xmlns:a16="http://schemas.microsoft.com/office/drawing/2014/main" id="{6C1F5E4E-06E0-49C5-9255-9CF0F9696125}"/>
              </a:ext>
            </a:extLst>
          </p:cNvPr>
          <p:cNvPicPr>
            <a:picLocks noChangeAspect="1"/>
          </p:cNvPicPr>
          <p:nvPr/>
        </p:nvPicPr>
        <p:blipFill>
          <a:blip r:embed="rId5"/>
          <a:stretch>
            <a:fillRect/>
          </a:stretch>
        </p:blipFill>
        <p:spPr>
          <a:xfrm>
            <a:off x="3552352" y="1389814"/>
            <a:ext cx="5440347" cy="2601166"/>
          </a:xfrm>
          <a:prstGeom prst="rect">
            <a:avLst/>
          </a:prstGeom>
        </p:spPr>
      </p:pic>
      <p:sp>
        <p:nvSpPr>
          <p:cNvPr id="17" name="TextBox 16">
            <a:extLst>
              <a:ext uri="{FF2B5EF4-FFF2-40B4-BE49-F238E27FC236}">
                <a16:creationId xmlns:a16="http://schemas.microsoft.com/office/drawing/2014/main" id="{C84E6932-3D06-4456-9E32-2DFF1748B5A3}"/>
              </a:ext>
            </a:extLst>
          </p:cNvPr>
          <p:cNvSpPr txBox="1"/>
          <p:nvPr/>
        </p:nvSpPr>
        <p:spPr>
          <a:xfrm>
            <a:off x="3567320" y="4532077"/>
            <a:ext cx="1938960"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CO 14% Complete</a:t>
            </a:r>
          </a:p>
          <a:p>
            <a:pPr marL="0" marR="0" indent="0" algn="l" defTabSz="457200" rtl="0" fontAlgn="auto" latinLnBrk="0" hangingPunct="0">
              <a:lnSpc>
                <a:spcPct val="100000"/>
              </a:lnSpc>
              <a:spcBef>
                <a:spcPts val="0"/>
              </a:spcBef>
              <a:spcAft>
                <a:spcPts val="0"/>
              </a:spcAft>
              <a:buClrTx/>
              <a:buSzTx/>
              <a:buFontTx/>
              <a:buNone/>
              <a:tabLst/>
            </a:pPr>
            <a:r>
              <a:rPr lang="en-US" sz="1600" dirty="0">
                <a:solidFill>
                  <a:srgbClr val="002E97"/>
                </a:solidFill>
                <a:latin typeface="Arial" panose="020B0604020202020204" pitchFamily="34" charset="0"/>
                <a:cs typeface="Arial" panose="020B0604020202020204" pitchFamily="34" charset="0"/>
                <a:sym typeface="Calibri"/>
              </a:rPr>
              <a:t>WY 21% Complete</a:t>
            </a:r>
            <a:endParaRPr lang="en-US" sz="1600" dirty="0">
              <a:solidFill>
                <a:srgbClr val="002E9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54866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274B182-5B3C-423D-9F33-9DB536F834EE}"/>
              </a:ext>
            </a:extLst>
          </p:cNvPr>
          <p:cNvPicPr>
            <a:picLocks noChangeAspect="1"/>
          </p:cNvPicPr>
          <p:nvPr/>
        </p:nvPicPr>
        <p:blipFill>
          <a:blip r:embed="rId4"/>
          <a:stretch>
            <a:fillRect/>
          </a:stretch>
        </p:blipFill>
        <p:spPr>
          <a:xfrm>
            <a:off x="0" y="1603842"/>
            <a:ext cx="7515922" cy="3593550"/>
          </a:xfrm>
          <a:prstGeom prst="rect">
            <a:avLst/>
          </a:prstGeom>
        </p:spPr>
      </p:pic>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OPUS Shared Solutions Dashboard</a:t>
            </a:r>
          </a:p>
        </p:txBody>
      </p:sp>
      <p:sp>
        <p:nvSpPr>
          <p:cNvPr id="7" name="Rectangle 6">
            <a:extLst>
              <a:ext uri="{FF2B5EF4-FFF2-40B4-BE49-F238E27FC236}">
                <a16:creationId xmlns:a16="http://schemas.microsoft.com/office/drawing/2014/main" id="{FB5CAD98-855D-4CF4-9A08-8B35457FC8F3}"/>
              </a:ext>
            </a:extLst>
          </p:cNvPr>
          <p:cNvSpPr/>
          <p:nvPr/>
        </p:nvSpPr>
        <p:spPr>
          <a:xfrm>
            <a:off x="955131" y="3866212"/>
            <a:ext cx="377517" cy="811712"/>
          </a:xfrm>
          <a:prstGeom prst="rect">
            <a:avLst/>
          </a:prstGeom>
          <a:solidFill>
            <a:srgbClr val="2B2B2B"/>
          </a:solidFill>
          <a:ln w="25400" cap="flat">
            <a:solidFill>
              <a:srgbClr val="2B2B2B"/>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graphicFrame>
        <p:nvGraphicFramePr>
          <p:cNvPr id="8" name="Table 7" descr="Table of the OPUS Shared Solutions">
            <a:extLst>
              <a:ext uri="{FF2B5EF4-FFF2-40B4-BE49-F238E27FC236}">
                <a16:creationId xmlns:a16="http://schemas.microsoft.com/office/drawing/2014/main" id="{A97851F5-C4EC-4C4B-ACA2-9BB4F1102FE7}"/>
              </a:ext>
            </a:extLst>
          </p:cNvPr>
          <p:cNvGraphicFramePr>
            <a:graphicFrameLocks noGrp="1"/>
          </p:cNvGraphicFramePr>
          <p:nvPr>
            <p:extLst>
              <p:ext uri="{D42A27DB-BD31-4B8C-83A1-F6EECF244321}">
                <p14:modId xmlns:p14="http://schemas.microsoft.com/office/powerpoint/2010/main" val="2112436381"/>
              </p:ext>
            </p:extLst>
          </p:nvPr>
        </p:nvGraphicFramePr>
        <p:xfrm>
          <a:off x="6631536" y="2347199"/>
          <a:ext cx="2426739" cy="2105158"/>
        </p:xfrm>
        <a:graphic>
          <a:graphicData uri="http://schemas.openxmlformats.org/drawingml/2006/table">
            <a:tbl>
              <a:tblPr firstRow="1" bandRow="1">
                <a:tableStyleId>{5C22544A-7EE6-4342-B048-85BDC9FD1C3A}</a:tableStyleId>
              </a:tblPr>
              <a:tblGrid>
                <a:gridCol w="1310335">
                  <a:extLst>
                    <a:ext uri="{9D8B030D-6E8A-4147-A177-3AD203B41FA5}">
                      <a16:colId xmlns:a16="http://schemas.microsoft.com/office/drawing/2014/main" val="2088509437"/>
                    </a:ext>
                  </a:extLst>
                </a:gridCol>
                <a:gridCol w="1116404">
                  <a:extLst>
                    <a:ext uri="{9D8B030D-6E8A-4147-A177-3AD203B41FA5}">
                      <a16:colId xmlns:a16="http://schemas.microsoft.com/office/drawing/2014/main" val="2103495573"/>
                    </a:ext>
                  </a:extLst>
                </a:gridCol>
              </a:tblGrid>
              <a:tr h="693142">
                <a:tc>
                  <a:txBody>
                    <a:bodyPr/>
                    <a:lstStyle/>
                    <a:p>
                      <a:pPr algn="ctr"/>
                      <a:endParaRPr lang="en-US" sz="1200" dirty="0"/>
                    </a:p>
                    <a:p>
                      <a:pPr algn="ctr"/>
                      <a:r>
                        <a:rPr lang="en-US" sz="1200" dirty="0"/>
                        <a:t>Agency type</a:t>
                      </a:r>
                    </a:p>
                  </a:txBody>
                  <a:tcPr marL="68580" marR="68580" marT="34290" marB="34290"/>
                </a:tc>
                <a:tc>
                  <a:txBody>
                    <a:bodyPr/>
                    <a:lstStyle/>
                    <a:p>
                      <a:pPr algn="ctr"/>
                      <a:r>
                        <a:rPr lang="en-US" sz="1200" dirty="0"/>
                        <a:t># Shared Solutions on NGS marks</a:t>
                      </a:r>
                    </a:p>
                  </a:txBody>
                  <a:tcPr marL="68580" marR="68580" marT="34290" marB="34290"/>
                </a:tc>
                <a:extLst>
                  <a:ext uri="{0D108BD9-81ED-4DB2-BD59-A6C34878D82A}">
                    <a16:rowId xmlns:a16="http://schemas.microsoft.com/office/drawing/2014/main" val="1354004600"/>
                  </a:ext>
                </a:extLst>
              </a:tr>
              <a:tr h="353004">
                <a:tc>
                  <a:txBody>
                    <a:bodyPr/>
                    <a:lstStyle/>
                    <a:p>
                      <a:pPr algn="ctr"/>
                      <a:r>
                        <a:rPr lang="en-US" sz="1200" dirty="0"/>
                        <a:t>State</a:t>
                      </a:r>
                    </a:p>
                  </a:txBody>
                  <a:tcPr marL="68580" marR="68580" marT="34290" marB="34290"/>
                </a:tc>
                <a:tc>
                  <a:txBody>
                    <a:bodyPr/>
                    <a:lstStyle/>
                    <a:p>
                      <a:pPr algn="ctr"/>
                      <a:r>
                        <a:rPr lang="en-US" sz="1200" dirty="0"/>
                        <a:t>~44,900</a:t>
                      </a:r>
                    </a:p>
                  </a:txBody>
                  <a:tcPr marL="68580" marR="68580" marT="34290" marB="34290"/>
                </a:tc>
                <a:extLst>
                  <a:ext uri="{0D108BD9-81ED-4DB2-BD59-A6C34878D82A}">
                    <a16:rowId xmlns:a16="http://schemas.microsoft.com/office/drawing/2014/main" val="3500577698"/>
                  </a:ext>
                </a:extLst>
              </a:tr>
              <a:tr h="353004">
                <a:tc>
                  <a:txBody>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n-US" sz="1200" dirty="0"/>
                        <a:t>Private Sector</a:t>
                      </a:r>
                    </a:p>
                  </a:txBody>
                  <a:tcPr marL="68580" marR="68580" marT="34290" marB="34290"/>
                </a:tc>
                <a:tc>
                  <a:txBody>
                    <a:bodyPr/>
                    <a:lstStyle/>
                    <a:p>
                      <a:pPr algn="ctr"/>
                      <a:r>
                        <a:rPr lang="en-US" sz="1200" dirty="0"/>
                        <a:t>~7,900</a:t>
                      </a:r>
                    </a:p>
                  </a:txBody>
                  <a:tcPr marL="68580" marR="68580" marT="34290" marB="34290"/>
                </a:tc>
                <a:extLst>
                  <a:ext uri="{0D108BD9-81ED-4DB2-BD59-A6C34878D82A}">
                    <a16:rowId xmlns:a16="http://schemas.microsoft.com/office/drawing/2014/main" val="2501708678"/>
                  </a:ext>
                </a:extLst>
              </a:tr>
              <a:tr h="353004">
                <a:tc>
                  <a:txBody>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n-US" sz="1200" dirty="0"/>
                        <a:t>Federal</a:t>
                      </a:r>
                    </a:p>
                  </a:txBody>
                  <a:tcPr marL="68580" marR="68580" marT="34290" marB="34290"/>
                </a:tc>
                <a:tc>
                  <a:txBody>
                    <a:bodyPr/>
                    <a:lstStyle/>
                    <a:p>
                      <a:pPr algn="ctr"/>
                      <a:r>
                        <a:rPr lang="en-US" sz="1200" dirty="0"/>
                        <a:t>~4,700</a:t>
                      </a:r>
                    </a:p>
                  </a:txBody>
                  <a:tcPr marL="68580" marR="68580" marT="34290" marB="34290"/>
                </a:tc>
                <a:extLst>
                  <a:ext uri="{0D108BD9-81ED-4DB2-BD59-A6C34878D82A}">
                    <a16:rowId xmlns:a16="http://schemas.microsoft.com/office/drawing/2014/main" val="2464612380"/>
                  </a:ext>
                </a:extLst>
              </a:tr>
              <a:tr h="353004">
                <a:tc>
                  <a:txBody>
                    <a:bodyPr/>
                    <a:lstStyle/>
                    <a:p>
                      <a:pPr algn="ctr"/>
                      <a:r>
                        <a:rPr lang="en-US" sz="1200" dirty="0"/>
                        <a:t>Academic</a:t>
                      </a:r>
                    </a:p>
                  </a:txBody>
                  <a:tcPr marL="68580" marR="68580" marT="34290" marB="34290"/>
                </a:tc>
                <a:tc>
                  <a:txBody>
                    <a:bodyPr/>
                    <a:lstStyle/>
                    <a:p>
                      <a:pPr algn="ctr"/>
                      <a:r>
                        <a:rPr lang="en-US" sz="1200" dirty="0"/>
                        <a:t>~1,800</a:t>
                      </a:r>
                    </a:p>
                  </a:txBody>
                  <a:tcPr marL="68580" marR="68580" marT="34290" marB="34290"/>
                </a:tc>
                <a:extLst>
                  <a:ext uri="{0D108BD9-81ED-4DB2-BD59-A6C34878D82A}">
                    <a16:rowId xmlns:a16="http://schemas.microsoft.com/office/drawing/2014/main" val="2662671429"/>
                  </a:ext>
                </a:extLst>
              </a:tr>
            </a:tbl>
          </a:graphicData>
        </a:graphic>
      </p:graphicFrame>
      <p:sp>
        <p:nvSpPr>
          <p:cNvPr id="9" name="TextBox 8">
            <a:extLst>
              <a:ext uri="{FF2B5EF4-FFF2-40B4-BE49-F238E27FC236}">
                <a16:creationId xmlns:a16="http://schemas.microsoft.com/office/drawing/2014/main" id="{E0B35C86-2BBF-42BF-820F-F0F6B0611FEF}"/>
              </a:ext>
            </a:extLst>
          </p:cNvPr>
          <p:cNvSpPr txBox="1"/>
          <p:nvPr/>
        </p:nvSpPr>
        <p:spPr>
          <a:xfrm>
            <a:off x="978780" y="3666644"/>
            <a:ext cx="504202"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bg1"/>
                </a:solidFill>
                <a:effectLst/>
                <a:uFillTx/>
                <a:latin typeface="+mj-lt"/>
                <a:ea typeface="+mj-ea"/>
                <a:cs typeface="+mj-cs"/>
                <a:sym typeface="Calibri"/>
              </a:rPr>
              <a:t>2018</a:t>
            </a:r>
          </a:p>
        </p:txBody>
      </p:sp>
      <p:sp>
        <p:nvSpPr>
          <p:cNvPr id="10" name="TextBox 9">
            <a:extLst>
              <a:ext uri="{FF2B5EF4-FFF2-40B4-BE49-F238E27FC236}">
                <a16:creationId xmlns:a16="http://schemas.microsoft.com/office/drawing/2014/main" id="{8A282F13-2037-417E-A436-7AAC230B045F}"/>
              </a:ext>
            </a:extLst>
          </p:cNvPr>
          <p:cNvSpPr txBox="1"/>
          <p:nvPr/>
        </p:nvSpPr>
        <p:spPr>
          <a:xfrm>
            <a:off x="972338" y="3943641"/>
            <a:ext cx="504202"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bg1"/>
                </a:solidFill>
                <a:effectLst/>
                <a:uFillTx/>
                <a:latin typeface="+mj-lt"/>
                <a:ea typeface="+mj-ea"/>
                <a:cs typeface="+mj-cs"/>
                <a:sym typeface="Calibri"/>
              </a:rPr>
              <a:t>2020</a:t>
            </a:r>
          </a:p>
        </p:txBody>
      </p:sp>
      <p:sp>
        <p:nvSpPr>
          <p:cNvPr id="11" name="TextBox 10">
            <a:extLst>
              <a:ext uri="{FF2B5EF4-FFF2-40B4-BE49-F238E27FC236}">
                <a16:creationId xmlns:a16="http://schemas.microsoft.com/office/drawing/2014/main" id="{1C175FF8-2F3A-45A0-9B05-3832D3D338BA}"/>
              </a:ext>
            </a:extLst>
          </p:cNvPr>
          <p:cNvSpPr txBox="1"/>
          <p:nvPr/>
        </p:nvSpPr>
        <p:spPr>
          <a:xfrm>
            <a:off x="978780" y="4098611"/>
            <a:ext cx="504202"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bg1"/>
                </a:solidFill>
                <a:effectLst/>
                <a:uFillTx/>
                <a:latin typeface="+mj-lt"/>
                <a:ea typeface="+mj-ea"/>
                <a:cs typeface="+mj-cs"/>
                <a:sym typeface="Calibri"/>
              </a:rPr>
              <a:t>2021</a:t>
            </a:r>
          </a:p>
        </p:txBody>
      </p:sp>
      <p:sp>
        <p:nvSpPr>
          <p:cNvPr id="15" name="Rectangular Callout 6">
            <a:extLst>
              <a:ext uri="{FF2B5EF4-FFF2-40B4-BE49-F238E27FC236}">
                <a16:creationId xmlns:a16="http://schemas.microsoft.com/office/drawing/2014/main" id="{7C41F69C-B05A-4565-AF50-C4972F84A004}"/>
              </a:ext>
            </a:extLst>
          </p:cNvPr>
          <p:cNvSpPr/>
          <p:nvPr/>
        </p:nvSpPr>
        <p:spPr>
          <a:xfrm>
            <a:off x="2311428" y="3696483"/>
            <a:ext cx="1111484" cy="771312"/>
          </a:xfrm>
          <a:prstGeom prst="wedgeRectCallout">
            <a:avLst>
              <a:gd name="adj1" fmla="val -68990"/>
              <a:gd name="adj2" fmla="val 1999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rPr>
              <a:t>Note the impact of GPSonBM Campaigns </a:t>
            </a:r>
          </a:p>
        </p:txBody>
      </p:sp>
      <p:sp>
        <p:nvSpPr>
          <p:cNvPr id="16" name="TextBox 15">
            <a:extLst>
              <a:ext uri="{FF2B5EF4-FFF2-40B4-BE49-F238E27FC236}">
                <a16:creationId xmlns:a16="http://schemas.microsoft.com/office/drawing/2014/main" id="{A2716027-F37E-435B-BCE1-93BFAA380439}"/>
              </a:ext>
            </a:extLst>
          </p:cNvPr>
          <p:cNvSpPr txBox="1"/>
          <p:nvPr/>
        </p:nvSpPr>
        <p:spPr>
          <a:xfrm>
            <a:off x="457200" y="906390"/>
            <a:ext cx="7643813" cy="646331"/>
          </a:xfrm>
          <a:prstGeom prst="rect">
            <a:avLst/>
          </a:prstGeom>
          <a:noFill/>
        </p:spPr>
        <p:txBody>
          <a:bodyPr wrap="square" rtlCol="0">
            <a:spAutoFit/>
          </a:bodyPr>
          <a:lstStyle/>
          <a:p>
            <a:pPr algn="ctr"/>
            <a:r>
              <a:rPr lang="en-US" dirty="0">
                <a:solidFill>
                  <a:srgbClr val="002E97"/>
                </a:solidFill>
                <a:latin typeface="Arial" panose="020B0604020202020204" pitchFamily="34" charset="0"/>
                <a:cs typeface="Arial" panose="020B0604020202020204" pitchFamily="34" charset="0"/>
              </a:rPr>
              <a:t>Dashboard enables sorting and visualization of Shared Solutions by</a:t>
            </a:r>
          </a:p>
          <a:p>
            <a:pPr algn="ctr"/>
            <a:r>
              <a:rPr lang="en-US" dirty="0">
                <a:solidFill>
                  <a:srgbClr val="002E97"/>
                </a:solidFill>
                <a:latin typeface="Arial" panose="020B0604020202020204" pitchFamily="34" charset="0"/>
                <a:cs typeface="Arial" panose="020B0604020202020204" pitchFamily="34" charset="0"/>
              </a:rPr>
              <a:t>Month &amp; Year, State, Agency Type, and submitting agency </a:t>
            </a:r>
          </a:p>
        </p:txBody>
      </p:sp>
    </p:spTree>
    <p:extLst>
      <p:ext uri="{BB962C8B-B14F-4D97-AF65-F5344CB8AC3E}">
        <p14:creationId xmlns:p14="http://schemas.microsoft.com/office/powerpoint/2010/main" val="22765522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CO OPUS Shared Solutions</a:t>
            </a:r>
          </a:p>
        </p:txBody>
      </p:sp>
      <p:sp>
        <p:nvSpPr>
          <p:cNvPr id="6" name="TextBox 5">
            <a:extLst>
              <a:ext uri="{FF2B5EF4-FFF2-40B4-BE49-F238E27FC236}">
                <a16:creationId xmlns:a16="http://schemas.microsoft.com/office/drawing/2014/main" id="{71584046-1A8E-4707-985C-30B72B9730A7}"/>
              </a:ext>
            </a:extLst>
          </p:cNvPr>
          <p:cNvSpPr txBox="1"/>
          <p:nvPr/>
        </p:nvSpPr>
        <p:spPr>
          <a:xfrm>
            <a:off x="2259980" y="4222688"/>
            <a:ext cx="427334"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bg1"/>
                </a:solidFill>
                <a:effectLst/>
                <a:uFillTx/>
                <a:latin typeface="+mj-lt"/>
                <a:ea typeface="+mj-ea"/>
                <a:cs typeface="+mj-cs"/>
                <a:sym typeface="Calibri"/>
              </a:rPr>
              <a:t>57</a:t>
            </a:r>
          </a:p>
        </p:txBody>
      </p:sp>
      <p:sp>
        <p:nvSpPr>
          <p:cNvPr id="7" name="TextBox 6">
            <a:extLst>
              <a:ext uri="{FF2B5EF4-FFF2-40B4-BE49-F238E27FC236}">
                <a16:creationId xmlns:a16="http://schemas.microsoft.com/office/drawing/2014/main" id="{6794A192-2882-4BE8-B925-1358DB6A502D}"/>
              </a:ext>
            </a:extLst>
          </p:cNvPr>
          <p:cNvSpPr txBox="1"/>
          <p:nvPr/>
        </p:nvSpPr>
        <p:spPr>
          <a:xfrm>
            <a:off x="2412380" y="4010814"/>
            <a:ext cx="427334"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bg1"/>
                </a:solidFill>
                <a:effectLst/>
                <a:uFillTx/>
                <a:latin typeface="+mj-lt"/>
                <a:ea typeface="+mj-ea"/>
                <a:cs typeface="+mj-cs"/>
                <a:sym typeface="Calibri"/>
              </a:rPr>
              <a:t>116</a:t>
            </a:r>
          </a:p>
        </p:txBody>
      </p:sp>
      <p:sp>
        <p:nvSpPr>
          <p:cNvPr id="8" name="TextBox 7">
            <a:extLst>
              <a:ext uri="{FF2B5EF4-FFF2-40B4-BE49-F238E27FC236}">
                <a16:creationId xmlns:a16="http://schemas.microsoft.com/office/drawing/2014/main" id="{7DD15D88-9BAD-4F1C-BF1A-9ED53B7D8C33}"/>
              </a:ext>
            </a:extLst>
          </p:cNvPr>
          <p:cNvSpPr txBox="1"/>
          <p:nvPr/>
        </p:nvSpPr>
        <p:spPr>
          <a:xfrm>
            <a:off x="2412380" y="3859472"/>
            <a:ext cx="427334"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bg1"/>
                </a:solidFill>
                <a:effectLst/>
                <a:uFillTx/>
                <a:latin typeface="+mj-lt"/>
                <a:ea typeface="+mj-ea"/>
                <a:cs typeface="+mj-cs"/>
                <a:sym typeface="Calibri"/>
              </a:rPr>
              <a:t>115</a:t>
            </a:r>
          </a:p>
        </p:txBody>
      </p:sp>
      <p:pic>
        <p:nvPicPr>
          <p:cNvPr id="4" name="Picture 3">
            <a:extLst>
              <a:ext uri="{FF2B5EF4-FFF2-40B4-BE49-F238E27FC236}">
                <a16:creationId xmlns:a16="http://schemas.microsoft.com/office/drawing/2014/main" id="{06FA0FE0-162F-45B4-BB04-B035899FA67F}"/>
              </a:ext>
            </a:extLst>
          </p:cNvPr>
          <p:cNvPicPr>
            <a:picLocks noChangeAspect="1"/>
          </p:cNvPicPr>
          <p:nvPr/>
        </p:nvPicPr>
        <p:blipFill>
          <a:blip r:embed="rId4"/>
          <a:stretch>
            <a:fillRect/>
          </a:stretch>
        </p:blipFill>
        <p:spPr>
          <a:xfrm>
            <a:off x="219307" y="927922"/>
            <a:ext cx="8705386" cy="4162262"/>
          </a:xfrm>
          <a:prstGeom prst="rect">
            <a:avLst/>
          </a:prstGeom>
        </p:spPr>
      </p:pic>
    </p:spTree>
    <p:extLst>
      <p:ext uri="{BB962C8B-B14F-4D97-AF65-F5344CB8AC3E}">
        <p14:creationId xmlns:p14="http://schemas.microsoft.com/office/powerpoint/2010/main" val="23972191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WY OPUS Shared Solutions</a:t>
            </a:r>
          </a:p>
        </p:txBody>
      </p:sp>
      <p:sp>
        <p:nvSpPr>
          <p:cNvPr id="6" name="TextBox 5">
            <a:extLst>
              <a:ext uri="{FF2B5EF4-FFF2-40B4-BE49-F238E27FC236}">
                <a16:creationId xmlns:a16="http://schemas.microsoft.com/office/drawing/2014/main" id="{71584046-1A8E-4707-985C-30B72B9730A7}"/>
              </a:ext>
            </a:extLst>
          </p:cNvPr>
          <p:cNvSpPr txBox="1"/>
          <p:nvPr/>
        </p:nvSpPr>
        <p:spPr>
          <a:xfrm>
            <a:off x="2259980" y="4222688"/>
            <a:ext cx="427334"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bg1"/>
                </a:solidFill>
                <a:effectLst/>
                <a:uFillTx/>
                <a:latin typeface="+mj-lt"/>
                <a:ea typeface="+mj-ea"/>
                <a:cs typeface="+mj-cs"/>
                <a:sym typeface="Calibri"/>
              </a:rPr>
              <a:t>57</a:t>
            </a:r>
          </a:p>
        </p:txBody>
      </p:sp>
      <p:sp>
        <p:nvSpPr>
          <p:cNvPr id="7" name="TextBox 6">
            <a:extLst>
              <a:ext uri="{FF2B5EF4-FFF2-40B4-BE49-F238E27FC236}">
                <a16:creationId xmlns:a16="http://schemas.microsoft.com/office/drawing/2014/main" id="{6794A192-2882-4BE8-B925-1358DB6A502D}"/>
              </a:ext>
            </a:extLst>
          </p:cNvPr>
          <p:cNvSpPr txBox="1"/>
          <p:nvPr/>
        </p:nvSpPr>
        <p:spPr>
          <a:xfrm>
            <a:off x="2412380" y="4010814"/>
            <a:ext cx="427334"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bg1"/>
                </a:solidFill>
                <a:effectLst/>
                <a:uFillTx/>
                <a:latin typeface="+mj-lt"/>
                <a:ea typeface="+mj-ea"/>
                <a:cs typeface="+mj-cs"/>
                <a:sym typeface="Calibri"/>
              </a:rPr>
              <a:t>116</a:t>
            </a:r>
          </a:p>
        </p:txBody>
      </p:sp>
      <p:sp>
        <p:nvSpPr>
          <p:cNvPr id="8" name="TextBox 7">
            <a:extLst>
              <a:ext uri="{FF2B5EF4-FFF2-40B4-BE49-F238E27FC236}">
                <a16:creationId xmlns:a16="http://schemas.microsoft.com/office/drawing/2014/main" id="{7DD15D88-9BAD-4F1C-BF1A-9ED53B7D8C33}"/>
              </a:ext>
            </a:extLst>
          </p:cNvPr>
          <p:cNvSpPr txBox="1"/>
          <p:nvPr/>
        </p:nvSpPr>
        <p:spPr>
          <a:xfrm>
            <a:off x="2412380" y="3859472"/>
            <a:ext cx="427334"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bg1"/>
                </a:solidFill>
                <a:effectLst/>
                <a:uFillTx/>
                <a:latin typeface="+mj-lt"/>
                <a:ea typeface="+mj-ea"/>
                <a:cs typeface="+mj-cs"/>
                <a:sym typeface="Calibri"/>
              </a:rPr>
              <a:t>115</a:t>
            </a:r>
          </a:p>
        </p:txBody>
      </p:sp>
      <p:pic>
        <p:nvPicPr>
          <p:cNvPr id="4" name="Picture 3">
            <a:extLst>
              <a:ext uri="{FF2B5EF4-FFF2-40B4-BE49-F238E27FC236}">
                <a16:creationId xmlns:a16="http://schemas.microsoft.com/office/drawing/2014/main" id="{7CCBF9FA-2AC5-4406-96DC-CE5491CDB0E1}"/>
              </a:ext>
            </a:extLst>
          </p:cNvPr>
          <p:cNvPicPr>
            <a:picLocks noChangeAspect="1"/>
          </p:cNvPicPr>
          <p:nvPr/>
        </p:nvPicPr>
        <p:blipFill>
          <a:blip r:embed="rId4"/>
          <a:stretch>
            <a:fillRect/>
          </a:stretch>
        </p:blipFill>
        <p:spPr>
          <a:xfrm>
            <a:off x="457199" y="1063229"/>
            <a:ext cx="8229601" cy="3934778"/>
          </a:xfrm>
          <a:prstGeom prst="rect">
            <a:avLst/>
          </a:prstGeom>
        </p:spPr>
      </p:pic>
    </p:spTree>
    <p:extLst>
      <p:ext uri="{BB962C8B-B14F-4D97-AF65-F5344CB8AC3E}">
        <p14:creationId xmlns:p14="http://schemas.microsoft.com/office/powerpoint/2010/main" val="5510585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NGS Mark Recovery Webpage</a:t>
            </a:r>
          </a:p>
        </p:txBody>
      </p:sp>
      <p:sp>
        <p:nvSpPr>
          <p:cNvPr id="6" name="TextBox 5">
            <a:extLst>
              <a:ext uri="{FF2B5EF4-FFF2-40B4-BE49-F238E27FC236}">
                <a16:creationId xmlns:a16="http://schemas.microsoft.com/office/drawing/2014/main" id="{268D9A5C-5421-4850-88BD-575E74DE73AF}"/>
              </a:ext>
            </a:extLst>
          </p:cNvPr>
          <p:cNvSpPr txBox="1"/>
          <p:nvPr/>
        </p:nvSpPr>
        <p:spPr>
          <a:xfrm>
            <a:off x="283851" y="866288"/>
            <a:ext cx="8576299" cy="646331"/>
          </a:xfrm>
          <a:prstGeom prst="rect">
            <a:avLst/>
          </a:prstGeom>
          <a:noFill/>
        </p:spPr>
        <p:txBody>
          <a:bodyPr wrap="square" rtlCol="0">
            <a:spAutoFit/>
          </a:bodyPr>
          <a:lstStyle/>
          <a:p>
            <a:pPr algn="ctr" defTabSz="342892">
              <a:defRPr/>
            </a:pPr>
            <a:r>
              <a:rPr lang="en-US" dirty="0">
                <a:solidFill>
                  <a:srgbClr val="002E97"/>
                </a:solidFill>
                <a:latin typeface="Arial" panose="020B0604020202020204" pitchFamily="34" charset="0"/>
                <a:cs typeface="Arial" panose="020B0604020202020204" pitchFamily="34" charset="0"/>
              </a:rPr>
              <a:t>Crowd sourced mark recoveries help update the GPSonBM map, let NGS and others know if the mark is still usable, and pictures make it easier to find. </a:t>
            </a:r>
          </a:p>
        </p:txBody>
      </p:sp>
      <p:pic>
        <p:nvPicPr>
          <p:cNvPr id="7" name="Picture 6" descr="Image of Mark Recovery Form">
            <a:extLst>
              <a:ext uri="{FF2B5EF4-FFF2-40B4-BE49-F238E27FC236}">
                <a16:creationId xmlns:a16="http://schemas.microsoft.com/office/drawing/2014/main" id="{8513CE32-DD67-4801-953D-73061DC9B0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57358" y="2275650"/>
            <a:ext cx="4037052" cy="2867851"/>
          </a:xfrm>
          <a:prstGeom prst="rect">
            <a:avLst/>
          </a:prstGeom>
        </p:spPr>
      </p:pic>
      <p:pic>
        <p:nvPicPr>
          <p:cNvPr id="8" name="Picture 7" descr="Image of Find Marks Map in Mark Recover Form">
            <a:extLst>
              <a:ext uri="{FF2B5EF4-FFF2-40B4-BE49-F238E27FC236}">
                <a16:creationId xmlns:a16="http://schemas.microsoft.com/office/drawing/2014/main" id="{E94B1CDB-6306-4C4D-A17C-CB2E476D3DD9}"/>
              </a:ext>
            </a:extLst>
          </p:cNvPr>
          <p:cNvPicPr>
            <a:picLocks noChangeAspect="1"/>
          </p:cNvPicPr>
          <p:nvPr/>
        </p:nvPicPr>
        <p:blipFill>
          <a:blip r:embed="rId5"/>
          <a:stretch>
            <a:fillRect/>
          </a:stretch>
        </p:blipFill>
        <p:spPr>
          <a:xfrm>
            <a:off x="7129854" y="2541221"/>
            <a:ext cx="1786483" cy="2449353"/>
          </a:xfrm>
          <a:prstGeom prst="rect">
            <a:avLst/>
          </a:prstGeom>
        </p:spPr>
      </p:pic>
      <p:pic>
        <p:nvPicPr>
          <p:cNvPr id="9" name="Picture 8" descr="Image of Mark Recover Web Page">
            <a:extLst>
              <a:ext uri="{FF2B5EF4-FFF2-40B4-BE49-F238E27FC236}">
                <a16:creationId xmlns:a16="http://schemas.microsoft.com/office/drawing/2014/main" id="{359007B6-9DC0-4D69-81E1-B20C4D00A35D}"/>
              </a:ext>
            </a:extLst>
          </p:cNvPr>
          <p:cNvPicPr>
            <a:picLocks noChangeAspect="1"/>
          </p:cNvPicPr>
          <p:nvPr/>
        </p:nvPicPr>
        <p:blipFill rotWithShape="1">
          <a:blip r:embed="rId6"/>
          <a:srcRect b="7246"/>
          <a:stretch/>
        </p:blipFill>
        <p:spPr>
          <a:xfrm>
            <a:off x="21074" y="2101241"/>
            <a:ext cx="4054587" cy="3042259"/>
          </a:xfrm>
          <a:prstGeom prst="rect">
            <a:avLst/>
          </a:prstGeom>
        </p:spPr>
      </p:pic>
      <p:sp>
        <p:nvSpPr>
          <p:cNvPr id="10" name="Rectangle 9">
            <a:extLst>
              <a:ext uri="{FF2B5EF4-FFF2-40B4-BE49-F238E27FC236}">
                <a16:creationId xmlns:a16="http://schemas.microsoft.com/office/drawing/2014/main" id="{2FDDD67A-0A5E-451F-950B-C91AAA7DE4F5}"/>
              </a:ext>
            </a:extLst>
          </p:cNvPr>
          <p:cNvSpPr/>
          <p:nvPr/>
        </p:nvSpPr>
        <p:spPr>
          <a:xfrm>
            <a:off x="1752158" y="1552601"/>
            <a:ext cx="5707012" cy="400110"/>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defTabSz="514350">
              <a:defRPr/>
            </a:pPr>
            <a:r>
              <a:rPr lang="en-US" sz="2000" dirty="0">
                <a:solidFill>
                  <a:srgbClr val="1F497D"/>
                </a:solidFill>
                <a:latin typeface="Arial" panose="020B0604020202020204" pitchFamily="34" charset="0"/>
                <a:cs typeface="Arial" panose="020B0604020202020204" pitchFamily="34" charset="0"/>
              </a:rPr>
              <a:t>https://geodesy.noaa.gov/surveys/mark-recovery</a:t>
            </a:r>
          </a:p>
        </p:txBody>
      </p:sp>
      <p:sp>
        <p:nvSpPr>
          <p:cNvPr id="11" name="Rectangle 10">
            <a:extLst>
              <a:ext uri="{FF2B5EF4-FFF2-40B4-BE49-F238E27FC236}">
                <a16:creationId xmlns:a16="http://schemas.microsoft.com/office/drawing/2014/main" id="{CCBCE7C4-A14D-4E87-890B-268C3D341A2D}"/>
              </a:ext>
            </a:extLst>
          </p:cNvPr>
          <p:cNvSpPr/>
          <p:nvPr/>
        </p:nvSpPr>
        <p:spPr>
          <a:xfrm>
            <a:off x="6967358" y="2287306"/>
            <a:ext cx="2111475" cy="261610"/>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lgn="ctr" defTabSz="342892">
              <a:defRPr/>
            </a:pPr>
            <a:r>
              <a:rPr lang="en-US" sz="1100" dirty="0">
                <a:solidFill>
                  <a:prstClr val="black"/>
                </a:solidFill>
                <a:latin typeface="Arial" panose="020B0604020202020204" pitchFamily="34" charset="0"/>
                <a:cs typeface="Arial" panose="020B0604020202020204" pitchFamily="34" charset="0"/>
              </a:rPr>
              <a:t>Now with Find Marks Near Me!</a:t>
            </a:r>
          </a:p>
        </p:txBody>
      </p:sp>
      <p:sp>
        <p:nvSpPr>
          <p:cNvPr id="12" name="TextBox 11">
            <a:extLst>
              <a:ext uri="{FF2B5EF4-FFF2-40B4-BE49-F238E27FC236}">
                <a16:creationId xmlns:a16="http://schemas.microsoft.com/office/drawing/2014/main" id="{64A7CC67-7E2B-475A-901D-D720EEE3F367}"/>
              </a:ext>
            </a:extLst>
          </p:cNvPr>
          <p:cNvSpPr txBox="1"/>
          <p:nvPr/>
        </p:nvSpPr>
        <p:spPr>
          <a:xfrm>
            <a:off x="2368876" y="3144099"/>
            <a:ext cx="4012442" cy="175432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a:latin typeface="Arial" panose="020B0604020202020204" pitchFamily="34" charset="0"/>
                <a:cs typeface="Arial" panose="020B0604020202020204" pitchFamily="34" charset="0"/>
              </a:rPr>
              <a:t>Maintain your </a:t>
            </a:r>
            <a:r>
              <a:rPr lang="en-US" dirty="0">
                <a:latin typeface="Arial" panose="020B0604020202020204" pitchFamily="34" charset="0"/>
                <a:cs typeface="Arial" panose="020B0604020202020204" pitchFamily="34" charset="0"/>
              </a:rPr>
              <a:t>local control network: Submit a Recovery Note for each mark you find </a:t>
            </a:r>
            <a:r>
              <a:rPr lang="en-US" sz="1350" dirty="0">
                <a:latin typeface="Arial" panose="020B0604020202020204" pitchFamily="34" charset="0"/>
                <a:cs typeface="Arial" panose="020B0604020202020204" pitchFamily="34" charset="0"/>
              </a:rPr>
              <a:t>(up to once per year)</a:t>
            </a:r>
          </a:p>
          <a:p>
            <a:pPr algn="ctr"/>
            <a:r>
              <a:rPr lang="en-US" dirty="0">
                <a:latin typeface="Arial" panose="020B0604020202020204" pitchFamily="34" charset="0"/>
                <a:cs typeface="Arial" panose="020B0604020202020204" pitchFamily="34" charset="0"/>
              </a:rPr>
              <a:t>Did you find it?</a:t>
            </a:r>
          </a:p>
          <a:p>
            <a:pPr algn="ctr"/>
            <a:r>
              <a:rPr lang="en-US" dirty="0">
                <a:latin typeface="Arial" panose="020B0604020202020204" pitchFamily="34" charset="0"/>
                <a:cs typeface="Arial" panose="020B0604020202020204" pitchFamily="34" charset="0"/>
              </a:rPr>
              <a:t>Is it </a:t>
            </a:r>
            <a:r>
              <a:rPr lang="en-US" dirty="0" err="1">
                <a:latin typeface="Arial" panose="020B0604020202020204" pitchFamily="34" charset="0"/>
                <a:cs typeface="Arial" panose="020B0604020202020204" pitchFamily="34" charset="0"/>
              </a:rPr>
              <a:t>GPSable</a:t>
            </a:r>
            <a:r>
              <a:rPr lang="en-US" dirty="0">
                <a:latin typeface="Arial" panose="020B0604020202020204" pitchFamily="34" charset="0"/>
                <a:cs typeface="Arial" panose="020B0604020202020204" pitchFamily="34" charset="0"/>
              </a:rPr>
              <a:t>?</a:t>
            </a:r>
          </a:p>
          <a:p>
            <a:pPr algn="ctr"/>
            <a:r>
              <a:rPr lang="en-US" dirty="0">
                <a:latin typeface="Arial" panose="020B0604020202020204" pitchFamily="34" charset="0"/>
                <a:cs typeface="Arial" panose="020B0604020202020204" pitchFamily="34" charset="0"/>
              </a:rPr>
              <a:t>Got new photos?</a:t>
            </a:r>
          </a:p>
        </p:txBody>
      </p:sp>
    </p:spTree>
    <p:extLst>
      <p:ext uri="{BB962C8B-B14F-4D97-AF65-F5344CB8AC3E}">
        <p14:creationId xmlns:p14="http://schemas.microsoft.com/office/powerpoint/2010/main" val="22658485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C6BFFE7-51B4-45E6-86A1-71B89C24AC28}"/>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National Adjustments</a:t>
            </a:r>
          </a:p>
        </p:txBody>
      </p:sp>
      <p:sp>
        <p:nvSpPr>
          <p:cNvPr id="9" name="Content Placeholder 2">
            <a:extLst>
              <a:ext uri="{FF2B5EF4-FFF2-40B4-BE49-F238E27FC236}">
                <a16:creationId xmlns:a16="http://schemas.microsoft.com/office/drawing/2014/main" id="{1E150B77-40CE-4052-ABE7-4A8783DFDC94}"/>
              </a:ext>
            </a:extLst>
          </p:cNvPr>
          <p:cNvSpPr>
            <a:spLocks noGrp="1"/>
          </p:cNvSpPr>
          <p:nvPr>
            <p:ph idx="1"/>
          </p:nvPr>
        </p:nvSpPr>
        <p:spPr>
          <a:xfrm>
            <a:off x="174238" y="1178882"/>
            <a:ext cx="7260021" cy="3394472"/>
          </a:xfrm>
        </p:spPr>
        <p:txBody>
          <a:bodyPr>
            <a:normAutofit/>
          </a:bodyPr>
          <a:lstStyle/>
          <a:p>
            <a:pPr marL="0" indent="0">
              <a:buNone/>
              <a:defRPr sz="3000">
                <a:solidFill>
                  <a:srgbClr val="17375E"/>
                </a:solidFill>
                <a:latin typeface="Arial"/>
                <a:ea typeface="Arial"/>
                <a:cs typeface="Arial"/>
                <a:sym typeface="Arial"/>
              </a:defRPr>
            </a:pPr>
            <a:r>
              <a:rPr lang="en-US" dirty="0">
                <a:solidFill>
                  <a:srgbClr val="002E97"/>
                </a:solidFill>
                <a:latin typeface="Arial" panose="020B0604020202020204" pitchFamily="34" charset="0"/>
                <a:cs typeface="Arial" panose="020B0604020202020204" pitchFamily="34" charset="0"/>
              </a:rPr>
              <a:t>Geometric (approximate numbers)</a:t>
            </a:r>
          </a:p>
          <a:p>
            <a:pPr marL="800100" lvl="2" indent="0">
              <a:buNone/>
              <a:defRPr sz="3000">
                <a:solidFill>
                  <a:srgbClr val="17375E"/>
                </a:solidFill>
                <a:latin typeface="Arial"/>
                <a:ea typeface="Arial"/>
                <a:cs typeface="Arial"/>
                <a:sym typeface="Arial"/>
              </a:defRPr>
            </a:pPr>
            <a:r>
              <a:rPr lang="en-US" sz="3200" dirty="0">
                <a:solidFill>
                  <a:srgbClr val="002E97"/>
                </a:solidFill>
                <a:latin typeface="Arial" panose="020B0604020202020204" pitchFamily="34" charset="0"/>
                <a:cs typeface="Arial" panose="020B0604020202020204" pitchFamily="34" charset="0"/>
              </a:rPr>
              <a:t>Projects: ~5,300</a:t>
            </a:r>
          </a:p>
          <a:p>
            <a:pPr marL="800100" lvl="2" indent="0">
              <a:buNone/>
              <a:defRPr sz="3000">
                <a:solidFill>
                  <a:srgbClr val="17375E"/>
                </a:solidFill>
                <a:latin typeface="Arial"/>
                <a:ea typeface="Arial"/>
                <a:cs typeface="Arial"/>
                <a:sym typeface="Arial"/>
              </a:defRPr>
            </a:pPr>
            <a:r>
              <a:rPr lang="en-US" sz="3200" dirty="0">
                <a:solidFill>
                  <a:srgbClr val="002E97"/>
                </a:solidFill>
                <a:latin typeface="Arial" panose="020B0604020202020204" pitchFamily="34" charset="0"/>
                <a:cs typeface="Arial" panose="020B0604020202020204" pitchFamily="34" charset="0"/>
              </a:rPr>
              <a:t>Stations: ~107,000</a:t>
            </a:r>
          </a:p>
          <a:p>
            <a:pPr marL="800100" lvl="2" indent="0">
              <a:buNone/>
              <a:defRPr sz="3000">
                <a:solidFill>
                  <a:srgbClr val="17375E"/>
                </a:solidFill>
                <a:latin typeface="Arial"/>
                <a:ea typeface="Arial"/>
                <a:cs typeface="Arial"/>
                <a:sym typeface="Arial"/>
              </a:defRPr>
            </a:pPr>
            <a:r>
              <a:rPr lang="en-US" sz="3200" dirty="0">
                <a:solidFill>
                  <a:srgbClr val="002E97"/>
                </a:solidFill>
                <a:latin typeface="Arial" panose="020B0604020202020204" pitchFamily="34" charset="0"/>
                <a:cs typeface="Arial" panose="020B0604020202020204" pitchFamily="34" charset="0"/>
              </a:rPr>
              <a:t>Vectors : ~446,000</a:t>
            </a:r>
          </a:p>
        </p:txBody>
      </p:sp>
      <p:pic>
        <p:nvPicPr>
          <p:cNvPr id="10" name="Picture 9">
            <a:extLst>
              <a:ext uri="{FF2B5EF4-FFF2-40B4-BE49-F238E27FC236}">
                <a16:creationId xmlns:a16="http://schemas.microsoft.com/office/drawing/2014/main" id="{0697D82A-A6D3-4DC1-A526-3FEDBE69C725}"/>
              </a:ext>
            </a:extLst>
          </p:cNvPr>
          <p:cNvPicPr>
            <a:picLocks noChangeAspect="1"/>
          </p:cNvPicPr>
          <p:nvPr/>
        </p:nvPicPr>
        <p:blipFill>
          <a:blip r:embed="rId4"/>
          <a:stretch>
            <a:fillRect/>
          </a:stretch>
        </p:blipFill>
        <p:spPr>
          <a:xfrm>
            <a:off x="4641011" y="2571750"/>
            <a:ext cx="4398552" cy="2404852"/>
          </a:xfrm>
          <a:prstGeom prst="rect">
            <a:avLst/>
          </a:prstGeom>
        </p:spPr>
      </p:pic>
    </p:spTree>
    <p:extLst>
      <p:ext uri="{BB962C8B-B14F-4D97-AF65-F5344CB8AC3E}">
        <p14:creationId xmlns:p14="http://schemas.microsoft.com/office/powerpoint/2010/main" val="37670542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64C47-4B2B-46EB-8A57-FB976BC3175D}"/>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National Adjustments</a:t>
            </a:r>
          </a:p>
        </p:txBody>
      </p:sp>
      <p:sp>
        <p:nvSpPr>
          <p:cNvPr id="3" name="Content Placeholder 2">
            <a:extLst>
              <a:ext uri="{FF2B5EF4-FFF2-40B4-BE49-F238E27FC236}">
                <a16:creationId xmlns:a16="http://schemas.microsoft.com/office/drawing/2014/main" id="{C3A9926A-CEB6-44B6-85C8-81332324DEFC}"/>
              </a:ext>
            </a:extLst>
          </p:cNvPr>
          <p:cNvSpPr>
            <a:spLocks noGrp="1"/>
          </p:cNvSpPr>
          <p:nvPr>
            <p:ph idx="1"/>
          </p:nvPr>
        </p:nvSpPr>
        <p:spPr>
          <a:xfrm>
            <a:off x="148359" y="1273773"/>
            <a:ext cx="7260021" cy="3394472"/>
          </a:xfrm>
        </p:spPr>
        <p:txBody>
          <a:bodyPr>
            <a:normAutofit lnSpcReduction="10000"/>
          </a:bodyPr>
          <a:lstStyle/>
          <a:p>
            <a:pPr marL="0" indent="0">
              <a:buNone/>
              <a:defRPr sz="3000">
                <a:solidFill>
                  <a:srgbClr val="17375E"/>
                </a:solidFill>
                <a:latin typeface="Arial"/>
                <a:ea typeface="Arial"/>
                <a:cs typeface="Arial"/>
                <a:sym typeface="Arial"/>
              </a:defRPr>
            </a:pPr>
            <a:r>
              <a:rPr lang="en-US" sz="2800" dirty="0">
                <a:solidFill>
                  <a:srgbClr val="002E97"/>
                </a:solidFill>
                <a:latin typeface="Arial" panose="020B0604020202020204" pitchFamily="34" charset="0"/>
                <a:cs typeface="Arial" panose="020B0604020202020204" pitchFamily="34" charset="0"/>
              </a:rPr>
              <a:t>Orthometric </a:t>
            </a:r>
            <a:r>
              <a:rPr lang="en-US" dirty="0">
                <a:solidFill>
                  <a:srgbClr val="002E97"/>
                </a:solidFill>
                <a:latin typeface="Arial" panose="020B0604020202020204" pitchFamily="34" charset="0"/>
                <a:cs typeface="Arial" panose="020B0604020202020204" pitchFamily="34" charset="0"/>
              </a:rPr>
              <a:t>(approximate numbers)</a:t>
            </a:r>
          </a:p>
          <a:p>
            <a:pPr marL="400050" lvl="1" indent="0">
              <a:buNone/>
              <a:defRPr sz="3000">
                <a:solidFill>
                  <a:srgbClr val="17375E"/>
                </a:solidFill>
                <a:latin typeface="Arial"/>
                <a:ea typeface="Arial"/>
                <a:cs typeface="Arial"/>
                <a:sym typeface="Arial"/>
              </a:defRPr>
            </a:pPr>
            <a:r>
              <a:rPr lang="en-US" sz="2000" dirty="0">
                <a:solidFill>
                  <a:srgbClr val="002E97"/>
                </a:solidFill>
                <a:latin typeface="Arial" panose="020B0604020202020204" pitchFamily="34" charset="0"/>
                <a:cs typeface="Arial" panose="020B0604020202020204" pitchFamily="34" charset="0"/>
              </a:rPr>
              <a:t>USA</a:t>
            </a:r>
          </a:p>
          <a:p>
            <a:pPr marL="800100" lvl="2" indent="0">
              <a:buNone/>
              <a:defRPr sz="3000">
                <a:solidFill>
                  <a:srgbClr val="17375E"/>
                </a:solidFill>
                <a:latin typeface="Arial"/>
                <a:ea typeface="Arial"/>
                <a:cs typeface="Arial"/>
                <a:sym typeface="Arial"/>
              </a:defRPr>
            </a:pPr>
            <a:r>
              <a:rPr lang="en-US" sz="2000" dirty="0">
                <a:solidFill>
                  <a:srgbClr val="002E97"/>
                </a:solidFill>
                <a:latin typeface="Arial" panose="020B0604020202020204" pitchFamily="34" charset="0"/>
                <a:cs typeface="Arial" panose="020B0604020202020204" pitchFamily="34" charset="0"/>
              </a:rPr>
              <a:t>Projects         : ~23,900</a:t>
            </a:r>
          </a:p>
          <a:p>
            <a:pPr marL="800100" lvl="2" indent="0">
              <a:buNone/>
              <a:defRPr sz="3000">
                <a:solidFill>
                  <a:srgbClr val="17375E"/>
                </a:solidFill>
                <a:latin typeface="Arial"/>
                <a:ea typeface="Arial"/>
                <a:cs typeface="Arial"/>
                <a:sym typeface="Arial"/>
              </a:defRPr>
            </a:pPr>
            <a:r>
              <a:rPr lang="en-US" sz="2000" dirty="0">
                <a:solidFill>
                  <a:srgbClr val="002E97"/>
                </a:solidFill>
                <a:latin typeface="Arial" panose="020B0604020202020204" pitchFamily="34" charset="0"/>
                <a:cs typeface="Arial" panose="020B0604020202020204" pitchFamily="34" charset="0"/>
              </a:rPr>
              <a:t>Stations         : ~1M</a:t>
            </a:r>
          </a:p>
          <a:p>
            <a:pPr marL="800100" lvl="2" indent="0">
              <a:buNone/>
              <a:defRPr sz="3000">
                <a:solidFill>
                  <a:srgbClr val="17375E"/>
                </a:solidFill>
                <a:latin typeface="Arial"/>
                <a:ea typeface="Arial"/>
                <a:cs typeface="Arial"/>
                <a:sym typeface="Arial"/>
              </a:defRPr>
            </a:pPr>
            <a:r>
              <a:rPr lang="en-US" sz="2000" dirty="0">
                <a:solidFill>
                  <a:srgbClr val="002E97"/>
                </a:solidFill>
                <a:latin typeface="Arial" panose="020B0604020202020204" pitchFamily="34" charset="0"/>
                <a:cs typeface="Arial" panose="020B0604020202020204" pitchFamily="34" charset="0"/>
              </a:rPr>
              <a:t>Observations : ~2.1M</a:t>
            </a:r>
          </a:p>
          <a:p>
            <a:pPr marL="400050" lvl="1" indent="0">
              <a:buNone/>
              <a:defRPr sz="3000">
                <a:solidFill>
                  <a:srgbClr val="17375E"/>
                </a:solidFill>
                <a:latin typeface="Arial"/>
                <a:ea typeface="Arial"/>
                <a:cs typeface="Arial"/>
                <a:sym typeface="Arial"/>
              </a:defRPr>
            </a:pPr>
            <a:r>
              <a:rPr lang="en-US" sz="2000" dirty="0">
                <a:solidFill>
                  <a:srgbClr val="002E97"/>
                </a:solidFill>
                <a:latin typeface="Arial" panose="020B0604020202020204" pitchFamily="34" charset="0"/>
                <a:cs typeface="Arial" panose="020B0604020202020204" pitchFamily="34" charset="0"/>
              </a:rPr>
              <a:t>Canada</a:t>
            </a:r>
          </a:p>
          <a:p>
            <a:pPr marL="800100" lvl="2" indent="0">
              <a:buNone/>
              <a:defRPr sz="3000">
                <a:solidFill>
                  <a:srgbClr val="17375E"/>
                </a:solidFill>
                <a:latin typeface="Arial"/>
                <a:ea typeface="Arial"/>
                <a:cs typeface="Arial"/>
                <a:sym typeface="Arial"/>
              </a:defRPr>
            </a:pPr>
            <a:r>
              <a:rPr lang="en-US" sz="2000" dirty="0">
                <a:solidFill>
                  <a:srgbClr val="002E97"/>
                </a:solidFill>
                <a:latin typeface="Arial" panose="020B0604020202020204" pitchFamily="34" charset="0"/>
                <a:cs typeface="Arial" panose="020B0604020202020204" pitchFamily="34" charset="0"/>
              </a:rPr>
              <a:t>Projects         : ~2,900</a:t>
            </a:r>
          </a:p>
          <a:p>
            <a:pPr marL="800100" lvl="2" indent="0">
              <a:buNone/>
              <a:defRPr sz="3000">
                <a:solidFill>
                  <a:srgbClr val="17375E"/>
                </a:solidFill>
                <a:latin typeface="Arial"/>
                <a:ea typeface="Arial"/>
                <a:cs typeface="Arial"/>
                <a:sym typeface="Arial"/>
              </a:defRPr>
            </a:pPr>
            <a:r>
              <a:rPr lang="en-US" sz="2000" dirty="0">
                <a:solidFill>
                  <a:srgbClr val="002E97"/>
                </a:solidFill>
                <a:latin typeface="Arial" panose="020B0604020202020204" pitchFamily="34" charset="0"/>
                <a:cs typeface="Arial" panose="020B0604020202020204" pitchFamily="34" charset="0"/>
              </a:rPr>
              <a:t>Stations         : ~177,000</a:t>
            </a:r>
          </a:p>
          <a:p>
            <a:pPr marL="800100" lvl="2" indent="0">
              <a:buNone/>
              <a:defRPr sz="3000">
                <a:solidFill>
                  <a:srgbClr val="17375E"/>
                </a:solidFill>
                <a:latin typeface="Arial"/>
                <a:ea typeface="Arial"/>
                <a:cs typeface="Arial"/>
                <a:sym typeface="Arial"/>
              </a:defRPr>
            </a:pPr>
            <a:r>
              <a:rPr lang="en-US" sz="2000" dirty="0">
                <a:solidFill>
                  <a:srgbClr val="002E97"/>
                </a:solidFill>
                <a:latin typeface="Arial" panose="020B0604020202020204" pitchFamily="34" charset="0"/>
                <a:cs typeface="Arial" panose="020B0604020202020204" pitchFamily="34" charset="0"/>
              </a:rPr>
              <a:t>Observations : ~204,000</a:t>
            </a:r>
          </a:p>
          <a:p>
            <a:pPr marL="800100" lvl="2" indent="0">
              <a:buNone/>
              <a:defRPr sz="3000">
                <a:solidFill>
                  <a:srgbClr val="17375E"/>
                </a:solidFill>
                <a:latin typeface="Arial"/>
                <a:ea typeface="Arial"/>
                <a:cs typeface="Arial"/>
                <a:sym typeface="Arial"/>
              </a:defRPr>
            </a:pPr>
            <a:endParaRPr lang="en-US" sz="2000" dirty="0">
              <a:solidFill>
                <a:srgbClr val="002E97"/>
              </a:solidFill>
              <a:latin typeface="Arial" panose="020B0604020202020204" pitchFamily="34" charset="0"/>
              <a:cs typeface="Arial" panose="020B0604020202020204" pitchFamily="34" charset="0"/>
            </a:endParaRPr>
          </a:p>
          <a:p>
            <a:pPr marL="0" indent="0">
              <a:buNone/>
              <a:defRPr sz="3000">
                <a:solidFill>
                  <a:srgbClr val="17375E"/>
                </a:solidFill>
                <a:latin typeface="Arial"/>
                <a:ea typeface="Arial"/>
                <a:cs typeface="Arial"/>
                <a:sym typeface="Arial"/>
              </a:defRPr>
            </a:pPr>
            <a:endParaRPr lang="en-US" sz="2800" dirty="0">
              <a:solidFill>
                <a:srgbClr val="002E97"/>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85AB0D31-35F8-468B-B922-F2D6C27568F0}"/>
              </a:ext>
            </a:extLst>
          </p:cNvPr>
          <p:cNvPicPr>
            <a:picLocks noChangeAspect="1"/>
          </p:cNvPicPr>
          <p:nvPr/>
        </p:nvPicPr>
        <p:blipFill>
          <a:blip r:embed="rId4"/>
          <a:stretch>
            <a:fillRect/>
          </a:stretch>
        </p:blipFill>
        <p:spPr>
          <a:xfrm>
            <a:off x="4113669" y="1773141"/>
            <a:ext cx="4573131" cy="2742206"/>
          </a:xfrm>
          <a:prstGeom prst="rect">
            <a:avLst/>
          </a:prstGeom>
        </p:spPr>
      </p:pic>
    </p:spTree>
    <p:extLst>
      <p:ext uri="{BB962C8B-B14F-4D97-AF65-F5344CB8AC3E}">
        <p14:creationId xmlns:p14="http://schemas.microsoft.com/office/powerpoint/2010/main" val="32407397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542A54A-40D0-471A-9C95-5B48979AE3D7}"/>
              </a:ext>
            </a:extLst>
          </p:cNvPr>
          <p:cNvSpPr txBox="1"/>
          <p:nvPr/>
        </p:nvSpPr>
        <p:spPr>
          <a:xfrm>
            <a:off x="3316676" y="4734908"/>
            <a:ext cx="3057886"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sz="1600" dirty="0">
                <a:solidFill>
                  <a:srgbClr val="002E97"/>
                </a:solidFill>
                <a:latin typeface="Arial" panose="020B0604020202020204" pitchFamily="34" charset="0"/>
                <a:cs typeface="Arial" panose="020B0604020202020204" pitchFamily="34" charset="0"/>
              </a:rPr>
              <a:t>https://geodesy.noaa.gov/SPCS/</a:t>
            </a:r>
            <a:endParaRPr kumimoji="0" lang="en-US" sz="16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pic>
        <p:nvPicPr>
          <p:cNvPr id="9" name="Picture 8" descr="Map of CONUS SPCS2022 System">
            <a:extLst>
              <a:ext uri="{FF2B5EF4-FFF2-40B4-BE49-F238E27FC236}">
                <a16:creationId xmlns:a16="http://schemas.microsoft.com/office/drawing/2014/main" id="{4945F9A9-DE8D-419B-B2CE-B70BEB43CF2D}"/>
              </a:ext>
            </a:extLst>
          </p:cNvPr>
          <p:cNvPicPr>
            <a:picLocks noChangeAspect="1"/>
          </p:cNvPicPr>
          <p:nvPr/>
        </p:nvPicPr>
        <p:blipFill>
          <a:blip r:embed="rId4"/>
          <a:stretch>
            <a:fillRect/>
          </a:stretch>
        </p:blipFill>
        <p:spPr>
          <a:xfrm>
            <a:off x="3224210" y="383830"/>
            <a:ext cx="5687462" cy="3664172"/>
          </a:xfrm>
          <a:prstGeom prst="rect">
            <a:avLst/>
          </a:prstGeom>
        </p:spPr>
      </p:pic>
      <p:pic>
        <p:nvPicPr>
          <p:cNvPr id="10" name="Picture 9" descr="Legend of SPCS2022 Maps">
            <a:extLst>
              <a:ext uri="{FF2B5EF4-FFF2-40B4-BE49-F238E27FC236}">
                <a16:creationId xmlns:a16="http://schemas.microsoft.com/office/drawing/2014/main" id="{DB78591F-15B1-461A-BDDF-95D1661748E3}"/>
              </a:ext>
            </a:extLst>
          </p:cNvPr>
          <p:cNvPicPr>
            <a:picLocks noChangeAspect="1"/>
          </p:cNvPicPr>
          <p:nvPr/>
        </p:nvPicPr>
        <p:blipFill>
          <a:blip r:embed="rId5"/>
          <a:stretch>
            <a:fillRect/>
          </a:stretch>
        </p:blipFill>
        <p:spPr>
          <a:xfrm>
            <a:off x="6482183" y="4117012"/>
            <a:ext cx="1833014" cy="1026488"/>
          </a:xfrm>
          <a:prstGeom prst="rect">
            <a:avLst/>
          </a:prstGeom>
        </p:spPr>
      </p:pic>
      <p:pic>
        <p:nvPicPr>
          <p:cNvPr id="11" name="Picture 10" descr="Map of Alaska SPCS2022 System">
            <a:extLst>
              <a:ext uri="{FF2B5EF4-FFF2-40B4-BE49-F238E27FC236}">
                <a16:creationId xmlns:a16="http://schemas.microsoft.com/office/drawing/2014/main" id="{C0C3FFED-1C5F-49D8-8BA1-85218A92F2B7}"/>
              </a:ext>
            </a:extLst>
          </p:cNvPr>
          <p:cNvPicPr>
            <a:picLocks noChangeAspect="1"/>
          </p:cNvPicPr>
          <p:nvPr/>
        </p:nvPicPr>
        <p:blipFill>
          <a:blip r:embed="rId6"/>
          <a:stretch>
            <a:fillRect/>
          </a:stretch>
        </p:blipFill>
        <p:spPr>
          <a:xfrm>
            <a:off x="60805" y="2609108"/>
            <a:ext cx="3055784" cy="2531936"/>
          </a:xfrm>
          <a:prstGeom prst="rect">
            <a:avLst/>
          </a:prstGeom>
        </p:spPr>
      </p:pic>
      <p:pic>
        <p:nvPicPr>
          <p:cNvPr id="12" name="Picture 11" descr="Map of Hawaii SPCS2022 System">
            <a:extLst>
              <a:ext uri="{FF2B5EF4-FFF2-40B4-BE49-F238E27FC236}">
                <a16:creationId xmlns:a16="http://schemas.microsoft.com/office/drawing/2014/main" id="{57BCED18-8E8A-45A4-B902-8C8C8F22EFFA}"/>
              </a:ext>
            </a:extLst>
          </p:cNvPr>
          <p:cNvPicPr>
            <a:picLocks noChangeAspect="1"/>
          </p:cNvPicPr>
          <p:nvPr/>
        </p:nvPicPr>
        <p:blipFill>
          <a:blip r:embed="rId7"/>
          <a:stretch>
            <a:fillRect/>
          </a:stretch>
        </p:blipFill>
        <p:spPr>
          <a:xfrm>
            <a:off x="3113892" y="3297383"/>
            <a:ext cx="1907034" cy="1332873"/>
          </a:xfrm>
          <a:prstGeom prst="rect">
            <a:avLst/>
          </a:prstGeom>
        </p:spPr>
      </p:pic>
      <p:sp>
        <p:nvSpPr>
          <p:cNvPr id="13" name="Rectangle 12">
            <a:extLst>
              <a:ext uri="{FF2B5EF4-FFF2-40B4-BE49-F238E27FC236}">
                <a16:creationId xmlns:a16="http://schemas.microsoft.com/office/drawing/2014/main" id="{5DAE3274-6EBE-42DA-BEC9-B8051CF18FB7}"/>
              </a:ext>
            </a:extLst>
          </p:cNvPr>
          <p:cNvSpPr/>
          <p:nvPr/>
        </p:nvSpPr>
        <p:spPr>
          <a:xfrm>
            <a:off x="60805" y="414607"/>
            <a:ext cx="3053087" cy="1938990"/>
          </a:xfrm>
          <a:prstGeom prst="rect">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400" b="1"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State Plane Coordinate System of 2022 (CONUS, Alaska and Hawaii)</a:t>
            </a:r>
          </a:p>
          <a:p>
            <a:pPr marL="0" marR="0" indent="0" algn="l" defTabSz="457200" rtl="0" fontAlgn="auto" latinLnBrk="0" hangingPunct="0">
              <a:lnSpc>
                <a:spcPct val="100000"/>
              </a:lnSpc>
              <a:spcBef>
                <a:spcPts val="0"/>
              </a:spcBef>
              <a:spcAft>
                <a:spcPts val="0"/>
              </a:spcAft>
              <a:buClrTx/>
              <a:buSzTx/>
              <a:buFontTx/>
              <a:buNone/>
              <a:tabLst/>
            </a:pPr>
            <a:endParaRPr lang="en-US" sz="800" dirty="0">
              <a:solidFill>
                <a:srgbClr val="002E97"/>
              </a:solidFill>
              <a:latin typeface="Arial" panose="020B0604020202020204" pitchFamily="34" charset="0"/>
              <a:cs typeface="Arial" panose="020B0604020202020204" pitchFamily="34" charset="0"/>
            </a:endParaRPr>
          </a:p>
          <a:p>
            <a:pPr marL="0" marR="0" indent="0" algn="l" defTabSz="457200" rtl="0" fontAlgn="auto" latinLnBrk="0" hangingPunct="0">
              <a:lnSpc>
                <a:spcPct val="100000"/>
              </a:lnSpc>
              <a:spcBef>
                <a:spcPts val="0"/>
              </a:spcBef>
              <a:spcAft>
                <a:spcPts val="0"/>
              </a:spcAft>
              <a:buClrTx/>
              <a:buSzTx/>
              <a:buFontTx/>
              <a:buNone/>
              <a:tabLst/>
            </a:pPr>
            <a:r>
              <a:rPr kumimoji="0" lang="en-US" sz="120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Three territory zones not shown:</a:t>
            </a:r>
          </a:p>
          <a:p>
            <a:pPr marL="0" marR="0" indent="0" algn="l" defTabSz="457200" rtl="0" fontAlgn="auto" latinLnBrk="0" hangingPunct="0">
              <a:lnSpc>
                <a:spcPct val="150000"/>
              </a:lnSpc>
              <a:spcBef>
                <a:spcPts val="0"/>
              </a:spcBef>
              <a:spcAft>
                <a:spcPts val="0"/>
              </a:spcAft>
              <a:buClrTx/>
              <a:buSzTx/>
              <a:buFontTx/>
              <a:buNone/>
              <a:tabLst/>
            </a:pPr>
            <a:r>
              <a:rPr kumimoji="0" lang="en-US" sz="120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	Puerto Rico and U.S Virgin Islands</a:t>
            </a:r>
          </a:p>
          <a:p>
            <a:pPr lvl="1" indent="0">
              <a:lnSpc>
                <a:spcPct val="150000"/>
              </a:lnSpc>
            </a:pPr>
            <a:r>
              <a:rPr kumimoji="0" lang="en-US" sz="120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American Samoa</a:t>
            </a:r>
          </a:p>
          <a:p>
            <a:pPr lvl="1" indent="0">
              <a:lnSpc>
                <a:spcPct val="150000"/>
              </a:lnSpc>
            </a:pPr>
            <a:r>
              <a:rPr kumimoji="0" lang="en-US" sz="120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Guam and Commonwealth of the Northern Mariana Islands</a:t>
            </a:r>
          </a:p>
        </p:txBody>
      </p:sp>
    </p:spTree>
    <p:extLst>
      <p:ext uri="{BB962C8B-B14F-4D97-AF65-F5344CB8AC3E}">
        <p14:creationId xmlns:p14="http://schemas.microsoft.com/office/powerpoint/2010/main" val="17641232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Importance of Coordination</a:t>
            </a:r>
          </a:p>
        </p:txBody>
      </p:sp>
      <p:pic>
        <p:nvPicPr>
          <p:cNvPr id="10" name="Picture 9" descr="Photo of dvisors providing training ">
            <a:extLst>
              <a:ext uri="{FF2B5EF4-FFF2-40B4-BE49-F238E27FC236}">
                <a16:creationId xmlns:a16="http://schemas.microsoft.com/office/drawing/2014/main" id="{332C8A0B-EE4C-499C-B969-EE1B3872473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6863"/>
          <a:stretch/>
        </p:blipFill>
        <p:spPr>
          <a:xfrm>
            <a:off x="5922996" y="3404656"/>
            <a:ext cx="3020785" cy="1656978"/>
          </a:xfrm>
          <a:prstGeom prst="rect">
            <a:avLst/>
          </a:prstGeom>
        </p:spPr>
      </p:pic>
      <p:pic>
        <p:nvPicPr>
          <p:cNvPr id="4" name="Picture 3">
            <a:extLst>
              <a:ext uri="{FF2B5EF4-FFF2-40B4-BE49-F238E27FC236}">
                <a16:creationId xmlns:a16="http://schemas.microsoft.com/office/drawing/2014/main" id="{87CE0286-765D-4297-8274-983CC652EDD1}"/>
              </a:ext>
            </a:extLst>
          </p:cNvPr>
          <p:cNvPicPr>
            <a:picLocks noChangeAspect="1"/>
          </p:cNvPicPr>
          <p:nvPr/>
        </p:nvPicPr>
        <p:blipFill>
          <a:blip r:embed="rId5"/>
          <a:stretch>
            <a:fillRect/>
          </a:stretch>
        </p:blipFill>
        <p:spPr>
          <a:xfrm>
            <a:off x="57803" y="923422"/>
            <a:ext cx="5503659" cy="4136029"/>
          </a:xfrm>
          <a:prstGeom prst="rect">
            <a:avLst/>
          </a:prstGeom>
        </p:spPr>
      </p:pic>
      <p:sp>
        <p:nvSpPr>
          <p:cNvPr id="11" name="TextBox 10">
            <a:extLst>
              <a:ext uri="{FF2B5EF4-FFF2-40B4-BE49-F238E27FC236}">
                <a16:creationId xmlns:a16="http://schemas.microsoft.com/office/drawing/2014/main" id="{3E5FDF65-80A2-470D-A4D0-4344C618D871}"/>
              </a:ext>
            </a:extLst>
          </p:cNvPr>
          <p:cNvSpPr txBox="1"/>
          <p:nvPr/>
        </p:nvSpPr>
        <p:spPr>
          <a:xfrm>
            <a:off x="6851717" y="3096881"/>
            <a:ext cx="1583634"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667995"/>
                </a:solidFill>
                <a:effectLst/>
                <a:uFillTx/>
                <a:latin typeface="Times New Roman" panose="02020603050405020304" pitchFamily="18" charset="0"/>
                <a:cs typeface="Times New Roman" panose="02020603050405020304" pitchFamily="18" charset="0"/>
                <a:sym typeface="Calibri"/>
              </a:rPr>
              <a:t>39</a:t>
            </a:r>
            <a:r>
              <a:rPr kumimoji="0" lang="en-US" sz="1400" b="0" i="0" u="none" strike="noStrike" cap="none" spc="0" normalizeH="0" dirty="0">
                <a:ln>
                  <a:noFill/>
                </a:ln>
                <a:solidFill>
                  <a:srgbClr val="667995"/>
                </a:solidFill>
                <a:effectLst/>
                <a:uFillTx/>
                <a:latin typeface="Times New Roman" panose="02020603050405020304" pitchFamily="18" charset="0"/>
                <a:cs typeface="Times New Roman" panose="02020603050405020304" pitchFamily="18" charset="0"/>
                <a:sym typeface="Calibri"/>
              </a:rPr>
              <a:t> Coordinators</a:t>
            </a:r>
            <a:endParaRPr kumimoji="0" lang="en-US" sz="1400" b="0" i="0" u="none" strike="noStrike" cap="none" spc="0" normalizeH="0" baseline="0" dirty="0">
              <a:ln>
                <a:noFill/>
              </a:ln>
              <a:solidFill>
                <a:srgbClr val="667995"/>
              </a:solidFill>
              <a:effectLst/>
              <a:uFillTx/>
              <a:latin typeface="Times New Roman" panose="02020603050405020304" pitchFamily="18" charset="0"/>
              <a:cs typeface="Times New Roman" panose="02020603050405020304" pitchFamily="18" charset="0"/>
              <a:sym typeface="Calibri"/>
            </a:endParaRPr>
          </a:p>
        </p:txBody>
      </p:sp>
      <p:sp>
        <p:nvSpPr>
          <p:cNvPr id="13" name="TextBox 12">
            <a:extLst>
              <a:ext uri="{FF2B5EF4-FFF2-40B4-BE49-F238E27FC236}">
                <a16:creationId xmlns:a16="http://schemas.microsoft.com/office/drawing/2014/main" id="{2789F556-E4E5-414C-9728-65C5386BB181}"/>
              </a:ext>
            </a:extLst>
          </p:cNvPr>
          <p:cNvSpPr txBox="1"/>
          <p:nvPr/>
        </p:nvSpPr>
        <p:spPr>
          <a:xfrm>
            <a:off x="3731906" y="908813"/>
            <a:ext cx="1589536"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chemeClr val="bg1"/>
                </a:solidFill>
                <a:effectLst/>
                <a:uFillTx/>
                <a:latin typeface="Times New Roman" panose="02020603050405020304" pitchFamily="18" charset="0"/>
                <a:cs typeface="Times New Roman" panose="02020603050405020304" pitchFamily="18" charset="0"/>
                <a:sym typeface="Calibri"/>
              </a:rPr>
              <a:t>14</a:t>
            </a:r>
            <a:r>
              <a:rPr kumimoji="0" lang="en-US" sz="2400" b="0" i="0" u="none" strike="noStrike" cap="none" spc="0" normalizeH="0" dirty="0">
                <a:ln>
                  <a:noFill/>
                </a:ln>
                <a:solidFill>
                  <a:schemeClr val="bg1"/>
                </a:solidFill>
                <a:effectLst/>
                <a:uFillTx/>
                <a:latin typeface="Times New Roman" panose="02020603050405020304" pitchFamily="18" charset="0"/>
                <a:cs typeface="Times New Roman" panose="02020603050405020304" pitchFamily="18" charset="0"/>
                <a:sym typeface="Calibri"/>
              </a:rPr>
              <a:t> Advisors</a:t>
            </a:r>
            <a:endParaRPr kumimoji="0" lang="en-US" sz="2400" b="0" i="0" u="none" strike="noStrike" cap="none" spc="0" normalizeH="0" baseline="0" dirty="0">
              <a:ln>
                <a:noFill/>
              </a:ln>
              <a:solidFill>
                <a:schemeClr val="bg1"/>
              </a:solidFill>
              <a:effectLst/>
              <a:uFillTx/>
              <a:latin typeface="Times New Roman" panose="02020603050405020304" pitchFamily="18" charset="0"/>
              <a:cs typeface="Times New Roman" panose="02020603050405020304" pitchFamily="18" charset="0"/>
              <a:sym typeface="Calibri"/>
            </a:endParaRPr>
          </a:p>
        </p:txBody>
      </p:sp>
      <p:pic>
        <p:nvPicPr>
          <p:cNvPr id="15" name="Picture 2" descr="State Geodetic Coordinator Map">
            <a:extLst>
              <a:ext uri="{FF2B5EF4-FFF2-40B4-BE49-F238E27FC236}">
                <a16:creationId xmlns:a16="http://schemas.microsoft.com/office/drawing/2014/main" id="{226DCA91-BBA3-477E-9D05-F65FE50F793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38245" y="923423"/>
            <a:ext cx="3003612" cy="2252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17565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7" name="TextBox 1">
            <a:extLst>
              <a:ext uri="{FF2B5EF4-FFF2-40B4-BE49-F238E27FC236}">
                <a16:creationId xmlns:a16="http://schemas.microsoft.com/office/drawing/2014/main" id="{D7F22E83-1AD1-4535-A08C-3873CFEB646E}"/>
              </a:ext>
            </a:extLst>
          </p:cNvPr>
          <p:cNvSpPr txBox="1"/>
          <p:nvPr/>
        </p:nvSpPr>
        <p:spPr>
          <a:xfrm>
            <a:off x="2884360" y="463583"/>
            <a:ext cx="3323985"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3600" dirty="0">
                <a:solidFill>
                  <a:srgbClr val="002E97"/>
                </a:solidFill>
                <a:latin typeface="Arial" panose="020B0604020202020204" pitchFamily="34" charset="0"/>
                <a:cs typeface="Arial" panose="020B0604020202020204" pitchFamily="34" charset="0"/>
              </a:rPr>
              <a:t>CO SPCS 2022</a:t>
            </a:r>
            <a:endParaRPr sz="3600" dirty="0">
              <a:solidFill>
                <a:srgbClr val="002E97"/>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8BC7B730-2D40-4484-8ABA-CCA9FF7DCB17}"/>
              </a:ext>
            </a:extLst>
          </p:cNvPr>
          <p:cNvSpPr txBox="1"/>
          <p:nvPr/>
        </p:nvSpPr>
        <p:spPr>
          <a:xfrm>
            <a:off x="2858087" y="4658279"/>
            <a:ext cx="3563347"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dirty="0">
                <a:solidFill>
                  <a:srgbClr val="002E97"/>
                </a:solidFill>
              </a:rPr>
              <a:t>https://geodesy.noaa.gov/SPCS/</a:t>
            </a:r>
            <a:endParaRPr kumimoji="0" lang="en-US" sz="1800" b="0" i="0" u="none" strike="noStrike" cap="none" spc="0" normalizeH="0" baseline="0" dirty="0">
              <a:ln>
                <a:noFill/>
              </a:ln>
              <a:solidFill>
                <a:srgbClr val="002E97"/>
              </a:solidFill>
              <a:effectLst/>
              <a:uFillTx/>
              <a:sym typeface="Calibri"/>
            </a:endParaRPr>
          </a:p>
        </p:txBody>
      </p:sp>
      <p:pic>
        <p:nvPicPr>
          <p:cNvPr id="9" name="Picture 8">
            <a:extLst>
              <a:ext uri="{FF2B5EF4-FFF2-40B4-BE49-F238E27FC236}">
                <a16:creationId xmlns:a16="http://schemas.microsoft.com/office/drawing/2014/main" id="{926E778B-D741-4394-A5FD-AFD596C636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01107" y="1218010"/>
            <a:ext cx="4423076" cy="3317307"/>
          </a:xfrm>
          <a:prstGeom prst="rect">
            <a:avLst/>
          </a:prstGeom>
        </p:spPr>
      </p:pic>
      <p:pic>
        <p:nvPicPr>
          <p:cNvPr id="10" name="Picture 9">
            <a:extLst>
              <a:ext uri="{FF2B5EF4-FFF2-40B4-BE49-F238E27FC236}">
                <a16:creationId xmlns:a16="http://schemas.microsoft.com/office/drawing/2014/main" id="{B07240DC-1E99-477E-ABE0-F69CBDA786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1218010"/>
            <a:ext cx="4442895" cy="3332172"/>
          </a:xfrm>
          <a:prstGeom prst="rect">
            <a:avLst/>
          </a:prstGeom>
        </p:spPr>
      </p:pic>
    </p:spTree>
    <p:extLst>
      <p:ext uri="{BB962C8B-B14F-4D97-AF65-F5344CB8AC3E}">
        <p14:creationId xmlns:p14="http://schemas.microsoft.com/office/powerpoint/2010/main" val="26295522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509230-0CDF-45F8-AA8E-D4D8D6CA9015}"/>
              </a:ext>
            </a:extLst>
          </p:cNvPr>
          <p:cNvSpPr txBox="1"/>
          <p:nvPr/>
        </p:nvSpPr>
        <p:spPr>
          <a:xfrm>
            <a:off x="1420196" y="327396"/>
            <a:ext cx="5632309"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3600" dirty="0">
                <a:solidFill>
                  <a:srgbClr val="002E97"/>
                </a:solidFill>
                <a:latin typeface="Arial" panose="020B0604020202020204" pitchFamily="34" charset="0"/>
                <a:cs typeface="Arial" panose="020B0604020202020204" pitchFamily="34" charset="0"/>
              </a:rPr>
              <a:t>CO SPCS2022 Experience</a:t>
            </a:r>
            <a:endParaRPr sz="3600" dirty="0">
              <a:solidFill>
                <a:srgbClr val="002E97"/>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EF7ADB16-53DF-45B4-A6B7-87105B1BBB45}"/>
              </a:ext>
            </a:extLst>
          </p:cNvPr>
          <p:cNvSpPr txBox="1"/>
          <p:nvPr/>
        </p:nvSpPr>
        <p:spPr>
          <a:xfrm>
            <a:off x="538991" y="4669475"/>
            <a:ext cx="7794761"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dirty="0">
                <a:solidFill>
                  <a:srgbClr val="002E97"/>
                </a:solidFill>
              </a:rPr>
              <a:t>https://experience.arcgis.com/experience/dddb7bc0be6f4e56a1c370c8d529d1a0</a:t>
            </a:r>
            <a:endParaRPr kumimoji="0" lang="en-US" sz="1800" b="0" i="0" u="none" strike="noStrike" cap="none" spc="0" normalizeH="0" baseline="0" dirty="0">
              <a:ln>
                <a:noFill/>
              </a:ln>
              <a:solidFill>
                <a:srgbClr val="002E97"/>
              </a:solidFill>
              <a:effectLst/>
              <a:uFillTx/>
              <a:sym typeface="Calibri"/>
            </a:endParaRPr>
          </a:p>
        </p:txBody>
      </p:sp>
      <p:pic>
        <p:nvPicPr>
          <p:cNvPr id="6" name="Picture 5">
            <a:extLst>
              <a:ext uri="{FF2B5EF4-FFF2-40B4-BE49-F238E27FC236}">
                <a16:creationId xmlns:a16="http://schemas.microsoft.com/office/drawing/2014/main" id="{C2E3AF3A-DC7C-4613-8570-D58B525DDD5A}"/>
              </a:ext>
            </a:extLst>
          </p:cNvPr>
          <p:cNvPicPr>
            <a:picLocks noChangeAspect="1"/>
          </p:cNvPicPr>
          <p:nvPr/>
        </p:nvPicPr>
        <p:blipFill>
          <a:blip r:embed="rId4"/>
          <a:stretch>
            <a:fillRect/>
          </a:stretch>
        </p:blipFill>
        <p:spPr>
          <a:xfrm>
            <a:off x="2320566" y="1001883"/>
            <a:ext cx="4916578" cy="3644237"/>
          </a:xfrm>
          <a:prstGeom prst="rect">
            <a:avLst/>
          </a:prstGeom>
        </p:spPr>
      </p:pic>
      <p:pic>
        <p:nvPicPr>
          <p:cNvPr id="8" name="Picture 7">
            <a:extLst>
              <a:ext uri="{FF2B5EF4-FFF2-40B4-BE49-F238E27FC236}">
                <a16:creationId xmlns:a16="http://schemas.microsoft.com/office/drawing/2014/main" id="{80C4DB08-3C85-4970-8414-54D42E538163}"/>
              </a:ext>
            </a:extLst>
          </p:cNvPr>
          <p:cNvPicPr>
            <a:picLocks noChangeAspect="1"/>
          </p:cNvPicPr>
          <p:nvPr/>
        </p:nvPicPr>
        <p:blipFill>
          <a:blip r:embed="rId5"/>
          <a:stretch>
            <a:fillRect/>
          </a:stretch>
        </p:blipFill>
        <p:spPr>
          <a:xfrm>
            <a:off x="324300" y="985405"/>
            <a:ext cx="1863337" cy="3660715"/>
          </a:xfrm>
          <a:prstGeom prst="rect">
            <a:avLst/>
          </a:prstGeom>
        </p:spPr>
      </p:pic>
      <p:sp>
        <p:nvSpPr>
          <p:cNvPr id="9" name="TextBox 8">
            <a:extLst>
              <a:ext uri="{FF2B5EF4-FFF2-40B4-BE49-F238E27FC236}">
                <a16:creationId xmlns:a16="http://schemas.microsoft.com/office/drawing/2014/main" id="{8CE97F75-2750-40B3-86A7-5536FE53E591}"/>
              </a:ext>
            </a:extLst>
          </p:cNvPr>
          <p:cNvSpPr txBox="1"/>
          <p:nvPr/>
        </p:nvSpPr>
        <p:spPr>
          <a:xfrm>
            <a:off x="7323752" y="2279363"/>
            <a:ext cx="1687319"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sz="1600" dirty="0">
                <a:solidFill>
                  <a:srgbClr val="002E97"/>
                </a:solidFill>
                <a:latin typeface="Arial" panose="020B0604020202020204" pitchFamily="34" charset="0"/>
                <a:cs typeface="Arial" panose="020B0604020202020204" pitchFamily="34" charset="0"/>
              </a:rPr>
              <a:t>1 Statewide Zone</a:t>
            </a:r>
          </a:p>
          <a:p>
            <a:r>
              <a:rPr kumimoji="0" lang="en-US" sz="16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35 LDP</a:t>
            </a:r>
            <a:r>
              <a:rPr lang="en-US" sz="1600" dirty="0">
                <a:solidFill>
                  <a:srgbClr val="002E97"/>
                </a:solidFill>
                <a:latin typeface="Arial" panose="020B0604020202020204" pitchFamily="34" charset="0"/>
                <a:cs typeface="Arial" panose="020B0604020202020204" pitchFamily="34" charset="0"/>
              </a:rPr>
              <a:t>s</a:t>
            </a:r>
            <a:endParaRPr kumimoji="0" lang="en-US" sz="16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spTree>
    <p:extLst>
      <p:ext uri="{BB962C8B-B14F-4D97-AF65-F5344CB8AC3E}">
        <p14:creationId xmlns:p14="http://schemas.microsoft.com/office/powerpoint/2010/main" val="27302367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7" name="TextBox 1">
            <a:extLst>
              <a:ext uri="{FF2B5EF4-FFF2-40B4-BE49-F238E27FC236}">
                <a16:creationId xmlns:a16="http://schemas.microsoft.com/office/drawing/2014/main" id="{D7F22E83-1AD1-4535-A08C-3873CFEB646E}"/>
              </a:ext>
            </a:extLst>
          </p:cNvPr>
          <p:cNvSpPr txBox="1"/>
          <p:nvPr/>
        </p:nvSpPr>
        <p:spPr>
          <a:xfrm>
            <a:off x="2884360" y="463583"/>
            <a:ext cx="3366945"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3600" dirty="0">
                <a:solidFill>
                  <a:srgbClr val="002E97"/>
                </a:solidFill>
                <a:latin typeface="Arial" panose="020B0604020202020204" pitchFamily="34" charset="0"/>
                <a:cs typeface="Arial" panose="020B0604020202020204" pitchFamily="34" charset="0"/>
              </a:rPr>
              <a:t>WY SPCS 2022</a:t>
            </a:r>
            <a:endParaRPr sz="3600" dirty="0">
              <a:solidFill>
                <a:srgbClr val="002E97"/>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E1258644-51ED-46F9-A055-92F2FED7B778}"/>
              </a:ext>
            </a:extLst>
          </p:cNvPr>
          <p:cNvSpPr txBox="1"/>
          <p:nvPr/>
        </p:nvSpPr>
        <p:spPr>
          <a:xfrm>
            <a:off x="2858087" y="4658279"/>
            <a:ext cx="3563347"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dirty="0">
                <a:solidFill>
                  <a:srgbClr val="002E97"/>
                </a:solidFill>
              </a:rPr>
              <a:t>https://geodesy.noaa.gov/SPCS/</a:t>
            </a:r>
            <a:endParaRPr kumimoji="0" lang="en-US" sz="1800" b="0" i="0" u="none" strike="noStrike" cap="none" spc="0" normalizeH="0" baseline="0" dirty="0">
              <a:ln>
                <a:noFill/>
              </a:ln>
              <a:solidFill>
                <a:srgbClr val="002E97"/>
              </a:solidFill>
              <a:effectLst/>
              <a:uFillTx/>
              <a:sym typeface="Calibri"/>
            </a:endParaRPr>
          </a:p>
        </p:txBody>
      </p:sp>
      <p:pic>
        <p:nvPicPr>
          <p:cNvPr id="10" name="Picture 9">
            <a:extLst>
              <a:ext uri="{FF2B5EF4-FFF2-40B4-BE49-F238E27FC236}">
                <a16:creationId xmlns:a16="http://schemas.microsoft.com/office/drawing/2014/main" id="{44EC6BB7-1949-42B5-93B7-B4459BC5A1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9761" y="1193442"/>
            <a:ext cx="4429125" cy="3321845"/>
          </a:xfrm>
          <a:prstGeom prst="rect">
            <a:avLst/>
          </a:prstGeom>
        </p:spPr>
      </p:pic>
      <p:pic>
        <p:nvPicPr>
          <p:cNvPr id="12" name="Picture 11">
            <a:extLst>
              <a:ext uri="{FF2B5EF4-FFF2-40B4-BE49-F238E27FC236}">
                <a16:creationId xmlns:a16="http://schemas.microsoft.com/office/drawing/2014/main" id="{7761283A-84F4-4F27-B394-BB49FAABAB6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114" y="1193443"/>
            <a:ext cx="4429125" cy="3321844"/>
          </a:xfrm>
          <a:prstGeom prst="rect">
            <a:avLst/>
          </a:prstGeom>
        </p:spPr>
      </p:pic>
    </p:spTree>
    <p:extLst>
      <p:ext uri="{BB962C8B-B14F-4D97-AF65-F5344CB8AC3E}">
        <p14:creationId xmlns:p14="http://schemas.microsoft.com/office/powerpoint/2010/main" val="9372081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7" name="TextBox 1">
            <a:extLst>
              <a:ext uri="{FF2B5EF4-FFF2-40B4-BE49-F238E27FC236}">
                <a16:creationId xmlns:a16="http://schemas.microsoft.com/office/drawing/2014/main" id="{D7F22E83-1AD1-4535-A08C-3873CFEB646E}"/>
              </a:ext>
            </a:extLst>
          </p:cNvPr>
          <p:cNvSpPr txBox="1"/>
          <p:nvPr/>
        </p:nvSpPr>
        <p:spPr>
          <a:xfrm>
            <a:off x="2884360" y="463583"/>
            <a:ext cx="3366945"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3600" dirty="0">
                <a:solidFill>
                  <a:srgbClr val="002E97"/>
                </a:solidFill>
                <a:latin typeface="Arial" panose="020B0604020202020204" pitchFamily="34" charset="0"/>
                <a:cs typeface="Arial" panose="020B0604020202020204" pitchFamily="34" charset="0"/>
              </a:rPr>
              <a:t>WY SPCS 2022</a:t>
            </a:r>
            <a:endParaRPr sz="3600" dirty="0">
              <a:solidFill>
                <a:srgbClr val="002E97"/>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967D01C4-8593-4E4F-882E-B4DE0391EB4B}"/>
              </a:ext>
            </a:extLst>
          </p:cNvPr>
          <p:cNvSpPr txBox="1"/>
          <p:nvPr/>
        </p:nvSpPr>
        <p:spPr>
          <a:xfrm>
            <a:off x="2998173" y="4658279"/>
            <a:ext cx="3147655"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dirty="0">
                <a:solidFill>
                  <a:srgbClr val="002E97"/>
                </a:solidFill>
              </a:rPr>
              <a:t>https://geodesy.noaa.gov/SPCS/</a:t>
            </a:r>
            <a:endParaRPr kumimoji="0" lang="en-US" sz="1800" b="0" i="0" u="none" strike="noStrike" cap="none" spc="0" normalizeH="0" baseline="0" dirty="0">
              <a:ln>
                <a:noFill/>
              </a:ln>
              <a:solidFill>
                <a:srgbClr val="002E97"/>
              </a:solidFill>
              <a:effectLst/>
              <a:uFillTx/>
              <a:sym typeface="Calibri"/>
            </a:endParaRPr>
          </a:p>
        </p:txBody>
      </p:sp>
      <p:pic>
        <p:nvPicPr>
          <p:cNvPr id="4" name="Picture 3">
            <a:extLst>
              <a:ext uri="{FF2B5EF4-FFF2-40B4-BE49-F238E27FC236}">
                <a16:creationId xmlns:a16="http://schemas.microsoft.com/office/drawing/2014/main" id="{7345D8D4-4336-4B3D-9747-7557971CE6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587" y="1301491"/>
            <a:ext cx="4407694" cy="3305771"/>
          </a:xfrm>
          <a:prstGeom prst="rect">
            <a:avLst/>
          </a:prstGeom>
        </p:spPr>
      </p:pic>
      <p:pic>
        <p:nvPicPr>
          <p:cNvPr id="5" name="Picture 4">
            <a:extLst>
              <a:ext uri="{FF2B5EF4-FFF2-40B4-BE49-F238E27FC236}">
                <a16:creationId xmlns:a16="http://schemas.microsoft.com/office/drawing/2014/main" id="{DC7AEAA7-1F3B-4EAD-BE0E-349F72011F0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0" y="1301490"/>
            <a:ext cx="4407694" cy="3305771"/>
          </a:xfrm>
          <a:prstGeom prst="rect">
            <a:avLst/>
          </a:prstGeom>
        </p:spPr>
      </p:pic>
    </p:spTree>
    <p:extLst>
      <p:ext uri="{BB962C8B-B14F-4D97-AF65-F5344CB8AC3E}">
        <p14:creationId xmlns:p14="http://schemas.microsoft.com/office/powerpoint/2010/main" val="1874401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509230-0CDF-45F8-AA8E-D4D8D6CA9015}"/>
              </a:ext>
            </a:extLst>
          </p:cNvPr>
          <p:cNvSpPr txBox="1"/>
          <p:nvPr/>
        </p:nvSpPr>
        <p:spPr>
          <a:xfrm>
            <a:off x="1420196" y="327396"/>
            <a:ext cx="5675270"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3600" dirty="0">
                <a:solidFill>
                  <a:srgbClr val="002E97"/>
                </a:solidFill>
                <a:latin typeface="Arial" panose="020B0604020202020204" pitchFamily="34" charset="0"/>
                <a:cs typeface="Arial" panose="020B0604020202020204" pitchFamily="34" charset="0"/>
              </a:rPr>
              <a:t>WY SPCS2022 Experience</a:t>
            </a:r>
            <a:endParaRPr sz="3600" dirty="0">
              <a:solidFill>
                <a:srgbClr val="002E97"/>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EF7ADB16-53DF-45B4-A6B7-87105B1BBB45}"/>
              </a:ext>
            </a:extLst>
          </p:cNvPr>
          <p:cNvSpPr txBox="1"/>
          <p:nvPr/>
        </p:nvSpPr>
        <p:spPr>
          <a:xfrm>
            <a:off x="538991" y="4669475"/>
            <a:ext cx="7794761"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dirty="0">
                <a:solidFill>
                  <a:srgbClr val="002E97"/>
                </a:solidFill>
              </a:rPr>
              <a:t>https://experience.arcgis.com/experience/dddb7bc0be6f4e56a1c370c8d529d1a0</a:t>
            </a:r>
            <a:endParaRPr kumimoji="0" lang="en-US" sz="1800" b="0" i="0" u="none" strike="noStrike" cap="none" spc="0" normalizeH="0" baseline="0" dirty="0">
              <a:ln>
                <a:noFill/>
              </a:ln>
              <a:solidFill>
                <a:srgbClr val="002E97"/>
              </a:solidFill>
              <a:effectLst/>
              <a:uFillTx/>
              <a:sym typeface="Calibri"/>
            </a:endParaRPr>
          </a:p>
        </p:txBody>
      </p:sp>
      <p:sp>
        <p:nvSpPr>
          <p:cNvPr id="7" name="TextBox 6">
            <a:extLst>
              <a:ext uri="{FF2B5EF4-FFF2-40B4-BE49-F238E27FC236}">
                <a16:creationId xmlns:a16="http://schemas.microsoft.com/office/drawing/2014/main" id="{F5F4ADCA-0C87-4ABF-B28F-8BD9B7406BF7}"/>
              </a:ext>
            </a:extLst>
          </p:cNvPr>
          <p:cNvSpPr txBox="1"/>
          <p:nvPr/>
        </p:nvSpPr>
        <p:spPr>
          <a:xfrm>
            <a:off x="7323752" y="2279363"/>
            <a:ext cx="1767470"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sz="1600" dirty="0">
                <a:solidFill>
                  <a:srgbClr val="002E97"/>
                </a:solidFill>
                <a:latin typeface="Arial" panose="020B0604020202020204" pitchFamily="34" charset="0"/>
                <a:cs typeface="Arial" panose="020B0604020202020204" pitchFamily="34" charset="0"/>
              </a:rPr>
              <a:t>1 Statewide Zone</a:t>
            </a:r>
          </a:p>
          <a:p>
            <a:r>
              <a:rPr kumimoji="0" lang="en-US" sz="16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4 Complete Zones</a:t>
            </a:r>
          </a:p>
          <a:p>
            <a:r>
              <a:rPr kumimoji="0" lang="en-US" sz="16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1 LDP</a:t>
            </a:r>
          </a:p>
        </p:txBody>
      </p:sp>
      <p:pic>
        <p:nvPicPr>
          <p:cNvPr id="10" name="Picture 9">
            <a:extLst>
              <a:ext uri="{FF2B5EF4-FFF2-40B4-BE49-F238E27FC236}">
                <a16:creationId xmlns:a16="http://schemas.microsoft.com/office/drawing/2014/main" id="{58E03C25-7619-49A4-9B31-C7C469437A93}"/>
              </a:ext>
            </a:extLst>
          </p:cNvPr>
          <p:cNvPicPr>
            <a:picLocks noChangeAspect="1"/>
          </p:cNvPicPr>
          <p:nvPr/>
        </p:nvPicPr>
        <p:blipFill>
          <a:blip r:embed="rId4"/>
          <a:stretch>
            <a:fillRect/>
          </a:stretch>
        </p:blipFill>
        <p:spPr>
          <a:xfrm>
            <a:off x="2048534" y="973727"/>
            <a:ext cx="4782044" cy="3719368"/>
          </a:xfrm>
          <a:prstGeom prst="rect">
            <a:avLst/>
          </a:prstGeom>
        </p:spPr>
      </p:pic>
      <p:pic>
        <p:nvPicPr>
          <p:cNvPr id="11" name="Picture 10">
            <a:extLst>
              <a:ext uri="{FF2B5EF4-FFF2-40B4-BE49-F238E27FC236}">
                <a16:creationId xmlns:a16="http://schemas.microsoft.com/office/drawing/2014/main" id="{7DDE50D1-B818-4B8C-BE08-30A344EF1E3A}"/>
              </a:ext>
            </a:extLst>
          </p:cNvPr>
          <p:cNvPicPr>
            <a:picLocks noChangeAspect="1"/>
          </p:cNvPicPr>
          <p:nvPr/>
        </p:nvPicPr>
        <p:blipFill>
          <a:blip r:embed="rId5"/>
          <a:stretch>
            <a:fillRect/>
          </a:stretch>
        </p:blipFill>
        <p:spPr>
          <a:xfrm>
            <a:off x="213054" y="973727"/>
            <a:ext cx="1461873" cy="3686463"/>
          </a:xfrm>
          <a:prstGeom prst="rect">
            <a:avLst/>
          </a:prstGeom>
        </p:spPr>
      </p:pic>
    </p:spTree>
    <p:extLst>
      <p:ext uri="{BB962C8B-B14F-4D97-AF65-F5344CB8AC3E}">
        <p14:creationId xmlns:p14="http://schemas.microsoft.com/office/powerpoint/2010/main" val="498005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509230-0CDF-45F8-AA8E-D4D8D6CA9015}"/>
              </a:ext>
            </a:extLst>
          </p:cNvPr>
          <p:cNvSpPr txBox="1"/>
          <p:nvPr/>
        </p:nvSpPr>
        <p:spPr>
          <a:xfrm>
            <a:off x="1420196" y="327396"/>
            <a:ext cx="5675270"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3600" dirty="0">
                <a:solidFill>
                  <a:srgbClr val="002E97"/>
                </a:solidFill>
                <a:latin typeface="Arial" panose="020B0604020202020204" pitchFamily="34" charset="0"/>
                <a:cs typeface="Arial" panose="020B0604020202020204" pitchFamily="34" charset="0"/>
              </a:rPr>
              <a:t>WY SPCS2022 Experience</a:t>
            </a:r>
            <a:endParaRPr sz="3600" dirty="0">
              <a:solidFill>
                <a:srgbClr val="002E97"/>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EF7ADB16-53DF-45B4-A6B7-87105B1BBB45}"/>
              </a:ext>
            </a:extLst>
          </p:cNvPr>
          <p:cNvSpPr txBox="1"/>
          <p:nvPr/>
        </p:nvSpPr>
        <p:spPr>
          <a:xfrm>
            <a:off x="538991" y="4669475"/>
            <a:ext cx="7794761"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dirty="0">
                <a:solidFill>
                  <a:srgbClr val="002E97"/>
                </a:solidFill>
              </a:rPr>
              <a:t>https://experience.arcgis.com/experience/dddb7bc0be6f4e56a1c370c8d529d1a0</a:t>
            </a:r>
            <a:endParaRPr kumimoji="0" lang="en-US" sz="1800" b="0" i="0" u="none" strike="noStrike" cap="none" spc="0" normalizeH="0" baseline="0" dirty="0">
              <a:ln>
                <a:noFill/>
              </a:ln>
              <a:solidFill>
                <a:srgbClr val="002E97"/>
              </a:solidFill>
              <a:effectLst/>
              <a:uFillTx/>
              <a:sym typeface="Calibri"/>
            </a:endParaRPr>
          </a:p>
        </p:txBody>
      </p:sp>
      <p:sp>
        <p:nvSpPr>
          <p:cNvPr id="9" name="TextBox 8">
            <a:extLst>
              <a:ext uri="{FF2B5EF4-FFF2-40B4-BE49-F238E27FC236}">
                <a16:creationId xmlns:a16="http://schemas.microsoft.com/office/drawing/2014/main" id="{8CE97F75-2750-40B3-86A7-5536FE53E591}"/>
              </a:ext>
            </a:extLst>
          </p:cNvPr>
          <p:cNvSpPr txBox="1"/>
          <p:nvPr/>
        </p:nvSpPr>
        <p:spPr>
          <a:xfrm>
            <a:off x="7323752" y="2279363"/>
            <a:ext cx="1767470"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sz="1600" dirty="0">
                <a:solidFill>
                  <a:srgbClr val="002E97"/>
                </a:solidFill>
                <a:latin typeface="Arial" panose="020B0604020202020204" pitchFamily="34" charset="0"/>
                <a:cs typeface="Arial" panose="020B0604020202020204" pitchFamily="34" charset="0"/>
              </a:rPr>
              <a:t>1 Statewide Zone</a:t>
            </a:r>
          </a:p>
          <a:p>
            <a:r>
              <a:rPr kumimoji="0" lang="en-US" sz="16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4 Complete Zones</a:t>
            </a:r>
          </a:p>
          <a:p>
            <a:r>
              <a:rPr kumimoji="0" lang="en-US" sz="16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1 LDP</a:t>
            </a:r>
          </a:p>
        </p:txBody>
      </p:sp>
      <p:pic>
        <p:nvPicPr>
          <p:cNvPr id="7" name="Picture 6">
            <a:extLst>
              <a:ext uri="{FF2B5EF4-FFF2-40B4-BE49-F238E27FC236}">
                <a16:creationId xmlns:a16="http://schemas.microsoft.com/office/drawing/2014/main" id="{9BFC0173-30D3-4D65-8FC4-39C59893D1FF}"/>
              </a:ext>
            </a:extLst>
          </p:cNvPr>
          <p:cNvPicPr>
            <a:picLocks noChangeAspect="1"/>
          </p:cNvPicPr>
          <p:nvPr/>
        </p:nvPicPr>
        <p:blipFill>
          <a:blip r:embed="rId4"/>
          <a:stretch>
            <a:fillRect/>
          </a:stretch>
        </p:blipFill>
        <p:spPr>
          <a:xfrm>
            <a:off x="4388602" y="1584695"/>
            <a:ext cx="2862084" cy="2220329"/>
          </a:xfrm>
          <a:prstGeom prst="rect">
            <a:avLst/>
          </a:prstGeom>
        </p:spPr>
      </p:pic>
      <p:pic>
        <p:nvPicPr>
          <p:cNvPr id="10" name="Picture 9">
            <a:extLst>
              <a:ext uri="{FF2B5EF4-FFF2-40B4-BE49-F238E27FC236}">
                <a16:creationId xmlns:a16="http://schemas.microsoft.com/office/drawing/2014/main" id="{C77D03D3-84CE-4E05-8B41-D2BE06F20D92}"/>
              </a:ext>
            </a:extLst>
          </p:cNvPr>
          <p:cNvPicPr>
            <a:picLocks noChangeAspect="1"/>
          </p:cNvPicPr>
          <p:nvPr/>
        </p:nvPicPr>
        <p:blipFill>
          <a:blip r:embed="rId5"/>
          <a:stretch>
            <a:fillRect/>
          </a:stretch>
        </p:blipFill>
        <p:spPr>
          <a:xfrm>
            <a:off x="115970" y="1051143"/>
            <a:ext cx="1699931" cy="3637062"/>
          </a:xfrm>
          <a:prstGeom prst="rect">
            <a:avLst/>
          </a:prstGeom>
        </p:spPr>
      </p:pic>
      <p:pic>
        <p:nvPicPr>
          <p:cNvPr id="11" name="Picture 10">
            <a:extLst>
              <a:ext uri="{FF2B5EF4-FFF2-40B4-BE49-F238E27FC236}">
                <a16:creationId xmlns:a16="http://schemas.microsoft.com/office/drawing/2014/main" id="{08A1AD8C-BD18-4E32-99BE-E1DD5317B4A0}"/>
              </a:ext>
            </a:extLst>
          </p:cNvPr>
          <p:cNvPicPr>
            <a:picLocks noChangeAspect="1"/>
          </p:cNvPicPr>
          <p:nvPr/>
        </p:nvPicPr>
        <p:blipFill>
          <a:blip r:embed="rId6"/>
          <a:stretch>
            <a:fillRect/>
          </a:stretch>
        </p:blipFill>
        <p:spPr>
          <a:xfrm>
            <a:off x="1991508" y="1584695"/>
            <a:ext cx="2360561" cy="2220329"/>
          </a:xfrm>
          <a:prstGeom prst="rect">
            <a:avLst/>
          </a:prstGeom>
        </p:spPr>
      </p:pic>
      <p:sp>
        <p:nvSpPr>
          <p:cNvPr id="12" name="TextBox 11">
            <a:extLst>
              <a:ext uri="{FF2B5EF4-FFF2-40B4-BE49-F238E27FC236}">
                <a16:creationId xmlns:a16="http://schemas.microsoft.com/office/drawing/2014/main" id="{EED6151A-DB91-471E-9418-1EBC8375E63C}"/>
              </a:ext>
            </a:extLst>
          </p:cNvPr>
          <p:cNvSpPr txBox="1"/>
          <p:nvPr/>
        </p:nvSpPr>
        <p:spPr>
          <a:xfrm>
            <a:off x="1943994" y="4349653"/>
            <a:ext cx="2952088"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sz="1600" dirty="0">
                <a:solidFill>
                  <a:srgbClr val="002E97"/>
                </a:solidFill>
              </a:rPr>
              <a:t>Low Distortion Projection (LDP)</a:t>
            </a:r>
            <a:endParaRPr kumimoji="0" lang="en-US" sz="1600" b="0" i="0" u="none" strike="noStrike" cap="none" spc="0" normalizeH="0" baseline="0" dirty="0">
              <a:ln>
                <a:noFill/>
              </a:ln>
              <a:solidFill>
                <a:srgbClr val="002E97"/>
              </a:solidFill>
              <a:effectLst/>
              <a:uFillTx/>
              <a:sym typeface="Calibri"/>
            </a:endParaRPr>
          </a:p>
        </p:txBody>
      </p:sp>
    </p:spTree>
    <p:extLst>
      <p:ext uri="{BB962C8B-B14F-4D97-AF65-F5344CB8AC3E}">
        <p14:creationId xmlns:p14="http://schemas.microsoft.com/office/powerpoint/2010/main" val="1814767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Newish NGS Map</a:t>
            </a:r>
          </a:p>
        </p:txBody>
      </p:sp>
      <p:sp>
        <p:nvSpPr>
          <p:cNvPr id="6" name="Rectangle 5">
            <a:extLst>
              <a:ext uri="{FF2B5EF4-FFF2-40B4-BE49-F238E27FC236}">
                <a16:creationId xmlns:a16="http://schemas.microsoft.com/office/drawing/2014/main" id="{CE746448-32FF-451A-BCA5-EAF289295669}"/>
              </a:ext>
            </a:extLst>
          </p:cNvPr>
          <p:cNvSpPr/>
          <p:nvPr/>
        </p:nvSpPr>
        <p:spPr>
          <a:xfrm>
            <a:off x="1360012" y="4805597"/>
            <a:ext cx="6346392" cy="246221"/>
          </a:xfrm>
          <a:prstGeom prst="rect">
            <a:avLst/>
          </a:prstGeom>
        </p:spPr>
        <p:txBody>
          <a:bodyPr wrap="square">
            <a:spAutoFit/>
          </a:bodyPr>
          <a:lstStyle/>
          <a:p>
            <a:r>
              <a:rPr lang="en-US" sz="1000" dirty="0">
                <a:solidFill>
                  <a:srgbClr val="002E97"/>
                </a:solidFill>
                <a:latin typeface="Arial" panose="020B0604020202020204" pitchFamily="34" charset="0"/>
                <a:cs typeface="Arial" panose="020B0604020202020204" pitchFamily="34" charset="0"/>
              </a:rPr>
              <a:t>https://noaa.maps.arcgis.com/apps/webappviewer/index.html?id=190385f9aadb4cf1b0dd8759893032db</a:t>
            </a:r>
          </a:p>
        </p:txBody>
      </p:sp>
      <p:pic>
        <p:nvPicPr>
          <p:cNvPr id="7" name="Picture 6" descr="Map of the NGS Map Web Map Application">
            <a:extLst>
              <a:ext uri="{FF2B5EF4-FFF2-40B4-BE49-F238E27FC236}">
                <a16:creationId xmlns:a16="http://schemas.microsoft.com/office/drawing/2014/main" id="{13CB4054-1227-4877-89A4-552754E9A634}"/>
              </a:ext>
            </a:extLst>
          </p:cNvPr>
          <p:cNvPicPr>
            <a:picLocks noChangeAspect="1"/>
          </p:cNvPicPr>
          <p:nvPr/>
        </p:nvPicPr>
        <p:blipFill>
          <a:blip r:embed="rId4"/>
          <a:stretch>
            <a:fillRect/>
          </a:stretch>
        </p:blipFill>
        <p:spPr>
          <a:xfrm>
            <a:off x="575072" y="904429"/>
            <a:ext cx="7993856" cy="3901168"/>
          </a:xfrm>
          <a:prstGeom prst="rect">
            <a:avLst/>
          </a:prstGeom>
        </p:spPr>
      </p:pic>
    </p:spTree>
    <p:extLst>
      <p:ext uri="{BB962C8B-B14F-4D97-AF65-F5344CB8AC3E}">
        <p14:creationId xmlns:p14="http://schemas.microsoft.com/office/powerpoint/2010/main" val="23432051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Newish NGS Map</a:t>
            </a:r>
          </a:p>
        </p:txBody>
      </p:sp>
      <p:sp>
        <p:nvSpPr>
          <p:cNvPr id="6" name="Rectangle 5">
            <a:extLst>
              <a:ext uri="{FF2B5EF4-FFF2-40B4-BE49-F238E27FC236}">
                <a16:creationId xmlns:a16="http://schemas.microsoft.com/office/drawing/2014/main" id="{CE746448-32FF-451A-BCA5-EAF289295669}"/>
              </a:ext>
            </a:extLst>
          </p:cNvPr>
          <p:cNvSpPr/>
          <p:nvPr/>
        </p:nvSpPr>
        <p:spPr>
          <a:xfrm>
            <a:off x="1360012" y="4805597"/>
            <a:ext cx="6346392" cy="246221"/>
          </a:xfrm>
          <a:prstGeom prst="rect">
            <a:avLst/>
          </a:prstGeom>
        </p:spPr>
        <p:txBody>
          <a:bodyPr wrap="square">
            <a:spAutoFit/>
          </a:bodyPr>
          <a:lstStyle/>
          <a:p>
            <a:r>
              <a:rPr lang="en-US" sz="1000" dirty="0">
                <a:solidFill>
                  <a:srgbClr val="002E97"/>
                </a:solidFill>
                <a:latin typeface="Arial" panose="020B0604020202020204" pitchFamily="34" charset="0"/>
                <a:cs typeface="Arial" panose="020B0604020202020204" pitchFamily="34" charset="0"/>
              </a:rPr>
              <a:t>https://noaa.maps.arcgis.com/apps/webappviewer/index.html?id=190385f9aadb4cf1b0dd8759893032db</a:t>
            </a:r>
          </a:p>
        </p:txBody>
      </p:sp>
      <p:pic>
        <p:nvPicPr>
          <p:cNvPr id="8" name="Picture 7">
            <a:extLst>
              <a:ext uri="{FF2B5EF4-FFF2-40B4-BE49-F238E27FC236}">
                <a16:creationId xmlns:a16="http://schemas.microsoft.com/office/drawing/2014/main" id="{52CA6082-9873-4341-BE68-0A41E14B9BDA}"/>
              </a:ext>
            </a:extLst>
          </p:cNvPr>
          <p:cNvPicPr>
            <a:picLocks noChangeAspect="1"/>
          </p:cNvPicPr>
          <p:nvPr/>
        </p:nvPicPr>
        <p:blipFill>
          <a:blip r:embed="rId4"/>
          <a:stretch>
            <a:fillRect/>
          </a:stretch>
        </p:blipFill>
        <p:spPr>
          <a:xfrm>
            <a:off x="667617" y="971425"/>
            <a:ext cx="8019183" cy="3834172"/>
          </a:xfrm>
          <a:prstGeom prst="rect">
            <a:avLst/>
          </a:prstGeom>
        </p:spPr>
      </p:pic>
      <p:sp>
        <p:nvSpPr>
          <p:cNvPr id="3" name="Oval 2">
            <a:extLst>
              <a:ext uri="{FF2B5EF4-FFF2-40B4-BE49-F238E27FC236}">
                <a16:creationId xmlns:a16="http://schemas.microsoft.com/office/drawing/2014/main" id="{EB5A08E8-B386-49DD-993F-AFC1ADA1EC3D}"/>
              </a:ext>
            </a:extLst>
          </p:cNvPr>
          <p:cNvSpPr/>
          <p:nvPr/>
        </p:nvSpPr>
        <p:spPr>
          <a:xfrm>
            <a:off x="5046060" y="4513964"/>
            <a:ext cx="219904" cy="246221"/>
          </a:xfrm>
          <a:prstGeom prst="ellipse">
            <a:avLst/>
          </a:prstGeom>
          <a:noFill/>
          <a:ln w="5715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4" name="TextBox 3">
            <a:extLst>
              <a:ext uri="{FF2B5EF4-FFF2-40B4-BE49-F238E27FC236}">
                <a16:creationId xmlns:a16="http://schemas.microsoft.com/office/drawing/2014/main" id="{F9112200-CBA2-48CE-91E1-FEACD0B4239B}"/>
              </a:ext>
            </a:extLst>
          </p:cNvPr>
          <p:cNvSpPr txBox="1"/>
          <p:nvPr/>
        </p:nvSpPr>
        <p:spPr>
          <a:xfrm>
            <a:off x="2480742" y="3869985"/>
            <a:ext cx="3365026" cy="646331"/>
          </a:xfrm>
          <a:prstGeom prst="rect">
            <a:avLst/>
          </a:prstGeom>
          <a:noFill/>
        </p:spPr>
        <p:txBody>
          <a:bodyPr wrap="square" rtlCol="0">
            <a:spAutoFit/>
          </a:bodyPr>
          <a:lstStyle/>
          <a:p>
            <a:r>
              <a:rPr lang="en-US" dirty="0">
                <a:solidFill>
                  <a:srgbClr val="C00000"/>
                </a:solidFill>
              </a:rPr>
              <a:t>Share widget – shares location</a:t>
            </a:r>
          </a:p>
          <a:p>
            <a:r>
              <a:rPr lang="en-US" dirty="0">
                <a:solidFill>
                  <a:srgbClr val="C00000"/>
                </a:solidFill>
              </a:rPr>
              <a:t>https://arcg.is/1zybir</a:t>
            </a:r>
          </a:p>
        </p:txBody>
      </p:sp>
    </p:spTree>
    <p:extLst>
      <p:ext uri="{BB962C8B-B14F-4D97-AF65-F5344CB8AC3E}">
        <p14:creationId xmlns:p14="http://schemas.microsoft.com/office/powerpoint/2010/main" val="34320769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NGS ArcGIS Online Resources</a:t>
            </a:r>
          </a:p>
        </p:txBody>
      </p:sp>
      <p:grpSp>
        <p:nvGrpSpPr>
          <p:cNvPr id="6" name="Group 5">
            <a:extLst>
              <a:ext uri="{FF2B5EF4-FFF2-40B4-BE49-F238E27FC236}">
                <a16:creationId xmlns:a16="http://schemas.microsoft.com/office/drawing/2014/main" id="{A6213E3E-D1EF-4F1E-8CFA-1B668F0B0DF3}"/>
              </a:ext>
            </a:extLst>
          </p:cNvPr>
          <p:cNvGrpSpPr/>
          <p:nvPr/>
        </p:nvGrpSpPr>
        <p:grpSpPr>
          <a:xfrm>
            <a:off x="-224966" y="1373814"/>
            <a:ext cx="9128524" cy="2800767"/>
            <a:chOff x="-224966" y="1118096"/>
            <a:chExt cx="9128524" cy="2800767"/>
          </a:xfrm>
        </p:grpSpPr>
        <p:sp>
          <p:nvSpPr>
            <p:cNvPr id="7" name="Rectangle 6">
              <a:extLst>
                <a:ext uri="{FF2B5EF4-FFF2-40B4-BE49-F238E27FC236}">
                  <a16:creationId xmlns:a16="http://schemas.microsoft.com/office/drawing/2014/main" id="{705024D7-9A3E-4DD6-997B-89B4478281E3}"/>
                </a:ext>
              </a:extLst>
            </p:cNvPr>
            <p:cNvSpPr/>
            <p:nvPr/>
          </p:nvSpPr>
          <p:spPr>
            <a:xfrm>
              <a:off x="-224966" y="1579761"/>
              <a:ext cx="4559644" cy="2339102"/>
            </a:xfrm>
            <a:prstGeom prst="rect">
              <a:avLst/>
            </a:prstGeom>
          </p:spPr>
          <p:txBody>
            <a:bodyPr wrap="square">
              <a:spAutoFit/>
            </a:bodyPr>
            <a:lstStyle/>
            <a:p>
              <a:pPr marL="457200"/>
              <a:r>
                <a:rPr lang="en-US" u="sng" dirty="0">
                  <a:solidFill>
                    <a:srgbClr val="1155CC"/>
                  </a:solidFill>
                  <a:latin typeface="Arial" panose="020B0604020202020204" pitchFamily="34" charset="0"/>
                  <a:cs typeface="Arial" panose="020B0604020202020204" pitchFamily="34" charset="0"/>
                  <a:hlinkClick r:id="rId4"/>
                </a:rPr>
                <a:t>NGS Datasheets</a:t>
              </a:r>
              <a:endParaRPr lang="en-US" dirty="0">
                <a:latin typeface="Arial" panose="020B0604020202020204" pitchFamily="34" charset="0"/>
                <a:cs typeface="Arial" panose="020B0604020202020204" pitchFamily="34" charset="0"/>
              </a:endParaRPr>
            </a:p>
            <a:p>
              <a:pPr marL="457200"/>
              <a:r>
                <a:rPr lang="en-US" u="sng" dirty="0">
                  <a:solidFill>
                    <a:srgbClr val="1155CC"/>
                  </a:solidFill>
                  <a:latin typeface="Arial" panose="020B0604020202020204" pitchFamily="34" charset="0"/>
                  <a:cs typeface="Arial" panose="020B0604020202020204" pitchFamily="34" charset="0"/>
                  <a:hlinkClick r:id="rId5"/>
                </a:rPr>
                <a:t>NOAA CORS Network</a:t>
              </a:r>
              <a:endParaRPr lang="en-US" dirty="0">
                <a:latin typeface="Arial" panose="020B0604020202020204" pitchFamily="34" charset="0"/>
                <a:cs typeface="Arial" panose="020B0604020202020204" pitchFamily="34" charset="0"/>
              </a:endParaRPr>
            </a:p>
            <a:p>
              <a:pPr marL="457200"/>
              <a:r>
                <a:rPr lang="en-US" u="sng" dirty="0">
                  <a:solidFill>
                    <a:srgbClr val="1155CC"/>
                  </a:solidFill>
                  <a:latin typeface="Arial" panose="020B0604020202020204" pitchFamily="34" charset="0"/>
                  <a:cs typeface="Arial" panose="020B0604020202020204" pitchFamily="34" charset="0"/>
                  <a:hlinkClick r:id="rId6"/>
                </a:rPr>
                <a:t>GPS on Benchmarks Priority List</a:t>
              </a:r>
              <a:r>
                <a:rPr lang="en-US" dirty="0">
                  <a:latin typeface="Arial" panose="020B0604020202020204" pitchFamily="34" charset="0"/>
                  <a:cs typeface="Arial" panose="020B0604020202020204" pitchFamily="34" charset="0"/>
                </a:rPr>
                <a:t> </a:t>
              </a:r>
            </a:p>
            <a:p>
              <a:pPr marL="457200"/>
              <a:r>
                <a:rPr lang="en-US" sz="2000" dirty="0">
                  <a:solidFill>
                    <a:srgbClr val="002E97"/>
                  </a:solidFill>
                  <a:latin typeface="Arial" panose="020B0604020202020204" pitchFamily="34" charset="0"/>
                  <a:cs typeface="Arial" panose="020B0604020202020204" pitchFamily="34" charset="0"/>
                </a:rPr>
                <a:t>	</a:t>
              </a:r>
              <a:r>
                <a:rPr lang="en-US" dirty="0">
                  <a:solidFill>
                    <a:srgbClr val="002E97"/>
                  </a:solidFill>
                  <a:latin typeface="Arial" panose="020B0604020202020204" pitchFamily="34" charset="0"/>
                  <a:cs typeface="Arial" panose="020B0604020202020204" pitchFamily="34" charset="0"/>
                </a:rPr>
                <a:t>(4 layers - marks, hexagons)</a:t>
              </a:r>
            </a:p>
            <a:p>
              <a:pPr marL="457200"/>
              <a:r>
                <a:rPr lang="en-US" u="sng" dirty="0">
                  <a:solidFill>
                    <a:srgbClr val="1155CC"/>
                  </a:solidFill>
                  <a:latin typeface="Arial" panose="020B0604020202020204" pitchFamily="34" charset="0"/>
                  <a:cs typeface="Arial" panose="020B0604020202020204" pitchFamily="34" charset="0"/>
                  <a:hlinkClick r:id="rId7"/>
                </a:rPr>
                <a:t>GEOID18 GPS on Benchmarks</a:t>
              </a:r>
              <a:endParaRPr lang="en-US" dirty="0">
                <a:latin typeface="Arial" panose="020B0604020202020204" pitchFamily="34" charset="0"/>
                <a:cs typeface="Arial" panose="020B0604020202020204" pitchFamily="34" charset="0"/>
              </a:endParaRPr>
            </a:p>
            <a:p>
              <a:pPr marL="457200"/>
              <a:r>
                <a:rPr lang="en-US" u="sng" dirty="0">
                  <a:solidFill>
                    <a:srgbClr val="1155CC"/>
                  </a:solidFill>
                  <a:latin typeface="Arial" panose="020B0604020202020204" pitchFamily="34" charset="0"/>
                  <a:cs typeface="Arial" panose="020B0604020202020204" pitchFamily="34" charset="0"/>
                  <a:hlinkClick r:id="rId8"/>
                </a:rPr>
                <a:t>GEOID12B GPS on Benchmarks</a:t>
              </a:r>
              <a:endParaRPr lang="en-US" dirty="0">
                <a:latin typeface="Arial" panose="020B0604020202020204" pitchFamily="34" charset="0"/>
                <a:cs typeface="Arial" panose="020B0604020202020204" pitchFamily="34" charset="0"/>
              </a:endParaRPr>
            </a:p>
            <a:p>
              <a:pPr marL="457200"/>
              <a:r>
                <a:rPr lang="en-US" u="sng" dirty="0">
                  <a:solidFill>
                    <a:srgbClr val="1155CC"/>
                  </a:solidFill>
                  <a:latin typeface="Arial" panose="020B0604020202020204" pitchFamily="34" charset="0"/>
                  <a:cs typeface="Arial" panose="020B0604020202020204" pitchFamily="34" charset="0"/>
                  <a:hlinkClick r:id="rId9"/>
                </a:rPr>
                <a:t>OPUS Shared Solutions</a:t>
              </a:r>
              <a:endParaRPr lang="en-US" dirty="0">
                <a:latin typeface="Arial" panose="020B0604020202020204" pitchFamily="34" charset="0"/>
                <a:cs typeface="Arial" panose="020B0604020202020204" pitchFamily="34" charset="0"/>
              </a:endParaRPr>
            </a:p>
            <a:p>
              <a:pPr marL="457200"/>
              <a:r>
                <a:rPr lang="en-US" u="sng" dirty="0">
                  <a:solidFill>
                    <a:srgbClr val="1155CC"/>
                  </a:solidFill>
                  <a:latin typeface="Arial" panose="020B0604020202020204" pitchFamily="34" charset="0"/>
                  <a:cs typeface="Arial" panose="020B0604020202020204" pitchFamily="34" charset="0"/>
                  <a:hlinkClick r:id="rId10"/>
                </a:rPr>
                <a:t>Mark Recoveries Submitted to NGS</a:t>
              </a:r>
              <a:endParaRPr lang="en-US"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BCBB6419-0F13-42CD-9B7F-69616B216A67}"/>
                </a:ext>
              </a:extLst>
            </p:cNvPr>
            <p:cNvSpPr/>
            <p:nvPr/>
          </p:nvSpPr>
          <p:spPr>
            <a:xfrm>
              <a:off x="240442" y="1118097"/>
              <a:ext cx="2512226" cy="461665"/>
            </a:xfrm>
            <a:prstGeom prst="rect">
              <a:avLst/>
            </a:prstGeom>
          </p:spPr>
          <p:txBody>
            <a:bodyPr wrap="none">
              <a:spAutoFit/>
            </a:bodyPr>
            <a:lstStyle/>
            <a:p>
              <a:r>
                <a:rPr lang="en-US" sz="2400" dirty="0">
                  <a:solidFill>
                    <a:srgbClr val="002E97"/>
                  </a:solidFill>
                  <a:latin typeface="Arial" panose="020B0604020202020204" pitchFamily="34" charset="0"/>
                  <a:cs typeface="Arial" panose="020B0604020202020204" pitchFamily="34" charset="0"/>
                </a:rPr>
                <a:t>Feature Services</a:t>
              </a:r>
              <a:endParaRPr lang="en-US" sz="2400"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83CCC3AB-1E45-464E-8A09-03B0644C7765}"/>
                </a:ext>
              </a:extLst>
            </p:cNvPr>
            <p:cNvSpPr/>
            <p:nvPr/>
          </p:nvSpPr>
          <p:spPr>
            <a:xfrm>
              <a:off x="5321303" y="1118096"/>
              <a:ext cx="2940228" cy="461665"/>
            </a:xfrm>
            <a:prstGeom prst="rect">
              <a:avLst/>
            </a:prstGeom>
          </p:spPr>
          <p:txBody>
            <a:bodyPr wrap="none">
              <a:spAutoFit/>
            </a:bodyPr>
            <a:lstStyle/>
            <a:p>
              <a:r>
                <a:rPr lang="en-US" sz="2400" dirty="0">
                  <a:solidFill>
                    <a:srgbClr val="002E97"/>
                  </a:solidFill>
                  <a:latin typeface="Arial" panose="020B0604020202020204" pitchFamily="34" charset="0"/>
                  <a:cs typeface="Arial" panose="020B0604020202020204" pitchFamily="34" charset="0"/>
                </a:rPr>
                <a:t>Raster Tile Services</a:t>
              </a:r>
              <a:endParaRPr lang="en-US" sz="2400" dirty="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AB6CB07E-E11F-4207-87BB-AB457D6F3867}"/>
                </a:ext>
              </a:extLst>
            </p:cNvPr>
            <p:cNvSpPr/>
            <p:nvPr/>
          </p:nvSpPr>
          <p:spPr>
            <a:xfrm>
              <a:off x="3998563" y="1579761"/>
              <a:ext cx="4904995" cy="1200329"/>
            </a:xfrm>
            <a:prstGeom prst="rect">
              <a:avLst/>
            </a:prstGeom>
          </p:spPr>
          <p:txBody>
            <a:bodyPr wrap="square">
              <a:spAutoFit/>
            </a:bodyPr>
            <a:lstStyle/>
            <a:p>
              <a:pPr marL="457200"/>
              <a:r>
                <a:rPr lang="en-US" dirty="0">
                  <a:solidFill>
                    <a:srgbClr val="002E97"/>
                  </a:solidFill>
                  <a:latin typeface="Arial" panose="020B0604020202020204" pitchFamily="34" charset="0"/>
                  <a:cs typeface="Arial" panose="020B0604020202020204" pitchFamily="34" charset="0"/>
                </a:rPr>
                <a:t>GEOID18 Height (</a:t>
              </a:r>
              <a:r>
                <a:rPr lang="en-US" u="sng" dirty="0">
                  <a:solidFill>
                    <a:srgbClr val="1155CC"/>
                  </a:solidFill>
                  <a:latin typeface="Arial" panose="020B0604020202020204" pitchFamily="34" charset="0"/>
                  <a:cs typeface="Arial" panose="020B0604020202020204" pitchFamily="34" charset="0"/>
                  <a:hlinkClick r:id="rId11"/>
                </a:rPr>
                <a:t>CONUS</a:t>
              </a:r>
              <a:r>
                <a:rPr lang="en-US" dirty="0">
                  <a:latin typeface="Arial" panose="020B0604020202020204" pitchFamily="34" charset="0"/>
                  <a:cs typeface="Arial" panose="020B0604020202020204" pitchFamily="34" charset="0"/>
                </a:rPr>
                <a:t>, </a:t>
              </a:r>
              <a:r>
                <a:rPr lang="en-US" u="sng" dirty="0">
                  <a:solidFill>
                    <a:srgbClr val="1155CC"/>
                  </a:solidFill>
                  <a:latin typeface="Arial" panose="020B0604020202020204" pitchFamily="34" charset="0"/>
                  <a:cs typeface="Arial" panose="020B0604020202020204" pitchFamily="34" charset="0"/>
                  <a:hlinkClick r:id="rId12"/>
                </a:rPr>
                <a:t>PRVI</a:t>
              </a:r>
              <a:r>
                <a:rPr lang="en-US" dirty="0">
                  <a:solidFill>
                    <a:srgbClr val="002E97"/>
                  </a:solidFill>
                  <a:latin typeface="Arial" panose="020B0604020202020204" pitchFamily="34" charset="0"/>
                  <a:cs typeface="Arial" panose="020B0604020202020204" pitchFamily="34" charset="0"/>
                </a:rPr>
                <a:t>)</a:t>
              </a:r>
            </a:p>
            <a:p>
              <a:pPr marL="457200"/>
              <a:r>
                <a:rPr lang="en-US" dirty="0">
                  <a:solidFill>
                    <a:srgbClr val="002E97"/>
                  </a:solidFill>
                  <a:latin typeface="Arial" panose="020B0604020202020204" pitchFamily="34" charset="0"/>
                  <a:cs typeface="Arial" panose="020B0604020202020204" pitchFamily="34" charset="0"/>
                </a:rPr>
                <a:t>GEOID18 Difference (</a:t>
              </a:r>
              <a:r>
                <a:rPr lang="en-US" u="sng" dirty="0">
                  <a:solidFill>
                    <a:srgbClr val="1155CC"/>
                  </a:solidFill>
                  <a:latin typeface="Arial" panose="020B0604020202020204" pitchFamily="34" charset="0"/>
                  <a:cs typeface="Arial" panose="020B0604020202020204" pitchFamily="34" charset="0"/>
                  <a:hlinkClick r:id="rId13"/>
                </a:rPr>
                <a:t>CONUS</a:t>
              </a:r>
              <a:r>
                <a:rPr lang="en-US" dirty="0">
                  <a:latin typeface="Arial" panose="020B0604020202020204" pitchFamily="34" charset="0"/>
                  <a:cs typeface="Arial" panose="020B0604020202020204" pitchFamily="34" charset="0"/>
                </a:rPr>
                <a:t>, </a:t>
              </a:r>
              <a:r>
                <a:rPr lang="en-US" u="sng" dirty="0">
                  <a:solidFill>
                    <a:srgbClr val="1155CC"/>
                  </a:solidFill>
                  <a:latin typeface="Arial" panose="020B0604020202020204" pitchFamily="34" charset="0"/>
                  <a:cs typeface="Arial" panose="020B0604020202020204" pitchFamily="34" charset="0"/>
                  <a:hlinkClick r:id="rId14"/>
                </a:rPr>
                <a:t>PRVI</a:t>
              </a:r>
              <a:r>
                <a:rPr lang="en-US" dirty="0">
                  <a:solidFill>
                    <a:srgbClr val="002E97"/>
                  </a:solidFill>
                  <a:latin typeface="Arial" panose="020B0604020202020204" pitchFamily="34" charset="0"/>
                  <a:cs typeface="Arial" panose="020B0604020202020204" pitchFamily="34" charset="0"/>
                </a:rPr>
                <a:t>)</a:t>
              </a:r>
            </a:p>
            <a:p>
              <a:pPr marL="457200"/>
              <a:r>
                <a:rPr lang="en-US" dirty="0">
                  <a:solidFill>
                    <a:srgbClr val="002E97"/>
                  </a:solidFill>
                  <a:latin typeface="Arial" panose="020B0604020202020204" pitchFamily="34" charset="0"/>
                  <a:cs typeface="Arial" panose="020B0604020202020204" pitchFamily="34" charset="0"/>
                </a:rPr>
                <a:t>GEOID18 Uncertainty (</a:t>
              </a:r>
              <a:r>
                <a:rPr lang="en-US" u="sng" dirty="0">
                  <a:solidFill>
                    <a:srgbClr val="1155CC"/>
                  </a:solidFill>
                  <a:latin typeface="Arial" panose="020B0604020202020204" pitchFamily="34" charset="0"/>
                  <a:cs typeface="Arial" panose="020B0604020202020204" pitchFamily="34" charset="0"/>
                  <a:hlinkClick r:id="rId15"/>
                </a:rPr>
                <a:t>CONUS</a:t>
              </a:r>
              <a:r>
                <a:rPr lang="en-US" dirty="0">
                  <a:latin typeface="Arial" panose="020B0604020202020204" pitchFamily="34" charset="0"/>
                  <a:cs typeface="Arial" panose="020B0604020202020204" pitchFamily="34" charset="0"/>
                </a:rPr>
                <a:t>, </a:t>
              </a:r>
              <a:r>
                <a:rPr lang="en-US" u="sng" dirty="0">
                  <a:solidFill>
                    <a:srgbClr val="1155CC"/>
                  </a:solidFill>
                  <a:latin typeface="Arial" panose="020B0604020202020204" pitchFamily="34" charset="0"/>
                  <a:cs typeface="Arial" panose="020B0604020202020204" pitchFamily="34" charset="0"/>
                  <a:hlinkClick r:id="rId16"/>
                </a:rPr>
                <a:t>PRVI</a:t>
              </a:r>
              <a:r>
                <a:rPr lang="en-US" dirty="0">
                  <a:solidFill>
                    <a:srgbClr val="002E97"/>
                  </a:solidFill>
                  <a:latin typeface="Arial" panose="020B0604020202020204" pitchFamily="34" charset="0"/>
                  <a:cs typeface="Arial" panose="020B0604020202020204" pitchFamily="34" charset="0"/>
                </a:rPr>
                <a:t>)</a:t>
              </a:r>
            </a:p>
            <a:p>
              <a:pPr marL="457200"/>
              <a:r>
                <a:rPr lang="en-US" dirty="0">
                  <a:solidFill>
                    <a:srgbClr val="002E97"/>
                  </a:solidFill>
                  <a:latin typeface="Arial" panose="020B0604020202020204" pitchFamily="34" charset="0"/>
                  <a:cs typeface="Arial" panose="020B0604020202020204" pitchFamily="34" charset="0"/>
                </a:rPr>
                <a:t>GEOID18 Improvements (</a:t>
              </a:r>
              <a:r>
                <a:rPr lang="en-US" u="sng" dirty="0">
                  <a:solidFill>
                    <a:srgbClr val="1155CC"/>
                  </a:solidFill>
                  <a:latin typeface="Arial" panose="020B0604020202020204" pitchFamily="34" charset="0"/>
                  <a:cs typeface="Arial" panose="020B0604020202020204" pitchFamily="34" charset="0"/>
                  <a:hlinkClick r:id="rId17"/>
                </a:rPr>
                <a:t>CONUS</a:t>
              </a:r>
              <a:r>
                <a:rPr lang="en-US" dirty="0">
                  <a:latin typeface="Arial" panose="020B0604020202020204" pitchFamily="34" charset="0"/>
                  <a:cs typeface="Arial" panose="020B0604020202020204" pitchFamily="34" charset="0"/>
                </a:rPr>
                <a:t>, </a:t>
              </a:r>
              <a:r>
                <a:rPr lang="en-US" u="sng" dirty="0">
                  <a:solidFill>
                    <a:srgbClr val="1155CC"/>
                  </a:solidFill>
                  <a:latin typeface="Arial" panose="020B0604020202020204" pitchFamily="34" charset="0"/>
                  <a:cs typeface="Arial" panose="020B0604020202020204" pitchFamily="34" charset="0"/>
                  <a:hlinkClick r:id="rId18"/>
                </a:rPr>
                <a:t>PRVI</a:t>
              </a:r>
              <a:r>
                <a:rPr lang="en-US" dirty="0">
                  <a:solidFill>
                    <a:srgbClr val="002E97"/>
                  </a:solidFill>
                  <a:latin typeface="Arial" panose="020B0604020202020204" pitchFamily="34" charset="0"/>
                  <a:cs typeface="Arial" panose="020B0604020202020204" pitchFamily="34" charset="0"/>
                </a:rPr>
                <a:t>)</a:t>
              </a:r>
            </a:p>
          </p:txBody>
        </p:sp>
      </p:grpSp>
    </p:spTree>
    <p:extLst>
      <p:ext uri="{BB962C8B-B14F-4D97-AF65-F5344CB8AC3E}">
        <p14:creationId xmlns:p14="http://schemas.microsoft.com/office/powerpoint/2010/main" val="26510380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Passive Marks Page</a:t>
            </a:r>
          </a:p>
        </p:txBody>
      </p:sp>
      <p:pic>
        <p:nvPicPr>
          <p:cNvPr id="3" name="Picture 2" descr="Photo of the top part of the Passive Marks Page">
            <a:extLst>
              <a:ext uri="{FF2B5EF4-FFF2-40B4-BE49-F238E27FC236}">
                <a16:creationId xmlns:a16="http://schemas.microsoft.com/office/drawing/2014/main" id="{931196A6-76DF-4FE9-8B56-F4D31AAAE6FC}"/>
              </a:ext>
            </a:extLst>
          </p:cNvPr>
          <p:cNvPicPr>
            <a:picLocks noChangeAspect="1"/>
          </p:cNvPicPr>
          <p:nvPr/>
        </p:nvPicPr>
        <p:blipFill>
          <a:blip r:embed="rId4"/>
          <a:stretch>
            <a:fillRect/>
          </a:stretch>
        </p:blipFill>
        <p:spPr>
          <a:xfrm>
            <a:off x="440894" y="891901"/>
            <a:ext cx="3953241" cy="4251599"/>
          </a:xfrm>
          <a:prstGeom prst="rect">
            <a:avLst/>
          </a:prstGeom>
        </p:spPr>
      </p:pic>
      <p:pic>
        <p:nvPicPr>
          <p:cNvPr id="4" name="Picture 3" descr="Photo of the bottom part of the Passive Marks Page">
            <a:extLst>
              <a:ext uri="{FF2B5EF4-FFF2-40B4-BE49-F238E27FC236}">
                <a16:creationId xmlns:a16="http://schemas.microsoft.com/office/drawing/2014/main" id="{25E6FDAE-71BC-4640-A203-7583BBF8D7F0}"/>
              </a:ext>
            </a:extLst>
          </p:cNvPr>
          <p:cNvPicPr>
            <a:picLocks noChangeAspect="1"/>
          </p:cNvPicPr>
          <p:nvPr/>
        </p:nvPicPr>
        <p:blipFill>
          <a:blip r:embed="rId5"/>
          <a:stretch>
            <a:fillRect/>
          </a:stretch>
        </p:blipFill>
        <p:spPr>
          <a:xfrm>
            <a:off x="4932193" y="891901"/>
            <a:ext cx="3754608" cy="4221575"/>
          </a:xfrm>
          <a:prstGeom prst="rect">
            <a:avLst/>
          </a:prstGeom>
        </p:spPr>
      </p:pic>
    </p:spTree>
    <p:extLst>
      <p:ext uri="{BB962C8B-B14F-4D97-AF65-F5344CB8AC3E}">
        <p14:creationId xmlns:p14="http://schemas.microsoft.com/office/powerpoint/2010/main" val="20235077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NGS Resources</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p:txBody>
          <a:bodyPr>
            <a:normAutofit lnSpcReduction="10000"/>
          </a:bodyPr>
          <a:lstStyle/>
          <a:p>
            <a:pPr marL="0" indent="0">
              <a:buNone/>
              <a:defRPr sz="3000">
                <a:solidFill>
                  <a:srgbClr val="17375E"/>
                </a:solidFill>
                <a:latin typeface="Arial"/>
                <a:ea typeface="Arial"/>
                <a:cs typeface="Arial"/>
                <a:sym typeface="Arial"/>
              </a:defRPr>
            </a:pPr>
            <a:r>
              <a:rPr lang="en-US" sz="2000" b="1" dirty="0">
                <a:solidFill>
                  <a:srgbClr val="002E97"/>
                </a:solidFill>
                <a:latin typeface="Arial" panose="020B0604020202020204" pitchFamily="34" charset="0"/>
                <a:cs typeface="Arial" panose="020B0604020202020204" pitchFamily="34" charset="0"/>
              </a:rPr>
              <a:t>NGS Training Center</a:t>
            </a:r>
          </a:p>
          <a:p>
            <a:pPr marL="457200" lvl="1" indent="0">
              <a:buNone/>
              <a:defRPr sz="3000">
                <a:solidFill>
                  <a:srgbClr val="17375E"/>
                </a:solidFill>
                <a:latin typeface="Arial"/>
                <a:ea typeface="Arial"/>
                <a:cs typeface="Arial"/>
                <a:sym typeface="Arial"/>
              </a:defRPr>
            </a:pPr>
            <a:r>
              <a:rPr lang="en-US" sz="1600" dirty="0">
                <a:solidFill>
                  <a:srgbClr val="002E97"/>
                </a:solidFill>
                <a:latin typeface="Arial" panose="020B0604020202020204" pitchFamily="34" charset="0"/>
                <a:cs typeface="Arial" panose="020B0604020202020204" pitchFamily="34" charset="0"/>
              </a:rPr>
              <a:t>https://geodesy.noaa.gov/web/science_edu/training/</a:t>
            </a:r>
          </a:p>
          <a:p>
            <a:pPr marL="0" indent="0">
              <a:buNone/>
              <a:defRPr sz="3000">
                <a:solidFill>
                  <a:srgbClr val="17375E"/>
                </a:solidFill>
                <a:latin typeface="Arial"/>
                <a:ea typeface="Arial"/>
                <a:cs typeface="Arial"/>
                <a:sym typeface="Arial"/>
              </a:defRPr>
            </a:pPr>
            <a:r>
              <a:rPr lang="en-US" sz="2000" b="1" dirty="0">
                <a:solidFill>
                  <a:srgbClr val="002E97"/>
                </a:solidFill>
                <a:latin typeface="Arial" panose="020B0604020202020204" pitchFamily="34" charset="0"/>
                <a:cs typeface="Arial" panose="020B0604020202020204" pitchFamily="34" charset="0"/>
              </a:rPr>
              <a:t>Educational Videos</a:t>
            </a:r>
          </a:p>
          <a:p>
            <a:pPr marL="457200" lvl="1" indent="0">
              <a:buNone/>
              <a:defRPr sz="3000">
                <a:solidFill>
                  <a:srgbClr val="17375E"/>
                </a:solidFill>
                <a:latin typeface="Arial"/>
                <a:ea typeface="Arial"/>
                <a:cs typeface="Arial"/>
                <a:sym typeface="Arial"/>
              </a:defRPr>
            </a:pPr>
            <a:r>
              <a:rPr lang="en-US" sz="1600" dirty="0">
                <a:solidFill>
                  <a:srgbClr val="002E97"/>
                </a:solidFill>
                <a:latin typeface="Arial" panose="020B0604020202020204" pitchFamily="34" charset="0"/>
                <a:cs typeface="Arial" panose="020B0604020202020204" pitchFamily="34" charset="0"/>
              </a:rPr>
              <a:t>https://geodesy.noaa.gov/datums/newdatums/WatchVideos.shtml</a:t>
            </a:r>
          </a:p>
          <a:p>
            <a:pPr marL="0" indent="0">
              <a:buNone/>
              <a:defRPr sz="3000">
                <a:solidFill>
                  <a:srgbClr val="17375E"/>
                </a:solidFill>
                <a:latin typeface="Arial"/>
                <a:ea typeface="Arial"/>
                <a:cs typeface="Arial"/>
                <a:sym typeface="Arial"/>
              </a:defRPr>
            </a:pPr>
            <a:r>
              <a:rPr lang="en-US" sz="2000" b="1" dirty="0">
                <a:solidFill>
                  <a:srgbClr val="002E97"/>
                </a:solidFill>
                <a:latin typeface="Arial" panose="020B0604020202020204" pitchFamily="34" charset="0"/>
                <a:cs typeface="Arial" panose="020B0604020202020204" pitchFamily="34" charset="0"/>
              </a:rPr>
              <a:t>NGS Webinar Series</a:t>
            </a:r>
          </a:p>
          <a:p>
            <a:pPr marL="457200" lvl="1" indent="0">
              <a:buNone/>
              <a:defRPr sz="3000">
                <a:solidFill>
                  <a:srgbClr val="17375E"/>
                </a:solidFill>
                <a:latin typeface="Arial"/>
                <a:ea typeface="Arial"/>
                <a:cs typeface="Arial"/>
                <a:sym typeface="Arial"/>
              </a:defRPr>
            </a:pPr>
            <a:r>
              <a:rPr lang="en-US" sz="1600" dirty="0">
                <a:solidFill>
                  <a:srgbClr val="002E97"/>
                </a:solidFill>
                <a:latin typeface="Arial" panose="020B0604020202020204" pitchFamily="34" charset="0"/>
                <a:cs typeface="Arial" panose="020B0604020202020204" pitchFamily="34" charset="0"/>
              </a:rPr>
              <a:t>https://geodesy.noaa.gov/web/science_edu/webinar_series/</a:t>
            </a:r>
          </a:p>
          <a:p>
            <a:pPr marL="0" indent="0">
              <a:buNone/>
              <a:defRPr sz="3000">
                <a:solidFill>
                  <a:srgbClr val="17375E"/>
                </a:solidFill>
                <a:latin typeface="Arial"/>
                <a:ea typeface="Arial"/>
                <a:cs typeface="Arial"/>
                <a:sym typeface="Arial"/>
              </a:defRPr>
            </a:pPr>
            <a:r>
              <a:rPr lang="en-US" sz="2000" b="1" dirty="0">
                <a:solidFill>
                  <a:srgbClr val="002E97"/>
                </a:solidFill>
                <a:latin typeface="Arial" panose="020B0604020202020204" pitchFamily="34" charset="0"/>
                <a:cs typeface="Arial" panose="020B0604020202020204" pitchFamily="34" charset="0"/>
              </a:rPr>
              <a:t>Geospatial Summit</a:t>
            </a:r>
            <a:r>
              <a:rPr lang="en-US" sz="2800" b="1" dirty="0">
                <a:solidFill>
                  <a:srgbClr val="002E97"/>
                </a:solidFill>
                <a:latin typeface="Arial" panose="020B0604020202020204" pitchFamily="34" charset="0"/>
                <a:cs typeface="Arial" panose="020B0604020202020204" pitchFamily="34" charset="0"/>
              </a:rPr>
              <a:t> </a:t>
            </a:r>
            <a:r>
              <a:rPr lang="en-US" sz="1600" dirty="0">
                <a:solidFill>
                  <a:srgbClr val="002E97"/>
                </a:solidFill>
                <a:latin typeface="Arial" panose="020B0604020202020204" pitchFamily="34" charset="0"/>
                <a:cs typeface="Arial" panose="020B0604020202020204" pitchFamily="34" charset="0"/>
              </a:rPr>
              <a:t>(2021, 2019 recorded sessions)</a:t>
            </a:r>
          </a:p>
          <a:p>
            <a:pPr marL="457200" lvl="1" indent="0">
              <a:buNone/>
              <a:defRPr sz="3000">
                <a:solidFill>
                  <a:srgbClr val="17375E"/>
                </a:solidFill>
                <a:latin typeface="Arial"/>
                <a:ea typeface="Arial"/>
                <a:cs typeface="Arial"/>
                <a:sym typeface="Arial"/>
              </a:defRPr>
            </a:pPr>
            <a:r>
              <a:rPr lang="en-US" sz="1600" dirty="0">
                <a:solidFill>
                  <a:srgbClr val="002E97"/>
                </a:solidFill>
                <a:latin typeface="Arial" panose="020B0604020202020204" pitchFamily="34" charset="0"/>
                <a:cs typeface="Arial" panose="020B0604020202020204" pitchFamily="34" charset="0"/>
              </a:rPr>
              <a:t>https://geodesy.noaa.gov/geospatial-summit/</a:t>
            </a:r>
          </a:p>
          <a:p>
            <a:pPr marL="0" indent="0">
              <a:buNone/>
              <a:defRPr sz="3000">
                <a:solidFill>
                  <a:srgbClr val="17375E"/>
                </a:solidFill>
                <a:latin typeface="Arial"/>
                <a:ea typeface="Arial"/>
                <a:cs typeface="Arial"/>
                <a:sym typeface="Arial"/>
              </a:defRPr>
            </a:pPr>
            <a:r>
              <a:rPr lang="en-US" sz="2000" b="1" dirty="0">
                <a:solidFill>
                  <a:srgbClr val="002E97"/>
                </a:solidFill>
                <a:latin typeface="Arial" panose="020B0604020202020204" pitchFamily="34" charset="0"/>
                <a:cs typeface="Arial" panose="020B0604020202020204" pitchFamily="34" charset="0"/>
              </a:rPr>
              <a:t>Presentation Library</a:t>
            </a:r>
          </a:p>
          <a:p>
            <a:pPr marL="457200" lvl="1" indent="0">
              <a:buNone/>
              <a:defRPr sz="3000">
                <a:solidFill>
                  <a:srgbClr val="17375E"/>
                </a:solidFill>
                <a:latin typeface="Arial"/>
                <a:ea typeface="Arial"/>
                <a:cs typeface="Arial"/>
                <a:sym typeface="Arial"/>
              </a:defRPr>
            </a:pPr>
            <a:r>
              <a:rPr lang="en-US" sz="1600" dirty="0">
                <a:solidFill>
                  <a:srgbClr val="002E97"/>
                </a:solidFill>
                <a:latin typeface="Arial" panose="020B0604020202020204" pitchFamily="34" charset="0"/>
                <a:cs typeface="Arial" panose="020B0604020202020204" pitchFamily="34" charset="0"/>
              </a:rPr>
              <a:t>https://geodesy.noaa.gov/web/science_edu/presentations_library/</a:t>
            </a:r>
          </a:p>
        </p:txBody>
      </p:sp>
      <p:pic>
        <p:nvPicPr>
          <p:cNvPr id="4" name="Picture 2" descr="2021 Geospatial Summit Image">
            <a:extLst>
              <a:ext uri="{FF2B5EF4-FFF2-40B4-BE49-F238E27FC236}">
                <a16:creationId xmlns:a16="http://schemas.microsoft.com/office/drawing/2014/main" id="{CB0C82C3-1122-4F1D-8B5B-4C68CD69BF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8485" y="2904967"/>
            <a:ext cx="1576179" cy="1576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98060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16B3E0F-B81C-4CED-A58E-E2D943C45236}"/>
              </a:ext>
            </a:extLst>
          </p:cNvPr>
          <p:cNvSpPr>
            <a:spLocks noGrp="1"/>
          </p:cNvSpPr>
          <p:nvPr>
            <p:ph type="title"/>
          </p:nvPr>
        </p:nvSpPr>
        <p:spPr>
          <a:xfrm>
            <a:off x="457200" y="205979"/>
            <a:ext cx="8229600" cy="857250"/>
          </a:xfrm>
        </p:spPr>
        <p:txBody>
          <a:bodyPr>
            <a:normAutofit fontScale="90000"/>
          </a:bodyPr>
          <a:lstStyle/>
          <a:p>
            <a:r>
              <a:rPr lang="en-US" sz="3600" dirty="0">
                <a:solidFill>
                  <a:srgbClr val="002E97"/>
                </a:solidFill>
                <a:latin typeface="+mn-lt"/>
                <a:cs typeface="Times New Roman" panose="02020603050405020304" pitchFamily="18" charset="0"/>
              </a:rPr>
              <a:t>OPUS-Projects 5.2 for RTN/RTK Vectors</a:t>
            </a:r>
          </a:p>
        </p:txBody>
      </p:sp>
      <p:pic>
        <p:nvPicPr>
          <p:cNvPr id="12" name="Content Placeholder 3" descr="Photo of the OPUS Projects Application">
            <a:extLst>
              <a:ext uri="{FF2B5EF4-FFF2-40B4-BE49-F238E27FC236}">
                <a16:creationId xmlns:a16="http://schemas.microsoft.com/office/drawing/2014/main" id="{D9FA2B7A-8AC7-4B3B-963D-1A2DB1213F57}"/>
              </a:ext>
            </a:extLst>
          </p:cNvPr>
          <p:cNvPicPr>
            <a:picLocks noChangeAspect="1"/>
          </p:cNvPicPr>
          <p:nvPr/>
        </p:nvPicPr>
        <p:blipFill>
          <a:blip r:embed="rId4"/>
          <a:stretch>
            <a:fillRect/>
          </a:stretch>
        </p:blipFill>
        <p:spPr>
          <a:xfrm>
            <a:off x="534825" y="915890"/>
            <a:ext cx="8129501" cy="39072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pic>
      <p:sp>
        <p:nvSpPr>
          <p:cNvPr id="13" name="Rectangle 12">
            <a:extLst>
              <a:ext uri="{FF2B5EF4-FFF2-40B4-BE49-F238E27FC236}">
                <a16:creationId xmlns:a16="http://schemas.microsoft.com/office/drawing/2014/main" id="{A66A39CF-2C86-46EC-A1F9-8C9D0D4F4883}"/>
              </a:ext>
            </a:extLst>
          </p:cNvPr>
          <p:cNvSpPr/>
          <p:nvPr/>
        </p:nvSpPr>
        <p:spPr>
          <a:xfrm>
            <a:off x="1433619" y="4400621"/>
            <a:ext cx="6453082" cy="52322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US" altLang="en-US" sz="1400" dirty="0">
                <a:latin typeface="Arial" panose="020B0604020202020204" pitchFamily="34" charset="0"/>
                <a:cs typeface="Arial" panose="020B0604020202020204" pitchFamily="34" charset="0"/>
              </a:rPr>
              <a:t>NGS is developing a new Standardized </a:t>
            </a:r>
            <a:r>
              <a:rPr lang="en-US" altLang="en-US" sz="1400" b="1" u="sng" dirty="0">
                <a:latin typeface="Arial" panose="020B0604020202020204" pitchFamily="34" charset="0"/>
                <a:cs typeface="Arial" panose="020B0604020202020204" pitchFamily="34" charset="0"/>
              </a:rPr>
              <a:t>G</a:t>
            </a:r>
            <a:r>
              <a:rPr lang="en-US" altLang="en-US" sz="1400" dirty="0">
                <a:latin typeface="Arial" panose="020B0604020202020204" pitchFamily="34" charset="0"/>
                <a:cs typeface="Arial" panose="020B0604020202020204" pitchFamily="34" charset="0"/>
              </a:rPr>
              <a:t>NSS </a:t>
            </a:r>
            <a:r>
              <a:rPr lang="en-US" altLang="en-US" sz="1400" b="1" u="sng" dirty="0">
                <a:latin typeface="Arial" panose="020B0604020202020204" pitchFamily="34" charset="0"/>
                <a:cs typeface="Arial" panose="020B0604020202020204" pitchFamily="34" charset="0"/>
              </a:rPr>
              <a:t>V</a:t>
            </a:r>
            <a:r>
              <a:rPr lang="en-US" altLang="en-US" sz="1400" dirty="0">
                <a:latin typeface="Arial" panose="020B0604020202020204" pitchFamily="34" charset="0"/>
                <a:cs typeface="Arial" panose="020B0604020202020204" pitchFamily="34" charset="0"/>
              </a:rPr>
              <a:t>ector </a:t>
            </a:r>
            <a:r>
              <a:rPr lang="en-US" altLang="en-US" sz="1400" dirty="0" err="1">
                <a:latin typeface="Arial" panose="020B0604020202020204" pitchFamily="34" charset="0"/>
                <a:cs typeface="Arial" panose="020B0604020202020204" pitchFamily="34" charset="0"/>
              </a:rPr>
              <a:t>E</a:t>
            </a:r>
            <a:r>
              <a:rPr lang="en-US" altLang="en-US" sz="1400" b="1" u="sng" dirty="0" err="1">
                <a:latin typeface="Arial" panose="020B0604020202020204" pitchFamily="34" charset="0"/>
                <a:cs typeface="Arial" panose="020B0604020202020204" pitchFamily="34" charset="0"/>
              </a:rPr>
              <a:t>X</a:t>
            </a:r>
            <a:r>
              <a:rPr lang="en-US" altLang="en-US" sz="1400" dirty="0" err="1">
                <a:latin typeface="Arial" panose="020B0604020202020204" pitchFamily="34" charset="0"/>
                <a:cs typeface="Arial" panose="020B0604020202020204" pitchFamily="34" charset="0"/>
              </a:rPr>
              <a:t>change</a:t>
            </a:r>
            <a:r>
              <a:rPr lang="en-US" altLang="en-US" sz="1400" dirty="0">
                <a:latin typeface="Arial" panose="020B0604020202020204" pitchFamily="34" charset="0"/>
                <a:cs typeface="Arial" panose="020B0604020202020204" pitchFamily="34" charset="0"/>
              </a:rPr>
              <a:t> Format (GVX) that will be used to ingest vectors into OPUS Projects </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895026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16B3E0F-B81C-4CED-A58E-E2D943C45236}"/>
              </a:ext>
            </a:extLst>
          </p:cNvPr>
          <p:cNvSpPr>
            <a:spLocks noGrp="1"/>
          </p:cNvSpPr>
          <p:nvPr>
            <p:ph type="title"/>
          </p:nvPr>
        </p:nvSpPr>
        <p:spPr>
          <a:xfrm>
            <a:off x="457200" y="205979"/>
            <a:ext cx="8229600" cy="857250"/>
          </a:xfrm>
        </p:spPr>
        <p:txBody>
          <a:bodyPr>
            <a:normAutofit fontScale="90000"/>
          </a:bodyPr>
          <a:lstStyle/>
          <a:p>
            <a:r>
              <a:rPr lang="en-US" sz="3600" dirty="0">
                <a:solidFill>
                  <a:srgbClr val="002E97"/>
                </a:solidFill>
                <a:latin typeface="+mn-lt"/>
                <a:cs typeface="Times New Roman" panose="02020603050405020304" pitchFamily="18" charset="0"/>
              </a:rPr>
              <a:t>OPUS-Projects 5.2 for RTN/RTK Vectors</a:t>
            </a:r>
          </a:p>
        </p:txBody>
      </p:sp>
      <p:pic>
        <p:nvPicPr>
          <p:cNvPr id="6" name="Content Placeholder 3" descr="Photo of the OPUS Projects Application">
            <a:extLst>
              <a:ext uri="{FF2B5EF4-FFF2-40B4-BE49-F238E27FC236}">
                <a16:creationId xmlns:a16="http://schemas.microsoft.com/office/drawing/2014/main" id="{36B34B0B-8B6D-442D-9C2F-01CA8CAFA203}"/>
              </a:ext>
            </a:extLst>
          </p:cNvPr>
          <p:cNvPicPr>
            <a:picLocks noChangeAspect="1"/>
          </p:cNvPicPr>
          <p:nvPr/>
        </p:nvPicPr>
        <p:blipFill>
          <a:blip r:embed="rId4"/>
          <a:stretch>
            <a:fillRect/>
          </a:stretch>
        </p:blipFill>
        <p:spPr>
          <a:xfrm>
            <a:off x="304800" y="1057042"/>
            <a:ext cx="8280400" cy="3912389"/>
          </a:xfrm>
          <a:prstGeom prst="rect">
            <a:avLst/>
          </a:prstGeom>
        </p:spPr>
      </p:pic>
    </p:spTree>
    <p:extLst>
      <p:ext uri="{BB962C8B-B14F-4D97-AF65-F5344CB8AC3E}">
        <p14:creationId xmlns:p14="http://schemas.microsoft.com/office/powerpoint/2010/main" val="12657352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0" y="3134143"/>
            <a:ext cx="3260561" cy="857250"/>
          </a:xfrm>
        </p:spPr>
        <p:txBody>
          <a:bodyPr>
            <a:normAutofit/>
          </a:bodyPr>
          <a:lstStyle/>
          <a:p>
            <a:r>
              <a:rPr lang="en-US" sz="3600" dirty="0">
                <a:solidFill>
                  <a:srgbClr val="002E97"/>
                </a:solidFill>
                <a:latin typeface="+mn-lt"/>
                <a:cs typeface="Times New Roman" panose="02020603050405020304" pitchFamily="18" charset="0"/>
              </a:rPr>
              <a:t>Questions?</a:t>
            </a:r>
          </a:p>
        </p:txBody>
      </p:sp>
      <p:grpSp>
        <p:nvGrpSpPr>
          <p:cNvPr id="3" name="Group 2">
            <a:extLst>
              <a:ext uri="{FF2B5EF4-FFF2-40B4-BE49-F238E27FC236}">
                <a16:creationId xmlns:a16="http://schemas.microsoft.com/office/drawing/2014/main" id="{9DA85D5B-6E00-4F4E-B1BA-FCDF0FCCA0A1}"/>
              </a:ext>
            </a:extLst>
          </p:cNvPr>
          <p:cNvGrpSpPr/>
          <p:nvPr/>
        </p:nvGrpSpPr>
        <p:grpSpPr>
          <a:xfrm>
            <a:off x="457199" y="3378102"/>
            <a:ext cx="2480266" cy="1526082"/>
            <a:chOff x="471381" y="2552522"/>
            <a:chExt cx="2480266" cy="1201682"/>
          </a:xfrm>
        </p:grpSpPr>
        <p:sp>
          <p:nvSpPr>
            <p:cNvPr id="5" name="TextBox 3">
              <a:extLst>
                <a:ext uri="{FF2B5EF4-FFF2-40B4-BE49-F238E27FC236}">
                  <a16:creationId xmlns:a16="http://schemas.microsoft.com/office/drawing/2014/main" id="{6AC98968-F54A-4B6F-A2E5-F69379F7B634}"/>
                </a:ext>
              </a:extLst>
            </p:cNvPr>
            <p:cNvSpPr txBox="1"/>
            <p:nvPr/>
          </p:nvSpPr>
          <p:spPr>
            <a:xfrm>
              <a:off x="590542" y="2552522"/>
              <a:ext cx="2361105" cy="2908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ctr">
                <a:defRPr>
                  <a:solidFill>
                    <a:srgbClr val="17375E"/>
                  </a:solidFill>
                  <a:latin typeface="Times New Roman"/>
                  <a:ea typeface="Times New Roman"/>
                  <a:cs typeface="Times New Roman"/>
                  <a:sym typeface="Times New Roman"/>
                </a:defRPr>
              </a:pPr>
              <a:endParaRPr lang="en-US" dirty="0">
                <a:solidFill>
                  <a:srgbClr val="002E97"/>
                </a:solidFill>
              </a:endParaRPr>
            </a:p>
          </p:txBody>
        </p:sp>
        <p:sp>
          <p:nvSpPr>
            <p:cNvPr id="6" name="TextBox 4">
              <a:extLst>
                <a:ext uri="{FF2B5EF4-FFF2-40B4-BE49-F238E27FC236}">
                  <a16:creationId xmlns:a16="http://schemas.microsoft.com/office/drawing/2014/main" id="{C56185F2-A80C-4EF9-BF5C-B6D696CED3D3}"/>
                </a:ext>
              </a:extLst>
            </p:cNvPr>
            <p:cNvSpPr txBox="1"/>
            <p:nvPr/>
          </p:nvSpPr>
          <p:spPr>
            <a:xfrm>
              <a:off x="471381" y="3245264"/>
              <a:ext cx="2391038" cy="5089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a:solidFill>
                    <a:srgbClr val="17375E"/>
                  </a:solidFill>
                  <a:latin typeface="Times New Roman"/>
                  <a:ea typeface="Times New Roman"/>
                  <a:cs typeface="Times New Roman"/>
                  <a:sym typeface="Times New Roman"/>
                </a:defRPr>
              </a:pPr>
              <a:r>
                <a:rPr dirty="0">
                  <a:solidFill>
                    <a:srgbClr val="002E97"/>
                  </a:solidFill>
                  <a:latin typeface="Arial" panose="020B0604020202020204" pitchFamily="34" charset="0"/>
                  <a:cs typeface="Arial" panose="020B0604020202020204" pitchFamily="34" charset="0"/>
                </a:rPr>
                <a:t>Brian Shaw</a:t>
              </a:r>
            </a:p>
            <a:p>
              <a:pPr algn="r">
                <a:defRPr>
                  <a:solidFill>
                    <a:srgbClr val="17375E"/>
                  </a:solidFill>
                  <a:latin typeface="Times New Roman"/>
                  <a:ea typeface="Times New Roman"/>
                  <a:cs typeface="Times New Roman"/>
                  <a:sym typeface="Times New Roman"/>
                </a:defRPr>
              </a:pPr>
              <a:r>
                <a:rPr dirty="0">
                  <a:solidFill>
                    <a:srgbClr val="002E97"/>
                  </a:solidFill>
                  <a:latin typeface="Arial" panose="020B0604020202020204" pitchFamily="34" charset="0"/>
                  <a:cs typeface="Arial" panose="020B0604020202020204" pitchFamily="34" charset="0"/>
                </a:rPr>
                <a:t>brian.shaw@noaa.gov</a:t>
              </a:r>
            </a:p>
          </p:txBody>
        </p:sp>
      </p:grpSp>
      <p:pic>
        <p:nvPicPr>
          <p:cNvPr id="7" name="C:\Users\Brian.Shaw\Desktop\combined_dov.png" descr="Map of the Magnitude of the Deflection of the Vertical for the Conterminous US">
            <a:extLst>
              <a:ext uri="{FF2B5EF4-FFF2-40B4-BE49-F238E27FC236}">
                <a16:creationId xmlns:a16="http://schemas.microsoft.com/office/drawing/2014/main" id="{1CDD02DD-BCE0-4E0C-840B-C84DA77ABDFD}"/>
              </a:ext>
            </a:extLst>
          </p:cNvPr>
          <p:cNvPicPr>
            <a:picLocks noChangeAspect="1"/>
          </p:cNvPicPr>
          <p:nvPr/>
        </p:nvPicPr>
        <p:blipFill>
          <a:blip r:embed="rId4"/>
          <a:stretch>
            <a:fillRect/>
          </a:stretch>
        </p:blipFill>
        <p:spPr>
          <a:xfrm>
            <a:off x="3260561" y="714651"/>
            <a:ext cx="5749236" cy="4328461"/>
          </a:xfrm>
          <a:prstGeom prst="rect">
            <a:avLst/>
          </a:prstGeom>
          <a:ln w="12700">
            <a:miter lim="400000"/>
          </a:ln>
        </p:spPr>
      </p:pic>
      <p:sp>
        <p:nvSpPr>
          <p:cNvPr id="8" name="Magnitude of the Deflection of the Vertical">
            <a:extLst>
              <a:ext uri="{FF2B5EF4-FFF2-40B4-BE49-F238E27FC236}">
                <a16:creationId xmlns:a16="http://schemas.microsoft.com/office/drawing/2014/main" id="{70250748-2E33-4D2A-BCE0-58408647A93C}"/>
              </a:ext>
            </a:extLst>
          </p:cNvPr>
          <p:cNvSpPr txBox="1"/>
          <p:nvPr/>
        </p:nvSpPr>
        <p:spPr>
          <a:xfrm>
            <a:off x="4122943" y="381910"/>
            <a:ext cx="3678249"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600"/>
            </a:lvl1pPr>
          </a:lstStyle>
          <a:p>
            <a:r>
              <a:rPr dirty="0">
                <a:solidFill>
                  <a:srgbClr val="002E97"/>
                </a:solidFill>
              </a:rPr>
              <a:t>Magnitude of the Deflection of the Vertical</a:t>
            </a:r>
          </a:p>
        </p:txBody>
      </p:sp>
      <p:pic>
        <p:nvPicPr>
          <p:cNvPr id="9" name="Picture 8" descr="Animated gif of a spinning Geoid">
            <a:extLst>
              <a:ext uri="{FF2B5EF4-FFF2-40B4-BE49-F238E27FC236}">
                <a16:creationId xmlns:a16="http://schemas.microsoft.com/office/drawing/2014/main" id="{FD3EC7A1-49C9-4A67-A60F-ADA8B4D4D9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6779" y="486842"/>
            <a:ext cx="2480266" cy="2026559"/>
          </a:xfrm>
          <a:prstGeom prst="rect">
            <a:avLst/>
          </a:prstGeom>
        </p:spPr>
      </p:pic>
    </p:spTree>
    <p:extLst>
      <p:ext uri="{BB962C8B-B14F-4D97-AF65-F5344CB8AC3E}">
        <p14:creationId xmlns:p14="http://schemas.microsoft.com/office/powerpoint/2010/main" val="14828260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7C81AD6-8E54-44E3-AFE8-3FE913F0A9E6}"/>
              </a:ext>
            </a:extLst>
          </p:cNvPr>
          <p:cNvSpPr>
            <a:spLocks noGrp="1"/>
          </p:cNvSpPr>
          <p:nvPr>
            <p:ph type="title"/>
          </p:nvPr>
        </p:nvSpPr>
        <p:spPr>
          <a:xfrm>
            <a:off x="457200" y="205979"/>
            <a:ext cx="8229600" cy="857250"/>
          </a:xfrm>
        </p:spPr>
        <p:txBody>
          <a:bodyPr>
            <a:noAutofit/>
          </a:bodyPr>
          <a:lstStyle/>
          <a:p>
            <a:r>
              <a:rPr lang="en-US" sz="3200" dirty="0">
                <a:solidFill>
                  <a:srgbClr val="002E97"/>
                </a:solidFill>
                <a:latin typeface="+mn-lt"/>
                <a:cs typeface="Times New Roman" panose="02020603050405020304" pitchFamily="18" charset="0"/>
              </a:rPr>
              <a:t>NGS Resources – Educational Videos</a:t>
            </a:r>
          </a:p>
        </p:txBody>
      </p:sp>
      <p:sp>
        <p:nvSpPr>
          <p:cNvPr id="9" name="Rectangle 2">
            <a:extLst>
              <a:ext uri="{FF2B5EF4-FFF2-40B4-BE49-F238E27FC236}">
                <a16:creationId xmlns:a16="http://schemas.microsoft.com/office/drawing/2014/main" id="{71C68E38-1754-437F-96F6-AD921B12F15F}"/>
              </a:ext>
            </a:extLst>
          </p:cNvPr>
          <p:cNvSpPr txBox="1"/>
          <p:nvPr/>
        </p:nvSpPr>
        <p:spPr>
          <a:xfrm>
            <a:off x="993924" y="4638695"/>
            <a:ext cx="6497931" cy="3385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lvl="1">
              <a:defRPr sz="3000">
                <a:solidFill>
                  <a:srgbClr val="17375E"/>
                </a:solidFill>
                <a:latin typeface="Arial"/>
                <a:ea typeface="Arial"/>
                <a:cs typeface="Arial"/>
                <a:sym typeface="Arial"/>
              </a:defRPr>
            </a:pPr>
            <a:r>
              <a:rPr lang="en-US" sz="1600" dirty="0">
                <a:solidFill>
                  <a:srgbClr val="002E97"/>
                </a:solidFill>
                <a:latin typeface="Arial" panose="020B0604020202020204" pitchFamily="34" charset="0"/>
                <a:cs typeface="Arial" panose="020B0604020202020204" pitchFamily="34" charset="0"/>
              </a:rPr>
              <a:t>https://geodesy.noaa.gov/datums/newdatums/WatchVideos.shtml</a:t>
            </a:r>
          </a:p>
        </p:txBody>
      </p:sp>
      <p:pic>
        <p:nvPicPr>
          <p:cNvPr id="10" name="Picture 9" descr="Video Library Text">
            <a:extLst>
              <a:ext uri="{FF2B5EF4-FFF2-40B4-BE49-F238E27FC236}">
                <a16:creationId xmlns:a16="http://schemas.microsoft.com/office/drawing/2014/main" id="{EF276A99-1ED2-4CF0-A44A-91BE130F7BCE}"/>
              </a:ext>
            </a:extLst>
          </p:cNvPr>
          <p:cNvPicPr>
            <a:picLocks noChangeAspect="1"/>
          </p:cNvPicPr>
          <p:nvPr/>
        </p:nvPicPr>
        <p:blipFill>
          <a:blip r:embed="rId3"/>
          <a:stretch>
            <a:fillRect/>
          </a:stretch>
        </p:blipFill>
        <p:spPr>
          <a:xfrm>
            <a:off x="1724381" y="978852"/>
            <a:ext cx="5695238" cy="1009524"/>
          </a:xfrm>
          <a:prstGeom prst="rect">
            <a:avLst/>
          </a:prstGeom>
        </p:spPr>
      </p:pic>
      <p:pic>
        <p:nvPicPr>
          <p:cNvPr id="11" name="Picture 10" descr="Video Library thumbnails group 1">
            <a:extLst>
              <a:ext uri="{FF2B5EF4-FFF2-40B4-BE49-F238E27FC236}">
                <a16:creationId xmlns:a16="http://schemas.microsoft.com/office/drawing/2014/main" id="{9A983B8E-E354-4619-964E-39FE251C70AC}"/>
              </a:ext>
            </a:extLst>
          </p:cNvPr>
          <p:cNvPicPr>
            <a:picLocks noChangeAspect="1"/>
          </p:cNvPicPr>
          <p:nvPr/>
        </p:nvPicPr>
        <p:blipFill>
          <a:blip r:embed="rId4"/>
          <a:stretch>
            <a:fillRect/>
          </a:stretch>
        </p:blipFill>
        <p:spPr>
          <a:xfrm>
            <a:off x="286261" y="2055529"/>
            <a:ext cx="4329327" cy="2583165"/>
          </a:xfrm>
          <a:prstGeom prst="rect">
            <a:avLst/>
          </a:prstGeom>
        </p:spPr>
      </p:pic>
      <p:pic>
        <p:nvPicPr>
          <p:cNvPr id="12" name="Picture 11" descr="Video Library thumbnails group 2">
            <a:extLst>
              <a:ext uri="{FF2B5EF4-FFF2-40B4-BE49-F238E27FC236}">
                <a16:creationId xmlns:a16="http://schemas.microsoft.com/office/drawing/2014/main" id="{F96DE9A1-3C0B-4E34-B062-3C9E482F195D}"/>
              </a:ext>
            </a:extLst>
          </p:cNvPr>
          <p:cNvPicPr>
            <a:picLocks noChangeAspect="1"/>
          </p:cNvPicPr>
          <p:nvPr/>
        </p:nvPicPr>
        <p:blipFill>
          <a:blip r:embed="rId5"/>
          <a:stretch>
            <a:fillRect/>
          </a:stretch>
        </p:blipFill>
        <p:spPr>
          <a:xfrm>
            <a:off x="4789324" y="2055529"/>
            <a:ext cx="3988916" cy="2584554"/>
          </a:xfrm>
          <a:prstGeom prst="rect">
            <a:avLst/>
          </a:prstGeom>
        </p:spPr>
      </p:pic>
    </p:spTree>
    <p:extLst>
      <p:ext uri="{BB962C8B-B14F-4D97-AF65-F5344CB8AC3E}">
        <p14:creationId xmlns:p14="http://schemas.microsoft.com/office/powerpoint/2010/main" val="30405457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C9B89-CCC6-410B-9D2A-8FAB8FF7DCD7}"/>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NGS Resources – Online Lessons</a:t>
            </a:r>
          </a:p>
        </p:txBody>
      </p:sp>
      <p:sp>
        <p:nvSpPr>
          <p:cNvPr id="3" name="Rectangle 2">
            <a:extLst>
              <a:ext uri="{FF2B5EF4-FFF2-40B4-BE49-F238E27FC236}">
                <a16:creationId xmlns:a16="http://schemas.microsoft.com/office/drawing/2014/main" id="{EBC73D6D-6328-43BA-BAA1-78DC22616CBD}"/>
              </a:ext>
            </a:extLst>
          </p:cNvPr>
          <p:cNvSpPr txBox="1"/>
          <p:nvPr/>
        </p:nvSpPr>
        <p:spPr>
          <a:xfrm>
            <a:off x="687444" y="4569509"/>
            <a:ext cx="6993259" cy="3385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lvl="1">
              <a:defRPr sz="3000">
                <a:solidFill>
                  <a:srgbClr val="17375E"/>
                </a:solidFill>
                <a:latin typeface="Arial"/>
                <a:ea typeface="Arial"/>
                <a:cs typeface="Arial"/>
                <a:sym typeface="Arial"/>
              </a:defRPr>
            </a:pPr>
            <a:r>
              <a:rPr lang="en-US" sz="1600" dirty="0">
                <a:solidFill>
                  <a:srgbClr val="002E97"/>
                </a:solidFill>
                <a:latin typeface="Arial" panose="020B0604020202020204" pitchFamily="34" charset="0"/>
                <a:cs typeface="Arial" panose="020B0604020202020204" pitchFamily="34" charset="0"/>
              </a:rPr>
              <a:t>https://geodesy.noaa.gov/web/science_edu/online_lessons/index.shtml</a:t>
            </a:r>
          </a:p>
        </p:txBody>
      </p:sp>
      <p:grpSp>
        <p:nvGrpSpPr>
          <p:cNvPr id="4" name="Group 3" descr="Online Lessons Thumbnails">
            <a:extLst>
              <a:ext uri="{FF2B5EF4-FFF2-40B4-BE49-F238E27FC236}">
                <a16:creationId xmlns:a16="http://schemas.microsoft.com/office/drawing/2014/main" id="{E62391F4-5344-4FAA-812F-F88B84C27DE9}"/>
              </a:ext>
            </a:extLst>
          </p:cNvPr>
          <p:cNvGrpSpPr/>
          <p:nvPr/>
        </p:nvGrpSpPr>
        <p:grpSpPr>
          <a:xfrm>
            <a:off x="174663" y="2592902"/>
            <a:ext cx="8795601" cy="1822323"/>
            <a:chOff x="220383" y="2528894"/>
            <a:chExt cx="8795601" cy="1822323"/>
          </a:xfrm>
        </p:grpSpPr>
        <p:pic>
          <p:nvPicPr>
            <p:cNvPr id="5" name="Picture 4">
              <a:extLst>
                <a:ext uri="{FF2B5EF4-FFF2-40B4-BE49-F238E27FC236}">
                  <a16:creationId xmlns:a16="http://schemas.microsoft.com/office/drawing/2014/main" id="{8193A5C5-8F33-42C0-9320-F67266F17C19}"/>
                </a:ext>
              </a:extLst>
            </p:cNvPr>
            <p:cNvPicPr>
              <a:picLocks noChangeAspect="1"/>
            </p:cNvPicPr>
            <p:nvPr/>
          </p:nvPicPr>
          <p:blipFill>
            <a:blip r:embed="rId3"/>
            <a:stretch>
              <a:fillRect/>
            </a:stretch>
          </p:blipFill>
          <p:spPr>
            <a:xfrm>
              <a:off x="220383" y="2548534"/>
              <a:ext cx="5230188" cy="1778439"/>
            </a:xfrm>
            <a:prstGeom prst="rect">
              <a:avLst/>
            </a:prstGeom>
          </p:spPr>
        </p:pic>
        <p:pic>
          <p:nvPicPr>
            <p:cNvPr id="6" name="Picture 5">
              <a:extLst>
                <a:ext uri="{FF2B5EF4-FFF2-40B4-BE49-F238E27FC236}">
                  <a16:creationId xmlns:a16="http://schemas.microsoft.com/office/drawing/2014/main" id="{72E822F4-3BAC-4021-8D31-5343ECE71F3B}"/>
                </a:ext>
              </a:extLst>
            </p:cNvPr>
            <p:cNvPicPr>
              <a:picLocks noChangeAspect="1"/>
            </p:cNvPicPr>
            <p:nvPr/>
          </p:nvPicPr>
          <p:blipFill>
            <a:blip r:embed="rId4"/>
            <a:stretch>
              <a:fillRect/>
            </a:stretch>
          </p:blipFill>
          <p:spPr>
            <a:xfrm>
              <a:off x="5450571" y="2528894"/>
              <a:ext cx="3565413" cy="1822323"/>
            </a:xfrm>
            <a:prstGeom prst="rect">
              <a:avLst/>
            </a:prstGeom>
          </p:spPr>
        </p:pic>
      </p:grpSp>
      <p:grpSp>
        <p:nvGrpSpPr>
          <p:cNvPr id="7" name="Group 6" descr="Online Lessons Text">
            <a:extLst>
              <a:ext uri="{FF2B5EF4-FFF2-40B4-BE49-F238E27FC236}">
                <a16:creationId xmlns:a16="http://schemas.microsoft.com/office/drawing/2014/main" id="{9BBB0BDD-CA3A-4286-9CAC-51AC68445B1A}"/>
              </a:ext>
            </a:extLst>
          </p:cNvPr>
          <p:cNvGrpSpPr/>
          <p:nvPr/>
        </p:nvGrpSpPr>
        <p:grpSpPr>
          <a:xfrm>
            <a:off x="64008" y="1048557"/>
            <a:ext cx="9015984" cy="1456093"/>
            <a:chOff x="64008" y="1048557"/>
            <a:chExt cx="9015984" cy="1456093"/>
          </a:xfrm>
        </p:grpSpPr>
        <p:sp>
          <p:nvSpPr>
            <p:cNvPr id="8" name="Rectangle 7">
              <a:extLst>
                <a:ext uri="{FF2B5EF4-FFF2-40B4-BE49-F238E27FC236}">
                  <a16:creationId xmlns:a16="http://schemas.microsoft.com/office/drawing/2014/main" id="{A1A75367-C477-4532-A1BB-D4CA840084D6}"/>
                </a:ext>
              </a:extLst>
            </p:cNvPr>
            <p:cNvSpPr/>
            <p:nvPr/>
          </p:nvSpPr>
          <p:spPr>
            <a:xfrm>
              <a:off x="64008" y="1048557"/>
              <a:ext cx="9015984" cy="1456093"/>
            </a:xfrm>
            <a:prstGeom prst="rect">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pic>
          <p:nvPicPr>
            <p:cNvPr id="9" name="Picture 8">
              <a:extLst>
                <a:ext uri="{FF2B5EF4-FFF2-40B4-BE49-F238E27FC236}">
                  <a16:creationId xmlns:a16="http://schemas.microsoft.com/office/drawing/2014/main" id="{A30D8AC3-05A6-4485-81E5-77AFF748E6E9}"/>
                </a:ext>
              </a:extLst>
            </p:cNvPr>
            <p:cNvPicPr>
              <a:picLocks noChangeAspect="1"/>
            </p:cNvPicPr>
            <p:nvPr/>
          </p:nvPicPr>
          <p:blipFill rotWithShape="1">
            <a:blip r:embed="rId5"/>
            <a:srcRect t="53545" r="50694"/>
            <a:stretch/>
          </p:blipFill>
          <p:spPr>
            <a:xfrm>
              <a:off x="6089904" y="1081919"/>
              <a:ext cx="2774740" cy="956558"/>
            </a:xfrm>
            <a:prstGeom prst="rect">
              <a:avLst/>
            </a:prstGeom>
          </p:spPr>
        </p:pic>
        <p:pic>
          <p:nvPicPr>
            <p:cNvPr id="10" name="Picture 9">
              <a:extLst>
                <a:ext uri="{FF2B5EF4-FFF2-40B4-BE49-F238E27FC236}">
                  <a16:creationId xmlns:a16="http://schemas.microsoft.com/office/drawing/2014/main" id="{01635A10-E55E-4D96-A270-8D8CDD035611}"/>
                </a:ext>
              </a:extLst>
            </p:cNvPr>
            <p:cNvPicPr>
              <a:picLocks noChangeAspect="1"/>
            </p:cNvPicPr>
            <p:nvPr/>
          </p:nvPicPr>
          <p:blipFill rotWithShape="1">
            <a:blip r:embed="rId6"/>
            <a:srcRect/>
            <a:stretch/>
          </p:blipFill>
          <p:spPr>
            <a:xfrm>
              <a:off x="168618" y="1081919"/>
              <a:ext cx="5770958" cy="1295521"/>
            </a:xfrm>
            <a:prstGeom prst="rect">
              <a:avLst/>
            </a:prstGeom>
          </p:spPr>
        </p:pic>
      </p:grpSp>
    </p:spTree>
    <p:extLst>
      <p:ext uri="{BB962C8B-B14F-4D97-AF65-F5344CB8AC3E}">
        <p14:creationId xmlns:p14="http://schemas.microsoft.com/office/powerpoint/2010/main" val="1129928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1402104"/>
          </a:xfrm>
        </p:spPr>
        <p:txBody>
          <a:bodyPr>
            <a:normAutofit/>
          </a:bodyPr>
          <a:lstStyle/>
          <a:p>
            <a:r>
              <a:rPr lang="en-US" dirty="0">
                <a:solidFill>
                  <a:srgbClr val="002E97"/>
                </a:solidFill>
                <a:latin typeface="+mn-lt"/>
                <a:cs typeface="Times New Roman" panose="02020603050405020304" pitchFamily="18" charset="0"/>
              </a:rPr>
              <a:t>NOAA and NGS</a:t>
            </a:r>
            <a:br>
              <a:rPr lang="en-US" dirty="0">
                <a:solidFill>
                  <a:srgbClr val="002E97"/>
                </a:solidFill>
                <a:latin typeface="+mn-lt"/>
                <a:cs typeface="Times New Roman" panose="02020603050405020304" pitchFamily="18" charset="0"/>
              </a:rPr>
            </a:br>
            <a:r>
              <a:rPr lang="en-US" sz="2400" dirty="0">
                <a:solidFill>
                  <a:srgbClr val="002E97"/>
                </a:solidFill>
                <a:latin typeface="+mn-lt"/>
                <a:cs typeface="Times New Roman" panose="02020603050405020304" pitchFamily="18" charset="0"/>
              </a:rPr>
              <a:t>Our Nation’s First Civilian Science Agency</a:t>
            </a:r>
            <a:endParaRPr lang="en-US" dirty="0">
              <a:solidFill>
                <a:srgbClr val="002E97"/>
              </a:solidFill>
              <a:latin typeface="+mn-lt"/>
              <a:cs typeface="Times New Roman" panose="02020603050405020304" pitchFamily="18" charset="0"/>
            </a:endParaRPr>
          </a:p>
        </p:txBody>
      </p:sp>
      <p:cxnSp>
        <p:nvCxnSpPr>
          <p:cNvPr id="4" name="Straight Connector 3">
            <a:extLst>
              <a:ext uri="{FF2B5EF4-FFF2-40B4-BE49-F238E27FC236}">
                <a16:creationId xmlns:a16="http://schemas.microsoft.com/office/drawing/2014/main" id="{05AFA5C9-5EE1-4D19-8788-D5F261DCCF94}"/>
              </a:ext>
            </a:extLst>
          </p:cNvPr>
          <p:cNvCxnSpPr>
            <a:cxnSpLocks/>
          </p:cNvCxnSpPr>
          <p:nvPr/>
        </p:nvCxnSpPr>
        <p:spPr>
          <a:xfrm>
            <a:off x="1756910" y="1030430"/>
            <a:ext cx="5676531" cy="0"/>
          </a:xfrm>
          <a:prstGeom prst="line">
            <a:avLst/>
          </a:prstGeom>
          <a:ln w="12700">
            <a:solidFill>
              <a:srgbClr val="002E97"/>
            </a:solidFill>
          </a:ln>
        </p:spPr>
        <p:style>
          <a:lnRef idx="1">
            <a:schemeClr val="accent1"/>
          </a:lnRef>
          <a:fillRef idx="0">
            <a:schemeClr val="accent1"/>
          </a:fillRef>
          <a:effectRef idx="0">
            <a:schemeClr val="accent1"/>
          </a:effectRef>
          <a:fontRef idx="minor">
            <a:schemeClr val="tx1"/>
          </a:fontRef>
        </p:style>
      </p:cxnSp>
      <p:pic>
        <p:nvPicPr>
          <p:cNvPr id="6" name="Picture 5" descr="US Coast and Geodetic Survey Logo">
            <a:extLst>
              <a:ext uri="{FF2B5EF4-FFF2-40B4-BE49-F238E27FC236}">
                <a16:creationId xmlns:a16="http://schemas.microsoft.com/office/drawing/2014/main" id="{28933AAF-1903-4356-BDF8-AA54DF632B7F}"/>
              </a:ext>
            </a:extLst>
          </p:cNvPr>
          <p:cNvPicPr>
            <a:picLocks noChangeAspect="1"/>
          </p:cNvPicPr>
          <p:nvPr/>
        </p:nvPicPr>
        <p:blipFill>
          <a:blip r:embed="rId4"/>
          <a:stretch>
            <a:fillRect/>
          </a:stretch>
        </p:blipFill>
        <p:spPr>
          <a:xfrm>
            <a:off x="5365658" y="2197747"/>
            <a:ext cx="1421356" cy="1459928"/>
          </a:xfrm>
          <a:prstGeom prst="rect">
            <a:avLst/>
          </a:prstGeom>
          <a:ln w="12700">
            <a:miter lim="400000"/>
          </a:ln>
        </p:spPr>
      </p:pic>
      <p:sp>
        <p:nvSpPr>
          <p:cNvPr id="7" name="TextBox 12">
            <a:extLst>
              <a:ext uri="{FF2B5EF4-FFF2-40B4-BE49-F238E27FC236}">
                <a16:creationId xmlns:a16="http://schemas.microsoft.com/office/drawing/2014/main" id="{CBD1122B-EBB1-443E-A3C4-DE8805DDDE33}"/>
              </a:ext>
            </a:extLst>
          </p:cNvPr>
          <p:cNvSpPr txBox="1"/>
          <p:nvPr/>
        </p:nvSpPr>
        <p:spPr>
          <a:xfrm>
            <a:off x="137515" y="4215622"/>
            <a:ext cx="1664877" cy="7386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400" b="1">
                <a:solidFill>
                  <a:srgbClr val="C00000"/>
                </a:solidFill>
                <a:latin typeface="Arial"/>
                <a:ea typeface="Arial"/>
                <a:cs typeface="Arial"/>
                <a:sym typeface="Arial"/>
              </a:defRPr>
            </a:pPr>
            <a:r>
              <a:rPr dirty="0"/>
              <a:t>1807</a:t>
            </a:r>
          </a:p>
          <a:p>
            <a:pPr>
              <a:defRPr sz="1400">
                <a:latin typeface="Arial"/>
                <a:ea typeface="Arial"/>
                <a:cs typeface="Arial"/>
                <a:sym typeface="Arial"/>
              </a:defRPr>
            </a:pPr>
            <a:r>
              <a:rPr dirty="0">
                <a:solidFill>
                  <a:srgbClr val="002E97"/>
                </a:solidFill>
              </a:rPr>
              <a:t>Thomas Jefferson</a:t>
            </a:r>
          </a:p>
          <a:p>
            <a:pPr>
              <a:defRPr sz="1400">
                <a:latin typeface="Arial"/>
                <a:ea typeface="Arial"/>
                <a:cs typeface="Arial"/>
                <a:sym typeface="Arial"/>
              </a:defRPr>
            </a:pPr>
            <a:r>
              <a:rPr dirty="0">
                <a:solidFill>
                  <a:srgbClr val="002E97"/>
                </a:solidFill>
              </a:rPr>
              <a:t>Survey of the Coast</a:t>
            </a:r>
          </a:p>
        </p:txBody>
      </p:sp>
      <p:sp>
        <p:nvSpPr>
          <p:cNvPr id="8" name="TextBox 13">
            <a:extLst>
              <a:ext uri="{FF2B5EF4-FFF2-40B4-BE49-F238E27FC236}">
                <a16:creationId xmlns:a16="http://schemas.microsoft.com/office/drawing/2014/main" id="{46D12161-FC7E-44D5-9B18-D6FE7A6156AE}"/>
              </a:ext>
            </a:extLst>
          </p:cNvPr>
          <p:cNvSpPr txBox="1"/>
          <p:nvPr/>
        </p:nvSpPr>
        <p:spPr>
          <a:xfrm>
            <a:off x="2096169" y="4215622"/>
            <a:ext cx="1554270" cy="7386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400" b="1">
                <a:solidFill>
                  <a:srgbClr val="C00000"/>
                </a:solidFill>
                <a:latin typeface="Arial"/>
                <a:ea typeface="Arial"/>
                <a:cs typeface="Arial"/>
                <a:sym typeface="Arial"/>
              </a:defRPr>
            </a:pPr>
            <a:r>
              <a:rPr dirty="0"/>
              <a:t>1811</a:t>
            </a:r>
          </a:p>
          <a:p>
            <a:pPr>
              <a:defRPr sz="1400">
                <a:latin typeface="Arial"/>
                <a:ea typeface="Arial"/>
                <a:cs typeface="Arial"/>
                <a:sym typeface="Arial"/>
              </a:defRPr>
            </a:pPr>
            <a:r>
              <a:rPr dirty="0">
                <a:solidFill>
                  <a:srgbClr val="002E97"/>
                </a:solidFill>
              </a:rPr>
              <a:t>Ferdinand Hassler</a:t>
            </a:r>
          </a:p>
          <a:p>
            <a:pPr>
              <a:defRPr sz="1400">
                <a:latin typeface="Arial"/>
                <a:ea typeface="Arial"/>
                <a:cs typeface="Arial"/>
                <a:sym typeface="Arial"/>
              </a:defRPr>
            </a:pPr>
            <a:r>
              <a:rPr dirty="0">
                <a:solidFill>
                  <a:srgbClr val="002E97"/>
                </a:solidFill>
              </a:rPr>
              <a:t>Superintendent</a:t>
            </a:r>
          </a:p>
        </p:txBody>
      </p:sp>
      <p:sp>
        <p:nvSpPr>
          <p:cNvPr id="9" name="TextBox 14">
            <a:extLst>
              <a:ext uri="{FF2B5EF4-FFF2-40B4-BE49-F238E27FC236}">
                <a16:creationId xmlns:a16="http://schemas.microsoft.com/office/drawing/2014/main" id="{DB11DEFF-172B-46F9-9B33-2BF230B5B687}"/>
              </a:ext>
            </a:extLst>
          </p:cNvPr>
          <p:cNvSpPr txBox="1"/>
          <p:nvPr/>
        </p:nvSpPr>
        <p:spPr>
          <a:xfrm>
            <a:off x="4063292" y="4215622"/>
            <a:ext cx="1009249" cy="7386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400" b="1">
                <a:solidFill>
                  <a:srgbClr val="C00000"/>
                </a:solidFill>
                <a:latin typeface="Arial"/>
                <a:ea typeface="Arial"/>
                <a:cs typeface="Arial"/>
                <a:sym typeface="Arial"/>
              </a:defRPr>
            </a:pPr>
            <a:r>
              <a:rPr dirty="0"/>
              <a:t>1836</a:t>
            </a:r>
          </a:p>
          <a:p>
            <a:pPr>
              <a:defRPr sz="1400">
                <a:latin typeface="Arial"/>
                <a:ea typeface="Arial"/>
                <a:cs typeface="Arial"/>
                <a:sym typeface="Arial"/>
              </a:defRPr>
            </a:pPr>
            <a:r>
              <a:rPr dirty="0">
                <a:solidFill>
                  <a:srgbClr val="002E97"/>
                </a:solidFill>
              </a:rPr>
              <a:t>U.S. Coast </a:t>
            </a:r>
          </a:p>
          <a:p>
            <a:pPr>
              <a:defRPr sz="1400">
                <a:latin typeface="Arial"/>
                <a:ea typeface="Arial"/>
                <a:cs typeface="Arial"/>
                <a:sym typeface="Arial"/>
              </a:defRPr>
            </a:pPr>
            <a:r>
              <a:rPr dirty="0">
                <a:solidFill>
                  <a:srgbClr val="002E97"/>
                </a:solidFill>
              </a:rPr>
              <a:t>Survey</a:t>
            </a:r>
          </a:p>
        </p:txBody>
      </p:sp>
      <p:sp>
        <p:nvSpPr>
          <p:cNvPr id="10" name="TextBox 15">
            <a:extLst>
              <a:ext uri="{FF2B5EF4-FFF2-40B4-BE49-F238E27FC236}">
                <a16:creationId xmlns:a16="http://schemas.microsoft.com/office/drawing/2014/main" id="{B89D94E5-6459-4DB6-9EC0-99C1C61046B9}"/>
              </a:ext>
            </a:extLst>
          </p:cNvPr>
          <p:cNvSpPr txBox="1"/>
          <p:nvPr/>
        </p:nvSpPr>
        <p:spPr>
          <a:xfrm>
            <a:off x="5367065" y="4215622"/>
            <a:ext cx="1416411" cy="7386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400" b="1">
                <a:solidFill>
                  <a:srgbClr val="C00000"/>
                </a:solidFill>
                <a:latin typeface="Arial"/>
                <a:ea typeface="Arial"/>
                <a:cs typeface="Arial"/>
                <a:sym typeface="Arial"/>
              </a:defRPr>
            </a:pPr>
            <a:r>
              <a:rPr dirty="0"/>
              <a:t>1878</a:t>
            </a:r>
          </a:p>
          <a:p>
            <a:pPr>
              <a:defRPr sz="1400">
                <a:latin typeface="Arial"/>
                <a:ea typeface="Arial"/>
                <a:cs typeface="Arial"/>
                <a:sym typeface="Arial"/>
              </a:defRPr>
            </a:pPr>
            <a:r>
              <a:rPr dirty="0">
                <a:solidFill>
                  <a:srgbClr val="002E97"/>
                </a:solidFill>
              </a:rPr>
              <a:t>U.S. Coast and</a:t>
            </a:r>
          </a:p>
          <a:p>
            <a:pPr>
              <a:defRPr sz="1400">
                <a:latin typeface="Arial"/>
                <a:ea typeface="Arial"/>
                <a:cs typeface="Arial"/>
                <a:sym typeface="Arial"/>
              </a:defRPr>
            </a:pPr>
            <a:r>
              <a:rPr dirty="0">
                <a:solidFill>
                  <a:srgbClr val="002E97"/>
                </a:solidFill>
              </a:rPr>
              <a:t>Geodetic Survey</a:t>
            </a:r>
          </a:p>
        </p:txBody>
      </p:sp>
      <p:sp>
        <p:nvSpPr>
          <p:cNvPr id="11" name="TextBox 16">
            <a:extLst>
              <a:ext uri="{FF2B5EF4-FFF2-40B4-BE49-F238E27FC236}">
                <a16:creationId xmlns:a16="http://schemas.microsoft.com/office/drawing/2014/main" id="{34FBA1BA-D90E-4CE2-A47F-0A5369E41254}"/>
              </a:ext>
            </a:extLst>
          </p:cNvPr>
          <p:cNvSpPr txBox="1"/>
          <p:nvPr/>
        </p:nvSpPr>
        <p:spPr>
          <a:xfrm>
            <a:off x="7062644" y="4215622"/>
            <a:ext cx="1737012"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400" b="1">
                <a:solidFill>
                  <a:srgbClr val="C00000"/>
                </a:solidFill>
                <a:latin typeface="Arial"/>
                <a:ea typeface="Arial"/>
                <a:cs typeface="Arial"/>
                <a:sym typeface="Arial"/>
              </a:defRPr>
            </a:pPr>
            <a:r>
              <a:rPr dirty="0"/>
              <a:t>1970</a:t>
            </a:r>
          </a:p>
          <a:p>
            <a:pPr>
              <a:defRPr sz="1400">
                <a:latin typeface="Arial"/>
                <a:ea typeface="Arial"/>
                <a:cs typeface="Arial"/>
                <a:sym typeface="Arial"/>
              </a:defRPr>
            </a:pPr>
            <a:r>
              <a:rPr dirty="0">
                <a:solidFill>
                  <a:srgbClr val="002E97"/>
                </a:solidFill>
              </a:rPr>
              <a:t>NOAA is established</a:t>
            </a:r>
          </a:p>
        </p:txBody>
      </p:sp>
      <p:pic>
        <p:nvPicPr>
          <p:cNvPr id="12" name="Picture 17" descr="Portrait of Thomas Jefferson">
            <a:extLst>
              <a:ext uri="{FF2B5EF4-FFF2-40B4-BE49-F238E27FC236}">
                <a16:creationId xmlns:a16="http://schemas.microsoft.com/office/drawing/2014/main" id="{53AECAA5-677F-4CD6-8AD9-E46785D04584}"/>
              </a:ext>
            </a:extLst>
          </p:cNvPr>
          <p:cNvPicPr>
            <a:picLocks noChangeAspect="1"/>
          </p:cNvPicPr>
          <p:nvPr/>
        </p:nvPicPr>
        <p:blipFill>
          <a:blip r:embed="rId5"/>
          <a:stretch>
            <a:fillRect/>
          </a:stretch>
        </p:blipFill>
        <p:spPr>
          <a:xfrm>
            <a:off x="137514" y="1818300"/>
            <a:ext cx="1665621" cy="2218822"/>
          </a:xfrm>
          <a:prstGeom prst="rect">
            <a:avLst/>
          </a:prstGeom>
          <a:ln w="12700">
            <a:miter lim="400000"/>
          </a:ln>
        </p:spPr>
      </p:pic>
      <p:pic>
        <p:nvPicPr>
          <p:cNvPr id="13" name="Picture 18" descr="Portrait of Ferdinand Hassler">
            <a:extLst>
              <a:ext uri="{FF2B5EF4-FFF2-40B4-BE49-F238E27FC236}">
                <a16:creationId xmlns:a16="http://schemas.microsoft.com/office/drawing/2014/main" id="{A551F7A7-AEA1-45FC-B83A-DD03064784A4}"/>
              </a:ext>
            </a:extLst>
          </p:cNvPr>
          <p:cNvPicPr>
            <a:picLocks noChangeAspect="1"/>
          </p:cNvPicPr>
          <p:nvPr/>
        </p:nvPicPr>
        <p:blipFill rotWithShape="1">
          <a:blip r:embed="rId6"/>
          <a:srcRect l="4654" r="6538"/>
          <a:stretch/>
        </p:blipFill>
        <p:spPr>
          <a:xfrm>
            <a:off x="2122923" y="1850002"/>
            <a:ext cx="1584867" cy="2057856"/>
          </a:xfrm>
          <a:prstGeom prst="rect">
            <a:avLst/>
          </a:prstGeom>
          <a:ln w="12700">
            <a:miter lim="400000"/>
          </a:ln>
        </p:spPr>
      </p:pic>
      <p:pic>
        <p:nvPicPr>
          <p:cNvPr id="14" name="Picture 13" descr="NOAA Logo">
            <a:extLst>
              <a:ext uri="{FF2B5EF4-FFF2-40B4-BE49-F238E27FC236}">
                <a16:creationId xmlns:a16="http://schemas.microsoft.com/office/drawing/2014/main" id="{9BF67EBC-D8B7-45A2-971D-9ADE12CCA25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95138" y="2197746"/>
            <a:ext cx="1459929" cy="1459929"/>
          </a:xfrm>
          <a:prstGeom prst="rect">
            <a:avLst/>
          </a:prstGeom>
        </p:spPr>
      </p:pic>
      <p:pic>
        <p:nvPicPr>
          <p:cNvPr id="15" name="Picture 2" descr="US Coast Survey Logo&#10;https://nauticalcharts.noaa.gov/about/images/history-of-coast-survey/US_CSO_Logo150.jpg">
            <a:extLst>
              <a:ext uri="{FF2B5EF4-FFF2-40B4-BE49-F238E27FC236}">
                <a16:creationId xmlns:a16="http://schemas.microsoft.com/office/drawing/2014/main" id="{3B83342F-0BA1-4371-8D96-C10E665746D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80214" y="2164555"/>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19768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NGS’s Mission</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a:xfrm>
            <a:off x="457200" y="1037109"/>
            <a:ext cx="7882759" cy="3394472"/>
          </a:xfrm>
        </p:spPr>
        <p:txBody>
          <a:bodyPr/>
          <a:lstStyle/>
          <a:p>
            <a:pPr marL="0" indent="0">
              <a:buNone/>
              <a:defRPr sz="2000">
                <a:solidFill>
                  <a:srgbClr val="17375E"/>
                </a:solidFill>
                <a:latin typeface="Arial"/>
                <a:ea typeface="Arial"/>
                <a:cs typeface="Arial"/>
                <a:sym typeface="Arial"/>
              </a:defRPr>
            </a:pPr>
            <a:r>
              <a:rPr lang="en-US" dirty="0">
                <a:solidFill>
                  <a:srgbClr val="002E97"/>
                </a:solidFill>
              </a:rPr>
              <a:t>To define, maintain and provide access </a:t>
            </a:r>
            <a:br>
              <a:rPr lang="en-US" dirty="0">
                <a:solidFill>
                  <a:srgbClr val="002E97"/>
                </a:solidFill>
              </a:rPr>
            </a:br>
            <a:r>
              <a:rPr lang="en-US" dirty="0">
                <a:solidFill>
                  <a:srgbClr val="002E97"/>
                </a:solidFill>
              </a:rPr>
              <a:t>to the </a:t>
            </a:r>
            <a:r>
              <a:rPr lang="en-US" dirty="0">
                <a:solidFill>
                  <a:srgbClr val="002E97"/>
                </a:solidFill>
                <a:latin typeface="Arial Black"/>
                <a:ea typeface="Arial Black"/>
                <a:cs typeface="Arial Black"/>
                <a:sym typeface="Arial Black"/>
              </a:rPr>
              <a:t>National Spatial Reference System (NSRS) </a:t>
            </a:r>
            <a:r>
              <a:rPr lang="en-US" dirty="0">
                <a:solidFill>
                  <a:srgbClr val="002E97"/>
                </a:solidFill>
              </a:rPr>
              <a:t>to meet our Nation’s economic, social, and environmental needs.  </a:t>
            </a:r>
          </a:p>
          <a:p>
            <a:pPr marL="0" indent="0">
              <a:buNone/>
              <a:defRPr sz="2000">
                <a:solidFill>
                  <a:srgbClr val="17375E"/>
                </a:solidFill>
                <a:latin typeface="Arial"/>
                <a:ea typeface="Arial"/>
                <a:cs typeface="Arial"/>
                <a:sym typeface="Arial"/>
              </a:defRPr>
            </a:pPr>
            <a:r>
              <a:rPr lang="en-US" dirty="0">
                <a:solidFill>
                  <a:srgbClr val="002E97"/>
                </a:solidFill>
              </a:rPr>
              <a:t>…………………………………………….........................</a:t>
            </a:r>
          </a:p>
          <a:p>
            <a:pPr marL="0" indent="0">
              <a:buNone/>
              <a:defRPr sz="2000">
                <a:solidFill>
                  <a:srgbClr val="17375E"/>
                </a:solidFill>
                <a:latin typeface="Arial"/>
                <a:ea typeface="Arial"/>
                <a:cs typeface="Arial"/>
                <a:sym typeface="Arial"/>
              </a:defRPr>
            </a:pPr>
            <a:r>
              <a:rPr lang="en-US" dirty="0">
                <a:solidFill>
                  <a:srgbClr val="002E97"/>
                </a:solidFill>
              </a:rPr>
              <a:t>The </a:t>
            </a:r>
            <a:r>
              <a:rPr lang="en-US" dirty="0">
                <a:solidFill>
                  <a:srgbClr val="002E97"/>
                </a:solidFill>
                <a:latin typeface="Arial Black"/>
                <a:ea typeface="Arial Black"/>
                <a:cs typeface="Arial Black"/>
                <a:sym typeface="Arial Black"/>
              </a:rPr>
              <a:t>NSRS</a:t>
            </a:r>
            <a:r>
              <a:rPr lang="en-US" dirty="0">
                <a:solidFill>
                  <a:srgbClr val="002E97"/>
                </a:solidFill>
              </a:rPr>
              <a:t> is a consistent coordinate system that defines latitude, longitude, height, scale, gravity, orientation, and shoreline throughout the United States. </a:t>
            </a:r>
          </a:p>
        </p:txBody>
      </p:sp>
      <p:sp>
        <p:nvSpPr>
          <p:cNvPr id="4" name="TextBox 3">
            <a:extLst>
              <a:ext uri="{FF2B5EF4-FFF2-40B4-BE49-F238E27FC236}">
                <a16:creationId xmlns:a16="http://schemas.microsoft.com/office/drawing/2014/main" id="{C6E2250F-DF1A-4C2D-AEBA-D298BC31A713}"/>
              </a:ext>
            </a:extLst>
          </p:cNvPr>
          <p:cNvSpPr txBox="1"/>
          <p:nvPr/>
        </p:nvSpPr>
        <p:spPr>
          <a:xfrm>
            <a:off x="4572000" y="4763674"/>
            <a:ext cx="3874908" cy="4001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ctr">
              <a:defRPr>
                <a:solidFill>
                  <a:srgbClr val="17375E"/>
                </a:solidFill>
                <a:latin typeface="Times New Roman"/>
                <a:ea typeface="Times New Roman"/>
                <a:cs typeface="Times New Roman"/>
                <a:sym typeface="Times New Roman"/>
              </a:defRPr>
            </a:pPr>
            <a:r>
              <a:rPr lang="en-US" sz="2000" dirty="0">
                <a:solidFill>
                  <a:srgbClr val="002E97"/>
                </a:solidFill>
                <a:latin typeface="Arial" panose="020B0604020202020204" pitchFamily="34" charset="0"/>
                <a:cs typeface="Arial" panose="020B0604020202020204" pitchFamily="34" charset="0"/>
              </a:rPr>
              <a:t>Sectors that Rely on Geodesy</a:t>
            </a:r>
            <a:endParaRPr sz="2000" dirty="0">
              <a:solidFill>
                <a:srgbClr val="002E97"/>
              </a:solidFill>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658C71D1-B4CA-4453-9153-A4973908D5E8}"/>
              </a:ext>
            </a:extLst>
          </p:cNvPr>
          <p:cNvGrpSpPr/>
          <p:nvPr/>
        </p:nvGrpSpPr>
        <p:grpSpPr>
          <a:xfrm>
            <a:off x="4147339" y="3401769"/>
            <a:ext cx="4857281" cy="1361905"/>
            <a:chOff x="4147339" y="3405193"/>
            <a:chExt cx="4857281" cy="1361905"/>
          </a:xfrm>
        </p:grpSpPr>
        <p:pic>
          <p:nvPicPr>
            <p:cNvPr id="6" name="Picture 5">
              <a:extLst>
                <a:ext uri="{FF2B5EF4-FFF2-40B4-BE49-F238E27FC236}">
                  <a16:creationId xmlns:a16="http://schemas.microsoft.com/office/drawing/2014/main" id="{A665EE8E-0529-4F64-A810-18CF42FDAE55}"/>
                </a:ext>
              </a:extLst>
            </p:cNvPr>
            <p:cNvPicPr>
              <a:picLocks noChangeAspect="1"/>
            </p:cNvPicPr>
            <p:nvPr/>
          </p:nvPicPr>
          <p:blipFill rotWithShape="1">
            <a:blip r:embed="rId4"/>
            <a:srcRect r="48251"/>
            <a:stretch/>
          </p:blipFill>
          <p:spPr>
            <a:xfrm>
              <a:off x="4147339" y="3405193"/>
              <a:ext cx="1009661" cy="1361905"/>
            </a:xfrm>
            <a:prstGeom prst="rect">
              <a:avLst/>
            </a:prstGeom>
          </p:spPr>
        </p:pic>
        <p:grpSp>
          <p:nvGrpSpPr>
            <p:cNvPr id="7" name="Group 6">
              <a:extLst>
                <a:ext uri="{FF2B5EF4-FFF2-40B4-BE49-F238E27FC236}">
                  <a16:creationId xmlns:a16="http://schemas.microsoft.com/office/drawing/2014/main" id="{3ED711EC-7FFC-48A1-B689-A6991AE6E361}"/>
                </a:ext>
              </a:extLst>
            </p:cNvPr>
            <p:cNvGrpSpPr/>
            <p:nvPr/>
          </p:nvGrpSpPr>
          <p:grpSpPr>
            <a:xfrm>
              <a:off x="5129711" y="3405193"/>
              <a:ext cx="3874909" cy="1361905"/>
              <a:chOff x="5009571" y="3575616"/>
              <a:chExt cx="3874909" cy="1361905"/>
            </a:xfrm>
          </p:grpSpPr>
          <p:pic>
            <p:nvPicPr>
              <p:cNvPr id="10" name="Picture 9">
                <a:extLst>
                  <a:ext uri="{FF2B5EF4-FFF2-40B4-BE49-F238E27FC236}">
                    <a16:creationId xmlns:a16="http://schemas.microsoft.com/office/drawing/2014/main" id="{60EEA696-E844-4F7F-9D37-EF576999DD42}"/>
                  </a:ext>
                </a:extLst>
              </p:cNvPr>
              <p:cNvPicPr>
                <a:picLocks noChangeAspect="1"/>
              </p:cNvPicPr>
              <p:nvPr/>
            </p:nvPicPr>
            <p:blipFill>
              <a:blip r:embed="rId5"/>
              <a:stretch>
                <a:fillRect/>
              </a:stretch>
            </p:blipFill>
            <p:spPr>
              <a:xfrm>
                <a:off x="6960670" y="3575616"/>
                <a:ext cx="1923810" cy="1361905"/>
              </a:xfrm>
              <a:prstGeom prst="rect">
                <a:avLst/>
              </a:prstGeom>
            </p:spPr>
          </p:pic>
          <p:pic>
            <p:nvPicPr>
              <p:cNvPr id="11" name="Picture 10">
                <a:extLst>
                  <a:ext uri="{FF2B5EF4-FFF2-40B4-BE49-F238E27FC236}">
                    <a16:creationId xmlns:a16="http://schemas.microsoft.com/office/drawing/2014/main" id="{5E11F8DE-9229-4470-B325-7559CE12D628}"/>
                  </a:ext>
                </a:extLst>
              </p:cNvPr>
              <p:cNvPicPr>
                <a:picLocks noChangeAspect="1"/>
              </p:cNvPicPr>
              <p:nvPr/>
            </p:nvPicPr>
            <p:blipFill>
              <a:blip r:embed="rId4"/>
              <a:stretch>
                <a:fillRect/>
              </a:stretch>
            </p:blipFill>
            <p:spPr>
              <a:xfrm>
                <a:off x="5009571" y="3575616"/>
                <a:ext cx="1951099" cy="1361905"/>
              </a:xfrm>
              <a:prstGeom prst="rect">
                <a:avLst/>
              </a:prstGeom>
            </p:spPr>
          </p:pic>
        </p:grpSp>
        <p:sp>
          <p:nvSpPr>
            <p:cNvPr id="8" name="Rectangle 7">
              <a:extLst>
                <a:ext uri="{FF2B5EF4-FFF2-40B4-BE49-F238E27FC236}">
                  <a16:creationId xmlns:a16="http://schemas.microsoft.com/office/drawing/2014/main" id="{742559A4-ADC7-4637-AE4D-F668A21BD4B7}"/>
                </a:ext>
              </a:extLst>
            </p:cNvPr>
            <p:cNvSpPr/>
            <p:nvPr/>
          </p:nvSpPr>
          <p:spPr>
            <a:xfrm>
              <a:off x="4147339" y="4379985"/>
              <a:ext cx="968728" cy="3337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n w="0"/>
                  <a:solidFill>
                    <a:schemeClr val="tx1">
                      <a:lumMod val="65000"/>
                      <a:lumOff val="35000"/>
                    </a:schemeClr>
                  </a:solidFill>
                  <a:effectLst>
                    <a:outerShdw blurRad="38100" dist="19050" dir="2700000" algn="tl" rotWithShape="0">
                      <a:schemeClr val="dk1">
                        <a:alpha val="40000"/>
                      </a:schemeClr>
                    </a:outerShdw>
                  </a:effectLst>
                  <a:latin typeface="Helvetica" panose="020B0604020202020204" pitchFamily="34" charset="0"/>
                  <a:cs typeface="Helvetica" panose="020B0604020202020204" pitchFamily="34" charset="0"/>
                </a:rPr>
                <a:t>Land </a:t>
              </a:r>
            </a:p>
            <a:p>
              <a:pPr algn="ctr"/>
              <a:r>
                <a:rPr lang="en-US" sz="900" dirty="0">
                  <a:ln w="0"/>
                  <a:solidFill>
                    <a:schemeClr val="tx1">
                      <a:lumMod val="65000"/>
                      <a:lumOff val="35000"/>
                    </a:schemeClr>
                  </a:solidFill>
                  <a:effectLst>
                    <a:outerShdw blurRad="38100" dist="19050" dir="2700000" algn="tl" rotWithShape="0">
                      <a:schemeClr val="dk1">
                        <a:alpha val="40000"/>
                      </a:schemeClr>
                    </a:outerShdw>
                  </a:effectLst>
                  <a:latin typeface="Helvetica" panose="020B0604020202020204" pitchFamily="34" charset="0"/>
                  <a:cs typeface="Helvetica" panose="020B0604020202020204" pitchFamily="34" charset="0"/>
                </a:rPr>
                <a:t>Surveying</a:t>
              </a:r>
            </a:p>
          </p:txBody>
        </p:sp>
        <p:pic>
          <p:nvPicPr>
            <p:cNvPr id="9" name="Picture 8">
              <a:extLst>
                <a:ext uri="{FF2B5EF4-FFF2-40B4-BE49-F238E27FC236}">
                  <a16:creationId xmlns:a16="http://schemas.microsoft.com/office/drawing/2014/main" id="{38175A45-90AB-4E95-91A7-057EEE756044}"/>
                </a:ext>
              </a:extLst>
            </p:cNvPr>
            <p:cNvPicPr>
              <a:picLocks noChangeAspect="1"/>
            </p:cNvPicPr>
            <p:nvPr/>
          </p:nvPicPr>
          <p:blipFill rotWithShape="1">
            <a:blip r:embed="rId6"/>
            <a:srcRect l="5446" r="7408" b="6365"/>
            <a:stretch/>
          </p:blipFill>
          <p:spPr>
            <a:xfrm>
              <a:off x="4211581" y="3476736"/>
              <a:ext cx="911754" cy="881681"/>
            </a:xfrm>
            <a:prstGeom prst="rect">
              <a:avLst/>
            </a:prstGeom>
          </p:spPr>
        </p:pic>
      </p:grpSp>
    </p:spTree>
    <p:extLst>
      <p:ext uri="{BB962C8B-B14F-4D97-AF65-F5344CB8AC3E}">
        <p14:creationId xmlns:p14="http://schemas.microsoft.com/office/powerpoint/2010/main" val="11496017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508 compliant NGS 2022 powerpoint_template_widescreen2" id="{A38E114E-F7B4-4925-8AED-4E72AAE06EE2}" vid="{4A125BD5-4760-411E-BA3C-E105BC9D2A9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powerpoint_template_widescreen</Template>
  <TotalTime>1003</TotalTime>
  <Words>3135</Words>
  <Application>Microsoft Office PowerPoint</Application>
  <PresentationFormat>On-screen Show (16:9)</PresentationFormat>
  <Paragraphs>475</Paragraphs>
  <Slides>52</Slides>
  <Notes>41</Notes>
  <HiddenSlides>0</HiddenSlides>
  <MMClips>1</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52</vt:i4>
      </vt:variant>
    </vt:vector>
  </HeadingPairs>
  <TitlesOfParts>
    <vt:vector size="60" baseType="lpstr">
      <vt:lpstr>Arial</vt:lpstr>
      <vt:lpstr>Arial Black</vt:lpstr>
      <vt:lpstr>Calibri</vt:lpstr>
      <vt:lpstr>Calibri Light</vt:lpstr>
      <vt:lpstr>Helvetica</vt:lpstr>
      <vt:lpstr>Times New Roman</vt:lpstr>
      <vt:lpstr>Office Theme</vt:lpstr>
      <vt:lpstr>Bitmap Image</vt:lpstr>
      <vt:lpstr>The National Spatial Reference System: the Common Foundation of Surveying and GIS</vt:lpstr>
      <vt:lpstr>PowerPoint Presentation</vt:lpstr>
      <vt:lpstr>PowerPoint Presentation</vt:lpstr>
      <vt:lpstr>Importance of Coordination</vt:lpstr>
      <vt:lpstr>NGS Resources</vt:lpstr>
      <vt:lpstr>NGS Resources – Educational Videos</vt:lpstr>
      <vt:lpstr>NGS Resources – Online Lessons</vt:lpstr>
      <vt:lpstr>NOAA and NGS Our Nation’s First Civilian Science Agency</vt:lpstr>
      <vt:lpstr>NGS’s Mission</vt:lpstr>
      <vt:lpstr>NGS’s Historical Horizontal Networks</vt:lpstr>
      <vt:lpstr>1983 Control Networks</vt:lpstr>
      <vt:lpstr>The Bilby Tower</vt:lpstr>
      <vt:lpstr>PowerPoint Presentation</vt:lpstr>
      <vt:lpstr>The Importance of Geodesy</vt:lpstr>
      <vt:lpstr>The Earth is Infinitely Complex</vt:lpstr>
      <vt:lpstr>Datums and Reference Frames</vt:lpstr>
      <vt:lpstr>Gravity is Fundamental</vt:lpstr>
      <vt:lpstr>Gravity of the Redefinition of the American Vertical Datum</vt:lpstr>
      <vt:lpstr>Why Modernize the NSRS</vt:lpstr>
      <vt:lpstr>Main Benefits of Modernized NSRS</vt:lpstr>
      <vt:lpstr>Best ways to determine coordinates in Modernized NSRS</vt:lpstr>
      <vt:lpstr>The Future Reference Frames</vt:lpstr>
      <vt:lpstr>NAPGD2022 Geopotential Datum</vt:lpstr>
      <vt:lpstr>NSRS Modernization Catch Phrase</vt:lpstr>
      <vt:lpstr>Shift and Drift</vt:lpstr>
      <vt:lpstr>Shift: datum changes</vt:lpstr>
      <vt:lpstr>Drift: Plate Tectonics and Velocities</vt:lpstr>
      <vt:lpstr>Continuously Operating Reference Stations</vt:lpstr>
      <vt:lpstr>Vertical Motion</vt:lpstr>
      <vt:lpstr>Vertical Motion</vt:lpstr>
      <vt:lpstr>Horizontal and Vertical Motion - Earthquakes</vt:lpstr>
      <vt:lpstr>GPS on Bench Marks</vt:lpstr>
      <vt:lpstr>OPUS Shared Solutions Dashboard</vt:lpstr>
      <vt:lpstr>CO OPUS Shared Solutions</vt:lpstr>
      <vt:lpstr>WY OPUS Shared Solutions</vt:lpstr>
      <vt:lpstr>NGS Mark Recovery Webpage</vt:lpstr>
      <vt:lpstr>National Adjustments</vt:lpstr>
      <vt:lpstr>National Adjustments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Newish NGS Map</vt:lpstr>
      <vt:lpstr>Newish NGS Map</vt:lpstr>
      <vt:lpstr>NGS ArcGIS Online Resources</vt:lpstr>
      <vt:lpstr>Passive Marks Page</vt:lpstr>
      <vt:lpstr>OPUS-Projects 5.2 for RTN/RTK Vectors</vt:lpstr>
      <vt:lpstr>OPUS-Projects 5.2 for RTN/RTK Vectors</vt:lpstr>
      <vt:lpstr>Questions?</vt:lpstr>
    </vt:vector>
  </TitlesOfParts>
  <Company>Simmons + Associates Graphic Design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 Shaw</dc:creator>
  <cp:lastModifiedBy>Brian</cp:lastModifiedBy>
  <cp:revision>59</cp:revision>
  <dcterms:created xsi:type="dcterms:W3CDTF">2023-03-30T22:24:06Z</dcterms:created>
  <dcterms:modified xsi:type="dcterms:W3CDTF">2024-05-09T14:28:17Z</dcterms:modified>
</cp:coreProperties>
</file>