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7" r:id="rId2"/>
    <p:sldId id="342" r:id="rId3"/>
    <p:sldId id="348" r:id="rId4"/>
    <p:sldId id="350" r:id="rId5"/>
    <p:sldId id="353" r:id="rId6"/>
    <p:sldId id="352" r:id="rId7"/>
    <p:sldId id="354" r:id="rId8"/>
    <p:sldId id="355" r:id="rId9"/>
    <p:sldId id="360" r:id="rId10"/>
    <p:sldId id="356" r:id="rId11"/>
    <p:sldId id="357" r:id="rId12"/>
    <p:sldId id="361" r:id="rId13"/>
    <p:sldId id="358" r:id="rId14"/>
    <p:sldId id="359" r:id="rId15"/>
    <p:sldId id="362" r:id="rId16"/>
    <p:sldId id="347" r:id="rId17"/>
    <p:sldId id="329" r:id="rId18"/>
    <p:sldId id="343" r:id="rId19"/>
    <p:sldId id="256" r:id="rId20"/>
    <p:sldId id="260" r:id="rId21"/>
    <p:sldId id="264" r:id="rId22"/>
    <p:sldId id="268" r:id="rId23"/>
    <p:sldId id="270" r:id="rId24"/>
    <p:sldId id="269" r:id="rId25"/>
    <p:sldId id="272" r:id="rId26"/>
    <p:sldId id="2412" r:id="rId27"/>
    <p:sldId id="2414" r:id="rId28"/>
    <p:sldId id="273" r:id="rId29"/>
    <p:sldId id="277" r:id="rId30"/>
    <p:sldId id="2415" r:id="rId31"/>
    <p:sldId id="2416" r:id="rId32"/>
    <p:sldId id="276" r:id="rId33"/>
    <p:sldId id="275" r:id="rId34"/>
    <p:sldId id="349" r:id="rId35"/>
    <p:sldId id="339" r:id="rId36"/>
    <p:sldId id="341" r:id="rId37"/>
    <p:sldId id="292" r:id="rId38"/>
    <p:sldId id="2151" r:id="rId39"/>
    <p:sldId id="2411" r:id="rId40"/>
    <p:sldId id="2153" r:id="rId41"/>
    <p:sldId id="313" r:id="rId42"/>
    <p:sldId id="337" r:id="rId43"/>
    <p:sldId id="274" r:id="rId44"/>
    <p:sldId id="2357" r:id="rId45"/>
    <p:sldId id="2212" r:id="rId46"/>
    <p:sldId id="2361" r:id="rId47"/>
    <p:sldId id="2364" r:id="rId48"/>
    <p:sldId id="282" r:id="rId49"/>
    <p:sldId id="279" r:id="rId50"/>
    <p:sldId id="280" r:id="rId51"/>
    <p:sldId id="281" r:id="rId52"/>
    <p:sldId id="283" r:id="rId53"/>
    <p:sldId id="284" r:id="rId54"/>
    <p:sldId id="285" r:id="rId55"/>
    <p:sldId id="286" r:id="rId56"/>
    <p:sldId id="298" r:id="rId57"/>
    <p:sldId id="299" r:id="rId58"/>
    <p:sldId id="345" r:id="rId59"/>
    <p:sldId id="346" r:id="rId60"/>
    <p:sldId id="351" r:id="rId61"/>
    <p:sldId id="305"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snapToObjects="1">
      <p:cViewPr varScale="1">
        <p:scale>
          <a:sx n="116" d="100"/>
          <a:sy n="116" d="100"/>
        </p:scale>
        <p:origin x="1026" y="10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a:t>
            </a:fld>
            <a:endParaRPr lang="en-US"/>
          </a:p>
        </p:txBody>
      </p:sp>
    </p:spTree>
    <p:extLst>
      <p:ext uri="{BB962C8B-B14F-4D97-AF65-F5344CB8AC3E}">
        <p14:creationId xmlns:p14="http://schemas.microsoft.com/office/powerpoint/2010/main" val="35765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107164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12</a:t>
            </a:fld>
            <a:endParaRPr lang="en-US"/>
          </a:p>
        </p:txBody>
      </p:sp>
    </p:spTree>
    <p:extLst>
      <p:ext uri="{BB962C8B-B14F-4D97-AF65-F5344CB8AC3E}">
        <p14:creationId xmlns:p14="http://schemas.microsoft.com/office/powerpoint/2010/main" val="150950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13</a:t>
            </a:fld>
            <a:endParaRPr lang="en-US"/>
          </a:p>
        </p:txBody>
      </p:sp>
    </p:spTree>
    <p:extLst>
      <p:ext uri="{BB962C8B-B14F-4D97-AF65-F5344CB8AC3E}">
        <p14:creationId xmlns:p14="http://schemas.microsoft.com/office/powerpoint/2010/main" val="127254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14</a:t>
            </a:fld>
            <a:endParaRPr lang="en-US"/>
          </a:p>
        </p:txBody>
      </p:sp>
    </p:spTree>
    <p:extLst>
      <p:ext uri="{BB962C8B-B14F-4D97-AF65-F5344CB8AC3E}">
        <p14:creationId xmlns:p14="http://schemas.microsoft.com/office/powerpoint/2010/main" val="4175801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3271794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121622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3736456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3199997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3277366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2169175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3067498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1982304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1421343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a:t>
            </a:fld>
            <a:endParaRPr lang="en-US"/>
          </a:p>
        </p:txBody>
      </p:sp>
    </p:spTree>
    <p:extLst>
      <p:ext uri="{BB962C8B-B14F-4D97-AF65-F5344CB8AC3E}">
        <p14:creationId xmlns:p14="http://schemas.microsoft.com/office/powerpoint/2010/main" val="3600773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571177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3843658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15405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37</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41</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42</a:t>
            </a:fld>
            <a:endParaRPr lang="en-US"/>
          </a:p>
        </p:txBody>
      </p:sp>
    </p:spTree>
    <p:extLst>
      <p:ext uri="{BB962C8B-B14F-4D97-AF65-F5344CB8AC3E}">
        <p14:creationId xmlns:p14="http://schemas.microsoft.com/office/powerpoint/2010/main" val="805814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43</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rial" panose="020B0604020202020204" pitchFamily="34" charset="0"/>
              </a:rPr>
              <a:t>"Now crossing the land / water interface for improved coastal &amp; riverine modeling"</a:t>
            </a:r>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48</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49</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50</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a:t>
            </a:fld>
            <a:endParaRPr lang="en-US"/>
          </a:p>
        </p:txBody>
      </p:sp>
    </p:spTree>
    <p:extLst>
      <p:ext uri="{BB962C8B-B14F-4D97-AF65-F5344CB8AC3E}">
        <p14:creationId xmlns:p14="http://schemas.microsoft.com/office/powerpoint/2010/main" val="2864515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51</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52</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53</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54</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55</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56</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57</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58</a:t>
            </a:fld>
            <a:endParaRPr lang="en-US"/>
          </a:p>
        </p:txBody>
      </p:sp>
    </p:spTree>
    <p:extLst>
      <p:ext uri="{BB962C8B-B14F-4D97-AF65-F5344CB8AC3E}">
        <p14:creationId xmlns:p14="http://schemas.microsoft.com/office/powerpoint/2010/main" val="3696844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59</a:t>
            </a:fld>
            <a:endParaRPr lang="en-US"/>
          </a:p>
        </p:txBody>
      </p:sp>
    </p:spTree>
    <p:extLst>
      <p:ext uri="{BB962C8B-B14F-4D97-AF65-F5344CB8AC3E}">
        <p14:creationId xmlns:p14="http://schemas.microsoft.com/office/powerpoint/2010/main" val="1206483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60</a:t>
            </a:fld>
            <a:endParaRPr lang="en-US"/>
          </a:p>
        </p:txBody>
      </p:sp>
    </p:spTree>
    <p:extLst>
      <p:ext uri="{BB962C8B-B14F-4D97-AF65-F5344CB8AC3E}">
        <p14:creationId xmlns:p14="http://schemas.microsoft.com/office/powerpoint/2010/main" val="276552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a:t>
            </a:fld>
            <a:endParaRPr lang="en-US"/>
          </a:p>
        </p:txBody>
      </p:sp>
    </p:spTree>
    <p:extLst>
      <p:ext uri="{BB962C8B-B14F-4D97-AF65-F5344CB8AC3E}">
        <p14:creationId xmlns:p14="http://schemas.microsoft.com/office/powerpoint/2010/main" val="40796389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61</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1847209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79236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3650028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10</a:t>
            </a:fld>
            <a:endParaRPr lang="en-US"/>
          </a:p>
        </p:txBody>
      </p:sp>
    </p:spTree>
    <p:extLst>
      <p:ext uri="{BB962C8B-B14F-4D97-AF65-F5344CB8AC3E}">
        <p14:creationId xmlns:p14="http://schemas.microsoft.com/office/powerpoint/2010/main" val="1316968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blank">
  <p:cSld name="Custom blank">
    <p:spTree>
      <p:nvGrpSpPr>
        <p:cNvPr id="1" name="Shape 27"/>
        <p:cNvGrpSpPr/>
        <p:nvPr/>
      </p:nvGrpSpPr>
      <p:grpSpPr>
        <a:xfrm>
          <a:off x="0" y="0"/>
          <a:ext cx="0" cy="0"/>
          <a:chOff x="0" y="0"/>
          <a:chExt cx="0" cy="0"/>
        </a:xfrm>
      </p:grpSpPr>
      <p:sp>
        <p:nvSpPr>
          <p:cNvPr id="28" name="Google Shape;28;p32"/>
          <p:cNvSpPr txBox="1">
            <a:spLocks noGrp="1"/>
          </p:cNvSpPr>
          <p:nvPr>
            <p:ph type="sldNum" idx="12"/>
          </p:nvPr>
        </p:nvSpPr>
        <p:spPr>
          <a:xfrm>
            <a:off x="6858000" y="4869180"/>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7F7F7F"/>
                </a:solidFill>
                <a:latin typeface="Calibri"/>
                <a:ea typeface="Calibri"/>
                <a:cs typeface="Calibri"/>
                <a:sym typeface="Calibri"/>
              </a:defRPr>
            </a:lvl1pPr>
            <a:lvl2pPr marL="0" lvl="1" indent="0" algn="r">
              <a:spcBef>
                <a:spcPts val="0"/>
              </a:spcBef>
              <a:buNone/>
              <a:defRPr sz="1200" b="0" i="0" u="none" strike="noStrike" cap="none">
                <a:solidFill>
                  <a:srgbClr val="7F7F7F"/>
                </a:solidFill>
                <a:latin typeface="Calibri"/>
                <a:ea typeface="Calibri"/>
                <a:cs typeface="Calibri"/>
                <a:sym typeface="Calibri"/>
              </a:defRPr>
            </a:lvl2pPr>
            <a:lvl3pPr marL="0" lvl="2" indent="0" algn="r">
              <a:spcBef>
                <a:spcPts val="0"/>
              </a:spcBef>
              <a:buNone/>
              <a:defRPr sz="1200" b="0" i="0" u="none" strike="noStrike" cap="none">
                <a:solidFill>
                  <a:srgbClr val="7F7F7F"/>
                </a:solidFill>
                <a:latin typeface="Calibri"/>
                <a:ea typeface="Calibri"/>
                <a:cs typeface="Calibri"/>
                <a:sym typeface="Calibri"/>
              </a:defRPr>
            </a:lvl3pPr>
            <a:lvl4pPr marL="0" lvl="3" indent="0" algn="r">
              <a:spcBef>
                <a:spcPts val="0"/>
              </a:spcBef>
              <a:buNone/>
              <a:defRPr sz="1200" b="0" i="0" u="none" strike="noStrike" cap="none">
                <a:solidFill>
                  <a:srgbClr val="7F7F7F"/>
                </a:solidFill>
                <a:latin typeface="Calibri"/>
                <a:ea typeface="Calibri"/>
                <a:cs typeface="Calibri"/>
                <a:sym typeface="Calibri"/>
              </a:defRPr>
            </a:lvl4pPr>
            <a:lvl5pPr marL="0" lvl="4" indent="0" algn="r">
              <a:spcBef>
                <a:spcPts val="0"/>
              </a:spcBef>
              <a:buNone/>
              <a:defRPr sz="1200" b="0" i="0" u="none" strike="noStrike" cap="none">
                <a:solidFill>
                  <a:srgbClr val="7F7F7F"/>
                </a:solidFill>
                <a:latin typeface="Calibri"/>
                <a:ea typeface="Calibri"/>
                <a:cs typeface="Calibri"/>
                <a:sym typeface="Calibri"/>
              </a:defRPr>
            </a:lvl5pPr>
            <a:lvl6pPr marL="0" lvl="5" indent="0" algn="r">
              <a:spcBef>
                <a:spcPts val="0"/>
              </a:spcBef>
              <a:buNone/>
              <a:defRPr sz="1200" b="0" i="0" u="none" strike="noStrike" cap="none">
                <a:solidFill>
                  <a:srgbClr val="7F7F7F"/>
                </a:solidFill>
                <a:latin typeface="Calibri"/>
                <a:ea typeface="Calibri"/>
                <a:cs typeface="Calibri"/>
                <a:sym typeface="Calibri"/>
              </a:defRPr>
            </a:lvl6pPr>
            <a:lvl7pPr marL="0" lvl="6" indent="0" algn="r">
              <a:spcBef>
                <a:spcPts val="0"/>
              </a:spcBef>
              <a:buNone/>
              <a:defRPr sz="1200" b="0" i="0" u="none" strike="noStrike" cap="none">
                <a:solidFill>
                  <a:srgbClr val="7F7F7F"/>
                </a:solidFill>
                <a:latin typeface="Calibri"/>
                <a:ea typeface="Calibri"/>
                <a:cs typeface="Calibri"/>
                <a:sym typeface="Calibri"/>
              </a:defRPr>
            </a:lvl7pPr>
            <a:lvl8pPr marL="0" lvl="7" indent="0" algn="r">
              <a:spcBef>
                <a:spcPts val="0"/>
              </a:spcBef>
              <a:buNone/>
              <a:defRPr sz="1200" b="0" i="0" u="none" strike="noStrike" cap="none">
                <a:solidFill>
                  <a:srgbClr val="7F7F7F"/>
                </a:solidFill>
                <a:latin typeface="Calibri"/>
                <a:ea typeface="Calibri"/>
                <a:cs typeface="Calibri"/>
                <a:sym typeface="Calibri"/>
              </a:defRPr>
            </a:lvl8pPr>
            <a:lvl9pPr marL="0" lvl="8" indent="0" algn="r">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526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
        <p:nvSpPr>
          <p:cNvPr id="25" name="Google Shape;25;p31"/>
          <p:cNvSpPr txBox="1">
            <a:spLocks noGrp="1"/>
          </p:cNvSpPr>
          <p:nvPr>
            <p:ph type="sldNum" idx="12"/>
          </p:nvPr>
        </p:nvSpPr>
        <p:spPr>
          <a:xfrm>
            <a:off x="6858000" y="4869180"/>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7F7F7F"/>
                </a:solidFill>
                <a:latin typeface="Calibri"/>
                <a:ea typeface="Calibri"/>
                <a:cs typeface="Calibri"/>
                <a:sym typeface="Calibri"/>
              </a:defRPr>
            </a:lvl1pPr>
            <a:lvl2pPr marL="0" lvl="1" indent="0" algn="r">
              <a:spcBef>
                <a:spcPts val="0"/>
              </a:spcBef>
              <a:buNone/>
              <a:defRPr sz="1200" b="0" i="0" u="none" strike="noStrike" cap="none">
                <a:solidFill>
                  <a:srgbClr val="7F7F7F"/>
                </a:solidFill>
                <a:latin typeface="Calibri"/>
                <a:ea typeface="Calibri"/>
                <a:cs typeface="Calibri"/>
                <a:sym typeface="Calibri"/>
              </a:defRPr>
            </a:lvl2pPr>
            <a:lvl3pPr marL="0" lvl="2" indent="0" algn="r">
              <a:spcBef>
                <a:spcPts val="0"/>
              </a:spcBef>
              <a:buNone/>
              <a:defRPr sz="1200" b="0" i="0" u="none" strike="noStrike" cap="none">
                <a:solidFill>
                  <a:srgbClr val="7F7F7F"/>
                </a:solidFill>
                <a:latin typeface="Calibri"/>
                <a:ea typeface="Calibri"/>
                <a:cs typeface="Calibri"/>
                <a:sym typeface="Calibri"/>
              </a:defRPr>
            </a:lvl3pPr>
            <a:lvl4pPr marL="0" lvl="3" indent="0" algn="r">
              <a:spcBef>
                <a:spcPts val="0"/>
              </a:spcBef>
              <a:buNone/>
              <a:defRPr sz="1200" b="0" i="0" u="none" strike="noStrike" cap="none">
                <a:solidFill>
                  <a:srgbClr val="7F7F7F"/>
                </a:solidFill>
                <a:latin typeface="Calibri"/>
                <a:ea typeface="Calibri"/>
                <a:cs typeface="Calibri"/>
                <a:sym typeface="Calibri"/>
              </a:defRPr>
            </a:lvl4pPr>
            <a:lvl5pPr marL="0" lvl="4" indent="0" algn="r">
              <a:spcBef>
                <a:spcPts val="0"/>
              </a:spcBef>
              <a:buNone/>
              <a:defRPr sz="1200" b="0" i="0" u="none" strike="noStrike" cap="none">
                <a:solidFill>
                  <a:srgbClr val="7F7F7F"/>
                </a:solidFill>
                <a:latin typeface="Calibri"/>
                <a:ea typeface="Calibri"/>
                <a:cs typeface="Calibri"/>
                <a:sym typeface="Calibri"/>
              </a:defRPr>
            </a:lvl5pPr>
            <a:lvl6pPr marL="0" lvl="5" indent="0" algn="r">
              <a:spcBef>
                <a:spcPts val="0"/>
              </a:spcBef>
              <a:buNone/>
              <a:defRPr sz="1200" b="0" i="0" u="none" strike="noStrike" cap="none">
                <a:solidFill>
                  <a:srgbClr val="7F7F7F"/>
                </a:solidFill>
                <a:latin typeface="Calibri"/>
                <a:ea typeface="Calibri"/>
                <a:cs typeface="Calibri"/>
                <a:sym typeface="Calibri"/>
              </a:defRPr>
            </a:lvl6pPr>
            <a:lvl7pPr marL="0" lvl="6" indent="0" algn="r">
              <a:spcBef>
                <a:spcPts val="0"/>
              </a:spcBef>
              <a:buNone/>
              <a:defRPr sz="1200" b="0" i="0" u="none" strike="noStrike" cap="none">
                <a:solidFill>
                  <a:srgbClr val="7F7F7F"/>
                </a:solidFill>
                <a:latin typeface="Calibri"/>
                <a:ea typeface="Calibri"/>
                <a:cs typeface="Calibri"/>
                <a:sym typeface="Calibri"/>
              </a:defRPr>
            </a:lvl7pPr>
            <a:lvl8pPr marL="0" lvl="7" indent="0" algn="r">
              <a:spcBef>
                <a:spcPts val="0"/>
              </a:spcBef>
              <a:buNone/>
              <a:defRPr sz="1200" b="0" i="0" u="none" strike="noStrike" cap="none">
                <a:solidFill>
                  <a:srgbClr val="7F7F7F"/>
                </a:solidFill>
                <a:latin typeface="Calibri"/>
                <a:ea typeface="Calibri"/>
                <a:cs typeface="Calibri"/>
                <a:sym typeface="Calibri"/>
              </a:defRPr>
            </a:lvl8pPr>
            <a:lvl9pPr marL="0" lvl="8" indent="0" algn="r">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
        <p:nvSpPr>
          <p:cNvPr id="26" name="Google Shape;26;p31"/>
          <p:cNvSpPr txBox="1">
            <a:spLocks noGrp="1"/>
          </p:cNvSpPr>
          <p:nvPr>
            <p:ph type="title"/>
          </p:nvPr>
        </p:nvSpPr>
        <p:spPr>
          <a:xfrm>
            <a:off x="342900" y="342900"/>
            <a:ext cx="8435340" cy="685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5475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342900" y="1028700"/>
            <a:ext cx="8435340" cy="363474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1">
            <a:extLst>
              <a:ext uri="{FF2B5EF4-FFF2-40B4-BE49-F238E27FC236}">
                <a16:creationId xmlns:a16="http://schemas.microsoft.com/office/drawing/2014/main" id="{13CB64A9-70B7-CE2D-8A6B-6928E5EA6D06}"/>
              </a:ext>
            </a:extLst>
          </p:cNvPr>
          <p:cNvSpPr>
            <a:spLocks noGrp="1"/>
          </p:cNvSpPr>
          <p:nvPr>
            <p:ph type="dt" sz="half" idx="2"/>
          </p:nvPr>
        </p:nvSpPr>
        <p:spPr>
          <a:xfrm>
            <a:off x="351692" y="4766548"/>
            <a:ext cx="2133600" cy="273844"/>
          </a:xfrm>
          <a:prstGeom prst="rect">
            <a:avLst/>
          </a:prstGeom>
        </p:spPr>
        <p:txBody>
          <a:bodyPr/>
          <a:lstStyle>
            <a:lvl1pPr>
              <a:defRPr sz="1200">
                <a:solidFill>
                  <a:srgbClr val="7F7F7F"/>
                </a:solidFill>
                <a:latin typeface="Calibri" panose="020F0502020204030204" pitchFamily="34" charset="0"/>
                <a:cs typeface="Calibri" panose="020F0502020204030204" pitchFamily="34" charset="0"/>
              </a:defRPr>
            </a:lvl1pPr>
          </a:lstStyle>
          <a:p>
            <a:pPr>
              <a:defRPr/>
            </a:pPr>
            <a:r>
              <a:rPr lang="en-US"/>
              <a:t>January 9, 2025</a:t>
            </a:r>
            <a:endParaRPr lang="en-US" dirty="0"/>
          </a:p>
        </p:txBody>
      </p:sp>
      <p:sp>
        <p:nvSpPr>
          <p:cNvPr id="9" name="Footer Placeholder 2">
            <a:extLst>
              <a:ext uri="{FF2B5EF4-FFF2-40B4-BE49-F238E27FC236}">
                <a16:creationId xmlns:a16="http://schemas.microsoft.com/office/drawing/2014/main" id="{B129AC04-9598-0E75-1454-1CDD964EF607}"/>
              </a:ext>
            </a:extLst>
          </p:cNvPr>
          <p:cNvSpPr>
            <a:spLocks noGrp="1"/>
          </p:cNvSpPr>
          <p:nvPr>
            <p:ph type="ftr" sz="quarter" idx="3"/>
          </p:nvPr>
        </p:nvSpPr>
        <p:spPr>
          <a:xfrm>
            <a:off x="3124200" y="4767265"/>
            <a:ext cx="2895600" cy="273844"/>
          </a:xfrm>
          <a:prstGeom prst="rect">
            <a:avLst/>
          </a:prstGeom>
        </p:spPr>
        <p:txBody>
          <a:bodyPr/>
          <a:lstStyle>
            <a:lvl1pPr>
              <a:defRPr sz="1200">
                <a:solidFill>
                  <a:schemeClr val="bg1">
                    <a:lumMod val="50000"/>
                  </a:schemeClr>
                </a:solidFill>
                <a:latin typeface="Calibri" panose="020F0502020204030204" pitchFamily="34" charset="0"/>
                <a:cs typeface="Calibri" panose="020F0502020204030204" pitchFamily="34" charset="0"/>
              </a:defRPr>
            </a:lvl1pPr>
          </a:lstStyle>
          <a:p>
            <a:pPr algn="ctr">
              <a:defRPr/>
            </a:pPr>
            <a:r>
              <a:rPr lang="en-US"/>
              <a:t>TRB Annual Meeting 2025</a:t>
            </a:r>
            <a:endParaRPr lang="en-US" dirty="0"/>
          </a:p>
        </p:txBody>
      </p:sp>
      <p:sp>
        <p:nvSpPr>
          <p:cNvPr id="10" name="Slide Number Placeholder 3">
            <a:extLst>
              <a:ext uri="{FF2B5EF4-FFF2-40B4-BE49-F238E27FC236}">
                <a16:creationId xmlns:a16="http://schemas.microsoft.com/office/drawing/2014/main" id="{4B990FB8-DA95-D9A8-22EC-E3EFB25D26B0}"/>
              </a:ext>
            </a:extLst>
          </p:cNvPr>
          <p:cNvSpPr>
            <a:spLocks noGrp="1"/>
          </p:cNvSpPr>
          <p:nvPr>
            <p:ph type="sldNum" sz="quarter" idx="4"/>
          </p:nvPr>
        </p:nvSpPr>
        <p:spPr>
          <a:xfrm>
            <a:off x="6644640" y="4767265"/>
            <a:ext cx="2133600" cy="273844"/>
          </a:xfrm>
          <a:prstGeom prst="rect">
            <a:avLst/>
          </a:prstGeom>
        </p:spPr>
        <p:txBody>
          <a:bodyPr/>
          <a:lstStyle>
            <a:lvl1pPr>
              <a:defRPr sz="1200">
                <a:solidFill>
                  <a:schemeClr val="bg1">
                    <a:lumMod val="50000"/>
                  </a:schemeClr>
                </a:solidFill>
                <a:latin typeface="Calibri" panose="020F0502020204030204" pitchFamily="34" charset="0"/>
                <a:cs typeface="Calibri" panose="020F0502020204030204" pitchFamily="34" charset="0"/>
              </a:defRPr>
            </a:lvl1pPr>
          </a:lstStyle>
          <a:p>
            <a:pPr algn="r">
              <a:defRPr/>
            </a:pPr>
            <a:fld id="{58280CB3-0FF6-4D07-A0F6-C78040BEDDEE}" type="slidenum">
              <a:rPr lang="en-US" smtClean="0"/>
              <a:pPr algn="r">
                <a:defRPr/>
              </a:pPr>
              <a:t>‹#›</a:t>
            </a:fld>
            <a:endParaRPr lang="en-US" dirty="0"/>
          </a:p>
        </p:txBody>
      </p:sp>
    </p:spTree>
    <p:extLst>
      <p:ext uri="{BB962C8B-B14F-4D97-AF65-F5344CB8AC3E}">
        <p14:creationId xmlns:p14="http://schemas.microsoft.com/office/powerpoint/2010/main" val="153551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413145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3/28/2025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link.springer.com/article/10.1007/s00190-024-01831-8" TargetMode="External"/><Relationship Id="rId5" Type="http://schemas.openxmlformats.org/officeDocument/2006/relationships/hyperlink" Target="https://geodesy.noaa.gov/web/news/moving-mountains.shtml"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14.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emf"/><Relationship Id="rId5" Type="http://schemas.openxmlformats.org/officeDocument/2006/relationships/oleObject" Target="../embeddings/oleObject1.bin"/><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5.emf"/><Relationship Id="rId5" Type="http://schemas.openxmlformats.org/officeDocument/2006/relationships/oleObject" Target="../embeddings/oleObject2.bin"/><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3.jpg"/><Relationship Id="rId4" Type="http://schemas.openxmlformats.org/officeDocument/2006/relationships/image" Target="../media/image4.jpg"/></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8" Type="http://schemas.openxmlformats.org/officeDocument/2006/relationships/hyperlink" Target="https://noaa.maps.arcgis.com/home/item.html?id=b56699b6834a43329dbf0ebe7933ff03"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ce27f315e22b4998b857adc9ebeb8e1b"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46.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191a2952c9439f8c879f2b7de8e8bf"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8d3c58088bd4784b9a44c0845ec44f4"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115c4a38412a470d933d4e44404142da" TargetMode="External"/><Relationship Id="rId9" Type="http://schemas.openxmlformats.org/officeDocument/2006/relationships/hyperlink" Target="https://noaa.maps.arcgis.com/home/item.html?id=b34695d9c72e47bbb7f13d335b02ebde" TargetMode="External"/><Relationship Id="rId14" Type="http://schemas.openxmlformats.org/officeDocument/2006/relationships/hyperlink" Target="https://noaa.maps.arcgis.com/home/item.html?id=c5d4f181f7ca468ca8032db0ec7a8900"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a:bodyPr>
          <a:lstStyle/>
          <a:p>
            <a:r>
              <a:rPr lang="en-US" sz="3100" dirty="0">
                <a:solidFill>
                  <a:srgbClr val="002E97"/>
                </a:solidFill>
                <a:latin typeface="+mn-lt"/>
                <a:cs typeface="Times New Roman" panose="02020603050405020304" pitchFamily="18" charset="0"/>
              </a:rPr>
              <a:t>Gravimetric Models and Geopotential NSRS Modernization Updates part 2</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417757"/>
            <a:ext cx="6400800" cy="539646"/>
          </a:xfrm>
        </p:spPr>
        <p:txBody>
          <a:bodyPr>
            <a:normAutofit fontScale="85000" lnSpcReduction="10000"/>
          </a:bodyPr>
          <a:lstStyle/>
          <a:p>
            <a:r>
              <a:rPr lang="en-US" dirty="0">
                <a:solidFill>
                  <a:srgbClr val="002E97"/>
                </a:solidFill>
                <a:latin typeface="+mn-lt"/>
                <a:cs typeface="Times New Roman" panose="02020603050405020304" pitchFamily="18" charset="0"/>
              </a:rPr>
              <a:t>2025 Rocky Mountain Survey Summit</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1710725" cy="369332"/>
          </a:xfrm>
          <a:prstGeom prst="rect">
            <a:avLst/>
          </a:prstGeom>
          <a:noFill/>
        </p:spPr>
        <p:txBody>
          <a:bodyPr wrap="none" rtlCol="0">
            <a:spAutoFit/>
          </a:bodyPr>
          <a:lstStyle/>
          <a:p>
            <a:r>
              <a:rPr lang="en-US" dirty="0">
                <a:solidFill>
                  <a:srgbClr val="002E97"/>
                </a:solidFill>
              </a:rPr>
              <a:t>Mach 26, 2025</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1F3759-F374-48F3-A575-75D0559DD18A}"/>
              </a:ext>
            </a:extLst>
          </p:cNvPr>
          <p:cNvSpPr txBox="1"/>
          <p:nvPr/>
        </p:nvSpPr>
        <p:spPr>
          <a:xfrm>
            <a:off x="312420" y="280696"/>
            <a:ext cx="8709660"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800" dirty="0">
                <a:solidFill>
                  <a:srgbClr val="002E97"/>
                </a:solidFill>
                <a:latin typeface="Arial" panose="020B0604020202020204" pitchFamily="34" charset="0"/>
                <a:cs typeface="Arial" panose="020B0604020202020204" pitchFamily="34" charset="0"/>
              </a:rPr>
              <a:t>Terrestrial gravity distribution in Colorado</a:t>
            </a:r>
          </a:p>
          <a:p>
            <a:pPr algn="ctr"/>
            <a:r>
              <a:rPr lang="en-US" sz="2800" dirty="0">
                <a:solidFill>
                  <a:srgbClr val="002E97"/>
                </a:solidFill>
                <a:latin typeface="Arial" panose="020B0604020202020204" pitchFamily="34" charset="0"/>
                <a:cs typeface="Arial" panose="020B0604020202020204" pitchFamily="34" charset="0"/>
              </a:rPr>
              <a:t>used in the geoid modeling</a:t>
            </a:r>
            <a:endParaRPr sz="2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A55EEAF-6949-4EAA-8FB0-493992C03FDE}"/>
              </a:ext>
            </a:extLst>
          </p:cNvPr>
          <p:cNvPicPr>
            <a:picLocks noChangeAspect="1"/>
          </p:cNvPicPr>
          <p:nvPr/>
        </p:nvPicPr>
        <p:blipFill>
          <a:blip r:embed="rId4"/>
          <a:stretch>
            <a:fillRect/>
          </a:stretch>
        </p:blipFill>
        <p:spPr>
          <a:xfrm>
            <a:off x="828348" y="1234803"/>
            <a:ext cx="4953965" cy="3801880"/>
          </a:xfrm>
          <a:prstGeom prst="rect">
            <a:avLst/>
          </a:prstGeom>
        </p:spPr>
      </p:pic>
      <p:sp>
        <p:nvSpPr>
          <p:cNvPr id="5" name="TextBox 4">
            <a:extLst>
              <a:ext uri="{FF2B5EF4-FFF2-40B4-BE49-F238E27FC236}">
                <a16:creationId xmlns:a16="http://schemas.microsoft.com/office/drawing/2014/main" id="{D66238E9-1C0F-41F7-8887-BBDB9D3AF261}"/>
              </a:ext>
            </a:extLst>
          </p:cNvPr>
          <p:cNvSpPr txBox="1"/>
          <p:nvPr/>
        </p:nvSpPr>
        <p:spPr>
          <a:xfrm>
            <a:off x="6198433" y="2314934"/>
            <a:ext cx="2247650" cy="1631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dirty="0">
                <a:solidFill>
                  <a:srgbClr val="002E97"/>
                </a:solidFill>
                <a:latin typeface="Arial" panose="020B0604020202020204" pitchFamily="34" charset="0"/>
                <a:cs typeface="Arial" panose="020B0604020202020204" pitchFamily="34" charset="0"/>
              </a:rPr>
              <a:t>Light blue dots are old gravity data</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Pink dots are new gravity data</a:t>
            </a:r>
            <a:endParaRPr sz="20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383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56418-1451-47EB-8BAA-CDBF5DC109D6}"/>
              </a:ext>
            </a:extLst>
          </p:cNvPr>
          <p:cNvPicPr>
            <a:picLocks noChangeAspect="1"/>
          </p:cNvPicPr>
          <p:nvPr/>
        </p:nvPicPr>
        <p:blipFill>
          <a:blip r:embed="rId4"/>
          <a:stretch>
            <a:fillRect/>
          </a:stretch>
        </p:blipFill>
        <p:spPr>
          <a:xfrm>
            <a:off x="0" y="987470"/>
            <a:ext cx="9144000" cy="4023000"/>
          </a:xfrm>
          <a:prstGeom prst="rect">
            <a:avLst/>
          </a:prstGeom>
        </p:spPr>
      </p:pic>
      <p:sp>
        <p:nvSpPr>
          <p:cNvPr id="4" name="TextBox 3">
            <a:extLst>
              <a:ext uri="{FF2B5EF4-FFF2-40B4-BE49-F238E27FC236}">
                <a16:creationId xmlns:a16="http://schemas.microsoft.com/office/drawing/2014/main" id="{E60F890B-4201-4F8A-9C47-05726D61FC77}"/>
              </a:ext>
            </a:extLst>
          </p:cNvPr>
          <p:cNvSpPr txBox="1"/>
          <p:nvPr/>
        </p:nvSpPr>
        <p:spPr>
          <a:xfrm>
            <a:off x="0" y="383713"/>
            <a:ext cx="870966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800" dirty="0">
                <a:solidFill>
                  <a:srgbClr val="002E97"/>
                </a:solidFill>
                <a:latin typeface="Arial" panose="020B0604020202020204" pitchFamily="34" charset="0"/>
                <a:cs typeface="Arial" panose="020B0604020202020204" pitchFamily="34" charset="0"/>
              </a:rPr>
              <a:t>Estimated orthometric height of mountain summits</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78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DF09F-CB98-4E5A-A234-DD3C6738B178}"/>
              </a:ext>
            </a:extLst>
          </p:cNvPr>
          <p:cNvSpPr txBox="1"/>
          <p:nvPr/>
        </p:nvSpPr>
        <p:spPr>
          <a:xfrm>
            <a:off x="0" y="383713"/>
            <a:ext cx="870966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800" dirty="0">
                <a:solidFill>
                  <a:srgbClr val="002E97"/>
                </a:solidFill>
                <a:latin typeface="Arial" panose="020B0604020202020204" pitchFamily="34" charset="0"/>
                <a:cs typeface="Arial" panose="020B0604020202020204" pitchFamily="34" charset="0"/>
              </a:rPr>
              <a:t>Estimated orthometric height of mountain summits</a:t>
            </a:r>
            <a:endParaRPr sz="2800" dirty="0">
              <a:solidFill>
                <a:srgbClr val="002E97"/>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1D1F63F8-8C71-4632-94C9-826B4DCABC06}"/>
              </a:ext>
            </a:extLst>
          </p:cNvPr>
          <p:cNvGraphicFramePr>
            <a:graphicFrameLocks noGrp="1"/>
          </p:cNvGraphicFramePr>
          <p:nvPr>
            <p:extLst>
              <p:ext uri="{D42A27DB-BD31-4B8C-83A1-F6EECF244321}">
                <p14:modId xmlns:p14="http://schemas.microsoft.com/office/powerpoint/2010/main" val="778562941"/>
              </p:ext>
            </p:extLst>
          </p:nvPr>
        </p:nvGraphicFramePr>
        <p:xfrm>
          <a:off x="269823" y="1071797"/>
          <a:ext cx="8551889" cy="3886571"/>
        </p:xfrm>
        <a:graphic>
          <a:graphicData uri="http://schemas.openxmlformats.org/drawingml/2006/table">
            <a:tbl>
              <a:tblPr>
                <a:tableStyleId>{5C22544A-7EE6-4342-B048-85BDC9FD1C3A}</a:tableStyleId>
              </a:tblPr>
              <a:tblGrid>
                <a:gridCol w="538231">
                  <a:extLst>
                    <a:ext uri="{9D8B030D-6E8A-4147-A177-3AD203B41FA5}">
                      <a16:colId xmlns:a16="http://schemas.microsoft.com/office/drawing/2014/main" val="1901017832"/>
                    </a:ext>
                  </a:extLst>
                </a:gridCol>
                <a:gridCol w="1417985">
                  <a:extLst>
                    <a:ext uri="{9D8B030D-6E8A-4147-A177-3AD203B41FA5}">
                      <a16:colId xmlns:a16="http://schemas.microsoft.com/office/drawing/2014/main" val="1635034825"/>
                    </a:ext>
                  </a:extLst>
                </a:gridCol>
                <a:gridCol w="1319135">
                  <a:extLst>
                    <a:ext uri="{9D8B030D-6E8A-4147-A177-3AD203B41FA5}">
                      <a16:colId xmlns:a16="http://schemas.microsoft.com/office/drawing/2014/main" val="2193809058"/>
                    </a:ext>
                  </a:extLst>
                </a:gridCol>
                <a:gridCol w="786983">
                  <a:extLst>
                    <a:ext uri="{9D8B030D-6E8A-4147-A177-3AD203B41FA5}">
                      <a16:colId xmlns:a16="http://schemas.microsoft.com/office/drawing/2014/main" val="3766429463"/>
                    </a:ext>
                  </a:extLst>
                </a:gridCol>
                <a:gridCol w="1409076">
                  <a:extLst>
                    <a:ext uri="{9D8B030D-6E8A-4147-A177-3AD203B41FA5}">
                      <a16:colId xmlns:a16="http://schemas.microsoft.com/office/drawing/2014/main" val="1736676180"/>
                    </a:ext>
                  </a:extLst>
                </a:gridCol>
                <a:gridCol w="1356610">
                  <a:extLst>
                    <a:ext uri="{9D8B030D-6E8A-4147-A177-3AD203B41FA5}">
                      <a16:colId xmlns:a16="http://schemas.microsoft.com/office/drawing/2014/main" val="2300820910"/>
                    </a:ext>
                  </a:extLst>
                </a:gridCol>
                <a:gridCol w="1723869">
                  <a:extLst>
                    <a:ext uri="{9D8B030D-6E8A-4147-A177-3AD203B41FA5}">
                      <a16:colId xmlns:a16="http://schemas.microsoft.com/office/drawing/2014/main" val="2004614130"/>
                    </a:ext>
                  </a:extLst>
                </a:gridCol>
              </a:tblGrid>
              <a:tr h="547351">
                <a:tc>
                  <a:txBody>
                    <a:bodyPr/>
                    <a:lstStyle/>
                    <a:p>
                      <a:pPr algn="ctr" fontAlgn="ctr"/>
                      <a:r>
                        <a:rPr lang="en-US" sz="1000" u="none" strike="noStrike" dirty="0">
                          <a:effectLst/>
                        </a:rPr>
                        <a:t>Rank</a:t>
                      </a:r>
                      <a:endParaRPr lang="en-US" sz="1000" b="1" i="0" u="none" strike="noStrike" dirty="0">
                        <a:solidFill>
                          <a:srgbClr val="000000"/>
                        </a:solidFill>
                        <a:effectLst/>
                        <a:latin typeface="Inherit"/>
                      </a:endParaRPr>
                    </a:p>
                  </a:txBody>
                  <a:tcPr marL="6941" marR="6941" marT="6941" marB="0" anchor="ctr"/>
                </a:tc>
                <a:tc>
                  <a:txBody>
                    <a:bodyPr/>
                    <a:lstStyle/>
                    <a:p>
                      <a:pPr algn="ctr" fontAlgn="ctr"/>
                      <a:r>
                        <a:rPr lang="en-US" sz="1000" u="none" strike="noStrike" dirty="0">
                          <a:effectLst/>
                        </a:rPr>
                        <a:t>Name:</a:t>
                      </a:r>
                      <a:endParaRPr lang="en-US" sz="1000" b="1" i="0" u="none" strike="noStrike" dirty="0">
                        <a:solidFill>
                          <a:srgbClr val="000000"/>
                        </a:solidFill>
                        <a:effectLst/>
                        <a:latin typeface="Inherit"/>
                      </a:endParaRPr>
                    </a:p>
                  </a:txBody>
                  <a:tcPr marL="6941" marR="6941" marT="6941" marB="0" anchor="ctr"/>
                </a:tc>
                <a:tc>
                  <a:txBody>
                    <a:bodyPr/>
                    <a:lstStyle/>
                    <a:p>
                      <a:pPr algn="ctr" fontAlgn="ctr"/>
                      <a:r>
                        <a:rPr lang="en-US" sz="1000" u="none" strike="noStrike" dirty="0">
                          <a:effectLst/>
                        </a:rPr>
                        <a:t>Ellipsoidal height (ITRF2014): [m]</a:t>
                      </a:r>
                      <a:endParaRPr lang="en-US" sz="1000" b="1" i="0" u="none" strike="noStrike" dirty="0">
                        <a:solidFill>
                          <a:srgbClr val="000000"/>
                        </a:solidFill>
                        <a:effectLst/>
                        <a:latin typeface="Inherit"/>
                      </a:endParaRPr>
                    </a:p>
                  </a:txBody>
                  <a:tcPr marL="6941" marR="6941" marT="6941" marB="0" anchor="ctr"/>
                </a:tc>
                <a:tc>
                  <a:txBody>
                    <a:bodyPr/>
                    <a:lstStyle/>
                    <a:p>
                      <a:pPr algn="ctr" fontAlgn="ctr"/>
                      <a:r>
                        <a:rPr lang="en-US" sz="1000" u="none" strike="noStrike" dirty="0">
                          <a:effectLst/>
                        </a:rPr>
                        <a:t>Geoid undulation: [m]</a:t>
                      </a:r>
                      <a:endParaRPr lang="en-US" sz="1000" b="1" i="0" u="none" strike="noStrike" dirty="0">
                        <a:solidFill>
                          <a:srgbClr val="000000"/>
                        </a:solidFill>
                        <a:effectLst/>
                        <a:latin typeface="Inherit"/>
                      </a:endParaRPr>
                    </a:p>
                  </a:txBody>
                  <a:tcPr marL="6941" marR="6941" marT="6941" marB="0" anchor="ctr"/>
                </a:tc>
                <a:tc>
                  <a:txBody>
                    <a:bodyPr/>
                    <a:lstStyle/>
                    <a:p>
                      <a:pPr algn="ctr" fontAlgn="ctr"/>
                      <a:r>
                        <a:rPr lang="en-US" sz="1000" u="none" strike="noStrike" dirty="0">
                          <a:effectLst/>
                        </a:rPr>
                        <a:t>Elevation (NAPGD2022* Orthometric Height): [m]</a:t>
                      </a:r>
                      <a:endParaRPr lang="en-US" sz="1000" b="1" i="0" u="none" strike="noStrike" dirty="0">
                        <a:solidFill>
                          <a:srgbClr val="000000"/>
                        </a:solidFill>
                        <a:effectLst/>
                        <a:latin typeface="Inherit"/>
                      </a:endParaRPr>
                    </a:p>
                  </a:txBody>
                  <a:tcPr marL="6941" marR="6941" marT="6941" marB="0" anchor="ctr"/>
                </a:tc>
                <a:tc>
                  <a:txBody>
                    <a:bodyPr/>
                    <a:lstStyle/>
                    <a:p>
                      <a:pPr algn="ctr" fontAlgn="ctr"/>
                      <a:r>
                        <a:rPr lang="en-US" sz="1000" u="none" strike="noStrike" dirty="0">
                          <a:effectLst/>
                        </a:rPr>
                        <a:t>Estimated Total Uncertainty (1s): [m]</a:t>
                      </a:r>
                      <a:endParaRPr lang="en-US" sz="1000" b="1" i="0" u="none" strike="noStrike" dirty="0">
                        <a:solidFill>
                          <a:srgbClr val="000000"/>
                        </a:solidFill>
                        <a:effectLst/>
                        <a:latin typeface="Inherit"/>
                      </a:endParaRPr>
                    </a:p>
                  </a:txBody>
                  <a:tcPr marL="6941" marR="6941" marT="6941" marB="0" anchor="ctr"/>
                </a:tc>
                <a:tc>
                  <a:txBody>
                    <a:bodyPr/>
                    <a:lstStyle/>
                    <a:p>
                      <a:pPr algn="ctr" fontAlgn="ctr"/>
                      <a:r>
                        <a:rPr lang="en-US" sz="1000" u="none" strike="noStrike" dirty="0">
                          <a:effectLst/>
                        </a:rPr>
                        <a:t>Elevation (NAPGD2022* Orthometric Height): [feet]</a:t>
                      </a:r>
                      <a:endParaRPr lang="en-US" sz="1000" b="1" i="0" u="none" strike="noStrike" dirty="0">
                        <a:solidFill>
                          <a:srgbClr val="000000"/>
                        </a:solidFill>
                        <a:effectLst/>
                        <a:latin typeface="Inherit"/>
                      </a:endParaRPr>
                    </a:p>
                  </a:txBody>
                  <a:tcPr marL="6941" marR="6941" marT="6941" marB="0" anchor="ctr"/>
                </a:tc>
                <a:extLst>
                  <a:ext uri="{0D108BD9-81ED-4DB2-BD59-A6C34878D82A}">
                    <a16:rowId xmlns:a16="http://schemas.microsoft.com/office/drawing/2014/main" val="2026708310"/>
                  </a:ext>
                </a:extLst>
              </a:tr>
              <a:tr h="166585">
                <a:tc>
                  <a:txBody>
                    <a:bodyPr/>
                    <a:lstStyle/>
                    <a:p>
                      <a:pPr algn="ctr" fontAlgn="ctr"/>
                      <a:r>
                        <a:rPr lang="en-US" sz="1050" u="none" strike="noStrike">
                          <a:effectLst/>
                        </a:rPr>
                        <a:t>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dirty="0">
                          <a:effectLst/>
                        </a:rPr>
                        <a:t>Mt. Elbert</a:t>
                      </a:r>
                      <a:endParaRPr lang="en-US" sz="1050" b="0" i="0" u="none" strike="noStrike" dirty="0">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4387.17</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-13.42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4400.58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dirty="0">
                          <a:effectLst/>
                        </a:rPr>
                        <a:t>14437.6</a:t>
                      </a:r>
                      <a:endParaRPr lang="en-US" sz="1050" b="0" i="0" u="none" strike="noStrike" dirty="0">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3506994339"/>
                  </a:ext>
                </a:extLst>
              </a:tr>
              <a:tr h="166585">
                <a:tc>
                  <a:txBody>
                    <a:bodyPr/>
                    <a:lstStyle/>
                    <a:p>
                      <a:pPr algn="ctr" fontAlgn="ctr"/>
                      <a:r>
                        <a:rPr lang="en-US" sz="1050" u="none" strike="noStrike">
                          <a:effectLst/>
                        </a:rPr>
                        <a:t>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dirty="0">
                          <a:effectLst/>
                        </a:rPr>
                        <a:t>Mt. Massive</a:t>
                      </a:r>
                      <a:endParaRPr lang="en-US" sz="1050" b="0" i="0" u="none" strike="noStrike" dirty="0">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4383.22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-13.2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4396.43</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14423.9</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726506429"/>
                  </a:ext>
                </a:extLst>
              </a:tr>
              <a:tr h="166585">
                <a:tc>
                  <a:txBody>
                    <a:bodyPr/>
                    <a:lstStyle/>
                    <a:p>
                      <a:pPr algn="ctr" fontAlgn="ctr"/>
                      <a:r>
                        <a:rPr lang="en-US" sz="1050" u="none" strike="noStrike">
                          <a:effectLst/>
                        </a:rPr>
                        <a:t>3</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Harvard</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4381.99</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-13.75</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4395.74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14421.7</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2123602196"/>
                  </a:ext>
                </a:extLst>
              </a:tr>
              <a:tr h="166585">
                <a:tc>
                  <a:txBody>
                    <a:bodyPr/>
                    <a:lstStyle/>
                    <a:p>
                      <a:pPr algn="ctr" fontAlgn="ctr"/>
                      <a:r>
                        <a:rPr lang="en-US" sz="1050" u="none" strike="noStrike">
                          <a:effectLst/>
                        </a:rPr>
                        <a:t>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Blanca Peak</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4357.51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-15.92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4373.43</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±0.080</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14348.5</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416595436"/>
                  </a:ext>
                </a:extLst>
              </a:tr>
              <a:tr h="166585">
                <a:tc>
                  <a:txBody>
                    <a:bodyPr/>
                    <a:lstStyle/>
                    <a:p>
                      <a:pPr algn="ctr" fontAlgn="ctr"/>
                      <a:r>
                        <a:rPr lang="en-US" sz="1050" u="none" strike="noStrike">
                          <a:effectLst/>
                        </a:rPr>
                        <a:t>5</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La Plata Peak</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4358.12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-13.64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4371.77</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14343</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1735748373"/>
                  </a:ext>
                </a:extLst>
              </a:tr>
              <a:tr h="166585">
                <a:tc>
                  <a:txBody>
                    <a:bodyPr/>
                    <a:lstStyle/>
                    <a:p>
                      <a:pPr algn="ctr" fontAlgn="ctr"/>
                      <a:r>
                        <a:rPr lang="en-US" sz="1050" u="none" strike="noStrike">
                          <a:effectLst/>
                        </a:rPr>
                        <a:t>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dirty="0">
                          <a:effectLst/>
                        </a:rPr>
                        <a:t>Uncompahgre Peak</a:t>
                      </a:r>
                      <a:endParaRPr lang="en-US" sz="1050" b="0" i="0" u="none" strike="noStrike" dirty="0">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4348.3</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-15.15</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4363.46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±0.065</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14315.8</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996201824"/>
                  </a:ext>
                </a:extLst>
              </a:tr>
              <a:tr h="166585">
                <a:tc>
                  <a:txBody>
                    <a:bodyPr/>
                    <a:lstStyle/>
                    <a:p>
                      <a:pPr algn="ctr" fontAlgn="ctr"/>
                      <a:r>
                        <a:rPr lang="en-US" sz="1050" u="none" strike="noStrike">
                          <a:effectLst/>
                        </a:rPr>
                        <a:t>7</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dirty="0">
                          <a:effectLst/>
                        </a:rPr>
                        <a:t>Crestone Peak</a:t>
                      </a:r>
                      <a:endParaRPr lang="en-US" sz="1050" b="0" i="0" u="none" strike="noStrike" dirty="0">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4342.6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-15.06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4357.66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±0.121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14296.8</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653201817"/>
                  </a:ext>
                </a:extLst>
              </a:tr>
              <a:tr h="166585">
                <a:tc>
                  <a:txBody>
                    <a:bodyPr/>
                    <a:lstStyle/>
                    <a:p>
                      <a:pPr algn="ctr" fontAlgn="ctr"/>
                      <a:r>
                        <a:rPr lang="en-US" sz="1050" u="none" strike="noStrike">
                          <a:effectLst/>
                        </a:rPr>
                        <a:t>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Lincoln</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4342.71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-13.09</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4355.79</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±0.060</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14290.6</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1806196421"/>
                  </a:ext>
                </a:extLst>
              </a:tr>
              <a:tr h="166585">
                <a:tc>
                  <a:txBody>
                    <a:bodyPr/>
                    <a:lstStyle/>
                    <a:p>
                      <a:pPr algn="ctr" fontAlgn="ctr"/>
                      <a:r>
                        <a:rPr lang="en-US" sz="1050" u="none" strike="noStrike">
                          <a:effectLst/>
                        </a:rPr>
                        <a:t>9</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Grays Peak</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dirty="0">
                          <a:effectLst/>
                        </a:rPr>
                        <a:t>4338.52</a:t>
                      </a:r>
                      <a:endParaRPr lang="en-US" sz="1050" b="0" i="0" u="none" strike="noStrike" dirty="0">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-12.66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4351.18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14275.5</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2663849199"/>
                  </a:ext>
                </a:extLst>
              </a:tr>
              <a:tr h="166585">
                <a:tc>
                  <a:txBody>
                    <a:bodyPr/>
                    <a:lstStyle/>
                    <a:p>
                      <a:pPr algn="ctr" fontAlgn="ctr"/>
                      <a:r>
                        <a:rPr lang="en-US" sz="1050" u="none" strike="noStrike">
                          <a:effectLst/>
                        </a:rPr>
                        <a:t>10</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Castle Peak</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dirty="0">
                          <a:effectLst/>
                        </a:rPr>
                        <a:t>4336.19</a:t>
                      </a:r>
                      <a:endParaRPr lang="en-US" sz="1050" b="0" i="0" u="none" strike="noStrike" dirty="0">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-14.01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4350.2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±0.065</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14272.3</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2334937842"/>
                  </a:ext>
                </a:extLst>
              </a:tr>
              <a:tr h="166585">
                <a:tc>
                  <a:txBody>
                    <a:bodyPr/>
                    <a:lstStyle/>
                    <a:p>
                      <a:pPr algn="ctr" fontAlgn="ctr"/>
                      <a:r>
                        <a:rPr lang="en-US" sz="1050" u="none" strike="noStrike">
                          <a:effectLst/>
                        </a:rPr>
                        <a:t>11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Torreys Peak</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dirty="0">
                          <a:effectLst/>
                        </a:rPr>
                        <a:t>4336.87</a:t>
                      </a:r>
                      <a:endParaRPr lang="en-US" sz="1050" b="0" i="0" u="none" strike="noStrike" dirty="0">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-12.67</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4349.54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14270.1</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59929337"/>
                  </a:ext>
                </a:extLst>
              </a:tr>
              <a:tr h="166585">
                <a:tc>
                  <a:txBody>
                    <a:bodyPr/>
                    <a:lstStyle/>
                    <a:p>
                      <a:pPr algn="ctr" fontAlgn="ctr"/>
                      <a:r>
                        <a:rPr lang="en-US" sz="1050" u="none" strike="noStrike">
                          <a:effectLst/>
                        </a:rPr>
                        <a:t>12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Quandary Peak</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dirty="0">
                          <a:effectLst/>
                        </a:rPr>
                        <a:t>4336.43</a:t>
                      </a:r>
                      <a:endParaRPr lang="en-US" sz="1050" b="0" i="0" u="none" strike="noStrike" dirty="0">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-13.05</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4349.48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±0.058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14269.9</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574843830"/>
                  </a:ext>
                </a:extLst>
              </a:tr>
              <a:tr h="166585">
                <a:tc>
                  <a:txBody>
                    <a:bodyPr/>
                    <a:lstStyle/>
                    <a:p>
                      <a:pPr algn="ctr" fontAlgn="ctr"/>
                      <a:r>
                        <a:rPr lang="en-US" sz="1050" u="none" strike="noStrike">
                          <a:effectLst/>
                        </a:rPr>
                        <a:t>13</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Antero</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4334.92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-14.29</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4349.21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±0.067</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14269</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4190960802"/>
                  </a:ext>
                </a:extLst>
              </a:tr>
              <a:tr h="166585">
                <a:tc>
                  <a:txBody>
                    <a:bodyPr/>
                    <a:lstStyle/>
                    <a:p>
                      <a:pPr algn="ctr" fontAlgn="ctr"/>
                      <a:r>
                        <a:rPr lang="en-US" sz="1050" u="none" strike="noStrike">
                          <a:effectLst/>
                        </a:rPr>
                        <a:t>14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Blue Sky</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4335.66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-12.64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4348.3</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14266.1</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589657923"/>
                  </a:ext>
                </a:extLst>
              </a:tr>
              <a:tr h="166585">
                <a:tc>
                  <a:txBody>
                    <a:bodyPr/>
                    <a:lstStyle/>
                    <a:p>
                      <a:pPr algn="ctr" fontAlgn="ctr"/>
                      <a:r>
                        <a:rPr lang="en-US" sz="1050" u="none" strike="noStrike">
                          <a:effectLst/>
                        </a:rPr>
                        <a:t>15</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Longs Peak</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4332.92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-12.3</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4345.22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±0.073</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14255.9</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2738155498"/>
                  </a:ext>
                </a:extLst>
              </a:tr>
              <a:tr h="166585">
                <a:tc>
                  <a:txBody>
                    <a:bodyPr/>
                    <a:lstStyle/>
                    <a:p>
                      <a:pPr algn="ctr" fontAlgn="ctr"/>
                      <a:r>
                        <a:rPr lang="en-US" sz="1050" u="none" strike="noStrike">
                          <a:effectLst/>
                        </a:rPr>
                        <a:t>16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Wilson</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4328.09</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-16.56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4344.64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14254.1</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2561133666"/>
                  </a:ext>
                </a:extLst>
              </a:tr>
              <a:tr h="166585">
                <a:tc>
                  <a:txBody>
                    <a:bodyPr/>
                    <a:lstStyle/>
                    <a:p>
                      <a:pPr algn="ctr" fontAlgn="ctr"/>
                      <a:r>
                        <a:rPr lang="en-US" sz="1050" u="none" strike="noStrike">
                          <a:effectLst/>
                        </a:rPr>
                        <a:t>17</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Cameron</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4329.08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-13.08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4342.16</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14245.9</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2208565459"/>
                  </a:ext>
                </a:extLst>
              </a:tr>
              <a:tr h="166585">
                <a:tc>
                  <a:txBody>
                    <a:bodyPr/>
                    <a:lstStyle/>
                    <a:p>
                      <a:pPr algn="ctr" fontAlgn="ctr"/>
                      <a:r>
                        <a:rPr lang="en-US" sz="1050" u="none" strike="noStrike">
                          <a:effectLst/>
                        </a:rPr>
                        <a:t>18</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Shavano</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4322.42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-14.37</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4336.79</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14228.3</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3172491200"/>
                  </a:ext>
                </a:extLst>
              </a:tr>
              <a:tr h="166585">
                <a:tc>
                  <a:txBody>
                    <a:bodyPr/>
                    <a:lstStyle/>
                    <a:p>
                      <a:pPr algn="ctr" fontAlgn="ctr"/>
                      <a:r>
                        <a:rPr lang="en-US" sz="1050" u="none" strike="noStrike">
                          <a:effectLst/>
                        </a:rPr>
                        <a:t>19</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Princeton</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4314.01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4328.21</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±0.077</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14200.1</a:t>
                      </a:r>
                      <a:endParaRPr lang="en-US" sz="1050" b="0" i="0" u="none" strike="noStrike">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1498699479"/>
                  </a:ext>
                </a:extLst>
              </a:tr>
              <a:tr h="166585">
                <a:tc>
                  <a:txBody>
                    <a:bodyPr/>
                    <a:lstStyle/>
                    <a:p>
                      <a:pPr algn="ctr" fontAlgn="ctr"/>
                      <a:r>
                        <a:rPr lang="en-US" sz="1050" u="none" strike="noStrike">
                          <a:effectLst/>
                        </a:rPr>
                        <a:t>20</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l" fontAlgn="ctr"/>
                      <a:r>
                        <a:rPr lang="en-US" sz="1050" u="none" strike="noStrike">
                          <a:effectLst/>
                        </a:rPr>
                        <a:t>Mt. Belford</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4314.32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-13.72</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4328.04</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a:effectLst/>
                        </a:rPr>
                        <a:t>±0.065</a:t>
                      </a:r>
                      <a:endParaRPr lang="en-US" sz="1050" b="0" i="0" u="none" strike="noStrike">
                        <a:solidFill>
                          <a:srgbClr val="333333"/>
                        </a:solidFill>
                        <a:effectLst/>
                        <a:latin typeface="Calibri" panose="020F0502020204030204" pitchFamily="34" charset="0"/>
                      </a:endParaRPr>
                    </a:p>
                  </a:txBody>
                  <a:tcPr marL="6941" marR="6941" marT="6941" marB="0" anchor="ctr"/>
                </a:tc>
                <a:tc>
                  <a:txBody>
                    <a:bodyPr/>
                    <a:lstStyle/>
                    <a:p>
                      <a:pPr algn="ctr" fontAlgn="ctr"/>
                      <a:r>
                        <a:rPr lang="en-US" sz="1050" u="none" strike="noStrike" dirty="0">
                          <a:effectLst/>
                        </a:rPr>
                        <a:t>14199.6</a:t>
                      </a:r>
                      <a:endParaRPr lang="en-US" sz="1050" b="0" i="0" u="none" strike="noStrike" dirty="0">
                        <a:solidFill>
                          <a:srgbClr val="333333"/>
                        </a:solidFill>
                        <a:effectLst/>
                        <a:latin typeface="Calibri" panose="020F0502020204030204" pitchFamily="34" charset="0"/>
                      </a:endParaRPr>
                    </a:p>
                  </a:txBody>
                  <a:tcPr marL="6941" marR="6941" marT="6941" marB="0" anchor="ctr"/>
                </a:tc>
                <a:extLst>
                  <a:ext uri="{0D108BD9-81ED-4DB2-BD59-A6C34878D82A}">
                    <a16:rowId xmlns:a16="http://schemas.microsoft.com/office/drawing/2014/main" val="2382050852"/>
                  </a:ext>
                </a:extLst>
              </a:tr>
            </a:tbl>
          </a:graphicData>
        </a:graphic>
      </p:graphicFrame>
    </p:spTree>
    <p:extLst>
      <p:ext uri="{BB962C8B-B14F-4D97-AF65-F5344CB8AC3E}">
        <p14:creationId xmlns:p14="http://schemas.microsoft.com/office/powerpoint/2010/main" val="4192313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D239E8-E272-4BB6-8E37-5B0BF20C4C9B}"/>
              </a:ext>
            </a:extLst>
          </p:cNvPr>
          <p:cNvSpPr txBox="1"/>
          <p:nvPr/>
        </p:nvSpPr>
        <p:spPr>
          <a:xfrm>
            <a:off x="0" y="383713"/>
            <a:ext cx="870966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800" dirty="0">
                <a:solidFill>
                  <a:srgbClr val="002E97"/>
                </a:solidFill>
                <a:latin typeface="Arial" panose="020B0604020202020204" pitchFamily="34" charset="0"/>
                <a:cs typeface="Arial" panose="020B0604020202020204" pitchFamily="34" charset="0"/>
              </a:rPr>
              <a:t>Estimated orthometric height of mountain summits</a:t>
            </a:r>
            <a:endParaRPr sz="2800" dirty="0">
              <a:solidFill>
                <a:srgbClr val="002E97"/>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BB2A234A-C86D-451B-89E1-01C992758600}"/>
              </a:ext>
            </a:extLst>
          </p:cNvPr>
          <p:cNvGraphicFramePr>
            <a:graphicFrameLocks noGrp="1"/>
          </p:cNvGraphicFramePr>
          <p:nvPr>
            <p:extLst>
              <p:ext uri="{D42A27DB-BD31-4B8C-83A1-F6EECF244321}">
                <p14:modId xmlns:p14="http://schemas.microsoft.com/office/powerpoint/2010/main" val="4075737291"/>
              </p:ext>
            </p:extLst>
          </p:nvPr>
        </p:nvGraphicFramePr>
        <p:xfrm>
          <a:off x="172386" y="906933"/>
          <a:ext cx="8791732" cy="4215610"/>
        </p:xfrm>
        <a:graphic>
          <a:graphicData uri="http://schemas.openxmlformats.org/drawingml/2006/table">
            <a:tbl>
              <a:tblPr>
                <a:tableStyleId>{5C22544A-7EE6-4342-B048-85BDC9FD1C3A}</a:tableStyleId>
              </a:tblPr>
              <a:tblGrid>
                <a:gridCol w="553325">
                  <a:extLst>
                    <a:ext uri="{9D8B030D-6E8A-4147-A177-3AD203B41FA5}">
                      <a16:colId xmlns:a16="http://schemas.microsoft.com/office/drawing/2014/main" val="3543885750"/>
                    </a:ext>
                  </a:extLst>
                </a:gridCol>
                <a:gridCol w="1590269">
                  <a:extLst>
                    <a:ext uri="{9D8B030D-6E8A-4147-A177-3AD203B41FA5}">
                      <a16:colId xmlns:a16="http://schemas.microsoft.com/office/drawing/2014/main" val="487561540"/>
                    </a:ext>
                  </a:extLst>
                </a:gridCol>
                <a:gridCol w="1214204">
                  <a:extLst>
                    <a:ext uri="{9D8B030D-6E8A-4147-A177-3AD203B41FA5}">
                      <a16:colId xmlns:a16="http://schemas.microsoft.com/office/drawing/2014/main" val="851030988"/>
                    </a:ext>
                  </a:extLst>
                </a:gridCol>
                <a:gridCol w="1004341">
                  <a:extLst>
                    <a:ext uri="{9D8B030D-6E8A-4147-A177-3AD203B41FA5}">
                      <a16:colId xmlns:a16="http://schemas.microsoft.com/office/drawing/2014/main" val="3556874714"/>
                    </a:ext>
                  </a:extLst>
                </a:gridCol>
                <a:gridCol w="1566472">
                  <a:extLst>
                    <a:ext uri="{9D8B030D-6E8A-4147-A177-3AD203B41FA5}">
                      <a16:colId xmlns:a16="http://schemas.microsoft.com/office/drawing/2014/main" val="2846203982"/>
                    </a:ext>
                  </a:extLst>
                </a:gridCol>
                <a:gridCol w="1311639">
                  <a:extLst>
                    <a:ext uri="{9D8B030D-6E8A-4147-A177-3AD203B41FA5}">
                      <a16:colId xmlns:a16="http://schemas.microsoft.com/office/drawing/2014/main" val="2242244666"/>
                    </a:ext>
                  </a:extLst>
                </a:gridCol>
                <a:gridCol w="1551482">
                  <a:extLst>
                    <a:ext uri="{9D8B030D-6E8A-4147-A177-3AD203B41FA5}">
                      <a16:colId xmlns:a16="http://schemas.microsoft.com/office/drawing/2014/main" val="1730715896"/>
                    </a:ext>
                  </a:extLst>
                </a:gridCol>
              </a:tblGrid>
              <a:tr h="509637">
                <a:tc>
                  <a:txBody>
                    <a:bodyPr/>
                    <a:lstStyle/>
                    <a:p>
                      <a:pPr algn="ctr" fontAlgn="ctr"/>
                      <a:r>
                        <a:rPr lang="en-US" sz="1050" u="none" strike="noStrike" dirty="0">
                          <a:effectLst/>
                        </a:rPr>
                        <a:t>Rank</a:t>
                      </a:r>
                      <a:endParaRPr lang="en-US" sz="1050" b="1" i="0" u="none" strike="noStrike" dirty="0">
                        <a:solidFill>
                          <a:srgbClr val="000000"/>
                        </a:solidFill>
                        <a:effectLst/>
                        <a:latin typeface="Inherit"/>
                      </a:endParaRPr>
                    </a:p>
                  </a:txBody>
                  <a:tcPr marL="6655" marR="6655" marT="6655" marB="0" anchor="ctr"/>
                </a:tc>
                <a:tc>
                  <a:txBody>
                    <a:bodyPr/>
                    <a:lstStyle/>
                    <a:p>
                      <a:pPr algn="ctr" fontAlgn="ctr"/>
                      <a:r>
                        <a:rPr lang="en-US" sz="1050" u="none" strike="noStrike" dirty="0">
                          <a:effectLst/>
                        </a:rPr>
                        <a:t>Name:</a:t>
                      </a:r>
                      <a:endParaRPr lang="en-US" sz="1050" b="1" i="0" u="none" strike="noStrike" dirty="0">
                        <a:solidFill>
                          <a:srgbClr val="000000"/>
                        </a:solidFill>
                        <a:effectLst/>
                        <a:latin typeface="Inherit"/>
                      </a:endParaRPr>
                    </a:p>
                  </a:txBody>
                  <a:tcPr marL="6655" marR="6655" marT="6655" marB="0" anchor="ctr"/>
                </a:tc>
                <a:tc>
                  <a:txBody>
                    <a:bodyPr/>
                    <a:lstStyle/>
                    <a:p>
                      <a:pPr algn="ctr" fontAlgn="ctr"/>
                      <a:r>
                        <a:rPr lang="en-US" sz="1050" u="none" strike="noStrike" dirty="0">
                          <a:effectLst/>
                        </a:rPr>
                        <a:t>Ellipsoidal height (ITRF2014): [m]</a:t>
                      </a:r>
                      <a:endParaRPr lang="en-US" sz="1050" b="1" i="0" u="none" strike="noStrike" dirty="0">
                        <a:solidFill>
                          <a:srgbClr val="000000"/>
                        </a:solidFill>
                        <a:effectLst/>
                        <a:latin typeface="Inherit"/>
                      </a:endParaRPr>
                    </a:p>
                  </a:txBody>
                  <a:tcPr marL="6655" marR="6655" marT="6655" marB="0" anchor="ctr"/>
                </a:tc>
                <a:tc>
                  <a:txBody>
                    <a:bodyPr/>
                    <a:lstStyle/>
                    <a:p>
                      <a:pPr algn="ctr" fontAlgn="ctr"/>
                      <a:r>
                        <a:rPr lang="en-US" sz="1050" u="none" strike="noStrike" dirty="0">
                          <a:effectLst/>
                        </a:rPr>
                        <a:t>Geoid undulation: [m]</a:t>
                      </a:r>
                      <a:endParaRPr lang="en-US" sz="1050" b="1" i="0" u="none" strike="noStrike" dirty="0">
                        <a:solidFill>
                          <a:srgbClr val="000000"/>
                        </a:solidFill>
                        <a:effectLst/>
                        <a:latin typeface="Inherit"/>
                      </a:endParaRPr>
                    </a:p>
                  </a:txBody>
                  <a:tcPr marL="6655" marR="6655" marT="6655" marB="0" anchor="ctr"/>
                </a:tc>
                <a:tc>
                  <a:txBody>
                    <a:bodyPr/>
                    <a:lstStyle/>
                    <a:p>
                      <a:pPr algn="ctr" fontAlgn="ctr"/>
                      <a:r>
                        <a:rPr lang="en-US" sz="1050" u="none" strike="noStrike" dirty="0">
                          <a:effectLst/>
                        </a:rPr>
                        <a:t>Elevation (NAPGD2022* Orthometric Height): [m]</a:t>
                      </a:r>
                      <a:endParaRPr lang="en-US" sz="1050" b="1" i="0" u="none" strike="noStrike" dirty="0">
                        <a:solidFill>
                          <a:srgbClr val="000000"/>
                        </a:solidFill>
                        <a:effectLst/>
                        <a:latin typeface="Inherit"/>
                      </a:endParaRPr>
                    </a:p>
                  </a:txBody>
                  <a:tcPr marL="6655" marR="6655" marT="6655" marB="0" anchor="ctr"/>
                </a:tc>
                <a:tc>
                  <a:txBody>
                    <a:bodyPr/>
                    <a:lstStyle/>
                    <a:p>
                      <a:pPr algn="ctr" fontAlgn="ctr"/>
                      <a:r>
                        <a:rPr lang="en-US" sz="1050" u="none" strike="noStrike" dirty="0">
                          <a:effectLst/>
                        </a:rPr>
                        <a:t>Estimated Total Uncertainty (1s): [m]</a:t>
                      </a:r>
                      <a:endParaRPr lang="en-US" sz="1050" b="1" i="0" u="none" strike="noStrike" dirty="0">
                        <a:solidFill>
                          <a:srgbClr val="000000"/>
                        </a:solidFill>
                        <a:effectLst/>
                        <a:latin typeface="Inherit"/>
                      </a:endParaRPr>
                    </a:p>
                  </a:txBody>
                  <a:tcPr marL="6655" marR="6655" marT="6655" marB="0" anchor="ctr"/>
                </a:tc>
                <a:tc>
                  <a:txBody>
                    <a:bodyPr/>
                    <a:lstStyle/>
                    <a:p>
                      <a:pPr algn="ctr" fontAlgn="ctr"/>
                      <a:r>
                        <a:rPr lang="en-US" sz="1050" u="none" strike="noStrike" dirty="0">
                          <a:effectLst/>
                        </a:rPr>
                        <a:t>Elevation (NAPGD2022* Orthometric Height): [feet]</a:t>
                      </a:r>
                      <a:endParaRPr lang="en-US" sz="1050" b="1" i="0" u="none" strike="noStrike" dirty="0">
                        <a:solidFill>
                          <a:srgbClr val="000000"/>
                        </a:solidFill>
                        <a:effectLst/>
                        <a:latin typeface="Inherit"/>
                      </a:endParaRPr>
                    </a:p>
                  </a:txBody>
                  <a:tcPr marL="6655" marR="6655" marT="6655" marB="0" anchor="ctr"/>
                </a:tc>
                <a:extLst>
                  <a:ext uri="{0D108BD9-81ED-4DB2-BD59-A6C34878D82A}">
                    <a16:rowId xmlns:a16="http://schemas.microsoft.com/office/drawing/2014/main" val="3010479469"/>
                  </a:ext>
                </a:extLst>
              </a:tr>
              <a:tr h="170130">
                <a:tc>
                  <a:txBody>
                    <a:bodyPr/>
                    <a:lstStyle/>
                    <a:p>
                      <a:pPr algn="ctr" fontAlgn="ctr"/>
                      <a:r>
                        <a:rPr lang="en-US" sz="1100" u="none" strike="noStrike">
                          <a:effectLst/>
                        </a:rPr>
                        <a:t>20</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Belford</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4314.32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-13.72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4328.04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14199.6</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2012765261"/>
                  </a:ext>
                </a:extLst>
              </a:tr>
              <a:tr h="170130">
                <a:tc>
                  <a:txBody>
                    <a:bodyPr/>
                    <a:lstStyle/>
                    <a:p>
                      <a:pPr algn="ctr" fontAlgn="ctr"/>
                      <a:r>
                        <a:rPr lang="en-US" sz="1100" u="none" strike="noStrike">
                          <a:effectLst/>
                        </a:rPr>
                        <a:t>21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Yale</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4313.35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-13.89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4327.24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14197</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988497081"/>
                  </a:ext>
                </a:extLst>
              </a:tr>
              <a:tr h="170130">
                <a:tc>
                  <a:txBody>
                    <a:bodyPr/>
                    <a:lstStyle/>
                    <a:p>
                      <a:pPr algn="ctr" fontAlgn="ctr"/>
                      <a:r>
                        <a:rPr lang="en-US" sz="1100" u="none" strike="noStrike">
                          <a:effectLst/>
                        </a:rPr>
                        <a:t>22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Crestone Needle</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4311.52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-15.06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dirty="0">
                          <a:effectLst/>
                        </a:rPr>
                        <a:t>4326.58</a:t>
                      </a:r>
                      <a:endParaRPr lang="en-US" sz="1100" b="0" i="0" u="none" strike="noStrike" dirty="0">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±0.125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14194.8</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40222467"/>
                  </a:ext>
                </a:extLst>
              </a:tr>
              <a:tr h="170130">
                <a:tc>
                  <a:txBody>
                    <a:bodyPr/>
                    <a:lstStyle/>
                    <a:p>
                      <a:pPr algn="ctr" fontAlgn="ctr"/>
                      <a:r>
                        <a:rPr lang="en-US" sz="1100" u="none" strike="noStrike">
                          <a:effectLst/>
                        </a:rPr>
                        <a:t>23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Bross</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4308.35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-13.1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4321.45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±0.060</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14177.9</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3487363015"/>
                  </a:ext>
                </a:extLst>
              </a:tr>
              <a:tr h="170130">
                <a:tc>
                  <a:txBody>
                    <a:bodyPr/>
                    <a:lstStyle/>
                    <a:p>
                      <a:pPr algn="ctr" fontAlgn="ctr"/>
                      <a:r>
                        <a:rPr lang="en-US" sz="1100" u="none" strike="noStrike">
                          <a:effectLst/>
                        </a:rPr>
                        <a:t>24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El Diente Peak</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4303.38</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-16.6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4319.99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14173.2</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631791143"/>
                  </a:ext>
                </a:extLst>
              </a:tr>
              <a:tr h="170130">
                <a:tc>
                  <a:txBody>
                    <a:bodyPr/>
                    <a:lstStyle/>
                    <a:p>
                      <a:pPr algn="ctr" fontAlgn="ctr"/>
                      <a:r>
                        <a:rPr lang="en-US" sz="1100" u="none" strike="noStrike">
                          <a:effectLst/>
                        </a:rPr>
                        <a:t>25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Kit Carson Peak</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4302.5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-15.06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4317.56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±0.113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14165.2</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839391121"/>
                  </a:ext>
                </a:extLst>
              </a:tr>
              <a:tr h="170130">
                <a:tc>
                  <a:txBody>
                    <a:bodyPr/>
                    <a:lstStyle/>
                    <a:p>
                      <a:pPr algn="ctr" fontAlgn="ctr"/>
                      <a:r>
                        <a:rPr lang="en-US" sz="1100" u="none" strike="noStrike">
                          <a:effectLst/>
                        </a:rPr>
                        <a:t>26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Maroon Peak</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4302.29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4316.42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14161.5</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1358367382"/>
                  </a:ext>
                </a:extLst>
              </a:tr>
              <a:tr h="170130">
                <a:tc>
                  <a:txBody>
                    <a:bodyPr/>
                    <a:lstStyle/>
                    <a:p>
                      <a:pPr algn="ctr" fontAlgn="ctr"/>
                      <a:r>
                        <a:rPr lang="en-US" sz="1100" u="none" strike="noStrike">
                          <a:effectLst/>
                        </a:rPr>
                        <a:t>27</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Tabeguache Peak</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dirty="0">
                          <a:effectLst/>
                        </a:rPr>
                        <a:t>4300.72</a:t>
                      </a:r>
                      <a:endParaRPr lang="en-US" sz="1100" b="0" i="0" u="none" strike="noStrike" dirty="0">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-14.33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4315.05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±0.067</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14157</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911955665"/>
                  </a:ext>
                </a:extLst>
              </a:tr>
              <a:tr h="170130">
                <a:tc>
                  <a:txBody>
                    <a:bodyPr/>
                    <a:lstStyle/>
                    <a:p>
                      <a:pPr algn="ctr" fontAlgn="ctr"/>
                      <a:r>
                        <a:rPr lang="en-US" sz="1100" u="none" strike="noStrike">
                          <a:effectLst/>
                        </a:rPr>
                        <a:t>28</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Oxford</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4301.13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-13.71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4314.84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14156.3</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4174459493"/>
                  </a:ext>
                </a:extLst>
              </a:tr>
              <a:tr h="170130">
                <a:tc>
                  <a:txBody>
                    <a:bodyPr/>
                    <a:lstStyle/>
                    <a:p>
                      <a:pPr algn="ctr" fontAlgn="ctr"/>
                      <a:r>
                        <a:rPr lang="en-US" sz="1100" u="none" strike="noStrike">
                          <a:effectLst/>
                        </a:rPr>
                        <a:t>29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Sneffels</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4297.83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-16.09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4313.93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±0.070</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14153.3</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911751541"/>
                  </a:ext>
                </a:extLst>
              </a:tr>
              <a:tr h="170130">
                <a:tc>
                  <a:txBody>
                    <a:bodyPr/>
                    <a:lstStyle/>
                    <a:p>
                      <a:pPr algn="ctr" fontAlgn="ctr"/>
                      <a:r>
                        <a:rPr lang="en-US" sz="1100" u="none" strike="noStrike">
                          <a:effectLst/>
                        </a:rPr>
                        <a:t>30</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Democrat</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4300.57</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-13.06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4313.64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14152.3</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2185880820"/>
                  </a:ext>
                </a:extLst>
              </a:tr>
              <a:tr h="170130">
                <a:tc>
                  <a:txBody>
                    <a:bodyPr/>
                    <a:lstStyle/>
                    <a:p>
                      <a:pPr algn="ctr" fontAlgn="ctr"/>
                      <a:r>
                        <a:rPr lang="en-US" sz="1100" u="none" strike="noStrike">
                          <a:effectLst/>
                        </a:rPr>
                        <a:t>31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Capitol Peak</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4294.51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-14.24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4308.76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±0.060</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14136.3</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382083517"/>
                  </a:ext>
                </a:extLst>
              </a:tr>
              <a:tr h="170130">
                <a:tc>
                  <a:txBody>
                    <a:bodyPr/>
                    <a:lstStyle/>
                    <a:p>
                      <a:pPr algn="ctr" fontAlgn="ctr"/>
                      <a:r>
                        <a:rPr lang="en-US" sz="1100" u="none" strike="noStrike">
                          <a:effectLst/>
                        </a:rPr>
                        <a:t>32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Pikes Peak</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4284.66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-15.17</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4299.83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±0.067</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14107</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1950599379"/>
                  </a:ext>
                </a:extLst>
              </a:tr>
              <a:tr h="220073">
                <a:tc>
                  <a:txBody>
                    <a:bodyPr/>
                    <a:lstStyle/>
                    <a:p>
                      <a:pPr algn="ctr" fontAlgn="ctr"/>
                      <a:r>
                        <a:rPr lang="en-US" sz="1100" u="none" strike="noStrike">
                          <a:effectLst/>
                        </a:rPr>
                        <a:t>33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Snowmass Mountain</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4283.98</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dirty="0">
                          <a:effectLst/>
                        </a:rPr>
                        <a:t>-14.22</a:t>
                      </a:r>
                      <a:endParaRPr lang="en-US" sz="1100" b="0" i="0" u="none" strike="noStrike" dirty="0">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4298.19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±0.060</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14101.7</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2917795645"/>
                  </a:ext>
                </a:extLst>
              </a:tr>
              <a:tr h="170130">
                <a:tc>
                  <a:txBody>
                    <a:bodyPr/>
                    <a:lstStyle/>
                    <a:p>
                      <a:pPr algn="ctr" fontAlgn="ctr"/>
                      <a:r>
                        <a:rPr lang="en-US" sz="1100" u="none" strike="noStrike">
                          <a:effectLst/>
                        </a:rPr>
                        <a:t>34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Windom Peak</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4277.82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-15.91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4293.72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±0.070</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14087</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125412439"/>
                  </a:ext>
                </a:extLst>
              </a:tr>
              <a:tr h="170130">
                <a:tc>
                  <a:txBody>
                    <a:bodyPr/>
                    <a:lstStyle/>
                    <a:p>
                      <a:pPr algn="ctr" fontAlgn="ctr"/>
                      <a:r>
                        <a:rPr lang="en-US" sz="1100" u="none" strike="noStrike">
                          <a:effectLst/>
                        </a:rPr>
                        <a:t>35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Eolus</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4277.09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-16.01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4293.11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±0.071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14085</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3973778930"/>
                  </a:ext>
                </a:extLst>
              </a:tr>
              <a:tr h="170130">
                <a:tc>
                  <a:txBody>
                    <a:bodyPr/>
                    <a:lstStyle/>
                    <a:p>
                      <a:pPr algn="ctr" fontAlgn="ctr"/>
                      <a:r>
                        <a:rPr lang="en-US" sz="1100" u="none" strike="noStrike">
                          <a:effectLst/>
                        </a:rPr>
                        <a:t>36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Challenger Point</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4277.92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-15.07</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4292.99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±0.113</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14084.6</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2222191291"/>
                  </a:ext>
                </a:extLst>
              </a:tr>
              <a:tr h="170130">
                <a:tc>
                  <a:txBody>
                    <a:bodyPr/>
                    <a:lstStyle/>
                    <a:p>
                      <a:pPr algn="ctr" fontAlgn="ctr"/>
                      <a:r>
                        <a:rPr lang="en-US" sz="1100" u="none" strike="noStrike">
                          <a:effectLst/>
                        </a:rPr>
                        <a:t>37</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Columbia</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4275.56</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-13.79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4289.35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14072.6</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120597999"/>
                  </a:ext>
                </a:extLst>
              </a:tr>
              <a:tr h="170130">
                <a:tc>
                  <a:txBody>
                    <a:bodyPr/>
                    <a:lstStyle/>
                    <a:p>
                      <a:pPr algn="ctr" fontAlgn="ctr"/>
                      <a:r>
                        <a:rPr lang="en-US" sz="1100" u="none" strike="noStrike">
                          <a:effectLst/>
                        </a:rPr>
                        <a:t>38</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Missouri Mountain</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4274.55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-13.74</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4288.29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±0.069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14069.2</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4154033163"/>
                  </a:ext>
                </a:extLst>
              </a:tr>
              <a:tr h="170130">
                <a:tc>
                  <a:txBody>
                    <a:bodyPr/>
                    <a:lstStyle/>
                    <a:p>
                      <a:pPr algn="ctr" fontAlgn="ctr"/>
                      <a:r>
                        <a:rPr lang="en-US" sz="1100" u="none" strike="noStrike">
                          <a:effectLst/>
                        </a:rPr>
                        <a:t>39</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Humboldt Peak</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4272.45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-15.05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4287.5</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±0.118</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14066.6</a:t>
                      </a:r>
                      <a:endParaRPr lang="en-US" sz="1100" b="0" i="0" u="none" strike="noStrike">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875116214"/>
                  </a:ext>
                </a:extLst>
              </a:tr>
              <a:tr h="170130">
                <a:tc>
                  <a:txBody>
                    <a:bodyPr/>
                    <a:lstStyle/>
                    <a:p>
                      <a:pPr algn="ctr" fontAlgn="ctr"/>
                      <a:r>
                        <a:rPr lang="en-US" sz="1100" u="none" strike="noStrike">
                          <a:effectLst/>
                        </a:rPr>
                        <a:t>40</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l" fontAlgn="ctr"/>
                      <a:r>
                        <a:rPr lang="en-US" sz="1100" u="none" strike="noStrike">
                          <a:effectLst/>
                        </a:rPr>
                        <a:t>Mt. Bierstadt</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4274.27</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-12.61</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4286.88</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a:effectLst/>
                        </a:rPr>
                        <a:t>±0.072</a:t>
                      </a:r>
                      <a:endParaRPr lang="en-US" sz="1100" b="0" i="0" u="none" strike="noStrike">
                        <a:solidFill>
                          <a:srgbClr val="333333"/>
                        </a:solidFill>
                        <a:effectLst/>
                        <a:latin typeface="Calibri" panose="020F0502020204030204" pitchFamily="34" charset="0"/>
                      </a:endParaRPr>
                    </a:p>
                  </a:txBody>
                  <a:tcPr marL="6655" marR="6655" marT="6655" marB="0" anchor="ctr"/>
                </a:tc>
                <a:tc>
                  <a:txBody>
                    <a:bodyPr/>
                    <a:lstStyle/>
                    <a:p>
                      <a:pPr algn="ctr" fontAlgn="ctr"/>
                      <a:r>
                        <a:rPr lang="en-US" sz="1100" u="none" strike="noStrike" dirty="0">
                          <a:effectLst/>
                        </a:rPr>
                        <a:t>14064.5</a:t>
                      </a:r>
                      <a:endParaRPr lang="en-US" sz="1100" b="0" i="0" u="none" strike="noStrike" dirty="0">
                        <a:solidFill>
                          <a:srgbClr val="333333"/>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4004203929"/>
                  </a:ext>
                </a:extLst>
              </a:tr>
            </a:tbl>
          </a:graphicData>
        </a:graphic>
      </p:graphicFrame>
    </p:spTree>
    <p:extLst>
      <p:ext uri="{BB962C8B-B14F-4D97-AF65-F5344CB8AC3E}">
        <p14:creationId xmlns:p14="http://schemas.microsoft.com/office/powerpoint/2010/main" val="142625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DF09F-CB98-4E5A-A234-DD3C6738B178}"/>
              </a:ext>
            </a:extLst>
          </p:cNvPr>
          <p:cNvSpPr txBox="1"/>
          <p:nvPr/>
        </p:nvSpPr>
        <p:spPr>
          <a:xfrm>
            <a:off x="0" y="383713"/>
            <a:ext cx="870966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800" dirty="0">
                <a:solidFill>
                  <a:srgbClr val="002E97"/>
                </a:solidFill>
                <a:latin typeface="Arial" panose="020B0604020202020204" pitchFamily="34" charset="0"/>
                <a:cs typeface="Arial" panose="020B0604020202020204" pitchFamily="34" charset="0"/>
              </a:rPr>
              <a:t>Estimated orthometric height of mountain summits</a:t>
            </a:r>
            <a:endParaRPr sz="2800" dirty="0">
              <a:solidFill>
                <a:srgbClr val="002E97"/>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B0C63BD9-E411-458E-A2BB-1535F97A7ADA}"/>
              </a:ext>
            </a:extLst>
          </p:cNvPr>
          <p:cNvGraphicFramePr>
            <a:graphicFrameLocks noGrp="1"/>
          </p:cNvGraphicFramePr>
          <p:nvPr>
            <p:extLst>
              <p:ext uri="{D42A27DB-BD31-4B8C-83A1-F6EECF244321}">
                <p14:modId xmlns:p14="http://schemas.microsoft.com/office/powerpoint/2010/main" val="3768738865"/>
              </p:ext>
            </p:extLst>
          </p:nvPr>
        </p:nvGraphicFramePr>
        <p:xfrm>
          <a:off x="119921" y="906933"/>
          <a:ext cx="8904158" cy="4185468"/>
        </p:xfrm>
        <a:graphic>
          <a:graphicData uri="http://schemas.openxmlformats.org/drawingml/2006/table">
            <a:tbl>
              <a:tblPr>
                <a:tableStyleId>{5C22544A-7EE6-4342-B048-85BDC9FD1C3A}</a:tableStyleId>
              </a:tblPr>
              <a:tblGrid>
                <a:gridCol w="560401">
                  <a:extLst>
                    <a:ext uri="{9D8B030D-6E8A-4147-A177-3AD203B41FA5}">
                      <a16:colId xmlns:a16="http://schemas.microsoft.com/office/drawing/2014/main" val="4217767772"/>
                    </a:ext>
                  </a:extLst>
                </a:gridCol>
                <a:gridCol w="1395816">
                  <a:extLst>
                    <a:ext uri="{9D8B030D-6E8A-4147-A177-3AD203B41FA5}">
                      <a16:colId xmlns:a16="http://schemas.microsoft.com/office/drawing/2014/main" val="3319233308"/>
                    </a:ext>
                  </a:extLst>
                </a:gridCol>
                <a:gridCol w="1131757">
                  <a:extLst>
                    <a:ext uri="{9D8B030D-6E8A-4147-A177-3AD203B41FA5}">
                      <a16:colId xmlns:a16="http://schemas.microsoft.com/office/drawing/2014/main" val="3060811771"/>
                    </a:ext>
                  </a:extLst>
                </a:gridCol>
                <a:gridCol w="989351">
                  <a:extLst>
                    <a:ext uri="{9D8B030D-6E8A-4147-A177-3AD203B41FA5}">
                      <a16:colId xmlns:a16="http://schemas.microsoft.com/office/drawing/2014/main" val="3214230063"/>
                    </a:ext>
                  </a:extLst>
                </a:gridCol>
                <a:gridCol w="1521502">
                  <a:extLst>
                    <a:ext uri="{9D8B030D-6E8A-4147-A177-3AD203B41FA5}">
                      <a16:colId xmlns:a16="http://schemas.microsoft.com/office/drawing/2014/main" val="3242961857"/>
                    </a:ext>
                  </a:extLst>
                </a:gridCol>
                <a:gridCol w="1236688">
                  <a:extLst>
                    <a:ext uri="{9D8B030D-6E8A-4147-A177-3AD203B41FA5}">
                      <a16:colId xmlns:a16="http://schemas.microsoft.com/office/drawing/2014/main" val="2663787363"/>
                    </a:ext>
                  </a:extLst>
                </a:gridCol>
                <a:gridCol w="2068643">
                  <a:extLst>
                    <a:ext uri="{9D8B030D-6E8A-4147-A177-3AD203B41FA5}">
                      <a16:colId xmlns:a16="http://schemas.microsoft.com/office/drawing/2014/main" val="953873057"/>
                    </a:ext>
                  </a:extLst>
                </a:gridCol>
              </a:tblGrid>
              <a:tr h="404706">
                <a:tc>
                  <a:txBody>
                    <a:bodyPr/>
                    <a:lstStyle/>
                    <a:p>
                      <a:pPr algn="ctr" fontAlgn="ctr"/>
                      <a:r>
                        <a:rPr lang="en-US" sz="1050" u="none" strike="noStrike">
                          <a:effectLst/>
                        </a:rPr>
                        <a:t>Rank</a:t>
                      </a:r>
                      <a:endParaRPr lang="en-US" sz="1050" b="1" i="0" u="none" strike="noStrike">
                        <a:solidFill>
                          <a:srgbClr val="000000"/>
                        </a:solidFill>
                        <a:effectLst/>
                        <a:latin typeface="Inherit"/>
                      </a:endParaRPr>
                    </a:p>
                  </a:txBody>
                  <a:tcPr marL="6642" marR="6642" marT="6642" marB="0" anchor="ctr"/>
                </a:tc>
                <a:tc>
                  <a:txBody>
                    <a:bodyPr/>
                    <a:lstStyle/>
                    <a:p>
                      <a:pPr algn="ctr" fontAlgn="ctr"/>
                      <a:r>
                        <a:rPr lang="en-US" sz="1050" u="none" strike="noStrike">
                          <a:effectLst/>
                        </a:rPr>
                        <a:t>Name:</a:t>
                      </a:r>
                      <a:endParaRPr lang="en-US" sz="1050" b="1" i="0" u="none" strike="noStrike">
                        <a:solidFill>
                          <a:srgbClr val="000000"/>
                        </a:solidFill>
                        <a:effectLst/>
                        <a:latin typeface="Inherit"/>
                      </a:endParaRPr>
                    </a:p>
                  </a:txBody>
                  <a:tcPr marL="6642" marR="6642" marT="6642" marB="0" anchor="ctr"/>
                </a:tc>
                <a:tc>
                  <a:txBody>
                    <a:bodyPr/>
                    <a:lstStyle/>
                    <a:p>
                      <a:pPr algn="ctr" fontAlgn="ctr"/>
                      <a:r>
                        <a:rPr lang="en-US" sz="1050" u="none" strike="noStrike">
                          <a:effectLst/>
                        </a:rPr>
                        <a:t>Ellipsoidal height (ITRF2014): [m]</a:t>
                      </a:r>
                      <a:endParaRPr lang="en-US" sz="1050" b="1" i="0" u="none" strike="noStrike">
                        <a:solidFill>
                          <a:srgbClr val="000000"/>
                        </a:solidFill>
                        <a:effectLst/>
                        <a:latin typeface="Inherit"/>
                      </a:endParaRPr>
                    </a:p>
                  </a:txBody>
                  <a:tcPr marL="6642" marR="6642" marT="6642" marB="0" anchor="ctr"/>
                </a:tc>
                <a:tc>
                  <a:txBody>
                    <a:bodyPr/>
                    <a:lstStyle/>
                    <a:p>
                      <a:pPr algn="ctr" fontAlgn="ctr"/>
                      <a:r>
                        <a:rPr lang="en-US" sz="1050" u="none" strike="noStrike" dirty="0">
                          <a:effectLst/>
                        </a:rPr>
                        <a:t>Geoid undulation: [m]</a:t>
                      </a:r>
                      <a:endParaRPr lang="en-US" sz="1050" b="1" i="0" u="none" strike="noStrike" dirty="0">
                        <a:solidFill>
                          <a:srgbClr val="000000"/>
                        </a:solidFill>
                        <a:effectLst/>
                        <a:latin typeface="Inherit"/>
                      </a:endParaRPr>
                    </a:p>
                  </a:txBody>
                  <a:tcPr marL="6642" marR="6642" marT="6642" marB="0" anchor="ctr"/>
                </a:tc>
                <a:tc>
                  <a:txBody>
                    <a:bodyPr/>
                    <a:lstStyle/>
                    <a:p>
                      <a:pPr algn="ctr" fontAlgn="ctr"/>
                      <a:r>
                        <a:rPr lang="en-US" sz="1050" u="none" strike="noStrike">
                          <a:effectLst/>
                        </a:rPr>
                        <a:t>Elevation (NAPGD2022* Orthometric Height): [m]</a:t>
                      </a:r>
                      <a:endParaRPr lang="en-US" sz="1050" b="1" i="0" u="none" strike="noStrike">
                        <a:solidFill>
                          <a:srgbClr val="000000"/>
                        </a:solidFill>
                        <a:effectLst/>
                        <a:latin typeface="Inherit"/>
                      </a:endParaRPr>
                    </a:p>
                  </a:txBody>
                  <a:tcPr marL="6642" marR="6642" marT="6642" marB="0" anchor="ctr"/>
                </a:tc>
                <a:tc>
                  <a:txBody>
                    <a:bodyPr/>
                    <a:lstStyle/>
                    <a:p>
                      <a:pPr algn="ctr" fontAlgn="ctr"/>
                      <a:r>
                        <a:rPr lang="en-US" sz="1050" u="none" strike="noStrike">
                          <a:effectLst/>
                        </a:rPr>
                        <a:t>Estimated Total Uncertainty (1s): [m]</a:t>
                      </a:r>
                      <a:endParaRPr lang="en-US" sz="1050" b="1" i="0" u="none" strike="noStrike">
                        <a:solidFill>
                          <a:srgbClr val="000000"/>
                        </a:solidFill>
                        <a:effectLst/>
                        <a:latin typeface="Inherit"/>
                      </a:endParaRPr>
                    </a:p>
                  </a:txBody>
                  <a:tcPr marL="6642" marR="6642" marT="6642" marB="0" anchor="ctr"/>
                </a:tc>
                <a:tc>
                  <a:txBody>
                    <a:bodyPr/>
                    <a:lstStyle/>
                    <a:p>
                      <a:pPr algn="ctr" fontAlgn="ctr"/>
                      <a:r>
                        <a:rPr lang="en-US" sz="1050" u="none" strike="noStrike" dirty="0">
                          <a:effectLst/>
                        </a:rPr>
                        <a:t>Elevation (NAPGD2022* Orthometric Height): [feet]</a:t>
                      </a:r>
                      <a:endParaRPr lang="en-US" sz="1050" b="1" i="0" u="none" strike="noStrike" dirty="0">
                        <a:solidFill>
                          <a:srgbClr val="000000"/>
                        </a:solidFill>
                        <a:effectLst/>
                        <a:latin typeface="Inherit"/>
                      </a:endParaRPr>
                    </a:p>
                  </a:txBody>
                  <a:tcPr marL="6642" marR="6642" marT="6642" marB="0" anchor="ctr"/>
                </a:tc>
                <a:extLst>
                  <a:ext uri="{0D108BD9-81ED-4DB2-BD59-A6C34878D82A}">
                    <a16:rowId xmlns:a16="http://schemas.microsoft.com/office/drawing/2014/main" val="2285004536"/>
                  </a:ext>
                </a:extLst>
              </a:tr>
              <a:tr h="164342">
                <a:tc>
                  <a:txBody>
                    <a:bodyPr/>
                    <a:lstStyle/>
                    <a:p>
                      <a:pPr algn="ctr" fontAlgn="ctr"/>
                      <a:r>
                        <a:rPr lang="en-US" sz="1100" u="none" strike="noStrike">
                          <a:effectLst/>
                        </a:rPr>
                        <a:t>41</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Sunlight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4269.3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4285.2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±0.071</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14059</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655386787"/>
                  </a:ext>
                </a:extLst>
              </a:tr>
              <a:tr h="164342">
                <a:tc>
                  <a:txBody>
                    <a:bodyPr/>
                    <a:lstStyle/>
                    <a:p>
                      <a:pPr algn="ctr" fontAlgn="ctr"/>
                      <a:r>
                        <a:rPr lang="en-US" sz="1100" u="none" strike="noStrike">
                          <a:effectLst/>
                        </a:rPr>
                        <a:t>42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Handies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dirty="0">
                          <a:effectLst/>
                        </a:rPr>
                        <a:t>4268.75</a:t>
                      </a:r>
                      <a:endParaRPr lang="en-US" sz="1100" b="0" i="0" u="none" strike="noStrike" dirty="0">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-15.49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4284.24</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14055.9</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2813286190"/>
                  </a:ext>
                </a:extLst>
              </a:tr>
              <a:tr h="164342">
                <a:tc>
                  <a:txBody>
                    <a:bodyPr/>
                    <a:lstStyle/>
                    <a:p>
                      <a:pPr algn="ctr" fontAlgn="ctr"/>
                      <a:r>
                        <a:rPr lang="en-US" sz="1100" u="none" strike="noStrike">
                          <a:effectLst/>
                        </a:rPr>
                        <a:t>43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Ellingwood Point</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4268.02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-15.92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4283.94</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±0.081</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14054.9</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4056708754"/>
                  </a:ext>
                </a:extLst>
              </a:tr>
              <a:tr h="164342">
                <a:tc>
                  <a:txBody>
                    <a:bodyPr/>
                    <a:lstStyle/>
                    <a:p>
                      <a:pPr algn="ctr" fontAlgn="ctr"/>
                      <a:r>
                        <a:rPr lang="en-US" sz="1100" u="none" strike="noStrike">
                          <a:effectLst/>
                        </a:rPr>
                        <a:t>44</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Culebra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4266.95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-16.48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4283.43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14053.2</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2796377007"/>
                  </a:ext>
                </a:extLst>
              </a:tr>
              <a:tr h="164342">
                <a:tc>
                  <a:txBody>
                    <a:bodyPr/>
                    <a:lstStyle/>
                    <a:p>
                      <a:pPr algn="ctr" fontAlgn="ctr"/>
                      <a:r>
                        <a:rPr lang="en-US" sz="1100" u="none" strike="noStrike">
                          <a:effectLst/>
                        </a:rPr>
                        <a:t>45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Mt. Lindsey</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4267.61</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-15.82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4283.43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±0.083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14053.2</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2923961924"/>
                  </a:ext>
                </a:extLst>
              </a:tr>
              <a:tr h="164342">
                <a:tc>
                  <a:txBody>
                    <a:bodyPr/>
                    <a:lstStyle/>
                    <a:p>
                      <a:pPr algn="ctr" fontAlgn="ctr"/>
                      <a:r>
                        <a:rPr lang="en-US" sz="1100" u="none" strike="noStrike">
                          <a:effectLst/>
                        </a:rPr>
                        <a:t>46</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Mt. Sherman</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4266.39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-13.13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4279.52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±0.064</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14040.4</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3563860942"/>
                  </a:ext>
                </a:extLst>
              </a:tr>
              <a:tr h="164342">
                <a:tc>
                  <a:txBody>
                    <a:bodyPr/>
                    <a:lstStyle/>
                    <a:p>
                      <a:pPr algn="ctr" fontAlgn="ctr"/>
                      <a:r>
                        <a:rPr lang="en-US" sz="1100" u="none" strike="noStrike">
                          <a:effectLst/>
                        </a:rPr>
                        <a:t>47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North Eolus</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4263.35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-16</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4279.35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±0.071</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14039.8</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4088190962"/>
                  </a:ext>
                </a:extLst>
              </a:tr>
              <a:tr h="164342">
                <a:tc>
                  <a:txBody>
                    <a:bodyPr/>
                    <a:lstStyle/>
                    <a:p>
                      <a:pPr algn="ctr" fontAlgn="ctr"/>
                      <a:r>
                        <a:rPr lang="en-US" sz="1100" u="none" strike="noStrike">
                          <a:effectLst/>
                        </a:rPr>
                        <a:t>48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Little Bear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4263.24</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-16</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4279.24</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±0.089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14039.5</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2559225235"/>
                  </a:ext>
                </a:extLst>
              </a:tr>
              <a:tr h="164342">
                <a:tc>
                  <a:txBody>
                    <a:bodyPr/>
                    <a:lstStyle/>
                    <a:p>
                      <a:pPr algn="ctr" fontAlgn="ctr"/>
                      <a:r>
                        <a:rPr lang="en-US" sz="1100" u="none" strike="noStrike">
                          <a:effectLst/>
                        </a:rPr>
                        <a:t>49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Redcloud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4262.79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-15.39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4278.18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±0.097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14036</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3977350171"/>
                  </a:ext>
                </a:extLst>
              </a:tr>
              <a:tr h="164342">
                <a:tc>
                  <a:txBody>
                    <a:bodyPr/>
                    <a:lstStyle/>
                    <a:p>
                      <a:pPr algn="ctr" fontAlgn="ctr"/>
                      <a:r>
                        <a:rPr lang="en-US" sz="1100" u="none" strike="noStrike">
                          <a:effectLst/>
                        </a:rPr>
                        <a:t>50</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Conundrum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4263.77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-14.01</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4277.78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14034.7</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2056880294"/>
                  </a:ext>
                </a:extLst>
              </a:tr>
              <a:tr h="164342">
                <a:tc>
                  <a:txBody>
                    <a:bodyPr/>
                    <a:lstStyle/>
                    <a:p>
                      <a:pPr algn="ctr" fontAlgn="ctr"/>
                      <a:r>
                        <a:rPr lang="en-US" sz="1100" u="none" strike="noStrike">
                          <a:effectLst/>
                        </a:rPr>
                        <a:t>51</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Pyramid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4261.39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4275.47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14027.1</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1074648475"/>
                  </a:ext>
                </a:extLst>
              </a:tr>
              <a:tr h="164342">
                <a:tc>
                  <a:txBody>
                    <a:bodyPr/>
                    <a:lstStyle/>
                    <a:p>
                      <a:pPr algn="ctr" fontAlgn="ctr"/>
                      <a:r>
                        <a:rPr lang="en-US" sz="1100" u="none" strike="noStrike">
                          <a:effectLst/>
                        </a:rPr>
                        <a:t>52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Wilson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4256.87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-16.55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4273.42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±0.075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14020.4</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3828798519"/>
                  </a:ext>
                </a:extLst>
              </a:tr>
              <a:tr h="164342">
                <a:tc>
                  <a:txBody>
                    <a:bodyPr/>
                    <a:lstStyle/>
                    <a:p>
                      <a:pPr algn="ctr" fontAlgn="ctr"/>
                      <a:r>
                        <a:rPr lang="en-US" sz="1100" u="none" strike="noStrike">
                          <a:effectLst/>
                        </a:rPr>
                        <a:t>53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San Luis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4258.23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-15.13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4273.36</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±0.071</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14020.2</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3419920282"/>
                  </a:ext>
                </a:extLst>
              </a:tr>
              <a:tr h="164342">
                <a:tc>
                  <a:txBody>
                    <a:bodyPr/>
                    <a:lstStyle/>
                    <a:p>
                      <a:pPr algn="ctr" fontAlgn="ctr"/>
                      <a:r>
                        <a:rPr lang="en-US" sz="1100" u="none" strike="noStrike">
                          <a:effectLst/>
                        </a:rPr>
                        <a:t>54</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North Maroon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4259.16</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-14.12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4273.28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14019.9</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2442336379"/>
                  </a:ext>
                </a:extLst>
              </a:tr>
              <a:tr h="164342">
                <a:tc>
                  <a:txBody>
                    <a:bodyPr/>
                    <a:lstStyle/>
                    <a:p>
                      <a:pPr algn="ctr" fontAlgn="ctr"/>
                      <a:r>
                        <a:rPr lang="en-US" sz="1100" u="none" strike="noStrike">
                          <a:effectLst/>
                        </a:rPr>
                        <a:t>55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Wetterhorn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4257.75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-15.22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4272.97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14018.9</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2896632900"/>
                  </a:ext>
                </a:extLst>
              </a:tr>
              <a:tr h="295122">
                <a:tc>
                  <a:txBody>
                    <a:bodyPr/>
                    <a:lstStyle/>
                    <a:p>
                      <a:pPr algn="ctr" fontAlgn="ctr"/>
                      <a:r>
                        <a:rPr lang="en-US" sz="1100" u="none" strike="noStrike">
                          <a:effectLst/>
                        </a:rPr>
                        <a:t>56</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Mt. of the Holy Cross</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4256.15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-12.65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4268.8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±0.060</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14005.2</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3696234839"/>
                  </a:ext>
                </a:extLst>
              </a:tr>
              <a:tr h="164342">
                <a:tc>
                  <a:txBody>
                    <a:bodyPr/>
                    <a:lstStyle/>
                    <a:p>
                      <a:pPr algn="ctr" fontAlgn="ctr"/>
                      <a:r>
                        <a:rPr lang="en-US" sz="1100" u="none" strike="noStrike">
                          <a:effectLst/>
                        </a:rPr>
                        <a:t>57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Sunshine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4253.17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-15.42</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4268.58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±0.075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14004.5</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3446028585"/>
                  </a:ext>
                </a:extLst>
              </a:tr>
              <a:tr h="164342">
                <a:tc>
                  <a:txBody>
                    <a:bodyPr/>
                    <a:lstStyle/>
                    <a:p>
                      <a:pPr algn="ctr" fontAlgn="ctr"/>
                      <a:r>
                        <a:rPr lang="en-US" sz="1100" u="none" strike="noStrike">
                          <a:effectLst/>
                        </a:rPr>
                        <a:t>58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Huron Peak</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4254.68</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-13.76</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4268.45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±0.063</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14004.1</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1843595792"/>
                  </a:ext>
                </a:extLst>
              </a:tr>
              <a:tr h="164342">
                <a:tc>
                  <a:txBody>
                    <a:bodyPr/>
                    <a:lstStyle/>
                    <a:p>
                      <a:pPr algn="ctr" fontAlgn="ctr"/>
                      <a:r>
                        <a:rPr lang="en-US" sz="1100" u="none" strike="noStrike">
                          <a:effectLst/>
                        </a:rPr>
                        <a:t> </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 </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 </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 </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 </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 </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 </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1480245215"/>
                  </a:ext>
                </a:extLst>
              </a:tr>
              <a:tr h="172167">
                <a:tc>
                  <a:txBody>
                    <a:bodyPr/>
                    <a:lstStyle/>
                    <a:p>
                      <a:pPr algn="ctr" fontAlgn="ctr"/>
                      <a:r>
                        <a:rPr lang="en-US" sz="1100" u="none" strike="noStrike">
                          <a:effectLst/>
                        </a:rPr>
                        <a:t>59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Grizzly Peak A</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4252.05</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-13.59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4265.64</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±0.057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13994.9</a:t>
                      </a:r>
                      <a:endParaRPr lang="en-US" sz="1100" b="0" i="0" u="none" strike="noStrike">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736059275"/>
                  </a:ext>
                </a:extLst>
              </a:tr>
              <a:tr h="164342">
                <a:tc>
                  <a:txBody>
                    <a:bodyPr/>
                    <a:lstStyle/>
                    <a:p>
                      <a:pPr algn="ctr" fontAlgn="ctr"/>
                      <a:r>
                        <a:rPr lang="en-US" sz="1100" u="none" strike="noStrike">
                          <a:effectLst/>
                        </a:rPr>
                        <a:t>60</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l" fontAlgn="ctr"/>
                      <a:r>
                        <a:rPr lang="en-US" sz="1100" u="none" strike="noStrike">
                          <a:effectLst/>
                        </a:rPr>
                        <a:t>Sunlight Spire</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4249.57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-15.9</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4265.47</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a:effectLst/>
                        </a:rPr>
                        <a:t>±0.070</a:t>
                      </a:r>
                      <a:endParaRPr lang="en-US" sz="1100" b="0" i="0" u="none" strike="noStrike">
                        <a:solidFill>
                          <a:srgbClr val="333333"/>
                        </a:solidFill>
                        <a:effectLst/>
                        <a:latin typeface="Calibri" panose="020F0502020204030204" pitchFamily="34" charset="0"/>
                      </a:endParaRPr>
                    </a:p>
                  </a:txBody>
                  <a:tcPr marL="6642" marR="6642" marT="6642" marB="0" anchor="ctr"/>
                </a:tc>
                <a:tc>
                  <a:txBody>
                    <a:bodyPr/>
                    <a:lstStyle/>
                    <a:p>
                      <a:pPr algn="ctr" fontAlgn="ctr"/>
                      <a:r>
                        <a:rPr lang="en-US" sz="1100" u="none" strike="noStrike" dirty="0">
                          <a:effectLst/>
                        </a:rPr>
                        <a:t>13994.3</a:t>
                      </a:r>
                      <a:endParaRPr lang="en-US" sz="1100" b="0" i="0" u="none" strike="noStrike" dirty="0">
                        <a:solidFill>
                          <a:srgbClr val="333333"/>
                        </a:solidFill>
                        <a:effectLst/>
                        <a:latin typeface="Calibri" panose="020F0502020204030204" pitchFamily="34" charset="0"/>
                      </a:endParaRPr>
                    </a:p>
                  </a:txBody>
                  <a:tcPr marL="6642" marR="6642" marT="6642" marB="0" anchor="ctr"/>
                </a:tc>
                <a:extLst>
                  <a:ext uri="{0D108BD9-81ED-4DB2-BD59-A6C34878D82A}">
                    <a16:rowId xmlns:a16="http://schemas.microsoft.com/office/drawing/2014/main" val="86562289"/>
                  </a:ext>
                </a:extLst>
              </a:tr>
            </a:tbl>
          </a:graphicData>
        </a:graphic>
      </p:graphicFrame>
    </p:spTree>
    <p:extLst>
      <p:ext uri="{BB962C8B-B14F-4D97-AF65-F5344CB8AC3E}">
        <p14:creationId xmlns:p14="http://schemas.microsoft.com/office/powerpoint/2010/main" val="221923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DCC54-CD35-416F-AFF2-755E299AFEA9}"/>
              </a:ext>
            </a:extLst>
          </p:cNvPr>
          <p:cNvSpPr txBox="1"/>
          <p:nvPr/>
        </p:nvSpPr>
        <p:spPr>
          <a:xfrm>
            <a:off x="819694" y="1964788"/>
            <a:ext cx="7504616"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3600" dirty="0">
                <a:solidFill>
                  <a:srgbClr val="002E97"/>
                </a:solidFill>
                <a:latin typeface="Arial" panose="020B0604020202020204" pitchFamily="34" charset="0"/>
                <a:cs typeface="Arial" panose="020B0604020202020204" pitchFamily="34" charset="0"/>
              </a:rPr>
              <a:t>The Modernized</a:t>
            </a:r>
          </a:p>
          <a:p>
            <a:pPr algn="ctr"/>
            <a:r>
              <a:rPr lang="en-US" sz="3600" dirty="0">
                <a:solidFill>
                  <a:srgbClr val="002E97"/>
                </a:solidFill>
                <a:latin typeface="Arial" panose="020B0604020202020204" pitchFamily="34" charset="0"/>
                <a:cs typeface="Arial" panose="020B0604020202020204" pitchFamily="34" charset="0"/>
              </a:rPr>
              <a:t>National Spatial Reference System</a:t>
            </a:r>
            <a:endParaRPr sz="36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820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717374" y="402226"/>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Release Schedule</a:t>
            </a:r>
            <a:endParaRPr sz="3600" dirty="0">
              <a:solidFill>
                <a:srgbClr val="002E97"/>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9FB292A-AFDB-45D7-A27A-9FF75DE162EB}"/>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18" name="Rectangle 17">
            <a:extLst>
              <a:ext uri="{FF2B5EF4-FFF2-40B4-BE49-F238E27FC236}">
                <a16:creationId xmlns:a16="http://schemas.microsoft.com/office/drawing/2014/main" id="{F09B3594-1A52-43F4-BF3D-80DDCE04B13A}"/>
              </a:ext>
            </a:extLst>
          </p:cNvPr>
          <p:cNvSpPr/>
          <p:nvPr/>
        </p:nvSpPr>
        <p:spPr>
          <a:xfrm>
            <a:off x="1202436" y="1665413"/>
            <a:ext cx="6739128" cy="224676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will be finalized in 2025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Beta rollout planned for 2025, full rollout in 2026</a:t>
            </a:r>
          </a:p>
        </p:txBody>
      </p:sp>
    </p:spTree>
    <p:extLst>
      <p:ext uri="{BB962C8B-B14F-4D97-AF65-F5344CB8AC3E}">
        <p14:creationId xmlns:p14="http://schemas.microsoft.com/office/powerpoint/2010/main" val="934154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345476" y="389734"/>
            <a:ext cx="645304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Schedule</a:t>
            </a:r>
            <a:endParaRPr sz="36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16FE918-29FC-45EA-BFE0-93BFC23C576C}"/>
              </a:ext>
            </a:extLst>
          </p:cNvPr>
          <p:cNvSpPr/>
          <p:nvPr/>
        </p:nvSpPr>
        <p:spPr>
          <a:xfrm>
            <a:off x="1583145" y="1155466"/>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Development (Alpha Testing)</a:t>
            </a:r>
          </a:p>
        </p:txBody>
      </p:sp>
      <p:sp>
        <p:nvSpPr>
          <p:cNvPr id="6" name="Rectangle 5">
            <a:extLst>
              <a:ext uri="{FF2B5EF4-FFF2-40B4-BE49-F238E27FC236}">
                <a16:creationId xmlns:a16="http://schemas.microsoft.com/office/drawing/2014/main" id="{967410E5-59B3-4D9E-81AF-2198A2A5B4B9}"/>
              </a:ext>
            </a:extLst>
          </p:cNvPr>
          <p:cNvSpPr/>
          <p:nvPr/>
        </p:nvSpPr>
        <p:spPr>
          <a:xfrm>
            <a:off x="1583150" y="1961018"/>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Beta Release</a:t>
            </a:r>
          </a:p>
        </p:txBody>
      </p:sp>
      <p:sp>
        <p:nvSpPr>
          <p:cNvPr id="7" name="Rectangle 6">
            <a:extLst>
              <a:ext uri="{FF2B5EF4-FFF2-40B4-BE49-F238E27FC236}">
                <a16:creationId xmlns:a16="http://schemas.microsoft.com/office/drawing/2014/main" id="{F66B4D85-C93C-4C07-987B-2D7F21C98006}"/>
              </a:ext>
            </a:extLst>
          </p:cNvPr>
          <p:cNvSpPr/>
          <p:nvPr/>
        </p:nvSpPr>
        <p:spPr>
          <a:xfrm>
            <a:off x="1583146" y="2766570"/>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FGDC Federal Geodetic Control Committee Vote</a:t>
            </a:r>
          </a:p>
        </p:txBody>
      </p:sp>
      <p:sp>
        <p:nvSpPr>
          <p:cNvPr id="8" name="Rectangle 7">
            <a:extLst>
              <a:ext uri="{FF2B5EF4-FFF2-40B4-BE49-F238E27FC236}">
                <a16:creationId xmlns:a16="http://schemas.microsoft.com/office/drawing/2014/main" id="{6F31D39B-B8E1-4E98-8A17-4ADCF5A44D58}"/>
              </a:ext>
            </a:extLst>
          </p:cNvPr>
          <p:cNvSpPr/>
          <p:nvPr/>
        </p:nvSpPr>
        <p:spPr>
          <a:xfrm>
            <a:off x="1583147" y="3572122"/>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Federal Register Notice (FRN)</a:t>
            </a:r>
          </a:p>
        </p:txBody>
      </p:sp>
      <p:sp>
        <p:nvSpPr>
          <p:cNvPr id="10" name="Rectangle 9">
            <a:extLst>
              <a:ext uri="{FF2B5EF4-FFF2-40B4-BE49-F238E27FC236}">
                <a16:creationId xmlns:a16="http://schemas.microsoft.com/office/drawing/2014/main" id="{1031EA3F-FE45-4C7E-863F-A36A41E27E75}"/>
              </a:ext>
            </a:extLst>
          </p:cNvPr>
          <p:cNvSpPr/>
          <p:nvPr/>
        </p:nvSpPr>
        <p:spPr>
          <a:xfrm>
            <a:off x="1583150" y="4377674"/>
            <a:ext cx="5709251"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Production Release</a:t>
            </a:r>
          </a:p>
        </p:txBody>
      </p:sp>
      <p:sp>
        <p:nvSpPr>
          <p:cNvPr id="11" name="Rectangle 10">
            <a:extLst>
              <a:ext uri="{FF2B5EF4-FFF2-40B4-BE49-F238E27FC236}">
                <a16:creationId xmlns:a16="http://schemas.microsoft.com/office/drawing/2014/main" id="{CC29763A-C146-47B0-B126-2FC491046A75}"/>
              </a:ext>
            </a:extLst>
          </p:cNvPr>
          <p:cNvSpPr/>
          <p:nvPr/>
        </p:nvSpPr>
        <p:spPr>
          <a:xfrm>
            <a:off x="2512167" y="153596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Ongoing Today</a:t>
            </a:r>
          </a:p>
        </p:txBody>
      </p:sp>
      <p:sp>
        <p:nvSpPr>
          <p:cNvPr id="12" name="Rectangle 11">
            <a:extLst>
              <a:ext uri="{FF2B5EF4-FFF2-40B4-BE49-F238E27FC236}">
                <a16:creationId xmlns:a16="http://schemas.microsoft.com/office/drawing/2014/main" id="{09DE9406-D232-431E-830D-6AF2260E7C41}"/>
              </a:ext>
            </a:extLst>
          </p:cNvPr>
          <p:cNvSpPr/>
          <p:nvPr/>
        </p:nvSpPr>
        <p:spPr>
          <a:xfrm>
            <a:off x="2512168" y="233246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Planned 2025</a:t>
            </a:r>
          </a:p>
        </p:txBody>
      </p:sp>
      <p:sp>
        <p:nvSpPr>
          <p:cNvPr id="13" name="Rectangle 12">
            <a:extLst>
              <a:ext uri="{FF2B5EF4-FFF2-40B4-BE49-F238E27FC236}">
                <a16:creationId xmlns:a16="http://schemas.microsoft.com/office/drawing/2014/main" id="{4C4D4A80-6807-4B33-89A5-FE4704A8B49D}"/>
              </a:ext>
            </a:extLst>
          </p:cNvPr>
          <p:cNvSpPr/>
          <p:nvPr/>
        </p:nvSpPr>
        <p:spPr>
          <a:xfrm>
            <a:off x="2512169" y="313535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No less than 6 months after Beta Release</a:t>
            </a:r>
          </a:p>
        </p:txBody>
      </p:sp>
      <p:sp>
        <p:nvSpPr>
          <p:cNvPr id="14" name="Rectangle 13">
            <a:extLst>
              <a:ext uri="{FF2B5EF4-FFF2-40B4-BE49-F238E27FC236}">
                <a16:creationId xmlns:a16="http://schemas.microsoft.com/office/drawing/2014/main" id="{1858AAF8-B989-4ABA-A2E6-17B46FC9549E}"/>
              </a:ext>
            </a:extLst>
          </p:cNvPr>
          <p:cNvSpPr/>
          <p:nvPr/>
        </p:nvSpPr>
        <p:spPr>
          <a:xfrm>
            <a:off x="2512167" y="3931476"/>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
        <p:nvSpPr>
          <p:cNvPr id="15" name="Rectangle 14">
            <a:extLst>
              <a:ext uri="{FF2B5EF4-FFF2-40B4-BE49-F238E27FC236}">
                <a16:creationId xmlns:a16="http://schemas.microsoft.com/office/drawing/2014/main" id="{63154D05-4D49-425A-B8CC-3D7FF82972A0}"/>
              </a:ext>
            </a:extLst>
          </p:cNvPr>
          <p:cNvSpPr/>
          <p:nvPr/>
        </p:nvSpPr>
        <p:spPr>
          <a:xfrm>
            <a:off x="2512167" y="474339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Tree>
    <p:extLst>
      <p:ext uri="{BB962C8B-B14F-4D97-AF65-F5344CB8AC3E}">
        <p14:creationId xmlns:p14="http://schemas.microsoft.com/office/powerpoint/2010/main" val="117940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2B6060A-8BCF-489D-9ECF-06C4421656EC}"/>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AI Images</a:t>
            </a:r>
          </a:p>
        </p:txBody>
      </p:sp>
      <p:pic>
        <p:nvPicPr>
          <p:cNvPr id="23" name="Picture 22">
            <a:extLst>
              <a:ext uri="{FF2B5EF4-FFF2-40B4-BE49-F238E27FC236}">
                <a16:creationId xmlns:a16="http://schemas.microsoft.com/office/drawing/2014/main" id="{EE92E62B-FC47-4189-87EC-2B68DE762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40169"/>
            <a:ext cx="3666553" cy="3666553"/>
          </a:xfrm>
          <a:prstGeom prst="rect">
            <a:avLst/>
          </a:prstGeom>
        </p:spPr>
      </p:pic>
      <p:sp>
        <p:nvSpPr>
          <p:cNvPr id="24" name="TextBox 23">
            <a:extLst>
              <a:ext uri="{FF2B5EF4-FFF2-40B4-BE49-F238E27FC236}">
                <a16:creationId xmlns:a16="http://schemas.microsoft.com/office/drawing/2014/main" id="{A47634E5-9D80-45E8-859D-327917B753DF}"/>
              </a:ext>
            </a:extLst>
          </p:cNvPr>
          <p:cNvSpPr txBox="1"/>
          <p:nvPr/>
        </p:nvSpPr>
        <p:spPr>
          <a:xfrm>
            <a:off x="1067963" y="4667151"/>
            <a:ext cx="244502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02E97"/>
                </a:solidFill>
                <a:latin typeface="+mn-lt"/>
                <a:cs typeface="Times New Roman" panose="02020603050405020304" pitchFamily="18" charset="0"/>
              </a:rPr>
              <a:t>NSRS Modernization</a:t>
            </a:r>
            <a:endParaRPr lang="en-US" dirty="0"/>
          </a:p>
        </p:txBody>
      </p:sp>
      <p:sp>
        <p:nvSpPr>
          <p:cNvPr id="25" name="TextBox 24">
            <a:extLst>
              <a:ext uri="{FF2B5EF4-FFF2-40B4-BE49-F238E27FC236}">
                <a16:creationId xmlns:a16="http://schemas.microsoft.com/office/drawing/2014/main" id="{DCFF0C9B-A14E-4EFF-9E81-451F19ED27E1}"/>
              </a:ext>
            </a:extLst>
          </p:cNvPr>
          <p:cNvSpPr txBox="1"/>
          <p:nvPr/>
        </p:nvSpPr>
        <p:spPr>
          <a:xfrm>
            <a:off x="6239123" y="4669473"/>
            <a:ext cx="117149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02E97"/>
                </a:solidFill>
                <a:latin typeface="+mn-lt"/>
                <a:cs typeface="Times New Roman" panose="02020603050405020304" pitchFamily="18" charset="0"/>
              </a:rPr>
              <a:t>Geodesy</a:t>
            </a:r>
            <a:endParaRPr lang="en-US" dirty="0"/>
          </a:p>
        </p:txBody>
      </p:sp>
      <p:pic>
        <p:nvPicPr>
          <p:cNvPr id="26" name="Picture 25">
            <a:extLst>
              <a:ext uri="{FF2B5EF4-FFF2-40B4-BE49-F238E27FC236}">
                <a16:creationId xmlns:a16="http://schemas.microsoft.com/office/drawing/2014/main" id="{16583614-A71B-4FA6-8FE1-05E766E7E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256" y="940168"/>
            <a:ext cx="3666553" cy="3666553"/>
          </a:xfrm>
          <a:prstGeom prst="rect">
            <a:avLst/>
          </a:prstGeom>
        </p:spPr>
      </p:pic>
    </p:spTree>
    <p:extLst>
      <p:ext uri="{BB962C8B-B14F-4D97-AF65-F5344CB8AC3E}">
        <p14:creationId xmlns:p14="http://schemas.microsoft.com/office/powerpoint/2010/main" val="1169649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9008C-2DFA-40AD-9D8B-484A244D3F4D}"/>
              </a:ext>
            </a:extLst>
          </p:cNvPr>
          <p:cNvPicPr>
            <a:picLocks noChangeAspect="1"/>
          </p:cNvPicPr>
          <p:nvPr/>
        </p:nvPicPr>
        <p:blipFill>
          <a:blip r:embed="rId4"/>
          <a:stretch>
            <a:fillRect/>
          </a:stretch>
        </p:blipFill>
        <p:spPr>
          <a:xfrm>
            <a:off x="111324" y="981307"/>
            <a:ext cx="5429539" cy="4080327"/>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869922" y="86568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D4E95F-E3D2-48BC-A18D-0FDB949FB6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6" name="Picture 5">
            <a:extLst>
              <a:ext uri="{FF2B5EF4-FFF2-40B4-BE49-F238E27FC236}">
                <a16:creationId xmlns:a16="http://schemas.microsoft.com/office/drawing/2014/main" id="{2C1D43C7-DBF1-4249-891E-4B039698D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7" name="Picture 6">
            <a:extLst>
              <a:ext uri="{FF2B5EF4-FFF2-40B4-BE49-F238E27FC236}">
                <a16:creationId xmlns:a16="http://schemas.microsoft.com/office/drawing/2014/main" id="{77A40F76-F5AB-4489-A7D1-D56FE68982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8" name="Picture 7">
            <a:extLst>
              <a:ext uri="{FF2B5EF4-FFF2-40B4-BE49-F238E27FC236}">
                <a16:creationId xmlns:a16="http://schemas.microsoft.com/office/drawing/2014/main" id="{C70DE118-FAA0-4770-8493-35C2539282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9" name="TextBox 4">
            <a:extLst>
              <a:ext uri="{FF2B5EF4-FFF2-40B4-BE49-F238E27FC236}">
                <a16:creationId xmlns:a16="http://schemas.microsoft.com/office/drawing/2014/main" id="{95EDDFF0-0DB2-4AB6-A005-FD4A69FA74E5}"/>
              </a:ext>
            </a:extLst>
          </p:cNvPr>
          <p:cNvSpPr txBox="1"/>
          <p:nvPr/>
        </p:nvSpPr>
        <p:spPr>
          <a:xfrm>
            <a:off x="74428" y="778761"/>
            <a:ext cx="2391037"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 Shaw</a:t>
            </a:r>
            <a:endParaRPr lang="en-US"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endParaRPr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132513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4650-5A74-4C8D-A1A3-6FFC67A22D7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Analyses of NGVD 29 General Adjustment</a:t>
            </a:r>
          </a:p>
        </p:txBody>
      </p:sp>
      <p:sp>
        <p:nvSpPr>
          <p:cNvPr id="4" name="Rectangle 2">
            <a:extLst>
              <a:ext uri="{FF2B5EF4-FFF2-40B4-BE49-F238E27FC236}">
                <a16:creationId xmlns:a16="http://schemas.microsoft.com/office/drawing/2014/main" id="{4931CCC8-7295-44D1-AA8E-12535A19B921}"/>
              </a:ext>
            </a:extLst>
          </p:cNvPr>
          <p:cNvSpPr>
            <a:spLocks noChangeArrowheads="1"/>
          </p:cNvSpPr>
          <p:nvPr/>
        </p:nvSpPr>
        <p:spPr bwMode="auto">
          <a:xfrm>
            <a:off x="719529" y="4574761"/>
            <a:ext cx="7145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http://www.geodesy.noaa.gov/PUBS_LIB/NAVD88/navd88report.htm</a:t>
            </a:r>
          </a:p>
        </p:txBody>
      </p:sp>
      <p:graphicFrame>
        <p:nvGraphicFramePr>
          <p:cNvPr id="8" name="Table 7">
            <a:extLst>
              <a:ext uri="{FF2B5EF4-FFF2-40B4-BE49-F238E27FC236}">
                <a16:creationId xmlns:a16="http://schemas.microsoft.com/office/drawing/2014/main" id="{691B6F76-7B75-4F06-BB53-142D4201B028}"/>
              </a:ext>
            </a:extLst>
          </p:cNvPr>
          <p:cNvGraphicFramePr>
            <a:graphicFrameLocks noGrp="1"/>
          </p:cNvGraphicFramePr>
          <p:nvPr>
            <p:extLst>
              <p:ext uri="{D42A27DB-BD31-4B8C-83A1-F6EECF244321}">
                <p14:modId xmlns:p14="http://schemas.microsoft.com/office/powerpoint/2010/main" val="1569490969"/>
              </p:ext>
            </p:extLst>
          </p:nvPr>
        </p:nvGraphicFramePr>
        <p:xfrm>
          <a:off x="813047" y="1095691"/>
          <a:ext cx="6958872" cy="3033846"/>
        </p:xfrm>
        <a:graphic>
          <a:graphicData uri="http://schemas.openxmlformats.org/drawingml/2006/table">
            <a:tbl>
              <a:tblPr>
                <a:tableStyleId>{5C22544A-7EE6-4342-B048-85BDC9FD1C3A}</a:tableStyleId>
              </a:tblPr>
              <a:tblGrid>
                <a:gridCol w="2017063">
                  <a:extLst>
                    <a:ext uri="{9D8B030D-6E8A-4147-A177-3AD203B41FA5}">
                      <a16:colId xmlns:a16="http://schemas.microsoft.com/office/drawing/2014/main" val="2583163804"/>
                    </a:ext>
                  </a:extLst>
                </a:gridCol>
                <a:gridCol w="2739846">
                  <a:extLst>
                    <a:ext uri="{9D8B030D-6E8A-4147-A177-3AD203B41FA5}">
                      <a16:colId xmlns:a16="http://schemas.microsoft.com/office/drawing/2014/main" val="4193741298"/>
                    </a:ext>
                  </a:extLst>
                </a:gridCol>
                <a:gridCol w="2201963">
                  <a:extLst>
                    <a:ext uri="{9D8B030D-6E8A-4147-A177-3AD203B41FA5}">
                      <a16:colId xmlns:a16="http://schemas.microsoft.com/office/drawing/2014/main" val="2633145145"/>
                    </a:ext>
                  </a:extLst>
                </a:gridCol>
              </a:tblGrid>
              <a:tr h="656604">
                <a:tc>
                  <a:txBody>
                    <a:bodyPr/>
                    <a:lstStyle/>
                    <a:p>
                      <a:pPr algn="ctr" fontAlgn="ctr"/>
                      <a:r>
                        <a:rPr lang="en-US" sz="1900" u="none" strike="noStrike" dirty="0">
                          <a:effectLst/>
                        </a:rPr>
                        <a:t>Year of</a:t>
                      </a:r>
                    </a:p>
                    <a:p>
                      <a:pPr marL="0" marR="0" lvl="0" indent="0" algn="ctr" defTabSz="457200" rtl="0" eaLnBrk="1" fontAlgn="ctr" latinLnBrk="0" hangingPunct="1">
                        <a:lnSpc>
                          <a:spcPct val="100000"/>
                        </a:lnSpc>
                        <a:spcBef>
                          <a:spcPts val="0"/>
                        </a:spcBef>
                        <a:spcAft>
                          <a:spcPts val="0"/>
                        </a:spcAft>
                        <a:buClrTx/>
                        <a:buSzTx/>
                        <a:buFontTx/>
                        <a:buNone/>
                        <a:tabLst/>
                        <a:defRPr/>
                      </a:pPr>
                      <a:r>
                        <a:rPr lang="en-US" sz="1900" u="none" strike="noStrike" dirty="0">
                          <a:effectLst/>
                        </a:rPr>
                        <a:t>Adjustment</a:t>
                      </a:r>
                      <a:endParaRPr lang="en-US" sz="1900" b="1" i="0" u="none" strike="noStrike" dirty="0">
                        <a:solidFill>
                          <a:srgbClr val="000000"/>
                        </a:solidFill>
                        <a:effectLst/>
                        <a:latin typeface="Times New Roman" panose="02020603050405020304" pitchFamily="18" charset="0"/>
                      </a:endParaRPr>
                    </a:p>
                  </a:txBody>
                  <a:tcPr marL="16836" marR="16836" marT="16836" marB="0" anchor="ctr">
                    <a:solidFill>
                      <a:schemeClr val="tx2">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900" u="none" strike="noStrike" dirty="0">
                          <a:effectLst/>
                        </a:rPr>
                        <a:t>Kilometers of </a:t>
                      </a:r>
                    </a:p>
                    <a:p>
                      <a:pPr marL="0" marR="0" lvl="0" indent="0" algn="ctr" defTabSz="457200" rtl="0" eaLnBrk="1" fontAlgn="ctr" latinLnBrk="0" hangingPunct="1">
                        <a:lnSpc>
                          <a:spcPct val="100000"/>
                        </a:lnSpc>
                        <a:spcBef>
                          <a:spcPts val="0"/>
                        </a:spcBef>
                        <a:spcAft>
                          <a:spcPts val="0"/>
                        </a:spcAft>
                        <a:buClrTx/>
                        <a:buSzTx/>
                        <a:buFontTx/>
                        <a:buNone/>
                        <a:tabLst/>
                        <a:defRPr/>
                      </a:pPr>
                      <a:r>
                        <a:rPr lang="en-US" sz="1900" u="none" strike="noStrike" dirty="0">
                          <a:effectLst/>
                        </a:rPr>
                        <a:t>Leveling</a:t>
                      </a:r>
                      <a:endParaRPr lang="en-US" sz="1900" b="1" i="0" u="none" strike="noStrike" dirty="0">
                        <a:solidFill>
                          <a:srgbClr val="000000"/>
                        </a:solidFill>
                        <a:effectLst/>
                        <a:latin typeface="Times New Roman" panose="02020603050405020304" pitchFamily="18" charset="0"/>
                      </a:endParaRPr>
                    </a:p>
                  </a:txBody>
                  <a:tcPr marL="16836" marR="16836" marT="16836" marB="0" anchor="ctr">
                    <a:solidFill>
                      <a:schemeClr val="tx2">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900" u="none" strike="noStrike" dirty="0">
                          <a:effectLst/>
                        </a:rPr>
                        <a:t>Number of </a:t>
                      </a:r>
                    </a:p>
                    <a:p>
                      <a:pPr marL="0" marR="0" lvl="0" indent="0" algn="ctr" defTabSz="457200" rtl="0" eaLnBrk="1" fontAlgn="ctr" latinLnBrk="0" hangingPunct="1">
                        <a:lnSpc>
                          <a:spcPct val="100000"/>
                        </a:lnSpc>
                        <a:spcBef>
                          <a:spcPts val="0"/>
                        </a:spcBef>
                        <a:spcAft>
                          <a:spcPts val="0"/>
                        </a:spcAft>
                        <a:buClrTx/>
                        <a:buSzTx/>
                        <a:buFontTx/>
                        <a:buNone/>
                        <a:tabLst/>
                        <a:defRPr/>
                      </a:pPr>
                      <a:r>
                        <a:rPr lang="en-US" sz="1900" u="none" strike="noStrike" dirty="0">
                          <a:effectLst/>
                        </a:rPr>
                        <a:t>Tide Stations</a:t>
                      </a:r>
                      <a:endParaRPr lang="en-US" sz="1900" b="1" i="0" u="none" strike="noStrike" dirty="0">
                        <a:solidFill>
                          <a:srgbClr val="000000"/>
                        </a:solidFill>
                        <a:effectLst/>
                        <a:latin typeface="Times New Roman" panose="02020603050405020304" pitchFamily="18" charset="0"/>
                      </a:endParaRPr>
                    </a:p>
                  </a:txBody>
                  <a:tcPr marL="16836" marR="16836" marT="16836" marB="0" anchor="ctr">
                    <a:solidFill>
                      <a:schemeClr val="tx2">
                        <a:lumMod val="20000"/>
                        <a:lumOff val="80000"/>
                      </a:schemeClr>
                    </a:solidFill>
                  </a:tcPr>
                </a:tc>
                <a:extLst>
                  <a:ext uri="{0D108BD9-81ED-4DB2-BD59-A6C34878D82A}">
                    <a16:rowId xmlns:a16="http://schemas.microsoft.com/office/drawing/2014/main" val="3105673462"/>
                  </a:ext>
                </a:extLst>
              </a:tr>
              <a:tr h="370392">
                <a:tc>
                  <a:txBody>
                    <a:bodyPr/>
                    <a:lstStyle/>
                    <a:p>
                      <a:pPr algn="ctr" fontAlgn="t"/>
                      <a:r>
                        <a:rPr lang="en-US" sz="1900" u="none" strike="noStrike">
                          <a:effectLst/>
                        </a:rPr>
                        <a:t>1900</a:t>
                      </a:r>
                      <a:endParaRPr lang="en-US" sz="1900" b="0" i="0" u="none" strike="noStrike">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a:effectLst/>
                        </a:rPr>
                        <a:t>21,095</a:t>
                      </a:r>
                      <a:endParaRPr lang="en-US" sz="1900" b="0" i="0" u="none" strike="noStrike">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5</a:t>
                      </a:r>
                      <a:endParaRPr lang="en-US" sz="1900" b="0" i="0" u="none" strike="noStrike" dirty="0">
                        <a:solidFill>
                          <a:srgbClr val="000000"/>
                        </a:solidFill>
                        <a:effectLst/>
                        <a:latin typeface="Times New Roman" panose="02020603050405020304" pitchFamily="18" charset="0"/>
                      </a:endParaRPr>
                    </a:p>
                  </a:txBody>
                  <a:tcPr marL="16836" marR="16836" marT="16836" marB="0"/>
                </a:tc>
                <a:extLst>
                  <a:ext uri="{0D108BD9-81ED-4DB2-BD59-A6C34878D82A}">
                    <a16:rowId xmlns:a16="http://schemas.microsoft.com/office/drawing/2014/main" val="2606932546"/>
                  </a:ext>
                </a:extLst>
              </a:tr>
              <a:tr h="353556">
                <a:tc>
                  <a:txBody>
                    <a:bodyPr/>
                    <a:lstStyle/>
                    <a:p>
                      <a:pPr algn="ctr" fontAlgn="t"/>
                      <a:r>
                        <a:rPr lang="en-US" sz="1900" u="none" strike="noStrike">
                          <a:effectLst/>
                        </a:rPr>
                        <a:t>1903</a:t>
                      </a:r>
                      <a:endParaRPr lang="en-US" sz="1900" b="0" i="0" u="none" strike="noStrike">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31,789</a:t>
                      </a:r>
                      <a:endParaRPr lang="en-US" sz="1900" b="0" i="0" u="none" strike="noStrike" dirty="0">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a:effectLst/>
                        </a:rPr>
                        <a:t>8</a:t>
                      </a:r>
                      <a:endParaRPr lang="en-US" sz="1900" b="0" i="0" u="none" strike="noStrike">
                        <a:solidFill>
                          <a:srgbClr val="000000"/>
                        </a:solidFill>
                        <a:effectLst/>
                        <a:latin typeface="Times New Roman" panose="02020603050405020304" pitchFamily="18" charset="0"/>
                      </a:endParaRPr>
                    </a:p>
                  </a:txBody>
                  <a:tcPr marL="16836" marR="16836" marT="16836" marB="0"/>
                </a:tc>
                <a:extLst>
                  <a:ext uri="{0D108BD9-81ED-4DB2-BD59-A6C34878D82A}">
                    <a16:rowId xmlns:a16="http://schemas.microsoft.com/office/drawing/2014/main" val="1854552424"/>
                  </a:ext>
                </a:extLst>
              </a:tr>
              <a:tr h="353556">
                <a:tc>
                  <a:txBody>
                    <a:bodyPr/>
                    <a:lstStyle/>
                    <a:p>
                      <a:pPr algn="ctr" fontAlgn="t"/>
                      <a:r>
                        <a:rPr lang="en-US" sz="1900" u="none" strike="noStrike">
                          <a:effectLst/>
                        </a:rPr>
                        <a:t>1907</a:t>
                      </a:r>
                      <a:endParaRPr lang="en-US" sz="1900" b="0" i="0" u="none" strike="noStrike">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38,359</a:t>
                      </a:r>
                      <a:endParaRPr lang="en-US" sz="1900" b="0" i="0" u="none" strike="noStrike" dirty="0">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a:effectLst/>
                        </a:rPr>
                        <a:t>8</a:t>
                      </a:r>
                      <a:endParaRPr lang="en-US" sz="1900" b="0" i="0" u="none" strike="noStrike">
                        <a:solidFill>
                          <a:srgbClr val="000000"/>
                        </a:solidFill>
                        <a:effectLst/>
                        <a:latin typeface="Times New Roman" panose="02020603050405020304" pitchFamily="18" charset="0"/>
                      </a:endParaRPr>
                    </a:p>
                  </a:txBody>
                  <a:tcPr marL="16836" marR="16836" marT="16836" marB="0"/>
                </a:tc>
                <a:extLst>
                  <a:ext uri="{0D108BD9-81ED-4DB2-BD59-A6C34878D82A}">
                    <a16:rowId xmlns:a16="http://schemas.microsoft.com/office/drawing/2014/main" val="850479359"/>
                  </a:ext>
                </a:extLst>
              </a:tr>
              <a:tr h="353556">
                <a:tc>
                  <a:txBody>
                    <a:bodyPr/>
                    <a:lstStyle/>
                    <a:p>
                      <a:pPr algn="ctr" fontAlgn="t"/>
                      <a:r>
                        <a:rPr lang="en-US" sz="1900" u="none" strike="noStrike">
                          <a:effectLst/>
                        </a:rPr>
                        <a:t>1912</a:t>
                      </a:r>
                      <a:endParaRPr lang="en-US" sz="1900" b="0" i="0" u="none" strike="noStrike">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46,468</a:t>
                      </a:r>
                      <a:endParaRPr lang="en-US" sz="1900" b="0" i="0" u="none" strike="noStrike" dirty="0">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9</a:t>
                      </a:r>
                      <a:endParaRPr lang="en-US" sz="1900" b="0" i="0" u="none" strike="noStrike" dirty="0">
                        <a:solidFill>
                          <a:srgbClr val="000000"/>
                        </a:solidFill>
                        <a:effectLst/>
                        <a:latin typeface="Times New Roman" panose="02020603050405020304" pitchFamily="18" charset="0"/>
                      </a:endParaRPr>
                    </a:p>
                  </a:txBody>
                  <a:tcPr marL="16836" marR="16836" marT="16836" marB="0"/>
                </a:tc>
                <a:extLst>
                  <a:ext uri="{0D108BD9-81ED-4DB2-BD59-A6C34878D82A}">
                    <a16:rowId xmlns:a16="http://schemas.microsoft.com/office/drawing/2014/main" val="17825388"/>
                  </a:ext>
                </a:extLst>
              </a:tr>
              <a:tr h="336720">
                <a:tc>
                  <a:txBody>
                    <a:bodyPr/>
                    <a:lstStyle/>
                    <a:p>
                      <a:pPr algn="ctr" fontAlgn="t"/>
                      <a:r>
                        <a:rPr lang="en-US" sz="1900" u="none" strike="noStrike">
                          <a:effectLst/>
                        </a:rPr>
                        <a:t>1929</a:t>
                      </a:r>
                      <a:endParaRPr lang="en-US" sz="1900" b="0" i="0" u="none" strike="noStrike">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   75,159 (U.S.)</a:t>
                      </a:r>
                      <a:endParaRPr lang="en-US" sz="1900" b="0" i="0" u="none" strike="noStrike" dirty="0">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   21 (U.S.)</a:t>
                      </a:r>
                      <a:endParaRPr lang="en-US" sz="1900" b="0" i="0" u="none" strike="noStrike" dirty="0">
                        <a:solidFill>
                          <a:srgbClr val="000000"/>
                        </a:solidFill>
                        <a:effectLst/>
                        <a:latin typeface="Times New Roman" panose="02020603050405020304" pitchFamily="18" charset="0"/>
                      </a:endParaRPr>
                    </a:p>
                  </a:txBody>
                  <a:tcPr marL="16836" marR="16836" marT="16836" marB="0"/>
                </a:tc>
                <a:extLst>
                  <a:ext uri="{0D108BD9-81ED-4DB2-BD59-A6C34878D82A}">
                    <a16:rowId xmlns:a16="http://schemas.microsoft.com/office/drawing/2014/main" val="798862072"/>
                  </a:ext>
                </a:extLst>
              </a:tr>
              <a:tr h="609462">
                <a:tc>
                  <a:txBody>
                    <a:bodyPr/>
                    <a:lstStyle/>
                    <a:p>
                      <a:pPr algn="ctr" fontAlgn="t"/>
                      <a:r>
                        <a:rPr lang="en-US" sz="1900" u="none" strike="noStrike">
                          <a:effectLst/>
                        </a:rPr>
                        <a:t> </a:t>
                      </a:r>
                      <a:endParaRPr lang="en-US" sz="1900" b="0" i="0" u="none" strike="noStrike">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         31,565 (Canada)</a:t>
                      </a:r>
                      <a:endParaRPr lang="en-US" sz="1900" b="0" i="0" u="none" strike="noStrike" dirty="0">
                        <a:solidFill>
                          <a:srgbClr val="000000"/>
                        </a:solidFill>
                        <a:effectLst/>
                        <a:latin typeface="Times New Roman" panose="02020603050405020304" pitchFamily="18" charset="0"/>
                      </a:endParaRPr>
                    </a:p>
                  </a:txBody>
                  <a:tcPr marL="16836" marR="16836" marT="16836" marB="0"/>
                </a:tc>
                <a:tc>
                  <a:txBody>
                    <a:bodyPr/>
                    <a:lstStyle/>
                    <a:p>
                      <a:pPr algn="ctr" fontAlgn="t"/>
                      <a:r>
                        <a:rPr lang="en-US" sz="1900" u="none" strike="noStrike" dirty="0">
                          <a:effectLst/>
                        </a:rPr>
                        <a:t>       5 (Canada)</a:t>
                      </a:r>
                      <a:endParaRPr lang="en-US" sz="1900" b="0" i="0" u="none" strike="noStrike" dirty="0">
                        <a:solidFill>
                          <a:srgbClr val="000000"/>
                        </a:solidFill>
                        <a:effectLst/>
                        <a:latin typeface="Times New Roman" panose="02020603050405020304" pitchFamily="18" charset="0"/>
                      </a:endParaRPr>
                    </a:p>
                  </a:txBody>
                  <a:tcPr marL="16836" marR="16836" marT="16836" marB="0"/>
                </a:tc>
                <a:extLst>
                  <a:ext uri="{0D108BD9-81ED-4DB2-BD59-A6C34878D82A}">
                    <a16:rowId xmlns:a16="http://schemas.microsoft.com/office/drawing/2014/main" val="1989583967"/>
                  </a:ext>
                </a:extLst>
              </a:tr>
            </a:tbl>
          </a:graphicData>
        </a:graphic>
      </p:graphicFrame>
    </p:spTree>
    <p:extLst>
      <p:ext uri="{BB962C8B-B14F-4D97-AF65-F5344CB8AC3E}">
        <p14:creationId xmlns:p14="http://schemas.microsoft.com/office/powerpoint/2010/main" val="4246871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931CCC8-7295-44D1-AA8E-12535A19B921}"/>
              </a:ext>
            </a:extLst>
          </p:cNvPr>
          <p:cNvSpPr>
            <a:spLocks noChangeArrowheads="1"/>
          </p:cNvSpPr>
          <p:nvPr/>
        </p:nvSpPr>
        <p:spPr bwMode="auto">
          <a:xfrm>
            <a:off x="719529" y="4574761"/>
            <a:ext cx="7145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http://www.geodesy.noaa.gov/PUBS_LIB/NAVD88/navd88report.htm</a:t>
            </a:r>
          </a:p>
        </p:txBody>
      </p:sp>
      <p:sp>
        <p:nvSpPr>
          <p:cNvPr id="5" name="Rectangle 2">
            <a:extLst>
              <a:ext uri="{FF2B5EF4-FFF2-40B4-BE49-F238E27FC236}">
                <a16:creationId xmlns:a16="http://schemas.microsoft.com/office/drawing/2014/main" id="{B458194A-9608-45CA-8434-BE40E03C0CCA}"/>
              </a:ext>
            </a:extLst>
          </p:cNvPr>
          <p:cNvSpPr txBox="1"/>
          <p:nvPr/>
        </p:nvSpPr>
        <p:spPr>
          <a:xfrm>
            <a:off x="190927" y="3841944"/>
            <a:ext cx="400526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First-order control used in 1929 adjustment</a:t>
            </a:r>
          </a:p>
        </p:txBody>
      </p:sp>
      <p:sp>
        <p:nvSpPr>
          <p:cNvPr id="7" name="Rectangle 2">
            <a:extLst>
              <a:ext uri="{FF2B5EF4-FFF2-40B4-BE49-F238E27FC236}">
                <a16:creationId xmlns:a16="http://schemas.microsoft.com/office/drawing/2014/main" id="{32609654-83A2-427A-8AC9-25C3231E5006}"/>
              </a:ext>
            </a:extLst>
          </p:cNvPr>
          <p:cNvSpPr txBox="1"/>
          <p:nvPr/>
        </p:nvSpPr>
        <p:spPr>
          <a:xfrm>
            <a:off x="4498009" y="3842823"/>
            <a:ext cx="419762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NGVD29 Height Differences between</a:t>
            </a:r>
          </a:p>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Free adjustment and Constrained adjustment</a:t>
            </a:r>
          </a:p>
        </p:txBody>
      </p:sp>
      <p:pic>
        <p:nvPicPr>
          <p:cNvPr id="11266" name="Picture 2">
            <a:extLst>
              <a:ext uri="{FF2B5EF4-FFF2-40B4-BE49-F238E27FC236}">
                <a16:creationId xmlns:a16="http://schemas.microsoft.com/office/drawing/2014/main" id="{78961454-BC7E-4406-867B-E822A4A68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28" y="1086184"/>
            <a:ext cx="4079592" cy="275663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7FBB52FE-78D6-48A3-8E50-76928CA7E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940" y="1061861"/>
            <a:ext cx="4131760" cy="278008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57DAAA87-D6D8-4E5A-A46D-2013C666A181}"/>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Analysis of NGVD 29 General Adjustment</a:t>
            </a:r>
          </a:p>
        </p:txBody>
      </p:sp>
    </p:spTree>
    <p:extLst>
      <p:ext uri="{BB962C8B-B14F-4D97-AF65-F5344CB8AC3E}">
        <p14:creationId xmlns:p14="http://schemas.microsoft.com/office/powerpoint/2010/main" val="2419071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493834" y="490006"/>
            <a:ext cx="3390035" cy="915734"/>
          </a:xfrm>
        </p:spPr>
        <p:txBody>
          <a:bodyPr>
            <a:normAutofit fontScale="92500" lnSpcReduction="100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(12/2023)</a:t>
            </a:r>
          </a:p>
        </p:txBody>
      </p:sp>
      <p:pic>
        <p:nvPicPr>
          <p:cNvPr id="5" name="Picture 4">
            <a:extLst>
              <a:ext uri="{FF2B5EF4-FFF2-40B4-BE49-F238E27FC236}">
                <a16:creationId xmlns:a16="http://schemas.microsoft.com/office/drawing/2014/main" id="{096CE891-FEB8-4336-BCC9-3B5611CAAC3A}"/>
              </a:ext>
            </a:extLst>
          </p:cNvPr>
          <p:cNvPicPr>
            <a:picLocks noChangeAspect="1"/>
          </p:cNvPicPr>
          <p:nvPr/>
        </p:nvPicPr>
        <p:blipFill>
          <a:blip r:embed="rId4"/>
          <a:stretch>
            <a:fillRect/>
          </a:stretch>
        </p:blipFill>
        <p:spPr>
          <a:xfrm>
            <a:off x="260131" y="1339326"/>
            <a:ext cx="8623610" cy="3794388"/>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DCC54-CD35-416F-AFF2-755E299AFEA9}"/>
              </a:ext>
            </a:extLst>
          </p:cNvPr>
          <p:cNvSpPr txBox="1"/>
          <p:nvPr/>
        </p:nvSpPr>
        <p:spPr>
          <a:xfrm>
            <a:off x="819692" y="1687790"/>
            <a:ext cx="7504616"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3600" dirty="0">
                <a:solidFill>
                  <a:srgbClr val="002E97"/>
                </a:solidFill>
                <a:latin typeface="Arial" panose="020B0604020202020204" pitchFamily="34" charset="0"/>
                <a:cs typeface="Arial" panose="020B0604020202020204" pitchFamily="34" charset="0"/>
              </a:rPr>
              <a:t>What challenges do you </a:t>
            </a:r>
          </a:p>
          <a:p>
            <a:pPr algn="ctr"/>
            <a:r>
              <a:rPr lang="en-US" sz="3600" dirty="0">
                <a:solidFill>
                  <a:srgbClr val="002E97"/>
                </a:solidFill>
                <a:latin typeface="Arial" panose="020B0604020202020204" pitchFamily="34" charset="0"/>
                <a:cs typeface="Arial" panose="020B0604020202020204" pitchFamily="34" charset="0"/>
              </a:rPr>
              <a:t>have today working in the </a:t>
            </a:r>
          </a:p>
          <a:p>
            <a:pPr algn="ctr"/>
            <a:r>
              <a:rPr lang="en-US" sz="3600" dirty="0">
                <a:solidFill>
                  <a:srgbClr val="002E97"/>
                </a:solidFill>
                <a:latin typeface="Arial" panose="020B0604020202020204" pitchFamily="34" charset="0"/>
                <a:cs typeface="Arial" panose="020B0604020202020204" pitchFamily="34" charset="0"/>
              </a:rPr>
              <a:t>National Spatial Reference System?</a:t>
            </a:r>
            <a:endParaRPr sz="36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218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774642" y="355095"/>
            <a:ext cx="7594715" cy="626761"/>
          </a:xfrm>
        </p:spPr>
        <p:txBody>
          <a:bodyPr>
            <a:normAutofit lnSpcReduction="10000"/>
          </a:bodyPr>
          <a:lstStyle/>
          <a:p>
            <a:pPr marL="0" indent="0" algn="ctr">
              <a:buNone/>
            </a:pPr>
            <a:r>
              <a:rPr lang="en-US" sz="3600" dirty="0">
                <a:solidFill>
                  <a:srgbClr val="002E97"/>
                </a:solidFill>
                <a:latin typeface="+mn-lt"/>
                <a:cs typeface="Times New Roman" panose="02020603050405020304" pitchFamily="18" charset="0"/>
              </a:rPr>
              <a:t>GRAV-D Data Products</a:t>
            </a:r>
            <a:endParaRPr lang="en-US" sz="2000" dirty="0">
              <a:solidFill>
                <a:srgbClr val="002E97"/>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4FD0D3AB-27DF-479D-9283-88F19013C7DE}"/>
              </a:ext>
            </a:extLst>
          </p:cNvPr>
          <p:cNvPicPr>
            <a:picLocks noChangeAspect="1"/>
          </p:cNvPicPr>
          <p:nvPr/>
        </p:nvPicPr>
        <p:blipFill>
          <a:blip r:embed="rId4"/>
          <a:stretch>
            <a:fillRect/>
          </a:stretch>
        </p:blipFill>
        <p:spPr>
          <a:xfrm>
            <a:off x="329784" y="981856"/>
            <a:ext cx="8484432" cy="4005431"/>
          </a:xfrm>
          <a:prstGeom prst="rect">
            <a:avLst/>
          </a:prstGeom>
        </p:spPr>
      </p:pic>
    </p:spTree>
    <p:extLst>
      <p:ext uri="{BB962C8B-B14F-4D97-AF65-F5344CB8AC3E}">
        <p14:creationId xmlns:p14="http://schemas.microsoft.com/office/powerpoint/2010/main" val="2460294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774642" y="355095"/>
            <a:ext cx="7594715" cy="626761"/>
          </a:xfrm>
        </p:spPr>
        <p:txBody>
          <a:bodyPr>
            <a:normAutofit lnSpcReduction="10000"/>
          </a:bodyPr>
          <a:lstStyle/>
          <a:p>
            <a:pPr marL="0" indent="0" algn="ctr">
              <a:buNone/>
            </a:pPr>
            <a:r>
              <a:rPr lang="en-US" sz="3600" dirty="0">
                <a:solidFill>
                  <a:srgbClr val="002E97"/>
                </a:solidFill>
                <a:latin typeface="+mn-lt"/>
                <a:cs typeface="Times New Roman" panose="02020603050405020304" pitchFamily="18" charset="0"/>
              </a:rPr>
              <a:t>GRAV-D Data Products</a:t>
            </a:r>
            <a:endParaRPr lang="en-US" sz="2000" dirty="0">
              <a:solidFill>
                <a:srgbClr val="002E97"/>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7CAE11AE-C2A6-4A60-A7BD-ACE3D97A625B}"/>
              </a:ext>
            </a:extLst>
          </p:cNvPr>
          <p:cNvPicPr>
            <a:picLocks noChangeAspect="1"/>
          </p:cNvPicPr>
          <p:nvPr/>
        </p:nvPicPr>
        <p:blipFill>
          <a:blip r:embed="rId4"/>
          <a:stretch>
            <a:fillRect/>
          </a:stretch>
        </p:blipFill>
        <p:spPr>
          <a:xfrm>
            <a:off x="321712" y="981856"/>
            <a:ext cx="8500575" cy="4024019"/>
          </a:xfrm>
          <a:prstGeom prst="rect">
            <a:avLst/>
          </a:prstGeom>
        </p:spPr>
      </p:pic>
      <p:pic>
        <p:nvPicPr>
          <p:cNvPr id="5" name="Picture 4">
            <a:extLst>
              <a:ext uri="{FF2B5EF4-FFF2-40B4-BE49-F238E27FC236}">
                <a16:creationId xmlns:a16="http://schemas.microsoft.com/office/drawing/2014/main" id="{87056175-9511-4210-BFCC-1BEDC720BA4A}"/>
              </a:ext>
            </a:extLst>
          </p:cNvPr>
          <p:cNvPicPr>
            <a:picLocks noChangeAspect="1"/>
          </p:cNvPicPr>
          <p:nvPr/>
        </p:nvPicPr>
        <p:blipFill>
          <a:blip r:embed="rId5"/>
          <a:stretch>
            <a:fillRect/>
          </a:stretch>
        </p:blipFill>
        <p:spPr>
          <a:xfrm>
            <a:off x="2581275" y="0"/>
            <a:ext cx="3981450" cy="5143500"/>
          </a:xfrm>
          <a:prstGeom prst="rect">
            <a:avLst/>
          </a:prstGeom>
        </p:spPr>
      </p:pic>
    </p:spTree>
    <p:extLst>
      <p:ext uri="{BB962C8B-B14F-4D97-AF65-F5344CB8AC3E}">
        <p14:creationId xmlns:p14="http://schemas.microsoft.com/office/powerpoint/2010/main" val="127486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410086"/>
            <a:ext cx="8229600" cy="857250"/>
          </a:xfrm>
        </p:spPr>
        <p:txBody>
          <a:bodyPr>
            <a:normAutofit/>
          </a:bodyPr>
          <a:lstStyle/>
          <a:p>
            <a:r>
              <a:rPr lang="en-US" sz="3600"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42901"/>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04E27DA-161D-4F69-AB2B-E58BE1638C15}"/>
              </a:ext>
            </a:extLst>
          </p:cNvPr>
          <p:cNvSpPr>
            <a:spLocks noGrp="1"/>
          </p:cNvSpPr>
          <p:nvPr>
            <p:ph idx="1"/>
          </p:nvPr>
        </p:nvSpPr>
        <p:spPr>
          <a:xfrm>
            <a:off x="390031" y="1099745"/>
            <a:ext cx="8363938" cy="541258"/>
          </a:xfrm>
        </p:spPr>
        <p:txBody>
          <a:bodyPr>
            <a:noAutofit/>
          </a:bodyPr>
          <a:lstStyle/>
          <a:p>
            <a:pPr marL="50800" indent="0">
              <a:buNone/>
            </a:pPr>
            <a:r>
              <a:rPr lang="en-US" sz="2400" dirty="0">
                <a:solidFill>
                  <a:srgbClr val="002E97"/>
                </a:solidFill>
              </a:rPr>
              <a:t>Our society and economy are becoming more “spatially enabled”</a:t>
            </a:r>
          </a:p>
          <a:p>
            <a:pPr marL="50800" indent="0">
              <a:buNone/>
            </a:pPr>
            <a:endParaRPr lang="en-US" sz="1400" b="1" i="1" dirty="0">
              <a:solidFill>
                <a:srgbClr val="002E97"/>
              </a:solidFill>
            </a:endParaRPr>
          </a:p>
          <a:p>
            <a:pPr marL="50800" indent="0">
              <a:buNone/>
            </a:pPr>
            <a:endParaRPr lang="en-US" sz="1400" b="1" i="1" dirty="0">
              <a:solidFill>
                <a:srgbClr val="002E97"/>
              </a:solidFill>
            </a:endParaRPr>
          </a:p>
          <a:p>
            <a:pPr marL="50800" indent="0">
              <a:buNone/>
            </a:pPr>
            <a:endParaRPr lang="en-US" sz="1400" b="1" i="1" dirty="0">
              <a:solidFill>
                <a:srgbClr val="002E97"/>
              </a:solidFill>
            </a:endParaRPr>
          </a:p>
          <a:p>
            <a:pPr marL="50800" indent="0">
              <a:buNone/>
            </a:pPr>
            <a:endParaRPr lang="en-US" sz="1400" b="1" i="1" dirty="0">
              <a:solidFill>
                <a:srgbClr val="002E97"/>
              </a:solidFill>
            </a:endParaRPr>
          </a:p>
          <a:p>
            <a:pPr marL="50800" indent="0">
              <a:buNone/>
            </a:pPr>
            <a:endParaRPr lang="en-US" sz="1400" b="1" i="1" dirty="0">
              <a:solidFill>
                <a:srgbClr val="002E97"/>
              </a:solidFill>
            </a:endParaRPr>
          </a:p>
          <a:p>
            <a:pPr marL="50800" indent="0">
              <a:buNone/>
            </a:pPr>
            <a:endParaRPr lang="en-US" sz="1400" b="1" i="1" dirty="0">
              <a:solidFill>
                <a:srgbClr val="002E97"/>
              </a:solidFill>
            </a:endParaRPr>
          </a:p>
          <a:p>
            <a:pPr marL="50800" indent="0">
              <a:buNone/>
            </a:pPr>
            <a:endParaRPr lang="en-US" sz="1400" b="1" i="1" dirty="0">
              <a:solidFill>
                <a:srgbClr val="002E97"/>
              </a:solidFill>
            </a:endParaRPr>
          </a:p>
          <a:p>
            <a:pPr marL="50800" indent="0">
              <a:buNone/>
            </a:pPr>
            <a:endParaRPr lang="en-US" sz="1400" b="1" i="1" dirty="0">
              <a:solidFill>
                <a:srgbClr val="002E97"/>
              </a:solidFill>
            </a:endParaRPr>
          </a:p>
          <a:p>
            <a:pPr marL="50800" indent="0">
              <a:buNone/>
            </a:pPr>
            <a:endParaRPr lang="en-US" sz="1400" b="1" i="1" dirty="0">
              <a:solidFill>
                <a:srgbClr val="002E97"/>
              </a:solidFill>
            </a:endParaRPr>
          </a:p>
          <a:p>
            <a:pPr marL="50800" indent="0">
              <a:buNone/>
            </a:pPr>
            <a:endParaRPr lang="en-US" sz="1400" b="1" i="1" dirty="0">
              <a:solidFill>
                <a:srgbClr val="002E97"/>
              </a:solidFill>
            </a:endParaRPr>
          </a:p>
        </p:txBody>
      </p:sp>
      <p:pic>
        <p:nvPicPr>
          <p:cNvPr id="3" name="Picture 2" descr="A diagram of a construction process&#10;&#10;Description automatically generated with medium confidence">
            <a:extLst>
              <a:ext uri="{FF2B5EF4-FFF2-40B4-BE49-F238E27FC236}">
                <a16:creationId xmlns:a16="http://schemas.microsoft.com/office/drawing/2014/main" id="{00C2E817-F0FE-479D-BF72-E388A9F49E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82400" y="1975909"/>
            <a:ext cx="2640621" cy="2095565"/>
          </a:xfrm>
          <a:prstGeom prst="rect">
            <a:avLst/>
          </a:prstGeom>
        </p:spPr>
      </p:pic>
      <p:sp>
        <p:nvSpPr>
          <p:cNvPr id="4" name="Title 1">
            <a:extLst>
              <a:ext uri="{FF2B5EF4-FFF2-40B4-BE49-F238E27FC236}">
                <a16:creationId xmlns:a16="http://schemas.microsoft.com/office/drawing/2014/main" id="{D0642C1A-179A-4754-8C09-CF4A5AD8C0EC}"/>
              </a:ext>
            </a:extLst>
          </p:cNvPr>
          <p:cNvSpPr>
            <a:spLocks noGrp="1"/>
          </p:cNvSpPr>
          <p:nvPr>
            <p:ph type="title"/>
          </p:nvPr>
        </p:nvSpPr>
        <p:spPr>
          <a:xfrm>
            <a:off x="481667" y="405110"/>
            <a:ext cx="7620000" cy="914400"/>
          </a:xfrm>
        </p:spPr>
        <p:txBody>
          <a:bodyPr>
            <a:normAutofit/>
          </a:bodyPr>
          <a:lstStyle/>
          <a:p>
            <a:r>
              <a:rPr lang="en-US" sz="3600" dirty="0">
                <a:solidFill>
                  <a:srgbClr val="002E97"/>
                </a:solidFill>
              </a:rPr>
              <a:t>Benefits of a Modernized NSRS</a:t>
            </a:r>
          </a:p>
        </p:txBody>
      </p:sp>
      <p:pic>
        <p:nvPicPr>
          <p:cNvPr id="5" name="Picture 4" descr="A car with text overlay">
            <a:extLst>
              <a:ext uri="{FF2B5EF4-FFF2-40B4-BE49-F238E27FC236}">
                <a16:creationId xmlns:a16="http://schemas.microsoft.com/office/drawing/2014/main" id="{27DCB25D-E97F-418B-86A8-C21F1E1E24D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59989" y="1569476"/>
            <a:ext cx="2687266" cy="1713524"/>
          </a:xfrm>
          <a:prstGeom prst="rect">
            <a:avLst/>
          </a:prstGeom>
        </p:spPr>
      </p:pic>
      <p:pic>
        <p:nvPicPr>
          <p:cNvPr id="6" name="Picture 5" descr="A diagram of a city&#10;&#10;Description automatically generated">
            <a:extLst>
              <a:ext uri="{FF2B5EF4-FFF2-40B4-BE49-F238E27FC236}">
                <a16:creationId xmlns:a16="http://schemas.microsoft.com/office/drawing/2014/main" id="{B3639C75-570A-436B-B1AF-F52FE1FB840F}"/>
              </a:ext>
            </a:extLst>
          </p:cNvPr>
          <p:cNvPicPr>
            <a:picLocks noChangeAspect="1"/>
          </p:cNvPicPr>
          <p:nvPr/>
        </p:nvPicPr>
        <p:blipFill>
          <a:blip r:embed="rId6"/>
          <a:srcRect l="19759" t="3673" r="21104" b="4284"/>
          <a:stretch/>
        </p:blipFill>
        <p:spPr>
          <a:xfrm>
            <a:off x="3199905" y="1631683"/>
            <a:ext cx="2452982" cy="2546311"/>
          </a:xfrm>
          <a:prstGeom prst="rect">
            <a:avLst/>
          </a:prstGeom>
        </p:spPr>
      </p:pic>
      <p:sp>
        <p:nvSpPr>
          <p:cNvPr id="7" name="TextBox 6">
            <a:extLst>
              <a:ext uri="{FF2B5EF4-FFF2-40B4-BE49-F238E27FC236}">
                <a16:creationId xmlns:a16="http://schemas.microsoft.com/office/drawing/2014/main" id="{F1F6F581-B893-45FE-9D32-3291480FD158}"/>
              </a:ext>
            </a:extLst>
          </p:cNvPr>
          <p:cNvSpPr txBox="1"/>
          <p:nvPr/>
        </p:nvSpPr>
        <p:spPr>
          <a:xfrm>
            <a:off x="44070" y="3399806"/>
            <a:ext cx="286832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Autonomous vehicles</a:t>
            </a:r>
          </a:p>
        </p:txBody>
      </p:sp>
      <p:sp>
        <p:nvSpPr>
          <p:cNvPr id="8" name="TextBox 7">
            <a:extLst>
              <a:ext uri="{FF2B5EF4-FFF2-40B4-BE49-F238E27FC236}">
                <a16:creationId xmlns:a16="http://schemas.microsoft.com/office/drawing/2014/main" id="{AF67FCD5-5B45-4AD8-8669-5A3329A27561}"/>
              </a:ext>
            </a:extLst>
          </p:cNvPr>
          <p:cNvSpPr txBox="1"/>
          <p:nvPr/>
        </p:nvSpPr>
        <p:spPr>
          <a:xfrm>
            <a:off x="5043438" y="1735383"/>
            <a:ext cx="1590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Project life cycles</a:t>
            </a:r>
          </a:p>
        </p:txBody>
      </p:sp>
      <p:sp>
        <p:nvSpPr>
          <p:cNvPr id="9" name="TextBox 8">
            <a:extLst>
              <a:ext uri="{FF2B5EF4-FFF2-40B4-BE49-F238E27FC236}">
                <a16:creationId xmlns:a16="http://schemas.microsoft.com/office/drawing/2014/main" id="{0FF5EDA2-41C6-4D61-A0D8-120F9B722568}"/>
              </a:ext>
            </a:extLst>
          </p:cNvPr>
          <p:cNvSpPr txBox="1"/>
          <p:nvPr/>
        </p:nvSpPr>
        <p:spPr>
          <a:xfrm>
            <a:off x="639867" y="3808662"/>
            <a:ext cx="286832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Emergency response</a:t>
            </a:r>
          </a:p>
        </p:txBody>
      </p:sp>
      <p:sp>
        <p:nvSpPr>
          <p:cNvPr id="10" name="TextBox 9">
            <a:extLst>
              <a:ext uri="{FF2B5EF4-FFF2-40B4-BE49-F238E27FC236}">
                <a16:creationId xmlns:a16="http://schemas.microsoft.com/office/drawing/2014/main" id="{76134A05-9DE4-4CD3-95ED-18CA009ED4C9}"/>
              </a:ext>
            </a:extLst>
          </p:cNvPr>
          <p:cNvSpPr txBox="1"/>
          <p:nvPr/>
        </p:nvSpPr>
        <p:spPr>
          <a:xfrm>
            <a:off x="2189211" y="1739908"/>
            <a:ext cx="202138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Digital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twins</a:t>
            </a:r>
          </a:p>
        </p:txBody>
      </p:sp>
      <p:sp>
        <p:nvSpPr>
          <p:cNvPr id="11" name="TextBox 10">
            <a:extLst>
              <a:ext uri="{FF2B5EF4-FFF2-40B4-BE49-F238E27FC236}">
                <a16:creationId xmlns:a16="http://schemas.microsoft.com/office/drawing/2014/main" id="{4412D0A2-D40C-4A50-8919-D517F4A3E6AA}"/>
              </a:ext>
            </a:extLst>
          </p:cNvPr>
          <p:cNvSpPr txBox="1"/>
          <p:nvPr/>
        </p:nvSpPr>
        <p:spPr>
          <a:xfrm>
            <a:off x="4930902" y="3762119"/>
            <a:ext cx="17734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Smart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infrastructure</a:t>
            </a:r>
          </a:p>
        </p:txBody>
      </p:sp>
      <p:sp>
        <p:nvSpPr>
          <p:cNvPr id="12" name="TextBox 11">
            <a:extLst>
              <a:ext uri="{FF2B5EF4-FFF2-40B4-BE49-F238E27FC236}">
                <a16:creationId xmlns:a16="http://schemas.microsoft.com/office/drawing/2014/main" id="{F7A5D43A-114C-4925-9B11-0DEFE367AB10}"/>
              </a:ext>
            </a:extLst>
          </p:cNvPr>
          <p:cNvSpPr txBox="1"/>
          <p:nvPr/>
        </p:nvSpPr>
        <p:spPr>
          <a:xfrm>
            <a:off x="7381798" y="3778297"/>
            <a:ext cx="164925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Facilities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asset management</a:t>
            </a:r>
          </a:p>
        </p:txBody>
      </p:sp>
      <p:sp>
        <p:nvSpPr>
          <p:cNvPr id="13" name="TextBox 12">
            <a:extLst>
              <a:ext uri="{FF2B5EF4-FFF2-40B4-BE49-F238E27FC236}">
                <a16:creationId xmlns:a16="http://schemas.microsoft.com/office/drawing/2014/main" id="{B0F9D010-0777-4FDF-8489-9463BF88E2D0}"/>
              </a:ext>
            </a:extLst>
          </p:cNvPr>
          <p:cNvSpPr txBox="1"/>
          <p:nvPr/>
        </p:nvSpPr>
        <p:spPr>
          <a:xfrm>
            <a:off x="1472367" y="4257042"/>
            <a:ext cx="34864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a:ea typeface="+mn-ea"/>
                <a:cs typeface="+mn-cs"/>
              </a:rPr>
              <a:t>2D, 3D, 4D, 5D, etc.  design</a:t>
            </a:r>
          </a:p>
        </p:txBody>
      </p:sp>
      <p:sp>
        <p:nvSpPr>
          <p:cNvPr id="14" name="TextBox 13">
            <a:extLst>
              <a:ext uri="{FF2B5EF4-FFF2-40B4-BE49-F238E27FC236}">
                <a16:creationId xmlns:a16="http://schemas.microsoft.com/office/drawing/2014/main" id="{4E3E5C93-5D2A-439C-9E2B-408E01C05D79}"/>
              </a:ext>
            </a:extLst>
          </p:cNvPr>
          <p:cNvSpPr txBox="1"/>
          <p:nvPr/>
        </p:nvSpPr>
        <p:spPr>
          <a:xfrm>
            <a:off x="876502" y="4660978"/>
            <a:ext cx="7657326" cy="461665"/>
          </a:xfrm>
          <a:prstGeom prst="rect">
            <a:avLst/>
          </a:prstGeom>
          <a:noFill/>
        </p:spPr>
        <p:txBody>
          <a:bodyPr wrap="square">
            <a:spAutoFit/>
          </a:bodyPr>
          <a:lstStyle/>
          <a:p>
            <a:pPr marL="50800" indent="0">
              <a:buNone/>
            </a:pPr>
            <a:r>
              <a:rPr lang="en-US" sz="2400" b="1" i="1" dirty="0">
                <a:solidFill>
                  <a:srgbClr val="002E97"/>
                </a:solidFill>
              </a:rPr>
              <a:t>The Modernized NSRS will help make this a reality</a:t>
            </a:r>
          </a:p>
        </p:txBody>
      </p:sp>
    </p:spTree>
    <p:extLst>
      <p:ext uri="{BB962C8B-B14F-4D97-AF65-F5344CB8AC3E}">
        <p14:creationId xmlns:p14="http://schemas.microsoft.com/office/powerpoint/2010/main" val="304322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75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500"/>
                            </p:stCondLst>
                            <p:childTnLst>
                              <p:par>
                                <p:cTn id="21" presetID="10" presetClass="entr" presetSubtype="0" fill="hold" nodeType="after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250"/>
                            </p:stCondLst>
                            <p:childTnLst>
                              <p:par>
                                <p:cTn id="28" presetID="10" presetClass="entr" presetSubtype="0" fill="hold" nodeType="afterEffect">
                                  <p:stCondLst>
                                    <p:cond delay="25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3000"/>
                            </p:stCondLst>
                            <p:childTnLst>
                              <p:par>
                                <p:cTn id="32" presetID="10" presetClass="entr" presetSubtype="0" fill="hold" grpId="0" nodeType="afterEffect">
                                  <p:stCondLst>
                                    <p:cond delay="25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3750"/>
                            </p:stCondLst>
                            <p:childTnLst>
                              <p:par>
                                <p:cTn id="36" presetID="10" presetClass="entr" presetSubtype="0" fill="hold" grpId="0" nodeType="afterEffect">
                                  <p:stCondLst>
                                    <p:cond delay="25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4500"/>
                            </p:stCondLst>
                            <p:childTnLst>
                              <p:par>
                                <p:cTn id="40" presetID="10" presetClass="entr" presetSubtype="0" fill="hold" grpId="0" nodeType="afterEffect">
                                  <p:stCondLst>
                                    <p:cond delay="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5250"/>
                            </p:stCondLst>
                            <p:childTnLst>
                              <p:par>
                                <p:cTn id="44" presetID="10" presetClass="entr" presetSubtype="0" fill="hold" grpId="0" nodeType="afterEffect">
                                  <p:stCondLst>
                                    <p:cond delay="25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79171060-79A6-46C1-81E1-419E7816609C}"/>
              </a:ext>
            </a:extLst>
          </p:cNvPr>
          <p:cNvSpPr txBox="1"/>
          <p:nvPr/>
        </p:nvSpPr>
        <p:spPr>
          <a:xfrm>
            <a:off x="1957824" y="354628"/>
            <a:ext cx="46582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How </a:t>
            </a:r>
            <a:r>
              <a:rPr lang="en-US" sz="3600" dirty="0">
                <a:solidFill>
                  <a:srgbClr val="002E97"/>
                </a:solidFill>
                <a:latin typeface="Arial" panose="020B0604020202020204" pitchFamily="34" charset="0"/>
                <a:cs typeface="Arial" panose="020B0604020202020204" pitchFamily="34" charset="0"/>
              </a:rPr>
              <a:t>C</a:t>
            </a:r>
            <a:r>
              <a:rPr sz="3600" dirty="0">
                <a:solidFill>
                  <a:srgbClr val="002E97"/>
                </a:solidFill>
                <a:latin typeface="Arial" panose="020B0604020202020204" pitchFamily="34" charset="0"/>
                <a:cs typeface="Arial" panose="020B0604020202020204" pitchFamily="34" charset="0"/>
              </a:rPr>
              <a:t>an You Prepare</a:t>
            </a:r>
          </a:p>
        </p:txBody>
      </p:sp>
      <p:sp>
        <p:nvSpPr>
          <p:cNvPr id="9" name="Rectangle 2">
            <a:extLst>
              <a:ext uri="{FF2B5EF4-FFF2-40B4-BE49-F238E27FC236}">
                <a16:creationId xmlns:a16="http://schemas.microsoft.com/office/drawing/2014/main" id="{31C39580-4536-4252-917B-09415FE24A84}"/>
              </a:ext>
            </a:extLst>
          </p:cNvPr>
          <p:cNvSpPr txBox="1"/>
          <p:nvPr/>
        </p:nvSpPr>
        <p:spPr>
          <a:xfrm>
            <a:off x="484376" y="1000959"/>
            <a:ext cx="8175247" cy="3970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Metadata is </a:t>
            </a:r>
            <a:r>
              <a:rPr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Transform and collect data in current </a:t>
            </a:r>
            <a:r>
              <a:rPr sz="2800" dirty="0" err="1">
                <a:solidFill>
                  <a:srgbClr val="002E97"/>
                </a:solidFill>
                <a:latin typeface="Arial" panose="020B0604020202020204" pitchFamily="34" charset="0"/>
                <a:cs typeface="Arial" panose="020B0604020202020204" pitchFamily="34" charset="0"/>
              </a:rPr>
              <a:t>datums</a:t>
            </a:r>
            <a:endParaRPr sz="2800" dirty="0">
              <a:solidFill>
                <a:srgbClr val="002E97"/>
              </a:solidFill>
              <a:latin typeface="Arial" panose="020B0604020202020204" pitchFamily="34" charset="0"/>
              <a:cs typeface="Arial" panose="020B0604020202020204" pitchFamily="34" charset="0"/>
            </a:endParaRP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NAD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83 (2011), NAVD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88</a:t>
            </a:r>
            <a:endParaRPr lang="en-US" sz="32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Evaluate The Alpha Products Impacts In Your Area</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SPCS2022, NCAT, GEOID2022, EPP2022</a:t>
            </a:r>
          </a:p>
        </p:txBody>
      </p:sp>
    </p:spTree>
    <p:extLst>
      <p:ext uri="{BB962C8B-B14F-4D97-AF65-F5344CB8AC3E}">
        <p14:creationId xmlns:p14="http://schemas.microsoft.com/office/powerpoint/2010/main" val="1232933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79171060-79A6-46C1-81E1-419E7816609C}"/>
              </a:ext>
            </a:extLst>
          </p:cNvPr>
          <p:cNvSpPr txBox="1"/>
          <p:nvPr/>
        </p:nvSpPr>
        <p:spPr>
          <a:xfrm>
            <a:off x="1957824" y="302869"/>
            <a:ext cx="450379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Metadata to Consider</a:t>
            </a:r>
            <a:endParaRPr sz="3600" dirty="0">
              <a:solidFill>
                <a:srgbClr val="002E97"/>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2ADF326F-45FC-4B58-A0D6-A946A1CD8296}"/>
              </a:ext>
            </a:extLst>
          </p:cNvPr>
          <p:cNvSpPr>
            <a:spLocks noGrp="1"/>
          </p:cNvSpPr>
          <p:nvPr>
            <p:ph idx="1"/>
          </p:nvPr>
        </p:nvSpPr>
        <p:spPr>
          <a:xfrm>
            <a:off x="738624" y="1063229"/>
            <a:ext cx="7666752" cy="3785081"/>
          </a:xfrm>
        </p:spPr>
        <p:txBody>
          <a:bodyPr>
            <a:normAutofit fontScale="70000" lnSpcReduction="20000"/>
          </a:bodyPr>
          <a:lstStyle/>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what realization of NAD83</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Original, HARN, FBN, 2007, 2011</a:t>
            </a: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Geoid Models used for GNSS data, Lidar, </a:t>
            </a:r>
            <a:r>
              <a:rPr lang="en-US" sz="3100" dirty="0" err="1">
                <a:solidFill>
                  <a:srgbClr val="002E97"/>
                </a:solidFill>
                <a:latin typeface="Arial" panose="020B0604020202020204" pitchFamily="34" charset="0"/>
                <a:cs typeface="Arial" panose="020B0604020202020204" pitchFamily="34" charset="0"/>
              </a:rPr>
              <a:t>etc</a:t>
            </a:r>
            <a:endParaRPr lang="en-US" sz="31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Document transformations and workflows applied to data</a:t>
            </a: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9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Understanding the term </a:t>
            </a:r>
            <a:r>
              <a:rPr lang="en-US" sz="3100" b="1" dirty="0">
                <a:solidFill>
                  <a:srgbClr val="002E97"/>
                </a:solidFill>
                <a:latin typeface="Arial" panose="020B0604020202020204" pitchFamily="34" charset="0"/>
                <a:cs typeface="Arial" panose="020B0604020202020204" pitchFamily="34" charset="0"/>
              </a:rPr>
              <a:t>Epoch</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Datum epoch of NAD83(2011) is epoch 2010.00</a:t>
            </a:r>
          </a:p>
          <a:p>
            <a:pPr marL="0" indent="0">
              <a:buNone/>
              <a:defRPr sz="3000">
                <a:solidFill>
                  <a:srgbClr val="17375E"/>
                </a:solidFill>
                <a:latin typeface="Arial"/>
                <a:ea typeface="Arial"/>
                <a:cs typeface="Arial"/>
                <a:sym typeface="Arial"/>
              </a:defRPr>
            </a:pPr>
            <a:r>
              <a:rPr lang="en-US" sz="3100" dirty="0">
                <a:solidFill>
                  <a:srgbClr val="002E97"/>
                </a:solidFill>
                <a:latin typeface="Arial" panose="020B0604020202020204" pitchFamily="34" charset="0"/>
                <a:cs typeface="Arial" panose="020B0604020202020204" pitchFamily="34" charset="0"/>
              </a:rPr>
              <a:t>		All data used was processed to same epoch</a:t>
            </a:r>
          </a:p>
          <a:p>
            <a:pPr marL="0" indent="0">
              <a:buNone/>
              <a:defRPr sz="3000">
                <a:solidFill>
                  <a:srgbClr val="17375E"/>
                </a:solidFill>
                <a:latin typeface="Arial"/>
                <a:ea typeface="Arial"/>
                <a:cs typeface="Arial"/>
                <a:sym typeface="Arial"/>
              </a:defRPr>
            </a:pPr>
            <a:r>
              <a:rPr lang="en-US" sz="900" dirty="0">
                <a:solidFill>
                  <a:srgbClr val="002E97"/>
                </a:solidFill>
                <a:latin typeface="Arial" panose="020B0604020202020204" pitchFamily="34" charset="0"/>
                <a:cs typeface="Arial" panose="020B0604020202020204" pitchFamily="34" charset="0"/>
              </a:rPr>
              <a:t>	 </a:t>
            </a:r>
          </a:p>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		</a:t>
            </a:r>
            <a:r>
              <a:rPr lang="en-US" sz="3100" dirty="0">
                <a:solidFill>
                  <a:srgbClr val="002E97"/>
                </a:solidFill>
                <a:latin typeface="Arial" panose="020B0604020202020204" pitchFamily="34" charset="0"/>
                <a:cs typeface="Arial" panose="020B0604020202020204" pitchFamily="34" charset="0"/>
              </a:rPr>
              <a:t>Date of observations is epoch data collected</a:t>
            </a:r>
          </a:p>
        </p:txBody>
      </p:sp>
    </p:spTree>
    <p:extLst>
      <p:ext uri="{BB962C8B-B14F-4D97-AF65-F5344CB8AC3E}">
        <p14:creationId xmlns:p14="http://schemas.microsoft.com/office/powerpoint/2010/main" val="2693699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Reprocess</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4890C-08BB-7E00-6229-171358FCC6BB}"/>
              </a:ext>
            </a:extLst>
          </p:cNvPr>
          <p:cNvSpPr>
            <a:spLocks noGrp="1"/>
          </p:cNvSpPr>
          <p:nvPr>
            <p:ph type="title"/>
          </p:nvPr>
        </p:nvSpPr>
        <p:spPr>
          <a:xfrm>
            <a:off x="354330" y="332369"/>
            <a:ext cx="8435340" cy="685800"/>
          </a:xfrm>
        </p:spPr>
        <p:txBody>
          <a:bodyPr>
            <a:normAutofit fontScale="90000"/>
          </a:bodyPr>
          <a:lstStyle/>
          <a:p>
            <a:pPr algn="ctr"/>
            <a:r>
              <a:rPr lang="en-US" dirty="0"/>
              <a:t>A tale of two feet</a:t>
            </a:r>
          </a:p>
        </p:txBody>
      </p:sp>
      <p:pic>
        <p:nvPicPr>
          <p:cNvPr id="4" name="Picture 2" descr="http://annerussellart.com/newimages/Twoleftfeet.jpg">
            <a:extLst>
              <a:ext uri="{FF2B5EF4-FFF2-40B4-BE49-F238E27FC236}">
                <a16:creationId xmlns:a16="http://schemas.microsoft.com/office/drawing/2014/main" id="{8B13C448-F2A1-7F42-E3FF-A7E5127B3A0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4000" l="3922" r="95798"/>
                    </a14:imgEffect>
                  </a14:imgLayer>
                </a14:imgProps>
              </a:ext>
              <a:ext uri="{28A0092B-C50C-407E-A947-70E740481C1C}">
                <a14:useLocalDpi xmlns:a14="http://schemas.microsoft.com/office/drawing/2010/main"/>
              </a:ext>
            </a:extLst>
          </a:blip>
          <a:srcRect l="-4895" t="45360" r="15603" b="1"/>
          <a:stretch/>
        </p:blipFill>
        <p:spPr bwMode="auto">
          <a:xfrm>
            <a:off x="7162579" y="-9678"/>
            <a:ext cx="1988820" cy="1968902"/>
          </a:xfrm>
          <a:prstGeom prst="rect">
            <a:avLst/>
          </a:prstGeom>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BA6F0216-E9FE-1898-7FE3-20E79FA74ED4}"/>
              </a:ext>
            </a:extLst>
          </p:cNvPr>
          <p:cNvSpPr txBox="1">
            <a:spLocks/>
          </p:cNvSpPr>
          <p:nvPr/>
        </p:nvSpPr>
        <p:spPr>
          <a:xfrm>
            <a:off x="1143001" y="1216317"/>
            <a:ext cx="6857999" cy="5512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2700" b="1" dirty="0">
                <a:solidFill>
                  <a:srgbClr val="44546A">
                    <a:lumMod val="75000"/>
                  </a:srgbClr>
                </a:solidFill>
                <a:latin typeface="Calibri"/>
              </a:rPr>
              <a:t>Two versions of “foot” in current use:</a:t>
            </a:r>
          </a:p>
        </p:txBody>
      </p:sp>
      <p:sp>
        <p:nvSpPr>
          <p:cNvPr id="6" name="Content Placeholder 2">
            <a:extLst>
              <a:ext uri="{FF2B5EF4-FFF2-40B4-BE49-F238E27FC236}">
                <a16:creationId xmlns:a16="http://schemas.microsoft.com/office/drawing/2014/main" id="{A02AC660-1751-E3B6-9821-303B8D52824C}"/>
              </a:ext>
            </a:extLst>
          </p:cNvPr>
          <p:cNvSpPr txBox="1">
            <a:spLocks/>
          </p:cNvSpPr>
          <p:nvPr/>
        </p:nvSpPr>
        <p:spPr bwMode="auto">
          <a:xfrm>
            <a:off x="1470111" y="1714500"/>
            <a:ext cx="2583745" cy="628334"/>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buNone/>
              <a:defRPr/>
            </a:pPr>
            <a:r>
              <a:rPr lang="en-US" sz="2100" b="1" dirty="0">
                <a:solidFill>
                  <a:srgbClr val="1F497D">
                    <a:lumMod val="75000"/>
                  </a:srgbClr>
                </a:solidFill>
                <a:latin typeface="Calibri"/>
              </a:rPr>
              <a:t>“Old” U.S. survey foot</a:t>
            </a:r>
            <a:br>
              <a:rPr lang="en-US" sz="2100" dirty="0">
                <a:solidFill>
                  <a:srgbClr val="1F497D">
                    <a:lumMod val="75000"/>
                  </a:srgbClr>
                </a:solidFill>
                <a:latin typeface="Calibri"/>
              </a:rPr>
            </a:br>
            <a:r>
              <a:rPr lang="en-US" sz="2100" i="1" dirty="0">
                <a:solidFill>
                  <a:srgbClr val="1F497D">
                    <a:lumMod val="75000"/>
                  </a:srgbClr>
                </a:solidFill>
                <a:latin typeface="Calibri"/>
              </a:rPr>
              <a:t>(adopted 1893)</a:t>
            </a:r>
          </a:p>
        </p:txBody>
      </p:sp>
      <p:sp>
        <p:nvSpPr>
          <p:cNvPr id="8" name="Arrow: Right 7">
            <a:extLst>
              <a:ext uri="{FF2B5EF4-FFF2-40B4-BE49-F238E27FC236}">
                <a16:creationId xmlns:a16="http://schemas.microsoft.com/office/drawing/2014/main" id="{739CA826-26D9-9E7C-5093-A67E2B6AA588}"/>
              </a:ext>
            </a:extLst>
          </p:cNvPr>
          <p:cNvSpPr/>
          <p:nvPr/>
        </p:nvSpPr>
        <p:spPr>
          <a:xfrm>
            <a:off x="4053856" y="1920240"/>
            <a:ext cx="715960" cy="214313"/>
          </a:xfrm>
          <a:prstGeom prst="rightArrow">
            <a:avLst>
              <a:gd name="adj1" fmla="val 33333"/>
              <a:gd name="adj2" fmla="val 66667"/>
            </a:avLst>
          </a:prstGeom>
          <a:solidFill>
            <a:schemeClr val="accent1">
              <a:lumMod val="60000"/>
              <a:lumOff val="40000"/>
            </a:schemeClr>
          </a:solidFill>
          <a:ln w="127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prstClr val="black"/>
              </a:solidFill>
              <a:latin typeface="Calibri"/>
            </a:endParaRPr>
          </a:p>
        </p:txBody>
      </p:sp>
      <p:sp>
        <p:nvSpPr>
          <p:cNvPr id="9" name="Rectangle 8">
            <a:extLst>
              <a:ext uri="{FF2B5EF4-FFF2-40B4-BE49-F238E27FC236}">
                <a16:creationId xmlns:a16="http://schemas.microsoft.com/office/drawing/2014/main" id="{AE02F8A6-7CB7-E84F-594B-BDC44C09DD0B}"/>
              </a:ext>
            </a:extLst>
          </p:cNvPr>
          <p:cNvSpPr/>
          <p:nvPr/>
        </p:nvSpPr>
        <p:spPr>
          <a:xfrm>
            <a:off x="5027778" y="2412053"/>
            <a:ext cx="2321718" cy="369332"/>
          </a:xfrm>
          <a:prstGeom prst="rect">
            <a:avLst/>
          </a:prstGeom>
        </p:spPr>
        <p:txBody>
          <a:bodyPr wrap="square">
            <a:spAutoFit/>
          </a:bodyPr>
          <a:lstStyle/>
          <a:p>
            <a:pPr algn="ctr" defTabSz="685800">
              <a:defRPr/>
            </a:pPr>
            <a:r>
              <a:rPr lang="en-US" b="1" dirty="0">
                <a:solidFill>
                  <a:prstClr val="black"/>
                </a:solidFill>
                <a:latin typeface="Calibri"/>
              </a:rPr>
              <a:t>1 ft = 0.3048 m </a:t>
            </a:r>
            <a:r>
              <a:rPr lang="en-US" b="1" i="1" dirty="0">
                <a:solidFill>
                  <a:prstClr val="black"/>
                </a:solidFill>
                <a:latin typeface="Calibri"/>
              </a:rPr>
              <a:t>exactly</a:t>
            </a:r>
          </a:p>
        </p:txBody>
      </p:sp>
      <p:sp>
        <p:nvSpPr>
          <p:cNvPr id="10" name="Rectangle 9">
            <a:extLst>
              <a:ext uri="{FF2B5EF4-FFF2-40B4-BE49-F238E27FC236}">
                <a16:creationId xmlns:a16="http://schemas.microsoft.com/office/drawing/2014/main" id="{EC7188CF-DB75-2276-E8B4-7B98A8F9905C}"/>
              </a:ext>
            </a:extLst>
          </p:cNvPr>
          <p:cNvSpPr/>
          <p:nvPr/>
        </p:nvSpPr>
        <p:spPr>
          <a:xfrm>
            <a:off x="1684378" y="2273555"/>
            <a:ext cx="2152985" cy="646331"/>
          </a:xfrm>
          <a:prstGeom prst="rect">
            <a:avLst/>
          </a:prstGeom>
        </p:spPr>
        <p:txBody>
          <a:bodyPr wrap="square">
            <a:spAutoFit/>
          </a:bodyPr>
          <a:lstStyle/>
          <a:p>
            <a:pPr algn="ctr" defTabSz="685800">
              <a:defRPr/>
            </a:pPr>
            <a:r>
              <a:rPr lang="en-US" dirty="0">
                <a:solidFill>
                  <a:prstClr val="black"/>
                </a:solidFill>
                <a:latin typeface="Calibri"/>
              </a:rPr>
              <a:t>‭</a:t>
            </a:r>
            <a:r>
              <a:rPr lang="en-US" b="1" dirty="0">
                <a:solidFill>
                  <a:prstClr val="black"/>
                </a:solidFill>
                <a:latin typeface="Calibri"/>
              </a:rPr>
              <a:t>1 ft = 1200/3937 m</a:t>
            </a:r>
            <a:br>
              <a:rPr lang="en-US" b="1" dirty="0">
                <a:solidFill>
                  <a:prstClr val="black"/>
                </a:solidFill>
                <a:latin typeface="Calibri"/>
              </a:rPr>
            </a:br>
            <a:r>
              <a:rPr lang="en-US" b="1" dirty="0">
                <a:solidFill>
                  <a:prstClr val="black"/>
                </a:solidFill>
                <a:latin typeface="Calibri"/>
              </a:rPr>
              <a:t>(0.3048006096…‬ m)</a:t>
            </a:r>
          </a:p>
        </p:txBody>
      </p:sp>
      <p:sp>
        <p:nvSpPr>
          <p:cNvPr id="11" name="Rectangle 10">
            <a:extLst>
              <a:ext uri="{FF2B5EF4-FFF2-40B4-BE49-F238E27FC236}">
                <a16:creationId xmlns:a16="http://schemas.microsoft.com/office/drawing/2014/main" id="{3DC9AF64-671F-5E19-9DC5-49E815FE4935}"/>
              </a:ext>
            </a:extLst>
          </p:cNvPr>
          <p:cNvSpPr/>
          <p:nvPr/>
        </p:nvSpPr>
        <p:spPr>
          <a:xfrm>
            <a:off x="3044182" y="3031548"/>
            <a:ext cx="2936519" cy="923330"/>
          </a:xfrm>
          <a:prstGeom prst="rect">
            <a:avLst/>
          </a:prstGeom>
          <a:ln w="25400">
            <a:solidFill>
              <a:schemeClr val="accent1"/>
            </a:solidFill>
          </a:ln>
        </p:spPr>
        <p:txBody>
          <a:bodyPr wrap="square">
            <a:spAutoFit/>
          </a:bodyPr>
          <a:lstStyle/>
          <a:p>
            <a:pPr algn="ctr" defTabSz="685800">
              <a:defRPr/>
            </a:pPr>
            <a:r>
              <a:rPr lang="en-US" dirty="0">
                <a:solidFill>
                  <a:prstClr val="black"/>
                </a:solidFill>
                <a:latin typeface="Calibri"/>
              </a:rPr>
              <a:t>Differ by</a:t>
            </a:r>
          </a:p>
          <a:p>
            <a:pPr algn="ctr" defTabSz="685800">
              <a:defRPr/>
            </a:pPr>
            <a:r>
              <a:rPr lang="en-US" dirty="0">
                <a:solidFill>
                  <a:prstClr val="black"/>
                </a:solidFill>
                <a:latin typeface="Calibri"/>
              </a:rPr>
              <a:t>2 parts per million (ppm) or ~0.01 ft (~1/8 inch) per mile</a:t>
            </a:r>
          </a:p>
        </p:txBody>
      </p:sp>
      <p:cxnSp>
        <p:nvCxnSpPr>
          <p:cNvPr id="12" name="Connector: Elbow 11">
            <a:extLst>
              <a:ext uri="{FF2B5EF4-FFF2-40B4-BE49-F238E27FC236}">
                <a16:creationId xmlns:a16="http://schemas.microsoft.com/office/drawing/2014/main" id="{FDB0288D-064C-524E-4BD8-14013FB01E77}"/>
              </a:ext>
            </a:extLst>
          </p:cNvPr>
          <p:cNvCxnSpPr>
            <a:cxnSpLocks/>
          </p:cNvCxnSpPr>
          <p:nvPr/>
        </p:nvCxnSpPr>
        <p:spPr>
          <a:xfrm rot="10800000">
            <a:off x="2694138" y="2862433"/>
            <a:ext cx="342900" cy="618557"/>
          </a:xfrm>
          <a:prstGeom prst="bentConnector2">
            <a:avLst/>
          </a:prstGeom>
          <a:ln w="254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Connector: Elbow 12">
            <a:extLst>
              <a:ext uri="{FF2B5EF4-FFF2-40B4-BE49-F238E27FC236}">
                <a16:creationId xmlns:a16="http://schemas.microsoft.com/office/drawing/2014/main" id="{35EB5D3B-A0FD-7151-6434-FF7B237FC41A}"/>
              </a:ext>
            </a:extLst>
          </p:cNvPr>
          <p:cNvCxnSpPr>
            <a:cxnSpLocks/>
          </p:cNvCxnSpPr>
          <p:nvPr/>
        </p:nvCxnSpPr>
        <p:spPr>
          <a:xfrm flipV="1">
            <a:off x="5987975" y="2864451"/>
            <a:ext cx="342900" cy="617220"/>
          </a:xfrm>
          <a:prstGeom prst="bentConnector2">
            <a:avLst/>
          </a:prstGeom>
          <a:ln w="254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Rectangle 13">
            <a:extLst>
              <a:ext uri="{FF2B5EF4-FFF2-40B4-BE49-F238E27FC236}">
                <a16:creationId xmlns:a16="http://schemas.microsoft.com/office/drawing/2014/main" id="{1B3E130B-7125-A2F7-1AA0-44B0407FA12E}"/>
              </a:ext>
            </a:extLst>
          </p:cNvPr>
          <p:cNvSpPr/>
          <p:nvPr/>
        </p:nvSpPr>
        <p:spPr>
          <a:xfrm>
            <a:off x="1990945" y="4066541"/>
            <a:ext cx="5557741" cy="1200329"/>
          </a:xfrm>
          <a:prstGeom prst="rect">
            <a:avLst/>
          </a:prstGeom>
        </p:spPr>
        <p:txBody>
          <a:bodyPr wrap="square">
            <a:spAutoFit/>
          </a:bodyPr>
          <a:lstStyle/>
          <a:p>
            <a:pPr marL="342900" lvl="1" algn="ctr" defTabSz="685800">
              <a:defRPr/>
            </a:pPr>
            <a:r>
              <a:rPr lang="en-US" sz="2400" dirty="0">
                <a:solidFill>
                  <a:srgbClr val="C0504D">
                    <a:lumMod val="75000"/>
                  </a:srgbClr>
                </a:solidFill>
                <a:latin typeface="Calibri"/>
              </a:rPr>
              <a:t>A </a:t>
            </a:r>
            <a:r>
              <a:rPr lang="en-US" sz="2400" b="1" i="1" dirty="0">
                <a:solidFill>
                  <a:srgbClr val="C0504D">
                    <a:lumMod val="75000"/>
                  </a:srgbClr>
                </a:solidFill>
                <a:latin typeface="Calibri"/>
              </a:rPr>
              <a:t>real</a:t>
            </a:r>
            <a:r>
              <a:rPr lang="en-US" sz="2400" dirty="0">
                <a:solidFill>
                  <a:srgbClr val="C0504D">
                    <a:lumMod val="75000"/>
                  </a:srgbClr>
                </a:solidFill>
                <a:latin typeface="Calibri"/>
              </a:rPr>
              <a:t> problem with </a:t>
            </a:r>
            <a:r>
              <a:rPr lang="en-US" sz="2400" b="1" i="1" dirty="0">
                <a:solidFill>
                  <a:srgbClr val="C0504D">
                    <a:lumMod val="75000"/>
                  </a:srgbClr>
                </a:solidFill>
                <a:latin typeface="Calibri"/>
              </a:rPr>
              <a:t>real</a:t>
            </a:r>
            <a:r>
              <a:rPr lang="en-US" sz="2400" dirty="0">
                <a:solidFill>
                  <a:srgbClr val="C0504D">
                    <a:lumMod val="75000"/>
                  </a:srgbClr>
                </a:solidFill>
                <a:latin typeface="Calibri"/>
              </a:rPr>
              <a:t> costs (especially for State Plane of the NSRS)</a:t>
            </a:r>
          </a:p>
          <a:p>
            <a:pPr marL="342900" lvl="1" algn="ctr" defTabSz="685800">
              <a:defRPr/>
            </a:pPr>
            <a:endParaRPr lang="en-US" sz="2400" dirty="0">
              <a:solidFill>
                <a:srgbClr val="C0504D">
                  <a:lumMod val="75000"/>
                </a:srgbClr>
              </a:solidFill>
              <a:latin typeface="Calibri"/>
            </a:endParaRPr>
          </a:p>
        </p:txBody>
      </p:sp>
      <p:sp>
        <p:nvSpPr>
          <p:cNvPr id="15" name="Content Placeholder 2">
            <a:extLst>
              <a:ext uri="{FF2B5EF4-FFF2-40B4-BE49-F238E27FC236}">
                <a16:creationId xmlns:a16="http://schemas.microsoft.com/office/drawing/2014/main" id="{918F2CAF-6ABE-B999-DDA1-42A4359E4540}"/>
              </a:ext>
            </a:extLst>
          </p:cNvPr>
          <p:cNvSpPr txBox="1">
            <a:spLocks/>
          </p:cNvSpPr>
          <p:nvPr/>
        </p:nvSpPr>
        <p:spPr bwMode="auto">
          <a:xfrm>
            <a:off x="4769816" y="1714500"/>
            <a:ext cx="2842199" cy="628334"/>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buNone/>
              <a:defRPr/>
            </a:pPr>
            <a:r>
              <a:rPr lang="en-US" sz="2100" b="1" dirty="0">
                <a:solidFill>
                  <a:srgbClr val="1F497D">
                    <a:lumMod val="75000"/>
                  </a:srgbClr>
                </a:solidFill>
                <a:latin typeface="Calibri"/>
              </a:rPr>
              <a:t>“New” international foot</a:t>
            </a:r>
            <a:br>
              <a:rPr lang="en-US" sz="2100" dirty="0">
                <a:solidFill>
                  <a:srgbClr val="1F497D">
                    <a:lumMod val="75000"/>
                  </a:srgbClr>
                </a:solidFill>
                <a:latin typeface="Calibri"/>
              </a:rPr>
            </a:br>
            <a:r>
              <a:rPr lang="en-US" sz="2100" i="1" dirty="0">
                <a:solidFill>
                  <a:srgbClr val="1F497D">
                    <a:lumMod val="75000"/>
                  </a:srgbClr>
                </a:solidFill>
                <a:latin typeface="Calibri"/>
              </a:rPr>
              <a:t>(adopted 1959)</a:t>
            </a:r>
          </a:p>
        </p:txBody>
      </p:sp>
      <p:sp>
        <p:nvSpPr>
          <p:cNvPr id="7" name="Slide Number Placeholder 23">
            <a:extLst>
              <a:ext uri="{FF2B5EF4-FFF2-40B4-BE49-F238E27FC236}">
                <a16:creationId xmlns:a16="http://schemas.microsoft.com/office/drawing/2014/main" id="{B841E5FF-F346-8594-6FA8-BFAA832F3CB1}"/>
              </a:ext>
            </a:extLst>
          </p:cNvPr>
          <p:cNvSpPr txBox="1">
            <a:spLocks/>
          </p:cNvSpPr>
          <p:nvPr/>
        </p:nvSpPr>
        <p:spPr>
          <a:xfrm>
            <a:off x="6720840" y="4766547"/>
            <a:ext cx="2057400"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CA8DAF9-CFC1-344C-89B7-DCB2EBBDC673}" type="slidenum">
              <a:rPr lang="en-US" sz="1200">
                <a:solidFill>
                  <a:srgbClr val="7F7F7F"/>
                </a:solidFill>
                <a:latin typeface="Calibri"/>
              </a:rPr>
              <a:pPr>
                <a:defRPr/>
              </a:pPr>
              <a:t>38</a:t>
            </a:fld>
            <a:endParaRPr lang="en-US" sz="1200" dirty="0">
              <a:solidFill>
                <a:srgbClr val="7F7F7F"/>
              </a:solidFill>
              <a:latin typeface="Calibri"/>
              <a:cs typeface="Arial"/>
              <a:sym typeface="Arial"/>
            </a:endParaRPr>
          </a:p>
        </p:txBody>
      </p:sp>
      <p:sp>
        <p:nvSpPr>
          <p:cNvPr id="16" name="Date Placeholder 24">
            <a:extLst>
              <a:ext uri="{FF2B5EF4-FFF2-40B4-BE49-F238E27FC236}">
                <a16:creationId xmlns:a16="http://schemas.microsoft.com/office/drawing/2014/main" id="{F90270CC-1328-A7BC-78A7-A2D7C76D9E56}"/>
              </a:ext>
            </a:extLst>
          </p:cNvPr>
          <p:cNvSpPr txBox="1">
            <a:spLocks/>
          </p:cNvSpPr>
          <p:nvPr/>
        </p:nvSpPr>
        <p:spPr>
          <a:xfrm>
            <a:off x="351692" y="4766548"/>
            <a:ext cx="2133600" cy="273844"/>
          </a:xfrm>
          <a:prstGeom prst="rect">
            <a:avLst/>
          </a:prstGeom>
        </p:spPr>
        <p:txBody>
          <a:bodyPr/>
          <a:lstStyle>
            <a:defPPr>
              <a:defRPr lang="en-US"/>
            </a:defPPr>
            <a:lvl1pPr marL="0" algn="l" defTabSz="457200" rtl="0" eaLnBrk="1" latinLnBrk="0" hangingPunct="1">
              <a:defRPr sz="1600" kern="1200">
                <a:solidFill>
                  <a:srgbClr val="7F7F7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sz="1200" dirty="0"/>
              <a:t>January 7, 2025</a:t>
            </a:r>
          </a:p>
        </p:txBody>
      </p:sp>
      <p:sp>
        <p:nvSpPr>
          <p:cNvPr id="17" name="Footer Placeholder 25">
            <a:extLst>
              <a:ext uri="{FF2B5EF4-FFF2-40B4-BE49-F238E27FC236}">
                <a16:creationId xmlns:a16="http://schemas.microsoft.com/office/drawing/2014/main" id="{63F033FD-D3CF-ECB6-0DDC-9A9C48BD823C}"/>
              </a:ext>
            </a:extLst>
          </p:cNvPr>
          <p:cNvSpPr txBox="1">
            <a:spLocks/>
          </p:cNvSpPr>
          <p:nvPr/>
        </p:nvSpPr>
        <p:spPr>
          <a:xfrm>
            <a:off x="3124200" y="4767265"/>
            <a:ext cx="2895600" cy="273844"/>
          </a:xfrm>
          <a:prstGeom prst="rect">
            <a:avLst/>
          </a:prstGeom>
        </p:spPr>
        <p:txBody>
          <a:bodyPr/>
          <a:lstStyle>
            <a:defPPr>
              <a:defRPr lang="en-US"/>
            </a:defPPr>
            <a:lvl1pPr marL="0" algn="l" defTabSz="457200" rtl="0" eaLnBrk="1" latinLnBrk="0" hangingPunct="1">
              <a:defRPr sz="16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defRPr/>
            </a:pPr>
            <a:r>
              <a:rPr lang="en-US" sz="1200" dirty="0">
                <a:solidFill>
                  <a:srgbClr val="FFFFFF">
                    <a:lumMod val="50000"/>
                  </a:srgbClr>
                </a:solidFill>
              </a:rPr>
              <a:t>TRB </a:t>
            </a:r>
            <a:r>
              <a:rPr lang="en-US" sz="1200" dirty="0">
                <a:solidFill>
                  <a:srgbClr val="7F7F7F"/>
                </a:solidFill>
              </a:rPr>
              <a:t>Annual Meeting </a:t>
            </a:r>
            <a:r>
              <a:rPr lang="en-US" sz="1200" dirty="0">
                <a:solidFill>
                  <a:srgbClr val="FFFFFF">
                    <a:lumMod val="50000"/>
                  </a:srgbClr>
                </a:solidFill>
              </a:rPr>
              <a:t>2025</a:t>
            </a:r>
          </a:p>
        </p:txBody>
      </p:sp>
    </p:spTree>
    <p:extLst>
      <p:ext uri="{BB962C8B-B14F-4D97-AF65-F5344CB8AC3E}">
        <p14:creationId xmlns:p14="http://schemas.microsoft.com/office/powerpoint/2010/main" val="351199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p:bldP spid="10" grpId="0"/>
      <p:bldP spid="11" grpId="0" animBg="1"/>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65761" y="742675"/>
            <a:ext cx="4798381" cy="1323439"/>
          </a:xfrm>
        </p:spPr>
        <p:txBody>
          <a:bodyPr wrap="square">
            <a:spAutoFit/>
          </a:bodyPr>
          <a:lstStyle/>
          <a:p>
            <a:pPr algn="l"/>
            <a:r>
              <a:rPr lang="en-US" sz="4000" dirty="0">
                <a:solidFill>
                  <a:srgbClr val="44546A"/>
                </a:solidFill>
                <a:latin typeface="Calibri" panose="020F0502020204030204" pitchFamily="34" charset="0"/>
                <a:cs typeface="Calibri" panose="020F0502020204030204" pitchFamily="34" charset="0"/>
              </a:rPr>
              <a:t>Horizontal error when mixing up feet…</a:t>
            </a:r>
          </a:p>
        </p:txBody>
      </p:sp>
      <p:sp>
        <p:nvSpPr>
          <p:cNvPr id="5" name="Content Placeholder 2">
            <a:extLst>
              <a:ext uri="{FF2B5EF4-FFF2-40B4-BE49-F238E27FC236}">
                <a16:creationId xmlns:a16="http://schemas.microsoft.com/office/drawing/2014/main" id="{5E967213-06B0-18B7-7D5E-A5195DA19665}"/>
              </a:ext>
            </a:extLst>
          </p:cNvPr>
          <p:cNvSpPr txBox="1">
            <a:spLocks/>
          </p:cNvSpPr>
          <p:nvPr/>
        </p:nvSpPr>
        <p:spPr bwMode="auto">
          <a:xfrm>
            <a:off x="430054" y="2378318"/>
            <a:ext cx="4798381" cy="50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sp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92">
              <a:buNone/>
              <a:defRPr/>
            </a:pPr>
            <a:r>
              <a:rPr lang="en-US" sz="2800" b="1" dirty="0">
                <a:solidFill>
                  <a:srgbClr val="44546A"/>
                </a:solidFill>
                <a:latin typeface="Calibri" panose="020F0502020204030204" pitchFamily="34" charset="0"/>
                <a:cs typeface="Calibri" panose="020F0502020204030204" pitchFamily="34" charset="0"/>
              </a:rPr>
              <a:t>SPCS 83 Nevada East Zone</a:t>
            </a:r>
          </a:p>
        </p:txBody>
      </p:sp>
      <p:pic>
        <p:nvPicPr>
          <p:cNvPr id="11" name="Picture 10">
            <a:extLst>
              <a:ext uri="{FF2B5EF4-FFF2-40B4-BE49-F238E27FC236}">
                <a16:creationId xmlns:a16="http://schemas.microsoft.com/office/drawing/2014/main" id="{AF918C33-A57A-A642-4EEA-924F6FD6C4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41178" y="0"/>
            <a:ext cx="3774222" cy="5143500"/>
          </a:xfrm>
          <a:prstGeom prst="rect">
            <a:avLst/>
          </a:prstGeom>
        </p:spPr>
      </p:pic>
      <p:sp>
        <p:nvSpPr>
          <p:cNvPr id="3" name="Slide Number Placeholder 23">
            <a:extLst>
              <a:ext uri="{FF2B5EF4-FFF2-40B4-BE49-F238E27FC236}">
                <a16:creationId xmlns:a16="http://schemas.microsoft.com/office/drawing/2014/main" id="{37EEF27F-0DAB-21AC-5FB8-080A2F91699A}"/>
              </a:ext>
            </a:extLst>
          </p:cNvPr>
          <p:cNvSpPr txBox="1">
            <a:spLocks/>
          </p:cNvSpPr>
          <p:nvPr/>
        </p:nvSpPr>
        <p:spPr>
          <a:xfrm>
            <a:off x="6720840" y="4766547"/>
            <a:ext cx="2057400"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CA8DAF9-CFC1-344C-89B7-DCB2EBBDC673}" type="slidenum">
              <a:rPr lang="en-US" sz="1200">
                <a:solidFill>
                  <a:srgbClr val="7F7F7F"/>
                </a:solidFill>
                <a:latin typeface="Calibri"/>
              </a:rPr>
              <a:pPr>
                <a:defRPr/>
              </a:pPr>
              <a:t>39</a:t>
            </a:fld>
            <a:endParaRPr lang="en-US" sz="1200" dirty="0">
              <a:solidFill>
                <a:srgbClr val="7F7F7F"/>
              </a:solidFill>
              <a:latin typeface="Calibri"/>
              <a:cs typeface="Arial"/>
              <a:sym typeface="Arial"/>
            </a:endParaRPr>
          </a:p>
        </p:txBody>
      </p:sp>
      <p:sp>
        <p:nvSpPr>
          <p:cNvPr id="4" name="Date Placeholder 24">
            <a:extLst>
              <a:ext uri="{FF2B5EF4-FFF2-40B4-BE49-F238E27FC236}">
                <a16:creationId xmlns:a16="http://schemas.microsoft.com/office/drawing/2014/main" id="{8C3A244C-9687-8E28-3013-072FF9395A74}"/>
              </a:ext>
            </a:extLst>
          </p:cNvPr>
          <p:cNvSpPr txBox="1">
            <a:spLocks/>
          </p:cNvSpPr>
          <p:nvPr/>
        </p:nvSpPr>
        <p:spPr>
          <a:xfrm>
            <a:off x="351692" y="4766548"/>
            <a:ext cx="2133600" cy="273844"/>
          </a:xfrm>
          <a:prstGeom prst="rect">
            <a:avLst/>
          </a:prstGeom>
        </p:spPr>
        <p:txBody>
          <a:bodyPr/>
          <a:lstStyle>
            <a:defPPr>
              <a:defRPr lang="en-US"/>
            </a:defPPr>
            <a:lvl1pPr marL="0" algn="l" defTabSz="457200" rtl="0" eaLnBrk="1" latinLnBrk="0" hangingPunct="1">
              <a:defRPr sz="1600" kern="1200">
                <a:solidFill>
                  <a:srgbClr val="7F7F7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sz="1200" dirty="0"/>
              <a:t>January 7, 2025</a:t>
            </a:r>
          </a:p>
        </p:txBody>
      </p:sp>
      <p:sp>
        <p:nvSpPr>
          <p:cNvPr id="6" name="Footer Placeholder 25">
            <a:extLst>
              <a:ext uri="{FF2B5EF4-FFF2-40B4-BE49-F238E27FC236}">
                <a16:creationId xmlns:a16="http://schemas.microsoft.com/office/drawing/2014/main" id="{D6EF967E-78F3-4912-141E-7A57F2A9708B}"/>
              </a:ext>
            </a:extLst>
          </p:cNvPr>
          <p:cNvSpPr txBox="1">
            <a:spLocks/>
          </p:cNvSpPr>
          <p:nvPr/>
        </p:nvSpPr>
        <p:spPr>
          <a:xfrm>
            <a:off x="3124200" y="4767265"/>
            <a:ext cx="2895600" cy="273844"/>
          </a:xfrm>
          <a:prstGeom prst="rect">
            <a:avLst/>
          </a:prstGeom>
        </p:spPr>
        <p:txBody>
          <a:bodyPr/>
          <a:lstStyle>
            <a:defPPr>
              <a:defRPr lang="en-US"/>
            </a:defPPr>
            <a:lvl1pPr marL="0" algn="l" defTabSz="457200" rtl="0" eaLnBrk="1" latinLnBrk="0" hangingPunct="1">
              <a:defRPr sz="16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defRPr/>
            </a:pPr>
            <a:r>
              <a:rPr lang="en-US" sz="1200" dirty="0">
                <a:solidFill>
                  <a:srgbClr val="FFFFFF">
                    <a:lumMod val="50000"/>
                  </a:srgbClr>
                </a:solidFill>
              </a:rPr>
              <a:t>TRB </a:t>
            </a:r>
            <a:r>
              <a:rPr lang="en-US" sz="1200" dirty="0">
                <a:solidFill>
                  <a:srgbClr val="7F7F7F"/>
                </a:solidFill>
              </a:rPr>
              <a:t>Annual Meeting </a:t>
            </a:r>
            <a:r>
              <a:rPr lang="en-US" sz="1200" dirty="0">
                <a:solidFill>
                  <a:srgbClr val="FFFFFF">
                    <a:lumMod val="50000"/>
                  </a:srgbClr>
                </a:solidFill>
              </a:rPr>
              <a:t>2025</a:t>
            </a:r>
          </a:p>
        </p:txBody>
      </p:sp>
    </p:spTree>
    <p:extLst>
      <p:ext uri="{BB962C8B-B14F-4D97-AF65-F5344CB8AC3E}">
        <p14:creationId xmlns:p14="http://schemas.microsoft.com/office/powerpoint/2010/main" val="35581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49B93-BD80-46DA-8B8C-21CB4CA33DF9}"/>
              </a:ext>
            </a:extLst>
          </p:cNvPr>
          <p:cNvSpPr txBox="1"/>
          <p:nvPr/>
        </p:nvSpPr>
        <p:spPr>
          <a:xfrm>
            <a:off x="236220" y="3155312"/>
            <a:ext cx="870966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latin typeface="Arial" panose="020B0604020202020204" pitchFamily="34" charset="0"/>
                <a:cs typeface="Arial" panose="020B0604020202020204" pitchFamily="34" charset="0"/>
              </a:rPr>
              <a:t>Moving Mountains: Reevaluating the elevations of the Colorado mountain summits using modern geodetic techniques</a:t>
            </a:r>
            <a:endParaRPr sz="24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D076E3C-774C-4392-92E7-8630100263F3}"/>
              </a:ext>
            </a:extLst>
          </p:cNvPr>
          <p:cNvSpPr txBox="1"/>
          <p:nvPr/>
        </p:nvSpPr>
        <p:spPr>
          <a:xfrm>
            <a:off x="1799858" y="3969055"/>
            <a:ext cx="5582384"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latin typeface="Arial" panose="020B0604020202020204" pitchFamily="34" charset="0"/>
                <a:cs typeface="Arial" panose="020B0604020202020204" pitchFamily="34" charset="0"/>
              </a:rPr>
              <a:t>Kevin </a:t>
            </a:r>
            <a:r>
              <a:rPr lang="en-US" sz="2000" dirty="0" err="1">
                <a:solidFill>
                  <a:srgbClr val="002E97"/>
                </a:solidFill>
                <a:latin typeface="Arial" panose="020B0604020202020204" pitchFamily="34" charset="0"/>
                <a:cs typeface="Arial" panose="020B0604020202020204" pitchFamily="34" charset="0"/>
              </a:rPr>
              <a:t>Ahlgren</a:t>
            </a:r>
            <a:r>
              <a:rPr lang="en-US" sz="2000" dirty="0">
                <a:solidFill>
                  <a:srgbClr val="002E97"/>
                </a:solidFill>
                <a:latin typeface="Arial" panose="020B0604020202020204" pitchFamily="34" charset="0"/>
                <a:cs typeface="Arial" panose="020B0604020202020204" pitchFamily="34" charset="0"/>
              </a:rPr>
              <a:t>, Derek van </a:t>
            </a:r>
            <a:r>
              <a:rPr lang="en-US" sz="2000" dirty="0" err="1">
                <a:solidFill>
                  <a:srgbClr val="002E97"/>
                </a:solidFill>
                <a:latin typeface="Arial" panose="020B0604020202020204" pitchFamily="34" charset="0"/>
                <a:cs typeface="Arial" panose="020B0604020202020204" pitchFamily="34" charset="0"/>
              </a:rPr>
              <a:t>Westrum</a:t>
            </a:r>
            <a:r>
              <a:rPr lang="en-US" sz="2000" dirty="0">
                <a:solidFill>
                  <a:srgbClr val="002E97"/>
                </a:solidFill>
                <a:latin typeface="Arial" panose="020B0604020202020204" pitchFamily="34" charset="0"/>
                <a:cs typeface="Arial" panose="020B0604020202020204" pitchFamily="34" charset="0"/>
              </a:rPr>
              <a:t>, Brian Shaw</a:t>
            </a:r>
            <a:endParaRPr sz="2000" dirty="0">
              <a:solidFill>
                <a:srgbClr val="002E97"/>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AAAFDD91-1CA9-4F25-A52A-1CD00FE74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527" y="423862"/>
            <a:ext cx="4846945" cy="27213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5"/>
            <a:extLst>
              <a:ext uri="{FF2B5EF4-FFF2-40B4-BE49-F238E27FC236}">
                <a16:creationId xmlns:a16="http://schemas.microsoft.com/office/drawing/2014/main" id="{1C694687-C995-492A-938C-20B58FC0C665}"/>
              </a:ext>
            </a:extLst>
          </p:cNvPr>
          <p:cNvSpPr txBox="1"/>
          <p:nvPr/>
        </p:nvSpPr>
        <p:spPr>
          <a:xfrm>
            <a:off x="1415165" y="4369165"/>
            <a:ext cx="6351770" cy="369332"/>
          </a:xfrm>
          <a:prstGeom prst="rect">
            <a:avLst/>
          </a:prstGeom>
          <a:noFill/>
        </p:spPr>
        <p:txBody>
          <a:bodyPr wrap="square">
            <a:spAutoFit/>
          </a:bodyPr>
          <a:lstStyle/>
          <a:p>
            <a:r>
              <a:rPr lang="en-US" u="sng" dirty="0">
                <a:solidFill>
                  <a:srgbClr val="002E97"/>
                </a:solidFill>
              </a:rPr>
              <a:t>https://geodesy.noaa.gov/web/news/moving-mountains.shtml</a:t>
            </a:r>
          </a:p>
        </p:txBody>
      </p:sp>
      <p:sp>
        <p:nvSpPr>
          <p:cNvPr id="8" name="TextBox 7">
            <a:hlinkClick r:id="rId6"/>
            <a:extLst>
              <a:ext uri="{FF2B5EF4-FFF2-40B4-BE49-F238E27FC236}">
                <a16:creationId xmlns:a16="http://schemas.microsoft.com/office/drawing/2014/main" id="{B74EB9BE-A2C8-40D1-9EBD-03FF0D13B3E7}"/>
              </a:ext>
            </a:extLst>
          </p:cNvPr>
          <p:cNvSpPr txBox="1"/>
          <p:nvPr/>
        </p:nvSpPr>
        <p:spPr>
          <a:xfrm>
            <a:off x="1422660" y="4719638"/>
            <a:ext cx="6336780" cy="369332"/>
          </a:xfrm>
          <a:prstGeom prst="rect">
            <a:avLst/>
          </a:prstGeom>
          <a:noFill/>
        </p:spPr>
        <p:txBody>
          <a:bodyPr wrap="square">
            <a:spAutoFit/>
          </a:bodyPr>
          <a:lstStyle/>
          <a:p>
            <a:r>
              <a:rPr lang="en-US" u="sng" dirty="0">
                <a:solidFill>
                  <a:srgbClr val="002E97"/>
                </a:solidFill>
              </a:rPr>
              <a:t>https://link.springer.com/article/10.1007/s00190-024-01831-8</a:t>
            </a:r>
          </a:p>
        </p:txBody>
      </p:sp>
    </p:spTree>
    <p:extLst>
      <p:ext uri="{BB962C8B-B14F-4D97-AF65-F5344CB8AC3E}">
        <p14:creationId xmlns:p14="http://schemas.microsoft.com/office/powerpoint/2010/main" val="3211000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F18C48-00DF-5515-C4E9-86E045F75033}"/>
              </a:ext>
            </a:extLst>
          </p:cNvPr>
          <p:cNvSpPr>
            <a:spLocks noGrp="1"/>
          </p:cNvSpPr>
          <p:nvPr>
            <p:ph type="title"/>
          </p:nvPr>
        </p:nvSpPr>
        <p:spPr/>
        <p:txBody>
          <a:bodyPr>
            <a:normAutofit fontScale="90000"/>
          </a:bodyPr>
          <a:lstStyle/>
          <a:p>
            <a:r>
              <a:rPr lang="en-US" dirty="0"/>
              <a:t>End of an era for the U.S. survey foot</a:t>
            </a:r>
          </a:p>
        </p:txBody>
      </p:sp>
      <p:sp>
        <p:nvSpPr>
          <p:cNvPr id="4" name="Content Placeholder 3">
            <a:extLst>
              <a:ext uri="{FF2B5EF4-FFF2-40B4-BE49-F238E27FC236}">
                <a16:creationId xmlns:a16="http://schemas.microsoft.com/office/drawing/2014/main" id="{8E1D1FC2-C5C8-ECD2-4992-4306A680123D}"/>
              </a:ext>
            </a:extLst>
          </p:cNvPr>
          <p:cNvSpPr>
            <a:spLocks noGrp="1"/>
          </p:cNvSpPr>
          <p:nvPr>
            <p:ph idx="1"/>
          </p:nvPr>
        </p:nvSpPr>
        <p:spPr>
          <a:xfrm>
            <a:off x="342900" y="1028700"/>
            <a:ext cx="8435340" cy="2464594"/>
          </a:xfrm>
        </p:spPr>
        <p:txBody>
          <a:bodyPr>
            <a:normAutofit fontScale="62500" lnSpcReduction="20000"/>
          </a:bodyPr>
          <a:lstStyle/>
          <a:p>
            <a:r>
              <a:rPr lang="en-US" b="1" dirty="0"/>
              <a:t>U.S. survey foot has been “deprecated” (retired)</a:t>
            </a:r>
          </a:p>
          <a:p>
            <a:pPr lvl="1"/>
            <a:r>
              <a:rPr lang="en-US" dirty="0"/>
              <a:t>Not supported for State Plane Coordinate System of 2022 </a:t>
            </a:r>
            <a:br>
              <a:rPr lang="en-US" dirty="0"/>
            </a:br>
            <a:r>
              <a:rPr lang="en-US" dirty="0"/>
              <a:t>(or any part of modernized NSRS)</a:t>
            </a:r>
          </a:p>
          <a:p>
            <a:pPr lvl="1"/>
            <a:r>
              <a:rPr lang="en-US" dirty="0"/>
              <a:t>Only </a:t>
            </a:r>
            <a:r>
              <a:rPr lang="en-US" b="1" i="1" dirty="0"/>
              <a:t>international foot </a:t>
            </a:r>
            <a:r>
              <a:rPr lang="en-US" dirty="0"/>
              <a:t>definition will be supported by NGS</a:t>
            </a:r>
          </a:p>
          <a:p>
            <a:r>
              <a:rPr lang="en-US" b="1" dirty="0"/>
              <a:t>Effective December 31, 2022</a:t>
            </a:r>
          </a:p>
          <a:p>
            <a:pPr lvl="1"/>
            <a:r>
              <a:rPr lang="en-US" dirty="0"/>
              <a:t>But U.S. survey foot will still be supported for legacy products</a:t>
            </a:r>
            <a:br>
              <a:rPr lang="en-US" dirty="0"/>
            </a:br>
            <a:r>
              <a:rPr lang="en-US" dirty="0"/>
              <a:t>(e.g., existing State Plane)</a:t>
            </a:r>
          </a:p>
          <a:p>
            <a:r>
              <a:rPr lang="en-US" b="1" i="1" dirty="0">
                <a:solidFill>
                  <a:srgbClr val="C00000"/>
                </a:solidFill>
              </a:rPr>
              <a:t>However, </a:t>
            </a:r>
            <a:r>
              <a:rPr lang="en-US" dirty="0">
                <a:solidFill>
                  <a:srgbClr val="C00000"/>
                </a:solidFill>
              </a:rPr>
              <a:t>NGS will </a:t>
            </a:r>
            <a:r>
              <a:rPr lang="en-US" b="1" i="1" dirty="0">
                <a:solidFill>
                  <a:srgbClr val="C00000"/>
                </a:solidFill>
              </a:rPr>
              <a:t>NOT</a:t>
            </a:r>
            <a:r>
              <a:rPr lang="en-US" dirty="0">
                <a:solidFill>
                  <a:srgbClr val="C00000"/>
                </a:solidFill>
              </a:rPr>
              <a:t> support NAD 83 after NSRS Modernization complete</a:t>
            </a:r>
          </a:p>
          <a:p>
            <a:pPr lvl="1"/>
            <a:endParaRPr lang="en-US" dirty="0"/>
          </a:p>
          <a:p>
            <a:endParaRPr lang="en-US" dirty="0"/>
          </a:p>
          <a:p>
            <a:endParaRPr lang="en-US" dirty="0"/>
          </a:p>
        </p:txBody>
      </p:sp>
      <p:sp>
        <p:nvSpPr>
          <p:cNvPr id="6" name="TextBox 5">
            <a:extLst>
              <a:ext uri="{FF2B5EF4-FFF2-40B4-BE49-F238E27FC236}">
                <a16:creationId xmlns:a16="http://schemas.microsoft.com/office/drawing/2014/main" id="{E7AF6D57-100F-D3D8-5E2D-261BBA12C394}"/>
              </a:ext>
            </a:extLst>
          </p:cNvPr>
          <p:cNvSpPr txBox="1"/>
          <p:nvPr/>
        </p:nvSpPr>
        <p:spPr>
          <a:xfrm>
            <a:off x="1401604" y="3490158"/>
            <a:ext cx="5897880" cy="1015663"/>
          </a:xfrm>
          <a:prstGeom prst="rect">
            <a:avLst/>
          </a:prstGeom>
          <a:solidFill>
            <a:srgbClr val="FF3300"/>
          </a:solidFill>
        </p:spPr>
        <p:txBody>
          <a:bodyPr wrap="square" rtlCol="0">
            <a:spAutoFit/>
          </a:bodyPr>
          <a:lstStyle/>
          <a:p>
            <a:pPr algn="ctr" defTabSz="685800">
              <a:defRPr/>
            </a:pPr>
            <a:r>
              <a:rPr lang="en-US" sz="3000" b="1" dirty="0">
                <a:solidFill>
                  <a:srgbClr val="FFFF00"/>
                </a:solidFill>
                <a:latin typeface="Calibri"/>
              </a:rPr>
              <a:t>NGS will always support </a:t>
            </a:r>
            <a:br>
              <a:rPr lang="en-US" sz="3000" b="1" dirty="0">
                <a:solidFill>
                  <a:srgbClr val="FFFF00"/>
                </a:solidFill>
                <a:latin typeface="Calibri"/>
              </a:rPr>
            </a:br>
            <a:r>
              <a:rPr lang="en-US" sz="3000" b="1" dirty="0">
                <a:solidFill>
                  <a:srgbClr val="FFFF00"/>
                </a:solidFill>
                <a:latin typeface="Calibri"/>
              </a:rPr>
              <a:t>U.S. survey foot for SPCS 83 and 27</a:t>
            </a:r>
          </a:p>
        </p:txBody>
      </p:sp>
      <p:sp>
        <p:nvSpPr>
          <p:cNvPr id="7" name="TextBox 6">
            <a:extLst>
              <a:ext uri="{FF2B5EF4-FFF2-40B4-BE49-F238E27FC236}">
                <a16:creationId xmlns:a16="http://schemas.microsoft.com/office/drawing/2014/main" id="{900FAEF5-9AB4-87EF-7CC2-5F5C63C785CC}"/>
              </a:ext>
            </a:extLst>
          </p:cNvPr>
          <p:cNvSpPr txBox="1"/>
          <p:nvPr/>
        </p:nvSpPr>
        <p:spPr>
          <a:xfrm>
            <a:off x="3886690" y="4482736"/>
            <a:ext cx="974690" cy="300082"/>
          </a:xfrm>
          <a:prstGeom prst="rect">
            <a:avLst/>
          </a:prstGeom>
          <a:noFill/>
        </p:spPr>
        <p:txBody>
          <a:bodyPr wrap="none" rtlCol="0">
            <a:spAutoFit/>
          </a:bodyPr>
          <a:lstStyle/>
          <a:p>
            <a:pPr defTabSz="685800">
              <a:defRPr/>
            </a:pPr>
            <a:r>
              <a:rPr lang="en-US" sz="1350" b="1" dirty="0">
                <a:solidFill>
                  <a:prstClr val="black"/>
                </a:solidFill>
                <a:latin typeface="Calibri"/>
              </a:rPr>
              <a:t>Thank you.</a:t>
            </a:r>
          </a:p>
        </p:txBody>
      </p:sp>
      <p:pic>
        <p:nvPicPr>
          <p:cNvPr id="8" name="Picture 7">
            <a:extLst>
              <a:ext uri="{FF2B5EF4-FFF2-40B4-BE49-F238E27FC236}">
                <a16:creationId xmlns:a16="http://schemas.microsoft.com/office/drawing/2014/main" id="{C155A44A-072B-099F-6206-FF98CA3A522A}"/>
              </a:ext>
            </a:extLst>
          </p:cNvPr>
          <p:cNvPicPr>
            <a:picLocks noChangeAspect="1"/>
          </p:cNvPicPr>
          <p:nvPr/>
        </p:nvPicPr>
        <p:blipFill>
          <a:blip r:embed="rId2"/>
          <a:stretch>
            <a:fillRect/>
          </a:stretch>
        </p:blipFill>
        <p:spPr>
          <a:xfrm>
            <a:off x="7597199" y="730213"/>
            <a:ext cx="1371600" cy="1706588"/>
          </a:xfrm>
          <a:prstGeom prst="rect">
            <a:avLst/>
          </a:prstGeom>
        </p:spPr>
      </p:pic>
      <p:pic>
        <p:nvPicPr>
          <p:cNvPr id="9" name="Picture 2" descr="http://annerussellart.com/newimages/Twoleftfeet.jpg">
            <a:extLst>
              <a:ext uri="{FF2B5EF4-FFF2-40B4-BE49-F238E27FC236}">
                <a16:creationId xmlns:a16="http://schemas.microsoft.com/office/drawing/2014/main" id="{F4D934B4-FE01-DB69-E821-1AB993E771C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1663" t="35561" r="9354"/>
          <a:stretch/>
        </p:blipFill>
        <p:spPr bwMode="auto">
          <a:xfrm rot="5400000">
            <a:off x="6422427" y="510410"/>
            <a:ext cx="2571750" cy="2872458"/>
          </a:xfrm>
          <a:prstGeom prst="rect">
            <a:avLst/>
          </a:prstGeom>
          <a:extLst>
            <a:ext uri="{909E8E84-426E-40DD-AFC4-6F175D3DCCD1}">
              <a14:hiddenFill xmlns:a14="http://schemas.microsoft.com/office/drawing/2010/main">
                <a:solidFill>
                  <a:srgbClr val="FFFFFF"/>
                </a:solidFill>
              </a14:hiddenFill>
            </a:ext>
          </a:extLst>
        </p:spPr>
      </p:pic>
      <p:sp>
        <p:nvSpPr>
          <p:cNvPr id="5" name="Slide Number Placeholder 23">
            <a:extLst>
              <a:ext uri="{FF2B5EF4-FFF2-40B4-BE49-F238E27FC236}">
                <a16:creationId xmlns:a16="http://schemas.microsoft.com/office/drawing/2014/main" id="{0978A94A-A8C7-E49D-19E2-4BCC6370C107}"/>
              </a:ext>
            </a:extLst>
          </p:cNvPr>
          <p:cNvSpPr txBox="1">
            <a:spLocks/>
          </p:cNvSpPr>
          <p:nvPr/>
        </p:nvSpPr>
        <p:spPr>
          <a:xfrm>
            <a:off x="6720840" y="4766547"/>
            <a:ext cx="2057400"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CA8DAF9-CFC1-344C-89B7-DCB2EBBDC673}" type="slidenum">
              <a:rPr lang="en-US" sz="1200">
                <a:solidFill>
                  <a:srgbClr val="7F7F7F"/>
                </a:solidFill>
                <a:latin typeface="Calibri"/>
              </a:rPr>
              <a:pPr>
                <a:defRPr/>
              </a:pPr>
              <a:t>40</a:t>
            </a:fld>
            <a:endParaRPr lang="en-US" sz="1200" dirty="0">
              <a:solidFill>
                <a:srgbClr val="7F7F7F"/>
              </a:solidFill>
              <a:latin typeface="Calibri"/>
              <a:cs typeface="Arial"/>
              <a:sym typeface="Arial"/>
            </a:endParaRPr>
          </a:p>
        </p:txBody>
      </p:sp>
      <p:sp>
        <p:nvSpPr>
          <p:cNvPr id="10" name="Date Placeholder 24">
            <a:extLst>
              <a:ext uri="{FF2B5EF4-FFF2-40B4-BE49-F238E27FC236}">
                <a16:creationId xmlns:a16="http://schemas.microsoft.com/office/drawing/2014/main" id="{CD2EAAB2-5AE6-BBBE-4F07-32FB0C436444}"/>
              </a:ext>
            </a:extLst>
          </p:cNvPr>
          <p:cNvSpPr txBox="1">
            <a:spLocks/>
          </p:cNvSpPr>
          <p:nvPr/>
        </p:nvSpPr>
        <p:spPr>
          <a:xfrm>
            <a:off x="351692" y="4766548"/>
            <a:ext cx="2133600" cy="273844"/>
          </a:xfrm>
          <a:prstGeom prst="rect">
            <a:avLst/>
          </a:prstGeom>
        </p:spPr>
        <p:txBody>
          <a:bodyPr/>
          <a:lstStyle>
            <a:defPPr>
              <a:defRPr lang="en-US"/>
            </a:defPPr>
            <a:lvl1pPr marL="0" algn="l" defTabSz="457200" rtl="0" eaLnBrk="1" latinLnBrk="0" hangingPunct="1">
              <a:defRPr sz="1600" kern="1200">
                <a:solidFill>
                  <a:srgbClr val="7F7F7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sz="1200" dirty="0"/>
              <a:t>January 7, 2025</a:t>
            </a:r>
          </a:p>
        </p:txBody>
      </p:sp>
      <p:sp>
        <p:nvSpPr>
          <p:cNvPr id="11" name="Footer Placeholder 25">
            <a:extLst>
              <a:ext uri="{FF2B5EF4-FFF2-40B4-BE49-F238E27FC236}">
                <a16:creationId xmlns:a16="http://schemas.microsoft.com/office/drawing/2014/main" id="{5B188DAB-6D5A-31D8-2AF8-1DCB647C617E}"/>
              </a:ext>
            </a:extLst>
          </p:cNvPr>
          <p:cNvSpPr txBox="1">
            <a:spLocks/>
          </p:cNvSpPr>
          <p:nvPr/>
        </p:nvSpPr>
        <p:spPr>
          <a:xfrm>
            <a:off x="3124200" y="4767265"/>
            <a:ext cx="2895600" cy="273844"/>
          </a:xfrm>
          <a:prstGeom prst="rect">
            <a:avLst/>
          </a:prstGeom>
        </p:spPr>
        <p:txBody>
          <a:bodyPr/>
          <a:lstStyle>
            <a:defPPr>
              <a:defRPr lang="en-US"/>
            </a:defPPr>
            <a:lvl1pPr marL="0" algn="l" defTabSz="457200" rtl="0" eaLnBrk="1" latinLnBrk="0" hangingPunct="1">
              <a:defRPr sz="16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defRPr/>
            </a:pPr>
            <a:r>
              <a:rPr lang="en-US" sz="1200" dirty="0">
                <a:solidFill>
                  <a:srgbClr val="FFFFFF">
                    <a:lumMod val="50000"/>
                  </a:srgbClr>
                </a:solidFill>
              </a:rPr>
              <a:t>TRB </a:t>
            </a:r>
            <a:r>
              <a:rPr lang="en-US" sz="1200" dirty="0">
                <a:solidFill>
                  <a:srgbClr val="7F7F7F"/>
                </a:solidFill>
              </a:rPr>
              <a:t>Annual Meeting </a:t>
            </a:r>
            <a:r>
              <a:rPr lang="en-US" sz="1200" dirty="0">
                <a:solidFill>
                  <a:srgbClr val="FFFFFF">
                    <a:lumMod val="50000"/>
                  </a:srgbClr>
                </a:solidFill>
              </a:rPr>
              <a:t>2025</a:t>
            </a:r>
          </a:p>
        </p:txBody>
      </p:sp>
    </p:spTree>
    <p:extLst>
      <p:ext uri="{BB962C8B-B14F-4D97-AF65-F5344CB8AC3E}">
        <p14:creationId xmlns:p14="http://schemas.microsoft.com/office/powerpoint/2010/main" val="22439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500"/>
                            </p:stCondLst>
                            <p:childTnLst>
                              <p:par>
                                <p:cTn id="31" presetID="35" presetClass="emph" presetSubtype="0" repeatCount="indefinite" fill="hold" grpId="1" nodeType="afterEffect">
                                  <p:stCondLst>
                                    <p:cond delay="0"/>
                                  </p:stCondLst>
                                  <p:childTnLst>
                                    <p:anim calcmode="discrete" valueType="str">
                                      <p:cBhvr>
                                        <p:cTn id="32" dur="2000" fill="hold"/>
                                        <p:tgtEl>
                                          <p:spTgt spid="6"/>
                                        </p:tgtEl>
                                        <p:attrNameLst>
                                          <p:attrName>style.visibility</p:attrName>
                                        </p:attrNameLst>
                                      </p:cBhvr>
                                      <p:tavLst>
                                        <p:tav tm="0">
                                          <p:val>
                                            <p:strVal val="hidden"/>
                                          </p:val>
                                        </p:tav>
                                        <p:tav tm="50000">
                                          <p:val>
                                            <p:strVal val="visible"/>
                                          </p:val>
                                        </p:tav>
                                      </p:tavLst>
                                    </p:anim>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6BFFE7-51B4-45E6-86A1-71B89C24AC28}"/>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9" name="Content Placeholder 2">
            <a:extLst>
              <a:ext uri="{FF2B5EF4-FFF2-40B4-BE49-F238E27FC236}">
                <a16:creationId xmlns:a16="http://schemas.microsoft.com/office/drawing/2014/main" id="{1E150B77-40CE-4052-ABE7-4A8783DFDC94}"/>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(approximate numbers)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pic>
        <p:nvPicPr>
          <p:cNvPr id="10" name="Picture 9">
            <a:extLst>
              <a:ext uri="{FF2B5EF4-FFF2-40B4-BE49-F238E27FC236}">
                <a16:creationId xmlns:a16="http://schemas.microsoft.com/office/drawing/2014/main" id="{0697D82A-A6D3-4DC1-A526-3FEDBE69C725}"/>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3767054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4C47-4B2B-46EB-8A57-FB976BC3175D}"/>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C3A9926A-CEB6-44B6-85C8-81332324DEFC}"/>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(approximate numbers)</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~177,000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889D3BFC-BC6A-4BD2-AE41-36963F2CDCF5}"/>
              </a:ext>
            </a:extLst>
          </p:cNvPr>
          <p:cNvGraphicFramePr>
            <a:graphicFrameLocks noChangeAspect="1"/>
          </p:cNvGraphicFramePr>
          <p:nvPr>
            <p:extLst>
              <p:ext uri="{D42A27DB-BD31-4B8C-83A1-F6EECF244321}">
                <p14:modId xmlns:p14="http://schemas.microsoft.com/office/powerpoint/2010/main" val="4274939589"/>
              </p:ext>
            </p:extLst>
          </p:nvPr>
        </p:nvGraphicFramePr>
        <p:xfrm>
          <a:off x="4116226" y="1791688"/>
          <a:ext cx="4339896" cy="2607925"/>
        </p:xfrm>
        <a:graphic>
          <a:graphicData uri="http://schemas.openxmlformats.org/presentationml/2006/ole">
            <mc:AlternateContent xmlns:mc="http://schemas.openxmlformats.org/markup-compatibility/2006">
              <mc:Choice xmlns:v="urn:schemas-microsoft-com:vml" Requires="v">
                <p:oleObj spid="_x0000_s4099" r:id="rId5" imgW="5875410" imgH="3530248" progId="">
                  <p:embed/>
                </p:oleObj>
              </mc:Choice>
              <mc:Fallback>
                <p:oleObj r:id="rId5" imgW="5875410" imgH="3530248" progId="">
                  <p:embed/>
                  <p:pic>
                    <p:nvPicPr>
                      <p:cNvPr id="5" name="Object 4">
                        <a:extLst>
                          <a:ext uri="{FF2B5EF4-FFF2-40B4-BE49-F238E27FC236}">
                            <a16:creationId xmlns:a16="http://schemas.microsoft.com/office/drawing/2014/main" id="{ACA51245-EDD7-4AAA-B8E2-D311DC3E0CA8}"/>
                          </a:ext>
                        </a:extLst>
                      </p:cNvPr>
                      <p:cNvPicPr/>
                      <p:nvPr/>
                    </p:nvPicPr>
                    <p:blipFill>
                      <a:blip r:embed="rId6"/>
                      <a:stretch>
                        <a:fillRect/>
                      </a:stretch>
                    </p:blipFill>
                    <p:spPr>
                      <a:xfrm>
                        <a:off x="4116226" y="1791688"/>
                        <a:ext cx="4339896" cy="2607925"/>
                      </a:xfrm>
                      <a:prstGeom prst="rect">
                        <a:avLst/>
                      </a:prstGeom>
                    </p:spPr>
                  </p:pic>
                </p:oleObj>
              </mc:Fallback>
            </mc:AlternateContent>
          </a:graphicData>
        </a:graphic>
      </p:graphicFrame>
    </p:spTree>
    <p:extLst>
      <p:ext uri="{BB962C8B-B14F-4D97-AF65-F5344CB8AC3E}">
        <p14:creationId xmlns:p14="http://schemas.microsoft.com/office/powerpoint/2010/main" val="3240739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1B5B84-1CB5-5E2E-6231-9CA5DACB870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 y="617220"/>
            <a:ext cx="5760720" cy="4320540"/>
          </a:xfrm>
          <a:prstGeom prst="rect">
            <a:avLst/>
          </a:prstGeom>
        </p:spPr>
      </p:pic>
      <p:sp>
        <p:nvSpPr>
          <p:cNvPr id="3" name="TextBox 2">
            <a:extLst>
              <a:ext uri="{FF2B5EF4-FFF2-40B4-BE49-F238E27FC236}">
                <a16:creationId xmlns:a16="http://schemas.microsoft.com/office/drawing/2014/main" id="{4C70F885-DB9B-56CC-95D5-5A9A0E20E5CE}"/>
              </a:ext>
            </a:extLst>
          </p:cNvPr>
          <p:cNvSpPr txBox="1"/>
          <p:nvPr/>
        </p:nvSpPr>
        <p:spPr>
          <a:xfrm>
            <a:off x="728041" y="2728235"/>
            <a:ext cx="833883" cy="253916"/>
          </a:xfrm>
          <a:prstGeom prst="rect">
            <a:avLst/>
          </a:prstGeom>
          <a:noFill/>
          <a:effectLst>
            <a:outerShdw blurRad="50800" dist="38100" dir="2700000" algn="tl" rotWithShape="0">
              <a:prstClr val="black"/>
            </a:outerShdw>
          </a:effectLst>
        </p:spPr>
        <p:txBody>
          <a:bodyPr wrap="none">
            <a:spAutoFit/>
          </a:bodyPr>
          <a:lstStyle/>
          <a:p>
            <a:pPr algn="ctr" defTabSz="685800" fontAlgn="base">
              <a:spcBef>
                <a:spcPct val="0"/>
              </a:spcBef>
              <a:spcAft>
                <a:spcPct val="0"/>
              </a:spcAft>
              <a:buClr>
                <a:srgbClr val="000000"/>
              </a:buClr>
              <a:defRPr/>
            </a:pPr>
            <a:r>
              <a:rPr lang="en-US" sz="1050" b="1" kern="0" dirty="0">
                <a:solidFill>
                  <a:srgbClr val="FFFF00"/>
                </a:solidFill>
                <a:effectLst>
                  <a:outerShdw blurRad="38100" dist="38100" dir="2700000" algn="tl">
                    <a:srgbClr val="000000">
                      <a:alpha val="43137"/>
                    </a:srgbClr>
                  </a:outerShdw>
                </a:effectLst>
                <a:latin typeface="Verdana" pitchFamily="34" charset="0"/>
                <a:cs typeface="Arial" charset="0"/>
                <a:sym typeface="Arial"/>
              </a:rPr>
              <a:t>NMVD03</a:t>
            </a:r>
          </a:p>
        </p:txBody>
      </p:sp>
      <p:sp>
        <p:nvSpPr>
          <p:cNvPr id="4" name="TextBox 3">
            <a:extLst>
              <a:ext uri="{FF2B5EF4-FFF2-40B4-BE49-F238E27FC236}">
                <a16:creationId xmlns:a16="http://schemas.microsoft.com/office/drawing/2014/main" id="{F71E0630-25A4-66E2-7C97-F7C1493BE09E}"/>
              </a:ext>
            </a:extLst>
          </p:cNvPr>
          <p:cNvSpPr txBox="1"/>
          <p:nvPr/>
        </p:nvSpPr>
        <p:spPr>
          <a:xfrm>
            <a:off x="1676549" y="3760778"/>
            <a:ext cx="792205" cy="253916"/>
          </a:xfrm>
          <a:prstGeom prst="rect">
            <a:avLst/>
          </a:prstGeom>
          <a:noFill/>
          <a:effectLst>
            <a:outerShdw blurRad="50800" dist="38100" dir="2700000" algn="tl" rotWithShape="0">
              <a:prstClr val="black"/>
            </a:outerShdw>
          </a:effectLst>
        </p:spPr>
        <p:txBody>
          <a:bodyPr wrap="none">
            <a:spAutoFit/>
          </a:bodyPr>
          <a:lstStyle/>
          <a:p>
            <a:pPr algn="ctr" defTabSz="685800" fontAlgn="base">
              <a:spcBef>
                <a:spcPct val="0"/>
              </a:spcBef>
              <a:spcAft>
                <a:spcPct val="0"/>
              </a:spcAft>
              <a:buClr>
                <a:srgbClr val="000000"/>
              </a:buClr>
              <a:defRPr/>
            </a:pPr>
            <a:r>
              <a:rPr lang="en-US" sz="1050" b="1" kern="0" dirty="0">
                <a:solidFill>
                  <a:srgbClr val="FFFF00"/>
                </a:solidFill>
                <a:effectLst>
                  <a:outerShdw blurRad="38100" dist="38100" dir="2700000" algn="tl">
                    <a:srgbClr val="000000">
                      <a:alpha val="43137"/>
                    </a:srgbClr>
                  </a:outerShdw>
                </a:effectLst>
                <a:latin typeface="Verdana" pitchFamily="34" charset="0"/>
                <a:cs typeface="Arial" charset="0"/>
                <a:sym typeface="Arial"/>
              </a:rPr>
              <a:t>ASVD02</a:t>
            </a:r>
          </a:p>
        </p:txBody>
      </p:sp>
      <p:sp>
        <p:nvSpPr>
          <p:cNvPr id="5" name="TextBox 4">
            <a:extLst>
              <a:ext uri="{FF2B5EF4-FFF2-40B4-BE49-F238E27FC236}">
                <a16:creationId xmlns:a16="http://schemas.microsoft.com/office/drawing/2014/main" id="{459B7BEA-DD9B-1776-CC47-938A776897A8}"/>
              </a:ext>
            </a:extLst>
          </p:cNvPr>
          <p:cNvSpPr txBox="1"/>
          <p:nvPr/>
        </p:nvSpPr>
        <p:spPr>
          <a:xfrm>
            <a:off x="2681389" y="2244683"/>
            <a:ext cx="1334020" cy="369332"/>
          </a:xfrm>
          <a:prstGeom prst="rect">
            <a:avLst/>
          </a:prstGeom>
          <a:noFill/>
          <a:effectLst>
            <a:outerShdw blurRad="50800" dist="38100" dir="2700000" algn="tl" rotWithShape="0">
              <a:prstClr val="black"/>
            </a:outerShdw>
          </a:effectLst>
        </p:spPr>
        <p:txBody>
          <a:bodyPr wrap="none">
            <a:spAutoFit/>
          </a:bodyPr>
          <a:lstStyle/>
          <a:p>
            <a:pPr algn="ctr" defTabSz="685800" fontAlgn="base">
              <a:spcBef>
                <a:spcPct val="0"/>
              </a:spcBef>
              <a:spcAft>
                <a:spcPct val="0"/>
              </a:spcAft>
              <a:buClr>
                <a:srgbClr val="000000"/>
              </a:buClr>
              <a:defRPr/>
            </a:pPr>
            <a:r>
              <a:rPr lang="en-US" b="1" kern="0" dirty="0">
                <a:solidFill>
                  <a:srgbClr val="FFFF00"/>
                </a:solidFill>
                <a:effectLst>
                  <a:outerShdw blurRad="38100" dist="38100" dir="2700000" algn="tl">
                    <a:srgbClr val="000000">
                      <a:alpha val="43137"/>
                    </a:srgbClr>
                  </a:outerShdw>
                </a:effectLst>
                <a:latin typeface="Verdana" pitchFamily="34" charset="0"/>
                <a:cs typeface="Arial" charset="0"/>
                <a:sym typeface="Arial"/>
              </a:rPr>
              <a:t>NAVD</a:t>
            </a:r>
            <a:r>
              <a:rPr lang="en-US" b="1" kern="0" dirty="0">
                <a:solidFill>
                  <a:srgbClr val="FFFF00"/>
                </a:solidFill>
                <a:latin typeface="Verdana" pitchFamily="34" charset="0"/>
                <a:cs typeface="Arial" charset="0"/>
                <a:sym typeface="Arial"/>
              </a:rPr>
              <a:t> 88</a:t>
            </a:r>
          </a:p>
        </p:txBody>
      </p:sp>
      <p:sp>
        <p:nvSpPr>
          <p:cNvPr id="6" name="TextBox 5">
            <a:extLst>
              <a:ext uri="{FF2B5EF4-FFF2-40B4-BE49-F238E27FC236}">
                <a16:creationId xmlns:a16="http://schemas.microsoft.com/office/drawing/2014/main" id="{D7EBC884-C808-0D85-99A6-2CEA1415C107}"/>
              </a:ext>
            </a:extLst>
          </p:cNvPr>
          <p:cNvSpPr txBox="1"/>
          <p:nvPr/>
        </p:nvSpPr>
        <p:spPr>
          <a:xfrm>
            <a:off x="6011019" y="1025649"/>
            <a:ext cx="3132982" cy="3929281"/>
          </a:xfrm>
          <a:prstGeom prst="rect">
            <a:avLst/>
          </a:prstGeom>
          <a:noFill/>
          <a:effectLst>
            <a:outerShdw blurRad="63500" sx="102000" sy="102000" algn="ctr" rotWithShape="0">
              <a:prstClr val="black">
                <a:alpha val="40000"/>
              </a:prstClr>
            </a:outerShdw>
          </a:effectLst>
        </p:spPr>
        <p:txBody>
          <a:bodyPr wrap="square" numCol="1" rtlCol="0">
            <a:spAutoFit/>
          </a:bodyPr>
          <a:lstStyle/>
          <a:p>
            <a:pPr defTabSz="685800">
              <a:spcAft>
                <a:spcPts val="450"/>
              </a:spcAft>
              <a:buClr>
                <a:srgbClr val="000000"/>
              </a:buClr>
              <a:defRPr/>
            </a:pPr>
            <a:r>
              <a:rPr lang="en-US" b="1" i="1" kern="0" dirty="0">
                <a:solidFill>
                  <a:srgbClr val="002E97"/>
                </a:solidFill>
                <a:latin typeface="Arial" panose="020B0604020202020204" pitchFamily="34" charset="0"/>
                <a:cs typeface="Arial" panose="020B0604020202020204" pitchFamily="34" charset="0"/>
                <a:sym typeface="Arial"/>
              </a:rPr>
              <a:t>North America and Caribbean</a:t>
            </a:r>
          </a:p>
          <a:p>
            <a:pPr marL="257175" indent="-257175" defTabSz="685800">
              <a:spcAft>
                <a:spcPts val="450"/>
              </a:spcAft>
              <a:buClr>
                <a:srgbClr val="000000"/>
              </a:buClr>
              <a:buFont typeface="+mj-lt"/>
              <a:buAutoNum type="arabicPeriod"/>
              <a:defRPr/>
            </a:pPr>
            <a:r>
              <a:rPr lang="en-US" kern="0" dirty="0">
                <a:solidFill>
                  <a:srgbClr val="002E97"/>
                </a:solidFill>
                <a:latin typeface="Arial" panose="020B0604020202020204" pitchFamily="34" charset="0"/>
                <a:cs typeface="Arial" panose="020B0604020202020204" pitchFamily="34" charset="0"/>
                <a:sym typeface="Arial"/>
              </a:rPr>
              <a:t>NAVD 88</a:t>
            </a:r>
          </a:p>
          <a:p>
            <a:pPr marL="257175" indent="-257175" defTabSz="685800">
              <a:spcAft>
                <a:spcPts val="450"/>
              </a:spcAft>
              <a:buClr>
                <a:srgbClr val="000000"/>
              </a:buClr>
              <a:buFont typeface="+mj-lt"/>
              <a:buAutoNum type="arabicPeriod"/>
              <a:defRPr/>
            </a:pPr>
            <a:r>
              <a:rPr lang="en-US" kern="0" dirty="0">
                <a:solidFill>
                  <a:srgbClr val="002E97"/>
                </a:solidFill>
                <a:latin typeface="Arial" panose="020B0604020202020204" pitchFamily="34" charset="0"/>
                <a:cs typeface="Arial" panose="020B0604020202020204" pitchFamily="34" charset="0"/>
                <a:sym typeface="Arial"/>
              </a:rPr>
              <a:t>IGLD 85</a:t>
            </a:r>
          </a:p>
          <a:p>
            <a:pPr marL="257175" indent="-257175" defTabSz="685800">
              <a:spcAft>
                <a:spcPts val="450"/>
              </a:spcAft>
              <a:buClr>
                <a:srgbClr val="000000"/>
              </a:buClr>
              <a:buFont typeface="+mj-lt"/>
              <a:buAutoNum type="arabicPeriod"/>
              <a:defRPr/>
            </a:pPr>
            <a:r>
              <a:rPr lang="en-US" kern="0" dirty="0">
                <a:solidFill>
                  <a:srgbClr val="002E97"/>
                </a:solidFill>
                <a:latin typeface="Arial" panose="020B0604020202020204" pitchFamily="34" charset="0"/>
                <a:cs typeface="Arial" panose="020B0604020202020204" pitchFamily="34" charset="0"/>
                <a:sym typeface="Arial"/>
              </a:rPr>
              <a:t>PRVD02</a:t>
            </a:r>
          </a:p>
          <a:p>
            <a:pPr marL="257175" indent="-257175" defTabSz="685800">
              <a:spcAft>
                <a:spcPts val="450"/>
              </a:spcAft>
              <a:buClr>
                <a:srgbClr val="000000"/>
              </a:buClr>
              <a:buFont typeface="+mj-lt"/>
              <a:buAutoNum type="arabicPeriod"/>
              <a:defRPr/>
            </a:pPr>
            <a:r>
              <a:rPr lang="en-US" kern="0" dirty="0">
                <a:solidFill>
                  <a:srgbClr val="002E97"/>
                </a:solidFill>
                <a:latin typeface="Arial" panose="020B0604020202020204" pitchFamily="34" charset="0"/>
                <a:cs typeface="Arial" panose="020B0604020202020204" pitchFamily="34" charset="0"/>
                <a:sym typeface="Arial"/>
              </a:rPr>
              <a:t>VIVD09</a:t>
            </a:r>
          </a:p>
          <a:p>
            <a:pPr defTabSz="685800">
              <a:buClr>
                <a:srgbClr val="000000"/>
              </a:buClr>
              <a:defRPr/>
            </a:pPr>
            <a:endParaRPr lang="en-US" b="1" i="1" kern="0" dirty="0">
              <a:solidFill>
                <a:srgbClr val="002E97"/>
              </a:solidFill>
              <a:latin typeface="Arial" panose="020B0604020202020204" pitchFamily="34" charset="0"/>
              <a:cs typeface="Arial" panose="020B0604020202020204" pitchFamily="34" charset="0"/>
              <a:sym typeface="Arial"/>
            </a:endParaRPr>
          </a:p>
          <a:p>
            <a:pPr defTabSz="685800">
              <a:buClr>
                <a:srgbClr val="000000"/>
              </a:buClr>
              <a:defRPr/>
            </a:pPr>
            <a:r>
              <a:rPr lang="en-US" b="1" i="1" kern="0" dirty="0">
                <a:solidFill>
                  <a:srgbClr val="002E97"/>
                </a:solidFill>
                <a:latin typeface="Arial" panose="020B0604020202020204" pitchFamily="34" charset="0"/>
                <a:cs typeface="Arial" panose="020B0604020202020204" pitchFamily="34" charset="0"/>
                <a:sym typeface="Arial"/>
              </a:rPr>
              <a:t>Pacific Ocean</a:t>
            </a:r>
          </a:p>
          <a:p>
            <a:pPr marL="257175" indent="-257175" defTabSz="685800">
              <a:spcAft>
                <a:spcPts val="450"/>
              </a:spcAft>
              <a:buClr>
                <a:srgbClr val="000000"/>
              </a:buClr>
              <a:buFont typeface="+mj-lt"/>
              <a:buAutoNum type="arabicPeriod" startAt="5"/>
              <a:defRPr/>
            </a:pPr>
            <a:r>
              <a:rPr lang="en-US" kern="0" dirty="0">
                <a:solidFill>
                  <a:srgbClr val="002E97"/>
                </a:solidFill>
                <a:latin typeface="Arial" panose="020B0604020202020204" pitchFamily="34" charset="0"/>
                <a:cs typeface="Arial" panose="020B0604020202020204" pitchFamily="34" charset="0"/>
                <a:sym typeface="Arial"/>
              </a:rPr>
              <a:t>GUVD04</a:t>
            </a:r>
          </a:p>
          <a:p>
            <a:pPr marL="257175" indent="-257175" defTabSz="685800">
              <a:spcAft>
                <a:spcPts val="450"/>
              </a:spcAft>
              <a:buClr>
                <a:srgbClr val="000000"/>
              </a:buClr>
              <a:buFont typeface="+mj-lt"/>
              <a:buAutoNum type="arabicPeriod" startAt="5"/>
              <a:defRPr/>
            </a:pPr>
            <a:r>
              <a:rPr lang="en-US" kern="0" dirty="0">
                <a:solidFill>
                  <a:srgbClr val="002E97"/>
                </a:solidFill>
                <a:latin typeface="Arial" panose="020B0604020202020204" pitchFamily="34" charset="0"/>
                <a:cs typeface="Arial" panose="020B0604020202020204" pitchFamily="34" charset="0"/>
                <a:sym typeface="Arial"/>
              </a:rPr>
              <a:t>NMVD03</a:t>
            </a:r>
          </a:p>
          <a:p>
            <a:pPr marL="257175" indent="-257175" defTabSz="685800">
              <a:spcAft>
                <a:spcPts val="450"/>
              </a:spcAft>
              <a:buClr>
                <a:srgbClr val="000000"/>
              </a:buClr>
              <a:buFont typeface="+mj-lt"/>
              <a:buAutoNum type="arabicPeriod" startAt="5"/>
              <a:defRPr/>
            </a:pPr>
            <a:r>
              <a:rPr lang="en-US" kern="0" dirty="0">
                <a:solidFill>
                  <a:srgbClr val="002E97"/>
                </a:solidFill>
                <a:latin typeface="Arial" panose="020B0604020202020204" pitchFamily="34" charset="0"/>
                <a:cs typeface="Arial" panose="020B0604020202020204" pitchFamily="34" charset="0"/>
                <a:sym typeface="Arial"/>
              </a:rPr>
              <a:t>ASVD02</a:t>
            </a:r>
          </a:p>
          <a:p>
            <a:pPr marL="257175" indent="-257175" defTabSz="685800">
              <a:buClr>
                <a:srgbClr val="000000"/>
              </a:buClr>
              <a:buFont typeface="+mj-lt"/>
              <a:buAutoNum type="arabicPeriod" startAt="5"/>
              <a:defRPr/>
            </a:pPr>
            <a:endParaRPr lang="en-US" kern="0" dirty="0">
              <a:solidFill>
                <a:srgbClr val="002E97"/>
              </a:solidFill>
              <a:latin typeface="Arial" panose="020B060402020202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08F6FE40-8135-7B20-2188-C8A53005D296}"/>
              </a:ext>
            </a:extLst>
          </p:cNvPr>
          <p:cNvSpPr txBox="1"/>
          <p:nvPr/>
        </p:nvSpPr>
        <p:spPr>
          <a:xfrm>
            <a:off x="679783" y="3033941"/>
            <a:ext cx="809838" cy="253916"/>
          </a:xfrm>
          <a:prstGeom prst="rect">
            <a:avLst/>
          </a:prstGeom>
          <a:noFill/>
          <a:effectLst>
            <a:outerShdw blurRad="50800" dist="38100" dir="2700000" algn="tl" rotWithShape="0">
              <a:prstClr val="black"/>
            </a:outerShdw>
          </a:effectLst>
        </p:spPr>
        <p:txBody>
          <a:bodyPr wrap="none">
            <a:spAutoFit/>
          </a:bodyPr>
          <a:lstStyle/>
          <a:p>
            <a:pPr algn="ctr" defTabSz="685800" fontAlgn="base">
              <a:spcBef>
                <a:spcPct val="0"/>
              </a:spcBef>
              <a:spcAft>
                <a:spcPct val="0"/>
              </a:spcAft>
              <a:buClr>
                <a:srgbClr val="000000"/>
              </a:buClr>
              <a:defRPr/>
            </a:pPr>
            <a:r>
              <a:rPr lang="en-US" sz="1050" b="1" kern="0" dirty="0">
                <a:solidFill>
                  <a:srgbClr val="FFFF00"/>
                </a:solidFill>
                <a:effectLst>
                  <a:outerShdw blurRad="38100" dist="38100" dir="2700000" algn="tl">
                    <a:srgbClr val="000000">
                      <a:alpha val="43137"/>
                    </a:srgbClr>
                  </a:outerShdw>
                </a:effectLst>
                <a:latin typeface="Verdana" pitchFamily="34" charset="0"/>
                <a:cs typeface="Arial" charset="0"/>
                <a:sym typeface="Arial"/>
              </a:rPr>
              <a:t>GUVD04</a:t>
            </a:r>
          </a:p>
        </p:txBody>
      </p:sp>
      <p:sp>
        <p:nvSpPr>
          <p:cNvPr id="8" name="TextBox 7">
            <a:extLst>
              <a:ext uri="{FF2B5EF4-FFF2-40B4-BE49-F238E27FC236}">
                <a16:creationId xmlns:a16="http://schemas.microsoft.com/office/drawing/2014/main" id="{068906E1-2F8D-BD77-F236-9CB076EAA4C8}"/>
              </a:ext>
            </a:extLst>
          </p:cNvPr>
          <p:cNvSpPr txBox="1"/>
          <p:nvPr/>
        </p:nvSpPr>
        <p:spPr>
          <a:xfrm>
            <a:off x="3408140" y="2786246"/>
            <a:ext cx="797013" cy="253916"/>
          </a:xfrm>
          <a:prstGeom prst="rect">
            <a:avLst/>
          </a:prstGeom>
          <a:noFill/>
          <a:effectLst>
            <a:outerShdw blurRad="50800" dist="38100" dir="2700000" algn="tl" rotWithShape="0">
              <a:prstClr val="black"/>
            </a:outerShdw>
          </a:effectLst>
        </p:spPr>
        <p:txBody>
          <a:bodyPr wrap="none">
            <a:spAutoFit/>
          </a:bodyPr>
          <a:lstStyle/>
          <a:p>
            <a:pPr algn="ctr" defTabSz="685800" fontAlgn="base">
              <a:spcBef>
                <a:spcPct val="0"/>
              </a:spcBef>
              <a:spcAft>
                <a:spcPct val="0"/>
              </a:spcAft>
              <a:buClr>
                <a:srgbClr val="000000"/>
              </a:buClr>
              <a:defRPr/>
            </a:pPr>
            <a:r>
              <a:rPr lang="en-US" sz="1050" b="1" kern="0" dirty="0">
                <a:solidFill>
                  <a:srgbClr val="FFFF00"/>
                </a:solidFill>
                <a:effectLst>
                  <a:outerShdw blurRad="38100" dist="38100" dir="2700000" algn="tl">
                    <a:srgbClr val="000000">
                      <a:alpha val="43137"/>
                    </a:srgbClr>
                  </a:outerShdw>
                </a:effectLst>
                <a:latin typeface="Verdana" pitchFamily="34" charset="0"/>
                <a:cs typeface="Arial" charset="0"/>
                <a:sym typeface="Arial"/>
              </a:rPr>
              <a:t>PRVD02</a:t>
            </a:r>
          </a:p>
        </p:txBody>
      </p:sp>
      <p:sp>
        <p:nvSpPr>
          <p:cNvPr id="9" name="TextBox 8">
            <a:extLst>
              <a:ext uri="{FF2B5EF4-FFF2-40B4-BE49-F238E27FC236}">
                <a16:creationId xmlns:a16="http://schemas.microsoft.com/office/drawing/2014/main" id="{792B7350-51D5-F0A0-83E0-4D8D2F8E3CC3}"/>
              </a:ext>
            </a:extLst>
          </p:cNvPr>
          <p:cNvSpPr txBox="1"/>
          <p:nvPr/>
        </p:nvSpPr>
        <p:spPr>
          <a:xfrm>
            <a:off x="3956015" y="2939217"/>
            <a:ext cx="768159" cy="253916"/>
          </a:xfrm>
          <a:prstGeom prst="rect">
            <a:avLst/>
          </a:prstGeom>
          <a:noFill/>
          <a:effectLst>
            <a:outerShdw blurRad="50800" dist="38100" dir="2700000" algn="tl" rotWithShape="0">
              <a:prstClr val="black"/>
            </a:outerShdw>
          </a:effectLst>
        </p:spPr>
        <p:txBody>
          <a:bodyPr wrap="none">
            <a:spAutoFit/>
          </a:bodyPr>
          <a:lstStyle/>
          <a:p>
            <a:pPr algn="ctr" defTabSz="685800" fontAlgn="base">
              <a:spcBef>
                <a:spcPct val="0"/>
              </a:spcBef>
              <a:spcAft>
                <a:spcPct val="0"/>
              </a:spcAft>
              <a:buClr>
                <a:srgbClr val="000000"/>
              </a:buClr>
              <a:defRPr/>
            </a:pPr>
            <a:r>
              <a:rPr lang="en-US" sz="1050" b="1" kern="0" dirty="0">
                <a:solidFill>
                  <a:srgbClr val="FFFF00"/>
                </a:solidFill>
                <a:effectLst>
                  <a:outerShdw blurRad="38100" dist="38100" dir="2700000" algn="tl">
                    <a:srgbClr val="000000">
                      <a:alpha val="43137"/>
                    </a:srgbClr>
                  </a:outerShdw>
                </a:effectLst>
                <a:latin typeface="Verdana" pitchFamily="34" charset="0"/>
                <a:cs typeface="Arial" charset="0"/>
                <a:sym typeface="Arial"/>
              </a:rPr>
              <a:t>VIVD09</a:t>
            </a:r>
          </a:p>
        </p:txBody>
      </p:sp>
      <p:sp>
        <p:nvSpPr>
          <p:cNvPr id="10" name="TextBox 9">
            <a:extLst>
              <a:ext uri="{FF2B5EF4-FFF2-40B4-BE49-F238E27FC236}">
                <a16:creationId xmlns:a16="http://schemas.microsoft.com/office/drawing/2014/main" id="{266E11BA-A70D-2239-516F-AE260F706AC9}"/>
              </a:ext>
            </a:extLst>
          </p:cNvPr>
          <p:cNvSpPr txBox="1"/>
          <p:nvPr/>
        </p:nvSpPr>
        <p:spPr>
          <a:xfrm>
            <a:off x="3237558" y="2031192"/>
            <a:ext cx="805029" cy="253916"/>
          </a:xfrm>
          <a:prstGeom prst="rect">
            <a:avLst/>
          </a:prstGeom>
          <a:noFill/>
          <a:effectLst>
            <a:outerShdw blurRad="50800" dist="38100" dir="2700000" algn="tl" rotWithShape="0">
              <a:prstClr val="black"/>
            </a:outerShdw>
          </a:effectLst>
        </p:spPr>
        <p:txBody>
          <a:bodyPr wrap="none">
            <a:spAutoFit/>
          </a:bodyPr>
          <a:lstStyle/>
          <a:p>
            <a:pPr algn="ctr" defTabSz="685800" fontAlgn="base">
              <a:spcBef>
                <a:spcPct val="0"/>
              </a:spcBef>
              <a:spcAft>
                <a:spcPct val="0"/>
              </a:spcAft>
              <a:buClr>
                <a:srgbClr val="000000"/>
              </a:buClr>
              <a:defRPr/>
            </a:pPr>
            <a:r>
              <a:rPr lang="en-US" sz="1050" b="1" kern="0" dirty="0">
                <a:solidFill>
                  <a:srgbClr val="FFFF00"/>
                </a:solidFill>
                <a:effectLst>
                  <a:outerShdw blurRad="38100" dist="38100" dir="2700000" algn="tl">
                    <a:srgbClr val="000000">
                      <a:alpha val="43137"/>
                    </a:srgbClr>
                  </a:outerShdw>
                </a:effectLst>
                <a:latin typeface="Verdana" pitchFamily="34" charset="0"/>
                <a:cs typeface="Arial" charset="0"/>
                <a:sym typeface="Arial"/>
              </a:rPr>
              <a:t>IGLD 85</a:t>
            </a:r>
          </a:p>
        </p:txBody>
      </p:sp>
      <p:sp>
        <p:nvSpPr>
          <p:cNvPr id="11" name="TextBox 10">
            <a:extLst>
              <a:ext uri="{FF2B5EF4-FFF2-40B4-BE49-F238E27FC236}">
                <a16:creationId xmlns:a16="http://schemas.microsoft.com/office/drawing/2014/main" id="{D6F1ADA5-D73B-CA9F-3FBF-D34B96813CAA}"/>
              </a:ext>
            </a:extLst>
          </p:cNvPr>
          <p:cNvSpPr txBox="1"/>
          <p:nvPr/>
        </p:nvSpPr>
        <p:spPr>
          <a:xfrm>
            <a:off x="1665173" y="1561139"/>
            <a:ext cx="1143263" cy="323165"/>
          </a:xfrm>
          <a:prstGeom prst="rect">
            <a:avLst/>
          </a:prstGeom>
          <a:noFill/>
          <a:effectLst>
            <a:outerShdw blurRad="50800" dist="38100" dir="2700000" algn="tl" rotWithShape="0">
              <a:prstClr val="black"/>
            </a:outerShdw>
          </a:effectLst>
        </p:spPr>
        <p:txBody>
          <a:bodyPr wrap="none">
            <a:spAutoFit/>
          </a:bodyPr>
          <a:lstStyle/>
          <a:p>
            <a:pPr algn="ctr" defTabSz="685800" fontAlgn="base">
              <a:spcBef>
                <a:spcPct val="0"/>
              </a:spcBef>
              <a:spcAft>
                <a:spcPct val="0"/>
              </a:spcAft>
              <a:buClr>
                <a:srgbClr val="000000"/>
              </a:buClr>
              <a:defRPr/>
            </a:pPr>
            <a:r>
              <a:rPr lang="en-US" sz="1500" b="1" kern="0" dirty="0">
                <a:solidFill>
                  <a:srgbClr val="FFFF00"/>
                </a:solidFill>
                <a:effectLst>
                  <a:outerShdw blurRad="38100" dist="38100" dir="2700000" algn="tl">
                    <a:srgbClr val="000000">
                      <a:alpha val="43137"/>
                    </a:srgbClr>
                  </a:outerShdw>
                </a:effectLst>
                <a:latin typeface="Verdana" pitchFamily="34" charset="0"/>
                <a:cs typeface="Arial" charset="0"/>
                <a:sym typeface="Arial"/>
              </a:rPr>
              <a:t>NAVD 88</a:t>
            </a:r>
          </a:p>
        </p:txBody>
      </p:sp>
      <p:sp>
        <p:nvSpPr>
          <p:cNvPr id="12" name="TextBox 11">
            <a:extLst>
              <a:ext uri="{FF2B5EF4-FFF2-40B4-BE49-F238E27FC236}">
                <a16:creationId xmlns:a16="http://schemas.microsoft.com/office/drawing/2014/main" id="{12F4B1D6-9EE5-9192-43F6-78CE22541303}"/>
              </a:ext>
            </a:extLst>
          </p:cNvPr>
          <p:cNvSpPr txBox="1"/>
          <p:nvPr/>
        </p:nvSpPr>
        <p:spPr>
          <a:xfrm>
            <a:off x="137159" y="548640"/>
            <a:ext cx="8915400" cy="415498"/>
          </a:xfrm>
          <a:prstGeom prst="rect">
            <a:avLst/>
          </a:prstGeom>
          <a:noFill/>
        </p:spPr>
        <p:txBody>
          <a:bodyPr wrap="square" rtlCol="0">
            <a:spAutoFit/>
          </a:bodyPr>
          <a:lstStyle/>
          <a:p>
            <a:pPr defTabSz="685800">
              <a:buClr>
                <a:srgbClr val="000000"/>
              </a:buClr>
              <a:defRPr/>
            </a:pPr>
            <a:r>
              <a:rPr lang="en-US" sz="2100" b="1" kern="0" dirty="0">
                <a:solidFill>
                  <a:srgbClr val="002E97"/>
                </a:solidFill>
                <a:latin typeface="Arial" panose="020B0604020202020204" pitchFamily="34" charset="0"/>
                <a:cs typeface="Arial" panose="020B0604020202020204" pitchFamily="34" charset="0"/>
                <a:sym typeface="Arial"/>
              </a:rPr>
              <a:t>Current vertical datums of the National Spatial Reference System</a:t>
            </a:r>
          </a:p>
        </p:txBody>
      </p:sp>
      <p:sp>
        <p:nvSpPr>
          <p:cNvPr id="13" name="&quot;Not Allowed&quot; Symbol 12">
            <a:extLst>
              <a:ext uri="{FF2B5EF4-FFF2-40B4-BE49-F238E27FC236}">
                <a16:creationId xmlns:a16="http://schemas.microsoft.com/office/drawing/2014/main" id="{B16E335D-9634-BC71-28F5-BE65844FA058}"/>
              </a:ext>
            </a:extLst>
          </p:cNvPr>
          <p:cNvSpPr>
            <a:spLocks/>
          </p:cNvSpPr>
          <p:nvPr/>
        </p:nvSpPr>
        <p:spPr>
          <a:xfrm>
            <a:off x="1901201" y="3714977"/>
            <a:ext cx="342900" cy="342900"/>
          </a:xfrm>
          <a:prstGeom prst="noSmoking">
            <a:avLst/>
          </a:prstGeom>
          <a:gradFill>
            <a:gsLst>
              <a:gs pos="0">
                <a:srgbClr val="FF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
                <a:srgbClr val="000000"/>
              </a:buClr>
              <a:defRPr/>
            </a:pPr>
            <a:endParaRPr lang="en-US" sz="1050" kern="0">
              <a:solidFill>
                <a:srgbClr val="000000"/>
              </a:solidFill>
              <a:latin typeface="Arial"/>
              <a:sym typeface="Arial"/>
            </a:endParaRPr>
          </a:p>
        </p:txBody>
      </p:sp>
      <p:sp>
        <p:nvSpPr>
          <p:cNvPr id="14" name="&quot;Not Allowed&quot; Symbol 13">
            <a:extLst>
              <a:ext uri="{FF2B5EF4-FFF2-40B4-BE49-F238E27FC236}">
                <a16:creationId xmlns:a16="http://schemas.microsoft.com/office/drawing/2014/main" id="{50C84D7D-7152-B23A-4EEF-EE03B45B20C6}"/>
              </a:ext>
            </a:extLst>
          </p:cNvPr>
          <p:cNvSpPr>
            <a:spLocks noChangeAspect="1"/>
          </p:cNvSpPr>
          <p:nvPr/>
        </p:nvSpPr>
        <p:spPr>
          <a:xfrm>
            <a:off x="6437575" y="3848205"/>
            <a:ext cx="480060" cy="480060"/>
          </a:xfrm>
          <a:prstGeom prst="noSmoking">
            <a:avLst/>
          </a:prstGeom>
          <a:gradFill>
            <a:gsLst>
              <a:gs pos="0">
                <a:srgbClr val="FF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
                <a:srgbClr val="000000"/>
              </a:buClr>
              <a:defRPr/>
            </a:pPr>
            <a:endParaRPr lang="en-US" sz="1050" kern="0">
              <a:solidFill>
                <a:srgbClr val="000000"/>
              </a:solidFill>
              <a:latin typeface="Arial"/>
              <a:sym typeface="Arial"/>
            </a:endParaRPr>
          </a:p>
        </p:txBody>
      </p:sp>
    </p:spTree>
    <p:extLst>
      <p:ext uri="{BB962C8B-B14F-4D97-AF65-F5344CB8AC3E}">
        <p14:creationId xmlns:p14="http://schemas.microsoft.com/office/powerpoint/2010/main" val="11049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2000"/>
                            </p:stCondLst>
                            <p:childTnLst>
                              <p:par>
                                <p:cTn id="20" presetID="10" presetClass="entr" presetSubtype="0" fill="hold" grpId="0" nodeType="after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5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3000"/>
                            </p:stCondLst>
                            <p:childTnLst>
                              <p:par>
                                <p:cTn id="27" presetID="10" presetClass="entr" presetSubtype="0" fill="hold" grpId="0"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par>
                          <p:cTn id="33" fill="hold">
                            <p:stCondLst>
                              <p:cond delay="4000"/>
                            </p:stCondLst>
                            <p:childTnLst>
                              <p:par>
                                <p:cTn id="34" presetID="10" presetClass="entr" presetSubtype="0" fill="hold" grpId="0" nodeType="afterEffect">
                                  <p:stCondLst>
                                    <p:cond delay="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50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500"/>
                                        <p:tgtEl>
                                          <p:spTgt spid="6">
                                            <p:txEl>
                                              <p:pRg st="4" end="4"/>
                                            </p:txEl>
                                          </p:spTgt>
                                        </p:tgtEl>
                                      </p:cBhvr>
                                    </p:animEffect>
                                  </p:childTnLst>
                                </p:cTn>
                              </p:par>
                            </p:childTnLst>
                          </p:cTn>
                        </p:par>
                        <p:par>
                          <p:cTn id="40" fill="hold">
                            <p:stCondLst>
                              <p:cond delay="5000"/>
                            </p:stCondLst>
                            <p:childTnLst>
                              <p:par>
                                <p:cTn id="41" presetID="10" presetClass="entr" presetSubtype="0" fill="hold" nodeType="afterEffect">
                                  <p:stCondLst>
                                    <p:cond delay="50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500"/>
                                        <p:tgtEl>
                                          <p:spTgt spid="6">
                                            <p:txEl>
                                              <p:pRg st="6" end="6"/>
                                            </p:txEl>
                                          </p:spTgt>
                                        </p:tgtEl>
                                      </p:cBhvr>
                                    </p:animEffect>
                                  </p:childTnLst>
                                </p:cTn>
                              </p:par>
                            </p:childTnLst>
                          </p:cTn>
                        </p:par>
                        <p:par>
                          <p:cTn id="44" fill="hold">
                            <p:stCondLst>
                              <p:cond delay="6000"/>
                            </p:stCondLst>
                            <p:childTnLst>
                              <p:par>
                                <p:cTn id="45" presetID="10" presetClass="entr" presetSubtype="0" fill="hold" grpId="0" nodeType="afterEffect">
                                  <p:stCondLst>
                                    <p:cond delay="50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50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fade">
                                      <p:cBhvr>
                                        <p:cTn id="50" dur="500"/>
                                        <p:tgtEl>
                                          <p:spTgt spid="6">
                                            <p:txEl>
                                              <p:pRg st="7" end="7"/>
                                            </p:txEl>
                                          </p:spTgt>
                                        </p:tgtEl>
                                      </p:cBhvr>
                                    </p:animEffect>
                                  </p:childTnLst>
                                </p:cTn>
                              </p:par>
                            </p:childTnLst>
                          </p:cTn>
                        </p:par>
                        <p:par>
                          <p:cTn id="51" fill="hold">
                            <p:stCondLst>
                              <p:cond delay="7000"/>
                            </p:stCondLst>
                            <p:childTnLst>
                              <p:par>
                                <p:cTn id="52" presetID="10" presetClass="entr" presetSubtype="0" fill="hold" grpId="0" nodeType="afterEffect">
                                  <p:stCondLst>
                                    <p:cond delay="50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nodeType="withEffect">
                                  <p:stCondLst>
                                    <p:cond delay="50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500"/>
                                        <p:tgtEl>
                                          <p:spTgt spid="6">
                                            <p:txEl>
                                              <p:pRg st="8" end="8"/>
                                            </p:txEl>
                                          </p:spTgt>
                                        </p:tgtEl>
                                      </p:cBhvr>
                                    </p:animEffect>
                                  </p:childTnLst>
                                </p:cTn>
                              </p:par>
                            </p:childTnLst>
                          </p:cTn>
                        </p:par>
                        <p:par>
                          <p:cTn id="58" fill="hold">
                            <p:stCondLst>
                              <p:cond delay="8000"/>
                            </p:stCondLst>
                            <p:childTnLst>
                              <p:par>
                                <p:cTn id="59" presetID="10" presetClass="entr" presetSubtype="0" fill="hold" grpId="0" nodeType="afterEffect">
                                  <p:stCondLst>
                                    <p:cond delay="50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nodeType="withEffect">
                                  <p:stCondLst>
                                    <p:cond delay="500"/>
                                  </p:stCondLst>
                                  <p:childTnLst>
                                    <p:set>
                                      <p:cBhvr>
                                        <p:cTn id="63" dur="1" fill="hold">
                                          <p:stCondLst>
                                            <p:cond delay="0"/>
                                          </p:stCondLst>
                                        </p:cTn>
                                        <p:tgtEl>
                                          <p:spTgt spid="6">
                                            <p:txEl>
                                              <p:pRg st="9" end="9"/>
                                            </p:txEl>
                                          </p:spTgt>
                                        </p:tgtEl>
                                        <p:attrNameLst>
                                          <p:attrName>style.visibility</p:attrName>
                                        </p:attrNameLst>
                                      </p:cBhvr>
                                      <p:to>
                                        <p:strVal val="visible"/>
                                      </p:to>
                                    </p:set>
                                    <p:animEffect transition="in" filter="fade">
                                      <p:cBhvr>
                                        <p:cTn id="64" dur="500"/>
                                        <p:tgtEl>
                                          <p:spTgt spid="6">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83D7DC-B6C5-FD6F-C3F0-CCBC2DD85F2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 y="617220"/>
            <a:ext cx="5760720" cy="4320540"/>
          </a:xfrm>
          <a:prstGeom prst="rect">
            <a:avLst/>
          </a:prstGeom>
        </p:spPr>
      </p:pic>
      <p:pic>
        <p:nvPicPr>
          <p:cNvPr id="3" name="Picture 2">
            <a:extLst>
              <a:ext uri="{FF2B5EF4-FFF2-40B4-BE49-F238E27FC236}">
                <a16:creationId xmlns:a16="http://schemas.microsoft.com/office/drawing/2014/main" id="{7C6AEFAB-90E9-7043-3664-A6DBAA50722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 y="617220"/>
            <a:ext cx="5760720" cy="4320540"/>
          </a:xfrm>
          <a:prstGeom prst="rect">
            <a:avLst/>
          </a:prstGeom>
        </p:spPr>
      </p:pic>
      <p:sp>
        <p:nvSpPr>
          <p:cNvPr id="4" name="TextBox 3">
            <a:extLst>
              <a:ext uri="{FF2B5EF4-FFF2-40B4-BE49-F238E27FC236}">
                <a16:creationId xmlns:a16="http://schemas.microsoft.com/office/drawing/2014/main" id="{A0778592-FD0E-850D-776E-F04F122B6668}"/>
              </a:ext>
            </a:extLst>
          </p:cNvPr>
          <p:cNvSpPr txBox="1"/>
          <p:nvPr/>
        </p:nvSpPr>
        <p:spPr>
          <a:xfrm>
            <a:off x="137160" y="437339"/>
            <a:ext cx="8915400" cy="415498"/>
          </a:xfrm>
          <a:prstGeom prst="rect">
            <a:avLst/>
          </a:prstGeom>
          <a:noFill/>
        </p:spPr>
        <p:txBody>
          <a:bodyPr wrap="square" rtlCol="0">
            <a:spAutoFit/>
          </a:bodyPr>
          <a:lstStyle/>
          <a:p>
            <a:pPr defTabSz="685800">
              <a:buClr>
                <a:srgbClr val="000000"/>
              </a:buClr>
              <a:defRPr/>
            </a:pPr>
            <a:r>
              <a:rPr lang="en-US" sz="2100" b="1" kern="0" dirty="0">
                <a:solidFill>
                  <a:srgbClr val="002E97"/>
                </a:solidFill>
                <a:latin typeface="Arial" panose="020B0604020202020204" pitchFamily="34" charset="0"/>
                <a:cs typeface="Arial" panose="020B0604020202020204" pitchFamily="34" charset="0"/>
                <a:sym typeface="Arial"/>
              </a:rPr>
              <a:t>Extent of the new geopotential (“vertical”) datum</a:t>
            </a:r>
          </a:p>
        </p:txBody>
      </p:sp>
      <p:sp>
        <p:nvSpPr>
          <p:cNvPr id="5" name="TextBox 4">
            <a:extLst>
              <a:ext uri="{FF2B5EF4-FFF2-40B4-BE49-F238E27FC236}">
                <a16:creationId xmlns:a16="http://schemas.microsoft.com/office/drawing/2014/main" id="{35BBA4E4-4EAA-CE03-3FF0-93B9BA4CDEAF}"/>
              </a:ext>
            </a:extLst>
          </p:cNvPr>
          <p:cNvSpPr txBox="1"/>
          <p:nvPr/>
        </p:nvSpPr>
        <p:spPr>
          <a:xfrm>
            <a:off x="6018989" y="1021836"/>
            <a:ext cx="3125011" cy="3693319"/>
          </a:xfrm>
          <a:prstGeom prst="rect">
            <a:avLst/>
          </a:prstGeom>
          <a:noFill/>
          <a:effectLst>
            <a:outerShdw blurRad="63500" sx="102000" sy="102000" algn="ctr" rotWithShape="0">
              <a:prstClr val="black">
                <a:alpha val="40000"/>
              </a:prstClr>
            </a:outerShdw>
          </a:effectLst>
        </p:spPr>
        <p:txBody>
          <a:bodyPr wrap="square" rtlCol="0">
            <a:spAutoFit/>
          </a:bodyPr>
          <a:lstStyle/>
          <a:p>
            <a:pPr defTabSz="685800">
              <a:spcAft>
                <a:spcPts val="900"/>
              </a:spcAft>
              <a:buClr>
                <a:srgbClr val="000000"/>
              </a:buClr>
              <a:defRPr/>
            </a:pPr>
            <a:r>
              <a:rPr lang="en-US" sz="2000" kern="0" dirty="0">
                <a:solidFill>
                  <a:srgbClr val="002E97"/>
                </a:solidFill>
                <a:latin typeface="Arial" panose="020B0604020202020204" pitchFamily="34" charset="0"/>
                <a:cs typeface="Arial" panose="020B0604020202020204" pitchFamily="34" charset="0"/>
                <a:sym typeface="Arial"/>
              </a:rPr>
              <a:t>North American-Pacific Geopotential Datum of 2022 (NAPGD2022)</a:t>
            </a:r>
          </a:p>
          <a:p>
            <a:pPr defTabSz="685800">
              <a:spcAft>
                <a:spcPts val="900"/>
              </a:spcAft>
              <a:buClr>
                <a:srgbClr val="000000"/>
              </a:buClr>
              <a:defRPr/>
            </a:pPr>
            <a:r>
              <a:rPr lang="en-US" i="1" kern="0" dirty="0">
                <a:solidFill>
                  <a:srgbClr val="002E97"/>
                </a:solidFill>
                <a:latin typeface="Arial" panose="020B0604020202020204" pitchFamily="34" charset="0"/>
                <a:cs typeface="Arial" panose="020B0604020202020204" pitchFamily="34" charset="0"/>
                <a:sym typeface="Arial"/>
              </a:rPr>
              <a:t>Includes the following </a:t>
            </a:r>
            <a:br>
              <a:rPr lang="en-US" i="1" kern="0" dirty="0">
                <a:solidFill>
                  <a:srgbClr val="002E97"/>
                </a:solidFill>
                <a:latin typeface="Arial" panose="020B0604020202020204" pitchFamily="34" charset="0"/>
                <a:cs typeface="Arial" panose="020B0604020202020204" pitchFamily="34" charset="0"/>
                <a:sym typeface="Arial"/>
              </a:rPr>
            </a:br>
            <a:r>
              <a:rPr lang="en-US" i="1" kern="0" dirty="0">
                <a:solidFill>
                  <a:srgbClr val="002E97"/>
                </a:solidFill>
                <a:latin typeface="Arial" panose="020B0604020202020204" pitchFamily="34" charset="0"/>
                <a:cs typeface="Arial" panose="020B0604020202020204" pitchFamily="34" charset="0"/>
                <a:sym typeface="Arial"/>
              </a:rPr>
              <a:t>(time-varying) models:</a:t>
            </a:r>
          </a:p>
          <a:p>
            <a:pPr marL="346472" indent="-172641" defTabSz="685800">
              <a:spcAft>
                <a:spcPts val="900"/>
              </a:spcAft>
              <a:buClr>
                <a:srgbClr val="000000"/>
              </a:buClr>
              <a:buFont typeface="Arial" panose="020B0604020202020204" pitchFamily="34" charset="0"/>
              <a:buChar char="•"/>
              <a:defRPr/>
            </a:pPr>
            <a:r>
              <a:rPr lang="en-US" kern="0" dirty="0">
                <a:solidFill>
                  <a:srgbClr val="002E97"/>
                </a:solidFill>
                <a:latin typeface="Arial" panose="020B0604020202020204" pitchFamily="34" charset="0"/>
                <a:cs typeface="Arial" panose="020B0604020202020204" pitchFamily="34" charset="0"/>
                <a:sym typeface="Arial"/>
              </a:rPr>
              <a:t>Geoid Model (GEOID2022)</a:t>
            </a:r>
          </a:p>
          <a:p>
            <a:pPr marL="346472" indent="-172641" defTabSz="685800">
              <a:spcAft>
                <a:spcPts val="900"/>
              </a:spcAft>
              <a:buClr>
                <a:srgbClr val="000000"/>
              </a:buClr>
              <a:buFont typeface="Arial" panose="020B0604020202020204" pitchFamily="34" charset="0"/>
              <a:buChar char="•"/>
              <a:defRPr/>
            </a:pPr>
            <a:r>
              <a:rPr lang="en-US" kern="0" dirty="0">
                <a:solidFill>
                  <a:srgbClr val="002E97"/>
                </a:solidFill>
                <a:latin typeface="Arial" panose="020B0604020202020204" pitchFamily="34" charset="0"/>
                <a:cs typeface="Arial" panose="020B0604020202020204" pitchFamily="34" charset="0"/>
                <a:sym typeface="Arial"/>
              </a:rPr>
              <a:t>Surface Gravity Model (GRAV2022)</a:t>
            </a:r>
          </a:p>
          <a:p>
            <a:pPr marL="346472" indent="-172641" defTabSz="685800">
              <a:spcAft>
                <a:spcPts val="900"/>
              </a:spcAft>
              <a:buClr>
                <a:srgbClr val="000000"/>
              </a:buClr>
              <a:buFont typeface="Arial" panose="020B0604020202020204" pitchFamily="34" charset="0"/>
              <a:buChar char="•"/>
              <a:defRPr/>
            </a:pPr>
            <a:r>
              <a:rPr lang="en-US" kern="0" dirty="0">
                <a:solidFill>
                  <a:srgbClr val="002E97"/>
                </a:solidFill>
                <a:latin typeface="Arial" panose="020B0604020202020204" pitchFamily="34" charset="0"/>
                <a:cs typeface="Arial" panose="020B0604020202020204" pitchFamily="34" charset="0"/>
                <a:sym typeface="Arial"/>
              </a:rPr>
              <a:t>Deflection of the Vertical Model (DEFLEC2022)</a:t>
            </a:r>
          </a:p>
        </p:txBody>
      </p:sp>
      <p:sp>
        <p:nvSpPr>
          <p:cNvPr id="6" name="TextBox 5">
            <a:extLst>
              <a:ext uri="{FF2B5EF4-FFF2-40B4-BE49-F238E27FC236}">
                <a16:creationId xmlns:a16="http://schemas.microsoft.com/office/drawing/2014/main" id="{33AEC814-A0FC-E416-0218-BB8B4670521D}"/>
              </a:ext>
            </a:extLst>
          </p:cNvPr>
          <p:cNvSpPr txBox="1"/>
          <p:nvPr/>
        </p:nvSpPr>
        <p:spPr>
          <a:xfrm>
            <a:off x="1829961" y="3596132"/>
            <a:ext cx="944347" cy="428900"/>
          </a:xfrm>
          <a:prstGeom prst="rect">
            <a:avLst/>
          </a:prstGeom>
          <a:noFill/>
          <a:effectLst>
            <a:outerShdw blurRad="50800" dist="38100" dir="2700000" algn="tl" rotWithShape="0">
              <a:prstClr val="black"/>
            </a:outerShdw>
          </a:effectLst>
        </p:spPr>
        <p:txBody>
          <a:bodyPr wrap="square" rtlCol="0">
            <a:spAutoFit/>
          </a:bodyPr>
          <a:lstStyle/>
          <a:p>
            <a:pPr defTabSz="685800">
              <a:lnSpc>
                <a:spcPct val="80000"/>
              </a:lnSpc>
              <a:buClr>
                <a:srgbClr val="000000"/>
              </a:buClr>
              <a:defRPr/>
            </a:pPr>
            <a:r>
              <a:rPr lang="en-US" sz="1350" b="1" kern="0" dirty="0">
                <a:solidFill>
                  <a:srgbClr val="FFFF00"/>
                </a:solidFill>
                <a:effectLst>
                  <a:outerShdw blurRad="38100" dist="38100" dir="2700000" algn="tl">
                    <a:srgbClr val="000000">
                      <a:alpha val="43137"/>
                    </a:srgbClr>
                  </a:outerShdw>
                </a:effectLst>
                <a:latin typeface="Calibri"/>
                <a:cs typeface="Arial"/>
                <a:sym typeface="Arial"/>
              </a:rPr>
              <a:t>American Samoa</a:t>
            </a:r>
          </a:p>
        </p:txBody>
      </p:sp>
      <p:sp>
        <p:nvSpPr>
          <p:cNvPr id="7" name="TextBox 6">
            <a:extLst>
              <a:ext uri="{FF2B5EF4-FFF2-40B4-BE49-F238E27FC236}">
                <a16:creationId xmlns:a16="http://schemas.microsoft.com/office/drawing/2014/main" id="{66D31277-FF45-4A58-8322-F4C934DB03B7}"/>
              </a:ext>
            </a:extLst>
          </p:cNvPr>
          <p:cNvSpPr txBox="1"/>
          <p:nvPr/>
        </p:nvSpPr>
        <p:spPr>
          <a:xfrm>
            <a:off x="859103" y="2709638"/>
            <a:ext cx="1464918" cy="595099"/>
          </a:xfrm>
          <a:prstGeom prst="rect">
            <a:avLst/>
          </a:prstGeom>
          <a:noFill/>
          <a:effectLst>
            <a:outerShdw blurRad="50800" dist="38100" dir="2700000" algn="tl" rotWithShape="0">
              <a:prstClr val="black"/>
            </a:outerShdw>
          </a:effectLst>
        </p:spPr>
        <p:txBody>
          <a:bodyPr wrap="square" rtlCol="0">
            <a:spAutoFit/>
          </a:bodyPr>
          <a:lstStyle/>
          <a:p>
            <a:pPr defTabSz="685800">
              <a:lnSpc>
                <a:spcPct val="80000"/>
              </a:lnSpc>
              <a:buClr>
                <a:srgbClr val="000000"/>
              </a:buClr>
              <a:defRPr/>
            </a:pPr>
            <a:r>
              <a:rPr lang="en-US" sz="1350" b="1" kern="0" dirty="0">
                <a:solidFill>
                  <a:srgbClr val="FFFF00"/>
                </a:solidFill>
                <a:effectLst>
                  <a:outerShdw blurRad="38100" dist="38100" dir="2700000" algn="tl">
                    <a:srgbClr val="000000">
                      <a:alpha val="43137"/>
                    </a:srgbClr>
                  </a:outerShdw>
                </a:effectLst>
                <a:latin typeface="Calibri"/>
                <a:cs typeface="Arial"/>
                <a:sym typeface="Arial"/>
              </a:rPr>
              <a:t>Guam and Northern Marianas Islands</a:t>
            </a:r>
          </a:p>
        </p:txBody>
      </p:sp>
    </p:spTree>
    <p:extLst>
      <p:ext uri="{BB962C8B-B14F-4D97-AF65-F5344CB8AC3E}">
        <p14:creationId xmlns:p14="http://schemas.microsoft.com/office/powerpoint/2010/main" val="414097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5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10" presetClass="entr" presetSubtype="0" fill="hold" nodeType="afterEffect">
                                  <p:stCondLst>
                                    <p:cond delay="50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par>
                          <p:cTn id="30" fill="hold">
                            <p:stCondLst>
                              <p:cond delay="3000"/>
                            </p:stCondLst>
                            <p:childTnLst>
                              <p:par>
                                <p:cTn id="31" presetID="10" presetClass="entr" presetSubtype="0" fill="hold" nodeType="afterEffect">
                                  <p:stCondLst>
                                    <p:cond delay="50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childTnLst>
                          </p:cTn>
                        </p:par>
                        <p:par>
                          <p:cTn id="34" fill="hold">
                            <p:stCondLst>
                              <p:cond delay="4000"/>
                            </p:stCondLst>
                            <p:childTnLst>
                              <p:par>
                                <p:cTn id="35" presetID="10" presetClass="entr" presetSubtype="0" fill="hold" nodeType="afterEffect">
                                  <p:stCondLst>
                                    <p:cond delay="50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15F79-6F2B-D3F6-6764-8CFC39A28114}"/>
            </a:ext>
          </a:extLst>
        </p:cNvPr>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4511C59B-6232-8B9C-B635-26D8DBCCA783}"/>
              </a:ext>
            </a:extLst>
          </p:cNvPr>
          <p:cNvPicPr>
            <a:picLocks noChangeAspect="1"/>
          </p:cNvPicPr>
          <p:nvPr/>
        </p:nvPicPr>
        <p:blipFill>
          <a:blip r:embed="rId2"/>
          <a:srcRect t="4319" b="-287"/>
          <a:stretch/>
        </p:blipFill>
        <p:spPr>
          <a:xfrm>
            <a:off x="0" y="0"/>
            <a:ext cx="7146036" cy="5143500"/>
          </a:xfrm>
          <a:prstGeom prst="rect">
            <a:avLst/>
          </a:prstGeom>
        </p:spPr>
      </p:pic>
      <p:sp>
        <p:nvSpPr>
          <p:cNvPr id="3" name="TextBox 2">
            <a:extLst>
              <a:ext uri="{FF2B5EF4-FFF2-40B4-BE49-F238E27FC236}">
                <a16:creationId xmlns:a16="http://schemas.microsoft.com/office/drawing/2014/main" id="{97B5339A-B479-3973-9D2E-909E577B3BEC}"/>
              </a:ext>
            </a:extLst>
          </p:cNvPr>
          <p:cNvSpPr txBox="1"/>
          <p:nvPr/>
        </p:nvSpPr>
        <p:spPr>
          <a:xfrm>
            <a:off x="7146036" y="1026121"/>
            <a:ext cx="2000250" cy="2677656"/>
          </a:xfrm>
          <a:prstGeom prst="rect">
            <a:avLst/>
          </a:prstGeom>
          <a:noFill/>
        </p:spPr>
        <p:txBody>
          <a:bodyPr wrap="square" rtlCol="0" anchor="t" anchorCtr="0">
            <a:spAutoFit/>
          </a:bodyPr>
          <a:lstStyle/>
          <a:p>
            <a:pPr defTabSz="685800">
              <a:buClr>
                <a:srgbClr val="000000"/>
              </a:buClr>
              <a:defRPr/>
            </a:pPr>
            <a:r>
              <a:rPr lang="en-US" sz="2100" i="1" kern="0" dirty="0">
                <a:solidFill>
                  <a:srgbClr val="002E97"/>
                </a:solidFill>
                <a:cs typeface="Arial"/>
                <a:sym typeface="Arial"/>
              </a:rPr>
              <a:t>Estimated orthometric height shifts (CONUS): </a:t>
            </a:r>
            <a:br>
              <a:rPr lang="en-US" sz="2100" kern="0" dirty="0">
                <a:solidFill>
                  <a:srgbClr val="002E97"/>
                </a:solidFill>
                <a:cs typeface="Arial"/>
                <a:sym typeface="Arial"/>
              </a:rPr>
            </a:br>
            <a:r>
              <a:rPr lang="en-US" sz="2100" kern="0" dirty="0">
                <a:solidFill>
                  <a:srgbClr val="002E97"/>
                </a:solidFill>
                <a:cs typeface="Arial"/>
                <a:sym typeface="Arial"/>
              </a:rPr>
              <a:t>NAVD 88 to NAPGD2022 epoch 2020.0 (meters)</a:t>
            </a:r>
          </a:p>
        </p:txBody>
      </p:sp>
    </p:spTree>
    <p:extLst>
      <p:ext uri="{BB962C8B-B14F-4D97-AF65-F5344CB8AC3E}">
        <p14:creationId xmlns:p14="http://schemas.microsoft.com/office/powerpoint/2010/main" val="281553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80BED-1878-6509-5CCF-8D5F49177A3E}"/>
            </a:ext>
          </a:extLst>
        </p:cNvPr>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F126E16E-729D-1B46-77A5-D384FFD62957}"/>
              </a:ext>
            </a:extLst>
          </p:cNvPr>
          <p:cNvPicPr>
            <a:picLocks noChangeAspect="1"/>
          </p:cNvPicPr>
          <p:nvPr/>
        </p:nvPicPr>
        <p:blipFill>
          <a:blip r:embed="rId2"/>
          <a:srcRect t="4319" b="-287"/>
          <a:stretch/>
        </p:blipFill>
        <p:spPr>
          <a:xfrm>
            <a:off x="0" y="0"/>
            <a:ext cx="7146036" cy="5143500"/>
          </a:xfrm>
          <a:prstGeom prst="rect">
            <a:avLst/>
          </a:prstGeom>
        </p:spPr>
      </p:pic>
      <p:sp>
        <p:nvSpPr>
          <p:cNvPr id="3" name="TextBox 2">
            <a:extLst>
              <a:ext uri="{FF2B5EF4-FFF2-40B4-BE49-F238E27FC236}">
                <a16:creationId xmlns:a16="http://schemas.microsoft.com/office/drawing/2014/main" id="{BF6C63D1-FAC5-A9D9-1991-96D97C7AD469}"/>
              </a:ext>
            </a:extLst>
          </p:cNvPr>
          <p:cNvSpPr txBox="1"/>
          <p:nvPr/>
        </p:nvSpPr>
        <p:spPr>
          <a:xfrm>
            <a:off x="7226196" y="1313888"/>
            <a:ext cx="2000250" cy="2677656"/>
          </a:xfrm>
          <a:prstGeom prst="rect">
            <a:avLst/>
          </a:prstGeom>
          <a:noFill/>
        </p:spPr>
        <p:txBody>
          <a:bodyPr wrap="square" rtlCol="0" anchor="t" anchorCtr="0">
            <a:spAutoFit/>
          </a:bodyPr>
          <a:lstStyle/>
          <a:p>
            <a:pPr defTabSz="685800">
              <a:buClr>
                <a:srgbClr val="000000"/>
              </a:buClr>
              <a:defRPr/>
            </a:pPr>
            <a:r>
              <a:rPr lang="en-US" sz="2100" i="1" kern="0" dirty="0">
                <a:solidFill>
                  <a:srgbClr val="002E97"/>
                </a:solidFill>
                <a:cs typeface="Arial"/>
                <a:sym typeface="Arial"/>
              </a:rPr>
              <a:t>Estimated orthometric height shifts (CONUS): </a:t>
            </a:r>
            <a:br>
              <a:rPr lang="en-US" sz="2100" kern="0" dirty="0">
                <a:solidFill>
                  <a:srgbClr val="002E97"/>
                </a:solidFill>
                <a:cs typeface="Arial"/>
                <a:sym typeface="Arial"/>
              </a:rPr>
            </a:br>
            <a:r>
              <a:rPr lang="en-US" sz="2100" kern="0" dirty="0">
                <a:solidFill>
                  <a:srgbClr val="002E97"/>
                </a:solidFill>
                <a:cs typeface="Arial"/>
                <a:sym typeface="Arial"/>
              </a:rPr>
              <a:t>NAVD 88 to NAPGD2022 epoch 2020.0 (feet)</a:t>
            </a:r>
          </a:p>
        </p:txBody>
      </p:sp>
    </p:spTree>
    <p:extLst>
      <p:ext uri="{BB962C8B-B14F-4D97-AF65-F5344CB8AC3E}">
        <p14:creationId xmlns:p14="http://schemas.microsoft.com/office/powerpoint/2010/main" val="290672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8D77EAB-FF61-43F0-9DF1-83DF06B0133D}"/>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16" name="TextBox 15">
            <a:extLst>
              <a:ext uri="{FF2B5EF4-FFF2-40B4-BE49-F238E27FC236}">
                <a16:creationId xmlns:a16="http://schemas.microsoft.com/office/drawing/2014/main" id="{E1AD9EC4-CA70-4844-9B03-6EC6A3BAD156}"/>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7" name="TextBox 16">
            <a:extLst>
              <a:ext uri="{FF2B5EF4-FFF2-40B4-BE49-F238E27FC236}">
                <a16:creationId xmlns:a16="http://schemas.microsoft.com/office/drawing/2014/main" id="{94F1B59B-C71C-4972-914B-5DF5392EBEF8}"/>
              </a:ext>
            </a:extLst>
          </p:cNvPr>
          <p:cNvSpPr txBox="1"/>
          <p:nvPr/>
        </p:nvSpPr>
        <p:spPr>
          <a:xfrm>
            <a:off x="5998727" y="1806479"/>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8" name="Group 17">
            <a:extLst>
              <a:ext uri="{FF2B5EF4-FFF2-40B4-BE49-F238E27FC236}">
                <a16:creationId xmlns:a16="http://schemas.microsoft.com/office/drawing/2014/main" id="{6E844B17-6AF9-47A8-973A-ED6159D2C33F}"/>
              </a:ext>
            </a:extLst>
          </p:cNvPr>
          <p:cNvGrpSpPr/>
          <p:nvPr/>
        </p:nvGrpSpPr>
        <p:grpSpPr>
          <a:xfrm>
            <a:off x="5998726" y="3833039"/>
            <a:ext cx="2443828" cy="1104482"/>
            <a:chOff x="6632720" y="3562085"/>
            <a:chExt cx="2443828" cy="1104482"/>
          </a:xfrm>
        </p:grpSpPr>
        <p:sp>
          <p:nvSpPr>
            <p:cNvPr id="19" name="TextBox 18">
              <a:extLst>
                <a:ext uri="{FF2B5EF4-FFF2-40B4-BE49-F238E27FC236}">
                  <a16:creationId xmlns:a16="http://schemas.microsoft.com/office/drawing/2014/main" id="{C4AA47F1-0F96-47AF-B59D-9EA0F03D8B68}"/>
                </a:ext>
              </a:extLst>
            </p:cNvPr>
            <p:cNvSpPr txBox="1"/>
            <p:nvPr/>
          </p:nvSpPr>
          <p:spPr>
            <a:xfrm>
              <a:off x="6632720" y="4266459"/>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20" name="TextBox 19">
              <a:extLst>
                <a:ext uri="{FF2B5EF4-FFF2-40B4-BE49-F238E27FC236}">
                  <a16:creationId xmlns:a16="http://schemas.microsoft.com/office/drawing/2014/main" id="{336FF13F-EDC2-4143-BA2B-3F2740723CBE}"/>
                </a:ext>
              </a:extLst>
            </p:cNvPr>
            <p:cNvSpPr txBox="1"/>
            <p:nvPr/>
          </p:nvSpPr>
          <p:spPr>
            <a:xfrm>
              <a:off x="6632721" y="3928882"/>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21" name="TextBox 20">
              <a:extLst>
                <a:ext uri="{FF2B5EF4-FFF2-40B4-BE49-F238E27FC236}">
                  <a16:creationId xmlns:a16="http://schemas.microsoft.com/office/drawing/2014/main" id="{C4DA6EAA-B3C9-4BE0-A21E-326BB4524B41}"/>
                </a:ext>
              </a:extLst>
            </p:cNvPr>
            <p:cNvSpPr txBox="1"/>
            <p:nvPr/>
          </p:nvSpPr>
          <p:spPr>
            <a:xfrm>
              <a:off x="6632721" y="3562085"/>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grpSp>
      <p:sp>
        <p:nvSpPr>
          <p:cNvPr id="22" name="TextBox 21">
            <a:extLst>
              <a:ext uri="{FF2B5EF4-FFF2-40B4-BE49-F238E27FC236}">
                <a16:creationId xmlns:a16="http://schemas.microsoft.com/office/drawing/2014/main" id="{846E9F4D-0D7F-4BD8-9AC4-A704EA8409D8}"/>
              </a:ext>
            </a:extLst>
          </p:cNvPr>
          <p:cNvSpPr txBox="1"/>
          <p:nvPr/>
        </p:nvSpPr>
        <p:spPr>
          <a:xfrm>
            <a:off x="5746595" y="986941"/>
            <a:ext cx="3166946" cy="646331"/>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only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23" name="Picture 22">
            <a:extLst>
              <a:ext uri="{FF2B5EF4-FFF2-40B4-BE49-F238E27FC236}">
                <a16:creationId xmlns:a16="http://schemas.microsoft.com/office/drawing/2014/main" id="{6F4F7B1D-E1A1-4E49-B371-29900D13D0C8}"/>
              </a:ext>
            </a:extLst>
          </p:cNvPr>
          <p:cNvPicPr>
            <a:picLocks noChangeAspect="1"/>
          </p:cNvPicPr>
          <p:nvPr/>
        </p:nvPicPr>
        <p:blipFill>
          <a:blip r:embed="rId4"/>
          <a:stretch>
            <a:fillRect/>
          </a:stretch>
        </p:blipFill>
        <p:spPr>
          <a:xfrm>
            <a:off x="230459" y="1122664"/>
            <a:ext cx="5203435" cy="4020836"/>
          </a:xfrm>
          <a:prstGeom prst="rect">
            <a:avLst/>
          </a:prstGeom>
        </p:spPr>
      </p:pic>
    </p:spTree>
    <p:extLst>
      <p:ext uri="{BB962C8B-B14F-4D97-AF65-F5344CB8AC3E}">
        <p14:creationId xmlns:p14="http://schemas.microsoft.com/office/powerpoint/2010/main" val="2346309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51AD9E2-F4F9-43AE-A37F-47567D10F37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9" name="Content Placeholder 2">
            <a:extLst>
              <a:ext uri="{FF2B5EF4-FFF2-40B4-BE49-F238E27FC236}">
                <a16:creationId xmlns:a16="http://schemas.microsoft.com/office/drawing/2014/main" id="{80BB528A-ADF2-4E32-B06A-A2ECCD5C8BA7}"/>
              </a:ext>
            </a:extLst>
          </p:cNvPr>
          <p:cNvSpPr>
            <a:spLocks noGrp="1"/>
          </p:cNvSpPr>
          <p:nvPr>
            <p:ph idx="1"/>
          </p:nvPr>
        </p:nvSpPr>
        <p:spPr>
          <a:xfrm>
            <a:off x="457200" y="1200151"/>
            <a:ext cx="8229600" cy="3737370"/>
          </a:xfrm>
        </p:spPr>
        <p:txBody>
          <a:bodyPr>
            <a:normAutofit fontScale="775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r>
              <a:rPr lang="en-US" sz="2400" b="1" i="1" dirty="0">
                <a:solidFill>
                  <a:srgbClr val="002E97"/>
                </a:solidFill>
                <a:latin typeface="Arial" panose="020B0604020202020204" pitchFamily="34" charset="0"/>
                <a:cs typeface="Arial" panose="020B0604020202020204" pitchFamily="34" charset="0"/>
              </a:rPr>
              <a:t>.  </a:t>
            </a:r>
            <a:r>
              <a:rPr lang="en-US" sz="2400" dirty="0">
                <a:solidFill>
                  <a:srgbClr val="002E97"/>
                </a:solidFill>
                <a:latin typeface="Arial" panose="020B0604020202020204" pitchFamily="34" charset="0"/>
                <a:cs typeface="Arial" panose="020B0604020202020204" pitchFamily="34" charset="0"/>
              </a:rPr>
              <a:t>At epoch 202.0 for change from NAD 83</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(±6.5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+6.5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r>
              <a:rPr lang="en-US" sz="2400" dirty="0">
                <a:solidFill>
                  <a:srgbClr val="002E97"/>
                </a:solidFill>
                <a:latin typeface="Arial" panose="020B0604020202020204" pitchFamily="34" charset="0"/>
                <a:cs typeface="Arial" panose="020B0604020202020204" pitchFamily="34" charset="0"/>
              </a:rPr>
              <a:t> due to crustal motion</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Up to about 8 cm/</a:t>
            </a:r>
            <a:r>
              <a:rPr lang="en-US" sz="2400" dirty="0" err="1">
                <a:solidFill>
                  <a:srgbClr val="002E97"/>
                </a:solidFill>
                <a:latin typeface="Arial" panose="020B0604020202020204" pitchFamily="34" charset="0"/>
                <a:cs typeface="Arial" panose="020B0604020202020204" pitchFamily="34" charset="0"/>
              </a:rPr>
              <a:t>yr</a:t>
            </a:r>
            <a:r>
              <a:rPr lang="en-US" sz="2400" dirty="0">
                <a:solidFill>
                  <a:srgbClr val="002E97"/>
                </a:solidFill>
                <a:latin typeface="Arial" panose="020B0604020202020204" pitchFamily="34" charset="0"/>
                <a:cs typeface="Arial" panose="020B0604020202020204" pitchFamily="34" charset="0"/>
              </a:rPr>
              <a:t> (0.3 ft/</a:t>
            </a:r>
            <a:r>
              <a:rPr lang="en-US" sz="2400" dirty="0" err="1">
                <a:solidFill>
                  <a:srgbClr val="002E97"/>
                </a:solidFill>
                <a:latin typeface="Arial" panose="020B0604020202020204" pitchFamily="34" charset="0"/>
                <a:cs typeface="Arial" panose="020B0604020202020204" pitchFamily="34" charset="0"/>
              </a:rPr>
              <a:t>yr</a:t>
            </a:r>
            <a:r>
              <a:rPr lang="en-US" sz="2400" dirty="0">
                <a:solidFill>
                  <a:srgbClr val="002E97"/>
                </a:solidFill>
                <a:latin typeface="Arial" panose="020B0604020202020204" pitchFamily="34" charset="0"/>
                <a:cs typeface="Arial" panose="020B0604020202020204" pitchFamily="34" charset="0"/>
              </a:rPr>
              <a:t>) horizontal</a:t>
            </a:r>
          </a:p>
          <a:p>
            <a:pPr lvl="1"/>
            <a:r>
              <a:rPr lang="en-US" sz="2400" dirty="0">
                <a:solidFill>
                  <a:srgbClr val="002E97"/>
                </a:solidFill>
                <a:latin typeface="Arial" panose="020B0604020202020204" pitchFamily="34" charset="0"/>
                <a:cs typeface="Arial" panose="020B0604020202020204" pitchFamily="34" charset="0"/>
              </a:rPr>
              <a:t>Remove most by modeling tectonic plate (horizontal only)</a:t>
            </a:r>
          </a:p>
          <a:p>
            <a:pPr lvl="1"/>
            <a:r>
              <a:rPr lang="en-US" sz="2400" dirty="0">
                <a:solidFill>
                  <a:srgbClr val="002E97"/>
                </a:solidFill>
                <a:latin typeface="Arial" panose="020B0604020202020204" pitchFamily="34" charset="0"/>
                <a:cs typeface="Arial" panose="020B0604020202020204" pitchFamily="34" charset="0"/>
              </a:rPr>
              <a:t>Remaining 3D motion minimized with crustal motion models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Purpose:</a:t>
            </a:r>
          </a:p>
          <a:p>
            <a:pPr lvl="1"/>
            <a:r>
              <a:rPr lang="en-US" sz="2000" dirty="0">
                <a:solidFill>
                  <a:srgbClr val="002E97"/>
                </a:solidFill>
                <a:latin typeface="Arial" panose="020B0604020202020204" pitchFamily="34" charset="0"/>
                <a:cs typeface="Arial" panose="020B0604020202020204" pitchFamily="34" charset="0"/>
              </a:rPr>
              <a:t>Minimize change in coordinates with time</a:t>
            </a:r>
          </a:p>
          <a:p>
            <a:pPr lvl="1"/>
            <a:r>
              <a:rPr lang="en-US" sz="2000" dirty="0">
                <a:solidFill>
                  <a:srgbClr val="002E97"/>
                </a:solidFill>
                <a:latin typeface="Arial" panose="020B0604020202020204" pitchFamily="34" charset="0"/>
                <a:cs typeface="Arial" panose="020B0604020202020204" pitchFamily="34" charset="0"/>
              </a:rPr>
              <a:t>Determine coordinates at any time (epoch)</a:t>
            </a:r>
          </a:p>
        </p:txBody>
      </p:sp>
      <p:sp>
        <p:nvSpPr>
          <p:cNvPr id="10" name="TextBox 9">
            <a:extLst>
              <a:ext uri="{FF2B5EF4-FFF2-40B4-BE49-F238E27FC236}">
                <a16:creationId xmlns:a16="http://schemas.microsoft.com/office/drawing/2014/main" id="{3B7CDC21-FE9C-4BD4-9158-AD6D1EC368AF}"/>
              </a:ext>
            </a:extLst>
          </p:cNvPr>
          <p:cNvSpPr txBox="1"/>
          <p:nvPr/>
        </p:nvSpPr>
        <p:spPr>
          <a:xfrm>
            <a:off x="5952205" y="4017419"/>
            <a:ext cx="2734595" cy="923330"/>
          </a:xfrm>
          <a:prstGeom prst="rect">
            <a:avLst/>
          </a:prstGeom>
          <a:noFill/>
        </p:spPr>
        <p:txBody>
          <a:bodyPr wrap="none" rtlCol="0">
            <a:spAutoFit/>
          </a:bodyPr>
          <a:lstStyle/>
          <a:p>
            <a:r>
              <a:rPr lang="en-US" b="1" dirty="0">
                <a:solidFill>
                  <a:srgbClr val="002E97"/>
                </a:solidFill>
              </a:rPr>
              <a:t>Coordinates in </a:t>
            </a:r>
          </a:p>
          <a:p>
            <a:r>
              <a:rPr lang="en-US" b="1" dirty="0">
                <a:solidFill>
                  <a:srgbClr val="002E97"/>
                </a:solidFill>
              </a:rPr>
              <a:t>Modernized NSRS</a:t>
            </a:r>
          </a:p>
          <a:p>
            <a:r>
              <a:rPr lang="en-US" b="1" dirty="0">
                <a:solidFill>
                  <a:srgbClr val="002E97"/>
                </a:solidFill>
              </a:rPr>
              <a:t>Will always have a date</a:t>
            </a:r>
          </a:p>
        </p:txBody>
      </p:sp>
    </p:spTree>
    <p:extLst>
      <p:ext uri="{BB962C8B-B14F-4D97-AF65-F5344CB8AC3E}">
        <p14:creationId xmlns:p14="http://schemas.microsoft.com/office/powerpoint/2010/main" val="4028308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49B93-BD80-46DA-8B8C-21CB4CA33DF9}"/>
              </a:ext>
            </a:extLst>
          </p:cNvPr>
          <p:cNvSpPr txBox="1"/>
          <p:nvPr/>
        </p:nvSpPr>
        <p:spPr>
          <a:xfrm>
            <a:off x="312420" y="864591"/>
            <a:ext cx="8709660"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3200" dirty="0">
                <a:solidFill>
                  <a:srgbClr val="002E97"/>
                </a:solidFill>
                <a:latin typeface="Arial" panose="020B0604020202020204" pitchFamily="34" charset="0"/>
                <a:cs typeface="Arial" panose="020B0604020202020204" pitchFamily="34" charset="0"/>
              </a:rPr>
              <a:t>Will Colorado lose any 14ers with modernization?</a:t>
            </a:r>
            <a:endParaRPr sz="3200" dirty="0">
              <a:solidFill>
                <a:srgbClr val="002E9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7DDB61-3D5D-4176-B2FA-C24EBF82BCD5}"/>
              </a:ext>
            </a:extLst>
          </p:cNvPr>
          <p:cNvSpPr txBox="1"/>
          <p:nvPr/>
        </p:nvSpPr>
        <p:spPr>
          <a:xfrm>
            <a:off x="510540" y="2179648"/>
            <a:ext cx="8122920"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dirty="0">
                <a:solidFill>
                  <a:srgbClr val="002E97"/>
                </a:solidFill>
                <a:latin typeface="Arial" panose="020B0604020202020204" pitchFamily="34" charset="0"/>
                <a:cs typeface="Arial" panose="020B0604020202020204" pitchFamily="34" charset="0"/>
              </a:rPr>
              <a:t>NGS evaluated 60 peaks around or above 14,000 feet (4267.2 meters)</a:t>
            </a:r>
          </a:p>
          <a:p>
            <a:r>
              <a:rPr lang="en-US" sz="2000" dirty="0">
                <a:solidFill>
                  <a:srgbClr val="002E97"/>
                </a:solidFill>
                <a:latin typeface="Arial" panose="020B0604020202020204" pitchFamily="34" charset="0"/>
                <a:cs typeface="Arial" panose="020B0604020202020204" pitchFamily="34" charset="0"/>
              </a:rPr>
              <a:t>	58 14,000+ ft mountains, 2 just under 14,000 ft</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32 peaks had historical triangulation vertical angles reanalyzed</a:t>
            </a:r>
          </a:p>
          <a:p>
            <a:r>
              <a:rPr lang="en-US" sz="2000" dirty="0">
                <a:solidFill>
                  <a:srgbClr val="002E97"/>
                </a:solidFill>
                <a:latin typeface="Arial" panose="020B0604020202020204" pitchFamily="34" charset="0"/>
                <a:cs typeface="Arial" panose="020B0604020202020204" pitchFamily="34" charset="0"/>
              </a:rPr>
              <a:t>	Historical NGS surveys</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60 peaks analyzed using LiDAR coverage</a:t>
            </a:r>
          </a:p>
          <a:p>
            <a:r>
              <a:rPr lang="en-US" sz="2000" dirty="0">
                <a:solidFill>
                  <a:srgbClr val="002E97"/>
                </a:solidFill>
                <a:latin typeface="Arial" panose="020B0604020202020204" pitchFamily="34" charset="0"/>
                <a:cs typeface="Arial" panose="020B0604020202020204" pitchFamily="34" charset="0"/>
              </a:rPr>
              <a:t>	USGS 3DEP data and Colorado Water Conservation Board data</a:t>
            </a:r>
            <a:endParaRPr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5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8922034-72BE-400F-B6A2-6A3DF2DEFBC5}"/>
              </a:ext>
            </a:extLst>
          </p:cNvPr>
          <p:cNvGraphicFramePr>
            <a:graphicFrameLocks noChangeAspect="1"/>
          </p:cNvGraphicFramePr>
          <p:nvPr>
            <p:extLst>
              <p:ext uri="{D42A27DB-BD31-4B8C-83A1-F6EECF244321}">
                <p14:modId xmlns:p14="http://schemas.microsoft.com/office/powerpoint/2010/main" val="872996196"/>
              </p:ext>
            </p:extLst>
          </p:nvPr>
        </p:nvGraphicFramePr>
        <p:xfrm>
          <a:off x="1058280" y="955221"/>
          <a:ext cx="6920392" cy="4188279"/>
        </p:xfrm>
        <a:graphic>
          <a:graphicData uri="http://schemas.openxmlformats.org/presentationml/2006/ole">
            <mc:AlternateContent xmlns:mc="http://schemas.openxmlformats.org/markup-compatibility/2006">
              <mc:Choice xmlns:v="urn:schemas-microsoft-com:vml" Requires="v">
                <p:oleObj spid="_x0000_s3082" r:id="rId5" imgW="8812942" imgH="5332211" progId="">
                  <p:embed/>
                </p:oleObj>
              </mc:Choice>
              <mc:Fallback>
                <p:oleObj r:id="rId5" imgW="8812942" imgH="5332211" progId="">
                  <p:embed/>
                  <p:pic>
                    <p:nvPicPr>
                      <p:cNvPr id="0" name=""/>
                      <p:cNvPicPr/>
                      <p:nvPr/>
                    </p:nvPicPr>
                    <p:blipFill>
                      <a:blip r:embed="rId6"/>
                      <a:stretch>
                        <a:fillRect/>
                      </a:stretch>
                    </p:blipFill>
                    <p:spPr>
                      <a:xfrm>
                        <a:off x="1058280" y="955221"/>
                        <a:ext cx="6920392" cy="418827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pic>
        <p:nvPicPr>
          <p:cNvPr id="8" name="Picture 7">
            <a:extLst>
              <a:ext uri="{FF2B5EF4-FFF2-40B4-BE49-F238E27FC236}">
                <a16:creationId xmlns:a16="http://schemas.microsoft.com/office/drawing/2014/main" id="{04A7928B-DFB9-40F3-A3F6-241010F3DD1D}"/>
              </a:ext>
            </a:extLst>
          </p:cNvPr>
          <p:cNvPicPr>
            <a:picLocks noChangeAspect="1"/>
          </p:cNvPicPr>
          <p:nvPr/>
        </p:nvPicPr>
        <p:blipFill>
          <a:blip r:embed="rId4"/>
          <a:stretch>
            <a:fillRect/>
          </a:stretch>
        </p:blipFill>
        <p:spPr>
          <a:xfrm>
            <a:off x="75726" y="930552"/>
            <a:ext cx="6338582" cy="4101435"/>
          </a:xfrm>
          <a:prstGeom prst="rect">
            <a:avLst/>
          </a:prstGeom>
        </p:spPr>
      </p:pic>
      <p:sp>
        <p:nvSpPr>
          <p:cNvPr id="9" name="TextBox 8">
            <a:extLst>
              <a:ext uri="{FF2B5EF4-FFF2-40B4-BE49-F238E27FC236}">
                <a16:creationId xmlns:a16="http://schemas.microsoft.com/office/drawing/2014/main" id="{418BEBE0-1379-4BB5-B029-4D5E56DD6A6B}"/>
              </a:ext>
            </a:extLst>
          </p:cNvPr>
          <p:cNvSpPr txBox="1"/>
          <p:nvPr/>
        </p:nvSpPr>
        <p:spPr>
          <a:xfrm>
            <a:off x="6422975" y="1404501"/>
            <a:ext cx="1068560"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P037</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Canyon City</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sym typeface="Calibri"/>
              </a:rPr>
              <a:t>Colorado</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2" name="TextBox 11">
            <a:extLst>
              <a:ext uri="{FF2B5EF4-FFF2-40B4-BE49-F238E27FC236}">
                <a16:creationId xmlns:a16="http://schemas.microsoft.com/office/drawing/2014/main" id="{AC9B9C7B-9653-424E-ADF1-AD0E1A1539BF}"/>
              </a:ext>
            </a:extLst>
          </p:cNvPr>
          <p:cNvSpPr txBox="1"/>
          <p:nvPr/>
        </p:nvSpPr>
        <p:spPr>
          <a:xfrm>
            <a:off x="6557948" y="3412919"/>
            <a:ext cx="81849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CTMC</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Golden</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pic>
        <p:nvPicPr>
          <p:cNvPr id="13" name="Picture 12">
            <a:extLst>
              <a:ext uri="{FF2B5EF4-FFF2-40B4-BE49-F238E27FC236}">
                <a16:creationId xmlns:a16="http://schemas.microsoft.com/office/drawing/2014/main" id="{DF91CDB5-5514-4F40-9715-86AA0079DE7E}"/>
              </a:ext>
            </a:extLst>
          </p:cNvPr>
          <p:cNvPicPr>
            <a:picLocks noChangeAspect="1"/>
          </p:cNvPicPr>
          <p:nvPr/>
        </p:nvPicPr>
        <p:blipFill>
          <a:blip r:embed="rId5"/>
          <a:stretch>
            <a:fillRect/>
          </a:stretch>
        </p:blipFill>
        <p:spPr>
          <a:xfrm>
            <a:off x="7663721" y="3077735"/>
            <a:ext cx="1244171" cy="1477453"/>
          </a:xfrm>
          <a:prstGeom prst="rect">
            <a:avLst/>
          </a:prstGeom>
        </p:spPr>
      </p:pic>
      <p:pic>
        <p:nvPicPr>
          <p:cNvPr id="14" name="Picture 13">
            <a:extLst>
              <a:ext uri="{FF2B5EF4-FFF2-40B4-BE49-F238E27FC236}">
                <a16:creationId xmlns:a16="http://schemas.microsoft.com/office/drawing/2014/main" id="{CFA2E5AC-16DF-45D2-BEB6-8A779DEA960E}"/>
              </a:ext>
            </a:extLst>
          </p:cNvPr>
          <p:cNvPicPr>
            <a:picLocks noChangeAspect="1"/>
          </p:cNvPicPr>
          <p:nvPr/>
        </p:nvPicPr>
        <p:blipFill>
          <a:blip r:embed="rId6"/>
          <a:stretch>
            <a:fillRect/>
          </a:stretch>
        </p:blipFill>
        <p:spPr>
          <a:xfrm>
            <a:off x="7663721" y="1169365"/>
            <a:ext cx="1240854" cy="1402385"/>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109"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3077766"/>
            <a:chOff x="-224966" y="1118096"/>
            <a:chExt cx="9128524" cy="3077766"/>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616101"/>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u="sng" dirty="0">
                <a:solidFill>
                  <a:srgbClr val="1155CC"/>
                </a:solidFill>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OPUS Shared Solutions</a:t>
              </a:r>
              <a:endParaRPr lang="en-US" u="sng" dirty="0">
                <a:solidFill>
                  <a:srgbClr val="1155CC"/>
                </a:solidFill>
                <a:latin typeface="Arial" panose="020B0604020202020204" pitchFamily="34" charset="0"/>
                <a:cs typeface="Arial" panose="020B0604020202020204" pitchFamily="34" charset="0"/>
              </a:endParaRPr>
            </a:p>
            <a:p>
              <a:pPr marL="457200"/>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7"/>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8"/>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GEOID12B GPS on </a:t>
              </a:r>
              <a:r>
                <a:rPr lang="en-US" u="sng" dirty="0" err="1">
                  <a:solidFill>
                    <a:srgbClr val="1155CC"/>
                  </a:solidFill>
                  <a:latin typeface="Arial" panose="020B0604020202020204" pitchFamily="34" charset="0"/>
                  <a:cs typeface="Arial" panose="020B0604020202020204" pitchFamily="34" charset="0"/>
                  <a:hlinkClick r:id="rId9"/>
                </a:rPr>
                <a:t>Benchmarks</a:t>
              </a:r>
              <a:r>
                <a:rPr lang="en-US" u="sng" dirty="0" err="1">
                  <a:solidFill>
                    <a:srgbClr val="1155CC"/>
                  </a:solidFill>
                  <a:latin typeface="Arial" panose="020B0604020202020204" pitchFamily="34" charset="0"/>
                  <a:cs typeface="Arial" panose="020B0604020202020204" pitchFamily="34" charset="0"/>
                  <a:hlinkClick r:id="rId10"/>
                </a:rPr>
                <a:t>Mark</a:t>
              </a:r>
              <a:r>
                <a:rPr lang="en-US" u="sng" dirty="0">
                  <a:solidFill>
                    <a:srgbClr val="1155CC"/>
                  </a:solidFill>
                  <a:latin typeface="Arial" panose="020B0604020202020204" pitchFamily="34" charset="0"/>
                  <a:cs typeface="Arial" panose="020B0604020202020204" pitchFamily="34" charset="0"/>
                  <a:hlinkClick r:id="rId10"/>
                </a:rPr>
                <a:t>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
        <p:nvSpPr>
          <p:cNvPr id="11" name="Rectangle 10">
            <a:extLst>
              <a:ext uri="{FF2B5EF4-FFF2-40B4-BE49-F238E27FC236}">
                <a16:creationId xmlns:a16="http://schemas.microsoft.com/office/drawing/2014/main" id="{B2AF3793-EE07-464A-828E-84600DD001B8}"/>
              </a:ext>
            </a:extLst>
          </p:cNvPr>
          <p:cNvSpPr/>
          <p:nvPr/>
        </p:nvSpPr>
        <p:spPr>
          <a:xfrm>
            <a:off x="4890122" y="3109106"/>
            <a:ext cx="391709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Alpha Tiled Image Services</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E367AF5-7E46-4FCB-BB4C-29612EBD4420}"/>
              </a:ext>
            </a:extLst>
          </p:cNvPr>
          <p:cNvSpPr txBox="1"/>
          <p:nvPr/>
        </p:nvSpPr>
        <p:spPr>
          <a:xfrm>
            <a:off x="4003288" y="3524604"/>
            <a:ext cx="4683512" cy="646331"/>
          </a:xfrm>
          <a:prstGeom prst="rect">
            <a:avLst/>
          </a:prstGeom>
          <a:noFill/>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SPCS2022 Experience</a:t>
            </a:r>
          </a:p>
          <a:p>
            <a:pPr marL="457200"/>
            <a:r>
              <a:rPr lang="en-US" dirty="0">
                <a:solidFill>
                  <a:srgbClr val="002E97"/>
                </a:solidFill>
                <a:latin typeface="Arial" panose="020B0604020202020204" pitchFamily="34" charset="0"/>
                <a:cs typeface="Arial" panose="020B0604020202020204" pitchFamily="34" charset="0"/>
              </a:rPr>
              <a:t>NAPGD2022 Experience</a:t>
            </a:r>
          </a:p>
        </p:txBody>
      </p:sp>
    </p:spTree>
    <p:extLst>
      <p:ext uri="{BB962C8B-B14F-4D97-AF65-F5344CB8AC3E}">
        <p14:creationId xmlns:p14="http://schemas.microsoft.com/office/powerpoint/2010/main" val="2651038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TextBox 1">
            <a:extLst>
              <a:ext uri="{FF2B5EF4-FFF2-40B4-BE49-F238E27FC236}">
                <a16:creationId xmlns:a16="http://schemas.microsoft.com/office/drawing/2014/main" id="{2AE002F0-8259-491C-93D8-256B6724D2A0}"/>
              </a:ext>
            </a:extLst>
          </p:cNvPr>
          <p:cNvSpPr txBox="1"/>
          <p:nvPr/>
        </p:nvSpPr>
        <p:spPr>
          <a:xfrm>
            <a:off x="2506051" y="385995"/>
            <a:ext cx="322139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Alpha Products</a:t>
            </a:r>
            <a:endParaRPr sz="3600" dirty="0">
              <a:solidFill>
                <a:srgbClr val="002E97"/>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FE2980A-0973-498A-A49D-C833710FB3AA}"/>
              </a:ext>
            </a:extLst>
          </p:cNvPr>
          <p:cNvSpPr txBox="1"/>
          <p:nvPr/>
        </p:nvSpPr>
        <p:spPr>
          <a:xfrm>
            <a:off x="2211098" y="4680686"/>
            <a:ext cx="40934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https://alpha.ngs.noaa.gov/index.shtml</a:t>
            </a:r>
            <a:endParaRPr kumimoji="0" lang="en-US" sz="1800" b="0" i="0" u="none" strike="noStrike" cap="none" spc="0" normalizeH="0" baseline="0" dirty="0">
              <a:ln>
                <a:noFill/>
              </a:ln>
              <a:solidFill>
                <a:srgbClr val="002E97"/>
              </a:solidFill>
              <a:effectLst/>
              <a:uFillTx/>
              <a:sym typeface="Calibri"/>
            </a:endParaRPr>
          </a:p>
        </p:txBody>
      </p:sp>
      <p:pic>
        <p:nvPicPr>
          <p:cNvPr id="15" name="Picture 14">
            <a:extLst>
              <a:ext uri="{FF2B5EF4-FFF2-40B4-BE49-F238E27FC236}">
                <a16:creationId xmlns:a16="http://schemas.microsoft.com/office/drawing/2014/main" id="{FE753E29-A06D-4DAC-A8B7-7D3D0C9EB950}"/>
              </a:ext>
            </a:extLst>
          </p:cNvPr>
          <p:cNvPicPr>
            <a:picLocks noChangeAspect="1"/>
          </p:cNvPicPr>
          <p:nvPr/>
        </p:nvPicPr>
        <p:blipFill>
          <a:blip r:embed="rId4"/>
          <a:stretch>
            <a:fillRect/>
          </a:stretch>
        </p:blipFill>
        <p:spPr>
          <a:xfrm>
            <a:off x="2346609" y="1023086"/>
            <a:ext cx="3822404" cy="3657600"/>
          </a:xfrm>
          <a:prstGeom prst="rect">
            <a:avLst/>
          </a:prstGeom>
        </p:spPr>
      </p:pic>
    </p:spTree>
    <p:extLst>
      <p:ext uri="{BB962C8B-B14F-4D97-AF65-F5344CB8AC3E}">
        <p14:creationId xmlns:p14="http://schemas.microsoft.com/office/powerpoint/2010/main" val="757239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04CF53-0033-49FF-8CC3-F2C0BC0B06EF}"/>
              </a:ext>
            </a:extLst>
          </p:cNvPr>
          <p:cNvGrpSpPr/>
          <p:nvPr/>
        </p:nvGrpSpPr>
        <p:grpSpPr>
          <a:xfrm>
            <a:off x="752035" y="382107"/>
            <a:ext cx="7489164" cy="780182"/>
            <a:chOff x="752035" y="374236"/>
            <a:chExt cx="7489164" cy="780182"/>
          </a:xfrm>
        </p:grpSpPr>
        <p:sp>
          <p:nvSpPr>
            <p:cNvPr id="7" name="TextBox 6">
              <a:extLst>
                <a:ext uri="{FF2B5EF4-FFF2-40B4-BE49-F238E27FC236}">
                  <a16:creationId xmlns:a16="http://schemas.microsoft.com/office/drawing/2014/main" id="{C1D589B5-BB28-4D43-ADA2-192EC3829AC7}"/>
                </a:ext>
              </a:extLst>
            </p:cNvPr>
            <p:cNvSpPr txBox="1"/>
            <p:nvPr/>
          </p:nvSpPr>
          <p:spPr>
            <a:xfrm>
              <a:off x="752035" y="374236"/>
              <a:ext cx="748916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Alpha NAPGD2022 Interactive Web Map</a:t>
              </a:r>
              <a:endParaRPr sz="32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889F51F-AD6D-472D-833C-20037E4D2491}"/>
                </a:ext>
              </a:extLst>
            </p:cNvPr>
            <p:cNvSpPr txBox="1"/>
            <p:nvPr/>
          </p:nvSpPr>
          <p:spPr>
            <a:xfrm>
              <a:off x="2791253" y="877421"/>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pic>
        <p:nvPicPr>
          <p:cNvPr id="9" name="Picture 8">
            <a:extLst>
              <a:ext uri="{FF2B5EF4-FFF2-40B4-BE49-F238E27FC236}">
                <a16:creationId xmlns:a16="http://schemas.microsoft.com/office/drawing/2014/main" id="{B7E55D8E-9D00-4D4A-8005-A4D9564C2273}"/>
              </a:ext>
            </a:extLst>
          </p:cNvPr>
          <p:cNvPicPr>
            <a:picLocks noChangeAspect="1"/>
          </p:cNvPicPr>
          <p:nvPr/>
        </p:nvPicPr>
        <p:blipFill>
          <a:blip r:embed="rId4"/>
          <a:stretch>
            <a:fillRect/>
          </a:stretch>
        </p:blipFill>
        <p:spPr>
          <a:xfrm>
            <a:off x="951139" y="1260889"/>
            <a:ext cx="7111093" cy="3403695"/>
          </a:xfrm>
          <a:prstGeom prst="rect">
            <a:avLst/>
          </a:prstGeom>
        </p:spPr>
      </p:pic>
      <p:sp>
        <p:nvSpPr>
          <p:cNvPr id="10" name="TextBox 9">
            <a:extLst>
              <a:ext uri="{FF2B5EF4-FFF2-40B4-BE49-F238E27FC236}">
                <a16:creationId xmlns:a16="http://schemas.microsoft.com/office/drawing/2014/main" id="{1BB79397-5B1D-44DE-90FE-8F8D3AE81D31}"/>
              </a:ext>
            </a:extLst>
          </p:cNvPr>
          <p:cNvSpPr txBox="1"/>
          <p:nvPr/>
        </p:nvSpPr>
        <p:spPr>
          <a:xfrm>
            <a:off x="449036" y="4732143"/>
            <a:ext cx="8694964" cy="369332"/>
          </a:xfrm>
          <a:prstGeom prst="rect">
            <a:avLst/>
          </a:prstGeom>
          <a:noFill/>
        </p:spPr>
        <p:txBody>
          <a:bodyPr wrap="square">
            <a:spAutoFit/>
          </a:bodyPr>
          <a:lstStyle/>
          <a:p>
            <a:r>
              <a:rPr lang="en-US" sz="1800" b="0" i="0" u="sng" strike="noStrike" dirty="0">
                <a:solidFill>
                  <a:srgbClr val="1155CC"/>
                </a:solidFill>
                <a:effectLst/>
                <a:latin typeface="Arial" panose="020B0604020202020204" pitchFamily="34" charset="0"/>
              </a:rPr>
              <a:t>https://experience.arcgis.com/experience/474f5934f5ff468bb77a1a16f10aa578/</a:t>
            </a: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19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D6F5CAE-844E-4B78-964A-6B3D563C2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35" y="518160"/>
            <a:ext cx="5751889" cy="4442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E54DD7-AC60-4459-936F-30B6796FDE96}"/>
              </a:ext>
            </a:extLst>
          </p:cNvPr>
          <p:cNvSpPr txBox="1"/>
          <p:nvPr/>
        </p:nvSpPr>
        <p:spPr>
          <a:xfrm>
            <a:off x="6385810" y="607482"/>
            <a:ext cx="2247650" cy="409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dirty="0">
                <a:solidFill>
                  <a:srgbClr val="002E97"/>
                </a:solidFill>
                <a:latin typeface="Arial" panose="020B0604020202020204" pitchFamily="34" charset="0"/>
                <a:cs typeface="Arial" panose="020B0604020202020204" pitchFamily="34" charset="0"/>
              </a:rPr>
              <a:t>Orange triangles had historical triangulation and LiDAR </a:t>
            </a:r>
          </a:p>
          <a:p>
            <a:r>
              <a:rPr lang="en-US" sz="2000" dirty="0">
                <a:solidFill>
                  <a:srgbClr val="002E97"/>
                </a:solidFill>
                <a:latin typeface="Arial" panose="020B0604020202020204" pitchFamily="34" charset="0"/>
                <a:cs typeface="Arial" panose="020B0604020202020204" pitchFamily="34" charset="0"/>
              </a:rPr>
              <a:t>(32 marks)</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Blue triangles only had LiDAR </a:t>
            </a:r>
          </a:p>
          <a:p>
            <a:r>
              <a:rPr lang="en-US" sz="2000" dirty="0">
                <a:solidFill>
                  <a:srgbClr val="002E97"/>
                </a:solidFill>
                <a:latin typeface="Arial" panose="020B0604020202020204" pitchFamily="34" charset="0"/>
                <a:cs typeface="Arial" panose="020B0604020202020204" pitchFamily="34" charset="0"/>
              </a:rPr>
              <a:t>(28 marks)</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Red line is the GSVS17 line </a:t>
            </a:r>
          </a:p>
          <a:p>
            <a:r>
              <a:rPr lang="en-US" sz="2000" dirty="0">
                <a:solidFill>
                  <a:srgbClr val="002E97"/>
                </a:solidFill>
                <a:latin typeface="Arial" panose="020B0604020202020204" pitchFamily="34" charset="0"/>
                <a:cs typeface="Arial" panose="020B0604020202020204" pitchFamily="34" charset="0"/>
              </a:rPr>
              <a:t>(223 marks)</a:t>
            </a:r>
            <a:endParaRPr sz="20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873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D589B5-BB28-4D43-ADA2-192EC3829AC7}"/>
              </a:ext>
            </a:extLst>
          </p:cNvPr>
          <p:cNvSpPr txBox="1"/>
          <p:nvPr/>
        </p:nvSpPr>
        <p:spPr>
          <a:xfrm>
            <a:off x="677084" y="1949695"/>
            <a:ext cx="748916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Alpha NAPGD2022 Interactive Web Map</a:t>
            </a:r>
          </a:p>
          <a:p>
            <a:pPr algn="ctr"/>
            <a:r>
              <a:rPr lang="en-US" sz="3200" dirty="0">
                <a:solidFill>
                  <a:srgbClr val="002E97"/>
                </a:solidFill>
                <a:latin typeface="Arial" panose="020B0604020202020204" pitchFamily="34" charset="0"/>
                <a:cs typeface="Arial" panose="020B0604020202020204" pitchFamily="34" charset="0"/>
              </a:rPr>
              <a:t>Demo</a:t>
            </a:r>
            <a:endParaRPr sz="32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703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49B93-BD80-46DA-8B8C-21CB4CA33DF9}"/>
              </a:ext>
            </a:extLst>
          </p:cNvPr>
          <p:cNvSpPr txBox="1"/>
          <p:nvPr/>
        </p:nvSpPr>
        <p:spPr>
          <a:xfrm>
            <a:off x="312420" y="683516"/>
            <a:ext cx="870966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800" dirty="0">
                <a:solidFill>
                  <a:srgbClr val="002E97"/>
                </a:solidFill>
                <a:latin typeface="Arial" panose="020B0604020202020204" pitchFamily="34" charset="0"/>
                <a:cs typeface="Arial" panose="020B0604020202020204" pitchFamily="34" charset="0"/>
              </a:rPr>
              <a:t>Vertical Datums and Geometric Frames Relationships</a:t>
            </a:r>
            <a:endParaRPr sz="2800" dirty="0">
              <a:solidFill>
                <a:srgbClr val="002E9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7DDB61-3D5D-4176-B2FA-C24EBF82BCD5}"/>
              </a:ext>
            </a:extLst>
          </p:cNvPr>
          <p:cNvSpPr txBox="1"/>
          <p:nvPr/>
        </p:nvSpPr>
        <p:spPr>
          <a:xfrm>
            <a:off x="605790" y="4347161"/>
            <a:ext cx="8122920"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dirty="0">
                <a:solidFill>
                  <a:srgbClr val="002E97"/>
                </a:solidFill>
                <a:latin typeface="Arial" panose="020B0604020202020204" pitchFamily="34" charset="0"/>
                <a:cs typeface="Arial" panose="020B0604020202020204" pitchFamily="34" charset="0"/>
              </a:rPr>
              <a:t>Relationship between various vertical datums, geometric frames, and their realizations used historically, currently and in the future.</a:t>
            </a:r>
            <a:endParaRPr sz="2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8CE040-5C7F-49EC-962C-9CF7CA8F72E0}"/>
              </a:ext>
            </a:extLst>
          </p:cNvPr>
          <p:cNvPicPr>
            <a:picLocks noChangeAspect="1"/>
          </p:cNvPicPr>
          <p:nvPr/>
        </p:nvPicPr>
        <p:blipFill>
          <a:blip r:embed="rId4"/>
          <a:stretch>
            <a:fillRect/>
          </a:stretch>
        </p:blipFill>
        <p:spPr>
          <a:xfrm>
            <a:off x="0" y="1596452"/>
            <a:ext cx="9144000" cy="2694149"/>
          </a:xfrm>
          <a:prstGeom prst="rect">
            <a:avLst/>
          </a:prstGeom>
        </p:spPr>
      </p:pic>
    </p:spTree>
    <p:extLst>
      <p:ext uri="{BB962C8B-B14F-4D97-AF65-F5344CB8AC3E}">
        <p14:creationId xmlns:p14="http://schemas.microsoft.com/office/powerpoint/2010/main" val="50196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3D9F7C-E277-4165-8EBE-F4D1A53F2112}"/>
              </a:ext>
            </a:extLst>
          </p:cNvPr>
          <p:cNvSpPr txBox="1"/>
          <p:nvPr/>
        </p:nvSpPr>
        <p:spPr>
          <a:xfrm>
            <a:off x="312420" y="496139"/>
            <a:ext cx="870966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800" dirty="0">
                <a:solidFill>
                  <a:srgbClr val="002E97"/>
                </a:solidFill>
                <a:latin typeface="Arial" panose="020B0604020202020204" pitchFamily="34" charset="0"/>
                <a:cs typeface="Arial" panose="020B0604020202020204" pitchFamily="34" charset="0"/>
              </a:rPr>
              <a:t>Reprocessed Historical Triangulation Networks</a:t>
            </a:r>
            <a:endParaRPr sz="2800" dirty="0">
              <a:solidFill>
                <a:srgbClr val="002E97"/>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984812F-B1F8-462A-8452-6F0AF4D006DF}"/>
              </a:ext>
            </a:extLst>
          </p:cNvPr>
          <p:cNvPicPr>
            <a:picLocks noChangeAspect="1"/>
          </p:cNvPicPr>
          <p:nvPr/>
        </p:nvPicPr>
        <p:blipFill>
          <a:blip r:embed="rId4"/>
          <a:stretch>
            <a:fillRect/>
          </a:stretch>
        </p:blipFill>
        <p:spPr>
          <a:xfrm>
            <a:off x="2037927" y="1019359"/>
            <a:ext cx="4459492" cy="4049218"/>
          </a:xfrm>
          <a:prstGeom prst="rect">
            <a:avLst/>
          </a:prstGeom>
        </p:spPr>
      </p:pic>
    </p:spTree>
    <p:extLst>
      <p:ext uri="{BB962C8B-B14F-4D97-AF65-F5344CB8AC3E}">
        <p14:creationId xmlns:p14="http://schemas.microsoft.com/office/powerpoint/2010/main" val="394544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98869-0FC4-47BA-A690-E95A26269F68}"/>
              </a:ext>
            </a:extLst>
          </p:cNvPr>
          <p:cNvPicPr>
            <a:picLocks noChangeAspect="1"/>
          </p:cNvPicPr>
          <p:nvPr/>
        </p:nvPicPr>
        <p:blipFill>
          <a:blip r:embed="rId4"/>
          <a:stretch>
            <a:fillRect/>
          </a:stretch>
        </p:blipFill>
        <p:spPr>
          <a:xfrm>
            <a:off x="312420" y="1019359"/>
            <a:ext cx="4098744" cy="3342779"/>
          </a:xfrm>
          <a:prstGeom prst="rect">
            <a:avLst/>
          </a:prstGeom>
        </p:spPr>
      </p:pic>
      <p:sp>
        <p:nvSpPr>
          <p:cNvPr id="6" name="TextBox 5">
            <a:extLst>
              <a:ext uri="{FF2B5EF4-FFF2-40B4-BE49-F238E27FC236}">
                <a16:creationId xmlns:a16="http://schemas.microsoft.com/office/drawing/2014/main" id="{713D9F7C-E277-4165-8EBE-F4D1A53F2112}"/>
              </a:ext>
            </a:extLst>
          </p:cNvPr>
          <p:cNvSpPr txBox="1"/>
          <p:nvPr/>
        </p:nvSpPr>
        <p:spPr>
          <a:xfrm>
            <a:off x="312420" y="496139"/>
            <a:ext cx="870966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800" dirty="0">
                <a:solidFill>
                  <a:srgbClr val="002E97"/>
                </a:solidFill>
                <a:latin typeface="Arial" panose="020B0604020202020204" pitchFamily="34" charset="0"/>
                <a:cs typeface="Arial" panose="020B0604020202020204" pitchFamily="34" charset="0"/>
              </a:rPr>
              <a:t>LiDAR point Cloud in NAVD88 for Uncompahgre Peak</a:t>
            </a:r>
            <a:endParaRPr sz="2800" dirty="0">
              <a:solidFill>
                <a:srgbClr val="002E97"/>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8737A8D-03A2-46BD-85AB-389B1781B025}"/>
              </a:ext>
            </a:extLst>
          </p:cNvPr>
          <p:cNvSpPr txBox="1"/>
          <p:nvPr/>
        </p:nvSpPr>
        <p:spPr>
          <a:xfrm>
            <a:off x="312420" y="4489979"/>
            <a:ext cx="409874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1400" dirty="0">
                <a:solidFill>
                  <a:srgbClr val="002E97"/>
                </a:solidFill>
                <a:latin typeface="Arial" panose="020B0604020202020204" pitchFamily="34" charset="0"/>
                <a:cs typeface="Arial" panose="020B0604020202020204" pitchFamily="34" charset="0"/>
              </a:rPr>
              <a:t>A 200 m search radius with 10 m contour interval.  White Square is highest elevation.</a:t>
            </a:r>
            <a:endParaRPr sz="1400" dirty="0">
              <a:solidFill>
                <a:srgbClr val="002E97"/>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207519D-1992-4E54-A482-438969BECAEB}"/>
              </a:ext>
            </a:extLst>
          </p:cNvPr>
          <p:cNvPicPr>
            <a:picLocks noChangeAspect="1"/>
          </p:cNvPicPr>
          <p:nvPr/>
        </p:nvPicPr>
        <p:blipFill>
          <a:blip r:embed="rId5"/>
          <a:stretch>
            <a:fillRect/>
          </a:stretch>
        </p:blipFill>
        <p:spPr>
          <a:xfrm>
            <a:off x="4667249" y="1019359"/>
            <a:ext cx="4239331" cy="3342778"/>
          </a:xfrm>
          <a:prstGeom prst="rect">
            <a:avLst/>
          </a:prstGeom>
        </p:spPr>
      </p:pic>
      <p:sp>
        <p:nvSpPr>
          <p:cNvPr id="10" name="TextBox 9">
            <a:extLst>
              <a:ext uri="{FF2B5EF4-FFF2-40B4-BE49-F238E27FC236}">
                <a16:creationId xmlns:a16="http://schemas.microsoft.com/office/drawing/2014/main" id="{9288A6F3-F4C1-4EE3-A98F-53D2C00DF52D}"/>
              </a:ext>
            </a:extLst>
          </p:cNvPr>
          <p:cNvSpPr txBox="1"/>
          <p:nvPr/>
        </p:nvSpPr>
        <p:spPr>
          <a:xfrm>
            <a:off x="4737542" y="4493472"/>
            <a:ext cx="4098744"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1400" dirty="0">
                <a:solidFill>
                  <a:srgbClr val="002E97"/>
                </a:solidFill>
                <a:latin typeface="Arial" panose="020B0604020202020204" pitchFamily="34" charset="0"/>
                <a:cs typeface="Arial" panose="020B0604020202020204" pitchFamily="34" charset="0"/>
              </a:rPr>
              <a:t>High resolution gridded terrain model.</a:t>
            </a:r>
            <a:endParaRPr sz="14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444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1450</TotalTime>
  <Words>5372</Words>
  <Application>Microsoft Office PowerPoint</Application>
  <PresentationFormat>On-screen Show (16:9)</PresentationFormat>
  <Paragraphs>1101</Paragraphs>
  <Slides>61</Slides>
  <Notes>50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2" baseType="lpstr">
      <vt:lpstr>Arial</vt:lpstr>
      <vt:lpstr>Arial</vt:lpstr>
      <vt:lpstr>Arial Black</vt:lpstr>
      <vt:lpstr>Calibri</vt:lpstr>
      <vt:lpstr>Calibri Light</vt:lpstr>
      <vt:lpstr>Helvetica</vt:lpstr>
      <vt:lpstr>Inherit</vt:lpstr>
      <vt:lpstr>Times New Roman</vt:lpstr>
      <vt:lpstr>Verdana</vt:lpstr>
      <vt:lpstr>Office Theme</vt:lpstr>
      <vt:lpstr>Bitmap Image</vt:lpstr>
      <vt:lpstr>Gravimetric Models and Geopotential NSRS Modernization Updates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Images</vt:lpstr>
      <vt:lpstr>Importance of Coordination</vt:lpstr>
      <vt:lpstr>NGS Resources</vt:lpstr>
      <vt:lpstr>NOAA and NGS Our Nation’s First Civilian Science Agency</vt:lpstr>
      <vt:lpstr>NGS’s Mission</vt:lpstr>
      <vt:lpstr>The Importance of Geodesy</vt:lpstr>
      <vt:lpstr>The Earth is Infinitely Complex</vt:lpstr>
      <vt:lpstr>Datums and Reference Frames</vt:lpstr>
      <vt:lpstr>Analyses of NGVD 29 General Adjustment</vt:lpstr>
      <vt:lpstr>Analysis of NGVD 29 General Adjustment</vt:lpstr>
      <vt:lpstr>Gravity is Fundamental</vt:lpstr>
      <vt:lpstr>Gravity of the Redefinition of the American Vertical Datum</vt:lpstr>
      <vt:lpstr>PowerPoint Presentation</vt:lpstr>
      <vt:lpstr>PowerPoint Presentation</vt:lpstr>
      <vt:lpstr>Why Modernize the NSRS</vt:lpstr>
      <vt:lpstr>Main Benefits of Modernized NSRS</vt:lpstr>
      <vt:lpstr>Benefits of a Modernized NSRS</vt:lpstr>
      <vt:lpstr>PowerPoint Presentation</vt:lpstr>
      <vt:lpstr>PowerPoint Presentation</vt:lpstr>
      <vt:lpstr>Best ways to determine coordinates in Modernized NSRS</vt:lpstr>
      <vt:lpstr>A tale of two feet</vt:lpstr>
      <vt:lpstr>Horizontal error when mixing up feet…</vt:lpstr>
      <vt:lpstr>End of an era for the U.S. survey foot</vt:lpstr>
      <vt:lpstr>National Adjustments</vt:lpstr>
      <vt:lpstr>National Adjustments</vt:lpstr>
      <vt:lpstr>The Future Reference Frames</vt:lpstr>
      <vt:lpstr>PowerPoint Presentation</vt:lpstr>
      <vt:lpstr>PowerPoint Presentation</vt:lpstr>
      <vt:lpstr>PowerPoint Presentation</vt:lpstr>
      <vt:lpstr>PowerPoint Presentation</vt:lpstr>
      <vt:lpstr>NAPGD2022 Geopotential Datum</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NGS Map</vt:lpstr>
      <vt:lpstr>NGS ArcGIS Online Resources</vt:lpstr>
      <vt:lpstr>PowerPoint Presentation</vt:lpstr>
      <vt:lpstr>PowerPoint Presentation</vt:lpstr>
      <vt:lpstr>PowerPoint Presentation</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 Shaw</cp:lastModifiedBy>
  <cp:revision>98</cp:revision>
  <dcterms:created xsi:type="dcterms:W3CDTF">2023-03-30T22:24:06Z</dcterms:created>
  <dcterms:modified xsi:type="dcterms:W3CDTF">2025-03-28T21:52:52Z</dcterms:modified>
</cp:coreProperties>
</file>