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6"/>
  </p:notesMasterIdLst>
  <p:sldIdLst>
    <p:sldId id="256" r:id="rId2"/>
    <p:sldId id="281" r:id="rId3"/>
    <p:sldId id="386" r:id="rId4"/>
    <p:sldId id="283" r:id="rId5"/>
    <p:sldId id="284" r:id="rId6"/>
    <p:sldId id="314" r:id="rId7"/>
    <p:sldId id="285" r:id="rId8"/>
    <p:sldId id="331" r:id="rId9"/>
    <p:sldId id="315" r:id="rId10"/>
    <p:sldId id="326" r:id="rId11"/>
    <p:sldId id="327" r:id="rId12"/>
    <p:sldId id="288" r:id="rId13"/>
    <p:sldId id="289" r:id="rId14"/>
    <p:sldId id="290" r:id="rId15"/>
    <p:sldId id="325" r:id="rId16"/>
    <p:sldId id="293" r:id="rId17"/>
    <p:sldId id="317" r:id="rId18"/>
    <p:sldId id="321" r:id="rId19"/>
    <p:sldId id="316" r:id="rId20"/>
    <p:sldId id="294" r:id="rId21"/>
    <p:sldId id="332" r:id="rId22"/>
    <p:sldId id="377" r:id="rId23"/>
    <p:sldId id="296" r:id="rId24"/>
    <p:sldId id="299" r:id="rId25"/>
    <p:sldId id="335" r:id="rId26"/>
    <p:sldId id="333" r:id="rId27"/>
    <p:sldId id="334" r:id="rId28"/>
    <p:sldId id="336" r:id="rId29"/>
    <p:sldId id="337" r:id="rId30"/>
    <p:sldId id="338" r:id="rId31"/>
    <p:sldId id="339" r:id="rId32"/>
    <p:sldId id="352" r:id="rId33"/>
    <p:sldId id="340" r:id="rId34"/>
    <p:sldId id="297" r:id="rId35"/>
    <p:sldId id="341" r:id="rId36"/>
    <p:sldId id="346" r:id="rId37"/>
    <p:sldId id="347" r:id="rId38"/>
    <p:sldId id="348" r:id="rId39"/>
    <p:sldId id="349" r:id="rId40"/>
    <p:sldId id="350" r:id="rId41"/>
    <p:sldId id="351" r:id="rId42"/>
    <p:sldId id="343" r:id="rId43"/>
    <p:sldId id="344" r:id="rId44"/>
    <p:sldId id="355" r:id="rId45"/>
    <p:sldId id="345" r:id="rId46"/>
    <p:sldId id="354" r:id="rId47"/>
    <p:sldId id="360" r:id="rId48"/>
    <p:sldId id="356" r:id="rId49"/>
    <p:sldId id="363" r:id="rId50"/>
    <p:sldId id="357" r:id="rId51"/>
    <p:sldId id="361" r:id="rId52"/>
    <p:sldId id="362" r:id="rId53"/>
    <p:sldId id="364" r:id="rId54"/>
    <p:sldId id="298" r:id="rId55"/>
    <p:sldId id="358" r:id="rId56"/>
    <p:sldId id="301" r:id="rId57"/>
    <p:sldId id="368" r:id="rId58"/>
    <p:sldId id="359" r:id="rId59"/>
    <p:sldId id="302" r:id="rId60"/>
    <p:sldId id="365" r:id="rId61"/>
    <p:sldId id="367" r:id="rId62"/>
    <p:sldId id="369" r:id="rId63"/>
    <p:sldId id="370" r:id="rId64"/>
    <p:sldId id="371" r:id="rId65"/>
    <p:sldId id="372" r:id="rId66"/>
    <p:sldId id="374" r:id="rId67"/>
    <p:sldId id="373" r:id="rId68"/>
    <p:sldId id="375" r:id="rId69"/>
    <p:sldId id="378" r:id="rId70"/>
    <p:sldId id="379" r:id="rId71"/>
    <p:sldId id="383" r:id="rId72"/>
    <p:sldId id="380" r:id="rId73"/>
    <p:sldId id="381" r:id="rId74"/>
    <p:sldId id="382" r:id="rId75"/>
    <p:sldId id="312" r:id="rId76"/>
    <p:sldId id="313" r:id="rId77"/>
    <p:sldId id="300" r:id="rId78"/>
    <p:sldId id="419" r:id="rId79"/>
    <p:sldId id="393" r:id="rId80"/>
    <p:sldId id="394" r:id="rId81"/>
    <p:sldId id="400" r:id="rId82"/>
    <p:sldId id="397" r:id="rId83"/>
    <p:sldId id="409" r:id="rId84"/>
    <p:sldId id="416" r:id="rId85"/>
    <p:sldId id="401" r:id="rId86"/>
    <p:sldId id="415" r:id="rId87"/>
    <p:sldId id="417" r:id="rId88"/>
    <p:sldId id="414" r:id="rId89"/>
    <p:sldId id="390" r:id="rId90"/>
    <p:sldId id="395" r:id="rId91"/>
    <p:sldId id="418" r:id="rId92"/>
    <p:sldId id="411" r:id="rId93"/>
    <p:sldId id="402" r:id="rId94"/>
    <p:sldId id="412" r:id="rId95"/>
    <p:sldId id="403" r:id="rId96"/>
    <p:sldId id="404" r:id="rId97"/>
    <p:sldId id="408" r:id="rId98"/>
    <p:sldId id="389" r:id="rId99"/>
    <p:sldId id="396" r:id="rId100"/>
    <p:sldId id="399" r:id="rId101"/>
    <p:sldId id="405" r:id="rId102"/>
    <p:sldId id="413" r:id="rId103"/>
    <p:sldId id="420" r:id="rId104"/>
    <p:sldId id="406" r:id="rId105"/>
    <p:sldId id="407" r:id="rId106"/>
    <p:sldId id="410" r:id="rId107"/>
    <p:sldId id="282" r:id="rId108"/>
    <p:sldId id="387" r:id="rId109"/>
    <p:sldId id="318" r:id="rId110"/>
    <p:sldId id="295" r:id="rId111"/>
    <p:sldId id="328" r:id="rId112"/>
    <p:sldId id="329" r:id="rId113"/>
    <p:sldId id="330" r:id="rId114"/>
    <p:sldId id="342" r:id="rId115"/>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17375E"/>
    <a:srgbClr val="DFE9F3"/>
    <a:srgbClr val="9C9C9C"/>
    <a:srgbClr val="455569"/>
    <a:srgbClr val="2C4B6F"/>
    <a:srgbClr val="556F8D"/>
    <a:srgbClr val="E5EEF6"/>
    <a:srgbClr val="990708"/>
    <a:srgbClr val="9B1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24" autoAdjust="0"/>
  </p:normalViewPr>
  <p:slideViewPr>
    <p:cSldViewPr snapToGrid="0">
      <p:cViewPr varScale="1">
        <p:scale>
          <a:sx n="93" d="100"/>
          <a:sy n="93" d="100"/>
        </p:scale>
        <p:origin x="427" y="67"/>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ngs-s-brunswick\oad\philippe.hensel\GPS\OPUS_4_0\Occupation_Spacing%20Relationship%20for%20CM%20Heigh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ngs-s-brunswick\oad\philippe.hensel\GPS\OPUS_4_0\Occupation_Spacing%20Relationship%20for%20CM%20Height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2700" cap="rnd">
                <a:solidFill>
                  <a:schemeClr val="accent1">
                    <a:lumMod val="75000"/>
                  </a:schemeClr>
                </a:solidFill>
                <a:prstDash val="solid"/>
              </a:ln>
              <a:effectLst/>
            </c:spPr>
            <c:trendlineType val="linear"/>
            <c:dispRSqr val="0"/>
            <c:dispEq val="0"/>
          </c:trendline>
          <c:xVal>
            <c:numRef>
              <c:f>Sheet1!$B$3:$B$4</c:f>
              <c:numCache>
                <c:formatCode>General</c:formatCode>
                <c:ptCount val="2"/>
                <c:pt idx="0">
                  <c:v>30</c:v>
                </c:pt>
                <c:pt idx="1">
                  <c:v>50</c:v>
                </c:pt>
              </c:numCache>
            </c:numRef>
          </c:xVal>
          <c:yVal>
            <c:numRef>
              <c:f>Sheet1!$C$3:$C$4</c:f>
              <c:numCache>
                <c:formatCode>General</c:formatCode>
                <c:ptCount val="2"/>
                <c:pt idx="0">
                  <c:v>2</c:v>
                </c:pt>
                <c:pt idx="1">
                  <c:v>6</c:v>
                </c:pt>
              </c:numCache>
            </c:numRef>
          </c:yVal>
          <c:smooth val="0"/>
          <c:extLst>
            <c:ext xmlns:c16="http://schemas.microsoft.com/office/drawing/2014/chart" uri="{C3380CC4-5D6E-409C-BE32-E72D297353CC}">
              <c16:uniqueId val="{00000001-2E9D-49C8-940B-A7E4D7AED546}"/>
            </c:ext>
          </c:extLst>
        </c:ser>
        <c:dLbls>
          <c:showLegendKey val="0"/>
          <c:showVal val="0"/>
          <c:showCatName val="0"/>
          <c:showSerName val="0"/>
          <c:showPercent val="0"/>
          <c:showBubbleSize val="0"/>
        </c:dLbls>
        <c:axId val="414692936"/>
        <c:axId val="414692608"/>
      </c:scatterChart>
      <c:valAx>
        <c:axId val="414692936"/>
        <c:scaling>
          <c:orientation val="minMax"/>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NAVD 88 Control Spacing (km)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92608"/>
        <c:crosses val="autoZero"/>
        <c:crossBetween val="midCat"/>
      </c:valAx>
      <c:valAx>
        <c:axId val="414692608"/>
        <c:scaling>
          <c:orientation val="minMax"/>
          <c:max val="12"/>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GPS Occupation Length (hrs)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929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2700" cap="rnd">
                <a:solidFill>
                  <a:schemeClr val="accent1">
                    <a:lumMod val="75000"/>
                  </a:schemeClr>
                </a:solidFill>
                <a:prstDash val="solid"/>
              </a:ln>
              <a:effectLst/>
            </c:spPr>
            <c:trendlineType val="linear"/>
            <c:dispRSqr val="0"/>
            <c:dispEq val="0"/>
          </c:trendline>
          <c:xVal>
            <c:numRef>
              <c:f>Sheet1!$B$3:$B$4</c:f>
              <c:numCache>
                <c:formatCode>General</c:formatCode>
                <c:ptCount val="2"/>
                <c:pt idx="0">
                  <c:v>30</c:v>
                </c:pt>
                <c:pt idx="1">
                  <c:v>50</c:v>
                </c:pt>
              </c:numCache>
            </c:numRef>
          </c:xVal>
          <c:yVal>
            <c:numRef>
              <c:f>Sheet1!$C$3:$C$4</c:f>
              <c:numCache>
                <c:formatCode>General</c:formatCode>
                <c:ptCount val="2"/>
                <c:pt idx="0">
                  <c:v>2</c:v>
                </c:pt>
                <c:pt idx="1">
                  <c:v>6</c:v>
                </c:pt>
              </c:numCache>
            </c:numRef>
          </c:yVal>
          <c:smooth val="0"/>
          <c:extLst>
            <c:ext xmlns:c16="http://schemas.microsoft.com/office/drawing/2014/chart" uri="{C3380CC4-5D6E-409C-BE32-E72D297353CC}">
              <c16:uniqueId val="{00000001-D67F-488F-8BCA-231678145F3D}"/>
            </c:ext>
          </c:extLst>
        </c:ser>
        <c:dLbls>
          <c:showLegendKey val="0"/>
          <c:showVal val="0"/>
          <c:showCatName val="0"/>
          <c:showSerName val="0"/>
          <c:showPercent val="0"/>
          <c:showBubbleSize val="0"/>
        </c:dLbls>
        <c:axId val="414692936"/>
        <c:axId val="414692608"/>
      </c:scatterChart>
      <c:valAx>
        <c:axId val="414692936"/>
        <c:scaling>
          <c:orientation val="minMax"/>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NAVD 88 Control Spacing (km)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92608"/>
        <c:crosses val="autoZero"/>
        <c:crossBetween val="midCat"/>
      </c:valAx>
      <c:valAx>
        <c:axId val="414692608"/>
        <c:scaling>
          <c:orientation val="minMax"/>
          <c:max val="12"/>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GPS Occupation Length (hrs)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929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0.12109</cdr:x>
      <cdr:y>0</cdr:y>
    </cdr:from>
    <cdr:to>
      <cdr:x>1</cdr:x>
      <cdr:y>0.79538</cdr:y>
    </cdr:to>
    <cdr:sp macro="" textlink="">
      <cdr:nvSpPr>
        <cdr:cNvPr id="2" name="Freeform 1"/>
        <cdr:cNvSpPr/>
      </cdr:nvSpPr>
      <cdr:spPr>
        <a:xfrm xmlns:a="http://schemas.openxmlformats.org/drawingml/2006/main">
          <a:off x="571799" y="0"/>
          <a:ext cx="4150298" cy="2290725"/>
        </a:xfrm>
        <a:custGeom xmlns:a="http://schemas.openxmlformats.org/drawingml/2006/main">
          <a:avLst/>
          <a:gdLst>
            <a:gd name="connsiteX0" fmla="*/ 0 w 4010685"/>
            <a:gd name="connsiteY0" fmla="*/ 2181885 h 2181885"/>
            <a:gd name="connsiteX1" fmla="*/ 9054 w 4010685"/>
            <a:gd name="connsiteY1" fmla="*/ 1837853 h 2181885"/>
            <a:gd name="connsiteX2" fmla="*/ 1892174 w 4010685"/>
            <a:gd name="connsiteY2" fmla="*/ 1837853 h 2181885"/>
            <a:gd name="connsiteX3" fmla="*/ 3195873 w 4010685"/>
            <a:gd name="connsiteY3" fmla="*/ 1149790 h 2181885"/>
            <a:gd name="connsiteX4" fmla="*/ 3204927 w 4010685"/>
            <a:gd name="connsiteY4" fmla="*/ 0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204927 w 4010685"/>
            <a:gd name="connsiteY4" fmla="*/ 0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5402 w 4010685"/>
            <a:gd name="connsiteY4" fmla="*/ 22225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8577 w 4010685"/>
            <a:gd name="connsiteY4" fmla="*/ 15875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8577 w 4010685"/>
            <a:gd name="connsiteY4" fmla="*/ 15875 h 2181885"/>
            <a:gd name="connsiteX5" fmla="*/ 3682627 w 4010685"/>
            <a:gd name="connsiteY5" fmla="*/ 6513 h 2181885"/>
            <a:gd name="connsiteX6" fmla="*/ 4010685 w 4010685"/>
            <a:gd name="connsiteY6" fmla="*/ 0 h 2181885"/>
            <a:gd name="connsiteX7" fmla="*/ 3992578 w 4010685"/>
            <a:gd name="connsiteY7" fmla="*/ 2172831 h 2181885"/>
            <a:gd name="connsiteX8" fmla="*/ 0 w 4010685"/>
            <a:gd name="connsiteY8" fmla="*/ 2181885 h 2181885"/>
            <a:gd name="connsiteX0" fmla="*/ 0 w 4018383"/>
            <a:gd name="connsiteY0" fmla="*/ 2181885 h 2181885"/>
            <a:gd name="connsiteX1" fmla="*/ 9054 w 4018383"/>
            <a:gd name="connsiteY1" fmla="*/ 1837853 h 2181885"/>
            <a:gd name="connsiteX2" fmla="*/ 1892174 w 4018383"/>
            <a:gd name="connsiteY2" fmla="*/ 1837853 h 2181885"/>
            <a:gd name="connsiteX3" fmla="*/ 3186820 w 4018383"/>
            <a:gd name="connsiteY3" fmla="*/ 1149790 h 2181885"/>
            <a:gd name="connsiteX4" fmla="*/ 3198577 w 4018383"/>
            <a:gd name="connsiteY4" fmla="*/ 15875 h 2181885"/>
            <a:gd name="connsiteX5" fmla="*/ 4018383 w 4018383"/>
            <a:gd name="connsiteY5" fmla="*/ 6513 h 2181885"/>
            <a:gd name="connsiteX6" fmla="*/ 4010685 w 4018383"/>
            <a:gd name="connsiteY6" fmla="*/ 0 h 2181885"/>
            <a:gd name="connsiteX7" fmla="*/ 3992578 w 4018383"/>
            <a:gd name="connsiteY7" fmla="*/ 2172831 h 2181885"/>
            <a:gd name="connsiteX8" fmla="*/ 0 w 4018383"/>
            <a:gd name="connsiteY8" fmla="*/ 2181885 h 218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8383" h="2181885">
              <a:moveTo>
                <a:pt x="0" y="2181885"/>
              </a:moveTo>
              <a:lnTo>
                <a:pt x="9054" y="1837853"/>
              </a:lnTo>
              <a:lnTo>
                <a:pt x="1892174" y="1837853"/>
              </a:lnTo>
              <a:lnTo>
                <a:pt x="3186820" y="1149790"/>
              </a:lnTo>
              <a:cubicBezTo>
                <a:pt x="3189681" y="773935"/>
                <a:pt x="3195716" y="391730"/>
                <a:pt x="3198577" y="15875"/>
              </a:cubicBezTo>
              <a:lnTo>
                <a:pt x="4018383" y="6513"/>
              </a:lnTo>
              <a:lnTo>
                <a:pt x="4010685" y="0"/>
              </a:lnTo>
              <a:lnTo>
                <a:pt x="3992578" y="2172831"/>
              </a:lnTo>
              <a:lnTo>
                <a:pt x="0" y="2181885"/>
              </a:lnTo>
              <a:close/>
            </a:path>
          </a:pathLst>
        </a:custGeom>
        <a:gradFill xmlns:a="http://schemas.openxmlformats.org/drawingml/2006/main"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n xmlns:a="http://schemas.openxmlformats.org/drawingml/2006/main">
          <a:solidFill>
            <a:srgbClr val="FF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0.12047</cdr:x>
      <cdr:y>0</cdr:y>
    </cdr:from>
    <cdr:to>
      <cdr:x>0.81948</cdr:x>
      <cdr:y>0.66852</cdr:y>
    </cdr:to>
    <cdr:sp macro="" textlink="">
      <cdr:nvSpPr>
        <cdr:cNvPr id="3" name="Freeform 2"/>
        <cdr:cNvSpPr/>
      </cdr:nvSpPr>
      <cdr:spPr>
        <a:xfrm xmlns:a="http://schemas.openxmlformats.org/drawingml/2006/main">
          <a:off x="550789" y="0"/>
          <a:ext cx="3195874" cy="1833875"/>
        </a:xfrm>
        <a:custGeom xmlns:a="http://schemas.openxmlformats.org/drawingml/2006/main">
          <a:avLst/>
          <a:gdLst>
            <a:gd name="connsiteX0" fmla="*/ 0 w 3223034"/>
            <a:gd name="connsiteY0" fmla="*/ 0 h 1855961"/>
            <a:gd name="connsiteX1" fmla="*/ 18107 w 3223034"/>
            <a:gd name="connsiteY1" fmla="*/ 1855961 h 1855961"/>
            <a:gd name="connsiteX2" fmla="*/ 1919335 w 3223034"/>
            <a:gd name="connsiteY2" fmla="*/ 1837854 h 1855961"/>
            <a:gd name="connsiteX3" fmla="*/ 3213980 w 3223034"/>
            <a:gd name="connsiteY3" fmla="*/ 1149790 h 1855961"/>
            <a:gd name="connsiteX4" fmla="*/ 3223034 w 3223034"/>
            <a:gd name="connsiteY4" fmla="*/ 18107 h 1855961"/>
            <a:gd name="connsiteX5" fmla="*/ 0 w 3223034"/>
            <a:gd name="connsiteY5" fmla="*/ 0 h 185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034" h="1855961">
              <a:moveTo>
                <a:pt x="0" y="0"/>
              </a:moveTo>
              <a:lnTo>
                <a:pt x="18107" y="1855961"/>
              </a:lnTo>
              <a:lnTo>
                <a:pt x="1919335" y="1837854"/>
              </a:lnTo>
              <a:lnTo>
                <a:pt x="3213980" y="1149790"/>
              </a:lnTo>
              <a:lnTo>
                <a:pt x="3223034" y="18107"/>
              </a:lnTo>
              <a:lnTo>
                <a:pt x="0" y="0"/>
              </a:lnTo>
              <a:close/>
            </a:path>
          </a:pathLst>
        </a:cu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0.12109</cdr:x>
      <cdr:y>0</cdr:y>
    </cdr:from>
    <cdr:to>
      <cdr:x>1</cdr:x>
      <cdr:y>0.79538</cdr:y>
    </cdr:to>
    <cdr:sp macro="" textlink="">
      <cdr:nvSpPr>
        <cdr:cNvPr id="2" name="Freeform 1"/>
        <cdr:cNvSpPr/>
      </cdr:nvSpPr>
      <cdr:spPr>
        <a:xfrm xmlns:a="http://schemas.openxmlformats.org/drawingml/2006/main">
          <a:off x="561315" y="0"/>
          <a:ext cx="4018383" cy="2181885"/>
        </a:xfrm>
        <a:custGeom xmlns:a="http://schemas.openxmlformats.org/drawingml/2006/main">
          <a:avLst/>
          <a:gdLst>
            <a:gd name="connsiteX0" fmla="*/ 0 w 4010685"/>
            <a:gd name="connsiteY0" fmla="*/ 2181885 h 2181885"/>
            <a:gd name="connsiteX1" fmla="*/ 9054 w 4010685"/>
            <a:gd name="connsiteY1" fmla="*/ 1837853 h 2181885"/>
            <a:gd name="connsiteX2" fmla="*/ 1892174 w 4010685"/>
            <a:gd name="connsiteY2" fmla="*/ 1837853 h 2181885"/>
            <a:gd name="connsiteX3" fmla="*/ 3195873 w 4010685"/>
            <a:gd name="connsiteY3" fmla="*/ 1149790 h 2181885"/>
            <a:gd name="connsiteX4" fmla="*/ 3204927 w 4010685"/>
            <a:gd name="connsiteY4" fmla="*/ 0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204927 w 4010685"/>
            <a:gd name="connsiteY4" fmla="*/ 0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5402 w 4010685"/>
            <a:gd name="connsiteY4" fmla="*/ 22225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8577 w 4010685"/>
            <a:gd name="connsiteY4" fmla="*/ 15875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8577 w 4010685"/>
            <a:gd name="connsiteY4" fmla="*/ 15875 h 2181885"/>
            <a:gd name="connsiteX5" fmla="*/ 3682627 w 4010685"/>
            <a:gd name="connsiteY5" fmla="*/ 6513 h 2181885"/>
            <a:gd name="connsiteX6" fmla="*/ 4010685 w 4010685"/>
            <a:gd name="connsiteY6" fmla="*/ 0 h 2181885"/>
            <a:gd name="connsiteX7" fmla="*/ 3992578 w 4010685"/>
            <a:gd name="connsiteY7" fmla="*/ 2172831 h 2181885"/>
            <a:gd name="connsiteX8" fmla="*/ 0 w 4010685"/>
            <a:gd name="connsiteY8" fmla="*/ 2181885 h 2181885"/>
            <a:gd name="connsiteX0" fmla="*/ 0 w 4018383"/>
            <a:gd name="connsiteY0" fmla="*/ 2181885 h 2181885"/>
            <a:gd name="connsiteX1" fmla="*/ 9054 w 4018383"/>
            <a:gd name="connsiteY1" fmla="*/ 1837853 h 2181885"/>
            <a:gd name="connsiteX2" fmla="*/ 1892174 w 4018383"/>
            <a:gd name="connsiteY2" fmla="*/ 1837853 h 2181885"/>
            <a:gd name="connsiteX3" fmla="*/ 3186820 w 4018383"/>
            <a:gd name="connsiteY3" fmla="*/ 1149790 h 2181885"/>
            <a:gd name="connsiteX4" fmla="*/ 3198577 w 4018383"/>
            <a:gd name="connsiteY4" fmla="*/ 15875 h 2181885"/>
            <a:gd name="connsiteX5" fmla="*/ 4018383 w 4018383"/>
            <a:gd name="connsiteY5" fmla="*/ 6513 h 2181885"/>
            <a:gd name="connsiteX6" fmla="*/ 4010685 w 4018383"/>
            <a:gd name="connsiteY6" fmla="*/ 0 h 2181885"/>
            <a:gd name="connsiteX7" fmla="*/ 3992578 w 4018383"/>
            <a:gd name="connsiteY7" fmla="*/ 2172831 h 2181885"/>
            <a:gd name="connsiteX8" fmla="*/ 0 w 4018383"/>
            <a:gd name="connsiteY8" fmla="*/ 2181885 h 218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8383" h="2181885">
              <a:moveTo>
                <a:pt x="0" y="2181885"/>
              </a:moveTo>
              <a:lnTo>
                <a:pt x="9054" y="1837853"/>
              </a:lnTo>
              <a:lnTo>
                <a:pt x="1892174" y="1837853"/>
              </a:lnTo>
              <a:lnTo>
                <a:pt x="3186820" y="1149790"/>
              </a:lnTo>
              <a:cubicBezTo>
                <a:pt x="3189681" y="773935"/>
                <a:pt x="3195716" y="391730"/>
                <a:pt x="3198577" y="15875"/>
              </a:cubicBezTo>
              <a:lnTo>
                <a:pt x="4018383" y="6513"/>
              </a:lnTo>
              <a:lnTo>
                <a:pt x="4010685" y="0"/>
              </a:lnTo>
              <a:lnTo>
                <a:pt x="3992578" y="2172831"/>
              </a:lnTo>
              <a:lnTo>
                <a:pt x="0" y="2181885"/>
              </a:lnTo>
              <a:close/>
            </a:path>
          </a:pathLst>
        </a:custGeom>
        <a:gradFill xmlns:a="http://schemas.openxmlformats.org/drawingml/2006/main"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n xmlns:a="http://schemas.openxmlformats.org/drawingml/2006/main">
          <a:solidFill>
            <a:srgbClr val="FF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0.12047</cdr:x>
      <cdr:y>0</cdr:y>
    </cdr:from>
    <cdr:to>
      <cdr:x>0.81948</cdr:x>
      <cdr:y>0.67657</cdr:y>
    </cdr:to>
    <cdr:sp macro="" textlink="">
      <cdr:nvSpPr>
        <cdr:cNvPr id="3" name="Freeform 2"/>
        <cdr:cNvSpPr/>
      </cdr:nvSpPr>
      <cdr:spPr>
        <a:xfrm xmlns:a="http://schemas.openxmlformats.org/drawingml/2006/main">
          <a:off x="550788" y="0"/>
          <a:ext cx="3195875" cy="1855961"/>
        </a:xfrm>
        <a:custGeom xmlns:a="http://schemas.openxmlformats.org/drawingml/2006/main">
          <a:avLst/>
          <a:gdLst>
            <a:gd name="connsiteX0" fmla="*/ 0 w 3223034"/>
            <a:gd name="connsiteY0" fmla="*/ 0 h 1855961"/>
            <a:gd name="connsiteX1" fmla="*/ 18107 w 3223034"/>
            <a:gd name="connsiteY1" fmla="*/ 1855961 h 1855961"/>
            <a:gd name="connsiteX2" fmla="*/ 1919335 w 3223034"/>
            <a:gd name="connsiteY2" fmla="*/ 1837854 h 1855961"/>
            <a:gd name="connsiteX3" fmla="*/ 3213980 w 3223034"/>
            <a:gd name="connsiteY3" fmla="*/ 1149790 h 1855961"/>
            <a:gd name="connsiteX4" fmla="*/ 3223034 w 3223034"/>
            <a:gd name="connsiteY4" fmla="*/ 18107 h 1855961"/>
            <a:gd name="connsiteX5" fmla="*/ 0 w 3223034"/>
            <a:gd name="connsiteY5" fmla="*/ 0 h 185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034" h="1855961">
              <a:moveTo>
                <a:pt x="0" y="0"/>
              </a:moveTo>
              <a:lnTo>
                <a:pt x="18107" y="1855961"/>
              </a:lnTo>
              <a:lnTo>
                <a:pt x="1919335" y="1837854"/>
              </a:lnTo>
              <a:lnTo>
                <a:pt x="3213980" y="1149790"/>
              </a:lnTo>
              <a:lnTo>
                <a:pt x="3223034" y="18107"/>
              </a:lnTo>
              <a:lnTo>
                <a:pt x="0" y="0"/>
              </a:lnTo>
              <a:close/>
            </a:path>
          </a:pathLst>
        </a:cu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0090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87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101.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102.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1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3.gif"/></Relationships>
</file>

<file path=ppt/slides/_rels/slide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ngs.noaa.gov/PUBS_LIB/Benchmark_4_1_2011.pdf"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geodesy.noaa.gov/datasheets/passive-marks/index.html"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hyperlink" Target="https://geodesy.noaa.gov/cgi-bin/mark_recovery_form.prl"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1.emf"/></Relationships>
</file>

<file path=ppt/slides/_rels/slide5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hyperlink" Target="https://geodesy.noaa.gov/SurveyProposal/"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84.jpg"/><Relationship Id="rId4" Type="http://schemas.openxmlformats.org/officeDocument/2006/relationships/image" Target="../media/image83.jpg"/></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97.png"/></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01.jpg"/><Relationship Id="rId4" Type="http://schemas.openxmlformats.org/officeDocument/2006/relationships/image" Target="../media/image100.jpg"/></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image" Target="../media/image103.jpg"/></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9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rPr lang="en-US" dirty="0">
                <a:solidFill>
                  <a:srgbClr val="002E97"/>
                </a:solidFill>
                <a:latin typeface="Arial" panose="020B0604020202020204" pitchFamily="34" charset="0"/>
                <a:cs typeface="Arial" panose="020B0604020202020204" pitchFamily="34" charset="0"/>
              </a:rPr>
              <a:t>Colorado Case Studies Submitting</a:t>
            </a:r>
            <a:br>
              <a:rPr lang="en-US" dirty="0">
                <a:solidFill>
                  <a:srgbClr val="002E97"/>
                </a:solidFill>
                <a:latin typeface="Arial" panose="020B0604020202020204" pitchFamily="34" charset="0"/>
                <a:cs typeface="Arial" panose="020B0604020202020204" pitchFamily="34" charset="0"/>
              </a:rPr>
            </a:br>
            <a:r>
              <a:rPr lang="en-US" dirty="0">
                <a:solidFill>
                  <a:srgbClr val="002E97"/>
                </a:solidFill>
                <a:latin typeface="Arial" panose="020B0604020202020204" pitchFamily="34" charset="0"/>
                <a:cs typeface="Arial" panose="020B0604020202020204" pitchFamily="34" charset="0"/>
              </a:rPr>
              <a:t>GPS Surveys Using OPUS Projects</a:t>
            </a:r>
            <a:endParaRPr dirty="0">
              <a:solidFill>
                <a:srgbClr val="002E97"/>
              </a:solidFill>
              <a:latin typeface="Arial" panose="020B0604020202020204" pitchFamily="34" charset="0"/>
              <a:cs typeface="Arial" panose="020B0604020202020204" pitchFamily="34" charset="0"/>
            </a:endParaRPr>
          </a:p>
        </p:txBody>
      </p:sp>
      <p:sp>
        <p:nvSpPr>
          <p:cNvPr id="113" name="Content Placeholder 2"/>
          <p:cNvSpPr txBox="1">
            <a:spLocks noGrp="1"/>
          </p:cNvSpPr>
          <p:nvPr>
            <p:ph type="body" sz="quarter" idx="1"/>
          </p:nvPr>
        </p:nvSpPr>
        <p:spPr>
          <a:xfrm>
            <a:off x="0" y="3140780"/>
            <a:ext cx="9144000" cy="502644"/>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400" b="0" dirty="0">
                <a:solidFill>
                  <a:srgbClr val="002E97"/>
                </a:solidFill>
                <a:latin typeface="Arial" panose="020B0604020202020204" pitchFamily="34" charset="0"/>
                <a:cs typeface="Arial" panose="020B0604020202020204" pitchFamily="34" charset="0"/>
              </a:rPr>
              <a:t>2024 Rocky Mountain Survey Summit</a:t>
            </a:r>
            <a:endParaRPr sz="2400" b="0" dirty="0">
              <a:solidFill>
                <a:srgbClr val="002E97"/>
              </a:solidFill>
              <a:latin typeface="Arial" panose="020B0604020202020204" pitchFamily="34" charset="0"/>
              <a:cs typeface="Arial" panose="020B0604020202020204" pitchFamily="34" charset="0"/>
            </a:endParaRPr>
          </a:p>
        </p:txBody>
      </p:sp>
      <p:sp>
        <p:nvSpPr>
          <p:cNvPr id="115" name="TextBox 4"/>
          <p:cNvSpPr txBox="1"/>
          <p:nvPr/>
        </p:nvSpPr>
        <p:spPr>
          <a:xfrm>
            <a:off x="6276059" y="4095620"/>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529051" y="4400232"/>
            <a:ext cx="1695335"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a:solidFill>
                  <a:srgbClr val="002E97"/>
                </a:solidFill>
                <a:latin typeface="Arial" panose="020B0604020202020204" pitchFamily="34" charset="0"/>
                <a:cs typeface="Arial" panose="020B0604020202020204" pitchFamily="34" charset="0"/>
              </a:rPr>
              <a:t>March 27, 2024</a:t>
            </a:r>
            <a:endParaRPr dirty="0">
              <a:solidFill>
                <a:srgbClr val="002E97"/>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5777" y="568605"/>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GSVS17 Equipment Calibration</a:t>
            </a:r>
            <a:endParaRPr sz="2800" b="0" dirty="0">
              <a:solidFill>
                <a:srgbClr val="002E97"/>
              </a:solidFill>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4B2F7353-F074-471E-A3C1-3DC36FE6EA38}"/>
              </a:ext>
            </a:extLst>
          </p:cNvPr>
          <p:cNvSpPr txBox="1"/>
          <p:nvPr/>
        </p:nvSpPr>
        <p:spPr>
          <a:xfrm>
            <a:off x="823959" y="3016256"/>
            <a:ext cx="7527636" cy="2056973"/>
          </a:xfrm>
          <a:prstGeom prst="rect">
            <a:avLst/>
          </a:prstGeom>
        </p:spPr>
        <p:txBody>
          <a:bodyPr wrap="square" lIns="0" tIns="0" rIns="0" bIns="0">
            <a:spAutoFit/>
          </a:bodyPr>
          <a:lstStyle/>
          <a:p>
            <a:pPr marL="355600" indent="-342900">
              <a:buFont typeface="Arial"/>
              <a:buChar char="•"/>
              <a:tabLst>
                <a:tab pos="355600" algn="l"/>
              </a:tabLst>
              <a:defRPr/>
            </a:pPr>
            <a:r>
              <a:rPr sz="2000" spc="-5" dirty="0">
                <a:solidFill>
                  <a:srgbClr val="002E97"/>
                </a:solidFill>
                <a:latin typeface="Arial" panose="020B0604020202020204" pitchFamily="34" charset="0"/>
                <a:cs typeface="Arial" panose="020B0604020202020204" pitchFamily="34" charset="0"/>
              </a:rPr>
              <a:t>C</a:t>
            </a:r>
            <a:r>
              <a:rPr sz="2000" dirty="0">
                <a:solidFill>
                  <a:srgbClr val="002E97"/>
                </a:solidFill>
                <a:latin typeface="Arial" panose="020B0604020202020204" pitchFamily="34" charset="0"/>
                <a:cs typeface="Arial" panose="020B0604020202020204" pitchFamily="34" charset="0"/>
              </a:rPr>
              <a:t>ali</a:t>
            </a:r>
            <a:r>
              <a:rPr sz="2000" spc="-5" dirty="0">
                <a:solidFill>
                  <a:srgbClr val="002E97"/>
                </a:solidFill>
                <a:latin typeface="Arial" panose="020B0604020202020204" pitchFamily="34" charset="0"/>
                <a:cs typeface="Arial" panose="020B0604020202020204" pitchFamily="34" charset="0"/>
              </a:rPr>
              <a:t>b</a:t>
            </a:r>
            <a:r>
              <a:rPr sz="2000" spc="-55" dirty="0">
                <a:solidFill>
                  <a:srgbClr val="002E97"/>
                </a:solidFill>
                <a:latin typeface="Arial" panose="020B0604020202020204" pitchFamily="34" charset="0"/>
                <a:cs typeface="Arial" panose="020B0604020202020204" pitchFamily="34" charset="0"/>
              </a:rPr>
              <a:t>r</a:t>
            </a:r>
            <a:r>
              <a:rPr sz="2000" spc="-25" dirty="0">
                <a:solidFill>
                  <a:srgbClr val="002E97"/>
                </a:solidFill>
                <a:latin typeface="Arial" panose="020B0604020202020204" pitchFamily="34" charset="0"/>
                <a:cs typeface="Arial" panose="020B0604020202020204" pitchFamily="34" charset="0"/>
              </a:rPr>
              <a:t>a</a:t>
            </a:r>
            <a:r>
              <a:rPr sz="2000" spc="-35" dirty="0">
                <a:solidFill>
                  <a:srgbClr val="002E97"/>
                </a:solidFill>
                <a:latin typeface="Arial" panose="020B0604020202020204" pitchFamily="34" charset="0"/>
                <a:cs typeface="Arial" panose="020B0604020202020204" pitchFamily="34" charset="0"/>
              </a:rPr>
              <a:t>t</a:t>
            </a:r>
            <a:r>
              <a:rPr sz="2000" spc="-20" dirty="0">
                <a:solidFill>
                  <a:srgbClr val="002E97"/>
                </a:solidFill>
                <a:latin typeface="Arial" panose="020B0604020202020204" pitchFamily="34" charset="0"/>
                <a:cs typeface="Arial" panose="020B0604020202020204" pitchFamily="34" charset="0"/>
              </a:rPr>
              <a:t>ed</a:t>
            </a:r>
            <a:r>
              <a:rPr sz="2000" spc="-10" dirty="0">
                <a:solidFill>
                  <a:srgbClr val="002E97"/>
                </a:solidFill>
                <a:latin typeface="Arial" panose="020B0604020202020204" pitchFamily="34" charset="0"/>
                <a:cs typeface="Arial" panose="020B0604020202020204" pitchFamily="34" charset="0"/>
              </a:rPr>
              <a:t>, </a:t>
            </a:r>
            <a:r>
              <a:rPr sz="2000" spc="-5" dirty="0">
                <a:solidFill>
                  <a:srgbClr val="002E97"/>
                </a:solidFill>
                <a:latin typeface="Arial" panose="020B0604020202020204" pitchFamily="34" charset="0"/>
                <a:cs typeface="Arial" panose="020B0604020202020204" pitchFamily="34" charset="0"/>
              </a:rPr>
              <a:t>f</a:t>
            </a:r>
            <a:r>
              <a:rPr sz="2000" dirty="0">
                <a:solidFill>
                  <a:srgbClr val="002E97"/>
                </a:solidFill>
                <a:latin typeface="Arial" panose="020B0604020202020204" pitchFamily="34" charset="0"/>
                <a:cs typeface="Arial" panose="020B0604020202020204" pitchFamily="34" charset="0"/>
              </a:rPr>
              <a:t>i</a:t>
            </a:r>
            <a:r>
              <a:rPr sz="2000" spc="-70" dirty="0">
                <a:solidFill>
                  <a:srgbClr val="002E97"/>
                </a:solidFill>
                <a:latin typeface="Arial" panose="020B0604020202020204" pitchFamily="34" charset="0"/>
                <a:cs typeface="Arial" panose="020B0604020202020204" pitchFamily="34" charset="0"/>
              </a:rPr>
              <a:t>x</a:t>
            </a:r>
            <a:r>
              <a:rPr sz="2000" spc="-20" dirty="0">
                <a:solidFill>
                  <a:srgbClr val="002E97"/>
                </a:solidFill>
                <a:latin typeface="Arial" panose="020B0604020202020204" pitchFamily="34" charset="0"/>
                <a:cs typeface="Arial" panose="020B0604020202020204" pitchFamily="34" charset="0"/>
              </a:rPr>
              <a:t>e</a:t>
            </a:r>
            <a:r>
              <a:rPr sz="2000" spc="-5" dirty="0">
                <a:solidFill>
                  <a:srgbClr val="002E97"/>
                </a:solidFill>
                <a:latin typeface="Arial" panose="020B0604020202020204" pitchFamily="34" charset="0"/>
                <a:cs typeface="Arial" panose="020B0604020202020204" pitchFamily="34" charset="0"/>
              </a:rPr>
              <a:t>d-h</a:t>
            </a:r>
            <a:r>
              <a:rPr sz="2000" spc="-20" dirty="0">
                <a:solidFill>
                  <a:srgbClr val="002E97"/>
                </a:solidFill>
                <a:latin typeface="Arial" panose="020B0604020202020204" pitchFamily="34" charset="0"/>
                <a:cs typeface="Arial" panose="020B0604020202020204" pitchFamily="34" charset="0"/>
              </a:rPr>
              <a:t>e</a:t>
            </a:r>
            <a:r>
              <a:rPr sz="2000" dirty="0">
                <a:solidFill>
                  <a:srgbClr val="002E97"/>
                </a:solidFill>
                <a:latin typeface="Arial" panose="020B0604020202020204" pitchFamily="34" charset="0"/>
                <a:cs typeface="Arial" panose="020B0604020202020204" pitchFamily="34" charset="0"/>
              </a:rPr>
              <a:t>i</a:t>
            </a:r>
            <a:r>
              <a:rPr sz="2000" spc="-5" dirty="0">
                <a:solidFill>
                  <a:srgbClr val="002E97"/>
                </a:solidFill>
                <a:latin typeface="Arial" panose="020B0604020202020204" pitchFamily="34" charset="0"/>
                <a:cs typeface="Arial" panose="020B0604020202020204" pitchFamily="34" charset="0"/>
              </a:rPr>
              <a:t>g</a:t>
            </a:r>
            <a:r>
              <a:rPr sz="2000" spc="-25" dirty="0">
                <a:solidFill>
                  <a:srgbClr val="002E97"/>
                </a:solidFill>
                <a:latin typeface="Arial" panose="020B0604020202020204" pitchFamily="34" charset="0"/>
                <a:cs typeface="Arial" panose="020B0604020202020204" pitchFamily="34" charset="0"/>
              </a:rPr>
              <a:t>h</a:t>
            </a:r>
            <a:r>
              <a:rPr sz="2000" spc="-10" dirty="0">
                <a:solidFill>
                  <a:srgbClr val="002E97"/>
                </a:solidFill>
                <a:latin typeface="Arial" panose="020B0604020202020204" pitchFamily="34" charset="0"/>
                <a:cs typeface="Arial" panose="020B0604020202020204" pitchFamily="34" charset="0"/>
              </a:rPr>
              <a:t>t</a:t>
            </a:r>
            <a:r>
              <a:rPr sz="2000" spc="20" dirty="0">
                <a:solidFill>
                  <a:srgbClr val="002E97"/>
                </a:solidFill>
                <a:latin typeface="Arial" panose="020B0604020202020204" pitchFamily="34" charset="0"/>
                <a:cs typeface="Arial" panose="020B0604020202020204" pitchFamily="34" charset="0"/>
              </a:rPr>
              <a:t> </a:t>
            </a:r>
            <a:r>
              <a:rPr sz="2000" dirty="0">
                <a:solidFill>
                  <a:srgbClr val="002E97"/>
                </a:solidFill>
                <a:latin typeface="Arial" panose="020B0604020202020204" pitchFamily="34" charset="0"/>
                <a:cs typeface="Arial" panose="020B0604020202020204" pitchFamily="34" charset="0"/>
              </a:rPr>
              <a:t>a</a:t>
            </a:r>
            <a:r>
              <a:rPr sz="2000" spc="-30" dirty="0">
                <a:solidFill>
                  <a:srgbClr val="002E97"/>
                </a:solidFill>
                <a:latin typeface="Arial" panose="020B0604020202020204" pitchFamily="34" charset="0"/>
                <a:cs typeface="Arial" panose="020B0604020202020204" pitchFamily="34" charset="0"/>
              </a:rPr>
              <a:t>n</a:t>
            </a:r>
            <a:r>
              <a:rPr sz="2000" spc="-35" dirty="0">
                <a:solidFill>
                  <a:srgbClr val="002E97"/>
                </a:solidFill>
                <a:latin typeface="Arial" panose="020B0604020202020204" pitchFamily="34" charset="0"/>
                <a:cs typeface="Arial" panose="020B0604020202020204" pitchFamily="34" charset="0"/>
              </a:rPr>
              <a:t>t</a:t>
            </a:r>
            <a:r>
              <a:rPr sz="2000" spc="-20" dirty="0">
                <a:solidFill>
                  <a:srgbClr val="002E97"/>
                </a:solidFill>
                <a:latin typeface="Arial" panose="020B0604020202020204" pitchFamily="34" charset="0"/>
                <a:cs typeface="Arial" panose="020B0604020202020204" pitchFamily="34" charset="0"/>
              </a:rPr>
              <a:t>e</a:t>
            </a:r>
            <a:r>
              <a:rPr sz="2000" spc="-5" dirty="0">
                <a:solidFill>
                  <a:srgbClr val="002E97"/>
                </a:solidFill>
                <a:latin typeface="Arial" panose="020B0604020202020204" pitchFamily="34" charset="0"/>
                <a:cs typeface="Arial" panose="020B0604020202020204" pitchFamily="34" charset="0"/>
              </a:rPr>
              <a:t>nn</a:t>
            </a:r>
            <a:r>
              <a:rPr sz="2000" dirty="0">
                <a:solidFill>
                  <a:srgbClr val="002E97"/>
                </a:solidFill>
                <a:latin typeface="Arial" panose="020B0604020202020204" pitchFamily="34" charset="0"/>
                <a:cs typeface="Arial" panose="020B0604020202020204" pitchFamily="34" charset="0"/>
              </a:rPr>
              <a:t>a</a:t>
            </a:r>
            <a:r>
              <a:rPr sz="2000" spc="-5" dirty="0">
                <a:solidFill>
                  <a:srgbClr val="002E97"/>
                </a:solidFill>
                <a:latin typeface="Arial" panose="020B0604020202020204" pitchFamily="34" charset="0"/>
                <a:cs typeface="Arial" panose="020B0604020202020204" pitchFamily="34" charset="0"/>
              </a:rPr>
              <a:t>s</a:t>
            </a:r>
            <a:r>
              <a:rPr sz="2000" spc="-10" dirty="0">
                <a:solidFill>
                  <a:srgbClr val="002E97"/>
                </a:solidFill>
                <a:latin typeface="Arial" panose="020B0604020202020204" pitchFamily="34" charset="0"/>
                <a:cs typeface="Arial" panose="020B0604020202020204" pitchFamily="34" charset="0"/>
              </a:rPr>
              <a:t>,</a:t>
            </a:r>
            <a:r>
              <a:rPr sz="2000" spc="-5" dirty="0">
                <a:solidFill>
                  <a:srgbClr val="002E97"/>
                </a:solidFill>
                <a:latin typeface="Arial" panose="020B0604020202020204" pitchFamily="34" charset="0"/>
                <a:cs typeface="Arial" panose="020B0604020202020204" pitchFamily="34" charset="0"/>
              </a:rPr>
              <a:t> </a:t>
            </a:r>
            <a:r>
              <a:rPr sz="2000" dirty="0">
                <a:solidFill>
                  <a:srgbClr val="002E97"/>
                </a:solidFill>
                <a:latin typeface="Arial" panose="020B0604020202020204" pitchFamily="34" charset="0"/>
                <a:cs typeface="Arial" panose="020B0604020202020204" pitchFamily="34" charset="0"/>
              </a:rPr>
              <a:t>all</a:t>
            </a:r>
            <a:r>
              <a:rPr sz="2000" spc="-10" dirty="0">
                <a:solidFill>
                  <a:srgbClr val="002E97"/>
                </a:solidFill>
                <a:latin typeface="Arial" panose="020B0604020202020204" pitchFamily="34" charset="0"/>
                <a:cs typeface="Arial" panose="020B0604020202020204" pitchFamily="34" charset="0"/>
              </a:rPr>
              <a:t> </a:t>
            </a:r>
            <a:r>
              <a:rPr sz="2000" dirty="0">
                <a:solidFill>
                  <a:srgbClr val="002E97"/>
                </a:solidFill>
                <a:latin typeface="Arial" panose="020B0604020202020204" pitchFamily="34" charset="0"/>
                <a:cs typeface="Arial" panose="020B0604020202020204" pitchFamily="34" charset="0"/>
              </a:rPr>
              <a:t>i</a:t>
            </a:r>
            <a:r>
              <a:rPr sz="2000" spc="-5" dirty="0">
                <a:solidFill>
                  <a:srgbClr val="002E97"/>
                </a:solidFill>
                <a:latin typeface="Arial" panose="020B0604020202020204" pitchFamily="34" charset="0"/>
                <a:cs typeface="Arial" panose="020B0604020202020204" pitchFamily="34" charset="0"/>
              </a:rPr>
              <a:t>d</a:t>
            </a:r>
            <a:r>
              <a:rPr sz="2000" spc="-20" dirty="0">
                <a:solidFill>
                  <a:srgbClr val="002E97"/>
                </a:solidFill>
                <a:latin typeface="Arial" panose="020B0604020202020204" pitchFamily="34" charset="0"/>
                <a:cs typeface="Arial" panose="020B0604020202020204" pitchFamily="34" charset="0"/>
              </a:rPr>
              <a:t>e</a:t>
            </a:r>
            <a:r>
              <a:rPr sz="2000" spc="-25" dirty="0">
                <a:solidFill>
                  <a:srgbClr val="002E97"/>
                </a:solidFill>
                <a:latin typeface="Arial" panose="020B0604020202020204" pitchFamily="34" charset="0"/>
                <a:cs typeface="Arial" panose="020B0604020202020204" pitchFamily="34" charset="0"/>
              </a:rPr>
              <a:t>n</a:t>
            </a:r>
            <a:r>
              <a:rPr sz="2000" spc="-10" dirty="0">
                <a:solidFill>
                  <a:srgbClr val="002E97"/>
                </a:solidFill>
                <a:latin typeface="Arial" panose="020B0604020202020204" pitchFamily="34" charset="0"/>
                <a:cs typeface="Arial" panose="020B0604020202020204" pitchFamily="34" charset="0"/>
              </a:rPr>
              <a:t>t</a:t>
            </a:r>
            <a:r>
              <a:rPr sz="2000" dirty="0">
                <a:solidFill>
                  <a:srgbClr val="002E97"/>
                </a:solidFill>
                <a:latin typeface="Arial" panose="020B0604020202020204" pitchFamily="34" charset="0"/>
                <a:cs typeface="Arial" panose="020B0604020202020204" pitchFamily="34" charset="0"/>
              </a:rPr>
              <a:t>i</a:t>
            </a:r>
            <a:r>
              <a:rPr sz="2000" spc="-20" dirty="0">
                <a:solidFill>
                  <a:srgbClr val="002E97"/>
                </a:solidFill>
                <a:latin typeface="Arial" panose="020B0604020202020204" pitchFamily="34" charset="0"/>
                <a:cs typeface="Arial" panose="020B0604020202020204" pitchFamily="34" charset="0"/>
              </a:rPr>
              <a:t>c</a:t>
            </a:r>
            <a:r>
              <a:rPr sz="2000" dirty="0">
                <a:solidFill>
                  <a:srgbClr val="002E97"/>
                </a:solidFill>
                <a:latin typeface="Arial" panose="020B0604020202020204" pitchFamily="34" charset="0"/>
                <a:cs typeface="Arial" panose="020B0604020202020204" pitchFamily="34" charset="0"/>
              </a:rPr>
              <a:t>al</a:t>
            </a:r>
            <a:r>
              <a:rPr sz="2000" spc="-10" dirty="0">
                <a:solidFill>
                  <a:srgbClr val="002E97"/>
                </a:solidFill>
                <a:latin typeface="Arial" panose="020B0604020202020204" pitchFamily="34" charset="0"/>
                <a:cs typeface="Arial" panose="020B0604020202020204" pitchFamily="34" charset="0"/>
              </a:rPr>
              <a:t> </a:t>
            </a:r>
            <a:r>
              <a:rPr sz="2000" dirty="0">
                <a:solidFill>
                  <a:srgbClr val="002E97"/>
                </a:solidFill>
                <a:latin typeface="Arial" panose="020B0604020202020204" pitchFamily="34" charset="0"/>
                <a:cs typeface="Arial" panose="020B0604020202020204" pitchFamily="34" charset="0"/>
              </a:rPr>
              <a:t>mo</a:t>
            </a:r>
            <a:r>
              <a:rPr sz="2000" spc="-5" dirty="0">
                <a:solidFill>
                  <a:srgbClr val="002E97"/>
                </a:solidFill>
                <a:latin typeface="Arial" panose="020B0604020202020204" pitchFamily="34" charset="0"/>
                <a:cs typeface="Arial" panose="020B0604020202020204" pitchFamily="34" charset="0"/>
              </a:rPr>
              <a:t>d</a:t>
            </a:r>
            <a:r>
              <a:rPr sz="2000" spc="-20" dirty="0">
                <a:solidFill>
                  <a:srgbClr val="002E97"/>
                </a:solidFill>
                <a:latin typeface="Arial" panose="020B0604020202020204" pitchFamily="34" charset="0"/>
                <a:cs typeface="Arial" panose="020B0604020202020204" pitchFamily="34" charset="0"/>
              </a:rPr>
              <a:t>e</a:t>
            </a:r>
            <a:r>
              <a:rPr sz="2000" dirty="0">
                <a:solidFill>
                  <a:srgbClr val="002E97"/>
                </a:solidFill>
                <a:latin typeface="Arial" panose="020B0604020202020204" pitchFamily="34" charset="0"/>
                <a:cs typeface="Arial" panose="020B0604020202020204" pitchFamily="34" charset="0"/>
              </a:rPr>
              <a:t>ls</a:t>
            </a:r>
          </a:p>
          <a:p>
            <a:pPr marL="355600" indent="-342900">
              <a:spcBef>
                <a:spcPts val="575"/>
              </a:spcBef>
              <a:buFont typeface="Arial"/>
              <a:buChar char="•"/>
              <a:tabLst>
                <a:tab pos="355600" algn="l"/>
              </a:tabLst>
              <a:defRPr/>
            </a:pPr>
            <a:r>
              <a:rPr lang="en-US" sz="2000" spc="-10" dirty="0">
                <a:solidFill>
                  <a:srgbClr val="002E97"/>
                </a:solidFill>
                <a:latin typeface="Arial" panose="020B0604020202020204" pitchFamily="34" charset="0"/>
                <a:cs typeface="Arial" panose="020B0604020202020204" pitchFamily="34" charset="0"/>
              </a:rPr>
              <a:t>In Colorado 2017</a:t>
            </a:r>
            <a:r>
              <a:rPr sz="2000" spc="-15" dirty="0">
                <a:solidFill>
                  <a:srgbClr val="002E97"/>
                </a:solidFill>
                <a:latin typeface="Arial" panose="020B0604020202020204" pitchFamily="34" charset="0"/>
                <a:cs typeface="Arial" panose="020B0604020202020204" pitchFamily="34" charset="0"/>
              </a:rPr>
              <a:t>:</a:t>
            </a:r>
            <a:endParaRPr sz="2000" dirty="0">
              <a:solidFill>
                <a:srgbClr val="002E97"/>
              </a:solidFill>
              <a:latin typeface="Arial" panose="020B0604020202020204" pitchFamily="34" charset="0"/>
              <a:cs typeface="Arial" panose="020B0604020202020204" pitchFamily="34" charset="0"/>
            </a:endParaRPr>
          </a:p>
          <a:p>
            <a:pPr marL="755650" lvl="1" indent="-285750">
              <a:spcBef>
                <a:spcPts val="505"/>
              </a:spcBef>
              <a:buFont typeface="Arial"/>
              <a:buChar char="–"/>
              <a:tabLst>
                <a:tab pos="755650" algn="l"/>
              </a:tabLst>
              <a:defRPr/>
            </a:pPr>
            <a:r>
              <a:rPr spc="-15" dirty="0">
                <a:solidFill>
                  <a:srgbClr val="002E97"/>
                </a:solidFill>
                <a:latin typeface="Arial" panose="020B0604020202020204" pitchFamily="34" charset="0"/>
                <a:cs typeface="Arial" panose="020B0604020202020204" pitchFamily="34" charset="0"/>
              </a:rPr>
              <a:t>20</a:t>
            </a:r>
            <a:r>
              <a:rPr lang="en-US" spc="-15" dirty="0">
                <a:solidFill>
                  <a:srgbClr val="002E97"/>
                </a:solidFill>
                <a:latin typeface="Arial" panose="020B0604020202020204" pitchFamily="34" charset="0"/>
                <a:cs typeface="Arial" panose="020B0604020202020204" pitchFamily="34" charset="0"/>
              </a:rPr>
              <a:t>+</a:t>
            </a:r>
            <a:r>
              <a:rPr spc="-5" dirty="0">
                <a:solidFill>
                  <a:srgbClr val="002E97"/>
                </a:solidFill>
                <a:latin typeface="Arial" panose="020B0604020202020204" pitchFamily="34" charset="0"/>
                <a:cs typeface="Arial" panose="020B0604020202020204" pitchFamily="34" charset="0"/>
              </a:rPr>
              <a:t> </a:t>
            </a:r>
            <a:r>
              <a:rPr spc="-30" dirty="0">
                <a:solidFill>
                  <a:srgbClr val="002E97"/>
                </a:solidFill>
                <a:latin typeface="Arial" panose="020B0604020202020204" pitchFamily="34" charset="0"/>
                <a:cs typeface="Arial" panose="020B0604020202020204" pitchFamily="34" charset="0"/>
              </a:rPr>
              <a:t>c</a:t>
            </a:r>
            <a:r>
              <a:rPr spc="-15" dirty="0">
                <a:solidFill>
                  <a:srgbClr val="002E97"/>
                </a:solidFill>
                <a:latin typeface="Arial" panose="020B0604020202020204" pitchFamily="34" charset="0"/>
                <a:cs typeface="Arial" panose="020B0604020202020204" pitchFamily="34" charset="0"/>
              </a:rPr>
              <a:t>o</a:t>
            </a:r>
            <a:r>
              <a:rPr spc="-25" dirty="0">
                <a:solidFill>
                  <a:srgbClr val="002E97"/>
                </a:solidFill>
                <a:latin typeface="Arial" panose="020B0604020202020204" pitchFamily="34" charset="0"/>
                <a:cs typeface="Arial" panose="020B0604020202020204" pitchFamily="34" charset="0"/>
              </a:rPr>
              <a:t>m</a:t>
            </a:r>
            <a:r>
              <a:rPr dirty="0">
                <a:solidFill>
                  <a:srgbClr val="002E97"/>
                </a:solidFill>
                <a:latin typeface="Arial" panose="020B0604020202020204" pitchFamily="34" charset="0"/>
                <a:cs typeface="Arial" panose="020B0604020202020204" pitchFamily="34" charset="0"/>
              </a:rPr>
              <a:t>p</a:t>
            </a:r>
            <a:r>
              <a:rPr spc="-5" dirty="0">
                <a:solidFill>
                  <a:srgbClr val="002E97"/>
                </a:solidFill>
                <a:latin typeface="Arial" panose="020B0604020202020204" pitchFamily="34" charset="0"/>
                <a:cs typeface="Arial" panose="020B0604020202020204" pitchFamily="34" charset="0"/>
              </a:rPr>
              <a:t>l</a:t>
            </a:r>
            <a:r>
              <a:rPr spc="-25" dirty="0">
                <a:solidFill>
                  <a:srgbClr val="002E97"/>
                </a:solidFill>
                <a:latin typeface="Arial" panose="020B0604020202020204" pitchFamily="34" charset="0"/>
                <a:cs typeface="Arial" panose="020B0604020202020204" pitchFamily="34" charset="0"/>
              </a:rPr>
              <a:t>e</a:t>
            </a:r>
            <a:r>
              <a:rPr spc="-35" dirty="0">
                <a:solidFill>
                  <a:srgbClr val="002E97"/>
                </a:solidFill>
                <a:latin typeface="Arial" panose="020B0604020202020204" pitchFamily="34" charset="0"/>
                <a:cs typeface="Arial" panose="020B0604020202020204" pitchFamily="34" charset="0"/>
              </a:rPr>
              <a:t>t</a:t>
            </a:r>
            <a:r>
              <a:rPr spc="-10" dirty="0">
                <a:solidFill>
                  <a:srgbClr val="002E97"/>
                </a:solidFill>
                <a:latin typeface="Arial" panose="020B0604020202020204" pitchFamily="34" charset="0"/>
                <a:cs typeface="Arial" panose="020B0604020202020204" pitchFamily="34" charset="0"/>
              </a:rPr>
              <a:t>e</a:t>
            </a:r>
            <a:r>
              <a:rPr spc="20"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s</a:t>
            </a:r>
            <a:r>
              <a:rPr spc="-25" dirty="0">
                <a:solidFill>
                  <a:srgbClr val="002E97"/>
                </a:solidFill>
                <a:latin typeface="Arial" panose="020B0604020202020204" pitchFamily="34" charset="0"/>
                <a:cs typeface="Arial" panose="020B0604020202020204" pitchFamily="34" charset="0"/>
              </a:rPr>
              <a:t>e</a:t>
            </a:r>
            <a:r>
              <a:rPr spc="-10" dirty="0">
                <a:solidFill>
                  <a:srgbClr val="002E97"/>
                </a:solidFill>
                <a:latin typeface="Arial" panose="020B0604020202020204" pitchFamily="34" charset="0"/>
                <a:cs typeface="Arial" panose="020B0604020202020204" pitchFamily="34" charset="0"/>
              </a:rPr>
              <a:t>ts</a:t>
            </a:r>
            <a:r>
              <a:rPr spc="20" dirty="0">
                <a:solidFill>
                  <a:srgbClr val="002E97"/>
                </a:solidFill>
                <a:latin typeface="Arial" panose="020B0604020202020204" pitchFamily="34" charset="0"/>
                <a:cs typeface="Arial" panose="020B0604020202020204" pitchFamily="34" charset="0"/>
              </a:rPr>
              <a:t> </a:t>
            </a:r>
            <a:r>
              <a:rPr spc="-10" dirty="0">
                <a:solidFill>
                  <a:srgbClr val="002E97"/>
                </a:solidFill>
                <a:latin typeface="Arial" panose="020B0604020202020204" pitchFamily="34" charset="0"/>
                <a:cs typeface="Arial" panose="020B0604020202020204" pitchFamily="34" charset="0"/>
              </a:rPr>
              <a:t>of </a:t>
            </a:r>
            <a:r>
              <a:rPr spc="-15" dirty="0">
                <a:solidFill>
                  <a:srgbClr val="002E97"/>
                </a:solidFill>
                <a:latin typeface="Arial" panose="020B0604020202020204" pitchFamily="34" charset="0"/>
                <a:cs typeface="Arial" panose="020B0604020202020204" pitchFamily="34" charset="0"/>
              </a:rPr>
              <a:t>equ</a:t>
            </a:r>
            <a:r>
              <a:rPr spc="-5" dirty="0">
                <a:solidFill>
                  <a:srgbClr val="002E97"/>
                </a:solidFill>
                <a:latin typeface="Arial" panose="020B0604020202020204" pitchFamily="34" charset="0"/>
                <a:cs typeface="Arial" panose="020B0604020202020204" pitchFamily="34" charset="0"/>
              </a:rPr>
              <a:t>i</a:t>
            </a:r>
            <a:r>
              <a:rPr spc="-15" dirty="0">
                <a:solidFill>
                  <a:srgbClr val="002E97"/>
                </a:solidFill>
                <a:latin typeface="Arial" panose="020B0604020202020204" pitchFamily="34" charset="0"/>
                <a:cs typeface="Arial" panose="020B0604020202020204" pitchFamily="34" charset="0"/>
              </a:rPr>
              <a:t>pme</a:t>
            </a:r>
            <a:r>
              <a:rPr spc="-35" dirty="0">
                <a:solidFill>
                  <a:srgbClr val="002E97"/>
                </a:solidFill>
                <a:latin typeface="Arial" panose="020B0604020202020204" pitchFamily="34" charset="0"/>
                <a:cs typeface="Arial" panose="020B0604020202020204" pitchFamily="34" charset="0"/>
              </a:rPr>
              <a:t>n</a:t>
            </a:r>
            <a:r>
              <a:rPr spc="-10" dirty="0">
                <a:solidFill>
                  <a:srgbClr val="002E97"/>
                </a:solidFill>
                <a:latin typeface="Arial" panose="020B0604020202020204" pitchFamily="34" charset="0"/>
                <a:cs typeface="Arial" panose="020B0604020202020204" pitchFamily="34" charset="0"/>
              </a:rPr>
              <a:t>t</a:t>
            </a:r>
            <a:r>
              <a:rPr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 </a:t>
            </a:r>
            <a:r>
              <a:rPr spc="-10" dirty="0">
                <a:solidFill>
                  <a:srgbClr val="002E97"/>
                </a:solidFill>
                <a:latin typeface="Arial" panose="020B0604020202020204" pitchFamily="34" charset="0"/>
                <a:cs typeface="Arial" panose="020B0604020202020204" pitchFamily="34" charset="0"/>
              </a:rPr>
              <a:t>(2</a:t>
            </a:r>
            <a:r>
              <a:rPr spc="5" dirty="0">
                <a:solidFill>
                  <a:srgbClr val="002E97"/>
                </a:solidFill>
                <a:latin typeface="Arial" panose="020B0604020202020204" pitchFamily="34" charset="0"/>
                <a:cs typeface="Arial" panose="020B0604020202020204" pitchFamily="34" charset="0"/>
              </a:rPr>
              <a:t> </a:t>
            </a:r>
            <a:r>
              <a:rPr spc="-10" dirty="0">
                <a:solidFill>
                  <a:srgbClr val="002E97"/>
                </a:solidFill>
                <a:latin typeface="Arial" panose="020B0604020202020204" pitchFamily="34" charset="0"/>
                <a:cs typeface="Arial" panose="020B0604020202020204" pitchFamily="34" charset="0"/>
              </a:rPr>
              <a:t>partie</a:t>
            </a:r>
            <a:r>
              <a:rPr spc="-15" dirty="0">
                <a:solidFill>
                  <a:srgbClr val="002E97"/>
                </a:solidFill>
                <a:latin typeface="Arial" panose="020B0604020202020204" pitchFamily="34" charset="0"/>
                <a:cs typeface="Arial" panose="020B0604020202020204" pitchFamily="34" charset="0"/>
              </a:rPr>
              <a:t>s</a:t>
            </a:r>
            <a:r>
              <a:rPr spc="-5" dirty="0">
                <a:solidFill>
                  <a:srgbClr val="002E97"/>
                </a:solidFill>
                <a:latin typeface="Arial" panose="020B0604020202020204" pitchFamily="34" charset="0"/>
                <a:cs typeface="Arial" panose="020B0604020202020204" pitchFamily="34" charset="0"/>
              </a:rPr>
              <a:t>,</a:t>
            </a:r>
            <a:r>
              <a:rPr spc="25"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10</a:t>
            </a:r>
            <a:r>
              <a:rPr spc="-10"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s</a:t>
            </a:r>
            <a:r>
              <a:rPr spc="-25" dirty="0">
                <a:solidFill>
                  <a:srgbClr val="002E97"/>
                </a:solidFill>
                <a:latin typeface="Arial" panose="020B0604020202020204" pitchFamily="34" charset="0"/>
                <a:cs typeface="Arial" panose="020B0604020202020204" pitchFamily="34" charset="0"/>
              </a:rPr>
              <a:t>e</a:t>
            </a:r>
            <a:r>
              <a:rPr spc="-10" dirty="0">
                <a:solidFill>
                  <a:srgbClr val="002E97"/>
                </a:solidFill>
                <a:latin typeface="Arial" panose="020B0604020202020204" pitchFamily="34" charset="0"/>
                <a:cs typeface="Arial" panose="020B0604020202020204" pitchFamily="34" charset="0"/>
              </a:rPr>
              <a:t>ts</a:t>
            </a:r>
            <a:r>
              <a:rPr spc="20" dirty="0">
                <a:solidFill>
                  <a:srgbClr val="002E97"/>
                </a:solidFill>
                <a:latin typeface="Arial" panose="020B0604020202020204" pitchFamily="34" charset="0"/>
                <a:cs typeface="Arial" panose="020B0604020202020204" pitchFamily="34" charset="0"/>
              </a:rPr>
              <a:t> </a:t>
            </a:r>
            <a:r>
              <a:rPr spc="-10" dirty="0">
                <a:solidFill>
                  <a:srgbClr val="002E97"/>
                </a:solidFill>
                <a:latin typeface="Arial" panose="020B0604020202020204" pitchFamily="34" charset="0"/>
                <a:cs typeface="Arial" panose="020B0604020202020204" pitchFamily="34" charset="0"/>
              </a:rPr>
              <a:t>each)</a:t>
            </a:r>
            <a:endParaRPr dirty="0">
              <a:solidFill>
                <a:srgbClr val="002E97"/>
              </a:solidFill>
              <a:latin typeface="Arial" panose="020B0604020202020204" pitchFamily="34" charset="0"/>
              <a:cs typeface="Arial" panose="020B0604020202020204" pitchFamily="34" charset="0"/>
            </a:endParaRPr>
          </a:p>
          <a:p>
            <a:pPr marL="755650" lvl="1" indent="-285750">
              <a:spcBef>
                <a:spcPts val="480"/>
              </a:spcBef>
              <a:buFont typeface="Arial"/>
              <a:buChar char="–"/>
              <a:tabLst>
                <a:tab pos="755650" algn="l"/>
              </a:tabLst>
              <a:defRPr/>
            </a:pPr>
            <a:r>
              <a:rPr spc="-45" dirty="0">
                <a:solidFill>
                  <a:srgbClr val="002E97"/>
                </a:solidFill>
                <a:latin typeface="Arial" panose="020B0604020202020204" pitchFamily="34" charset="0"/>
                <a:cs typeface="Arial" panose="020B0604020202020204" pitchFamily="34" charset="0"/>
              </a:rPr>
              <a:t>E</a:t>
            </a:r>
            <a:r>
              <a:rPr spc="-10" dirty="0">
                <a:solidFill>
                  <a:srgbClr val="002E97"/>
                </a:solidFill>
                <a:latin typeface="Arial" panose="020B0604020202020204" pitchFamily="34" charset="0"/>
                <a:cs typeface="Arial" panose="020B0604020202020204" pitchFamily="34" charset="0"/>
              </a:rPr>
              <a:t>ach</a:t>
            </a:r>
            <a:r>
              <a:rPr dirty="0">
                <a:solidFill>
                  <a:srgbClr val="002E97"/>
                </a:solidFill>
                <a:latin typeface="Arial" panose="020B0604020202020204" pitchFamily="34" charset="0"/>
                <a:cs typeface="Arial" panose="020B0604020202020204" pitchFamily="34" charset="0"/>
              </a:rPr>
              <a:t> </a:t>
            </a:r>
            <a:r>
              <a:rPr spc="-10" dirty="0">
                <a:solidFill>
                  <a:srgbClr val="002E97"/>
                </a:solidFill>
                <a:latin typeface="Arial" panose="020B0604020202020204" pitchFamily="34" charset="0"/>
                <a:cs typeface="Arial" panose="020B0604020202020204" pitchFamily="34" charset="0"/>
              </a:rPr>
              <a:t>pa</a:t>
            </a:r>
            <a:r>
              <a:rPr spc="-15" dirty="0">
                <a:solidFill>
                  <a:srgbClr val="002E97"/>
                </a:solidFill>
                <a:latin typeface="Arial" panose="020B0604020202020204" pitchFamily="34" charset="0"/>
                <a:cs typeface="Arial" panose="020B0604020202020204" pitchFamily="34" charset="0"/>
              </a:rPr>
              <a:t>r</a:t>
            </a:r>
            <a:r>
              <a:rPr spc="-10" dirty="0">
                <a:solidFill>
                  <a:srgbClr val="002E97"/>
                </a:solidFill>
                <a:latin typeface="Arial" panose="020B0604020202020204" pitchFamily="34" charset="0"/>
                <a:cs typeface="Arial" panose="020B0604020202020204" pitchFamily="34" charset="0"/>
              </a:rPr>
              <a:t>ty</a:t>
            </a:r>
            <a:r>
              <a:rPr spc="5"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o</a:t>
            </a:r>
            <a:r>
              <a:rPr spc="-30" dirty="0">
                <a:solidFill>
                  <a:srgbClr val="002E97"/>
                </a:solidFill>
                <a:latin typeface="Arial" panose="020B0604020202020204" pitchFamily="34" charset="0"/>
                <a:cs typeface="Arial" panose="020B0604020202020204" pitchFamily="34" charset="0"/>
              </a:rPr>
              <a:t>b</a:t>
            </a:r>
            <a:r>
              <a:rPr spc="-15" dirty="0">
                <a:solidFill>
                  <a:srgbClr val="002E97"/>
                </a:solidFill>
                <a:latin typeface="Arial" panose="020B0604020202020204" pitchFamily="34" charset="0"/>
                <a:cs typeface="Arial" panose="020B0604020202020204" pitchFamily="34" charset="0"/>
              </a:rPr>
              <a:t>s</a:t>
            </a:r>
            <a:r>
              <a:rPr spc="-10" dirty="0">
                <a:solidFill>
                  <a:srgbClr val="002E97"/>
                </a:solidFill>
                <a:latin typeface="Arial" panose="020B0604020202020204" pitchFamily="34" charset="0"/>
                <a:cs typeface="Arial" panose="020B0604020202020204" pitchFamily="34" charset="0"/>
              </a:rPr>
              <a:t>e</a:t>
            </a:r>
            <a:r>
              <a:rPr dirty="0">
                <a:solidFill>
                  <a:srgbClr val="002E97"/>
                </a:solidFill>
                <a:latin typeface="Arial" panose="020B0604020202020204" pitchFamily="34" charset="0"/>
                <a:cs typeface="Arial" panose="020B0604020202020204" pitchFamily="34" charset="0"/>
              </a:rPr>
              <a:t>r</a:t>
            </a:r>
            <a:r>
              <a:rPr spc="-35" dirty="0">
                <a:solidFill>
                  <a:srgbClr val="002E97"/>
                </a:solidFill>
                <a:latin typeface="Arial" panose="020B0604020202020204" pitchFamily="34" charset="0"/>
                <a:cs typeface="Arial" panose="020B0604020202020204" pitchFamily="34" charset="0"/>
              </a:rPr>
              <a:t>v</a:t>
            </a:r>
            <a:r>
              <a:rPr spc="-15" dirty="0">
                <a:solidFill>
                  <a:srgbClr val="002E97"/>
                </a:solidFill>
                <a:latin typeface="Arial" panose="020B0604020202020204" pitchFamily="34" charset="0"/>
                <a:cs typeface="Arial" panose="020B0604020202020204" pitchFamily="34" charset="0"/>
              </a:rPr>
              <a:t>ed</a:t>
            </a:r>
            <a:r>
              <a:rPr spc="10"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10</a:t>
            </a:r>
            <a:r>
              <a:rPr spc="-5" dirty="0">
                <a:solidFill>
                  <a:srgbClr val="002E97"/>
                </a:solidFill>
                <a:latin typeface="Arial" panose="020B0604020202020204" pitchFamily="34" charset="0"/>
                <a:cs typeface="Arial" panose="020B0604020202020204" pitchFamily="34" charset="0"/>
              </a:rPr>
              <a:t> </a:t>
            </a:r>
            <a:r>
              <a:rPr spc="-40" dirty="0">
                <a:solidFill>
                  <a:srgbClr val="002E97"/>
                </a:solidFill>
                <a:latin typeface="Arial" panose="020B0604020202020204" pitchFamily="34" charset="0"/>
                <a:cs typeface="Arial" panose="020B0604020202020204" pitchFamily="34" charset="0"/>
              </a:rPr>
              <a:t>s</a:t>
            </a:r>
            <a:r>
              <a:rPr spc="-35" dirty="0">
                <a:solidFill>
                  <a:srgbClr val="002E97"/>
                </a:solidFill>
                <a:latin typeface="Arial" panose="020B0604020202020204" pitchFamily="34" charset="0"/>
                <a:cs typeface="Arial" panose="020B0604020202020204" pitchFamily="34" charset="0"/>
              </a:rPr>
              <a:t>t</a:t>
            </a:r>
            <a:r>
              <a:rPr spc="-30" dirty="0">
                <a:solidFill>
                  <a:srgbClr val="002E97"/>
                </a:solidFill>
                <a:latin typeface="Arial" panose="020B0604020202020204" pitchFamily="34" charset="0"/>
                <a:cs typeface="Arial" panose="020B0604020202020204" pitchFamily="34" charset="0"/>
              </a:rPr>
              <a:t>a</a:t>
            </a:r>
            <a:r>
              <a:rPr spc="-10" dirty="0">
                <a:solidFill>
                  <a:srgbClr val="002E97"/>
                </a:solidFill>
                <a:latin typeface="Arial" panose="020B0604020202020204" pitchFamily="34" charset="0"/>
                <a:cs typeface="Arial" panose="020B0604020202020204" pitchFamily="34" charset="0"/>
              </a:rPr>
              <a:t>tions</a:t>
            </a:r>
            <a:r>
              <a:rPr spc="20" dirty="0">
                <a:solidFill>
                  <a:srgbClr val="002E97"/>
                </a:solidFill>
                <a:latin typeface="Arial" panose="020B0604020202020204" pitchFamily="34" charset="0"/>
                <a:cs typeface="Arial" panose="020B0604020202020204" pitchFamily="34" charset="0"/>
              </a:rPr>
              <a:t> </a:t>
            </a:r>
            <a:r>
              <a:rPr spc="-10" dirty="0">
                <a:solidFill>
                  <a:srgbClr val="002E97"/>
                </a:solidFill>
                <a:latin typeface="Arial" panose="020B0604020202020204" pitchFamily="34" charset="0"/>
                <a:cs typeface="Arial" panose="020B0604020202020204" pitchFamily="34" charset="0"/>
              </a:rPr>
              <a:t>each</a:t>
            </a:r>
            <a:r>
              <a:rPr spc="10"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d</a:t>
            </a:r>
            <a:r>
              <a:rPr spc="-45" dirty="0">
                <a:solidFill>
                  <a:srgbClr val="002E97"/>
                </a:solidFill>
                <a:latin typeface="Arial" panose="020B0604020202020204" pitchFamily="34" charset="0"/>
                <a:cs typeface="Arial" panose="020B0604020202020204" pitchFamily="34" charset="0"/>
              </a:rPr>
              <a:t>a</a:t>
            </a:r>
            <a:r>
              <a:rPr spc="-10" dirty="0">
                <a:solidFill>
                  <a:srgbClr val="002E97"/>
                </a:solidFill>
                <a:latin typeface="Arial" panose="020B0604020202020204" pitchFamily="34" charset="0"/>
                <a:cs typeface="Arial" panose="020B0604020202020204" pitchFamily="34" charset="0"/>
              </a:rPr>
              <a:t>y</a:t>
            </a:r>
            <a:endParaRPr dirty="0">
              <a:solidFill>
                <a:srgbClr val="002E97"/>
              </a:solidFill>
              <a:latin typeface="Arial" panose="020B0604020202020204" pitchFamily="34" charset="0"/>
              <a:cs typeface="Arial" panose="020B0604020202020204" pitchFamily="34" charset="0"/>
            </a:endParaRPr>
          </a:p>
          <a:p>
            <a:pPr marL="755650" lvl="1" indent="-285750">
              <a:spcBef>
                <a:spcPts val="480"/>
              </a:spcBef>
              <a:buFont typeface="Arial"/>
              <a:buChar char="–"/>
              <a:tabLst>
                <a:tab pos="755650" algn="l"/>
              </a:tabLst>
              <a:defRPr/>
            </a:pPr>
            <a:r>
              <a:rPr lang="en-US" spc="-15" dirty="0">
                <a:solidFill>
                  <a:srgbClr val="002E97"/>
                </a:solidFill>
                <a:latin typeface="Arial" panose="020B0604020202020204" pitchFamily="34" charset="0"/>
                <a:cs typeface="Arial" panose="020B0604020202020204" pitchFamily="34" charset="0"/>
              </a:rPr>
              <a:t>Each station continuously collected data for 2-3 days</a:t>
            </a:r>
            <a:endParaRPr dirty="0">
              <a:solidFill>
                <a:srgbClr val="002E97"/>
              </a:solidFill>
              <a:latin typeface="Arial" panose="020B0604020202020204" pitchFamily="34" charset="0"/>
              <a:cs typeface="Arial" panose="020B0604020202020204" pitchFamily="34" charset="0"/>
            </a:endParaRPr>
          </a:p>
          <a:p>
            <a:pPr marL="755650" lvl="1" indent="-285750">
              <a:spcBef>
                <a:spcPts val="480"/>
              </a:spcBef>
              <a:buFont typeface="Arial"/>
              <a:buChar char="–"/>
              <a:tabLst>
                <a:tab pos="755650" algn="l"/>
              </a:tabLst>
              <a:defRPr/>
            </a:pPr>
            <a:r>
              <a:rPr spc="-20" dirty="0">
                <a:solidFill>
                  <a:srgbClr val="002E97"/>
                </a:solidFill>
                <a:latin typeface="Arial" panose="020B0604020202020204" pitchFamily="34" charset="0"/>
                <a:cs typeface="Arial" panose="020B0604020202020204" pitchFamily="34" charset="0"/>
              </a:rPr>
              <a:t>P</a:t>
            </a:r>
            <a:r>
              <a:rPr spc="-45" dirty="0">
                <a:solidFill>
                  <a:srgbClr val="002E97"/>
                </a:solidFill>
                <a:latin typeface="Arial" panose="020B0604020202020204" pitchFamily="34" charset="0"/>
                <a:cs typeface="Arial" panose="020B0604020202020204" pitchFamily="34" charset="0"/>
              </a:rPr>
              <a:t>r</a:t>
            </a:r>
            <a:r>
              <a:rPr spc="-10" dirty="0">
                <a:solidFill>
                  <a:srgbClr val="002E97"/>
                </a:solidFill>
                <a:latin typeface="Arial" panose="020B0604020202020204" pitchFamily="34" charset="0"/>
                <a:cs typeface="Arial" panose="020B0604020202020204" pitchFamily="34" charset="0"/>
              </a:rPr>
              <a:t>oject</a:t>
            </a:r>
            <a:r>
              <a:rPr spc="5" dirty="0">
                <a:solidFill>
                  <a:srgbClr val="002E97"/>
                </a:solidFill>
                <a:latin typeface="Arial" panose="020B0604020202020204" pitchFamily="34" charset="0"/>
                <a:cs typeface="Arial" panose="020B0604020202020204" pitchFamily="34" charset="0"/>
              </a:rPr>
              <a:t> </a:t>
            </a:r>
            <a:r>
              <a:rPr spc="-15" dirty="0">
                <a:solidFill>
                  <a:srgbClr val="002E97"/>
                </a:solidFill>
                <a:latin typeface="Arial" panose="020B0604020202020204" pitchFamily="34" charset="0"/>
                <a:cs typeface="Arial" panose="020B0604020202020204" pitchFamily="34" charset="0"/>
              </a:rPr>
              <a:t>p</a:t>
            </a:r>
            <a:r>
              <a:rPr spc="-45" dirty="0">
                <a:solidFill>
                  <a:srgbClr val="002E97"/>
                </a:solidFill>
                <a:latin typeface="Arial" panose="020B0604020202020204" pitchFamily="34" charset="0"/>
                <a:cs typeface="Arial" panose="020B0604020202020204" pitchFamily="34" charset="0"/>
              </a:rPr>
              <a:t>r</a:t>
            </a:r>
            <a:r>
              <a:rPr spc="-10" dirty="0">
                <a:solidFill>
                  <a:srgbClr val="002E97"/>
                </a:solidFill>
                <a:latin typeface="Arial" panose="020B0604020202020204" pitchFamily="34" charset="0"/>
                <a:cs typeface="Arial" panose="020B0604020202020204" pitchFamily="34" charset="0"/>
              </a:rPr>
              <a:t>oce</a:t>
            </a:r>
            <a:r>
              <a:rPr spc="-15" dirty="0">
                <a:solidFill>
                  <a:srgbClr val="002E97"/>
                </a:solidFill>
                <a:latin typeface="Arial" panose="020B0604020202020204" pitchFamily="34" charset="0"/>
                <a:cs typeface="Arial" panose="020B0604020202020204" pitchFamily="34" charset="0"/>
              </a:rPr>
              <a:t>ssed</a:t>
            </a:r>
            <a:r>
              <a:rPr spc="20" dirty="0">
                <a:solidFill>
                  <a:srgbClr val="002E97"/>
                </a:solidFill>
                <a:latin typeface="Arial" panose="020B0604020202020204" pitchFamily="34" charset="0"/>
                <a:cs typeface="Arial" panose="020B0604020202020204" pitchFamily="34" charset="0"/>
              </a:rPr>
              <a:t> </a:t>
            </a:r>
            <a:r>
              <a:rPr spc="-20" dirty="0">
                <a:solidFill>
                  <a:srgbClr val="002E97"/>
                </a:solidFill>
                <a:latin typeface="Arial" panose="020B0604020202020204" pitchFamily="34" charset="0"/>
                <a:cs typeface="Arial" panose="020B0604020202020204" pitchFamily="34" charset="0"/>
              </a:rPr>
              <a:t>w</a:t>
            </a:r>
            <a:r>
              <a:rPr spc="-5" dirty="0">
                <a:solidFill>
                  <a:srgbClr val="002E97"/>
                </a:solidFill>
                <a:latin typeface="Arial" panose="020B0604020202020204" pitchFamily="34" charset="0"/>
                <a:cs typeface="Arial" panose="020B0604020202020204" pitchFamily="34" charset="0"/>
              </a:rPr>
              <a:t>i</a:t>
            </a:r>
            <a:r>
              <a:rPr spc="-10" dirty="0">
                <a:solidFill>
                  <a:srgbClr val="002E97"/>
                </a:solidFill>
                <a:latin typeface="Arial" panose="020B0604020202020204" pitchFamily="34" charset="0"/>
                <a:cs typeface="Arial" panose="020B0604020202020204" pitchFamily="34" charset="0"/>
              </a:rPr>
              <a:t>th</a:t>
            </a:r>
            <a:r>
              <a:rPr dirty="0">
                <a:solidFill>
                  <a:srgbClr val="002E97"/>
                </a:solidFill>
                <a:latin typeface="Arial" panose="020B0604020202020204" pitchFamily="34" charset="0"/>
                <a:cs typeface="Arial" panose="020B0604020202020204" pitchFamily="34" charset="0"/>
              </a:rPr>
              <a:t> </a:t>
            </a:r>
            <a:r>
              <a:rPr spc="-20" dirty="0">
                <a:solidFill>
                  <a:srgbClr val="002E97"/>
                </a:solidFill>
                <a:latin typeface="Arial" panose="020B0604020202020204" pitchFamily="34" charset="0"/>
                <a:cs typeface="Arial" panose="020B0604020202020204" pitchFamily="34" charset="0"/>
              </a:rPr>
              <a:t>OP</a:t>
            </a:r>
            <a:r>
              <a:rPr spc="-15" dirty="0">
                <a:solidFill>
                  <a:srgbClr val="002E97"/>
                </a:solidFill>
                <a:latin typeface="Arial" panose="020B0604020202020204" pitchFamily="34" charset="0"/>
                <a:cs typeface="Arial" panose="020B0604020202020204" pitchFamily="34" charset="0"/>
              </a:rPr>
              <a:t>US</a:t>
            </a:r>
            <a:r>
              <a:rPr spc="20" dirty="0">
                <a:solidFill>
                  <a:srgbClr val="002E97"/>
                </a:solidFill>
                <a:latin typeface="Arial" panose="020B0604020202020204" pitchFamily="34" charset="0"/>
                <a:cs typeface="Arial" panose="020B0604020202020204" pitchFamily="34" charset="0"/>
              </a:rPr>
              <a:t> </a:t>
            </a:r>
            <a:r>
              <a:rPr spc="-20" dirty="0">
                <a:solidFill>
                  <a:srgbClr val="002E97"/>
                </a:solidFill>
                <a:latin typeface="Arial" panose="020B0604020202020204" pitchFamily="34" charset="0"/>
                <a:cs typeface="Arial" panose="020B0604020202020204" pitchFamily="34" charset="0"/>
              </a:rPr>
              <a:t>P</a:t>
            </a:r>
            <a:r>
              <a:rPr spc="-45" dirty="0">
                <a:solidFill>
                  <a:srgbClr val="002E97"/>
                </a:solidFill>
                <a:latin typeface="Arial" panose="020B0604020202020204" pitchFamily="34" charset="0"/>
                <a:cs typeface="Arial" panose="020B0604020202020204" pitchFamily="34" charset="0"/>
              </a:rPr>
              <a:t>r</a:t>
            </a:r>
            <a:r>
              <a:rPr spc="-10" dirty="0">
                <a:solidFill>
                  <a:srgbClr val="002E97"/>
                </a:solidFill>
                <a:latin typeface="Arial" panose="020B0604020202020204" pitchFamily="34" charset="0"/>
                <a:cs typeface="Arial" panose="020B0604020202020204" pitchFamily="34" charset="0"/>
              </a:rPr>
              <a:t>ojects</a:t>
            </a:r>
            <a:endParaRPr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4AF94F6-0D57-4481-9CFF-9313A0A1A9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855" b="25113"/>
          <a:stretch/>
        </p:blipFill>
        <p:spPr>
          <a:xfrm>
            <a:off x="2472631" y="1098757"/>
            <a:ext cx="4230292" cy="1777524"/>
          </a:xfrm>
          <a:prstGeom prst="rect">
            <a:avLst/>
          </a:prstGeom>
        </p:spPr>
      </p:pic>
    </p:spTree>
    <p:extLst>
      <p:ext uri="{BB962C8B-B14F-4D97-AF65-F5344CB8AC3E}">
        <p14:creationId xmlns:p14="http://schemas.microsoft.com/office/powerpoint/2010/main" val="4147058631"/>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Bench Marks Occupied</a:t>
            </a:r>
          </a:p>
        </p:txBody>
      </p:sp>
      <p:cxnSp>
        <p:nvCxnSpPr>
          <p:cNvPr id="9" name="Straight Connector 8">
            <a:extLst>
              <a:ext uri="{FF2B5EF4-FFF2-40B4-BE49-F238E27FC236}">
                <a16:creationId xmlns:a16="http://schemas.microsoft.com/office/drawing/2014/main" id="{CE5ACF0B-FA31-473D-AC4E-919D5CC3F893}"/>
              </a:ext>
            </a:extLst>
          </p:cNvPr>
          <p:cNvCxnSpPr/>
          <p:nvPr/>
        </p:nvCxnSpPr>
        <p:spPr>
          <a:xfrm>
            <a:off x="4484218" y="1528882"/>
            <a:ext cx="0" cy="340887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7BE29BF7-FB3A-4BF4-8B84-BFF220C51B00}"/>
              </a:ext>
            </a:extLst>
          </p:cNvPr>
          <p:cNvSpPr/>
          <p:nvPr/>
        </p:nvSpPr>
        <p:spPr>
          <a:xfrm>
            <a:off x="530317" y="3364695"/>
            <a:ext cx="3024872" cy="1200329"/>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Designation:     VAIL PASS</a:t>
            </a:r>
          </a:p>
          <a:p>
            <a:r>
              <a:rPr lang="en-US" dirty="0">
                <a:solidFill>
                  <a:srgbClr val="002E97"/>
                </a:solidFill>
                <a:latin typeface="Arial" panose="020B0604020202020204" pitchFamily="34" charset="0"/>
                <a:cs typeface="Arial" panose="020B0604020202020204" pitchFamily="34" charset="0"/>
              </a:rPr>
              <a:t>PID:                  AB2084</a:t>
            </a:r>
          </a:p>
          <a:p>
            <a:r>
              <a:rPr lang="en-US" dirty="0">
                <a:solidFill>
                  <a:srgbClr val="002E97"/>
                </a:solidFill>
                <a:latin typeface="Arial" panose="020B0604020202020204" pitchFamily="34" charset="0"/>
                <a:cs typeface="Arial" panose="020B0604020202020204" pitchFamily="34" charset="0"/>
              </a:rPr>
              <a:t>Vertical Order:  1st</a:t>
            </a:r>
          </a:p>
          <a:p>
            <a:r>
              <a:rPr lang="en-US" dirty="0">
                <a:solidFill>
                  <a:srgbClr val="002E97"/>
                </a:solidFill>
                <a:latin typeface="Arial" panose="020B0604020202020204" pitchFamily="34" charset="0"/>
                <a:cs typeface="Arial" panose="020B0604020202020204" pitchFamily="34" charset="0"/>
              </a:rPr>
              <a:t>Vertical Class:   II</a:t>
            </a:r>
          </a:p>
        </p:txBody>
      </p:sp>
      <p:sp>
        <p:nvSpPr>
          <p:cNvPr id="13" name="Rectangle 12">
            <a:extLst>
              <a:ext uri="{FF2B5EF4-FFF2-40B4-BE49-F238E27FC236}">
                <a16:creationId xmlns:a16="http://schemas.microsoft.com/office/drawing/2014/main" id="{DEA0F3D2-1A98-456E-9C56-B59C2DCD5D3C}"/>
              </a:ext>
            </a:extLst>
          </p:cNvPr>
          <p:cNvSpPr/>
          <p:nvPr/>
        </p:nvSpPr>
        <p:spPr>
          <a:xfrm>
            <a:off x="5203511" y="3364695"/>
            <a:ext cx="3024872" cy="1200329"/>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Designation:     T 280</a:t>
            </a:r>
          </a:p>
          <a:p>
            <a:r>
              <a:rPr lang="en-US" dirty="0">
                <a:solidFill>
                  <a:srgbClr val="002E97"/>
                </a:solidFill>
                <a:latin typeface="Arial" panose="020B0604020202020204" pitchFamily="34" charset="0"/>
                <a:cs typeface="Arial" panose="020B0604020202020204" pitchFamily="34" charset="0"/>
              </a:rPr>
              <a:t>PID:                  KL0004</a:t>
            </a:r>
          </a:p>
          <a:p>
            <a:r>
              <a:rPr lang="en-US" dirty="0">
                <a:solidFill>
                  <a:srgbClr val="002E97"/>
                </a:solidFill>
                <a:latin typeface="Arial" panose="020B0604020202020204" pitchFamily="34" charset="0"/>
                <a:cs typeface="Arial" panose="020B0604020202020204" pitchFamily="34" charset="0"/>
              </a:rPr>
              <a:t>Vertical Order:  2nd</a:t>
            </a:r>
          </a:p>
          <a:p>
            <a:r>
              <a:rPr lang="en-US" dirty="0">
                <a:solidFill>
                  <a:srgbClr val="002E97"/>
                </a:solidFill>
                <a:latin typeface="Arial" panose="020B0604020202020204" pitchFamily="34" charset="0"/>
                <a:cs typeface="Arial" panose="020B0604020202020204" pitchFamily="34" charset="0"/>
              </a:rPr>
              <a:t>Vertical Class:  0</a:t>
            </a:r>
          </a:p>
        </p:txBody>
      </p:sp>
      <p:pic>
        <p:nvPicPr>
          <p:cNvPr id="3" name="Picture 2">
            <a:extLst>
              <a:ext uri="{FF2B5EF4-FFF2-40B4-BE49-F238E27FC236}">
                <a16:creationId xmlns:a16="http://schemas.microsoft.com/office/drawing/2014/main" id="{F5F4E9A7-9245-4C1C-9798-0DFC7FEA1E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87" t="10240" r="4304" b="8693"/>
          <a:stretch/>
        </p:blipFill>
        <p:spPr>
          <a:xfrm>
            <a:off x="302773" y="1381980"/>
            <a:ext cx="1613807" cy="1633872"/>
          </a:xfrm>
          <a:prstGeom prst="rect">
            <a:avLst/>
          </a:prstGeom>
        </p:spPr>
      </p:pic>
      <p:pic>
        <p:nvPicPr>
          <p:cNvPr id="6" name="Picture 5">
            <a:extLst>
              <a:ext uri="{FF2B5EF4-FFF2-40B4-BE49-F238E27FC236}">
                <a16:creationId xmlns:a16="http://schemas.microsoft.com/office/drawing/2014/main" id="{99544785-F3CB-46E3-8995-C760E6055D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640" t="36267" r="36640"/>
          <a:stretch/>
        </p:blipFill>
        <p:spPr>
          <a:xfrm>
            <a:off x="2273929" y="1381980"/>
            <a:ext cx="1786008" cy="1653626"/>
          </a:xfrm>
          <a:prstGeom prst="rect">
            <a:avLst/>
          </a:prstGeom>
        </p:spPr>
      </p:pic>
      <p:pic>
        <p:nvPicPr>
          <p:cNvPr id="10" name="Picture 9">
            <a:extLst>
              <a:ext uri="{FF2B5EF4-FFF2-40B4-BE49-F238E27FC236}">
                <a16:creationId xmlns:a16="http://schemas.microsoft.com/office/drawing/2014/main" id="{2A85C525-92CD-427B-9987-C68653C542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22" t="8107" r="5129" b="7555"/>
          <a:stretch/>
        </p:blipFill>
        <p:spPr>
          <a:xfrm>
            <a:off x="4779230" y="1381980"/>
            <a:ext cx="1650404" cy="1633872"/>
          </a:xfrm>
          <a:prstGeom prst="rect">
            <a:avLst/>
          </a:prstGeom>
        </p:spPr>
      </p:pic>
      <p:pic>
        <p:nvPicPr>
          <p:cNvPr id="17" name="Picture 16">
            <a:extLst>
              <a:ext uri="{FF2B5EF4-FFF2-40B4-BE49-F238E27FC236}">
                <a16:creationId xmlns:a16="http://schemas.microsoft.com/office/drawing/2014/main" id="{19A5A030-566D-41ED-B779-E94669E9A4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880" t="33725" r="28320"/>
          <a:stretch/>
        </p:blipFill>
        <p:spPr>
          <a:xfrm>
            <a:off x="6653852" y="1381981"/>
            <a:ext cx="1963454" cy="1633872"/>
          </a:xfrm>
          <a:prstGeom prst="rect">
            <a:avLst/>
          </a:prstGeom>
        </p:spPr>
      </p:pic>
    </p:spTree>
    <p:extLst>
      <p:ext uri="{BB962C8B-B14F-4D97-AF65-F5344CB8AC3E}">
        <p14:creationId xmlns:p14="http://schemas.microsoft.com/office/powerpoint/2010/main" val="4114368905"/>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Other Marks Occupied</a:t>
            </a:r>
          </a:p>
        </p:txBody>
      </p:sp>
      <p:cxnSp>
        <p:nvCxnSpPr>
          <p:cNvPr id="9" name="Straight Connector 8">
            <a:extLst>
              <a:ext uri="{FF2B5EF4-FFF2-40B4-BE49-F238E27FC236}">
                <a16:creationId xmlns:a16="http://schemas.microsoft.com/office/drawing/2014/main" id="{CE5ACF0B-FA31-473D-AC4E-919D5CC3F893}"/>
              </a:ext>
            </a:extLst>
          </p:cNvPr>
          <p:cNvCxnSpPr/>
          <p:nvPr/>
        </p:nvCxnSpPr>
        <p:spPr>
          <a:xfrm>
            <a:off x="2933396" y="1528882"/>
            <a:ext cx="0" cy="340887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7BE29BF7-FB3A-4BF4-8B84-BFF220C51B00}"/>
              </a:ext>
            </a:extLst>
          </p:cNvPr>
          <p:cNvSpPr/>
          <p:nvPr/>
        </p:nvSpPr>
        <p:spPr>
          <a:xfrm>
            <a:off x="67686" y="4322205"/>
            <a:ext cx="2741350" cy="584775"/>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Designation:     MCLAUREN</a:t>
            </a:r>
          </a:p>
          <a:p>
            <a:r>
              <a:rPr lang="en-US" sz="1600" dirty="0">
                <a:solidFill>
                  <a:srgbClr val="002E97"/>
                </a:solidFill>
                <a:latin typeface="Arial" panose="020B0604020202020204" pitchFamily="34" charset="0"/>
                <a:cs typeface="Arial" panose="020B0604020202020204" pitchFamily="34" charset="0"/>
              </a:rPr>
              <a:t>PID:                  AB2082</a:t>
            </a:r>
          </a:p>
        </p:txBody>
      </p:sp>
      <p:sp>
        <p:nvSpPr>
          <p:cNvPr id="13" name="Rectangle 12">
            <a:extLst>
              <a:ext uri="{FF2B5EF4-FFF2-40B4-BE49-F238E27FC236}">
                <a16:creationId xmlns:a16="http://schemas.microsoft.com/office/drawing/2014/main" id="{DEA0F3D2-1A98-456E-9C56-B59C2DCD5D3C}"/>
              </a:ext>
            </a:extLst>
          </p:cNvPr>
          <p:cNvSpPr/>
          <p:nvPr/>
        </p:nvSpPr>
        <p:spPr>
          <a:xfrm>
            <a:off x="3193187" y="4322205"/>
            <a:ext cx="2717632" cy="584775"/>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Designation:     SPRADDLE</a:t>
            </a:r>
          </a:p>
          <a:p>
            <a:r>
              <a:rPr lang="en-US" sz="1600" dirty="0">
                <a:solidFill>
                  <a:srgbClr val="002E97"/>
                </a:solidFill>
                <a:latin typeface="Arial" panose="020B0604020202020204" pitchFamily="34" charset="0"/>
                <a:cs typeface="Arial" panose="020B0604020202020204" pitchFamily="34" charset="0"/>
              </a:rPr>
              <a:t>PID:                  AB2083</a:t>
            </a:r>
          </a:p>
        </p:txBody>
      </p:sp>
      <p:cxnSp>
        <p:nvCxnSpPr>
          <p:cNvPr id="10" name="Straight Connector 9">
            <a:extLst>
              <a:ext uri="{FF2B5EF4-FFF2-40B4-BE49-F238E27FC236}">
                <a16:creationId xmlns:a16="http://schemas.microsoft.com/office/drawing/2014/main" id="{307A78FF-98D4-40C0-8EC3-C47B32649365}"/>
              </a:ext>
            </a:extLst>
          </p:cNvPr>
          <p:cNvCxnSpPr/>
          <p:nvPr/>
        </p:nvCxnSpPr>
        <p:spPr>
          <a:xfrm>
            <a:off x="6049671" y="1528882"/>
            <a:ext cx="0" cy="340887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40BAB9DB-88BA-4230-97FC-939FA9F4A36F}"/>
              </a:ext>
            </a:extLst>
          </p:cNvPr>
          <p:cNvSpPr/>
          <p:nvPr/>
        </p:nvSpPr>
        <p:spPr>
          <a:xfrm>
            <a:off x="6270441" y="4312792"/>
            <a:ext cx="2488700" cy="584775"/>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Designation:     GPS 004</a:t>
            </a:r>
          </a:p>
          <a:p>
            <a:r>
              <a:rPr lang="en-US" sz="1600" dirty="0">
                <a:solidFill>
                  <a:srgbClr val="002E97"/>
                </a:solidFill>
                <a:latin typeface="Arial" panose="020B0604020202020204" pitchFamily="34" charset="0"/>
                <a:cs typeface="Arial" panose="020B0604020202020204" pitchFamily="34" charset="0"/>
              </a:rPr>
              <a:t>PID:                  AH7730</a:t>
            </a:r>
          </a:p>
        </p:txBody>
      </p:sp>
      <p:pic>
        <p:nvPicPr>
          <p:cNvPr id="4" name="Picture 3">
            <a:extLst>
              <a:ext uri="{FF2B5EF4-FFF2-40B4-BE49-F238E27FC236}">
                <a16:creationId xmlns:a16="http://schemas.microsoft.com/office/drawing/2014/main" id="{13C7AECA-50CA-423B-9B9B-D568814891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6" t="8249" r="10675" b="4599"/>
          <a:stretch/>
        </p:blipFill>
        <p:spPr>
          <a:xfrm>
            <a:off x="811361" y="1309427"/>
            <a:ext cx="1331993" cy="1439568"/>
          </a:xfrm>
          <a:prstGeom prst="rect">
            <a:avLst/>
          </a:prstGeom>
        </p:spPr>
      </p:pic>
      <p:pic>
        <p:nvPicPr>
          <p:cNvPr id="7" name="Picture 6">
            <a:extLst>
              <a:ext uri="{FF2B5EF4-FFF2-40B4-BE49-F238E27FC236}">
                <a16:creationId xmlns:a16="http://schemas.microsoft.com/office/drawing/2014/main" id="{5B46CD07-6DB9-494A-ADFA-322F4D9305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36" t="24169" r="19035"/>
          <a:stretch/>
        </p:blipFill>
        <p:spPr>
          <a:xfrm>
            <a:off x="537353" y="2920905"/>
            <a:ext cx="1880007" cy="1229390"/>
          </a:xfrm>
          <a:prstGeom prst="rect">
            <a:avLst/>
          </a:prstGeom>
        </p:spPr>
      </p:pic>
      <p:pic>
        <p:nvPicPr>
          <p:cNvPr id="14" name="Picture 13">
            <a:extLst>
              <a:ext uri="{FF2B5EF4-FFF2-40B4-BE49-F238E27FC236}">
                <a16:creationId xmlns:a16="http://schemas.microsoft.com/office/drawing/2014/main" id="{8DD01638-0FB8-4A62-92D1-16C3762D5A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85" t="9245" r="7531" b="11682"/>
          <a:stretch/>
        </p:blipFill>
        <p:spPr>
          <a:xfrm>
            <a:off x="3832967" y="1309425"/>
            <a:ext cx="1426661" cy="1439569"/>
          </a:xfrm>
          <a:prstGeom prst="rect">
            <a:avLst/>
          </a:prstGeom>
        </p:spPr>
      </p:pic>
      <p:pic>
        <p:nvPicPr>
          <p:cNvPr id="18" name="Picture 17">
            <a:extLst>
              <a:ext uri="{FF2B5EF4-FFF2-40B4-BE49-F238E27FC236}">
                <a16:creationId xmlns:a16="http://schemas.microsoft.com/office/drawing/2014/main" id="{860987EC-40AA-48DD-BC85-4828CAD53B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2713" y="2852032"/>
            <a:ext cx="2487168" cy="1399032"/>
          </a:xfrm>
          <a:prstGeom prst="rect">
            <a:avLst/>
          </a:prstGeom>
        </p:spPr>
      </p:pic>
      <p:pic>
        <p:nvPicPr>
          <p:cNvPr id="22" name="Picture 21">
            <a:extLst>
              <a:ext uri="{FF2B5EF4-FFF2-40B4-BE49-F238E27FC236}">
                <a16:creationId xmlns:a16="http://schemas.microsoft.com/office/drawing/2014/main" id="{3C2FE724-ADB7-404F-86BD-93FD8E77B9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33" t="4000" r="6118" b="6276"/>
          <a:stretch/>
        </p:blipFill>
        <p:spPr>
          <a:xfrm>
            <a:off x="6775469" y="1309425"/>
            <a:ext cx="1478645" cy="1439569"/>
          </a:xfrm>
          <a:prstGeom prst="rect">
            <a:avLst/>
          </a:prstGeom>
        </p:spPr>
      </p:pic>
      <p:pic>
        <p:nvPicPr>
          <p:cNvPr id="25" name="Picture 24">
            <a:extLst>
              <a:ext uri="{FF2B5EF4-FFF2-40B4-BE49-F238E27FC236}">
                <a16:creationId xmlns:a16="http://schemas.microsoft.com/office/drawing/2014/main" id="{71965A40-FD2B-47AB-83BB-CB61046FA7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8855" y="2851171"/>
            <a:ext cx="2488699" cy="1399893"/>
          </a:xfrm>
          <a:prstGeom prst="rect">
            <a:avLst/>
          </a:prstGeom>
        </p:spPr>
      </p:pic>
    </p:spTree>
    <p:extLst>
      <p:ext uri="{BB962C8B-B14F-4D97-AF65-F5344CB8AC3E}">
        <p14:creationId xmlns:p14="http://schemas.microsoft.com/office/powerpoint/2010/main" val="2775068231"/>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562267"/>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Other Marks Occupied</a:t>
            </a:r>
          </a:p>
        </p:txBody>
      </p:sp>
      <p:cxnSp>
        <p:nvCxnSpPr>
          <p:cNvPr id="9" name="Straight Connector 8">
            <a:extLst>
              <a:ext uri="{FF2B5EF4-FFF2-40B4-BE49-F238E27FC236}">
                <a16:creationId xmlns:a16="http://schemas.microsoft.com/office/drawing/2014/main" id="{CE5ACF0B-FA31-473D-AC4E-919D5CC3F893}"/>
              </a:ext>
            </a:extLst>
          </p:cNvPr>
          <p:cNvCxnSpPr/>
          <p:nvPr/>
        </p:nvCxnSpPr>
        <p:spPr>
          <a:xfrm>
            <a:off x="2275029" y="1528882"/>
            <a:ext cx="0" cy="340887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7BE29BF7-FB3A-4BF4-8B84-BFF220C51B00}"/>
              </a:ext>
            </a:extLst>
          </p:cNvPr>
          <p:cNvSpPr/>
          <p:nvPr/>
        </p:nvSpPr>
        <p:spPr>
          <a:xfrm>
            <a:off x="67686" y="4322205"/>
            <a:ext cx="2741350"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Designation: GPS 005</a:t>
            </a:r>
          </a:p>
          <a:p>
            <a:r>
              <a:rPr lang="en-US" sz="1400" dirty="0">
                <a:solidFill>
                  <a:srgbClr val="002E97"/>
                </a:solidFill>
                <a:latin typeface="Arial" panose="020B0604020202020204" pitchFamily="34" charset="0"/>
                <a:cs typeface="Arial" panose="020B0604020202020204" pitchFamily="34" charset="0"/>
              </a:rPr>
              <a:t>PID:              AH7731</a:t>
            </a:r>
          </a:p>
        </p:txBody>
      </p:sp>
      <p:sp>
        <p:nvSpPr>
          <p:cNvPr id="13" name="Rectangle 12">
            <a:extLst>
              <a:ext uri="{FF2B5EF4-FFF2-40B4-BE49-F238E27FC236}">
                <a16:creationId xmlns:a16="http://schemas.microsoft.com/office/drawing/2014/main" id="{DEA0F3D2-1A98-456E-9C56-B59C2DCD5D3C}"/>
              </a:ext>
            </a:extLst>
          </p:cNvPr>
          <p:cNvSpPr/>
          <p:nvPr/>
        </p:nvSpPr>
        <p:spPr>
          <a:xfrm>
            <a:off x="2298747" y="4322205"/>
            <a:ext cx="2717632"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Designation: GPS 009</a:t>
            </a:r>
          </a:p>
          <a:p>
            <a:r>
              <a:rPr lang="en-US" sz="1400" dirty="0">
                <a:solidFill>
                  <a:srgbClr val="002E97"/>
                </a:solidFill>
                <a:latin typeface="Arial" panose="020B0604020202020204" pitchFamily="34" charset="0"/>
                <a:cs typeface="Arial" panose="020B0604020202020204" pitchFamily="34" charset="0"/>
              </a:rPr>
              <a:t>PID:              AH7735</a:t>
            </a:r>
          </a:p>
        </p:txBody>
      </p:sp>
      <p:cxnSp>
        <p:nvCxnSpPr>
          <p:cNvPr id="10" name="Straight Connector 9">
            <a:extLst>
              <a:ext uri="{FF2B5EF4-FFF2-40B4-BE49-F238E27FC236}">
                <a16:creationId xmlns:a16="http://schemas.microsoft.com/office/drawing/2014/main" id="{307A78FF-98D4-40C0-8EC3-C47B32649365}"/>
              </a:ext>
            </a:extLst>
          </p:cNvPr>
          <p:cNvCxnSpPr/>
          <p:nvPr/>
        </p:nvCxnSpPr>
        <p:spPr>
          <a:xfrm>
            <a:off x="4557370" y="1528882"/>
            <a:ext cx="0" cy="340887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40BAB9DB-88BA-4230-97FC-939FA9F4A36F}"/>
              </a:ext>
            </a:extLst>
          </p:cNvPr>
          <p:cNvSpPr/>
          <p:nvPr/>
        </p:nvSpPr>
        <p:spPr>
          <a:xfrm>
            <a:off x="4681729" y="4322205"/>
            <a:ext cx="2020523"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Designation: GAME ET</a:t>
            </a:r>
          </a:p>
          <a:p>
            <a:r>
              <a:rPr lang="en-US" sz="1400" dirty="0">
                <a:solidFill>
                  <a:srgbClr val="002E97"/>
                </a:solidFill>
                <a:latin typeface="Arial" panose="020B0604020202020204" pitchFamily="34" charset="0"/>
                <a:cs typeface="Arial" panose="020B0604020202020204" pitchFamily="34" charset="0"/>
              </a:rPr>
              <a:t>PID:              KL0616</a:t>
            </a:r>
          </a:p>
        </p:txBody>
      </p:sp>
      <p:cxnSp>
        <p:nvCxnSpPr>
          <p:cNvPr id="16" name="Straight Connector 15">
            <a:extLst>
              <a:ext uri="{FF2B5EF4-FFF2-40B4-BE49-F238E27FC236}">
                <a16:creationId xmlns:a16="http://schemas.microsoft.com/office/drawing/2014/main" id="{6447E0C1-EAF2-4A7C-8667-02C1FBB917FB}"/>
              </a:ext>
            </a:extLst>
          </p:cNvPr>
          <p:cNvCxnSpPr/>
          <p:nvPr/>
        </p:nvCxnSpPr>
        <p:spPr>
          <a:xfrm>
            <a:off x="6839711" y="1528882"/>
            <a:ext cx="0" cy="340887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7" name="Rectangle 16">
            <a:extLst>
              <a:ext uri="{FF2B5EF4-FFF2-40B4-BE49-F238E27FC236}">
                <a16:creationId xmlns:a16="http://schemas.microsoft.com/office/drawing/2014/main" id="{61A684B2-6666-44CB-94EE-7115F9DCCBDE}"/>
              </a:ext>
            </a:extLst>
          </p:cNvPr>
          <p:cNvSpPr/>
          <p:nvPr/>
        </p:nvSpPr>
        <p:spPr>
          <a:xfrm>
            <a:off x="6868971" y="4322205"/>
            <a:ext cx="2275029"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Designation: RED RESET</a:t>
            </a:r>
          </a:p>
          <a:p>
            <a:r>
              <a:rPr lang="en-US" sz="1400" dirty="0">
                <a:solidFill>
                  <a:srgbClr val="002E97"/>
                </a:solidFill>
                <a:latin typeface="Arial" panose="020B0604020202020204" pitchFamily="34" charset="0"/>
                <a:cs typeface="Arial" panose="020B0604020202020204" pitchFamily="34" charset="0"/>
              </a:rPr>
              <a:t>PID:              New Mark</a:t>
            </a:r>
          </a:p>
        </p:txBody>
      </p:sp>
      <p:pic>
        <p:nvPicPr>
          <p:cNvPr id="3" name="Picture 2">
            <a:extLst>
              <a:ext uri="{FF2B5EF4-FFF2-40B4-BE49-F238E27FC236}">
                <a16:creationId xmlns:a16="http://schemas.microsoft.com/office/drawing/2014/main" id="{5803FD38-C743-4F59-81CB-04232A9A8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09" y="1396649"/>
            <a:ext cx="1692601" cy="1629716"/>
          </a:xfrm>
          <a:prstGeom prst="rect">
            <a:avLst/>
          </a:prstGeom>
        </p:spPr>
      </p:pic>
      <p:pic>
        <p:nvPicPr>
          <p:cNvPr id="6" name="Picture 5">
            <a:extLst>
              <a:ext uri="{FF2B5EF4-FFF2-40B4-BE49-F238E27FC236}">
                <a16:creationId xmlns:a16="http://schemas.microsoft.com/office/drawing/2014/main" id="{A366690D-7C35-4AF1-B9A6-16AEB89C4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46" t="9814" r="7738" b="20924"/>
          <a:stretch/>
        </p:blipFill>
        <p:spPr>
          <a:xfrm>
            <a:off x="2516431" y="1396649"/>
            <a:ext cx="1629715" cy="1629716"/>
          </a:xfrm>
          <a:prstGeom prst="rect">
            <a:avLst/>
          </a:prstGeom>
        </p:spPr>
      </p:pic>
      <p:pic>
        <p:nvPicPr>
          <p:cNvPr id="19" name="Picture 18">
            <a:extLst>
              <a:ext uri="{FF2B5EF4-FFF2-40B4-BE49-F238E27FC236}">
                <a16:creationId xmlns:a16="http://schemas.microsoft.com/office/drawing/2014/main" id="{5C37FB9F-00C0-43B5-BDAC-4F4E9E9B1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3404" y="1396649"/>
            <a:ext cx="1866531" cy="1629716"/>
          </a:xfrm>
          <a:prstGeom prst="rect">
            <a:avLst/>
          </a:prstGeom>
        </p:spPr>
      </p:pic>
      <p:pic>
        <p:nvPicPr>
          <p:cNvPr id="21" name="Picture 20">
            <a:extLst>
              <a:ext uri="{FF2B5EF4-FFF2-40B4-BE49-F238E27FC236}">
                <a16:creationId xmlns:a16="http://schemas.microsoft.com/office/drawing/2014/main" id="{47FFD3CA-BFF4-4C51-94F8-5A2082FDAC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9216" y="1396649"/>
            <a:ext cx="1623554" cy="1633576"/>
          </a:xfrm>
          <a:prstGeom prst="rect">
            <a:avLst/>
          </a:prstGeom>
        </p:spPr>
      </p:pic>
      <p:pic>
        <p:nvPicPr>
          <p:cNvPr id="24" name="Picture 23">
            <a:extLst>
              <a:ext uri="{FF2B5EF4-FFF2-40B4-BE49-F238E27FC236}">
                <a16:creationId xmlns:a16="http://schemas.microsoft.com/office/drawing/2014/main" id="{A98344B2-1DD1-4418-A64A-D8B26D8A5B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7342" y="3176072"/>
            <a:ext cx="1778286" cy="1000286"/>
          </a:xfrm>
          <a:prstGeom prst="rect">
            <a:avLst/>
          </a:prstGeom>
        </p:spPr>
      </p:pic>
      <p:pic>
        <p:nvPicPr>
          <p:cNvPr id="27" name="Picture 26">
            <a:extLst>
              <a:ext uri="{FF2B5EF4-FFF2-40B4-BE49-F238E27FC236}">
                <a16:creationId xmlns:a16="http://schemas.microsoft.com/office/drawing/2014/main" id="{33F952F7-5D12-469F-BCCF-0C86F50ED8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7147" y="3146526"/>
            <a:ext cx="1876475" cy="1055517"/>
          </a:xfrm>
          <a:prstGeom prst="rect">
            <a:avLst/>
          </a:prstGeom>
        </p:spPr>
      </p:pic>
      <p:pic>
        <p:nvPicPr>
          <p:cNvPr id="29" name="Picture 28">
            <a:extLst>
              <a:ext uri="{FF2B5EF4-FFF2-40B4-BE49-F238E27FC236}">
                <a16:creationId xmlns:a16="http://schemas.microsoft.com/office/drawing/2014/main" id="{DA82D9E8-979C-4AC9-9AF6-F61A8517D78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3796"/>
          <a:stretch/>
        </p:blipFill>
        <p:spPr>
          <a:xfrm>
            <a:off x="2516430" y="3146525"/>
            <a:ext cx="1581925" cy="1032241"/>
          </a:xfrm>
          <a:prstGeom prst="rect">
            <a:avLst/>
          </a:prstGeom>
        </p:spPr>
      </p:pic>
      <p:pic>
        <p:nvPicPr>
          <p:cNvPr id="31" name="Picture 30">
            <a:extLst>
              <a:ext uri="{FF2B5EF4-FFF2-40B4-BE49-F238E27FC236}">
                <a16:creationId xmlns:a16="http://schemas.microsoft.com/office/drawing/2014/main" id="{21C3BFEC-10E6-42FB-ADD5-961EBA81F6F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2409" y="3191575"/>
            <a:ext cx="1688866" cy="949987"/>
          </a:xfrm>
          <a:prstGeom prst="rect">
            <a:avLst/>
          </a:prstGeom>
        </p:spPr>
      </p:pic>
    </p:spTree>
    <p:extLst>
      <p:ext uri="{BB962C8B-B14F-4D97-AF65-F5344CB8AC3E}">
        <p14:creationId xmlns:p14="http://schemas.microsoft.com/office/powerpoint/2010/main" val="3451449192"/>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28928"/>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Overview Map</a:t>
            </a:r>
          </a:p>
        </p:txBody>
      </p:sp>
      <p:pic>
        <p:nvPicPr>
          <p:cNvPr id="3" name="Picture 2">
            <a:extLst>
              <a:ext uri="{FF2B5EF4-FFF2-40B4-BE49-F238E27FC236}">
                <a16:creationId xmlns:a16="http://schemas.microsoft.com/office/drawing/2014/main" id="{3F06AA92-F7A0-4476-9F3E-1549089BEB19}"/>
              </a:ext>
            </a:extLst>
          </p:cNvPr>
          <p:cNvPicPr>
            <a:picLocks noChangeAspect="1"/>
          </p:cNvPicPr>
          <p:nvPr/>
        </p:nvPicPr>
        <p:blipFill>
          <a:blip r:embed="rId3"/>
          <a:stretch>
            <a:fillRect/>
          </a:stretch>
        </p:blipFill>
        <p:spPr>
          <a:xfrm>
            <a:off x="1281721" y="999423"/>
            <a:ext cx="6406129" cy="4144077"/>
          </a:xfrm>
          <a:prstGeom prst="rect">
            <a:avLst/>
          </a:prstGeom>
        </p:spPr>
      </p:pic>
    </p:spTree>
    <p:extLst>
      <p:ext uri="{BB962C8B-B14F-4D97-AF65-F5344CB8AC3E}">
        <p14:creationId xmlns:p14="http://schemas.microsoft.com/office/powerpoint/2010/main" val="4220393065"/>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Mark Distances and Overview</a:t>
            </a:r>
          </a:p>
        </p:txBody>
      </p:sp>
      <p:pic>
        <p:nvPicPr>
          <p:cNvPr id="4" name="Picture 3">
            <a:extLst>
              <a:ext uri="{FF2B5EF4-FFF2-40B4-BE49-F238E27FC236}">
                <a16:creationId xmlns:a16="http://schemas.microsoft.com/office/drawing/2014/main" id="{15E1AAF3-DB95-4BC7-97EF-3716C28A32DD}"/>
              </a:ext>
            </a:extLst>
          </p:cNvPr>
          <p:cNvPicPr>
            <a:picLocks noChangeAspect="1"/>
          </p:cNvPicPr>
          <p:nvPr/>
        </p:nvPicPr>
        <p:blipFill>
          <a:blip r:embed="rId3"/>
          <a:stretch>
            <a:fillRect/>
          </a:stretch>
        </p:blipFill>
        <p:spPr>
          <a:xfrm>
            <a:off x="234086" y="1551563"/>
            <a:ext cx="5643396" cy="3320360"/>
          </a:xfrm>
          <a:prstGeom prst="rect">
            <a:avLst/>
          </a:prstGeom>
          <a:effectLst>
            <a:glow rad="228600">
              <a:schemeClr val="accent1">
                <a:satMod val="175000"/>
                <a:alpha val="40000"/>
              </a:schemeClr>
            </a:glow>
          </a:effectLst>
        </p:spPr>
      </p:pic>
      <p:pic>
        <p:nvPicPr>
          <p:cNvPr id="7" name="Picture 6">
            <a:extLst>
              <a:ext uri="{FF2B5EF4-FFF2-40B4-BE49-F238E27FC236}">
                <a16:creationId xmlns:a16="http://schemas.microsoft.com/office/drawing/2014/main" id="{1D0377D5-82A6-4B86-B47D-9F17BFE3E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6293" y="1305771"/>
            <a:ext cx="3903348" cy="1989611"/>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455566414"/>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2637"/>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Survey Schedule and Statistics</a:t>
            </a:r>
          </a:p>
        </p:txBody>
      </p:sp>
      <p:sp>
        <p:nvSpPr>
          <p:cNvPr id="9" name="Rectangle 8">
            <a:extLst>
              <a:ext uri="{FF2B5EF4-FFF2-40B4-BE49-F238E27FC236}">
                <a16:creationId xmlns:a16="http://schemas.microsoft.com/office/drawing/2014/main" id="{A65AE714-AF69-4A55-87A2-416BED7A58B8}"/>
              </a:ext>
            </a:extLst>
          </p:cNvPr>
          <p:cNvSpPr/>
          <p:nvPr/>
        </p:nvSpPr>
        <p:spPr>
          <a:xfrm rot="19307476">
            <a:off x="704754" y="1291453"/>
            <a:ext cx="1095471" cy="307777"/>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2022-09-11</a:t>
            </a:r>
          </a:p>
        </p:txBody>
      </p:sp>
      <p:sp>
        <p:nvSpPr>
          <p:cNvPr id="10" name="Rectangle 9">
            <a:extLst>
              <a:ext uri="{FF2B5EF4-FFF2-40B4-BE49-F238E27FC236}">
                <a16:creationId xmlns:a16="http://schemas.microsoft.com/office/drawing/2014/main" id="{64ED7841-03D3-41C5-B2B4-136A6D5A44E0}"/>
              </a:ext>
            </a:extLst>
          </p:cNvPr>
          <p:cNvSpPr/>
          <p:nvPr/>
        </p:nvSpPr>
        <p:spPr>
          <a:xfrm rot="19281030">
            <a:off x="1063453" y="1288889"/>
            <a:ext cx="1095471" cy="307777"/>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2022-09-12</a:t>
            </a:r>
          </a:p>
        </p:txBody>
      </p:sp>
      <p:sp>
        <p:nvSpPr>
          <p:cNvPr id="12" name="Rectangle 11">
            <a:extLst>
              <a:ext uri="{FF2B5EF4-FFF2-40B4-BE49-F238E27FC236}">
                <a16:creationId xmlns:a16="http://schemas.microsoft.com/office/drawing/2014/main" id="{2AE87464-0819-43D6-8003-60441A01995D}"/>
              </a:ext>
            </a:extLst>
          </p:cNvPr>
          <p:cNvSpPr/>
          <p:nvPr/>
        </p:nvSpPr>
        <p:spPr>
          <a:xfrm rot="19311568">
            <a:off x="1421889" y="1291853"/>
            <a:ext cx="1095471" cy="307777"/>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2022-09-13</a:t>
            </a:r>
          </a:p>
        </p:txBody>
      </p:sp>
      <p:pic>
        <p:nvPicPr>
          <p:cNvPr id="3" name="Picture 2">
            <a:extLst>
              <a:ext uri="{FF2B5EF4-FFF2-40B4-BE49-F238E27FC236}">
                <a16:creationId xmlns:a16="http://schemas.microsoft.com/office/drawing/2014/main" id="{018BCCA1-AF73-4BC8-B3EF-E31547D152E1}"/>
              </a:ext>
            </a:extLst>
          </p:cNvPr>
          <p:cNvPicPr>
            <a:picLocks noChangeAspect="1"/>
          </p:cNvPicPr>
          <p:nvPr/>
        </p:nvPicPr>
        <p:blipFill>
          <a:blip r:embed="rId3"/>
          <a:stretch>
            <a:fillRect/>
          </a:stretch>
        </p:blipFill>
        <p:spPr>
          <a:xfrm>
            <a:off x="322057" y="1786808"/>
            <a:ext cx="3032089" cy="3169287"/>
          </a:xfrm>
          <a:prstGeom prst="rect">
            <a:avLst/>
          </a:prstGeom>
        </p:spPr>
      </p:pic>
      <p:sp>
        <p:nvSpPr>
          <p:cNvPr id="13" name="Rectangle 12">
            <a:extLst>
              <a:ext uri="{FF2B5EF4-FFF2-40B4-BE49-F238E27FC236}">
                <a16:creationId xmlns:a16="http://schemas.microsoft.com/office/drawing/2014/main" id="{4D038190-4C86-4B1F-A9BC-80F1B259BB47}"/>
              </a:ext>
            </a:extLst>
          </p:cNvPr>
          <p:cNvSpPr/>
          <p:nvPr/>
        </p:nvSpPr>
        <p:spPr>
          <a:xfrm rot="19307476">
            <a:off x="1828486" y="1285524"/>
            <a:ext cx="1095471" cy="307777"/>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2022-09-14</a:t>
            </a:r>
          </a:p>
        </p:txBody>
      </p:sp>
      <p:sp>
        <p:nvSpPr>
          <p:cNvPr id="14" name="Rectangle 13">
            <a:extLst>
              <a:ext uri="{FF2B5EF4-FFF2-40B4-BE49-F238E27FC236}">
                <a16:creationId xmlns:a16="http://schemas.microsoft.com/office/drawing/2014/main" id="{CBB84C06-FFB9-46A2-AAAF-E8874248F634}"/>
              </a:ext>
            </a:extLst>
          </p:cNvPr>
          <p:cNvSpPr/>
          <p:nvPr/>
        </p:nvSpPr>
        <p:spPr>
          <a:xfrm rot="19281030">
            <a:off x="2232450" y="1282960"/>
            <a:ext cx="1095471" cy="307777"/>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2022-09-15</a:t>
            </a:r>
          </a:p>
        </p:txBody>
      </p:sp>
      <p:sp>
        <p:nvSpPr>
          <p:cNvPr id="15" name="Rectangle 14">
            <a:extLst>
              <a:ext uri="{FF2B5EF4-FFF2-40B4-BE49-F238E27FC236}">
                <a16:creationId xmlns:a16="http://schemas.microsoft.com/office/drawing/2014/main" id="{5B4A338A-CC33-425E-99C3-27BB2AAB9F23}"/>
              </a:ext>
            </a:extLst>
          </p:cNvPr>
          <p:cNvSpPr/>
          <p:nvPr/>
        </p:nvSpPr>
        <p:spPr>
          <a:xfrm rot="19311568">
            <a:off x="2618048" y="1285924"/>
            <a:ext cx="1095471" cy="307777"/>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2022-09-16</a:t>
            </a:r>
          </a:p>
        </p:txBody>
      </p:sp>
      <p:pic>
        <p:nvPicPr>
          <p:cNvPr id="6" name="Picture 5">
            <a:extLst>
              <a:ext uri="{FF2B5EF4-FFF2-40B4-BE49-F238E27FC236}">
                <a16:creationId xmlns:a16="http://schemas.microsoft.com/office/drawing/2014/main" id="{168DEC22-D7EC-42A3-A7BF-C4B7706090D3}"/>
              </a:ext>
            </a:extLst>
          </p:cNvPr>
          <p:cNvPicPr>
            <a:picLocks noChangeAspect="1"/>
          </p:cNvPicPr>
          <p:nvPr/>
        </p:nvPicPr>
        <p:blipFill>
          <a:blip r:embed="rId4"/>
          <a:stretch>
            <a:fillRect/>
          </a:stretch>
        </p:blipFill>
        <p:spPr>
          <a:xfrm>
            <a:off x="3412468" y="1786808"/>
            <a:ext cx="5489968" cy="3169287"/>
          </a:xfrm>
          <a:prstGeom prst="rect">
            <a:avLst/>
          </a:prstGeom>
        </p:spPr>
      </p:pic>
    </p:spTree>
    <p:extLst>
      <p:ext uri="{BB962C8B-B14F-4D97-AF65-F5344CB8AC3E}">
        <p14:creationId xmlns:p14="http://schemas.microsoft.com/office/powerpoint/2010/main" val="3306078860"/>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73152" y="1646940"/>
            <a:ext cx="9144000" cy="113283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Projects Demo: </a:t>
            </a:r>
          </a:p>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Vail HTMOD Survey</a:t>
            </a:r>
          </a:p>
        </p:txBody>
      </p:sp>
    </p:spTree>
    <p:extLst>
      <p:ext uri="{BB962C8B-B14F-4D97-AF65-F5344CB8AC3E}">
        <p14:creationId xmlns:p14="http://schemas.microsoft.com/office/powerpoint/2010/main" val="970361631"/>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338137" y="2798249"/>
            <a:ext cx="2948882" cy="2076119"/>
            <a:chOff x="392819" y="1313013"/>
            <a:chExt cx="2948882" cy="1634797"/>
          </a:xfrm>
        </p:grpSpPr>
        <p:sp>
          <p:nvSpPr>
            <p:cNvPr id="205" name="TextBox 1"/>
            <p:cNvSpPr txBox="1"/>
            <p:nvPr/>
          </p:nvSpPr>
          <p:spPr>
            <a:xfrm>
              <a:off x="392819" y="1313013"/>
              <a:ext cx="2948882" cy="605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latin typeface="Arial" panose="020B0604020202020204" pitchFamily="34" charset="0"/>
                  <a:cs typeface="Arial" panose="020B0604020202020204" pitchFamily="34" charset="0"/>
                </a:rPr>
                <a:t>Questions</a:t>
              </a:r>
              <a:r>
                <a:rPr dirty="0">
                  <a:latin typeface="Arial" panose="020B0604020202020204" pitchFamily="34" charset="0"/>
                  <a:cs typeface="Arial" panose="020B0604020202020204" pitchFamily="34" charset="0"/>
                </a:rPr>
                <a:t>?</a:t>
              </a:r>
            </a:p>
          </p:txBody>
        </p:sp>
        <p:sp>
          <p:nvSpPr>
            <p:cNvPr id="207" name="TextBox 4"/>
            <p:cNvSpPr txBox="1"/>
            <p:nvPr/>
          </p:nvSpPr>
          <p:spPr>
            <a:xfrm>
              <a:off x="392819" y="2438870"/>
              <a:ext cx="2391038"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208" name="C:\Users\Brian.Shaw\Desktop\combined_dov.png" descr="C:\Users\Brian.Shaw\Desktop\combined_dov.png"/>
          <p:cNvPicPr>
            <a:picLocks noChangeAspect="1"/>
          </p:cNvPicPr>
          <p:nvPr/>
        </p:nvPicPr>
        <p:blipFill>
          <a:blip r:embed="rId3"/>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296055" y="381910"/>
            <a:ext cx="367824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vl1pPr>
          </a:lstStyle>
          <a:p>
            <a:pPr algn="ctr"/>
            <a:r>
              <a:rPr dirty="0">
                <a:solidFill>
                  <a:srgbClr val="002E97"/>
                </a:solidFill>
              </a:rPr>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107</a:t>
            </a:fld>
            <a:endParaRPr lang="en-US"/>
          </a:p>
        </p:txBody>
      </p:sp>
      <p:pic>
        <p:nvPicPr>
          <p:cNvPr id="9" name="Picture 8">
            <a:extLst>
              <a:ext uri="{FF2B5EF4-FFF2-40B4-BE49-F238E27FC236}">
                <a16:creationId xmlns:a16="http://schemas.microsoft.com/office/drawing/2014/main" id="{439C6A2D-F92A-4584-A252-06CDC74398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137" y="714651"/>
            <a:ext cx="2550075" cy="2083598"/>
          </a:xfrm>
          <a:prstGeom prst="rect">
            <a:avLst/>
          </a:prstGeom>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221021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Extra</a:t>
            </a:r>
            <a:endParaRPr sz="3000" b="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3299211"/>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526888"/>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Share</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699798" y="1677443"/>
            <a:ext cx="7449705" cy="236988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To share your OPUS solution publicly:</a:t>
            </a:r>
          </a:p>
          <a:p>
            <a:endParaRPr lang="en-US" sz="2000" dirty="0">
              <a:solidFill>
                <a:srgbClr val="002E97"/>
              </a:solidFill>
              <a:latin typeface="Arial" panose="020B0604020202020204" pitchFamily="34" charset="0"/>
              <a:cs typeface="Arial" panose="020B0604020202020204" pitchFamily="34" charset="0"/>
            </a:endParaRPr>
          </a:p>
          <a:p>
            <a:pPr lvl="1"/>
            <a:r>
              <a:rPr lang="en-US" dirty="0">
                <a:solidFill>
                  <a:srgbClr val="002E97"/>
                </a:solidFill>
                <a:latin typeface="Arial" panose="020B0604020202020204" pitchFamily="34" charset="0"/>
                <a:cs typeface="Arial" panose="020B0604020202020204" pitchFamily="34" charset="0"/>
              </a:rPr>
              <a:t>1 - Upload your data file to OPUS</a:t>
            </a:r>
          </a:p>
          <a:p>
            <a:pPr lvl="1"/>
            <a:endParaRPr lang="en-US" dirty="0">
              <a:solidFill>
                <a:srgbClr val="002E97"/>
              </a:solidFill>
              <a:latin typeface="Arial" panose="020B0604020202020204" pitchFamily="34" charset="0"/>
              <a:cs typeface="Arial" panose="020B0604020202020204" pitchFamily="34" charset="0"/>
            </a:endParaRPr>
          </a:p>
          <a:p>
            <a:pPr lvl="1"/>
            <a:r>
              <a:rPr lang="en-US" dirty="0">
                <a:solidFill>
                  <a:srgbClr val="002E97"/>
                </a:solidFill>
                <a:latin typeface="Arial" panose="020B0604020202020204" pitchFamily="34" charset="0"/>
                <a:cs typeface="Arial" panose="020B0604020202020204" pitchFamily="34" charset="0"/>
              </a:rPr>
              <a:t>2 - After entering and verifying your antenna type and ARP height, </a:t>
            </a:r>
          </a:p>
          <a:p>
            <a:pPr lvl="1"/>
            <a:r>
              <a:rPr lang="en-US" dirty="0">
                <a:solidFill>
                  <a:srgbClr val="002E97"/>
                </a:solidFill>
                <a:latin typeface="Arial" panose="020B0604020202020204" pitchFamily="34" charset="0"/>
                <a:cs typeface="Arial" panose="020B0604020202020204" pitchFamily="34" charset="0"/>
              </a:rPr>
              <a:t>click the Options button</a:t>
            </a:r>
          </a:p>
          <a:p>
            <a:pPr lvl="1"/>
            <a:endParaRPr lang="en-US" dirty="0">
              <a:solidFill>
                <a:srgbClr val="002E97"/>
              </a:solidFill>
              <a:latin typeface="Arial" panose="020B0604020202020204" pitchFamily="34" charset="0"/>
              <a:cs typeface="Arial" panose="020B0604020202020204" pitchFamily="34" charset="0"/>
            </a:endParaRPr>
          </a:p>
          <a:p>
            <a:pPr lvl="1"/>
            <a:r>
              <a:rPr lang="en-US" dirty="0">
                <a:solidFill>
                  <a:srgbClr val="002E97"/>
                </a:solidFill>
                <a:latin typeface="Arial" panose="020B0604020202020204" pitchFamily="34" charset="0"/>
                <a:cs typeface="Arial" panose="020B0604020202020204" pitchFamily="34" charset="0"/>
              </a:rPr>
              <a:t>3 - For the option share my solution, choose Options &gt; yes, share</a:t>
            </a:r>
          </a:p>
        </p:txBody>
      </p:sp>
    </p:spTree>
    <p:extLst>
      <p:ext uri="{BB962C8B-B14F-4D97-AF65-F5344CB8AC3E}">
        <p14:creationId xmlns:p14="http://schemas.microsoft.com/office/powerpoint/2010/main" val="321309282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5777" y="568605"/>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GSVS17 Equipment Calibration</a:t>
            </a:r>
            <a:endParaRPr sz="2800" dirty="0">
              <a:solidFill>
                <a:srgbClr val="002E9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B1618EE-43A3-4694-B425-5FD965E6123E}"/>
              </a:ext>
            </a:extLst>
          </p:cNvPr>
          <p:cNvSpPr/>
          <p:nvPr/>
        </p:nvSpPr>
        <p:spPr>
          <a:xfrm>
            <a:off x="1981199" y="1091629"/>
            <a:ext cx="5426365"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Even Two-meter fixed Height poles can vary</a:t>
            </a:r>
            <a:endParaRPr lang="en-US" altLang="en-US" sz="2000" dirty="0">
              <a:solidFill>
                <a:srgbClr val="002E97"/>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6C922089-D5FB-46A8-B482-D20291D83B8A}"/>
              </a:ext>
            </a:extLst>
          </p:cNvPr>
          <p:cNvGraphicFramePr>
            <a:graphicFrameLocks noGrp="1"/>
          </p:cNvGraphicFramePr>
          <p:nvPr>
            <p:extLst>
              <p:ext uri="{D42A27DB-BD31-4B8C-83A1-F6EECF244321}">
                <p14:modId xmlns:p14="http://schemas.microsoft.com/office/powerpoint/2010/main" val="956609191"/>
              </p:ext>
            </p:extLst>
          </p:nvPr>
        </p:nvGraphicFramePr>
        <p:xfrm>
          <a:off x="6114473" y="1814708"/>
          <a:ext cx="2179782" cy="3065319"/>
        </p:xfrm>
        <a:graphic>
          <a:graphicData uri="http://schemas.openxmlformats.org/drawingml/2006/table">
            <a:tbl>
              <a:tblPr>
                <a:tableStyleId>{5940675A-B579-460E-94D1-54222C63F5DA}</a:tableStyleId>
              </a:tblPr>
              <a:tblGrid>
                <a:gridCol w="1089891">
                  <a:extLst>
                    <a:ext uri="{9D8B030D-6E8A-4147-A177-3AD203B41FA5}">
                      <a16:colId xmlns:a16="http://schemas.microsoft.com/office/drawing/2014/main" val="4164788730"/>
                    </a:ext>
                  </a:extLst>
                </a:gridCol>
                <a:gridCol w="1089891">
                  <a:extLst>
                    <a:ext uri="{9D8B030D-6E8A-4147-A177-3AD203B41FA5}">
                      <a16:colId xmlns:a16="http://schemas.microsoft.com/office/drawing/2014/main" val="3901424434"/>
                    </a:ext>
                  </a:extLst>
                </a:gridCol>
              </a:tblGrid>
              <a:tr h="340591">
                <a:tc>
                  <a:txBody>
                    <a:bodyPr/>
                    <a:lstStyle/>
                    <a:p>
                      <a:pPr algn="ctr" fontAlgn="b"/>
                      <a:r>
                        <a:rPr lang="en-US" sz="2000" u="none" strike="noStrike" dirty="0">
                          <a:effectLst/>
                        </a:rPr>
                        <a:t>Tripod</a:t>
                      </a:r>
                      <a:endParaRPr lang="en-US" sz="2000" b="1" i="0" u="none" strike="noStrike" dirty="0">
                        <a:solidFill>
                          <a:srgbClr val="000000"/>
                        </a:solidFill>
                        <a:effectLst/>
                        <a:latin typeface="Calibri" panose="020F0502020204030204" pitchFamily="34" charset="0"/>
                      </a:endParaRPr>
                    </a:p>
                  </a:txBody>
                  <a:tcPr marL="17030" marR="17030" marT="17030" marB="0" anchor="b">
                    <a:solidFill>
                      <a:schemeClr val="accent1">
                        <a:alpha val="50000"/>
                      </a:schemeClr>
                    </a:solidFill>
                  </a:tcPr>
                </a:tc>
                <a:tc>
                  <a:txBody>
                    <a:bodyPr/>
                    <a:lstStyle/>
                    <a:p>
                      <a:pPr algn="ctr" fontAlgn="b"/>
                      <a:r>
                        <a:rPr lang="en-US" sz="2000" u="none" strike="noStrike" dirty="0">
                          <a:effectLst/>
                        </a:rPr>
                        <a:t>Height</a:t>
                      </a:r>
                      <a:endParaRPr lang="en-US" sz="2000" b="1" i="0" u="none" strike="noStrike" dirty="0">
                        <a:solidFill>
                          <a:srgbClr val="000000"/>
                        </a:solidFill>
                        <a:effectLst/>
                        <a:latin typeface="Calibri" panose="020F0502020204030204" pitchFamily="34" charset="0"/>
                      </a:endParaRPr>
                    </a:p>
                  </a:txBody>
                  <a:tcPr marL="17030" marR="17030" marT="17030" marB="0" anchor="b">
                    <a:solidFill>
                      <a:schemeClr val="accent1">
                        <a:alpha val="50000"/>
                      </a:schemeClr>
                    </a:solidFill>
                  </a:tcPr>
                </a:tc>
                <a:extLst>
                  <a:ext uri="{0D108BD9-81ED-4DB2-BD59-A6C34878D82A}">
                    <a16:rowId xmlns:a16="http://schemas.microsoft.com/office/drawing/2014/main" val="3933024445"/>
                  </a:ext>
                </a:extLst>
              </a:tr>
              <a:tr h="340591">
                <a:tc>
                  <a:txBody>
                    <a:bodyPr/>
                    <a:lstStyle/>
                    <a:p>
                      <a:pPr algn="ctr" fontAlgn="b"/>
                      <a:r>
                        <a:rPr lang="en-US" sz="2000" u="none" strike="noStrike">
                          <a:effectLst/>
                        </a:rPr>
                        <a:t>A</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a:effectLst/>
                        </a:rPr>
                        <a:t>2.0024</a:t>
                      </a:r>
                      <a:endParaRPr lang="en-US" sz="2000" b="0" i="0" u="none" strike="noStrike">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2548143200"/>
                  </a:ext>
                </a:extLst>
              </a:tr>
              <a:tr h="340591">
                <a:tc>
                  <a:txBody>
                    <a:bodyPr/>
                    <a:lstStyle/>
                    <a:p>
                      <a:pPr algn="ctr" fontAlgn="b"/>
                      <a:r>
                        <a:rPr lang="en-US" sz="2000" u="none" strike="noStrike">
                          <a:effectLst/>
                        </a:rPr>
                        <a:t>B</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dirty="0">
                          <a:effectLst/>
                        </a:rPr>
                        <a:t>2.0010</a:t>
                      </a:r>
                      <a:endParaRPr lang="en-US" sz="2000" b="0" i="0" u="none" strike="noStrike" dirty="0">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2959565850"/>
                  </a:ext>
                </a:extLst>
              </a:tr>
              <a:tr h="340591">
                <a:tc>
                  <a:txBody>
                    <a:bodyPr/>
                    <a:lstStyle/>
                    <a:p>
                      <a:pPr algn="ctr" fontAlgn="b"/>
                      <a:r>
                        <a:rPr lang="en-US" sz="2000" u="none" strike="noStrike">
                          <a:effectLst/>
                        </a:rPr>
                        <a:t>C</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a:effectLst/>
                        </a:rPr>
                        <a:t>2.0016</a:t>
                      </a:r>
                      <a:endParaRPr lang="en-US" sz="2000" b="0" i="0" u="none" strike="noStrike">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846500040"/>
                  </a:ext>
                </a:extLst>
              </a:tr>
              <a:tr h="340591">
                <a:tc>
                  <a:txBody>
                    <a:bodyPr/>
                    <a:lstStyle/>
                    <a:p>
                      <a:pPr algn="ctr" fontAlgn="b"/>
                      <a:r>
                        <a:rPr lang="en-US" sz="2000" u="none" strike="noStrike">
                          <a:effectLst/>
                        </a:rPr>
                        <a:t>D</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a:effectLst/>
                        </a:rPr>
                        <a:t>2.0005</a:t>
                      </a:r>
                      <a:endParaRPr lang="en-US" sz="2000" b="0" i="0" u="none" strike="noStrike">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4210887364"/>
                  </a:ext>
                </a:extLst>
              </a:tr>
              <a:tr h="340591">
                <a:tc>
                  <a:txBody>
                    <a:bodyPr/>
                    <a:lstStyle/>
                    <a:p>
                      <a:pPr algn="ctr" fontAlgn="b"/>
                      <a:r>
                        <a:rPr lang="en-US" sz="2000" u="none" strike="noStrike">
                          <a:effectLst/>
                        </a:rPr>
                        <a:t>E</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a:effectLst/>
                        </a:rPr>
                        <a:t>2.0019</a:t>
                      </a:r>
                      <a:endParaRPr lang="en-US" sz="2000" b="0" i="0" u="none" strike="noStrike">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38990574"/>
                  </a:ext>
                </a:extLst>
              </a:tr>
              <a:tr h="340591">
                <a:tc>
                  <a:txBody>
                    <a:bodyPr/>
                    <a:lstStyle/>
                    <a:p>
                      <a:pPr algn="ctr" fontAlgn="b"/>
                      <a:r>
                        <a:rPr lang="en-US" sz="2000" u="none" strike="noStrike">
                          <a:effectLst/>
                        </a:rPr>
                        <a:t>F</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a:effectLst/>
                        </a:rPr>
                        <a:t>1.9996</a:t>
                      </a:r>
                      <a:endParaRPr lang="en-US" sz="2000" b="0" i="0" u="none" strike="noStrike">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2386784022"/>
                  </a:ext>
                </a:extLst>
              </a:tr>
              <a:tr h="340591">
                <a:tc>
                  <a:txBody>
                    <a:bodyPr/>
                    <a:lstStyle/>
                    <a:p>
                      <a:pPr algn="ctr" fontAlgn="b"/>
                      <a:r>
                        <a:rPr lang="en-US" sz="2000" u="none" strike="noStrike">
                          <a:effectLst/>
                        </a:rPr>
                        <a:t>G</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a:effectLst/>
                        </a:rPr>
                        <a:t>1.9993</a:t>
                      </a:r>
                      <a:endParaRPr lang="en-US" sz="2000" b="0" i="0" u="none" strike="noStrike">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1653174212"/>
                  </a:ext>
                </a:extLst>
              </a:tr>
              <a:tr h="340591">
                <a:tc>
                  <a:txBody>
                    <a:bodyPr/>
                    <a:lstStyle/>
                    <a:p>
                      <a:pPr algn="ctr" fontAlgn="b"/>
                      <a:r>
                        <a:rPr lang="en-US" sz="2000" u="none" strike="noStrike">
                          <a:effectLst/>
                        </a:rPr>
                        <a:t>H</a:t>
                      </a:r>
                      <a:endParaRPr lang="en-US" sz="2000" b="1" i="0" u="none" strike="noStrike">
                        <a:solidFill>
                          <a:srgbClr val="000000"/>
                        </a:solidFill>
                        <a:effectLst/>
                        <a:latin typeface="Calibri" panose="020F0502020204030204" pitchFamily="34" charset="0"/>
                      </a:endParaRPr>
                    </a:p>
                  </a:txBody>
                  <a:tcPr marL="17030" marR="17030" marT="17030" marB="0" anchor="b"/>
                </a:tc>
                <a:tc>
                  <a:txBody>
                    <a:bodyPr/>
                    <a:lstStyle/>
                    <a:p>
                      <a:pPr algn="ctr" fontAlgn="b"/>
                      <a:r>
                        <a:rPr lang="en-US" sz="2000" u="none" strike="noStrike" dirty="0">
                          <a:effectLst/>
                        </a:rPr>
                        <a:t>2.0013</a:t>
                      </a:r>
                      <a:endParaRPr lang="en-US" sz="2000" b="0" i="0" u="none" strike="noStrike" dirty="0">
                        <a:solidFill>
                          <a:srgbClr val="000000"/>
                        </a:solidFill>
                        <a:effectLst/>
                        <a:latin typeface="Calibri" panose="020F0502020204030204" pitchFamily="34" charset="0"/>
                      </a:endParaRPr>
                    </a:p>
                  </a:txBody>
                  <a:tcPr marL="17030" marR="17030" marT="17030" marB="0" anchor="b"/>
                </a:tc>
                <a:extLst>
                  <a:ext uri="{0D108BD9-81ED-4DB2-BD59-A6C34878D82A}">
                    <a16:rowId xmlns:a16="http://schemas.microsoft.com/office/drawing/2014/main" val="2239320645"/>
                  </a:ext>
                </a:extLst>
              </a:tr>
            </a:tbl>
          </a:graphicData>
        </a:graphic>
      </p:graphicFrame>
      <p:sp>
        <p:nvSpPr>
          <p:cNvPr id="8" name="Rectangle 7">
            <a:extLst>
              <a:ext uri="{FF2B5EF4-FFF2-40B4-BE49-F238E27FC236}">
                <a16:creationId xmlns:a16="http://schemas.microsoft.com/office/drawing/2014/main" id="{C3DFD3EF-5AAD-4DE9-BA91-B1F532E364D8}"/>
              </a:ext>
            </a:extLst>
          </p:cNvPr>
          <p:cNvSpPr/>
          <p:nvPr/>
        </p:nvSpPr>
        <p:spPr>
          <a:xfrm>
            <a:off x="271246" y="1814708"/>
            <a:ext cx="5516564" cy="3016210"/>
          </a:xfrm>
          <a:prstGeom prst="rect">
            <a:avLst/>
          </a:prstGeom>
        </p:spPr>
        <p:txBody>
          <a:bodyPr wrap="square">
            <a:spAutoFit/>
          </a:bodyPr>
          <a:lstStyle/>
          <a:p>
            <a:pPr marL="342900" indent="-342900">
              <a:buFont typeface="Arial" panose="020B0604020202020204" pitchFamily="34" charset="0"/>
              <a:buChar char="•"/>
            </a:pPr>
            <a:r>
              <a:rPr lang="en-US" sz="1900" dirty="0">
                <a:solidFill>
                  <a:srgbClr val="002E97"/>
                </a:solidFill>
                <a:latin typeface="Arial" panose="020B0604020202020204" pitchFamily="34" charset="0"/>
                <a:cs typeface="Arial" panose="020B0604020202020204" pitchFamily="34" charset="0"/>
              </a:rPr>
              <a:t>Full antenna recalibration check before survey</a:t>
            </a:r>
          </a:p>
          <a:p>
            <a:pPr marL="342900" indent="-342900">
              <a:buFont typeface="Arial" panose="020B0604020202020204" pitchFamily="34" charset="0"/>
              <a:buChar char="•"/>
            </a:pPr>
            <a:r>
              <a:rPr lang="en-US" altLang="en-US" sz="1900" dirty="0">
                <a:solidFill>
                  <a:srgbClr val="002E97"/>
                </a:solidFill>
                <a:latin typeface="Arial" panose="020B0604020202020204" pitchFamily="34" charset="0"/>
                <a:cs typeface="Arial" panose="020B0604020202020204" pitchFamily="34" charset="0"/>
              </a:rPr>
              <a:t>Each fixed height tripod height measured before and after the survey</a:t>
            </a:r>
          </a:p>
          <a:p>
            <a:pPr marL="342900" indent="-342900">
              <a:buFont typeface="Arial" panose="020B0604020202020204" pitchFamily="34" charset="0"/>
              <a:buChar char="•"/>
            </a:pPr>
            <a:r>
              <a:rPr lang="en-US" altLang="en-US" sz="1900" dirty="0">
                <a:solidFill>
                  <a:srgbClr val="002E97"/>
                </a:solidFill>
                <a:latin typeface="Arial" panose="020B0604020202020204" pitchFamily="34" charset="0"/>
                <a:cs typeface="Arial" panose="020B0604020202020204" pitchFamily="34" charset="0"/>
              </a:rPr>
              <a:t>Over 20 complete sets of equipment</a:t>
            </a:r>
          </a:p>
          <a:p>
            <a:pPr lvl="5" indent="0"/>
            <a:r>
              <a:rPr lang="en-US" altLang="en-US" sz="1900" dirty="0">
                <a:solidFill>
                  <a:srgbClr val="002E97"/>
                </a:solidFill>
                <a:latin typeface="Arial" panose="020B0604020202020204" pitchFamily="34" charset="0"/>
                <a:cs typeface="Arial" panose="020B0604020202020204" pitchFamily="34" charset="0"/>
              </a:rPr>
              <a:t>	2 parties with 10 sets of equipment + spares</a:t>
            </a:r>
          </a:p>
          <a:p>
            <a:pPr marL="285750" lvl="5" indent="-285750">
              <a:buFont typeface="Arial" panose="020B0604020202020204" pitchFamily="34" charset="0"/>
              <a:buChar char="•"/>
            </a:pPr>
            <a:r>
              <a:rPr lang="en-US" altLang="en-US" sz="1900" dirty="0">
                <a:solidFill>
                  <a:srgbClr val="002E97"/>
                </a:solidFill>
                <a:latin typeface="Arial" panose="020B0604020202020204" pitchFamily="34" charset="0"/>
                <a:cs typeface="Arial" panose="020B0604020202020204" pitchFamily="34" charset="0"/>
              </a:rPr>
              <a:t>Each party occupied 5 new and 5 repeat stations each day.  Replaced batteries every day.</a:t>
            </a:r>
          </a:p>
          <a:p>
            <a:pPr marL="285750" lvl="5" indent="-285750">
              <a:buFont typeface="Arial" panose="020B0604020202020204" pitchFamily="34" charset="0"/>
              <a:buChar char="•"/>
            </a:pPr>
            <a:r>
              <a:rPr lang="en-US" altLang="en-US" sz="1900" dirty="0">
                <a:solidFill>
                  <a:srgbClr val="002E97"/>
                </a:solidFill>
                <a:latin typeface="Arial" panose="020B0604020202020204" pitchFamily="34" charset="0"/>
                <a:cs typeface="Arial" panose="020B0604020202020204" pitchFamily="34" charset="0"/>
              </a:rPr>
              <a:t>Project processed with OP while in field.</a:t>
            </a:r>
          </a:p>
          <a:p>
            <a:pPr marL="285750" lvl="5" indent="-285750">
              <a:buFont typeface="Arial" panose="020B0604020202020204" pitchFamily="34" charset="0"/>
              <a:buChar char="•"/>
            </a:pPr>
            <a:r>
              <a:rPr lang="en-US" altLang="en-US" sz="1900" dirty="0">
                <a:solidFill>
                  <a:srgbClr val="002E97"/>
                </a:solidFill>
                <a:latin typeface="Arial" panose="020B0604020202020204" pitchFamily="34" charset="0"/>
                <a:cs typeface="Arial" panose="020B0604020202020204" pitchFamily="34" charset="0"/>
              </a:rPr>
              <a:t>2m “Fixed </a:t>
            </a:r>
            <a:r>
              <a:rPr lang="en-US" altLang="en-US" sz="1900" dirty="0" err="1">
                <a:solidFill>
                  <a:srgbClr val="002E97"/>
                </a:solidFill>
                <a:latin typeface="Arial" panose="020B0604020202020204" pitchFamily="34" charset="0"/>
                <a:cs typeface="Arial" panose="020B0604020202020204" pitchFamily="34" charset="0"/>
              </a:rPr>
              <a:t>Ht</a:t>
            </a:r>
            <a:r>
              <a:rPr lang="en-US" altLang="en-US" sz="1900" dirty="0">
                <a:solidFill>
                  <a:srgbClr val="002E97"/>
                </a:solidFill>
                <a:latin typeface="Arial" panose="020B0604020202020204" pitchFamily="34" charset="0"/>
                <a:cs typeface="Arial" panose="020B0604020202020204" pitchFamily="34" charset="0"/>
              </a:rPr>
              <a:t>” varied by up to 3 mm</a:t>
            </a:r>
          </a:p>
        </p:txBody>
      </p:sp>
      <p:sp>
        <p:nvSpPr>
          <p:cNvPr id="3" name="Rectangle 2">
            <a:extLst>
              <a:ext uri="{FF2B5EF4-FFF2-40B4-BE49-F238E27FC236}">
                <a16:creationId xmlns:a16="http://schemas.microsoft.com/office/drawing/2014/main" id="{3F4A5DFA-8F09-4B1F-A3FC-A7D960801B5F}"/>
              </a:ext>
            </a:extLst>
          </p:cNvPr>
          <p:cNvSpPr/>
          <p:nvPr/>
        </p:nvSpPr>
        <p:spPr>
          <a:xfrm>
            <a:off x="7825339" y="2194560"/>
            <a:ext cx="375385" cy="2685467"/>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747127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76634"/>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Share</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408236" y="1149420"/>
            <a:ext cx="8327528" cy="3170099"/>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OPUS shared solutions must meet the following requirements:</a:t>
            </a:r>
          </a:p>
          <a:p>
            <a:endParaRPr lang="en-US" dirty="0">
              <a:solidFill>
                <a:srgbClr val="002E97"/>
              </a:solidFill>
              <a:latin typeface="Arial" panose="020B0604020202020204" pitchFamily="34" charset="0"/>
              <a:cs typeface="Arial" panose="020B0604020202020204" pitchFamily="34" charset="0"/>
            </a:endParaRPr>
          </a:p>
          <a:p>
            <a:pPr marL="342900" lvl="1" indent="-342900">
              <a:buFont typeface="+mj-lt"/>
              <a:buAutoNum type="arabicPeriod"/>
            </a:pPr>
            <a:r>
              <a:rPr lang="en-US" dirty="0">
                <a:solidFill>
                  <a:srgbClr val="002E97"/>
                </a:solidFill>
                <a:latin typeface="Arial" panose="020B0604020202020204" pitchFamily="34" charset="0"/>
                <a:cs typeface="Arial" panose="020B0604020202020204" pitchFamily="34" charset="0"/>
              </a:rPr>
              <a:t>Your GPS data file must be 4 hours or longer.</a:t>
            </a:r>
          </a:p>
          <a:p>
            <a:pPr marL="342900" lvl="1" indent="-342900">
              <a:buFont typeface="+mj-lt"/>
              <a:buAutoNum type="arabicPeriod"/>
            </a:pPr>
            <a:r>
              <a:rPr lang="en-US" dirty="0">
                <a:solidFill>
                  <a:srgbClr val="002E97"/>
                </a:solidFill>
                <a:latin typeface="Arial" panose="020B0604020202020204" pitchFamily="34" charset="0"/>
                <a:cs typeface="Arial" panose="020B0604020202020204" pitchFamily="34" charset="0"/>
              </a:rPr>
              <a:t>Your mark must be a permanent mark of public interest.</a:t>
            </a:r>
          </a:p>
          <a:p>
            <a:pPr marL="342900" lvl="1" indent="-342900">
              <a:buFont typeface="+mj-lt"/>
              <a:buAutoNum type="arabicPeriod"/>
            </a:pPr>
            <a:r>
              <a:rPr lang="en-US" dirty="0">
                <a:solidFill>
                  <a:srgbClr val="002E97"/>
                </a:solidFill>
                <a:latin typeface="Arial" panose="020B0604020202020204" pitchFamily="34" charset="0"/>
                <a:cs typeface="Arial" panose="020B0604020202020204" pitchFamily="34" charset="0"/>
              </a:rPr>
              <a:t>The mark must be durable, have a stable setting, and good satellite visibility.</a:t>
            </a:r>
          </a:p>
          <a:p>
            <a:pPr marL="342900" lvl="1" indent="-342900">
              <a:buFont typeface="+mj-lt"/>
              <a:buAutoNum type="arabicPeriod"/>
            </a:pPr>
            <a:r>
              <a:rPr lang="en-US" dirty="0">
                <a:solidFill>
                  <a:srgbClr val="002E97"/>
                </a:solidFill>
                <a:latin typeface="Arial" panose="020B0604020202020204" pitchFamily="34" charset="0"/>
                <a:cs typeface="Arial" panose="020B0604020202020204" pitchFamily="34" charset="0"/>
              </a:rPr>
              <a:t>Include a description and photos to help others find your mark.</a:t>
            </a:r>
          </a:p>
          <a:p>
            <a:pPr marL="342900" lvl="1" indent="-342900">
              <a:buFont typeface="+mj-lt"/>
              <a:buAutoNum type="arabicPeriod"/>
            </a:pPr>
            <a:r>
              <a:rPr lang="en-US" dirty="0">
                <a:solidFill>
                  <a:srgbClr val="002E97"/>
                </a:solidFill>
                <a:latin typeface="Arial" panose="020B0604020202020204" pitchFamily="34" charset="0"/>
                <a:cs typeface="Arial" panose="020B0604020202020204" pitchFamily="34" charset="0"/>
              </a:rPr>
              <a:t>Your shared solution must be a high-quality solution:</a:t>
            </a:r>
          </a:p>
          <a:p>
            <a:r>
              <a:rPr lang="en-US" dirty="0">
                <a:solidFill>
                  <a:srgbClr val="002E97"/>
                </a:solidFill>
                <a:latin typeface="Arial" panose="020B0604020202020204" pitchFamily="34" charset="0"/>
                <a:cs typeface="Arial" panose="020B0604020202020204" pitchFamily="34" charset="0"/>
              </a:rPr>
              <a:t>	≥ 70% observations used and ambiguities fixed</a:t>
            </a:r>
          </a:p>
          <a:p>
            <a:r>
              <a:rPr lang="en-US" dirty="0">
                <a:solidFill>
                  <a:srgbClr val="002E97"/>
                </a:solidFill>
                <a:latin typeface="Arial" panose="020B0604020202020204" pitchFamily="34" charset="0"/>
                <a:cs typeface="Arial" panose="020B0604020202020204" pitchFamily="34" charset="0"/>
              </a:rPr>
              <a:t>	≤ 3 cm RMS</a:t>
            </a:r>
          </a:p>
          <a:p>
            <a:r>
              <a:rPr lang="en-US" dirty="0">
                <a:solidFill>
                  <a:srgbClr val="002E97"/>
                </a:solidFill>
                <a:latin typeface="Arial" panose="020B0604020202020204" pitchFamily="34" charset="0"/>
                <a:cs typeface="Arial" panose="020B0604020202020204" pitchFamily="34" charset="0"/>
              </a:rPr>
              <a:t>	≤ 4 cm peak-to-peak error ranges for latitude and longitude</a:t>
            </a:r>
          </a:p>
          <a:p>
            <a:r>
              <a:rPr lang="en-US" dirty="0">
                <a:solidFill>
                  <a:srgbClr val="002E97"/>
                </a:solidFill>
                <a:latin typeface="Arial" panose="020B0604020202020204" pitchFamily="34" charset="0"/>
                <a:cs typeface="Arial" panose="020B0604020202020204" pitchFamily="34" charset="0"/>
              </a:rPr>
              <a:t>	≤ 8 cm peak-to-peak error range for ellipsoid height</a:t>
            </a:r>
          </a:p>
        </p:txBody>
      </p:sp>
    </p:spTree>
    <p:extLst>
      <p:ext uri="{BB962C8B-B14F-4D97-AF65-F5344CB8AC3E}">
        <p14:creationId xmlns:p14="http://schemas.microsoft.com/office/powerpoint/2010/main" val="28738256"/>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3033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Share Map</a:t>
            </a:r>
            <a:endParaRPr sz="3000" b="0" dirty="0">
              <a:solidFill>
                <a:srgbClr val="002E97"/>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449DAF0-D01A-45D2-8682-FEA2A2B8B05D}"/>
              </a:ext>
            </a:extLst>
          </p:cNvPr>
          <p:cNvSpPr/>
          <p:nvPr/>
        </p:nvSpPr>
        <p:spPr>
          <a:xfrm>
            <a:off x="2756578" y="4804946"/>
            <a:ext cx="3437159" cy="338554"/>
          </a:xfrm>
          <a:prstGeom prst="rect">
            <a:avLst/>
          </a:prstGeom>
        </p:spPr>
        <p:txBody>
          <a:bodyPr wrap="none">
            <a:spAutoFit/>
          </a:bodyPr>
          <a:lstStyle/>
          <a:p>
            <a:r>
              <a:rPr lang="en-US" sz="1600" dirty="0">
                <a:solidFill>
                  <a:srgbClr val="002E97"/>
                </a:solidFill>
                <a:latin typeface="Arial" panose="020B0604020202020204" pitchFamily="34" charset="0"/>
                <a:cs typeface="Arial" panose="020B0604020202020204" pitchFamily="34" charset="0"/>
              </a:rPr>
              <a:t>https://geodesy.noaa.gov/opusmap/</a:t>
            </a:r>
          </a:p>
        </p:txBody>
      </p:sp>
      <p:pic>
        <p:nvPicPr>
          <p:cNvPr id="4" name="Picture 3">
            <a:extLst>
              <a:ext uri="{FF2B5EF4-FFF2-40B4-BE49-F238E27FC236}">
                <a16:creationId xmlns:a16="http://schemas.microsoft.com/office/drawing/2014/main" id="{987A665D-2DF7-4770-BFC5-E10D670B4F57}"/>
              </a:ext>
            </a:extLst>
          </p:cNvPr>
          <p:cNvPicPr>
            <a:picLocks noChangeAspect="1"/>
          </p:cNvPicPr>
          <p:nvPr/>
        </p:nvPicPr>
        <p:blipFill>
          <a:blip r:embed="rId3"/>
          <a:stretch>
            <a:fillRect/>
          </a:stretch>
        </p:blipFill>
        <p:spPr>
          <a:xfrm>
            <a:off x="652584" y="874458"/>
            <a:ext cx="7838831" cy="3930488"/>
          </a:xfrm>
          <a:prstGeom prst="rect">
            <a:avLst/>
          </a:prstGeom>
        </p:spPr>
      </p:pic>
    </p:spTree>
    <p:extLst>
      <p:ext uri="{BB962C8B-B14F-4D97-AF65-F5344CB8AC3E}">
        <p14:creationId xmlns:p14="http://schemas.microsoft.com/office/powerpoint/2010/main" val="246505908"/>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909DFC-ADEB-4AF2-9795-07DE9CBACC6E}"/>
              </a:ext>
            </a:extLst>
          </p:cNvPr>
          <p:cNvSpPr>
            <a:spLocks noGrp="1"/>
          </p:cNvSpPr>
          <p:nvPr>
            <p:ph type="title"/>
          </p:nvPr>
        </p:nvSpPr>
        <p:spPr>
          <a:xfrm>
            <a:off x="457200" y="205978"/>
            <a:ext cx="8229600" cy="857251"/>
          </a:xfrm>
        </p:spPr>
        <p:txBody>
          <a:bodyPr>
            <a:normAutofit/>
          </a:bodyPr>
          <a:lstStyle/>
          <a:p>
            <a:r>
              <a:rPr lang="en-US" sz="3600" dirty="0">
                <a:solidFill>
                  <a:srgbClr val="002E97"/>
                </a:solidFill>
                <a:latin typeface="Arial" panose="020B0604020202020204" pitchFamily="34" charset="0"/>
                <a:cs typeface="Arial" panose="020B0604020202020204" pitchFamily="34" charset="0"/>
              </a:rPr>
              <a:t>OPUS Shared Solutions Dashboard</a:t>
            </a:r>
          </a:p>
        </p:txBody>
      </p:sp>
      <p:sp>
        <p:nvSpPr>
          <p:cNvPr id="8" name="TextBox 7">
            <a:extLst>
              <a:ext uri="{FF2B5EF4-FFF2-40B4-BE49-F238E27FC236}">
                <a16:creationId xmlns:a16="http://schemas.microsoft.com/office/drawing/2014/main" id="{988F1EEC-65C9-4244-A7F6-112A67D1C72C}"/>
              </a:ext>
            </a:extLst>
          </p:cNvPr>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pic>
        <p:nvPicPr>
          <p:cNvPr id="15" name="Picture 14">
            <a:extLst>
              <a:ext uri="{FF2B5EF4-FFF2-40B4-BE49-F238E27FC236}">
                <a16:creationId xmlns:a16="http://schemas.microsoft.com/office/drawing/2014/main" id="{1EAC38F5-DB23-43CF-B3BC-A23AC9981DF6}"/>
              </a:ext>
            </a:extLst>
          </p:cNvPr>
          <p:cNvPicPr>
            <a:picLocks noChangeAspect="1"/>
          </p:cNvPicPr>
          <p:nvPr/>
        </p:nvPicPr>
        <p:blipFill>
          <a:blip r:embed="rId3"/>
          <a:stretch>
            <a:fillRect/>
          </a:stretch>
        </p:blipFill>
        <p:spPr>
          <a:xfrm>
            <a:off x="0" y="1603842"/>
            <a:ext cx="7515922" cy="3593550"/>
          </a:xfrm>
          <a:prstGeom prst="rect">
            <a:avLst/>
          </a:prstGeom>
        </p:spPr>
      </p:pic>
      <p:sp>
        <p:nvSpPr>
          <p:cNvPr id="19" name="Rectangle 18">
            <a:extLst>
              <a:ext uri="{FF2B5EF4-FFF2-40B4-BE49-F238E27FC236}">
                <a16:creationId xmlns:a16="http://schemas.microsoft.com/office/drawing/2014/main" id="{B32A51DF-108C-409A-A088-BCC0149C2618}"/>
              </a:ext>
            </a:extLst>
          </p:cNvPr>
          <p:cNvSpPr/>
          <p:nvPr/>
        </p:nvSpPr>
        <p:spPr>
          <a:xfrm>
            <a:off x="955131" y="3866212"/>
            <a:ext cx="377517"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aphicFrame>
        <p:nvGraphicFramePr>
          <p:cNvPr id="20" name="Table 19" descr="Table of the OPUS Shared Solutions">
            <a:extLst>
              <a:ext uri="{FF2B5EF4-FFF2-40B4-BE49-F238E27FC236}">
                <a16:creationId xmlns:a16="http://schemas.microsoft.com/office/drawing/2014/main" id="{720815B1-B7EB-4EBF-9EF8-D4E8A6BC1DEC}"/>
              </a:ext>
            </a:extLst>
          </p:cNvPr>
          <p:cNvGraphicFramePr>
            <a:graphicFrameLocks noGrp="1"/>
          </p:cNvGraphicFramePr>
          <p:nvPr>
            <p:extLst>
              <p:ext uri="{D42A27DB-BD31-4B8C-83A1-F6EECF244321}">
                <p14:modId xmlns:p14="http://schemas.microsoft.com/office/powerpoint/2010/main" val="3730475010"/>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~44,900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~7,900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~4,700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~1,800</a:t>
                      </a:r>
                    </a:p>
                  </a:txBody>
                  <a:tcPr marL="68580" marR="68580" marT="34290" marB="34290"/>
                </a:tc>
                <a:extLst>
                  <a:ext uri="{0D108BD9-81ED-4DB2-BD59-A6C34878D82A}">
                    <a16:rowId xmlns:a16="http://schemas.microsoft.com/office/drawing/2014/main" val="2662671429"/>
                  </a:ext>
                </a:extLst>
              </a:tr>
            </a:tbl>
          </a:graphicData>
        </a:graphic>
      </p:graphicFrame>
      <p:sp>
        <p:nvSpPr>
          <p:cNvPr id="21" name="TextBox 20">
            <a:extLst>
              <a:ext uri="{FF2B5EF4-FFF2-40B4-BE49-F238E27FC236}">
                <a16:creationId xmlns:a16="http://schemas.microsoft.com/office/drawing/2014/main" id="{7EFA782A-CE98-41C6-AB4D-E7BFE14729F1}"/>
              </a:ext>
            </a:extLst>
          </p:cNvPr>
          <p:cNvSpPr txBox="1"/>
          <p:nvPr/>
        </p:nvSpPr>
        <p:spPr>
          <a:xfrm>
            <a:off x="978780" y="3666644"/>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2018</a:t>
            </a:r>
          </a:p>
        </p:txBody>
      </p:sp>
      <p:sp>
        <p:nvSpPr>
          <p:cNvPr id="22" name="TextBox 21">
            <a:extLst>
              <a:ext uri="{FF2B5EF4-FFF2-40B4-BE49-F238E27FC236}">
                <a16:creationId xmlns:a16="http://schemas.microsoft.com/office/drawing/2014/main" id="{CA6EAFBE-4FDB-406B-B644-5EC9B2972EA0}"/>
              </a:ext>
            </a:extLst>
          </p:cNvPr>
          <p:cNvSpPr txBox="1"/>
          <p:nvPr/>
        </p:nvSpPr>
        <p:spPr>
          <a:xfrm>
            <a:off x="972338" y="394364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2020</a:t>
            </a:r>
          </a:p>
        </p:txBody>
      </p:sp>
      <p:sp>
        <p:nvSpPr>
          <p:cNvPr id="23" name="TextBox 22">
            <a:extLst>
              <a:ext uri="{FF2B5EF4-FFF2-40B4-BE49-F238E27FC236}">
                <a16:creationId xmlns:a16="http://schemas.microsoft.com/office/drawing/2014/main" id="{A4ABAC8B-994C-4CC0-9BB1-505103377C8D}"/>
              </a:ext>
            </a:extLst>
          </p:cNvPr>
          <p:cNvSpPr txBox="1"/>
          <p:nvPr/>
        </p:nvSpPr>
        <p:spPr>
          <a:xfrm>
            <a:off x="978780" y="409861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2021</a:t>
            </a:r>
          </a:p>
        </p:txBody>
      </p:sp>
      <p:sp>
        <p:nvSpPr>
          <p:cNvPr id="24" name="Rectangular Callout 6">
            <a:extLst>
              <a:ext uri="{FF2B5EF4-FFF2-40B4-BE49-F238E27FC236}">
                <a16:creationId xmlns:a16="http://schemas.microsoft.com/office/drawing/2014/main" id="{7259459E-4A36-4EFC-A3D6-6B34447C8AA0}"/>
              </a:ext>
            </a:extLst>
          </p:cNvPr>
          <p:cNvSpPr/>
          <p:nvPr/>
        </p:nvSpPr>
        <p:spPr>
          <a:xfrm>
            <a:off x="2311428" y="3696483"/>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spTree>
    <p:extLst>
      <p:ext uri="{BB962C8B-B14F-4D97-AF65-F5344CB8AC3E}">
        <p14:creationId xmlns:p14="http://schemas.microsoft.com/office/powerpoint/2010/main" val="3969047991"/>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909DFC-ADEB-4AF2-9795-07DE9CBACC6E}"/>
              </a:ext>
            </a:extLst>
          </p:cNvPr>
          <p:cNvSpPr>
            <a:spLocks noGrp="1"/>
          </p:cNvSpPr>
          <p:nvPr>
            <p:ph type="title"/>
          </p:nvPr>
        </p:nvSpPr>
        <p:spPr>
          <a:xfrm>
            <a:off x="457200" y="205978"/>
            <a:ext cx="8229600" cy="857251"/>
          </a:xfrm>
        </p:spPr>
        <p:txBody>
          <a:bodyPr>
            <a:normAutofit/>
          </a:bodyPr>
          <a:lstStyle/>
          <a:p>
            <a:r>
              <a:rPr lang="en-US" sz="3600" dirty="0">
                <a:solidFill>
                  <a:srgbClr val="002E97"/>
                </a:solidFill>
                <a:latin typeface="Arial" panose="020B0604020202020204" pitchFamily="34" charset="0"/>
                <a:cs typeface="Arial" panose="020B0604020202020204" pitchFamily="34" charset="0"/>
              </a:rPr>
              <a:t>OPUS Shared Solutions in Colorado</a:t>
            </a:r>
          </a:p>
        </p:txBody>
      </p:sp>
      <p:pic>
        <p:nvPicPr>
          <p:cNvPr id="2" name="Picture 1">
            <a:extLst>
              <a:ext uri="{FF2B5EF4-FFF2-40B4-BE49-F238E27FC236}">
                <a16:creationId xmlns:a16="http://schemas.microsoft.com/office/drawing/2014/main" id="{0DF4CD87-8037-4C96-B9EC-BA94088A1612}"/>
              </a:ext>
            </a:extLst>
          </p:cNvPr>
          <p:cNvPicPr>
            <a:picLocks noChangeAspect="1"/>
          </p:cNvPicPr>
          <p:nvPr/>
        </p:nvPicPr>
        <p:blipFill>
          <a:blip r:embed="rId3"/>
          <a:stretch>
            <a:fillRect/>
          </a:stretch>
        </p:blipFill>
        <p:spPr>
          <a:xfrm>
            <a:off x="420319" y="936346"/>
            <a:ext cx="8489595" cy="4143099"/>
          </a:xfrm>
          <a:prstGeom prst="rect">
            <a:avLst/>
          </a:prstGeom>
        </p:spPr>
      </p:pic>
    </p:spTree>
    <p:extLst>
      <p:ext uri="{BB962C8B-B14F-4D97-AF65-F5344CB8AC3E}">
        <p14:creationId xmlns:p14="http://schemas.microsoft.com/office/powerpoint/2010/main" val="306277699"/>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 additional thoughts</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2D170D5-F5E1-4DA2-86C0-80B5C572C520}"/>
              </a:ext>
            </a:extLst>
          </p:cNvPr>
          <p:cNvSpPr txBox="1">
            <a:spLocks/>
          </p:cNvSpPr>
          <p:nvPr/>
        </p:nvSpPr>
        <p:spPr>
          <a:xfrm>
            <a:off x="128626" y="1209963"/>
            <a:ext cx="3898429" cy="3875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b="1" dirty="0">
                <a:solidFill>
                  <a:srgbClr val="002E97"/>
                </a:solidFill>
                <a:latin typeface="Arial" panose="020B0604020202020204" pitchFamily="34" charset="0"/>
                <a:cs typeface="Arial" panose="020B0604020202020204" pitchFamily="34" charset="0"/>
              </a:rPr>
              <a:t>For most projects, plan to use the same hub in every session</a:t>
            </a: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r>
              <a:rPr lang="en-US" sz="1600" dirty="0">
                <a:solidFill>
                  <a:srgbClr val="002E97"/>
                </a:solidFill>
                <a:latin typeface="Arial" panose="020B0604020202020204" pitchFamily="34" charset="0"/>
                <a:cs typeface="Arial" panose="020B0604020202020204" pitchFamily="34" charset="0"/>
              </a:rPr>
              <a:t>EXCEPT:</a:t>
            </a:r>
          </a:p>
          <a:p>
            <a:pPr algn="l" hangingPunct="1"/>
            <a:r>
              <a:rPr lang="en-US" sz="1600" dirty="0">
                <a:solidFill>
                  <a:srgbClr val="002E97"/>
                </a:solidFill>
                <a:latin typeface="Arial" panose="020B0604020202020204" pitchFamily="34" charset="0"/>
                <a:cs typeface="Arial" panose="020B0604020202020204" pitchFamily="34" charset="0"/>
              </a:rPr>
              <a:t>For large projects, you may need more than one hub in a session</a:t>
            </a:r>
          </a:p>
          <a:p>
            <a:pPr algn="l" hangingPunct="1"/>
            <a:r>
              <a:rPr lang="en-US" sz="1600" dirty="0">
                <a:solidFill>
                  <a:srgbClr val="002E97"/>
                </a:solidFill>
                <a:latin typeface="Arial" panose="020B0604020202020204" pitchFamily="34" charset="0"/>
                <a:cs typeface="Arial" panose="020B0604020202020204" pitchFamily="34" charset="0"/>
              </a:rPr>
              <a:t>If user marks are spread out so far in a session that it is not possible to have one hub within 100 km, then designate more hub(s)</a:t>
            </a:r>
          </a:p>
          <a:p>
            <a:pPr algn="l" hangingPunct="1"/>
            <a:r>
              <a:rPr lang="en-US" sz="1600" dirty="0">
                <a:solidFill>
                  <a:srgbClr val="002E97"/>
                </a:solidFill>
                <a:latin typeface="Arial" panose="020B0604020202020204" pitchFamily="34" charset="0"/>
                <a:cs typeface="Arial" panose="020B0604020202020204" pitchFamily="34" charset="0"/>
              </a:rPr>
              <a:t>For multi-hub projects, designate the same CORSs as hubs in every session </a:t>
            </a:r>
          </a:p>
        </p:txBody>
      </p:sp>
      <p:pic>
        <p:nvPicPr>
          <p:cNvPr id="4" name="Picture 2" descr="https://lh3.googleusercontent.com/ChZK0_ywFl-z617PqLyRvGQ9qWOMppIz9DRruV9fZbd6Nq4GRX30Zuuhw9bmIrAAdAzvUnNiEcxl0sIokZM3VLrLhS1aREadCY2iIet-rDAFpi8XM_-s4PbLmjvhx5VpEadOk-w=s0">
            <a:extLst>
              <a:ext uri="{FF2B5EF4-FFF2-40B4-BE49-F238E27FC236}">
                <a16:creationId xmlns:a16="http://schemas.microsoft.com/office/drawing/2014/main" id="{A831A6E9-85FA-4681-A485-A14030080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73"/>
          <a:stretch/>
        </p:blipFill>
        <p:spPr bwMode="auto">
          <a:xfrm>
            <a:off x="4189611" y="1493617"/>
            <a:ext cx="4746991" cy="287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7443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Accuracy</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692458" y="1106955"/>
            <a:ext cx="8167457" cy="3416320"/>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Various factors impact the accuracy including user error, multipath or adverse atmospheric conditions</a:t>
            </a:r>
          </a:p>
          <a:p>
            <a:endParaRPr lang="en-US" dirty="0">
              <a:solidFill>
                <a:srgbClr val="002E97"/>
              </a:solidFill>
              <a:latin typeface="Arial" panose="020B0604020202020204" pitchFamily="34" charset="0"/>
              <a:cs typeface="Arial" panose="020B0604020202020204" pitchFamily="34" charset="0"/>
            </a:endParaRPr>
          </a:p>
          <a:p>
            <a:r>
              <a:rPr lang="en-US" b="1" dirty="0">
                <a:solidFill>
                  <a:srgbClr val="002E97"/>
                </a:solidFill>
                <a:latin typeface="Arial" panose="020B0604020202020204" pitchFamily="34" charset="0"/>
                <a:cs typeface="Arial" panose="020B0604020202020204" pitchFamily="34" charset="0"/>
              </a:rPr>
              <a:t>Static: </a:t>
            </a:r>
            <a:r>
              <a:rPr lang="en-US" dirty="0">
                <a:solidFill>
                  <a:srgbClr val="002E97"/>
                </a:solidFill>
                <a:latin typeface="Arial" panose="020B0604020202020204" pitchFamily="34" charset="0"/>
                <a:cs typeface="Arial" panose="020B0604020202020204" pitchFamily="34" charset="0"/>
              </a:rPr>
              <a:t>For each coordinate (X, Y, Z, Φ, λ, h, and H), static processing provides the range of the three individual single baselines, called peak-to-peak errors. One advantage of peak-to-peak errors is that they include any error from the CORS (base station) coordinates.</a:t>
            </a:r>
          </a:p>
          <a:p>
            <a:endParaRPr lang="en-US" b="1" dirty="0">
              <a:solidFill>
                <a:srgbClr val="002E97"/>
              </a:solidFill>
              <a:latin typeface="Arial" panose="020B0604020202020204" pitchFamily="34" charset="0"/>
              <a:cs typeface="Arial" panose="020B0604020202020204" pitchFamily="34" charset="0"/>
            </a:endParaRPr>
          </a:p>
          <a:p>
            <a:r>
              <a:rPr lang="en-US" b="1" dirty="0">
                <a:solidFill>
                  <a:srgbClr val="002E97"/>
                </a:solidFill>
                <a:latin typeface="Arial" panose="020B0604020202020204" pitchFamily="34" charset="0"/>
                <a:cs typeface="Arial" panose="020B0604020202020204" pitchFamily="34" charset="0"/>
              </a:rPr>
              <a:t>Rapid-Static: </a:t>
            </a:r>
            <a:r>
              <a:rPr lang="en-US" dirty="0">
                <a:solidFill>
                  <a:srgbClr val="002E97"/>
                </a:solidFill>
                <a:latin typeface="Arial" panose="020B0604020202020204" pitchFamily="34" charset="0"/>
                <a:cs typeface="Arial" panose="020B0604020202020204" pitchFamily="34" charset="0"/>
              </a:rPr>
              <a:t>The best estimates of coordinate errors are the standard deviations reported by single baseline analysis. Our experiments indicate that the actual error is less than these estimated accuracies more than 95 percent of the time.</a:t>
            </a:r>
          </a:p>
        </p:txBody>
      </p:sp>
    </p:spTree>
    <p:extLst>
      <p:ext uri="{BB962C8B-B14F-4D97-AF65-F5344CB8AC3E}">
        <p14:creationId xmlns:p14="http://schemas.microsoft.com/office/powerpoint/2010/main" val="44253572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Improving your OPUS results</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248574" y="1003177"/>
            <a:ext cx="8788894" cy="646331"/>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Observe longer: A longer session provides OPUS a better opportunity to accurately fix ambiguities and mitigate multipath error. </a:t>
            </a:r>
          </a:p>
        </p:txBody>
      </p:sp>
      <p:pic>
        <p:nvPicPr>
          <p:cNvPr id="3074" name="Picture 2" descr="https://lh3.googleusercontent.com/bn9uvhAGGVQ2tN1wSm9w41DCree_l1iVLEP-AxmvRJYbcGle7YJljdR6FfyHg_IfT9RDdosgRg7Cq2b6m7hyDzM8_jTF0KHANFoOoW0T172j840s8692NwUsXhgiUqB-4Qj3XHa6">
            <a:extLst>
              <a:ext uri="{FF2B5EF4-FFF2-40B4-BE49-F238E27FC236}">
                <a16:creationId xmlns:a16="http://schemas.microsoft.com/office/drawing/2014/main" id="{F3E5AD1F-B308-4D08-AF89-FF2F117F2FF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99984" y="2006354"/>
            <a:ext cx="4323441" cy="2310780"/>
          </a:xfrm>
          <a:prstGeom prst="rect">
            <a:avLst/>
          </a:prstGeom>
          <a:noFill/>
          <a:effectLst>
            <a:outerShdw blurRad="50800" dist="381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s://lh3.googleusercontent.com/bn9uvhAGGVQ2tN1wSm9w41DCree_l1iVLEP-AxmvRJYbcGle7YJljdR6FfyHg_IfT9RDdosgRg7Cq2b6m7hyDzM8_jTF0KHANFoOoW0T172j840s8692NwUsXhgiUqB-4Qj3XHa6">
            <a:extLst>
              <a:ext uri="{FF2B5EF4-FFF2-40B4-BE49-F238E27FC236}">
                <a16:creationId xmlns:a16="http://schemas.microsoft.com/office/drawing/2014/main" id="{920234BE-6BB8-413D-ABB8-CD031EC99C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4643021" y="2006354"/>
            <a:ext cx="4323441" cy="2310780"/>
          </a:xfrm>
          <a:prstGeom prst="rect">
            <a:avLst/>
          </a:prstGeom>
          <a:noFill/>
          <a:effectLst>
            <a:outerShdw blurRad="50800" dist="38100" dir="2700000" algn="tl" rotWithShape="0">
              <a:prstClr val="black">
                <a:alpha val="79000"/>
              </a:prstClr>
            </a:outerShdw>
            <a:softEdge rad="25400"/>
          </a:effectLst>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BB1B104-7649-4B9A-BA22-D43D1ED6F1DE}"/>
              </a:ext>
            </a:extLst>
          </p:cNvPr>
          <p:cNvCxnSpPr/>
          <p:nvPr/>
        </p:nvCxnSpPr>
        <p:spPr>
          <a:xfrm>
            <a:off x="2355495" y="2852928"/>
            <a:ext cx="0" cy="43891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1EF9AAA9-FF2B-4454-AA0F-E0C945FF16C0}"/>
              </a:ext>
            </a:extLst>
          </p:cNvPr>
          <p:cNvCxnSpPr/>
          <p:nvPr/>
        </p:nvCxnSpPr>
        <p:spPr>
          <a:xfrm>
            <a:off x="6897015" y="2933754"/>
            <a:ext cx="0" cy="43891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 name="Rectangle 8">
            <a:extLst>
              <a:ext uri="{FF2B5EF4-FFF2-40B4-BE49-F238E27FC236}">
                <a16:creationId xmlns:a16="http://schemas.microsoft.com/office/drawing/2014/main" id="{ACEE4763-2AD0-4C69-B77F-FBC0622765E2}"/>
              </a:ext>
            </a:extLst>
          </p:cNvPr>
          <p:cNvSpPr/>
          <p:nvPr/>
        </p:nvSpPr>
        <p:spPr>
          <a:xfrm>
            <a:off x="1114887" y="4588964"/>
            <a:ext cx="6914226" cy="369332"/>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At 5 Hours you get to about 1 cm RMS horizontally and vertically</a:t>
            </a:r>
          </a:p>
        </p:txBody>
      </p:sp>
    </p:spTree>
    <p:extLst>
      <p:ext uri="{BB962C8B-B14F-4D97-AF65-F5344CB8AC3E}">
        <p14:creationId xmlns:p14="http://schemas.microsoft.com/office/powerpoint/2010/main" val="34381843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Accurate OPUS solution characteristics</a:t>
            </a:r>
            <a:endParaRPr sz="300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1139239" y="1154241"/>
            <a:ext cx="7199407" cy="3416320"/>
          </a:xfrm>
          <a:prstGeom prst="rect">
            <a:avLst/>
          </a:prstGeom>
        </p:spPr>
        <p:txBody>
          <a:bodyPr wrap="none">
            <a:spAutoFit/>
          </a:bodyPr>
          <a:lstStyle/>
          <a:p>
            <a:r>
              <a:rPr lang="en-US" dirty="0">
                <a:solidFill>
                  <a:srgbClr val="002E97"/>
                </a:solidFill>
                <a:latin typeface="Arial" panose="020B0604020202020204" pitchFamily="34" charset="0"/>
                <a:cs typeface="Arial" panose="020B0604020202020204" pitchFamily="34" charset="0"/>
              </a:rPr>
              <a:t>Orbits used are precise or rapid</a:t>
            </a:r>
          </a:p>
          <a:p>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Over 90% of observations are used</a:t>
            </a:r>
          </a:p>
          <a:p>
            <a:r>
              <a:rPr lang="en-US" dirty="0">
                <a:solidFill>
                  <a:srgbClr val="002E97"/>
                </a:solidFill>
                <a:latin typeface="Arial" panose="020B0604020202020204" pitchFamily="34" charset="0"/>
                <a:cs typeface="Arial" panose="020B0604020202020204" pitchFamily="34" charset="0"/>
              </a:rPr>
              <a:t>Over 50% of ambiguities are fixed</a:t>
            </a:r>
          </a:p>
          <a:p>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The correct antenna type and ARP height are entered</a:t>
            </a:r>
          </a:p>
          <a:p>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For OPUS-S:</a:t>
            </a:r>
          </a:p>
          <a:p>
            <a:r>
              <a:rPr lang="en-US" dirty="0">
                <a:solidFill>
                  <a:srgbClr val="002E97"/>
                </a:solidFill>
                <a:latin typeface="Arial" panose="020B0604020202020204" pitchFamily="34" charset="0"/>
                <a:cs typeface="Arial" panose="020B0604020202020204" pitchFamily="34" charset="0"/>
              </a:rPr>
              <a:t>	Overall RMS is less than 3 cm</a:t>
            </a:r>
          </a:p>
          <a:p>
            <a:r>
              <a:rPr lang="en-US" dirty="0">
                <a:solidFill>
                  <a:srgbClr val="002E97"/>
                </a:solidFill>
                <a:latin typeface="Arial" panose="020B0604020202020204" pitchFamily="34" charset="0"/>
                <a:cs typeface="Arial" panose="020B0604020202020204" pitchFamily="34" charset="0"/>
              </a:rPr>
              <a:t>	Peak-to-peak errors are less than 5 cm (Lat/Lon), 8 cm (</a:t>
            </a:r>
            <a:r>
              <a:rPr lang="en-US" dirty="0" err="1">
                <a:solidFill>
                  <a:srgbClr val="002E97"/>
                </a:solidFill>
                <a:latin typeface="Arial" panose="020B0604020202020204" pitchFamily="34" charset="0"/>
                <a:cs typeface="Arial" panose="020B0604020202020204" pitchFamily="34" charset="0"/>
              </a:rPr>
              <a:t>Ellip</a:t>
            </a:r>
            <a:r>
              <a:rPr lang="en-US" dirty="0">
                <a:solidFill>
                  <a:srgbClr val="002E97"/>
                </a:solidFill>
                <a:latin typeface="Arial" panose="020B0604020202020204" pitchFamily="34" charset="0"/>
                <a:cs typeface="Arial" panose="020B0604020202020204" pitchFamily="34" charset="0"/>
              </a:rPr>
              <a:t> </a:t>
            </a:r>
            <a:r>
              <a:rPr lang="en-US" dirty="0" err="1">
                <a:solidFill>
                  <a:srgbClr val="002E97"/>
                </a:solidFill>
                <a:latin typeface="Arial" panose="020B0604020202020204" pitchFamily="34" charset="0"/>
                <a:cs typeface="Arial" panose="020B0604020202020204" pitchFamily="34" charset="0"/>
              </a:rPr>
              <a:t>Ht</a:t>
            </a:r>
            <a:r>
              <a:rPr lang="en-US" dirty="0">
                <a:solidFill>
                  <a:srgbClr val="002E97"/>
                </a:solidFill>
                <a:latin typeface="Arial" panose="020B0604020202020204" pitchFamily="34" charset="0"/>
                <a:cs typeface="Arial" panose="020B0604020202020204" pitchFamily="34" charset="0"/>
              </a:rPr>
              <a:t>)</a:t>
            </a:r>
          </a:p>
          <a:p>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For OPUS-RS: the solution contains no warning messages</a:t>
            </a:r>
          </a:p>
        </p:txBody>
      </p:sp>
    </p:spTree>
    <p:extLst>
      <p:ext uri="{BB962C8B-B14F-4D97-AF65-F5344CB8AC3E}">
        <p14:creationId xmlns:p14="http://schemas.microsoft.com/office/powerpoint/2010/main" val="9819767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4159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Example of Very Good OPUS Solution</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1808367" y="909221"/>
            <a:ext cx="5947890" cy="1154162"/>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In 2017 NGS Performed a Height Modernization Survey for several marks on Pikes Peak.</a:t>
            </a:r>
          </a:p>
          <a:p>
            <a:endParaRPr lang="en-US" sz="9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Collected data continuously for ~4 days</a:t>
            </a:r>
            <a:endParaRPr lang="en-US" dirty="0">
              <a:solidFill>
                <a:srgbClr val="002E97"/>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9E97B89-D95F-4E7F-BE5C-57B7B72F1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38" y="2157984"/>
            <a:ext cx="2544318" cy="2544318"/>
          </a:xfrm>
          <a:prstGeom prst="rect">
            <a:avLst/>
          </a:prstGeom>
        </p:spPr>
      </p:pic>
      <p:pic>
        <p:nvPicPr>
          <p:cNvPr id="6" name="Picture 5">
            <a:extLst>
              <a:ext uri="{FF2B5EF4-FFF2-40B4-BE49-F238E27FC236}">
                <a16:creationId xmlns:a16="http://schemas.microsoft.com/office/drawing/2014/main" id="{B05471A7-E421-4FC8-B522-67D83AEC6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638" y="2157985"/>
            <a:ext cx="3392423" cy="2544318"/>
          </a:xfrm>
          <a:prstGeom prst="rect">
            <a:avLst/>
          </a:prstGeom>
        </p:spPr>
      </p:pic>
      <p:sp>
        <p:nvSpPr>
          <p:cNvPr id="8" name="Rectangle 7">
            <a:extLst>
              <a:ext uri="{FF2B5EF4-FFF2-40B4-BE49-F238E27FC236}">
                <a16:creationId xmlns:a16="http://schemas.microsoft.com/office/drawing/2014/main" id="{D23357CE-2739-4C2C-A321-AB8E1D87C70D}"/>
              </a:ext>
            </a:extLst>
          </p:cNvPr>
          <p:cNvSpPr/>
          <p:nvPr/>
        </p:nvSpPr>
        <p:spPr>
          <a:xfrm>
            <a:off x="3191256" y="2911161"/>
            <a:ext cx="1913383" cy="707886"/>
          </a:xfrm>
          <a:prstGeom prst="rect">
            <a:avLst/>
          </a:prstGeom>
        </p:spPr>
        <p:txBody>
          <a:bodyPr wrap="square">
            <a:spAutoFit/>
          </a:bodyPr>
          <a:lstStyle/>
          <a:p>
            <a:pPr algn="ctr"/>
            <a:r>
              <a:rPr lang="en-US" sz="2000" dirty="0">
                <a:solidFill>
                  <a:srgbClr val="002E97"/>
                </a:solidFill>
                <a:latin typeface="Arial" panose="020B0604020202020204" pitchFamily="34" charset="0"/>
                <a:cs typeface="Arial" panose="020B0604020202020204" pitchFamily="34" charset="0"/>
              </a:rPr>
              <a:t>Mark</a:t>
            </a:r>
          </a:p>
          <a:p>
            <a:pPr algn="ctr"/>
            <a:r>
              <a:rPr lang="en-US" sz="2000" dirty="0">
                <a:solidFill>
                  <a:srgbClr val="002E97"/>
                </a:solidFill>
                <a:latin typeface="Arial" panose="020B0604020202020204" pitchFamily="34" charset="0"/>
                <a:cs typeface="Arial" panose="020B0604020202020204" pitchFamily="34" charset="0"/>
              </a:rPr>
              <a:t>PIKES PEAK 2</a:t>
            </a:r>
            <a:endParaRPr lang="en-US"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3350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CF24A0-D67C-4471-A8F4-AACC20C20329}"/>
              </a:ext>
            </a:extLst>
          </p:cNvPr>
          <p:cNvPicPr>
            <a:picLocks noChangeAspect="1"/>
          </p:cNvPicPr>
          <p:nvPr/>
        </p:nvPicPr>
        <p:blipFill>
          <a:blip r:embed="rId3"/>
          <a:stretch>
            <a:fillRect/>
          </a:stretch>
        </p:blipFill>
        <p:spPr>
          <a:xfrm>
            <a:off x="189633" y="1814001"/>
            <a:ext cx="8915445" cy="2028664"/>
          </a:xfrm>
          <a:prstGeom prst="rect">
            <a:avLst/>
          </a:prstGeom>
        </p:spPr>
      </p:pic>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526888"/>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Reading an OPUS Solution</a:t>
            </a:r>
            <a:endParaRPr sz="3000" b="0" dirty="0">
              <a:solidFill>
                <a:srgbClr val="002E97"/>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13C1E38F-722C-48C4-9251-960B67211F9E}"/>
              </a:ext>
            </a:extLst>
          </p:cNvPr>
          <p:cNvGrpSpPr/>
          <p:nvPr/>
        </p:nvGrpSpPr>
        <p:grpSpPr>
          <a:xfrm>
            <a:off x="189633" y="1416191"/>
            <a:ext cx="8173890" cy="961540"/>
            <a:chOff x="189633" y="1416191"/>
            <a:chExt cx="8173890" cy="961540"/>
          </a:xfrm>
        </p:grpSpPr>
        <p:sp>
          <p:nvSpPr>
            <p:cNvPr id="8" name="Rectangle 7">
              <a:extLst>
                <a:ext uri="{FF2B5EF4-FFF2-40B4-BE49-F238E27FC236}">
                  <a16:creationId xmlns:a16="http://schemas.microsoft.com/office/drawing/2014/main" id="{B59E5090-546B-4268-93FF-2E5579458938}"/>
                </a:ext>
              </a:extLst>
            </p:cNvPr>
            <p:cNvSpPr/>
            <p:nvPr/>
          </p:nvSpPr>
          <p:spPr>
            <a:xfrm>
              <a:off x="5809671" y="1828801"/>
              <a:ext cx="2553852" cy="516155"/>
            </a:xfrm>
            <a:prstGeom prst="rect">
              <a:avLst/>
            </a:prstGeom>
            <a:noFill/>
            <a:ln w="25400" cap="flat">
              <a:solidFill>
                <a:srgbClr val="002E9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9" name="Rectangle 8">
              <a:extLst>
                <a:ext uri="{FF2B5EF4-FFF2-40B4-BE49-F238E27FC236}">
                  <a16:creationId xmlns:a16="http://schemas.microsoft.com/office/drawing/2014/main" id="{E94C9F1C-DC80-4E05-8AC9-296F5EBFDEB4}"/>
                </a:ext>
              </a:extLst>
            </p:cNvPr>
            <p:cNvSpPr/>
            <p:nvPr/>
          </p:nvSpPr>
          <p:spPr>
            <a:xfrm>
              <a:off x="835893" y="1810329"/>
              <a:ext cx="2849418" cy="249381"/>
            </a:xfrm>
            <a:prstGeom prst="rect">
              <a:avLst/>
            </a:prstGeom>
            <a:noFill/>
            <a:ln w="25400" cap="flat">
              <a:solidFill>
                <a:srgbClr val="002E9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354CC8EE-615A-4536-B7DC-E4BB1CFF2669}"/>
                </a:ext>
              </a:extLst>
            </p:cNvPr>
            <p:cNvSpPr txBox="1"/>
            <p:nvPr/>
          </p:nvSpPr>
          <p:spPr>
            <a:xfrm>
              <a:off x="3806610" y="1737365"/>
              <a:ext cx="109100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mj-lt"/>
                  <a:ea typeface="+mj-ea"/>
                  <a:cs typeface="+mj-cs"/>
                  <a:sym typeface="Calibri"/>
                </a:rPr>
                <a:t>User Email</a:t>
              </a:r>
            </a:p>
          </p:txBody>
        </p:sp>
        <p:sp>
          <p:nvSpPr>
            <p:cNvPr id="12" name="TextBox 11">
              <a:extLst>
                <a:ext uri="{FF2B5EF4-FFF2-40B4-BE49-F238E27FC236}">
                  <a16:creationId xmlns:a16="http://schemas.microsoft.com/office/drawing/2014/main" id="{F9EAFDA6-0A3A-41B2-904E-A0BC3DAB4922}"/>
                </a:ext>
              </a:extLst>
            </p:cNvPr>
            <p:cNvSpPr txBox="1"/>
            <p:nvPr/>
          </p:nvSpPr>
          <p:spPr>
            <a:xfrm>
              <a:off x="5865087" y="1416191"/>
              <a:ext cx="216661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mj-lt"/>
                  <a:ea typeface="+mj-ea"/>
                  <a:cs typeface="+mj-cs"/>
                  <a:sym typeface="Calibri"/>
                </a:rPr>
                <a:t>Date/Time of Solution</a:t>
              </a:r>
            </a:p>
          </p:txBody>
        </p:sp>
        <p:sp>
          <p:nvSpPr>
            <p:cNvPr id="13" name="Rectangle 12">
              <a:extLst>
                <a:ext uri="{FF2B5EF4-FFF2-40B4-BE49-F238E27FC236}">
                  <a16:creationId xmlns:a16="http://schemas.microsoft.com/office/drawing/2014/main" id="{4A937F0A-62B9-4C29-B4BB-B8EAE8C7C20E}"/>
                </a:ext>
              </a:extLst>
            </p:cNvPr>
            <p:cNvSpPr/>
            <p:nvPr/>
          </p:nvSpPr>
          <p:spPr>
            <a:xfrm>
              <a:off x="189633" y="2059710"/>
              <a:ext cx="2849418" cy="249381"/>
            </a:xfrm>
            <a:prstGeom prst="rect">
              <a:avLst/>
            </a:prstGeom>
            <a:noFill/>
            <a:ln w="25400" cap="flat">
              <a:solidFill>
                <a:srgbClr val="002E9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5" name="TextBox 14">
              <a:extLst>
                <a:ext uri="{FF2B5EF4-FFF2-40B4-BE49-F238E27FC236}">
                  <a16:creationId xmlns:a16="http://schemas.microsoft.com/office/drawing/2014/main" id="{0884B923-E8D8-46D0-AEB7-166EDB7F7781}"/>
                </a:ext>
              </a:extLst>
            </p:cNvPr>
            <p:cNvSpPr txBox="1"/>
            <p:nvPr/>
          </p:nvSpPr>
          <p:spPr>
            <a:xfrm>
              <a:off x="3064739" y="2008401"/>
              <a:ext cx="206723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mj-lt"/>
                  <a:ea typeface="+mj-ea"/>
                  <a:cs typeface="+mj-cs"/>
                  <a:sym typeface="Calibri"/>
                </a:rPr>
                <a:t>RINEX File Submitted</a:t>
              </a:r>
            </a:p>
          </p:txBody>
        </p:sp>
      </p:grpSp>
      <p:grpSp>
        <p:nvGrpSpPr>
          <p:cNvPr id="20" name="Group 19">
            <a:extLst>
              <a:ext uri="{FF2B5EF4-FFF2-40B4-BE49-F238E27FC236}">
                <a16:creationId xmlns:a16="http://schemas.microsoft.com/office/drawing/2014/main" id="{6061B5BE-81AC-4AB0-A8A9-302260D0E59D}"/>
              </a:ext>
            </a:extLst>
          </p:cNvPr>
          <p:cNvGrpSpPr/>
          <p:nvPr/>
        </p:nvGrpSpPr>
        <p:grpSpPr>
          <a:xfrm>
            <a:off x="189633" y="2360528"/>
            <a:ext cx="8492549" cy="2118892"/>
            <a:chOff x="189633" y="2360528"/>
            <a:chExt cx="8492549" cy="2118892"/>
          </a:xfrm>
        </p:grpSpPr>
        <p:sp>
          <p:nvSpPr>
            <p:cNvPr id="16" name="Rectangle 15">
              <a:extLst>
                <a:ext uri="{FF2B5EF4-FFF2-40B4-BE49-F238E27FC236}">
                  <a16:creationId xmlns:a16="http://schemas.microsoft.com/office/drawing/2014/main" id="{AD22D9B6-2A35-4F47-BC60-7D4034149305}"/>
                </a:ext>
              </a:extLst>
            </p:cNvPr>
            <p:cNvSpPr/>
            <p:nvPr/>
          </p:nvSpPr>
          <p:spPr>
            <a:xfrm>
              <a:off x="215320" y="3331207"/>
              <a:ext cx="3793261" cy="501884"/>
            </a:xfrm>
            <a:prstGeom prst="rect">
              <a:avLst/>
            </a:prstGeom>
            <a:noFill/>
            <a:ln w="25400" cap="flat">
              <a:solidFill>
                <a:schemeClr val="accent6">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7" name="TextBox 16">
              <a:extLst>
                <a:ext uri="{FF2B5EF4-FFF2-40B4-BE49-F238E27FC236}">
                  <a16:creationId xmlns:a16="http://schemas.microsoft.com/office/drawing/2014/main" id="{C9892B91-7F15-4078-8501-5D7CF78DFDD8}"/>
                </a:ext>
              </a:extLst>
            </p:cNvPr>
            <p:cNvSpPr txBox="1"/>
            <p:nvPr/>
          </p:nvSpPr>
          <p:spPr>
            <a:xfrm>
              <a:off x="189633" y="3833091"/>
              <a:ext cx="384175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6">
                      <a:lumMod val="75000"/>
                    </a:schemeClr>
                  </a:solidFill>
                  <a:effectLst/>
                  <a:uFillTx/>
                  <a:latin typeface="+mj-lt"/>
                  <a:ea typeface="+mj-ea"/>
                  <a:cs typeface="+mj-cs"/>
                  <a:sym typeface="Calibri"/>
                </a:rPr>
                <a:t>Double Check Selected Correct Antenna</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accent6">
                      <a:lumMod val="75000"/>
                    </a:schemeClr>
                  </a:solidFill>
                </a:rPr>
                <a:t>and Entered Correct ARP Height</a:t>
              </a:r>
              <a:endParaRPr kumimoji="0" lang="en-US" sz="1800" b="0" i="0" u="none" strike="noStrike" cap="none" spc="0" normalizeH="0" baseline="0" dirty="0">
                <a:ln>
                  <a:noFill/>
                </a:ln>
                <a:solidFill>
                  <a:schemeClr val="accent6">
                    <a:lumMod val="75000"/>
                  </a:schemeClr>
                </a:solidFill>
                <a:effectLst/>
                <a:uFillTx/>
                <a:latin typeface="+mj-lt"/>
                <a:ea typeface="+mj-ea"/>
                <a:cs typeface="+mj-cs"/>
                <a:sym typeface="Calibri"/>
              </a:endParaRPr>
            </a:p>
          </p:txBody>
        </p:sp>
        <p:sp>
          <p:nvSpPr>
            <p:cNvPr id="18" name="Rectangle 17">
              <a:extLst>
                <a:ext uri="{FF2B5EF4-FFF2-40B4-BE49-F238E27FC236}">
                  <a16:creationId xmlns:a16="http://schemas.microsoft.com/office/drawing/2014/main" id="{A8A2AF99-30A0-474B-90BA-EEB54A2094F3}"/>
                </a:ext>
              </a:extLst>
            </p:cNvPr>
            <p:cNvSpPr/>
            <p:nvPr/>
          </p:nvSpPr>
          <p:spPr>
            <a:xfrm>
              <a:off x="5538370" y="2676415"/>
              <a:ext cx="3143812" cy="436241"/>
            </a:xfrm>
            <a:prstGeom prst="rect">
              <a:avLst/>
            </a:prstGeom>
            <a:noFill/>
            <a:ln w="25400" cap="flat">
              <a:solidFill>
                <a:schemeClr val="accent6">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9" name="TextBox 18">
              <a:extLst>
                <a:ext uri="{FF2B5EF4-FFF2-40B4-BE49-F238E27FC236}">
                  <a16:creationId xmlns:a16="http://schemas.microsoft.com/office/drawing/2014/main" id="{84446ED9-2550-478B-A65A-459FBA0A6093}"/>
                </a:ext>
              </a:extLst>
            </p:cNvPr>
            <p:cNvSpPr txBox="1"/>
            <p:nvPr/>
          </p:nvSpPr>
          <p:spPr>
            <a:xfrm>
              <a:off x="5676278" y="2360528"/>
              <a:ext cx="295048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6">
                      <a:lumMod val="75000"/>
                    </a:schemeClr>
                  </a:solidFill>
                  <a:effectLst/>
                  <a:uFillTx/>
                  <a:latin typeface="+mj-lt"/>
                  <a:ea typeface="+mj-ea"/>
                  <a:cs typeface="+mj-cs"/>
                  <a:sym typeface="Calibri"/>
                </a:rPr>
                <a:t>Start/Stop Time of Occupation</a:t>
              </a:r>
            </a:p>
          </p:txBody>
        </p:sp>
      </p:grpSp>
      <p:grpSp>
        <p:nvGrpSpPr>
          <p:cNvPr id="26" name="Group 25">
            <a:extLst>
              <a:ext uri="{FF2B5EF4-FFF2-40B4-BE49-F238E27FC236}">
                <a16:creationId xmlns:a16="http://schemas.microsoft.com/office/drawing/2014/main" id="{675DDBB0-9CF0-4C55-8C62-D735F46DD2AA}"/>
              </a:ext>
            </a:extLst>
          </p:cNvPr>
          <p:cNvGrpSpPr/>
          <p:nvPr/>
        </p:nvGrpSpPr>
        <p:grpSpPr>
          <a:xfrm>
            <a:off x="364577" y="2408143"/>
            <a:ext cx="8617742" cy="2711485"/>
            <a:chOff x="364577" y="2408143"/>
            <a:chExt cx="8617742" cy="2711485"/>
          </a:xfrm>
        </p:grpSpPr>
        <p:sp>
          <p:nvSpPr>
            <p:cNvPr id="21" name="Rectangle 20">
              <a:extLst>
                <a:ext uri="{FF2B5EF4-FFF2-40B4-BE49-F238E27FC236}">
                  <a16:creationId xmlns:a16="http://schemas.microsoft.com/office/drawing/2014/main" id="{16C617CE-49B3-4554-835A-693AB1A08FCF}"/>
                </a:ext>
              </a:extLst>
            </p:cNvPr>
            <p:cNvSpPr/>
            <p:nvPr/>
          </p:nvSpPr>
          <p:spPr>
            <a:xfrm>
              <a:off x="5140565" y="3125366"/>
              <a:ext cx="3841754" cy="744672"/>
            </a:xfrm>
            <a:prstGeom prst="rect">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2" name="TextBox 21">
              <a:extLst>
                <a:ext uri="{FF2B5EF4-FFF2-40B4-BE49-F238E27FC236}">
                  <a16:creationId xmlns:a16="http://schemas.microsoft.com/office/drawing/2014/main" id="{ACAF6CF1-6870-4423-AB9A-42A3C3247117}"/>
                </a:ext>
              </a:extLst>
            </p:cNvPr>
            <p:cNvSpPr txBox="1"/>
            <p:nvPr/>
          </p:nvSpPr>
          <p:spPr>
            <a:xfrm>
              <a:off x="5523682" y="3919301"/>
              <a:ext cx="307552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solidFill>
                    <a:schemeClr val="accent3">
                      <a:lumMod val="75000"/>
                    </a:schemeClr>
                  </a:solidFill>
                </a:rPr>
                <a:t>Quality Control Desired Results</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rPr>
                <a:t>OBS USED         &gt; 90%</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accent3">
                      <a:lumMod val="75000"/>
                    </a:schemeClr>
                  </a:solidFill>
                </a:rPr>
                <a:t># FIXED AMB    &gt; 50% (80%)</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rPr>
                <a:t>OVERALL RMS  &lt; 3 cm</a:t>
              </a:r>
            </a:p>
          </p:txBody>
        </p:sp>
        <p:sp>
          <p:nvSpPr>
            <p:cNvPr id="23" name="Rectangle 22">
              <a:extLst>
                <a:ext uri="{FF2B5EF4-FFF2-40B4-BE49-F238E27FC236}">
                  <a16:creationId xmlns:a16="http://schemas.microsoft.com/office/drawing/2014/main" id="{5C2E75D3-C09D-4BFB-BFFF-22CAD44AF67F}"/>
                </a:ext>
              </a:extLst>
            </p:cNvPr>
            <p:cNvSpPr/>
            <p:nvPr/>
          </p:nvSpPr>
          <p:spPr>
            <a:xfrm>
              <a:off x="364577" y="2907233"/>
              <a:ext cx="3644004" cy="264313"/>
            </a:xfrm>
            <a:prstGeom prst="rect">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4" name="TextBox 23">
              <a:extLst>
                <a:ext uri="{FF2B5EF4-FFF2-40B4-BE49-F238E27FC236}">
                  <a16:creationId xmlns:a16="http://schemas.microsoft.com/office/drawing/2014/main" id="{A858B3AD-DF7C-42B2-B7A0-55C14F0FE7C5}"/>
                </a:ext>
              </a:extLst>
            </p:cNvPr>
            <p:cNvSpPr txBox="1"/>
            <p:nvPr/>
          </p:nvSpPr>
          <p:spPr>
            <a:xfrm>
              <a:off x="1237121" y="2408143"/>
              <a:ext cx="189891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rPr>
                <a:t>Which Ephemeris?</a:t>
              </a:r>
            </a:p>
          </p:txBody>
        </p:sp>
      </p:grpSp>
    </p:spTree>
    <p:extLst>
      <p:ext uri="{BB962C8B-B14F-4D97-AF65-F5344CB8AC3E}">
        <p14:creationId xmlns:p14="http://schemas.microsoft.com/office/powerpoint/2010/main" val="28530978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14792"/>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Reading an OPUS Solution</a:t>
            </a:r>
            <a:endParaRPr sz="3000" b="0" dirty="0">
              <a:solidFill>
                <a:srgbClr val="002E97"/>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5009E11-3D8E-4691-885C-AEF8305DEE1B}"/>
              </a:ext>
            </a:extLst>
          </p:cNvPr>
          <p:cNvPicPr>
            <a:picLocks noChangeAspect="1"/>
          </p:cNvPicPr>
          <p:nvPr/>
        </p:nvPicPr>
        <p:blipFill>
          <a:blip r:embed="rId3"/>
          <a:stretch>
            <a:fillRect/>
          </a:stretch>
        </p:blipFill>
        <p:spPr>
          <a:xfrm>
            <a:off x="1391047" y="1426841"/>
            <a:ext cx="6361905" cy="3314286"/>
          </a:xfrm>
          <a:prstGeom prst="rect">
            <a:avLst/>
          </a:prstGeom>
        </p:spPr>
      </p:pic>
      <p:sp>
        <p:nvSpPr>
          <p:cNvPr id="12" name="TextBox 11">
            <a:extLst>
              <a:ext uri="{FF2B5EF4-FFF2-40B4-BE49-F238E27FC236}">
                <a16:creationId xmlns:a16="http://schemas.microsoft.com/office/drawing/2014/main" id="{F9EAFDA6-0A3A-41B2-904E-A0BC3DAB4922}"/>
              </a:ext>
            </a:extLst>
          </p:cNvPr>
          <p:cNvSpPr txBox="1"/>
          <p:nvPr/>
        </p:nvSpPr>
        <p:spPr>
          <a:xfrm>
            <a:off x="1782078" y="1005282"/>
            <a:ext cx="26555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mj-lt"/>
                <a:ea typeface="+mj-ea"/>
                <a:cs typeface="+mj-cs"/>
                <a:sym typeface="Calibri"/>
              </a:rPr>
              <a:t>NAD 83 (2011) Coordinates</a:t>
            </a:r>
          </a:p>
        </p:txBody>
      </p:sp>
      <p:sp>
        <p:nvSpPr>
          <p:cNvPr id="19" name="TextBox 18">
            <a:extLst>
              <a:ext uri="{FF2B5EF4-FFF2-40B4-BE49-F238E27FC236}">
                <a16:creationId xmlns:a16="http://schemas.microsoft.com/office/drawing/2014/main" id="{84446ED9-2550-478B-A65A-459FBA0A6093}"/>
              </a:ext>
            </a:extLst>
          </p:cNvPr>
          <p:cNvSpPr txBox="1"/>
          <p:nvPr/>
        </p:nvSpPr>
        <p:spPr>
          <a:xfrm>
            <a:off x="5364273" y="1009937"/>
            <a:ext cx="215058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6">
                    <a:lumMod val="75000"/>
                  </a:schemeClr>
                </a:solidFill>
                <a:effectLst/>
                <a:uFillTx/>
                <a:latin typeface="+mj-lt"/>
                <a:ea typeface="+mj-ea"/>
                <a:cs typeface="+mj-cs"/>
                <a:sym typeface="Calibri"/>
              </a:rPr>
              <a:t>ITRF2014 Coordinates</a:t>
            </a:r>
          </a:p>
        </p:txBody>
      </p:sp>
      <p:grpSp>
        <p:nvGrpSpPr>
          <p:cNvPr id="4" name="Group 3">
            <a:extLst>
              <a:ext uri="{FF2B5EF4-FFF2-40B4-BE49-F238E27FC236}">
                <a16:creationId xmlns:a16="http://schemas.microsoft.com/office/drawing/2014/main" id="{FBF1FAD4-D156-409F-95D1-3A91AAA5E8CA}"/>
              </a:ext>
            </a:extLst>
          </p:cNvPr>
          <p:cNvGrpSpPr/>
          <p:nvPr/>
        </p:nvGrpSpPr>
        <p:grpSpPr>
          <a:xfrm>
            <a:off x="1391046" y="1408458"/>
            <a:ext cx="7525651" cy="3332669"/>
            <a:chOff x="1391046" y="1408458"/>
            <a:chExt cx="7525651" cy="3332669"/>
          </a:xfrm>
        </p:grpSpPr>
        <p:sp>
          <p:nvSpPr>
            <p:cNvPr id="8" name="Rectangle 7">
              <a:extLst>
                <a:ext uri="{FF2B5EF4-FFF2-40B4-BE49-F238E27FC236}">
                  <a16:creationId xmlns:a16="http://schemas.microsoft.com/office/drawing/2014/main" id="{B59E5090-546B-4268-93FF-2E5579458938}"/>
                </a:ext>
              </a:extLst>
            </p:cNvPr>
            <p:cNvSpPr/>
            <p:nvPr/>
          </p:nvSpPr>
          <p:spPr>
            <a:xfrm>
              <a:off x="1391046" y="1408458"/>
              <a:ext cx="3295253" cy="1582392"/>
            </a:xfrm>
            <a:prstGeom prst="rect">
              <a:avLst/>
            </a:prstGeom>
            <a:noFill/>
            <a:ln w="25400" cap="flat">
              <a:solidFill>
                <a:srgbClr val="002E9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8" name="Rectangle 17">
              <a:extLst>
                <a:ext uri="{FF2B5EF4-FFF2-40B4-BE49-F238E27FC236}">
                  <a16:creationId xmlns:a16="http://schemas.microsoft.com/office/drawing/2014/main" id="{A8A2AF99-30A0-474B-90BA-EEB54A2094F3}"/>
                </a:ext>
              </a:extLst>
            </p:cNvPr>
            <p:cNvSpPr/>
            <p:nvPr/>
          </p:nvSpPr>
          <p:spPr>
            <a:xfrm>
              <a:off x="5126182" y="1426841"/>
              <a:ext cx="2626770" cy="1564009"/>
            </a:xfrm>
            <a:prstGeom prst="rect">
              <a:avLst/>
            </a:prstGeom>
            <a:noFill/>
            <a:ln w="25400" cap="flat">
              <a:solidFill>
                <a:schemeClr val="accent6">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3" name="Rectangle 22">
              <a:extLst>
                <a:ext uri="{FF2B5EF4-FFF2-40B4-BE49-F238E27FC236}">
                  <a16:creationId xmlns:a16="http://schemas.microsoft.com/office/drawing/2014/main" id="{5C2E75D3-C09D-4BFB-BFFF-22CAD44AF67F}"/>
                </a:ext>
              </a:extLst>
            </p:cNvPr>
            <p:cNvSpPr/>
            <p:nvPr/>
          </p:nvSpPr>
          <p:spPr>
            <a:xfrm>
              <a:off x="1391046" y="3261437"/>
              <a:ext cx="5146173" cy="1479690"/>
            </a:xfrm>
            <a:prstGeom prst="rect">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4" name="TextBox 23">
              <a:extLst>
                <a:ext uri="{FF2B5EF4-FFF2-40B4-BE49-F238E27FC236}">
                  <a16:creationId xmlns:a16="http://schemas.microsoft.com/office/drawing/2014/main" id="{A858B3AD-DF7C-42B2-B7A0-55C14F0FE7C5}"/>
                </a:ext>
              </a:extLst>
            </p:cNvPr>
            <p:cNvSpPr txBox="1"/>
            <p:nvPr/>
          </p:nvSpPr>
          <p:spPr>
            <a:xfrm>
              <a:off x="6732447" y="3401118"/>
              <a:ext cx="218425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rPr>
                <a:t>Projected Coordinates</a:t>
              </a:r>
            </a:p>
            <a:p>
              <a:pPr marL="0" marR="0" indent="0" defTabSz="457200" rtl="0" fontAlgn="auto" latinLnBrk="0" hangingPunct="0">
                <a:lnSpc>
                  <a:spcPct val="100000"/>
                </a:lnSpc>
                <a:spcBef>
                  <a:spcPts val="0"/>
                </a:spcBef>
                <a:spcAft>
                  <a:spcPts val="0"/>
                </a:spcAft>
                <a:buClrTx/>
                <a:buSzTx/>
                <a:buFontTx/>
                <a:buNone/>
                <a:tabLst/>
              </a:pPr>
              <a:r>
                <a:rPr lang="en-US" dirty="0">
                  <a:solidFill>
                    <a:schemeClr val="accent3">
                      <a:lumMod val="75000"/>
                    </a:schemeClr>
                  </a:solidFill>
                </a:rPr>
                <a:t>	UTM</a:t>
              </a:r>
            </a:p>
            <a:p>
              <a:pPr marL="0" marR="0" indent="0"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rPr>
                <a:t>	SPCS</a:t>
              </a:r>
            </a:p>
            <a:p>
              <a:pPr marL="0" marR="0" indent="0" defTabSz="457200" rtl="0" fontAlgn="auto" latinLnBrk="0" hangingPunct="0">
                <a:lnSpc>
                  <a:spcPct val="100000"/>
                </a:lnSpc>
                <a:spcBef>
                  <a:spcPts val="0"/>
                </a:spcBef>
                <a:spcAft>
                  <a:spcPts val="0"/>
                </a:spcAft>
                <a:buClrTx/>
                <a:buSzTx/>
                <a:buFontTx/>
                <a:buNone/>
                <a:tabLst/>
              </a:pPr>
              <a:r>
                <a:rPr lang="en-US" dirty="0">
                  <a:solidFill>
                    <a:schemeClr val="accent3">
                      <a:lumMod val="75000"/>
                    </a:schemeClr>
                  </a:solidFill>
                </a:rPr>
                <a:t>	USNG</a:t>
              </a:r>
              <a:endParaRPr kumimoji="0" lang="en-US" sz="1800" b="0" i="0" u="none" strike="noStrike" cap="none" spc="0" normalizeH="0" baseline="0" dirty="0">
                <a:ln>
                  <a:noFill/>
                </a:ln>
                <a:solidFill>
                  <a:schemeClr val="accent3">
                    <a:lumMod val="75000"/>
                  </a:schemeClr>
                </a:solidFill>
                <a:effectLst/>
                <a:uFillTx/>
                <a:latin typeface="+mj-lt"/>
                <a:ea typeface="+mj-ea"/>
                <a:cs typeface="+mj-cs"/>
                <a:sym typeface="Calibri"/>
              </a:endParaRPr>
            </a:p>
          </p:txBody>
        </p:sp>
      </p:grpSp>
      <p:grpSp>
        <p:nvGrpSpPr>
          <p:cNvPr id="5" name="Group 4">
            <a:extLst>
              <a:ext uri="{FF2B5EF4-FFF2-40B4-BE49-F238E27FC236}">
                <a16:creationId xmlns:a16="http://schemas.microsoft.com/office/drawing/2014/main" id="{233D9A37-0E33-4D46-B5EB-51F3FC2B698B}"/>
              </a:ext>
            </a:extLst>
          </p:cNvPr>
          <p:cNvGrpSpPr/>
          <p:nvPr/>
        </p:nvGrpSpPr>
        <p:grpSpPr>
          <a:xfrm>
            <a:off x="3962437" y="1338677"/>
            <a:ext cx="4448869" cy="1661320"/>
            <a:chOff x="3962437" y="1338677"/>
            <a:chExt cx="4448869" cy="1661320"/>
          </a:xfrm>
        </p:grpSpPr>
        <p:sp>
          <p:nvSpPr>
            <p:cNvPr id="25" name="Rectangle 24">
              <a:extLst>
                <a:ext uri="{FF2B5EF4-FFF2-40B4-BE49-F238E27FC236}">
                  <a16:creationId xmlns:a16="http://schemas.microsoft.com/office/drawing/2014/main" id="{78543B54-56A0-4884-BBA5-1203C155E312}"/>
                </a:ext>
              </a:extLst>
            </p:cNvPr>
            <p:cNvSpPr/>
            <p:nvPr/>
          </p:nvSpPr>
          <p:spPr>
            <a:xfrm>
              <a:off x="3962437" y="1728362"/>
              <a:ext cx="723862" cy="1243010"/>
            </a:xfrm>
            <a:prstGeom prst="rect">
              <a:avLst/>
            </a:prstGeom>
            <a:noFill/>
            <a:ln w="25400" cap="flat">
              <a:solidFill>
                <a:srgbClr val="002E9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7" name="TextBox 26">
              <a:extLst>
                <a:ext uri="{FF2B5EF4-FFF2-40B4-BE49-F238E27FC236}">
                  <a16:creationId xmlns:a16="http://schemas.microsoft.com/office/drawing/2014/main" id="{F6A39D65-A2F9-4427-9AE3-4FF73F117704}"/>
                </a:ext>
              </a:extLst>
            </p:cNvPr>
            <p:cNvSpPr txBox="1"/>
            <p:nvPr/>
          </p:nvSpPr>
          <p:spPr>
            <a:xfrm>
              <a:off x="4742629" y="1338677"/>
              <a:ext cx="642161"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mj-lt"/>
                  <a:ea typeface="+mj-ea"/>
                  <a:cs typeface="+mj-cs"/>
                  <a:sym typeface="Calibri"/>
                </a:rPr>
                <a:t>Peak</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mj-lt"/>
                  <a:ea typeface="+mj-ea"/>
                  <a:cs typeface="+mj-cs"/>
                  <a:sym typeface="Calibri"/>
                </a:rPr>
                <a:t>to </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mj-lt"/>
                  <a:ea typeface="+mj-ea"/>
                  <a:cs typeface="+mj-cs"/>
                  <a:sym typeface="Calibri"/>
                </a:rPr>
                <a:t>Peak</a:t>
              </a:r>
            </a:p>
            <a:p>
              <a:pPr marL="0" marR="0" indent="0" algn="l" defTabSz="457200" rtl="0" fontAlgn="auto" latinLnBrk="0" hangingPunct="0">
                <a:lnSpc>
                  <a:spcPct val="100000"/>
                </a:lnSpc>
                <a:spcBef>
                  <a:spcPts val="0"/>
                </a:spcBef>
                <a:spcAft>
                  <a:spcPts val="0"/>
                </a:spcAft>
                <a:buClrTx/>
                <a:buSzTx/>
                <a:buFontTx/>
                <a:buNone/>
                <a:tabLst/>
              </a:pPr>
              <a:r>
                <a:rPr lang="en-US" sz="1600" dirty="0">
                  <a:solidFill>
                    <a:srgbClr val="002E97"/>
                  </a:solidFill>
                </a:rPr>
                <a:t>&lt; 5 cm</a:t>
              </a:r>
              <a:endParaRPr kumimoji="0" lang="en-US" sz="1600" b="0" i="0" u="none" strike="noStrike" cap="none" spc="0" normalizeH="0" baseline="0" dirty="0">
                <a:ln>
                  <a:noFill/>
                </a:ln>
                <a:solidFill>
                  <a:srgbClr val="002E97"/>
                </a:solidFill>
                <a:effectLst/>
                <a:uFillTx/>
                <a:latin typeface="+mj-lt"/>
                <a:ea typeface="+mj-ea"/>
                <a:cs typeface="+mj-cs"/>
                <a:sym typeface="Calibri"/>
              </a:endParaRPr>
            </a:p>
          </p:txBody>
        </p:sp>
        <p:sp>
          <p:nvSpPr>
            <p:cNvPr id="28" name="Rectangle 27">
              <a:extLst>
                <a:ext uri="{FF2B5EF4-FFF2-40B4-BE49-F238E27FC236}">
                  <a16:creationId xmlns:a16="http://schemas.microsoft.com/office/drawing/2014/main" id="{6904A37E-6914-4B31-A124-BFB2BE67D06A}"/>
                </a:ext>
              </a:extLst>
            </p:cNvPr>
            <p:cNvSpPr/>
            <p:nvPr/>
          </p:nvSpPr>
          <p:spPr>
            <a:xfrm>
              <a:off x="6732447" y="1719126"/>
              <a:ext cx="693589" cy="1280871"/>
            </a:xfrm>
            <a:prstGeom prst="rect">
              <a:avLst/>
            </a:prstGeom>
            <a:noFill/>
            <a:ln w="25400" cap="flat">
              <a:solidFill>
                <a:schemeClr val="accent6">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9" name="TextBox 28">
              <a:extLst>
                <a:ext uri="{FF2B5EF4-FFF2-40B4-BE49-F238E27FC236}">
                  <a16:creationId xmlns:a16="http://schemas.microsoft.com/office/drawing/2014/main" id="{6EC28D5E-4910-4ED6-9C68-E7A1FEA27FAF}"/>
                </a:ext>
              </a:extLst>
            </p:cNvPr>
            <p:cNvSpPr txBox="1"/>
            <p:nvPr/>
          </p:nvSpPr>
          <p:spPr>
            <a:xfrm>
              <a:off x="7769145" y="1349677"/>
              <a:ext cx="642161"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accent6">
                      <a:lumMod val="75000"/>
                    </a:schemeClr>
                  </a:solidFill>
                  <a:effectLst/>
                  <a:uFillTx/>
                  <a:latin typeface="+mj-lt"/>
                  <a:ea typeface="+mj-ea"/>
                  <a:cs typeface="+mj-cs"/>
                  <a:sym typeface="Calibri"/>
                </a:rPr>
                <a:t>Peak</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accent6">
                      <a:lumMod val="75000"/>
                    </a:schemeClr>
                  </a:solidFill>
                  <a:effectLst/>
                  <a:uFillTx/>
                  <a:latin typeface="+mj-lt"/>
                  <a:ea typeface="+mj-ea"/>
                  <a:cs typeface="+mj-cs"/>
                  <a:sym typeface="Calibri"/>
                </a:rPr>
                <a:t>To</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accent6">
                      <a:lumMod val="75000"/>
                    </a:schemeClr>
                  </a:solidFill>
                  <a:effectLst/>
                  <a:uFillTx/>
                  <a:latin typeface="+mj-lt"/>
                  <a:ea typeface="+mj-ea"/>
                  <a:cs typeface="+mj-cs"/>
                  <a:sym typeface="Calibri"/>
                </a:rPr>
                <a:t>Peak</a:t>
              </a:r>
            </a:p>
            <a:p>
              <a:pPr marL="0" marR="0" indent="0" algn="l" defTabSz="457200" rtl="0" fontAlgn="auto" latinLnBrk="0" hangingPunct="0">
                <a:lnSpc>
                  <a:spcPct val="100000"/>
                </a:lnSpc>
                <a:spcBef>
                  <a:spcPts val="0"/>
                </a:spcBef>
                <a:spcAft>
                  <a:spcPts val="0"/>
                </a:spcAft>
                <a:buClrTx/>
                <a:buSzTx/>
                <a:buFontTx/>
                <a:buNone/>
                <a:tabLst/>
              </a:pPr>
              <a:r>
                <a:rPr lang="en-US" sz="1600" dirty="0">
                  <a:solidFill>
                    <a:schemeClr val="accent6">
                      <a:lumMod val="75000"/>
                    </a:schemeClr>
                  </a:solidFill>
                </a:rPr>
                <a:t>&lt; 5 cm</a:t>
              </a:r>
              <a:endParaRPr kumimoji="0" lang="en-US" sz="1600" b="0" i="0" u="none" strike="noStrike" cap="none" spc="0" normalizeH="0" baseline="0" dirty="0">
                <a:ln>
                  <a:noFill/>
                </a:ln>
                <a:solidFill>
                  <a:schemeClr val="accent6">
                    <a:lumMod val="75000"/>
                  </a:schemeClr>
                </a:solidFill>
                <a:effectLst/>
                <a:uFillTx/>
                <a:latin typeface="+mj-lt"/>
                <a:ea typeface="+mj-ea"/>
                <a:cs typeface="+mj-cs"/>
                <a:sym typeface="Calibri"/>
              </a:endParaRPr>
            </a:p>
          </p:txBody>
        </p:sp>
      </p:grpSp>
    </p:spTree>
    <p:extLst>
      <p:ext uri="{BB962C8B-B14F-4D97-AF65-F5344CB8AC3E}">
        <p14:creationId xmlns:p14="http://schemas.microsoft.com/office/powerpoint/2010/main" val="42800735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14792"/>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Reading an OPUS Solution</a:t>
            </a:r>
            <a:endParaRPr sz="3000" b="0" dirty="0">
              <a:solidFill>
                <a:srgbClr val="002E97"/>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490DC08-5388-4BBF-91C3-C38C82706205}"/>
              </a:ext>
            </a:extLst>
          </p:cNvPr>
          <p:cNvPicPr>
            <a:picLocks noChangeAspect="1"/>
          </p:cNvPicPr>
          <p:nvPr/>
        </p:nvPicPr>
        <p:blipFill>
          <a:blip r:embed="rId3"/>
          <a:stretch>
            <a:fillRect/>
          </a:stretch>
        </p:blipFill>
        <p:spPr>
          <a:xfrm>
            <a:off x="230304" y="1788285"/>
            <a:ext cx="8448657" cy="1970915"/>
          </a:xfrm>
          <a:prstGeom prst="rect">
            <a:avLst/>
          </a:prstGeom>
        </p:spPr>
      </p:pic>
      <p:grpSp>
        <p:nvGrpSpPr>
          <p:cNvPr id="7" name="Group 6">
            <a:extLst>
              <a:ext uri="{FF2B5EF4-FFF2-40B4-BE49-F238E27FC236}">
                <a16:creationId xmlns:a16="http://schemas.microsoft.com/office/drawing/2014/main" id="{C1A202F1-E5EA-44E2-B32C-C2628CDEF77B}"/>
              </a:ext>
            </a:extLst>
          </p:cNvPr>
          <p:cNvGrpSpPr/>
          <p:nvPr/>
        </p:nvGrpSpPr>
        <p:grpSpPr>
          <a:xfrm>
            <a:off x="295565" y="1418955"/>
            <a:ext cx="8383396" cy="1601336"/>
            <a:chOff x="295565" y="1418955"/>
            <a:chExt cx="8383396" cy="1601336"/>
          </a:xfrm>
        </p:grpSpPr>
        <p:sp>
          <p:nvSpPr>
            <p:cNvPr id="12" name="TextBox 11">
              <a:extLst>
                <a:ext uri="{FF2B5EF4-FFF2-40B4-BE49-F238E27FC236}">
                  <a16:creationId xmlns:a16="http://schemas.microsoft.com/office/drawing/2014/main" id="{F9EAFDA6-0A3A-41B2-904E-A0BC3DAB4922}"/>
                </a:ext>
              </a:extLst>
            </p:cNvPr>
            <p:cNvSpPr txBox="1"/>
            <p:nvPr/>
          </p:nvSpPr>
          <p:spPr>
            <a:xfrm>
              <a:off x="1294936" y="1418955"/>
              <a:ext cx="677845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mj-lt"/>
                  <a:ea typeface="+mj-ea"/>
                  <a:cs typeface="+mj-cs"/>
                  <a:sym typeface="Calibri"/>
                </a:rPr>
                <a:t>3 CORS that were used for the final solution,</a:t>
              </a:r>
              <a:r>
                <a:rPr kumimoji="0" lang="en-US" sz="1800" b="0" i="0" u="none" strike="noStrike" cap="none" spc="0" normalizeH="0" dirty="0">
                  <a:ln>
                    <a:noFill/>
                  </a:ln>
                  <a:solidFill>
                    <a:srgbClr val="002E97"/>
                  </a:solidFill>
                  <a:effectLst/>
                  <a:uFillTx/>
                  <a:latin typeface="+mj-lt"/>
                  <a:ea typeface="+mj-ea"/>
                  <a:cs typeface="+mj-cs"/>
                  <a:sym typeface="Calibri"/>
                </a:rPr>
                <a:t> coordinates and distance</a:t>
              </a:r>
              <a:endParaRPr kumimoji="0" lang="en-US" sz="1800" b="0" i="0" u="none" strike="noStrike" cap="none" spc="0" normalizeH="0" baseline="0" dirty="0">
                <a:ln>
                  <a:noFill/>
                </a:ln>
                <a:solidFill>
                  <a:srgbClr val="002E97"/>
                </a:solidFill>
                <a:effectLst/>
                <a:uFillTx/>
                <a:latin typeface="+mj-lt"/>
                <a:ea typeface="+mj-ea"/>
                <a:cs typeface="+mj-cs"/>
                <a:sym typeface="Calibri"/>
              </a:endParaRPr>
            </a:p>
          </p:txBody>
        </p:sp>
        <p:sp>
          <p:nvSpPr>
            <p:cNvPr id="8" name="Rectangle 7">
              <a:extLst>
                <a:ext uri="{FF2B5EF4-FFF2-40B4-BE49-F238E27FC236}">
                  <a16:creationId xmlns:a16="http://schemas.microsoft.com/office/drawing/2014/main" id="{B59E5090-546B-4268-93FF-2E5579458938}"/>
                </a:ext>
              </a:extLst>
            </p:cNvPr>
            <p:cNvSpPr/>
            <p:nvPr/>
          </p:nvSpPr>
          <p:spPr>
            <a:xfrm>
              <a:off x="295565" y="1788285"/>
              <a:ext cx="8383396" cy="1232006"/>
            </a:xfrm>
            <a:prstGeom prst="rect">
              <a:avLst/>
            </a:prstGeom>
            <a:noFill/>
            <a:ln w="25400" cap="flat">
              <a:solidFill>
                <a:srgbClr val="002E9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pSp>
      <p:grpSp>
        <p:nvGrpSpPr>
          <p:cNvPr id="9" name="Group 8">
            <a:extLst>
              <a:ext uri="{FF2B5EF4-FFF2-40B4-BE49-F238E27FC236}">
                <a16:creationId xmlns:a16="http://schemas.microsoft.com/office/drawing/2014/main" id="{8DCA2C82-2A18-43D8-AA74-8393CC066E2C}"/>
              </a:ext>
            </a:extLst>
          </p:cNvPr>
          <p:cNvGrpSpPr/>
          <p:nvPr/>
        </p:nvGrpSpPr>
        <p:grpSpPr>
          <a:xfrm>
            <a:off x="295565" y="3112656"/>
            <a:ext cx="8383396" cy="914337"/>
            <a:chOff x="295565" y="3112656"/>
            <a:chExt cx="8383396" cy="914337"/>
          </a:xfrm>
        </p:grpSpPr>
        <p:sp>
          <p:nvSpPr>
            <p:cNvPr id="18" name="Rectangle 17">
              <a:extLst>
                <a:ext uri="{FF2B5EF4-FFF2-40B4-BE49-F238E27FC236}">
                  <a16:creationId xmlns:a16="http://schemas.microsoft.com/office/drawing/2014/main" id="{A8A2AF99-30A0-474B-90BA-EEB54A2094F3}"/>
                </a:ext>
              </a:extLst>
            </p:cNvPr>
            <p:cNvSpPr/>
            <p:nvPr/>
          </p:nvSpPr>
          <p:spPr>
            <a:xfrm>
              <a:off x="295565" y="3112656"/>
              <a:ext cx="8383396" cy="480289"/>
            </a:xfrm>
            <a:prstGeom prst="rect">
              <a:avLst/>
            </a:prstGeom>
            <a:noFill/>
            <a:ln w="25400" cap="flat">
              <a:solidFill>
                <a:schemeClr val="accent6">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9" name="TextBox 18">
              <a:extLst>
                <a:ext uri="{FF2B5EF4-FFF2-40B4-BE49-F238E27FC236}">
                  <a16:creationId xmlns:a16="http://schemas.microsoft.com/office/drawing/2014/main" id="{84446ED9-2550-478B-A65A-459FBA0A6093}"/>
                </a:ext>
              </a:extLst>
            </p:cNvPr>
            <p:cNvSpPr txBox="1"/>
            <p:nvPr/>
          </p:nvSpPr>
          <p:spPr>
            <a:xfrm>
              <a:off x="1405240" y="3657663"/>
              <a:ext cx="609878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accent6">
                      <a:lumMod val="75000"/>
                    </a:schemeClr>
                  </a:solidFill>
                </a:rPr>
                <a:t>The nearest mark to the final solution, coordinates and distance</a:t>
              </a:r>
              <a:endParaRPr kumimoji="0" lang="en-US" sz="1800" b="0" i="0" u="none" strike="noStrike" cap="none" spc="0" normalizeH="0" baseline="0" dirty="0">
                <a:ln>
                  <a:noFill/>
                </a:ln>
                <a:solidFill>
                  <a:schemeClr val="accent6">
                    <a:lumMod val="75000"/>
                  </a:schemeClr>
                </a:solidFill>
                <a:effectLst/>
                <a:uFillTx/>
                <a:latin typeface="+mj-lt"/>
                <a:ea typeface="+mj-ea"/>
                <a:cs typeface="+mj-cs"/>
                <a:sym typeface="Calibri"/>
              </a:endParaRPr>
            </a:p>
          </p:txBody>
        </p:sp>
      </p:grpSp>
    </p:spTree>
    <p:extLst>
      <p:ext uri="{BB962C8B-B14F-4D97-AF65-F5344CB8AC3E}">
        <p14:creationId xmlns:p14="http://schemas.microsoft.com/office/powerpoint/2010/main" val="18553243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526888"/>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What are Peak to Peak Values</a:t>
            </a:r>
            <a:endParaRPr sz="3000" b="0" dirty="0">
              <a:solidFill>
                <a:srgbClr val="002E97"/>
              </a:solidFill>
              <a:latin typeface="Arial" panose="020B0604020202020204" pitchFamily="34" charset="0"/>
              <a:cs typeface="Arial" panose="020B0604020202020204" pitchFamily="34" charset="0"/>
            </a:endParaRPr>
          </a:p>
        </p:txBody>
      </p:sp>
      <p:pic>
        <p:nvPicPr>
          <p:cNvPr id="39" name="Picture 2" descr="monument">
            <a:extLst>
              <a:ext uri="{FF2B5EF4-FFF2-40B4-BE49-F238E27FC236}">
                <a16:creationId xmlns:a16="http://schemas.microsoft.com/office/drawing/2014/main" id="{5BE212C4-E2D7-4195-9185-3ACBDAC25927}"/>
              </a:ext>
            </a:extLst>
          </p:cNvPr>
          <p:cNvPicPr>
            <a:picLocks noChangeAspect="1" noChangeArrowheads="1"/>
          </p:cNvPicPr>
          <p:nvPr/>
        </p:nvPicPr>
        <p:blipFill rotWithShape="1">
          <a:blip r:embed="rId3">
            <a:lum bright="12000" contrast="-12000"/>
            <a:extLst>
              <a:ext uri="{28A0092B-C50C-407E-A947-70E740481C1C}">
                <a14:useLocalDpi xmlns:a14="http://schemas.microsoft.com/office/drawing/2010/main" val="0"/>
              </a:ext>
            </a:extLst>
          </a:blip>
          <a:srcRect r="223" b="24403"/>
          <a:stretch/>
        </p:blipFill>
        <p:spPr>
          <a:xfrm>
            <a:off x="2002016" y="1104527"/>
            <a:ext cx="5222593" cy="3957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40" name="Text Box 3">
            <a:extLst>
              <a:ext uri="{FF2B5EF4-FFF2-40B4-BE49-F238E27FC236}">
                <a16:creationId xmlns:a16="http://schemas.microsoft.com/office/drawing/2014/main" id="{4D696921-56FD-4D7E-BF97-BB2246BB3454}"/>
              </a:ext>
            </a:extLst>
          </p:cNvPr>
          <p:cNvSpPr txBox="1">
            <a:spLocks noChangeArrowheads="1"/>
          </p:cNvSpPr>
          <p:nvPr/>
        </p:nvSpPr>
        <p:spPr bwMode="auto">
          <a:xfrm>
            <a:off x="3333148" y="1000758"/>
            <a:ext cx="311150" cy="52322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solidFill>
                  <a:srgbClr val="008000"/>
                </a:solidFill>
                <a:latin typeface="Symbol" panose="05050102010706020507" pitchFamily="18" charset="2"/>
              </a:rPr>
              <a:t>f</a:t>
            </a:r>
            <a:endParaRPr lang="en-US" altLang="en-US" sz="2800" b="1" dirty="0">
              <a:solidFill>
                <a:srgbClr val="008000"/>
              </a:solidFill>
              <a:latin typeface="Arial" panose="020B0604020202020204" pitchFamily="34" charset="0"/>
            </a:endParaRPr>
          </a:p>
        </p:txBody>
      </p:sp>
      <p:sp>
        <p:nvSpPr>
          <p:cNvPr id="43" name="AutoShape 17">
            <a:extLst>
              <a:ext uri="{FF2B5EF4-FFF2-40B4-BE49-F238E27FC236}">
                <a16:creationId xmlns:a16="http://schemas.microsoft.com/office/drawing/2014/main" id="{28A5098A-60BC-4DF4-BFFB-ADFC1C77A40B}"/>
              </a:ext>
            </a:extLst>
          </p:cNvPr>
          <p:cNvSpPr>
            <a:spLocks noChangeArrowheads="1"/>
          </p:cNvSpPr>
          <p:nvPr/>
        </p:nvSpPr>
        <p:spPr bwMode="auto">
          <a:xfrm rot="913637">
            <a:off x="4311556" y="2228836"/>
            <a:ext cx="531812" cy="133350"/>
          </a:xfrm>
          <a:prstGeom prst="triangle">
            <a:avLst>
              <a:gd name="adj" fmla="val 76056"/>
            </a:avLst>
          </a:prstGeom>
          <a:solidFill>
            <a:srgbClr val="FFFF00"/>
          </a:solidFill>
          <a:ln w="9525">
            <a:solidFill>
              <a:srgbClr val="B2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44" name="AutoShape 12">
            <a:extLst>
              <a:ext uri="{FF2B5EF4-FFF2-40B4-BE49-F238E27FC236}">
                <a16:creationId xmlns:a16="http://schemas.microsoft.com/office/drawing/2014/main" id="{0279F9E0-B489-4FF0-B58E-F142C16A410C}"/>
              </a:ext>
            </a:extLst>
          </p:cNvPr>
          <p:cNvSpPr>
            <a:spLocks/>
          </p:cNvSpPr>
          <p:nvPr/>
        </p:nvSpPr>
        <p:spPr bwMode="auto">
          <a:xfrm>
            <a:off x="445855" y="1219040"/>
            <a:ext cx="2168381" cy="951292"/>
          </a:xfrm>
          <a:prstGeom prst="borderCallout2">
            <a:avLst>
              <a:gd name="adj1" fmla="val 48523"/>
              <a:gd name="adj2" fmla="val 100065"/>
              <a:gd name="adj3" fmla="val 51756"/>
              <a:gd name="adj4" fmla="val 119570"/>
              <a:gd name="adj5" fmla="val 59148"/>
              <a:gd name="adj6" fmla="val 134145"/>
            </a:avLst>
          </a:prstGeom>
          <a:solidFill>
            <a:srgbClr val="CCFFCC"/>
          </a:solidFill>
          <a:ln w="25400">
            <a:solidFill>
              <a:srgbClr val="008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rgbClr val="008000"/>
                </a:solidFill>
                <a:latin typeface="Arial" panose="020B0604020202020204" pitchFamily="34" charset="0"/>
                <a:cs typeface="Arial" panose="020B0604020202020204" pitchFamily="34" charset="0"/>
              </a:rPr>
              <a:t>peak-to-peak values</a:t>
            </a:r>
            <a:br>
              <a:rPr lang="en-US" altLang="en-US" sz="1800" dirty="0">
                <a:solidFill>
                  <a:srgbClr val="008000"/>
                </a:solidFill>
                <a:latin typeface="Arial" panose="020B0604020202020204" pitchFamily="34" charset="0"/>
                <a:cs typeface="Arial" panose="020B0604020202020204" pitchFamily="34" charset="0"/>
              </a:rPr>
            </a:br>
            <a:r>
              <a:rPr lang="en-US" altLang="en-US" sz="1400" dirty="0">
                <a:solidFill>
                  <a:srgbClr val="008000"/>
                </a:solidFill>
                <a:latin typeface="Arial" panose="020B0604020202020204" pitchFamily="34" charset="0"/>
                <a:cs typeface="Arial" panose="020B0604020202020204" pitchFamily="34" charset="0"/>
              </a:rPr>
              <a:t>a box containing mark coordinates from </a:t>
            </a:r>
            <a:br>
              <a:rPr lang="en-US" altLang="en-US" sz="1400" dirty="0">
                <a:solidFill>
                  <a:srgbClr val="008000"/>
                </a:solidFill>
                <a:latin typeface="Arial" panose="020B0604020202020204" pitchFamily="34" charset="0"/>
                <a:cs typeface="Arial" panose="020B0604020202020204" pitchFamily="34" charset="0"/>
              </a:rPr>
            </a:br>
            <a:r>
              <a:rPr lang="en-US" altLang="en-US" sz="1400" dirty="0">
                <a:solidFill>
                  <a:srgbClr val="008000"/>
                </a:solidFill>
                <a:latin typeface="Arial" panose="020B0604020202020204" pitchFamily="34" charset="0"/>
                <a:cs typeface="Arial" panose="020B0604020202020204" pitchFamily="34" charset="0"/>
              </a:rPr>
              <a:t>all 3 baselines</a:t>
            </a:r>
          </a:p>
        </p:txBody>
      </p:sp>
      <p:grpSp>
        <p:nvGrpSpPr>
          <p:cNvPr id="45" name="Group 44">
            <a:extLst>
              <a:ext uri="{FF2B5EF4-FFF2-40B4-BE49-F238E27FC236}">
                <a16:creationId xmlns:a16="http://schemas.microsoft.com/office/drawing/2014/main" id="{DC9B9C73-3ED5-4081-A8B7-041B988F2325}"/>
              </a:ext>
            </a:extLst>
          </p:cNvPr>
          <p:cNvGrpSpPr>
            <a:grpSpLocks/>
          </p:cNvGrpSpPr>
          <p:nvPr/>
        </p:nvGrpSpPr>
        <p:grpSpPr bwMode="auto">
          <a:xfrm>
            <a:off x="5698695" y="2732734"/>
            <a:ext cx="2972908" cy="2058340"/>
            <a:chOff x="5918676" y="2688593"/>
            <a:chExt cx="2202376" cy="2463371"/>
          </a:xfrm>
        </p:grpSpPr>
        <p:sp>
          <p:nvSpPr>
            <p:cNvPr id="46" name="Text Box 16">
              <a:extLst>
                <a:ext uri="{FF2B5EF4-FFF2-40B4-BE49-F238E27FC236}">
                  <a16:creationId xmlns:a16="http://schemas.microsoft.com/office/drawing/2014/main" id="{0EC748DA-7833-4493-AC09-532972AFC317}"/>
                </a:ext>
              </a:extLst>
            </p:cNvPr>
            <p:cNvSpPr txBox="1">
              <a:spLocks noChangeArrowheads="1"/>
            </p:cNvSpPr>
            <p:nvPr/>
          </p:nvSpPr>
          <p:spPr bwMode="auto">
            <a:xfrm rot="2299024">
              <a:off x="6398023" y="3518692"/>
              <a:ext cx="1017708" cy="331506"/>
            </a:xfrm>
            <a:prstGeom prst="rect">
              <a:avLst/>
            </a:prstGeom>
            <a:solidFill>
              <a:schemeClr val="accent5">
                <a:alpha val="50195"/>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rgbClr val="DAEDEF">
                      <a:lumMod val="10000"/>
                    </a:srgbClr>
                  </a:solidFill>
                </a:rPr>
                <a:t>CORS baseline 3</a:t>
              </a:r>
            </a:p>
          </p:txBody>
        </p:sp>
        <p:sp>
          <p:nvSpPr>
            <p:cNvPr id="47" name="Line 15">
              <a:extLst>
                <a:ext uri="{FF2B5EF4-FFF2-40B4-BE49-F238E27FC236}">
                  <a16:creationId xmlns:a16="http://schemas.microsoft.com/office/drawing/2014/main" id="{832DB398-FB10-49F9-88EE-AA327FE736B2}"/>
                </a:ext>
              </a:extLst>
            </p:cNvPr>
            <p:cNvSpPr>
              <a:spLocks noChangeShapeType="1"/>
            </p:cNvSpPr>
            <p:nvPr/>
          </p:nvSpPr>
          <p:spPr bwMode="auto">
            <a:xfrm flipH="1" flipV="1">
              <a:off x="6045973" y="2819864"/>
              <a:ext cx="1762408" cy="2143202"/>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a:solidFill>
                  <a:srgbClr val="000000"/>
                </a:solidFill>
              </a:endParaRPr>
            </a:p>
          </p:txBody>
        </p:sp>
        <p:sp>
          <p:nvSpPr>
            <p:cNvPr id="48" name="AutoShape 21">
              <a:extLst>
                <a:ext uri="{FF2B5EF4-FFF2-40B4-BE49-F238E27FC236}">
                  <a16:creationId xmlns:a16="http://schemas.microsoft.com/office/drawing/2014/main" id="{180A4095-4FF2-46F5-8FE4-C2AB12AB5352}"/>
                </a:ext>
              </a:extLst>
            </p:cNvPr>
            <p:cNvSpPr>
              <a:spLocks noChangeArrowheads="1"/>
            </p:cNvSpPr>
            <p:nvPr/>
          </p:nvSpPr>
          <p:spPr bwMode="auto">
            <a:xfrm rot="798520">
              <a:off x="7497298" y="4775758"/>
              <a:ext cx="623754" cy="376206"/>
            </a:xfrm>
            <a:prstGeom prst="star5">
              <a:avLst/>
            </a:prstGeom>
            <a:solidFill>
              <a:schemeClr val="accent5"/>
            </a:solidFill>
            <a:ln w="9525">
              <a:solidFill>
                <a:schemeClr val="tx1"/>
              </a:solidFill>
              <a:miter lim="800000"/>
              <a:headEnd/>
              <a:tailEnd/>
            </a:ln>
            <a:effectLst/>
          </p:spPr>
          <p:txBody>
            <a:bodyPr wrap="none" anchor="ctr"/>
            <a:lstStyle/>
            <a:p>
              <a:pPr eaLnBrk="1" hangingPunct="1">
                <a:defRPr/>
              </a:pPr>
              <a:endParaRPr lang="en-US">
                <a:solidFill>
                  <a:srgbClr val="000000"/>
                </a:solidFill>
              </a:endParaRPr>
            </a:p>
          </p:txBody>
        </p:sp>
        <p:sp>
          <p:nvSpPr>
            <p:cNvPr id="49" name="AutoShape 29">
              <a:extLst>
                <a:ext uri="{FF2B5EF4-FFF2-40B4-BE49-F238E27FC236}">
                  <a16:creationId xmlns:a16="http://schemas.microsoft.com/office/drawing/2014/main" id="{936B4E8A-E71A-4858-9802-1E69B614C7CF}"/>
                </a:ext>
              </a:extLst>
            </p:cNvPr>
            <p:cNvSpPr>
              <a:spLocks noChangeArrowheads="1"/>
            </p:cNvSpPr>
            <p:nvPr/>
          </p:nvSpPr>
          <p:spPr bwMode="auto">
            <a:xfrm>
              <a:off x="5918676" y="2688593"/>
              <a:ext cx="254000" cy="233614"/>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grpSp>
      <p:sp>
        <p:nvSpPr>
          <p:cNvPr id="53" name="Text Box 31">
            <a:extLst>
              <a:ext uri="{FF2B5EF4-FFF2-40B4-BE49-F238E27FC236}">
                <a16:creationId xmlns:a16="http://schemas.microsoft.com/office/drawing/2014/main" id="{58A55132-9075-42C4-A16C-2075F17BBFC3}"/>
              </a:ext>
            </a:extLst>
          </p:cNvPr>
          <p:cNvSpPr txBox="1">
            <a:spLocks noChangeArrowheads="1"/>
          </p:cNvSpPr>
          <p:nvPr/>
        </p:nvSpPr>
        <p:spPr bwMode="auto">
          <a:xfrm>
            <a:off x="4259803" y="1264726"/>
            <a:ext cx="350469" cy="52322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solidFill>
                  <a:srgbClr val="008000"/>
                </a:solidFill>
                <a:latin typeface="Symbol" panose="05050102010706020507" pitchFamily="18" charset="2"/>
              </a:rPr>
              <a:t>l</a:t>
            </a:r>
            <a:endParaRPr lang="en-US" altLang="en-US" sz="2800" b="1" dirty="0">
              <a:solidFill>
                <a:srgbClr val="008000"/>
              </a:solidFill>
              <a:latin typeface="Arial" panose="020B0604020202020204" pitchFamily="34" charset="0"/>
            </a:endParaRPr>
          </a:p>
        </p:txBody>
      </p:sp>
      <p:grpSp>
        <p:nvGrpSpPr>
          <p:cNvPr id="54" name="Group 53">
            <a:extLst>
              <a:ext uri="{FF2B5EF4-FFF2-40B4-BE49-F238E27FC236}">
                <a16:creationId xmlns:a16="http://schemas.microsoft.com/office/drawing/2014/main" id="{D74DC916-028C-4081-A68A-E44B150D8745}"/>
              </a:ext>
            </a:extLst>
          </p:cNvPr>
          <p:cNvGrpSpPr>
            <a:grpSpLocks/>
          </p:cNvGrpSpPr>
          <p:nvPr/>
        </p:nvGrpSpPr>
        <p:grpSpPr bwMode="auto">
          <a:xfrm>
            <a:off x="5373038" y="998308"/>
            <a:ext cx="3380499" cy="565012"/>
            <a:chOff x="5725213" y="1198142"/>
            <a:chExt cx="2588912" cy="317378"/>
          </a:xfrm>
        </p:grpSpPr>
        <p:sp>
          <p:nvSpPr>
            <p:cNvPr id="55" name="AutoShape 20">
              <a:extLst>
                <a:ext uri="{FF2B5EF4-FFF2-40B4-BE49-F238E27FC236}">
                  <a16:creationId xmlns:a16="http://schemas.microsoft.com/office/drawing/2014/main" id="{BEE0B032-C6B3-4A5E-8A6D-AF59969D701D}"/>
                </a:ext>
              </a:extLst>
            </p:cNvPr>
            <p:cNvSpPr>
              <a:spLocks noChangeArrowheads="1"/>
            </p:cNvSpPr>
            <p:nvPr/>
          </p:nvSpPr>
          <p:spPr bwMode="auto">
            <a:xfrm>
              <a:off x="5725213" y="1390618"/>
              <a:ext cx="254000" cy="92075"/>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56" name="Text Box 11">
              <a:extLst>
                <a:ext uri="{FF2B5EF4-FFF2-40B4-BE49-F238E27FC236}">
                  <a16:creationId xmlns:a16="http://schemas.microsoft.com/office/drawing/2014/main" id="{BF4BA2FF-096F-4B50-93F7-9A0F983B2329}"/>
                </a:ext>
              </a:extLst>
            </p:cNvPr>
            <p:cNvSpPr txBox="1">
              <a:spLocks noChangeArrowheads="1"/>
            </p:cNvSpPr>
            <p:nvPr/>
          </p:nvSpPr>
          <p:spPr bwMode="auto">
            <a:xfrm rot="21200490">
              <a:off x="6474540" y="1359925"/>
              <a:ext cx="1083497" cy="155595"/>
            </a:xfrm>
            <a:prstGeom prst="rect">
              <a:avLst/>
            </a:prstGeom>
            <a:solidFill>
              <a:schemeClr val="accent5">
                <a:alpha val="50195"/>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rgbClr val="DAEDEF">
                      <a:lumMod val="10000"/>
                    </a:srgbClr>
                  </a:solidFill>
                </a:rPr>
                <a:t>CORS baseline 2</a:t>
              </a:r>
            </a:p>
          </p:txBody>
        </p:sp>
        <p:sp>
          <p:nvSpPr>
            <p:cNvPr id="57" name="Line 10">
              <a:extLst>
                <a:ext uri="{FF2B5EF4-FFF2-40B4-BE49-F238E27FC236}">
                  <a16:creationId xmlns:a16="http://schemas.microsoft.com/office/drawing/2014/main" id="{F823BEE0-12C9-4E81-824C-230F739A686C}"/>
                </a:ext>
              </a:extLst>
            </p:cNvPr>
            <p:cNvSpPr>
              <a:spLocks noChangeShapeType="1"/>
            </p:cNvSpPr>
            <p:nvPr/>
          </p:nvSpPr>
          <p:spPr bwMode="auto">
            <a:xfrm flipH="1">
              <a:off x="5875691" y="1270414"/>
              <a:ext cx="1966446" cy="169473"/>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a:solidFill>
                  <a:srgbClr val="000000"/>
                </a:solidFill>
              </a:endParaRPr>
            </a:p>
          </p:txBody>
        </p:sp>
        <p:sp>
          <p:nvSpPr>
            <p:cNvPr id="59" name="AutoShape 22">
              <a:extLst>
                <a:ext uri="{FF2B5EF4-FFF2-40B4-BE49-F238E27FC236}">
                  <a16:creationId xmlns:a16="http://schemas.microsoft.com/office/drawing/2014/main" id="{F9CC63BA-35A8-4976-83C9-AB2511CDC07F}"/>
                </a:ext>
              </a:extLst>
            </p:cNvPr>
            <p:cNvSpPr>
              <a:spLocks noChangeArrowheads="1"/>
            </p:cNvSpPr>
            <p:nvPr/>
          </p:nvSpPr>
          <p:spPr bwMode="auto">
            <a:xfrm rot="1097357">
              <a:off x="7690613" y="1198142"/>
              <a:ext cx="623512" cy="174391"/>
            </a:xfrm>
            <a:prstGeom prst="star5">
              <a:avLst/>
            </a:prstGeom>
            <a:solidFill>
              <a:schemeClr val="accent5"/>
            </a:solidFill>
            <a:ln w="9525">
              <a:solidFill>
                <a:schemeClr val="tx1"/>
              </a:solidFill>
              <a:miter lim="800000"/>
              <a:headEnd/>
              <a:tailEnd/>
            </a:ln>
            <a:effectLst/>
          </p:spPr>
          <p:txBody>
            <a:bodyPr wrap="none" anchor="ctr"/>
            <a:lstStyle/>
            <a:p>
              <a:pPr eaLnBrk="1" hangingPunct="1">
                <a:defRPr/>
              </a:pPr>
              <a:endParaRPr lang="en-US">
                <a:solidFill>
                  <a:srgbClr val="000000"/>
                </a:solidFill>
              </a:endParaRPr>
            </a:p>
          </p:txBody>
        </p:sp>
      </p:grpSp>
      <p:sp>
        <p:nvSpPr>
          <p:cNvPr id="60" name="Text Box 32">
            <a:extLst>
              <a:ext uri="{FF2B5EF4-FFF2-40B4-BE49-F238E27FC236}">
                <a16:creationId xmlns:a16="http://schemas.microsoft.com/office/drawing/2014/main" id="{A46E3101-4586-4125-8712-0C1E62E26BF4}"/>
              </a:ext>
            </a:extLst>
          </p:cNvPr>
          <p:cNvSpPr txBox="1">
            <a:spLocks noChangeArrowheads="1"/>
          </p:cNvSpPr>
          <p:nvPr/>
        </p:nvSpPr>
        <p:spPr bwMode="auto">
          <a:xfrm>
            <a:off x="3436464" y="2069236"/>
            <a:ext cx="333371" cy="52322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solidFill>
                  <a:srgbClr val="008000"/>
                </a:solidFill>
                <a:latin typeface="Arial" panose="020B0604020202020204" pitchFamily="34" charset="0"/>
              </a:rPr>
              <a:t>h</a:t>
            </a:r>
          </a:p>
        </p:txBody>
      </p:sp>
      <p:grpSp>
        <p:nvGrpSpPr>
          <p:cNvPr id="64" name="Group 63">
            <a:extLst>
              <a:ext uri="{FF2B5EF4-FFF2-40B4-BE49-F238E27FC236}">
                <a16:creationId xmlns:a16="http://schemas.microsoft.com/office/drawing/2014/main" id="{A197B99C-3003-4477-98B1-A56ACD7820C6}"/>
              </a:ext>
            </a:extLst>
          </p:cNvPr>
          <p:cNvGrpSpPr>
            <a:grpSpLocks/>
          </p:cNvGrpSpPr>
          <p:nvPr/>
        </p:nvGrpSpPr>
        <p:grpSpPr bwMode="auto">
          <a:xfrm>
            <a:off x="258763" y="2279002"/>
            <a:ext cx="3286717" cy="957911"/>
            <a:chOff x="966788" y="2894952"/>
            <a:chExt cx="3557695" cy="957911"/>
          </a:xfrm>
        </p:grpSpPr>
        <p:sp>
          <p:nvSpPr>
            <p:cNvPr id="65" name="Text Box 9">
              <a:extLst>
                <a:ext uri="{FF2B5EF4-FFF2-40B4-BE49-F238E27FC236}">
                  <a16:creationId xmlns:a16="http://schemas.microsoft.com/office/drawing/2014/main" id="{1CC645B7-3C2A-4873-9E56-75453BE24897}"/>
                </a:ext>
              </a:extLst>
            </p:cNvPr>
            <p:cNvSpPr txBox="1">
              <a:spLocks noChangeArrowheads="1"/>
            </p:cNvSpPr>
            <p:nvPr/>
          </p:nvSpPr>
          <p:spPr bwMode="auto">
            <a:xfrm rot="20815994">
              <a:off x="1976479" y="3413151"/>
              <a:ext cx="1482179" cy="276999"/>
            </a:xfrm>
            <a:prstGeom prst="rect">
              <a:avLst/>
            </a:prstGeom>
            <a:solidFill>
              <a:schemeClr val="accent5">
                <a:alpha val="50195"/>
              </a:schemeClr>
            </a:solid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rgbClr val="DAEDEF">
                      <a:lumMod val="10000"/>
                    </a:srgbClr>
                  </a:solidFill>
                </a:rPr>
                <a:t>CORS baseline 1</a:t>
              </a:r>
            </a:p>
          </p:txBody>
        </p:sp>
        <p:sp>
          <p:nvSpPr>
            <p:cNvPr id="66" name="Line 8">
              <a:extLst>
                <a:ext uri="{FF2B5EF4-FFF2-40B4-BE49-F238E27FC236}">
                  <a16:creationId xmlns:a16="http://schemas.microsoft.com/office/drawing/2014/main" id="{646E9753-8C5D-478F-953B-37372F370344}"/>
                </a:ext>
              </a:extLst>
            </p:cNvPr>
            <p:cNvSpPr>
              <a:spLocks noChangeAspect="1" noChangeShapeType="1"/>
            </p:cNvSpPr>
            <p:nvPr/>
          </p:nvSpPr>
          <p:spPr bwMode="auto">
            <a:xfrm flipV="1">
              <a:off x="1265786" y="2987380"/>
              <a:ext cx="3124976" cy="722608"/>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a:solidFill>
                  <a:srgbClr val="000000"/>
                </a:solidFill>
              </a:endParaRPr>
            </a:p>
          </p:txBody>
        </p:sp>
        <p:sp>
          <p:nvSpPr>
            <p:cNvPr id="67" name="AutoShape 30">
              <a:extLst>
                <a:ext uri="{FF2B5EF4-FFF2-40B4-BE49-F238E27FC236}">
                  <a16:creationId xmlns:a16="http://schemas.microsoft.com/office/drawing/2014/main" id="{091C834C-B67A-4AB5-9F6A-870DCC424101}"/>
                </a:ext>
              </a:extLst>
            </p:cNvPr>
            <p:cNvSpPr>
              <a:spLocks noChangeArrowheads="1"/>
            </p:cNvSpPr>
            <p:nvPr/>
          </p:nvSpPr>
          <p:spPr bwMode="auto">
            <a:xfrm>
              <a:off x="4182264" y="2894952"/>
              <a:ext cx="342219" cy="228616"/>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69" name="AutoShape 6">
              <a:extLst>
                <a:ext uri="{FF2B5EF4-FFF2-40B4-BE49-F238E27FC236}">
                  <a16:creationId xmlns:a16="http://schemas.microsoft.com/office/drawing/2014/main" id="{199079B1-C147-439D-825D-D4F2848AC3DF}"/>
                </a:ext>
              </a:extLst>
            </p:cNvPr>
            <p:cNvSpPr>
              <a:spLocks noChangeArrowheads="1"/>
            </p:cNvSpPr>
            <p:nvPr/>
          </p:nvSpPr>
          <p:spPr bwMode="auto">
            <a:xfrm rot="19908062">
              <a:off x="966788" y="3578225"/>
              <a:ext cx="623773" cy="274638"/>
            </a:xfrm>
            <a:prstGeom prst="star5">
              <a:avLst/>
            </a:prstGeom>
            <a:solidFill>
              <a:schemeClr val="accent5"/>
            </a:solidFill>
            <a:ln w="9525">
              <a:solidFill>
                <a:schemeClr val="tx1"/>
              </a:solidFill>
              <a:miter lim="800000"/>
              <a:headEnd/>
              <a:tailEnd/>
            </a:ln>
            <a:effectLst/>
          </p:spPr>
          <p:txBody>
            <a:bodyPr wrap="none" anchor="ctr"/>
            <a:lstStyle/>
            <a:p>
              <a:pPr eaLnBrk="1" hangingPunct="1">
                <a:defRPr/>
              </a:pPr>
              <a:endParaRPr lang="en-US">
                <a:solidFill>
                  <a:srgbClr val="000000"/>
                </a:solidFill>
              </a:endParaRPr>
            </a:p>
          </p:txBody>
        </p:sp>
      </p:grpSp>
      <p:sp>
        <p:nvSpPr>
          <p:cNvPr id="71" name="AutoShape 18">
            <a:extLst>
              <a:ext uri="{FF2B5EF4-FFF2-40B4-BE49-F238E27FC236}">
                <a16:creationId xmlns:a16="http://schemas.microsoft.com/office/drawing/2014/main" id="{4B87D83D-F168-455D-BCF4-8AD70A0BC7E1}"/>
              </a:ext>
            </a:extLst>
          </p:cNvPr>
          <p:cNvSpPr>
            <a:spLocks/>
          </p:cNvSpPr>
          <p:nvPr/>
        </p:nvSpPr>
        <p:spPr bwMode="auto">
          <a:xfrm>
            <a:off x="1006475" y="3475038"/>
            <a:ext cx="1919288" cy="914400"/>
          </a:xfrm>
          <a:prstGeom prst="borderCallout2">
            <a:avLst>
              <a:gd name="adj1" fmla="val 48824"/>
              <a:gd name="adj2" fmla="val 100306"/>
              <a:gd name="adj3" fmla="val -29907"/>
              <a:gd name="adj4" fmla="val 142566"/>
              <a:gd name="adj5" fmla="val -126193"/>
              <a:gd name="adj6" fmla="val 188889"/>
            </a:avLst>
          </a:prstGeom>
          <a:solidFill>
            <a:srgbClr val="FFFF99"/>
          </a:solidFill>
          <a:ln w="25400">
            <a:solidFill>
              <a:srgbClr val="B2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B20000"/>
                </a:solidFill>
              </a:rPr>
              <a:t>mark position:</a:t>
            </a:r>
            <a:br>
              <a:rPr lang="en-US" altLang="en-US" sz="2000" dirty="0">
                <a:solidFill>
                  <a:srgbClr val="B20000"/>
                </a:solidFill>
              </a:rPr>
            </a:br>
            <a:r>
              <a:rPr lang="en-US" altLang="en-US" sz="1600" dirty="0">
                <a:solidFill>
                  <a:srgbClr val="B20000"/>
                </a:solidFill>
              </a:rPr>
              <a:t>average of 3 most</a:t>
            </a:r>
            <a:br>
              <a:rPr lang="en-US" altLang="en-US" sz="1600" dirty="0">
                <a:solidFill>
                  <a:srgbClr val="B20000"/>
                </a:solidFill>
              </a:rPr>
            </a:br>
            <a:r>
              <a:rPr lang="en-US" altLang="en-US" sz="1600" dirty="0">
                <a:solidFill>
                  <a:srgbClr val="B20000"/>
                </a:solidFill>
              </a:rPr>
              <a:t>coherent  baselines</a:t>
            </a:r>
          </a:p>
        </p:txBody>
      </p:sp>
      <p:grpSp>
        <p:nvGrpSpPr>
          <p:cNvPr id="74" name="Group 73">
            <a:extLst>
              <a:ext uri="{FF2B5EF4-FFF2-40B4-BE49-F238E27FC236}">
                <a16:creationId xmlns:a16="http://schemas.microsoft.com/office/drawing/2014/main" id="{4D8B2367-50F8-41A8-BE0E-7DCF5CF789CD}"/>
              </a:ext>
            </a:extLst>
          </p:cNvPr>
          <p:cNvGrpSpPr/>
          <p:nvPr/>
        </p:nvGrpSpPr>
        <p:grpSpPr>
          <a:xfrm rot="10800000">
            <a:off x="3385949" y="1157171"/>
            <a:ext cx="2484585" cy="2290620"/>
            <a:chOff x="3214251" y="2133598"/>
            <a:chExt cx="2484585" cy="2290620"/>
          </a:xfrm>
        </p:grpSpPr>
        <p:sp>
          <p:nvSpPr>
            <p:cNvPr id="75" name="Cube 74">
              <a:extLst>
                <a:ext uri="{FF2B5EF4-FFF2-40B4-BE49-F238E27FC236}">
                  <a16:creationId xmlns:a16="http://schemas.microsoft.com/office/drawing/2014/main" id="{B2248563-9285-49CF-9601-774FB3C2E4B9}"/>
                </a:ext>
              </a:extLst>
            </p:cNvPr>
            <p:cNvSpPr/>
            <p:nvPr/>
          </p:nvSpPr>
          <p:spPr>
            <a:xfrm>
              <a:off x="3214255" y="2133600"/>
              <a:ext cx="2484581" cy="2290618"/>
            </a:xfrm>
            <a:prstGeom prst="cub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6" name="Cube 75">
              <a:extLst>
                <a:ext uri="{FF2B5EF4-FFF2-40B4-BE49-F238E27FC236}">
                  <a16:creationId xmlns:a16="http://schemas.microsoft.com/office/drawing/2014/main" id="{1BE51D46-25C0-4149-868A-933F44E84E5F}"/>
                </a:ext>
              </a:extLst>
            </p:cNvPr>
            <p:cNvSpPr/>
            <p:nvPr/>
          </p:nvSpPr>
          <p:spPr>
            <a:xfrm rot="16200000">
              <a:off x="3906981" y="2050472"/>
              <a:ext cx="1708727" cy="1874982"/>
            </a:xfrm>
            <a:prstGeom prst="cube">
              <a:avLst>
                <a:gd name="adj" fmla="val 0"/>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7" name="Cube 76">
              <a:extLst>
                <a:ext uri="{FF2B5EF4-FFF2-40B4-BE49-F238E27FC236}">
                  <a16:creationId xmlns:a16="http://schemas.microsoft.com/office/drawing/2014/main" id="{A782E74D-D946-42D4-8C9B-34C1BC358096}"/>
                </a:ext>
              </a:extLst>
            </p:cNvPr>
            <p:cNvSpPr/>
            <p:nvPr/>
          </p:nvSpPr>
          <p:spPr>
            <a:xfrm rot="10800000">
              <a:off x="3214251" y="2133598"/>
              <a:ext cx="2484581" cy="2290619"/>
            </a:xfrm>
            <a:prstGeom prst="cube">
              <a:avLst>
                <a:gd name="adj" fmla="val 25494"/>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grpSp>
      <p:cxnSp>
        <p:nvCxnSpPr>
          <p:cNvPr id="62" name="AutoShape 27">
            <a:extLst>
              <a:ext uri="{FF2B5EF4-FFF2-40B4-BE49-F238E27FC236}">
                <a16:creationId xmlns:a16="http://schemas.microsoft.com/office/drawing/2014/main" id="{BB3F48EF-38BA-488C-B08D-36BF257A4C8A}"/>
              </a:ext>
            </a:extLst>
          </p:cNvPr>
          <p:cNvCxnSpPr>
            <a:cxnSpLocks noChangeShapeType="1"/>
          </p:cNvCxnSpPr>
          <p:nvPr/>
        </p:nvCxnSpPr>
        <p:spPr bwMode="auto">
          <a:xfrm flipH="1" flipV="1">
            <a:off x="3389402" y="1749332"/>
            <a:ext cx="4764" cy="1667131"/>
          </a:xfrm>
          <a:prstGeom prst="straightConnector1">
            <a:avLst/>
          </a:prstGeom>
          <a:noFill/>
          <a:ln w="63500">
            <a:solidFill>
              <a:srgbClr val="008000"/>
            </a:solidFill>
            <a:prstDash val="sysDot"/>
            <a:round/>
            <a:headEnd/>
            <a:tailEnd/>
          </a:ln>
          <a:extLst>
            <a:ext uri="{909E8E84-426E-40DD-AFC4-6F175D3DCCD1}">
              <a14:hiddenFill xmlns:a14="http://schemas.microsoft.com/office/drawing/2010/main">
                <a:noFill/>
              </a14:hiddenFill>
            </a:ext>
          </a:extLst>
        </p:spPr>
      </p:cxnSp>
      <p:cxnSp>
        <p:nvCxnSpPr>
          <p:cNvPr id="61" name="AutoShape 28">
            <a:extLst>
              <a:ext uri="{FF2B5EF4-FFF2-40B4-BE49-F238E27FC236}">
                <a16:creationId xmlns:a16="http://schemas.microsoft.com/office/drawing/2014/main" id="{6217A5F6-1F9B-4098-A839-3161DAB122FE}"/>
              </a:ext>
            </a:extLst>
          </p:cNvPr>
          <p:cNvCxnSpPr>
            <a:cxnSpLocks noChangeShapeType="1"/>
          </p:cNvCxnSpPr>
          <p:nvPr/>
        </p:nvCxnSpPr>
        <p:spPr bwMode="auto">
          <a:xfrm flipH="1" flipV="1">
            <a:off x="3394165" y="1721307"/>
            <a:ext cx="1866768" cy="36639"/>
          </a:xfrm>
          <a:prstGeom prst="straightConnector1">
            <a:avLst/>
          </a:prstGeom>
          <a:noFill/>
          <a:ln w="63500">
            <a:solidFill>
              <a:srgbClr val="008000"/>
            </a:solidFill>
            <a:prstDash val="sysDot"/>
            <a:round/>
            <a:headEnd/>
            <a:tailEnd type="oval" w="med" len="med"/>
          </a:ln>
          <a:extLst>
            <a:ext uri="{909E8E84-426E-40DD-AFC4-6F175D3DCCD1}">
              <a14:hiddenFill xmlns:a14="http://schemas.microsoft.com/office/drawing/2010/main">
                <a:noFill/>
              </a14:hiddenFill>
            </a:ext>
          </a:extLst>
        </p:spPr>
      </p:cxnSp>
      <p:cxnSp>
        <p:nvCxnSpPr>
          <p:cNvPr id="52" name="AutoShape 24">
            <a:extLst>
              <a:ext uri="{FF2B5EF4-FFF2-40B4-BE49-F238E27FC236}">
                <a16:creationId xmlns:a16="http://schemas.microsoft.com/office/drawing/2014/main" id="{4B2126F1-F709-4338-A415-7E9559CA08E6}"/>
              </a:ext>
            </a:extLst>
          </p:cNvPr>
          <p:cNvCxnSpPr>
            <a:cxnSpLocks noChangeShapeType="1"/>
          </p:cNvCxnSpPr>
          <p:nvPr/>
        </p:nvCxnSpPr>
        <p:spPr bwMode="auto">
          <a:xfrm flipV="1">
            <a:off x="3385945" y="1156977"/>
            <a:ext cx="573668" cy="592355"/>
          </a:xfrm>
          <a:prstGeom prst="straightConnector1">
            <a:avLst/>
          </a:prstGeom>
          <a:noFill/>
          <a:ln w="57150">
            <a:solidFill>
              <a:srgbClr val="008000"/>
            </a:solidFill>
            <a:prstDash val="sysDot"/>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953825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right)">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par>
                          <p:cTn id="18" fill="hold">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right)">
                                      <p:cBhvr>
                                        <p:cTn id="21" dur="500"/>
                                        <p:tgtEl>
                                          <p:spTgt spid="43"/>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wipe(right)">
                                      <p:cBhvr>
                                        <p:cTn id="25" dur="5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left)">
                                      <p:cBhvr>
                                        <p:cTn id="30" dur="500"/>
                                        <p:tgtEl>
                                          <p:spTgt spid="61"/>
                                        </p:tgtEl>
                                      </p:cBhvr>
                                    </p:animEffect>
                                  </p:childTnLst>
                                </p:cTn>
                              </p:par>
                              <p:par>
                                <p:cTn id="31" presetID="22" presetClass="entr" presetSubtype="8"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left)">
                                      <p:cBhvr>
                                        <p:cTn id="33" dur="500"/>
                                        <p:tgtEl>
                                          <p:spTgt spid="52"/>
                                        </p:tgtEl>
                                      </p:cBhvr>
                                    </p:animEffect>
                                  </p:childTnLst>
                                </p:cTn>
                              </p:par>
                              <p:par>
                                <p:cTn id="34" presetID="2" presetClass="entr" presetSubtype="4" fill="hold" nodeType="withEffect">
                                  <p:stCondLst>
                                    <p:cond delay="0"/>
                                  </p:stCondLst>
                                  <p:childTnLst>
                                    <p:set>
                                      <p:cBhvr>
                                        <p:cTn id="35" dur="1" fill="hold">
                                          <p:stCondLst>
                                            <p:cond delay="0"/>
                                          </p:stCondLst>
                                        </p:cTn>
                                        <p:tgtEl>
                                          <p:spTgt spid="74"/>
                                        </p:tgtEl>
                                        <p:attrNameLst>
                                          <p:attrName>style.visibility</p:attrName>
                                        </p:attrNameLst>
                                      </p:cBhvr>
                                      <p:to>
                                        <p:strVal val="visible"/>
                                      </p:to>
                                    </p:set>
                                    <p:anim calcmode="lin" valueType="num">
                                      <p:cBhvr additive="base">
                                        <p:cTn id="36" dur="500" fill="hold"/>
                                        <p:tgtEl>
                                          <p:spTgt spid="74"/>
                                        </p:tgtEl>
                                        <p:attrNameLst>
                                          <p:attrName>ppt_x</p:attrName>
                                        </p:attrNameLst>
                                      </p:cBhvr>
                                      <p:tavLst>
                                        <p:tav tm="0">
                                          <p:val>
                                            <p:strVal val="#ppt_x"/>
                                          </p:val>
                                        </p:tav>
                                        <p:tav tm="100000">
                                          <p:val>
                                            <p:strVal val="#ppt_x"/>
                                          </p:val>
                                        </p:tav>
                                      </p:tavLst>
                                    </p:anim>
                                    <p:anim calcmode="lin" valueType="num">
                                      <p:cBhvr additive="base">
                                        <p:cTn id="37" dur="500" fill="hold"/>
                                        <p:tgtEl>
                                          <p:spTgt spid="74"/>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down)">
                                      <p:cBhvr>
                                        <p:cTn id="41" dur="500"/>
                                        <p:tgtEl>
                                          <p:spTgt spid="5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down)">
                                      <p:cBhvr>
                                        <p:cTn id="44" dur="500"/>
                                        <p:tgtEl>
                                          <p:spTgt spid="40"/>
                                        </p:tgtEl>
                                      </p:cBhvr>
                                    </p:animEffect>
                                  </p:childTnLst>
                                </p:cTn>
                              </p:par>
                              <p:par>
                                <p:cTn id="45" presetID="22" presetClass="entr" presetSubtype="4"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left)">
                                      <p:cBhvr>
                                        <p:cTn id="50" dur="500"/>
                                        <p:tgtEl>
                                          <p:spTgt spid="60"/>
                                        </p:tgtEl>
                                      </p:cBhvr>
                                    </p:animEffect>
                                  </p:childTnLst>
                                </p:cTn>
                              </p:par>
                            </p:childTnLst>
                          </p:cTn>
                        </p:par>
                        <p:par>
                          <p:cTn id="51" fill="hold">
                            <p:stCondLst>
                              <p:cond delay="1000"/>
                            </p:stCondLst>
                            <p:childTnLst>
                              <p:par>
                                <p:cTn id="52" presetID="22" presetClass="entr" presetSubtype="1"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up)">
                                      <p:cBhvr>
                                        <p:cTn id="5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animBg="1"/>
      <p:bldP spid="44" grpId="0" animBg="1"/>
      <p:bldP spid="53" grpId="0"/>
      <p:bldP spid="60" grpId="0"/>
      <p:bldP spid="7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
        <p:nvSpPr>
          <p:cNvPr id="10" name="TextBox 4"/>
          <p:cNvSpPr txBox="1"/>
          <p:nvPr/>
        </p:nvSpPr>
        <p:spPr>
          <a:xfrm>
            <a:off x="74428" y="778761"/>
            <a:ext cx="2391037"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sz="1600" dirty="0">
                <a:solidFill>
                  <a:srgbClr val="002E97"/>
                </a:solidFill>
                <a:latin typeface="Arial" panose="020B0604020202020204" pitchFamily="34" charset="0"/>
                <a:cs typeface="Arial" panose="020B0604020202020204" pitchFamily="34" charset="0"/>
              </a:rPr>
              <a:t>Brian Shaw</a:t>
            </a:r>
            <a:endParaRPr lang="en-US" sz="1600" dirty="0">
              <a:solidFill>
                <a:srgbClr val="002E97"/>
              </a:solidFill>
              <a:latin typeface="Arial" panose="020B0604020202020204" pitchFamily="34" charset="0"/>
              <a:cs typeface="Arial" panose="020B0604020202020204" pitchFamily="34" charset="0"/>
            </a:endParaRP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endParaRPr sz="1600" dirty="0">
              <a:solidFill>
                <a:srgbClr val="002E97"/>
              </a:solidFill>
              <a:latin typeface="Arial" panose="020B0604020202020204" pitchFamily="34" charset="0"/>
              <a:cs typeface="Arial" panose="020B0604020202020204" pitchFamily="34" charset="0"/>
            </a:endParaRPr>
          </a:p>
          <a:p>
            <a:pPr>
              <a:defRPr>
                <a:solidFill>
                  <a:srgbClr val="17375E"/>
                </a:solidFill>
                <a:latin typeface="Times New Roman"/>
                <a:ea typeface="Times New Roman"/>
                <a:cs typeface="Times New Roman"/>
                <a:sym typeface="Times New Roman"/>
              </a:defRPr>
            </a:pPr>
            <a:r>
              <a:rPr sz="1600" dirty="0">
                <a:solidFill>
                  <a:srgbClr val="002E97"/>
                </a:solidFill>
                <a:latin typeface="Arial" panose="020B0604020202020204" pitchFamily="34" charset="0"/>
                <a:cs typeface="Arial" panose="020B0604020202020204" pitchFamily="34" charset="0"/>
              </a:rPr>
              <a:t>brian.shaw@noaa.gov</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221021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What is OPUS Projects?</a:t>
            </a:r>
            <a:endParaRPr sz="3000" b="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749301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43761"/>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OPUS Projects</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286327" y="987978"/>
            <a:ext cx="8857672" cy="3477875"/>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Free, web-based software </a:t>
            </a:r>
          </a:p>
          <a:p>
            <a:pPr lvl="1"/>
            <a:r>
              <a:rPr lang="en-US" sz="2000" dirty="0">
                <a:solidFill>
                  <a:srgbClr val="002E97"/>
                </a:solidFill>
                <a:latin typeface="Arial" panose="020B0604020202020204" pitchFamily="34" charset="0"/>
                <a:cs typeface="Arial" panose="020B0604020202020204" pitchFamily="34" charset="0"/>
              </a:rPr>
              <a:t>• Online training available </a:t>
            </a:r>
          </a:p>
          <a:p>
            <a:pPr lvl="1"/>
            <a:r>
              <a:rPr lang="en-US" sz="2000" dirty="0">
                <a:solidFill>
                  <a:srgbClr val="002E97"/>
                </a:solidFill>
                <a:latin typeface="Arial" panose="020B0604020202020204" pitchFamily="34" charset="0"/>
                <a:cs typeface="Arial" panose="020B0604020202020204" pitchFamily="34" charset="0"/>
              </a:rPr>
              <a:t>• Designed for managing campaign-style GPS surveys </a:t>
            </a:r>
          </a:p>
          <a:p>
            <a:pPr lvl="1"/>
            <a:r>
              <a:rPr lang="en-US" sz="2000" dirty="0">
                <a:solidFill>
                  <a:srgbClr val="002E97"/>
                </a:solidFill>
                <a:latin typeface="Arial" panose="020B0604020202020204" pitchFamily="34" charset="0"/>
                <a:cs typeface="Arial" panose="020B0604020202020204" pitchFamily="34" charset="0"/>
              </a:rPr>
              <a:t>• Multiple repeat occupations of several marks </a:t>
            </a:r>
          </a:p>
          <a:p>
            <a:pPr lvl="1"/>
            <a:r>
              <a:rPr lang="en-US" sz="2000" dirty="0">
                <a:solidFill>
                  <a:srgbClr val="002E97"/>
                </a:solidFill>
                <a:latin typeface="Arial" panose="020B0604020202020204" pitchFamily="34" charset="0"/>
                <a:cs typeface="Arial" panose="020B0604020202020204" pitchFamily="34" charset="0"/>
              </a:rPr>
              <a:t>• Ability to add GPS data from NOAA CORS Network </a:t>
            </a:r>
          </a:p>
          <a:p>
            <a:pPr lvl="1"/>
            <a:r>
              <a:rPr lang="en-US" sz="2000" dirty="0">
                <a:solidFill>
                  <a:srgbClr val="002E97"/>
                </a:solidFill>
                <a:latin typeface="Arial" panose="020B0604020202020204" pitchFamily="34" charset="0"/>
                <a:cs typeface="Arial" panose="020B0604020202020204" pitchFamily="34" charset="0"/>
              </a:rPr>
              <a:t>• Session baseline processing using PAGES </a:t>
            </a:r>
          </a:p>
          <a:p>
            <a:pPr lvl="1"/>
            <a:r>
              <a:rPr lang="en-US" sz="2000" dirty="0">
                <a:solidFill>
                  <a:srgbClr val="002E97"/>
                </a:solidFill>
                <a:latin typeface="Arial" panose="020B0604020202020204" pitchFamily="34" charset="0"/>
                <a:cs typeface="Arial" panose="020B0604020202020204" pitchFamily="34" charset="0"/>
              </a:rPr>
              <a:t>• Customize tropospheric delay models, elevation cutoff masks,</a:t>
            </a:r>
          </a:p>
          <a:p>
            <a:pPr lvl="1"/>
            <a:r>
              <a:rPr lang="en-US" sz="2000" dirty="0">
                <a:solidFill>
                  <a:srgbClr val="002E97"/>
                </a:solidFill>
                <a:latin typeface="Arial" panose="020B0604020202020204" pitchFamily="34" charset="0"/>
                <a:cs typeface="Arial" panose="020B0604020202020204" pitchFamily="34" charset="0"/>
              </a:rPr>
              <a:t> constraint weighting </a:t>
            </a:r>
          </a:p>
          <a:p>
            <a:pPr lvl="1"/>
            <a:r>
              <a:rPr lang="en-US" sz="2000" dirty="0">
                <a:solidFill>
                  <a:srgbClr val="002E97"/>
                </a:solidFill>
                <a:latin typeface="Arial" panose="020B0604020202020204" pitchFamily="34" charset="0"/>
                <a:cs typeface="Arial" panose="020B0604020202020204" pitchFamily="34" charset="0"/>
              </a:rPr>
              <a:t>• Network least squares adjustments of multiple sessions </a:t>
            </a:r>
          </a:p>
          <a:p>
            <a:pPr lvl="1"/>
            <a:r>
              <a:rPr lang="en-US" sz="2000" dirty="0">
                <a:solidFill>
                  <a:srgbClr val="002E97"/>
                </a:solidFill>
                <a:latin typeface="Arial" panose="020B0604020202020204" pitchFamily="34" charset="0"/>
                <a:cs typeface="Arial" panose="020B0604020202020204" pitchFamily="34" charset="0"/>
              </a:rPr>
              <a:t>• Choice of reference frames and geoid models </a:t>
            </a:r>
          </a:p>
          <a:p>
            <a:pPr lvl="1"/>
            <a:r>
              <a:rPr lang="en-US" sz="2000" dirty="0">
                <a:solidFill>
                  <a:srgbClr val="002E97"/>
                </a:solidFill>
                <a:latin typeface="Arial" panose="020B0604020202020204" pitchFamily="34" charset="0"/>
                <a:cs typeface="Arial" panose="020B0604020202020204" pitchFamily="34" charset="0"/>
              </a:rPr>
              <a:t>• Currently requires ≥ 2-hour static GPS observation for post-processing</a:t>
            </a:r>
          </a:p>
        </p:txBody>
      </p:sp>
    </p:spTree>
    <p:extLst>
      <p:ext uri="{BB962C8B-B14F-4D97-AF65-F5344CB8AC3E}">
        <p14:creationId xmlns:p14="http://schemas.microsoft.com/office/powerpoint/2010/main" val="40406680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6BFD02-0554-4F21-A87E-B3F62F2781A2}"/>
              </a:ext>
            </a:extLst>
          </p:cNvPr>
          <p:cNvPicPr>
            <a:picLocks noChangeAspect="1"/>
          </p:cNvPicPr>
          <p:nvPr/>
        </p:nvPicPr>
        <p:blipFill>
          <a:blip r:embed="rId3"/>
          <a:stretch>
            <a:fillRect/>
          </a:stretch>
        </p:blipFill>
        <p:spPr>
          <a:xfrm>
            <a:off x="2671677" y="1492684"/>
            <a:ext cx="4743433" cy="3120836"/>
          </a:xfrm>
          <a:prstGeom prst="rect">
            <a:avLst/>
          </a:prstGeom>
        </p:spPr>
      </p:pic>
      <p:pic>
        <p:nvPicPr>
          <p:cNvPr id="2" name="Picture 1">
            <a:extLst>
              <a:ext uri="{FF2B5EF4-FFF2-40B4-BE49-F238E27FC236}">
                <a16:creationId xmlns:a16="http://schemas.microsoft.com/office/drawing/2014/main" id="{B737C42B-A0CD-4564-B406-C5452AA52B05}"/>
              </a:ext>
            </a:extLst>
          </p:cNvPr>
          <p:cNvPicPr>
            <a:picLocks noChangeAspect="1"/>
          </p:cNvPicPr>
          <p:nvPr/>
        </p:nvPicPr>
        <p:blipFill rotWithShape="1">
          <a:blip r:embed="rId4"/>
          <a:srcRect l="37439"/>
          <a:stretch/>
        </p:blipFill>
        <p:spPr>
          <a:xfrm>
            <a:off x="31239" y="1492684"/>
            <a:ext cx="2550761" cy="3167216"/>
          </a:xfrm>
          <a:prstGeom prst="rect">
            <a:avLst/>
          </a:prstGeom>
        </p:spPr>
      </p:pic>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6662"/>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OPUS Projects Training</a:t>
            </a:r>
            <a:endParaRPr sz="3000" b="0" dirty="0">
              <a:solidFill>
                <a:srgbClr val="002E97"/>
              </a:solidFill>
              <a:latin typeface="Arial" panose="020B0604020202020204" pitchFamily="34" charset="0"/>
              <a:cs typeface="Arial" panose="020B0604020202020204" pitchFamily="34" charset="0"/>
            </a:endParaRPr>
          </a:p>
        </p:txBody>
      </p:sp>
      <p:sp>
        <p:nvSpPr>
          <p:cNvPr id="4" name="Down Arrow 6">
            <a:extLst>
              <a:ext uri="{FF2B5EF4-FFF2-40B4-BE49-F238E27FC236}">
                <a16:creationId xmlns:a16="http://schemas.microsoft.com/office/drawing/2014/main" id="{D0C0E31F-98E7-4DA6-8237-1DD41DF73542}"/>
              </a:ext>
            </a:extLst>
          </p:cNvPr>
          <p:cNvSpPr/>
          <p:nvPr/>
        </p:nvSpPr>
        <p:spPr>
          <a:xfrm rot="16200000">
            <a:off x="207260" y="2432507"/>
            <a:ext cx="414349" cy="587036"/>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8">
            <a:extLst>
              <a:ext uri="{FF2B5EF4-FFF2-40B4-BE49-F238E27FC236}">
                <a16:creationId xmlns:a16="http://schemas.microsoft.com/office/drawing/2014/main" id="{71663622-1C3A-46B0-B3AC-86188D86B1E8}"/>
              </a:ext>
            </a:extLst>
          </p:cNvPr>
          <p:cNvSpPr/>
          <p:nvPr/>
        </p:nvSpPr>
        <p:spPr>
          <a:xfrm rot="16200000">
            <a:off x="2240799" y="2587478"/>
            <a:ext cx="284696" cy="529210"/>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4F1D931C-60C7-475B-9E3C-8827415CF0CA}"/>
              </a:ext>
            </a:extLst>
          </p:cNvPr>
          <p:cNvSpPr/>
          <p:nvPr/>
        </p:nvSpPr>
        <p:spPr>
          <a:xfrm>
            <a:off x="707954" y="2639960"/>
            <a:ext cx="1165092" cy="16223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6">
            <a:extLst>
              <a:ext uri="{FF2B5EF4-FFF2-40B4-BE49-F238E27FC236}">
                <a16:creationId xmlns:a16="http://schemas.microsoft.com/office/drawing/2014/main" id="{8B3AA0E5-351D-45BC-BDD6-9908AA61BAE7}"/>
              </a:ext>
            </a:extLst>
          </p:cNvPr>
          <p:cNvSpPr/>
          <p:nvPr/>
        </p:nvSpPr>
        <p:spPr>
          <a:xfrm>
            <a:off x="2671677" y="2770967"/>
            <a:ext cx="718052" cy="16223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AF543E-994A-4FC8-A2B5-B158BFBFFE2E}"/>
              </a:ext>
            </a:extLst>
          </p:cNvPr>
          <p:cNvPicPr>
            <a:picLocks noChangeAspect="1"/>
          </p:cNvPicPr>
          <p:nvPr/>
        </p:nvPicPr>
        <p:blipFill>
          <a:blip r:embed="rId5"/>
          <a:stretch>
            <a:fillRect/>
          </a:stretch>
        </p:blipFill>
        <p:spPr>
          <a:xfrm>
            <a:off x="4506590" y="1192745"/>
            <a:ext cx="4110823" cy="2894430"/>
          </a:xfrm>
          <a:prstGeom prst="rect">
            <a:avLst/>
          </a:prstGeom>
          <a:effectLst>
            <a:glow rad="165100">
              <a:schemeClr val="accent1">
                <a:alpha val="40000"/>
              </a:schemeClr>
            </a:glow>
            <a:softEdge rad="0"/>
          </a:effectLst>
        </p:spPr>
      </p:pic>
    </p:spTree>
    <p:extLst>
      <p:ext uri="{BB962C8B-B14F-4D97-AF65-F5344CB8AC3E}">
        <p14:creationId xmlns:p14="http://schemas.microsoft.com/office/powerpoint/2010/main" val="137785311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1B8024F-82F0-48AF-B241-5EE201228212}"/>
              </a:ext>
            </a:extLst>
          </p:cNvPr>
          <p:cNvSpPr/>
          <p:nvPr/>
        </p:nvSpPr>
        <p:spPr>
          <a:xfrm>
            <a:off x="0" y="482469"/>
            <a:ext cx="9144000" cy="4661031"/>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5" name="Picture 4">
            <a:extLst>
              <a:ext uri="{FF2B5EF4-FFF2-40B4-BE49-F238E27FC236}">
                <a16:creationId xmlns:a16="http://schemas.microsoft.com/office/drawing/2014/main" id="{95E64157-8117-4470-9843-012FC879B820}"/>
              </a:ext>
            </a:extLst>
          </p:cNvPr>
          <p:cNvPicPr>
            <a:picLocks noChangeAspect="1"/>
          </p:cNvPicPr>
          <p:nvPr/>
        </p:nvPicPr>
        <p:blipFill rotWithShape="1">
          <a:blip r:embed="rId3"/>
          <a:srcRect b="1519"/>
          <a:stretch/>
        </p:blipFill>
        <p:spPr>
          <a:xfrm>
            <a:off x="334969" y="513904"/>
            <a:ext cx="8082777" cy="4501441"/>
          </a:xfrm>
          <a:prstGeom prst="rect">
            <a:avLst/>
          </a:prstGeom>
        </p:spPr>
      </p:pic>
      <p:sp>
        <p:nvSpPr>
          <p:cNvPr id="32" name="Content Placeholder 2">
            <a:extLst>
              <a:ext uri="{FF2B5EF4-FFF2-40B4-BE49-F238E27FC236}">
                <a16:creationId xmlns:a16="http://schemas.microsoft.com/office/drawing/2014/main" id="{F21951F6-75AB-42CE-A100-84FA5B662432}"/>
              </a:ext>
            </a:extLst>
          </p:cNvPr>
          <p:cNvSpPr txBox="1">
            <a:spLocks noGrp="1"/>
          </p:cNvSpPr>
          <p:nvPr>
            <p:ph type="body" sz="quarter" idx="1"/>
          </p:nvPr>
        </p:nvSpPr>
        <p:spPr>
          <a:xfrm>
            <a:off x="2253673" y="4361670"/>
            <a:ext cx="6761018" cy="723079"/>
          </a:xfrm>
          <a:prstGeom prst="rect">
            <a:avLst/>
          </a:prstGeom>
        </p:spPr>
        <p:txBody>
          <a:bodyPr>
            <a:normAutofit fontScale="92500"/>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OPUS Projects </a:t>
            </a:r>
            <a:r>
              <a:rPr lang="en-US" sz="3000" b="0" dirty="0" err="1">
                <a:solidFill>
                  <a:srgbClr val="002E97"/>
                </a:solidFill>
                <a:latin typeface="Arial" panose="020B0604020202020204" pitchFamily="34" charset="0"/>
                <a:cs typeface="Arial" panose="020B0604020202020204" pitchFamily="34" charset="0"/>
              </a:rPr>
              <a:t>Bluebooking</a:t>
            </a:r>
            <a:r>
              <a:rPr lang="en-US" sz="3000" b="0" dirty="0">
                <a:solidFill>
                  <a:srgbClr val="002E97"/>
                </a:solidFill>
                <a:latin typeface="Arial" panose="020B0604020202020204" pitchFamily="34" charset="0"/>
                <a:cs typeface="Arial" panose="020B0604020202020204" pitchFamily="34" charset="0"/>
              </a:rPr>
              <a:t> Summary</a:t>
            </a:r>
            <a:endParaRPr sz="3000" b="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74771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638405" y="534508"/>
            <a:ext cx="3004566"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600" b="0" dirty="0">
                <a:solidFill>
                  <a:srgbClr val="002E97"/>
                </a:solidFill>
                <a:latin typeface="Arial" panose="020B0604020202020204" pitchFamily="34" charset="0"/>
                <a:cs typeface="Arial" panose="020B0604020202020204" pitchFamily="34" charset="0"/>
              </a:rPr>
              <a:t>Great News!</a:t>
            </a:r>
            <a:endParaRPr sz="36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387706" y="1777648"/>
            <a:ext cx="3533241" cy="923330"/>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There is a HTML based OPUS Projects User Guide with extensive documentation</a:t>
            </a:r>
          </a:p>
        </p:txBody>
      </p:sp>
      <p:sp>
        <p:nvSpPr>
          <p:cNvPr id="8" name="Rectangle 7">
            <a:extLst>
              <a:ext uri="{FF2B5EF4-FFF2-40B4-BE49-F238E27FC236}">
                <a16:creationId xmlns:a16="http://schemas.microsoft.com/office/drawing/2014/main" id="{C2E2B73A-DD0A-44CC-83B6-060E55EC6AB5}"/>
              </a:ext>
            </a:extLst>
          </p:cNvPr>
          <p:cNvSpPr/>
          <p:nvPr/>
        </p:nvSpPr>
        <p:spPr>
          <a:xfrm>
            <a:off x="948978" y="4475125"/>
            <a:ext cx="7018746" cy="338554"/>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https://geodesy.noaa.gov/OPUS-Projects/user_guide/user_guide.html</a:t>
            </a:r>
          </a:p>
        </p:txBody>
      </p:sp>
      <p:pic>
        <p:nvPicPr>
          <p:cNvPr id="3" name="Picture 2">
            <a:extLst>
              <a:ext uri="{FF2B5EF4-FFF2-40B4-BE49-F238E27FC236}">
                <a16:creationId xmlns:a16="http://schemas.microsoft.com/office/drawing/2014/main" id="{54229A88-0D32-4B4B-8DDB-5E6DDDB601E3}"/>
              </a:ext>
            </a:extLst>
          </p:cNvPr>
          <p:cNvPicPr>
            <a:picLocks noChangeAspect="1"/>
          </p:cNvPicPr>
          <p:nvPr/>
        </p:nvPicPr>
        <p:blipFill>
          <a:blip r:embed="rId3"/>
          <a:stretch>
            <a:fillRect/>
          </a:stretch>
        </p:blipFill>
        <p:spPr>
          <a:xfrm>
            <a:off x="4371092" y="896047"/>
            <a:ext cx="4613738" cy="3059017"/>
          </a:xfrm>
          <a:prstGeom prst="rect">
            <a:avLst/>
          </a:prstGeom>
        </p:spPr>
      </p:pic>
    </p:spTree>
    <p:extLst>
      <p:ext uri="{BB962C8B-B14F-4D97-AF65-F5344CB8AC3E}">
        <p14:creationId xmlns:p14="http://schemas.microsoft.com/office/powerpoint/2010/main" val="234417236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Planning Your Project</a:t>
            </a:r>
            <a:endParaRPr sz="3000" dirty="0">
              <a:solidFill>
                <a:srgbClr val="002E97"/>
              </a:solidFill>
              <a:latin typeface="Arial" panose="020B0604020202020204" pitchFamily="34" charset="0"/>
              <a:cs typeface="Arial" panose="020B0604020202020204" pitchFamily="34" charset="0"/>
            </a:endParaRPr>
          </a:p>
        </p:txBody>
      </p:sp>
      <p:pic>
        <p:nvPicPr>
          <p:cNvPr id="3" name="Picture 2" descr="GLOBAL AWARENESS 101 - Let your VOICE be heard and get ...">
            <a:extLst>
              <a:ext uri="{FF2B5EF4-FFF2-40B4-BE49-F238E27FC236}">
                <a16:creationId xmlns:a16="http://schemas.microsoft.com/office/drawing/2014/main" id="{F3E6F566-D804-4142-8C51-A5D807E455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8985" y="3326458"/>
            <a:ext cx="10953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BFDED88C-911A-4FF5-9C41-B2AF0A7D100E}"/>
              </a:ext>
            </a:extLst>
          </p:cNvPr>
          <p:cNvSpPr/>
          <p:nvPr/>
        </p:nvSpPr>
        <p:spPr>
          <a:xfrm>
            <a:off x="753766" y="2268518"/>
            <a:ext cx="2817341" cy="97206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What is the project’s objective?</a:t>
            </a:r>
          </a:p>
        </p:txBody>
      </p:sp>
      <p:sp>
        <p:nvSpPr>
          <p:cNvPr id="5" name="TextBox 4">
            <a:extLst>
              <a:ext uri="{FF2B5EF4-FFF2-40B4-BE49-F238E27FC236}">
                <a16:creationId xmlns:a16="http://schemas.microsoft.com/office/drawing/2014/main" id="{0865A6F7-01F6-42E8-A149-659484BF362A}"/>
              </a:ext>
            </a:extLst>
          </p:cNvPr>
          <p:cNvSpPr txBox="1"/>
          <p:nvPr/>
        </p:nvSpPr>
        <p:spPr>
          <a:xfrm>
            <a:off x="1215080" y="1032990"/>
            <a:ext cx="7381103" cy="646331"/>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Exploring the requirements for planning a successful GNSS project for submission to NGS for publication</a:t>
            </a:r>
          </a:p>
        </p:txBody>
      </p:sp>
      <p:sp>
        <p:nvSpPr>
          <p:cNvPr id="6" name="Oval 5">
            <a:extLst>
              <a:ext uri="{FF2B5EF4-FFF2-40B4-BE49-F238E27FC236}">
                <a16:creationId xmlns:a16="http://schemas.microsoft.com/office/drawing/2014/main" id="{D797E171-282E-41AE-8E6D-2DF15D64787D}"/>
              </a:ext>
            </a:extLst>
          </p:cNvPr>
          <p:cNvSpPr/>
          <p:nvPr/>
        </p:nvSpPr>
        <p:spPr>
          <a:xfrm>
            <a:off x="4905632" y="1684445"/>
            <a:ext cx="3002692" cy="97206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What survey marks will I use as control?</a:t>
            </a:r>
          </a:p>
        </p:txBody>
      </p:sp>
      <p:grpSp>
        <p:nvGrpSpPr>
          <p:cNvPr id="7" name="Group 6">
            <a:extLst>
              <a:ext uri="{FF2B5EF4-FFF2-40B4-BE49-F238E27FC236}">
                <a16:creationId xmlns:a16="http://schemas.microsoft.com/office/drawing/2014/main" id="{C287B3D8-CA0E-45A4-A75B-7396169D0569}"/>
              </a:ext>
            </a:extLst>
          </p:cNvPr>
          <p:cNvGrpSpPr/>
          <p:nvPr/>
        </p:nvGrpSpPr>
        <p:grpSpPr>
          <a:xfrm>
            <a:off x="2963722" y="3161508"/>
            <a:ext cx="702273" cy="725783"/>
            <a:chOff x="2963722" y="3161508"/>
            <a:chExt cx="702273" cy="725783"/>
          </a:xfrm>
        </p:grpSpPr>
        <p:sp>
          <p:nvSpPr>
            <p:cNvPr id="8" name="Oval 7">
              <a:extLst>
                <a:ext uri="{FF2B5EF4-FFF2-40B4-BE49-F238E27FC236}">
                  <a16:creationId xmlns:a16="http://schemas.microsoft.com/office/drawing/2014/main" id="{D61756F4-FA23-4328-B82D-C3C5A3E78EA7}"/>
                </a:ext>
              </a:extLst>
            </p:cNvPr>
            <p:cNvSpPr/>
            <p:nvPr/>
          </p:nvSpPr>
          <p:spPr>
            <a:xfrm>
              <a:off x="2963722" y="3161508"/>
              <a:ext cx="158147" cy="158147"/>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DEA53F0-640B-457E-B764-F3B53F005BDC}"/>
                </a:ext>
              </a:extLst>
            </p:cNvPr>
            <p:cNvSpPr>
              <a:spLocks noChangeAspect="1"/>
            </p:cNvSpPr>
            <p:nvPr/>
          </p:nvSpPr>
          <p:spPr>
            <a:xfrm>
              <a:off x="3143025" y="3445529"/>
              <a:ext cx="133182" cy="133182"/>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5D7BEA-34AA-4645-9440-FB43B897D667}"/>
                </a:ext>
              </a:extLst>
            </p:cNvPr>
            <p:cNvSpPr>
              <a:spLocks noChangeAspect="1"/>
            </p:cNvSpPr>
            <p:nvPr/>
          </p:nvSpPr>
          <p:spPr>
            <a:xfrm>
              <a:off x="3357205" y="3612013"/>
              <a:ext cx="118610" cy="11861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A5D6119-06DC-4D35-97C6-D7275EA827BF}"/>
                </a:ext>
              </a:extLst>
            </p:cNvPr>
            <p:cNvSpPr>
              <a:spLocks noChangeAspect="1"/>
            </p:cNvSpPr>
            <p:nvPr/>
          </p:nvSpPr>
          <p:spPr>
            <a:xfrm>
              <a:off x="3571107" y="3792403"/>
              <a:ext cx="94888" cy="9488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8BA9E96-157D-43AB-832D-4247E39A3F21}"/>
              </a:ext>
            </a:extLst>
          </p:cNvPr>
          <p:cNvGrpSpPr/>
          <p:nvPr/>
        </p:nvGrpSpPr>
        <p:grpSpPr>
          <a:xfrm flipH="1">
            <a:off x="5004360" y="2746272"/>
            <a:ext cx="702273" cy="725783"/>
            <a:chOff x="2963722" y="3161508"/>
            <a:chExt cx="702273" cy="725783"/>
          </a:xfrm>
        </p:grpSpPr>
        <p:sp>
          <p:nvSpPr>
            <p:cNvPr id="14" name="Oval 13">
              <a:extLst>
                <a:ext uri="{FF2B5EF4-FFF2-40B4-BE49-F238E27FC236}">
                  <a16:creationId xmlns:a16="http://schemas.microsoft.com/office/drawing/2014/main" id="{4B112DE5-8CFA-4415-B83C-CBFB43FFE68F}"/>
                </a:ext>
              </a:extLst>
            </p:cNvPr>
            <p:cNvSpPr/>
            <p:nvPr/>
          </p:nvSpPr>
          <p:spPr>
            <a:xfrm>
              <a:off x="2963722" y="3161508"/>
              <a:ext cx="158147" cy="158147"/>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CEBF0C7-682E-4630-847C-C29E0B0A1A2C}"/>
                </a:ext>
              </a:extLst>
            </p:cNvPr>
            <p:cNvSpPr>
              <a:spLocks noChangeAspect="1"/>
            </p:cNvSpPr>
            <p:nvPr/>
          </p:nvSpPr>
          <p:spPr>
            <a:xfrm>
              <a:off x="3143025" y="3445529"/>
              <a:ext cx="133182" cy="133182"/>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EE61532-1D6A-45F9-B838-CC85C5180D7B}"/>
                </a:ext>
              </a:extLst>
            </p:cNvPr>
            <p:cNvSpPr>
              <a:spLocks noChangeAspect="1"/>
            </p:cNvSpPr>
            <p:nvPr/>
          </p:nvSpPr>
          <p:spPr>
            <a:xfrm>
              <a:off x="3357205" y="3612013"/>
              <a:ext cx="118610" cy="11861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89E03C4-C667-4F13-9E60-48BE1633DDE3}"/>
                </a:ext>
              </a:extLst>
            </p:cNvPr>
            <p:cNvSpPr>
              <a:spLocks noChangeAspect="1"/>
            </p:cNvSpPr>
            <p:nvPr/>
          </p:nvSpPr>
          <p:spPr>
            <a:xfrm>
              <a:off x="3571107" y="3792403"/>
              <a:ext cx="94888" cy="9488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54E844FC-A75C-4EF6-8011-62B5888E6A07}"/>
              </a:ext>
            </a:extLst>
          </p:cNvPr>
          <p:cNvSpPr/>
          <p:nvPr/>
        </p:nvSpPr>
        <p:spPr>
          <a:xfrm>
            <a:off x="5980929" y="3134327"/>
            <a:ext cx="2705871" cy="97206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How accurate does my survey need to be?</a:t>
            </a:r>
          </a:p>
        </p:txBody>
      </p:sp>
      <p:grpSp>
        <p:nvGrpSpPr>
          <p:cNvPr id="19" name="Group 18">
            <a:extLst>
              <a:ext uri="{FF2B5EF4-FFF2-40B4-BE49-F238E27FC236}">
                <a16:creationId xmlns:a16="http://schemas.microsoft.com/office/drawing/2014/main" id="{EC037476-6940-4096-BC84-BE0460678D8F}"/>
              </a:ext>
            </a:extLst>
          </p:cNvPr>
          <p:cNvGrpSpPr/>
          <p:nvPr/>
        </p:nvGrpSpPr>
        <p:grpSpPr>
          <a:xfrm rot="1079038" flipH="1">
            <a:off x="5043012" y="3585040"/>
            <a:ext cx="702273" cy="725783"/>
            <a:chOff x="2963722" y="3161508"/>
            <a:chExt cx="702273" cy="725783"/>
          </a:xfrm>
        </p:grpSpPr>
        <p:sp>
          <p:nvSpPr>
            <p:cNvPr id="20" name="Oval 19">
              <a:extLst>
                <a:ext uri="{FF2B5EF4-FFF2-40B4-BE49-F238E27FC236}">
                  <a16:creationId xmlns:a16="http://schemas.microsoft.com/office/drawing/2014/main" id="{EA8D58DE-B421-494E-A8E7-1CF1B0819126}"/>
                </a:ext>
              </a:extLst>
            </p:cNvPr>
            <p:cNvSpPr/>
            <p:nvPr/>
          </p:nvSpPr>
          <p:spPr>
            <a:xfrm>
              <a:off x="2963722" y="3161508"/>
              <a:ext cx="158147" cy="158147"/>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3DEB154-1886-41D3-95AD-22AC71B7AD06}"/>
                </a:ext>
              </a:extLst>
            </p:cNvPr>
            <p:cNvSpPr>
              <a:spLocks noChangeAspect="1"/>
            </p:cNvSpPr>
            <p:nvPr/>
          </p:nvSpPr>
          <p:spPr>
            <a:xfrm>
              <a:off x="3143025" y="3445529"/>
              <a:ext cx="133182" cy="133182"/>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604909A-EC0F-4E21-AD7D-E1709E97AB49}"/>
                </a:ext>
              </a:extLst>
            </p:cNvPr>
            <p:cNvSpPr>
              <a:spLocks noChangeAspect="1"/>
            </p:cNvSpPr>
            <p:nvPr/>
          </p:nvSpPr>
          <p:spPr>
            <a:xfrm>
              <a:off x="3357205" y="3612013"/>
              <a:ext cx="118610" cy="11861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EB6C895-AFD6-4DC6-8577-EBA6866B81FC}"/>
                </a:ext>
              </a:extLst>
            </p:cNvPr>
            <p:cNvSpPr>
              <a:spLocks noChangeAspect="1"/>
            </p:cNvSpPr>
            <p:nvPr/>
          </p:nvSpPr>
          <p:spPr>
            <a:xfrm>
              <a:off x="3571107" y="3792403"/>
              <a:ext cx="94888" cy="9488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624384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Project Objectives</a:t>
            </a:r>
            <a:endParaRPr sz="30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5483CEF-5D50-48F7-985B-16C846461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701" y="2078153"/>
            <a:ext cx="2089785"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278BDAC-DB9F-40B6-854F-C765DA325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156" y="948230"/>
            <a:ext cx="1355090" cy="141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6E024B2-A997-4CD3-B6A8-3C1BAACAEF5D}"/>
              </a:ext>
            </a:extLst>
          </p:cNvPr>
          <p:cNvSpPr/>
          <p:nvPr/>
        </p:nvSpPr>
        <p:spPr>
          <a:xfrm>
            <a:off x="161514" y="948230"/>
            <a:ext cx="5990569" cy="4031873"/>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If your project objectives include any of the following, OPUS-Projects is an excellent tool…</a:t>
            </a:r>
          </a:p>
          <a:p>
            <a:endParaRPr lang="en-US" dirty="0">
              <a:solidFill>
                <a:srgbClr val="002E97"/>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Least squares adjustment of a static GPS survey network </a:t>
            </a:r>
          </a:p>
          <a:p>
            <a:pPr lvl="1"/>
            <a:r>
              <a:rPr lang="en-US" sz="1400" dirty="0">
                <a:solidFill>
                  <a:srgbClr val="002E97"/>
                </a:solidFill>
                <a:latin typeface="Arial" panose="020B0604020202020204" pitchFamily="34" charset="0"/>
                <a:cs typeface="Arial" panose="020B0604020202020204" pitchFamily="34" charset="0"/>
              </a:rPr>
              <a:t>- Network solution for simultaneously occupied user marks</a:t>
            </a:r>
          </a:p>
          <a:p>
            <a:pPr lvl="1"/>
            <a:r>
              <a:rPr lang="en-US" sz="1400" dirty="0">
                <a:solidFill>
                  <a:srgbClr val="002E97"/>
                </a:solidFill>
                <a:latin typeface="Arial" panose="020B0604020202020204" pitchFamily="34" charset="0"/>
                <a:cs typeface="Arial" panose="020B0604020202020204" pitchFamily="34" charset="0"/>
              </a:rPr>
              <a:t>- Aligned to NAD 83, NAVD 88 or other datums in the NSRS</a:t>
            </a:r>
          </a:p>
          <a:p>
            <a:pPr lvl="1"/>
            <a:endParaRPr lang="en-US" sz="1400" dirty="0">
              <a:solidFill>
                <a:srgbClr val="002E97"/>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Establishment and publication of new control</a:t>
            </a:r>
          </a:p>
          <a:p>
            <a:pPr lvl="5" indent="0"/>
            <a:r>
              <a:rPr lang="en-US" sz="1400" dirty="0">
                <a:solidFill>
                  <a:srgbClr val="002E97"/>
                </a:solidFill>
                <a:latin typeface="Arial" panose="020B0604020202020204" pitchFamily="34" charset="0"/>
                <a:cs typeface="Arial" panose="020B0604020202020204" pitchFamily="34" charset="0"/>
              </a:rPr>
              <a:t>	- Submittal of survey to NGS for consideration of inclusion in</a:t>
            </a:r>
          </a:p>
          <a:p>
            <a:pPr lvl="5" indent="0"/>
            <a:r>
              <a:rPr lang="en-US" sz="1400" dirty="0">
                <a:solidFill>
                  <a:srgbClr val="002E97"/>
                </a:solidFill>
                <a:latin typeface="Arial" panose="020B0604020202020204" pitchFamily="34" charset="0"/>
                <a:cs typeface="Arial" panose="020B0604020202020204" pitchFamily="34" charset="0"/>
              </a:rPr>
              <a:t>	   national database of survey control, available through NGS </a:t>
            </a:r>
          </a:p>
          <a:p>
            <a:pPr lvl="5" indent="0"/>
            <a:r>
              <a:rPr lang="en-US" sz="1400" dirty="0">
                <a:solidFill>
                  <a:srgbClr val="002E97"/>
                </a:solidFill>
                <a:latin typeface="Arial" panose="020B0604020202020204" pitchFamily="34" charset="0"/>
                <a:cs typeface="Arial" panose="020B0604020202020204" pitchFamily="34" charset="0"/>
              </a:rPr>
              <a:t>	   datasheets</a:t>
            </a:r>
          </a:p>
          <a:p>
            <a:pPr lvl="5" indent="0"/>
            <a:endParaRPr lang="en-US" sz="1400" dirty="0">
              <a:solidFill>
                <a:srgbClr val="002E97"/>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Check on existing survey control</a:t>
            </a:r>
          </a:p>
          <a:p>
            <a:r>
              <a:rPr lang="en-US" dirty="0">
                <a:solidFill>
                  <a:srgbClr val="002E97"/>
                </a:solidFill>
                <a:latin typeface="Arial" panose="020B0604020202020204" pitchFamily="34" charset="0"/>
                <a:cs typeface="Arial" panose="020B0604020202020204" pitchFamily="34" charset="0"/>
              </a:rPr>
              <a:t>	</a:t>
            </a:r>
            <a:r>
              <a:rPr lang="en-US" sz="1400" dirty="0">
                <a:solidFill>
                  <a:srgbClr val="002E97"/>
                </a:solidFill>
                <a:latin typeface="Arial" panose="020B0604020202020204" pitchFamily="34" charset="0"/>
                <a:cs typeface="Arial" panose="020B0604020202020204" pitchFamily="34" charset="0"/>
              </a:rPr>
              <a:t>Verification of published coordinates and/or heights on </a:t>
            </a:r>
          </a:p>
          <a:p>
            <a:r>
              <a:rPr lang="en-US" sz="1400" dirty="0">
                <a:solidFill>
                  <a:srgbClr val="002E97"/>
                </a:solidFill>
                <a:latin typeface="Arial" panose="020B0604020202020204" pitchFamily="34" charset="0"/>
                <a:cs typeface="Arial" panose="020B0604020202020204" pitchFamily="34" charset="0"/>
              </a:rPr>
              <a:t>	existing marks</a:t>
            </a:r>
          </a:p>
        </p:txBody>
      </p:sp>
    </p:spTree>
    <p:extLst>
      <p:ext uri="{BB962C8B-B14F-4D97-AF65-F5344CB8AC3E}">
        <p14:creationId xmlns:p14="http://schemas.microsoft.com/office/powerpoint/2010/main" val="19602742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Important Considerations</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B4A87F6-7CE9-4A1F-AB3D-29C29D89941A}"/>
              </a:ext>
            </a:extLst>
          </p:cNvPr>
          <p:cNvSpPr txBox="1">
            <a:spLocks/>
          </p:cNvSpPr>
          <p:nvPr/>
        </p:nvSpPr>
        <p:spPr>
          <a:xfrm>
            <a:off x="171855" y="1200148"/>
            <a:ext cx="6536183" cy="18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800">
                <a:solidFill>
                  <a:srgbClr val="002E97"/>
                </a:solidFill>
                <a:latin typeface="Arial" panose="020B0604020202020204" pitchFamily="34" charset="0"/>
                <a:cs typeface="Arial" panose="020B0604020202020204" pitchFamily="34" charset="0"/>
              </a:rPr>
              <a:t>1. Is the project horizontal (lat/lon) only?</a:t>
            </a:r>
          </a:p>
          <a:p>
            <a:pPr algn="l" hangingPunct="1"/>
            <a:r>
              <a:rPr lang="en-US" sz="1800">
                <a:solidFill>
                  <a:srgbClr val="002E97"/>
                </a:solidFill>
                <a:latin typeface="Arial" panose="020B0604020202020204" pitchFamily="34" charset="0"/>
                <a:cs typeface="Arial" panose="020B0604020202020204" pitchFamily="34" charset="0"/>
              </a:rPr>
              <a:t>	What are good horizontal control stations? (Hint: CORSs)</a:t>
            </a:r>
          </a:p>
          <a:p>
            <a:pPr algn="l" hangingPunct="1"/>
            <a:r>
              <a:rPr lang="en-US" sz="1800">
                <a:solidFill>
                  <a:srgbClr val="002E97"/>
                </a:solidFill>
                <a:latin typeface="Arial" panose="020B0604020202020204" pitchFamily="34" charset="0"/>
                <a:cs typeface="Arial" panose="020B0604020202020204" pitchFamily="34" charset="0"/>
              </a:rPr>
              <a:t>2. Do you need vertical (orthometric heights), too?</a:t>
            </a:r>
          </a:p>
          <a:p>
            <a:pPr algn="l" hangingPunct="1"/>
            <a:r>
              <a:rPr lang="en-US" sz="1800">
                <a:solidFill>
                  <a:srgbClr val="002E97"/>
                </a:solidFill>
                <a:latin typeface="Arial" panose="020B0604020202020204" pitchFamily="34" charset="0"/>
                <a:cs typeface="Arial" panose="020B0604020202020204" pitchFamily="34" charset="0"/>
              </a:rPr>
              <a:t>	What are valid vertical control marks? (Hint: BMs)</a:t>
            </a:r>
            <a:endParaRPr lang="en-US" sz="18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CAE5AD5-BC56-4A6C-BEA0-9DF86574DEFF}"/>
              </a:ext>
            </a:extLst>
          </p:cNvPr>
          <p:cNvPicPr>
            <a:picLocks noChangeAspect="1"/>
          </p:cNvPicPr>
          <p:nvPr/>
        </p:nvPicPr>
        <p:blipFill>
          <a:blip r:embed="rId3"/>
          <a:stretch>
            <a:fillRect/>
          </a:stretch>
        </p:blipFill>
        <p:spPr>
          <a:xfrm>
            <a:off x="6047884" y="2200626"/>
            <a:ext cx="2851963" cy="1942395"/>
          </a:xfrm>
          <a:prstGeom prst="rect">
            <a:avLst/>
          </a:prstGeom>
        </p:spPr>
      </p:pic>
      <p:pic>
        <p:nvPicPr>
          <p:cNvPr id="5" name="Picture 4">
            <a:extLst>
              <a:ext uri="{FF2B5EF4-FFF2-40B4-BE49-F238E27FC236}">
                <a16:creationId xmlns:a16="http://schemas.microsoft.com/office/drawing/2014/main" id="{747A4F19-50F4-4195-9E4D-02CDB07042F3}"/>
              </a:ext>
            </a:extLst>
          </p:cNvPr>
          <p:cNvPicPr>
            <a:picLocks noChangeAspect="1"/>
          </p:cNvPicPr>
          <p:nvPr/>
        </p:nvPicPr>
        <p:blipFill>
          <a:blip r:embed="rId4"/>
          <a:stretch>
            <a:fillRect/>
          </a:stretch>
        </p:blipFill>
        <p:spPr>
          <a:xfrm>
            <a:off x="4450326" y="3036741"/>
            <a:ext cx="2046207" cy="1756168"/>
          </a:xfrm>
          <a:prstGeom prst="rect">
            <a:avLst/>
          </a:prstGeom>
        </p:spPr>
      </p:pic>
      <p:pic>
        <p:nvPicPr>
          <p:cNvPr id="6" name="Picture 5">
            <a:extLst>
              <a:ext uri="{FF2B5EF4-FFF2-40B4-BE49-F238E27FC236}">
                <a16:creationId xmlns:a16="http://schemas.microsoft.com/office/drawing/2014/main" id="{57E3AE48-AAF0-4475-A756-ECBC3E60225D}"/>
              </a:ext>
            </a:extLst>
          </p:cNvPr>
          <p:cNvPicPr>
            <a:picLocks noChangeAspect="1"/>
          </p:cNvPicPr>
          <p:nvPr/>
        </p:nvPicPr>
        <p:blipFill>
          <a:blip r:embed="rId5"/>
          <a:stretch>
            <a:fillRect/>
          </a:stretch>
        </p:blipFill>
        <p:spPr>
          <a:xfrm>
            <a:off x="2116901" y="3494698"/>
            <a:ext cx="2548146" cy="1648801"/>
          </a:xfrm>
          <a:prstGeom prst="rect">
            <a:avLst/>
          </a:prstGeom>
        </p:spPr>
      </p:pic>
    </p:spTree>
    <p:extLst>
      <p:ext uri="{BB962C8B-B14F-4D97-AF65-F5344CB8AC3E}">
        <p14:creationId xmlns:p14="http://schemas.microsoft.com/office/powerpoint/2010/main" val="184312524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Important Considerations</a:t>
            </a:r>
            <a:endParaRPr sz="3000" dirty="0">
              <a:solidFill>
                <a:srgbClr val="002E97"/>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33A1B15-18B0-41F5-B64B-C3E84269CC9E}"/>
              </a:ext>
            </a:extLst>
          </p:cNvPr>
          <p:cNvSpPr/>
          <p:nvPr/>
        </p:nvSpPr>
        <p:spPr>
          <a:xfrm>
            <a:off x="1345290" y="1391729"/>
            <a:ext cx="6453420" cy="3231654"/>
          </a:xfrm>
          <a:prstGeom prst="rect">
            <a:avLst/>
          </a:prstGeom>
        </p:spPr>
        <p:txBody>
          <a:bodyPr wrap="square">
            <a:spAutoFit/>
          </a:bodyPr>
          <a:lstStyle/>
          <a:p>
            <a:r>
              <a:rPr lang="en-US" sz="2800" dirty="0">
                <a:solidFill>
                  <a:srgbClr val="002E97"/>
                </a:solidFill>
                <a:latin typeface="Arial" panose="020B0604020202020204" pitchFamily="34" charset="0"/>
                <a:cs typeface="Arial" panose="020B0604020202020204" pitchFamily="34" charset="0"/>
              </a:rPr>
              <a:t>GPS is 3-D technology</a:t>
            </a:r>
          </a:p>
          <a:p>
            <a:r>
              <a:rPr lang="en-US" sz="2400" dirty="0">
                <a:solidFill>
                  <a:srgbClr val="002E97"/>
                </a:solidFill>
                <a:latin typeface="Arial" panose="020B0604020202020204" pitchFamily="34" charset="0"/>
                <a:cs typeface="Arial" panose="020B0604020202020204" pitchFamily="34" charset="0"/>
              </a:rPr>
              <a:t>	Latitude</a:t>
            </a:r>
          </a:p>
          <a:p>
            <a:r>
              <a:rPr lang="en-US" sz="2400" dirty="0">
                <a:solidFill>
                  <a:srgbClr val="002E97"/>
                </a:solidFill>
                <a:latin typeface="Arial" panose="020B0604020202020204" pitchFamily="34" charset="0"/>
                <a:cs typeface="Arial" panose="020B0604020202020204" pitchFamily="34" charset="0"/>
              </a:rPr>
              <a:t>	Longitude</a:t>
            </a:r>
          </a:p>
          <a:p>
            <a:r>
              <a:rPr lang="en-US" sz="2400" dirty="0">
                <a:solidFill>
                  <a:srgbClr val="002E97"/>
                </a:solidFill>
                <a:latin typeface="Arial" panose="020B0604020202020204" pitchFamily="34" charset="0"/>
                <a:cs typeface="Arial" panose="020B0604020202020204" pitchFamily="34" charset="0"/>
              </a:rPr>
              <a:t>	Ellipsoid Height</a:t>
            </a:r>
          </a:p>
          <a:p>
            <a:endParaRPr lang="en-US" sz="2400" dirty="0">
              <a:solidFill>
                <a:srgbClr val="002E97"/>
              </a:solidFill>
              <a:latin typeface="Arial" panose="020B0604020202020204" pitchFamily="34" charset="0"/>
              <a:cs typeface="Arial" panose="020B0604020202020204" pitchFamily="34" charset="0"/>
            </a:endParaRPr>
          </a:p>
          <a:p>
            <a:r>
              <a:rPr lang="en-US" sz="2800" dirty="0">
                <a:solidFill>
                  <a:srgbClr val="002E97"/>
                </a:solidFill>
                <a:latin typeface="Arial" panose="020B0604020202020204" pitchFamily="34" charset="0"/>
                <a:cs typeface="Arial" panose="020B0604020202020204" pitchFamily="34" charset="0"/>
              </a:rPr>
              <a:t>GPS is more accurate horizontally than vertically</a:t>
            </a:r>
          </a:p>
          <a:p>
            <a:r>
              <a:rPr lang="en-US" sz="2400" dirty="0">
                <a:solidFill>
                  <a:srgbClr val="002E97"/>
                </a:solidFill>
                <a:latin typeface="Arial" panose="020B0604020202020204" pitchFamily="34" charset="0"/>
                <a:cs typeface="Arial" panose="020B0604020202020204" pitchFamily="34" charset="0"/>
              </a:rPr>
              <a:t>	Vertical requirements “drive” survey design</a:t>
            </a:r>
            <a:endParaRPr lang="en-US" sz="20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5279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Planning Your Survey</a:t>
            </a:r>
            <a:endParaRPr sz="3000" dirty="0">
              <a:solidFill>
                <a:srgbClr val="002E9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235040F-E51E-4DAE-83B1-B0EA5E7BAB86}"/>
              </a:ext>
            </a:extLst>
          </p:cNvPr>
          <p:cNvSpPr/>
          <p:nvPr/>
        </p:nvSpPr>
        <p:spPr>
          <a:xfrm>
            <a:off x="457200" y="1151335"/>
            <a:ext cx="3978774" cy="338288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4594789-D7B3-471B-B670-3BA16490C3FB}"/>
              </a:ext>
            </a:extLst>
          </p:cNvPr>
          <p:cNvSpPr/>
          <p:nvPr/>
        </p:nvSpPr>
        <p:spPr>
          <a:xfrm>
            <a:off x="4576055" y="1160152"/>
            <a:ext cx="3978774" cy="338288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54043E4-1B18-4A2C-B7D6-42C3E2B754C1}"/>
              </a:ext>
            </a:extLst>
          </p:cNvPr>
          <p:cNvSpPr/>
          <p:nvPr/>
        </p:nvSpPr>
        <p:spPr>
          <a:xfrm>
            <a:off x="424679" y="1119119"/>
            <a:ext cx="3978774" cy="3416320"/>
          </a:xfrm>
          <a:prstGeom prst="rect">
            <a:avLst/>
          </a:prstGeom>
        </p:spPr>
        <p:txBody>
          <a:bodyPr wrap="square">
            <a:spAutoFit/>
          </a:bodyPr>
          <a:lstStyle/>
          <a:p>
            <a:r>
              <a:rPr lang="en-US" b="1" dirty="0">
                <a:solidFill>
                  <a:srgbClr val="002E97"/>
                </a:solidFill>
                <a:latin typeface="Arial" panose="020B0604020202020204" pitchFamily="34" charset="0"/>
                <a:cs typeface="Arial" panose="020B0604020202020204" pitchFamily="34" charset="0"/>
              </a:rPr>
              <a:t>Horizontal – only GPS Survey</a:t>
            </a:r>
          </a:p>
          <a:p>
            <a:endParaRPr lang="en-US" b="1" dirty="0">
              <a:solidFill>
                <a:srgbClr val="002E97"/>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Choose horizontal control </a:t>
            </a:r>
          </a:p>
          <a:p>
            <a:pPr lvl="4" indent="0"/>
            <a:r>
              <a:rPr lang="en-US" dirty="0">
                <a:solidFill>
                  <a:srgbClr val="002E97"/>
                </a:solidFill>
                <a:latin typeface="Arial" panose="020B0604020202020204" pitchFamily="34" charset="0"/>
                <a:cs typeface="Arial" panose="020B0604020202020204" pitchFamily="34" charset="0"/>
              </a:rPr>
              <a:t>	- Select CORSs </a:t>
            </a:r>
          </a:p>
          <a:p>
            <a:r>
              <a:rPr lang="en-US" dirty="0">
                <a:solidFill>
                  <a:srgbClr val="002E97"/>
                </a:solidFill>
                <a:latin typeface="Arial" panose="020B0604020202020204" pitchFamily="34" charset="0"/>
                <a:cs typeface="Arial" panose="020B0604020202020204" pitchFamily="34" charset="0"/>
              </a:rPr>
              <a:t>	- Recover passive marks in</a:t>
            </a:r>
          </a:p>
          <a:p>
            <a:r>
              <a:rPr lang="en-US" dirty="0">
                <a:solidFill>
                  <a:srgbClr val="002E97"/>
                </a:solidFill>
                <a:latin typeface="Arial" panose="020B0604020202020204" pitchFamily="34" charset="0"/>
                <a:cs typeface="Arial" panose="020B0604020202020204" pitchFamily="34" charset="0"/>
              </a:rPr>
              <a:t>	project vicinity (if desired)</a:t>
            </a: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Develop a session schedule</a:t>
            </a:r>
          </a:p>
          <a:p>
            <a:r>
              <a:rPr lang="en-US" dirty="0">
                <a:solidFill>
                  <a:srgbClr val="002E97"/>
                </a:solidFill>
                <a:latin typeface="Arial" panose="020B0604020202020204" pitchFamily="34" charset="0"/>
                <a:cs typeface="Arial" panose="020B0604020202020204" pitchFamily="34" charset="0"/>
              </a:rPr>
              <a:t>	- Occupation durations</a:t>
            </a:r>
          </a:p>
          <a:p>
            <a:r>
              <a:rPr lang="en-US" dirty="0">
                <a:solidFill>
                  <a:srgbClr val="002E97"/>
                </a:solidFill>
                <a:latin typeface="Arial" panose="020B0604020202020204" pitchFamily="34" charset="0"/>
                <a:cs typeface="Arial" panose="020B0604020202020204" pitchFamily="34" charset="0"/>
              </a:rPr>
              <a:t>	- Repeat occupations</a:t>
            </a:r>
          </a:p>
          <a:p>
            <a:pPr marL="342900" indent="-34290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Assign a 4-character ID to your user marks</a:t>
            </a:r>
          </a:p>
        </p:txBody>
      </p:sp>
      <p:sp>
        <p:nvSpPr>
          <p:cNvPr id="2" name="Rectangle 1">
            <a:extLst>
              <a:ext uri="{FF2B5EF4-FFF2-40B4-BE49-F238E27FC236}">
                <a16:creationId xmlns:a16="http://schemas.microsoft.com/office/drawing/2014/main" id="{8C80E241-5785-49DD-A5E9-E384E3A1C574}"/>
              </a:ext>
            </a:extLst>
          </p:cNvPr>
          <p:cNvSpPr/>
          <p:nvPr/>
        </p:nvSpPr>
        <p:spPr>
          <a:xfrm>
            <a:off x="4567946" y="1211615"/>
            <a:ext cx="3978774" cy="3170099"/>
          </a:xfrm>
          <a:prstGeom prst="rect">
            <a:avLst/>
          </a:prstGeom>
        </p:spPr>
        <p:txBody>
          <a:bodyPr wrap="square">
            <a:spAutoFit/>
          </a:bodyPr>
          <a:lstStyle/>
          <a:p>
            <a:r>
              <a:rPr lang="en-US" b="1" dirty="0">
                <a:solidFill>
                  <a:srgbClr val="002E97"/>
                </a:solidFill>
                <a:latin typeface="Arial" panose="020B0604020202020204" pitchFamily="34" charset="0"/>
                <a:cs typeface="Arial" panose="020B0604020202020204" pitchFamily="34" charset="0"/>
              </a:rPr>
              <a:t>Horizontal + Vertical GPS Survey</a:t>
            </a:r>
          </a:p>
          <a:p>
            <a:pPr marL="342900" indent="-342900">
              <a:buFont typeface="Arial" panose="020B0604020202020204" pitchFamily="34" charset="0"/>
              <a:buChar char="•"/>
            </a:pPr>
            <a:r>
              <a:rPr lang="en-US" sz="1400"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Arial" panose="020B0604020202020204" pitchFamily="34" charset="0"/>
              <a:buChar char="•"/>
            </a:pPr>
            <a:r>
              <a:rPr lang="en-US" sz="1400" dirty="0">
                <a:solidFill>
                  <a:srgbClr val="002E97"/>
                </a:solidFill>
                <a:latin typeface="Arial" panose="020B0604020202020204" pitchFamily="34" charset="0"/>
                <a:cs typeface="Arial" panose="020B0604020202020204" pitchFamily="34" charset="0"/>
              </a:rPr>
              <a:t>Choose horizontal control </a:t>
            </a:r>
          </a:p>
          <a:p>
            <a:pPr lvl="4" indent="0"/>
            <a:r>
              <a:rPr lang="en-US" sz="1400" dirty="0">
                <a:solidFill>
                  <a:srgbClr val="002E97"/>
                </a:solidFill>
                <a:latin typeface="Arial" panose="020B0604020202020204" pitchFamily="34" charset="0"/>
                <a:cs typeface="Arial" panose="020B0604020202020204" pitchFamily="34" charset="0"/>
              </a:rPr>
              <a:t>	- Select CORSs </a:t>
            </a:r>
          </a:p>
          <a:p>
            <a:r>
              <a:rPr lang="en-US" sz="1400" dirty="0">
                <a:solidFill>
                  <a:srgbClr val="002E97"/>
                </a:solidFill>
                <a:latin typeface="Arial" panose="020B0604020202020204" pitchFamily="34" charset="0"/>
                <a:cs typeface="Arial" panose="020B0604020202020204" pitchFamily="34" charset="0"/>
              </a:rPr>
              <a:t>	- Recover passive marks in project vicinity</a:t>
            </a:r>
          </a:p>
          <a:p>
            <a:r>
              <a:rPr lang="en-US" sz="1400" dirty="0">
                <a:solidFill>
                  <a:srgbClr val="002E97"/>
                </a:solidFill>
                <a:latin typeface="Arial" panose="020B0604020202020204" pitchFamily="34" charset="0"/>
                <a:cs typeface="Arial" panose="020B0604020202020204" pitchFamily="34" charset="0"/>
              </a:rPr>
              <a:t>	 (if desired)</a:t>
            </a:r>
          </a:p>
          <a:p>
            <a:pPr marL="342900" indent="-342900">
              <a:buFont typeface="Arial" panose="020B0604020202020204" pitchFamily="34" charset="0"/>
              <a:buChar char="•"/>
            </a:pPr>
            <a:r>
              <a:rPr lang="en-US" sz="1400" dirty="0">
                <a:solidFill>
                  <a:srgbClr val="002E97"/>
                </a:solidFill>
                <a:latin typeface="Arial" panose="020B0604020202020204" pitchFamily="34" charset="0"/>
                <a:cs typeface="Arial" panose="020B0604020202020204" pitchFamily="34" charset="0"/>
              </a:rPr>
              <a:t>Find vertical control distributed throughout the project</a:t>
            </a:r>
          </a:p>
          <a:p>
            <a:pPr lvl="4" indent="0"/>
            <a:r>
              <a:rPr lang="en-US" sz="1400" dirty="0">
                <a:solidFill>
                  <a:srgbClr val="002E97"/>
                </a:solidFill>
                <a:latin typeface="Arial" panose="020B0604020202020204" pitchFamily="34" charset="0"/>
                <a:cs typeface="Arial" panose="020B0604020202020204" pitchFamily="34" charset="0"/>
              </a:rPr>
              <a:t>	- Recover valid bench marks</a:t>
            </a:r>
          </a:p>
          <a:p>
            <a:r>
              <a:rPr lang="en-US" sz="1400" dirty="0">
                <a:solidFill>
                  <a:srgbClr val="002E97"/>
                </a:solidFill>
                <a:latin typeface="Arial" panose="020B0604020202020204" pitchFamily="34" charset="0"/>
                <a:cs typeface="Arial" panose="020B0604020202020204" pitchFamily="34" charset="0"/>
              </a:rPr>
              <a:t>	- Spacing requirements</a:t>
            </a:r>
          </a:p>
          <a:p>
            <a:pPr marL="342900" indent="-342900">
              <a:buFont typeface="Arial" panose="020B0604020202020204" pitchFamily="34" charset="0"/>
              <a:buChar char="•"/>
            </a:pPr>
            <a:r>
              <a:rPr lang="en-US" sz="1400" dirty="0">
                <a:solidFill>
                  <a:srgbClr val="002E97"/>
                </a:solidFill>
                <a:latin typeface="Arial" panose="020B0604020202020204" pitchFamily="34" charset="0"/>
                <a:cs typeface="Arial" panose="020B0604020202020204" pitchFamily="34" charset="0"/>
              </a:rPr>
              <a:t>Develop a session schedule</a:t>
            </a:r>
          </a:p>
          <a:p>
            <a:r>
              <a:rPr lang="en-US" sz="1400" dirty="0">
                <a:solidFill>
                  <a:srgbClr val="002E97"/>
                </a:solidFill>
                <a:latin typeface="Arial" panose="020B0604020202020204" pitchFamily="34" charset="0"/>
                <a:cs typeface="Arial" panose="020B0604020202020204" pitchFamily="34" charset="0"/>
              </a:rPr>
              <a:t>	- Occupation durations</a:t>
            </a:r>
          </a:p>
          <a:p>
            <a:r>
              <a:rPr lang="en-US" sz="1400" dirty="0">
                <a:solidFill>
                  <a:srgbClr val="002E97"/>
                </a:solidFill>
                <a:latin typeface="Arial" panose="020B0604020202020204" pitchFamily="34" charset="0"/>
                <a:cs typeface="Arial" panose="020B0604020202020204" pitchFamily="34" charset="0"/>
              </a:rPr>
              <a:t>	- Repeat occupations</a:t>
            </a:r>
          </a:p>
          <a:p>
            <a:pPr marL="342900" indent="-342900">
              <a:buFont typeface="Arial" panose="020B0604020202020204" pitchFamily="34" charset="0"/>
              <a:buChar char="•"/>
            </a:pPr>
            <a:r>
              <a:rPr lang="en-US" sz="1400" dirty="0">
                <a:solidFill>
                  <a:srgbClr val="002E97"/>
                </a:solidFill>
                <a:latin typeface="Arial" panose="020B0604020202020204" pitchFamily="34" charset="0"/>
                <a:cs typeface="Arial" panose="020B0604020202020204" pitchFamily="34" charset="0"/>
              </a:rPr>
              <a:t>Assign a 4-character ID to your user marks</a:t>
            </a:r>
          </a:p>
        </p:txBody>
      </p:sp>
      <p:sp>
        <p:nvSpPr>
          <p:cNvPr id="10" name="Rectangle 9">
            <a:extLst>
              <a:ext uri="{FF2B5EF4-FFF2-40B4-BE49-F238E27FC236}">
                <a16:creationId xmlns:a16="http://schemas.microsoft.com/office/drawing/2014/main" id="{5FCD6155-3100-4CFC-93FA-56AF17134717}"/>
              </a:ext>
            </a:extLst>
          </p:cNvPr>
          <p:cNvSpPr/>
          <p:nvPr/>
        </p:nvSpPr>
        <p:spPr>
          <a:xfrm>
            <a:off x="4619945" y="2586380"/>
            <a:ext cx="3836425" cy="859079"/>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801946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Course Outline?</a:t>
            </a:r>
            <a:endParaRPr sz="3000" b="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7E9CDB6-739F-4979-BA7C-F3D99185592D}"/>
              </a:ext>
            </a:extLst>
          </p:cNvPr>
          <p:cNvSpPr txBox="1"/>
          <p:nvPr/>
        </p:nvSpPr>
        <p:spPr>
          <a:xfrm>
            <a:off x="1119226" y="1272845"/>
            <a:ext cx="6247179"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4" indent="0">
              <a:lnSpc>
                <a:spcPct val="150000"/>
              </a:lnSpc>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What is OPUS and how to use it</a:t>
            </a:r>
          </a:p>
          <a:p>
            <a:pPr lvl="4" indent="0">
              <a:lnSpc>
                <a:spcPct val="150000"/>
              </a:lnSpc>
            </a:pPr>
            <a:r>
              <a:rPr lang="en-US" dirty="0">
                <a:solidFill>
                  <a:srgbClr val="002E97"/>
                </a:solidFill>
                <a:latin typeface="Arial" panose="020B0604020202020204" pitchFamily="34" charset="0"/>
                <a:cs typeface="Arial" panose="020B0604020202020204" pitchFamily="34" charset="0"/>
              </a:rPr>
              <a:t>What is OPUS Projects</a:t>
            </a:r>
          </a:p>
          <a:p>
            <a:pPr lvl="4" indent="0">
              <a:lnSpc>
                <a:spcPct val="150000"/>
              </a:lnSpc>
            </a:pPr>
            <a:r>
              <a:rPr lang="en-US" dirty="0">
                <a:solidFill>
                  <a:srgbClr val="002E97"/>
                </a:solidFill>
                <a:latin typeface="Arial" panose="020B0604020202020204" pitchFamily="34" charset="0"/>
                <a:cs typeface="Arial" panose="020B0604020202020204" pitchFamily="34" charset="0"/>
              </a:rPr>
              <a:t>Procedures to Submit Data to NGS</a:t>
            </a:r>
          </a:p>
          <a:p>
            <a:pPr lvl="4" indent="0">
              <a:lnSpc>
                <a:spcPct val="150000"/>
              </a:lnSpc>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Use Case: Mt Blue Sky and Mt Bierstadt HTMOD Survey</a:t>
            </a:r>
          </a:p>
          <a:p>
            <a:pPr lvl="4" indent="0">
              <a:lnSpc>
                <a:spcPct val="150000"/>
              </a:lnSpc>
            </a:pPr>
            <a:r>
              <a:rPr lang="en-US" dirty="0">
                <a:solidFill>
                  <a:srgbClr val="002E97"/>
                </a:solidFill>
                <a:latin typeface="Arial" panose="020B0604020202020204" pitchFamily="34" charset="0"/>
                <a:cs typeface="Arial" panose="020B0604020202020204" pitchFamily="34" charset="0"/>
              </a:rPr>
              <a:t>Use Case: Greeley GPS on BM Survey</a:t>
            </a:r>
          </a:p>
          <a:p>
            <a:pPr lvl="4" indent="0">
              <a:lnSpc>
                <a:spcPct val="150000"/>
              </a:lnSpc>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Use Case: Vail HTMOD Survey</a:t>
            </a:r>
          </a:p>
          <a:p>
            <a:pPr lvl="4" indent="0">
              <a:lnSpc>
                <a:spcPct val="150000"/>
              </a:lnSpc>
            </a:pP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lvl="4" indent="0">
              <a:lnSpc>
                <a:spcPct val="150000"/>
              </a:lnSpc>
            </a:pPr>
            <a:r>
              <a:rPr lang="en-US" dirty="0">
                <a:solidFill>
                  <a:srgbClr val="002E97"/>
                </a:solidFill>
                <a:latin typeface="Arial" panose="020B0604020202020204" pitchFamily="34" charset="0"/>
                <a:cs typeface="Arial" panose="020B0604020202020204" pitchFamily="34" charset="0"/>
              </a:rPr>
              <a:t>*15 minute Break in the middle of the course</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125278923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Outline</a:t>
            </a:r>
            <a:endParaRPr sz="30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B55E9C-BBBA-4C1D-9ACF-809134ECE75D}"/>
              </a:ext>
            </a:extLst>
          </p:cNvPr>
          <p:cNvSpPr/>
          <p:nvPr/>
        </p:nvSpPr>
        <p:spPr>
          <a:xfrm>
            <a:off x="882072" y="1119119"/>
            <a:ext cx="6737927" cy="3508653"/>
          </a:xfrm>
          <a:prstGeom prst="rect">
            <a:avLst/>
          </a:prstGeom>
        </p:spPr>
        <p:txBody>
          <a:bodyPr wrap="square">
            <a:spAutoFit/>
          </a:bodyPr>
          <a:lstStyle/>
          <a:p>
            <a:pPr marL="342900" indent="-342900">
              <a:buFont typeface="+mj-lt"/>
              <a:buAutoNum type="arabicPeriod"/>
            </a:pPr>
            <a:r>
              <a:rPr lang="en-US" b="1"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mj-lt"/>
              <a:buAutoNum type="arabicPeriod"/>
            </a:pPr>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Choose horizontal control </a:t>
            </a:r>
          </a:p>
          <a:p>
            <a:pPr lvl="1" indent="0"/>
            <a:r>
              <a:rPr lang="en-US" dirty="0">
                <a:solidFill>
                  <a:srgbClr val="002E97"/>
                </a:solidFill>
                <a:latin typeface="Arial" panose="020B0604020202020204" pitchFamily="34" charset="0"/>
                <a:cs typeface="Arial" panose="020B0604020202020204" pitchFamily="34" charset="0"/>
              </a:rPr>
              <a:t>	Select CORSs </a:t>
            </a:r>
          </a:p>
          <a:p>
            <a:pPr lvl="1" indent="0"/>
            <a:r>
              <a:rPr lang="en-US" dirty="0">
                <a:solidFill>
                  <a:srgbClr val="002E97"/>
                </a:solidFill>
                <a:latin typeface="Arial" panose="020B0604020202020204" pitchFamily="34" charset="0"/>
                <a:cs typeface="Arial" panose="020B0604020202020204" pitchFamily="34" charset="0"/>
              </a:rPr>
              <a:t>	Recover passive marks in project vicinity (if desired)</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Find vertical control distributed throughout the project</a:t>
            </a:r>
          </a:p>
          <a:p>
            <a:pPr lvl="1" indent="0"/>
            <a:r>
              <a:rPr lang="en-US" dirty="0">
                <a:solidFill>
                  <a:srgbClr val="002E97"/>
                </a:solidFill>
                <a:latin typeface="Arial" panose="020B0604020202020204" pitchFamily="34" charset="0"/>
                <a:cs typeface="Arial" panose="020B0604020202020204" pitchFamily="34" charset="0"/>
              </a:rPr>
              <a:t>	Recover valid bench marks</a:t>
            </a:r>
          </a:p>
          <a:p>
            <a:pPr lvl="1" indent="0"/>
            <a:r>
              <a:rPr lang="en-US" dirty="0">
                <a:solidFill>
                  <a:srgbClr val="002E97"/>
                </a:solidFill>
                <a:latin typeface="Arial" panose="020B0604020202020204" pitchFamily="34" charset="0"/>
                <a:cs typeface="Arial" panose="020B0604020202020204" pitchFamily="34" charset="0"/>
              </a:rPr>
              <a:t>	Spacing requirements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Develop a session schedule</a:t>
            </a:r>
          </a:p>
          <a:p>
            <a:pPr lvl="1" indent="0"/>
            <a:r>
              <a:rPr lang="en-US" dirty="0">
                <a:solidFill>
                  <a:srgbClr val="002E97"/>
                </a:solidFill>
                <a:latin typeface="Arial" panose="020B0604020202020204" pitchFamily="34" charset="0"/>
                <a:cs typeface="Arial" panose="020B0604020202020204" pitchFamily="34" charset="0"/>
              </a:rPr>
              <a:t>	Occupation durations</a:t>
            </a:r>
          </a:p>
          <a:p>
            <a:pPr lvl="1" indent="0"/>
            <a:r>
              <a:rPr lang="en-US" dirty="0">
                <a:solidFill>
                  <a:srgbClr val="002E97"/>
                </a:solidFill>
                <a:latin typeface="Arial" panose="020B0604020202020204" pitchFamily="34" charset="0"/>
                <a:cs typeface="Arial" panose="020B0604020202020204" pitchFamily="34" charset="0"/>
              </a:rPr>
              <a:t>	Repeat occupations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Assign a 4-character ID to your user marks</a:t>
            </a:r>
          </a:p>
        </p:txBody>
      </p:sp>
      <p:sp>
        <p:nvSpPr>
          <p:cNvPr id="4" name="Rounded Rectangle 6">
            <a:extLst>
              <a:ext uri="{FF2B5EF4-FFF2-40B4-BE49-F238E27FC236}">
                <a16:creationId xmlns:a16="http://schemas.microsoft.com/office/drawing/2014/main" id="{C4C73A14-1555-4F49-8026-8158D2C4994E}"/>
              </a:ext>
            </a:extLst>
          </p:cNvPr>
          <p:cNvSpPr/>
          <p:nvPr/>
        </p:nvSpPr>
        <p:spPr>
          <a:xfrm>
            <a:off x="882072" y="1061885"/>
            <a:ext cx="4191373" cy="4572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32546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Setting New Marks</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8">
            <a:extLst>
              <a:ext uri="{FF2B5EF4-FFF2-40B4-BE49-F238E27FC236}">
                <a16:creationId xmlns:a16="http://schemas.microsoft.com/office/drawing/2014/main" id="{14CFCD6D-0E1F-4E69-A92F-D1ED44901303}"/>
              </a:ext>
            </a:extLst>
          </p:cNvPr>
          <p:cNvSpPr txBox="1">
            <a:spLocks/>
          </p:cNvSpPr>
          <p:nvPr/>
        </p:nvSpPr>
        <p:spPr>
          <a:xfrm>
            <a:off x="507896" y="1063229"/>
            <a:ext cx="7983997" cy="857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400" dirty="0">
                <a:solidFill>
                  <a:srgbClr val="002E9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Smith, C.L. (2010)</a:t>
            </a:r>
            <a:r>
              <a:rPr lang="en-US" sz="2400" dirty="0">
                <a:solidFill>
                  <a:srgbClr val="002E97"/>
                </a:solidFill>
                <a:latin typeface="Arial" panose="020B0604020202020204" pitchFamily="34" charset="0"/>
                <a:cs typeface="Arial" panose="020B0604020202020204" pitchFamily="34" charset="0"/>
              </a:rPr>
              <a:t>. “Bench Mark Reset Procedures”, National Geodetic Survey, Silver Spring, MD</a:t>
            </a:r>
          </a:p>
        </p:txBody>
      </p:sp>
      <p:pic>
        <p:nvPicPr>
          <p:cNvPr id="4" name="Picture 3">
            <a:extLst>
              <a:ext uri="{FF2B5EF4-FFF2-40B4-BE49-F238E27FC236}">
                <a16:creationId xmlns:a16="http://schemas.microsoft.com/office/drawing/2014/main" id="{0F5874D5-F324-4CC7-9239-3DED10723453}"/>
              </a:ext>
            </a:extLst>
          </p:cNvPr>
          <p:cNvPicPr>
            <a:picLocks noChangeAspect="1"/>
          </p:cNvPicPr>
          <p:nvPr/>
        </p:nvPicPr>
        <p:blipFill>
          <a:blip r:embed="rId4"/>
          <a:stretch>
            <a:fillRect/>
          </a:stretch>
        </p:blipFill>
        <p:spPr>
          <a:xfrm>
            <a:off x="4947648" y="2043674"/>
            <a:ext cx="2239083" cy="2747966"/>
          </a:xfrm>
          <a:prstGeom prst="rect">
            <a:avLst/>
          </a:prstGeom>
        </p:spPr>
      </p:pic>
      <p:pic>
        <p:nvPicPr>
          <p:cNvPr id="5" name="Picture 4">
            <a:extLst>
              <a:ext uri="{FF2B5EF4-FFF2-40B4-BE49-F238E27FC236}">
                <a16:creationId xmlns:a16="http://schemas.microsoft.com/office/drawing/2014/main" id="{25422052-2137-4A34-94F3-950543340A6C}"/>
              </a:ext>
            </a:extLst>
          </p:cNvPr>
          <p:cNvPicPr>
            <a:picLocks noChangeAspect="1"/>
          </p:cNvPicPr>
          <p:nvPr/>
        </p:nvPicPr>
        <p:blipFill>
          <a:blip r:embed="rId5"/>
          <a:stretch>
            <a:fillRect/>
          </a:stretch>
        </p:blipFill>
        <p:spPr>
          <a:xfrm>
            <a:off x="1945279" y="1920479"/>
            <a:ext cx="2577286" cy="2994357"/>
          </a:xfrm>
          <a:prstGeom prst="rect">
            <a:avLst/>
          </a:prstGeom>
        </p:spPr>
      </p:pic>
    </p:spTree>
    <p:extLst>
      <p:ext uri="{BB962C8B-B14F-4D97-AF65-F5344CB8AC3E}">
        <p14:creationId xmlns:p14="http://schemas.microsoft.com/office/powerpoint/2010/main" val="65647656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Outline</a:t>
            </a:r>
            <a:endParaRPr sz="30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B55E9C-BBBA-4C1D-9ACF-809134ECE75D}"/>
              </a:ext>
            </a:extLst>
          </p:cNvPr>
          <p:cNvSpPr/>
          <p:nvPr/>
        </p:nvSpPr>
        <p:spPr>
          <a:xfrm>
            <a:off x="882072" y="1119119"/>
            <a:ext cx="6737927" cy="3508653"/>
          </a:xfrm>
          <a:prstGeom prst="rect">
            <a:avLst/>
          </a:prstGeom>
        </p:spPr>
        <p:txBody>
          <a:bodyPr wrap="square">
            <a:spAutoFit/>
          </a:bodyPr>
          <a:lstStyle/>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mj-lt"/>
              <a:buAutoNum type="arabicPeriod"/>
            </a:pPr>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rgbClr val="002E97"/>
                </a:solidFill>
                <a:latin typeface="Arial" panose="020B0604020202020204" pitchFamily="34" charset="0"/>
                <a:cs typeface="Arial" panose="020B0604020202020204" pitchFamily="34" charset="0"/>
              </a:rPr>
              <a:t>Choose horizontal control </a:t>
            </a:r>
          </a:p>
          <a:p>
            <a:pPr lvl="1" indent="0"/>
            <a:r>
              <a:rPr lang="en-US" b="1" dirty="0">
                <a:solidFill>
                  <a:srgbClr val="002E97"/>
                </a:solidFill>
                <a:latin typeface="Arial" panose="020B0604020202020204" pitchFamily="34" charset="0"/>
                <a:cs typeface="Arial" panose="020B0604020202020204" pitchFamily="34" charset="0"/>
              </a:rPr>
              <a:t>	Select CORSs </a:t>
            </a:r>
          </a:p>
          <a:p>
            <a:pPr lvl="1" indent="0"/>
            <a:r>
              <a:rPr lang="en-US" dirty="0">
                <a:solidFill>
                  <a:srgbClr val="002E97"/>
                </a:solidFill>
                <a:latin typeface="Arial" panose="020B0604020202020204" pitchFamily="34" charset="0"/>
                <a:cs typeface="Arial" panose="020B0604020202020204" pitchFamily="34" charset="0"/>
              </a:rPr>
              <a:t>	Recover passive marks in project vicinity (if desired)</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Find vertical control distributed throughout the project</a:t>
            </a:r>
          </a:p>
          <a:p>
            <a:pPr lvl="1" indent="0"/>
            <a:r>
              <a:rPr lang="en-US" dirty="0">
                <a:solidFill>
                  <a:srgbClr val="002E97"/>
                </a:solidFill>
                <a:latin typeface="Arial" panose="020B0604020202020204" pitchFamily="34" charset="0"/>
                <a:cs typeface="Arial" panose="020B0604020202020204" pitchFamily="34" charset="0"/>
              </a:rPr>
              <a:t>	Recover valid bench marks</a:t>
            </a:r>
          </a:p>
          <a:p>
            <a:pPr lvl="1" indent="0"/>
            <a:r>
              <a:rPr lang="en-US" dirty="0">
                <a:solidFill>
                  <a:srgbClr val="002E97"/>
                </a:solidFill>
                <a:latin typeface="Arial" panose="020B0604020202020204" pitchFamily="34" charset="0"/>
                <a:cs typeface="Arial" panose="020B0604020202020204" pitchFamily="34" charset="0"/>
              </a:rPr>
              <a:t>	Spacing requirements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Develop a session schedule</a:t>
            </a:r>
          </a:p>
          <a:p>
            <a:pPr lvl="1" indent="0"/>
            <a:r>
              <a:rPr lang="en-US" dirty="0">
                <a:solidFill>
                  <a:srgbClr val="002E97"/>
                </a:solidFill>
                <a:latin typeface="Arial" panose="020B0604020202020204" pitchFamily="34" charset="0"/>
                <a:cs typeface="Arial" panose="020B0604020202020204" pitchFamily="34" charset="0"/>
              </a:rPr>
              <a:t>	Occupation durations</a:t>
            </a:r>
          </a:p>
          <a:p>
            <a:pPr lvl="1" indent="0"/>
            <a:r>
              <a:rPr lang="en-US" dirty="0">
                <a:solidFill>
                  <a:srgbClr val="002E97"/>
                </a:solidFill>
                <a:latin typeface="Arial" panose="020B0604020202020204" pitchFamily="34" charset="0"/>
                <a:cs typeface="Arial" panose="020B0604020202020204" pitchFamily="34" charset="0"/>
              </a:rPr>
              <a:t>	Repeat occupations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Assign a 4-character ID to your user marks</a:t>
            </a:r>
          </a:p>
        </p:txBody>
      </p:sp>
      <p:sp>
        <p:nvSpPr>
          <p:cNvPr id="4" name="Rounded Rectangle 6">
            <a:extLst>
              <a:ext uri="{FF2B5EF4-FFF2-40B4-BE49-F238E27FC236}">
                <a16:creationId xmlns:a16="http://schemas.microsoft.com/office/drawing/2014/main" id="{E1D39386-BA49-4BF5-A354-CBA594E24A19}"/>
              </a:ext>
            </a:extLst>
          </p:cNvPr>
          <p:cNvSpPr/>
          <p:nvPr/>
        </p:nvSpPr>
        <p:spPr>
          <a:xfrm>
            <a:off x="882072" y="1496961"/>
            <a:ext cx="3468702" cy="59730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82248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Select CORSs for Control</a:t>
            </a:r>
            <a:endParaRPr sz="3000" dirty="0">
              <a:solidFill>
                <a:srgbClr val="002E97"/>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969FA1DC-9FB2-41A8-9217-5C3C49F10A04}"/>
              </a:ext>
            </a:extLst>
          </p:cNvPr>
          <p:cNvSpPr txBox="1">
            <a:spLocks/>
          </p:cNvSpPr>
          <p:nvPr/>
        </p:nvSpPr>
        <p:spPr>
          <a:xfrm>
            <a:off x="169605" y="1063229"/>
            <a:ext cx="3805517" cy="3892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spcAft>
                <a:spcPts val="600"/>
              </a:spcAft>
            </a:pPr>
            <a:r>
              <a:rPr lang="en-US" sz="1800" dirty="0">
                <a:solidFill>
                  <a:srgbClr val="002E97"/>
                </a:solidFill>
                <a:latin typeface="Arial" panose="020B0604020202020204" pitchFamily="34" charset="0"/>
                <a:cs typeface="Arial" panose="020B0604020202020204" pitchFamily="34" charset="0"/>
              </a:rPr>
              <a:t>One of the more critical aspects of designing your project</a:t>
            </a:r>
          </a:p>
          <a:p>
            <a:pPr algn="l" hangingPunct="1">
              <a:spcAft>
                <a:spcPts val="600"/>
              </a:spcAft>
            </a:pPr>
            <a:r>
              <a:rPr lang="en-US" sz="1800" dirty="0">
                <a:solidFill>
                  <a:srgbClr val="002E97"/>
                </a:solidFill>
                <a:latin typeface="Arial" panose="020B0604020202020204" pitchFamily="34" charset="0"/>
                <a:cs typeface="Arial" panose="020B0604020202020204" pitchFamily="34" charset="0"/>
              </a:rPr>
              <a:t>OPUS-Projects automatically loads CORSs into each session from the OPUS-S solutions</a:t>
            </a:r>
          </a:p>
          <a:p>
            <a:pPr algn="l" hangingPunct="1">
              <a:spcAft>
                <a:spcPts val="600"/>
              </a:spcAft>
            </a:pPr>
            <a:r>
              <a:rPr lang="en-US" sz="1800" dirty="0">
                <a:solidFill>
                  <a:srgbClr val="002E97"/>
                </a:solidFill>
                <a:latin typeface="Arial" panose="020B0604020202020204" pitchFamily="34" charset="0"/>
                <a:cs typeface="Arial" panose="020B0604020202020204" pitchFamily="34" charset="0"/>
              </a:rPr>
              <a:t>Best practice is to check the quality of the CORSs prior to starting your project—have a plan before your survey!</a:t>
            </a:r>
          </a:p>
          <a:p>
            <a:pPr algn="l" hangingPunct="1">
              <a:spcAft>
                <a:spcPts val="600"/>
              </a:spcAft>
            </a:pPr>
            <a:r>
              <a:rPr lang="en-US" sz="1800" dirty="0">
                <a:solidFill>
                  <a:srgbClr val="002E97"/>
                </a:solidFill>
                <a:latin typeface="Arial" panose="020B0604020202020204" pitchFamily="34" charset="0"/>
                <a:cs typeface="Arial" panose="020B0604020202020204" pitchFamily="34" charset="0"/>
              </a:rPr>
              <a:t>The User Guide provides more details</a:t>
            </a: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51110C6-FCF4-47BB-95ED-51D2DD918438}"/>
              </a:ext>
            </a:extLst>
          </p:cNvPr>
          <p:cNvPicPr>
            <a:picLocks noChangeAspect="1"/>
          </p:cNvPicPr>
          <p:nvPr/>
        </p:nvPicPr>
        <p:blipFill>
          <a:blip r:embed="rId3"/>
          <a:stretch>
            <a:fillRect/>
          </a:stretch>
        </p:blipFill>
        <p:spPr>
          <a:xfrm>
            <a:off x="4062219" y="1119119"/>
            <a:ext cx="4838095" cy="3257143"/>
          </a:xfrm>
          <a:prstGeom prst="rect">
            <a:avLst/>
          </a:prstGeom>
        </p:spPr>
      </p:pic>
    </p:spTree>
    <p:extLst>
      <p:ext uri="{BB962C8B-B14F-4D97-AF65-F5344CB8AC3E}">
        <p14:creationId xmlns:p14="http://schemas.microsoft.com/office/powerpoint/2010/main" val="171492442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CORS Considerations</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146482" y="1263158"/>
            <a:ext cx="5495278" cy="3354765"/>
          </a:xfrm>
          <a:prstGeom prst="rect">
            <a:avLst/>
          </a:prstGeom>
        </p:spPr>
        <p:txBody>
          <a:bodyPr wrap="square">
            <a:spAutoFit/>
          </a:bodyPr>
          <a:lstStyle/>
          <a:p>
            <a:r>
              <a:rPr lang="en-US" sz="2200" dirty="0">
                <a:solidFill>
                  <a:srgbClr val="002E97"/>
                </a:solidFill>
                <a:latin typeface="Arial" panose="020B0604020202020204" pitchFamily="34" charset="0"/>
                <a:cs typeface="Arial" panose="020B0604020202020204" pitchFamily="34" charset="0"/>
              </a:rPr>
              <a:t>"Hub design" recommended by NGS </a:t>
            </a:r>
          </a:p>
          <a:p>
            <a:endParaRPr lang="en-US" sz="900" dirty="0">
              <a:solidFill>
                <a:srgbClr val="002E97"/>
              </a:solidFill>
              <a:latin typeface="Arial" panose="020B0604020202020204" pitchFamily="34" charset="0"/>
              <a:cs typeface="Arial" panose="020B0604020202020204" pitchFamily="34" charset="0"/>
            </a:endParaRPr>
          </a:p>
          <a:p>
            <a:r>
              <a:rPr lang="en-US" sz="2200" dirty="0">
                <a:solidFill>
                  <a:srgbClr val="002E97"/>
                </a:solidFill>
                <a:latin typeface="Arial" panose="020B0604020202020204" pitchFamily="34" charset="0"/>
                <a:cs typeface="Arial" panose="020B0604020202020204" pitchFamily="34" charset="0"/>
              </a:rPr>
              <a:t>Hub to project marks recommended to be ~100 km </a:t>
            </a:r>
          </a:p>
          <a:p>
            <a:endParaRPr lang="en-US" sz="900" dirty="0">
              <a:solidFill>
                <a:srgbClr val="002E97"/>
              </a:solidFill>
              <a:latin typeface="Arial" panose="020B0604020202020204" pitchFamily="34" charset="0"/>
              <a:cs typeface="Arial" panose="020B0604020202020204" pitchFamily="34" charset="0"/>
            </a:endParaRPr>
          </a:p>
          <a:p>
            <a:r>
              <a:rPr lang="en-US" sz="2200" dirty="0">
                <a:solidFill>
                  <a:srgbClr val="002E97"/>
                </a:solidFill>
                <a:latin typeface="Arial" panose="020B0604020202020204" pitchFamily="34" charset="0"/>
                <a:cs typeface="Arial" panose="020B0604020202020204" pitchFamily="34" charset="0"/>
              </a:rPr>
              <a:t>Use multiple CORSs </a:t>
            </a:r>
          </a:p>
          <a:p>
            <a:endParaRPr lang="en-US" sz="900" dirty="0">
              <a:solidFill>
                <a:srgbClr val="002E97"/>
              </a:solidFill>
              <a:latin typeface="Arial" panose="020B0604020202020204" pitchFamily="34" charset="0"/>
              <a:cs typeface="Arial" panose="020B0604020202020204" pitchFamily="34" charset="0"/>
            </a:endParaRPr>
          </a:p>
          <a:p>
            <a:r>
              <a:rPr lang="en-US" sz="2200" dirty="0">
                <a:solidFill>
                  <a:srgbClr val="002E97"/>
                </a:solidFill>
                <a:latin typeface="Arial" panose="020B0604020202020204" pitchFamily="34" charset="0"/>
                <a:cs typeface="Arial" panose="020B0604020202020204" pitchFamily="34" charset="0"/>
              </a:rPr>
              <a:t>Use one very long baseline from hub to CORS (improves tropospheric modeling) </a:t>
            </a:r>
          </a:p>
          <a:p>
            <a:endParaRPr lang="en-US" sz="900" dirty="0">
              <a:solidFill>
                <a:srgbClr val="002E97"/>
              </a:solidFill>
              <a:latin typeface="Arial" panose="020B0604020202020204" pitchFamily="34" charset="0"/>
              <a:cs typeface="Arial" panose="020B0604020202020204" pitchFamily="34" charset="0"/>
            </a:endParaRPr>
          </a:p>
          <a:p>
            <a:r>
              <a:rPr lang="en-US" sz="2200" dirty="0">
                <a:solidFill>
                  <a:srgbClr val="002E97"/>
                </a:solidFill>
                <a:latin typeface="Arial" panose="020B0604020202020204" pitchFamily="34" charset="0"/>
                <a:cs typeface="Arial" panose="020B0604020202020204" pitchFamily="34" charset="0"/>
              </a:rPr>
              <a:t>OPUS-Projects does session baseline processing</a:t>
            </a:r>
          </a:p>
        </p:txBody>
      </p:sp>
      <p:pic>
        <p:nvPicPr>
          <p:cNvPr id="2" name="Picture 1">
            <a:extLst>
              <a:ext uri="{FF2B5EF4-FFF2-40B4-BE49-F238E27FC236}">
                <a16:creationId xmlns:a16="http://schemas.microsoft.com/office/drawing/2014/main" id="{137339DD-3924-44EB-B8CC-9F6E0A162D7D}"/>
              </a:ext>
            </a:extLst>
          </p:cNvPr>
          <p:cNvPicPr>
            <a:picLocks noChangeAspect="1"/>
          </p:cNvPicPr>
          <p:nvPr/>
        </p:nvPicPr>
        <p:blipFill>
          <a:blip r:embed="rId3"/>
          <a:stretch>
            <a:fillRect/>
          </a:stretch>
        </p:blipFill>
        <p:spPr>
          <a:xfrm>
            <a:off x="5788241" y="884774"/>
            <a:ext cx="2669493" cy="4111535"/>
          </a:xfrm>
          <a:prstGeom prst="rect">
            <a:avLst/>
          </a:prstGeom>
        </p:spPr>
      </p:pic>
    </p:spTree>
    <p:extLst>
      <p:ext uri="{BB962C8B-B14F-4D97-AF65-F5344CB8AC3E}">
        <p14:creationId xmlns:p14="http://schemas.microsoft.com/office/powerpoint/2010/main" val="138093482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05517"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b="1"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B587B16-7387-4236-B8D8-A04D0559D1E6}"/>
              </a:ext>
            </a:extLst>
          </p:cNvPr>
          <p:cNvPicPr>
            <a:picLocks noChangeAspect="1"/>
          </p:cNvPicPr>
          <p:nvPr/>
        </p:nvPicPr>
        <p:blipFill>
          <a:blip r:embed="rId3"/>
          <a:stretch>
            <a:fillRect/>
          </a:stretch>
        </p:blipFill>
        <p:spPr>
          <a:xfrm>
            <a:off x="4062769" y="1264129"/>
            <a:ext cx="4829260" cy="3676207"/>
          </a:xfrm>
          <a:prstGeom prst="rect">
            <a:avLst/>
          </a:prstGeom>
        </p:spPr>
      </p:pic>
    </p:spTree>
    <p:extLst>
      <p:ext uri="{BB962C8B-B14F-4D97-AF65-F5344CB8AC3E}">
        <p14:creationId xmlns:p14="http://schemas.microsoft.com/office/powerpoint/2010/main" val="61779564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05517"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r>
              <a:rPr lang="en-US" sz="1600" b="1" dirty="0">
                <a:solidFill>
                  <a:srgbClr val="002E97"/>
                </a:solidFill>
                <a:latin typeface="Arial" panose="020B0604020202020204" pitchFamily="34" charset="0"/>
                <a:cs typeface="Arial" panose="020B0604020202020204" pitchFamily="34" charset="0"/>
              </a:rPr>
              <a:t>Longer time series likely leads to better coordinates</a:t>
            </a:r>
          </a:p>
          <a:p>
            <a:pPr algn="l" hangingPunct="1">
              <a:spcAft>
                <a:spcPts val="600"/>
              </a:spcAft>
            </a:pPr>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pic>
        <p:nvPicPr>
          <p:cNvPr id="1026" name="Picture 2" descr="CorsSidebarSelect.prl (842×595)">
            <a:extLst>
              <a:ext uri="{FF2B5EF4-FFF2-40B4-BE49-F238E27FC236}">
                <a16:creationId xmlns:a16="http://schemas.microsoft.com/office/drawing/2014/main" id="{864DC4BC-2692-40BB-9C7D-90281F2AF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839" y="1274762"/>
            <a:ext cx="5172194" cy="365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6399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05517"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Longer time series likely leads to better coordinates</a:t>
            </a:r>
          </a:p>
          <a:p>
            <a:pPr algn="l" hangingPunct="1">
              <a:spcAft>
                <a:spcPts val="600"/>
              </a:spcAft>
            </a:pPr>
            <a:r>
              <a:rPr lang="en-US" sz="1600" b="1" dirty="0">
                <a:solidFill>
                  <a:srgbClr val="002E97"/>
                </a:solidFill>
                <a:latin typeface="Arial" panose="020B0604020202020204" pitchFamily="34" charset="0"/>
                <a:cs typeface="Arial" panose="020B0604020202020204" pitchFamily="34" charset="0"/>
              </a:rPr>
              <a:t>Computed velocities (from CORS Position and Velocities page –as opposed to “modeled velocities”)</a:t>
            </a:r>
          </a:p>
          <a:p>
            <a:pPr algn="l" hangingPunct="1">
              <a:spcAft>
                <a:spcPts val="600"/>
              </a:spcAft>
            </a:pPr>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pic>
        <p:nvPicPr>
          <p:cNvPr id="6" name="image255.png">
            <a:extLst>
              <a:ext uri="{FF2B5EF4-FFF2-40B4-BE49-F238E27FC236}">
                <a16:creationId xmlns:a16="http://schemas.microsoft.com/office/drawing/2014/main" id="{74F1F120-FB9F-44EF-88F4-D3F47D091ACF}"/>
              </a:ext>
            </a:extLst>
          </p:cNvPr>
          <p:cNvPicPr/>
          <p:nvPr/>
        </p:nvPicPr>
        <p:blipFill>
          <a:blip r:embed="rId3"/>
          <a:srcRect/>
          <a:stretch>
            <a:fillRect/>
          </a:stretch>
        </p:blipFill>
        <p:spPr>
          <a:xfrm>
            <a:off x="4015288" y="1045463"/>
            <a:ext cx="4867275" cy="4057650"/>
          </a:xfrm>
          <a:prstGeom prst="rect">
            <a:avLst/>
          </a:prstGeom>
          <a:ln/>
        </p:spPr>
      </p:pic>
    </p:spTree>
    <p:extLst>
      <p:ext uri="{BB962C8B-B14F-4D97-AF65-F5344CB8AC3E}">
        <p14:creationId xmlns:p14="http://schemas.microsoft.com/office/powerpoint/2010/main" val="53970528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98429"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Longer time series likely leads to better coordinates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Computed velocities (from CORS Position and Velocities page –as opposed to “modeled velocities”)</a:t>
            </a:r>
          </a:p>
          <a:p>
            <a:pPr algn="l" hangingPunct="1">
              <a:spcAft>
                <a:spcPts val="600"/>
              </a:spcAft>
            </a:pPr>
            <a:r>
              <a:rPr lang="en-US" sz="1600" b="1" dirty="0">
                <a:solidFill>
                  <a:srgbClr val="002E97"/>
                </a:solidFill>
                <a:latin typeface="Arial" panose="020B0604020202020204" pitchFamily="34" charset="0"/>
                <a:cs typeface="Arial" panose="020B0604020202020204" pitchFamily="34" charset="0"/>
              </a:rPr>
              <a:t>Good network accuracies (&lt; 3cm EH, &lt;1.5cm Lat/Lon) – see CORS datasheet</a:t>
            </a:r>
          </a:p>
          <a:p>
            <a:pPr algn="l" hangingPunct="1">
              <a:spcAft>
                <a:spcPts val="600"/>
              </a:spcAft>
            </a:pPr>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pic>
        <p:nvPicPr>
          <p:cNvPr id="5" name="image215.png">
            <a:extLst>
              <a:ext uri="{FF2B5EF4-FFF2-40B4-BE49-F238E27FC236}">
                <a16:creationId xmlns:a16="http://schemas.microsoft.com/office/drawing/2014/main" id="{5761E3C2-A8CA-4152-A215-41783BD9579C}"/>
              </a:ext>
            </a:extLst>
          </p:cNvPr>
          <p:cNvPicPr>
            <a:picLocks noChangeAspect="1"/>
          </p:cNvPicPr>
          <p:nvPr/>
        </p:nvPicPr>
        <p:blipFill>
          <a:blip r:embed="rId3"/>
          <a:srcRect/>
          <a:stretch>
            <a:fillRect/>
          </a:stretch>
        </p:blipFill>
        <p:spPr>
          <a:xfrm>
            <a:off x="4161787" y="1130968"/>
            <a:ext cx="4673372" cy="3688681"/>
          </a:xfrm>
          <a:prstGeom prst="rect">
            <a:avLst/>
          </a:prstGeom>
          <a:ln/>
        </p:spPr>
      </p:pic>
    </p:spTree>
    <p:extLst>
      <p:ext uri="{BB962C8B-B14F-4D97-AF65-F5344CB8AC3E}">
        <p14:creationId xmlns:p14="http://schemas.microsoft.com/office/powerpoint/2010/main" val="154411714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98429"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Longer time series likely leads to better coordinates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Computed velocities (from CORS Position and Velocities page –as opposed to “modeled velocities”)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Good network accuracies (&lt; 3cm EH, &lt;1.5cm Lat/Lon) – see CORS datasheet</a:t>
            </a:r>
          </a:p>
          <a:p>
            <a:pPr algn="l" hangingPunct="1">
              <a:spcAft>
                <a:spcPts val="600"/>
              </a:spcAft>
            </a:pPr>
            <a:r>
              <a:rPr lang="en-US" sz="1600" b="1" dirty="0">
                <a:solidFill>
                  <a:srgbClr val="002E97"/>
                </a:solidFill>
                <a:latin typeface="Arial" panose="020B0604020202020204" pitchFamily="34" charset="0"/>
                <a:cs typeface="Arial" panose="020B0604020202020204" pitchFamily="34" charset="0"/>
              </a:rPr>
              <a:t>Short term plots show low RMS, no bias, and consistent data</a:t>
            </a:r>
          </a:p>
          <a:p>
            <a:pPr algn="l" hangingPunct="1">
              <a:spcAft>
                <a:spcPts val="600"/>
              </a:spcAft>
            </a:pPr>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pic>
        <p:nvPicPr>
          <p:cNvPr id="6" name="image323.png">
            <a:extLst>
              <a:ext uri="{FF2B5EF4-FFF2-40B4-BE49-F238E27FC236}">
                <a16:creationId xmlns:a16="http://schemas.microsoft.com/office/drawing/2014/main" id="{34333A4C-CEB6-4F82-A50D-FBC057C04B17}"/>
              </a:ext>
            </a:extLst>
          </p:cNvPr>
          <p:cNvPicPr>
            <a:picLocks noChangeAspect="1"/>
          </p:cNvPicPr>
          <p:nvPr/>
        </p:nvPicPr>
        <p:blipFill>
          <a:blip r:embed="rId3"/>
          <a:srcRect l="1678" r="1604"/>
          <a:stretch>
            <a:fillRect/>
          </a:stretch>
        </p:blipFill>
        <p:spPr>
          <a:xfrm>
            <a:off x="4654554" y="894462"/>
            <a:ext cx="3645383" cy="4242401"/>
          </a:xfrm>
          <a:prstGeom prst="rect">
            <a:avLst/>
          </a:prstGeom>
          <a:ln/>
        </p:spPr>
      </p:pic>
      <p:cxnSp>
        <p:nvCxnSpPr>
          <p:cNvPr id="7" name="Straight Arrow Connector 6">
            <a:extLst>
              <a:ext uri="{FF2B5EF4-FFF2-40B4-BE49-F238E27FC236}">
                <a16:creationId xmlns:a16="http://schemas.microsoft.com/office/drawing/2014/main" id="{1CC07E30-FB02-4681-9D84-E9D66ABA0937}"/>
              </a:ext>
            </a:extLst>
          </p:cNvPr>
          <p:cNvCxnSpPr>
            <a:cxnSpLocks/>
          </p:cNvCxnSpPr>
          <p:nvPr/>
        </p:nvCxnSpPr>
        <p:spPr>
          <a:xfrm flipV="1">
            <a:off x="2834640" y="3168073"/>
            <a:ext cx="3205942" cy="13741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Explosion: 14 Points 3">
            <a:extLst>
              <a:ext uri="{FF2B5EF4-FFF2-40B4-BE49-F238E27FC236}">
                <a16:creationId xmlns:a16="http://schemas.microsoft.com/office/drawing/2014/main" id="{469C04BE-8549-419D-B047-9B3212BCFB0A}"/>
              </a:ext>
            </a:extLst>
          </p:cNvPr>
          <p:cNvSpPr/>
          <p:nvPr/>
        </p:nvSpPr>
        <p:spPr>
          <a:xfrm>
            <a:off x="844063" y="4249037"/>
            <a:ext cx="3345171" cy="691749"/>
          </a:xfrm>
          <a:prstGeom prst="irregularSeal2">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400" dirty="0">
                <a:solidFill>
                  <a:srgbClr val="002E97"/>
                </a:solidFill>
                <a:latin typeface="Arial" panose="020B0604020202020204" pitchFamily="34" charset="0"/>
                <a:cs typeface="Arial" panose="020B0604020202020204" pitchFamily="34" charset="0"/>
              </a:rPr>
              <a:t>Bias shown here</a:t>
            </a:r>
          </a:p>
        </p:txBody>
      </p:sp>
    </p:spTree>
    <p:extLst>
      <p:ext uri="{BB962C8B-B14F-4D97-AF65-F5344CB8AC3E}">
        <p14:creationId xmlns:p14="http://schemas.microsoft.com/office/powerpoint/2010/main" val="256839493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4</a:t>
            </a:fld>
            <a:endParaRPr lang="en-US"/>
          </a:p>
        </p:txBody>
      </p:sp>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What is OPUS?</a:t>
            </a:r>
            <a:endParaRPr sz="3000" b="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7E9CDB6-739F-4979-BA7C-F3D99185592D}"/>
              </a:ext>
            </a:extLst>
          </p:cNvPr>
          <p:cNvSpPr txBox="1"/>
          <p:nvPr/>
        </p:nvSpPr>
        <p:spPr>
          <a:xfrm>
            <a:off x="1801090" y="908284"/>
            <a:ext cx="583749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 tool for processing GPS data collections (GNSS soon)</a:t>
            </a:r>
          </a:p>
        </p:txBody>
      </p:sp>
      <p:grpSp>
        <p:nvGrpSpPr>
          <p:cNvPr id="4" name="Group 3">
            <a:extLst>
              <a:ext uri="{FF2B5EF4-FFF2-40B4-BE49-F238E27FC236}">
                <a16:creationId xmlns:a16="http://schemas.microsoft.com/office/drawing/2014/main" id="{168865BA-96F9-4E76-B586-7EB6C132F56F}"/>
              </a:ext>
            </a:extLst>
          </p:cNvPr>
          <p:cNvGrpSpPr/>
          <p:nvPr/>
        </p:nvGrpSpPr>
        <p:grpSpPr>
          <a:xfrm>
            <a:off x="1405108" y="1466355"/>
            <a:ext cx="2318327" cy="1166925"/>
            <a:chOff x="1468581" y="3771240"/>
            <a:chExt cx="2318327" cy="1166925"/>
          </a:xfrm>
        </p:grpSpPr>
        <p:sp>
          <p:nvSpPr>
            <p:cNvPr id="14" name="Rectangle: Rounded Corners 13">
              <a:extLst>
                <a:ext uri="{FF2B5EF4-FFF2-40B4-BE49-F238E27FC236}">
                  <a16:creationId xmlns:a16="http://schemas.microsoft.com/office/drawing/2014/main" id="{5215268C-E79A-4989-874F-818875046A1E}"/>
                </a:ext>
              </a:extLst>
            </p:cNvPr>
            <p:cNvSpPr/>
            <p:nvPr/>
          </p:nvSpPr>
          <p:spPr>
            <a:xfrm>
              <a:off x="1468581" y="4160215"/>
              <a:ext cx="2318327" cy="408620"/>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OPUS Rapid Static</a:t>
              </a:r>
            </a:p>
          </p:txBody>
        </p:sp>
        <p:sp>
          <p:nvSpPr>
            <p:cNvPr id="22" name="Rectangle 21">
              <a:extLst>
                <a:ext uri="{FF2B5EF4-FFF2-40B4-BE49-F238E27FC236}">
                  <a16:creationId xmlns:a16="http://schemas.microsoft.com/office/drawing/2014/main" id="{B197C06C-B7D0-4EC4-999E-212EF6774D3E}"/>
                </a:ext>
              </a:extLst>
            </p:cNvPr>
            <p:cNvSpPr/>
            <p:nvPr/>
          </p:nvSpPr>
          <p:spPr>
            <a:xfrm>
              <a:off x="2539999" y="4568835"/>
              <a:ext cx="1246909" cy="36933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RSPGS</a:t>
              </a:r>
            </a:p>
          </p:txBody>
        </p:sp>
        <p:sp>
          <p:nvSpPr>
            <p:cNvPr id="24" name="TextBox 23">
              <a:extLst>
                <a:ext uri="{FF2B5EF4-FFF2-40B4-BE49-F238E27FC236}">
                  <a16:creationId xmlns:a16="http://schemas.microsoft.com/office/drawing/2014/main" id="{3D59BB55-9BDC-4CB8-A476-D96C12CD3ABC}"/>
                </a:ext>
              </a:extLst>
            </p:cNvPr>
            <p:cNvSpPr txBox="1"/>
            <p:nvPr/>
          </p:nvSpPr>
          <p:spPr>
            <a:xfrm>
              <a:off x="1818549" y="3771240"/>
              <a:ext cx="16183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15 min to 2 </a:t>
              </a:r>
              <a:r>
                <a:rPr kumimoji="0" lang="en-US" sz="1800" b="0" i="0" u="none" strike="noStrike" cap="none" spc="0" normalizeH="0" baseline="0" dirty="0" err="1">
                  <a:ln>
                    <a:noFill/>
                  </a:ln>
                  <a:solidFill>
                    <a:srgbClr val="002E97"/>
                  </a:solidFill>
                  <a:effectLst/>
                  <a:uFillTx/>
                  <a:latin typeface="Arial" panose="020B0604020202020204" pitchFamily="34" charset="0"/>
                  <a:cs typeface="Arial" panose="020B0604020202020204" pitchFamily="34" charset="0"/>
                  <a:sym typeface="Calibri"/>
                </a:rPr>
                <a:t>hrs</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sp>
        <p:nvSpPr>
          <p:cNvPr id="15" name="Rectangle: Rounded Corners 14">
            <a:extLst>
              <a:ext uri="{FF2B5EF4-FFF2-40B4-BE49-F238E27FC236}">
                <a16:creationId xmlns:a16="http://schemas.microsoft.com/office/drawing/2014/main" id="{9CE38F6B-637C-49FF-B0E7-16233D90E2E6}"/>
              </a:ext>
            </a:extLst>
          </p:cNvPr>
          <p:cNvSpPr/>
          <p:nvPr/>
        </p:nvSpPr>
        <p:spPr>
          <a:xfrm>
            <a:off x="5330812" y="3916017"/>
            <a:ext cx="2265429" cy="408620"/>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OPUS Projects</a:t>
            </a:r>
          </a:p>
        </p:txBody>
      </p:sp>
      <p:sp>
        <p:nvSpPr>
          <p:cNvPr id="16" name="Rectangle: Rounded Corners 15">
            <a:extLst>
              <a:ext uri="{FF2B5EF4-FFF2-40B4-BE49-F238E27FC236}">
                <a16:creationId xmlns:a16="http://schemas.microsoft.com/office/drawing/2014/main" id="{E7AFE842-25A6-4270-9F60-A2E3068057CA}"/>
              </a:ext>
            </a:extLst>
          </p:cNvPr>
          <p:cNvSpPr/>
          <p:nvPr/>
        </p:nvSpPr>
        <p:spPr>
          <a:xfrm>
            <a:off x="5383712" y="2658151"/>
            <a:ext cx="2318327" cy="408620"/>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OPUS Share</a:t>
            </a:r>
          </a:p>
        </p:txBody>
      </p:sp>
      <p:cxnSp>
        <p:nvCxnSpPr>
          <p:cNvPr id="18" name="Connector: Elbow 17">
            <a:extLst>
              <a:ext uri="{FF2B5EF4-FFF2-40B4-BE49-F238E27FC236}">
                <a16:creationId xmlns:a16="http://schemas.microsoft.com/office/drawing/2014/main" id="{0024BFF1-3E00-46AF-BF57-6EA4349EBDE9}"/>
              </a:ext>
            </a:extLst>
          </p:cNvPr>
          <p:cNvCxnSpPr>
            <a:cxnSpLocks/>
            <a:stCxn id="5" idx="3"/>
            <a:endCxn id="15" idx="1"/>
          </p:cNvCxnSpPr>
          <p:nvPr/>
        </p:nvCxnSpPr>
        <p:spPr>
          <a:xfrm>
            <a:off x="3723434" y="3436978"/>
            <a:ext cx="1607378" cy="683349"/>
          </a:xfrm>
          <a:prstGeom prst="bentConnector3">
            <a:avLst>
              <a:gd name="adj1" fmla="val 5235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0" name="Connector: Elbow 19">
            <a:extLst>
              <a:ext uri="{FF2B5EF4-FFF2-40B4-BE49-F238E27FC236}">
                <a16:creationId xmlns:a16="http://schemas.microsoft.com/office/drawing/2014/main" id="{661E48AA-1D20-44EF-B845-BD4E91D85357}"/>
              </a:ext>
            </a:extLst>
          </p:cNvPr>
          <p:cNvCxnSpPr>
            <a:cxnSpLocks/>
            <a:stCxn id="5" idx="3"/>
            <a:endCxn id="16" idx="1"/>
          </p:cNvCxnSpPr>
          <p:nvPr/>
        </p:nvCxnSpPr>
        <p:spPr>
          <a:xfrm flipV="1">
            <a:off x="3723434" y="2862461"/>
            <a:ext cx="1660278" cy="574517"/>
          </a:xfrm>
          <a:prstGeom prst="bentConnector3">
            <a:avLst>
              <a:gd name="adj1" fmla="val 50562"/>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grpSp>
        <p:nvGrpSpPr>
          <p:cNvPr id="45" name="Group 44">
            <a:extLst>
              <a:ext uri="{FF2B5EF4-FFF2-40B4-BE49-F238E27FC236}">
                <a16:creationId xmlns:a16="http://schemas.microsoft.com/office/drawing/2014/main" id="{4C4F81F5-1F8B-4A88-BBC3-85385272363A}"/>
              </a:ext>
            </a:extLst>
          </p:cNvPr>
          <p:cNvGrpSpPr/>
          <p:nvPr/>
        </p:nvGrpSpPr>
        <p:grpSpPr>
          <a:xfrm>
            <a:off x="1405107" y="2862461"/>
            <a:ext cx="2318327" cy="1159145"/>
            <a:chOff x="2067438" y="2990737"/>
            <a:chExt cx="2318327" cy="1159145"/>
          </a:xfrm>
        </p:grpSpPr>
        <p:sp>
          <p:nvSpPr>
            <p:cNvPr id="23" name="TextBox 22">
              <a:extLst>
                <a:ext uri="{FF2B5EF4-FFF2-40B4-BE49-F238E27FC236}">
                  <a16:creationId xmlns:a16="http://schemas.microsoft.com/office/drawing/2014/main" id="{D03EA960-79BE-4394-AEC0-918A387AFCEC}"/>
                </a:ext>
              </a:extLst>
            </p:cNvPr>
            <p:cNvSpPr txBox="1"/>
            <p:nvPr/>
          </p:nvSpPr>
          <p:spPr>
            <a:xfrm>
              <a:off x="2443054" y="2990737"/>
              <a:ext cx="156709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 </a:t>
              </a:r>
              <a:r>
                <a:rPr kumimoji="0" lang="en-US" sz="1800" b="0" i="0" u="none" strike="noStrike" cap="none" spc="0" normalizeH="0" baseline="0" dirty="0" err="1">
                  <a:ln>
                    <a:noFill/>
                  </a:ln>
                  <a:solidFill>
                    <a:srgbClr val="002E97"/>
                  </a:solidFill>
                  <a:effectLst/>
                  <a:uFillTx/>
                  <a:latin typeface="Arial" panose="020B0604020202020204" pitchFamily="34" charset="0"/>
                  <a:cs typeface="Arial" panose="020B0604020202020204" pitchFamily="34" charset="0"/>
                  <a:sym typeface="Calibri"/>
                </a:rPr>
                <a:t>hrs</a:t>
              </a: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to 48 </a:t>
              </a:r>
              <a:r>
                <a:rPr kumimoji="0" lang="en-US" sz="1800" b="0" i="0" u="none" strike="noStrike" cap="none" spc="0" normalizeH="0" baseline="0" dirty="0" err="1">
                  <a:ln>
                    <a:noFill/>
                  </a:ln>
                  <a:solidFill>
                    <a:srgbClr val="002E97"/>
                  </a:solidFill>
                  <a:effectLst/>
                  <a:uFillTx/>
                  <a:latin typeface="Arial" panose="020B0604020202020204" pitchFamily="34" charset="0"/>
                  <a:cs typeface="Arial" panose="020B0604020202020204" pitchFamily="34" charset="0"/>
                  <a:sym typeface="Calibri"/>
                </a:rPr>
                <a:t>hrs</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5" name="Rectangle: Rounded Corners 4">
              <a:extLst>
                <a:ext uri="{FF2B5EF4-FFF2-40B4-BE49-F238E27FC236}">
                  <a16:creationId xmlns:a16="http://schemas.microsoft.com/office/drawing/2014/main" id="{0DEA9896-7713-4A0D-A6C7-E07BE0DE5B9E}"/>
                </a:ext>
              </a:extLst>
            </p:cNvPr>
            <p:cNvSpPr/>
            <p:nvPr/>
          </p:nvSpPr>
          <p:spPr>
            <a:xfrm>
              <a:off x="2067438" y="3360944"/>
              <a:ext cx="2318327" cy="408620"/>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OPUS Static</a:t>
              </a:r>
            </a:p>
          </p:txBody>
        </p:sp>
        <p:sp>
          <p:nvSpPr>
            <p:cNvPr id="21" name="Rectangle 20">
              <a:extLst>
                <a:ext uri="{FF2B5EF4-FFF2-40B4-BE49-F238E27FC236}">
                  <a16:creationId xmlns:a16="http://schemas.microsoft.com/office/drawing/2014/main" id="{94C38002-910C-4A0C-A702-6398522DF2E6}"/>
                </a:ext>
              </a:extLst>
            </p:cNvPr>
            <p:cNvSpPr/>
            <p:nvPr/>
          </p:nvSpPr>
          <p:spPr>
            <a:xfrm>
              <a:off x="3138855" y="3780552"/>
              <a:ext cx="1246909" cy="36933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PAGES</a:t>
              </a:r>
            </a:p>
          </p:txBody>
        </p:sp>
      </p:grpSp>
      <p:sp>
        <p:nvSpPr>
          <p:cNvPr id="25" name="TextBox 24">
            <a:extLst>
              <a:ext uri="{FF2B5EF4-FFF2-40B4-BE49-F238E27FC236}">
                <a16:creationId xmlns:a16="http://schemas.microsoft.com/office/drawing/2014/main" id="{083DB011-2A86-44C3-B89B-20854E35A76A}"/>
              </a:ext>
            </a:extLst>
          </p:cNvPr>
          <p:cNvSpPr txBox="1"/>
          <p:nvPr/>
        </p:nvSpPr>
        <p:spPr>
          <a:xfrm>
            <a:off x="5313693" y="3242634"/>
            <a:ext cx="224676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 </a:t>
            </a:r>
            <a:r>
              <a:rPr kumimoji="0" lang="en-US" sz="1800" b="0" i="0" u="none" strike="noStrike" cap="none" spc="0" normalizeH="0" baseline="0" dirty="0" err="1">
                <a:ln>
                  <a:noFill/>
                </a:ln>
                <a:solidFill>
                  <a:srgbClr val="002E97"/>
                </a:solidFill>
                <a:effectLst/>
                <a:uFillTx/>
                <a:latin typeface="Arial" panose="020B0604020202020204" pitchFamily="34" charset="0"/>
                <a:cs typeface="Arial" panose="020B0604020202020204" pitchFamily="34" charset="0"/>
                <a:sym typeface="Calibri"/>
              </a:rPr>
              <a:t>hr</a:t>
            </a: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minimum (static)</a:t>
            </a:r>
          </a:p>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(network adjustment)</a:t>
            </a:r>
          </a:p>
        </p:txBody>
      </p:sp>
      <p:sp>
        <p:nvSpPr>
          <p:cNvPr id="26" name="TextBox 25">
            <a:extLst>
              <a:ext uri="{FF2B5EF4-FFF2-40B4-BE49-F238E27FC236}">
                <a16:creationId xmlns:a16="http://schemas.microsoft.com/office/drawing/2014/main" id="{B9047473-B917-4B45-A39E-07E38988A88A}"/>
              </a:ext>
            </a:extLst>
          </p:cNvPr>
          <p:cNvSpPr txBox="1"/>
          <p:nvPr/>
        </p:nvSpPr>
        <p:spPr>
          <a:xfrm>
            <a:off x="5688796" y="1965605"/>
            <a:ext cx="170815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4 </a:t>
            </a:r>
            <a:r>
              <a:rPr kumimoji="0" lang="en-US" sz="1800" b="0" i="0" u="none" strike="noStrike" cap="none" spc="0" normalizeH="0" baseline="0" dirty="0" err="1">
                <a:ln>
                  <a:noFill/>
                </a:ln>
                <a:solidFill>
                  <a:srgbClr val="002E97"/>
                </a:solidFill>
                <a:effectLst/>
                <a:uFillTx/>
                <a:latin typeface="Arial" panose="020B0604020202020204" pitchFamily="34" charset="0"/>
                <a:cs typeface="Arial" panose="020B0604020202020204" pitchFamily="34" charset="0"/>
                <a:sym typeface="Calibri"/>
              </a:rPr>
              <a:t>hr</a:t>
            </a: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minimum</a:t>
            </a:r>
          </a:p>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(single solution)</a:t>
            </a:r>
          </a:p>
        </p:txBody>
      </p:sp>
      <p:cxnSp>
        <p:nvCxnSpPr>
          <p:cNvPr id="19" name="Connector: Elbow 18">
            <a:extLst>
              <a:ext uri="{FF2B5EF4-FFF2-40B4-BE49-F238E27FC236}">
                <a16:creationId xmlns:a16="http://schemas.microsoft.com/office/drawing/2014/main" id="{0E6BEFD1-59D6-43E0-9873-AEE746286460}"/>
              </a:ext>
            </a:extLst>
          </p:cNvPr>
          <p:cNvCxnSpPr>
            <a:cxnSpLocks/>
            <a:stCxn id="17" idx="3"/>
          </p:cNvCxnSpPr>
          <p:nvPr/>
        </p:nvCxnSpPr>
        <p:spPr>
          <a:xfrm flipV="1">
            <a:off x="3723434" y="4245360"/>
            <a:ext cx="1607378" cy="559687"/>
          </a:xfrm>
          <a:prstGeom prst="bentConnector3">
            <a:avLst>
              <a:gd name="adj1" fmla="val 52821"/>
            </a:avLst>
          </a:prstGeom>
          <a:noFill/>
          <a:ln w="25400" cap="flat">
            <a:solidFill>
              <a:schemeClr val="accent6">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grpSp>
        <p:nvGrpSpPr>
          <p:cNvPr id="46" name="Group 45">
            <a:extLst>
              <a:ext uri="{FF2B5EF4-FFF2-40B4-BE49-F238E27FC236}">
                <a16:creationId xmlns:a16="http://schemas.microsoft.com/office/drawing/2014/main" id="{E4D88809-E702-4DE8-8C9B-587A21986F8D}"/>
              </a:ext>
            </a:extLst>
          </p:cNvPr>
          <p:cNvGrpSpPr/>
          <p:nvPr/>
        </p:nvGrpSpPr>
        <p:grpSpPr>
          <a:xfrm>
            <a:off x="1405107" y="4215805"/>
            <a:ext cx="2964912" cy="793552"/>
            <a:chOff x="1751970" y="4222195"/>
            <a:chExt cx="2964912" cy="793552"/>
          </a:xfrm>
        </p:grpSpPr>
        <p:sp>
          <p:nvSpPr>
            <p:cNvPr id="17" name="Rectangle: Rounded Corners 16">
              <a:extLst>
                <a:ext uri="{FF2B5EF4-FFF2-40B4-BE49-F238E27FC236}">
                  <a16:creationId xmlns:a16="http://schemas.microsoft.com/office/drawing/2014/main" id="{90EADA35-0812-415C-809F-369B7DDC9867}"/>
                </a:ext>
              </a:extLst>
            </p:cNvPr>
            <p:cNvSpPr/>
            <p:nvPr/>
          </p:nvSpPr>
          <p:spPr>
            <a:xfrm>
              <a:off x="1751970" y="4607127"/>
              <a:ext cx="2318327" cy="408620"/>
            </a:xfrm>
            <a:prstGeom prst="roundRect">
              <a:avLst/>
            </a:prstGeom>
            <a:solidFill>
              <a:srgbClr val="FFFFFF"/>
            </a:solidFill>
            <a:ln w="25400" cap="flat">
              <a:solidFill>
                <a:schemeClr val="accent6">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COTS Software</a:t>
              </a:r>
            </a:p>
          </p:txBody>
        </p:sp>
        <p:sp>
          <p:nvSpPr>
            <p:cNvPr id="27" name="TextBox 26">
              <a:extLst>
                <a:ext uri="{FF2B5EF4-FFF2-40B4-BE49-F238E27FC236}">
                  <a16:creationId xmlns:a16="http://schemas.microsoft.com/office/drawing/2014/main" id="{B6DFB02D-FEB8-4E1D-BA3F-9773280EF8EB}"/>
                </a:ext>
              </a:extLst>
            </p:cNvPr>
            <p:cNvSpPr txBox="1"/>
            <p:nvPr/>
          </p:nvSpPr>
          <p:spPr>
            <a:xfrm>
              <a:off x="1751970" y="4222195"/>
              <a:ext cx="296491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6">
                      <a:lumMod val="75000"/>
                    </a:schemeClr>
                  </a:solidFill>
                  <a:effectLst/>
                  <a:uFillTx/>
                  <a:latin typeface="Arial" panose="020B0604020202020204" pitchFamily="34" charset="0"/>
                  <a:cs typeface="Arial" panose="020B0604020202020204" pitchFamily="34" charset="0"/>
                  <a:sym typeface="Calibri"/>
                </a:rPr>
                <a:t>RTK/RTN Vectors (minutes)</a:t>
              </a:r>
            </a:p>
          </p:txBody>
        </p:sp>
      </p:grpSp>
      <p:cxnSp>
        <p:nvCxnSpPr>
          <p:cNvPr id="32" name="Connector: Elbow 31">
            <a:extLst>
              <a:ext uri="{FF2B5EF4-FFF2-40B4-BE49-F238E27FC236}">
                <a16:creationId xmlns:a16="http://schemas.microsoft.com/office/drawing/2014/main" id="{3375F987-860D-4DEF-A8E6-415122B7E625}"/>
              </a:ext>
            </a:extLst>
          </p:cNvPr>
          <p:cNvCxnSpPr>
            <a:cxnSpLocks/>
            <a:stCxn id="5" idx="3"/>
            <a:endCxn id="38" idx="1"/>
          </p:cNvCxnSpPr>
          <p:nvPr/>
        </p:nvCxnSpPr>
        <p:spPr>
          <a:xfrm flipV="1">
            <a:off x="3723434" y="1734241"/>
            <a:ext cx="1686384" cy="1702737"/>
          </a:xfrm>
          <a:prstGeom prst="bentConnector3">
            <a:avLst>
              <a:gd name="adj1" fmla="val 49447"/>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38" name="Rectangle: Rounded Corners 37">
            <a:extLst>
              <a:ext uri="{FF2B5EF4-FFF2-40B4-BE49-F238E27FC236}">
                <a16:creationId xmlns:a16="http://schemas.microsoft.com/office/drawing/2014/main" id="{4521BA80-A457-47B7-B42A-503492E592E7}"/>
              </a:ext>
            </a:extLst>
          </p:cNvPr>
          <p:cNvSpPr/>
          <p:nvPr/>
        </p:nvSpPr>
        <p:spPr>
          <a:xfrm>
            <a:off x="5409818" y="1529931"/>
            <a:ext cx="2318327" cy="408620"/>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Email</a:t>
            </a:r>
            <a:r>
              <a:rPr lang="en-US" dirty="0"/>
              <a:t> Solution</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41" name="Connector: Elbow 40">
            <a:extLst>
              <a:ext uri="{FF2B5EF4-FFF2-40B4-BE49-F238E27FC236}">
                <a16:creationId xmlns:a16="http://schemas.microsoft.com/office/drawing/2014/main" id="{B077645C-1415-4A62-89C7-E5AE6CB02AF2}"/>
              </a:ext>
            </a:extLst>
          </p:cNvPr>
          <p:cNvCxnSpPr>
            <a:cxnSpLocks/>
            <a:stCxn id="14" idx="3"/>
            <a:endCxn id="38" idx="1"/>
          </p:cNvCxnSpPr>
          <p:nvPr/>
        </p:nvCxnSpPr>
        <p:spPr>
          <a:xfrm flipV="1">
            <a:off x="3723435" y="1734241"/>
            <a:ext cx="1686383" cy="325399"/>
          </a:xfrm>
          <a:prstGeom prst="bentConnector3">
            <a:avLst>
              <a:gd name="adj1" fmla="val 24549"/>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1190345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 name="image104.png">
            <a:extLst>
              <a:ext uri="{FF2B5EF4-FFF2-40B4-BE49-F238E27FC236}">
                <a16:creationId xmlns:a16="http://schemas.microsoft.com/office/drawing/2014/main" id="{E515C6F6-0945-47A8-951E-3999292D49EB}"/>
              </a:ext>
            </a:extLst>
          </p:cNvPr>
          <p:cNvPicPr>
            <a:picLocks noChangeAspect="1"/>
          </p:cNvPicPr>
          <p:nvPr/>
        </p:nvPicPr>
        <p:blipFill>
          <a:blip r:embed="rId3"/>
          <a:srcRect/>
          <a:stretch>
            <a:fillRect/>
          </a:stretch>
        </p:blipFill>
        <p:spPr>
          <a:xfrm>
            <a:off x="4570349" y="894463"/>
            <a:ext cx="3896585" cy="4134369"/>
          </a:xfrm>
          <a:prstGeom prst="rect">
            <a:avLst/>
          </a:prstGeom>
          <a:ln/>
        </p:spPr>
      </p:pic>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98429"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Longer time series likely leads to better coordinates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Computed velocities (from CORS Position and Velocities page –as opposed to “modeled velocities”)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Good network accuracies (&lt; 3cm EH, &lt;1.5cm Lat/Lon) – see CORS datasheet</a:t>
            </a:r>
          </a:p>
          <a:p>
            <a:pPr algn="l" hangingPunct="1">
              <a:spcAft>
                <a:spcPts val="600"/>
              </a:spcAft>
            </a:pPr>
            <a:r>
              <a:rPr lang="en-US" sz="1600" b="1" dirty="0">
                <a:solidFill>
                  <a:srgbClr val="002E97"/>
                </a:solidFill>
                <a:latin typeface="Arial" panose="020B0604020202020204" pitchFamily="34" charset="0"/>
                <a:cs typeface="Arial" panose="020B0604020202020204" pitchFamily="34" charset="0"/>
              </a:rPr>
              <a:t>Short term plots show low RMS, no bias, and consistent data</a:t>
            </a:r>
          </a:p>
          <a:p>
            <a:pPr algn="l" hangingPunct="1">
              <a:spcAft>
                <a:spcPts val="600"/>
              </a:spcAft>
            </a:pPr>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1CC07E30-FB02-4681-9D84-E9D66ABA0937}"/>
              </a:ext>
            </a:extLst>
          </p:cNvPr>
          <p:cNvCxnSpPr>
            <a:cxnSpLocks/>
          </p:cNvCxnSpPr>
          <p:nvPr/>
        </p:nvCxnSpPr>
        <p:spPr>
          <a:xfrm flipV="1">
            <a:off x="2834640" y="3140364"/>
            <a:ext cx="3150524" cy="14018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Explosion: 14 Points 3">
            <a:extLst>
              <a:ext uri="{FF2B5EF4-FFF2-40B4-BE49-F238E27FC236}">
                <a16:creationId xmlns:a16="http://schemas.microsoft.com/office/drawing/2014/main" id="{469C04BE-8549-419D-B047-9B3212BCFB0A}"/>
              </a:ext>
            </a:extLst>
          </p:cNvPr>
          <p:cNvSpPr/>
          <p:nvPr/>
        </p:nvSpPr>
        <p:spPr>
          <a:xfrm>
            <a:off x="844063" y="4249037"/>
            <a:ext cx="3345171" cy="691749"/>
          </a:xfrm>
          <a:prstGeom prst="irregularSeal2">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400" dirty="0">
                <a:solidFill>
                  <a:srgbClr val="002E97"/>
                </a:solidFill>
                <a:latin typeface="Arial" panose="020B0604020202020204" pitchFamily="34" charset="0"/>
                <a:cs typeface="Arial" panose="020B0604020202020204" pitchFamily="34" charset="0"/>
              </a:rPr>
              <a:t>Better Data!</a:t>
            </a:r>
          </a:p>
        </p:txBody>
      </p:sp>
    </p:spTree>
    <p:extLst>
      <p:ext uri="{BB962C8B-B14F-4D97-AF65-F5344CB8AC3E}">
        <p14:creationId xmlns:p14="http://schemas.microsoft.com/office/powerpoint/2010/main" val="425596311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CORS Selection Criteria</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DA7FD0-C36C-4807-A851-10F5A480FB8F}"/>
              </a:ext>
            </a:extLst>
          </p:cNvPr>
          <p:cNvSpPr txBox="1">
            <a:spLocks/>
          </p:cNvSpPr>
          <p:nvPr/>
        </p:nvSpPr>
        <p:spPr>
          <a:xfrm>
            <a:off x="128626" y="894463"/>
            <a:ext cx="3898429" cy="4190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Data must be available at the time of the survey!</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Longer time series likely leads to better coordinates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Computed velocities (from CORS Position and Velocities page –as opposed to “modeled velocities”)</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Good network accuracies (&lt; 3cm EH, &lt;1.5cm Lat/Lon) – see CORS datasheet</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Short term plots show low RMS, no bias, and consistent data</a:t>
            </a:r>
          </a:p>
          <a:p>
            <a:pPr algn="l" hangingPunct="1">
              <a:spcAft>
                <a:spcPts val="600"/>
              </a:spcAft>
            </a:pPr>
            <a:r>
              <a:rPr lang="en-US" sz="1600" b="1" dirty="0">
                <a:solidFill>
                  <a:srgbClr val="002E97"/>
                </a:solidFill>
                <a:latin typeface="Arial" panose="020B0604020202020204" pitchFamily="34" charset="0"/>
                <a:cs typeface="Arial" panose="020B0604020202020204" pitchFamily="34" charset="0"/>
              </a:rPr>
              <a:t>Select a distant CORS (375 - 800 km away) for tropospheric modeling</a:t>
            </a: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endParaRPr lang="en-US" sz="16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C49024B-9FF4-4F41-AA6C-E594AF111F13}"/>
              </a:ext>
            </a:extLst>
          </p:cNvPr>
          <p:cNvPicPr>
            <a:picLocks noChangeAspect="1"/>
          </p:cNvPicPr>
          <p:nvPr/>
        </p:nvPicPr>
        <p:blipFill>
          <a:blip r:embed="rId3"/>
          <a:stretch>
            <a:fillRect/>
          </a:stretch>
        </p:blipFill>
        <p:spPr>
          <a:xfrm>
            <a:off x="4411065" y="1634916"/>
            <a:ext cx="4609567" cy="2614121"/>
          </a:xfrm>
          <a:prstGeom prst="rect">
            <a:avLst/>
          </a:prstGeom>
        </p:spPr>
      </p:pic>
    </p:spTree>
    <p:extLst>
      <p:ext uri="{BB962C8B-B14F-4D97-AF65-F5344CB8AC3E}">
        <p14:creationId xmlns:p14="http://schemas.microsoft.com/office/powerpoint/2010/main" val="179104281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Passive Control</a:t>
            </a:r>
            <a:endParaRPr sz="30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1B70FD8-A7F5-4022-9956-078384D80860}"/>
              </a:ext>
            </a:extLst>
          </p:cNvPr>
          <p:cNvSpPr/>
          <p:nvPr/>
        </p:nvSpPr>
        <p:spPr>
          <a:xfrm>
            <a:off x="141786" y="1119119"/>
            <a:ext cx="5039814" cy="923330"/>
          </a:xfrm>
          <a:prstGeom prst="rect">
            <a:avLst/>
          </a:prstGeom>
        </p:spPr>
        <p:txBody>
          <a:bodyPr wrap="square">
            <a:spAutoFit/>
          </a:bodyPr>
          <a:lstStyle/>
          <a:p>
            <a:pPr hangingPunct="1"/>
            <a:r>
              <a:rPr lang="en-US" dirty="0">
                <a:solidFill>
                  <a:srgbClr val="002E97"/>
                </a:solidFill>
                <a:latin typeface="Arial" panose="020B0604020202020204" pitchFamily="34" charset="0"/>
                <a:cs typeface="Arial" panose="020B0604020202020204" pitchFamily="34" charset="0"/>
              </a:rPr>
              <a:t>How to find control in your area: </a:t>
            </a:r>
            <a:r>
              <a:rPr lang="en-US" b="1" dirty="0">
                <a:solidFill>
                  <a:srgbClr val="002E97"/>
                </a:solidFill>
                <a:latin typeface="Arial" panose="020B0604020202020204" pitchFamily="34" charset="0"/>
                <a:cs typeface="Arial" panose="020B0604020202020204" pitchFamily="34" charset="0"/>
              </a:rPr>
              <a:t>NGS Map</a:t>
            </a:r>
          </a:p>
          <a:p>
            <a:r>
              <a:rPr lang="en-US" dirty="0">
                <a:solidFill>
                  <a:srgbClr val="002E97"/>
                </a:solidFill>
                <a:latin typeface="Arial" panose="020B0604020202020204" pitchFamily="34" charset="0"/>
                <a:cs typeface="Arial" panose="020B0604020202020204" pitchFamily="34" charset="0"/>
              </a:rPr>
              <a:t>https://geodesy.noaa.gov/datasheets/ngs_map/</a:t>
            </a:r>
          </a:p>
          <a:p>
            <a:r>
              <a:rPr lang="en-US" dirty="0">
                <a:solidFill>
                  <a:srgbClr val="002E97"/>
                </a:solidFill>
                <a:latin typeface="Arial" panose="020B0604020202020204" pitchFamily="34" charset="0"/>
                <a:cs typeface="Arial" panose="020B0604020202020204" pitchFamily="34" charset="0"/>
              </a:rPr>
              <a:t>Includes Basic and Advanced Tutorials</a:t>
            </a:r>
            <a:endParaRPr lang="en-US" b="1" dirty="0">
              <a:solidFill>
                <a:srgbClr val="002E97"/>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011FD81-B17B-4660-A66B-BFB8A281BBCE}"/>
              </a:ext>
            </a:extLst>
          </p:cNvPr>
          <p:cNvSpPr/>
          <p:nvPr/>
        </p:nvSpPr>
        <p:spPr>
          <a:xfrm>
            <a:off x="141786" y="2195945"/>
            <a:ext cx="4301460" cy="2862322"/>
          </a:xfrm>
          <a:prstGeom prst="rect">
            <a:avLst/>
          </a:prstGeom>
        </p:spPr>
        <p:txBody>
          <a:bodyPr wrap="square">
            <a:spAutoFit/>
          </a:bodyPr>
          <a:lstStyle/>
          <a:p>
            <a:pPr hangingPunct="1"/>
            <a:r>
              <a:rPr lang="en-US" dirty="0">
                <a:solidFill>
                  <a:srgbClr val="002E97"/>
                </a:solidFill>
                <a:latin typeface="Arial" panose="020B0604020202020204" pitchFamily="34" charset="0"/>
                <a:cs typeface="Arial" panose="020B0604020202020204" pitchFamily="34" charset="0"/>
              </a:rPr>
              <a:t>You can use the Search utility at the top left to input city, state, or </a:t>
            </a:r>
            <a:r>
              <a:rPr lang="en-US" dirty="0" err="1">
                <a:solidFill>
                  <a:srgbClr val="002E97"/>
                </a:solidFill>
                <a:latin typeface="Arial" panose="020B0604020202020204" pitchFamily="34" charset="0"/>
                <a:cs typeface="Arial" panose="020B0604020202020204" pitchFamily="34" charset="0"/>
              </a:rPr>
              <a:t>lat</a:t>
            </a:r>
            <a:r>
              <a:rPr lang="en-US" dirty="0">
                <a:solidFill>
                  <a:srgbClr val="002E97"/>
                </a:solidFill>
                <a:latin typeface="Arial" panose="020B0604020202020204" pitchFamily="34" charset="0"/>
                <a:cs typeface="Arial" panose="020B0604020202020204" pitchFamily="34" charset="0"/>
              </a:rPr>
              <a:t>/</a:t>
            </a:r>
            <a:r>
              <a:rPr lang="en-US" dirty="0" err="1">
                <a:solidFill>
                  <a:srgbClr val="002E97"/>
                </a:solidFill>
                <a:latin typeface="Arial" panose="020B0604020202020204" pitchFamily="34" charset="0"/>
                <a:cs typeface="Arial" panose="020B0604020202020204" pitchFamily="34" charset="0"/>
              </a:rPr>
              <a:t>lon</a:t>
            </a:r>
            <a:endParaRPr lang="en-US" dirty="0">
              <a:solidFill>
                <a:srgbClr val="002E97"/>
              </a:solidFill>
              <a:latin typeface="Arial" panose="020B0604020202020204" pitchFamily="34" charset="0"/>
              <a:cs typeface="Arial" panose="020B0604020202020204" pitchFamily="34" charset="0"/>
            </a:endParaRPr>
          </a:p>
          <a:p>
            <a:pPr hangingPunct="1"/>
            <a:endParaRPr lang="en-US" dirty="0">
              <a:solidFill>
                <a:srgbClr val="002E97"/>
              </a:solidFill>
              <a:latin typeface="Arial" panose="020B0604020202020204" pitchFamily="34" charset="0"/>
              <a:cs typeface="Arial" panose="020B0604020202020204" pitchFamily="34" charset="0"/>
            </a:endParaRPr>
          </a:p>
          <a:p>
            <a:pPr hangingPunct="1"/>
            <a:r>
              <a:rPr lang="en-US" dirty="0">
                <a:solidFill>
                  <a:srgbClr val="002E97"/>
                </a:solidFill>
                <a:latin typeface="Arial" panose="020B0604020202020204" pitchFamily="34" charset="0"/>
                <a:cs typeface="Arial" panose="020B0604020202020204" pitchFamily="34" charset="0"/>
              </a:rPr>
              <a:t>You can also search by PID, Designation and CORS Site ID</a:t>
            </a:r>
          </a:p>
          <a:p>
            <a:pPr hangingPunct="1"/>
            <a:endParaRPr lang="en-US" dirty="0">
              <a:solidFill>
                <a:srgbClr val="002E97"/>
              </a:solidFill>
              <a:latin typeface="Arial" panose="020B0604020202020204" pitchFamily="34" charset="0"/>
              <a:cs typeface="Arial" panose="020B0604020202020204" pitchFamily="34" charset="0"/>
            </a:endParaRPr>
          </a:p>
          <a:p>
            <a:pPr hangingPunct="1"/>
            <a:r>
              <a:rPr lang="en-US" dirty="0">
                <a:solidFill>
                  <a:srgbClr val="002E97"/>
                </a:solidFill>
                <a:latin typeface="Arial" panose="020B0604020202020204" pitchFamily="34" charset="0"/>
                <a:cs typeface="Arial" panose="020B0604020202020204" pitchFamily="34" charset="0"/>
              </a:rPr>
              <a:t>This will show you what control may be present. Use the NGS “Passive Mark Page” to get more detailed information on each mark of interest</a:t>
            </a:r>
          </a:p>
        </p:txBody>
      </p:sp>
      <p:pic>
        <p:nvPicPr>
          <p:cNvPr id="5" name="Picture 4">
            <a:extLst>
              <a:ext uri="{FF2B5EF4-FFF2-40B4-BE49-F238E27FC236}">
                <a16:creationId xmlns:a16="http://schemas.microsoft.com/office/drawing/2014/main" id="{933C3116-C17B-451C-9911-41A4EBA2AEDA}"/>
              </a:ext>
            </a:extLst>
          </p:cNvPr>
          <p:cNvPicPr>
            <a:picLocks noChangeAspect="1"/>
          </p:cNvPicPr>
          <p:nvPr/>
        </p:nvPicPr>
        <p:blipFill>
          <a:blip r:embed="rId3"/>
          <a:stretch>
            <a:fillRect/>
          </a:stretch>
        </p:blipFill>
        <p:spPr>
          <a:xfrm>
            <a:off x="4860260" y="1842198"/>
            <a:ext cx="4141954" cy="3111500"/>
          </a:xfrm>
          <a:prstGeom prst="rect">
            <a:avLst/>
          </a:prstGeom>
        </p:spPr>
      </p:pic>
    </p:spTree>
    <p:extLst>
      <p:ext uri="{BB962C8B-B14F-4D97-AF65-F5344CB8AC3E}">
        <p14:creationId xmlns:p14="http://schemas.microsoft.com/office/powerpoint/2010/main" val="143975448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Passive Control</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BB1178-9FCA-4A32-BF11-5F3635320477}"/>
              </a:ext>
            </a:extLst>
          </p:cNvPr>
          <p:cNvSpPr txBox="1">
            <a:spLocks/>
          </p:cNvSpPr>
          <p:nvPr/>
        </p:nvSpPr>
        <p:spPr>
          <a:xfrm>
            <a:off x="457200" y="1200151"/>
            <a:ext cx="8229600" cy="8680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Try the NGS Passive Mark Page to get more information on each mark of interest (</a:t>
            </a:r>
            <a:r>
              <a:rPr lang="en-US" sz="1800" dirty="0">
                <a:solidFill>
                  <a:srgbClr val="002E97"/>
                </a:solidFill>
                <a:latin typeface="Arial" panose="020B0604020202020204" pitchFamily="34" charset="0"/>
                <a:cs typeface="Arial" panose="020B0604020202020204" pitchFamily="34" charset="0"/>
                <a:hlinkClick r:id="rId3"/>
              </a:rPr>
              <a:t>https://geodesy.noaa.gov/datasheets/passive-marks/index.html</a:t>
            </a:r>
            <a:r>
              <a:rPr lang="en-US" sz="1800" dirty="0">
                <a:solidFill>
                  <a:srgbClr val="002E97"/>
                </a:solidFill>
                <a:latin typeface="Arial" panose="020B0604020202020204" pitchFamily="34" charset="0"/>
                <a:cs typeface="Arial" panose="020B0604020202020204" pitchFamily="34" charset="0"/>
              </a:rPr>
              <a:t>)</a:t>
            </a:r>
          </a:p>
          <a:p>
            <a:pPr hangingPunct="1"/>
            <a:endParaRPr lang="en-US" sz="20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D979B46-7E75-4144-B63B-E2007BE32855}"/>
              </a:ext>
            </a:extLst>
          </p:cNvPr>
          <p:cNvPicPr>
            <a:picLocks noChangeAspect="1"/>
          </p:cNvPicPr>
          <p:nvPr/>
        </p:nvPicPr>
        <p:blipFill>
          <a:blip r:embed="rId4"/>
          <a:stretch>
            <a:fillRect/>
          </a:stretch>
        </p:blipFill>
        <p:spPr>
          <a:xfrm>
            <a:off x="218209" y="2104783"/>
            <a:ext cx="4443369" cy="2399419"/>
          </a:xfrm>
          <a:prstGeom prst="rect">
            <a:avLst/>
          </a:prstGeom>
        </p:spPr>
      </p:pic>
      <p:pic>
        <p:nvPicPr>
          <p:cNvPr id="5" name="Picture 4">
            <a:extLst>
              <a:ext uri="{FF2B5EF4-FFF2-40B4-BE49-F238E27FC236}">
                <a16:creationId xmlns:a16="http://schemas.microsoft.com/office/drawing/2014/main" id="{D0D94B77-3D56-4749-8C41-4C382623538F}"/>
              </a:ext>
            </a:extLst>
          </p:cNvPr>
          <p:cNvPicPr>
            <a:picLocks noChangeAspect="1"/>
          </p:cNvPicPr>
          <p:nvPr/>
        </p:nvPicPr>
        <p:blipFill>
          <a:blip r:embed="rId5"/>
          <a:stretch>
            <a:fillRect/>
          </a:stretch>
        </p:blipFill>
        <p:spPr>
          <a:xfrm>
            <a:off x="5262076" y="2068234"/>
            <a:ext cx="3014015" cy="3036849"/>
          </a:xfrm>
          <a:prstGeom prst="rect">
            <a:avLst/>
          </a:prstGeom>
        </p:spPr>
      </p:pic>
      <p:sp>
        <p:nvSpPr>
          <p:cNvPr id="6" name="TextBox 5">
            <a:extLst>
              <a:ext uri="{FF2B5EF4-FFF2-40B4-BE49-F238E27FC236}">
                <a16:creationId xmlns:a16="http://schemas.microsoft.com/office/drawing/2014/main" id="{3874E217-EF6C-4CBB-B594-FB2C572B9496}"/>
              </a:ext>
            </a:extLst>
          </p:cNvPr>
          <p:cNvSpPr txBox="1"/>
          <p:nvPr/>
        </p:nvSpPr>
        <p:spPr>
          <a:xfrm>
            <a:off x="1640845" y="4504202"/>
            <a:ext cx="3501736" cy="369332"/>
          </a:xfrm>
          <a:prstGeom prst="rect">
            <a:avLst/>
          </a:prstGeom>
          <a:noFill/>
        </p:spPr>
        <p:txBody>
          <a:bodyPr wrap="square" rtlCol="0">
            <a:spAutoFit/>
          </a:bodyPr>
          <a:lstStyle/>
          <a:p>
            <a:r>
              <a:rPr lang="en-US" dirty="0">
                <a:solidFill>
                  <a:srgbClr val="002E97"/>
                </a:solidFill>
                <a:latin typeface="Times New Roman" panose="02020603050405020304" pitchFamily="18" charset="0"/>
                <a:cs typeface="Times New Roman" panose="02020603050405020304" pitchFamily="18" charset="0"/>
              </a:rPr>
              <a:t>Input Permanent Identifier (PID)</a:t>
            </a:r>
          </a:p>
        </p:txBody>
      </p:sp>
      <p:sp>
        <p:nvSpPr>
          <p:cNvPr id="7" name="Freeform 11">
            <a:extLst>
              <a:ext uri="{FF2B5EF4-FFF2-40B4-BE49-F238E27FC236}">
                <a16:creationId xmlns:a16="http://schemas.microsoft.com/office/drawing/2014/main" id="{AF1146BB-0ED2-468E-9603-BF7DD4662D69}"/>
              </a:ext>
            </a:extLst>
          </p:cNvPr>
          <p:cNvSpPr/>
          <p:nvPr/>
        </p:nvSpPr>
        <p:spPr>
          <a:xfrm>
            <a:off x="810045" y="4242391"/>
            <a:ext cx="731676" cy="489097"/>
          </a:xfrm>
          <a:custGeom>
            <a:avLst/>
            <a:gdLst>
              <a:gd name="connsiteX0" fmla="*/ 731676 w 731676"/>
              <a:gd name="connsiteY0" fmla="*/ 489097 h 489097"/>
              <a:gd name="connsiteX1" fmla="*/ 8662 w 731676"/>
              <a:gd name="connsiteY1" fmla="*/ 435935 h 489097"/>
              <a:gd name="connsiteX2" fmla="*/ 317006 w 731676"/>
              <a:gd name="connsiteY2" fmla="*/ 244549 h 489097"/>
              <a:gd name="connsiteX3" fmla="*/ 72457 w 731676"/>
              <a:gd name="connsiteY3" fmla="*/ 0 h 489097"/>
            </a:gdLst>
            <a:ahLst/>
            <a:cxnLst>
              <a:cxn ang="0">
                <a:pos x="connsiteX0" y="connsiteY0"/>
              </a:cxn>
              <a:cxn ang="0">
                <a:pos x="connsiteX1" y="connsiteY1"/>
              </a:cxn>
              <a:cxn ang="0">
                <a:pos x="connsiteX2" y="connsiteY2"/>
              </a:cxn>
              <a:cxn ang="0">
                <a:pos x="connsiteX3" y="connsiteY3"/>
              </a:cxn>
            </a:cxnLst>
            <a:rect l="l" t="t" r="r" b="b"/>
            <a:pathLst>
              <a:path w="731676" h="489097">
                <a:moveTo>
                  <a:pt x="731676" y="489097"/>
                </a:moveTo>
                <a:cubicBezTo>
                  <a:pt x="404725" y="482895"/>
                  <a:pt x="77774" y="476693"/>
                  <a:pt x="8662" y="435935"/>
                </a:cubicBezTo>
                <a:cubicBezTo>
                  <a:pt x="-60450" y="395177"/>
                  <a:pt x="306374" y="317205"/>
                  <a:pt x="317006" y="244549"/>
                </a:cubicBezTo>
                <a:cubicBezTo>
                  <a:pt x="327638" y="171893"/>
                  <a:pt x="200047" y="85946"/>
                  <a:pt x="72457" y="0"/>
                </a:cubicBezTo>
              </a:path>
            </a:pathLst>
          </a:custGeom>
          <a:noFill/>
          <a:ln>
            <a:solidFill>
              <a:srgbClr val="FF0000"/>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52984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Recommended Vertical Control</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2B46E97-32A0-439F-8BF0-461913126973}"/>
              </a:ext>
            </a:extLst>
          </p:cNvPr>
          <p:cNvSpPr txBox="1">
            <a:spLocks/>
          </p:cNvSpPr>
          <p:nvPr/>
        </p:nvSpPr>
        <p:spPr>
          <a:xfrm>
            <a:off x="309780" y="847069"/>
            <a:ext cx="5127362" cy="14565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Find bench marks that are:</a:t>
            </a:r>
          </a:p>
          <a:p>
            <a:pPr algn="l" hangingPunct="1">
              <a:buFontTx/>
              <a:buChar char="-"/>
            </a:pPr>
            <a:r>
              <a:rPr lang="en-US" sz="2000" dirty="0">
                <a:solidFill>
                  <a:srgbClr val="002E97"/>
                </a:solidFill>
                <a:latin typeface="Arial" panose="020B0604020202020204" pitchFamily="34" charset="0"/>
                <a:cs typeface="Arial" panose="020B0604020202020204" pitchFamily="34" charset="0"/>
              </a:rPr>
              <a:t>Leveled heights (ADJUSTED and RESET)</a:t>
            </a:r>
          </a:p>
          <a:p>
            <a:pPr algn="l" hangingPunct="1">
              <a:buFontTx/>
              <a:buChar char="-"/>
            </a:pPr>
            <a:r>
              <a:rPr lang="en-US" sz="2000" dirty="0">
                <a:solidFill>
                  <a:srgbClr val="002E97"/>
                </a:solidFill>
                <a:latin typeface="Arial" panose="020B0604020202020204" pitchFamily="34" charset="0"/>
                <a:cs typeface="Arial" panose="020B0604020202020204" pitchFamily="34" charset="0"/>
              </a:rPr>
              <a:t>GPS-Derived Orthometric Height</a:t>
            </a:r>
          </a:p>
          <a:p>
            <a:pPr lvl="1" algn="l" hangingPunct="1">
              <a:buFontTx/>
              <a:buChar char="-"/>
            </a:pPr>
            <a:r>
              <a:rPr lang="en-US" sz="1600" dirty="0">
                <a:solidFill>
                  <a:srgbClr val="002E97"/>
                </a:solidFill>
                <a:latin typeface="Arial" panose="020B0604020202020204" pitchFamily="34" charset="0"/>
                <a:cs typeface="Arial" panose="020B0604020202020204" pitchFamily="34" charset="0"/>
              </a:rPr>
              <a:t>Height Mod Heights (2cm/5cm)</a:t>
            </a:r>
          </a:p>
        </p:txBody>
      </p:sp>
      <p:grpSp>
        <p:nvGrpSpPr>
          <p:cNvPr id="2" name="Group 1">
            <a:extLst>
              <a:ext uri="{FF2B5EF4-FFF2-40B4-BE49-F238E27FC236}">
                <a16:creationId xmlns:a16="http://schemas.microsoft.com/office/drawing/2014/main" id="{38EA0A39-0984-434C-88FD-DD5E2493BBC8}"/>
              </a:ext>
            </a:extLst>
          </p:cNvPr>
          <p:cNvGrpSpPr/>
          <p:nvPr/>
        </p:nvGrpSpPr>
        <p:grpSpPr>
          <a:xfrm>
            <a:off x="0" y="2340199"/>
            <a:ext cx="3291231" cy="2739879"/>
            <a:chOff x="2313503" y="2403620"/>
            <a:chExt cx="3291231" cy="2739879"/>
          </a:xfrm>
        </p:grpSpPr>
        <p:pic>
          <p:nvPicPr>
            <p:cNvPr id="4" name="Picture 3">
              <a:extLst>
                <a:ext uri="{FF2B5EF4-FFF2-40B4-BE49-F238E27FC236}">
                  <a16:creationId xmlns:a16="http://schemas.microsoft.com/office/drawing/2014/main" id="{9BF24CF7-0D4D-4F2F-AD6D-1E834E05CB2C}"/>
                </a:ext>
              </a:extLst>
            </p:cNvPr>
            <p:cNvPicPr>
              <a:picLocks noChangeAspect="1"/>
            </p:cNvPicPr>
            <p:nvPr/>
          </p:nvPicPr>
          <p:blipFill>
            <a:blip r:embed="rId3"/>
            <a:stretch>
              <a:fillRect/>
            </a:stretch>
          </p:blipFill>
          <p:spPr>
            <a:xfrm>
              <a:off x="2313503" y="2403620"/>
              <a:ext cx="3291231" cy="2739879"/>
            </a:xfrm>
            <a:prstGeom prst="rect">
              <a:avLst/>
            </a:prstGeom>
            <a:ln>
              <a:solidFill>
                <a:schemeClr val="tx1"/>
              </a:solidFill>
            </a:ln>
          </p:spPr>
        </p:pic>
        <p:sp>
          <p:nvSpPr>
            <p:cNvPr id="7" name="Rounded Rectangle 6">
              <a:extLst>
                <a:ext uri="{FF2B5EF4-FFF2-40B4-BE49-F238E27FC236}">
                  <a16:creationId xmlns:a16="http://schemas.microsoft.com/office/drawing/2014/main" id="{60EAD44C-71A5-45AC-9339-1BA4EE710F06}"/>
                </a:ext>
              </a:extLst>
            </p:cNvPr>
            <p:cNvSpPr/>
            <p:nvPr/>
          </p:nvSpPr>
          <p:spPr>
            <a:xfrm>
              <a:off x="2657140" y="4288558"/>
              <a:ext cx="2921060" cy="15466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25CE6F01-83BE-4804-9D1E-FCCCD7578761}"/>
                </a:ext>
              </a:extLst>
            </p:cNvPr>
            <p:cNvSpPr/>
            <p:nvPr/>
          </p:nvSpPr>
          <p:spPr>
            <a:xfrm>
              <a:off x="2657140" y="3271115"/>
              <a:ext cx="2921060" cy="15466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169EFA3B-A472-441B-8639-50733C54F6F4}"/>
              </a:ext>
            </a:extLst>
          </p:cNvPr>
          <p:cNvSpPr txBox="1"/>
          <p:nvPr/>
        </p:nvSpPr>
        <p:spPr>
          <a:xfrm>
            <a:off x="3202597" y="3098918"/>
            <a:ext cx="1369403" cy="369332"/>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“HT_MOD”</a:t>
            </a:r>
          </a:p>
        </p:txBody>
      </p:sp>
      <p:sp>
        <p:nvSpPr>
          <p:cNvPr id="12" name="TextBox 11">
            <a:extLst>
              <a:ext uri="{FF2B5EF4-FFF2-40B4-BE49-F238E27FC236}">
                <a16:creationId xmlns:a16="http://schemas.microsoft.com/office/drawing/2014/main" id="{BEAF273E-0C09-4222-A7B3-00586BA8767B}"/>
              </a:ext>
            </a:extLst>
          </p:cNvPr>
          <p:cNvSpPr txBox="1"/>
          <p:nvPr/>
        </p:nvSpPr>
        <p:spPr>
          <a:xfrm>
            <a:off x="3264697" y="3362359"/>
            <a:ext cx="2488018" cy="646331"/>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Height published to 2 decimal places</a:t>
            </a:r>
          </a:p>
        </p:txBody>
      </p:sp>
      <p:grpSp>
        <p:nvGrpSpPr>
          <p:cNvPr id="18" name="Group 17">
            <a:extLst>
              <a:ext uri="{FF2B5EF4-FFF2-40B4-BE49-F238E27FC236}">
                <a16:creationId xmlns:a16="http://schemas.microsoft.com/office/drawing/2014/main" id="{4CDF0B5F-EE67-4ED6-8C94-F34AC5F6BF24}"/>
              </a:ext>
            </a:extLst>
          </p:cNvPr>
          <p:cNvGrpSpPr/>
          <p:nvPr/>
        </p:nvGrpSpPr>
        <p:grpSpPr>
          <a:xfrm>
            <a:off x="5746922" y="1119119"/>
            <a:ext cx="3179399" cy="2777960"/>
            <a:chOff x="5746922" y="1119119"/>
            <a:chExt cx="3179399" cy="2777960"/>
          </a:xfrm>
        </p:grpSpPr>
        <p:pic>
          <p:nvPicPr>
            <p:cNvPr id="5" name="Picture 4">
              <a:extLst>
                <a:ext uri="{FF2B5EF4-FFF2-40B4-BE49-F238E27FC236}">
                  <a16:creationId xmlns:a16="http://schemas.microsoft.com/office/drawing/2014/main" id="{89C0430A-5E41-4016-80DB-F07D5119F812}"/>
                </a:ext>
              </a:extLst>
            </p:cNvPr>
            <p:cNvPicPr>
              <a:picLocks noChangeAspect="1"/>
            </p:cNvPicPr>
            <p:nvPr/>
          </p:nvPicPr>
          <p:blipFill>
            <a:blip r:embed="rId4"/>
            <a:stretch>
              <a:fillRect/>
            </a:stretch>
          </p:blipFill>
          <p:spPr>
            <a:xfrm>
              <a:off x="5746922" y="1119119"/>
              <a:ext cx="3179399" cy="2777960"/>
            </a:xfrm>
            <a:prstGeom prst="rect">
              <a:avLst/>
            </a:prstGeom>
            <a:ln>
              <a:solidFill>
                <a:schemeClr val="tx1"/>
              </a:solidFill>
            </a:ln>
          </p:spPr>
        </p:pic>
        <p:sp>
          <p:nvSpPr>
            <p:cNvPr id="6" name="Rounded Rectangle 5">
              <a:extLst>
                <a:ext uri="{FF2B5EF4-FFF2-40B4-BE49-F238E27FC236}">
                  <a16:creationId xmlns:a16="http://schemas.microsoft.com/office/drawing/2014/main" id="{FB89C3D5-AA8D-4FF7-A714-B286E86EC75B}"/>
                </a:ext>
              </a:extLst>
            </p:cNvPr>
            <p:cNvSpPr/>
            <p:nvPr/>
          </p:nvSpPr>
          <p:spPr>
            <a:xfrm>
              <a:off x="6065826" y="3710139"/>
              <a:ext cx="1506071" cy="14390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5" name="Rounded Rectangle 15">
              <a:extLst>
                <a:ext uri="{FF2B5EF4-FFF2-40B4-BE49-F238E27FC236}">
                  <a16:creationId xmlns:a16="http://schemas.microsoft.com/office/drawing/2014/main" id="{D2F90EA4-0FE0-48A0-95AC-CEB3F5245642}"/>
                </a:ext>
              </a:extLst>
            </p:cNvPr>
            <p:cNvSpPr/>
            <p:nvPr/>
          </p:nvSpPr>
          <p:spPr>
            <a:xfrm>
              <a:off x="6065826" y="2911128"/>
              <a:ext cx="2808053" cy="14390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9DD6CEF5-4B90-4E3E-AEFC-7EBD52316B52}"/>
              </a:ext>
            </a:extLst>
          </p:cNvPr>
          <p:cNvSpPr txBox="1"/>
          <p:nvPr/>
        </p:nvSpPr>
        <p:spPr>
          <a:xfrm>
            <a:off x="5660692" y="4012947"/>
            <a:ext cx="3618319" cy="923330"/>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Leveled</a:t>
            </a:r>
          </a:p>
          <a:p>
            <a:r>
              <a:rPr lang="en-US" dirty="0">
                <a:solidFill>
                  <a:srgbClr val="002E97"/>
                </a:solidFill>
                <a:latin typeface="Arial" panose="020B0604020202020204" pitchFamily="34" charset="0"/>
                <a:cs typeface="Arial" panose="020B0604020202020204" pitchFamily="34" charset="0"/>
              </a:rPr>
              <a:t>Height published to 3 decimal places</a:t>
            </a:r>
          </a:p>
        </p:txBody>
      </p:sp>
    </p:spTree>
    <p:extLst>
      <p:ext uri="{BB962C8B-B14F-4D97-AF65-F5344CB8AC3E}">
        <p14:creationId xmlns:p14="http://schemas.microsoft.com/office/powerpoint/2010/main" val="184222210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Mark Recovery</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E46649A-91BE-4C55-A5EC-DDEA0518B4CA}"/>
              </a:ext>
            </a:extLst>
          </p:cNvPr>
          <p:cNvSpPr txBox="1">
            <a:spLocks/>
          </p:cNvSpPr>
          <p:nvPr/>
        </p:nvSpPr>
        <p:spPr>
          <a:xfrm>
            <a:off x="381000" y="850759"/>
            <a:ext cx="8229600" cy="663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2000" dirty="0">
                <a:solidFill>
                  <a:srgbClr val="002E97"/>
                </a:solidFill>
                <a:latin typeface="Arial" panose="020B0604020202020204" pitchFamily="34" charset="0"/>
                <a:cs typeface="Arial" panose="020B0604020202020204" pitchFamily="34" charset="0"/>
              </a:rPr>
              <a:t>Try the NGS mark recovery tool for existing marks: </a:t>
            </a:r>
            <a:r>
              <a:rPr lang="en-US" sz="2000" dirty="0">
                <a:solidFill>
                  <a:srgbClr val="002E9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https://geodesy.noaa.gov/cgi-bin/mark_recovery_form.prl</a:t>
            </a:r>
            <a:endParaRPr lang="en-US" sz="2000" dirty="0">
              <a:solidFill>
                <a:srgbClr val="002E97"/>
              </a:solidFill>
              <a:latin typeface="Arial" panose="020B0604020202020204" pitchFamily="34" charset="0"/>
              <a:cs typeface="Arial" panose="020B0604020202020204" pitchFamily="34" charset="0"/>
            </a:endParaRPr>
          </a:p>
          <a:p>
            <a:pPr hangingPunct="1"/>
            <a:endParaRPr lang="en-US" sz="2000" dirty="0">
              <a:solidFill>
                <a:srgbClr val="002E97"/>
              </a:solidFill>
              <a:latin typeface="Arial" panose="020B0604020202020204" pitchFamily="34" charset="0"/>
              <a:cs typeface="Arial" panose="020B0604020202020204" pitchFamily="34" charset="0"/>
            </a:endParaRPr>
          </a:p>
          <a:p>
            <a:pPr hangingPunct="1"/>
            <a:endParaRPr lang="en-US" sz="20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DDA2A22-58A4-4026-8E2D-0852CAA253D0}"/>
              </a:ext>
            </a:extLst>
          </p:cNvPr>
          <p:cNvPicPr>
            <a:picLocks noChangeAspect="1"/>
          </p:cNvPicPr>
          <p:nvPr/>
        </p:nvPicPr>
        <p:blipFill rotWithShape="1">
          <a:blip r:embed="rId4"/>
          <a:srcRect l="15160" b="25234"/>
          <a:stretch/>
        </p:blipFill>
        <p:spPr>
          <a:xfrm>
            <a:off x="0" y="1666193"/>
            <a:ext cx="3875621" cy="3477307"/>
          </a:xfrm>
          <a:prstGeom prst="rect">
            <a:avLst/>
          </a:prstGeom>
        </p:spPr>
      </p:pic>
      <p:pic>
        <p:nvPicPr>
          <p:cNvPr id="5" name="Picture 4">
            <a:extLst>
              <a:ext uri="{FF2B5EF4-FFF2-40B4-BE49-F238E27FC236}">
                <a16:creationId xmlns:a16="http://schemas.microsoft.com/office/drawing/2014/main" id="{B7F3724F-1327-442E-8AF4-44AB869430AD}"/>
              </a:ext>
            </a:extLst>
          </p:cNvPr>
          <p:cNvPicPr>
            <a:picLocks noChangeAspect="1"/>
          </p:cNvPicPr>
          <p:nvPr/>
        </p:nvPicPr>
        <p:blipFill rotWithShape="1">
          <a:blip r:embed="rId5"/>
          <a:srcRect b="16051"/>
          <a:stretch/>
        </p:blipFill>
        <p:spPr>
          <a:xfrm>
            <a:off x="2534124" y="2074583"/>
            <a:ext cx="3583945" cy="3068917"/>
          </a:xfrm>
          <a:prstGeom prst="rect">
            <a:avLst/>
          </a:prstGeom>
        </p:spPr>
      </p:pic>
      <p:pic>
        <p:nvPicPr>
          <p:cNvPr id="6" name="Picture 5">
            <a:extLst>
              <a:ext uri="{FF2B5EF4-FFF2-40B4-BE49-F238E27FC236}">
                <a16:creationId xmlns:a16="http://schemas.microsoft.com/office/drawing/2014/main" id="{D861F084-49FB-4A19-B6FE-C331AE08ACAF}"/>
              </a:ext>
            </a:extLst>
          </p:cNvPr>
          <p:cNvPicPr>
            <a:picLocks noChangeAspect="1"/>
          </p:cNvPicPr>
          <p:nvPr/>
        </p:nvPicPr>
        <p:blipFill rotWithShape="1">
          <a:blip r:embed="rId6"/>
          <a:srcRect b="34681"/>
          <a:stretch/>
        </p:blipFill>
        <p:spPr>
          <a:xfrm>
            <a:off x="5512207" y="2472712"/>
            <a:ext cx="3631793" cy="2670788"/>
          </a:xfrm>
          <a:prstGeom prst="rect">
            <a:avLst/>
          </a:prstGeom>
        </p:spPr>
      </p:pic>
      <p:sp>
        <p:nvSpPr>
          <p:cNvPr id="7" name="Down Arrow 6">
            <a:extLst>
              <a:ext uri="{FF2B5EF4-FFF2-40B4-BE49-F238E27FC236}">
                <a16:creationId xmlns:a16="http://schemas.microsoft.com/office/drawing/2014/main" id="{543E0736-2282-4EFC-9BD8-B03EB94BC36A}"/>
              </a:ext>
            </a:extLst>
          </p:cNvPr>
          <p:cNvSpPr/>
          <p:nvPr/>
        </p:nvSpPr>
        <p:spPr>
          <a:xfrm rot="16200000">
            <a:off x="381474" y="3581397"/>
            <a:ext cx="519546" cy="1018309"/>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8">
            <a:extLst>
              <a:ext uri="{FF2B5EF4-FFF2-40B4-BE49-F238E27FC236}">
                <a16:creationId xmlns:a16="http://schemas.microsoft.com/office/drawing/2014/main" id="{A8362861-1593-40C9-8A16-505DDFD7EAAB}"/>
              </a:ext>
            </a:extLst>
          </p:cNvPr>
          <p:cNvSpPr/>
          <p:nvPr/>
        </p:nvSpPr>
        <p:spPr>
          <a:xfrm rot="16200000">
            <a:off x="3639111" y="3807549"/>
            <a:ext cx="519546" cy="1018309"/>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9">
            <a:extLst>
              <a:ext uri="{FF2B5EF4-FFF2-40B4-BE49-F238E27FC236}">
                <a16:creationId xmlns:a16="http://schemas.microsoft.com/office/drawing/2014/main" id="{838679BC-11C1-42BD-A232-9524B3CABE14}"/>
              </a:ext>
            </a:extLst>
          </p:cNvPr>
          <p:cNvSpPr/>
          <p:nvPr/>
        </p:nvSpPr>
        <p:spPr>
          <a:xfrm>
            <a:off x="959776" y="2682630"/>
            <a:ext cx="6732639" cy="6563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Note: Online mark recovery will not help you build your </a:t>
            </a:r>
            <a:r>
              <a:rPr lang="en-US" dirty="0" err="1"/>
              <a:t>WinDesc</a:t>
            </a:r>
            <a:r>
              <a:rPr lang="en-US" dirty="0"/>
              <a:t> Descriptions file</a:t>
            </a:r>
          </a:p>
        </p:txBody>
      </p:sp>
    </p:spTree>
    <p:extLst>
      <p:ext uri="{BB962C8B-B14F-4D97-AF65-F5344CB8AC3E}">
        <p14:creationId xmlns:p14="http://schemas.microsoft.com/office/powerpoint/2010/main" val="404006521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739C40-983C-436D-A4D0-680A58AE1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7528" y="2762269"/>
            <a:ext cx="3476848" cy="2327477"/>
          </a:xfrm>
          <a:prstGeom prst="rect">
            <a:avLst/>
          </a:prstGeom>
        </p:spPr>
      </p:pic>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Field validation</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6A0AA28-1A77-4AA2-ACEC-E2E370A94414}"/>
              </a:ext>
            </a:extLst>
          </p:cNvPr>
          <p:cNvSpPr txBox="1">
            <a:spLocks/>
          </p:cNvSpPr>
          <p:nvPr/>
        </p:nvSpPr>
        <p:spPr>
          <a:xfrm>
            <a:off x="457200" y="1018800"/>
            <a:ext cx="8229600" cy="1552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400" dirty="0">
                <a:solidFill>
                  <a:srgbClr val="002E97"/>
                </a:solidFill>
                <a:latin typeface="Arial" panose="020B0604020202020204" pitchFamily="34" charset="0"/>
                <a:cs typeface="Arial" panose="020B0604020202020204" pitchFamily="34" charset="0"/>
              </a:rPr>
              <a:t>Time to hit the field!</a:t>
            </a:r>
          </a:p>
          <a:p>
            <a:pPr algn="l" hangingPunct="1"/>
            <a:r>
              <a:rPr lang="en-US" sz="2400" dirty="0">
                <a:solidFill>
                  <a:srgbClr val="002E97"/>
                </a:solidFill>
                <a:latin typeface="Arial" panose="020B0604020202020204" pitchFamily="34" charset="0"/>
                <a:cs typeface="Arial" panose="020B0604020202020204" pitchFamily="34" charset="0"/>
              </a:rPr>
              <a:t>Are the marks still in good condition?</a:t>
            </a:r>
          </a:p>
          <a:p>
            <a:pPr algn="l" hangingPunct="1"/>
            <a:r>
              <a:rPr lang="en-US" sz="2400" dirty="0">
                <a:solidFill>
                  <a:srgbClr val="002E97"/>
                </a:solidFill>
                <a:latin typeface="Arial" panose="020B0604020202020204" pitchFamily="34" charset="0"/>
                <a:cs typeface="Arial" panose="020B0604020202020204" pitchFamily="34" charset="0"/>
              </a:rPr>
              <a:t>Do they have clear, unobstructed sky view?</a:t>
            </a:r>
          </a:p>
          <a:p>
            <a:pPr algn="l" hangingPunct="1"/>
            <a:endParaRPr lang="en-US" sz="2400" dirty="0">
              <a:solidFill>
                <a:srgbClr val="002E9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7F7EDE0-D1C7-467C-88CE-A5E9F869514D}"/>
              </a:ext>
            </a:extLst>
          </p:cNvPr>
          <p:cNvSpPr txBox="1"/>
          <p:nvPr/>
        </p:nvSpPr>
        <p:spPr>
          <a:xfrm>
            <a:off x="5996763" y="2762269"/>
            <a:ext cx="2828260"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Sky view from fish-eye camera lens</a:t>
            </a:r>
          </a:p>
        </p:txBody>
      </p:sp>
      <p:grpSp>
        <p:nvGrpSpPr>
          <p:cNvPr id="15" name="Group 14">
            <a:extLst>
              <a:ext uri="{FF2B5EF4-FFF2-40B4-BE49-F238E27FC236}">
                <a16:creationId xmlns:a16="http://schemas.microsoft.com/office/drawing/2014/main" id="{D63BA26B-0D48-4657-83B2-C7DA0FF84681}"/>
              </a:ext>
            </a:extLst>
          </p:cNvPr>
          <p:cNvGrpSpPr/>
          <p:nvPr/>
        </p:nvGrpSpPr>
        <p:grpSpPr>
          <a:xfrm>
            <a:off x="457200" y="2429823"/>
            <a:ext cx="4786711" cy="2568868"/>
            <a:chOff x="457200" y="2429823"/>
            <a:chExt cx="4786711" cy="2568868"/>
          </a:xfrm>
        </p:grpSpPr>
        <p:pic>
          <p:nvPicPr>
            <p:cNvPr id="8" name="Picture 7">
              <a:extLst>
                <a:ext uri="{FF2B5EF4-FFF2-40B4-BE49-F238E27FC236}">
                  <a16:creationId xmlns:a16="http://schemas.microsoft.com/office/drawing/2014/main" id="{73E826A5-C0E7-42EC-AFE7-202327A216EC}"/>
                </a:ext>
              </a:extLst>
            </p:cNvPr>
            <p:cNvPicPr>
              <a:picLocks noChangeAspect="1"/>
            </p:cNvPicPr>
            <p:nvPr/>
          </p:nvPicPr>
          <p:blipFill>
            <a:blip r:embed="rId4"/>
            <a:stretch>
              <a:fillRect/>
            </a:stretch>
          </p:blipFill>
          <p:spPr>
            <a:xfrm>
              <a:off x="457200" y="2429823"/>
              <a:ext cx="4786711" cy="2568868"/>
            </a:xfrm>
            <a:prstGeom prst="rect">
              <a:avLst/>
            </a:prstGeom>
          </p:spPr>
        </p:pic>
        <p:sp>
          <p:nvSpPr>
            <p:cNvPr id="10" name="Rounded Rectangle 6">
              <a:extLst>
                <a:ext uri="{FF2B5EF4-FFF2-40B4-BE49-F238E27FC236}">
                  <a16:creationId xmlns:a16="http://schemas.microsoft.com/office/drawing/2014/main" id="{F8B9BAC9-72BE-4F18-881D-4B6A91AAF84F}"/>
                </a:ext>
              </a:extLst>
            </p:cNvPr>
            <p:cNvSpPr/>
            <p:nvPr/>
          </p:nvSpPr>
          <p:spPr>
            <a:xfrm>
              <a:off x="487428" y="3360168"/>
              <a:ext cx="3774734" cy="298482"/>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EB302BCF-825E-45A0-9038-A511CA86C6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5468" y="742568"/>
            <a:ext cx="2438908" cy="1829181"/>
          </a:xfrm>
          <a:prstGeom prst="rect">
            <a:avLst/>
          </a:prstGeom>
        </p:spPr>
      </p:pic>
    </p:spTree>
    <p:extLst>
      <p:ext uri="{BB962C8B-B14F-4D97-AF65-F5344CB8AC3E}">
        <p14:creationId xmlns:p14="http://schemas.microsoft.com/office/powerpoint/2010/main" val="2396053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Outline</a:t>
            </a:r>
            <a:endParaRPr sz="30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B55E9C-BBBA-4C1D-9ACF-809134ECE75D}"/>
              </a:ext>
            </a:extLst>
          </p:cNvPr>
          <p:cNvSpPr/>
          <p:nvPr/>
        </p:nvSpPr>
        <p:spPr>
          <a:xfrm>
            <a:off x="882072" y="1119119"/>
            <a:ext cx="6737927" cy="3508653"/>
          </a:xfrm>
          <a:prstGeom prst="rect">
            <a:avLst/>
          </a:prstGeom>
        </p:spPr>
        <p:txBody>
          <a:bodyPr wrap="square">
            <a:spAutoFit/>
          </a:bodyPr>
          <a:lstStyle/>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mj-lt"/>
              <a:buAutoNum type="arabicPeriod"/>
            </a:pPr>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Choose horizontal control </a:t>
            </a:r>
          </a:p>
          <a:p>
            <a:pPr lvl="1" indent="0"/>
            <a:r>
              <a:rPr lang="en-US" dirty="0">
                <a:solidFill>
                  <a:srgbClr val="002E97"/>
                </a:solidFill>
                <a:latin typeface="Arial" panose="020B0604020202020204" pitchFamily="34" charset="0"/>
                <a:cs typeface="Arial" panose="020B0604020202020204" pitchFamily="34" charset="0"/>
              </a:rPr>
              <a:t>	Select CORSs </a:t>
            </a:r>
          </a:p>
          <a:p>
            <a:pPr lvl="1" indent="0"/>
            <a:r>
              <a:rPr lang="en-US" dirty="0">
                <a:solidFill>
                  <a:srgbClr val="002E97"/>
                </a:solidFill>
                <a:latin typeface="Arial" panose="020B0604020202020204" pitchFamily="34" charset="0"/>
                <a:cs typeface="Arial" panose="020B0604020202020204" pitchFamily="34" charset="0"/>
              </a:rPr>
              <a:t>	Recover passive marks in project vicinity (if desired)</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Find vertical control distributed throughout the project</a:t>
            </a:r>
          </a:p>
          <a:p>
            <a:pPr lvl="1" indent="0"/>
            <a:r>
              <a:rPr lang="en-US" dirty="0">
                <a:solidFill>
                  <a:srgbClr val="002E97"/>
                </a:solidFill>
                <a:latin typeface="Arial" panose="020B0604020202020204" pitchFamily="34" charset="0"/>
                <a:cs typeface="Arial" panose="020B0604020202020204" pitchFamily="34" charset="0"/>
              </a:rPr>
              <a:t>	Recover valid bench marks</a:t>
            </a:r>
          </a:p>
          <a:p>
            <a:pPr lvl="1" indent="0"/>
            <a:r>
              <a:rPr lang="en-US" dirty="0">
                <a:solidFill>
                  <a:srgbClr val="002E97"/>
                </a:solidFill>
                <a:latin typeface="Arial" panose="020B0604020202020204" pitchFamily="34" charset="0"/>
                <a:cs typeface="Arial" panose="020B0604020202020204" pitchFamily="34" charset="0"/>
              </a:rPr>
              <a:t>	</a:t>
            </a:r>
            <a:r>
              <a:rPr lang="en-US" b="1" dirty="0">
                <a:solidFill>
                  <a:srgbClr val="002E97"/>
                </a:solidFill>
                <a:latin typeface="Arial" panose="020B0604020202020204" pitchFamily="34" charset="0"/>
                <a:cs typeface="Arial" panose="020B0604020202020204" pitchFamily="34" charset="0"/>
              </a:rPr>
              <a:t>Spacing requirements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Develop a session schedule</a:t>
            </a:r>
          </a:p>
          <a:p>
            <a:pPr lvl="1" indent="0"/>
            <a:r>
              <a:rPr lang="en-US" dirty="0">
                <a:solidFill>
                  <a:srgbClr val="002E97"/>
                </a:solidFill>
                <a:latin typeface="Arial" panose="020B0604020202020204" pitchFamily="34" charset="0"/>
                <a:cs typeface="Arial" panose="020B0604020202020204" pitchFamily="34" charset="0"/>
              </a:rPr>
              <a:t>	Occupation durations</a:t>
            </a:r>
          </a:p>
          <a:p>
            <a:pPr lvl="1" indent="0"/>
            <a:r>
              <a:rPr lang="en-US" dirty="0">
                <a:solidFill>
                  <a:srgbClr val="002E97"/>
                </a:solidFill>
                <a:latin typeface="Arial" panose="020B0604020202020204" pitchFamily="34" charset="0"/>
                <a:cs typeface="Arial" panose="020B0604020202020204" pitchFamily="34" charset="0"/>
              </a:rPr>
              <a:t>	Repeat occupations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Assign a 4-character ID to your user marks</a:t>
            </a:r>
          </a:p>
        </p:txBody>
      </p:sp>
      <p:sp>
        <p:nvSpPr>
          <p:cNvPr id="4" name="Rounded Rectangle 6">
            <a:extLst>
              <a:ext uri="{FF2B5EF4-FFF2-40B4-BE49-F238E27FC236}">
                <a16:creationId xmlns:a16="http://schemas.microsoft.com/office/drawing/2014/main" id="{E1D39386-BA49-4BF5-A354-CBA594E24A19}"/>
              </a:ext>
            </a:extLst>
          </p:cNvPr>
          <p:cNvSpPr/>
          <p:nvPr/>
        </p:nvSpPr>
        <p:spPr>
          <a:xfrm>
            <a:off x="1246239" y="2964426"/>
            <a:ext cx="2698956" cy="36133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96322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Requirements for Vertical Control</a:t>
            </a:r>
            <a:endParaRPr sz="30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9248FDD-283A-4275-8FFC-624CC5FE5793}"/>
              </a:ext>
            </a:extLst>
          </p:cNvPr>
          <p:cNvSpPr txBox="1"/>
          <p:nvPr/>
        </p:nvSpPr>
        <p:spPr>
          <a:xfrm>
            <a:off x="5459817" y="4737067"/>
            <a:ext cx="3684183" cy="261610"/>
          </a:xfrm>
          <a:prstGeom prst="rect">
            <a:avLst/>
          </a:prstGeom>
          <a:noFill/>
        </p:spPr>
        <p:txBody>
          <a:bodyPr wrap="square" rtlCol="0">
            <a:spAutoFit/>
          </a:bodyPr>
          <a:lstStyle/>
          <a:p>
            <a:pPr algn="r"/>
            <a:r>
              <a:rPr lang="en-US" sz="1100" dirty="0">
                <a:latin typeface="Times New Roman" panose="02020603050405020304" pitchFamily="18" charset="0"/>
                <a:cs typeface="Times New Roman" panose="02020603050405020304" pitchFamily="18" charset="0"/>
              </a:rPr>
              <a:t>*OP 5.1 permits real-time vectors from shorter occupations</a:t>
            </a:r>
          </a:p>
        </p:txBody>
      </p:sp>
      <p:sp>
        <p:nvSpPr>
          <p:cNvPr id="4" name="TextBox 3">
            <a:extLst>
              <a:ext uri="{FF2B5EF4-FFF2-40B4-BE49-F238E27FC236}">
                <a16:creationId xmlns:a16="http://schemas.microsoft.com/office/drawing/2014/main" id="{3397B2E0-8640-4B33-A784-6C302C020B11}"/>
              </a:ext>
            </a:extLst>
          </p:cNvPr>
          <p:cNvSpPr txBox="1"/>
          <p:nvPr/>
        </p:nvSpPr>
        <p:spPr>
          <a:xfrm>
            <a:off x="233917" y="1183217"/>
            <a:ext cx="3880883" cy="317009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Non-control or “new” marks must be within a certain distance of 2 vertical control marks</a:t>
            </a:r>
          </a:p>
          <a:p>
            <a:pPr marL="285750" indent="-285750">
              <a:spcAft>
                <a:spcPts val="1200"/>
              </a:spcAft>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OPUS-Projects currently* requires a minimum of 2-hour occupations </a:t>
            </a:r>
            <a:r>
              <a:rPr lang="en-US" i="1" dirty="0">
                <a:solidFill>
                  <a:srgbClr val="002E97"/>
                </a:solidFill>
                <a:latin typeface="Arial" panose="020B0604020202020204" pitchFamily="34" charset="0"/>
                <a:cs typeface="Arial" panose="020B0604020202020204" pitchFamily="34" charset="0"/>
              </a:rPr>
              <a:t>per session</a:t>
            </a:r>
          </a:p>
          <a:p>
            <a:pPr marL="285750" indent="-285750">
              <a:spcAft>
                <a:spcPts val="1200"/>
              </a:spcAft>
              <a:buFont typeface="Arial" panose="020B0604020202020204" pitchFamily="34" charset="0"/>
              <a:buChar char="•"/>
            </a:pPr>
            <a:r>
              <a:rPr lang="en-US" i="1" dirty="0">
                <a:solidFill>
                  <a:srgbClr val="002E97"/>
                </a:solidFill>
                <a:latin typeface="Arial" panose="020B0604020202020204" pitchFamily="34" charset="0"/>
                <a:cs typeface="Arial" panose="020B0604020202020204" pitchFamily="34" charset="0"/>
              </a:rPr>
              <a:t>Maximum</a:t>
            </a:r>
            <a:r>
              <a:rPr lang="en-US" dirty="0">
                <a:solidFill>
                  <a:srgbClr val="002E97"/>
                </a:solidFill>
                <a:latin typeface="Arial" panose="020B0604020202020204" pitchFamily="34" charset="0"/>
                <a:cs typeface="Arial" panose="020B0604020202020204" pitchFamily="34" charset="0"/>
              </a:rPr>
              <a:t> distance between new marks and vertical control is between 30-50 km, based on occupation session duration</a:t>
            </a:r>
          </a:p>
        </p:txBody>
      </p:sp>
      <p:graphicFrame>
        <p:nvGraphicFramePr>
          <p:cNvPr id="5" name="Chart 4">
            <a:extLst>
              <a:ext uri="{FF2B5EF4-FFF2-40B4-BE49-F238E27FC236}">
                <a16:creationId xmlns:a16="http://schemas.microsoft.com/office/drawing/2014/main" id="{32173904-6676-4399-A7FA-E8A6E507F57D}"/>
              </a:ext>
            </a:extLst>
          </p:cNvPr>
          <p:cNvGraphicFramePr>
            <a:graphicFrameLocks/>
          </p:cNvGraphicFramePr>
          <p:nvPr/>
        </p:nvGraphicFramePr>
        <p:xfrm>
          <a:off x="4338083" y="1805618"/>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6D16A8E-3196-422E-BB83-5083DC38107C}"/>
              </a:ext>
            </a:extLst>
          </p:cNvPr>
          <p:cNvSpPr txBox="1"/>
          <p:nvPr/>
        </p:nvSpPr>
        <p:spPr>
          <a:xfrm>
            <a:off x="5459817" y="2074958"/>
            <a:ext cx="2328531"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Recommended/Permitted occupation </a:t>
            </a:r>
            <a:r>
              <a:rPr lang="en-US" sz="1400" i="1" dirty="0">
                <a:latin typeface="Times New Roman" panose="02020603050405020304" pitchFamily="18" charset="0"/>
                <a:cs typeface="Times New Roman" panose="02020603050405020304" pitchFamily="18" charset="0"/>
              </a:rPr>
              <a:t>per session</a:t>
            </a:r>
          </a:p>
        </p:txBody>
      </p:sp>
      <p:sp>
        <p:nvSpPr>
          <p:cNvPr id="7" name="TextBox 6">
            <a:extLst>
              <a:ext uri="{FF2B5EF4-FFF2-40B4-BE49-F238E27FC236}">
                <a16:creationId xmlns:a16="http://schemas.microsoft.com/office/drawing/2014/main" id="{A1961C90-6F39-41BF-8C83-CF42F4FAD64C}"/>
              </a:ext>
            </a:extLst>
          </p:cNvPr>
          <p:cNvSpPr txBox="1"/>
          <p:nvPr/>
        </p:nvSpPr>
        <p:spPr>
          <a:xfrm>
            <a:off x="7411541" y="3561809"/>
            <a:ext cx="1381585"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Not Permitted*</a:t>
            </a:r>
          </a:p>
        </p:txBody>
      </p:sp>
    </p:spTree>
    <p:extLst>
      <p:ext uri="{BB962C8B-B14F-4D97-AF65-F5344CB8AC3E}">
        <p14:creationId xmlns:p14="http://schemas.microsoft.com/office/powerpoint/2010/main" val="42686774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Requirements for Vertical Control</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A73B52-555E-4CC5-94ED-46BD3EFF8E01}"/>
              </a:ext>
            </a:extLst>
          </p:cNvPr>
          <p:cNvSpPr txBox="1">
            <a:spLocks/>
          </p:cNvSpPr>
          <p:nvPr/>
        </p:nvSpPr>
        <p:spPr>
          <a:xfrm>
            <a:off x="457199" y="1200151"/>
            <a:ext cx="8444753" cy="520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Deep dive on control mark spacing</a:t>
            </a:r>
          </a:p>
          <a:p>
            <a:pPr algn="l" hangingPunct="1"/>
            <a:endParaRPr lang="en-US" sz="2000" dirty="0">
              <a:solidFill>
                <a:srgbClr val="002E97"/>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6B5FC88F-F8DB-42A1-8977-9BA44444319B}"/>
              </a:ext>
            </a:extLst>
          </p:cNvPr>
          <p:cNvSpPr txBox="1">
            <a:spLocks/>
          </p:cNvSpPr>
          <p:nvPr/>
        </p:nvSpPr>
        <p:spPr>
          <a:xfrm>
            <a:off x="261529" y="1709233"/>
            <a:ext cx="5028419" cy="322302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800" dirty="0">
                <a:solidFill>
                  <a:srgbClr val="002E97"/>
                </a:solidFill>
                <a:latin typeface="Arial" panose="020B0604020202020204" pitchFamily="34" charset="0"/>
                <a:cs typeface="Arial" panose="020B0604020202020204" pitchFamily="34" charset="0"/>
              </a:rPr>
              <a:t>Occupy bench marks with “valid” orthometric heights</a:t>
            </a:r>
          </a:p>
          <a:p>
            <a:pPr lvl="1"/>
            <a:r>
              <a:rPr lang="en-US" altLang="en-US" sz="1800" dirty="0">
                <a:solidFill>
                  <a:srgbClr val="002E97"/>
                </a:solidFill>
                <a:latin typeface="Arial" panose="020B0604020202020204" pitchFamily="34" charset="0"/>
                <a:cs typeface="Arial" panose="020B0604020202020204" pitchFamily="34" charset="0"/>
              </a:rPr>
              <a:t>Distributed every ~30-50 km</a:t>
            </a:r>
          </a:p>
          <a:p>
            <a:pPr lvl="1"/>
            <a:r>
              <a:rPr lang="en-US" altLang="en-US" sz="1800" i="1" dirty="0">
                <a:solidFill>
                  <a:srgbClr val="002E97"/>
                </a:solidFill>
                <a:latin typeface="Arial" panose="020B0604020202020204" pitchFamily="34" charset="0"/>
                <a:cs typeface="Arial" panose="020B0604020202020204" pitchFamily="34" charset="0"/>
              </a:rPr>
              <a:t>Minimum</a:t>
            </a:r>
            <a:r>
              <a:rPr lang="en-US" altLang="en-US" sz="1800" dirty="0">
                <a:solidFill>
                  <a:srgbClr val="002E97"/>
                </a:solidFill>
                <a:latin typeface="Arial" panose="020B0604020202020204" pitchFamily="34" charset="0"/>
                <a:cs typeface="Arial" panose="020B0604020202020204" pitchFamily="34" charset="0"/>
              </a:rPr>
              <a:t> of two (2) valid control marks per non-control or new mark</a:t>
            </a:r>
          </a:p>
          <a:p>
            <a:pPr lvl="1"/>
            <a:r>
              <a:rPr lang="en-US" altLang="en-US" sz="1800" dirty="0">
                <a:solidFill>
                  <a:srgbClr val="002E97"/>
                </a:solidFill>
                <a:latin typeface="Arial" panose="020B0604020202020204" pitchFamily="34" charset="0"/>
                <a:cs typeface="Arial" panose="020B0604020202020204" pitchFamily="34" charset="0"/>
              </a:rPr>
              <a:t>Adhere to distance-occupation requirement</a:t>
            </a:r>
          </a:p>
          <a:p>
            <a:r>
              <a:rPr lang="en-US" altLang="en-US" sz="1800" dirty="0">
                <a:solidFill>
                  <a:srgbClr val="002E97"/>
                </a:solidFill>
                <a:latin typeface="Arial" panose="020B0604020202020204" pitchFamily="34" charset="0"/>
                <a:cs typeface="Arial" panose="020B0604020202020204" pitchFamily="34" charset="0"/>
              </a:rPr>
              <a:t>Use latest hybrid geoid model (i.e., GEOID18)</a:t>
            </a:r>
          </a:p>
          <a:p>
            <a:pPr marL="457200" lvl="1" indent="0">
              <a:buNone/>
            </a:pPr>
            <a:r>
              <a:rPr lang="en-US" altLang="en-US" sz="1800" i="1" dirty="0">
                <a:solidFill>
                  <a:srgbClr val="002E97"/>
                </a:solidFill>
                <a:latin typeface="Arial" panose="020B0604020202020204" pitchFamily="34" charset="0"/>
                <a:cs typeface="Arial" panose="020B0604020202020204" pitchFamily="34" charset="0"/>
              </a:rPr>
              <a:t>	H</a:t>
            </a:r>
            <a:r>
              <a:rPr lang="en-US" altLang="en-US" sz="1800" dirty="0">
                <a:solidFill>
                  <a:srgbClr val="002E97"/>
                </a:solidFill>
                <a:latin typeface="Arial" panose="020B0604020202020204" pitchFamily="34" charset="0"/>
                <a:cs typeface="Arial" panose="020B0604020202020204" pitchFamily="34" charset="0"/>
              </a:rPr>
              <a:t> = </a:t>
            </a:r>
            <a:r>
              <a:rPr lang="en-US" altLang="en-US" sz="1800" i="1" dirty="0">
                <a:solidFill>
                  <a:srgbClr val="002E97"/>
                </a:solidFill>
                <a:latin typeface="Arial" panose="020B0604020202020204" pitchFamily="34" charset="0"/>
                <a:cs typeface="Arial" panose="020B0604020202020204" pitchFamily="34" charset="0"/>
              </a:rPr>
              <a:t>h</a:t>
            </a:r>
            <a:r>
              <a:rPr lang="en-US" altLang="en-US" sz="1800" dirty="0">
                <a:solidFill>
                  <a:srgbClr val="002E97"/>
                </a:solidFill>
                <a:latin typeface="Arial" panose="020B0604020202020204" pitchFamily="34" charset="0"/>
                <a:cs typeface="Arial" panose="020B0604020202020204" pitchFamily="34" charset="0"/>
              </a:rPr>
              <a:t> - </a:t>
            </a:r>
            <a:r>
              <a:rPr lang="en-US" altLang="en-US" sz="1800" i="1" dirty="0">
                <a:solidFill>
                  <a:srgbClr val="002E97"/>
                </a:solidFill>
                <a:latin typeface="Arial" panose="020B0604020202020204" pitchFamily="34" charset="0"/>
                <a:cs typeface="Arial" panose="020B0604020202020204" pitchFamily="34" charset="0"/>
              </a:rPr>
              <a:t>N</a:t>
            </a:r>
          </a:p>
          <a:p>
            <a:r>
              <a:rPr lang="en-US" altLang="en-US" sz="1800" dirty="0">
                <a:solidFill>
                  <a:srgbClr val="002E97"/>
                </a:solidFill>
                <a:latin typeface="Arial" panose="020B0604020202020204" pitchFamily="34" charset="0"/>
                <a:cs typeface="Arial" panose="020B0604020202020204" pitchFamily="34" charset="0"/>
              </a:rPr>
              <a:t>Perform constrained vertical least squares adjustments of the GNSS network holding the vertical control heights constrained</a:t>
            </a:r>
          </a:p>
        </p:txBody>
      </p:sp>
      <p:grpSp>
        <p:nvGrpSpPr>
          <p:cNvPr id="2" name="Group 1">
            <a:extLst>
              <a:ext uri="{FF2B5EF4-FFF2-40B4-BE49-F238E27FC236}">
                <a16:creationId xmlns:a16="http://schemas.microsoft.com/office/drawing/2014/main" id="{6594EE68-49FE-466D-916A-EC0A98D7A60D}"/>
              </a:ext>
            </a:extLst>
          </p:cNvPr>
          <p:cNvGrpSpPr/>
          <p:nvPr/>
        </p:nvGrpSpPr>
        <p:grpSpPr>
          <a:xfrm>
            <a:off x="5833332" y="4431313"/>
            <a:ext cx="2618072" cy="523220"/>
            <a:chOff x="5830453" y="4344244"/>
            <a:chExt cx="2618072" cy="523220"/>
          </a:xfrm>
        </p:grpSpPr>
        <p:sp>
          <p:nvSpPr>
            <p:cNvPr id="5" name="Oval 4">
              <a:extLst>
                <a:ext uri="{FF2B5EF4-FFF2-40B4-BE49-F238E27FC236}">
                  <a16:creationId xmlns:a16="http://schemas.microsoft.com/office/drawing/2014/main" id="{7E2C800B-1821-4962-A5D1-F1CCE5DEDF1D}"/>
                </a:ext>
              </a:extLst>
            </p:cNvPr>
            <p:cNvSpPr/>
            <p:nvPr/>
          </p:nvSpPr>
          <p:spPr>
            <a:xfrm>
              <a:off x="5834121" y="4423335"/>
              <a:ext cx="75386" cy="75386"/>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 name="Oval 5">
              <a:extLst>
                <a:ext uri="{FF2B5EF4-FFF2-40B4-BE49-F238E27FC236}">
                  <a16:creationId xmlns:a16="http://schemas.microsoft.com/office/drawing/2014/main" id="{2942567B-21A7-49C8-B912-F2D0257F0F88}"/>
                </a:ext>
              </a:extLst>
            </p:cNvPr>
            <p:cNvSpPr/>
            <p:nvPr/>
          </p:nvSpPr>
          <p:spPr>
            <a:xfrm>
              <a:off x="5830453" y="4699672"/>
              <a:ext cx="75386" cy="75386"/>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 name="TextBox 6">
              <a:extLst>
                <a:ext uri="{FF2B5EF4-FFF2-40B4-BE49-F238E27FC236}">
                  <a16:creationId xmlns:a16="http://schemas.microsoft.com/office/drawing/2014/main" id="{E21C80F3-A916-4298-834B-29B4F8EEC860}"/>
                </a:ext>
              </a:extLst>
            </p:cNvPr>
            <p:cNvSpPr txBox="1"/>
            <p:nvPr/>
          </p:nvSpPr>
          <p:spPr>
            <a:xfrm>
              <a:off x="5954475" y="4344244"/>
              <a:ext cx="2494050" cy="261610"/>
            </a:xfrm>
            <a:prstGeom prst="rect">
              <a:avLst/>
            </a:prstGeom>
            <a:noFill/>
          </p:spPr>
          <p:txBody>
            <a:bodyPr wrap="square" rtlCol="0">
              <a:spAutoFit/>
            </a:bodyPr>
            <a:lstStyle/>
            <a:p>
              <a:r>
                <a:rPr lang="en-US" sz="1100" dirty="0">
                  <a:solidFill>
                    <a:srgbClr val="002E97"/>
                  </a:solidFill>
                  <a:latin typeface="Arial" panose="020B0604020202020204" pitchFamily="34" charset="0"/>
                  <a:cs typeface="Arial" panose="020B0604020202020204" pitchFamily="34" charset="0"/>
                </a:rPr>
                <a:t>Existing vertical survey control mark</a:t>
              </a:r>
            </a:p>
          </p:txBody>
        </p:sp>
        <p:sp>
          <p:nvSpPr>
            <p:cNvPr id="8" name="TextBox 7">
              <a:extLst>
                <a:ext uri="{FF2B5EF4-FFF2-40B4-BE49-F238E27FC236}">
                  <a16:creationId xmlns:a16="http://schemas.microsoft.com/office/drawing/2014/main" id="{A646B7D7-AD53-4412-A2D5-3B2E60DAAD18}"/>
                </a:ext>
              </a:extLst>
            </p:cNvPr>
            <p:cNvSpPr txBox="1"/>
            <p:nvPr/>
          </p:nvSpPr>
          <p:spPr>
            <a:xfrm>
              <a:off x="5960865" y="4605854"/>
              <a:ext cx="1757197" cy="261610"/>
            </a:xfrm>
            <a:prstGeom prst="rect">
              <a:avLst/>
            </a:prstGeom>
            <a:noFill/>
          </p:spPr>
          <p:txBody>
            <a:bodyPr wrap="square" rtlCol="0">
              <a:spAutoFit/>
            </a:bodyPr>
            <a:lstStyle/>
            <a:p>
              <a:r>
                <a:rPr lang="en-US" sz="1100" dirty="0">
                  <a:solidFill>
                    <a:srgbClr val="002E97"/>
                  </a:solidFill>
                  <a:latin typeface="Arial" panose="020B0604020202020204" pitchFamily="34" charset="0"/>
                  <a:cs typeface="Arial" panose="020B0604020202020204" pitchFamily="34" charset="0"/>
                </a:rPr>
                <a:t>New survey control mark</a:t>
              </a:r>
            </a:p>
          </p:txBody>
        </p:sp>
      </p:grpSp>
      <p:grpSp>
        <p:nvGrpSpPr>
          <p:cNvPr id="9" name="Group 8">
            <a:extLst>
              <a:ext uri="{FF2B5EF4-FFF2-40B4-BE49-F238E27FC236}">
                <a16:creationId xmlns:a16="http://schemas.microsoft.com/office/drawing/2014/main" id="{FC995F59-98A7-4C5B-992F-70E351E9E05C}"/>
              </a:ext>
            </a:extLst>
          </p:cNvPr>
          <p:cNvGrpSpPr>
            <a:grpSpLocks noChangeAspect="1"/>
          </p:cNvGrpSpPr>
          <p:nvPr/>
        </p:nvGrpSpPr>
        <p:grpSpPr>
          <a:xfrm>
            <a:off x="5566513" y="1297505"/>
            <a:ext cx="3119914" cy="2972021"/>
            <a:chOff x="2280225" y="870115"/>
            <a:chExt cx="3314573" cy="3268206"/>
          </a:xfrm>
        </p:grpSpPr>
        <p:sp>
          <p:nvSpPr>
            <p:cNvPr id="10" name="TextBox 9">
              <a:extLst>
                <a:ext uri="{FF2B5EF4-FFF2-40B4-BE49-F238E27FC236}">
                  <a16:creationId xmlns:a16="http://schemas.microsoft.com/office/drawing/2014/main" id="{D46C866B-C6FF-401B-93E9-D8615F7AD5A5}"/>
                </a:ext>
              </a:extLst>
            </p:cNvPr>
            <p:cNvSpPr txBox="1"/>
            <p:nvPr/>
          </p:nvSpPr>
          <p:spPr>
            <a:xfrm rot="18294379">
              <a:off x="3174533" y="890389"/>
              <a:ext cx="1412863" cy="1372315"/>
            </a:xfrm>
            <a:prstGeom prst="rect">
              <a:avLst/>
            </a:prstGeom>
            <a:noFill/>
          </p:spPr>
          <p:txBody>
            <a:bodyPr wrap="square" rtlCol="0">
              <a:prstTxWarp prst="textCircle">
                <a:avLst>
                  <a:gd name="adj" fmla="val 17123347"/>
                </a:avLst>
              </a:prstTxWarp>
              <a:spAutoFit/>
            </a:bodyPr>
            <a:lstStyle/>
            <a:p>
              <a:r>
                <a:rPr lang="en-US" dirty="0">
                  <a:solidFill>
                    <a:srgbClr val="002E97"/>
                  </a:solidFill>
                  <a:latin typeface="Arial" panose="020B0604020202020204" pitchFamily="34" charset="0"/>
                  <a:cs typeface="Arial" panose="020B0604020202020204" pitchFamily="34" charset="0"/>
                </a:rPr>
                <a:t>30km radius</a:t>
              </a:r>
            </a:p>
          </p:txBody>
        </p:sp>
        <p:grpSp>
          <p:nvGrpSpPr>
            <p:cNvPr id="12" name="Group 11">
              <a:extLst>
                <a:ext uri="{FF2B5EF4-FFF2-40B4-BE49-F238E27FC236}">
                  <a16:creationId xmlns:a16="http://schemas.microsoft.com/office/drawing/2014/main" id="{0EC10FC7-A715-404B-BEE4-A9FEDF5CBFE3}"/>
                </a:ext>
              </a:extLst>
            </p:cNvPr>
            <p:cNvGrpSpPr/>
            <p:nvPr/>
          </p:nvGrpSpPr>
          <p:grpSpPr>
            <a:xfrm>
              <a:off x="2280225" y="952000"/>
              <a:ext cx="3314573" cy="3186321"/>
              <a:chOff x="2280225" y="952000"/>
              <a:chExt cx="3314573" cy="3186321"/>
            </a:xfrm>
          </p:grpSpPr>
          <p:sp>
            <p:nvSpPr>
              <p:cNvPr id="13" name="Oval 12">
                <a:extLst>
                  <a:ext uri="{FF2B5EF4-FFF2-40B4-BE49-F238E27FC236}">
                    <a16:creationId xmlns:a16="http://schemas.microsoft.com/office/drawing/2014/main" id="{8C6B9FEF-62AB-45AD-9658-94AEA5C53F43}"/>
                  </a:ext>
                </a:extLst>
              </p:cNvPr>
              <p:cNvSpPr/>
              <p:nvPr/>
            </p:nvSpPr>
            <p:spPr>
              <a:xfrm>
                <a:off x="3296018" y="2915213"/>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72E4F8F2-0026-4E08-8857-592A78019009}"/>
                  </a:ext>
                </a:extLst>
              </p:cNvPr>
              <p:cNvSpPr/>
              <p:nvPr/>
            </p:nvSpPr>
            <p:spPr>
              <a:xfrm>
                <a:off x="2280225" y="2696867"/>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A78BB416-A2D5-44D8-84D2-F8EB90E80824}"/>
                  </a:ext>
                </a:extLst>
              </p:cNvPr>
              <p:cNvSpPr/>
              <p:nvPr/>
            </p:nvSpPr>
            <p:spPr>
              <a:xfrm>
                <a:off x="2580612" y="1683751"/>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70981426-7FD0-45CE-8105-99390AB4D041}"/>
                  </a:ext>
                </a:extLst>
              </p:cNvPr>
              <p:cNvSpPr/>
              <p:nvPr/>
            </p:nvSpPr>
            <p:spPr>
              <a:xfrm>
                <a:off x="3308191" y="2080813"/>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0EA94019-4640-41F9-B8A9-A33CE8F4F2B5}"/>
                  </a:ext>
                </a:extLst>
              </p:cNvPr>
              <p:cNvSpPr/>
              <p:nvPr/>
            </p:nvSpPr>
            <p:spPr>
              <a:xfrm>
                <a:off x="4371690" y="2080813"/>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A20DBD62-DCE2-4792-9384-0D47F72D56D4}"/>
                  </a:ext>
                </a:extLst>
              </p:cNvPr>
              <p:cNvSpPr/>
              <p:nvPr/>
            </p:nvSpPr>
            <p:spPr>
              <a:xfrm>
                <a:off x="4081653" y="1369645"/>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B6867430-0C72-429C-9141-8B8BB2FA898C}"/>
                  </a:ext>
                </a:extLst>
              </p:cNvPr>
              <p:cNvSpPr/>
              <p:nvPr/>
            </p:nvSpPr>
            <p:spPr>
              <a:xfrm>
                <a:off x="3269410" y="952000"/>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7F007240-C482-460E-82FA-24EFE583DF77}"/>
                  </a:ext>
                </a:extLst>
              </p:cNvPr>
              <p:cNvSpPr/>
              <p:nvPr/>
            </p:nvSpPr>
            <p:spPr>
              <a:xfrm>
                <a:off x="3818143" y="150073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3DFC2BED-3F45-4C75-A574-D08B5759E83F}"/>
                  </a:ext>
                </a:extLst>
              </p:cNvPr>
              <p:cNvSpPr/>
              <p:nvPr/>
            </p:nvSpPr>
            <p:spPr>
              <a:xfrm>
                <a:off x="4630386" y="1918378"/>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FF077C8A-9467-4814-8989-73296A90D3DE}"/>
                  </a:ext>
                </a:extLst>
              </p:cNvPr>
              <p:cNvSpPr/>
              <p:nvPr/>
            </p:nvSpPr>
            <p:spPr>
              <a:xfrm>
                <a:off x="3170375" y="2997378"/>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0BACCC2-99A2-459C-9AC7-DEC63A39D6C3}"/>
                  </a:ext>
                </a:extLst>
              </p:cNvPr>
              <p:cNvSpPr/>
              <p:nvPr/>
            </p:nvSpPr>
            <p:spPr>
              <a:xfrm>
                <a:off x="4920423" y="262569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0AF4CAEB-98EC-4CF6-A4F4-7D04F5C5E97A}"/>
                  </a:ext>
                </a:extLst>
              </p:cNvPr>
              <p:cNvSpPr/>
              <p:nvPr/>
            </p:nvSpPr>
            <p:spPr>
              <a:xfrm>
                <a:off x="3845446" y="3458651"/>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C33DBE93-49EB-49C8-8EF9-AC2853911491}"/>
                  </a:ext>
                </a:extLst>
              </p:cNvPr>
              <p:cNvSpPr/>
              <p:nvPr/>
            </p:nvSpPr>
            <p:spPr>
              <a:xfrm>
                <a:off x="3860678" y="2625692"/>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C1E842C9-9BB7-4884-8F76-B54ED0F167D5}"/>
                  </a:ext>
                </a:extLst>
              </p:cNvPr>
              <p:cNvSpPr/>
              <p:nvPr/>
            </p:nvSpPr>
            <p:spPr>
              <a:xfrm>
                <a:off x="3125871" y="2232484"/>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14AD3319-290F-419C-ABC3-16E89AA6901A}"/>
                  </a:ext>
                </a:extLst>
              </p:cNvPr>
              <p:cNvSpPr/>
              <p:nvPr/>
            </p:nvSpPr>
            <p:spPr>
              <a:xfrm>
                <a:off x="2828958" y="3241100"/>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5C992421-6F56-483E-A2B4-0B92F6BE9918}"/>
                  </a:ext>
                </a:extLst>
              </p:cNvPr>
              <p:cNvSpPr/>
              <p:nvPr/>
            </p:nvSpPr>
            <p:spPr>
              <a:xfrm>
                <a:off x="4831686" y="2360684"/>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3255122E-4F40-41DF-90EE-3E7208A00B0D}"/>
                  </a:ext>
                </a:extLst>
              </p:cNvPr>
              <p:cNvSpPr/>
              <p:nvPr/>
            </p:nvSpPr>
            <p:spPr>
              <a:xfrm>
                <a:off x="3891580" y="1827889"/>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1A5501A3-FFAB-4C34-BF78-B53C9C70AEDC}"/>
                  </a:ext>
                </a:extLst>
              </p:cNvPr>
              <p:cNvSpPr/>
              <p:nvPr/>
            </p:nvSpPr>
            <p:spPr>
              <a:xfrm>
                <a:off x="4366875" y="2134982"/>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64FC8E3F-4F34-4CF3-8EA9-7F16C74DD612}"/>
                  </a:ext>
                </a:extLst>
              </p:cNvPr>
              <p:cNvSpPr/>
              <p:nvPr/>
            </p:nvSpPr>
            <p:spPr>
              <a:xfrm>
                <a:off x="3359815" y="1790183"/>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ABE401FB-E21A-4751-9464-4D240FFC805E}"/>
                  </a:ext>
                </a:extLst>
              </p:cNvPr>
              <p:cNvSpPr/>
              <p:nvPr/>
            </p:nvSpPr>
            <p:spPr>
              <a:xfrm>
                <a:off x="3098800" y="2584114"/>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28AA8CA9-5FCC-4BDE-A803-C41FF8481196}"/>
                  </a:ext>
                </a:extLst>
              </p:cNvPr>
              <p:cNvSpPr/>
              <p:nvPr/>
            </p:nvSpPr>
            <p:spPr>
              <a:xfrm>
                <a:off x="3828759" y="3124108"/>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58A6C247-6C4F-4317-963D-87E4A1450092}"/>
                  </a:ext>
                </a:extLst>
              </p:cNvPr>
              <p:cNvSpPr/>
              <p:nvPr/>
            </p:nvSpPr>
            <p:spPr>
              <a:xfrm>
                <a:off x="3820837" y="2314742"/>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08835B3D-1151-4A58-97DD-E43B26C302CF}"/>
                  </a:ext>
                </a:extLst>
              </p:cNvPr>
              <p:cNvSpPr/>
              <p:nvPr/>
            </p:nvSpPr>
            <p:spPr>
              <a:xfrm>
                <a:off x="4387654" y="3066915"/>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78447753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How to use OPUS?</a:t>
            </a:r>
            <a:endParaRPr sz="3000" b="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7E9CDB6-739F-4979-BA7C-F3D99185592D}"/>
              </a:ext>
            </a:extLst>
          </p:cNvPr>
          <p:cNvSpPr txBox="1"/>
          <p:nvPr/>
        </p:nvSpPr>
        <p:spPr>
          <a:xfrm>
            <a:off x="1807141" y="1859629"/>
            <a:ext cx="5529717"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342900" lvl="4" indent="-342900">
              <a:buFont typeface="+mj-lt"/>
              <a:buAutoNum type="arabicPeriod"/>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Upload your data file</a:t>
            </a:r>
          </a:p>
          <a:p>
            <a:pPr marL="342900" lvl="4" indent="-342900">
              <a:buFont typeface="+mj-lt"/>
              <a:buAutoNum type="arabicPeriod"/>
            </a:pP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342900" lvl="4" indent="-342900">
              <a:buFont typeface="+mj-lt"/>
              <a:buAutoNum type="arabicPeriod"/>
            </a:pPr>
            <a:r>
              <a:rPr lang="en-US" dirty="0">
                <a:solidFill>
                  <a:srgbClr val="002E97"/>
                </a:solidFill>
                <a:latin typeface="Arial" panose="020B0604020202020204" pitchFamily="34" charset="0"/>
                <a:cs typeface="Arial" panose="020B0604020202020204" pitchFamily="34" charset="0"/>
              </a:rPr>
              <a:t>Select the antenna used</a:t>
            </a:r>
          </a:p>
          <a:p>
            <a:pPr marL="342900" lvl="4" indent="-342900">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lvl="4" indent="-342900">
              <a:buFont typeface="+mj-lt"/>
              <a:buAutoNum type="arabicPeriod"/>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Enter your Antenna Reference Point (ARP) height</a:t>
            </a:r>
          </a:p>
          <a:p>
            <a:pPr marL="342900" lvl="4" indent="-342900">
              <a:buFont typeface="+mj-lt"/>
              <a:buAutoNum type="arabicPeriod"/>
            </a:pP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342900" lvl="4" indent="-342900">
              <a:buFont typeface="+mj-lt"/>
              <a:buAutoNum type="arabicPeriod"/>
            </a:pPr>
            <a:r>
              <a:rPr lang="en-US" dirty="0">
                <a:solidFill>
                  <a:srgbClr val="002E97"/>
                </a:solidFill>
                <a:latin typeface="Arial" panose="020B0604020202020204" pitchFamily="34" charset="0"/>
                <a:cs typeface="Arial" panose="020B0604020202020204" pitchFamily="34" charset="0"/>
              </a:rPr>
              <a:t>Enter your email</a:t>
            </a:r>
          </a:p>
          <a:p>
            <a:pPr marL="342900" lvl="4" indent="-342900">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lvl="4" indent="-342900">
              <a:buFont typeface="+mj-lt"/>
              <a:buAutoNum type="arabicPeriod"/>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Select additional options</a:t>
            </a:r>
          </a:p>
        </p:txBody>
      </p:sp>
      <p:sp>
        <p:nvSpPr>
          <p:cNvPr id="4" name="Rectangle 3">
            <a:extLst>
              <a:ext uri="{FF2B5EF4-FFF2-40B4-BE49-F238E27FC236}">
                <a16:creationId xmlns:a16="http://schemas.microsoft.com/office/drawing/2014/main" id="{C101D1D9-25FF-4695-A143-67816FC0220A}"/>
              </a:ext>
            </a:extLst>
          </p:cNvPr>
          <p:cNvSpPr/>
          <p:nvPr/>
        </p:nvSpPr>
        <p:spPr>
          <a:xfrm>
            <a:off x="1176867" y="1217793"/>
            <a:ext cx="1544012" cy="369332"/>
          </a:xfrm>
          <a:prstGeom prst="rect">
            <a:avLst/>
          </a:prstGeom>
        </p:spPr>
        <p:txBody>
          <a:bodyPr wrap="none">
            <a:spAutoFit/>
          </a:bodyPr>
          <a:lstStyle/>
          <a:p>
            <a:r>
              <a:rPr lang="en-US" dirty="0">
                <a:solidFill>
                  <a:srgbClr val="002E97"/>
                </a:solidFill>
                <a:latin typeface="Arial" panose="020B0604020202020204" pitchFamily="34" charset="0"/>
                <a:cs typeface="Arial" panose="020B0604020202020204" pitchFamily="34" charset="0"/>
              </a:rPr>
              <a:t>5 Easy Steps</a:t>
            </a:r>
          </a:p>
        </p:txBody>
      </p:sp>
    </p:spTree>
    <p:extLst>
      <p:ext uri="{BB962C8B-B14F-4D97-AF65-F5344CB8AC3E}">
        <p14:creationId xmlns:p14="http://schemas.microsoft.com/office/powerpoint/2010/main" val="246708388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Requirements for Vertical Control</a:t>
            </a:r>
            <a:endParaRPr sz="3000" dirty="0">
              <a:solidFill>
                <a:srgbClr val="002E97"/>
              </a:solidFill>
              <a:latin typeface="Arial" panose="020B0604020202020204" pitchFamily="34" charset="0"/>
              <a:cs typeface="Arial" panose="020B0604020202020204" pitchFamily="34" charset="0"/>
            </a:endParaRPr>
          </a:p>
        </p:txBody>
      </p:sp>
      <p:sp>
        <p:nvSpPr>
          <p:cNvPr id="36" name="Content Placeholder 2">
            <a:extLst>
              <a:ext uri="{FF2B5EF4-FFF2-40B4-BE49-F238E27FC236}">
                <a16:creationId xmlns:a16="http://schemas.microsoft.com/office/drawing/2014/main" id="{7F900A82-CCD5-427F-8925-660DF3223300}"/>
              </a:ext>
            </a:extLst>
          </p:cNvPr>
          <p:cNvSpPr txBox="1">
            <a:spLocks/>
          </p:cNvSpPr>
          <p:nvPr/>
        </p:nvSpPr>
        <p:spPr>
          <a:xfrm>
            <a:off x="457200" y="1200150"/>
            <a:ext cx="8442356" cy="507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How many valid vertical control marks would you need* at a 30 km spacing?</a:t>
            </a:r>
          </a:p>
          <a:p>
            <a:pPr hangingPunct="1"/>
            <a:endParaRPr lang="en-US" sz="1800" dirty="0">
              <a:solidFill>
                <a:srgbClr val="002E97"/>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C0B8F2DF-51C0-47E6-8841-BAFF3034255C}"/>
              </a:ext>
            </a:extLst>
          </p:cNvPr>
          <p:cNvSpPr txBox="1"/>
          <p:nvPr/>
        </p:nvSpPr>
        <p:spPr>
          <a:xfrm>
            <a:off x="7193814" y="1554004"/>
            <a:ext cx="1353181" cy="307777"/>
          </a:xfrm>
          <a:prstGeom prst="rect">
            <a:avLst/>
          </a:prstGeom>
          <a:noFill/>
        </p:spPr>
        <p:txBody>
          <a:bodyPr wrap="square" rtlCol="0">
            <a:spAutoFit/>
          </a:bodyPr>
          <a:lstStyle/>
          <a:p>
            <a:r>
              <a:rPr lang="en-US" sz="1400" dirty="0">
                <a:solidFill>
                  <a:srgbClr val="002E97"/>
                </a:solidFill>
                <a:latin typeface="Arial" panose="020B0604020202020204" pitchFamily="34" charset="0"/>
                <a:cs typeface="Arial" panose="020B0604020202020204" pitchFamily="34" charset="0"/>
              </a:rPr>
              <a:t>*At a minimum</a:t>
            </a:r>
          </a:p>
        </p:txBody>
      </p:sp>
      <p:grpSp>
        <p:nvGrpSpPr>
          <p:cNvPr id="2" name="Group 1">
            <a:extLst>
              <a:ext uri="{FF2B5EF4-FFF2-40B4-BE49-F238E27FC236}">
                <a16:creationId xmlns:a16="http://schemas.microsoft.com/office/drawing/2014/main" id="{E0926B43-F4DE-4748-9711-41EE29E673E2}"/>
              </a:ext>
            </a:extLst>
          </p:cNvPr>
          <p:cNvGrpSpPr/>
          <p:nvPr/>
        </p:nvGrpSpPr>
        <p:grpSpPr>
          <a:xfrm>
            <a:off x="5829023" y="4105719"/>
            <a:ext cx="3231850" cy="641741"/>
            <a:chOff x="5829023" y="4105719"/>
            <a:chExt cx="3231850" cy="641741"/>
          </a:xfrm>
        </p:grpSpPr>
        <p:sp>
          <p:nvSpPr>
            <p:cNvPr id="38" name="Oval 37">
              <a:extLst>
                <a:ext uri="{FF2B5EF4-FFF2-40B4-BE49-F238E27FC236}">
                  <a16:creationId xmlns:a16="http://schemas.microsoft.com/office/drawing/2014/main" id="{23DD7697-9B8C-447E-B743-AF1F884433F2}"/>
                </a:ext>
              </a:extLst>
            </p:cNvPr>
            <p:cNvSpPr/>
            <p:nvPr/>
          </p:nvSpPr>
          <p:spPr>
            <a:xfrm>
              <a:off x="5829023" y="4189780"/>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81188C67-3F05-482E-B036-14351F26EE43}"/>
                </a:ext>
              </a:extLst>
            </p:cNvPr>
            <p:cNvSpPr/>
            <p:nvPr/>
          </p:nvSpPr>
          <p:spPr>
            <a:xfrm>
              <a:off x="5836579" y="4533970"/>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04C484B5-27DE-4A69-8750-D49A0B77392E}"/>
                </a:ext>
              </a:extLst>
            </p:cNvPr>
            <p:cNvSpPr txBox="1"/>
            <p:nvPr/>
          </p:nvSpPr>
          <p:spPr>
            <a:xfrm>
              <a:off x="6012087" y="4105719"/>
              <a:ext cx="3048786" cy="307777"/>
            </a:xfrm>
            <a:prstGeom prst="rect">
              <a:avLst/>
            </a:prstGeom>
            <a:noFill/>
          </p:spPr>
          <p:txBody>
            <a:bodyPr wrap="square" rtlCol="0">
              <a:spAutoFit/>
            </a:bodyPr>
            <a:lstStyle/>
            <a:p>
              <a:r>
                <a:rPr lang="en-US" sz="1400" dirty="0">
                  <a:solidFill>
                    <a:srgbClr val="002E97"/>
                  </a:solidFill>
                  <a:latin typeface="Arial" panose="020B0604020202020204" pitchFamily="34" charset="0"/>
                  <a:cs typeface="Arial" panose="020B0604020202020204" pitchFamily="34" charset="0"/>
                </a:rPr>
                <a:t>Existing vertical survey control mark</a:t>
              </a:r>
            </a:p>
          </p:txBody>
        </p:sp>
        <p:sp>
          <p:nvSpPr>
            <p:cNvPr id="41" name="TextBox 40">
              <a:extLst>
                <a:ext uri="{FF2B5EF4-FFF2-40B4-BE49-F238E27FC236}">
                  <a16:creationId xmlns:a16="http://schemas.microsoft.com/office/drawing/2014/main" id="{E6A2BA72-138A-4239-8B42-E50A69DA17D5}"/>
                </a:ext>
              </a:extLst>
            </p:cNvPr>
            <p:cNvSpPr txBox="1"/>
            <p:nvPr/>
          </p:nvSpPr>
          <p:spPr>
            <a:xfrm>
              <a:off x="6012087" y="4439683"/>
              <a:ext cx="2829414" cy="307777"/>
            </a:xfrm>
            <a:prstGeom prst="rect">
              <a:avLst/>
            </a:prstGeom>
            <a:noFill/>
          </p:spPr>
          <p:txBody>
            <a:bodyPr wrap="square" rtlCol="0">
              <a:spAutoFit/>
            </a:bodyPr>
            <a:lstStyle/>
            <a:p>
              <a:r>
                <a:rPr lang="en-US" sz="1400" dirty="0">
                  <a:solidFill>
                    <a:srgbClr val="002E97"/>
                  </a:solidFill>
                  <a:latin typeface="Arial" panose="020B0604020202020204" pitchFamily="34" charset="0"/>
                  <a:cs typeface="Arial" panose="020B0604020202020204" pitchFamily="34" charset="0"/>
                </a:rPr>
                <a:t>New survey control mark</a:t>
              </a:r>
            </a:p>
          </p:txBody>
        </p:sp>
      </p:grpSp>
      <p:grpSp>
        <p:nvGrpSpPr>
          <p:cNvPr id="42" name="Group 41">
            <a:extLst>
              <a:ext uri="{FF2B5EF4-FFF2-40B4-BE49-F238E27FC236}">
                <a16:creationId xmlns:a16="http://schemas.microsoft.com/office/drawing/2014/main" id="{BC498C39-B133-4C7B-9B81-FE375AA799D4}"/>
              </a:ext>
            </a:extLst>
          </p:cNvPr>
          <p:cNvGrpSpPr/>
          <p:nvPr/>
        </p:nvGrpSpPr>
        <p:grpSpPr>
          <a:xfrm>
            <a:off x="2280225" y="1737371"/>
            <a:ext cx="3314573" cy="3268206"/>
            <a:chOff x="2280225" y="870115"/>
            <a:chExt cx="3314573" cy="3268206"/>
          </a:xfrm>
        </p:grpSpPr>
        <p:sp>
          <p:nvSpPr>
            <p:cNvPr id="43" name="TextBox 42">
              <a:extLst>
                <a:ext uri="{FF2B5EF4-FFF2-40B4-BE49-F238E27FC236}">
                  <a16:creationId xmlns:a16="http://schemas.microsoft.com/office/drawing/2014/main" id="{5210D581-6E86-48F6-916D-D3A82FE06F7D}"/>
                </a:ext>
              </a:extLst>
            </p:cNvPr>
            <p:cNvSpPr txBox="1"/>
            <p:nvPr/>
          </p:nvSpPr>
          <p:spPr>
            <a:xfrm rot="18294379">
              <a:off x="3174533" y="890389"/>
              <a:ext cx="1412863" cy="1372315"/>
            </a:xfrm>
            <a:prstGeom prst="rect">
              <a:avLst/>
            </a:prstGeom>
            <a:noFill/>
          </p:spPr>
          <p:txBody>
            <a:bodyPr wrap="square" rtlCol="0">
              <a:prstTxWarp prst="textCircle">
                <a:avLst>
                  <a:gd name="adj" fmla="val 17123347"/>
                </a:avLst>
              </a:prstTxWarp>
              <a:spAutoFit/>
            </a:bodyPr>
            <a:lstStyle/>
            <a:p>
              <a:r>
                <a:rPr lang="en-US" dirty="0">
                  <a:solidFill>
                    <a:srgbClr val="002E97"/>
                  </a:solidFill>
                  <a:latin typeface="Arial" panose="020B0604020202020204" pitchFamily="34" charset="0"/>
                  <a:cs typeface="Arial" panose="020B0604020202020204" pitchFamily="34" charset="0"/>
                </a:rPr>
                <a:t>30km radius</a:t>
              </a:r>
            </a:p>
          </p:txBody>
        </p:sp>
        <p:grpSp>
          <p:nvGrpSpPr>
            <p:cNvPr id="44" name="Group 43">
              <a:extLst>
                <a:ext uri="{FF2B5EF4-FFF2-40B4-BE49-F238E27FC236}">
                  <a16:creationId xmlns:a16="http://schemas.microsoft.com/office/drawing/2014/main" id="{943474CE-DD34-4691-8AE2-6691D3B1E086}"/>
                </a:ext>
              </a:extLst>
            </p:cNvPr>
            <p:cNvGrpSpPr/>
            <p:nvPr/>
          </p:nvGrpSpPr>
          <p:grpSpPr>
            <a:xfrm>
              <a:off x="2280225" y="952000"/>
              <a:ext cx="3314573" cy="3186321"/>
              <a:chOff x="2280225" y="952000"/>
              <a:chExt cx="3314573" cy="3186321"/>
            </a:xfrm>
          </p:grpSpPr>
          <p:sp>
            <p:nvSpPr>
              <p:cNvPr id="45" name="Oval 44">
                <a:extLst>
                  <a:ext uri="{FF2B5EF4-FFF2-40B4-BE49-F238E27FC236}">
                    <a16:creationId xmlns:a16="http://schemas.microsoft.com/office/drawing/2014/main" id="{0DEECE04-029E-4C40-A170-EC96B12C2E94}"/>
                  </a:ext>
                </a:extLst>
              </p:cNvPr>
              <p:cNvSpPr/>
              <p:nvPr/>
            </p:nvSpPr>
            <p:spPr>
              <a:xfrm>
                <a:off x="3296018" y="2915213"/>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7FF34B33-6008-4362-821D-BE56861228F1}"/>
                  </a:ext>
                </a:extLst>
              </p:cNvPr>
              <p:cNvSpPr/>
              <p:nvPr/>
            </p:nvSpPr>
            <p:spPr>
              <a:xfrm>
                <a:off x="2280225" y="2696867"/>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3AA7CCC6-63F3-42BE-BD1C-969885A27B38}"/>
                  </a:ext>
                </a:extLst>
              </p:cNvPr>
              <p:cNvSpPr/>
              <p:nvPr/>
            </p:nvSpPr>
            <p:spPr>
              <a:xfrm>
                <a:off x="2580612" y="1683751"/>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2D3E11BF-CBFE-4F0C-A429-A06831BC0512}"/>
                  </a:ext>
                </a:extLst>
              </p:cNvPr>
              <p:cNvSpPr/>
              <p:nvPr/>
            </p:nvSpPr>
            <p:spPr>
              <a:xfrm>
                <a:off x="3308191" y="2080813"/>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B099E8CB-D983-42F0-AF37-38B42B0E9DF9}"/>
                  </a:ext>
                </a:extLst>
              </p:cNvPr>
              <p:cNvSpPr/>
              <p:nvPr/>
            </p:nvSpPr>
            <p:spPr>
              <a:xfrm>
                <a:off x="4371690" y="2080813"/>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86D3413C-8E3D-45CC-BEE3-06080F836257}"/>
                  </a:ext>
                </a:extLst>
              </p:cNvPr>
              <p:cNvSpPr/>
              <p:nvPr/>
            </p:nvSpPr>
            <p:spPr>
              <a:xfrm>
                <a:off x="4081653" y="1369645"/>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4CE69C41-7A44-4832-9097-AA24627DDB3A}"/>
                  </a:ext>
                </a:extLst>
              </p:cNvPr>
              <p:cNvSpPr/>
              <p:nvPr/>
            </p:nvSpPr>
            <p:spPr>
              <a:xfrm>
                <a:off x="3269410" y="952000"/>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DC53C742-4CF5-47EE-8B9F-F239B95F3FC5}"/>
                  </a:ext>
                </a:extLst>
              </p:cNvPr>
              <p:cNvSpPr/>
              <p:nvPr/>
            </p:nvSpPr>
            <p:spPr>
              <a:xfrm>
                <a:off x="3818143" y="150073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97A504E6-351D-47FA-B64D-44B8E4CE0D10}"/>
                  </a:ext>
                </a:extLst>
              </p:cNvPr>
              <p:cNvSpPr/>
              <p:nvPr/>
            </p:nvSpPr>
            <p:spPr>
              <a:xfrm>
                <a:off x="4630386" y="1918378"/>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CAAB8382-4915-4FA1-A1E1-51DCD3B61122}"/>
                  </a:ext>
                </a:extLst>
              </p:cNvPr>
              <p:cNvSpPr/>
              <p:nvPr/>
            </p:nvSpPr>
            <p:spPr>
              <a:xfrm>
                <a:off x="3170375" y="2997378"/>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3DDC9A12-60EA-44E3-A90E-8C2BD91911D8}"/>
                  </a:ext>
                </a:extLst>
              </p:cNvPr>
              <p:cNvSpPr/>
              <p:nvPr/>
            </p:nvSpPr>
            <p:spPr>
              <a:xfrm>
                <a:off x="4920423" y="262569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A0E52B45-5F1B-4AE6-BB4C-7789EADBDD57}"/>
                  </a:ext>
                </a:extLst>
              </p:cNvPr>
              <p:cNvSpPr/>
              <p:nvPr/>
            </p:nvSpPr>
            <p:spPr>
              <a:xfrm>
                <a:off x="3845446" y="3458651"/>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7" name="Oval 56">
                <a:extLst>
                  <a:ext uri="{FF2B5EF4-FFF2-40B4-BE49-F238E27FC236}">
                    <a16:creationId xmlns:a16="http://schemas.microsoft.com/office/drawing/2014/main" id="{17E7CE74-9461-4BB4-97B1-C7BCF4767018}"/>
                  </a:ext>
                </a:extLst>
              </p:cNvPr>
              <p:cNvSpPr/>
              <p:nvPr/>
            </p:nvSpPr>
            <p:spPr>
              <a:xfrm>
                <a:off x="3860678" y="2625692"/>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8" name="Oval 57">
                <a:extLst>
                  <a:ext uri="{FF2B5EF4-FFF2-40B4-BE49-F238E27FC236}">
                    <a16:creationId xmlns:a16="http://schemas.microsoft.com/office/drawing/2014/main" id="{F6DD652D-80C6-42E1-809F-3E0DC5F8A9E2}"/>
                  </a:ext>
                </a:extLst>
              </p:cNvPr>
              <p:cNvSpPr/>
              <p:nvPr/>
            </p:nvSpPr>
            <p:spPr>
              <a:xfrm>
                <a:off x="3125871" y="2232484"/>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9" name="Oval 58">
                <a:extLst>
                  <a:ext uri="{FF2B5EF4-FFF2-40B4-BE49-F238E27FC236}">
                    <a16:creationId xmlns:a16="http://schemas.microsoft.com/office/drawing/2014/main" id="{86FCEB6F-6D7E-443D-84D1-35EED3BA4EBB}"/>
                  </a:ext>
                </a:extLst>
              </p:cNvPr>
              <p:cNvSpPr/>
              <p:nvPr/>
            </p:nvSpPr>
            <p:spPr>
              <a:xfrm>
                <a:off x="2828958" y="3241100"/>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60" name="Oval 59">
                <a:extLst>
                  <a:ext uri="{FF2B5EF4-FFF2-40B4-BE49-F238E27FC236}">
                    <a16:creationId xmlns:a16="http://schemas.microsoft.com/office/drawing/2014/main" id="{03237DC5-C1CF-4960-A779-A55003A5CAF5}"/>
                  </a:ext>
                </a:extLst>
              </p:cNvPr>
              <p:cNvSpPr/>
              <p:nvPr/>
            </p:nvSpPr>
            <p:spPr>
              <a:xfrm>
                <a:off x="4831686" y="2360684"/>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AC02847B-CEC5-4F64-90B5-98D83E97A511}"/>
                  </a:ext>
                </a:extLst>
              </p:cNvPr>
              <p:cNvSpPr/>
              <p:nvPr/>
            </p:nvSpPr>
            <p:spPr>
              <a:xfrm>
                <a:off x="3891580" y="1827889"/>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1E336503-E484-4278-9CBA-CED8F5C95FB2}"/>
                  </a:ext>
                </a:extLst>
              </p:cNvPr>
              <p:cNvSpPr/>
              <p:nvPr/>
            </p:nvSpPr>
            <p:spPr>
              <a:xfrm>
                <a:off x="4366875" y="2134982"/>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B49405AC-12D5-4B6B-87AC-7C28AC79E20C}"/>
                  </a:ext>
                </a:extLst>
              </p:cNvPr>
              <p:cNvSpPr/>
              <p:nvPr/>
            </p:nvSpPr>
            <p:spPr>
              <a:xfrm>
                <a:off x="3359815" y="1790183"/>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D9DF47E2-9D77-459C-B706-B5843675B714}"/>
                  </a:ext>
                </a:extLst>
              </p:cNvPr>
              <p:cNvSpPr/>
              <p:nvPr/>
            </p:nvSpPr>
            <p:spPr>
              <a:xfrm>
                <a:off x="3098800" y="2584114"/>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4353A953-3CA7-4F62-B3B0-70A9B09C68DC}"/>
                  </a:ext>
                </a:extLst>
              </p:cNvPr>
              <p:cNvSpPr/>
              <p:nvPr/>
            </p:nvSpPr>
            <p:spPr>
              <a:xfrm>
                <a:off x="3828759" y="3124108"/>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01699D9F-0B24-428A-994F-CED5F2F0E6CF}"/>
                  </a:ext>
                </a:extLst>
              </p:cNvPr>
              <p:cNvSpPr/>
              <p:nvPr/>
            </p:nvSpPr>
            <p:spPr>
              <a:xfrm>
                <a:off x="3820837" y="2314742"/>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id="{14E7AC4D-2810-415F-8AFD-8EC8C0B55179}"/>
                  </a:ext>
                </a:extLst>
              </p:cNvPr>
              <p:cNvSpPr/>
              <p:nvPr/>
            </p:nvSpPr>
            <p:spPr>
              <a:xfrm>
                <a:off x="4387654" y="3066915"/>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0391524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Requirements for Vertical Control</a:t>
            </a:r>
            <a:endParaRPr sz="3000" dirty="0">
              <a:solidFill>
                <a:srgbClr val="002E97"/>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12D26DF-3430-4B34-B33D-A4403E0B1259}"/>
              </a:ext>
            </a:extLst>
          </p:cNvPr>
          <p:cNvGrpSpPr/>
          <p:nvPr/>
        </p:nvGrpSpPr>
        <p:grpSpPr>
          <a:xfrm>
            <a:off x="2280225" y="1737371"/>
            <a:ext cx="3314573" cy="3268206"/>
            <a:chOff x="2280225" y="870115"/>
            <a:chExt cx="3314573" cy="3268206"/>
          </a:xfrm>
        </p:grpSpPr>
        <p:sp>
          <p:nvSpPr>
            <p:cNvPr id="4" name="TextBox 3">
              <a:extLst>
                <a:ext uri="{FF2B5EF4-FFF2-40B4-BE49-F238E27FC236}">
                  <a16:creationId xmlns:a16="http://schemas.microsoft.com/office/drawing/2014/main" id="{ABFDD581-97E2-4955-9035-F91C5B68C26F}"/>
                </a:ext>
              </a:extLst>
            </p:cNvPr>
            <p:cNvSpPr txBox="1"/>
            <p:nvPr/>
          </p:nvSpPr>
          <p:spPr>
            <a:xfrm rot="18294379">
              <a:off x="3174533" y="890389"/>
              <a:ext cx="1412863" cy="1372315"/>
            </a:xfrm>
            <a:prstGeom prst="rect">
              <a:avLst/>
            </a:prstGeom>
            <a:noFill/>
          </p:spPr>
          <p:txBody>
            <a:bodyPr wrap="square" rtlCol="0">
              <a:prstTxWarp prst="textCircle">
                <a:avLst>
                  <a:gd name="adj" fmla="val 17123347"/>
                </a:avLst>
              </a:prstTxWarp>
              <a:spAutoFit/>
            </a:bodyPr>
            <a:lstStyle/>
            <a:p>
              <a:r>
                <a:rPr lang="en-US" dirty="0">
                  <a:solidFill>
                    <a:srgbClr val="002E97"/>
                  </a:solidFill>
                  <a:latin typeface="Arial" panose="020B0604020202020204" pitchFamily="34" charset="0"/>
                  <a:cs typeface="Arial" panose="020B0604020202020204" pitchFamily="34" charset="0"/>
                </a:rPr>
                <a:t>30km radius</a:t>
              </a:r>
            </a:p>
          </p:txBody>
        </p:sp>
        <p:sp>
          <p:nvSpPr>
            <p:cNvPr id="5" name="Oval 4">
              <a:extLst>
                <a:ext uri="{FF2B5EF4-FFF2-40B4-BE49-F238E27FC236}">
                  <a16:creationId xmlns:a16="http://schemas.microsoft.com/office/drawing/2014/main" id="{CA896C35-017B-42EC-8B67-5F51A7F52387}"/>
                </a:ext>
              </a:extLst>
            </p:cNvPr>
            <p:cNvSpPr/>
            <p:nvPr/>
          </p:nvSpPr>
          <p:spPr>
            <a:xfrm>
              <a:off x="3296018" y="2915213"/>
              <a:ext cx="1223108" cy="1223108"/>
            </a:xfrm>
            <a:prstGeom prst="ellipse">
              <a:avLst/>
            </a:prstGeom>
            <a:solidFill>
              <a:srgbClr val="FFFF00">
                <a:alpha val="45882"/>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DA4AB997-693C-4F0E-8234-46ABF340C73E}"/>
                </a:ext>
              </a:extLst>
            </p:cNvPr>
            <p:cNvSpPr/>
            <p:nvPr/>
          </p:nvSpPr>
          <p:spPr>
            <a:xfrm>
              <a:off x="2280225" y="2696867"/>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2E0FCEC8-8A01-4067-819F-7FB2D36FD546}"/>
                </a:ext>
              </a:extLst>
            </p:cNvPr>
            <p:cNvSpPr/>
            <p:nvPr/>
          </p:nvSpPr>
          <p:spPr>
            <a:xfrm>
              <a:off x="2580612" y="1683751"/>
              <a:ext cx="1223108" cy="1223108"/>
            </a:xfrm>
            <a:prstGeom prst="ellipse">
              <a:avLst/>
            </a:prstGeom>
            <a:solidFill>
              <a:srgbClr val="FFFF00">
                <a:alpha val="45882"/>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93C82FB5-2DEE-44F8-80E9-0D5382572F5F}"/>
                </a:ext>
              </a:extLst>
            </p:cNvPr>
            <p:cNvSpPr/>
            <p:nvPr/>
          </p:nvSpPr>
          <p:spPr>
            <a:xfrm>
              <a:off x="3308191" y="2080813"/>
              <a:ext cx="1223108" cy="1223108"/>
            </a:xfrm>
            <a:prstGeom prst="ellipse">
              <a:avLst/>
            </a:prstGeom>
            <a:solidFill>
              <a:srgbClr val="FFFF00">
                <a:alpha val="45882"/>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ADB2E29D-5336-457E-9802-8FCEE372958E}"/>
                </a:ext>
              </a:extLst>
            </p:cNvPr>
            <p:cNvSpPr/>
            <p:nvPr/>
          </p:nvSpPr>
          <p:spPr>
            <a:xfrm>
              <a:off x="4371690" y="2080813"/>
              <a:ext cx="1223108" cy="1223108"/>
            </a:xfrm>
            <a:prstGeom prst="ellipse">
              <a:avLst/>
            </a:prstGeom>
            <a:solidFill>
              <a:srgbClr val="FFFF00">
                <a:alpha val="45882"/>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FD2075A3-33AF-41AB-A0FD-0C895591C4DF}"/>
                </a:ext>
              </a:extLst>
            </p:cNvPr>
            <p:cNvSpPr/>
            <p:nvPr/>
          </p:nvSpPr>
          <p:spPr>
            <a:xfrm>
              <a:off x="4081653" y="1369645"/>
              <a:ext cx="1223108" cy="1223108"/>
            </a:xfrm>
            <a:prstGeom prst="ellipse">
              <a:avLst/>
            </a:prstGeom>
            <a:solidFill>
              <a:srgbClr val="FFFF00">
                <a:alpha val="45882"/>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93710818-B62D-417D-AA19-ED407BAB924E}"/>
                </a:ext>
              </a:extLst>
            </p:cNvPr>
            <p:cNvSpPr/>
            <p:nvPr/>
          </p:nvSpPr>
          <p:spPr>
            <a:xfrm>
              <a:off x="3269410" y="952000"/>
              <a:ext cx="1223108" cy="1223108"/>
            </a:xfrm>
            <a:prstGeom prst="ellipse">
              <a:avLst/>
            </a:prstGeom>
            <a:solidFill>
              <a:srgbClr val="FFFF00">
                <a:alpha val="45882"/>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608D7E7A-8607-47E8-A81B-D4B07AC4F172}"/>
                </a:ext>
              </a:extLst>
            </p:cNvPr>
            <p:cNvSpPr/>
            <p:nvPr/>
          </p:nvSpPr>
          <p:spPr>
            <a:xfrm>
              <a:off x="3818143" y="150073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468D3B56-8DB8-4647-BEF7-8600E3868EBC}"/>
                </a:ext>
              </a:extLst>
            </p:cNvPr>
            <p:cNvSpPr/>
            <p:nvPr/>
          </p:nvSpPr>
          <p:spPr>
            <a:xfrm>
              <a:off x="4630386" y="1918378"/>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32F2E2F0-CE49-40F2-B012-DEFE4AAF1917}"/>
                </a:ext>
              </a:extLst>
            </p:cNvPr>
            <p:cNvSpPr/>
            <p:nvPr/>
          </p:nvSpPr>
          <p:spPr>
            <a:xfrm>
              <a:off x="3170375" y="2997378"/>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2902DBE4-B7ED-4D8B-9F2E-DD8A874A6247}"/>
                </a:ext>
              </a:extLst>
            </p:cNvPr>
            <p:cNvSpPr/>
            <p:nvPr/>
          </p:nvSpPr>
          <p:spPr>
            <a:xfrm>
              <a:off x="4920423" y="262569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D444569F-AD66-4F04-B597-34D78239A959}"/>
                </a:ext>
              </a:extLst>
            </p:cNvPr>
            <p:cNvSpPr/>
            <p:nvPr/>
          </p:nvSpPr>
          <p:spPr>
            <a:xfrm>
              <a:off x="3845446" y="3458651"/>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42208941-108B-4757-8BC4-B1D2CE196ED6}"/>
                </a:ext>
              </a:extLst>
            </p:cNvPr>
            <p:cNvSpPr/>
            <p:nvPr/>
          </p:nvSpPr>
          <p:spPr>
            <a:xfrm>
              <a:off x="3860678" y="2625692"/>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D6AB80D6-5C15-406D-A039-4342633838D7}"/>
                </a:ext>
              </a:extLst>
            </p:cNvPr>
            <p:cNvSpPr/>
            <p:nvPr/>
          </p:nvSpPr>
          <p:spPr>
            <a:xfrm>
              <a:off x="3125871" y="2232484"/>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C7A6695E-92BE-4EBE-AAA7-8B18DA7589D5}"/>
                </a:ext>
              </a:extLst>
            </p:cNvPr>
            <p:cNvSpPr/>
            <p:nvPr/>
          </p:nvSpPr>
          <p:spPr>
            <a:xfrm>
              <a:off x="2828958" y="3241100"/>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E453D691-96EE-4358-9924-DBC099E6AA56}"/>
                </a:ext>
              </a:extLst>
            </p:cNvPr>
            <p:cNvSpPr/>
            <p:nvPr/>
          </p:nvSpPr>
          <p:spPr>
            <a:xfrm>
              <a:off x="4831686" y="2360684"/>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9EA7A1E9-D3C6-46A2-96DA-59AE3F3AE706}"/>
                </a:ext>
              </a:extLst>
            </p:cNvPr>
            <p:cNvSpPr/>
            <p:nvPr/>
          </p:nvSpPr>
          <p:spPr>
            <a:xfrm>
              <a:off x="3891580" y="1827889"/>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D0A3AF16-CE45-46C2-A730-DD4E46F12275}"/>
                </a:ext>
              </a:extLst>
            </p:cNvPr>
            <p:cNvSpPr/>
            <p:nvPr/>
          </p:nvSpPr>
          <p:spPr>
            <a:xfrm>
              <a:off x="4366875" y="2134982"/>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6A140C1A-E6B1-40D0-9EF3-036F12FCE2EF}"/>
                </a:ext>
              </a:extLst>
            </p:cNvPr>
            <p:cNvSpPr/>
            <p:nvPr/>
          </p:nvSpPr>
          <p:spPr>
            <a:xfrm>
              <a:off x="3359815" y="1790183"/>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031A2ACB-9A02-4FC9-A3DA-6BF9AB82128F}"/>
                </a:ext>
              </a:extLst>
            </p:cNvPr>
            <p:cNvSpPr/>
            <p:nvPr/>
          </p:nvSpPr>
          <p:spPr>
            <a:xfrm>
              <a:off x="3098800" y="2584114"/>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E549B6CD-FCF3-43DF-9577-D636DEF2CF30}"/>
                </a:ext>
              </a:extLst>
            </p:cNvPr>
            <p:cNvSpPr/>
            <p:nvPr/>
          </p:nvSpPr>
          <p:spPr>
            <a:xfrm>
              <a:off x="3828759" y="3124108"/>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DA98E214-A2D7-4FF7-8FE5-A1AAB68FE7E5}"/>
                </a:ext>
              </a:extLst>
            </p:cNvPr>
            <p:cNvSpPr/>
            <p:nvPr/>
          </p:nvSpPr>
          <p:spPr>
            <a:xfrm>
              <a:off x="3820837" y="2314742"/>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466E9D2F-7929-4745-B588-CAA81873274D}"/>
                </a:ext>
              </a:extLst>
            </p:cNvPr>
            <p:cNvSpPr/>
            <p:nvPr/>
          </p:nvSpPr>
          <p:spPr>
            <a:xfrm>
              <a:off x="4387654" y="3066915"/>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sp>
        <p:nvSpPr>
          <p:cNvPr id="29" name="Content Placeholder 2">
            <a:extLst>
              <a:ext uri="{FF2B5EF4-FFF2-40B4-BE49-F238E27FC236}">
                <a16:creationId xmlns:a16="http://schemas.microsoft.com/office/drawing/2014/main" id="{A5356236-F092-4B07-998E-740A55082CBF}"/>
              </a:ext>
            </a:extLst>
          </p:cNvPr>
          <p:cNvSpPr txBox="1">
            <a:spLocks/>
          </p:cNvSpPr>
          <p:nvPr/>
        </p:nvSpPr>
        <p:spPr>
          <a:xfrm>
            <a:off x="457200" y="1200150"/>
            <a:ext cx="8229600" cy="3472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How many valid vertical control marks would you need at a 30 km spacing?</a:t>
            </a:r>
          </a:p>
          <a:p>
            <a:pPr hangingPunct="1"/>
            <a:endParaRPr lang="en-US" sz="1800" dirty="0">
              <a:solidFill>
                <a:srgbClr val="002E97"/>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9160F8F-F8F6-47F2-B2C0-A191D11E452A}"/>
              </a:ext>
            </a:extLst>
          </p:cNvPr>
          <p:cNvSpPr txBox="1"/>
          <p:nvPr/>
        </p:nvSpPr>
        <p:spPr>
          <a:xfrm>
            <a:off x="6012086" y="1798070"/>
            <a:ext cx="2791087" cy="1477328"/>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6 valid vertical control marks within 30 km would cover minimum requirements for only 3 new marks!</a:t>
            </a:r>
          </a:p>
        </p:txBody>
      </p:sp>
      <p:sp>
        <p:nvSpPr>
          <p:cNvPr id="31" name="TextBox 30">
            <a:extLst>
              <a:ext uri="{FF2B5EF4-FFF2-40B4-BE49-F238E27FC236}">
                <a16:creationId xmlns:a16="http://schemas.microsoft.com/office/drawing/2014/main" id="{85744B91-C888-48EE-B5C8-942D6CD578CE}"/>
              </a:ext>
            </a:extLst>
          </p:cNvPr>
          <p:cNvSpPr txBox="1"/>
          <p:nvPr/>
        </p:nvSpPr>
        <p:spPr>
          <a:xfrm>
            <a:off x="58031" y="2017934"/>
            <a:ext cx="2661024" cy="923330"/>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30 km spacing </a:t>
            </a:r>
            <a:r>
              <a:rPr lang="en-US" dirty="0">
                <a:solidFill>
                  <a:srgbClr val="002E97"/>
                </a:solidFill>
                <a:latin typeface="Arial" panose="020B0604020202020204" pitchFamily="34" charset="0"/>
                <a:cs typeface="Arial" panose="020B0604020202020204" pitchFamily="34" charset="0"/>
                <a:sym typeface="Wingdings" panose="05000000000000000000" pitchFamily="2" charset="2"/>
              </a:rPr>
              <a:t>require a minimum of only 2-hr occupations</a:t>
            </a:r>
            <a:endParaRPr lang="en-US" dirty="0">
              <a:solidFill>
                <a:srgbClr val="002E97"/>
              </a:solidFill>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13920B02-FC1E-4FDF-B324-51CFFDBAFF0A}"/>
              </a:ext>
            </a:extLst>
          </p:cNvPr>
          <p:cNvGrpSpPr/>
          <p:nvPr/>
        </p:nvGrpSpPr>
        <p:grpSpPr>
          <a:xfrm>
            <a:off x="6025914" y="3474041"/>
            <a:ext cx="3063587" cy="1249582"/>
            <a:chOff x="6143530" y="4016429"/>
            <a:chExt cx="3063587" cy="1249582"/>
          </a:xfrm>
        </p:grpSpPr>
        <p:sp>
          <p:nvSpPr>
            <p:cNvPr id="33" name="Oval 32">
              <a:extLst>
                <a:ext uri="{FF2B5EF4-FFF2-40B4-BE49-F238E27FC236}">
                  <a16:creationId xmlns:a16="http://schemas.microsoft.com/office/drawing/2014/main" id="{A997F54D-B704-4190-A9AA-D8A927307C64}"/>
                </a:ext>
              </a:extLst>
            </p:cNvPr>
            <p:cNvSpPr/>
            <p:nvPr/>
          </p:nvSpPr>
          <p:spPr>
            <a:xfrm>
              <a:off x="6143532" y="411560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894EA553-5D14-4434-8AC9-DEAC47D3E78E}"/>
                </a:ext>
              </a:extLst>
            </p:cNvPr>
            <p:cNvSpPr/>
            <p:nvPr/>
          </p:nvSpPr>
          <p:spPr>
            <a:xfrm>
              <a:off x="6143531" y="4417247"/>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B5D4D21-CE60-4C14-8A49-147C46064BB2}"/>
                </a:ext>
              </a:extLst>
            </p:cNvPr>
            <p:cNvSpPr txBox="1"/>
            <p:nvPr/>
          </p:nvSpPr>
          <p:spPr>
            <a:xfrm>
              <a:off x="6377703" y="4016429"/>
              <a:ext cx="2829414" cy="338554"/>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Existing survey control mark</a:t>
              </a:r>
            </a:p>
          </p:txBody>
        </p:sp>
        <p:sp>
          <p:nvSpPr>
            <p:cNvPr id="36" name="TextBox 35">
              <a:extLst>
                <a:ext uri="{FF2B5EF4-FFF2-40B4-BE49-F238E27FC236}">
                  <a16:creationId xmlns:a16="http://schemas.microsoft.com/office/drawing/2014/main" id="{46D54901-8D1E-45FE-808B-211436146A3A}"/>
                </a:ext>
              </a:extLst>
            </p:cNvPr>
            <p:cNvSpPr txBox="1"/>
            <p:nvPr/>
          </p:nvSpPr>
          <p:spPr>
            <a:xfrm>
              <a:off x="6377703" y="4318348"/>
              <a:ext cx="2829414" cy="338554"/>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New survey control mark</a:t>
              </a:r>
            </a:p>
          </p:txBody>
        </p:sp>
        <p:sp>
          <p:nvSpPr>
            <p:cNvPr id="37" name="TextBox 36">
              <a:extLst>
                <a:ext uri="{FF2B5EF4-FFF2-40B4-BE49-F238E27FC236}">
                  <a16:creationId xmlns:a16="http://schemas.microsoft.com/office/drawing/2014/main" id="{8993E350-4FA1-4E28-8D9A-750923C31D60}"/>
                </a:ext>
              </a:extLst>
            </p:cNvPr>
            <p:cNvSpPr txBox="1"/>
            <p:nvPr/>
          </p:nvSpPr>
          <p:spPr>
            <a:xfrm>
              <a:off x="6377703" y="4681236"/>
              <a:ext cx="2829414" cy="584775"/>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New survey control mark with sufficient vertical control</a:t>
              </a:r>
            </a:p>
          </p:txBody>
        </p:sp>
        <p:sp>
          <p:nvSpPr>
            <p:cNvPr id="38" name="Oval 37">
              <a:extLst>
                <a:ext uri="{FF2B5EF4-FFF2-40B4-BE49-F238E27FC236}">
                  <a16:creationId xmlns:a16="http://schemas.microsoft.com/office/drawing/2014/main" id="{918E6210-11E4-4246-8F30-2512B945833B}"/>
                </a:ext>
              </a:extLst>
            </p:cNvPr>
            <p:cNvSpPr/>
            <p:nvPr/>
          </p:nvSpPr>
          <p:spPr>
            <a:xfrm>
              <a:off x="6143530" y="4773482"/>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9496267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Requirements for Vertical Control</a:t>
            </a:r>
            <a:endParaRPr sz="3000" dirty="0">
              <a:solidFill>
                <a:srgbClr val="002E97"/>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9A832D-4B69-4638-90DE-A6975DAE3881}"/>
              </a:ext>
            </a:extLst>
          </p:cNvPr>
          <p:cNvGrpSpPr/>
          <p:nvPr/>
        </p:nvGrpSpPr>
        <p:grpSpPr>
          <a:xfrm>
            <a:off x="2064398" y="1440361"/>
            <a:ext cx="3710693" cy="3640979"/>
            <a:chOff x="5225000" y="1004778"/>
            <a:chExt cx="3710693" cy="3640979"/>
          </a:xfrm>
        </p:grpSpPr>
        <p:sp>
          <p:nvSpPr>
            <p:cNvPr id="4" name="Oval 3">
              <a:extLst>
                <a:ext uri="{FF2B5EF4-FFF2-40B4-BE49-F238E27FC236}">
                  <a16:creationId xmlns:a16="http://schemas.microsoft.com/office/drawing/2014/main" id="{2306A400-9CA8-4A9D-A09F-80C37E85C1B7}"/>
                </a:ext>
              </a:extLst>
            </p:cNvPr>
            <p:cNvSpPr/>
            <p:nvPr/>
          </p:nvSpPr>
          <p:spPr>
            <a:xfrm>
              <a:off x="6258008" y="3036413"/>
              <a:ext cx="1609344" cy="1609344"/>
            </a:xfrm>
            <a:prstGeom prst="ellipse">
              <a:avLst/>
            </a:prstGeom>
            <a:solidFill>
              <a:schemeClr val="accent3">
                <a:lumMod val="60000"/>
                <a:lumOff val="40000"/>
                <a:alpha val="2705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244F0A1-D421-4972-B210-175D64C2652E}"/>
                </a:ext>
              </a:extLst>
            </p:cNvPr>
            <p:cNvSpPr/>
            <p:nvPr/>
          </p:nvSpPr>
          <p:spPr>
            <a:xfrm>
              <a:off x="6250771" y="2205558"/>
              <a:ext cx="1609344" cy="1609344"/>
            </a:xfrm>
            <a:prstGeom prst="ellipse">
              <a:avLst/>
            </a:prstGeom>
            <a:solidFill>
              <a:schemeClr val="accent3">
                <a:lumMod val="60000"/>
                <a:lumOff val="40000"/>
                <a:alpha val="2705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773B43B4-6430-413B-96AC-18ABEB17B4AE}"/>
                </a:ext>
              </a:extLst>
            </p:cNvPr>
            <p:cNvSpPr/>
            <p:nvPr/>
          </p:nvSpPr>
          <p:spPr>
            <a:xfrm>
              <a:off x="5225000" y="2819889"/>
              <a:ext cx="1609344" cy="1609344"/>
            </a:xfrm>
            <a:prstGeom prst="ellipse">
              <a:avLst/>
            </a:prstGeom>
            <a:solidFill>
              <a:srgbClr val="66CCFF">
                <a:alpha val="27059"/>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A650DAC4-E01F-49E9-BB60-F50D72E1FBA3}"/>
                </a:ext>
              </a:extLst>
            </p:cNvPr>
            <p:cNvSpPr/>
            <p:nvPr/>
          </p:nvSpPr>
          <p:spPr>
            <a:xfrm>
              <a:off x="7326349" y="2195804"/>
              <a:ext cx="1609344" cy="1609344"/>
            </a:xfrm>
            <a:prstGeom prst="ellipse">
              <a:avLst/>
            </a:prstGeom>
            <a:solidFill>
              <a:schemeClr val="accent3">
                <a:lumMod val="60000"/>
                <a:lumOff val="40000"/>
                <a:alpha val="2705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11E4496F-4104-4BCB-8C0F-65128A8BF882}"/>
                </a:ext>
              </a:extLst>
            </p:cNvPr>
            <p:cNvSpPr/>
            <p:nvPr/>
          </p:nvSpPr>
          <p:spPr>
            <a:xfrm>
              <a:off x="7027462" y="1491375"/>
              <a:ext cx="1609344" cy="1609344"/>
            </a:xfrm>
            <a:prstGeom prst="ellipse">
              <a:avLst/>
            </a:prstGeom>
            <a:solidFill>
              <a:schemeClr val="accent3">
                <a:lumMod val="60000"/>
                <a:lumOff val="40000"/>
                <a:alpha val="2705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8A461279-55D9-4597-84F4-F47F51DA0F4C}"/>
                </a:ext>
              </a:extLst>
            </p:cNvPr>
            <p:cNvSpPr/>
            <p:nvPr/>
          </p:nvSpPr>
          <p:spPr>
            <a:xfrm>
              <a:off x="5526955" y="1783731"/>
              <a:ext cx="1609344" cy="1609344"/>
            </a:xfrm>
            <a:prstGeom prst="ellipse">
              <a:avLst/>
            </a:prstGeom>
            <a:solidFill>
              <a:schemeClr val="accent3">
                <a:lumMod val="60000"/>
                <a:lumOff val="40000"/>
                <a:alpha val="2705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5021F63F-E789-4231-8FC5-6E09A131E1E9}"/>
                </a:ext>
              </a:extLst>
            </p:cNvPr>
            <p:cNvSpPr/>
            <p:nvPr/>
          </p:nvSpPr>
          <p:spPr>
            <a:xfrm>
              <a:off x="6222790" y="1075215"/>
              <a:ext cx="1609344" cy="1609344"/>
            </a:xfrm>
            <a:prstGeom prst="ellipse">
              <a:avLst/>
            </a:prstGeom>
            <a:solidFill>
              <a:schemeClr val="accent3">
                <a:lumMod val="60000"/>
                <a:lumOff val="40000"/>
                <a:alpha val="2705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E63ED1D-737F-4E16-B8C2-2200AA2E7159}"/>
                </a:ext>
              </a:extLst>
            </p:cNvPr>
            <p:cNvSpPr txBox="1"/>
            <p:nvPr/>
          </p:nvSpPr>
          <p:spPr>
            <a:xfrm rot="17094559">
              <a:off x="6271636" y="987712"/>
              <a:ext cx="1525759" cy="1559891"/>
            </a:xfrm>
            <a:prstGeom prst="rect">
              <a:avLst/>
            </a:prstGeom>
            <a:noFill/>
          </p:spPr>
          <p:txBody>
            <a:bodyPr wrap="square" rtlCol="0">
              <a:prstTxWarp prst="textCircle">
                <a:avLst>
                  <a:gd name="adj" fmla="val 17839689"/>
                </a:avLst>
              </a:prstTxWarp>
              <a:spAutoFit/>
            </a:bodyPr>
            <a:lstStyle/>
            <a:p>
              <a:r>
                <a:rPr lang="en-US" dirty="0">
                  <a:solidFill>
                    <a:srgbClr val="002E97"/>
                  </a:solidFill>
                  <a:latin typeface="Arial" panose="020B0604020202020204" pitchFamily="34" charset="0"/>
                  <a:cs typeface="Arial" panose="020B0604020202020204" pitchFamily="34" charset="0"/>
                </a:rPr>
                <a:t>40km radius</a:t>
              </a:r>
            </a:p>
          </p:txBody>
        </p:sp>
        <p:sp>
          <p:nvSpPr>
            <p:cNvPr id="13" name="Oval 12">
              <a:extLst>
                <a:ext uri="{FF2B5EF4-FFF2-40B4-BE49-F238E27FC236}">
                  <a16:creationId xmlns:a16="http://schemas.microsoft.com/office/drawing/2014/main" id="{8206C27F-20FC-4384-8C1E-1B07C5128431}"/>
                </a:ext>
              </a:extLst>
            </p:cNvPr>
            <p:cNvSpPr/>
            <p:nvPr/>
          </p:nvSpPr>
          <p:spPr>
            <a:xfrm>
              <a:off x="6961078" y="1815581"/>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1AEEF90D-5070-40EF-9363-CBB3B1ADB2E8}"/>
                </a:ext>
              </a:extLst>
            </p:cNvPr>
            <p:cNvSpPr/>
            <p:nvPr/>
          </p:nvSpPr>
          <p:spPr>
            <a:xfrm>
              <a:off x="7773321" y="2233226"/>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06065B15-EB63-48D8-A1B8-6287EED6E20A}"/>
                </a:ext>
              </a:extLst>
            </p:cNvPr>
            <p:cNvSpPr/>
            <p:nvPr/>
          </p:nvSpPr>
          <p:spPr>
            <a:xfrm>
              <a:off x="6313310" y="3312226"/>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7867AE7D-5177-425D-AFBD-55210795CDF7}"/>
                </a:ext>
              </a:extLst>
            </p:cNvPr>
            <p:cNvSpPr/>
            <p:nvPr/>
          </p:nvSpPr>
          <p:spPr>
            <a:xfrm>
              <a:off x="8063358" y="2940541"/>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86B2C36E-FF78-4571-82F9-052924CC2B07}"/>
                </a:ext>
              </a:extLst>
            </p:cNvPr>
            <p:cNvSpPr/>
            <p:nvPr/>
          </p:nvSpPr>
          <p:spPr>
            <a:xfrm>
              <a:off x="6988381" y="3773499"/>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BCFC9228-7B0A-4BD7-81FB-BAAF88B745A6}"/>
                </a:ext>
              </a:extLst>
            </p:cNvPr>
            <p:cNvSpPr/>
            <p:nvPr/>
          </p:nvSpPr>
          <p:spPr>
            <a:xfrm>
              <a:off x="7003613" y="2940540"/>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5A73461B-265D-4913-9D90-834F6E8224E7}"/>
                </a:ext>
              </a:extLst>
            </p:cNvPr>
            <p:cNvSpPr/>
            <p:nvPr/>
          </p:nvSpPr>
          <p:spPr>
            <a:xfrm>
              <a:off x="6268806" y="2547332"/>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341FA8F3-AF22-4070-9243-C90A03F7165A}"/>
                </a:ext>
              </a:extLst>
            </p:cNvPr>
            <p:cNvSpPr/>
            <p:nvPr/>
          </p:nvSpPr>
          <p:spPr>
            <a:xfrm>
              <a:off x="5971893" y="3555948"/>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39A88180-3416-47F4-B22A-7030A95A9ABB}"/>
                </a:ext>
              </a:extLst>
            </p:cNvPr>
            <p:cNvSpPr/>
            <p:nvPr/>
          </p:nvSpPr>
          <p:spPr>
            <a:xfrm>
              <a:off x="7974621" y="2675532"/>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CC102BF2-4FF3-4ECD-8F02-E688877C70B1}"/>
                </a:ext>
              </a:extLst>
            </p:cNvPr>
            <p:cNvSpPr/>
            <p:nvPr/>
          </p:nvSpPr>
          <p:spPr>
            <a:xfrm>
              <a:off x="7034515" y="2142737"/>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EFBF4784-40A2-4ADF-B564-6C9C1D21E9CB}"/>
                </a:ext>
              </a:extLst>
            </p:cNvPr>
            <p:cNvSpPr/>
            <p:nvPr/>
          </p:nvSpPr>
          <p:spPr>
            <a:xfrm>
              <a:off x="7509810" y="2449830"/>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7F68867D-582F-41C0-8963-6A8999DD0C35}"/>
                </a:ext>
              </a:extLst>
            </p:cNvPr>
            <p:cNvSpPr/>
            <p:nvPr/>
          </p:nvSpPr>
          <p:spPr>
            <a:xfrm>
              <a:off x="6502750" y="2105031"/>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CE11E633-D1E4-4FB6-9AAB-8C6186EF72D0}"/>
                </a:ext>
              </a:extLst>
            </p:cNvPr>
            <p:cNvSpPr/>
            <p:nvPr/>
          </p:nvSpPr>
          <p:spPr>
            <a:xfrm>
              <a:off x="6241735" y="2898962"/>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E46F1D83-EDD9-4744-8426-AD27643627F5}"/>
                </a:ext>
              </a:extLst>
            </p:cNvPr>
            <p:cNvSpPr/>
            <p:nvPr/>
          </p:nvSpPr>
          <p:spPr>
            <a:xfrm>
              <a:off x="6971694" y="3438956"/>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6CC2C454-C281-4DDD-9ADA-0F1837E1C536}"/>
                </a:ext>
              </a:extLst>
            </p:cNvPr>
            <p:cNvSpPr/>
            <p:nvPr/>
          </p:nvSpPr>
          <p:spPr>
            <a:xfrm>
              <a:off x="6963772" y="2629590"/>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E97"/>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6169DE19-9D8D-43DD-85ED-E9308EB7EE86}"/>
                </a:ext>
              </a:extLst>
            </p:cNvPr>
            <p:cNvSpPr/>
            <p:nvPr/>
          </p:nvSpPr>
          <p:spPr>
            <a:xfrm>
              <a:off x="7530589" y="3381763"/>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sp>
        <p:nvSpPr>
          <p:cNvPr id="29" name="Content Placeholder 2">
            <a:extLst>
              <a:ext uri="{FF2B5EF4-FFF2-40B4-BE49-F238E27FC236}">
                <a16:creationId xmlns:a16="http://schemas.microsoft.com/office/drawing/2014/main" id="{1AFC479A-9147-4B23-B44A-B46CBB4768A6}"/>
              </a:ext>
            </a:extLst>
          </p:cNvPr>
          <p:cNvSpPr txBox="1">
            <a:spLocks/>
          </p:cNvSpPr>
          <p:nvPr/>
        </p:nvSpPr>
        <p:spPr>
          <a:xfrm>
            <a:off x="5147836" y="1119119"/>
            <a:ext cx="3853035" cy="967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800" dirty="0">
                <a:solidFill>
                  <a:srgbClr val="002E97"/>
                </a:solidFill>
                <a:latin typeface="Arial" panose="020B0604020202020204" pitchFamily="34" charset="0"/>
                <a:cs typeface="Arial" panose="020B0604020202020204" pitchFamily="34" charset="0"/>
              </a:rPr>
              <a:t>By increasing your spacing to 40km all 9 new marks would be covered by at least two vertical control marks. </a:t>
            </a:r>
          </a:p>
        </p:txBody>
      </p:sp>
      <p:sp>
        <p:nvSpPr>
          <p:cNvPr id="30" name="Rectangle 29">
            <a:extLst>
              <a:ext uri="{FF2B5EF4-FFF2-40B4-BE49-F238E27FC236}">
                <a16:creationId xmlns:a16="http://schemas.microsoft.com/office/drawing/2014/main" id="{2B9E10A7-51D0-421A-9A54-D1F5222B85A4}"/>
              </a:ext>
            </a:extLst>
          </p:cNvPr>
          <p:cNvSpPr/>
          <p:nvPr/>
        </p:nvSpPr>
        <p:spPr>
          <a:xfrm>
            <a:off x="143129" y="1631710"/>
            <a:ext cx="2209233" cy="1200329"/>
          </a:xfrm>
          <a:prstGeom prst="rect">
            <a:avLst/>
          </a:prstGeom>
        </p:spPr>
        <p:txBody>
          <a:bodyPr wrap="square">
            <a:spAutoFit/>
          </a:bodyPr>
          <a:lstStyle/>
          <a:p>
            <a:r>
              <a:rPr lang="en-US" i="1" dirty="0">
                <a:solidFill>
                  <a:srgbClr val="002E97"/>
                </a:solidFill>
                <a:latin typeface="Arial" panose="020B0604020202020204" pitchFamily="34" charset="0"/>
                <a:cs typeface="Arial" panose="020B0604020202020204" pitchFamily="34" charset="0"/>
              </a:rPr>
              <a:t>However, minimum occupation time would increase from 2 to 4 hours</a:t>
            </a:r>
          </a:p>
        </p:txBody>
      </p:sp>
      <p:grpSp>
        <p:nvGrpSpPr>
          <p:cNvPr id="31" name="Group 30">
            <a:extLst>
              <a:ext uri="{FF2B5EF4-FFF2-40B4-BE49-F238E27FC236}">
                <a16:creationId xmlns:a16="http://schemas.microsoft.com/office/drawing/2014/main" id="{29F97608-F393-4435-8EDB-8647CB291A0B}"/>
              </a:ext>
            </a:extLst>
          </p:cNvPr>
          <p:cNvGrpSpPr/>
          <p:nvPr/>
        </p:nvGrpSpPr>
        <p:grpSpPr>
          <a:xfrm>
            <a:off x="6109217" y="3623136"/>
            <a:ext cx="3063587" cy="1234468"/>
            <a:chOff x="6143530" y="4023986"/>
            <a:chExt cx="3063587" cy="1234468"/>
          </a:xfrm>
        </p:grpSpPr>
        <p:sp>
          <p:nvSpPr>
            <p:cNvPr id="32" name="Oval 31">
              <a:extLst>
                <a:ext uri="{FF2B5EF4-FFF2-40B4-BE49-F238E27FC236}">
                  <a16:creationId xmlns:a16="http://schemas.microsoft.com/office/drawing/2014/main" id="{85BB51B1-C50D-4D1B-8521-C03EAE2AB16A}"/>
                </a:ext>
              </a:extLst>
            </p:cNvPr>
            <p:cNvSpPr/>
            <p:nvPr/>
          </p:nvSpPr>
          <p:spPr>
            <a:xfrm>
              <a:off x="6143532" y="4115603"/>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DC8738AB-DB50-41FA-A857-51F1406316AB}"/>
                </a:ext>
              </a:extLst>
            </p:cNvPr>
            <p:cNvSpPr/>
            <p:nvPr/>
          </p:nvSpPr>
          <p:spPr>
            <a:xfrm>
              <a:off x="6143531" y="4417247"/>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14AA08C3-779D-4B30-8EF5-FB301110EDFA}"/>
                </a:ext>
              </a:extLst>
            </p:cNvPr>
            <p:cNvSpPr txBox="1"/>
            <p:nvPr/>
          </p:nvSpPr>
          <p:spPr>
            <a:xfrm>
              <a:off x="6377703" y="4023986"/>
              <a:ext cx="2829414" cy="338554"/>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Existing survey control mark</a:t>
              </a:r>
            </a:p>
          </p:txBody>
        </p:sp>
        <p:sp>
          <p:nvSpPr>
            <p:cNvPr id="35" name="TextBox 34">
              <a:extLst>
                <a:ext uri="{FF2B5EF4-FFF2-40B4-BE49-F238E27FC236}">
                  <a16:creationId xmlns:a16="http://schemas.microsoft.com/office/drawing/2014/main" id="{CA355B37-CC1C-4AA8-9816-634B8BE32E79}"/>
                </a:ext>
              </a:extLst>
            </p:cNvPr>
            <p:cNvSpPr txBox="1"/>
            <p:nvPr/>
          </p:nvSpPr>
          <p:spPr>
            <a:xfrm>
              <a:off x="6377703" y="4318348"/>
              <a:ext cx="2829414" cy="338554"/>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New survey control mark</a:t>
              </a:r>
            </a:p>
          </p:txBody>
        </p:sp>
        <p:sp>
          <p:nvSpPr>
            <p:cNvPr id="36" name="TextBox 35">
              <a:extLst>
                <a:ext uri="{FF2B5EF4-FFF2-40B4-BE49-F238E27FC236}">
                  <a16:creationId xmlns:a16="http://schemas.microsoft.com/office/drawing/2014/main" id="{05013C8D-056E-4C14-AB1A-93434476B359}"/>
                </a:ext>
              </a:extLst>
            </p:cNvPr>
            <p:cNvSpPr txBox="1"/>
            <p:nvPr/>
          </p:nvSpPr>
          <p:spPr>
            <a:xfrm>
              <a:off x="6377703" y="4673679"/>
              <a:ext cx="2829414" cy="584775"/>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New survey control mark with sufficient vertical control</a:t>
              </a:r>
            </a:p>
          </p:txBody>
        </p:sp>
        <p:sp>
          <p:nvSpPr>
            <p:cNvPr id="37" name="Oval 36">
              <a:extLst>
                <a:ext uri="{FF2B5EF4-FFF2-40B4-BE49-F238E27FC236}">
                  <a16:creationId xmlns:a16="http://schemas.microsoft.com/office/drawing/2014/main" id="{A1F8FE5F-9BE9-477A-B1AF-A5A1B4FB64D2}"/>
                </a:ext>
              </a:extLst>
            </p:cNvPr>
            <p:cNvSpPr/>
            <p:nvPr/>
          </p:nvSpPr>
          <p:spPr>
            <a:xfrm>
              <a:off x="6143530" y="4773482"/>
              <a:ext cx="125643" cy="125643"/>
            </a:xfrm>
            <a:prstGeom prst="ellipse">
              <a:avLst/>
            </a:prstGeom>
            <a:solidFill>
              <a:srgbClr val="FF000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E97"/>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5970533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Outline</a:t>
            </a:r>
            <a:endParaRPr sz="30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B55E9C-BBBA-4C1D-9ACF-809134ECE75D}"/>
              </a:ext>
            </a:extLst>
          </p:cNvPr>
          <p:cNvSpPr/>
          <p:nvPr/>
        </p:nvSpPr>
        <p:spPr>
          <a:xfrm>
            <a:off x="882072" y="1119119"/>
            <a:ext cx="6737927" cy="3508653"/>
          </a:xfrm>
          <a:prstGeom prst="rect">
            <a:avLst/>
          </a:prstGeom>
        </p:spPr>
        <p:txBody>
          <a:bodyPr wrap="square">
            <a:spAutoFit/>
          </a:bodyPr>
          <a:lstStyle/>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mj-lt"/>
              <a:buAutoNum type="arabicPeriod"/>
            </a:pPr>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Choose horizontal control </a:t>
            </a:r>
          </a:p>
          <a:p>
            <a:pPr lvl="1" indent="0"/>
            <a:r>
              <a:rPr lang="en-US" dirty="0">
                <a:solidFill>
                  <a:srgbClr val="002E97"/>
                </a:solidFill>
                <a:latin typeface="Arial" panose="020B0604020202020204" pitchFamily="34" charset="0"/>
                <a:cs typeface="Arial" panose="020B0604020202020204" pitchFamily="34" charset="0"/>
              </a:rPr>
              <a:t>	Select CORSs </a:t>
            </a:r>
          </a:p>
          <a:p>
            <a:pPr lvl="1" indent="0"/>
            <a:r>
              <a:rPr lang="en-US" dirty="0">
                <a:solidFill>
                  <a:srgbClr val="002E97"/>
                </a:solidFill>
                <a:latin typeface="Arial" panose="020B0604020202020204" pitchFamily="34" charset="0"/>
                <a:cs typeface="Arial" panose="020B0604020202020204" pitchFamily="34" charset="0"/>
              </a:rPr>
              <a:t>	Recover passive marks in project vicinity (if desired)</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Find vertical control distributed throughout the project</a:t>
            </a:r>
          </a:p>
          <a:p>
            <a:pPr lvl="1" indent="0"/>
            <a:r>
              <a:rPr lang="en-US" dirty="0">
                <a:solidFill>
                  <a:srgbClr val="002E97"/>
                </a:solidFill>
                <a:latin typeface="Arial" panose="020B0604020202020204" pitchFamily="34" charset="0"/>
                <a:cs typeface="Arial" panose="020B0604020202020204" pitchFamily="34" charset="0"/>
              </a:rPr>
              <a:t>	Recover valid bench marks</a:t>
            </a:r>
          </a:p>
          <a:p>
            <a:pPr lvl="1" indent="0"/>
            <a:r>
              <a:rPr lang="en-US" dirty="0">
                <a:solidFill>
                  <a:srgbClr val="002E97"/>
                </a:solidFill>
                <a:latin typeface="Arial" panose="020B0604020202020204" pitchFamily="34" charset="0"/>
                <a:cs typeface="Arial" panose="020B0604020202020204" pitchFamily="34" charset="0"/>
              </a:rPr>
              <a:t>	Spacing requirements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rgbClr val="002E97"/>
                </a:solidFill>
                <a:latin typeface="Arial" panose="020B0604020202020204" pitchFamily="34" charset="0"/>
                <a:cs typeface="Arial" panose="020B0604020202020204" pitchFamily="34" charset="0"/>
              </a:rPr>
              <a:t>Develop a session schedule</a:t>
            </a:r>
          </a:p>
          <a:p>
            <a:pPr lvl="1" indent="0"/>
            <a:r>
              <a:rPr lang="en-US" b="1" dirty="0">
                <a:solidFill>
                  <a:srgbClr val="002E97"/>
                </a:solidFill>
                <a:latin typeface="Arial" panose="020B0604020202020204" pitchFamily="34" charset="0"/>
                <a:cs typeface="Arial" panose="020B0604020202020204" pitchFamily="34" charset="0"/>
              </a:rPr>
              <a:t>	Occupation durations</a:t>
            </a:r>
          </a:p>
          <a:p>
            <a:pPr lvl="1" indent="0"/>
            <a:r>
              <a:rPr lang="en-US" b="1" dirty="0">
                <a:solidFill>
                  <a:srgbClr val="002E97"/>
                </a:solidFill>
                <a:latin typeface="Arial" panose="020B0604020202020204" pitchFamily="34" charset="0"/>
                <a:cs typeface="Arial" panose="020B0604020202020204" pitchFamily="34" charset="0"/>
              </a:rPr>
              <a:t>	Repeat occupations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Assign a 4-character ID to your user marks</a:t>
            </a:r>
          </a:p>
        </p:txBody>
      </p:sp>
      <p:sp>
        <p:nvSpPr>
          <p:cNvPr id="4" name="Rounded Rectangle 6">
            <a:extLst>
              <a:ext uri="{FF2B5EF4-FFF2-40B4-BE49-F238E27FC236}">
                <a16:creationId xmlns:a16="http://schemas.microsoft.com/office/drawing/2014/main" id="{E1D39386-BA49-4BF5-A354-CBA594E24A19}"/>
              </a:ext>
            </a:extLst>
          </p:cNvPr>
          <p:cNvSpPr/>
          <p:nvPr/>
        </p:nvSpPr>
        <p:spPr>
          <a:xfrm>
            <a:off x="882072" y="3355258"/>
            <a:ext cx="3616186" cy="84979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62587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53A098-CBA7-4E29-BEB3-41387682791D}"/>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Arial" panose="020B0604020202020204" pitchFamily="34" charset="0"/>
                <a:cs typeface="Arial" panose="020B0604020202020204" pitchFamily="34" charset="0"/>
              </a:rPr>
              <a:t>Requirements for Vertical Control</a:t>
            </a:r>
          </a:p>
        </p:txBody>
      </p:sp>
      <p:sp>
        <p:nvSpPr>
          <p:cNvPr id="7" name="Content Placeholder 2">
            <a:extLst>
              <a:ext uri="{FF2B5EF4-FFF2-40B4-BE49-F238E27FC236}">
                <a16:creationId xmlns:a16="http://schemas.microsoft.com/office/drawing/2014/main" id="{867733E0-D045-4190-A0A5-779ABA8836DB}"/>
              </a:ext>
            </a:extLst>
          </p:cNvPr>
          <p:cNvSpPr txBox="1">
            <a:spLocks/>
          </p:cNvSpPr>
          <p:nvPr/>
        </p:nvSpPr>
        <p:spPr>
          <a:xfrm>
            <a:off x="283795" y="1200150"/>
            <a:ext cx="8626288" cy="737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Now that we’ve discussed distance (X-axis), let’s talk Occupation Length (Y-axis)</a:t>
            </a:r>
          </a:p>
          <a:p>
            <a:pPr hangingPunct="1"/>
            <a:endParaRPr lang="en-US" sz="1800" dirty="0">
              <a:solidFill>
                <a:srgbClr val="002E97"/>
              </a:solidFill>
              <a:latin typeface="Arial" panose="020B0604020202020204" pitchFamily="34" charset="0"/>
              <a:cs typeface="Arial" panose="020B0604020202020204" pitchFamily="34" charset="0"/>
            </a:endParaRPr>
          </a:p>
          <a:p>
            <a:pPr hangingPunct="1"/>
            <a:endParaRPr lang="en-US" sz="1800" dirty="0">
              <a:solidFill>
                <a:srgbClr val="002E97"/>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214E8D9-96BD-4CEF-95A1-65C545C7195E}"/>
              </a:ext>
            </a:extLst>
          </p:cNvPr>
          <p:cNvSpPr txBox="1"/>
          <p:nvPr/>
        </p:nvSpPr>
        <p:spPr>
          <a:xfrm>
            <a:off x="3763925" y="4737067"/>
            <a:ext cx="538007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*Future developments of OP will permit real-time vectors from shorter occupations</a:t>
            </a:r>
          </a:p>
        </p:txBody>
      </p:sp>
      <p:graphicFrame>
        <p:nvGraphicFramePr>
          <p:cNvPr id="9" name="Chart 8">
            <a:extLst>
              <a:ext uri="{FF2B5EF4-FFF2-40B4-BE49-F238E27FC236}">
                <a16:creationId xmlns:a16="http://schemas.microsoft.com/office/drawing/2014/main" id="{4CC2804B-37B4-407F-9E36-3C397940F8DB}"/>
              </a:ext>
            </a:extLst>
          </p:cNvPr>
          <p:cNvGraphicFramePr>
            <a:graphicFrameLocks/>
          </p:cNvGraphicFramePr>
          <p:nvPr/>
        </p:nvGraphicFramePr>
        <p:xfrm>
          <a:off x="4338083" y="1805618"/>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D2D7857A-3314-4BBA-8CC0-41E66FD7B45C}"/>
              </a:ext>
            </a:extLst>
          </p:cNvPr>
          <p:cNvSpPr txBox="1"/>
          <p:nvPr/>
        </p:nvSpPr>
        <p:spPr>
          <a:xfrm>
            <a:off x="5459817" y="2074958"/>
            <a:ext cx="232853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Recommended/Permitted</a:t>
            </a:r>
          </a:p>
        </p:txBody>
      </p:sp>
      <p:sp>
        <p:nvSpPr>
          <p:cNvPr id="12" name="TextBox 11">
            <a:extLst>
              <a:ext uri="{FF2B5EF4-FFF2-40B4-BE49-F238E27FC236}">
                <a16:creationId xmlns:a16="http://schemas.microsoft.com/office/drawing/2014/main" id="{472F68E8-71A1-4C9A-AAB3-861DA5948933}"/>
              </a:ext>
            </a:extLst>
          </p:cNvPr>
          <p:cNvSpPr txBox="1"/>
          <p:nvPr/>
        </p:nvSpPr>
        <p:spPr>
          <a:xfrm>
            <a:off x="7411541" y="3561809"/>
            <a:ext cx="138158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Not Permitted*</a:t>
            </a:r>
          </a:p>
        </p:txBody>
      </p:sp>
      <p:cxnSp>
        <p:nvCxnSpPr>
          <p:cNvPr id="13" name="Straight Connector 12">
            <a:extLst>
              <a:ext uri="{FF2B5EF4-FFF2-40B4-BE49-F238E27FC236}">
                <a16:creationId xmlns:a16="http://schemas.microsoft.com/office/drawing/2014/main" id="{7DFD8514-953B-4B51-BFDB-07E4603000D1}"/>
              </a:ext>
            </a:extLst>
          </p:cNvPr>
          <p:cNvCxnSpPr/>
          <p:nvPr/>
        </p:nvCxnSpPr>
        <p:spPr>
          <a:xfrm flipV="1">
            <a:off x="4897925" y="2933323"/>
            <a:ext cx="3223033" cy="27161"/>
          </a:xfrm>
          <a:prstGeom prst="line">
            <a:avLst/>
          </a:prstGeom>
          <a:ln w="9525">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838595A-8198-449D-970A-8AB298786EB7}"/>
              </a:ext>
            </a:extLst>
          </p:cNvPr>
          <p:cNvCxnSpPr/>
          <p:nvPr/>
        </p:nvCxnSpPr>
        <p:spPr>
          <a:xfrm>
            <a:off x="6799152" y="3639493"/>
            <a:ext cx="0" cy="371192"/>
          </a:xfrm>
          <a:prstGeom prst="line">
            <a:avLst/>
          </a:prstGeom>
          <a:ln w="9525">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13CE087-F91A-489D-BCFC-1B06A3753D29}"/>
              </a:ext>
            </a:extLst>
          </p:cNvPr>
          <p:cNvCxnSpPr/>
          <p:nvPr/>
        </p:nvCxnSpPr>
        <p:spPr>
          <a:xfrm>
            <a:off x="8084746" y="2933323"/>
            <a:ext cx="0" cy="1073184"/>
          </a:xfrm>
          <a:prstGeom prst="line">
            <a:avLst/>
          </a:prstGeom>
          <a:ln w="9525">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69DA0AE-815B-4A7A-95DD-C66E204BA78C}"/>
              </a:ext>
            </a:extLst>
          </p:cNvPr>
          <p:cNvSpPr txBox="1"/>
          <p:nvPr/>
        </p:nvSpPr>
        <p:spPr>
          <a:xfrm>
            <a:off x="457200" y="1780621"/>
            <a:ext cx="3749634" cy="3139321"/>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To meet NGS requirements, you need to do a minimum of two 2-h observations on every mark in the network.</a:t>
            </a:r>
          </a:p>
          <a:p>
            <a:endParaRPr lang="en-US" dirty="0">
              <a:solidFill>
                <a:srgbClr val="002E97"/>
              </a:solidFill>
              <a:latin typeface="Arial" panose="020B0604020202020204" pitchFamily="34" charset="0"/>
              <a:cs typeface="Arial" panose="020B0604020202020204" pitchFamily="34" charset="0"/>
            </a:endParaRPr>
          </a:p>
          <a:p>
            <a:r>
              <a:rPr lang="en-US" dirty="0">
                <a:solidFill>
                  <a:srgbClr val="002E97"/>
                </a:solidFill>
                <a:latin typeface="Arial" panose="020B0604020202020204" pitchFamily="34" charset="0"/>
                <a:cs typeface="Arial" panose="020B0604020202020204" pitchFamily="34" charset="0"/>
              </a:rPr>
              <a:t>But how accurate will it all be?</a:t>
            </a:r>
          </a:p>
          <a:p>
            <a:r>
              <a:rPr lang="en-US" dirty="0">
                <a:solidFill>
                  <a:srgbClr val="002E97"/>
                </a:solidFill>
                <a:latin typeface="Arial" panose="020B0604020202020204" pitchFamily="34" charset="0"/>
                <a:cs typeface="Arial" panose="020B0604020202020204" pitchFamily="34" charset="0"/>
              </a:rPr>
              <a:t>Two important considerations:</a:t>
            </a:r>
          </a:p>
          <a:p>
            <a:pPr marL="457200" indent="-457200">
              <a:buAutoNum type="arabicParenR"/>
            </a:pPr>
            <a:r>
              <a:rPr lang="en-US" dirty="0">
                <a:solidFill>
                  <a:srgbClr val="002E97"/>
                </a:solidFill>
                <a:latin typeface="Arial" panose="020B0604020202020204" pitchFamily="34" charset="0"/>
                <a:cs typeface="Arial" panose="020B0604020202020204" pitchFamily="34" charset="0"/>
              </a:rPr>
              <a:t>Redundancy (how many reps)</a:t>
            </a:r>
          </a:p>
          <a:p>
            <a:pPr marL="457200" indent="-457200">
              <a:buAutoNum type="arabicParenR"/>
            </a:pPr>
            <a:r>
              <a:rPr lang="en-US" dirty="0">
                <a:solidFill>
                  <a:srgbClr val="002E97"/>
                </a:solidFill>
                <a:latin typeface="Arial" panose="020B0604020202020204" pitchFamily="34" charset="0"/>
                <a:cs typeface="Arial" panose="020B0604020202020204" pitchFamily="34" charset="0"/>
              </a:rPr>
              <a:t>Duration (how long an observation)</a:t>
            </a:r>
          </a:p>
          <a:p>
            <a:endParaRPr lang="en-US"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185146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Accuracy of OPUS versus Occupation Duration</a:t>
            </a:r>
            <a:endParaRPr sz="2800" dirty="0">
              <a:solidFill>
                <a:srgbClr val="002E97"/>
              </a:solidFill>
              <a:latin typeface="Arial" panose="020B0604020202020204" pitchFamily="34" charset="0"/>
              <a:cs typeface="Arial" panose="020B0604020202020204" pitchFamily="34" charset="0"/>
            </a:endParaRPr>
          </a:p>
        </p:txBody>
      </p:sp>
      <p:pic>
        <p:nvPicPr>
          <p:cNvPr id="3" name="Picture 5" descr="OPUS accuracy vs session duration">
            <a:extLst>
              <a:ext uri="{FF2B5EF4-FFF2-40B4-BE49-F238E27FC236}">
                <a16:creationId xmlns:a16="http://schemas.microsoft.com/office/drawing/2014/main" id="{3CCE4321-C126-4822-810B-E22C582DC6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761564" y="886887"/>
            <a:ext cx="3985652" cy="4256613"/>
          </a:xfrm>
          <a:prstGeom prst="rect">
            <a:avLst/>
          </a:prstGeom>
          <a:noFill/>
        </p:spPr>
      </p:pic>
      <p:sp>
        <p:nvSpPr>
          <p:cNvPr id="4" name="Content Placeholder 2">
            <a:extLst>
              <a:ext uri="{FF2B5EF4-FFF2-40B4-BE49-F238E27FC236}">
                <a16:creationId xmlns:a16="http://schemas.microsoft.com/office/drawing/2014/main" id="{08403496-51F8-42B4-81DF-3FB0369DC9E9}"/>
              </a:ext>
            </a:extLst>
          </p:cNvPr>
          <p:cNvSpPr txBox="1">
            <a:spLocks/>
          </p:cNvSpPr>
          <p:nvPr/>
        </p:nvSpPr>
        <p:spPr>
          <a:xfrm>
            <a:off x="6037728" y="1368109"/>
            <a:ext cx="2962870" cy="3638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400" dirty="0">
                <a:solidFill>
                  <a:srgbClr val="002E97"/>
                </a:solidFill>
                <a:latin typeface="Arial" panose="020B0604020202020204" pitchFamily="34" charset="0"/>
                <a:cs typeface="Arial" panose="020B0604020202020204" pitchFamily="34" charset="0"/>
              </a:rPr>
              <a:t>How long should each occupation be?</a:t>
            </a:r>
          </a:p>
          <a:p>
            <a:pPr algn="l" hangingPunct="1"/>
            <a:endParaRPr lang="en-US" sz="2400" dirty="0">
              <a:solidFill>
                <a:srgbClr val="002E97"/>
              </a:solidFill>
              <a:latin typeface="Arial" panose="020B0604020202020204" pitchFamily="34" charset="0"/>
              <a:cs typeface="Arial" panose="020B0604020202020204" pitchFamily="34" charset="0"/>
            </a:endParaRPr>
          </a:p>
          <a:p>
            <a:pPr algn="l" hangingPunct="1"/>
            <a:r>
              <a:rPr lang="en-US" sz="2400" dirty="0">
                <a:solidFill>
                  <a:srgbClr val="002E97"/>
                </a:solidFill>
                <a:latin typeface="Arial" panose="020B0604020202020204" pitchFamily="34" charset="0"/>
                <a:cs typeface="Arial" panose="020B0604020202020204" pitchFamily="34" charset="0"/>
              </a:rPr>
              <a:t>A look at OPUS Accuracies</a:t>
            </a:r>
          </a:p>
        </p:txBody>
      </p:sp>
      <p:sp>
        <p:nvSpPr>
          <p:cNvPr id="5" name="TextBox 4">
            <a:extLst>
              <a:ext uri="{FF2B5EF4-FFF2-40B4-BE49-F238E27FC236}">
                <a16:creationId xmlns:a16="http://schemas.microsoft.com/office/drawing/2014/main" id="{3DFF6C64-35B2-45D6-938D-72168567008E}"/>
              </a:ext>
            </a:extLst>
          </p:cNvPr>
          <p:cNvSpPr txBox="1"/>
          <p:nvPr/>
        </p:nvSpPr>
        <p:spPr>
          <a:xfrm>
            <a:off x="5971108" y="4722204"/>
            <a:ext cx="3029490" cy="307777"/>
          </a:xfrm>
          <a:prstGeom prst="rect">
            <a:avLst/>
          </a:prstGeom>
          <a:noFill/>
        </p:spPr>
        <p:txBody>
          <a:bodyPr wrap="square" rtlCol="0">
            <a:spAutoFit/>
          </a:bodyPr>
          <a:lstStyle/>
          <a:p>
            <a:r>
              <a:rPr lang="en-US" sz="1400" dirty="0">
                <a:solidFill>
                  <a:srgbClr val="002E97"/>
                </a:solidFill>
                <a:latin typeface="Arial" panose="020B0604020202020204" pitchFamily="34" charset="0"/>
                <a:cs typeface="Arial" panose="020B0604020202020204" pitchFamily="34" charset="0"/>
              </a:rPr>
              <a:t>Source: </a:t>
            </a:r>
            <a:r>
              <a:rPr lang="en-US" sz="1400" dirty="0" err="1">
                <a:solidFill>
                  <a:srgbClr val="002E97"/>
                </a:solidFill>
                <a:latin typeface="Arial" panose="020B0604020202020204" pitchFamily="34" charset="0"/>
                <a:cs typeface="Arial" panose="020B0604020202020204" pitchFamily="34" charset="0"/>
              </a:rPr>
              <a:t>Gillins</a:t>
            </a:r>
            <a:r>
              <a:rPr lang="en-US" sz="1400" dirty="0">
                <a:solidFill>
                  <a:srgbClr val="002E97"/>
                </a:solidFill>
                <a:latin typeface="Arial" panose="020B0604020202020204" pitchFamily="34" charset="0"/>
                <a:cs typeface="Arial" panose="020B0604020202020204" pitchFamily="34" charset="0"/>
              </a:rPr>
              <a:t> et al. 2019</a:t>
            </a:r>
          </a:p>
        </p:txBody>
      </p:sp>
    </p:spTree>
    <p:extLst>
      <p:ext uri="{BB962C8B-B14F-4D97-AF65-F5344CB8AC3E}">
        <p14:creationId xmlns:p14="http://schemas.microsoft.com/office/powerpoint/2010/main" val="418955080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AF85306-9114-419D-95EC-0A657C476363}"/>
              </a:ext>
            </a:extLst>
          </p:cNvPr>
          <p:cNvSpPr txBox="1">
            <a:spLocks/>
          </p:cNvSpPr>
          <p:nvPr/>
        </p:nvSpPr>
        <p:spPr>
          <a:xfrm>
            <a:off x="6273047" y="1502123"/>
            <a:ext cx="2716306" cy="1351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2400" dirty="0">
                <a:solidFill>
                  <a:srgbClr val="002E97"/>
                </a:solidFill>
                <a:latin typeface="Arial" panose="020B0604020202020204" pitchFamily="34" charset="0"/>
                <a:cs typeface="Arial" panose="020B0604020202020204" pitchFamily="34" charset="0"/>
              </a:rPr>
              <a:t>OPUS Projects Network Accuracies</a:t>
            </a:r>
          </a:p>
        </p:txBody>
      </p:sp>
      <p:pic>
        <p:nvPicPr>
          <p:cNvPr id="7" name="Content Placeholder 7">
            <a:extLst>
              <a:ext uri="{FF2B5EF4-FFF2-40B4-BE49-F238E27FC236}">
                <a16:creationId xmlns:a16="http://schemas.microsoft.com/office/drawing/2014/main" id="{81B46849-0BDE-45B5-83D2-E85B2C3CF2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0678" y="947737"/>
            <a:ext cx="3319463"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4BE9E9F-54FF-4BF0-99E9-0FF01457B4E8}"/>
              </a:ext>
            </a:extLst>
          </p:cNvPr>
          <p:cNvSpPr txBox="1"/>
          <p:nvPr/>
        </p:nvSpPr>
        <p:spPr>
          <a:xfrm>
            <a:off x="6451329" y="3775587"/>
            <a:ext cx="2359742" cy="923330"/>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Most important variable for reducing error is</a:t>
            </a:r>
            <a:r>
              <a:rPr lang="en-US" b="1" dirty="0">
                <a:solidFill>
                  <a:srgbClr val="002E97"/>
                </a:solidFill>
                <a:latin typeface="Arial" panose="020B0604020202020204" pitchFamily="34" charset="0"/>
                <a:cs typeface="Arial" panose="020B0604020202020204" pitchFamily="34" charset="0"/>
              </a:rPr>
              <a:t> Total Time</a:t>
            </a:r>
          </a:p>
        </p:txBody>
      </p:sp>
      <p:sp>
        <p:nvSpPr>
          <p:cNvPr id="9" name="TextBox 8">
            <a:extLst>
              <a:ext uri="{FF2B5EF4-FFF2-40B4-BE49-F238E27FC236}">
                <a16:creationId xmlns:a16="http://schemas.microsoft.com/office/drawing/2014/main" id="{1268D115-E61A-49ED-B3EA-D74370574ABA}"/>
              </a:ext>
            </a:extLst>
          </p:cNvPr>
          <p:cNvSpPr txBox="1"/>
          <p:nvPr/>
        </p:nvSpPr>
        <p:spPr>
          <a:xfrm>
            <a:off x="107576" y="4512399"/>
            <a:ext cx="2911289" cy="584775"/>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Note! Cumulative time, not individual occupations</a:t>
            </a:r>
          </a:p>
        </p:txBody>
      </p:sp>
      <p:cxnSp>
        <p:nvCxnSpPr>
          <p:cNvPr id="10" name="Straight Arrow Connector 9">
            <a:extLst>
              <a:ext uri="{FF2B5EF4-FFF2-40B4-BE49-F238E27FC236}">
                <a16:creationId xmlns:a16="http://schemas.microsoft.com/office/drawing/2014/main" id="{BCA1F0A5-007A-42B7-9681-33E036FC81FA}"/>
              </a:ext>
            </a:extLst>
          </p:cNvPr>
          <p:cNvCxnSpPr/>
          <p:nvPr/>
        </p:nvCxnSpPr>
        <p:spPr>
          <a:xfrm>
            <a:off x="2252382" y="4847665"/>
            <a:ext cx="1324536" cy="1613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itle 1">
            <a:extLst>
              <a:ext uri="{FF2B5EF4-FFF2-40B4-BE49-F238E27FC236}">
                <a16:creationId xmlns:a16="http://schemas.microsoft.com/office/drawing/2014/main" id="{DDD1ABDE-515D-478D-ACD9-A9D5702D6C8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Arial" panose="020B0604020202020204" pitchFamily="34" charset="0"/>
                <a:cs typeface="Arial" panose="020B0604020202020204" pitchFamily="34" charset="0"/>
              </a:rPr>
              <a:t>Accuracy of OPUS-Projects</a:t>
            </a:r>
          </a:p>
        </p:txBody>
      </p:sp>
    </p:spTree>
    <p:extLst>
      <p:ext uri="{BB962C8B-B14F-4D97-AF65-F5344CB8AC3E}">
        <p14:creationId xmlns:p14="http://schemas.microsoft.com/office/powerpoint/2010/main" val="1022227498"/>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268D115-E61A-49ED-B3EA-D74370574ABA}"/>
              </a:ext>
            </a:extLst>
          </p:cNvPr>
          <p:cNvSpPr txBox="1"/>
          <p:nvPr/>
        </p:nvSpPr>
        <p:spPr>
          <a:xfrm>
            <a:off x="210814" y="2447624"/>
            <a:ext cx="2167635" cy="830997"/>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95% Confidence Interval values shown</a:t>
            </a:r>
          </a:p>
          <a:p>
            <a:r>
              <a:rPr lang="en-US" sz="1600" dirty="0">
                <a:solidFill>
                  <a:srgbClr val="002E97"/>
                </a:solidFill>
                <a:latin typeface="Arial" panose="020B0604020202020204" pitchFamily="34" charset="0"/>
                <a:cs typeface="Arial" panose="020B0604020202020204" pitchFamily="34" charset="0"/>
              </a:rPr>
              <a:t>(Ellipsoid Height)</a:t>
            </a:r>
          </a:p>
        </p:txBody>
      </p:sp>
      <p:sp>
        <p:nvSpPr>
          <p:cNvPr id="12" name="Title 1">
            <a:extLst>
              <a:ext uri="{FF2B5EF4-FFF2-40B4-BE49-F238E27FC236}">
                <a16:creationId xmlns:a16="http://schemas.microsoft.com/office/drawing/2014/main" id="{DDD1ABDE-515D-478D-ACD9-A9D5702D6C8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Arial" panose="020B0604020202020204" pitchFamily="34" charset="0"/>
                <a:cs typeface="Arial" panose="020B0604020202020204" pitchFamily="34" charset="0"/>
              </a:rPr>
              <a:t>Accuracy of OPUS-Projects</a:t>
            </a:r>
          </a:p>
        </p:txBody>
      </p:sp>
      <p:pic>
        <p:nvPicPr>
          <p:cNvPr id="11" name="Content Placeholder 3">
            <a:extLst>
              <a:ext uri="{FF2B5EF4-FFF2-40B4-BE49-F238E27FC236}">
                <a16:creationId xmlns:a16="http://schemas.microsoft.com/office/drawing/2014/main" id="{4DF2E902-1987-4536-824F-6EB5CB07A40F}"/>
              </a:ext>
            </a:extLst>
          </p:cNvPr>
          <p:cNvPicPr>
            <a:picLocks/>
          </p:cNvPicPr>
          <p:nvPr/>
        </p:nvPicPr>
        <p:blipFill>
          <a:blip r:embed="rId4">
            <a:extLst>
              <a:ext uri="{28A0092B-C50C-407E-A947-70E740481C1C}">
                <a14:useLocalDpi xmlns:a14="http://schemas.microsoft.com/office/drawing/2010/main" val="0"/>
              </a:ext>
            </a:extLst>
          </a:blip>
          <a:srcRect l="6969" r="7384"/>
          <a:stretch>
            <a:fillRect/>
          </a:stretch>
        </p:blipFill>
        <p:spPr>
          <a:xfrm>
            <a:off x="2378449" y="809625"/>
            <a:ext cx="6657975" cy="433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100524708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D1EA2688-2425-4722-B24F-5E5A322E9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11" r="8688"/>
          <a:stretch>
            <a:fillRect/>
          </a:stretch>
        </p:blipFill>
        <p:spPr bwMode="auto">
          <a:xfrm>
            <a:off x="1219200" y="733433"/>
            <a:ext cx="6524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“Design Curve” for OPUS-Projects</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79D1071-ACBA-4AF5-8D5C-80411E83E5BF}"/>
              </a:ext>
            </a:extLst>
          </p:cNvPr>
          <p:cNvSpPr txBox="1">
            <a:spLocks/>
          </p:cNvSpPr>
          <p:nvPr/>
        </p:nvSpPr>
        <p:spPr>
          <a:xfrm>
            <a:off x="1889311" y="1200151"/>
            <a:ext cx="5153044" cy="488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Vertical Network Accuracies, OPUS Projects</a:t>
            </a:r>
          </a:p>
        </p:txBody>
      </p:sp>
      <p:sp>
        <p:nvSpPr>
          <p:cNvPr id="4" name="TextBox 3">
            <a:extLst>
              <a:ext uri="{FF2B5EF4-FFF2-40B4-BE49-F238E27FC236}">
                <a16:creationId xmlns:a16="http://schemas.microsoft.com/office/drawing/2014/main" id="{EB7636BA-37D7-44E5-9D8C-52E66B9ECF88}"/>
              </a:ext>
            </a:extLst>
          </p:cNvPr>
          <p:cNvSpPr txBox="1"/>
          <p:nvPr/>
        </p:nvSpPr>
        <p:spPr>
          <a:xfrm>
            <a:off x="113414" y="3797709"/>
            <a:ext cx="1290483" cy="923330"/>
          </a:xfrm>
          <a:prstGeom prst="rect">
            <a:avLst/>
          </a:prstGeom>
          <a:noFill/>
        </p:spPr>
        <p:txBody>
          <a:bodyPr wrap="square" rtlCol="0">
            <a:spAutoFit/>
          </a:bodyPr>
          <a:lstStyle/>
          <a:p>
            <a:r>
              <a:rPr lang="en-US" u="sng" dirty="0">
                <a:solidFill>
                  <a:srgbClr val="002E97"/>
                </a:solidFill>
                <a:latin typeface="Arial" panose="020B0604020202020204" pitchFamily="34" charset="0"/>
                <a:cs typeface="Arial" panose="020B0604020202020204" pitchFamily="34" charset="0"/>
              </a:rPr>
              <a:t>TOTAL </a:t>
            </a:r>
            <a:r>
              <a:rPr lang="en-US" dirty="0">
                <a:solidFill>
                  <a:srgbClr val="002E97"/>
                </a:solidFill>
                <a:latin typeface="Arial" panose="020B0604020202020204" pitchFamily="34" charset="0"/>
                <a:cs typeface="Arial" panose="020B0604020202020204" pitchFamily="34" charset="0"/>
              </a:rPr>
              <a:t>time on mark</a:t>
            </a:r>
          </a:p>
        </p:txBody>
      </p:sp>
      <p:sp>
        <p:nvSpPr>
          <p:cNvPr id="5" name="TextBox 4">
            <a:extLst>
              <a:ext uri="{FF2B5EF4-FFF2-40B4-BE49-F238E27FC236}">
                <a16:creationId xmlns:a16="http://schemas.microsoft.com/office/drawing/2014/main" id="{611088DC-6BFD-4EFC-B80B-94BA1279A89F}"/>
              </a:ext>
            </a:extLst>
          </p:cNvPr>
          <p:cNvSpPr txBox="1"/>
          <p:nvPr/>
        </p:nvSpPr>
        <p:spPr>
          <a:xfrm>
            <a:off x="103582" y="2142044"/>
            <a:ext cx="1017639" cy="923330"/>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95% CI values shown</a:t>
            </a:r>
          </a:p>
        </p:txBody>
      </p:sp>
      <p:sp>
        <p:nvSpPr>
          <p:cNvPr id="6" name="Freeform 3">
            <a:extLst>
              <a:ext uri="{FF2B5EF4-FFF2-40B4-BE49-F238E27FC236}">
                <a16:creationId xmlns:a16="http://schemas.microsoft.com/office/drawing/2014/main" id="{D237C699-EDF1-4E39-8EE9-99CAE3F6F0E5}"/>
              </a:ext>
            </a:extLst>
          </p:cNvPr>
          <p:cNvSpPr/>
          <p:nvPr/>
        </p:nvSpPr>
        <p:spPr>
          <a:xfrm>
            <a:off x="1062318" y="4367272"/>
            <a:ext cx="2991970" cy="676234"/>
          </a:xfrm>
          <a:custGeom>
            <a:avLst/>
            <a:gdLst>
              <a:gd name="connsiteX0" fmla="*/ 0 w 2991970"/>
              <a:gd name="connsiteY0" fmla="*/ 16469 h 676234"/>
              <a:gd name="connsiteX1" fmla="*/ 1210235 w 2991970"/>
              <a:gd name="connsiteY1" fmla="*/ 76981 h 676234"/>
              <a:gd name="connsiteX2" fmla="*/ 900953 w 2991970"/>
              <a:gd name="connsiteY2" fmla="*/ 621587 h 676234"/>
              <a:gd name="connsiteX3" fmla="*/ 2991970 w 2991970"/>
              <a:gd name="connsiteY3" fmla="*/ 628310 h 676234"/>
            </a:gdLst>
            <a:ahLst/>
            <a:cxnLst>
              <a:cxn ang="0">
                <a:pos x="connsiteX0" y="connsiteY0"/>
              </a:cxn>
              <a:cxn ang="0">
                <a:pos x="connsiteX1" y="connsiteY1"/>
              </a:cxn>
              <a:cxn ang="0">
                <a:pos x="connsiteX2" y="connsiteY2"/>
              </a:cxn>
              <a:cxn ang="0">
                <a:pos x="connsiteX3" y="connsiteY3"/>
              </a:cxn>
            </a:cxnLst>
            <a:rect l="l" t="t" r="r" b="b"/>
            <a:pathLst>
              <a:path w="2991970" h="676234">
                <a:moveTo>
                  <a:pt x="0" y="16469"/>
                </a:moveTo>
                <a:cubicBezTo>
                  <a:pt x="530038" y="-3702"/>
                  <a:pt x="1060076" y="-23872"/>
                  <a:pt x="1210235" y="76981"/>
                </a:cubicBezTo>
                <a:cubicBezTo>
                  <a:pt x="1360394" y="177834"/>
                  <a:pt x="603997" y="529699"/>
                  <a:pt x="900953" y="621587"/>
                </a:cubicBezTo>
                <a:cubicBezTo>
                  <a:pt x="1197909" y="713475"/>
                  <a:pt x="2094939" y="670892"/>
                  <a:pt x="2991970" y="628310"/>
                </a:cubicBezTo>
              </a:path>
            </a:pathLst>
          </a:custGeom>
          <a:noFill/>
          <a:ln w="28575">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8506B5D-B641-4CBF-85B8-B8DF4B06CD96}"/>
              </a:ext>
            </a:extLst>
          </p:cNvPr>
          <p:cNvSpPr txBox="1"/>
          <p:nvPr/>
        </p:nvSpPr>
        <p:spPr>
          <a:xfrm>
            <a:off x="5125725" y="1858065"/>
            <a:ext cx="1916630" cy="276999"/>
          </a:xfrm>
          <a:prstGeom prst="rect">
            <a:avLst/>
          </a:prstGeom>
          <a:noFill/>
        </p:spPr>
        <p:txBody>
          <a:bodyPr wrap="square" rtlCol="0">
            <a:spAutoFit/>
          </a:bodyPr>
          <a:lstStyle/>
          <a:p>
            <a:r>
              <a:rPr lang="en-US" sz="1200" dirty="0">
                <a:solidFill>
                  <a:srgbClr val="002E97"/>
                </a:solidFill>
                <a:latin typeface="Arial" panose="020B0604020202020204" pitchFamily="34" charset="0"/>
                <a:cs typeface="Arial" panose="020B0604020202020204" pitchFamily="34" charset="0"/>
              </a:rPr>
              <a:t>Source: Park et al. 2017</a:t>
            </a:r>
          </a:p>
        </p:txBody>
      </p:sp>
    </p:spTree>
    <p:extLst>
      <p:ext uri="{BB962C8B-B14F-4D97-AF65-F5344CB8AC3E}">
        <p14:creationId xmlns:p14="http://schemas.microsoft.com/office/powerpoint/2010/main" val="18221345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19927E-01B6-4F44-ADA8-E16EDD922B6D}"/>
              </a:ext>
            </a:extLst>
          </p:cNvPr>
          <p:cNvSpPr>
            <a:spLocks noGrp="1"/>
          </p:cNvSpPr>
          <p:nvPr>
            <p:ph type="title"/>
          </p:nvPr>
        </p:nvSpPr>
        <p:spPr>
          <a:xfrm>
            <a:off x="457200" y="342900"/>
            <a:ext cx="8229600" cy="857250"/>
          </a:xfrm>
        </p:spPr>
        <p:txBody>
          <a:bodyPr>
            <a:noAutofit/>
          </a:bodyPr>
          <a:lstStyle/>
          <a:p>
            <a:r>
              <a:rPr lang="en-US" sz="3200" dirty="0">
                <a:solidFill>
                  <a:srgbClr val="002E97"/>
                </a:solidFill>
                <a:latin typeface="Arial" panose="020B0604020202020204" pitchFamily="34" charset="0"/>
                <a:cs typeface="Arial" panose="020B0604020202020204" pitchFamily="34" charset="0"/>
              </a:rPr>
              <a:t>Recommendations</a:t>
            </a:r>
          </a:p>
        </p:txBody>
      </p:sp>
      <p:sp>
        <p:nvSpPr>
          <p:cNvPr id="6" name="Content Placeholder 2">
            <a:extLst>
              <a:ext uri="{FF2B5EF4-FFF2-40B4-BE49-F238E27FC236}">
                <a16:creationId xmlns:a16="http://schemas.microsoft.com/office/drawing/2014/main" id="{D576136B-0799-4258-B9D5-54D9CD01ED00}"/>
              </a:ext>
            </a:extLst>
          </p:cNvPr>
          <p:cNvSpPr txBox="1">
            <a:spLocks/>
          </p:cNvSpPr>
          <p:nvPr/>
        </p:nvSpPr>
        <p:spPr>
          <a:xfrm>
            <a:off x="457200" y="1200150"/>
            <a:ext cx="8229600" cy="5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2400" dirty="0">
                <a:solidFill>
                  <a:srgbClr val="002E97"/>
                </a:solidFill>
                <a:latin typeface="Arial" panose="020B0604020202020204" pitchFamily="34" charset="0"/>
                <a:cs typeface="Arial" panose="020B0604020202020204" pitchFamily="34" charset="0"/>
              </a:rPr>
              <a:t>Summary on Expected Accuracy of OPUS-Projects</a:t>
            </a:r>
          </a:p>
        </p:txBody>
      </p:sp>
      <p:graphicFrame>
        <p:nvGraphicFramePr>
          <p:cNvPr id="7" name="Content Placeholder 4">
            <a:extLst>
              <a:ext uri="{FF2B5EF4-FFF2-40B4-BE49-F238E27FC236}">
                <a16:creationId xmlns:a16="http://schemas.microsoft.com/office/drawing/2014/main" id="{0570D4C9-2CE1-483E-8B9C-3ABA2ED98134}"/>
              </a:ext>
            </a:extLst>
          </p:cNvPr>
          <p:cNvGraphicFramePr>
            <a:graphicFrameLocks/>
          </p:cNvGraphicFramePr>
          <p:nvPr>
            <p:extLst>
              <p:ext uri="{D42A27DB-BD31-4B8C-83A1-F6EECF244321}">
                <p14:modId xmlns:p14="http://schemas.microsoft.com/office/powerpoint/2010/main" val="2076577822"/>
              </p:ext>
            </p:extLst>
          </p:nvPr>
        </p:nvGraphicFramePr>
        <p:xfrm>
          <a:off x="1463040" y="2042014"/>
          <a:ext cx="6217919" cy="2072347"/>
        </p:xfrm>
        <a:graphic>
          <a:graphicData uri="http://schemas.openxmlformats.org/drawingml/2006/table">
            <a:tbl>
              <a:tblPr firstRow="1" bandRow="1">
                <a:tableStyleId>{5C22544A-7EE6-4342-B048-85BDC9FD1C3A}</a:tableStyleId>
              </a:tblPr>
              <a:tblGrid>
                <a:gridCol w="1164167">
                  <a:extLst>
                    <a:ext uri="{9D8B030D-6E8A-4147-A177-3AD203B41FA5}">
                      <a16:colId xmlns:a16="http://schemas.microsoft.com/office/drawing/2014/main" val="2240154306"/>
                    </a:ext>
                  </a:extLst>
                </a:gridCol>
                <a:gridCol w="1164167">
                  <a:extLst>
                    <a:ext uri="{9D8B030D-6E8A-4147-A177-3AD203B41FA5}">
                      <a16:colId xmlns:a16="http://schemas.microsoft.com/office/drawing/2014/main" val="3861945666"/>
                    </a:ext>
                  </a:extLst>
                </a:gridCol>
                <a:gridCol w="1335635">
                  <a:extLst>
                    <a:ext uri="{9D8B030D-6E8A-4147-A177-3AD203B41FA5}">
                      <a16:colId xmlns:a16="http://schemas.microsoft.com/office/drawing/2014/main" val="2478897319"/>
                    </a:ext>
                  </a:extLst>
                </a:gridCol>
                <a:gridCol w="2553950">
                  <a:extLst>
                    <a:ext uri="{9D8B030D-6E8A-4147-A177-3AD203B41FA5}">
                      <a16:colId xmlns:a16="http://schemas.microsoft.com/office/drawing/2014/main" val="174497181"/>
                    </a:ext>
                  </a:extLst>
                </a:gridCol>
              </a:tblGrid>
              <a:tr h="617147">
                <a:tc>
                  <a:txBody>
                    <a:bodyPr/>
                    <a:lstStyle/>
                    <a:p>
                      <a:pPr algn="ctr"/>
                      <a:r>
                        <a:rPr lang="en-US" sz="1600" dirty="0"/>
                        <a:t>Expected</a:t>
                      </a:r>
                    </a:p>
                    <a:p>
                      <a:pPr algn="ctr"/>
                      <a:r>
                        <a:rPr lang="en-US" sz="1600" dirty="0"/>
                        <a:t>Ellipsoid Height Accuracy</a:t>
                      </a:r>
                    </a:p>
                  </a:txBody>
                  <a:tcPr marL="68580" marR="68580" marT="34253" marB="34253"/>
                </a:tc>
                <a:tc>
                  <a:txBody>
                    <a:bodyPr/>
                    <a:lstStyle/>
                    <a:p>
                      <a:pPr algn="ctr"/>
                      <a:r>
                        <a:rPr lang="en-US" sz="1600" dirty="0"/>
                        <a:t>Expected Horizontal Accuracy</a:t>
                      </a:r>
                    </a:p>
                  </a:txBody>
                  <a:tcPr marL="68580" marR="68580" marT="34253" marB="34253"/>
                </a:tc>
                <a:tc>
                  <a:txBody>
                    <a:bodyPr/>
                    <a:lstStyle/>
                    <a:p>
                      <a:pPr algn="ctr"/>
                      <a:endParaRPr lang="en-US" sz="1600" dirty="0"/>
                    </a:p>
                    <a:p>
                      <a:pPr algn="ctr"/>
                      <a:r>
                        <a:rPr lang="en-US" sz="1600" dirty="0"/>
                        <a:t>Total Time on Mark (h)</a:t>
                      </a:r>
                    </a:p>
                  </a:txBody>
                  <a:tcPr marL="68580" marR="68580" marT="34253" marB="34253"/>
                </a:tc>
                <a:tc>
                  <a:txBody>
                    <a:bodyPr/>
                    <a:lstStyle/>
                    <a:p>
                      <a:pPr algn="ctr"/>
                      <a:endParaRPr lang="en-US" sz="1600" dirty="0"/>
                    </a:p>
                    <a:p>
                      <a:pPr algn="ctr"/>
                      <a:r>
                        <a:rPr lang="en-US" sz="1600" dirty="0"/>
                        <a:t>Recommended Sessions and</a:t>
                      </a:r>
                      <a:r>
                        <a:rPr lang="en-US" sz="1600" baseline="0" dirty="0"/>
                        <a:t> duration</a:t>
                      </a:r>
                      <a:endParaRPr lang="en-US" sz="1600" dirty="0"/>
                    </a:p>
                  </a:txBody>
                  <a:tcPr marL="68580" marR="68580" marT="34253" marB="34253"/>
                </a:tc>
                <a:extLst>
                  <a:ext uri="{0D108BD9-81ED-4DB2-BD59-A6C34878D82A}">
                    <a16:rowId xmlns:a16="http://schemas.microsoft.com/office/drawing/2014/main" val="2529060110"/>
                  </a:ext>
                </a:extLst>
              </a:tr>
              <a:tr h="342827">
                <a:tc>
                  <a:txBody>
                    <a:bodyPr/>
                    <a:lstStyle/>
                    <a:p>
                      <a:pPr algn="ctr"/>
                      <a:r>
                        <a:rPr lang="en-US" sz="1800" dirty="0"/>
                        <a:t>3.0 cm</a:t>
                      </a:r>
                    </a:p>
                  </a:txBody>
                  <a:tcPr marL="68580" marR="68580" marT="34253" marB="34253"/>
                </a:tc>
                <a:tc>
                  <a:txBody>
                    <a:bodyPr/>
                    <a:lstStyle/>
                    <a:p>
                      <a:pPr algn="ctr"/>
                      <a:r>
                        <a:rPr lang="en-US" sz="1800" dirty="0"/>
                        <a:t>1.5 cm</a:t>
                      </a:r>
                    </a:p>
                  </a:txBody>
                  <a:tcPr marL="68580" marR="68580" marT="34253" marB="34253"/>
                </a:tc>
                <a:tc>
                  <a:txBody>
                    <a:bodyPr/>
                    <a:lstStyle/>
                    <a:p>
                      <a:pPr algn="ctr"/>
                      <a:r>
                        <a:rPr lang="en-US" sz="1800" dirty="0"/>
                        <a:t>4</a:t>
                      </a:r>
                    </a:p>
                  </a:txBody>
                  <a:tcPr marL="68580" marR="68580" marT="34253" marB="34253"/>
                </a:tc>
                <a:tc>
                  <a:txBody>
                    <a:bodyPr/>
                    <a:lstStyle/>
                    <a:p>
                      <a:pPr algn="ctr"/>
                      <a:r>
                        <a:rPr lang="en-US" sz="1800" dirty="0"/>
                        <a:t>(2) 2-h </a:t>
                      </a:r>
                    </a:p>
                  </a:txBody>
                  <a:tcPr marL="68580" marR="68580" marT="34253" marB="34253"/>
                </a:tc>
                <a:extLst>
                  <a:ext uri="{0D108BD9-81ED-4DB2-BD59-A6C34878D82A}">
                    <a16:rowId xmlns:a16="http://schemas.microsoft.com/office/drawing/2014/main" val="2224824611"/>
                  </a:ext>
                </a:extLst>
              </a:tr>
              <a:tr h="342827">
                <a:tc>
                  <a:txBody>
                    <a:bodyPr/>
                    <a:lstStyle/>
                    <a:p>
                      <a:pPr algn="ctr"/>
                      <a:r>
                        <a:rPr lang="en-US" sz="1800" dirty="0"/>
                        <a:t>2.5 cm</a:t>
                      </a:r>
                    </a:p>
                  </a:txBody>
                  <a:tcPr marL="68580" marR="68580" marT="34253" marB="34253"/>
                </a:tc>
                <a:tc>
                  <a:txBody>
                    <a:bodyPr/>
                    <a:lstStyle/>
                    <a:p>
                      <a:pPr algn="ctr"/>
                      <a:r>
                        <a:rPr lang="en-US" sz="1800" dirty="0"/>
                        <a:t>1.3 cm</a:t>
                      </a:r>
                    </a:p>
                  </a:txBody>
                  <a:tcPr marL="68580" marR="68580" marT="34253" marB="34253"/>
                </a:tc>
                <a:tc>
                  <a:txBody>
                    <a:bodyPr/>
                    <a:lstStyle/>
                    <a:p>
                      <a:pPr algn="ctr"/>
                      <a:r>
                        <a:rPr lang="en-US" sz="1800" dirty="0"/>
                        <a:t>8</a:t>
                      </a:r>
                    </a:p>
                  </a:txBody>
                  <a:tcPr marL="68580" marR="68580" marT="34253" marB="34253"/>
                </a:tc>
                <a:tc>
                  <a:txBody>
                    <a:bodyPr/>
                    <a:lstStyle/>
                    <a:p>
                      <a:pPr algn="ctr"/>
                      <a:r>
                        <a:rPr lang="en-US" sz="1800" dirty="0"/>
                        <a:t>(2) 4-h or (3) 3-h</a:t>
                      </a:r>
                    </a:p>
                  </a:txBody>
                  <a:tcPr marL="68580" marR="68580" marT="34253" marB="34253"/>
                </a:tc>
                <a:extLst>
                  <a:ext uri="{0D108BD9-81ED-4DB2-BD59-A6C34878D82A}">
                    <a16:rowId xmlns:a16="http://schemas.microsoft.com/office/drawing/2014/main" val="4138414678"/>
                  </a:ext>
                </a:extLst>
              </a:tr>
              <a:tr h="342827">
                <a:tc>
                  <a:txBody>
                    <a:bodyPr/>
                    <a:lstStyle/>
                    <a:p>
                      <a:pPr algn="ctr"/>
                      <a:r>
                        <a:rPr lang="en-US" sz="1800" dirty="0"/>
                        <a:t>2.0</a:t>
                      </a:r>
                      <a:r>
                        <a:rPr lang="en-US" sz="1800" baseline="0" dirty="0"/>
                        <a:t> cm</a:t>
                      </a:r>
                      <a:endParaRPr lang="en-US" sz="1800" dirty="0"/>
                    </a:p>
                  </a:txBody>
                  <a:tcPr marL="68580" marR="68580" marT="34253" marB="34253"/>
                </a:tc>
                <a:tc>
                  <a:txBody>
                    <a:bodyPr/>
                    <a:lstStyle/>
                    <a:p>
                      <a:pPr algn="ctr"/>
                      <a:r>
                        <a:rPr lang="en-US" sz="1800" dirty="0"/>
                        <a:t>1.0 cm</a:t>
                      </a:r>
                    </a:p>
                  </a:txBody>
                  <a:tcPr marL="68580" marR="68580" marT="34253" marB="34253"/>
                </a:tc>
                <a:tc>
                  <a:txBody>
                    <a:bodyPr/>
                    <a:lstStyle/>
                    <a:p>
                      <a:pPr algn="ctr"/>
                      <a:r>
                        <a:rPr lang="en-US" sz="1800" dirty="0"/>
                        <a:t>20</a:t>
                      </a:r>
                    </a:p>
                  </a:txBody>
                  <a:tcPr marL="68580" marR="68580" marT="34253" marB="34253"/>
                </a:tc>
                <a:tc>
                  <a:txBody>
                    <a:bodyPr/>
                    <a:lstStyle/>
                    <a:p>
                      <a:pPr algn="ctr"/>
                      <a:r>
                        <a:rPr lang="en-US" sz="1800" dirty="0"/>
                        <a:t>(2) 10-h</a:t>
                      </a:r>
                      <a:r>
                        <a:rPr lang="en-US" sz="1800" baseline="0" dirty="0"/>
                        <a:t> or </a:t>
                      </a:r>
                      <a:r>
                        <a:rPr lang="en-US" sz="1800" dirty="0"/>
                        <a:t>(3) 7-h</a:t>
                      </a:r>
                    </a:p>
                  </a:txBody>
                  <a:tcPr marL="68580" marR="68580" marT="34253" marB="34253"/>
                </a:tc>
                <a:extLst>
                  <a:ext uri="{0D108BD9-81ED-4DB2-BD59-A6C34878D82A}">
                    <a16:rowId xmlns:a16="http://schemas.microsoft.com/office/drawing/2014/main" val="3592211702"/>
                  </a:ext>
                </a:extLst>
              </a:tr>
            </a:tbl>
          </a:graphicData>
        </a:graphic>
      </p:graphicFrame>
    </p:spTree>
    <p:extLst>
      <p:ext uri="{BB962C8B-B14F-4D97-AF65-F5344CB8AC3E}">
        <p14:creationId xmlns:p14="http://schemas.microsoft.com/office/powerpoint/2010/main" val="15233096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How Does OPUS-S Work?</a:t>
            </a:r>
            <a:endParaRPr sz="3000" b="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7E9CDB6-739F-4979-BA7C-F3D99185592D}"/>
              </a:ext>
            </a:extLst>
          </p:cNvPr>
          <p:cNvSpPr txBox="1"/>
          <p:nvPr/>
        </p:nvSpPr>
        <p:spPr>
          <a:xfrm>
            <a:off x="397165" y="1050074"/>
            <a:ext cx="8349672"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350" indent="-6350" eaLnBrk="1" hangingPunct="1">
              <a:defRPr/>
            </a:pPr>
            <a:r>
              <a:rPr lang="en-US" sz="2000" dirty="0">
                <a:solidFill>
                  <a:srgbClr val="002E97"/>
                </a:solidFill>
                <a:latin typeface="Arial" panose="020B0604020202020204" pitchFamily="34" charset="0"/>
                <a:cs typeface="Arial" panose="020B0604020202020204" pitchFamily="34" charset="0"/>
              </a:rPr>
              <a:t>	OPUS-S processing highlights:</a:t>
            </a:r>
          </a:p>
          <a:p>
            <a:pPr marL="6350" indent="-6350" eaLnBrk="1" hangingPunct="1">
              <a:defRPr/>
            </a:pPr>
            <a:endParaRPr lang="en-US" sz="2000" dirty="0">
              <a:solidFill>
                <a:srgbClr val="002E97"/>
              </a:solidFill>
              <a:latin typeface="Arial" panose="020B0604020202020204" pitchFamily="34" charset="0"/>
              <a:cs typeface="Arial" panose="020B0604020202020204" pitchFamily="34" charset="0"/>
            </a:endParaRP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Everything is “done” in the </a:t>
            </a:r>
            <a:r>
              <a:rPr lang="en-US" sz="2000" b="1" dirty="0">
                <a:solidFill>
                  <a:srgbClr val="002E97"/>
                </a:solidFill>
                <a:latin typeface="Arial" panose="020B0604020202020204" pitchFamily="34" charset="0"/>
                <a:cs typeface="Arial" panose="020B0604020202020204" pitchFamily="34" charset="0"/>
              </a:rPr>
              <a:t>IGS14 Reference Frame (soon IGS20)</a:t>
            </a:r>
            <a:r>
              <a:rPr lang="en-US" sz="2000" dirty="0">
                <a:solidFill>
                  <a:srgbClr val="002E97"/>
                </a:solidFill>
                <a:latin typeface="Arial" panose="020B0604020202020204" pitchFamily="34" charset="0"/>
                <a:cs typeface="Arial" panose="020B0604020202020204" pitchFamily="34" charset="0"/>
              </a:rPr>
              <a:t>.</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SV coordinates are held rigidly fixed.</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CORS coordinates are heavily constrained.</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Neutral atmosphere (</a:t>
            </a:r>
            <a:r>
              <a:rPr lang="en-US" sz="2000" dirty="0" err="1">
                <a:solidFill>
                  <a:srgbClr val="002E97"/>
                </a:solidFill>
                <a:latin typeface="Arial" panose="020B0604020202020204" pitchFamily="34" charset="0"/>
                <a:cs typeface="Arial" panose="020B0604020202020204" pitchFamily="34" charset="0"/>
              </a:rPr>
              <a:t>tropo</a:t>
            </a:r>
            <a:r>
              <a:rPr lang="en-US" sz="2000" dirty="0">
                <a:solidFill>
                  <a:srgbClr val="002E97"/>
                </a:solidFill>
                <a:latin typeface="Arial" panose="020B0604020202020204" pitchFamily="34" charset="0"/>
                <a:cs typeface="Arial" panose="020B0604020202020204" pitchFamily="34" charset="0"/>
              </a:rPr>
              <a:t>) dry component modeled.</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Neutral atmosphere (</a:t>
            </a:r>
            <a:r>
              <a:rPr lang="en-US" sz="2000" dirty="0" err="1">
                <a:solidFill>
                  <a:srgbClr val="002E97"/>
                </a:solidFill>
                <a:latin typeface="Arial" panose="020B0604020202020204" pitchFamily="34" charset="0"/>
                <a:cs typeface="Arial" panose="020B0604020202020204" pitchFamily="34" charset="0"/>
              </a:rPr>
              <a:t>tropo</a:t>
            </a:r>
            <a:r>
              <a:rPr lang="en-US" sz="2000" dirty="0">
                <a:solidFill>
                  <a:srgbClr val="002E97"/>
                </a:solidFill>
                <a:latin typeface="Arial" panose="020B0604020202020204" pitchFamily="34" charset="0"/>
                <a:cs typeface="Arial" panose="020B0604020202020204" pitchFamily="34" charset="0"/>
              </a:rPr>
              <a:t>) wet component estimated.</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Double-differenced, ion-free carrier phase observable.</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Carrier phase ambiguities are fixed to their integer values where possible; float ambiguities are estimated otherwise.</a:t>
            </a:r>
          </a:p>
          <a:p>
            <a:pPr marL="352425" indent="-352425" eaLnBrk="1" hangingPunct="1">
              <a:buFont typeface="Arial" pitchFamily="34" charset="0"/>
              <a:buChar char="•"/>
              <a:defRPr/>
            </a:pPr>
            <a:r>
              <a:rPr lang="en-US" sz="2000" dirty="0">
                <a:solidFill>
                  <a:srgbClr val="002E97"/>
                </a:solidFill>
                <a:latin typeface="Arial" panose="020B0604020202020204" pitchFamily="34" charset="0"/>
                <a:cs typeface="Arial" panose="020B0604020202020204" pitchFamily="34" charset="0"/>
              </a:rPr>
              <a:t>Individual baselines are processed and the results combined generating mean coordinates and peak-to-peak uncertainties.</a:t>
            </a:r>
          </a:p>
        </p:txBody>
      </p:sp>
    </p:spTree>
    <p:extLst>
      <p:ext uri="{BB962C8B-B14F-4D97-AF65-F5344CB8AC3E}">
        <p14:creationId xmlns:p14="http://schemas.microsoft.com/office/powerpoint/2010/main" val="11086416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Planning Your Project</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88938A5-64E2-4177-AFA5-20BF5AAAFB9F}"/>
              </a:ext>
            </a:extLst>
          </p:cNvPr>
          <p:cNvSpPr txBox="1">
            <a:spLocks/>
          </p:cNvSpPr>
          <p:nvPr/>
        </p:nvSpPr>
        <p:spPr>
          <a:xfrm>
            <a:off x="457200" y="1200150"/>
            <a:ext cx="8229600" cy="3040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a:solidFill>
                  <a:srgbClr val="002E97"/>
                </a:solidFill>
                <a:latin typeface="Arial" panose="020B0604020202020204" pitchFamily="34" charset="0"/>
                <a:cs typeface="Arial" panose="020B0604020202020204" pitchFamily="34" charset="0"/>
              </a:rPr>
              <a:t>Recap:</a:t>
            </a:r>
          </a:p>
          <a:p>
            <a:pPr marL="457200" indent="-457200" algn="l" hangingPunct="1">
              <a:buFontTx/>
              <a:buAutoNum type="arabicParenR"/>
            </a:pPr>
            <a:r>
              <a:rPr lang="en-US" sz="2000">
                <a:solidFill>
                  <a:srgbClr val="002E97"/>
                </a:solidFill>
                <a:latin typeface="Arial" panose="020B0604020202020204" pitchFamily="34" charset="0"/>
                <a:cs typeface="Arial" panose="020B0604020202020204" pitchFamily="34" charset="0"/>
              </a:rPr>
              <a:t>You have identified your project goals/objectives</a:t>
            </a:r>
          </a:p>
          <a:p>
            <a:pPr marL="457200" indent="-457200" algn="l" hangingPunct="1">
              <a:buFontTx/>
              <a:buAutoNum type="arabicParenR"/>
            </a:pPr>
            <a:r>
              <a:rPr lang="en-US" sz="2000">
                <a:solidFill>
                  <a:srgbClr val="002E97"/>
                </a:solidFill>
                <a:latin typeface="Arial" panose="020B0604020202020204" pitchFamily="34" charset="0"/>
                <a:cs typeface="Arial" panose="020B0604020202020204" pitchFamily="34" charset="0"/>
              </a:rPr>
              <a:t>You have determined the number/distribution of control marks required in your project area to meet these objectives</a:t>
            </a:r>
          </a:p>
          <a:p>
            <a:pPr marL="457200" indent="-457200" algn="l" hangingPunct="1">
              <a:buFontTx/>
              <a:buAutoNum type="arabicParenR"/>
            </a:pPr>
            <a:r>
              <a:rPr lang="en-US" sz="2000">
                <a:solidFill>
                  <a:srgbClr val="002E97"/>
                </a:solidFill>
                <a:latin typeface="Arial" panose="020B0604020202020204" pitchFamily="34" charset="0"/>
                <a:cs typeface="Arial" panose="020B0604020202020204" pitchFamily="34" charset="0"/>
              </a:rPr>
              <a:t>You have identified and recovered </a:t>
            </a:r>
            <a:r>
              <a:rPr lang="en-US" sz="2000" i="1">
                <a:solidFill>
                  <a:srgbClr val="002E97"/>
                </a:solidFill>
                <a:latin typeface="Arial" panose="020B0604020202020204" pitchFamily="34" charset="0"/>
                <a:cs typeface="Arial" panose="020B0604020202020204" pitchFamily="34" charset="0"/>
              </a:rPr>
              <a:t>potential</a:t>
            </a:r>
            <a:r>
              <a:rPr lang="en-US" sz="2000">
                <a:solidFill>
                  <a:srgbClr val="002E97"/>
                </a:solidFill>
                <a:latin typeface="Arial" panose="020B0604020202020204" pitchFamily="34" charset="0"/>
                <a:cs typeface="Arial" panose="020B0604020202020204" pitchFamily="34" charset="0"/>
              </a:rPr>
              <a:t> marks to control your project</a:t>
            </a:r>
          </a:p>
          <a:p>
            <a:pPr marL="457200" indent="-457200" algn="l" hangingPunct="1">
              <a:buFontTx/>
              <a:buAutoNum type="arabicParenR"/>
            </a:pPr>
            <a:r>
              <a:rPr lang="en-US" sz="2000">
                <a:solidFill>
                  <a:srgbClr val="002E97"/>
                </a:solidFill>
                <a:latin typeface="Arial" panose="020B0604020202020204" pitchFamily="34" charset="0"/>
                <a:cs typeface="Arial" panose="020B0604020202020204" pitchFamily="34" charset="0"/>
              </a:rPr>
              <a:t>You have identified CORSs that you intend to use as control for your project</a:t>
            </a:r>
            <a:endParaRPr lang="en-US" sz="20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36452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7D9F81-D71D-4499-80AE-807901BC0379}"/>
              </a:ext>
            </a:extLst>
          </p:cNvPr>
          <p:cNvPicPr>
            <a:picLocks noChangeAspect="1"/>
          </p:cNvPicPr>
          <p:nvPr/>
        </p:nvPicPr>
        <p:blipFill rotWithShape="1">
          <a:blip r:embed="rId3"/>
          <a:srcRect r="802" b="22698"/>
          <a:stretch/>
        </p:blipFill>
        <p:spPr>
          <a:xfrm>
            <a:off x="306249" y="1795491"/>
            <a:ext cx="3882293" cy="3348009"/>
          </a:xfrm>
          <a:prstGeom prst="rect">
            <a:avLst/>
          </a:prstGeom>
        </p:spPr>
      </p:pic>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Submit your Project Proposal for Review</a:t>
            </a:r>
            <a:endParaRPr sz="3000" dirty="0">
              <a:solidFill>
                <a:srgbClr val="002E97"/>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E721098A-FCEE-4F12-B17A-3D5C5862111E}"/>
              </a:ext>
            </a:extLst>
          </p:cNvPr>
          <p:cNvSpPr txBox="1">
            <a:spLocks/>
          </p:cNvSpPr>
          <p:nvPr/>
        </p:nvSpPr>
        <p:spPr>
          <a:xfrm>
            <a:off x="457200" y="1200151"/>
            <a:ext cx="8229600" cy="484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800" dirty="0">
                <a:solidFill>
                  <a:srgbClr val="002E97"/>
                </a:solidFill>
                <a:latin typeface="Arial" panose="020B0604020202020204" pitchFamily="34" charset="0"/>
                <a:cs typeface="Arial" panose="020B0604020202020204" pitchFamily="34" charset="0"/>
              </a:rPr>
              <a:t>Now that you have your Project Proposal, time to submit it to NGS for review!</a:t>
            </a:r>
          </a:p>
          <a:p>
            <a:pPr algn="l" hangingPunct="1"/>
            <a:endParaRPr lang="en-US" sz="1800" dirty="0">
              <a:solidFill>
                <a:srgbClr val="002E97"/>
              </a:solidFill>
              <a:latin typeface="Arial" panose="020B0604020202020204" pitchFamily="34" charset="0"/>
              <a:cs typeface="Arial" panose="020B0604020202020204" pitchFamily="34" charset="0"/>
            </a:endParaRPr>
          </a:p>
        </p:txBody>
      </p:sp>
      <p:sp>
        <p:nvSpPr>
          <p:cNvPr id="5" name="Rounded Rectangle 8">
            <a:extLst>
              <a:ext uri="{FF2B5EF4-FFF2-40B4-BE49-F238E27FC236}">
                <a16:creationId xmlns:a16="http://schemas.microsoft.com/office/drawing/2014/main" id="{279E1114-5D2B-46F4-8C69-EAAD13F76D17}"/>
              </a:ext>
            </a:extLst>
          </p:cNvPr>
          <p:cNvSpPr/>
          <p:nvPr/>
        </p:nvSpPr>
        <p:spPr>
          <a:xfrm>
            <a:off x="2094875" y="2571750"/>
            <a:ext cx="1143697" cy="14932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7">
            <a:extLst>
              <a:ext uri="{FF2B5EF4-FFF2-40B4-BE49-F238E27FC236}">
                <a16:creationId xmlns:a16="http://schemas.microsoft.com/office/drawing/2014/main" id="{F90AEE7A-C1D9-4B30-B32E-C3B7432FA8A0}"/>
              </a:ext>
            </a:extLst>
          </p:cNvPr>
          <p:cNvSpPr/>
          <p:nvPr/>
        </p:nvSpPr>
        <p:spPr>
          <a:xfrm rot="16200000">
            <a:off x="1311208" y="2157598"/>
            <a:ext cx="519546" cy="1018309"/>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B413A1F-FCCD-4413-9461-95328EB8D15C}"/>
              </a:ext>
            </a:extLst>
          </p:cNvPr>
          <p:cNvPicPr>
            <a:picLocks noChangeAspect="1"/>
          </p:cNvPicPr>
          <p:nvPr/>
        </p:nvPicPr>
        <p:blipFill>
          <a:blip r:embed="rId4"/>
          <a:stretch>
            <a:fillRect/>
          </a:stretch>
        </p:blipFill>
        <p:spPr>
          <a:xfrm>
            <a:off x="4286360" y="1725306"/>
            <a:ext cx="3194711" cy="3375771"/>
          </a:xfrm>
          <a:prstGeom prst="rect">
            <a:avLst/>
          </a:prstGeom>
          <a:ln w="28575">
            <a:solidFill>
              <a:srgbClr val="FF0000"/>
            </a:solidFill>
          </a:ln>
        </p:spPr>
      </p:pic>
      <p:cxnSp>
        <p:nvCxnSpPr>
          <p:cNvPr id="8" name="Straight Connector 7">
            <a:extLst>
              <a:ext uri="{FF2B5EF4-FFF2-40B4-BE49-F238E27FC236}">
                <a16:creationId xmlns:a16="http://schemas.microsoft.com/office/drawing/2014/main" id="{2BAFD9BA-BA80-4D04-ACE3-D4B7C7147E98}"/>
              </a:ext>
            </a:extLst>
          </p:cNvPr>
          <p:cNvCxnSpPr>
            <a:cxnSpLocks/>
            <a:stCxn id="5" idx="3"/>
          </p:cNvCxnSpPr>
          <p:nvPr/>
        </p:nvCxnSpPr>
        <p:spPr>
          <a:xfrm flipV="1">
            <a:off x="3238572" y="1725306"/>
            <a:ext cx="1047788" cy="92110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D841674-8D8F-4F94-B001-1449FCDC6101}"/>
              </a:ext>
            </a:extLst>
          </p:cNvPr>
          <p:cNvCxnSpPr>
            <a:cxnSpLocks/>
            <a:stCxn id="5" idx="3"/>
          </p:cNvCxnSpPr>
          <p:nvPr/>
        </p:nvCxnSpPr>
        <p:spPr>
          <a:xfrm>
            <a:off x="3238572" y="2646414"/>
            <a:ext cx="1047788" cy="24546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ounded Rectangle 8">
            <a:extLst>
              <a:ext uri="{FF2B5EF4-FFF2-40B4-BE49-F238E27FC236}">
                <a16:creationId xmlns:a16="http://schemas.microsoft.com/office/drawing/2014/main" id="{261A1668-2696-4B85-B461-215C4ED1B7E4}"/>
              </a:ext>
            </a:extLst>
          </p:cNvPr>
          <p:cNvSpPr/>
          <p:nvPr/>
        </p:nvSpPr>
        <p:spPr>
          <a:xfrm>
            <a:off x="2070151" y="2406979"/>
            <a:ext cx="385455" cy="14932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84146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NGS Survey Project Proposal</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7EFA03A-5F7E-46F4-B97C-79E054F30466}"/>
              </a:ext>
            </a:extLst>
          </p:cNvPr>
          <p:cNvSpPr txBox="1">
            <a:spLocks/>
          </p:cNvSpPr>
          <p:nvPr/>
        </p:nvSpPr>
        <p:spPr>
          <a:xfrm>
            <a:off x="457200" y="1200151"/>
            <a:ext cx="8229600" cy="3943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800" dirty="0">
                <a:solidFill>
                  <a:srgbClr val="002E97"/>
                </a:solidFill>
                <a:latin typeface="Arial" panose="020B0604020202020204" pitchFamily="34" charset="0"/>
                <a:cs typeface="Arial" panose="020B0604020202020204" pitchFamily="34" charset="0"/>
              </a:rPr>
              <a:t>Why submit your GNSS Project Plan to NGS (</a:t>
            </a:r>
            <a:r>
              <a:rPr lang="en-US" sz="1800" dirty="0">
                <a:latin typeface="Arial" panose="020B0604020202020204" pitchFamily="34" charset="0"/>
                <a:cs typeface="Arial" panose="020B0604020202020204" pitchFamily="34" charset="0"/>
                <a:hlinkClick r:id="rId3"/>
              </a:rPr>
              <a:t>https://geodesy.noaa.gov/SurveyProposal/</a:t>
            </a:r>
            <a:r>
              <a:rPr lang="en-US" sz="1800" dirty="0">
                <a:latin typeface="Arial" panose="020B0604020202020204" pitchFamily="34" charset="0"/>
                <a:cs typeface="Arial" panose="020B0604020202020204" pitchFamily="34" charset="0"/>
              </a:rPr>
              <a:t> </a:t>
            </a:r>
            <a:r>
              <a:rPr lang="en-US" sz="1800" dirty="0">
                <a:solidFill>
                  <a:srgbClr val="002E97"/>
                </a:solidFill>
                <a:latin typeface="Arial" panose="020B0604020202020204" pitchFamily="34" charset="0"/>
                <a:cs typeface="Arial" panose="020B0604020202020204" pitchFamily="34" charset="0"/>
              </a:rPr>
              <a:t>):</a:t>
            </a:r>
          </a:p>
          <a:p>
            <a:pPr algn="l" hangingPunct="1"/>
            <a:r>
              <a:rPr lang="en-US" sz="1800" dirty="0">
                <a:solidFill>
                  <a:srgbClr val="002E97"/>
                </a:solidFill>
                <a:latin typeface="Arial" panose="020B0604020202020204" pitchFamily="34" charset="0"/>
                <a:cs typeface="Arial" panose="020B0604020202020204" pitchFamily="34" charset="0"/>
              </a:rPr>
              <a:t>Subject Matter Expert will review your plan, make sure it will meet NGS standards</a:t>
            </a:r>
          </a:p>
          <a:p>
            <a:pPr algn="l" hangingPunct="1"/>
            <a:r>
              <a:rPr lang="en-US" sz="1800" dirty="0">
                <a:solidFill>
                  <a:srgbClr val="002E97"/>
                </a:solidFill>
                <a:latin typeface="Arial" panose="020B0604020202020204" pitchFamily="34" charset="0"/>
                <a:cs typeface="Arial" panose="020B0604020202020204" pitchFamily="34" charset="0"/>
              </a:rPr>
              <a:t>NGS will assign a Project Tracking ID, which will enable you to use the advanced features of OPUS Projects</a:t>
            </a:r>
          </a:p>
          <a:p>
            <a:pPr algn="l" hangingPunct="1"/>
            <a:r>
              <a:rPr lang="en-US" sz="1800" dirty="0">
                <a:solidFill>
                  <a:srgbClr val="002E97"/>
                </a:solidFill>
                <a:latin typeface="Arial" panose="020B0604020202020204" pitchFamily="34" charset="0"/>
                <a:cs typeface="Arial" panose="020B0604020202020204" pitchFamily="34" charset="0"/>
              </a:rPr>
              <a:t>With a Project Tracking ID, you will be able to submit your project to NGS for consideration of inclusion into the national database of geodetic control, available through published datasheets</a:t>
            </a:r>
          </a:p>
          <a:p>
            <a:pPr algn="l" hangingPunct="1"/>
            <a:endParaRPr lang="en-US" sz="1800" dirty="0">
              <a:solidFill>
                <a:srgbClr val="002E97"/>
              </a:solidFill>
              <a:latin typeface="Arial" panose="020B0604020202020204" pitchFamily="34" charset="0"/>
              <a:cs typeface="Arial" panose="020B0604020202020204" pitchFamily="34" charset="0"/>
            </a:endParaRPr>
          </a:p>
          <a:p>
            <a:pPr algn="l" hangingPunct="1"/>
            <a:r>
              <a:rPr lang="en-US" sz="1600" dirty="0">
                <a:solidFill>
                  <a:srgbClr val="002E97"/>
                </a:solidFill>
                <a:latin typeface="Arial" panose="020B0604020202020204" pitchFamily="34" charset="0"/>
                <a:cs typeface="Arial" panose="020B0604020202020204" pitchFamily="34" charset="0"/>
              </a:rPr>
              <a:t>If you do not intend on submitting your project to NGS, but still wish your project to be tied to the national reference frames/datums, you can use the “dummy” tracking ID “0000”</a:t>
            </a:r>
            <a:endParaRPr lang="en-US" sz="1800" dirty="0">
              <a:solidFill>
                <a:srgbClr val="002E97"/>
              </a:solidFill>
              <a:latin typeface="Arial" panose="020B0604020202020204" pitchFamily="34" charset="0"/>
              <a:cs typeface="Arial" panose="020B0604020202020204" pitchFamily="34" charset="0"/>
            </a:endParaRPr>
          </a:p>
          <a:p>
            <a:pPr algn="l" hangingPunct="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216473"/>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Creating your OPUS Project</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E08EDCC-51AA-49EC-A5B8-30AEA4CE8B4D}"/>
              </a:ext>
            </a:extLst>
          </p:cNvPr>
          <p:cNvSpPr txBox="1">
            <a:spLocks/>
          </p:cNvSpPr>
          <p:nvPr/>
        </p:nvSpPr>
        <p:spPr>
          <a:xfrm>
            <a:off x="457200" y="1200151"/>
            <a:ext cx="4002968" cy="4513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Ready to create your project!</a:t>
            </a:r>
          </a:p>
          <a:p>
            <a:pPr algn="l" hangingPunct="1"/>
            <a:endParaRPr lang="en-US" sz="2000" dirty="0">
              <a:solidFill>
                <a:srgbClr val="002E97"/>
              </a:solidFill>
              <a:latin typeface="Arial" panose="020B0604020202020204" pitchFamily="34" charset="0"/>
              <a:cs typeface="Arial" panose="020B0604020202020204" pitchFamily="34" charset="0"/>
            </a:endParaRPr>
          </a:p>
          <a:p>
            <a:pPr algn="l" hangingPunct="1"/>
            <a:endParaRPr lang="en-US" sz="20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E71BEB-F17D-4A17-93DB-2F57871C8DC1}"/>
              </a:ext>
            </a:extLst>
          </p:cNvPr>
          <p:cNvPicPr>
            <a:picLocks noChangeAspect="1"/>
          </p:cNvPicPr>
          <p:nvPr/>
        </p:nvPicPr>
        <p:blipFill>
          <a:blip r:embed="rId3"/>
          <a:stretch>
            <a:fillRect/>
          </a:stretch>
        </p:blipFill>
        <p:spPr>
          <a:xfrm>
            <a:off x="289112" y="1862509"/>
            <a:ext cx="4361919" cy="3213756"/>
          </a:xfrm>
          <a:prstGeom prst="rect">
            <a:avLst/>
          </a:prstGeom>
        </p:spPr>
      </p:pic>
      <p:sp>
        <p:nvSpPr>
          <p:cNvPr id="5" name="Down Arrow 4">
            <a:extLst>
              <a:ext uri="{FF2B5EF4-FFF2-40B4-BE49-F238E27FC236}">
                <a16:creationId xmlns:a16="http://schemas.microsoft.com/office/drawing/2014/main" id="{A4D21BD2-1001-4401-95A8-61330414F329}"/>
              </a:ext>
            </a:extLst>
          </p:cNvPr>
          <p:cNvSpPr/>
          <p:nvPr/>
        </p:nvSpPr>
        <p:spPr>
          <a:xfrm>
            <a:off x="167175" y="1862509"/>
            <a:ext cx="519546" cy="1018309"/>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6A7E8DA7-3B7B-486A-ACB2-DBEA2CA6BCA3}"/>
              </a:ext>
            </a:extLst>
          </p:cNvPr>
          <p:cNvSpPr/>
          <p:nvPr/>
        </p:nvSpPr>
        <p:spPr>
          <a:xfrm>
            <a:off x="235324" y="2882586"/>
            <a:ext cx="397605" cy="148602"/>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581F431-BE48-4386-AE56-B363F3AD9FCC}"/>
              </a:ext>
            </a:extLst>
          </p:cNvPr>
          <p:cNvPicPr>
            <a:picLocks noChangeAspect="1"/>
          </p:cNvPicPr>
          <p:nvPr/>
        </p:nvPicPr>
        <p:blipFill>
          <a:blip r:embed="rId4"/>
          <a:stretch>
            <a:fillRect/>
          </a:stretch>
        </p:blipFill>
        <p:spPr>
          <a:xfrm>
            <a:off x="1404546" y="2344808"/>
            <a:ext cx="3485000" cy="2592980"/>
          </a:xfrm>
          <a:prstGeom prst="rect">
            <a:avLst/>
          </a:prstGeom>
        </p:spPr>
      </p:pic>
      <p:pic>
        <p:nvPicPr>
          <p:cNvPr id="8" name="Picture 7">
            <a:extLst>
              <a:ext uri="{FF2B5EF4-FFF2-40B4-BE49-F238E27FC236}">
                <a16:creationId xmlns:a16="http://schemas.microsoft.com/office/drawing/2014/main" id="{4F2DEF89-6750-4368-ABCB-C4E733264B41}"/>
              </a:ext>
            </a:extLst>
          </p:cNvPr>
          <p:cNvPicPr>
            <a:picLocks noChangeAspect="1"/>
          </p:cNvPicPr>
          <p:nvPr/>
        </p:nvPicPr>
        <p:blipFill rotWithShape="1">
          <a:blip r:embed="rId3"/>
          <a:srcRect b="73469"/>
          <a:stretch/>
        </p:blipFill>
        <p:spPr>
          <a:xfrm>
            <a:off x="1404546" y="1657437"/>
            <a:ext cx="3486126" cy="681448"/>
          </a:xfrm>
          <a:prstGeom prst="rect">
            <a:avLst/>
          </a:prstGeom>
        </p:spPr>
      </p:pic>
      <p:sp>
        <p:nvSpPr>
          <p:cNvPr id="9" name="Rounded Rectangle 13">
            <a:extLst>
              <a:ext uri="{FF2B5EF4-FFF2-40B4-BE49-F238E27FC236}">
                <a16:creationId xmlns:a16="http://schemas.microsoft.com/office/drawing/2014/main" id="{8280A344-204C-47A9-8A7A-C75D63B7A9E3}"/>
              </a:ext>
            </a:extLst>
          </p:cNvPr>
          <p:cNvSpPr/>
          <p:nvPr/>
        </p:nvSpPr>
        <p:spPr>
          <a:xfrm>
            <a:off x="1338507" y="3537581"/>
            <a:ext cx="397605" cy="148602"/>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14">
            <a:extLst>
              <a:ext uri="{FF2B5EF4-FFF2-40B4-BE49-F238E27FC236}">
                <a16:creationId xmlns:a16="http://schemas.microsoft.com/office/drawing/2014/main" id="{D161F58A-4A55-47AE-985C-6DB31E8899A5}"/>
              </a:ext>
            </a:extLst>
          </p:cNvPr>
          <p:cNvSpPr/>
          <p:nvPr/>
        </p:nvSpPr>
        <p:spPr>
          <a:xfrm rot="13960779">
            <a:off x="653923" y="3523745"/>
            <a:ext cx="519546" cy="1018309"/>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C84D08D-E49C-4082-B532-7588DD13F0E9}"/>
              </a:ext>
            </a:extLst>
          </p:cNvPr>
          <p:cNvGrpSpPr/>
          <p:nvPr/>
        </p:nvGrpSpPr>
        <p:grpSpPr>
          <a:xfrm>
            <a:off x="4460169" y="963701"/>
            <a:ext cx="3562246" cy="4179799"/>
            <a:chOff x="4422425" y="598683"/>
            <a:chExt cx="3562246" cy="4179799"/>
          </a:xfrm>
        </p:grpSpPr>
        <p:pic>
          <p:nvPicPr>
            <p:cNvPr id="13" name="Picture 12">
              <a:extLst>
                <a:ext uri="{FF2B5EF4-FFF2-40B4-BE49-F238E27FC236}">
                  <a16:creationId xmlns:a16="http://schemas.microsoft.com/office/drawing/2014/main" id="{722B7512-1476-4BC8-95F6-DE2A3EECBFC1}"/>
                </a:ext>
              </a:extLst>
            </p:cNvPr>
            <p:cNvPicPr>
              <a:picLocks noChangeAspect="1"/>
            </p:cNvPicPr>
            <p:nvPr/>
          </p:nvPicPr>
          <p:blipFill rotWithShape="1">
            <a:blip r:embed="rId5"/>
            <a:srcRect l="28118" t="13468" r="28858" b="8500"/>
            <a:stretch/>
          </p:blipFill>
          <p:spPr>
            <a:xfrm>
              <a:off x="4422426" y="1292419"/>
              <a:ext cx="3562245" cy="3486063"/>
            </a:xfrm>
            <a:prstGeom prst="rect">
              <a:avLst/>
            </a:prstGeom>
          </p:spPr>
        </p:pic>
        <p:pic>
          <p:nvPicPr>
            <p:cNvPr id="14" name="Picture 13">
              <a:extLst>
                <a:ext uri="{FF2B5EF4-FFF2-40B4-BE49-F238E27FC236}">
                  <a16:creationId xmlns:a16="http://schemas.microsoft.com/office/drawing/2014/main" id="{F743DB8B-FAB8-4F17-8927-16711B248633}"/>
                </a:ext>
              </a:extLst>
            </p:cNvPr>
            <p:cNvPicPr>
              <a:picLocks noChangeAspect="1"/>
            </p:cNvPicPr>
            <p:nvPr/>
          </p:nvPicPr>
          <p:blipFill rotWithShape="1">
            <a:blip r:embed="rId3"/>
            <a:srcRect b="73469"/>
            <a:stretch/>
          </p:blipFill>
          <p:spPr>
            <a:xfrm>
              <a:off x="4422425" y="598683"/>
              <a:ext cx="3562245" cy="696327"/>
            </a:xfrm>
            <a:prstGeom prst="rect">
              <a:avLst/>
            </a:prstGeom>
          </p:spPr>
        </p:pic>
      </p:grpSp>
      <p:sp>
        <p:nvSpPr>
          <p:cNvPr id="15" name="Down Arrow 20">
            <a:extLst>
              <a:ext uri="{FF2B5EF4-FFF2-40B4-BE49-F238E27FC236}">
                <a16:creationId xmlns:a16="http://schemas.microsoft.com/office/drawing/2014/main" id="{3F8F76D9-9DB1-4885-8447-DA976A654955}"/>
              </a:ext>
            </a:extLst>
          </p:cNvPr>
          <p:cNvSpPr/>
          <p:nvPr/>
        </p:nvSpPr>
        <p:spPr>
          <a:xfrm rot="16200000">
            <a:off x="4540827" y="3661823"/>
            <a:ext cx="519546" cy="1018309"/>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21">
            <a:extLst>
              <a:ext uri="{FF2B5EF4-FFF2-40B4-BE49-F238E27FC236}">
                <a16:creationId xmlns:a16="http://schemas.microsoft.com/office/drawing/2014/main" id="{5151C907-9E21-4087-B213-3B08DB10784A}"/>
              </a:ext>
            </a:extLst>
          </p:cNvPr>
          <p:cNvSpPr/>
          <p:nvPr/>
        </p:nvSpPr>
        <p:spPr>
          <a:xfrm>
            <a:off x="5321793" y="3966790"/>
            <a:ext cx="1925882" cy="408376"/>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609541"/>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Creating your OPUS Project</a:t>
            </a:r>
            <a:endParaRPr sz="3000" dirty="0">
              <a:solidFill>
                <a:srgbClr val="002E97"/>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1F6711F-1BA4-40CD-8F5C-08F1B242AB96}"/>
              </a:ext>
            </a:extLst>
          </p:cNvPr>
          <p:cNvGrpSpPr>
            <a:grpSpLocks noChangeAspect="1"/>
          </p:cNvGrpSpPr>
          <p:nvPr/>
        </p:nvGrpSpPr>
        <p:grpSpPr>
          <a:xfrm>
            <a:off x="396469" y="949428"/>
            <a:ext cx="5540343" cy="4101895"/>
            <a:chOff x="1332992" y="1378974"/>
            <a:chExt cx="4532161" cy="3355469"/>
          </a:xfrm>
        </p:grpSpPr>
        <p:pic>
          <p:nvPicPr>
            <p:cNvPr id="4" name="Picture 3">
              <a:extLst>
                <a:ext uri="{FF2B5EF4-FFF2-40B4-BE49-F238E27FC236}">
                  <a16:creationId xmlns:a16="http://schemas.microsoft.com/office/drawing/2014/main" id="{B435B77F-416B-423D-914A-2F85D6B396B9}"/>
                </a:ext>
              </a:extLst>
            </p:cNvPr>
            <p:cNvPicPr>
              <a:picLocks noChangeAspect="1"/>
            </p:cNvPicPr>
            <p:nvPr/>
          </p:nvPicPr>
          <p:blipFill rotWithShape="1">
            <a:blip r:embed="rId3"/>
            <a:srcRect b="73469"/>
            <a:stretch/>
          </p:blipFill>
          <p:spPr>
            <a:xfrm>
              <a:off x="1332992" y="1378974"/>
              <a:ext cx="4532161" cy="885921"/>
            </a:xfrm>
            <a:prstGeom prst="rect">
              <a:avLst/>
            </a:prstGeom>
          </p:spPr>
        </p:pic>
        <p:pic>
          <p:nvPicPr>
            <p:cNvPr id="5" name="Picture 4">
              <a:extLst>
                <a:ext uri="{FF2B5EF4-FFF2-40B4-BE49-F238E27FC236}">
                  <a16:creationId xmlns:a16="http://schemas.microsoft.com/office/drawing/2014/main" id="{12A22BF8-09EF-462B-8B8C-47C4247EB8F4}"/>
                </a:ext>
              </a:extLst>
            </p:cNvPr>
            <p:cNvPicPr>
              <a:picLocks noChangeAspect="1"/>
            </p:cNvPicPr>
            <p:nvPr/>
          </p:nvPicPr>
          <p:blipFill rotWithShape="1">
            <a:blip r:embed="rId4"/>
            <a:srcRect t="17776"/>
            <a:stretch/>
          </p:blipFill>
          <p:spPr>
            <a:xfrm>
              <a:off x="1332993" y="2264895"/>
              <a:ext cx="4527739" cy="2469548"/>
            </a:xfrm>
            <a:prstGeom prst="rect">
              <a:avLst/>
            </a:prstGeom>
          </p:spPr>
        </p:pic>
      </p:grpSp>
      <p:sp>
        <p:nvSpPr>
          <p:cNvPr id="6" name="TextBox 5">
            <a:extLst>
              <a:ext uri="{FF2B5EF4-FFF2-40B4-BE49-F238E27FC236}">
                <a16:creationId xmlns:a16="http://schemas.microsoft.com/office/drawing/2014/main" id="{F8FFF2F4-761E-483D-97A4-C8B06867D149}"/>
              </a:ext>
            </a:extLst>
          </p:cNvPr>
          <p:cNvSpPr txBox="1"/>
          <p:nvPr/>
        </p:nvSpPr>
        <p:spPr>
          <a:xfrm>
            <a:off x="6172200" y="1949824"/>
            <a:ext cx="2728452" cy="646331"/>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Insert your NGS Project Tracking ID here</a:t>
            </a:r>
          </a:p>
        </p:txBody>
      </p:sp>
      <p:sp>
        <p:nvSpPr>
          <p:cNvPr id="7" name="Freeform 3">
            <a:extLst>
              <a:ext uri="{FF2B5EF4-FFF2-40B4-BE49-F238E27FC236}">
                <a16:creationId xmlns:a16="http://schemas.microsoft.com/office/drawing/2014/main" id="{6E4EA87A-09FF-4F64-BBDD-BB8FBD7E7D0A}"/>
              </a:ext>
            </a:extLst>
          </p:cNvPr>
          <p:cNvSpPr/>
          <p:nvPr/>
        </p:nvSpPr>
        <p:spPr>
          <a:xfrm>
            <a:off x="3946712" y="2216771"/>
            <a:ext cx="2117912" cy="479364"/>
          </a:xfrm>
          <a:custGeom>
            <a:avLst/>
            <a:gdLst>
              <a:gd name="connsiteX0" fmla="*/ 2117912 w 2117912"/>
              <a:gd name="connsiteY0" fmla="*/ 49058 h 479364"/>
              <a:gd name="connsiteX1" fmla="*/ 1297641 w 2117912"/>
              <a:gd name="connsiteY1" fmla="*/ 22164 h 479364"/>
              <a:gd name="connsiteX2" fmla="*/ 1452282 w 2117912"/>
              <a:gd name="connsiteY2" fmla="*/ 331447 h 479364"/>
              <a:gd name="connsiteX3" fmla="*/ 0 w 2117912"/>
              <a:gd name="connsiteY3" fmla="*/ 479364 h 479364"/>
            </a:gdLst>
            <a:ahLst/>
            <a:cxnLst>
              <a:cxn ang="0">
                <a:pos x="connsiteX0" y="connsiteY0"/>
              </a:cxn>
              <a:cxn ang="0">
                <a:pos x="connsiteX1" y="connsiteY1"/>
              </a:cxn>
              <a:cxn ang="0">
                <a:pos x="connsiteX2" y="connsiteY2"/>
              </a:cxn>
              <a:cxn ang="0">
                <a:pos x="connsiteX3" y="connsiteY3"/>
              </a:cxn>
            </a:cxnLst>
            <a:rect l="l" t="t" r="r" b="b"/>
            <a:pathLst>
              <a:path w="2117912" h="479364">
                <a:moveTo>
                  <a:pt x="2117912" y="49058"/>
                </a:moveTo>
                <a:cubicBezTo>
                  <a:pt x="1763245" y="12078"/>
                  <a:pt x="1408579" y="-24901"/>
                  <a:pt x="1297641" y="22164"/>
                </a:cubicBezTo>
                <a:cubicBezTo>
                  <a:pt x="1186703" y="69229"/>
                  <a:pt x="1668555" y="255247"/>
                  <a:pt x="1452282" y="331447"/>
                </a:cubicBezTo>
                <a:cubicBezTo>
                  <a:pt x="1236009" y="407647"/>
                  <a:pt x="618004" y="443505"/>
                  <a:pt x="0" y="479364"/>
                </a:cubicBezTo>
              </a:path>
            </a:pathLst>
          </a:custGeom>
          <a:noFill/>
          <a:ln w="28575">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4">
            <a:extLst>
              <a:ext uri="{FF2B5EF4-FFF2-40B4-BE49-F238E27FC236}">
                <a16:creationId xmlns:a16="http://schemas.microsoft.com/office/drawing/2014/main" id="{52F3A189-DD5D-4A70-8EFF-4F4D13F53A2C}"/>
              </a:ext>
            </a:extLst>
          </p:cNvPr>
          <p:cNvSpPr/>
          <p:nvPr/>
        </p:nvSpPr>
        <p:spPr>
          <a:xfrm>
            <a:off x="1936376" y="2596155"/>
            <a:ext cx="1956548" cy="261345"/>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F0383CD-B373-41BF-90D3-D56FEE583662}"/>
              </a:ext>
            </a:extLst>
          </p:cNvPr>
          <p:cNvSpPr txBox="1"/>
          <p:nvPr/>
        </p:nvSpPr>
        <p:spPr>
          <a:xfrm>
            <a:off x="6064624" y="3139889"/>
            <a:ext cx="3062403" cy="1569660"/>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By associating a NGS Project Tracking ID to your project, the advanced features of OP (which support submitting a project to NGS) will become available</a:t>
            </a:r>
          </a:p>
        </p:txBody>
      </p:sp>
    </p:spTree>
    <p:extLst>
      <p:ext uri="{BB962C8B-B14F-4D97-AF65-F5344CB8AC3E}">
        <p14:creationId xmlns:p14="http://schemas.microsoft.com/office/powerpoint/2010/main" val="653864242"/>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Ready to Upload Data!</a:t>
            </a:r>
            <a:endParaRPr sz="3000" dirty="0">
              <a:solidFill>
                <a:srgbClr val="002E97"/>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BCE7852-38C7-4159-908D-B2BE159FB2C8}"/>
              </a:ext>
            </a:extLst>
          </p:cNvPr>
          <p:cNvPicPr>
            <a:picLocks noChangeAspect="1"/>
          </p:cNvPicPr>
          <p:nvPr/>
        </p:nvPicPr>
        <p:blipFill>
          <a:blip r:embed="rId3"/>
          <a:stretch>
            <a:fillRect/>
          </a:stretch>
        </p:blipFill>
        <p:spPr>
          <a:xfrm>
            <a:off x="208430" y="966093"/>
            <a:ext cx="5660128" cy="4177407"/>
          </a:xfrm>
          <a:prstGeom prst="rect">
            <a:avLst/>
          </a:prstGeom>
        </p:spPr>
      </p:pic>
      <p:sp>
        <p:nvSpPr>
          <p:cNvPr id="4" name="TextBox 3">
            <a:extLst>
              <a:ext uri="{FF2B5EF4-FFF2-40B4-BE49-F238E27FC236}">
                <a16:creationId xmlns:a16="http://schemas.microsoft.com/office/drawing/2014/main" id="{894153D9-729B-41F3-AADE-93C152488AAA}"/>
              </a:ext>
            </a:extLst>
          </p:cNvPr>
          <p:cNvSpPr txBox="1"/>
          <p:nvPr/>
        </p:nvSpPr>
        <p:spPr>
          <a:xfrm>
            <a:off x="5977218" y="1297642"/>
            <a:ext cx="2897841" cy="3046988"/>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Congratulations!</a:t>
            </a:r>
          </a:p>
          <a:p>
            <a:endParaRPr lang="en-US" sz="1600" dirty="0">
              <a:solidFill>
                <a:srgbClr val="002E97"/>
              </a:solidFill>
              <a:latin typeface="Arial" panose="020B0604020202020204" pitchFamily="34" charset="0"/>
              <a:cs typeface="Arial" panose="020B0604020202020204" pitchFamily="34" charset="0"/>
            </a:endParaRPr>
          </a:p>
          <a:p>
            <a:r>
              <a:rPr lang="en-US" sz="1600" dirty="0">
                <a:solidFill>
                  <a:srgbClr val="002E97"/>
                </a:solidFill>
                <a:latin typeface="Arial" panose="020B0604020202020204" pitchFamily="34" charset="0"/>
                <a:cs typeface="Arial" panose="020B0604020202020204" pitchFamily="34" charset="0"/>
              </a:rPr>
              <a:t>You have successfully created a project:</a:t>
            </a:r>
          </a:p>
          <a:p>
            <a:pPr marL="285750" indent="-285750">
              <a:buFont typeface="Arial" panose="020B0604020202020204" pitchFamily="34" charset="0"/>
              <a:buChar char="•"/>
            </a:pPr>
            <a:r>
              <a:rPr lang="en-US" sz="1600" dirty="0">
                <a:solidFill>
                  <a:srgbClr val="002E97"/>
                </a:solidFill>
                <a:latin typeface="Arial" panose="020B0604020202020204" pitchFamily="34" charset="0"/>
                <a:cs typeface="Arial" panose="020B0604020202020204" pitchFamily="34" charset="0"/>
              </a:rPr>
              <a:t> The project plan has been reviewed by NGS </a:t>
            </a:r>
          </a:p>
          <a:p>
            <a:pPr marL="285750" indent="-285750">
              <a:buFont typeface="Arial" panose="020B0604020202020204" pitchFamily="34" charset="0"/>
              <a:buChar char="•"/>
            </a:pPr>
            <a:r>
              <a:rPr lang="en-US" sz="1600" dirty="0">
                <a:solidFill>
                  <a:srgbClr val="002E97"/>
                </a:solidFill>
                <a:latin typeface="Arial" panose="020B0604020202020204" pitchFamily="34" charset="0"/>
                <a:cs typeface="Arial" panose="020B0604020202020204" pitchFamily="34" charset="0"/>
              </a:rPr>
              <a:t>The advanced features of OPUS Projects are now enabled</a:t>
            </a:r>
          </a:p>
          <a:p>
            <a:endParaRPr lang="en-US" sz="1600" dirty="0">
              <a:solidFill>
                <a:srgbClr val="002E97"/>
              </a:solidFill>
              <a:latin typeface="Arial" panose="020B0604020202020204" pitchFamily="34" charset="0"/>
              <a:cs typeface="Arial" panose="020B0604020202020204" pitchFamily="34" charset="0"/>
            </a:endParaRPr>
          </a:p>
          <a:p>
            <a:r>
              <a:rPr lang="en-US" sz="1600" dirty="0">
                <a:solidFill>
                  <a:srgbClr val="002E97"/>
                </a:solidFill>
                <a:latin typeface="Arial" panose="020B0604020202020204" pitchFamily="34" charset="0"/>
                <a:cs typeface="Arial" panose="020B0604020202020204" pitchFamily="34" charset="0"/>
              </a:rPr>
              <a:t>Now you are ready to upload your data files</a:t>
            </a:r>
          </a:p>
        </p:txBody>
      </p:sp>
    </p:spTree>
    <p:extLst>
      <p:ext uri="{BB962C8B-B14F-4D97-AF65-F5344CB8AC3E}">
        <p14:creationId xmlns:p14="http://schemas.microsoft.com/office/powerpoint/2010/main" val="3628714457"/>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Outline</a:t>
            </a:r>
            <a:endParaRPr sz="30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B55E9C-BBBA-4C1D-9ACF-809134ECE75D}"/>
              </a:ext>
            </a:extLst>
          </p:cNvPr>
          <p:cNvSpPr/>
          <p:nvPr/>
        </p:nvSpPr>
        <p:spPr>
          <a:xfrm>
            <a:off x="882072" y="1119119"/>
            <a:ext cx="6737927" cy="3508653"/>
          </a:xfrm>
          <a:prstGeom prst="rect">
            <a:avLst/>
          </a:prstGeom>
        </p:spPr>
        <p:txBody>
          <a:bodyPr wrap="square">
            <a:spAutoFit/>
          </a:bodyPr>
          <a:lstStyle/>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Set/identify new marks for survey</a:t>
            </a:r>
          </a:p>
          <a:p>
            <a:pPr marL="342900" indent="-342900">
              <a:buFont typeface="+mj-lt"/>
              <a:buAutoNum type="arabicPeriod"/>
            </a:pPr>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Choose horizontal control </a:t>
            </a:r>
          </a:p>
          <a:p>
            <a:pPr lvl="1" indent="0"/>
            <a:r>
              <a:rPr lang="en-US" dirty="0">
                <a:solidFill>
                  <a:srgbClr val="002E97"/>
                </a:solidFill>
                <a:latin typeface="Arial" panose="020B0604020202020204" pitchFamily="34" charset="0"/>
                <a:cs typeface="Arial" panose="020B0604020202020204" pitchFamily="34" charset="0"/>
              </a:rPr>
              <a:t>	Select CORSs </a:t>
            </a:r>
          </a:p>
          <a:p>
            <a:pPr lvl="1" indent="0"/>
            <a:r>
              <a:rPr lang="en-US" dirty="0">
                <a:solidFill>
                  <a:srgbClr val="002E97"/>
                </a:solidFill>
                <a:latin typeface="Arial" panose="020B0604020202020204" pitchFamily="34" charset="0"/>
                <a:cs typeface="Arial" panose="020B0604020202020204" pitchFamily="34" charset="0"/>
              </a:rPr>
              <a:t>	Recover passive marks in project vicinity (if desired)</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Find vertical control distributed throughout the project</a:t>
            </a:r>
          </a:p>
          <a:p>
            <a:pPr lvl="1" indent="0"/>
            <a:r>
              <a:rPr lang="en-US" dirty="0">
                <a:solidFill>
                  <a:srgbClr val="002E97"/>
                </a:solidFill>
                <a:latin typeface="Arial" panose="020B0604020202020204" pitchFamily="34" charset="0"/>
                <a:cs typeface="Arial" panose="020B0604020202020204" pitchFamily="34" charset="0"/>
              </a:rPr>
              <a:t>	Recover valid bench marks</a:t>
            </a:r>
          </a:p>
          <a:p>
            <a:pPr lvl="1" indent="0"/>
            <a:r>
              <a:rPr lang="en-US" dirty="0">
                <a:solidFill>
                  <a:srgbClr val="002E97"/>
                </a:solidFill>
                <a:latin typeface="Arial" panose="020B0604020202020204" pitchFamily="34" charset="0"/>
                <a:cs typeface="Arial" panose="020B0604020202020204" pitchFamily="34" charset="0"/>
              </a:rPr>
              <a:t>	Spacing requirements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rgbClr val="002E97"/>
                </a:solidFill>
                <a:latin typeface="Arial" panose="020B0604020202020204" pitchFamily="34" charset="0"/>
                <a:cs typeface="Arial" panose="020B0604020202020204" pitchFamily="34" charset="0"/>
              </a:rPr>
              <a:t>Develop a session schedule</a:t>
            </a:r>
          </a:p>
          <a:p>
            <a:pPr lvl="1" indent="0"/>
            <a:r>
              <a:rPr lang="en-US" dirty="0">
                <a:solidFill>
                  <a:srgbClr val="002E97"/>
                </a:solidFill>
                <a:latin typeface="Arial" panose="020B0604020202020204" pitchFamily="34" charset="0"/>
                <a:cs typeface="Arial" panose="020B0604020202020204" pitchFamily="34" charset="0"/>
              </a:rPr>
              <a:t>	Occupation durations</a:t>
            </a:r>
          </a:p>
          <a:p>
            <a:pPr lvl="1" indent="0"/>
            <a:r>
              <a:rPr lang="en-US" dirty="0">
                <a:solidFill>
                  <a:srgbClr val="002E97"/>
                </a:solidFill>
                <a:latin typeface="Arial" panose="020B0604020202020204" pitchFamily="34" charset="0"/>
                <a:cs typeface="Arial" panose="020B0604020202020204" pitchFamily="34" charset="0"/>
              </a:rPr>
              <a:t>	Repeat occupations</a:t>
            </a:r>
          </a:p>
          <a:p>
            <a:pPr lvl="1" indent="0"/>
            <a:endParaRPr lang="en-US" sz="600" dirty="0">
              <a:solidFill>
                <a:srgbClr val="002E97"/>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rgbClr val="002E97"/>
                </a:solidFill>
                <a:latin typeface="Arial" panose="020B0604020202020204" pitchFamily="34" charset="0"/>
                <a:cs typeface="Arial" panose="020B0604020202020204" pitchFamily="34" charset="0"/>
              </a:rPr>
              <a:t>Assign a 4-character ID to your user marks</a:t>
            </a:r>
          </a:p>
        </p:txBody>
      </p:sp>
      <p:sp>
        <p:nvSpPr>
          <p:cNvPr id="4" name="Rounded Rectangle 6">
            <a:extLst>
              <a:ext uri="{FF2B5EF4-FFF2-40B4-BE49-F238E27FC236}">
                <a16:creationId xmlns:a16="http://schemas.microsoft.com/office/drawing/2014/main" id="{E1D39386-BA49-4BF5-A354-CBA594E24A19}"/>
              </a:ext>
            </a:extLst>
          </p:cNvPr>
          <p:cNvSpPr/>
          <p:nvPr/>
        </p:nvSpPr>
        <p:spPr>
          <a:xfrm>
            <a:off x="882072" y="4202877"/>
            <a:ext cx="5194263" cy="42489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512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Best practices for GNSS observation files</a:t>
            </a:r>
            <a:endParaRPr sz="3000" dirty="0">
              <a:solidFill>
                <a:srgbClr val="002E9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0C49E8B-5659-418F-A6AB-87D221E3848E}"/>
              </a:ext>
            </a:extLst>
          </p:cNvPr>
          <p:cNvSpPr txBox="1">
            <a:spLocks/>
          </p:cNvSpPr>
          <p:nvPr/>
        </p:nvSpPr>
        <p:spPr>
          <a:xfrm>
            <a:off x="457200" y="1200150"/>
            <a:ext cx="5561172" cy="3706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600" dirty="0">
                <a:solidFill>
                  <a:srgbClr val="002E97"/>
                </a:solidFill>
                <a:latin typeface="Arial" panose="020B0604020202020204" pitchFamily="34" charset="0"/>
                <a:cs typeface="Arial" panose="020B0604020202020204" pitchFamily="34" charset="0"/>
              </a:rPr>
              <a:t>When converting raw data files to RINEX, best practice is to  ensure all header information is correct</a:t>
            </a: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r>
              <a:rPr lang="en-US" sz="1600" dirty="0">
                <a:solidFill>
                  <a:srgbClr val="002E97"/>
                </a:solidFill>
                <a:latin typeface="Arial" panose="020B0604020202020204" pitchFamily="34" charset="0"/>
                <a:cs typeface="Arial" panose="020B0604020202020204" pitchFamily="34" charset="0"/>
              </a:rPr>
              <a:t>For ease of associating specific RINEX files to specific user marks in your project, start each RINEX file name with the corresponding OPUS Projects 4-Character mark ID</a:t>
            </a:r>
          </a:p>
          <a:p>
            <a:pPr algn="l" hangingPunct="1"/>
            <a:endParaRPr lang="en-US" sz="1600" dirty="0">
              <a:solidFill>
                <a:srgbClr val="002E97"/>
              </a:solidFill>
              <a:latin typeface="Arial" panose="020B0604020202020204" pitchFamily="34" charset="0"/>
              <a:cs typeface="Arial" panose="020B0604020202020204" pitchFamily="34" charset="0"/>
            </a:endParaRPr>
          </a:p>
          <a:p>
            <a:pPr algn="l" hangingPunct="1"/>
            <a:r>
              <a:rPr lang="en-US" sz="1600" dirty="0">
                <a:solidFill>
                  <a:srgbClr val="002E97"/>
                </a:solidFill>
                <a:latin typeface="Arial" panose="020B0604020202020204" pitchFamily="34" charset="0"/>
                <a:cs typeface="Arial" panose="020B0604020202020204" pitchFamily="34" charset="0"/>
              </a:rPr>
              <a:t>Recommended RINEX file naming structure:                    </a:t>
            </a:r>
            <a:r>
              <a:rPr lang="en-US" sz="1600" dirty="0">
                <a:solidFill>
                  <a:srgbClr val="002E97"/>
                </a:solidFill>
                <a:latin typeface="Arial" panose="020B0604020202020204" pitchFamily="34" charset="0"/>
                <a:cs typeface="Arial" panose="020B0604020202020204" pitchFamily="34" charset="0"/>
                <a:sym typeface="Wingdings" panose="05000000000000000000" pitchFamily="2" charset="2"/>
              </a:rPr>
              <a:t>start w/ 4CharID, Day-of-year, session# </a:t>
            </a:r>
          </a:p>
          <a:p>
            <a:pPr algn="l" hangingPunct="1"/>
            <a:r>
              <a:rPr lang="en-US" sz="1600" dirty="0">
                <a:solidFill>
                  <a:srgbClr val="002E97"/>
                </a:solidFill>
                <a:latin typeface="Arial" panose="020B0604020202020204" pitchFamily="34" charset="0"/>
                <a:cs typeface="Arial" panose="020B0604020202020204" pitchFamily="34" charset="0"/>
                <a:sym typeface="Wingdings" panose="05000000000000000000" pitchFamily="2" charset="2"/>
              </a:rPr>
              <a:t>e.g. </a:t>
            </a:r>
            <a:r>
              <a:rPr lang="en-US" sz="1600" dirty="0">
                <a:solidFill>
                  <a:srgbClr val="FF0000"/>
                </a:solidFill>
                <a:latin typeface="Arial" panose="020B0604020202020204" pitchFamily="34" charset="0"/>
                <a:cs typeface="Arial" panose="020B0604020202020204" pitchFamily="34" charset="0"/>
                <a:sym typeface="Wingdings" panose="05000000000000000000" pitchFamily="2" charset="2"/>
              </a:rPr>
              <a:t>PIP1</a:t>
            </a:r>
            <a:r>
              <a:rPr lang="en-US" sz="1600" dirty="0">
                <a:solidFill>
                  <a:schemeClr val="tx2"/>
                </a:solidFill>
                <a:latin typeface="Arial" panose="020B0604020202020204" pitchFamily="34" charset="0"/>
                <a:cs typeface="Arial" panose="020B0604020202020204" pitchFamily="34" charset="0"/>
                <a:sym typeface="Wingdings" panose="05000000000000000000" pitchFamily="2" charset="2"/>
              </a:rPr>
              <a:t>281</a:t>
            </a:r>
            <a:r>
              <a:rPr lang="en-US" sz="1600" dirty="0">
                <a:solidFill>
                  <a:srgbClr val="00B050"/>
                </a:solidFill>
                <a:latin typeface="Arial" panose="020B0604020202020204" pitchFamily="34" charset="0"/>
                <a:cs typeface="Arial" panose="020B0604020202020204" pitchFamily="34" charset="0"/>
                <a:sym typeface="Wingdings" panose="05000000000000000000" pitchFamily="2" charset="2"/>
              </a:rPr>
              <a:t>0</a:t>
            </a:r>
            <a:r>
              <a:rPr lang="en-US" sz="1600" dirty="0">
                <a:latin typeface="Arial" panose="020B0604020202020204" pitchFamily="34" charset="0"/>
                <a:cs typeface="Arial" panose="020B0604020202020204" pitchFamily="34" charset="0"/>
                <a:sym typeface="Wingdings" panose="05000000000000000000" pitchFamily="2" charset="2"/>
              </a:rPr>
              <a:t>.20O</a:t>
            </a:r>
          </a:p>
          <a:p>
            <a:pPr algn="l" hangingPunct="1"/>
            <a:endParaRPr lang="en-US" sz="1600" dirty="0">
              <a:latin typeface="Arial" panose="020B0604020202020204" pitchFamily="34" charset="0"/>
              <a:cs typeface="Arial" panose="020B0604020202020204" pitchFamily="34" charset="0"/>
              <a:sym typeface="Wingdings" panose="05000000000000000000" pitchFamily="2" charset="2"/>
            </a:endParaRPr>
          </a:p>
          <a:p>
            <a:pPr algn="l" hangingPunct="1"/>
            <a:r>
              <a:rPr lang="en-US" sz="1600" dirty="0">
                <a:solidFill>
                  <a:srgbClr val="002E97"/>
                </a:solidFill>
                <a:latin typeface="Arial" panose="020B0604020202020204" pitchFamily="34" charset="0"/>
                <a:cs typeface="Arial" panose="020B0604020202020204" pitchFamily="34" charset="0"/>
              </a:rPr>
              <a:t>More on 4-Character IDs in OP Training</a:t>
            </a:r>
          </a:p>
          <a:p>
            <a:pPr algn="l" hangingPunct="1"/>
            <a:endParaRPr lang="en-US" sz="2000" dirty="0">
              <a:latin typeface="Arial" panose="020B0604020202020204" pitchFamily="34" charset="0"/>
              <a:cs typeface="Arial" panose="020B0604020202020204" pitchFamily="34" charset="0"/>
            </a:endParaRPr>
          </a:p>
          <a:p>
            <a:pPr algn="l" hangingPunct="1"/>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924DF28-C2C9-4050-8DA0-322F66497699}"/>
              </a:ext>
            </a:extLst>
          </p:cNvPr>
          <p:cNvPicPr>
            <a:picLocks noChangeAspect="1"/>
          </p:cNvPicPr>
          <p:nvPr/>
        </p:nvPicPr>
        <p:blipFill>
          <a:blip r:embed="rId3"/>
          <a:stretch>
            <a:fillRect/>
          </a:stretch>
        </p:blipFill>
        <p:spPr>
          <a:xfrm>
            <a:off x="6018372" y="1289154"/>
            <a:ext cx="3010027" cy="3617313"/>
          </a:xfrm>
          <a:prstGeom prst="rect">
            <a:avLst/>
          </a:prstGeom>
        </p:spPr>
      </p:pic>
      <p:sp>
        <p:nvSpPr>
          <p:cNvPr id="5" name="Right Brace 4">
            <a:extLst>
              <a:ext uri="{FF2B5EF4-FFF2-40B4-BE49-F238E27FC236}">
                <a16:creationId xmlns:a16="http://schemas.microsoft.com/office/drawing/2014/main" id="{4341FB93-9B01-4A1D-9262-F9344914688B}"/>
              </a:ext>
            </a:extLst>
          </p:cNvPr>
          <p:cNvSpPr/>
          <p:nvPr/>
        </p:nvSpPr>
        <p:spPr>
          <a:xfrm rot="5400000">
            <a:off x="1028763" y="3976143"/>
            <a:ext cx="128339" cy="393031"/>
          </a:xfrm>
          <a:prstGeom prst="rightBrace">
            <a:avLst/>
          </a:prstGeom>
          <a:ln w="952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endParaRPr lang="en-US">
              <a:latin typeface="Arial" panose="020B0604020202020204" pitchFamily="34" charset="0"/>
              <a:cs typeface="Arial" panose="020B0604020202020204" pitchFamily="34" charset="0"/>
            </a:endParaRPr>
          </a:p>
        </p:txBody>
      </p:sp>
      <p:sp>
        <p:nvSpPr>
          <p:cNvPr id="6" name="Right Brace 5">
            <a:extLst>
              <a:ext uri="{FF2B5EF4-FFF2-40B4-BE49-F238E27FC236}">
                <a16:creationId xmlns:a16="http://schemas.microsoft.com/office/drawing/2014/main" id="{C1C9827E-D62B-4D86-A08F-88388420BD58}"/>
              </a:ext>
            </a:extLst>
          </p:cNvPr>
          <p:cNvSpPr/>
          <p:nvPr/>
        </p:nvSpPr>
        <p:spPr>
          <a:xfrm rot="5400000">
            <a:off x="1439776" y="4020258"/>
            <a:ext cx="104278" cy="304801"/>
          </a:xfrm>
          <a:prstGeom prst="rightBrace">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297FA7C-A07B-4A43-90E4-5CE979D998E4}"/>
              </a:ext>
            </a:extLst>
          </p:cNvPr>
          <p:cNvSpPr txBox="1"/>
          <p:nvPr/>
        </p:nvSpPr>
        <p:spPr>
          <a:xfrm>
            <a:off x="693822" y="4233822"/>
            <a:ext cx="713873" cy="261610"/>
          </a:xfrm>
          <a:prstGeom prst="rect">
            <a:avLst/>
          </a:prstGeom>
          <a:noFill/>
        </p:spPr>
        <p:txBody>
          <a:bodyPr wrap="square" rtlCol="0">
            <a:spAutoFit/>
          </a:bodyPr>
          <a:lstStyle/>
          <a:p>
            <a:r>
              <a:rPr lang="en-US" sz="1100" dirty="0">
                <a:solidFill>
                  <a:srgbClr val="FF0000"/>
                </a:solidFill>
                <a:latin typeface="Arial" panose="020B0604020202020204" pitchFamily="34" charset="0"/>
                <a:cs typeface="Arial" panose="020B0604020202020204" pitchFamily="34" charset="0"/>
              </a:rPr>
              <a:t>4CharID</a:t>
            </a:r>
          </a:p>
        </p:txBody>
      </p:sp>
      <p:sp>
        <p:nvSpPr>
          <p:cNvPr id="8" name="TextBox 7">
            <a:extLst>
              <a:ext uri="{FF2B5EF4-FFF2-40B4-BE49-F238E27FC236}">
                <a16:creationId xmlns:a16="http://schemas.microsoft.com/office/drawing/2014/main" id="{12BEF08D-4BE5-4790-B744-E055BF89A089}"/>
              </a:ext>
            </a:extLst>
          </p:cNvPr>
          <p:cNvSpPr txBox="1"/>
          <p:nvPr/>
        </p:nvSpPr>
        <p:spPr>
          <a:xfrm>
            <a:off x="1265146" y="4240739"/>
            <a:ext cx="561473" cy="261610"/>
          </a:xfrm>
          <a:prstGeom prst="rect">
            <a:avLst/>
          </a:prstGeom>
          <a:noFill/>
        </p:spPr>
        <p:txBody>
          <a:bodyPr wrap="square" rtlCol="0">
            <a:spAutoFit/>
          </a:bodyPr>
          <a:lstStyle/>
          <a:p>
            <a:r>
              <a:rPr lang="en-US" sz="1100" dirty="0">
                <a:solidFill>
                  <a:srgbClr val="002E97"/>
                </a:solidFill>
                <a:latin typeface="Arial" panose="020B0604020202020204" pitchFamily="34" charset="0"/>
                <a:cs typeface="Arial" panose="020B0604020202020204" pitchFamily="34" charset="0"/>
              </a:rPr>
              <a:t>DOY</a:t>
            </a:r>
          </a:p>
        </p:txBody>
      </p:sp>
      <p:sp>
        <p:nvSpPr>
          <p:cNvPr id="9" name="TextBox 8">
            <a:extLst>
              <a:ext uri="{FF2B5EF4-FFF2-40B4-BE49-F238E27FC236}">
                <a16:creationId xmlns:a16="http://schemas.microsoft.com/office/drawing/2014/main" id="{97C4BBA9-2C6C-4DD0-AA0A-971A16C74A7D}"/>
              </a:ext>
            </a:extLst>
          </p:cNvPr>
          <p:cNvSpPr txBox="1"/>
          <p:nvPr/>
        </p:nvSpPr>
        <p:spPr>
          <a:xfrm>
            <a:off x="1644316" y="4233822"/>
            <a:ext cx="825021" cy="261610"/>
          </a:xfrm>
          <a:prstGeom prst="rect">
            <a:avLst/>
          </a:prstGeom>
          <a:noFill/>
        </p:spPr>
        <p:txBody>
          <a:bodyPr wrap="square" rtlCol="0">
            <a:spAutoFit/>
          </a:bodyPr>
          <a:lstStyle/>
          <a:p>
            <a:r>
              <a:rPr lang="en-US" sz="1100" dirty="0">
                <a:solidFill>
                  <a:srgbClr val="00B050"/>
                </a:solidFill>
                <a:latin typeface="Arial" panose="020B0604020202020204" pitchFamily="34" charset="0"/>
                <a:cs typeface="Arial" panose="020B0604020202020204" pitchFamily="34" charset="0"/>
              </a:rPr>
              <a:t>Session#</a:t>
            </a:r>
          </a:p>
        </p:txBody>
      </p:sp>
      <p:cxnSp>
        <p:nvCxnSpPr>
          <p:cNvPr id="10" name="Straight Arrow Connector 9">
            <a:extLst>
              <a:ext uri="{FF2B5EF4-FFF2-40B4-BE49-F238E27FC236}">
                <a16:creationId xmlns:a16="http://schemas.microsoft.com/office/drawing/2014/main" id="{3814A949-C1B3-4735-8BC4-6DA9659C0892}"/>
              </a:ext>
            </a:extLst>
          </p:cNvPr>
          <p:cNvCxnSpPr/>
          <p:nvPr/>
        </p:nvCxnSpPr>
        <p:spPr>
          <a:xfrm flipH="1" flipV="1">
            <a:off x="1749735" y="4090526"/>
            <a:ext cx="74520" cy="184155"/>
          </a:xfrm>
          <a:prstGeom prst="straightConnector1">
            <a:avLst/>
          </a:prstGeom>
          <a:ln w="6350">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900061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Session Processing Overview</a:t>
            </a:r>
            <a:endParaRPr sz="2800" dirty="0">
              <a:solidFill>
                <a:srgbClr val="002E97"/>
              </a:solidFill>
              <a:latin typeface="Arial" panose="020B0604020202020204" pitchFamily="34" charset="0"/>
              <a:cs typeface="Arial" panose="020B0604020202020204" pitchFamily="34" charset="0"/>
            </a:endParaRPr>
          </a:p>
        </p:txBody>
      </p:sp>
      <p:sp>
        <p:nvSpPr>
          <p:cNvPr id="3" name="Content Placeholder 3">
            <a:extLst>
              <a:ext uri="{FF2B5EF4-FFF2-40B4-BE49-F238E27FC236}">
                <a16:creationId xmlns:a16="http://schemas.microsoft.com/office/drawing/2014/main" id="{5E1A85B7-B3DE-414E-9CE7-064786BCA27F}"/>
              </a:ext>
            </a:extLst>
          </p:cNvPr>
          <p:cNvSpPr txBox="1">
            <a:spLocks/>
          </p:cNvSpPr>
          <p:nvPr/>
        </p:nvSpPr>
        <p:spPr>
          <a:xfrm>
            <a:off x="4029308" y="1190513"/>
            <a:ext cx="4909866" cy="35983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The software PAGES is used to process baselines</a:t>
            </a:r>
          </a:p>
          <a:p>
            <a:pPr algn="l" hangingPunct="1"/>
            <a:endParaRPr lang="en-US" sz="2000" dirty="0">
              <a:solidFill>
                <a:srgbClr val="002E97"/>
              </a:solidFill>
              <a:latin typeface="Arial" panose="020B0604020202020204" pitchFamily="34" charset="0"/>
              <a:cs typeface="Arial" panose="020B0604020202020204" pitchFamily="34" charset="0"/>
            </a:endParaRPr>
          </a:p>
          <a:p>
            <a:pPr algn="l" hangingPunct="1"/>
            <a:r>
              <a:rPr lang="en-US" sz="2000" dirty="0">
                <a:solidFill>
                  <a:srgbClr val="002E97"/>
                </a:solidFill>
                <a:latin typeface="Arial" panose="020B0604020202020204" pitchFamily="34" charset="0"/>
                <a:cs typeface="Arial" panose="020B0604020202020204" pitchFamily="34" charset="0"/>
              </a:rPr>
              <a:t>The network design specified in session processing is carried through to the eventual network solutions.</a:t>
            </a:r>
          </a:p>
          <a:p>
            <a:pPr algn="l" hangingPunct="1"/>
            <a:endParaRPr lang="en-US" sz="2000" dirty="0">
              <a:solidFill>
                <a:srgbClr val="002E97"/>
              </a:solidFill>
              <a:latin typeface="Arial" panose="020B0604020202020204" pitchFamily="34" charset="0"/>
              <a:cs typeface="Arial" panose="020B0604020202020204" pitchFamily="34" charset="0"/>
            </a:endParaRPr>
          </a:p>
          <a:p>
            <a:pPr algn="l" hangingPunct="1"/>
            <a:r>
              <a:rPr lang="en-US" sz="2000" dirty="0">
                <a:solidFill>
                  <a:srgbClr val="002E97"/>
                </a:solidFill>
                <a:latin typeface="Arial" panose="020B0604020202020204" pitchFamily="34" charset="0"/>
                <a:cs typeface="Arial" panose="020B0604020202020204" pitchFamily="34" charset="0"/>
              </a:rPr>
              <a:t>Results are sent via email and can be seen via “Show Files” button on the Manager or Session webpages.</a:t>
            </a:r>
          </a:p>
          <a:p>
            <a:pPr algn="l" hangingPunct="1"/>
            <a:endParaRPr lang="en-US" sz="2000" dirty="0">
              <a:solidFill>
                <a:srgbClr val="002E97"/>
              </a:solidFill>
              <a:latin typeface="Arial" panose="020B0604020202020204" pitchFamily="34" charset="0"/>
              <a:cs typeface="Arial" panose="020B0604020202020204" pitchFamily="34" charset="0"/>
            </a:endParaRPr>
          </a:p>
        </p:txBody>
      </p:sp>
      <p:pic>
        <p:nvPicPr>
          <p:cNvPr id="4" name="Picture 4" descr="C:\Users\PHILIP~1.HEN\AppData\Local\Temp\1\SNAGHTML106f6d41.PNG">
            <a:extLst>
              <a:ext uri="{FF2B5EF4-FFF2-40B4-BE49-F238E27FC236}">
                <a16:creationId xmlns:a16="http://schemas.microsoft.com/office/drawing/2014/main" id="{5F53115B-DFEB-498E-8D10-73157099B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34" y="925984"/>
            <a:ext cx="3746810" cy="421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661964"/>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Session Processing Overview</a:t>
            </a:r>
            <a:endParaRPr sz="2800" dirty="0">
              <a:solidFill>
                <a:srgbClr val="002E97"/>
              </a:solidFill>
              <a:latin typeface="Arial" panose="020B0604020202020204" pitchFamily="34" charset="0"/>
              <a:cs typeface="Arial" panose="020B0604020202020204" pitchFamily="34" charset="0"/>
            </a:endParaRPr>
          </a:p>
        </p:txBody>
      </p:sp>
      <p:sp>
        <p:nvSpPr>
          <p:cNvPr id="5" name="Content Placeholder 3">
            <a:extLst>
              <a:ext uri="{FF2B5EF4-FFF2-40B4-BE49-F238E27FC236}">
                <a16:creationId xmlns:a16="http://schemas.microsoft.com/office/drawing/2014/main" id="{2333B5BF-1A30-40F0-8F91-1786C5F9D217}"/>
              </a:ext>
            </a:extLst>
          </p:cNvPr>
          <p:cNvSpPr txBox="1">
            <a:spLocks/>
          </p:cNvSpPr>
          <p:nvPr/>
        </p:nvSpPr>
        <p:spPr>
          <a:xfrm>
            <a:off x="258536" y="4111401"/>
            <a:ext cx="3090344" cy="1032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OPUS recommends one hub</a:t>
            </a:r>
            <a:r>
              <a:rPr lang="en-US" sz="2000" baseline="30000" dirty="0">
                <a:solidFill>
                  <a:srgbClr val="002E97"/>
                </a:solidFill>
                <a:latin typeface="Arial" panose="020B0604020202020204" pitchFamily="34" charset="0"/>
                <a:cs typeface="Arial" panose="020B0604020202020204" pitchFamily="34" charset="0"/>
              </a:rPr>
              <a:t>* </a:t>
            </a:r>
            <a:r>
              <a:rPr lang="en-US" sz="2000" dirty="0">
                <a:solidFill>
                  <a:srgbClr val="002E97"/>
                </a:solidFill>
                <a:latin typeface="Arial" panose="020B0604020202020204" pitchFamily="34" charset="0"/>
                <a:cs typeface="Arial" panose="020B0604020202020204" pitchFamily="34" charset="0"/>
              </a:rPr>
              <a:t>constrained 3D</a:t>
            </a:r>
          </a:p>
          <a:p>
            <a:pPr algn="l" hangingPunct="1"/>
            <a:r>
              <a:rPr lang="en-US" sz="2000" dirty="0">
                <a:solidFill>
                  <a:srgbClr val="002E97"/>
                </a:solidFill>
                <a:latin typeface="Arial" panose="020B0604020202020204" pitchFamily="34" charset="0"/>
                <a:cs typeface="Arial" panose="020B0604020202020204" pitchFamily="34" charset="0"/>
              </a:rPr>
              <a:t>Nothing else constrained</a:t>
            </a:r>
          </a:p>
          <a:p>
            <a:pPr algn="l" hangingPunct="1"/>
            <a:endParaRPr lang="en-US" sz="2000" dirty="0">
              <a:solidFill>
                <a:srgbClr val="002E97"/>
              </a:solidFill>
              <a:latin typeface="Arial" panose="020B0604020202020204" pitchFamily="34" charset="0"/>
              <a:cs typeface="Arial" panose="020B0604020202020204" pitchFamily="34" charset="0"/>
            </a:endParaRPr>
          </a:p>
          <a:p>
            <a:pPr algn="l" hangingPunct="1"/>
            <a:endParaRPr lang="en-US" sz="2000" dirty="0">
              <a:solidFill>
                <a:srgbClr val="002E97"/>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8DC36C4-35DC-4D8D-9F52-35437F4A662F}"/>
              </a:ext>
            </a:extLst>
          </p:cNvPr>
          <p:cNvSpPr txBox="1"/>
          <p:nvPr/>
        </p:nvSpPr>
        <p:spPr>
          <a:xfrm>
            <a:off x="6400800" y="4111401"/>
            <a:ext cx="2552007" cy="830997"/>
          </a:xfrm>
          <a:prstGeom prst="rect">
            <a:avLst/>
          </a:prstGeom>
          <a:noFill/>
        </p:spPr>
        <p:txBody>
          <a:bodyPr wrap="square" rtlCol="0">
            <a:spAutoFit/>
          </a:bodyPr>
          <a:lstStyle/>
          <a:p>
            <a:r>
              <a:rPr lang="en-US" sz="1600" baseline="30000" dirty="0">
                <a:solidFill>
                  <a:srgbClr val="002E97"/>
                </a:solidFill>
                <a:latin typeface="Arial" panose="020B0604020202020204" pitchFamily="34" charset="0"/>
                <a:cs typeface="Arial" panose="020B0604020202020204" pitchFamily="34" charset="0"/>
              </a:rPr>
              <a:t>*</a:t>
            </a:r>
            <a:r>
              <a:rPr lang="en-US" sz="1600" dirty="0">
                <a:solidFill>
                  <a:srgbClr val="002E97"/>
                </a:solidFill>
                <a:latin typeface="Arial" panose="020B0604020202020204" pitchFamily="34" charset="0"/>
                <a:cs typeface="Arial" panose="020B0604020202020204" pitchFamily="34" charset="0"/>
              </a:rPr>
              <a:t>Note: user may have to select additional hubs if needed – see User Guide</a:t>
            </a:r>
          </a:p>
        </p:txBody>
      </p:sp>
      <p:pic>
        <p:nvPicPr>
          <p:cNvPr id="7" name="Picture 6">
            <a:extLst>
              <a:ext uri="{FF2B5EF4-FFF2-40B4-BE49-F238E27FC236}">
                <a16:creationId xmlns:a16="http://schemas.microsoft.com/office/drawing/2014/main" id="{AE6F5B22-E1DF-4FA9-A46D-71A01406F3DE}"/>
              </a:ext>
            </a:extLst>
          </p:cNvPr>
          <p:cNvPicPr>
            <a:picLocks noChangeAspect="1"/>
          </p:cNvPicPr>
          <p:nvPr/>
        </p:nvPicPr>
        <p:blipFill>
          <a:blip r:embed="rId3"/>
          <a:stretch>
            <a:fillRect/>
          </a:stretch>
        </p:blipFill>
        <p:spPr>
          <a:xfrm>
            <a:off x="17941" y="903902"/>
            <a:ext cx="8516459" cy="3207499"/>
          </a:xfrm>
          <a:prstGeom prst="rect">
            <a:avLst/>
          </a:prstGeom>
        </p:spPr>
      </p:pic>
    </p:spTree>
    <p:extLst>
      <p:ext uri="{BB962C8B-B14F-4D97-AF65-F5344CB8AC3E}">
        <p14:creationId xmlns:p14="http://schemas.microsoft.com/office/powerpoint/2010/main" val="40419190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	</a:t>
            </a:r>
            <a:r>
              <a:rPr lang="en-US" sz="3000" b="0" dirty="0">
                <a:solidFill>
                  <a:srgbClr val="002E97"/>
                </a:solidFill>
                <a:latin typeface="Arial" panose="020B0604020202020204" pitchFamily="34" charset="0"/>
                <a:cs typeface="Arial" panose="020B0604020202020204" pitchFamily="34" charset="0"/>
              </a:rPr>
              <a:t>Upload Your Data</a:t>
            </a:r>
            <a:endParaRPr sz="3000" b="0" dirty="0">
              <a:solidFill>
                <a:srgbClr val="002E97"/>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01D1D9-25FF-4695-A143-67816FC0220A}"/>
              </a:ext>
            </a:extLst>
          </p:cNvPr>
          <p:cNvSpPr/>
          <p:nvPr/>
        </p:nvSpPr>
        <p:spPr>
          <a:xfrm>
            <a:off x="604211" y="1009821"/>
            <a:ext cx="5581977" cy="400110"/>
          </a:xfrm>
          <a:prstGeom prst="rect">
            <a:avLst/>
          </a:prstGeom>
        </p:spPr>
        <p:txBody>
          <a:bodyPr wrap="none">
            <a:spAutoFit/>
          </a:bodyPr>
          <a:lstStyle/>
          <a:p>
            <a:r>
              <a:rPr lang="en-US" sz="2000" dirty="0">
                <a:solidFill>
                  <a:srgbClr val="002E97"/>
                </a:solidFill>
                <a:latin typeface="Arial" panose="020B0604020202020204" pitchFamily="34" charset="0"/>
                <a:cs typeface="Arial" panose="020B0604020202020204" pitchFamily="34" charset="0"/>
              </a:rPr>
              <a:t>Data files must meet the following requirements</a:t>
            </a:r>
          </a:p>
        </p:txBody>
      </p:sp>
      <p:sp>
        <p:nvSpPr>
          <p:cNvPr id="5" name="Rectangle 4">
            <a:extLst>
              <a:ext uri="{FF2B5EF4-FFF2-40B4-BE49-F238E27FC236}">
                <a16:creationId xmlns:a16="http://schemas.microsoft.com/office/drawing/2014/main" id="{B198CF15-9F62-48B5-9D9A-79BEB8E722AC}"/>
              </a:ext>
            </a:extLst>
          </p:cNvPr>
          <p:cNvSpPr/>
          <p:nvPr/>
        </p:nvSpPr>
        <p:spPr>
          <a:xfrm>
            <a:off x="1442699" y="1534925"/>
            <a:ext cx="6648355" cy="3416320"/>
          </a:xfrm>
          <a:prstGeom prst="rect">
            <a:avLst/>
          </a:prstGeom>
        </p:spPr>
        <p:txBody>
          <a:bodyPr wrap="square">
            <a:spAutoFit/>
          </a:bodyPr>
          <a:lstStyle/>
          <a:p>
            <a:pPr marL="342900" indent="-342900" fontAlgn="base">
              <a:buFont typeface="+mj-lt"/>
              <a:buAutoNum type="arabicPeriod"/>
            </a:pPr>
            <a:r>
              <a:rPr lang="en-US" dirty="0">
                <a:solidFill>
                  <a:srgbClr val="002E97"/>
                </a:solidFill>
                <a:latin typeface="Arial" panose="020B0604020202020204" pitchFamily="34" charset="0"/>
                <a:cs typeface="Arial" panose="020B0604020202020204" pitchFamily="34" charset="0"/>
              </a:rPr>
              <a:t>From dual frequency GPS receiver</a:t>
            </a:r>
          </a:p>
          <a:p>
            <a:pPr marL="342900" indent="-342900" fontAlgn="base">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indent="-342900" fontAlgn="base">
              <a:buFont typeface="+mj-lt"/>
              <a:buAutoNum type="arabicPeriod"/>
            </a:pPr>
            <a:r>
              <a:rPr lang="en-US" dirty="0">
                <a:solidFill>
                  <a:srgbClr val="002E97"/>
                </a:solidFill>
                <a:latin typeface="Arial" panose="020B0604020202020204" pitchFamily="34" charset="0"/>
                <a:cs typeface="Arial" panose="020B0604020202020204" pitchFamily="34" charset="0"/>
              </a:rPr>
              <a:t>Include static data only (antenna must not be moved during observations)</a:t>
            </a:r>
          </a:p>
          <a:p>
            <a:pPr marL="342900" indent="-342900" fontAlgn="base">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indent="-342900" fontAlgn="base">
              <a:buFont typeface="+mj-lt"/>
              <a:buAutoNum type="arabicPeriod"/>
            </a:pPr>
            <a:r>
              <a:rPr lang="en-US" dirty="0">
                <a:solidFill>
                  <a:srgbClr val="002E97"/>
                </a:solidFill>
                <a:latin typeface="Arial" panose="020B0604020202020204" pitchFamily="34" charset="0"/>
                <a:cs typeface="Arial" panose="020B0604020202020204" pitchFamily="34" charset="0"/>
              </a:rPr>
              <a:t>Include minimum of 15 minutes and maximum of 48 hours of data not crossing UTC midnight more than once</a:t>
            </a:r>
          </a:p>
          <a:p>
            <a:pPr marL="342900" indent="-342900" fontAlgn="base">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indent="-342900" fontAlgn="base">
              <a:buFont typeface="+mj-lt"/>
              <a:buAutoNum type="arabicPeriod"/>
            </a:pPr>
            <a:r>
              <a:rPr lang="en-US" dirty="0">
                <a:solidFill>
                  <a:srgbClr val="002E97"/>
                </a:solidFill>
                <a:latin typeface="Arial" panose="020B0604020202020204" pitchFamily="34" charset="0"/>
                <a:cs typeface="Arial" panose="020B0604020202020204" pitchFamily="34" charset="0"/>
              </a:rPr>
              <a:t>Files under 2 hours must include both P2 observables and either P1 or C1 observables</a:t>
            </a:r>
          </a:p>
          <a:p>
            <a:pPr marL="342900" indent="-342900" fontAlgn="base">
              <a:buFont typeface="+mj-lt"/>
              <a:buAutoNum type="arabicPeriod"/>
            </a:pPr>
            <a:endParaRPr lang="en-US" dirty="0">
              <a:solidFill>
                <a:srgbClr val="002E97"/>
              </a:solidFill>
              <a:latin typeface="Arial" panose="020B0604020202020204" pitchFamily="34" charset="0"/>
              <a:cs typeface="Arial" panose="020B0604020202020204" pitchFamily="34" charset="0"/>
            </a:endParaRPr>
          </a:p>
          <a:p>
            <a:pPr marL="342900" indent="-342900" fontAlgn="base">
              <a:buFont typeface="+mj-lt"/>
              <a:buAutoNum type="arabicPeriod"/>
            </a:pPr>
            <a:r>
              <a:rPr lang="en-US" dirty="0">
                <a:solidFill>
                  <a:srgbClr val="002E97"/>
                </a:solidFill>
                <a:latin typeface="Arial" panose="020B0604020202020204" pitchFamily="34" charset="0"/>
                <a:cs typeface="Arial" panose="020B0604020202020204" pitchFamily="34" charset="0"/>
              </a:rPr>
              <a:t>Record data at intervals of 1,2,3,5,10,15 or 30 seconds</a:t>
            </a:r>
          </a:p>
        </p:txBody>
      </p:sp>
    </p:spTree>
    <p:extLst>
      <p:ext uri="{BB962C8B-B14F-4D97-AF65-F5344CB8AC3E}">
        <p14:creationId xmlns:p14="http://schemas.microsoft.com/office/powerpoint/2010/main" val="1429130001"/>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Session Processing Results</a:t>
            </a:r>
            <a:endParaRPr sz="2800" dirty="0">
              <a:solidFill>
                <a:srgbClr val="002E97"/>
              </a:solidFill>
              <a:latin typeface="Arial" panose="020B0604020202020204" pitchFamily="34" charset="0"/>
              <a:cs typeface="Arial" panose="020B0604020202020204" pitchFamily="34" charset="0"/>
            </a:endParaRPr>
          </a:p>
        </p:txBody>
      </p:sp>
      <p:sp>
        <p:nvSpPr>
          <p:cNvPr id="8" name="Content Placeholder 3">
            <a:extLst>
              <a:ext uri="{FF2B5EF4-FFF2-40B4-BE49-F238E27FC236}">
                <a16:creationId xmlns:a16="http://schemas.microsoft.com/office/drawing/2014/main" id="{824767E1-1057-4F16-B73D-BF97B1B665E3}"/>
              </a:ext>
            </a:extLst>
          </p:cNvPr>
          <p:cNvSpPr txBox="1">
            <a:spLocks/>
          </p:cNvSpPr>
          <p:nvPr/>
        </p:nvSpPr>
        <p:spPr>
          <a:xfrm>
            <a:off x="4795666" y="1265209"/>
            <a:ext cx="4211558" cy="3732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2000" dirty="0">
                <a:solidFill>
                  <a:srgbClr val="002E97"/>
                </a:solidFill>
                <a:latin typeface="Arial" panose="020B0604020202020204" pitchFamily="34" charset="0"/>
                <a:cs typeface="Arial" panose="020B0604020202020204" pitchFamily="34" charset="0"/>
              </a:rPr>
              <a:t>Standard error of unit weight should be near 1.0</a:t>
            </a:r>
          </a:p>
          <a:p>
            <a:pPr algn="l" hangingPunct="1"/>
            <a:endParaRPr lang="en-US" sz="800" dirty="0">
              <a:solidFill>
                <a:srgbClr val="002E97"/>
              </a:solidFill>
              <a:latin typeface="Arial" panose="020B0604020202020204" pitchFamily="34" charset="0"/>
              <a:cs typeface="Arial" panose="020B0604020202020204" pitchFamily="34" charset="0"/>
            </a:endParaRPr>
          </a:p>
          <a:p>
            <a:pPr algn="l" hangingPunct="1"/>
            <a:r>
              <a:rPr lang="en-US" sz="2000" dirty="0">
                <a:solidFill>
                  <a:srgbClr val="002E97"/>
                </a:solidFill>
                <a:latin typeface="Arial" panose="020B0604020202020204" pitchFamily="34" charset="0"/>
                <a:cs typeface="Arial" panose="020B0604020202020204" pitchFamily="34" charset="0"/>
              </a:rPr>
              <a:t>Verify total # of marks</a:t>
            </a:r>
          </a:p>
          <a:p>
            <a:pPr algn="l" hangingPunct="1"/>
            <a:endParaRPr lang="en-US" sz="800" dirty="0">
              <a:solidFill>
                <a:srgbClr val="002E97"/>
              </a:solidFill>
              <a:latin typeface="Arial" panose="020B0604020202020204" pitchFamily="34" charset="0"/>
              <a:cs typeface="Arial" panose="020B0604020202020204" pitchFamily="34" charset="0"/>
            </a:endParaRPr>
          </a:p>
          <a:p>
            <a:pPr algn="l" hangingPunct="1"/>
            <a:r>
              <a:rPr lang="en-US" sz="2000" dirty="0">
                <a:solidFill>
                  <a:srgbClr val="002E97"/>
                </a:solidFill>
                <a:latin typeface="Arial" panose="020B0604020202020204" pitchFamily="34" charset="0"/>
                <a:cs typeface="Arial" panose="020B0604020202020204" pitchFamily="34" charset="0"/>
              </a:rPr>
              <a:t>OVERALL RMS should be small (≤ 2cm)</a:t>
            </a:r>
          </a:p>
          <a:p>
            <a:pPr algn="l" hangingPunct="1"/>
            <a:endParaRPr lang="en-US" sz="800" dirty="0">
              <a:solidFill>
                <a:srgbClr val="002E97"/>
              </a:solidFill>
              <a:latin typeface="Arial" panose="020B0604020202020204" pitchFamily="34" charset="0"/>
              <a:cs typeface="Arial" panose="020B0604020202020204" pitchFamily="34" charset="0"/>
            </a:endParaRPr>
          </a:p>
          <a:p>
            <a:pPr algn="l" hangingPunct="1"/>
            <a:r>
              <a:rPr lang="en-US" sz="2000" dirty="0">
                <a:solidFill>
                  <a:srgbClr val="002E97"/>
                </a:solidFill>
                <a:latin typeface="Arial" panose="020B0604020202020204" pitchFamily="34" charset="0"/>
                <a:cs typeface="Arial" panose="020B0604020202020204" pitchFamily="34" charset="0"/>
              </a:rPr>
              <a:t>A priori coordinate shifts should be small (≤ 2 cm horizontal, ≤ 4 cm vertical)</a:t>
            </a:r>
          </a:p>
          <a:p>
            <a:pPr algn="l" hangingPunct="1"/>
            <a:endParaRPr lang="en-US" sz="2000" dirty="0">
              <a:solidFill>
                <a:srgbClr val="002E97"/>
              </a:solidFill>
              <a:latin typeface="Arial" panose="020B0604020202020204" pitchFamily="34" charset="0"/>
              <a:cs typeface="Arial" panose="020B0604020202020204" pitchFamily="34" charset="0"/>
            </a:endParaRPr>
          </a:p>
        </p:txBody>
      </p:sp>
      <p:pic>
        <p:nvPicPr>
          <p:cNvPr id="9" name="Picture 2" descr="https://lh6.googleusercontent.com/eezb8u_8lSud9IZlbS3lQjP4WU8V2pNK2X_GrL3l656IO_S8Z3arBMGQLOMJqYqn_xCaM42EOUu5h-PzlqjdKUwE6M0tn2hklVI1DWiz4sShc_sGPj0Ge1F9Zy3DB0Mcqo1Wp4n3">
            <a:extLst>
              <a:ext uri="{FF2B5EF4-FFF2-40B4-BE49-F238E27FC236}">
                <a16:creationId xmlns:a16="http://schemas.microsoft.com/office/drawing/2014/main" id="{32D7EEBF-44C6-484B-A221-9231726921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137"/>
          <a:stretch/>
        </p:blipFill>
        <p:spPr bwMode="auto">
          <a:xfrm>
            <a:off x="239042" y="1119119"/>
            <a:ext cx="4223862" cy="4024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183628"/>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Session Processing Results</a:t>
            </a:r>
            <a:endParaRPr sz="2800" dirty="0">
              <a:solidFill>
                <a:srgbClr val="002E97"/>
              </a:solidFill>
              <a:latin typeface="Arial" panose="020B0604020202020204" pitchFamily="34" charset="0"/>
              <a:cs typeface="Arial" panose="020B0604020202020204" pitchFamily="34" charset="0"/>
            </a:endParaRPr>
          </a:p>
        </p:txBody>
      </p:sp>
      <p:sp>
        <p:nvSpPr>
          <p:cNvPr id="3" name="Content Placeholder 3">
            <a:extLst>
              <a:ext uri="{FF2B5EF4-FFF2-40B4-BE49-F238E27FC236}">
                <a16:creationId xmlns:a16="http://schemas.microsoft.com/office/drawing/2014/main" id="{8CA5B4A5-B905-4004-8521-5F0665713C14}"/>
              </a:ext>
            </a:extLst>
          </p:cNvPr>
          <p:cNvSpPr txBox="1">
            <a:spLocks/>
          </p:cNvSpPr>
          <p:nvPr/>
        </p:nvSpPr>
        <p:spPr>
          <a:xfrm>
            <a:off x="6298400" y="1333172"/>
            <a:ext cx="2688639" cy="1238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spcAft>
                <a:spcPts val="600"/>
              </a:spcAft>
            </a:pPr>
            <a:r>
              <a:rPr lang="en-US" sz="1600" dirty="0" err="1">
                <a:solidFill>
                  <a:srgbClr val="002E97"/>
                </a:solidFill>
                <a:latin typeface="Arial" panose="020B0604020202020204" pitchFamily="34" charset="0"/>
                <a:cs typeface="Arial" panose="020B0604020202020204" pitchFamily="34" charset="0"/>
              </a:rPr>
              <a:t>Obs</a:t>
            </a:r>
            <a:r>
              <a:rPr lang="en-US" sz="1600" dirty="0">
                <a:solidFill>
                  <a:srgbClr val="002E97"/>
                </a:solidFill>
                <a:latin typeface="Arial" panose="020B0604020202020204" pitchFamily="34" charset="0"/>
                <a:cs typeface="Arial" panose="020B0604020202020204" pitchFamily="34" charset="0"/>
              </a:rPr>
              <a:t> Used should be high</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AMB Fixed should be high </a:t>
            </a:r>
          </a:p>
          <a:p>
            <a:pPr algn="l" hangingPunct="1">
              <a:spcAft>
                <a:spcPts val="600"/>
              </a:spcAft>
            </a:pPr>
            <a:r>
              <a:rPr lang="en-US" sz="1600" dirty="0">
                <a:solidFill>
                  <a:srgbClr val="002E97"/>
                </a:solidFill>
                <a:latin typeface="Arial" panose="020B0604020202020204" pitchFamily="34" charset="0"/>
                <a:cs typeface="Arial" panose="020B0604020202020204" pitchFamily="34" charset="0"/>
              </a:rPr>
              <a:t>P2P’s should typically be small                                    </a:t>
            </a:r>
          </a:p>
        </p:txBody>
      </p:sp>
      <p:pic>
        <p:nvPicPr>
          <p:cNvPr id="4" name="Picture 3">
            <a:extLst>
              <a:ext uri="{FF2B5EF4-FFF2-40B4-BE49-F238E27FC236}">
                <a16:creationId xmlns:a16="http://schemas.microsoft.com/office/drawing/2014/main" id="{9B381DF2-B5AB-423F-8109-DFD61F0757A3}"/>
              </a:ext>
            </a:extLst>
          </p:cNvPr>
          <p:cNvPicPr>
            <a:picLocks noChangeAspect="1"/>
          </p:cNvPicPr>
          <p:nvPr/>
        </p:nvPicPr>
        <p:blipFill>
          <a:blip r:embed="rId3"/>
          <a:stretch>
            <a:fillRect/>
          </a:stretch>
        </p:blipFill>
        <p:spPr>
          <a:xfrm>
            <a:off x="96124" y="1016814"/>
            <a:ext cx="6062688" cy="4126686"/>
          </a:xfrm>
          <a:prstGeom prst="rect">
            <a:avLst/>
          </a:prstGeom>
        </p:spPr>
      </p:pic>
      <p:pic>
        <p:nvPicPr>
          <p:cNvPr id="5" name="Picture 4">
            <a:extLst>
              <a:ext uri="{FF2B5EF4-FFF2-40B4-BE49-F238E27FC236}">
                <a16:creationId xmlns:a16="http://schemas.microsoft.com/office/drawing/2014/main" id="{3E452FF8-FE06-4B70-8104-80BBD95E9C44}"/>
              </a:ext>
            </a:extLst>
          </p:cNvPr>
          <p:cNvPicPr>
            <a:picLocks noChangeAspect="1"/>
          </p:cNvPicPr>
          <p:nvPr/>
        </p:nvPicPr>
        <p:blipFill>
          <a:blip r:embed="rId4"/>
          <a:stretch>
            <a:fillRect/>
          </a:stretch>
        </p:blipFill>
        <p:spPr>
          <a:xfrm>
            <a:off x="6845206" y="2691357"/>
            <a:ext cx="1753179" cy="2303764"/>
          </a:xfrm>
          <a:prstGeom prst="rect">
            <a:avLst/>
          </a:prstGeom>
        </p:spPr>
      </p:pic>
      <p:cxnSp>
        <p:nvCxnSpPr>
          <p:cNvPr id="6" name="Straight Arrow Connector 5">
            <a:extLst>
              <a:ext uri="{FF2B5EF4-FFF2-40B4-BE49-F238E27FC236}">
                <a16:creationId xmlns:a16="http://schemas.microsoft.com/office/drawing/2014/main" id="{27071A7C-312E-4D79-B781-A484AB08F0C0}"/>
              </a:ext>
            </a:extLst>
          </p:cNvPr>
          <p:cNvCxnSpPr>
            <a:cxnSpLocks/>
          </p:cNvCxnSpPr>
          <p:nvPr/>
        </p:nvCxnSpPr>
        <p:spPr>
          <a:xfrm>
            <a:off x="6310012" y="4482014"/>
            <a:ext cx="499627" cy="354148"/>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3769222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32616"/>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Network Solutions Overview</a:t>
            </a:r>
            <a:endParaRPr sz="2800" dirty="0">
              <a:solidFill>
                <a:srgbClr val="002E97"/>
              </a:solidFill>
              <a:latin typeface="Arial" panose="020B0604020202020204" pitchFamily="34" charset="0"/>
              <a:cs typeface="Arial" panose="020B0604020202020204" pitchFamily="34" charset="0"/>
            </a:endParaRPr>
          </a:p>
        </p:txBody>
      </p:sp>
      <p:sp>
        <p:nvSpPr>
          <p:cNvPr id="5" name="Rounded Rectangle 13">
            <a:extLst>
              <a:ext uri="{FF2B5EF4-FFF2-40B4-BE49-F238E27FC236}">
                <a16:creationId xmlns:a16="http://schemas.microsoft.com/office/drawing/2014/main" id="{EB140F6B-219F-4CA6-8B9F-04B6E7F73AA3}"/>
              </a:ext>
            </a:extLst>
          </p:cNvPr>
          <p:cNvSpPr/>
          <p:nvPr/>
        </p:nvSpPr>
        <p:spPr>
          <a:xfrm>
            <a:off x="457200" y="2429274"/>
            <a:ext cx="1312877" cy="729842"/>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Preliminary Network Solution</a:t>
            </a:r>
          </a:p>
        </p:txBody>
      </p:sp>
      <p:sp>
        <p:nvSpPr>
          <p:cNvPr id="6" name="Rounded Rectangle 14">
            <a:extLst>
              <a:ext uri="{FF2B5EF4-FFF2-40B4-BE49-F238E27FC236}">
                <a16:creationId xmlns:a16="http://schemas.microsoft.com/office/drawing/2014/main" id="{21DBE32D-F87E-4E24-A107-6ED46D6FB11D}"/>
              </a:ext>
            </a:extLst>
          </p:cNvPr>
          <p:cNvSpPr/>
          <p:nvPr/>
        </p:nvSpPr>
        <p:spPr>
          <a:xfrm>
            <a:off x="457199" y="3767785"/>
            <a:ext cx="1312877" cy="72984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Horizontal Network Solutions</a:t>
            </a:r>
          </a:p>
        </p:txBody>
      </p:sp>
      <p:sp>
        <p:nvSpPr>
          <p:cNvPr id="7" name="TextBox 6">
            <a:extLst>
              <a:ext uri="{FF2B5EF4-FFF2-40B4-BE49-F238E27FC236}">
                <a16:creationId xmlns:a16="http://schemas.microsoft.com/office/drawing/2014/main" id="{35DB7927-1917-4122-86D6-9CDCBFCCFD1B}"/>
              </a:ext>
            </a:extLst>
          </p:cNvPr>
          <p:cNvSpPr txBox="1"/>
          <p:nvPr/>
        </p:nvSpPr>
        <p:spPr>
          <a:xfrm>
            <a:off x="2046914" y="2332530"/>
            <a:ext cx="6639886" cy="923330"/>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Seen in OP101: OP recommends holding the hub (CORS) constrained in 3D; many other adjustments possible*</a:t>
            </a:r>
          </a:p>
          <a:p>
            <a:r>
              <a:rPr lang="en-US" dirty="0">
                <a:solidFill>
                  <a:srgbClr val="002E97"/>
                </a:solidFill>
                <a:latin typeface="Arial" panose="020B0604020202020204" pitchFamily="34" charset="0"/>
                <a:cs typeface="Arial" panose="020B0604020202020204" pitchFamily="34" charset="0"/>
              </a:rPr>
              <a:t>Uses adjustment (and error reduction) software </a:t>
            </a:r>
            <a:r>
              <a:rPr lang="en-US" b="1" dirty="0">
                <a:solidFill>
                  <a:srgbClr val="002E97"/>
                </a:solidFill>
                <a:latin typeface="Arial" panose="020B0604020202020204" pitchFamily="34" charset="0"/>
                <a:cs typeface="Arial" panose="020B0604020202020204" pitchFamily="34" charset="0"/>
              </a:rPr>
              <a:t>GPSCOM</a:t>
            </a:r>
          </a:p>
        </p:txBody>
      </p:sp>
      <p:sp>
        <p:nvSpPr>
          <p:cNvPr id="10" name="TextBox 9">
            <a:extLst>
              <a:ext uri="{FF2B5EF4-FFF2-40B4-BE49-F238E27FC236}">
                <a16:creationId xmlns:a16="http://schemas.microsoft.com/office/drawing/2014/main" id="{03A8BA18-2D5E-4C37-A179-6E78E81B81AE}"/>
              </a:ext>
            </a:extLst>
          </p:cNvPr>
          <p:cNvSpPr txBox="1"/>
          <p:nvPr/>
        </p:nvSpPr>
        <p:spPr>
          <a:xfrm>
            <a:off x="520117" y="914400"/>
            <a:ext cx="8166683"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Network solutions apply least squares adjustments (and various amounts of error reduction) to </a:t>
            </a:r>
            <a:r>
              <a:rPr lang="en-US" i="1" dirty="0">
                <a:solidFill>
                  <a:srgbClr val="002E97"/>
                </a:solidFill>
                <a:latin typeface="Arial" panose="020B0604020202020204" pitchFamily="34" charset="0"/>
                <a:cs typeface="Arial" panose="020B0604020202020204" pitchFamily="34" charset="0"/>
              </a:rPr>
              <a:t>session baselines</a:t>
            </a:r>
            <a:r>
              <a:rPr lang="en-US" dirty="0">
                <a:solidFill>
                  <a:srgbClr val="002E97"/>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Network solutions will not recreate different baselines than the ones already created in session processing.</a:t>
            </a:r>
          </a:p>
        </p:txBody>
      </p:sp>
      <p:sp>
        <p:nvSpPr>
          <p:cNvPr id="12" name="TextBox 11">
            <a:extLst>
              <a:ext uri="{FF2B5EF4-FFF2-40B4-BE49-F238E27FC236}">
                <a16:creationId xmlns:a16="http://schemas.microsoft.com/office/drawing/2014/main" id="{97522627-E81A-4F3A-9DF1-C40DA7211728}"/>
              </a:ext>
            </a:extLst>
          </p:cNvPr>
          <p:cNvSpPr txBox="1"/>
          <p:nvPr/>
        </p:nvSpPr>
        <p:spPr>
          <a:xfrm>
            <a:off x="2046914" y="3671041"/>
            <a:ext cx="6639886" cy="923330"/>
          </a:xfrm>
          <a:prstGeom prst="rect">
            <a:avLst/>
          </a:prstGeom>
          <a:noFill/>
        </p:spPr>
        <p:txBody>
          <a:bodyPr wrap="square" rtlCol="0">
            <a:spAutoFit/>
          </a:bodyPr>
          <a:lstStyle/>
          <a:p>
            <a:r>
              <a:rPr lang="en-US" dirty="0">
                <a:solidFill>
                  <a:srgbClr val="002E97"/>
                </a:solidFill>
                <a:latin typeface="Arial" panose="020B0604020202020204" pitchFamily="34" charset="0"/>
                <a:cs typeface="Arial" panose="020B0604020202020204" pitchFamily="34" charset="0"/>
              </a:rPr>
              <a:t>Only available with NGS Project Tracking ID or “0000”</a:t>
            </a:r>
          </a:p>
          <a:p>
            <a:r>
              <a:rPr lang="en-US" dirty="0">
                <a:solidFill>
                  <a:srgbClr val="002E97"/>
                </a:solidFill>
                <a:latin typeface="Arial" panose="020B0604020202020204" pitchFamily="34" charset="0"/>
                <a:cs typeface="Arial" panose="020B0604020202020204" pitchFamily="34" charset="0"/>
              </a:rPr>
              <a:t>Uses adjustment software </a:t>
            </a:r>
            <a:r>
              <a:rPr lang="en-US" b="1" dirty="0">
                <a:solidFill>
                  <a:srgbClr val="002E97"/>
                </a:solidFill>
                <a:latin typeface="Arial" panose="020B0604020202020204" pitchFamily="34" charset="0"/>
                <a:cs typeface="Arial" panose="020B0604020202020204" pitchFamily="34" charset="0"/>
              </a:rPr>
              <a:t>ADJUST</a:t>
            </a:r>
          </a:p>
          <a:p>
            <a:r>
              <a:rPr lang="en-US" i="1" dirty="0">
                <a:solidFill>
                  <a:srgbClr val="002E97"/>
                </a:solidFill>
                <a:latin typeface="Arial" panose="020B0604020202020204" pitchFamily="34" charset="0"/>
                <a:cs typeface="Arial" panose="020B0604020202020204" pitchFamily="34" charset="0"/>
              </a:rPr>
              <a:t>Requires</a:t>
            </a:r>
            <a:r>
              <a:rPr lang="en-US" dirty="0">
                <a:solidFill>
                  <a:srgbClr val="002E97"/>
                </a:solidFill>
                <a:latin typeface="Arial" panose="020B0604020202020204" pitchFamily="34" charset="0"/>
                <a:cs typeface="Arial" panose="020B0604020202020204" pitchFamily="34" charset="0"/>
              </a:rPr>
              <a:t> a Preliminary Network Solution using GPSCOM</a:t>
            </a:r>
          </a:p>
        </p:txBody>
      </p:sp>
      <p:sp>
        <p:nvSpPr>
          <p:cNvPr id="13" name="TextBox 12">
            <a:extLst>
              <a:ext uri="{FF2B5EF4-FFF2-40B4-BE49-F238E27FC236}">
                <a16:creationId xmlns:a16="http://schemas.microsoft.com/office/drawing/2014/main" id="{1F035DB2-1F23-4066-94F0-949655142A06}"/>
              </a:ext>
            </a:extLst>
          </p:cNvPr>
          <p:cNvSpPr txBox="1"/>
          <p:nvPr/>
        </p:nvSpPr>
        <p:spPr>
          <a:xfrm>
            <a:off x="278933" y="4802778"/>
            <a:ext cx="8649049" cy="276999"/>
          </a:xfrm>
          <a:prstGeom prst="rect">
            <a:avLst/>
          </a:prstGeom>
          <a:noFill/>
        </p:spPr>
        <p:txBody>
          <a:bodyPr wrap="square" rtlCol="0">
            <a:spAutoFit/>
          </a:bodyPr>
          <a:lstStyle/>
          <a:p>
            <a:r>
              <a:rPr lang="en-US" sz="1200" dirty="0">
                <a:solidFill>
                  <a:srgbClr val="002E97"/>
                </a:solidFill>
                <a:latin typeface="Arial" panose="020B0604020202020204" pitchFamily="34" charset="0"/>
                <a:cs typeface="Arial" panose="020B0604020202020204" pitchFamily="34" charset="0"/>
              </a:rPr>
              <a:t>*User should use hub design for submitting project to NGS</a:t>
            </a:r>
          </a:p>
        </p:txBody>
      </p:sp>
    </p:spTree>
    <p:extLst>
      <p:ext uri="{BB962C8B-B14F-4D97-AF65-F5344CB8AC3E}">
        <p14:creationId xmlns:p14="http://schemas.microsoft.com/office/powerpoint/2010/main" val="104190176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Network Solutions Overview</a:t>
            </a:r>
            <a:endParaRPr sz="28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3B4A629-C58F-48D0-BE87-5B8DB3C9BDDE}"/>
              </a:ext>
            </a:extLst>
          </p:cNvPr>
          <p:cNvSpPr txBox="1"/>
          <p:nvPr/>
        </p:nvSpPr>
        <p:spPr>
          <a:xfrm>
            <a:off x="85941" y="914400"/>
            <a:ext cx="8166683" cy="1815882"/>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To submit your project to NGS, a sequence of 5 network adjustments are needed:</a:t>
            </a:r>
          </a:p>
          <a:p>
            <a:pPr marL="342900" indent="-342900">
              <a:buFont typeface="+mj-lt"/>
              <a:buAutoNum type="arabicPeriod"/>
            </a:pPr>
            <a:r>
              <a:rPr lang="en-US" sz="1600" dirty="0">
                <a:solidFill>
                  <a:srgbClr val="002E97"/>
                </a:solidFill>
                <a:latin typeface="Arial" panose="020B0604020202020204" pitchFamily="34" charset="0"/>
                <a:cs typeface="Arial" panose="020B0604020202020204" pitchFamily="34" charset="0"/>
              </a:rPr>
              <a:t>Preliminary</a:t>
            </a:r>
          </a:p>
          <a:p>
            <a:pPr marL="342900" indent="-342900">
              <a:buFont typeface="+mj-lt"/>
              <a:buAutoNum type="arabicPeriod"/>
            </a:pPr>
            <a:r>
              <a:rPr lang="en-US" sz="1600" dirty="0">
                <a:solidFill>
                  <a:srgbClr val="002E97"/>
                </a:solidFill>
                <a:latin typeface="Arial" panose="020B0604020202020204" pitchFamily="34" charset="0"/>
                <a:cs typeface="Arial" panose="020B0604020202020204" pitchFamily="34" charset="0"/>
              </a:rPr>
              <a:t>Horizontal Free</a:t>
            </a:r>
          </a:p>
          <a:p>
            <a:pPr marL="342900" indent="-342900">
              <a:buFont typeface="+mj-lt"/>
              <a:buAutoNum type="arabicPeriod"/>
            </a:pPr>
            <a:r>
              <a:rPr lang="en-US" sz="1600" dirty="0">
                <a:solidFill>
                  <a:srgbClr val="002E97"/>
                </a:solidFill>
                <a:latin typeface="Arial" panose="020B0604020202020204" pitchFamily="34" charset="0"/>
                <a:cs typeface="Arial" panose="020B0604020202020204" pitchFamily="34" charset="0"/>
              </a:rPr>
              <a:t>Horizontal Constrained</a:t>
            </a:r>
          </a:p>
          <a:p>
            <a:pPr marL="342900" indent="-342900">
              <a:buFont typeface="+mj-lt"/>
              <a:buAutoNum type="arabicPeriod"/>
            </a:pPr>
            <a:r>
              <a:rPr lang="en-US" sz="1600" dirty="0">
                <a:solidFill>
                  <a:srgbClr val="002E97"/>
                </a:solidFill>
                <a:latin typeface="Arial" panose="020B0604020202020204" pitchFamily="34" charset="0"/>
                <a:cs typeface="Arial" panose="020B0604020202020204" pitchFamily="34" charset="0"/>
              </a:rPr>
              <a:t>Vertical Free</a:t>
            </a:r>
          </a:p>
          <a:p>
            <a:pPr marL="342900" indent="-342900">
              <a:buFont typeface="+mj-lt"/>
              <a:buAutoNum type="arabicPeriod"/>
            </a:pPr>
            <a:r>
              <a:rPr lang="en-US" sz="1600" dirty="0">
                <a:solidFill>
                  <a:srgbClr val="002E97"/>
                </a:solidFill>
                <a:latin typeface="Arial" panose="020B0604020202020204" pitchFamily="34" charset="0"/>
                <a:cs typeface="Arial" panose="020B0604020202020204" pitchFamily="34" charset="0"/>
              </a:rPr>
              <a:t>Vertical Constrained </a:t>
            </a:r>
          </a:p>
          <a:p>
            <a:r>
              <a:rPr lang="en-US" sz="1600" dirty="0">
                <a:solidFill>
                  <a:srgbClr val="002E97"/>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C0263F64-58E0-4A00-8661-BF0B21704967}"/>
              </a:ext>
            </a:extLst>
          </p:cNvPr>
          <p:cNvPicPr>
            <a:picLocks noChangeAspect="1"/>
          </p:cNvPicPr>
          <p:nvPr/>
        </p:nvPicPr>
        <p:blipFill rotWithShape="1">
          <a:blip r:embed="rId3"/>
          <a:srcRect t="8363" b="53129"/>
          <a:stretch/>
        </p:blipFill>
        <p:spPr>
          <a:xfrm>
            <a:off x="2648835" y="1973525"/>
            <a:ext cx="6547019" cy="2905791"/>
          </a:xfrm>
          <a:prstGeom prst="rect">
            <a:avLst/>
          </a:prstGeom>
        </p:spPr>
      </p:pic>
      <p:sp>
        <p:nvSpPr>
          <p:cNvPr id="5" name="Rounded Rectangle 6">
            <a:extLst>
              <a:ext uri="{FF2B5EF4-FFF2-40B4-BE49-F238E27FC236}">
                <a16:creationId xmlns:a16="http://schemas.microsoft.com/office/drawing/2014/main" id="{AA870E73-E205-4E95-B9B7-4A5BDB4F5730}"/>
              </a:ext>
            </a:extLst>
          </p:cNvPr>
          <p:cNvSpPr/>
          <p:nvPr/>
        </p:nvSpPr>
        <p:spPr>
          <a:xfrm>
            <a:off x="2782671" y="2610225"/>
            <a:ext cx="5835055" cy="442161"/>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495983"/>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96040"/>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Why 5 Adjustments?</a:t>
            </a:r>
            <a:endParaRPr sz="28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2F225C8-6BE7-4F06-9D31-A4553F4855B3}"/>
              </a:ext>
            </a:extLst>
          </p:cNvPr>
          <p:cNvSpPr txBox="1"/>
          <p:nvPr/>
        </p:nvSpPr>
        <p:spPr>
          <a:xfrm>
            <a:off x="488658" y="1119119"/>
            <a:ext cx="8166683" cy="3631763"/>
          </a:xfrm>
          <a:prstGeom prst="rect">
            <a:avLst/>
          </a:prstGeom>
          <a:noFill/>
        </p:spPr>
        <p:txBody>
          <a:bodyPr wrap="square" rtlCol="0">
            <a:spAutoFit/>
          </a:bodyPr>
          <a:lstStyle/>
          <a:p>
            <a:pPr>
              <a:spcBef>
                <a:spcPts val="600"/>
              </a:spcBef>
              <a:spcAft>
                <a:spcPts val="600"/>
              </a:spcAft>
            </a:pPr>
            <a:r>
              <a:rPr lang="en-US" dirty="0">
                <a:solidFill>
                  <a:srgbClr val="002E97"/>
                </a:solidFill>
                <a:latin typeface="Arial" panose="020B0604020202020204" pitchFamily="34" charset="0"/>
                <a:cs typeface="Arial" panose="020B0604020202020204" pitchFamily="34" charset="0"/>
              </a:rPr>
              <a:t>Each adjustment plays a critical role:</a:t>
            </a:r>
          </a:p>
          <a:p>
            <a:pPr marL="342900" indent="-342900">
              <a:spcBef>
                <a:spcPts val="600"/>
              </a:spcBef>
              <a:spcAft>
                <a:spcPts val="600"/>
              </a:spcAft>
              <a:buFont typeface="+mj-lt"/>
              <a:buAutoNum type="arabicPeriod"/>
            </a:pPr>
            <a:r>
              <a:rPr lang="en-US" dirty="0">
                <a:solidFill>
                  <a:srgbClr val="002E97"/>
                </a:solidFill>
                <a:latin typeface="Arial" panose="020B0604020202020204" pitchFamily="34" charset="0"/>
                <a:cs typeface="Arial" panose="020B0604020202020204" pitchFamily="34" charset="0"/>
              </a:rPr>
              <a:t>Preliminary Adjustment: provides input to subsequent network adjustments</a:t>
            </a:r>
          </a:p>
          <a:p>
            <a:pPr marL="342900" indent="-342900">
              <a:spcBef>
                <a:spcPts val="600"/>
              </a:spcBef>
              <a:spcAft>
                <a:spcPts val="600"/>
              </a:spcAft>
              <a:buFont typeface="+mj-lt"/>
              <a:buAutoNum type="arabicPeriod"/>
            </a:pPr>
            <a:r>
              <a:rPr lang="en-US" dirty="0">
                <a:solidFill>
                  <a:srgbClr val="002E97"/>
                </a:solidFill>
                <a:latin typeface="Arial" panose="020B0604020202020204" pitchFamily="34" charset="0"/>
                <a:cs typeface="Arial" panose="020B0604020202020204" pitchFamily="34" charset="0"/>
              </a:rPr>
              <a:t>Horizontal Free Adjustment: evaluates that the observations are internally consistent while being minimally constrained to the geometric datum </a:t>
            </a:r>
          </a:p>
          <a:p>
            <a:pPr marL="342900" indent="-342900">
              <a:spcBef>
                <a:spcPts val="600"/>
              </a:spcBef>
              <a:spcAft>
                <a:spcPts val="600"/>
              </a:spcAft>
              <a:buFont typeface="+mj-lt"/>
              <a:buAutoNum type="arabicPeriod"/>
            </a:pPr>
            <a:r>
              <a:rPr lang="en-US" dirty="0">
                <a:solidFill>
                  <a:srgbClr val="002E97"/>
                </a:solidFill>
                <a:latin typeface="Arial" panose="020B0604020202020204" pitchFamily="34" charset="0"/>
                <a:cs typeface="Arial" panose="020B0604020202020204" pitchFamily="34" charset="0"/>
              </a:rPr>
              <a:t>Horizontal Constrained Adjustment: evaluates that your network is correctly and fully constrained to the geometric datum</a:t>
            </a:r>
          </a:p>
          <a:p>
            <a:pPr marL="342900" indent="-342900">
              <a:spcBef>
                <a:spcPts val="600"/>
              </a:spcBef>
              <a:spcAft>
                <a:spcPts val="600"/>
              </a:spcAft>
              <a:buFont typeface="+mj-lt"/>
              <a:buAutoNum type="arabicPeriod"/>
            </a:pPr>
            <a:r>
              <a:rPr lang="en-US" dirty="0">
                <a:solidFill>
                  <a:srgbClr val="002E97"/>
                </a:solidFill>
                <a:latin typeface="Arial" panose="020B0604020202020204" pitchFamily="34" charset="0"/>
                <a:cs typeface="Arial" panose="020B0604020202020204" pitchFamily="34" charset="0"/>
              </a:rPr>
              <a:t>Vertical Free Adjustment: equivalent to the horizontal free adjustment, but minimally constrained to the vertical datum</a:t>
            </a:r>
          </a:p>
          <a:p>
            <a:pPr marL="342900" indent="-342900">
              <a:spcBef>
                <a:spcPts val="600"/>
              </a:spcBef>
              <a:spcAft>
                <a:spcPts val="600"/>
              </a:spcAft>
              <a:buFont typeface="+mj-lt"/>
              <a:buAutoNum type="arabicPeriod"/>
            </a:pPr>
            <a:r>
              <a:rPr lang="en-US" dirty="0">
                <a:solidFill>
                  <a:srgbClr val="002E97"/>
                </a:solidFill>
                <a:latin typeface="Arial" panose="020B0604020202020204" pitchFamily="34" charset="0"/>
                <a:cs typeface="Arial" panose="020B0604020202020204" pitchFamily="34" charset="0"/>
              </a:rPr>
              <a:t>Vertical Constrained Adjustment: evaluates how your network should be correctly and fully constrained to the vertical </a:t>
            </a:r>
            <a:r>
              <a:rPr lang="en-US" dirty="0" err="1">
                <a:solidFill>
                  <a:srgbClr val="002E97"/>
                </a:solidFill>
                <a:latin typeface="Arial" panose="020B0604020202020204" pitchFamily="34" charset="0"/>
                <a:cs typeface="Arial" panose="020B0604020202020204" pitchFamily="34" charset="0"/>
              </a:rPr>
              <a:t>orthometric</a:t>
            </a:r>
            <a:r>
              <a:rPr lang="en-US" dirty="0">
                <a:solidFill>
                  <a:srgbClr val="002E97"/>
                </a:solidFill>
                <a:latin typeface="Arial" panose="020B0604020202020204" pitchFamily="34" charset="0"/>
                <a:cs typeface="Arial" panose="020B0604020202020204" pitchFamily="34" charset="0"/>
              </a:rPr>
              <a:t> datum</a:t>
            </a:r>
          </a:p>
        </p:txBody>
      </p:sp>
    </p:spTree>
    <p:extLst>
      <p:ext uri="{BB962C8B-B14F-4D97-AF65-F5344CB8AC3E}">
        <p14:creationId xmlns:p14="http://schemas.microsoft.com/office/powerpoint/2010/main" val="1169362722"/>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55B028-1AB3-4303-A96F-BFC3D7B86152}"/>
              </a:ext>
            </a:extLst>
          </p:cNvPr>
          <p:cNvSpPr>
            <a:spLocks noGrp="1"/>
          </p:cNvSpPr>
          <p:nvPr>
            <p:ph type="title"/>
          </p:nvPr>
        </p:nvSpPr>
        <p:spPr>
          <a:xfrm>
            <a:off x="1" y="319230"/>
            <a:ext cx="9143999" cy="540676"/>
          </a:xfrm>
        </p:spPr>
        <p:txBody>
          <a:bodyPr>
            <a:noAutofit/>
          </a:bodyPr>
          <a:lstStyle/>
          <a:p>
            <a:r>
              <a:rPr lang="en-US" altLang="en-US" sz="2700" dirty="0">
                <a:solidFill>
                  <a:srgbClr val="002E97"/>
                </a:solidFill>
                <a:latin typeface="Arial" panose="020B0604020202020204" pitchFamily="34" charset="0"/>
                <a:cs typeface="Arial" panose="020B0604020202020204" pitchFamily="34" charset="0"/>
              </a:rPr>
              <a:t>OPUS-Projects 5.2 for RTK/RTN Vectors </a:t>
            </a:r>
          </a:p>
        </p:txBody>
      </p:sp>
      <p:pic>
        <p:nvPicPr>
          <p:cNvPr id="8" name="Content Placeholder 3">
            <a:extLst>
              <a:ext uri="{FF2B5EF4-FFF2-40B4-BE49-F238E27FC236}">
                <a16:creationId xmlns:a16="http://schemas.microsoft.com/office/drawing/2014/main" id="{5376C693-54E8-40B1-8DC9-6498A4D215A7}"/>
              </a:ext>
            </a:extLst>
          </p:cNvPr>
          <p:cNvPicPr>
            <a:picLocks noChangeAspect="1"/>
          </p:cNvPicPr>
          <p:nvPr/>
        </p:nvPicPr>
        <p:blipFill>
          <a:blip r:embed="rId3"/>
          <a:stretch>
            <a:fillRect/>
          </a:stretch>
        </p:blipFill>
        <p:spPr>
          <a:xfrm>
            <a:off x="534825" y="1041400"/>
            <a:ext cx="8129501" cy="3907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9" name="Rectangle 8">
            <a:extLst>
              <a:ext uri="{FF2B5EF4-FFF2-40B4-BE49-F238E27FC236}">
                <a16:creationId xmlns:a16="http://schemas.microsoft.com/office/drawing/2014/main" id="{A3CBCB4F-357D-498D-9656-864233188009}"/>
              </a:ext>
            </a:extLst>
          </p:cNvPr>
          <p:cNvSpPr/>
          <p:nvPr/>
        </p:nvSpPr>
        <p:spPr>
          <a:xfrm>
            <a:off x="1433619" y="4526131"/>
            <a:ext cx="6453082" cy="57708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575" dirty="0">
                <a:latin typeface="Times New Roman" panose="02020603050405020304" pitchFamily="18" charset="0"/>
                <a:cs typeface="Times New Roman" panose="02020603050405020304" pitchFamily="18" charset="0"/>
              </a:rPr>
              <a:t>NGS is developing a new Standardized </a:t>
            </a:r>
            <a:r>
              <a:rPr lang="en-US" altLang="en-US" sz="1575" b="1" u="sng" dirty="0">
                <a:latin typeface="Times New Roman" panose="02020603050405020304" pitchFamily="18" charset="0"/>
                <a:cs typeface="Times New Roman" panose="02020603050405020304" pitchFamily="18" charset="0"/>
              </a:rPr>
              <a:t>G</a:t>
            </a:r>
            <a:r>
              <a:rPr lang="en-US" altLang="en-US" sz="1575" dirty="0">
                <a:latin typeface="Times New Roman" panose="02020603050405020304" pitchFamily="18" charset="0"/>
                <a:cs typeface="Times New Roman" panose="02020603050405020304" pitchFamily="18" charset="0"/>
              </a:rPr>
              <a:t>NSS </a:t>
            </a:r>
            <a:r>
              <a:rPr lang="en-US" altLang="en-US" sz="1575" b="1" u="sng" dirty="0">
                <a:latin typeface="Times New Roman" panose="02020603050405020304" pitchFamily="18" charset="0"/>
                <a:cs typeface="Times New Roman" panose="02020603050405020304" pitchFamily="18" charset="0"/>
              </a:rPr>
              <a:t>V</a:t>
            </a:r>
            <a:r>
              <a:rPr lang="en-US" altLang="en-US" sz="1575" dirty="0">
                <a:latin typeface="Times New Roman" panose="02020603050405020304" pitchFamily="18" charset="0"/>
                <a:cs typeface="Times New Roman" panose="02020603050405020304" pitchFamily="18" charset="0"/>
              </a:rPr>
              <a:t>ector </a:t>
            </a:r>
            <a:r>
              <a:rPr lang="en-US" altLang="en-US" sz="1575" dirty="0" err="1">
                <a:latin typeface="Times New Roman" panose="02020603050405020304" pitchFamily="18" charset="0"/>
                <a:cs typeface="Times New Roman" panose="02020603050405020304" pitchFamily="18" charset="0"/>
              </a:rPr>
              <a:t>E</a:t>
            </a:r>
            <a:r>
              <a:rPr lang="en-US" altLang="en-US" sz="1575" b="1" u="sng" dirty="0" err="1">
                <a:latin typeface="Times New Roman" panose="02020603050405020304" pitchFamily="18" charset="0"/>
                <a:cs typeface="Times New Roman" panose="02020603050405020304" pitchFamily="18" charset="0"/>
              </a:rPr>
              <a:t>X</a:t>
            </a:r>
            <a:r>
              <a:rPr lang="en-US" altLang="en-US" sz="1575" dirty="0" err="1">
                <a:latin typeface="Times New Roman" panose="02020603050405020304" pitchFamily="18" charset="0"/>
                <a:cs typeface="Times New Roman" panose="02020603050405020304" pitchFamily="18" charset="0"/>
              </a:rPr>
              <a:t>change</a:t>
            </a:r>
            <a:r>
              <a:rPr lang="en-US" altLang="en-US" sz="1575" dirty="0">
                <a:latin typeface="Times New Roman" panose="02020603050405020304" pitchFamily="18" charset="0"/>
                <a:cs typeface="Times New Roman" panose="02020603050405020304" pitchFamily="18" charset="0"/>
              </a:rPr>
              <a:t> Format (GVX) that will be used to ingest vectors into OPUS Projects </a:t>
            </a:r>
            <a:endParaRPr lang="en-US" sz="1575" dirty="0"/>
          </a:p>
        </p:txBody>
      </p:sp>
    </p:spTree>
    <p:extLst>
      <p:ext uri="{BB962C8B-B14F-4D97-AF65-F5344CB8AC3E}">
        <p14:creationId xmlns:p14="http://schemas.microsoft.com/office/powerpoint/2010/main" val="269765046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1875A99F-CFB3-4FB5-9788-E9A69B6E5B48}"/>
              </a:ext>
            </a:extLst>
          </p:cNvPr>
          <p:cNvPicPr>
            <a:picLocks noChangeAspect="1"/>
          </p:cNvPicPr>
          <p:nvPr/>
        </p:nvPicPr>
        <p:blipFill>
          <a:blip r:embed="rId3"/>
          <a:stretch>
            <a:fillRect/>
          </a:stretch>
        </p:blipFill>
        <p:spPr>
          <a:xfrm>
            <a:off x="304800" y="1057042"/>
            <a:ext cx="8280400" cy="3912389"/>
          </a:xfrm>
          <a:prstGeom prst="rect">
            <a:avLst/>
          </a:prstGeom>
        </p:spPr>
      </p:pic>
      <p:sp>
        <p:nvSpPr>
          <p:cNvPr id="3" name="Title 1">
            <a:extLst>
              <a:ext uri="{FF2B5EF4-FFF2-40B4-BE49-F238E27FC236}">
                <a16:creationId xmlns:a16="http://schemas.microsoft.com/office/drawing/2014/main" id="{AE4FD3A2-2E78-4B18-BDDA-914D64E2CC0E}"/>
              </a:ext>
            </a:extLst>
          </p:cNvPr>
          <p:cNvSpPr txBox="1">
            <a:spLocks/>
          </p:cNvSpPr>
          <p:nvPr/>
        </p:nvSpPr>
        <p:spPr>
          <a:xfrm>
            <a:off x="1" y="319230"/>
            <a:ext cx="9143999" cy="540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700" dirty="0">
                <a:solidFill>
                  <a:srgbClr val="002E97"/>
                </a:solidFill>
                <a:latin typeface="Arial" panose="020B0604020202020204" pitchFamily="34" charset="0"/>
                <a:cs typeface="Arial" panose="020B0604020202020204" pitchFamily="34" charset="0"/>
              </a:rPr>
              <a:t>OPUS-Projects 5.2 for RTK/RTN Vectors</a:t>
            </a:r>
          </a:p>
        </p:txBody>
      </p:sp>
    </p:spTree>
    <p:extLst>
      <p:ext uri="{BB962C8B-B14F-4D97-AF65-F5344CB8AC3E}">
        <p14:creationId xmlns:p14="http://schemas.microsoft.com/office/powerpoint/2010/main" val="4250741546"/>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73152" y="1646940"/>
            <a:ext cx="9144000" cy="113283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Case Study: </a:t>
            </a:r>
          </a:p>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Mt Blue Sky and Mt Bierstadt HTMOD Survey</a:t>
            </a:r>
          </a:p>
        </p:txBody>
      </p:sp>
    </p:spTree>
    <p:extLst>
      <p:ext uri="{BB962C8B-B14F-4D97-AF65-F5344CB8AC3E}">
        <p14:creationId xmlns:p14="http://schemas.microsoft.com/office/powerpoint/2010/main" val="2576496105"/>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58589"/>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Overview Map</a:t>
            </a:r>
          </a:p>
        </p:txBody>
      </p:sp>
      <p:pic>
        <p:nvPicPr>
          <p:cNvPr id="5" name="Picture 4">
            <a:extLst>
              <a:ext uri="{FF2B5EF4-FFF2-40B4-BE49-F238E27FC236}">
                <a16:creationId xmlns:a16="http://schemas.microsoft.com/office/drawing/2014/main" id="{1D321E84-87A4-4156-8F4A-37DCADF3C4F3}"/>
              </a:ext>
            </a:extLst>
          </p:cNvPr>
          <p:cNvPicPr>
            <a:picLocks noChangeAspect="1"/>
          </p:cNvPicPr>
          <p:nvPr/>
        </p:nvPicPr>
        <p:blipFill>
          <a:blip r:embed="rId3"/>
          <a:stretch>
            <a:fillRect/>
          </a:stretch>
        </p:blipFill>
        <p:spPr>
          <a:xfrm>
            <a:off x="1289539" y="903773"/>
            <a:ext cx="6421760" cy="4154189"/>
          </a:xfrm>
          <a:prstGeom prst="rect">
            <a:avLst/>
          </a:prstGeom>
        </p:spPr>
      </p:pic>
    </p:spTree>
    <p:extLst>
      <p:ext uri="{BB962C8B-B14F-4D97-AF65-F5344CB8AC3E}">
        <p14:creationId xmlns:p14="http://schemas.microsoft.com/office/powerpoint/2010/main" val="4158145669"/>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Survey Purpose</a:t>
            </a:r>
          </a:p>
        </p:txBody>
      </p:sp>
      <p:sp>
        <p:nvSpPr>
          <p:cNvPr id="7" name="Rectangle 6">
            <a:extLst>
              <a:ext uri="{FF2B5EF4-FFF2-40B4-BE49-F238E27FC236}">
                <a16:creationId xmlns:a16="http://schemas.microsoft.com/office/drawing/2014/main" id="{63E20AF9-C94A-4E90-B3F3-9F58C29B9658}"/>
              </a:ext>
            </a:extLst>
          </p:cNvPr>
          <p:cNvSpPr/>
          <p:nvPr/>
        </p:nvSpPr>
        <p:spPr>
          <a:xfrm>
            <a:off x="579730" y="1255523"/>
            <a:ext cx="7984540" cy="1384995"/>
          </a:xfrm>
          <a:prstGeom prst="rect">
            <a:avLst/>
          </a:prstGeom>
        </p:spPr>
        <p:txBody>
          <a:bodyPr wrap="square">
            <a:spAutoFit/>
          </a:bodyPr>
          <a:lstStyle/>
          <a:p>
            <a:r>
              <a:rPr lang="en-US" sz="2800" dirty="0">
                <a:solidFill>
                  <a:srgbClr val="002E97"/>
                </a:solidFill>
                <a:latin typeface="Arial" panose="020B0604020202020204" pitchFamily="34" charset="0"/>
                <a:cs typeface="Arial" panose="020B0604020202020204" pitchFamily="34" charset="0"/>
              </a:rPr>
              <a:t>Establish GPS Derived HTMOD heights on the marks at the summits of Mt Blue Sky (formerly Mt Evans) and Mt Bierstadt.</a:t>
            </a:r>
          </a:p>
        </p:txBody>
      </p:sp>
      <p:pic>
        <p:nvPicPr>
          <p:cNvPr id="8" name="Picture 7">
            <a:extLst>
              <a:ext uri="{FF2B5EF4-FFF2-40B4-BE49-F238E27FC236}">
                <a16:creationId xmlns:a16="http://schemas.microsoft.com/office/drawing/2014/main" id="{FAA2D028-138C-41F8-835D-8080B540D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483" y="2715771"/>
            <a:ext cx="3744157" cy="2098837"/>
          </a:xfrm>
          <a:prstGeom prst="rect">
            <a:avLst/>
          </a:prstGeom>
        </p:spPr>
      </p:pic>
      <p:pic>
        <p:nvPicPr>
          <p:cNvPr id="10" name="Picture 9">
            <a:extLst>
              <a:ext uri="{FF2B5EF4-FFF2-40B4-BE49-F238E27FC236}">
                <a16:creationId xmlns:a16="http://schemas.microsoft.com/office/drawing/2014/main" id="{962EB6FD-A677-45DB-AE33-23E189FA16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39" t="21619" r="14859" b="10885"/>
          <a:stretch/>
        </p:blipFill>
        <p:spPr>
          <a:xfrm>
            <a:off x="5025546" y="2720564"/>
            <a:ext cx="3094326" cy="2094044"/>
          </a:xfrm>
          <a:prstGeom prst="rect">
            <a:avLst/>
          </a:prstGeom>
        </p:spPr>
      </p:pic>
      <p:sp>
        <p:nvSpPr>
          <p:cNvPr id="12" name="Rectangle 11">
            <a:extLst>
              <a:ext uri="{FF2B5EF4-FFF2-40B4-BE49-F238E27FC236}">
                <a16:creationId xmlns:a16="http://schemas.microsoft.com/office/drawing/2014/main" id="{8C8519A3-320F-4EA3-BCCD-0657923C664B}"/>
              </a:ext>
            </a:extLst>
          </p:cNvPr>
          <p:cNvSpPr/>
          <p:nvPr/>
        </p:nvSpPr>
        <p:spPr>
          <a:xfrm>
            <a:off x="1787481" y="4774168"/>
            <a:ext cx="5810443" cy="369332"/>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Mt Blue Sky                                               Mt Bierstadt.</a:t>
            </a:r>
          </a:p>
        </p:txBody>
      </p:sp>
    </p:spTree>
    <p:extLst>
      <p:ext uri="{BB962C8B-B14F-4D97-AF65-F5344CB8AC3E}">
        <p14:creationId xmlns:p14="http://schemas.microsoft.com/office/powerpoint/2010/main" val="273314917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69870"/>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Upload</a:t>
            </a:r>
            <a:endParaRPr sz="3000" dirty="0">
              <a:solidFill>
                <a:srgbClr val="002E97"/>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13AE969-2C37-42D4-AB99-26B96AB8D080}"/>
              </a:ext>
            </a:extLst>
          </p:cNvPr>
          <p:cNvSpPr/>
          <p:nvPr/>
        </p:nvSpPr>
        <p:spPr>
          <a:xfrm>
            <a:off x="485919" y="2517312"/>
            <a:ext cx="8172161" cy="461665"/>
          </a:xfrm>
          <a:prstGeom prst="rect">
            <a:avLst/>
          </a:prstGeom>
        </p:spPr>
        <p:txBody>
          <a:bodyPr wrap="square">
            <a:spAutoFit/>
          </a:bodyPr>
          <a:lstStyle/>
          <a:p>
            <a:pPr algn="ctr"/>
            <a:r>
              <a:rPr lang="en-US" sz="2400" dirty="0">
                <a:solidFill>
                  <a:srgbClr val="002E97"/>
                </a:solidFill>
                <a:latin typeface="Arial" panose="020B0604020202020204" pitchFamily="34" charset="0"/>
                <a:cs typeface="Arial" panose="020B0604020202020204" pitchFamily="34" charset="0"/>
              </a:rPr>
              <a:t>Demonstration</a:t>
            </a:r>
          </a:p>
        </p:txBody>
      </p:sp>
    </p:spTree>
    <p:extLst>
      <p:ext uri="{BB962C8B-B14F-4D97-AF65-F5344CB8AC3E}">
        <p14:creationId xmlns:p14="http://schemas.microsoft.com/office/powerpoint/2010/main" val="246834111"/>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Bench Marks Occupied</a:t>
            </a:r>
          </a:p>
        </p:txBody>
      </p:sp>
      <p:pic>
        <p:nvPicPr>
          <p:cNvPr id="4" name="Picture 3">
            <a:extLst>
              <a:ext uri="{FF2B5EF4-FFF2-40B4-BE49-F238E27FC236}">
                <a16:creationId xmlns:a16="http://schemas.microsoft.com/office/drawing/2014/main" id="{6D235FBF-D7D6-4AC3-B54D-0D7DB4585A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86" t="13653" r="24934" b="8125"/>
          <a:stretch/>
        </p:blipFill>
        <p:spPr>
          <a:xfrm rot="5400000">
            <a:off x="235763" y="1572054"/>
            <a:ext cx="1570371" cy="1484028"/>
          </a:xfrm>
          <a:prstGeom prst="rect">
            <a:avLst/>
          </a:prstGeom>
        </p:spPr>
      </p:pic>
      <p:pic>
        <p:nvPicPr>
          <p:cNvPr id="7" name="Picture 6">
            <a:extLst>
              <a:ext uri="{FF2B5EF4-FFF2-40B4-BE49-F238E27FC236}">
                <a16:creationId xmlns:a16="http://schemas.microsoft.com/office/drawing/2014/main" id="{C95E9225-49A6-4479-9850-2FAEA837BEDA}"/>
              </a:ext>
            </a:extLst>
          </p:cNvPr>
          <p:cNvPicPr>
            <a:picLocks noChangeAspect="1"/>
          </p:cNvPicPr>
          <p:nvPr/>
        </p:nvPicPr>
        <p:blipFill>
          <a:blip r:embed="rId4"/>
          <a:stretch>
            <a:fillRect/>
          </a:stretch>
        </p:blipFill>
        <p:spPr>
          <a:xfrm>
            <a:off x="1961536" y="1528882"/>
            <a:ext cx="1944781" cy="1582720"/>
          </a:xfrm>
          <a:prstGeom prst="rect">
            <a:avLst/>
          </a:prstGeom>
        </p:spPr>
      </p:pic>
      <p:cxnSp>
        <p:nvCxnSpPr>
          <p:cNvPr id="9" name="Straight Connector 8">
            <a:extLst>
              <a:ext uri="{FF2B5EF4-FFF2-40B4-BE49-F238E27FC236}">
                <a16:creationId xmlns:a16="http://schemas.microsoft.com/office/drawing/2014/main" id="{CE5ACF0B-FA31-473D-AC4E-919D5CC3F893}"/>
              </a:ext>
            </a:extLst>
          </p:cNvPr>
          <p:cNvCxnSpPr/>
          <p:nvPr/>
        </p:nvCxnSpPr>
        <p:spPr>
          <a:xfrm>
            <a:off x="4484218" y="1528882"/>
            <a:ext cx="0" cy="340887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7BE29BF7-FB3A-4BF4-8B84-BFF220C51B00}"/>
              </a:ext>
            </a:extLst>
          </p:cNvPr>
          <p:cNvSpPr/>
          <p:nvPr/>
        </p:nvSpPr>
        <p:spPr>
          <a:xfrm>
            <a:off x="530317" y="3364695"/>
            <a:ext cx="3024872" cy="1477328"/>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Designation:     H 449</a:t>
            </a:r>
          </a:p>
          <a:p>
            <a:r>
              <a:rPr lang="en-US" dirty="0">
                <a:solidFill>
                  <a:srgbClr val="002E97"/>
                </a:solidFill>
                <a:latin typeface="Arial" panose="020B0604020202020204" pitchFamily="34" charset="0"/>
                <a:cs typeface="Arial" panose="020B0604020202020204" pitchFamily="34" charset="0"/>
              </a:rPr>
              <a:t>PID:                  DF5478</a:t>
            </a:r>
          </a:p>
          <a:p>
            <a:r>
              <a:rPr lang="en-US" dirty="0">
                <a:solidFill>
                  <a:srgbClr val="002E97"/>
                </a:solidFill>
                <a:latin typeface="Arial" panose="020B0604020202020204" pitchFamily="34" charset="0"/>
                <a:cs typeface="Arial" panose="020B0604020202020204" pitchFamily="34" charset="0"/>
              </a:rPr>
              <a:t>Vertical Order:  1st</a:t>
            </a:r>
          </a:p>
          <a:p>
            <a:r>
              <a:rPr lang="en-US" dirty="0">
                <a:solidFill>
                  <a:srgbClr val="002E97"/>
                </a:solidFill>
                <a:latin typeface="Arial" panose="020B0604020202020204" pitchFamily="34" charset="0"/>
                <a:cs typeface="Arial" panose="020B0604020202020204" pitchFamily="34" charset="0"/>
              </a:rPr>
              <a:t>Vertical Class:   II</a:t>
            </a:r>
          </a:p>
          <a:p>
            <a:r>
              <a:rPr lang="en-US" dirty="0">
                <a:solidFill>
                  <a:srgbClr val="002E97"/>
                </a:solidFill>
                <a:latin typeface="Arial" panose="020B0604020202020204" pitchFamily="34" charset="0"/>
                <a:cs typeface="Arial" panose="020B0604020202020204" pitchFamily="34" charset="0"/>
              </a:rPr>
              <a:t>Surveyed       :   2001</a:t>
            </a:r>
          </a:p>
        </p:txBody>
      </p:sp>
      <p:sp>
        <p:nvSpPr>
          <p:cNvPr id="13" name="Rectangle 12">
            <a:extLst>
              <a:ext uri="{FF2B5EF4-FFF2-40B4-BE49-F238E27FC236}">
                <a16:creationId xmlns:a16="http://schemas.microsoft.com/office/drawing/2014/main" id="{DEA0F3D2-1A98-456E-9C56-B59C2DCD5D3C}"/>
              </a:ext>
            </a:extLst>
          </p:cNvPr>
          <p:cNvSpPr/>
          <p:nvPr/>
        </p:nvSpPr>
        <p:spPr>
          <a:xfrm>
            <a:off x="5203511" y="3364695"/>
            <a:ext cx="3024872" cy="1477328"/>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Designation:     N 359</a:t>
            </a:r>
          </a:p>
          <a:p>
            <a:r>
              <a:rPr lang="en-US" dirty="0">
                <a:solidFill>
                  <a:srgbClr val="002E97"/>
                </a:solidFill>
                <a:latin typeface="Arial" panose="020B0604020202020204" pitchFamily="34" charset="0"/>
                <a:cs typeface="Arial" panose="020B0604020202020204" pitchFamily="34" charset="0"/>
              </a:rPr>
              <a:t>PID:                  KK1078</a:t>
            </a:r>
          </a:p>
          <a:p>
            <a:r>
              <a:rPr lang="en-US" dirty="0">
                <a:solidFill>
                  <a:srgbClr val="002E97"/>
                </a:solidFill>
                <a:latin typeface="Arial" panose="020B0604020202020204" pitchFamily="34" charset="0"/>
                <a:cs typeface="Arial" panose="020B0604020202020204" pitchFamily="34" charset="0"/>
              </a:rPr>
              <a:t>Vertical Order:  1st</a:t>
            </a:r>
          </a:p>
          <a:p>
            <a:r>
              <a:rPr lang="en-US" dirty="0">
                <a:solidFill>
                  <a:srgbClr val="002E97"/>
                </a:solidFill>
                <a:latin typeface="Arial" panose="020B0604020202020204" pitchFamily="34" charset="0"/>
                <a:cs typeface="Arial" panose="020B0604020202020204" pitchFamily="34" charset="0"/>
              </a:rPr>
              <a:t>Vertical Class:   II</a:t>
            </a:r>
          </a:p>
          <a:p>
            <a:r>
              <a:rPr lang="en-US" dirty="0">
                <a:solidFill>
                  <a:srgbClr val="002E97"/>
                </a:solidFill>
                <a:latin typeface="Arial" panose="020B0604020202020204" pitchFamily="34" charset="0"/>
                <a:cs typeface="Arial" panose="020B0604020202020204" pitchFamily="34" charset="0"/>
              </a:rPr>
              <a:t>Surveyed       :   1954</a:t>
            </a:r>
          </a:p>
        </p:txBody>
      </p:sp>
      <p:pic>
        <p:nvPicPr>
          <p:cNvPr id="14" name="Picture 13">
            <a:extLst>
              <a:ext uri="{FF2B5EF4-FFF2-40B4-BE49-F238E27FC236}">
                <a16:creationId xmlns:a16="http://schemas.microsoft.com/office/drawing/2014/main" id="{43A91EEB-80AB-477D-BAA2-71BCDEC857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715" t="2213" r="4000" b="16056"/>
          <a:stretch/>
        </p:blipFill>
        <p:spPr>
          <a:xfrm rot="5400000">
            <a:off x="5025408" y="1565594"/>
            <a:ext cx="1580354" cy="1506931"/>
          </a:xfrm>
          <a:prstGeom prst="rect">
            <a:avLst/>
          </a:prstGeom>
        </p:spPr>
      </p:pic>
      <p:pic>
        <p:nvPicPr>
          <p:cNvPr id="16" name="Picture 15">
            <a:extLst>
              <a:ext uri="{FF2B5EF4-FFF2-40B4-BE49-F238E27FC236}">
                <a16:creationId xmlns:a16="http://schemas.microsoft.com/office/drawing/2014/main" id="{37F45662-3989-4623-A784-69717879DF43}"/>
              </a:ext>
            </a:extLst>
          </p:cNvPr>
          <p:cNvPicPr>
            <a:picLocks noChangeAspect="1"/>
          </p:cNvPicPr>
          <p:nvPr/>
        </p:nvPicPr>
        <p:blipFill>
          <a:blip r:embed="rId6"/>
          <a:stretch>
            <a:fillRect/>
          </a:stretch>
        </p:blipFill>
        <p:spPr>
          <a:xfrm>
            <a:off x="6904943" y="1535206"/>
            <a:ext cx="1778199" cy="1582793"/>
          </a:xfrm>
          <a:prstGeom prst="rect">
            <a:avLst/>
          </a:prstGeom>
        </p:spPr>
      </p:pic>
    </p:spTree>
    <p:extLst>
      <p:ext uri="{BB962C8B-B14F-4D97-AF65-F5344CB8AC3E}">
        <p14:creationId xmlns:p14="http://schemas.microsoft.com/office/powerpoint/2010/main" val="225219800"/>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Other Marks Occupied</a:t>
            </a:r>
          </a:p>
        </p:txBody>
      </p:sp>
      <p:cxnSp>
        <p:nvCxnSpPr>
          <p:cNvPr id="9" name="Straight Connector 8">
            <a:extLst>
              <a:ext uri="{FF2B5EF4-FFF2-40B4-BE49-F238E27FC236}">
                <a16:creationId xmlns:a16="http://schemas.microsoft.com/office/drawing/2014/main" id="{CE5ACF0B-FA31-473D-AC4E-919D5CC3F893}"/>
              </a:ext>
            </a:extLst>
          </p:cNvPr>
          <p:cNvCxnSpPr/>
          <p:nvPr/>
        </p:nvCxnSpPr>
        <p:spPr>
          <a:xfrm>
            <a:off x="2933396" y="1528882"/>
            <a:ext cx="0" cy="340887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7BE29BF7-FB3A-4BF4-8B84-BFF220C51B00}"/>
              </a:ext>
            </a:extLst>
          </p:cNvPr>
          <p:cNvSpPr/>
          <p:nvPr/>
        </p:nvSpPr>
        <p:spPr>
          <a:xfrm>
            <a:off x="67686" y="4322205"/>
            <a:ext cx="2830982" cy="584775"/>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Designation:     BIERSTADT</a:t>
            </a:r>
          </a:p>
          <a:p>
            <a:r>
              <a:rPr lang="en-US" sz="1600" dirty="0">
                <a:solidFill>
                  <a:srgbClr val="002E97"/>
                </a:solidFill>
                <a:latin typeface="Arial" panose="020B0604020202020204" pitchFamily="34" charset="0"/>
                <a:cs typeface="Arial" panose="020B0604020202020204" pitchFamily="34" charset="0"/>
              </a:rPr>
              <a:t>PID:                  KK2029</a:t>
            </a:r>
          </a:p>
        </p:txBody>
      </p:sp>
      <p:sp>
        <p:nvSpPr>
          <p:cNvPr id="13" name="Rectangle 12">
            <a:extLst>
              <a:ext uri="{FF2B5EF4-FFF2-40B4-BE49-F238E27FC236}">
                <a16:creationId xmlns:a16="http://schemas.microsoft.com/office/drawing/2014/main" id="{DEA0F3D2-1A98-456E-9C56-B59C2DCD5D3C}"/>
              </a:ext>
            </a:extLst>
          </p:cNvPr>
          <p:cNvSpPr/>
          <p:nvPr/>
        </p:nvSpPr>
        <p:spPr>
          <a:xfrm>
            <a:off x="3002854" y="4322205"/>
            <a:ext cx="3024872" cy="584775"/>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Designation:     EVANS USGS</a:t>
            </a:r>
          </a:p>
          <a:p>
            <a:r>
              <a:rPr lang="en-US" sz="1600" dirty="0">
                <a:solidFill>
                  <a:srgbClr val="002E97"/>
                </a:solidFill>
                <a:latin typeface="Arial" panose="020B0604020202020204" pitchFamily="34" charset="0"/>
                <a:cs typeface="Arial" panose="020B0604020202020204" pitchFamily="34" charset="0"/>
              </a:rPr>
              <a:t>PID:                  KK2030</a:t>
            </a:r>
          </a:p>
        </p:txBody>
      </p:sp>
      <p:cxnSp>
        <p:nvCxnSpPr>
          <p:cNvPr id="10" name="Straight Connector 9">
            <a:extLst>
              <a:ext uri="{FF2B5EF4-FFF2-40B4-BE49-F238E27FC236}">
                <a16:creationId xmlns:a16="http://schemas.microsoft.com/office/drawing/2014/main" id="{307A78FF-98D4-40C0-8EC3-C47B32649365}"/>
              </a:ext>
            </a:extLst>
          </p:cNvPr>
          <p:cNvCxnSpPr/>
          <p:nvPr/>
        </p:nvCxnSpPr>
        <p:spPr>
          <a:xfrm>
            <a:off x="6049671" y="1528882"/>
            <a:ext cx="0" cy="340887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40BAB9DB-88BA-4230-97FC-939FA9F4A36F}"/>
              </a:ext>
            </a:extLst>
          </p:cNvPr>
          <p:cNvSpPr/>
          <p:nvPr/>
        </p:nvSpPr>
        <p:spPr>
          <a:xfrm>
            <a:off x="6071617" y="4322205"/>
            <a:ext cx="3094329" cy="584775"/>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Designation:     EVANS DMWW</a:t>
            </a:r>
          </a:p>
          <a:p>
            <a:r>
              <a:rPr lang="en-US" sz="1600" dirty="0">
                <a:solidFill>
                  <a:srgbClr val="002E97"/>
                </a:solidFill>
                <a:latin typeface="Arial" panose="020B0604020202020204" pitchFamily="34" charset="0"/>
                <a:cs typeface="Arial" panose="020B0604020202020204" pitchFamily="34" charset="0"/>
              </a:rPr>
              <a:t>PID:                  KK2031</a:t>
            </a:r>
          </a:p>
        </p:txBody>
      </p:sp>
      <p:pic>
        <p:nvPicPr>
          <p:cNvPr id="3" name="Picture 2">
            <a:extLst>
              <a:ext uri="{FF2B5EF4-FFF2-40B4-BE49-F238E27FC236}">
                <a16:creationId xmlns:a16="http://schemas.microsoft.com/office/drawing/2014/main" id="{4AD7919F-80EE-4677-AAFB-B8ADA89ED5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07" t="1422" b="8410"/>
          <a:stretch/>
        </p:blipFill>
        <p:spPr>
          <a:xfrm>
            <a:off x="660095" y="1307714"/>
            <a:ext cx="1410106" cy="1405892"/>
          </a:xfrm>
          <a:prstGeom prst="rect">
            <a:avLst/>
          </a:prstGeom>
        </p:spPr>
      </p:pic>
      <p:pic>
        <p:nvPicPr>
          <p:cNvPr id="6" name="Picture 5">
            <a:extLst>
              <a:ext uri="{FF2B5EF4-FFF2-40B4-BE49-F238E27FC236}">
                <a16:creationId xmlns:a16="http://schemas.microsoft.com/office/drawing/2014/main" id="{6A7CD17C-E926-4DE3-8D47-A0FFAA147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229" t="20195" r="24132" b="19360"/>
          <a:stretch/>
        </p:blipFill>
        <p:spPr>
          <a:xfrm>
            <a:off x="3884797" y="1307714"/>
            <a:ext cx="1450565" cy="1405892"/>
          </a:xfrm>
          <a:prstGeom prst="rect">
            <a:avLst/>
          </a:prstGeom>
        </p:spPr>
      </p:pic>
      <p:pic>
        <p:nvPicPr>
          <p:cNvPr id="17" name="Picture 16">
            <a:extLst>
              <a:ext uri="{FF2B5EF4-FFF2-40B4-BE49-F238E27FC236}">
                <a16:creationId xmlns:a16="http://schemas.microsoft.com/office/drawing/2014/main" id="{32734B42-6A86-4A20-920D-9A297FC50F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576" t="23138" r="26706" b="19619"/>
          <a:stretch/>
        </p:blipFill>
        <p:spPr>
          <a:xfrm rot="16200000">
            <a:off x="6773867" y="1297830"/>
            <a:ext cx="1405890" cy="1425662"/>
          </a:xfrm>
          <a:prstGeom prst="rect">
            <a:avLst/>
          </a:prstGeom>
        </p:spPr>
      </p:pic>
      <p:pic>
        <p:nvPicPr>
          <p:cNvPr id="19" name="Picture 18">
            <a:extLst>
              <a:ext uri="{FF2B5EF4-FFF2-40B4-BE49-F238E27FC236}">
                <a16:creationId xmlns:a16="http://schemas.microsoft.com/office/drawing/2014/main" id="{E8524084-A7F6-41B7-8B77-17350B9F63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9494" y="2836259"/>
            <a:ext cx="2494635" cy="1405891"/>
          </a:xfrm>
          <a:prstGeom prst="rect">
            <a:avLst/>
          </a:prstGeom>
        </p:spPr>
      </p:pic>
      <p:pic>
        <p:nvPicPr>
          <p:cNvPr id="21" name="Picture 20">
            <a:extLst>
              <a:ext uri="{FF2B5EF4-FFF2-40B4-BE49-F238E27FC236}">
                <a16:creationId xmlns:a16="http://schemas.microsoft.com/office/drawing/2014/main" id="{E703C56A-EBFF-48D7-820A-95FEA4B30C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6749" y="2836258"/>
            <a:ext cx="2230502" cy="1405892"/>
          </a:xfrm>
          <a:prstGeom prst="rect">
            <a:avLst/>
          </a:prstGeom>
        </p:spPr>
      </p:pic>
      <p:pic>
        <p:nvPicPr>
          <p:cNvPr id="23" name="Picture 22">
            <a:extLst>
              <a:ext uri="{FF2B5EF4-FFF2-40B4-BE49-F238E27FC236}">
                <a16:creationId xmlns:a16="http://schemas.microsoft.com/office/drawing/2014/main" id="{D0DD6B3B-0C6D-4E67-832E-A2DF47E6CC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871" y="2879920"/>
            <a:ext cx="1982203" cy="1405891"/>
          </a:xfrm>
          <a:prstGeom prst="rect">
            <a:avLst/>
          </a:prstGeom>
        </p:spPr>
      </p:pic>
    </p:spTree>
    <p:extLst>
      <p:ext uri="{BB962C8B-B14F-4D97-AF65-F5344CB8AC3E}">
        <p14:creationId xmlns:p14="http://schemas.microsoft.com/office/powerpoint/2010/main" val="2196269803"/>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Mark Distances and Baseline Overview</a:t>
            </a:r>
          </a:p>
        </p:txBody>
      </p:sp>
      <p:pic>
        <p:nvPicPr>
          <p:cNvPr id="3" name="Picture 2">
            <a:extLst>
              <a:ext uri="{FF2B5EF4-FFF2-40B4-BE49-F238E27FC236}">
                <a16:creationId xmlns:a16="http://schemas.microsoft.com/office/drawing/2014/main" id="{8DC90A85-4249-4935-AF77-8733C4F6F4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482" y="1887573"/>
            <a:ext cx="3729237" cy="2969970"/>
          </a:xfrm>
          <a:prstGeom prst="rect">
            <a:avLst/>
          </a:prstGeom>
        </p:spPr>
      </p:pic>
      <p:pic>
        <p:nvPicPr>
          <p:cNvPr id="4" name="Picture 3">
            <a:extLst>
              <a:ext uri="{FF2B5EF4-FFF2-40B4-BE49-F238E27FC236}">
                <a16:creationId xmlns:a16="http://schemas.microsoft.com/office/drawing/2014/main" id="{6D6048C7-0194-4ED0-96D7-771F97794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5366" y="1887573"/>
            <a:ext cx="4684121" cy="2994323"/>
          </a:xfrm>
          <a:prstGeom prst="rect">
            <a:avLst/>
          </a:prstGeom>
        </p:spPr>
      </p:pic>
      <p:pic>
        <p:nvPicPr>
          <p:cNvPr id="7" name="Picture 6">
            <a:extLst>
              <a:ext uri="{FF2B5EF4-FFF2-40B4-BE49-F238E27FC236}">
                <a16:creationId xmlns:a16="http://schemas.microsoft.com/office/drawing/2014/main" id="{B52D5233-2DC8-4C71-B06F-6E5C6CC025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2841" y="1185062"/>
            <a:ext cx="2726882" cy="1971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8254217"/>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521525"/>
            <a:ext cx="9144000" cy="596075"/>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Survey Logs</a:t>
            </a:r>
          </a:p>
        </p:txBody>
      </p:sp>
      <p:pic>
        <p:nvPicPr>
          <p:cNvPr id="9" name="Picture 8">
            <a:extLst>
              <a:ext uri="{FF2B5EF4-FFF2-40B4-BE49-F238E27FC236}">
                <a16:creationId xmlns:a16="http://schemas.microsoft.com/office/drawing/2014/main" id="{92DEFB15-A9A5-44BA-838D-F3DF6610A968}"/>
              </a:ext>
            </a:extLst>
          </p:cNvPr>
          <p:cNvPicPr>
            <a:picLocks noChangeAspect="1"/>
          </p:cNvPicPr>
          <p:nvPr/>
        </p:nvPicPr>
        <p:blipFill>
          <a:blip r:embed="rId3"/>
          <a:stretch>
            <a:fillRect/>
          </a:stretch>
        </p:blipFill>
        <p:spPr>
          <a:xfrm>
            <a:off x="320485" y="1383323"/>
            <a:ext cx="4122761" cy="3541346"/>
          </a:xfrm>
          <a:prstGeom prst="rect">
            <a:avLst/>
          </a:prstGeom>
        </p:spPr>
      </p:pic>
      <p:pic>
        <p:nvPicPr>
          <p:cNvPr id="12" name="Picture 11">
            <a:extLst>
              <a:ext uri="{FF2B5EF4-FFF2-40B4-BE49-F238E27FC236}">
                <a16:creationId xmlns:a16="http://schemas.microsoft.com/office/drawing/2014/main" id="{77DE0638-9B21-4FDA-A16C-162542671317}"/>
              </a:ext>
            </a:extLst>
          </p:cNvPr>
          <p:cNvPicPr>
            <a:picLocks noChangeAspect="1"/>
          </p:cNvPicPr>
          <p:nvPr/>
        </p:nvPicPr>
        <p:blipFill>
          <a:blip r:embed="rId4"/>
          <a:stretch>
            <a:fillRect/>
          </a:stretch>
        </p:blipFill>
        <p:spPr>
          <a:xfrm>
            <a:off x="4700755" y="1383323"/>
            <a:ext cx="4122761" cy="3576583"/>
          </a:xfrm>
          <a:prstGeom prst="rect">
            <a:avLst/>
          </a:prstGeom>
        </p:spPr>
      </p:pic>
    </p:spTree>
    <p:extLst>
      <p:ext uri="{BB962C8B-B14F-4D97-AF65-F5344CB8AC3E}">
        <p14:creationId xmlns:p14="http://schemas.microsoft.com/office/powerpoint/2010/main" val="1412214941"/>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435556"/>
            <a:ext cx="9144000" cy="596075"/>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Mark Descriptions (</a:t>
            </a:r>
            <a:r>
              <a:rPr lang="en-US" sz="3000" b="0" dirty="0" err="1">
                <a:solidFill>
                  <a:srgbClr val="002E97"/>
                </a:solidFill>
                <a:latin typeface="Arial" panose="020B0604020202020204" pitchFamily="34" charset="0"/>
                <a:cs typeface="Arial" panose="020B0604020202020204" pitchFamily="34" charset="0"/>
              </a:rPr>
              <a:t>WinDesc</a:t>
            </a:r>
            <a:r>
              <a:rPr lang="en-US" sz="3000" b="0" dirty="0">
                <a:solidFill>
                  <a:srgbClr val="002E97"/>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40ADE837-E9B9-4174-8028-C251858DA1DA}"/>
              </a:ext>
            </a:extLst>
          </p:cNvPr>
          <p:cNvPicPr>
            <a:picLocks noChangeAspect="1"/>
          </p:cNvPicPr>
          <p:nvPr/>
        </p:nvPicPr>
        <p:blipFill>
          <a:blip r:embed="rId3"/>
          <a:stretch>
            <a:fillRect/>
          </a:stretch>
        </p:blipFill>
        <p:spPr>
          <a:xfrm>
            <a:off x="4737983" y="1281722"/>
            <a:ext cx="4053754" cy="3658577"/>
          </a:xfrm>
          <a:prstGeom prst="rect">
            <a:avLst/>
          </a:prstGeom>
        </p:spPr>
      </p:pic>
      <p:pic>
        <p:nvPicPr>
          <p:cNvPr id="5" name="Picture 4">
            <a:extLst>
              <a:ext uri="{FF2B5EF4-FFF2-40B4-BE49-F238E27FC236}">
                <a16:creationId xmlns:a16="http://schemas.microsoft.com/office/drawing/2014/main" id="{3BEB3F75-4960-4B1E-8DF9-18141B41C2E7}"/>
              </a:ext>
            </a:extLst>
          </p:cNvPr>
          <p:cNvPicPr>
            <a:picLocks noChangeAspect="1"/>
          </p:cNvPicPr>
          <p:nvPr/>
        </p:nvPicPr>
        <p:blipFill>
          <a:blip r:embed="rId4"/>
          <a:stretch>
            <a:fillRect/>
          </a:stretch>
        </p:blipFill>
        <p:spPr>
          <a:xfrm>
            <a:off x="344662" y="1281722"/>
            <a:ext cx="4061357" cy="3658577"/>
          </a:xfrm>
          <a:prstGeom prst="rect">
            <a:avLst/>
          </a:prstGeom>
        </p:spPr>
      </p:pic>
    </p:spTree>
    <p:extLst>
      <p:ext uri="{BB962C8B-B14F-4D97-AF65-F5344CB8AC3E}">
        <p14:creationId xmlns:p14="http://schemas.microsoft.com/office/powerpoint/2010/main" val="226302999"/>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Survey Schedule and Statistics</a:t>
            </a:r>
          </a:p>
        </p:txBody>
      </p:sp>
      <p:pic>
        <p:nvPicPr>
          <p:cNvPr id="4" name="Picture 3">
            <a:extLst>
              <a:ext uri="{FF2B5EF4-FFF2-40B4-BE49-F238E27FC236}">
                <a16:creationId xmlns:a16="http://schemas.microsoft.com/office/drawing/2014/main" id="{41A49338-B16C-4D31-946D-D53170792FE3}"/>
              </a:ext>
            </a:extLst>
          </p:cNvPr>
          <p:cNvPicPr>
            <a:picLocks noChangeAspect="1"/>
          </p:cNvPicPr>
          <p:nvPr/>
        </p:nvPicPr>
        <p:blipFill>
          <a:blip r:embed="rId3"/>
          <a:stretch>
            <a:fillRect/>
          </a:stretch>
        </p:blipFill>
        <p:spPr>
          <a:xfrm>
            <a:off x="219696" y="2271990"/>
            <a:ext cx="2230895" cy="2728433"/>
          </a:xfrm>
          <a:prstGeom prst="rect">
            <a:avLst/>
          </a:prstGeom>
        </p:spPr>
      </p:pic>
      <p:pic>
        <p:nvPicPr>
          <p:cNvPr id="7" name="Picture 6">
            <a:extLst>
              <a:ext uri="{FF2B5EF4-FFF2-40B4-BE49-F238E27FC236}">
                <a16:creationId xmlns:a16="http://schemas.microsoft.com/office/drawing/2014/main" id="{1C36B72C-E0EC-4215-B3EC-5F021A0F32A9}"/>
              </a:ext>
            </a:extLst>
          </p:cNvPr>
          <p:cNvPicPr>
            <a:picLocks noChangeAspect="1"/>
          </p:cNvPicPr>
          <p:nvPr/>
        </p:nvPicPr>
        <p:blipFill>
          <a:blip r:embed="rId4"/>
          <a:stretch>
            <a:fillRect/>
          </a:stretch>
        </p:blipFill>
        <p:spPr>
          <a:xfrm>
            <a:off x="2552393" y="2276105"/>
            <a:ext cx="6410160" cy="2724318"/>
          </a:xfrm>
          <a:prstGeom prst="rect">
            <a:avLst/>
          </a:prstGeom>
        </p:spPr>
      </p:pic>
      <p:sp>
        <p:nvSpPr>
          <p:cNvPr id="9" name="Rectangle 8">
            <a:extLst>
              <a:ext uri="{FF2B5EF4-FFF2-40B4-BE49-F238E27FC236}">
                <a16:creationId xmlns:a16="http://schemas.microsoft.com/office/drawing/2014/main" id="{A65AE714-AF69-4A55-87A2-416BED7A58B8}"/>
              </a:ext>
            </a:extLst>
          </p:cNvPr>
          <p:cNvSpPr/>
          <p:nvPr/>
        </p:nvSpPr>
        <p:spPr>
          <a:xfrm rot="19307476">
            <a:off x="695694" y="1744126"/>
            <a:ext cx="1095471" cy="307777"/>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2023-08-22</a:t>
            </a:r>
          </a:p>
        </p:txBody>
      </p:sp>
      <p:sp>
        <p:nvSpPr>
          <p:cNvPr id="10" name="Rectangle 9">
            <a:extLst>
              <a:ext uri="{FF2B5EF4-FFF2-40B4-BE49-F238E27FC236}">
                <a16:creationId xmlns:a16="http://schemas.microsoft.com/office/drawing/2014/main" id="{64ED7841-03D3-41C5-B2B4-136A6D5A44E0}"/>
              </a:ext>
            </a:extLst>
          </p:cNvPr>
          <p:cNvSpPr/>
          <p:nvPr/>
        </p:nvSpPr>
        <p:spPr>
          <a:xfrm rot="19281030">
            <a:off x="1153976" y="1741562"/>
            <a:ext cx="1095471" cy="307777"/>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2023-08-23</a:t>
            </a:r>
          </a:p>
        </p:txBody>
      </p:sp>
      <p:sp>
        <p:nvSpPr>
          <p:cNvPr id="12" name="Rectangle 11">
            <a:extLst>
              <a:ext uri="{FF2B5EF4-FFF2-40B4-BE49-F238E27FC236}">
                <a16:creationId xmlns:a16="http://schemas.microsoft.com/office/drawing/2014/main" id="{2AE87464-0819-43D6-8003-60441A01995D}"/>
              </a:ext>
            </a:extLst>
          </p:cNvPr>
          <p:cNvSpPr/>
          <p:nvPr/>
        </p:nvSpPr>
        <p:spPr>
          <a:xfrm rot="19311568">
            <a:off x="1611999" y="1744526"/>
            <a:ext cx="1095471" cy="307777"/>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2023-08-24</a:t>
            </a:r>
          </a:p>
        </p:txBody>
      </p:sp>
    </p:spTree>
    <p:extLst>
      <p:ext uri="{BB962C8B-B14F-4D97-AF65-F5344CB8AC3E}">
        <p14:creationId xmlns:p14="http://schemas.microsoft.com/office/powerpoint/2010/main" val="3742481370"/>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294879"/>
            <a:ext cx="9144000" cy="596075"/>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Review and Submit to NGS</a:t>
            </a:r>
          </a:p>
        </p:txBody>
      </p:sp>
      <p:pic>
        <p:nvPicPr>
          <p:cNvPr id="7" name="Picture 6">
            <a:extLst>
              <a:ext uri="{FF2B5EF4-FFF2-40B4-BE49-F238E27FC236}">
                <a16:creationId xmlns:a16="http://schemas.microsoft.com/office/drawing/2014/main" id="{FC9E9071-463E-49C0-ABEF-46D7CBDB168D}"/>
              </a:ext>
            </a:extLst>
          </p:cNvPr>
          <p:cNvPicPr>
            <a:picLocks noChangeAspect="1"/>
          </p:cNvPicPr>
          <p:nvPr/>
        </p:nvPicPr>
        <p:blipFill>
          <a:blip r:embed="rId3"/>
          <a:stretch>
            <a:fillRect/>
          </a:stretch>
        </p:blipFill>
        <p:spPr>
          <a:xfrm>
            <a:off x="3759623" y="1250461"/>
            <a:ext cx="5384377" cy="3126153"/>
          </a:xfrm>
          <a:prstGeom prst="rect">
            <a:avLst/>
          </a:prstGeom>
        </p:spPr>
      </p:pic>
      <p:pic>
        <p:nvPicPr>
          <p:cNvPr id="3" name="Picture 2">
            <a:extLst>
              <a:ext uri="{FF2B5EF4-FFF2-40B4-BE49-F238E27FC236}">
                <a16:creationId xmlns:a16="http://schemas.microsoft.com/office/drawing/2014/main" id="{990CD950-FBCE-43CB-B67D-A27F63DC3910}"/>
              </a:ext>
            </a:extLst>
          </p:cNvPr>
          <p:cNvPicPr>
            <a:picLocks noChangeAspect="1"/>
          </p:cNvPicPr>
          <p:nvPr/>
        </p:nvPicPr>
        <p:blipFill>
          <a:blip r:embed="rId4"/>
          <a:stretch>
            <a:fillRect/>
          </a:stretch>
        </p:blipFill>
        <p:spPr>
          <a:xfrm>
            <a:off x="82846" y="1235809"/>
            <a:ext cx="3632866" cy="3126154"/>
          </a:xfrm>
          <a:prstGeom prst="rect">
            <a:avLst/>
          </a:prstGeom>
        </p:spPr>
      </p:pic>
    </p:spTree>
    <p:extLst>
      <p:ext uri="{BB962C8B-B14F-4D97-AF65-F5344CB8AC3E}">
        <p14:creationId xmlns:p14="http://schemas.microsoft.com/office/powerpoint/2010/main" val="784851959"/>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521525"/>
            <a:ext cx="9144000" cy="596075"/>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Project Report</a:t>
            </a:r>
          </a:p>
        </p:txBody>
      </p:sp>
      <p:pic>
        <p:nvPicPr>
          <p:cNvPr id="6" name="Picture 5">
            <a:extLst>
              <a:ext uri="{FF2B5EF4-FFF2-40B4-BE49-F238E27FC236}">
                <a16:creationId xmlns:a16="http://schemas.microsoft.com/office/drawing/2014/main" id="{1EA2FF2E-F912-4CB1-AF1F-21F06FEFBAE9}"/>
              </a:ext>
            </a:extLst>
          </p:cNvPr>
          <p:cNvPicPr>
            <a:picLocks noChangeAspect="1"/>
          </p:cNvPicPr>
          <p:nvPr/>
        </p:nvPicPr>
        <p:blipFill>
          <a:blip r:embed="rId3"/>
          <a:stretch>
            <a:fillRect/>
          </a:stretch>
        </p:blipFill>
        <p:spPr>
          <a:xfrm>
            <a:off x="4572001" y="1117600"/>
            <a:ext cx="3251200" cy="3989673"/>
          </a:xfrm>
          <a:prstGeom prst="rect">
            <a:avLst/>
          </a:prstGeom>
        </p:spPr>
      </p:pic>
      <p:pic>
        <p:nvPicPr>
          <p:cNvPr id="9" name="Picture 8">
            <a:extLst>
              <a:ext uri="{FF2B5EF4-FFF2-40B4-BE49-F238E27FC236}">
                <a16:creationId xmlns:a16="http://schemas.microsoft.com/office/drawing/2014/main" id="{0C0454D8-8DB6-4CBB-B119-C95BA89B0D10}"/>
              </a:ext>
            </a:extLst>
          </p:cNvPr>
          <p:cNvPicPr>
            <a:picLocks noChangeAspect="1"/>
          </p:cNvPicPr>
          <p:nvPr/>
        </p:nvPicPr>
        <p:blipFill>
          <a:blip r:embed="rId4"/>
          <a:stretch>
            <a:fillRect/>
          </a:stretch>
        </p:blipFill>
        <p:spPr>
          <a:xfrm>
            <a:off x="811065" y="1116221"/>
            <a:ext cx="3073181" cy="3992432"/>
          </a:xfrm>
          <a:prstGeom prst="rect">
            <a:avLst/>
          </a:prstGeom>
        </p:spPr>
      </p:pic>
    </p:spTree>
    <p:extLst>
      <p:ext uri="{BB962C8B-B14F-4D97-AF65-F5344CB8AC3E}">
        <p14:creationId xmlns:p14="http://schemas.microsoft.com/office/powerpoint/2010/main" val="1057569869"/>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73152" y="1646940"/>
            <a:ext cx="9144000" cy="113283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Projects Demo: </a:t>
            </a:r>
          </a:p>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Mt Blue Sky and Mt Bierstadt HTMOD Survey</a:t>
            </a:r>
          </a:p>
        </p:txBody>
      </p:sp>
    </p:spTree>
    <p:extLst>
      <p:ext uri="{BB962C8B-B14F-4D97-AF65-F5344CB8AC3E}">
        <p14:creationId xmlns:p14="http://schemas.microsoft.com/office/powerpoint/2010/main" val="2124774629"/>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73152" y="1646940"/>
            <a:ext cx="9144000" cy="113283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Case Study: </a:t>
            </a:r>
          </a:p>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Greeley GPS on Bench Marks Survey</a:t>
            </a:r>
          </a:p>
        </p:txBody>
      </p:sp>
    </p:spTree>
    <p:extLst>
      <p:ext uri="{BB962C8B-B14F-4D97-AF65-F5344CB8AC3E}">
        <p14:creationId xmlns:p14="http://schemas.microsoft.com/office/powerpoint/2010/main" val="12776739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5777" y="568605"/>
            <a:ext cx="91440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latin typeface="Arial" panose="020B0604020202020204" pitchFamily="34" charset="0"/>
                <a:cs typeface="Arial" panose="020B0604020202020204" pitchFamily="34" charset="0"/>
              </a:rPr>
              <a:t>Measuring Antenna Height</a:t>
            </a:r>
            <a:endParaRPr sz="2800" b="0" dirty="0">
              <a:solidFill>
                <a:srgbClr val="002E97"/>
              </a:solidFill>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3B742B28-ADE3-4A52-B49F-8FA0544D4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3" y="1634836"/>
            <a:ext cx="3177481" cy="343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43DA767-1464-4F33-A478-E6E6956731EE}"/>
              </a:ext>
            </a:extLst>
          </p:cNvPr>
          <p:cNvSpPr/>
          <p:nvPr/>
        </p:nvSpPr>
        <p:spPr>
          <a:xfrm>
            <a:off x="3422071" y="1634836"/>
            <a:ext cx="5426365" cy="3416320"/>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The height is measure vertically (NOT slant height) from the mark to the ARP of the antenna in meters.</a:t>
            </a:r>
          </a:p>
          <a:p>
            <a:endParaRPr lang="en-US" dirty="0">
              <a:solidFill>
                <a:srgbClr val="002E97"/>
              </a:solidFill>
              <a:latin typeface="Arial" panose="020B0604020202020204" pitchFamily="34" charset="0"/>
              <a:cs typeface="Arial" panose="020B0604020202020204" pitchFamily="34" charset="0"/>
            </a:endParaRPr>
          </a:p>
          <a:p>
            <a:pPr>
              <a:spcBef>
                <a:spcPct val="0"/>
              </a:spcBef>
            </a:pPr>
            <a:r>
              <a:rPr lang="en-US" altLang="en-US" dirty="0">
                <a:solidFill>
                  <a:srgbClr val="002E97"/>
                </a:solidFill>
                <a:latin typeface="Arial" panose="020B0604020202020204" pitchFamily="34" charset="0"/>
                <a:cs typeface="Arial" panose="020B0604020202020204" pitchFamily="34" charset="0"/>
              </a:rPr>
              <a:t>The ARP is almost always the center of the bottom-most, permanently attached, surface of the antenna.</a:t>
            </a:r>
          </a:p>
          <a:p>
            <a:pPr>
              <a:spcBef>
                <a:spcPct val="0"/>
              </a:spcBef>
            </a:pPr>
            <a:endParaRPr lang="en-US" altLang="en-US" dirty="0">
              <a:solidFill>
                <a:srgbClr val="002E97"/>
              </a:solidFill>
              <a:latin typeface="Arial" panose="020B0604020202020204" pitchFamily="34" charset="0"/>
              <a:cs typeface="Arial" panose="020B0604020202020204" pitchFamily="34" charset="0"/>
            </a:endParaRPr>
          </a:p>
          <a:p>
            <a:pPr>
              <a:spcBef>
                <a:spcPct val="0"/>
              </a:spcBef>
            </a:pPr>
            <a:r>
              <a:rPr lang="en-US" altLang="en-US" dirty="0">
                <a:solidFill>
                  <a:srgbClr val="002E97"/>
                </a:solidFill>
                <a:latin typeface="Arial" panose="020B0604020202020204" pitchFamily="34" charset="0"/>
                <a:cs typeface="Arial" panose="020B0604020202020204" pitchFamily="34" charset="0"/>
              </a:rPr>
              <a:t>See GPS Antenna Calibration for photo’s and diagrams that show where the ARP is on most antennas:  </a:t>
            </a:r>
          </a:p>
          <a:p>
            <a:pPr>
              <a:spcBef>
                <a:spcPct val="0"/>
              </a:spcBef>
            </a:pPr>
            <a:endParaRPr lang="en-US" altLang="en-US" dirty="0">
              <a:solidFill>
                <a:srgbClr val="002E97"/>
              </a:solidFill>
              <a:latin typeface="Arial" panose="020B0604020202020204" pitchFamily="34" charset="0"/>
              <a:cs typeface="Arial" panose="020B0604020202020204" pitchFamily="34" charset="0"/>
            </a:endParaRPr>
          </a:p>
          <a:p>
            <a:pPr>
              <a:spcBef>
                <a:spcPct val="0"/>
              </a:spcBef>
            </a:pPr>
            <a:r>
              <a:rPr lang="en-US" altLang="en-US" dirty="0">
                <a:solidFill>
                  <a:srgbClr val="002E97"/>
                </a:solidFill>
                <a:latin typeface="Arial" panose="020B0604020202020204" pitchFamily="34" charset="0"/>
                <a:cs typeface="Arial" panose="020B0604020202020204" pitchFamily="34" charset="0"/>
              </a:rPr>
              <a:t>https://geodesy.noaa.gov/ANTCAL/</a:t>
            </a:r>
          </a:p>
        </p:txBody>
      </p:sp>
    </p:spTree>
    <p:extLst>
      <p:ext uri="{BB962C8B-B14F-4D97-AF65-F5344CB8AC3E}">
        <p14:creationId xmlns:p14="http://schemas.microsoft.com/office/powerpoint/2010/main" val="779455208"/>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Survey Purpose</a:t>
            </a:r>
          </a:p>
        </p:txBody>
      </p:sp>
      <p:sp>
        <p:nvSpPr>
          <p:cNvPr id="7" name="Rectangle 6">
            <a:extLst>
              <a:ext uri="{FF2B5EF4-FFF2-40B4-BE49-F238E27FC236}">
                <a16:creationId xmlns:a16="http://schemas.microsoft.com/office/drawing/2014/main" id="{63E20AF9-C94A-4E90-B3F3-9F58C29B9658}"/>
              </a:ext>
            </a:extLst>
          </p:cNvPr>
          <p:cNvSpPr/>
          <p:nvPr/>
        </p:nvSpPr>
        <p:spPr>
          <a:xfrm>
            <a:off x="1634911" y="1594417"/>
            <a:ext cx="5810443" cy="1477328"/>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Greeley was the largest populated gap in Colorado for the GPS on Bench Marks Campaign.  This survey was intended to occupy 6 bench marks around the Greeley area to help improve the transformation tool and also get REC coordinates on these marks.</a:t>
            </a:r>
          </a:p>
        </p:txBody>
      </p:sp>
    </p:spTree>
    <p:extLst>
      <p:ext uri="{BB962C8B-B14F-4D97-AF65-F5344CB8AC3E}">
        <p14:creationId xmlns:p14="http://schemas.microsoft.com/office/powerpoint/2010/main" val="960704106"/>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0" y="382035"/>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Overview Map</a:t>
            </a:r>
          </a:p>
        </p:txBody>
      </p:sp>
      <p:pic>
        <p:nvPicPr>
          <p:cNvPr id="3" name="Picture 2">
            <a:extLst>
              <a:ext uri="{FF2B5EF4-FFF2-40B4-BE49-F238E27FC236}">
                <a16:creationId xmlns:a16="http://schemas.microsoft.com/office/drawing/2014/main" id="{8019FD46-8079-473D-920A-70C9A08937CD}"/>
              </a:ext>
            </a:extLst>
          </p:cNvPr>
          <p:cNvPicPr>
            <a:picLocks noChangeAspect="1"/>
          </p:cNvPicPr>
          <p:nvPr/>
        </p:nvPicPr>
        <p:blipFill>
          <a:blip r:embed="rId3"/>
          <a:stretch>
            <a:fillRect/>
          </a:stretch>
        </p:blipFill>
        <p:spPr>
          <a:xfrm>
            <a:off x="1408012" y="966231"/>
            <a:ext cx="6327975" cy="4093520"/>
          </a:xfrm>
          <a:prstGeom prst="rect">
            <a:avLst/>
          </a:prstGeom>
        </p:spPr>
      </p:pic>
    </p:spTree>
    <p:extLst>
      <p:ext uri="{BB962C8B-B14F-4D97-AF65-F5344CB8AC3E}">
        <p14:creationId xmlns:p14="http://schemas.microsoft.com/office/powerpoint/2010/main" val="3997851721"/>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Colorado GPS on BM Population Gap Map</a:t>
            </a:r>
          </a:p>
        </p:txBody>
      </p:sp>
      <p:pic>
        <p:nvPicPr>
          <p:cNvPr id="3" name="Picture 2">
            <a:extLst>
              <a:ext uri="{FF2B5EF4-FFF2-40B4-BE49-F238E27FC236}">
                <a16:creationId xmlns:a16="http://schemas.microsoft.com/office/drawing/2014/main" id="{B6D12DB5-259B-42C0-AFAE-B7A8A2803F8A}"/>
              </a:ext>
            </a:extLst>
          </p:cNvPr>
          <p:cNvPicPr>
            <a:picLocks noChangeAspect="1"/>
          </p:cNvPicPr>
          <p:nvPr/>
        </p:nvPicPr>
        <p:blipFill>
          <a:blip r:embed="rId3"/>
          <a:stretch>
            <a:fillRect/>
          </a:stretch>
        </p:blipFill>
        <p:spPr>
          <a:xfrm>
            <a:off x="3161161" y="1301724"/>
            <a:ext cx="4884563" cy="3585001"/>
          </a:xfrm>
          <a:prstGeom prst="rect">
            <a:avLst/>
          </a:prstGeom>
        </p:spPr>
      </p:pic>
      <p:pic>
        <p:nvPicPr>
          <p:cNvPr id="5" name="Picture 4">
            <a:extLst>
              <a:ext uri="{FF2B5EF4-FFF2-40B4-BE49-F238E27FC236}">
                <a16:creationId xmlns:a16="http://schemas.microsoft.com/office/drawing/2014/main" id="{149C9FF8-AF5C-47D0-88EB-454C58C68C5A}"/>
              </a:ext>
            </a:extLst>
          </p:cNvPr>
          <p:cNvPicPr>
            <a:picLocks noChangeAspect="1"/>
          </p:cNvPicPr>
          <p:nvPr/>
        </p:nvPicPr>
        <p:blipFill>
          <a:blip r:embed="rId4"/>
          <a:stretch>
            <a:fillRect/>
          </a:stretch>
        </p:blipFill>
        <p:spPr>
          <a:xfrm>
            <a:off x="625086" y="1301724"/>
            <a:ext cx="2359516" cy="3599776"/>
          </a:xfrm>
          <a:prstGeom prst="rect">
            <a:avLst/>
          </a:prstGeom>
        </p:spPr>
      </p:pic>
      <p:pic>
        <p:nvPicPr>
          <p:cNvPr id="4" name="Picture 3">
            <a:extLst>
              <a:ext uri="{FF2B5EF4-FFF2-40B4-BE49-F238E27FC236}">
                <a16:creationId xmlns:a16="http://schemas.microsoft.com/office/drawing/2014/main" id="{3BC0C532-CD2C-4936-8ED1-4F58A6B79096}"/>
              </a:ext>
            </a:extLst>
          </p:cNvPr>
          <p:cNvPicPr>
            <a:picLocks noChangeAspect="1"/>
          </p:cNvPicPr>
          <p:nvPr/>
        </p:nvPicPr>
        <p:blipFill>
          <a:blip r:embed="rId5"/>
          <a:stretch>
            <a:fillRect/>
          </a:stretch>
        </p:blipFill>
        <p:spPr>
          <a:xfrm>
            <a:off x="3161161" y="1301723"/>
            <a:ext cx="4884563" cy="3618195"/>
          </a:xfrm>
          <a:prstGeom prst="rect">
            <a:avLst/>
          </a:prstGeom>
        </p:spPr>
      </p:pic>
    </p:spTree>
    <p:extLst>
      <p:ext uri="{BB962C8B-B14F-4D97-AF65-F5344CB8AC3E}">
        <p14:creationId xmlns:p14="http://schemas.microsoft.com/office/powerpoint/2010/main" val="28655684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Bench Marks Occupied</a:t>
            </a:r>
          </a:p>
        </p:txBody>
      </p:sp>
      <p:cxnSp>
        <p:nvCxnSpPr>
          <p:cNvPr id="9" name="Straight Connector 8">
            <a:extLst>
              <a:ext uri="{FF2B5EF4-FFF2-40B4-BE49-F238E27FC236}">
                <a16:creationId xmlns:a16="http://schemas.microsoft.com/office/drawing/2014/main" id="{CE5ACF0B-FA31-473D-AC4E-919D5CC3F893}"/>
              </a:ext>
            </a:extLst>
          </p:cNvPr>
          <p:cNvCxnSpPr/>
          <p:nvPr/>
        </p:nvCxnSpPr>
        <p:spPr>
          <a:xfrm>
            <a:off x="2933396" y="1528882"/>
            <a:ext cx="0" cy="340887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7BE29BF7-FB3A-4BF4-8B84-BFF220C51B00}"/>
              </a:ext>
            </a:extLst>
          </p:cNvPr>
          <p:cNvSpPr/>
          <p:nvPr/>
        </p:nvSpPr>
        <p:spPr>
          <a:xfrm>
            <a:off x="200177" y="4212477"/>
            <a:ext cx="2364796" cy="830997"/>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Designation:     M 261</a:t>
            </a:r>
          </a:p>
          <a:p>
            <a:r>
              <a:rPr lang="en-US" sz="1600" dirty="0">
                <a:solidFill>
                  <a:srgbClr val="002E97"/>
                </a:solidFill>
                <a:latin typeface="Arial" panose="020B0604020202020204" pitchFamily="34" charset="0"/>
                <a:cs typeface="Arial" panose="020B0604020202020204" pitchFamily="34" charset="0"/>
              </a:rPr>
              <a:t>PID:                  LL0201</a:t>
            </a:r>
          </a:p>
          <a:p>
            <a:r>
              <a:rPr lang="en-US" sz="1600" dirty="0">
                <a:solidFill>
                  <a:srgbClr val="002E97"/>
                </a:solidFill>
                <a:latin typeface="Arial" panose="020B0604020202020204" pitchFamily="34" charset="0"/>
                <a:cs typeface="Arial" panose="020B0604020202020204" pitchFamily="34" charset="0"/>
              </a:rPr>
              <a:t>Order/Class:     1</a:t>
            </a:r>
            <a:r>
              <a:rPr lang="en-US" sz="1600" baseline="30000" dirty="0">
                <a:solidFill>
                  <a:srgbClr val="002E97"/>
                </a:solidFill>
                <a:latin typeface="Arial" panose="020B0604020202020204" pitchFamily="34" charset="0"/>
                <a:cs typeface="Arial" panose="020B0604020202020204" pitchFamily="34" charset="0"/>
              </a:rPr>
              <a:t>st</a:t>
            </a:r>
            <a:r>
              <a:rPr lang="en-US" sz="1600" dirty="0">
                <a:solidFill>
                  <a:srgbClr val="002E97"/>
                </a:solidFill>
                <a:latin typeface="Arial" panose="020B0604020202020204" pitchFamily="34" charset="0"/>
                <a:cs typeface="Arial" panose="020B0604020202020204" pitchFamily="34" charset="0"/>
              </a:rPr>
              <a:t>/II</a:t>
            </a:r>
          </a:p>
        </p:txBody>
      </p:sp>
      <p:sp>
        <p:nvSpPr>
          <p:cNvPr id="13" name="Rectangle 12">
            <a:extLst>
              <a:ext uri="{FF2B5EF4-FFF2-40B4-BE49-F238E27FC236}">
                <a16:creationId xmlns:a16="http://schemas.microsoft.com/office/drawing/2014/main" id="{DEA0F3D2-1A98-456E-9C56-B59C2DCD5D3C}"/>
              </a:ext>
            </a:extLst>
          </p:cNvPr>
          <p:cNvSpPr/>
          <p:nvPr/>
        </p:nvSpPr>
        <p:spPr>
          <a:xfrm>
            <a:off x="3288810" y="4127135"/>
            <a:ext cx="2468913" cy="830997"/>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Designation:     Q 136</a:t>
            </a:r>
          </a:p>
          <a:p>
            <a:r>
              <a:rPr lang="en-US" sz="1600" dirty="0">
                <a:solidFill>
                  <a:srgbClr val="002E97"/>
                </a:solidFill>
                <a:latin typeface="Arial" panose="020B0604020202020204" pitchFamily="34" charset="0"/>
                <a:cs typeface="Arial" panose="020B0604020202020204" pitchFamily="34" charset="0"/>
              </a:rPr>
              <a:t>PID:                  LL0263</a:t>
            </a:r>
          </a:p>
          <a:p>
            <a:r>
              <a:rPr lang="en-US" sz="1600" dirty="0">
                <a:solidFill>
                  <a:srgbClr val="002E97"/>
                </a:solidFill>
                <a:latin typeface="Arial" panose="020B0604020202020204" pitchFamily="34" charset="0"/>
                <a:cs typeface="Arial" panose="020B0604020202020204" pitchFamily="34" charset="0"/>
              </a:rPr>
              <a:t>Order/Class:     2</a:t>
            </a:r>
            <a:r>
              <a:rPr lang="en-US" sz="1600" baseline="30000" dirty="0">
                <a:solidFill>
                  <a:srgbClr val="002E97"/>
                </a:solidFill>
                <a:latin typeface="Arial" panose="020B0604020202020204" pitchFamily="34" charset="0"/>
                <a:cs typeface="Arial" panose="020B0604020202020204" pitchFamily="34" charset="0"/>
              </a:rPr>
              <a:t>nd</a:t>
            </a:r>
            <a:r>
              <a:rPr lang="en-US" sz="1600" dirty="0">
                <a:solidFill>
                  <a:srgbClr val="002E97"/>
                </a:solidFill>
                <a:latin typeface="Arial" panose="020B0604020202020204" pitchFamily="34" charset="0"/>
                <a:cs typeface="Arial" panose="020B0604020202020204" pitchFamily="34" charset="0"/>
              </a:rPr>
              <a:t>/0</a:t>
            </a:r>
          </a:p>
        </p:txBody>
      </p:sp>
      <p:cxnSp>
        <p:nvCxnSpPr>
          <p:cNvPr id="10" name="Straight Connector 9">
            <a:extLst>
              <a:ext uri="{FF2B5EF4-FFF2-40B4-BE49-F238E27FC236}">
                <a16:creationId xmlns:a16="http://schemas.microsoft.com/office/drawing/2014/main" id="{307A78FF-98D4-40C0-8EC3-C47B32649365}"/>
              </a:ext>
            </a:extLst>
          </p:cNvPr>
          <p:cNvCxnSpPr/>
          <p:nvPr/>
        </p:nvCxnSpPr>
        <p:spPr>
          <a:xfrm>
            <a:off x="6049671" y="1528882"/>
            <a:ext cx="0" cy="340887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40BAB9DB-88BA-4230-97FC-939FA9F4A36F}"/>
              </a:ext>
            </a:extLst>
          </p:cNvPr>
          <p:cNvSpPr/>
          <p:nvPr/>
        </p:nvSpPr>
        <p:spPr>
          <a:xfrm>
            <a:off x="6384324" y="4127135"/>
            <a:ext cx="2468914" cy="830997"/>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Designation:     A 390</a:t>
            </a:r>
          </a:p>
          <a:p>
            <a:r>
              <a:rPr lang="en-US" sz="1600" dirty="0">
                <a:solidFill>
                  <a:srgbClr val="002E97"/>
                </a:solidFill>
                <a:latin typeface="Arial" panose="020B0604020202020204" pitchFamily="34" charset="0"/>
                <a:cs typeface="Arial" panose="020B0604020202020204" pitchFamily="34" charset="0"/>
              </a:rPr>
              <a:t>PID:                  LL1096</a:t>
            </a:r>
          </a:p>
          <a:p>
            <a:r>
              <a:rPr lang="en-US" sz="1600" dirty="0">
                <a:solidFill>
                  <a:srgbClr val="002E97"/>
                </a:solidFill>
                <a:latin typeface="Arial" panose="020B0604020202020204" pitchFamily="34" charset="0"/>
                <a:cs typeface="Arial" panose="020B0604020202020204" pitchFamily="34" charset="0"/>
              </a:rPr>
              <a:t>Order/Class:     1</a:t>
            </a:r>
            <a:r>
              <a:rPr lang="en-US" sz="1600" baseline="30000" dirty="0">
                <a:solidFill>
                  <a:srgbClr val="002E97"/>
                </a:solidFill>
                <a:latin typeface="Arial" panose="020B0604020202020204" pitchFamily="34" charset="0"/>
                <a:cs typeface="Arial" panose="020B0604020202020204" pitchFamily="34" charset="0"/>
              </a:rPr>
              <a:t>st</a:t>
            </a:r>
            <a:r>
              <a:rPr lang="en-US" sz="1600" dirty="0">
                <a:solidFill>
                  <a:srgbClr val="002E97"/>
                </a:solidFill>
                <a:latin typeface="Arial" panose="020B0604020202020204" pitchFamily="34" charset="0"/>
                <a:cs typeface="Arial" panose="020B0604020202020204" pitchFamily="34" charset="0"/>
              </a:rPr>
              <a:t>/II</a:t>
            </a:r>
          </a:p>
        </p:txBody>
      </p:sp>
      <p:pic>
        <p:nvPicPr>
          <p:cNvPr id="4" name="Picture 3">
            <a:extLst>
              <a:ext uri="{FF2B5EF4-FFF2-40B4-BE49-F238E27FC236}">
                <a16:creationId xmlns:a16="http://schemas.microsoft.com/office/drawing/2014/main" id="{D7D11A5F-A8FB-4A36-8ED1-5B4DF5FFB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66" y="1517904"/>
            <a:ext cx="2099818" cy="2107692"/>
          </a:xfrm>
          <a:prstGeom prst="rect">
            <a:avLst/>
          </a:prstGeom>
        </p:spPr>
      </p:pic>
      <p:pic>
        <p:nvPicPr>
          <p:cNvPr id="7" name="Picture 6">
            <a:extLst>
              <a:ext uri="{FF2B5EF4-FFF2-40B4-BE49-F238E27FC236}">
                <a16:creationId xmlns:a16="http://schemas.microsoft.com/office/drawing/2014/main" id="{78B3E75D-A9AA-49C9-B75B-4B5626BE1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200" y="1528882"/>
            <a:ext cx="2090135" cy="2183030"/>
          </a:xfrm>
          <a:prstGeom prst="rect">
            <a:avLst/>
          </a:prstGeom>
        </p:spPr>
      </p:pic>
      <p:pic>
        <p:nvPicPr>
          <p:cNvPr id="14" name="Picture 13">
            <a:extLst>
              <a:ext uri="{FF2B5EF4-FFF2-40B4-BE49-F238E27FC236}">
                <a16:creationId xmlns:a16="http://schemas.microsoft.com/office/drawing/2014/main" id="{C73412F9-1B64-4121-994D-9DCEA2D34F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7665" y="1528882"/>
            <a:ext cx="2662232" cy="2183030"/>
          </a:xfrm>
          <a:prstGeom prst="rect">
            <a:avLst/>
          </a:prstGeom>
        </p:spPr>
      </p:pic>
    </p:spTree>
    <p:extLst>
      <p:ext uri="{BB962C8B-B14F-4D97-AF65-F5344CB8AC3E}">
        <p14:creationId xmlns:p14="http://schemas.microsoft.com/office/powerpoint/2010/main" val="973723209"/>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Bench Marks Occupied </a:t>
            </a:r>
          </a:p>
        </p:txBody>
      </p:sp>
      <p:cxnSp>
        <p:nvCxnSpPr>
          <p:cNvPr id="9" name="Straight Connector 8">
            <a:extLst>
              <a:ext uri="{FF2B5EF4-FFF2-40B4-BE49-F238E27FC236}">
                <a16:creationId xmlns:a16="http://schemas.microsoft.com/office/drawing/2014/main" id="{CE5ACF0B-FA31-473D-AC4E-919D5CC3F893}"/>
              </a:ext>
            </a:extLst>
          </p:cNvPr>
          <p:cNvCxnSpPr/>
          <p:nvPr/>
        </p:nvCxnSpPr>
        <p:spPr>
          <a:xfrm>
            <a:off x="2933396" y="1528882"/>
            <a:ext cx="0" cy="340887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7BE29BF7-FB3A-4BF4-8B84-BFF220C51B00}"/>
              </a:ext>
            </a:extLst>
          </p:cNvPr>
          <p:cNvSpPr/>
          <p:nvPr/>
        </p:nvSpPr>
        <p:spPr>
          <a:xfrm>
            <a:off x="267606" y="4249167"/>
            <a:ext cx="2361683" cy="830997"/>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Designation:     E 390</a:t>
            </a:r>
          </a:p>
          <a:p>
            <a:r>
              <a:rPr lang="en-US" sz="1600" dirty="0">
                <a:solidFill>
                  <a:srgbClr val="002E97"/>
                </a:solidFill>
                <a:latin typeface="Arial" panose="020B0604020202020204" pitchFamily="34" charset="0"/>
                <a:cs typeface="Arial" panose="020B0604020202020204" pitchFamily="34" charset="0"/>
              </a:rPr>
              <a:t>PID:                  LL1101</a:t>
            </a:r>
          </a:p>
          <a:p>
            <a:r>
              <a:rPr lang="en-US" sz="1600" dirty="0">
                <a:solidFill>
                  <a:srgbClr val="002E97"/>
                </a:solidFill>
                <a:latin typeface="Arial" panose="020B0604020202020204" pitchFamily="34" charset="0"/>
                <a:cs typeface="Arial" panose="020B0604020202020204" pitchFamily="34" charset="0"/>
              </a:rPr>
              <a:t>Order/Class:     1</a:t>
            </a:r>
            <a:r>
              <a:rPr lang="en-US" sz="1600" baseline="30000" dirty="0">
                <a:solidFill>
                  <a:srgbClr val="002E97"/>
                </a:solidFill>
                <a:latin typeface="Arial" panose="020B0604020202020204" pitchFamily="34" charset="0"/>
                <a:cs typeface="Arial" panose="020B0604020202020204" pitchFamily="34" charset="0"/>
              </a:rPr>
              <a:t>st</a:t>
            </a:r>
            <a:r>
              <a:rPr lang="en-US" sz="1600" dirty="0">
                <a:solidFill>
                  <a:srgbClr val="002E97"/>
                </a:solidFill>
                <a:latin typeface="Arial" panose="020B0604020202020204" pitchFamily="34" charset="0"/>
                <a:cs typeface="Arial" panose="020B0604020202020204" pitchFamily="34" charset="0"/>
              </a:rPr>
              <a:t>/II</a:t>
            </a:r>
          </a:p>
        </p:txBody>
      </p:sp>
      <p:sp>
        <p:nvSpPr>
          <p:cNvPr id="13" name="Rectangle 12">
            <a:extLst>
              <a:ext uri="{FF2B5EF4-FFF2-40B4-BE49-F238E27FC236}">
                <a16:creationId xmlns:a16="http://schemas.microsoft.com/office/drawing/2014/main" id="{DEA0F3D2-1A98-456E-9C56-B59C2DCD5D3C}"/>
              </a:ext>
            </a:extLst>
          </p:cNvPr>
          <p:cNvSpPr/>
          <p:nvPr/>
        </p:nvSpPr>
        <p:spPr>
          <a:xfrm>
            <a:off x="3243592" y="4233459"/>
            <a:ext cx="2408097" cy="830997"/>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Designation:     B 414</a:t>
            </a:r>
          </a:p>
          <a:p>
            <a:r>
              <a:rPr lang="en-US" sz="1600" dirty="0">
                <a:solidFill>
                  <a:srgbClr val="002E97"/>
                </a:solidFill>
                <a:latin typeface="Arial" panose="020B0604020202020204" pitchFamily="34" charset="0"/>
                <a:cs typeface="Arial" panose="020B0604020202020204" pitchFamily="34" charset="0"/>
              </a:rPr>
              <a:t>PID:                  LL1146</a:t>
            </a:r>
          </a:p>
          <a:p>
            <a:r>
              <a:rPr lang="en-US" sz="1600" dirty="0">
                <a:solidFill>
                  <a:srgbClr val="002E97"/>
                </a:solidFill>
                <a:latin typeface="Arial" panose="020B0604020202020204" pitchFamily="34" charset="0"/>
                <a:cs typeface="Arial" panose="020B0604020202020204" pitchFamily="34" charset="0"/>
              </a:rPr>
              <a:t>Order/Class:     1</a:t>
            </a:r>
            <a:r>
              <a:rPr lang="en-US" sz="1600" baseline="30000" dirty="0">
                <a:solidFill>
                  <a:srgbClr val="002E97"/>
                </a:solidFill>
                <a:latin typeface="Arial" panose="020B0604020202020204" pitchFamily="34" charset="0"/>
                <a:cs typeface="Arial" panose="020B0604020202020204" pitchFamily="34" charset="0"/>
              </a:rPr>
              <a:t>st</a:t>
            </a:r>
            <a:r>
              <a:rPr lang="en-US" sz="1600" dirty="0">
                <a:solidFill>
                  <a:srgbClr val="002E97"/>
                </a:solidFill>
                <a:latin typeface="Arial" panose="020B0604020202020204" pitchFamily="34" charset="0"/>
                <a:cs typeface="Arial" panose="020B0604020202020204" pitchFamily="34" charset="0"/>
              </a:rPr>
              <a:t>/II</a:t>
            </a:r>
          </a:p>
        </p:txBody>
      </p:sp>
      <p:cxnSp>
        <p:nvCxnSpPr>
          <p:cNvPr id="10" name="Straight Connector 9">
            <a:extLst>
              <a:ext uri="{FF2B5EF4-FFF2-40B4-BE49-F238E27FC236}">
                <a16:creationId xmlns:a16="http://schemas.microsoft.com/office/drawing/2014/main" id="{307A78FF-98D4-40C0-8EC3-C47B32649365}"/>
              </a:ext>
            </a:extLst>
          </p:cNvPr>
          <p:cNvCxnSpPr/>
          <p:nvPr/>
        </p:nvCxnSpPr>
        <p:spPr>
          <a:xfrm>
            <a:off x="6049671" y="1528882"/>
            <a:ext cx="0" cy="340887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40BAB9DB-88BA-4230-97FC-939FA9F4A36F}"/>
              </a:ext>
            </a:extLst>
          </p:cNvPr>
          <p:cNvSpPr/>
          <p:nvPr/>
        </p:nvSpPr>
        <p:spPr>
          <a:xfrm>
            <a:off x="6400346" y="4249168"/>
            <a:ext cx="2538373" cy="830997"/>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Designation:     F 414</a:t>
            </a:r>
          </a:p>
          <a:p>
            <a:r>
              <a:rPr lang="en-US" sz="1600" dirty="0">
                <a:solidFill>
                  <a:srgbClr val="002E97"/>
                </a:solidFill>
                <a:latin typeface="Arial" panose="020B0604020202020204" pitchFamily="34" charset="0"/>
                <a:cs typeface="Arial" panose="020B0604020202020204" pitchFamily="34" charset="0"/>
              </a:rPr>
              <a:t>PID:                  LL1150</a:t>
            </a:r>
          </a:p>
          <a:p>
            <a:r>
              <a:rPr lang="en-US" sz="1600" dirty="0">
                <a:solidFill>
                  <a:srgbClr val="002E97"/>
                </a:solidFill>
                <a:latin typeface="Arial" panose="020B0604020202020204" pitchFamily="34" charset="0"/>
                <a:cs typeface="Arial" panose="020B0604020202020204" pitchFamily="34" charset="0"/>
              </a:rPr>
              <a:t>Order/Class:     1</a:t>
            </a:r>
            <a:r>
              <a:rPr lang="en-US" sz="1600" baseline="30000" dirty="0">
                <a:solidFill>
                  <a:srgbClr val="002E97"/>
                </a:solidFill>
                <a:latin typeface="Arial" panose="020B0604020202020204" pitchFamily="34" charset="0"/>
                <a:cs typeface="Arial" panose="020B0604020202020204" pitchFamily="34" charset="0"/>
              </a:rPr>
              <a:t>st</a:t>
            </a:r>
            <a:r>
              <a:rPr lang="en-US" sz="1600" dirty="0">
                <a:solidFill>
                  <a:srgbClr val="002E97"/>
                </a:solidFill>
                <a:latin typeface="Arial" panose="020B0604020202020204" pitchFamily="34" charset="0"/>
                <a:cs typeface="Arial" panose="020B0604020202020204" pitchFamily="34" charset="0"/>
              </a:rPr>
              <a:t>/II</a:t>
            </a:r>
          </a:p>
        </p:txBody>
      </p:sp>
      <p:pic>
        <p:nvPicPr>
          <p:cNvPr id="3" name="Picture 2">
            <a:extLst>
              <a:ext uri="{FF2B5EF4-FFF2-40B4-BE49-F238E27FC236}">
                <a16:creationId xmlns:a16="http://schemas.microsoft.com/office/drawing/2014/main" id="{8577473F-5524-4F12-9548-77281B8AC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606" y="1528882"/>
            <a:ext cx="2361683" cy="2261311"/>
          </a:xfrm>
          <a:prstGeom prst="rect">
            <a:avLst/>
          </a:prstGeom>
        </p:spPr>
      </p:pic>
      <p:pic>
        <p:nvPicPr>
          <p:cNvPr id="5" name="Picture 4">
            <a:extLst>
              <a:ext uri="{FF2B5EF4-FFF2-40B4-BE49-F238E27FC236}">
                <a16:creationId xmlns:a16="http://schemas.microsoft.com/office/drawing/2014/main" id="{A81D86B6-D508-4AD4-B412-DB3652E3C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7051" y="1505511"/>
            <a:ext cx="2408097" cy="2284682"/>
          </a:xfrm>
          <a:prstGeom prst="rect">
            <a:avLst/>
          </a:prstGeom>
        </p:spPr>
      </p:pic>
      <p:pic>
        <p:nvPicPr>
          <p:cNvPr id="7" name="Picture 6">
            <a:extLst>
              <a:ext uri="{FF2B5EF4-FFF2-40B4-BE49-F238E27FC236}">
                <a16:creationId xmlns:a16="http://schemas.microsoft.com/office/drawing/2014/main" id="{05DACB46-2AAF-42C0-928D-7CE83E8AFE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514195" y="1505510"/>
            <a:ext cx="2310676" cy="2284681"/>
          </a:xfrm>
          <a:prstGeom prst="rect">
            <a:avLst/>
          </a:prstGeom>
        </p:spPr>
      </p:pic>
    </p:spTree>
    <p:extLst>
      <p:ext uri="{BB962C8B-B14F-4D97-AF65-F5344CB8AC3E}">
        <p14:creationId xmlns:p14="http://schemas.microsoft.com/office/powerpoint/2010/main" val="1482603307"/>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Mark Distances and Overview</a:t>
            </a:r>
          </a:p>
        </p:txBody>
      </p:sp>
      <p:pic>
        <p:nvPicPr>
          <p:cNvPr id="4" name="Picture 3">
            <a:extLst>
              <a:ext uri="{FF2B5EF4-FFF2-40B4-BE49-F238E27FC236}">
                <a16:creationId xmlns:a16="http://schemas.microsoft.com/office/drawing/2014/main" id="{3F18B108-3AA6-4D01-9F7A-B92CE99E7B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1455940"/>
            <a:ext cx="4013319" cy="2853842"/>
          </a:xfrm>
          <a:prstGeom prst="rect">
            <a:avLst/>
          </a:prstGeom>
        </p:spPr>
      </p:pic>
      <p:pic>
        <p:nvPicPr>
          <p:cNvPr id="7" name="Picture 6">
            <a:extLst>
              <a:ext uri="{FF2B5EF4-FFF2-40B4-BE49-F238E27FC236}">
                <a16:creationId xmlns:a16="http://schemas.microsoft.com/office/drawing/2014/main" id="{98AE2DB7-313F-40E8-BCD7-B35146B2E0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0474" y="1455940"/>
            <a:ext cx="4660646" cy="2853842"/>
          </a:xfrm>
          <a:prstGeom prst="rect">
            <a:avLst/>
          </a:prstGeom>
        </p:spPr>
      </p:pic>
    </p:spTree>
    <p:extLst>
      <p:ext uri="{BB962C8B-B14F-4D97-AF65-F5344CB8AC3E}">
        <p14:creationId xmlns:p14="http://schemas.microsoft.com/office/powerpoint/2010/main" val="1744007558"/>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Survey Schedule and Statistics</a:t>
            </a:r>
          </a:p>
        </p:txBody>
      </p:sp>
      <p:sp>
        <p:nvSpPr>
          <p:cNvPr id="9" name="Rectangle 8">
            <a:extLst>
              <a:ext uri="{FF2B5EF4-FFF2-40B4-BE49-F238E27FC236}">
                <a16:creationId xmlns:a16="http://schemas.microsoft.com/office/drawing/2014/main" id="{A65AE714-AF69-4A55-87A2-416BED7A58B8}"/>
              </a:ext>
            </a:extLst>
          </p:cNvPr>
          <p:cNvSpPr/>
          <p:nvPr/>
        </p:nvSpPr>
        <p:spPr>
          <a:xfrm rot="19307476">
            <a:off x="1009544" y="1496014"/>
            <a:ext cx="1095471" cy="307777"/>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2023-12-15</a:t>
            </a:r>
          </a:p>
        </p:txBody>
      </p:sp>
      <p:sp>
        <p:nvSpPr>
          <p:cNvPr id="10" name="Rectangle 9">
            <a:extLst>
              <a:ext uri="{FF2B5EF4-FFF2-40B4-BE49-F238E27FC236}">
                <a16:creationId xmlns:a16="http://schemas.microsoft.com/office/drawing/2014/main" id="{64ED7841-03D3-41C5-B2B4-136A6D5A44E0}"/>
              </a:ext>
            </a:extLst>
          </p:cNvPr>
          <p:cNvSpPr/>
          <p:nvPr/>
        </p:nvSpPr>
        <p:spPr>
          <a:xfrm rot="19281030">
            <a:off x="1810988" y="1493448"/>
            <a:ext cx="1095471" cy="307777"/>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2023-12-18</a:t>
            </a:r>
          </a:p>
        </p:txBody>
      </p:sp>
      <p:pic>
        <p:nvPicPr>
          <p:cNvPr id="3" name="Picture 2">
            <a:extLst>
              <a:ext uri="{FF2B5EF4-FFF2-40B4-BE49-F238E27FC236}">
                <a16:creationId xmlns:a16="http://schemas.microsoft.com/office/drawing/2014/main" id="{A1436914-5B8F-443B-9D4E-37ECFD548EA7}"/>
              </a:ext>
            </a:extLst>
          </p:cNvPr>
          <p:cNvPicPr>
            <a:picLocks noChangeAspect="1"/>
          </p:cNvPicPr>
          <p:nvPr/>
        </p:nvPicPr>
        <p:blipFill>
          <a:blip r:embed="rId3"/>
          <a:stretch>
            <a:fillRect/>
          </a:stretch>
        </p:blipFill>
        <p:spPr>
          <a:xfrm>
            <a:off x="603694" y="2065055"/>
            <a:ext cx="2327710" cy="2552068"/>
          </a:xfrm>
          <a:prstGeom prst="rect">
            <a:avLst/>
          </a:prstGeom>
        </p:spPr>
      </p:pic>
      <p:pic>
        <p:nvPicPr>
          <p:cNvPr id="6" name="Picture 5">
            <a:extLst>
              <a:ext uri="{FF2B5EF4-FFF2-40B4-BE49-F238E27FC236}">
                <a16:creationId xmlns:a16="http://schemas.microsoft.com/office/drawing/2014/main" id="{85C9B4E9-CF78-4BD2-B2EA-3CC13A174001}"/>
              </a:ext>
            </a:extLst>
          </p:cNvPr>
          <p:cNvPicPr>
            <a:picLocks noChangeAspect="1"/>
          </p:cNvPicPr>
          <p:nvPr/>
        </p:nvPicPr>
        <p:blipFill>
          <a:blip r:embed="rId4"/>
          <a:stretch>
            <a:fillRect/>
          </a:stretch>
        </p:blipFill>
        <p:spPr>
          <a:xfrm>
            <a:off x="3160166" y="2065055"/>
            <a:ext cx="5579348" cy="2552068"/>
          </a:xfrm>
          <a:prstGeom prst="rect">
            <a:avLst/>
          </a:prstGeom>
        </p:spPr>
      </p:pic>
    </p:spTree>
    <p:extLst>
      <p:ext uri="{BB962C8B-B14F-4D97-AF65-F5344CB8AC3E}">
        <p14:creationId xmlns:p14="http://schemas.microsoft.com/office/powerpoint/2010/main" val="3820965430"/>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73152" y="1646940"/>
            <a:ext cx="9144000" cy="113283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OPUS Projects Demo: </a:t>
            </a:r>
          </a:p>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Greeley GPS on Bench Marks Survey</a:t>
            </a:r>
          </a:p>
        </p:txBody>
      </p:sp>
    </p:spTree>
    <p:extLst>
      <p:ext uri="{BB962C8B-B14F-4D97-AF65-F5344CB8AC3E}">
        <p14:creationId xmlns:p14="http://schemas.microsoft.com/office/powerpoint/2010/main" val="1734734822"/>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73152" y="1646940"/>
            <a:ext cx="9144000" cy="113283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Case Study: </a:t>
            </a:r>
          </a:p>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Vail HTMOD Survey</a:t>
            </a:r>
          </a:p>
        </p:txBody>
      </p:sp>
    </p:spTree>
    <p:extLst>
      <p:ext uri="{BB962C8B-B14F-4D97-AF65-F5344CB8AC3E}">
        <p14:creationId xmlns:p14="http://schemas.microsoft.com/office/powerpoint/2010/main" val="502433968"/>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38398A-AAEB-4726-B964-220EFCA02DAC}"/>
              </a:ext>
            </a:extLst>
          </p:cNvPr>
          <p:cNvSpPr txBox="1">
            <a:spLocks noGrp="1"/>
          </p:cNvSpPr>
          <p:nvPr>
            <p:ph type="body" sz="quarter" idx="1"/>
          </p:nvPr>
        </p:nvSpPr>
        <p:spPr>
          <a:xfrm>
            <a:off x="-124359" y="600866"/>
            <a:ext cx="9144000" cy="584196"/>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3000" b="0" dirty="0">
                <a:solidFill>
                  <a:srgbClr val="002E97"/>
                </a:solidFill>
                <a:latin typeface="Arial" panose="020B0604020202020204" pitchFamily="34" charset="0"/>
                <a:cs typeface="Arial" panose="020B0604020202020204" pitchFamily="34" charset="0"/>
              </a:rPr>
              <a:t>Survey Purpose</a:t>
            </a:r>
          </a:p>
        </p:txBody>
      </p:sp>
      <p:sp>
        <p:nvSpPr>
          <p:cNvPr id="7" name="Rectangle 6">
            <a:extLst>
              <a:ext uri="{FF2B5EF4-FFF2-40B4-BE49-F238E27FC236}">
                <a16:creationId xmlns:a16="http://schemas.microsoft.com/office/drawing/2014/main" id="{63E20AF9-C94A-4E90-B3F3-9F58C29B9658}"/>
              </a:ext>
            </a:extLst>
          </p:cNvPr>
          <p:cNvSpPr/>
          <p:nvPr/>
        </p:nvSpPr>
        <p:spPr>
          <a:xfrm>
            <a:off x="1634909" y="1823915"/>
            <a:ext cx="5810443" cy="830997"/>
          </a:xfrm>
          <a:prstGeom prst="rect">
            <a:avLst/>
          </a:prstGeom>
        </p:spPr>
        <p:txBody>
          <a:bodyPr wrap="square">
            <a:spAutoFit/>
          </a:bodyPr>
          <a:lstStyle/>
          <a:p>
            <a:r>
              <a:rPr lang="en-US" sz="2400" dirty="0">
                <a:solidFill>
                  <a:srgbClr val="002E97"/>
                </a:solidFill>
                <a:latin typeface="Arial" panose="020B0604020202020204" pitchFamily="34" charset="0"/>
                <a:cs typeface="Arial" panose="020B0604020202020204" pitchFamily="34" charset="0"/>
              </a:rPr>
              <a:t>Establish GPS Derived HTMOD heights on marks around Vail, Colorado.*</a:t>
            </a:r>
          </a:p>
        </p:txBody>
      </p:sp>
      <p:sp>
        <p:nvSpPr>
          <p:cNvPr id="4" name="Rectangle 3">
            <a:extLst>
              <a:ext uri="{FF2B5EF4-FFF2-40B4-BE49-F238E27FC236}">
                <a16:creationId xmlns:a16="http://schemas.microsoft.com/office/drawing/2014/main" id="{D87F5708-62A1-4EF8-82EC-1D3674833FE6}"/>
              </a:ext>
            </a:extLst>
          </p:cNvPr>
          <p:cNvSpPr/>
          <p:nvPr/>
        </p:nvSpPr>
        <p:spPr>
          <a:xfrm>
            <a:off x="1634910" y="3319585"/>
            <a:ext cx="5810443" cy="923330"/>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 This project was performed with additional marks for other purposes but the surveyor provided the data to me so that I could Blue Book the project.</a:t>
            </a:r>
          </a:p>
        </p:txBody>
      </p:sp>
    </p:spTree>
    <p:extLst>
      <p:ext uri="{BB962C8B-B14F-4D97-AF65-F5344CB8AC3E}">
        <p14:creationId xmlns:p14="http://schemas.microsoft.com/office/powerpoint/2010/main" val="4016334336"/>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7540</TotalTime>
  <Words>4657</Words>
  <Application>Microsoft Office PowerPoint</Application>
  <PresentationFormat>On-screen Show (16:9)</PresentationFormat>
  <Paragraphs>771</Paragraphs>
  <Slides>114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114</vt:i4>
      </vt:variant>
    </vt:vector>
  </HeadingPairs>
  <TitlesOfParts>
    <vt:vector size="120" baseType="lpstr">
      <vt:lpstr>Arial</vt:lpstr>
      <vt:lpstr>Calibri</vt:lpstr>
      <vt:lpstr>Helvetica</vt:lpstr>
      <vt:lpstr>Symbol</vt:lpstr>
      <vt:lpstr>Times New Roman</vt:lpstr>
      <vt:lpstr>Office Theme</vt:lpstr>
      <vt:lpstr>Colorado Case Studies Submitting GPS Surveys Using OPUS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Requirements for Vertical Control</vt:lpstr>
      <vt:lpstr>PowerPoint Presentation</vt:lpstr>
      <vt:lpstr>Accuracy of OPUS-Projects</vt:lpstr>
      <vt:lpstr>Accuracy of OPUS-Projects</vt:lpstr>
      <vt:lpstr>PowerPoint Presentation</vt:lpstr>
      <vt:lpstr>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OPUS-Projects 5.2 for RTK/RTN Vectors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 Shared Solutions Dashboard</vt:lpstr>
      <vt:lpstr>OPUS Shared Solutions in Colorado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cp:lastModifiedBy>
  <cp:revision>241</cp:revision>
  <dcterms:modified xsi:type="dcterms:W3CDTF">2024-03-27T19:13:24Z</dcterms:modified>
</cp:coreProperties>
</file>