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sldIdLst>
    <p:sldId id="257" r:id="rId2"/>
    <p:sldId id="258" r:id="rId3"/>
    <p:sldId id="329" r:id="rId4"/>
    <p:sldId id="324" r:id="rId5"/>
    <p:sldId id="256" r:id="rId6"/>
    <p:sldId id="260" r:id="rId7"/>
    <p:sldId id="262" r:id="rId8"/>
    <p:sldId id="263" r:id="rId9"/>
    <p:sldId id="264" r:id="rId10"/>
    <p:sldId id="268" r:id="rId11"/>
    <p:sldId id="267" r:id="rId12"/>
    <p:sldId id="266" r:id="rId13"/>
    <p:sldId id="265" r:id="rId14"/>
    <p:sldId id="271" r:id="rId15"/>
    <p:sldId id="270" r:id="rId16"/>
    <p:sldId id="269" r:id="rId17"/>
    <p:sldId id="272" r:id="rId18"/>
    <p:sldId id="273" r:id="rId19"/>
    <p:sldId id="277" r:id="rId20"/>
    <p:sldId id="276" r:id="rId21"/>
    <p:sldId id="275" r:id="rId22"/>
    <p:sldId id="292" r:id="rId23"/>
    <p:sldId id="274" r:id="rId24"/>
    <p:sldId id="282" r:id="rId25"/>
    <p:sldId id="278" r:id="rId26"/>
    <p:sldId id="279" r:id="rId27"/>
    <p:sldId id="280" r:id="rId28"/>
    <p:sldId id="281" r:id="rId29"/>
    <p:sldId id="283" r:id="rId30"/>
    <p:sldId id="284" r:id="rId31"/>
    <p:sldId id="285" r:id="rId32"/>
    <p:sldId id="286" r:id="rId33"/>
    <p:sldId id="288" r:id="rId34"/>
    <p:sldId id="307" r:id="rId35"/>
    <p:sldId id="289" r:id="rId36"/>
    <p:sldId id="290" r:id="rId37"/>
    <p:sldId id="308" r:id="rId38"/>
    <p:sldId id="291" r:id="rId39"/>
    <p:sldId id="303" r:id="rId40"/>
    <p:sldId id="304" r:id="rId41"/>
    <p:sldId id="325" r:id="rId42"/>
    <p:sldId id="326" r:id="rId43"/>
    <p:sldId id="327" r:id="rId44"/>
    <p:sldId id="293" r:id="rId45"/>
    <p:sldId id="314" r:id="rId46"/>
    <p:sldId id="309" r:id="rId47"/>
    <p:sldId id="313" r:id="rId48"/>
    <p:sldId id="294" r:id="rId49"/>
    <p:sldId id="296" r:id="rId50"/>
    <p:sldId id="315" r:id="rId51"/>
    <p:sldId id="311" r:id="rId52"/>
    <p:sldId id="316" r:id="rId53"/>
    <p:sldId id="317" r:id="rId54"/>
    <p:sldId id="318" r:id="rId55"/>
    <p:sldId id="323" r:id="rId56"/>
    <p:sldId id="319" r:id="rId57"/>
    <p:sldId id="320" r:id="rId58"/>
    <p:sldId id="322" r:id="rId59"/>
    <p:sldId id="321" r:id="rId60"/>
    <p:sldId id="298" r:id="rId61"/>
    <p:sldId id="310" r:id="rId62"/>
    <p:sldId id="299" r:id="rId63"/>
    <p:sldId id="306" r:id="rId64"/>
    <p:sldId id="328" r:id="rId65"/>
    <p:sldId id="305" r:id="rId6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34" autoAdjust="0"/>
  </p:normalViewPr>
  <p:slideViewPr>
    <p:cSldViewPr snapToGrid="0" snapToObjects="1">
      <p:cViewPr varScale="1">
        <p:scale>
          <a:sx n="117" d="100"/>
          <a:sy n="117" d="100"/>
        </p:scale>
        <p:origin x="516" y="102"/>
      </p:cViewPr>
      <p:guideLst>
        <p:guide orient="horz" pos="1620"/>
        <p:guide pos="2880"/>
        <p:guide pos="5328"/>
        <p:guide pos="432"/>
        <p:guide orient="horz" pos="492"/>
        <p:guide orient="horz" pos="27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84748-8635-4274-9A4D-DA03003EB68D}" type="datetimeFigureOut">
              <a:rPr lang="en-US" smtClean="0"/>
              <a:t>3/25/2024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E8987-B1F8-41D0-BD99-87D3EF3732DF}" type="slidenum">
              <a:rPr lang="en-US" smtClean="0"/>
              <a:t>‹#›</a:t>
            </a:fld>
            <a:endParaRPr lang="en-US"/>
          </a:p>
        </p:txBody>
      </p:sp>
    </p:spTree>
    <p:extLst>
      <p:ext uri="{BB962C8B-B14F-4D97-AF65-F5344CB8AC3E}">
        <p14:creationId xmlns:p14="http://schemas.microsoft.com/office/powerpoint/2010/main" val="324883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eta.ngs.noaa.gov/GEOID/xGEOID2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a:t>
            </a:fld>
            <a:endParaRPr lang="en-US"/>
          </a:p>
        </p:txBody>
      </p:sp>
    </p:spTree>
    <p:extLst>
      <p:ext uri="{BB962C8B-B14F-4D97-AF65-F5344CB8AC3E}">
        <p14:creationId xmlns:p14="http://schemas.microsoft.com/office/powerpoint/2010/main" val="3736456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21</a:t>
            </a:fld>
            <a:endParaRPr lang="en-US"/>
          </a:p>
        </p:txBody>
      </p:sp>
    </p:spTree>
    <p:extLst>
      <p:ext uri="{BB962C8B-B14F-4D97-AF65-F5344CB8AC3E}">
        <p14:creationId xmlns:p14="http://schemas.microsoft.com/office/powerpoint/2010/main" val="3424309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22</a:t>
            </a:fld>
            <a:endParaRPr lang="en-US"/>
          </a:p>
        </p:txBody>
      </p:sp>
    </p:spTree>
    <p:extLst>
      <p:ext uri="{BB962C8B-B14F-4D97-AF65-F5344CB8AC3E}">
        <p14:creationId xmlns:p14="http://schemas.microsoft.com/office/powerpoint/2010/main" val="3573203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NSRS</a:t>
            </a:r>
            <a:r>
              <a:rPr lang="en-US" baseline="0" dirty="0"/>
              <a:t> Modernization Naming Conventions https://geodesy.noaa.gov/datums/newdatums/naming-convention.shtml</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23</a:t>
            </a:fld>
            <a:endParaRPr lang="en-US"/>
          </a:p>
        </p:txBody>
      </p:sp>
    </p:spTree>
    <p:extLst>
      <p:ext uri="{BB962C8B-B14F-4D97-AF65-F5344CB8AC3E}">
        <p14:creationId xmlns:p14="http://schemas.microsoft.com/office/powerpoint/2010/main" val="1085526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r>
              <a:rPr lang="en-US" dirty="0"/>
              <a:t>Experimental Geoid Models</a:t>
            </a:r>
          </a:p>
          <a:p>
            <a:r>
              <a:rPr lang="en-US" dirty="0">
                <a:hlinkClick r:id="rId3"/>
              </a:rPr>
              <a:t>https://beta.ngs.noaa.gov/GEOID/xGEOID20/</a:t>
            </a:r>
            <a:endParaRPr lang="en-US" dirty="0"/>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24</a:t>
            </a:fld>
            <a:endParaRPr lang="en-US"/>
          </a:p>
        </p:txBody>
      </p:sp>
    </p:spTree>
    <p:extLst>
      <p:ext uri="{BB962C8B-B14F-4D97-AF65-F5344CB8AC3E}">
        <p14:creationId xmlns:p14="http://schemas.microsoft.com/office/powerpoint/2010/main" val="1614935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25</a:t>
            </a:fld>
            <a:endParaRPr lang="en-US"/>
          </a:p>
        </p:txBody>
      </p:sp>
    </p:spTree>
    <p:extLst>
      <p:ext uri="{BB962C8B-B14F-4D97-AF65-F5344CB8AC3E}">
        <p14:creationId xmlns:p14="http://schemas.microsoft.com/office/powerpoint/2010/main" val="2744303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26</a:t>
            </a:fld>
            <a:endParaRPr lang="en-US"/>
          </a:p>
        </p:txBody>
      </p:sp>
    </p:spTree>
    <p:extLst>
      <p:ext uri="{BB962C8B-B14F-4D97-AF65-F5344CB8AC3E}">
        <p14:creationId xmlns:p14="http://schemas.microsoft.com/office/powerpoint/2010/main" val="3452057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r>
              <a:rPr lang="en-US" baseline="0" dirty="0"/>
              <a:t> Datums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27</a:t>
            </a:fld>
            <a:endParaRPr lang="en-US"/>
          </a:p>
        </p:txBody>
      </p:sp>
    </p:spTree>
    <p:extLst>
      <p:ext uri="{BB962C8B-B14F-4D97-AF65-F5344CB8AC3E}">
        <p14:creationId xmlns:p14="http://schemas.microsoft.com/office/powerpoint/2010/main" val="1310776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28</a:t>
            </a:fld>
            <a:endParaRPr lang="en-US"/>
          </a:p>
        </p:txBody>
      </p:sp>
    </p:spTree>
    <p:extLst>
      <p:ext uri="{BB962C8B-B14F-4D97-AF65-F5344CB8AC3E}">
        <p14:creationId xmlns:p14="http://schemas.microsoft.com/office/powerpoint/2010/main" val="1013090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29</a:t>
            </a:fld>
            <a:endParaRPr lang="en-US"/>
          </a:p>
        </p:txBody>
      </p:sp>
    </p:spTree>
    <p:extLst>
      <p:ext uri="{BB962C8B-B14F-4D97-AF65-F5344CB8AC3E}">
        <p14:creationId xmlns:p14="http://schemas.microsoft.com/office/powerpoint/2010/main" val="3614076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30</a:t>
            </a:fld>
            <a:endParaRPr lang="en-US"/>
          </a:p>
        </p:txBody>
      </p:sp>
    </p:spTree>
    <p:extLst>
      <p:ext uri="{BB962C8B-B14F-4D97-AF65-F5344CB8AC3E}">
        <p14:creationId xmlns:p14="http://schemas.microsoft.com/office/powerpoint/2010/main" val="828958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a:t>
            </a:fld>
            <a:endParaRPr lang="en-US"/>
          </a:p>
        </p:txBody>
      </p:sp>
    </p:spTree>
    <p:extLst>
      <p:ext uri="{BB962C8B-B14F-4D97-AF65-F5344CB8AC3E}">
        <p14:creationId xmlns:p14="http://schemas.microsoft.com/office/powerpoint/2010/main" val="844384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Hudson Bay Uplift article (GIA)</a:t>
            </a:r>
          </a:p>
          <a:p>
            <a:r>
              <a:rPr lang="en-US" dirty="0"/>
              <a:t>https://www.researchgate.net/figure/Contour-map-of-observed-CBN-vertical-rates-Preliminary-results-from-the-combination-of_fig3_286867540</a:t>
            </a:r>
          </a:p>
          <a:p>
            <a:endParaRPr lang="en-US" dirty="0"/>
          </a:p>
          <a:p>
            <a:endParaRPr lang="en-US" dirty="0"/>
          </a:p>
          <a:p>
            <a:r>
              <a:rPr lang="en-US"/>
              <a:t>Photo of San Joaquin Valley Subsidence to 1977</a:t>
            </a:r>
          </a:p>
          <a:p>
            <a:r>
              <a:rPr lang="en-US"/>
              <a:t>https://lh4.googleusercontent.com/ymKsoXwZEP4rk4F4GqPD5S9FyMO4d0mrfL2GiLI0mXe7djBwYH3t0-OwncYltY8OJNmYk0DKh4pOLqS9DGItCHK3i23maqpjdDDISQH5ux0uqDVbrEnWTnFLPb7Woe2cka61EXC6</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31</a:t>
            </a:fld>
            <a:endParaRPr lang="en-US"/>
          </a:p>
        </p:txBody>
      </p:sp>
    </p:spTree>
    <p:extLst>
      <p:ext uri="{BB962C8B-B14F-4D97-AF65-F5344CB8AC3E}">
        <p14:creationId xmlns:p14="http://schemas.microsoft.com/office/powerpoint/2010/main" val="659253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China Lake Earthquake</a:t>
            </a:r>
          </a:p>
          <a:p>
            <a:r>
              <a:rPr lang="en-US" dirty="0">
                <a:hlinkClick r:id="rId3"/>
              </a:rPr>
              <a:t>https://www.usgs.gov/news/update-magnitude-71-earthquake-southern-california?qt-news_science_products=7#qt-news_science_products</a:t>
            </a:r>
            <a:endParaRPr lang="en-US" dirty="0"/>
          </a:p>
          <a:p>
            <a:endParaRPr lang="en-US" dirty="0"/>
          </a:p>
          <a:p>
            <a:r>
              <a:rPr lang="en-US" dirty="0"/>
              <a:t>Puerto Rico Earthquake</a:t>
            </a:r>
          </a:p>
          <a:p>
            <a:r>
              <a:rPr lang="en-US" dirty="0">
                <a:hlinkClick r:id="rId4"/>
              </a:rPr>
              <a:t>https://cunycis.maps.arcgis.com/apps/webappviewer/index.html?id=5f516f41baa84f9ba9e8207c2005ee4d</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32</a:t>
            </a:fld>
            <a:endParaRPr lang="en-US"/>
          </a:p>
        </p:txBody>
      </p:sp>
    </p:spTree>
    <p:extLst>
      <p:ext uri="{BB962C8B-B14F-4D97-AF65-F5344CB8AC3E}">
        <p14:creationId xmlns:p14="http://schemas.microsoft.com/office/powerpoint/2010/main" val="251799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33</a:t>
            </a:fld>
            <a:endParaRPr lang="en-US"/>
          </a:p>
        </p:txBody>
      </p:sp>
    </p:spTree>
    <p:extLst>
      <p:ext uri="{BB962C8B-B14F-4D97-AF65-F5344CB8AC3E}">
        <p14:creationId xmlns:p14="http://schemas.microsoft.com/office/powerpoint/2010/main" val="780874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34</a:t>
            </a:fld>
            <a:endParaRPr lang="en-US"/>
          </a:p>
        </p:txBody>
      </p:sp>
    </p:spTree>
    <p:extLst>
      <p:ext uri="{BB962C8B-B14F-4D97-AF65-F5344CB8AC3E}">
        <p14:creationId xmlns:p14="http://schemas.microsoft.com/office/powerpoint/2010/main" val="1844372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35</a:t>
            </a:fld>
            <a:endParaRPr lang="en-US"/>
          </a:p>
        </p:txBody>
      </p:sp>
    </p:spTree>
    <p:extLst>
      <p:ext uri="{BB962C8B-B14F-4D97-AF65-F5344CB8AC3E}">
        <p14:creationId xmlns:p14="http://schemas.microsoft.com/office/powerpoint/2010/main" val="1896259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36</a:t>
            </a:fld>
            <a:endParaRPr lang="en-US"/>
          </a:p>
        </p:txBody>
      </p:sp>
    </p:spTree>
    <p:extLst>
      <p:ext uri="{BB962C8B-B14F-4D97-AF65-F5344CB8AC3E}">
        <p14:creationId xmlns:p14="http://schemas.microsoft.com/office/powerpoint/2010/main" val="1551402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37</a:t>
            </a:fld>
            <a:endParaRPr lang="en-US"/>
          </a:p>
        </p:txBody>
      </p:sp>
    </p:spTree>
    <p:extLst>
      <p:ext uri="{BB962C8B-B14F-4D97-AF65-F5344CB8AC3E}">
        <p14:creationId xmlns:p14="http://schemas.microsoft.com/office/powerpoint/2010/main" val="643771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38</a:t>
            </a:fld>
            <a:endParaRPr lang="en-US"/>
          </a:p>
        </p:txBody>
      </p:sp>
    </p:spTree>
    <p:extLst>
      <p:ext uri="{BB962C8B-B14F-4D97-AF65-F5344CB8AC3E}">
        <p14:creationId xmlns:p14="http://schemas.microsoft.com/office/powerpoint/2010/main" val="4229036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00000"/>
                </a:solidFill>
                <a:effectLst/>
                <a:latin typeface="arial" panose="020B0604020202020204" pitchFamily="34" charset="0"/>
              </a:rPr>
              <a:t>https://geodesy.noaa.gov/OPUS-Projects/OpusProjects.shtml</a:t>
            </a:r>
          </a:p>
          <a:p>
            <a:pPr algn="l">
              <a:buFont typeface="Arial" panose="020B0604020202020204" pitchFamily="34" charset="0"/>
              <a:buNone/>
            </a:pPr>
            <a:r>
              <a:rPr lang="en-US" b="0" i="0" dirty="0">
                <a:solidFill>
                  <a:srgbClr val="000000"/>
                </a:solidFill>
                <a:effectLst/>
                <a:latin typeface="arial" panose="020B0604020202020204" pitchFamily="34" charset="0"/>
              </a:rPr>
              <a:t>OPUS Projects provides simple management and processing tools for your survey projects involving multiple sites and multiple occupations. Advantages include:</a:t>
            </a:r>
          </a:p>
          <a:p>
            <a:pPr algn="l">
              <a:buFont typeface="Arial" panose="020B0604020202020204" pitchFamily="34" charset="0"/>
              <a:buChar char="•"/>
            </a:pPr>
            <a:r>
              <a:rPr lang="en-US" b="0" i="0" dirty="0">
                <a:solidFill>
                  <a:srgbClr val="000000"/>
                </a:solidFill>
                <a:effectLst/>
                <a:latin typeface="arial" panose="020B0604020202020204" pitchFamily="34" charset="0"/>
              </a:rPr>
              <a:t>Customizable data processing via the PAGES software suite</a:t>
            </a:r>
          </a:p>
          <a:p>
            <a:pPr algn="l">
              <a:buFont typeface="Arial" panose="020B0604020202020204" pitchFamily="34" charset="0"/>
              <a:buChar char="•"/>
            </a:pPr>
            <a:r>
              <a:rPr lang="en-US" b="0" i="0" dirty="0">
                <a:solidFill>
                  <a:srgbClr val="000000"/>
                </a:solidFill>
                <a:effectLst/>
                <a:latin typeface="arial" panose="020B0604020202020204" pitchFamily="34" charset="0"/>
              </a:rPr>
              <a:t>Visualization and management aids</a:t>
            </a:r>
          </a:p>
          <a:p>
            <a:pPr algn="l">
              <a:buFont typeface="Arial" panose="020B0604020202020204" pitchFamily="34" charset="0"/>
              <a:buChar char="•"/>
            </a:pPr>
            <a:r>
              <a:rPr lang="en-US" b="0" i="0" dirty="0">
                <a:solidFill>
                  <a:srgbClr val="000000"/>
                </a:solidFill>
                <a:effectLst/>
                <a:latin typeface="arial" panose="020B0604020202020204" pitchFamily="34" charset="0"/>
              </a:rPr>
              <a:t>Adjustments tied to the National Spatial Reference System</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39</a:t>
            </a:fld>
            <a:endParaRPr lang="en-US"/>
          </a:p>
        </p:txBody>
      </p:sp>
    </p:spTree>
    <p:extLst>
      <p:ext uri="{BB962C8B-B14F-4D97-AF65-F5344CB8AC3E}">
        <p14:creationId xmlns:p14="http://schemas.microsoft.com/office/powerpoint/2010/main" val="2492075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00000"/>
                </a:solidFill>
                <a:effectLst/>
                <a:latin typeface="arial" panose="020B0604020202020204" pitchFamily="34" charset="0"/>
              </a:rPr>
              <a:t>https://geodesy.noaa.gov/OPUS-Projects/OpusProjects.shtml</a:t>
            </a:r>
          </a:p>
          <a:p>
            <a:pPr algn="l">
              <a:buFont typeface="Arial" panose="020B0604020202020204" pitchFamily="34" charset="0"/>
              <a:buNone/>
            </a:pPr>
            <a:r>
              <a:rPr lang="en-US" b="0" i="0" dirty="0">
                <a:solidFill>
                  <a:srgbClr val="000000"/>
                </a:solidFill>
                <a:effectLst/>
                <a:latin typeface="arial" panose="020B0604020202020204" pitchFamily="34" charset="0"/>
              </a:rPr>
              <a:t>OPUS Projects provides simple management and processing tools for your survey projects involving multiple sites and multiple occupations. Advantages include:</a:t>
            </a:r>
          </a:p>
          <a:p>
            <a:pPr algn="l">
              <a:buFont typeface="Arial" panose="020B0604020202020204" pitchFamily="34" charset="0"/>
              <a:buChar char="•"/>
            </a:pPr>
            <a:r>
              <a:rPr lang="en-US" b="0" i="0" dirty="0">
                <a:solidFill>
                  <a:srgbClr val="000000"/>
                </a:solidFill>
                <a:effectLst/>
                <a:latin typeface="arial" panose="020B0604020202020204" pitchFamily="34" charset="0"/>
              </a:rPr>
              <a:t>Customizable data processing via the PAGES software suite</a:t>
            </a:r>
          </a:p>
          <a:p>
            <a:pPr algn="l">
              <a:buFont typeface="Arial" panose="020B0604020202020204" pitchFamily="34" charset="0"/>
              <a:buChar char="•"/>
            </a:pPr>
            <a:r>
              <a:rPr lang="en-US" b="0" i="0" dirty="0">
                <a:solidFill>
                  <a:srgbClr val="000000"/>
                </a:solidFill>
                <a:effectLst/>
                <a:latin typeface="arial" panose="020B0604020202020204" pitchFamily="34" charset="0"/>
              </a:rPr>
              <a:t>Visualization and management aids</a:t>
            </a:r>
          </a:p>
          <a:p>
            <a:pPr algn="l">
              <a:buFont typeface="Arial" panose="020B0604020202020204" pitchFamily="34" charset="0"/>
              <a:buChar char="•"/>
            </a:pPr>
            <a:r>
              <a:rPr lang="en-US" b="0" i="0" dirty="0">
                <a:solidFill>
                  <a:srgbClr val="000000"/>
                </a:solidFill>
                <a:effectLst/>
                <a:latin typeface="arial" panose="020B0604020202020204" pitchFamily="34" charset="0"/>
              </a:rPr>
              <a:t>Adjustments tied to the National Spatial Reference System</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40</a:t>
            </a:fld>
            <a:endParaRPr lang="en-US"/>
          </a:p>
        </p:txBody>
      </p:sp>
    </p:spTree>
    <p:extLst>
      <p:ext uri="{BB962C8B-B14F-4D97-AF65-F5344CB8AC3E}">
        <p14:creationId xmlns:p14="http://schemas.microsoft.com/office/powerpoint/2010/main" val="1710927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a:t>
            </a:fld>
            <a:endParaRPr lang="en-US"/>
          </a:p>
        </p:txBody>
      </p:sp>
    </p:spTree>
    <p:extLst>
      <p:ext uri="{BB962C8B-B14F-4D97-AF65-F5344CB8AC3E}">
        <p14:creationId xmlns:p14="http://schemas.microsoft.com/office/powerpoint/2010/main" val="27751164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00000"/>
                </a:solidFill>
                <a:effectLst/>
                <a:latin typeface="arial" panose="020B0604020202020204" pitchFamily="34" charset="0"/>
              </a:rPr>
              <a:t>https://geodesy.noaa.gov/OPUS-Projects/OpusProjects.shtml</a:t>
            </a:r>
          </a:p>
          <a:p>
            <a:pPr algn="l">
              <a:buFont typeface="Arial" panose="020B0604020202020204" pitchFamily="34" charset="0"/>
              <a:buNone/>
            </a:pPr>
            <a:r>
              <a:rPr lang="en-US" b="0" i="0" dirty="0">
                <a:solidFill>
                  <a:srgbClr val="000000"/>
                </a:solidFill>
                <a:effectLst/>
                <a:latin typeface="arial" panose="020B0604020202020204" pitchFamily="34" charset="0"/>
              </a:rPr>
              <a:t>OPUS Projects provides simple management and processing tools for your survey projects involving multiple sites and multiple occupations. Advantages include:</a:t>
            </a:r>
          </a:p>
          <a:p>
            <a:pPr algn="l">
              <a:buFont typeface="Arial" panose="020B0604020202020204" pitchFamily="34" charset="0"/>
              <a:buChar char="•"/>
            </a:pPr>
            <a:r>
              <a:rPr lang="en-US" b="0" i="0" dirty="0">
                <a:solidFill>
                  <a:srgbClr val="000000"/>
                </a:solidFill>
                <a:effectLst/>
                <a:latin typeface="arial" panose="020B0604020202020204" pitchFamily="34" charset="0"/>
              </a:rPr>
              <a:t>Customizable data processing via the PAGES software suite</a:t>
            </a:r>
          </a:p>
          <a:p>
            <a:pPr algn="l">
              <a:buFont typeface="Arial" panose="020B0604020202020204" pitchFamily="34" charset="0"/>
              <a:buChar char="•"/>
            </a:pPr>
            <a:r>
              <a:rPr lang="en-US" b="0" i="0" dirty="0">
                <a:solidFill>
                  <a:srgbClr val="000000"/>
                </a:solidFill>
                <a:effectLst/>
                <a:latin typeface="arial" panose="020B0604020202020204" pitchFamily="34" charset="0"/>
              </a:rPr>
              <a:t>Visualization and management aids</a:t>
            </a:r>
          </a:p>
          <a:p>
            <a:pPr algn="l">
              <a:buFont typeface="Arial" panose="020B0604020202020204" pitchFamily="34" charset="0"/>
              <a:buChar char="•"/>
            </a:pPr>
            <a:r>
              <a:rPr lang="en-US" b="0" i="0" dirty="0">
                <a:solidFill>
                  <a:srgbClr val="000000"/>
                </a:solidFill>
                <a:effectLst/>
                <a:latin typeface="arial" panose="020B0604020202020204" pitchFamily="34" charset="0"/>
              </a:rPr>
              <a:t>Adjustments tied to the National Spatial Reference System</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41</a:t>
            </a:fld>
            <a:endParaRPr lang="en-US"/>
          </a:p>
        </p:txBody>
      </p:sp>
    </p:spTree>
    <p:extLst>
      <p:ext uri="{BB962C8B-B14F-4D97-AF65-F5344CB8AC3E}">
        <p14:creationId xmlns:p14="http://schemas.microsoft.com/office/powerpoint/2010/main" val="2681107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00000"/>
                </a:solidFill>
                <a:effectLst/>
                <a:latin typeface="arial" panose="020B0604020202020204" pitchFamily="34" charset="0"/>
              </a:rPr>
              <a:t>https://geodesy.noaa.gov/OPUS-Projects/OpusProjects.shtml</a:t>
            </a:r>
          </a:p>
          <a:p>
            <a:pPr algn="l">
              <a:buFont typeface="Arial" panose="020B0604020202020204" pitchFamily="34" charset="0"/>
              <a:buNone/>
            </a:pPr>
            <a:r>
              <a:rPr lang="en-US" b="0" i="0" dirty="0">
                <a:solidFill>
                  <a:srgbClr val="000000"/>
                </a:solidFill>
                <a:effectLst/>
                <a:latin typeface="arial" panose="020B0604020202020204" pitchFamily="34" charset="0"/>
              </a:rPr>
              <a:t>OPUS Projects provides simple management and processing tools for your survey projects involving multiple sites and multiple occupations. Advantages include:</a:t>
            </a:r>
          </a:p>
          <a:p>
            <a:pPr algn="l">
              <a:buFont typeface="Arial" panose="020B0604020202020204" pitchFamily="34" charset="0"/>
              <a:buChar char="•"/>
            </a:pPr>
            <a:r>
              <a:rPr lang="en-US" b="0" i="0" dirty="0">
                <a:solidFill>
                  <a:srgbClr val="000000"/>
                </a:solidFill>
                <a:effectLst/>
                <a:latin typeface="arial" panose="020B0604020202020204" pitchFamily="34" charset="0"/>
              </a:rPr>
              <a:t>Customizable data processing via the PAGES software suite</a:t>
            </a:r>
          </a:p>
          <a:p>
            <a:pPr algn="l">
              <a:buFont typeface="Arial" panose="020B0604020202020204" pitchFamily="34" charset="0"/>
              <a:buChar char="•"/>
            </a:pPr>
            <a:r>
              <a:rPr lang="en-US" b="0" i="0" dirty="0">
                <a:solidFill>
                  <a:srgbClr val="000000"/>
                </a:solidFill>
                <a:effectLst/>
                <a:latin typeface="arial" panose="020B0604020202020204" pitchFamily="34" charset="0"/>
              </a:rPr>
              <a:t>Visualization and management aids</a:t>
            </a:r>
          </a:p>
          <a:p>
            <a:pPr algn="l">
              <a:buFont typeface="Arial" panose="020B0604020202020204" pitchFamily="34" charset="0"/>
              <a:buChar char="•"/>
            </a:pPr>
            <a:r>
              <a:rPr lang="en-US" b="0" i="0" dirty="0">
                <a:solidFill>
                  <a:srgbClr val="000000"/>
                </a:solidFill>
                <a:effectLst/>
                <a:latin typeface="arial" panose="020B0604020202020204" pitchFamily="34" charset="0"/>
              </a:rPr>
              <a:t>Adjustments tied to the National Spatial Reference System</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42</a:t>
            </a:fld>
            <a:endParaRPr lang="en-US"/>
          </a:p>
        </p:txBody>
      </p:sp>
    </p:spTree>
    <p:extLst>
      <p:ext uri="{BB962C8B-B14F-4D97-AF65-F5344CB8AC3E}">
        <p14:creationId xmlns:p14="http://schemas.microsoft.com/office/powerpoint/2010/main" val="246168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00000"/>
                </a:solidFill>
                <a:effectLst/>
                <a:latin typeface="arial" panose="020B0604020202020204" pitchFamily="34" charset="0"/>
              </a:rPr>
              <a:t>https://geodesy.noaa.gov/OPUS-Projects/OpusProjects.shtml</a:t>
            </a:r>
          </a:p>
          <a:p>
            <a:pPr algn="l">
              <a:buFont typeface="Arial" panose="020B0604020202020204" pitchFamily="34" charset="0"/>
              <a:buNone/>
            </a:pPr>
            <a:r>
              <a:rPr lang="en-US" b="0" i="0" dirty="0">
                <a:solidFill>
                  <a:srgbClr val="000000"/>
                </a:solidFill>
                <a:effectLst/>
                <a:latin typeface="arial" panose="020B0604020202020204" pitchFamily="34" charset="0"/>
              </a:rPr>
              <a:t>OPUS Projects provides simple management and processing tools for your survey projects involving multiple sites and multiple occupations. Advantages include:</a:t>
            </a:r>
          </a:p>
          <a:p>
            <a:pPr algn="l">
              <a:buFont typeface="Arial" panose="020B0604020202020204" pitchFamily="34" charset="0"/>
              <a:buChar char="•"/>
            </a:pPr>
            <a:r>
              <a:rPr lang="en-US" b="0" i="0" dirty="0">
                <a:solidFill>
                  <a:srgbClr val="000000"/>
                </a:solidFill>
                <a:effectLst/>
                <a:latin typeface="arial" panose="020B0604020202020204" pitchFamily="34" charset="0"/>
              </a:rPr>
              <a:t>Customizable data processing via the PAGES software suite</a:t>
            </a:r>
          </a:p>
          <a:p>
            <a:pPr algn="l">
              <a:buFont typeface="Arial" panose="020B0604020202020204" pitchFamily="34" charset="0"/>
              <a:buChar char="•"/>
            </a:pPr>
            <a:r>
              <a:rPr lang="en-US" b="0" i="0" dirty="0">
                <a:solidFill>
                  <a:srgbClr val="000000"/>
                </a:solidFill>
                <a:effectLst/>
                <a:latin typeface="arial" panose="020B0604020202020204" pitchFamily="34" charset="0"/>
              </a:rPr>
              <a:t>Visualization and management aids</a:t>
            </a:r>
          </a:p>
          <a:p>
            <a:pPr algn="l">
              <a:buFont typeface="Arial" panose="020B0604020202020204" pitchFamily="34" charset="0"/>
              <a:buChar char="•"/>
            </a:pPr>
            <a:r>
              <a:rPr lang="en-US" b="0" i="0" dirty="0">
                <a:solidFill>
                  <a:srgbClr val="000000"/>
                </a:solidFill>
                <a:effectLst/>
                <a:latin typeface="arial" panose="020B0604020202020204" pitchFamily="34" charset="0"/>
              </a:rPr>
              <a:t>Adjustments tied to the National Spatial Reference System</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43</a:t>
            </a:fld>
            <a:endParaRPr lang="en-US"/>
          </a:p>
        </p:txBody>
      </p:sp>
    </p:spTree>
    <p:extLst>
      <p:ext uri="{BB962C8B-B14F-4D97-AF65-F5344CB8AC3E}">
        <p14:creationId xmlns:p14="http://schemas.microsoft.com/office/powerpoint/2010/main" val="999102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44</a:t>
            </a:fld>
            <a:endParaRPr lang="en-US"/>
          </a:p>
        </p:txBody>
      </p:sp>
    </p:spTree>
    <p:extLst>
      <p:ext uri="{BB962C8B-B14F-4D97-AF65-F5344CB8AC3E}">
        <p14:creationId xmlns:p14="http://schemas.microsoft.com/office/powerpoint/2010/main" val="1871818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45</a:t>
            </a:fld>
            <a:endParaRPr lang="en-US"/>
          </a:p>
        </p:txBody>
      </p:sp>
    </p:spTree>
    <p:extLst>
      <p:ext uri="{BB962C8B-B14F-4D97-AF65-F5344CB8AC3E}">
        <p14:creationId xmlns:p14="http://schemas.microsoft.com/office/powerpoint/2010/main" val="1548821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46</a:t>
            </a:fld>
            <a:endParaRPr lang="en-US"/>
          </a:p>
        </p:txBody>
      </p:sp>
    </p:spTree>
    <p:extLst>
      <p:ext uri="{BB962C8B-B14F-4D97-AF65-F5344CB8AC3E}">
        <p14:creationId xmlns:p14="http://schemas.microsoft.com/office/powerpoint/2010/main" val="2818841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47</a:t>
            </a:fld>
            <a:endParaRPr lang="en-US"/>
          </a:p>
        </p:txBody>
      </p:sp>
    </p:spTree>
    <p:extLst>
      <p:ext uri="{BB962C8B-B14F-4D97-AF65-F5344CB8AC3E}">
        <p14:creationId xmlns:p14="http://schemas.microsoft.com/office/powerpoint/2010/main" val="3574898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48</a:t>
            </a:fld>
            <a:endParaRPr lang="en-US"/>
          </a:p>
        </p:txBody>
      </p:sp>
    </p:spTree>
    <p:extLst>
      <p:ext uri="{BB962C8B-B14F-4D97-AF65-F5344CB8AC3E}">
        <p14:creationId xmlns:p14="http://schemas.microsoft.com/office/powerpoint/2010/main" val="2483177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49</a:t>
            </a:fld>
            <a:endParaRPr lang="en-US"/>
          </a:p>
        </p:txBody>
      </p:sp>
    </p:spTree>
    <p:extLst>
      <p:ext uri="{BB962C8B-B14F-4D97-AF65-F5344CB8AC3E}">
        <p14:creationId xmlns:p14="http://schemas.microsoft.com/office/powerpoint/2010/main" val="6053190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50</a:t>
            </a:fld>
            <a:endParaRPr lang="en-US"/>
          </a:p>
        </p:txBody>
      </p:sp>
    </p:spTree>
    <p:extLst>
      <p:ext uri="{BB962C8B-B14F-4D97-AF65-F5344CB8AC3E}">
        <p14:creationId xmlns:p14="http://schemas.microsoft.com/office/powerpoint/2010/main" val="272109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dirty="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a:p>
          <a:p>
            <a:pPr eaLnBrk="1" hangingPunct="1">
              <a:spcBef>
                <a:spcPct val="0"/>
              </a:spcBef>
              <a:defRPr/>
            </a:pPr>
            <a:r>
              <a:rPr lang="en-US" altLang="en-US" dirty="0"/>
              <a:t>We began on a mission established by Thomas Jefferson in 1807 to conduct a “Survey of the Coast” (as the United States Coast Survey). </a:t>
            </a:r>
          </a:p>
          <a:p>
            <a:pPr eaLnBrk="1" hangingPunct="1">
              <a:spcBef>
                <a:spcPct val="0"/>
              </a:spcBef>
              <a:defRPr/>
            </a:pPr>
            <a:endParaRPr lang="en-US" altLang="en-US" dirty="0"/>
          </a:p>
          <a:p>
            <a:pPr eaLnBrk="1" hangingPunct="1">
              <a:spcBef>
                <a:spcPct val="0"/>
              </a:spcBef>
              <a:defRPr/>
            </a:pPr>
            <a:r>
              <a:rPr lang="en-US" altLang="en-US" dirty="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a:p>
          <a:p>
            <a:pPr eaLnBrk="1" hangingPunct="1">
              <a:spcBef>
                <a:spcPct val="0"/>
              </a:spcBef>
              <a:defRPr/>
            </a:pPr>
            <a:r>
              <a:rPr lang="en-US" altLang="en-US" dirty="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9</a:t>
            </a:fld>
            <a:endParaRPr lang="en-US"/>
          </a:p>
        </p:txBody>
      </p:sp>
    </p:spTree>
    <p:extLst>
      <p:ext uri="{BB962C8B-B14F-4D97-AF65-F5344CB8AC3E}">
        <p14:creationId xmlns:p14="http://schemas.microsoft.com/office/powerpoint/2010/main" val="38751855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51</a:t>
            </a:fld>
            <a:endParaRPr lang="en-US"/>
          </a:p>
        </p:txBody>
      </p:sp>
    </p:spTree>
    <p:extLst>
      <p:ext uri="{BB962C8B-B14F-4D97-AF65-F5344CB8AC3E}">
        <p14:creationId xmlns:p14="http://schemas.microsoft.com/office/powerpoint/2010/main" val="83104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52</a:t>
            </a:fld>
            <a:endParaRPr lang="en-US"/>
          </a:p>
        </p:txBody>
      </p:sp>
    </p:spTree>
    <p:extLst>
      <p:ext uri="{BB962C8B-B14F-4D97-AF65-F5344CB8AC3E}">
        <p14:creationId xmlns:p14="http://schemas.microsoft.com/office/powerpoint/2010/main" val="20849258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53</a:t>
            </a:fld>
            <a:endParaRPr lang="en-US"/>
          </a:p>
        </p:txBody>
      </p:sp>
    </p:spTree>
    <p:extLst>
      <p:ext uri="{BB962C8B-B14F-4D97-AF65-F5344CB8AC3E}">
        <p14:creationId xmlns:p14="http://schemas.microsoft.com/office/powerpoint/2010/main" val="15035769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54</a:t>
            </a:fld>
            <a:endParaRPr lang="en-US"/>
          </a:p>
        </p:txBody>
      </p:sp>
    </p:spTree>
    <p:extLst>
      <p:ext uri="{BB962C8B-B14F-4D97-AF65-F5344CB8AC3E}">
        <p14:creationId xmlns:p14="http://schemas.microsoft.com/office/powerpoint/2010/main" val="35573262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55</a:t>
            </a:fld>
            <a:endParaRPr lang="en-US"/>
          </a:p>
        </p:txBody>
      </p:sp>
    </p:spTree>
    <p:extLst>
      <p:ext uri="{BB962C8B-B14F-4D97-AF65-F5344CB8AC3E}">
        <p14:creationId xmlns:p14="http://schemas.microsoft.com/office/powerpoint/2010/main" val="24381196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56</a:t>
            </a:fld>
            <a:endParaRPr lang="en-US"/>
          </a:p>
        </p:txBody>
      </p:sp>
    </p:spTree>
    <p:extLst>
      <p:ext uri="{BB962C8B-B14F-4D97-AF65-F5344CB8AC3E}">
        <p14:creationId xmlns:p14="http://schemas.microsoft.com/office/powerpoint/2010/main" val="15839858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57</a:t>
            </a:fld>
            <a:endParaRPr lang="en-US"/>
          </a:p>
        </p:txBody>
      </p:sp>
    </p:spTree>
    <p:extLst>
      <p:ext uri="{BB962C8B-B14F-4D97-AF65-F5344CB8AC3E}">
        <p14:creationId xmlns:p14="http://schemas.microsoft.com/office/powerpoint/2010/main" val="39536345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58</a:t>
            </a:fld>
            <a:endParaRPr lang="en-US"/>
          </a:p>
        </p:txBody>
      </p:sp>
    </p:spTree>
    <p:extLst>
      <p:ext uri="{BB962C8B-B14F-4D97-AF65-F5344CB8AC3E}">
        <p14:creationId xmlns:p14="http://schemas.microsoft.com/office/powerpoint/2010/main" val="33287335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59</a:t>
            </a:fld>
            <a:endParaRPr lang="en-US"/>
          </a:p>
        </p:txBody>
      </p:sp>
    </p:spTree>
    <p:extLst>
      <p:ext uri="{BB962C8B-B14F-4D97-AF65-F5344CB8AC3E}">
        <p14:creationId xmlns:p14="http://schemas.microsoft.com/office/powerpoint/2010/main" val="40564099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60</a:t>
            </a:fld>
            <a:endParaRPr lang="en-US"/>
          </a:p>
        </p:txBody>
      </p:sp>
    </p:spTree>
    <p:extLst>
      <p:ext uri="{BB962C8B-B14F-4D97-AF65-F5344CB8AC3E}">
        <p14:creationId xmlns:p14="http://schemas.microsoft.com/office/powerpoint/2010/main" val="2889353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10</a:t>
            </a:fld>
            <a:endParaRPr lang="en-US"/>
          </a:p>
        </p:txBody>
      </p:sp>
    </p:spTree>
    <p:extLst>
      <p:ext uri="{BB962C8B-B14F-4D97-AF65-F5344CB8AC3E}">
        <p14:creationId xmlns:p14="http://schemas.microsoft.com/office/powerpoint/2010/main" val="38591387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61</a:t>
            </a:fld>
            <a:endParaRPr lang="en-US"/>
          </a:p>
        </p:txBody>
      </p:sp>
    </p:spTree>
    <p:extLst>
      <p:ext uri="{BB962C8B-B14F-4D97-AF65-F5344CB8AC3E}">
        <p14:creationId xmlns:p14="http://schemas.microsoft.com/office/powerpoint/2010/main" val="6759109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62</a:t>
            </a:fld>
            <a:endParaRPr lang="en-US"/>
          </a:p>
        </p:txBody>
      </p:sp>
    </p:spTree>
    <p:extLst>
      <p:ext uri="{BB962C8B-B14F-4D97-AF65-F5344CB8AC3E}">
        <p14:creationId xmlns:p14="http://schemas.microsoft.com/office/powerpoint/2010/main" val="3778973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https://geodesy.noaa.gov/datasheets/passive-marks/index.html</a:t>
            </a:r>
          </a:p>
        </p:txBody>
      </p:sp>
      <p:sp>
        <p:nvSpPr>
          <p:cNvPr id="4" name="Slide Number Placeholder 3"/>
          <p:cNvSpPr>
            <a:spLocks noGrp="1"/>
          </p:cNvSpPr>
          <p:nvPr>
            <p:ph type="sldNum" sz="quarter" idx="5"/>
          </p:nvPr>
        </p:nvSpPr>
        <p:spPr/>
        <p:txBody>
          <a:bodyPr/>
          <a:lstStyle/>
          <a:p>
            <a:fld id="{710E8987-B1F8-41D0-BD99-87D3EF3732DF}" type="slidenum">
              <a:rPr lang="en-US" smtClean="0"/>
              <a:t>63</a:t>
            </a:fld>
            <a:endParaRPr lang="en-US"/>
          </a:p>
        </p:txBody>
      </p:sp>
    </p:spTree>
    <p:extLst>
      <p:ext uri="{BB962C8B-B14F-4D97-AF65-F5344CB8AC3E}">
        <p14:creationId xmlns:p14="http://schemas.microsoft.com/office/powerpoint/2010/main" val="17826864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64</a:t>
            </a:fld>
            <a:endParaRPr lang="en-US"/>
          </a:p>
        </p:txBody>
      </p:sp>
    </p:spTree>
    <p:extLst>
      <p:ext uri="{BB962C8B-B14F-4D97-AF65-F5344CB8AC3E}">
        <p14:creationId xmlns:p14="http://schemas.microsoft.com/office/powerpoint/2010/main" val="1316202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65</a:t>
            </a:fld>
            <a:endParaRPr lang="en-US"/>
          </a:p>
        </p:txBody>
      </p:sp>
    </p:spTree>
    <p:extLst>
      <p:ext uri="{BB962C8B-B14F-4D97-AF65-F5344CB8AC3E}">
        <p14:creationId xmlns:p14="http://schemas.microsoft.com/office/powerpoint/2010/main" val="2498594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(orthometric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16</a:t>
            </a:fld>
            <a:endParaRPr lang="en-US"/>
          </a:p>
        </p:txBody>
      </p:sp>
    </p:spTree>
    <p:extLst>
      <p:ext uri="{BB962C8B-B14F-4D97-AF65-F5344CB8AC3E}">
        <p14:creationId xmlns:p14="http://schemas.microsoft.com/office/powerpoint/2010/main" val="3486196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Galileo graphic</a:t>
            </a:r>
            <a:r>
              <a:rPr lang="en-US" sz="1200" b="0" i="0" u="none" strike="noStrike" baseline="0" dirty="0">
                <a:effectLst/>
                <a:latin typeface="+mj-lt"/>
                <a:ea typeface="+mj-ea"/>
                <a:cs typeface="+mj-cs"/>
                <a:sym typeface="Calibri"/>
              </a:rPr>
              <a:t> https://commons.wikimedia.org/wiki/File:GalilEXP.jpg</a:t>
            </a:r>
            <a:endParaRPr lang="en-US" sz="1200" b="0" i="0" u="none" strike="noStrike" dirty="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Spacetime curvature</a:t>
            </a:r>
            <a:r>
              <a:rPr lang="en-US" sz="1200" b="0" i="0" u="none" strike="noStrike" baseline="0" dirty="0">
                <a:effectLst/>
                <a:latin typeface="+mj-lt"/>
                <a:ea typeface="+mj-ea"/>
                <a:cs typeface="+mj-cs"/>
                <a:sym typeface="Calibri"/>
              </a:rPr>
              <a:t> graphic https://www.nasa.gov/mission_pages/gpb/gpb_012.html</a:t>
            </a:r>
            <a:endParaRPr lang="en-US" sz="1200" b="0" i="0" u="none" strike="noStrike" dirty="0">
              <a:effectLst/>
              <a:latin typeface="+mj-lt"/>
              <a:ea typeface="+mj-ea"/>
              <a:cs typeface="+mj-cs"/>
              <a:sym typeface="Calibri"/>
            </a:endParaRPr>
          </a:p>
          <a:p>
            <a:pPr rtl="0"/>
            <a:endParaRPr lang="en-US" sz="1200" b="0" i="0" u="none" strike="noStrike" dirty="0">
              <a:effectLst/>
              <a:latin typeface="+mj-lt"/>
              <a:ea typeface="+mj-ea"/>
              <a:cs typeface="+mj-cs"/>
              <a:sym typeface="Calibri"/>
            </a:endParaRPr>
          </a:p>
          <a:p>
            <a:pPr rtl="0"/>
            <a:r>
              <a:rPr lang="en-US" sz="1200" b="0" i="0" u="none" strike="noStrike" dirty="0">
                <a:effectLst/>
                <a:latin typeface="+mj-lt"/>
                <a:ea typeface="+mj-ea"/>
                <a:cs typeface="+mj-cs"/>
                <a:sym typeface="Calibri"/>
              </a:rPr>
              <a:t>Aristotle (384–322 </a:t>
            </a:r>
            <a:r>
              <a:rPr lang="en-US" sz="1200" b="0" i="0" u="sng" strike="noStrike" dirty="0">
                <a:effectLst/>
                <a:latin typeface="+mj-lt"/>
                <a:ea typeface="+mj-ea"/>
                <a:cs typeface="+mj-cs"/>
                <a:sym typeface="Calibri"/>
                <a:hlinkClick r:id="rId3"/>
              </a:rPr>
              <a:t>BCE</a:t>
            </a:r>
            <a:r>
              <a:rPr lang="en-US" sz="1200" b="0" i="0" u="none" strike="noStrike" dirty="0">
                <a:effectLst/>
                <a:latin typeface="+mj-lt"/>
                <a:ea typeface="+mj-ea"/>
                <a:cs typeface="+mj-cs"/>
                <a:sym typeface="Calibri"/>
              </a:rPr>
              <a:t>)</a:t>
            </a:r>
            <a:endParaRPr lang="en-US" b="0" dirty="0">
              <a:effectLst/>
            </a:endParaRPr>
          </a:p>
          <a:p>
            <a:pPr rtl="0"/>
            <a:r>
              <a:rPr lang="en-US" sz="1200" b="0" i="0" u="none" strike="noStrike" dirty="0">
                <a:effectLst/>
                <a:latin typeface="+mj-lt"/>
                <a:ea typeface="+mj-ea"/>
                <a:cs typeface="+mj-cs"/>
                <a:sym typeface="Calibri"/>
              </a:rPr>
              <a:t>Objects fall at a speed proportional to their mass.</a:t>
            </a:r>
            <a:endParaRPr lang="en-US" b="0" dirty="0">
              <a:effectLst/>
            </a:endParaRPr>
          </a:p>
          <a:p>
            <a:pPr rtl="0"/>
            <a:r>
              <a:rPr lang="en-US" sz="1200" b="0" i="0" u="none" strike="noStrike" dirty="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a:effectLst/>
                <a:latin typeface="+mj-lt"/>
                <a:ea typeface="+mj-ea"/>
                <a:cs typeface="+mj-cs"/>
                <a:sym typeface="Calibri"/>
                <a:hlinkClick r:id="rId4"/>
              </a:rPr>
              <a:t>geocentric</a:t>
            </a:r>
            <a:r>
              <a:rPr lang="en-US" sz="1200" b="0" i="0" u="none" strike="noStrike" dirty="0">
                <a:effectLst/>
                <a:latin typeface="+mj-lt"/>
                <a:ea typeface="+mj-ea"/>
                <a:cs typeface="+mj-cs"/>
                <a:sym typeface="Calibri"/>
              </a:rPr>
              <a:t>) universe;</a:t>
            </a:r>
            <a:endParaRPr lang="en-US" b="0" dirty="0">
              <a:effectLst/>
            </a:endParaRPr>
          </a:p>
          <a:p>
            <a:pPr rtl="0"/>
            <a:br>
              <a:rPr lang="en-US" b="0" dirty="0">
                <a:effectLst/>
              </a:rPr>
            </a:br>
            <a:r>
              <a:rPr lang="en-US" sz="1200" b="0" i="0" u="none" strike="noStrike" dirty="0">
                <a:effectLst/>
                <a:latin typeface="+mj-lt"/>
                <a:ea typeface="+mj-ea"/>
                <a:cs typeface="+mj-cs"/>
                <a:sym typeface="Calibri"/>
              </a:rPr>
              <a:t>al-</a:t>
            </a:r>
            <a:r>
              <a:rPr lang="en-US" sz="1200" b="0" i="0" u="none" strike="noStrike" dirty="0" err="1">
                <a:effectLst/>
                <a:latin typeface="+mj-lt"/>
                <a:ea typeface="+mj-ea"/>
                <a:cs typeface="+mj-cs"/>
                <a:sym typeface="Calibri"/>
              </a:rPr>
              <a:t>Khazini</a:t>
            </a:r>
            <a:r>
              <a:rPr lang="en-US" sz="1200" b="0" i="0" u="none" strike="noStrike" dirty="0">
                <a:effectLst/>
                <a:latin typeface="+mj-lt"/>
                <a:ea typeface="+mj-ea"/>
                <a:cs typeface="+mj-cs"/>
                <a:sym typeface="Calibri"/>
              </a:rPr>
              <a:t> (11th to 12th centuries)</a:t>
            </a:r>
            <a:endParaRPr lang="en-US" b="0" dirty="0">
              <a:effectLst/>
            </a:endParaRPr>
          </a:p>
          <a:p>
            <a:pPr rtl="0"/>
            <a:r>
              <a:rPr lang="en-US" sz="1200" b="0" i="0" u="none" strike="noStrike" dirty="0">
                <a:effectLst/>
                <a:latin typeface="+mj-lt"/>
                <a:ea typeface="+mj-ea"/>
                <a:cs typeface="+mj-cs"/>
                <a:sym typeface="Calibri"/>
              </a:rPr>
              <a:t>In 1121, </a:t>
            </a:r>
            <a:r>
              <a:rPr lang="en-US" sz="1200" b="0" i="0" u="sng" strike="noStrike" dirty="0">
                <a:effectLst/>
                <a:latin typeface="+mj-lt"/>
                <a:ea typeface="+mj-ea"/>
                <a:cs typeface="+mj-cs"/>
                <a:sym typeface="Calibri"/>
                <a:hlinkClick r:id="rId5"/>
              </a:rPr>
              <a:t>al-</a:t>
            </a:r>
            <a:r>
              <a:rPr lang="en-US" sz="1200" b="0" i="0" u="sng" strike="noStrike" dirty="0" err="1">
                <a:effectLst/>
                <a:latin typeface="+mj-lt"/>
                <a:ea typeface="+mj-ea"/>
                <a:cs typeface="+mj-cs"/>
                <a:sym typeface="Calibri"/>
                <a:hlinkClick r:id="rId5"/>
              </a:rPr>
              <a:t>Khazini</a:t>
            </a:r>
            <a:r>
              <a:rPr lang="en-US" sz="1200" b="0" i="0" u="none" strike="noStrike" dirty="0">
                <a:effectLst/>
                <a:latin typeface="+mj-lt"/>
                <a:ea typeface="+mj-ea"/>
                <a:cs typeface="+mj-cs"/>
                <a:sym typeface="Calibri"/>
              </a:rPr>
              <a:t>, in </a:t>
            </a:r>
            <a:r>
              <a:rPr lang="en-US" sz="1200" b="0" i="1" u="none" strike="noStrike" dirty="0">
                <a:effectLst/>
                <a:latin typeface="+mj-lt"/>
                <a:ea typeface="+mj-ea"/>
                <a:cs typeface="+mj-cs"/>
                <a:sym typeface="Calibri"/>
              </a:rPr>
              <a:t>The Book of the Balance of Wisdom</a:t>
            </a:r>
            <a:r>
              <a:rPr lang="en-US" sz="1200" b="0" i="0" u="none" strike="noStrike" dirty="0">
                <a:effectLst/>
                <a:latin typeface="+mj-lt"/>
                <a:ea typeface="+mj-ea"/>
                <a:cs typeface="+mj-cs"/>
                <a:sym typeface="Calibri"/>
              </a:rPr>
              <a:t>, proposed that the gravity and </a:t>
            </a:r>
            <a:r>
              <a:rPr lang="en-US" sz="1200" b="0" i="0" u="sng" strike="noStrike" dirty="0">
                <a:effectLst/>
                <a:latin typeface="+mj-lt"/>
                <a:ea typeface="+mj-ea"/>
                <a:cs typeface="+mj-cs"/>
                <a:sym typeface="Calibri"/>
                <a:hlinkClick r:id="rId6"/>
              </a:rPr>
              <a:t>gravitational potential energy</a:t>
            </a:r>
            <a:r>
              <a:rPr lang="en-US" sz="1200" b="0" i="0" u="none" strike="noStrike" dirty="0">
                <a:effectLst/>
                <a:latin typeface="+mj-lt"/>
                <a:ea typeface="+mj-ea"/>
                <a:cs typeface="+mj-cs"/>
                <a:sym typeface="Calibri"/>
              </a:rPr>
              <a:t> of a body varies depending on its distance from the </a:t>
            </a:r>
            <a:r>
              <a:rPr lang="en-US" sz="1200" b="0" i="0" u="none" strike="noStrike" dirty="0" err="1">
                <a:effectLst/>
                <a:latin typeface="+mj-lt"/>
                <a:ea typeface="+mj-ea"/>
                <a:cs typeface="+mj-cs"/>
                <a:sym typeface="Calibri"/>
              </a:rPr>
              <a:t>centre</a:t>
            </a:r>
            <a:r>
              <a:rPr lang="en-US" sz="1200" b="0" i="0" u="none" strike="noStrike" dirty="0">
                <a:effectLst/>
                <a:latin typeface="+mj-lt"/>
                <a:ea typeface="+mj-ea"/>
                <a:cs typeface="+mj-cs"/>
                <a:sym typeface="Calibri"/>
              </a:rPr>
              <a:t> of the Earth.</a:t>
            </a:r>
            <a:endParaRPr lang="en-US" b="0" dirty="0">
              <a:effectLst/>
            </a:endParaRPr>
          </a:p>
          <a:p>
            <a:pPr rtl="0"/>
            <a:br>
              <a:rPr lang="en-US" b="0" dirty="0">
                <a:effectLst/>
              </a:rPr>
            </a:br>
            <a:r>
              <a:rPr lang="en-US" sz="1200" b="0" i="0" u="none" strike="noStrike" dirty="0">
                <a:effectLst/>
                <a:latin typeface="+mj-lt"/>
                <a:ea typeface="+mj-ea"/>
                <a:cs typeface="+mj-cs"/>
                <a:sym typeface="Calibri"/>
              </a:rPr>
              <a:t>Galileo Galilei (1564-1642)</a:t>
            </a:r>
            <a:endParaRPr lang="en-US" b="0" dirty="0">
              <a:effectLst/>
            </a:endParaRPr>
          </a:p>
          <a:p>
            <a:pPr rtl="0"/>
            <a:r>
              <a:rPr lang="en-US" sz="1200" b="0" i="0" u="none" strike="noStrike" dirty="0">
                <a:effectLst/>
                <a:latin typeface="+mj-lt"/>
                <a:ea typeface="+mj-ea"/>
                <a:cs typeface="+mj-cs"/>
                <a:sym typeface="Calibri"/>
              </a:rPr>
              <a:t>Leaning Tower of Pisa Experiment (1589-92) - Law of Falling Bodies</a:t>
            </a:r>
            <a:endParaRPr lang="en-US" b="0" dirty="0">
              <a:effectLst/>
            </a:endParaRPr>
          </a:p>
          <a:p>
            <a:pPr rtl="0"/>
            <a:r>
              <a:rPr lang="en-US" sz="1200" b="0" i="0" u="none" strike="noStrike" dirty="0">
                <a:effectLst/>
                <a:latin typeface="+mj-lt"/>
                <a:ea typeface="+mj-ea"/>
                <a:cs typeface="+mj-cs"/>
                <a:sym typeface="Calibri"/>
              </a:rPr>
              <a:t>Objects fall at the same speed, independent of their mass or shape</a:t>
            </a:r>
            <a:endParaRPr lang="en-US" b="0" dirty="0">
              <a:effectLst/>
            </a:endParaRPr>
          </a:p>
          <a:p>
            <a:pPr rtl="0"/>
            <a:br>
              <a:rPr lang="en-US" b="0" dirty="0">
                <a:effectLst/>
              </a:rPr>
            </a:br>
            <a:r>
              <a:rPr lang="en-US" sz="1200" b="0" i="0" u="none" strike="noStrike" dirty="0">
                <a:effectLst/>
                <a:latin typeface="+mj-lt"/>
                <a:ea typeface="+mj-ea"/>
                <a:cs typeface="+mj-cs"/>
                <a:sym typeface="Calibri"/>
              </a:rPr>
              <a:t>Isaac Newton (1643-1727)</a:t>
            </a:r>
            <a:endParaRPr lang="en-US" b="0" dirty="0">
              <a:effectLst/>
            </a:endParaRPr>
          </a:p>
          <a:p>
            <a:pPr rtl="0"/>
            <a:r>
              <a:rPr lang="en-US" sz="1200" b="0" i="0" u="none" strike="noStrike" dirty="0">
                <a:effectLst/>
                <a:latin typeface="+mj-lt"/>
                <a:ea typeface="+mj-ea"/>
                <a:cs typeface="+mj-cs"/>
                <a:sym typeface="Calibri"/>
              </a:rPr>
              <a:t>In 1687, English mathematician </a:t>
            </a:r>
            <a:r>
              <a:rPr lang="en-US" sz="1200" b="0" i="0" u="sng" strike="noStrike" dirty="0">
                <a:effectLst/>
                <a:latin typeface="+mj-lt"/>
                <a:ea typeface="+mj-ea"/>
                <a:cs typeface="+mj-cs"/>
                <a:sym typeface="Calibri"/>
                <a:hlinkClick r:id="rId7"/>
              </a:rPr>
              <a:t>Sir Isaac Newton</a:t>
            </a:r>
            <a:r>
              <a:rPr lang="en-US" sz="1200" b="0" i="0" u="none" strike="noStrike" dirty="0">
                <a:effectLst/>
                <a:latin typeface="+mj-lt"/>
                <a:ea typeface="+mj-ea"/>
                <a:cs typeface="+mj-cs"/>
                <a:sym typeface="Calibri"/>
              </a:rPr>
              <a:t> published </a:t>
            </a:r>
            <a:r>
              <a:rPr lang="en-US" sz="1200" b="0" i="1" u="sng" strike="noStrike" dirty="0">
                <a:effectLst/>
                <a:latin typeface="+mj-lt"/>
                <a:ea typeface="+mj-ea"/>
                <a:cs typeface="+mj-cs"/>
                <a:sym typeface="Calibri"/>
                <a:hlinkClick r:id="rId8"/>
              </a:rPr>
              <a:t>Principia</a:t>
            </a:r>
            <a:r>
              <a:rPr lang="en-US" sz="1200" b="0" i="0" u="none" strike="noStrike" dirty="0">
                <a:effectLst/>
                <a:latin typeface="+mj-lt"/>
                <a:ea typeface="+mj-ea"/>
                <a:cs typeface="+mj-cs"/>
                <a:sym typeface="Calibri"/>
              </a:rPr>
              <a:t>, which hypothesizes the </a:t>
            </a:r>
            <a:r>
              <a:rPr lang="en-US" sz="1200" b="0" i="0" u="sng" strike="noStrike" dirty="0">
                <a:effectLst/>
                <a:latin typeface="+mj-lt"/>
                <a:ea typeface="+mj-ea"/>
                <a:cs typeface="+mj-cs"/>
                <a:sym typeface="Calibri"/>
                <a:hlinkClick r:id="rId9"/>
              </a:rPr>
              <a:t>inverse-square law</a:t>
            </a:r>
            <a:r>
              <a:rPr lang="en-US" sz="1200" b="0" i="0" u="none" strike="noStrike" dirty="0">
                <a:effectLst/>
                <a:latin typeface="+mj-lt"/>
                <a:ea typeface="+mj-ea"/>
                <a:cs typeface="+mj-cs"/>
                <a:sym typeface="Calibri"/>
              </a:rPr>
              <a:t> of universal gravitation.</a:t>
            </a:r>
            <a:endParaRPr lang="en-US" b="0" dirty="0">
              <a:effectLst/>
            </a:endParaRPr>
          </a:p>
          <a:p>
            <a:pPr rtl="0"/>
            <a:br>
              <a:rPr lang="en-US" b="0" dirty="0">
                <a:effectLst/>
              </a:rPr>
            </a:br>
            <a:r>
              <a:rPr lang="en-US" sz="1200" b="0" i="0" u="none" strike="noStrike" dirty="0">
                <a:effectLst/>
                <a:latin typeface="+mj-lt"/>
                <a:ea typeface="+mj-ea"/>
                <a:cs typeface="+mj-cs"/>
                <a:sym typeface="Calibri"/>
              </a:rPr>
              <a:t>Albert Einstein (1879-1955)</a:t>
            </a:r>
            <a:endParaRPr lang="en-US" b="0" dirty="0">
              <a:effectLst/>
            </a:endParaRPr>
          </a:p>
          <a:p>
            <a:r>
              <a:rPr lang="en-US" sz="1200" b="0" i="0" u="none" strike="noStrike" dirty="0">
                <a:effectLst/>
                <a:latin typeface="+mj-lt"/>
                <a:ea typeface="+mj-ea"/>
                <a:cs typeface="+mj-cs"/>
                <a:sym typeface="Calibri"/>
              </a:rPr>
              <a:t>Between 1911-1915 Einstein developed the theory of general relativity.    In </a:t>
            </a:r>
            <a:r>
              <a:rPr lang="en-US" sz="1200" b="1" i="0" u="sng" strike="noStrike" dirty="0">
                <a:effectLst/>
                <a:latin typeface="+mj-lt"/>
                <a:ea typeface="+mj-ea"/>
                <a:cs typeface="+mj-cs"/>
                <a:sym typeface="Calibri"/>
                <a:hlinkClick r:id="rId10"/>
              </a:rPr>
              <a:t>general relativity</a:t>
            </a:r>
            <a:r>
              <a:rPr lang="en-US" sz="1200" b="0" i="0" u="none" strike="noStrike" dirty="0">
                <a:effectLst/>
                <a:latin typeface="+mj-lt"/>
                <a:ea typeface="+mj-ea"/>
                <a:cs typeface="+mj-cs"/>
                <a:sym typeface="Calibri"/>
              </a:rPr>
              <a:t>, the effects of gravitation are ascribed to </a:t>
            </a:r>
            <a:r>
              <a:rPr lang="en-US" sz="1200" b="0" i="0" u="sng" strike="noStrike" dirty="0">
                <a:effectLst/>
                <a:latin typeface="+mj-lt"/>
                <a:ea typeface="+mj-ea"/>
                <a:cs typeface="+mj-cs"/>
                <a:sym typeface="Calibri"/>
                <a:hlinkClick r:id="rId11"/>
              </a:rPr>
              <a:t>spacetime</a:t>
            </a:r>
            <a:r>
              <a:rPr lang="en-US" sz="1200" b="0" i="0" u="none" strike="noStrike" dirty="0">
                <a:effectLst/>
                <a:latin typeface="+mj-lt"/>
                <a:ea typeface="+mj-ea"/>
                <a:cs typeface="+mj-cs"/>
                <a:sym typeface="Calibri"/>
              </a:rPr>
              <a:t> </a:t>
            </a:r>
            <a:r>
              <a:rPr lang="en-US" sz="1200" b="0" i="0" u="sng" strike="noStrike" dirty="0">
                <a:effectLst/>
                <a:latin typeface="+mj-lt"/>
                <a:ea typeface="+mj-ea"/>
                <a:cs typeface="+mj-cs"/>
                <a:sym typeface="Calibri"/>
                <a:hlinkClick r:id="rId12"/>
              </a:rPr>
              <a:t>curvature</a:t>
            </a:r>
            <a:r>
              <a:rPr lang="en-US" sz="1200" b="0" i="0" u="none" strike="noStrike" dirty="0">
                <a:effectLst/>
                <a:latin typeface="+mj-lt"/>
                <a:ea typeface="+mj-ea"/>
                <a:cs typeface="+mj-cs"/>
                <a:sym typeface="Calibri"/>
              </a:rPr>
              <a:t> instead of to a force.  To deal with this difficulty, Einstein proposed that spacetime is curved by matter, and that free-falling objects are moving along locally straight paths in curved spacetime. (This type of path is called a </a:t>
            </a:r>
            <a:r>
              <a:rPr lang="en-US" sz="1200" b="0" i="0" u="sng" strike="noStrike" dirty="0">
                <a:effectLst/>
                <a:latin typeface="+mj-lt"/>
                <a:ea typeface="+mj-ea"/>
                <a:cs typeface="+mj-cs"/>
                <a:sym typeface="Calibri"/>
                <a:hlinkClick r:id="rId13"/>
              </a:rPr>
              <a:t>geodesic</a:t>
            </a:r>
            <a:r>
              <a:rPr lang="en-US" sz="1200" b="0" i="0" u="none" strike="noStrike" dirty="0">
                <a:effectLst/>
                <a:latin typeface="+mj-lt"/>
                <a:ea typeface="+mj-ea"/>
                <a:cs typeface="+mj-cs"/>
                <a:sym typeface="Calibri"/>
              </a:rPr>
              <a:t>).</a:t>
            </a:r>
          </a:p>
          <a:p>
            <a:endParaRPr lang="en-US" sz="1200" b="0" i="0" u="none" strike="noStrike" dirty="0">
              <a:effectLst/>
              <a:latin typeface="+mj-lt"/>
              <a:ea typeface="+mj-ea"/>
              <a:cs typeface="+mj-cs"/>
              <a:sym typeface="Calibri"/>
            </a:endParaRP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18</a:t>
            </a:fld>
            <a:endParaRPr lang="en-US"/>
          </a:p>
        </p:txBody>
      </p:sp>
    </p:spTree>
    <p:extLst>
      <p:ext uri="{BB962C8B-B14F-4D97-AF65-F5344CB8AC3E}">
        <p14:creationId xmlns:p14="http://schemas.microsoft.com/office/powerpoint/2010/main" val="722545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19</a:t>
            </a:fld>
            <a:endParaRPr lang="en-US"/>
          </a:p>
        </p:txBody>
      </p:sp>
    </p:spTree>
    <p:extLst>
      <p:ext uri="{BB962C8B-B14F-4D97-AF65-F5344CB8AC3E}">
        <p14:creationId xmlns:p14="http://schemas.microsoft.com/office/powerpoint/2010/main" val="1436490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20</a:t>
            </a:fld>
            <a:endParaRPr lang="en-US"/>
          </a:p>
        </p:txBody>
      </p:sp>
    </p:spTree>
    <p:extLst>
      <p:ext uri="{BB962C8B-B14F-4D97-AF65-F5344CB8AC3E}">
        <p14:creationId xmlns:p14="http://schemas.microsoft.com/office/powerpoint/2010/main" val="1523744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3/25/2024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3/25/2024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3/25/2024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016A468-B10C-E94D-B4AE-FD48B5E66BC0}" type="datetimeFigureOut">
              <a:rPr lang="en-US" smtClean="0"/>
              <a:pPr/>
              <a:t>3/25/2024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5.pn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3.gif"/><Relationship Id="rId4" Type="http://schemas.openxmlformats.org/officeDocument/2006/relationships/image" Target="../media/image52.gif"/></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6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4.jpg"/><Relationship Id="rId4" Type="http://schemas.openxmlformats.org/officeDocument/2006/relationships/image" Target="../media/image4.jpg"/></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6.png"/><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5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2.png"/><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8" Type="http://schemas.openxmlformats.org/officeDocument/2006/relationships/hyperlink" Target="https://noaa.maps.arcgis.com/home/item.html?id=b34695d9c72e47bbb7f13d335b02ebde" TargetMode="External"/><Relationship Id="rId13" Type="http://schemas.openxmlformats.org/officeDocument/2006/relationships/hyperlink" Target="https://noaa.maps.arcgis.com/home/item.html?id=127f3b3819154a32b9615a101d310379" TargetMode="External"/><Relationship Id="rId18" Type="http://schemas.openxmlformats.org/officeDocument/2006/relationships/hyperlink" Target="https://noaa.maps.arcgis.com/home/item.html?id=9a1cb878e35d4b6cb374140603e03cb1" TargetMode="External"/><Relationship Id="rId3" Type="http://schemas.openxmlformats.org/officeDocument/2006/relationships/image" Target="../media/image4.jpg"/><Relationship Id="rId7" Type="http://schemas.openxmlformats.org/officeDocument/2006/relationships/hyperlink" Target="https://noaa.maps.arcgis.com/home/item.html?id=b56699b6834a43329dbf0ebe7933ff03" TargetMode="External"/><Relationship Id="rId12" Type="http://schemas.openxmlformats.org/officeDocument/2006/relationships/hyperlink" Target="https://noaa.maps.arcgis.com/home/item.html?id=2fd6cb0d6dae41e0b8ee04f853890cf6" TargetMode="External"/><Relationship Id="rId17" Type="http://schemas.openxmlformats.org/officeDocument/2006/relationships/hyperlink" Target="https://noaa.maps.arcgis.com/home/item.html?id=298dd46b769743a8a94316bba88499fa" TargetMode="External"/><Relationship Id="rId2" Type="http://schemas.openxmlformats.org/officeDocument/2006/relationships/notesSlide" Target="../notesSlides/notesSlide51.xml"/><Relationship Id="rId16" Type="http://schemas.openxmlformats.org/officeDocument/2006/relationships/hyperlink" Target="https://noaa.maps.arcgis.com/home/item.html?id=b859b2c4a8f747f9893abb3aab0072e3" TargetMode="External"/><Relationship Id="rId1" Type="http://schemas.openxmlformats.org/officeDocument/2006/relationships/slideLayout" Target="../slideLayouts/slideLayout2.xml"/><Relationship Id="rId6" Type="http://schemas.openxmlformats.org/officeDocument/2006/relationships/hyperlink" Target="https://noaa.maps.arcgis.com/home/item.html?id=ce27f315e22b4998b857adc9ebeb8e1b" TargetMode="External"/><Relationship Id="rId11" Type="http://schemas.openxmlformats.org/officeDocument/2006/relationships/hyperlink" Target="https://noaa.maps.arcgis.com/home/item.html?id=a67c368676a94ffe963e8c3a1458eac0" TargetMode="External"/><Relationship Id="rId5" Type="http://schemas.openxmlformats.org/officeDocument/2006/relationships/hyperlink" Target="https://noaa.maps.arcgis.com/home/item.html?id=2d16e70b9f94425db3b747190fd57723" TargetMode="External"/><Relationship Id="rId15" Type="http://schemas.openxmlformats.org/officeDocument/2006/relationships/hyperlink" Target="https://noaa.maps.arcgis.com/home/item.html?id=45718382e5ac4c37874a4a445895262a" TargetMode="External"/><Relationship Id="rId10" Type="http://schemas.openxmlformats.org/officeDocument/2006/relationships/hyperlink" Target="https://noaa.maps.arcgis.com/home/item.html?id=a2310a62557442898a7ba1324510d9a4" TargetMode="External"/><Relationship Id="rId4" Type="http://schemas.openxmlformats.org/officeDocument/2006/relationships/hyperlink" Target="https://noaa.maps.arcgis.com/home/item.html?id=796bb54c74b84b8e96ed9591290246b1" TargetMode="External"/><Relationship Id="rId9" Type="http://schemas.openxmlformats.org/officeDocument/2006/relationships/hyperlink" Target="https://noaa.maps.arcgis.com/home/item.html?id=e69a13673af84e57b4e9098661f8f71d" TargetMode="External"/><Relationship Id="rId14" Type="http://schemas.openxmlformats.org/officeDocument/2006/relationships/hyperlink" Target="https://noaa.maps.arcgis.com/home/item.html?id=c5d4f181f7ca468ca8032db0ec7a8900"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6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41.gif"/><Relationship Id="rId4" Type="http://schemas.openxmlformats.org/officeDocument/2006/relationships/image" Target="../media/image10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4.jp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a:xfrm>
            <a:off x="685800" y="1921012"/>
            <a:ext cx="7772400" cy="1102519"/>
          </a:xfrm>
        </p:spPr>
        <p:txBody>
          <a:bodyPr>
            <a:normAutofit fontScale="90000"/>
          </a:bodyPr>
          <a:lstStyle/>
          <a:p>
            <a:r>
              <a:rPr lang="en-US" dirty="0">
                <a:solidFill>
                  <a:srgbClr val="002E97"/>
                </a:solidFill>
                <a:latin typeface="+mn-lt"/>
                <a:cs typeface="Times New Roman" panose="02020603050405020304" pitchFamily="18" charset="0"/>
              </a:rPr>
              <a:t>Modernizing the </a:t>
            </a:r>
            <a:br>
              <a:rPr lang="en-US" sz="3100" dirty="0">
                <a:solidFill>
                  <a:srgbClr val="002E97"/>
                </a:solidFill>
                <a:latin typeface="+mn-lt"/>
                <a:cs typeface="Times New Roman" panose="02020603050405020304" pitchFamily="18" charset="0"/>
              </a:rPr>
            </a:br>
            <a:r>
              <a:rPr lang="en-US" sz="3100" dirty="0">
                <a:solidFill>
                  <a:srgbClr val="002E97"/>
                </a:solidFill>
                <a:latin typeface="+mn-lt"/>
                <a:cs typeface="Times New Roman" panose="02020603050405020304" pitchFamily="18" charset="0"/>
              </a:rPr>
              <a:t>National Spatial Reference System</a:t>
            </a:r>
            <a:endParaRPr lang="en-US" dirty="0">
              <a:solidFill>
                <a:srgbClr val="002E97"/>
              </a:solidFill>
              <a:latin typeface="+mn-lt"/>
              <a:cs typeface="Times New Roman" panose="02020603050405020304" pitchFamily="18" charset="0"/>
            </a:endParaRP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a:xfrm>
            <a:off x="1371600" y="3162925"/>
            <a:ext cx="6400800" cy="794478"/>
          </a:xfrm>
        </p:spPr>
        <p:txBody>
          <a:bodyPr>
            <a:normAutofit/>
          </a:bodyPr>
          <a:lstStyle/>
          <a:p>
            <a:r>
              <a:rPr lang="en-US" dirty="0">
                <a:solidFill>
                  <a:srgbClr val="002E97"/>
                </a:solidFill>
                <a:latin typeface="+mn-lt"/>
                <a:cs typeface="Times New Roman" panose="02020603050405020304" pitchFamily="18" charset="0"/>
              </a:rPr>
              <a:t>2024 MARLS Conference</a:t>
            </a:r>
          </a:p>
        </p:txBody>
      </p:sp>
      <p:sp>
        <p:nvSpPr>
          <p:cNvPr id="2" name="TextBox 1">
            <a:extLst>
              <a:ext uri="{FF2B5EF4-FFF2-40B4-BE49-F238E27FC236}">
                <a16:creationId xmlns:a16="http://schemas.microsoft.com/office/drawing/2014/main" id="{869E4941-2977-4664-A813-6AAF754B5E26}"/>
              </a:ext>
            </a:extLst>
          </p:cNvPr>
          <p:cNvSpPr txBox="1"/>
          <p:nvPr/>
        </p:nvSpPr>
        <p:spPr>
          <a:xfrm>
            <a:off x="189186" y="4446977"/>
            <a:ext cx="1787669" cy="369332"/>
          </a:xfrm>
          <a:prstGeom prst="rect">
            <a:avLst/>
          </a:prstGeom>
          <a:noFill/>
        </p:spPr>
        <p:txBody>
          <a:bodyPr wrap="none" rtlCol="0">
            <a:spAutoFit/>
          </a:bodyPr>
          <a:lstStyle/>
          <a:p>
            <a:r>
              <a:rPr lang="en-US" dirty="0">
                <a:solidFill>
                  <a:srgbClr val="002E97"/>
                </a:solidFill>
              </a:rPr>
              <a:t>March 22, 2024</a:t>
            </a:r>
          </a:p>
        </p:txBody>
      </p:sp>
      <p:sp>
        <p:nvSpPr>
          <p:cNvPr id="6" name="TextBox 4">
            <a:extLst>
              <a:ext uri="{FF2B5EF4-FFF2-40B4-BE49-F238E27FC236}">
                <a16:creationId xmlns:a16="http://schemas.microsoft.com/office/drawing/2014/main" id="{356B02E4-34C6-415D-A0F5-19C71336F17C}"/>
              </a:ext>
            </a:extLst>
          </p:cNvPr>
          <p:cNvSpPr txBox="1"/>
          <p:nvPr/>
        </p:nvSpPr>
        <p:spPr>
          <a:xfrm>
            <a:off x="6473128" y="4169978"/>
            <a:ext cx="239103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NGS’s Mission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037109"/>
            <a:ext cx="7882759" cy="3394472"/>
          </a:xfrm>
        </p:spPr>
        <p:txBody>
          <a:bodyPr/>
          <a:lstStyle/>
          <a:p>
            <a:pPr marL="0" indent="0">
              <a:buNone/>
              <a:defRPr sz="2000">
                <a:solidFill>
                  <a:srgbClr val="17375E"/>
                </a:solidFill>
                <a:latin typeface="Arial"/>
                <a:ea typeface="Arial"/>
                <a:cs typeface="Arial"/>
                <a:sym typeface="Arial"/>
              </a:defRPr>
            </a:pPr>
            <a:r>
              <a:rPr lang="en-US" dirty="0">
                <a:solidFill>
                  <a:srgbClr val="002E97"/>
                </a:solidFill>
              </a:rPr>
              <a:t>To define, maintain and provide access </a:t>
            </a:r>
            <a:br>
              <a:rPr lang="en-US" dirty="0">
                <a:solidFill>
                  <a:srgbClr val="002E97"/>
                </a:solidFill>
              </a:rPr>
            </a:br>
            <a:r>
              <a:rPr lang="en-US" dirty="0">
                <a:solidFill>
                  <a:srgbClr val="002E97"/>
                </a:solidFill>
              </a:rPr>
              <a:t>to the </a:t>
            </a:r>
            <a:r>
              <a:rPr lang="en-US" dirty="0">
                <a:solidFill>
                  <a:srgbClr val="002E97"/>
                </a:solidFill>
                <a:latin typeface="Arial Black"/>
                <a:ea typeface="Arial Black"/>
                <a:cs typeface="Arial Black"/>
                <a:sym typeface="Arial Black"/>
              </a:rPr>
              <a:t>National Spatial Reference System (NSRS) </a:t>
            </a:r>
            <a:r>
              <a:rPr lang="en-US" dirty="0">
                <a:solidFill>
                  <a:srgbClr val="002E97"/>
                </a:solidFill>
              </a:rPr>
              <a:t>to meet our Nation’s economic, social, and environmental needs.  </a:t>
            </a:r>
          </a:p>
          <a:p>
            <a:pPr marL="0" indent="0">
              <a:buNone/>
              <a:defRPr sz="2000">
                <a:solidFill>
                  <a:srgbClr val="17375E"/>
                </a:solidFill>
                <a:latin typeface="Arial"/>
                <a:ea typeface="Arial"/>
                <a:cs typeface="Arial"/>
                <a:sym typeface="Arial"/>
              </a:defRPr>
            </a:pPr>
            <a:r>
              <a:rPr lang="en-US" dirty="0">
                <a:solidFill>
                  <a:srgbClr val="002E97"/>
                </a:solidFill>
              </a:rPr>
              <a:t>…………………………………………….........................</a:t>
            </a:r>
          </a:p>
          <a:p>
            <a:pPr marL="0" indent="0">
              <a:buNone/>
              <a:defRPr sz="2000">
                <a:solidFill>
                  <a:srgbClr val="17375E"/>
                </a:solidFill>
                <a:latin typeface="Arial"/>
                <a:ea typeface="Arial"/>
                <a:cs typeface="Arial"/>
                <a:sym typeface="Arial"/>
              </a:defRPr>
            </a:pPr>
            <a:r>
              <a:rPr lang="en-US" dirty="0">
                <a:solidFill>
                  <a:srgbClr val="002E97"/>
                </a:solidFill>
              </a:rPr>
              <a:t>The </a:t>
            </a:r>
            <a:r>
              <a:rPr lang="en-US" dirty="0">
                <a:solidFill>
                  <a:srgbClr val="002E97"/>
                </a:solidFill>
                <a:latin typeface="Arial Black"/>
                <a:ea typeface="Arial Black"/>
                <a:cs typeface="Arial Black"/>
                <a:sym typeface="Arial Black"/>
              </a:rPr>
              <a:t>NSRS</a:t>
            </a:r>
            <a:r>
              <a:rPr lang="en-US" dirty="0">
                <a:solidFill>
                  <a:srgbClr val="002E97"/>
                </a:solidFill>
              </a:rPr>
              <a:t> is a consistent coordinate system that defines latitude, longitude, height, scale, gravity, orientation, and shoreline throughout the United States. </a:t>
            </a:r>
          </a:p>
        </p:txBody>
      </p:sp>
      <p:sp>
        <p:nvSpPr>
          <p:cNvPr id="4" name="TextBox 3">
            <a:extLst>
              <a:ext uri="{FF2B5EF4-FFF2-40B4-BE49-F238E27FC236}">
                <a16:creationId xmlns:a16="http://schemas.microsoft.com/office/drawing/2014/main" id="{C6E2250F-DF1A-4C2D-AEBA-D298BC31A713}"/>
              </a:ext>
            </a:extLst>
          </p:cNvPr>
          <p:cNvSpPr txBox="1"/>
          <p:nvPr/>
        </p:nvSpPr>
        <p:spPr>
          <a:xfrm>
            <a:off x="4572000" y="4763674"/>
            <a:ext cx="3874908"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r>
              <a:rPr lang="en-US" sz="2000" dirty="0">
                <a:solidFill>
                  <a:srgbClr val="002E97"/>
                </a:solidFill>
                <a:latin typeface="Arial" panose="020B0604020202020204" pitchFamily="34" charset="0"/>
                <a:cs typeface="Arial" panose="020B0604020202020204" pitchFamily="34" charset="0"/>
              </a:rPr>
              <a:t>Sectors that Rely on Geodesy</a:t>
            </a:r>
            <a:endParaRPr sz="2000" dirty="0">
              <a:solidFill>
                <a:srgbClr val="002E97"/>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58C71D1-B4CA-4453-9153-A4973908D5E8}"/>
              </a:ext>
            </a:extLst>
          </p:cNvPr>
          <p:cNvGrpSpPr/>
          <p:nvPr/>
        </p:nvGrpSpPr>
        <p:grpSpPr>
          <a:xfrm>
            <a:off x="4147339" y="3401769"/>
            <a:ext cx="4857281" cy="1361905"/>
            <a:chOff x="4147339" y="3405193"/>
            <a:chExt cx="4857281" cy="1361905"/>
          </a:xfrm>
        </p:grpSpPr>
        <p:pic>
          <p:nvPicPr>
            <p:cNvPr id="6" name="Picture 5">
              <a:extLst>
                <a:ext uri="{FF2B5EF4-FFF2-40B4-BE49-F238E27FC236}">
                  <a16:creationId xmlns:a16="http://schemas.microsoft.com/office/drawing/2014/main" id="{A665EE8E-0529-4F64-A810-18CF42FDAE55}"/>
                </a:ext>
              </a:extLst>
            </p:cNvPr>
            <p:cNvPicPr>
              <a:picLocks noChangeAspect="1"/>
            </p:cNvPicPr>
            <p:nvPr/>
          </p:nvPicPr>
          <p:blipFill rotWithShape="1">
            <a:blip r:embed="rId4"/>
            <a:srcRect r="48251"/>
            <a:stretch/>
          </p:blipFill>
          <p:spPr>
            <a:xfrm>
              <a:off x="4147339" y="3405193"/>
              <a:ext cx="1009661" cy="1361905"/>
            </a:xfrm>
            <a:prstGeom prst="rect">
              <a:avLst/>
            </a:prstGeom>
          </p:spPr>
        </p:pic>
        <p:grpSp>
          <p:nvGrpSpPr>
            <p:cNvPr id="7" name="Group 6">
              <a:extLst>
                <a:ext uri="{FF2B5EF4-FFF2-40B4-BE49-F238E27FC236}">
                  <a16:creationId xmlns:a16="http://schemas.microsoft.com/office/drawing/2014/main" id="{3ED711EC-7FFC-48A1-B689-A6991AE6E361}"/>
                </a:ext>
              </a:extLst>
            </p:cNvPr>
            <p:cNvGrpSpPr/>
            <p:nvPr/>
          </p:nvGrpSpPr>
          <p:grpSpPr>
            <a:xfrm>
              <a:off x="5129711" y="3405193"/>
              <a:ext cx="3874909" cy="1361905"/>
              <a:chOff x="5009571" y="3575616"/>
              <a:chExt cx="3874909" cy="1361905"/>
            </a:xfrm>
          </p:grpSpPr>
          <p:pic>
            <p:nvPicPr>
              <p:cNvPr id="10" name="Picture 9">
                <a:extLst>
                  <a:ext uri="{FF2B5EF4-FFF2-40B4-BE49-F238E27FC236}">
                    <a16:creationId xmlns:a16="http://schemas.microsoft.com/office/drawing/2014/main" id="{60EEA696-E844-4F7F-9D37-EF576999DD42}"/>
                  </a:ext>
                </a:extLst>
              </p:cNvPr>
              <p:cNvPicPr>
                <a:picLocks noChangeAspect="1"/>
              </p:cNvPicPr>
              <p:nvPr/>
            </p:nvPicPr>
            <p:blipFill>
              <a:blip r:embed="rId5"/>
              <a:stretch>
                <a:fillRect/>
              </a:stretch>
            </p:blipFill>
            <p:spPr>
              <a:xfrm>
                <a:off x="6960670" y="3575616"/>
                <a:ext cx="1923810" cy="1361905"/>
              </a:xfrm>
              <a:prstGeom prst="rect">
                <a:avLst/>
              </a:prstGeom>
            </p:spPr>
          </p:pic>
          <p:pic>
            <p:nvPicPr>
              <p:cNvPr id="11" name="Picture 10">
                <a:extLst>
                  <a:ext uri="{FF2B5EF4-FFF2-40B4-BE49-F238E27FC236}">
                    <a16:creationId xmlns:a16="http://schemas.microsoft.com/office/drawing/2014/main" id="{5E11F8DE-9229-4470-B325-7559CE12D628}"/>
                  </a:ext>
                </a:extLst>
              </p:cNvPr>
              <p:cNvPicPr>
                <a:picLocks noChangeAspect="1"/>
              </p:cNvPicPr>
              <p:nvPr/>
            </p:nvPicPr>
            <p:blipFill>
              <a:blip r:embed="rId4"/>
              <a:stretch>
                <a:fillRect/>
              </a:stretch>
            </p:blipFill>
            <p:spPr>
              <a:xfrm>
                <a:off x="5009571" y="3575616"/>
                <a:ext cx="1951099" cy="1361905"/>
              </a:xfrm>
              <a:prstGeom prst="rect">
                <a:avLst/>
              </a:prstGeom>
            </p:spPr>
          </p:pic>
        </p:grpSp>
        <p:sp>
          <p:nvSpPr>
            <p:cNvPr id="8" name="Rectangle 7">
              <a:extLst>
                <a:ext uri="{FF2B5EF4-FFF2-40B4-BE49-F238E27FC236}">
                  <a16:creationId xmlns:a16="http://schemas.microsoft.com/office/drawing/2014/main" id="{742559A4-ADC7-4637-AE4D-F668A21BD4B7}"/>
                </a:ext>
              </a:extLst>
            </p:cNvPr>
            <p:cNvSpPr/>
            <p:nvPr/>
          </p:nvSpPr>
          <p:spPr>
            <a:xfrm>
              <a:off x="4147339" y="4379985"/>
              <a:ext cx="968728" cy="333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n w="0"/>
                  <a:solidFill>
                    <a:schemeClr val="tx1">
                      <a:lumMod val="65000"/>
                      <a:lumOff val="35000"/>
                    </a:schemeClr>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Land </a:t>
              </a:r>
            </a:p>
            <a:p>
              <a:pPr algn="ctr"/>
              <a:r>
                <a:rPr lang="en-US" sz="900" dirty="0">
                  <a:ln w="0"/>
                  <a:solidFill>
                    <a:schemeClr val="tx1">
                      <a:lumMod val="65000"/>
                      <a:lumOff val="35000"/>
                    </a:schemeClr>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Surveying</a:t>
              </a:r>
            </a:p>
          </p:txBody>
        </p:sp>
        <p:pic>
          <p:nvPicPr>
            <p:cNvPr id="9" name="Picture 8">
              <a:extLst>
                <a:ext uri="{FF2B5EF4-FFF2-40B4-BE49-F238E27FC236}">
                  <a16:creationId xmlns:a16="http://schemas.microsoft.com/office/drawing/2014/main" id="{38175A45-90AB-4E95-91A7-057EEE756044}"/>
                </a:ext>
              </a:extLst>
            </p:cNvPr>
            <p:cNvPicPr>
              <a:picLocks noChangeAspect="1"/>
            </p:cNvPicPr>
            <p:nvPr/>
          </p:nvPicPr>
          <p:blipFill rotWithShape="1">
            <a:blip r:embed="rId6"/>
            <a:srcRect l="5446" r="7408" b="6365"/>
            <a:stretch/>
          </p:blipFill>
          <p:spPr>
            <a:xfrm>
              <a:off x="4211581" y="3476736"/>
              <a:ext cx="911754" cy="881681"/>
            </a:xfrm>
            <a:prstGeom prst="rect">
              <a:avLst/>
            </a:prstGeom>
          </p:spPr>
        </p:pic>
      </p:grpSp>
    </p:spTree>
    <p:extLst>
      <p:ext uri="{BB962C8B-B14F-4D97-AF65-F5344CB8AC3E}">
        <p14:creationId xmlns:p14="http://schemas.microsoft.com/office/powerpoint/2010/main" val="1149601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mn-lt"/>
                <a:cs typeface="Times New Roman" panose="02020603050405020304" pitchFamily="18" charset="0"/>
              </a:rPr>
              <a:t>NGS’s Historical Horizontal Networks</a:t>
            </a:r>
          </a:p>
        </p:txBody>
      </p:sp>
      <p:pic>
        <p:nvPicPr>
          <p:cNvPr id="4" name="Picture 1" descr="US Standard Datum of 1900 map">
            <a:extLst>
              <a:ext uri="{FF2B5EF4-FFF2-40B4-BE49-F238E27FC236}">
                <a16:creationId xmlns:a16="http://schemas.microsoft.com/office/drawing/2014/main" id="{151AA029-83B3-424B-9FB4-7F24824C38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114"/>
          <a:stretch/>
        </p:blipFill>
        <p:spPr bwMode="auto">
          <a:xfrm>
            <a:off x="92520" y="1078064"/>
            <a:ext cx="4202076" cy="2569026"/>
          </a:xfrm>
          <a:prstGeom prst="rect">
            <a:avLst/>
          </a:prstGeom>
          <a:noFill/>
          <a:ln w="12700">
            <a:solidFill>
              <a:srgbClr val="000000"/>
            </a:solidFill>
            <a:miter lim="800000"/>
            <a:headEnd/>
            <a:tailEnd/>
          </a:ln>
          <a:effectLst>
            <a:softEdge rad="0"/>
          </a:effectLst>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F4F81E9C-7FDA-440F-B915-59C84878E56D}"/>
              </a:ext>
            </a:extLst>
          </p:cNvPr>
          <p:cNvSpPr>
            <a:spLocks noChangeArrowheads="1"/>
          </p:cNvSpPr>
          <p:nvPr/>
        </p:nvSpPr>
        <p:spPr bwMode="auto">
          <a:xfrm>
            <a:off x="891549" y="4574761"/>
            <a:ext cx="6973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1800" dirty="0">
                <a:solidFill>
                  <a:srgbClr val="002E97"/>
                </a:solidFill>
                <a:latin typeface="Arial" panose="020B0604020202020204" pitchFamily="34" charset="0"/>
              </a:rPr>
              <a:t>http://www.geodesy.noaa.gov/PUBS_LIB/NADof1983.pdf</a:t>
            </a:r>
          </a:p>
        </p:txBody>
      </p:sp>
      <p:sp>
        <p:nvSpPr>
          <p:cNvPr id="6" name="Rectangle 2">
            <a:extLst>
              <a:ext uri="{FF2B5EF4-FFF2-40B4-BE49-F238E27FC236}">
                <a16:creationId xmlns:a16="http://schemas.microsoft.com/office/drawing/2014/main" id="{51AFC003-0913-4DDE-BCBB-D3FF6F5CB1DC}"/>
              </a:ext>
            </a:extLst>
          </p:cNvPr>
          <p:cNvSpPr txBox="1"/>
          <p:nvPr/>
        </p:nvSpPr>
        <p:spPr>
          <a:xfrm>
            <a:off x="973192" y="3842823"/>
            <a:ext cx="244073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US Standard Datum 1900</a:t>
            </a:r>
          </a:p>
        </p:txBody>
      </p:sp>
      <p:pic>
        <p:nvPicPr>
          <p:cNvPr id="7" name="Picture 1" descr="North American Datum of 1927 Map">
            <a:extLst>
              <a:ext uri="{FF2B5EF4-FFF2-40B4-BE49-F238E27FC236}">
                <a16:creationId xmlns:a16="http://schemas.microsoft.com/office/drawing/2014/main" id="{BCC885FE-84EA-4C1E-8966-13A78362EF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9865" y="1086184"/>
            <a:ext cx="4042696" cy="275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BECBAFDF-77EE-473A-9D46-7779761315D9}"/>
              </a:ext>
            </a:extLst>
          </p:cNvPr>
          <p:cNvSpPr txBox="1"/>
          <p:nvPr/>
        </p:nvSpPr>
        <p:spPr>
          <a:xfrm>
            <a:off x="4594343" y="3842823"/>
            <a:ext cx="3833740"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North American Datum of 1927 (NAD 27)</a:t>
            </a:r>
          </a:p>
        </p:txBody>
      </p:sp>
    </p:spTree>
    <p:extLst>
      <p:ext uri="{BB962C8B-B14F-4D97-AF65-F5344CB8AC3E}">
        <p14:creationId xmlns:p14="http://schemas.microsoft.com/office/powerpoint/2010/main" val="807420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200" dirty="0">
                <a:solidFill>
                  <a:srgbClr val="002E97"/>
                </a:solidFill>
                <a:latin typeface="+mn-lt"/>
                <a:cs typeface="Times New Roman" panose="02020603050405020304" pitchFamily="18" charset="0"/>
              </a:rPr>
              <a:t>1983 Control Networks</a:t>
            </a:r>
          </a:p>
        </p:txBody>
      </p:sp>
      <p:pic>
        <p:nvPicPr>
          <p:cNvPr id="4" name="Picture 3" descr="Status of Horizontal Control 1983">
            <a:extLst>
              <a:ext uri="{FF2B5EF4-FFF2-40B4-BE49-F238E27FC236}">
                <a16:creationId xmlns:a16="http://schemas.microsoft.com/office/drawing/2014/main" id="{52CF425C-773F-45A4-B701-F2451DB573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473" y="1009595"/>
            <a:ext cx="4310424" cy="282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A6B4027-B52B-4036-AAF7-FC3D49F71EE5}"/>
              </a:ext>
            </a:extLst>
          </p:cNvPr>
          <p:cNvSpPr txBox="1">
            <a:spLocks noChangeArrowheads="1"/>
          </p:cNvSpPr>
          <p:nvPr/>
        </p:nvSpPr>
        <p:spPr bwMode="auto">
          <a:xfrm>
            <a:off x="327545" y="3888730"/>
            <a:ext cx="39682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Horizontal Control 1983</a:t>
            </a:r>
          </a:p>
        </p:txBody>
      </p:sp>
      <p:pic>
        <p:nvPicPr>
          <p:cNvPr id="6" name="Picture 1" descr="Status of Vertical Control 1983">
            <a:extLst>
              <a:ext uri="{FF2B5EF4-FFF2-40B4-BE49-F238E27FC236}">
                <a16:creationId xmlns:a16="http://schemas.microsoft.com/office/drawing/2014/main" id="{8B7FC7DB-3E84-4DBF-8F94-AB214AF6BAD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7105" y="1009594"/>
            <a:ext cx="4350244" cy="282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a:extLst>
              <a:ext uri="{FF2B5EF4-FFF2-40B4-BE49-F238E27FC236}">
                <a16:creationId xmlns:a16="http://schemas.microsoft.com/office/drawing/2014/main" id="{F45EE6CD-2DF1-47E7-A69D-7407C7D0AD67}"/>
              </a:ext>
            </a:extLst>
          </p:cNvPr>
          <p:cNvSpPr txBox="1">
            <a:spLocks noChangeArrowheads="1"/>
          </p:cNvSpPr>
          <p:nvPr/>
        </p:nvSpPr>
        <p:spPr bwMode="auto">
          <a:xfrm>
            <a:off x="5036932" y="3888730"/>
            <a:ext cx="36288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Vertical Control 1983</a:t>
            </a:r>
          </a:p>
        </p:txBody>
      </p:sp>
    </p:spTree>
    <p:extLst>
      <p:ext uri="{BB962C8B-B14F-4D97-AF65-F5344CB8AC3E}">
        <p14:creationId xmlns:p14="http://schemas.microsoft.com/office/powerpoint/2010/main" val="3255279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3988676" y="475407"/>
            <a:ext cx="4698124" cy="857250"/>
          </a:xfrm>
        </p:spPr>
        <p:txBody>
          <a:bodyPr/>
          <a:lstStyle/>
          <a:p>
            <a:r>
              <a:rPr lang="en-US" dirty="0">
                <a:solidFill>
                  <a:srgbClr val="002E97"/>
                </a:solidFill>
                <a:latin typeface="+mn-lt"/>
                <a:cs typeface="Times New Roman" panose="02020603050405020304" pitchFamily="18" charset="0"/>
              </a:rPr>
              <a:t>The Bilby Tower</a:t>
            </a:r>
          </a:p>
        </p:txBody>
      </p:sp>
      <p:pic>
        <p:nvPicPr>
          <p:cNvPr id="4" name="Picture 2" descr="Photo of Bilby Tower plans">
            <a:extLst>
              <a:ext uri="{FF2B5EF4-FFF2-40B4-BE49-F238E27FC236}">
                <a16:creationId xmlns:a16="http://schemas.microsoft.com/office/drawing/2014/main" id="{987B3EC8-EB23-4C58-96C1-D53AECC2F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6713"/>
            <a:ext cx="4014216" cy="477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hoto of the First Bilby Tower Ever Built">
            <a:extLst>
              <a:ext uri="{FF2B5EF4-FFF2-40B4-BE49-F238E27FC236}">
                <a16:creationId xmlns:a16="http://schemas.microsoft.com/office/drawing/2014/main" id="{D9A9928D-883C-4405-950E-70435B005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624" y="1373014"/>
            <a:ext cx="3038887" cy="366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8157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4" name="HistoricalSurveyingNetworks" descr="Movie of the 1983 Control Networks">
            <a:hlinkClick r:id="" action="ppaction://media"/>
            <a:extLst>
              <a:ext uri="{FF2B5EF4-FFF2-40B4-BE49-F238E27FC236}">
                <a16:creationId xmlns:a16="http://schemas.microsoft.com/office/drawing/2014/main" id="{EDBC99A8-4BA3-469A-86BD-A94EC8F3FC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421049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45394"/>
            <a:ext cx="8229600" cy="857250"/>
          </a:xfrm>
        </p:spPr>
        <p:txBody>
          <a:bodyPr>
            <a:normAutofit/>
          </a:bodyPr>
          <a:lstStyle/>
          <a:p>
            <a:r>
              <a:rPr lang="en-US" sz="3600" dirty="0">
                <a:solidFill>
                  <a:srgbClr val="002E97"/>
                </a:solidFill>
                <a:latin typeface="+mn-lt"/>
                <a:cs typeface="Times New Roman" panose="02020603050405020304" pitchFamily="18" charset="0"/>
              </a:rPr>
              <a:t>The Importance of Geodesy</a:t>
            </a:r>
          </a:p>
        </p:txBody>
      </p:sp>
      <p:pic>
        <p:nvPicPr>
          <p:cNvPr id="4" name="Picture 3" descr="Map of Hassler's First Field Work around New York Harbor">
            <a:extLst>
              <a:ext uri="{FF2B5EF4-FFF2-40B4-BE49-F238E27FC236}">
                <a16:creationId xmlns:a16="http://schemas.microsoft.com/office/drawing/2014/main" id="{A2C46BC9-9619-4A39-9E1B-0AD0CAD495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5" name="TextBox 4">
            <a:extLst>
              <a:ext uri="{FF2B5EF4-FFF2-40B4-BE49-F238E27FC236}">
                <a16:creationId xmlns:a16="http://schemas.microsoft.com/office/drawing/2014/main" id="{6AA77FC2-832A-40AB-AAC4-DDBFCDDBCCAA}"/>
              </a:ext>
            </a:extLst>
          </p:cNvPr>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p>
        </p:txBody>
      </p:sp>
      <p:pic>
        <p:nvPicPr>
          <p:cNvPr id="6" name="Picture 5" descr="Map of Geodetic Control Diagram around New York Harbor">
            <a:extLst>
              <a:ext uri="{FF2B5EF4-FFF2-40B4-BE49-F238E27FC236}">
                <a16:creationId xmlns:a16="http://schemas.microsoft.com/office/drawing/2014/main" id="{D85DF5F1-ECEF-4BD0-B17E-947309083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7" name="TextBox 6">
            <a:extLst>
              <a:ext uri="{FF2B5EF4-FFF2-40B4-BE49-F238E27FC236}">
                <a16:creationId xmlns:a16="http://schemas.microsoft.com/office/drawing/2014/main" id="{C3796306-D355-41A0-9194-67FD935CEC74}"/>
              </a:ext>
            </a:extLst>
          </p:cNvPr>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1969</a:t>
            </a:r>
          </a:p>
        </p:txBody>
      </p:sp>
      <p:pic>
        <p:nvPicPr>
          <p:cNvPr id="8" name="Picture 7" descr="Map of New York Harbor Nautical Chart">
            <a:extLst>
              <a:ext uri="{FF2B5EF4-FFF2-40B4-BE49-F238E27FC236}">
                <a16:creationId xmlns:a16="http://schemas.microsoft.com/office/drawing/2014/main" id="{6350692E-884B-418B-8759-936E992F4994}"/>
              </a:ext>
            </a:extLst>
          </p:cNvPr>
          <p:cNvPicPr>
            <a:picLocks noChangeAspect="1"/>
          </p:cNvPicPr>
          <p:nvPr/>
        </p:nvPicPr>
        <p:blipFill>
          <a:blip r:embed="rId5"/>
          <a:stretch>
            <a:fillRect/>
          </a:stretch>
        </p:blipFill>
        <p:spPr>
          <a:xfrm>
            <a:off x="6062293" y="1228715"/>
            <a:ext cx="2855774" cy="3686176"/>
          </a:xfrm>
          <a:prstGeom prst="rect">
            <a:avLst/>
          </a:prstGeom>
        </p:spPr>
      </p:pic>
      <p:pic>
        <p:nvPicPr>
          <p:cNvPr id="9" name="Picture 8" descr="Map of 2011 National Adjustment around New York Harbor">
            <a:extLst>
              <a:ext uri="{FF2B5EF4-FFF2-40B4-BE49-F238E27FC236}">
                <a16:creationId xmlns:a16="http://schemas.microsoft.com/office/drawing/2014/main" id="{D75855D1-0FB7-4152-B9AE-4FF2E81972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33" t="2963" r="39722" b="4445"/>
          <a:stretch/>
        </p:blipFill>
        <p:spPr>
          <a:xfrm>
            <a:off x="6062293" y="1228716"/>
            <a:ext cx="2889961" cy="3686175"/>
          </a:xfrm>
          <a:prstGeom prst="rect">
            <a:avLst/>
          </a:prstGeom>
        </p:spPr>
      </p:pic>
      <p:sp>
        <p:nvSpPr>
          <p:cNvPr id="10" name="TextBox 9">
            <a:extLst>
              <a:ext uri="{FF2B5EF4-FFF2-40B4-BE49-F238E27FC236}">
                <a16:creationId xmlns:a16="http://schemas.microsoft.com/office/drawing/2014/main" id="{CDB67313-D05C-4E2E-95E0-8B94149D7C60}"/>
              </a:ext>
            </a:extLst>
          </p:cNvPr>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Today</a:t>
            </a:r>
          </a:p>
        </p:txBody>
      </p:sp>
    </p:spTree>
    <p:extLst>
      <p:ext uri="{BB962C8B-B14F-4D97-AF65-F5344CB8AC3E}">
        <p14:creationId xmlns:p14="http://schemas.microsoft.com/office/powerpoint/2010/main" val="165747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Earth is Infinitely Complex</a:t>
            </a:r>
          </a:p>
        </p:txBody>
      </p:sp>
      <p:pic>
        <p:nvPicPr>
          <p:cNvPr id="4" name="Picture 3" descr="Image of a spheroid">
            <a:extLst>
              <a:ext uri="{FF2B5EF4-FFF2-40B4-BE49-F238E27FC236}">
                <a16:creationId xmlns:a16="http://schemas.microsoft.com/office/drawing/2014/main" id="{DF401788-6331-47BD-932E-C9EB369D05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5" name="Picture 4" descr="Animated gif of a spinning Geoid">
            <a:extLst>
              <a:ext uri="{FF2B5EF4-FFF2-40B4-BE49-F238E27FC236}">
                <a16:creationId xmlns:a16="http://schemas.microsoft.com/office/drawing/2014/main" id="{1344DADA-52E8-48BA-B909-6425197244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6" name="Picture 5" descr="Image of an Ellipsoid">
            <a:extLst>
              <a:ext uri="{FF2B5EF4-FFF2-40B4-BE49-F238E27FC236}">
                <a16:creationId xmlns:a16="http://schemas.microsoft.com/office/drawing/2014/main" id="{76385755-080B-4F40-BF45-C8D83DA79A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7" name="Rectangle 2">
            <a:extLst>
              <a:ext uri="{FF2B5EF4-FFF2-40B4-BE49-F238E27FC236}">
                <a16:creationId xmlns:a16="http://schemas.microsoft.com/office/drawing/2014/main" id="{8D7500AF-5B2A-4051-BE1F-276629A62F0F}"/>
              </a:ext>
            </a:extLst>
          </p:cNvPr>
          <p:cNvSpPr txBox="1"/>
          <p:nvPr/>
        </p:nvSpPr>
        <p:spPr>
          <a:xfrm>
            <a:off x="120117" y="4547330"/>
            <a:ext cx="390908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a:solidFill>
                  <a:srgbClr val="002E97"/>
                </a:solidFill>
                <a:latin typeface="Arial" panose="020B0604020202020204" pitchFamily="34" charset="0"/>
                <a:cs typeface="Arial" panose="020B0604020202020204" pitchFamily="34" charset="0"/>
              </a:rPr>
              <a:t>Build Models to Simplify</a:t>
            </a:r>
            <a:endParaRPr sz="28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3126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Datums and Reference Frames</a:t>
            </a:r>
          </a:p>
        </p:txBody>
      </p:sp>
      <p:sp>
        <p:nvSpPr>
          <p:cNvPr id="4" name="TextBox 3">
            <a:extLst>
              <a:ext uri="{FF2B5EF4-FFF2-40B4-BE49-F238E27FC236}">
                <a16:creationId xmlns:a16="http://schemas.microsoft.com/office/drawing/2014/main" id="{0F83C27B-D2FD-4B58-9A58-16AFDD10DD58}"/>
              </a:ext>
            </a:extLst>
          </p:cNvPr>
          <p:cNvSpPr txBox="1"/>
          <p:nvPr/>
        </p:nvSpPr>
        <p:spPr>
          <a:xfrm>
            <a:off x="4264836" y="4172803"/>
            <a:ext cx="4940963" cy="707886"/>
          </a:xfrm>
          <a:prstGeom prst="rect">
            <a:avLst/>
          </a:prstGeom>
          <a:noFill/>
        </p:spPr>
        <p:txBody>
          <a:bodyPr wrap="square" rtlCol="0">
            <a:spAutoFit/>
          </a:bodyPr>
          <a:lstStyle/>
          <a:p>
            <a:r>
              <a:rPr lang="en-US" sz="2000" dirty="0">
                <a:solidFill>
                  <a:srgbClr val="002E97"/>
                </a:solidFill>
                <a:latin typeface="Arial" panose="020B0604020202020204" pitchFamily="34" charset="0"/>
                <a:cs typeface="Arial" panose="020B0604020202020204" pitchFamily="34" charset="0"/>
              </a:rPr>
              <a:t>A reference surface or framework to reference your data to for consistency</a:t>
            </a:r>
          </a:p>
        </p:txBody>
      </p:sp>
      <p:grpSp>
        <p:nvGrpSpPr>
          <p:cNvPr id="5" name="Group 4" descr="Graphic of 3D axis demonstrating X,Y,Z and Latitude, Longitude and Ellipsoid Height.">
            <a:extLst>
              <a:ext uri="{FF2B5EF4-FFF2-40B4-BE49-F238E27FC236}">
                <a16:creationId xmlns:a16="http://schemas.microsoft.com/office/drawing/2014/main" id="{11A3AB9A-5D91-43A7-8B22-F541EDA187F1}"/>
              </a:ext>
            </a:extLst>
          </p:cNvPr>
          <p:cNvGrpSpPr/>
          <p:nvPr/>
        </p:nvGrpSpPr>
        <p:grpSpPr>
          <a:xfrm>
            <a:off x="44321" y="1391873"/>
            <a:ext cx="4451851" cy="3136462"/>
            <a:chOff x="44321" y="1391873"/>
            <a:chExt cx="4451851" cy="3136462"/>
          </a:xfrm>
        </p:grpSpPr>
        <p:pic>
          <p:nvPicPr>
            <p:cNvPr id="6" name="Picture 5" descr="[XYZ Diagram]">
              <a:extLst>
                <a:ext uri="{FF2B5EF4-FFF2-40B4-BE49-F238E27FC236}">
                  <a16:creationId xmlns:a16="http://schemas.microsoft.com/office/drawing/2014/main" id="{21D32659-344A-41A3-86F4-D6A9665F6FA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a:extLst>
                <a:ext uri="{FF2B5EF4-FFF2-40B4-BE49-F238E27FC236}">
                  <a16:creationId xmlns:a16="http://schemas.microsoft.com/office/drawing/2014/main" id="{82F65DA3-3002-439E-BE2E-65D08D3FF1BE}"/>
                </a:ext>
              </a:extLst>
            </p:cNvPr>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aka P(</a:t>
              </a:r>
              <a:r>
                <a:rPr lang="en-US" sz="1000" dirty="0" err="1">
                  <a:latin typeface="Arial" panose="020B0604020202020204" pitchFamily="34" charset="0"/>
                  <a:cs typeface="Arial" panose="020B0604020202020204" pitchFamily="34" charset="0"/>
                </a:rPr>
                <a:t>Lat,Lon,Ht</a:t>
              </a:r>
              <a:r>
                <a:rPr lang="en-US" sz="1000" dirty="0">
                  <a:latin typeface="Arial" panose="020B0604020202020204" pitchFamily="34" charset="0"/>
                  <a:cs typeface="Arial" panose="020B0604020202020204" pitchFamily="34" charset="0"/>
                </a:rPr>
                <a:t>)</a:t>
              </a:r>
            </a:p>
          </p:txBody>
        </p:sp>
        <p:sp>
          <p:nvSpPr>
            <p:cNvPr id="8" name="TextBox 6">
              <a:extLst>
                <a:ext uri="{FF2B5EF4-FFF2-40B4-BE49-F238E27FC236}">
                  <a16:creationId xmlns:a16="http://schemas.microsoft.com/office/drawing/2014/main" id="{FE00BA04-21CA-4D6E-8F04-07C400877E81}"/>
                </a:ext>
              </a:extLst>
            </p:cNvPr>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lat.</a:t>
              </a:r>
            </a:p>
          </p:txBody>
        </p:sp>
        <p:sp>
          <p:nvSpPr>
            <p:cNvPr id="9" name="TextBox 7">
              <a:extLst>
                <a:ext uri="{FF2B5EF4-FFF2-40B4-BE49-F238E27FC236}">
                  <a16:creationId xmlns:a16="http://schemas.microsoft.com/office/drawing/2014/main" id="{75A605B1-282C-4F67-9FA7-FE8D9FA543DB}"/>
                </a:ext>
              </a:extLst>
            </p:cNvPr>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long.</a:t>
              </a:r>
            </a:p>
          </p:txBody>
        </p:sp>
        <p:sp>
          <p:nvSpPr>
            <p:cNvPr id="10" name="TextBox 8">
              <a:extLst>
                <a:ext uri="{FF2B5EF4-FFF2-40B4-BE49-F238E27FC236}">
                  <a16:creationId xmlns:a16="http://schemas.microsoft.com/office/drawing/2014/main" id="{891CE92F-94CD-425F-9121-3F42C51B85F2}"/>
                </a:ext>
              </a:extLst>
            </p:cNvPr>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ht.</a:t>
              </a:r>
            </a:p>
          </p:txBody>
        </p:sp>
      </p:grpSp>
      <p:sp>
        <p:nvSpPr>
          <p:cNvPr id="11" name="TextBox 10">
            <a:extLst>
              <a:ext uri="{FF2B5EF4-FFF2-40B4-BE49-F238E27FC236}">
                <a16:creationId xmlns:a16="http://schemas.microsoft.com/office/drawing/2014/main" id="{035BA9C1-016D-48F8-9F2D-397433707B8B}"/>
              </a:ext>
            </a:extLst>
          </p:cNvPr>
          <p:cNvSpPr txBox="1"/>
          <p:nvPr/>
        </p:nvSpPr>
        <p:spPr>
          <a:xfrm>
            <a:off x="588134" y="4414815"/>
            <a:ext cx="292804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X,Y,Z</a:t>
            </a:r>
            <a:r>
              <a:rPr kumimoji="0" lang="en-US" sz="24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vs Lat, Lon, </a:t>
            </a:r>
            <a:r>
              <a:rPr kumimoji="0" lang="en-US" sz="2400" b="0" i="0" u="none" strike="noStrike" cap="none" spc="0" normalizeH="0" dirty="0" err="1">
                <a:ln>
                  <a:noFill/>
                </a:ln>
                <a:solidFill>
                  <a:srgbClr val="002E97"/>
                </a:solidFill>
                <a:effectLst/>
                <a:uFillTx/>
                <a:latin typeface="Arial" panose="020B0604020202020204" pitchFamily="34" charset="0"/>
                <a:cs typeface="Arial" panose="020B0604020202020204" pitchFamily="34" charset="0"/>
                <a:sym typeface="Calibri"/>
              </a:rPr>
              <a:t>Ht</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nvGrpSpPr>
          <p:cNvPr id="12" name="Group 11" descr="Graphic showing person against a wall with height measurements over multiple years.">
            <a:extLst>
              <a:ext uri="{FF2B5EF4-FFF2-40B4-BE49-F238E27FC236}">
                <a16:creationId xmlns:a16="http://schemas.microsoft.com/office/drawing/2014/main" id="{306E2656-670C-4BEE-8D6D-BB47E332C58D}"/>
              </a:ext>
            </a:extLst>
          </p:cNvPr>
          <p:cNvGrpSpPr/>
          <p:nvPr/>
        </p:nvGrpSpPr>
        <p:grpSpPr>
          <a:xfrm>
            <a:off x="5133193" y="1116460"/>
            <a:ext cx="3397577" cy="3168533"/>
            <a:chOff x="5133193" y="1256160"/>
            <a:chExt cx="3397577" cy="3168533"/>
          </a:xfrm>
        </p:grpSpPr>
        <p:pic>
          <p:nvPicPr>
            <p:cNvPr id="13" name="Picture 12">
              <a:extLst>
                <a:ext uri="{FF2B5EF4-FFF2-40B4-BE49-F238E27FC236}">
                  <a16:creationId xmlns:a16="http://schemas.microsoft.com/office/drawing/2014/main" id="{590F2AD7-EB0E-41E2-9E11-6750BCF5D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14" name="Straight Connector 13">
              <a:extLst>
                <a:ext uri="{FF2B5EF4-FFF2-40B4-BE49-F238E27FC236}">
                  <a16:creationId xmlns:a16="http://schemas.microsoft.com/office/drawing/2014/main" id="{38B94A9F-B50B-46E3-AE4B-E33258A3B377}"/>
                </a:ext>
              </a:extLst>
            </p:cNvPr>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F0996F4-6BCB-4826-8748-1BD02F888F80}"/>
                </a:ext>
              </a:extLst>
            </p:cNvPr>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6" name="Straight Connector 15">
              <a:extLst>
                <a:ext uri="{FF2B5EF4-FFF2-40B4-BE49-F238E27FC236}">
                  <a16:creationId xmlns:a16="http://schemas.microsoft.com/office/drawing/2014/main" id="{EED61DE0-04C3-4F51-B6F6-8651447ECA27}"/>
                </a:ext>
              </a:extLst>
            </p:cNvPr>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17" name="TextBox 16">
              <a:extLst>
                <a:ext uri="{FF2B5EF4-FFF2-40B4-BE49-F238E27FC236}">
                  <a16:creationId xmlns:a16="http://schemas.microsoft.com/office/drawing/2014/main" id="{92CF60BC-881B-45ED-BF6B-5F072BF4FFB4}"/>
                </a:ext>
              </a:extLst>
            </p:cNvPr>
            <p:cNvSpPr txBox="1"/>
            <p:nvPr/>
          </p:nvSpPr>
          <p:spPr>
            <a:xfrm>
              <a:off x="7437201" y="1381741"/>
              <a:ext cx="1093569" cy="369332"/>
            </a:xfrm>
            <a:prstGeom prst="rect">
              <a:avLst/>
            </a:prstGeom>
            <a:noFill/>
          </p:spPr>
          <p:txBody>
            <a:bodyPr wrap="none" rtlCol="0">
              <a:spAutoFit/>
            </a:bodyPr>
            <a:lstStyle/>
            <a:p>
              <a:r>
                <a:rPr lang="en-US" dirty="0">
                  <a:solidFill>
                    <a:schemeClr val="accent1">
                      <a:lumMod val="75000"/>
                    </a:schemeClr>
                  </a:solidFill>
                </a:rPr>
                <a:t>60”, 2019</a:t>
              </a:r>
            </a:p>
          </p:txBody>
        </p:sp>
        <p:sp>
          <p:nvSpPr>
            <p:cNvPr id="18" name="TextBox 17">
              <a:extLst>
                <a:ext uri="{FF2B5EF4-FFF2-40B4-BE49-F238E27FC236}">
                  <a16:creationId xmlns:a16="http://schemas.microsoft.com/office/drawing/2014/main" id="{EAB6CB10-47E1-4252-91B3-2AE29A58AB98}"/>
                </a:ext>
              </a:extLst>
            </p:cNvPr>
            <p:cNvSpPr txBox="1"/>
            <p:nvPr/>
          </p:nvSpPr>
          <p:spPr>
            <a:xfrm>
              <a:off x="7437198" y="1660037"/>
              <a:ext cx="1093569" cy="369332"/>
            </a:xfrm>
            <a:prstGeom prst="rect">
              <a:avLst/>
            </a:prstGeom>
            <a:noFill/>
          </p:spPr>
          <p:txBody>
            <a:bodyPr wrap="none" rtlCol="0">
              <a:spAutoFit/>
            </a:bodyPr>
            <a:lstStyle/>
            <a:p>
              <a:r>
                <a:rPr lang="en-US" dirty="0">
                  <a:solidFill>
                    <a:schemeClr val="accent3">
                      <a:lumMod val="75000"/>
                    </a:schemeClr>
                  </a:solidFill>
                </a:rPr>
                <a:t>52”, 2018</a:t>
              </a:r>
            </a:p>
          </p:txBody>
        </p:sp>
        <p:sp>
          <p:nvSpPr>
            <p:cNvPr id="19" name="TextBox 18">
              <a:extLst>
                <a:ext uri="{FF2B5EF4-FFF2-40B4-BE49-F238E27FC236}">
                  <a16:creationId xmlns:a16="http://schemas.microsoft.com/office/drawing/2014/main" id="{D0BBA43C-5232-4708-AAE3-B7DA8FCFF9C5}"/>
                </a:ext>
              </a:extLst>
            </p:cNvPr>
            <p:cNvSpPr txBox="1"/>
            <p:nvPr/>
          </p:nvSpPr>
          <p:spPr>
            <a:xfrm>
              <a:off x="7437199" y="2053621"/>
              <a:ext cx="1093569" cy="369332"/>
            </a:xfrm>
            <a:prstGeom prst="rect">
              <a:avLst/>
            </a:prstGeom>
            <a:noFill/>
          </p:spPr>
          <p:txBody>
            <a:bodyPr wrap="none" rtlCol="0">
              <a:spAutoFit/>
            </a:bodyPr>
            <a:lstStyle/>
            <a:p>
              <a:r>
                <a:rPr lang="en-US" dirty="0">
                  <a:solidFill>
                    <a:srgbClr val="C00000"/>
                  </a:solidFill>
                </a:rPr>
                <a:t>46”, 2017</a:t>
              </a:r>
            </a:p>
          </p:txBody>
        </p:sp>
      </p:grpSp>
    </p:spTree>
    <p:extLst>
      <p:ext uri="{BB962C8B-B14F-4D97-AF65-F5344CB8AC3E}">
        <p14:creationId xmlns:p14="http://schemas.microsoft.com/office/powerpoint/2010/main" val="218339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pPr algn="l"/>
            <a:r>
              <a:rPr lang="en-US" sz="3600" dirty="0">
                <a:solidFill>
                  <a:srgbClr val="002E97"/>
                </a:solidFill>
                <a:latin typeface="+mn-lt"/>
                <a:cs typeface="Times New Roman" panose="02020603050405020304" pitchFamily="18" charset="0"/>
              </a:rPr>
              <a:t>Gravity is Fundamental</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62500" lnSpcReduction="20000"/>
          </a:bodyPr>
          <a:lstStyle/>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Aristotle (350BC)</a:t>
            </a:r>
          </a:p>
          <a:p>
            <a:pPr marL="0" indent="0">
              <a:buNone/>
            </a:pPr>
            <a:r>
              <a:rPr lang="en-US" sz="3200" dirty="0">
                <a:solidFill>
                  <a:srgbClr val="002E97"/>
                </a:solidFill>
                <a:latin typeface="Arial" panose="020B0604020202020204" pitchFamily="34" charset="0"/>
                <a:cs typeface="Arial" panose="020B0604020202020204" pitchFamily="34" charset="0"/>
              </a:rPr>
              <a:t>	Objects fall proportional to mass</a:t>
            </a:r>
            <a:endParaRPr kumimoji="0" lang="en-US" sz="3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hangingPunct="0">
              <a:spcBef>
                <a:spcPts val="0"/>
              </a:spcBef>
              <a:buNone/>
            </a:pPr>
            <a:r>
              <a:rPr lang="en-US" sz="3600" dirty="0">
                <a:solidFill>
                  <a:srgbClr val="002E97"/>
                </a:solidFill>
                <a:latin typeface="Arial" panose="020B0604020202020204" pitchFamily="34" charset="0"/>
                <a:cs typeface="Arial" panose="020B0604020202020204" pitchFamily="34" charset="0"/>
              </a:rPr>
              <a:t>Al-</a:t>
            </a:r>
            <a:r>
              <a:rPr lang="en-US" sz="3600" dirty="0" err="1">
                <a:solidFill>
                  <a:srgbClr val="002E97"/>
                </a:solidFill>
                <a:latin typeface="Arial" panose="020B0604020202020204" pitchFamily="34" charset="0"/>
                <a:cs typeface="Arial" panose="020B0604020202020204" pitchFamily="34" charset="0"/>
              </a:rPr>
              <a:t>Khazini</a:t>
            </a:r>
            <a:r>
              <a:rPr lang="en-US" sz="3600" dirty="0">
                <a:solidFill>
                  <a:srgbClr val="002E97"/>
                </a:solidFill>
                <a:latin typeface="Arial" panose="020B0604020202020204" pitchFamily="34" charset="0"/>
                <a:cs typeface="Arial" panose="020B0604020202020204" pitchFamily="34" charset="0"/>
              </a:rPr>
              <a:t> (1121)</a:t>
            </a:r>
          </a:p>
          <a:p>
            <a:pPr marL="0" indent="0">
              <a:buNone/>
            </a:pPr>
            <a:r>
              <a:rPr lang="en-US" sz="3200" dirty="0">
                <a:solidFill>
                  <a:srgbClr val="002E97"/>
                </a:solidFill>
                <a:latin typeface="Arial" panose="020B0604020202020204" pitchFamily="34" charset="0"/>
                <a:cs typeface="Arial" panose="020B0604020202020204" pitchFamily="34" charset="0"/>
              </a:rPr>
              <a:t>	Gravitational potential energy</a:t>
            </a:r>
          </a:p>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Galileo (1590)</a:t>
            </a:r>
          </a:p>
          <a:p>
            <a:pPr marL="0" indent="0">
              <a:buNone/>
            </a:pPr>
            <a:r>
              <a:rPr lang="en-US" sz="4000" dirty="0">
                <a:solidFill>
                  <a:srgbClr val="002E97"/>
                </a:solidFill>
                <a:latin typeface="Arial" panose="020B0604020202020204" pitchFamily="34" charset="0"/>
                <a:cs typeface="Arial" panose="020B0604020202020204" pitchFamily="34" charset="0"/>
              </a:rPr>
              <a:t>	</a:t>
            </a:r>
            <a:r>
              <a:rPr lang="en-US" sz="3200" dirty="0">
                <a:solidFill>
                  <a:srgbClr val="002E97"/>
                </a:solidFill>
                <a:latin typeface="Arial" panose="020B0604020202020204" pitchFamily="34" charset="0"/>
                <a:cs typeface="Arial" panose="020B0604020202020204" pitchFamily="34" charset="0"/>
              </a:rPr>
              <a:t>Terminal velocity</a:t>
            </a:r>
            <a:endParaRPr kumimoji="0" lang="en-US" sz="3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Newton (1687)</a:t>
            </a:r>
            <a:endParaRPr lang="en-US" sz="3600" dirty="0">
              <a:solidFill>
                <a:srgbClr val="002E97"/>
              </a:solidFill>
              <a:latin typeface="Arial" panose="020B0604020202020204" pitchFamily="34" charset="0"/>
              <a:cs typeface="Arial" panose="020B0604020202020204" pitchFamily="34" charset="0"/>
            </a:endParaRPr>
          </a:p>
          <a:p>
            <a:pPr marL="0" indent="0">
              <a:buNone/>
            </a:pPr>
            <a:r>
              <a:rPr lang="en-US" sz="3200" dirty="0">
                <a:solidFill>
                  <a:srgbClr val="002E97"/>
                </a:solidFill>
                <a:latin typeface="Arial" panose="020B0604020202020204" pitchFamily="34" charset="0"/>
                <a:cs typeface="Arial" panose="020B0604020202020204" pitchFamily="34" charset="0"/>
              </a:rPr>
              <a:t>	Gravity inverse-square law</a:t>
            </a:r>
            <a:endParaRPr kumimoji="0" lang="en-US" sz="4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a:buNone/>
            </a:pPr>
            <a:r>
              <a:rPr lang="en-US" sz="3600" dirty="0">
                <a:solidFill>
                  <a:srgbClr val="002E97"/>
                </a:solidFill>
                <a:latin typeface="Arial" panose="020B0604020202020204" pitchFamily="34" charset="0"/>
                <a:cs typeface="Arial" panose="020B0604020202020204" pitchFamily="34" charset="0"/>
              </a:rPr>
              <a:t>Einstein (1913)</a:t>
            </a:r>
          </a:p>
          <a:p>
            <a:pPr marL="0" indent="0">
              <a:buNone/>
            </a:pPr>
            <a:r>
              <a:rPr lang="en-US" sz="4000" dirty="0">
                <a:solidFill>
                  <a:srgbClr val="002E97"/>
                </a:solidFill>
                <a:latin typeface="Arial" panose="020B0604020202020204" pitchFamily="34" charset="0"/>
                <a:cs typeface="Arial" panose="020B0604020202020204" pitchFamily="34" charset="0"/>
              </a:rPr>
              <a:t>	</a:t>
            </a:r>
            <a:r>
              <a:rPr lang="en-US" sz="3200" dirty="0">
                <a:solidFill>
                  <a:srgbClr val="002E97"/>
                </a:solidFill>
                <a:latin typeface="Arial" panose="020B0604020202020204" pitchFamily="34" charset="0"/>
                <a:cs typeface="Arial" panose="020B0604020202020204" pitchFamily="34" charset="0"/>
              </a:rPr>
              <a:t>Theory of general relativity</a:t>
            </a:r>
          </a:p>
          <a:p>
            <a:pPr marL="0" indent="0">
              <a:buNone/>
            </a:pPr>
            <a:endParaRPr lang="en-US" dirty="0">
              <a:solidFill>
                <a:srgbClr val="002E97"/>
              </a:solidFill>
              <a:latin typeface="+mn-lt"/>
              <a:cs typeface="Times New Roman" panose="02020603050405020304" pitchFamily="18" charset="0"/>
            </a:endParaRPr>
          </a:p>
        </p:txBody>
      </p:sp>
      <p:pic>
        <p:nvPicPr>
          <p:cNvPr id="4" name="Picture 3" descr="Space time curvature graphic">
            <a:extLst>
              <a:ext uri="{FF2B5EF4-FFF2-40B4-BE49-F238E27FC236}">
                <a16:creationId xmlns:a16="http://schemas.microsoft.com/office/drawing/2014/main" id="{3E2D9975-C06F-4AFB-897B-4A5521BB8C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5" name="Picture 4" descr="Graphic of Galileo dropping ball of leaning tower of Pisa">
            <a:extLst>
              <a:ext uri="{FF2B5EF4-FFF2-40B4-BE49-F238E27FC236}">
                <a16:creationId xmlns:a16="http://schemas.microsoft.com/office/drawing/2014/main" id="{2AE4C70B-72EE-4A5D-AB73-134684993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Tree>
    <p:extLst>
      <p:ext uri="{BB962C8B-B14F-4D97-AF65-F5344CB8AC3E}">
        <p14:creationId xmlns:p14="http://schemas.microsoft.com/office/powerpoint/2010/main" val="4040558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519248"/>
            <a:ext cx="4974021" cy="857250"/>
          </a:xfrm>
        </p:spPr>
        <p:txBody>
          <a:bodyPr>
            <a:noAutofit/>
          </a:bodyPr>
          <a:lstStyle/>
          <a:p>
            <a:r>
              <a:rPr lang="en-US" sz="2400" dirty="0">
                <a:solidFill>
                  <a:srgbClr val="002E97"/>
                </a:solidFill>
                <a:latin typeface="+mn-lt"/>
                <a:cs typeface="Times New Roman" panose="02020603050405020304" pitchFamily="18" charset="0"/>
              </a:rPr>
              <a:t>Gravity of the Redefinition of the American Vertical Datum</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5604641" y="385242"/>
            <a:ext cx="3279228" cy="1125263"/>
          </a:xfrm>
        </p:spPr>
        <p:txBody>
          <a:bodyPr>
            <a:normAutofit fontScale="92500"/>
          </a:bodyPr>
          <a:lstStyle/>
          <a:p>
            <a:pPr marL="0" indent="0" algn="ctr">
              <a:buNone/>
            </a:pPr>
            <a:r>
              <a:rPr lang="en-US" sz="3600" dirty="0">
                <a:solidFill>
                  <a:srgbClr val="002E97"/>
                </a:solidFill>
                <a:latin typeface="+mn-lt"/>
                <a:cs typeface="Times New Roman" panose="02020603050405020304" pitchFamily="18" charset="0"/>
              </a:rPr>
              <a:t>GRAV-D</a:t>
            </a:r>
          </a:p>
          <a:p>
            <a:pPr marL="0" indent="0" algn="ctr">
              <a:buNone/>
            </a:pPr>
            <a:r>
              <a:rPr lang="en-US" sz="2000" dirty="0">
                <a:solidFill>
                  <a:srgbClr val="002E97"/>
                </a:solidFill>
                <a:latin typeface="+mn-lt"/>
                <a:cs typeface="Times New Roman" panose="02020603050405020304" pitchFamily="18" charset="0"/>
              </a:rPr>
              <a:t>100% Complete (2/05/2023)</a:t>
            </a:r>
          </a:p>
        </p:txBody>
      </p:sp>
      <p:pic>
        <p:nvPicPr>
          <p:cNvPr id="6" name="Picture 5">
            <a:extLst>
              <a:ext uri="{FF2B5EF4-FFF2-40B4-BE49-F238E27FC236}">
                <a16:creationId xmlns:a16="http://schemas.microsoft.com/office/drawing/2014/main" id="{81BE58FD-2354-42F5-BC0B-E7586E3452C9}"/>
              </a:ext>
            </a:extLst>
          </p:cNvPr>
          <p:cNvPicPr>
            <a:picLocks noChangeAspect="1"/>
          </p:cNvPicPr>
          <p:nvPr/>
        </p:nvPicPr>
        <p:blipFill>
          <a:blip r:embed="rId4"/>
          <a:stretch>
            <a:fillRect/>
          </a:stretch>
        </p:blipFill>
        <p:spPr>
          <a:xfrm>
            <a:off x="260131" y="1345841"/>
            <a:ext cx="8631044" cy="3797659"/>
          </a:xfrm>
          <a:prstGeom prst="rect">
            <a:avLst/>
          </a:prstGeom>
        </p:spPr>
      </p:pic>
    </p:spTree>
    <p:extLst>
      <p:ext uri="{BB962C8B-B14F-4D97-AF65-F5344CB8AC3E}">
        <p14:creationId xmlns:p14="http://schemas.microsoft.com/office/powerpoint/2010/main" val="3344428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43C94E-372D-44F0-9417-43C402F35774}"/>
              </a:ext>
            </a:extLst>
          </p:cNvPr>
          <p:cNvSpPr txBox="1"/>
          <p:nvPr/>
        </p:nvSpPr>
        <p:spPr>
          <a:xfrm>
            <a:off x="173420" y="736435"/>
            <a:ext cx="2498835" cy="830997"/>
          </a:xfrm>
          <a:prstGeom prst="rect">
            <a:avLst/>
          </a:prstGeom>
          <a:noFill/>
        </p:spPr>
        <p:txBody>
          <a:bodyPr wrap="square" rtlCol="0">
            <a:spAutoFit/>
          </a:bodyPr>
          <a:lstStyle/>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Brian Shaw</a:t>
            </a:r>
          </a:p>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Rocky Mountain Advisor</a:t>
            </a:r>
          </a:p>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brian.shaw@noaa.gov</a:t>
            </a:r>
            <a:endParaRPr lang="en-US" sz="1200" dirty="0"/>
          </a:p>
        </p:txBody>
      </p:sp>
      <p:pic>
        <p:nvPicPr>
          <p:cNvPr id="7" name="Picture 6" descr="Brian Shaw and others surveying during the Geoid Slope Validation Survey of 2017 in Colorado">
            <a:extLst>
              <a:ext uri="{FF2B5EF4-FFF2-40B4-BE49-F238E27FC236}">
                <a16:creationId xmlns:a16="http://schemas.microsoft.com/office/drawing/2014/main" id="{03FEFB66-40A2-4118-B4BE-99959FAE2C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205" y="2102845"/>
            <a:ext cx="3914613" cy="2935960"/>
          </a:xfrm>
          <a:prstGeom prst="rect">
            <a:avLst/>
          </a:prstGeom>
        </p:spPr>
      </p:pic>
      <p:pic>
        <p:nvPicPr>
          <p:cNvPr id="8" name="Picture 7" descr="Brian Shaw portrait photo">
            <a:extLst>
              <a:ext uri="{FF2B5EF4-FFF2-40B4-BE49-F238E27FC236}">
                <a16:creationId xmlns:a16="http://schemas.microsoft.com/office/drawing/2014/main" id="{51FB4ACC-7346-4EFF-9DA1-C6B3AF7A6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609" y="479125"/>
            <a:ext cx="1547947" cy="1891935"/>
          </a:xfrm>
          <a:prstGeom prst="rect">
            <a:avLst/>
          </a:prstGeom>
        </p:spPr>
      </p:pic>
      <p:pic>
        <p:nvPicPr>
          <p:cNvPr id="9" name="Picture 8" descr="Brian Shaw surveying during the Geoid Slope Validation Survey of 2014 in Iowa">
            <a:extLst>
              <a:ext uri="{FF2B5EF4-FFF2-40B4-BE49-F238E27FC236}">
                <a16:creationId xmlns:a16="http://schemas.microsoft.com/office/drawing/2014/main" id="{9972E9D3-D572-47FC-8C12-E3B2C9CC4F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568" r="9301"/>
          <a:stretch/>
        </p:blipFill>
        <p:spPr>
          <a:xfrm>
            <a:off x="74428" y="2023101"/>
            <a:ext cx="2860158" cy="3015704"/>
          </a:xfrm>
          <a:prstGeom prst="rect">
            <a:avLst/>
          </a:prstGeom>
        </p:spPr>
      </p:pic>
      <p:pic>
        <p:nvPicPr>
          <p:cNvPr id="10" name="Picture 9" descr="Brian Shaw and Bill Stone surveying during the Geoid Slope Validation Survey of 2017 in Colorado">
            <a:extLst>
              <a:ext uri="{FF2B5EF4-FFF2-40B4-BE49-F238E27FC236}">
                <a16:creationId xmlns:a16="http://schemas.microsoft.com/office/drawing/2014/main" id="{289E3938-5B8A-4451-AB8A-EEF1A627BF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0746" b="20959"/>
          <a:stretch/>
        </p:blipFill>
        <p:spPr>
          <a:xfrm rot="10800000">
            <a:off x="2648414" y="379493"/>
            <a:ext cx="3577133" cy="2375877"/>
          </a:xfrm>
          <a:prstGeom prst="rect">
            <a:avLst/>
          </a:prstGeom>
        </p:spPr>
      </p:pic>
    </p:spTree>
    <p:extLst>
      <p:ext uri="{BB962C8B-B14F-4D97-AF65-F5344CB8AC3E}">
        <p14:creationId xmlns:p14="http://schemas.microsoft.com/office/powerpoint/2010/main" val="2680855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lstStyle/>
          <a:p>
            <a:r>
              <a:rPr lang="en-US" dirty="0">
                <a:solidFill>
                  <a:srgbClr val="002E97"/>
                </a:solidFill>
                <a:latin typeface="+mn-lt"/>
                <a:cs typeface="Times New Roman" panose="02020603050405020304" pitchFamily="18" charset="0"/>
              </a:rPr>
              <a:t>Why Modernize the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Current models built on old technology</a:t>
            </a: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NAD 83 not truly Geocentric (~2.2m)</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NAVD 88 relies on marks in the ground</a:t>
            </a: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and is not easily maintained</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Today’s technology needs better accuracy</a:t>
            </a:r>
          </a:p>
          <a:p>
            <a:pPr marL="0" indent="0">
              <a:buNone/>
            </a:pPr>
            <a:endParaRPr lang="en-US" dirty="0">
              <a:solidFill>
                <a:srgbClr val="002E97"/>
              </a:solidFill>
              <a:latin typeface="+mn-lt"/>
              <a:cs typeface="Times New Roman" panose="02020603050405020304" pitchFamily="18" charset="0"/>
            </a:endParaRPr>
          </a:p>
        </p:txBody>
      </p:sp>
    </p:spTree>
    <p:extLst>
      <p:ext uri="{BB962C8B-B14F-4D97-AF65-F5344CB8AC3E}">
        <p14:creationId xmlns:p14="http://schemas.microsoft.com/office/powerpoint/2010/main" val="4045029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Main Benefits of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92500"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rPr>
              <a:t>Fast, Accurate, Consistent Elevations Everywhere</a:t>
            </a:r>
          </a:p>
          <a:p>
            <a:pPr marL="0"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Improved Public Safety</a:t>
            </a:r>
            <a:endParaRPr lang="en-US" sz="3200" dirty="0">
              <a:solidFill>
                <a:srgbClr val="002E97"/>
              </a:solidFill>
            </a:endParaRPr>
          </a:p>
          <a:p>
            <a:pPr marL="457200" lvl="1" indent="0">
              <a:buNone/>
              <a:defRPr sz="3000">
                <a:solidFill>
                  <a:srgbClr val="17375E"/>
                </a:solidFill>
                <a:latin typeface="Arial"/>
                <a:ea typeface="Arial"/>
                <a:cs typeface="Arial"/>
                <a:sym typeface="Arial"/>
              </a:defRPr>
            </a:pPr>
            <a:r>
              <a:rPr lang="en-US" dirty="0">
                <a:solidFill>
                  <a:srgbClr val="002E97"/>
                </a:solidFill>
              </a:rPr>
              <a:t>Flood Plain Maps</a:t>
            </a:r>
          </a:p>
          <a:p>
            <a:pPr marL="457200" lvl="1" indent="0">
              <a:buNone/>
              <a:defRPr sz="3000">
                <a:solidFill>
                  <a:srgbClr val="17375E"/>
                </a:solidFill>
                <a:latin typeface="Arial"/>
                <a:ea typeface="Arial"/>
                <a:cs typeface="Arial"/>
                <a:sym typeface="Arial"/>
              </a:defRPr>
            </a:pPr>
            <a:r>
              <a:rPr lang="en-US" dirty="0">
                <a:solidFill>
                  <a:srgbClr val="002E97"/>
                </a:solidFill>
              </a:rPr>
              <a:t>Emergency Route Planning</a:t>
            </a:r>
          </a:p>
          <a:p>
            <a:pPr marL="457200" lvl="1"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Accurate Positioning</a:t>
            </a:r>
          </a:p>
          <a:p>
            <a:pPr marL="457200" lvl="1" indent="0">
              <a:buNone/>
              <a:defRPr sz="3000">
                <a:solidFill>
                  <a:srgbClr val="17375E"/>
                </a:solidFill>
                <a:latin typeface="Arial"/>
                <a:ea typeface="Arial"/>
                <a:cs typeface="Arial"/>
                <a:sym typeface="Arial"/>
              </a:defRPr>
            </a:pPr>
            <a:r>
              <a:rPr lang="en-US" dirty="0">
                <a:solidFill>
                  <a:srgbClr val="002E97"/>
                </a:solidFill>
              </a:rPr>
              <a:t>Autonomous vehicles, BIMs, Smart Cities</a:t>
            </a:r>
          </a:p>
        </p:txBody>
      </p:sp>
    </p:spTree>
    <p:extLst>
      <p:ext uri="{BB962C8B-B14F-4D97-AF65-F5344CB8AC3E}">
        <p14:creationId xmlns:p14="http://schemas.microsoft.com/office/powerpoint/2010/main" val="2490498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2400" dirty="0">
                <a:solidFill>
                  <a:srgbClr val="002E97"/>
                </a:solidFill>
                <a:latin typeface="+mn-lt"/>
                <a:cs typeface="Times New Roman" panose="02020603050405020304" pitchFamily="18" charset="0"/>
              </a:rPr>
              <a:t>Best ways to determine coordinates in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225771"/>
            <a:ext cx="7260021" cy="3394472"/>
          </a:xfrm>
        </p:spPr>
        <p:txBody>
          <a:bodyPr>
            <a:normAutofit fontScale="70000" lnSpcReduction="20000"/>
          </a:bodyPr>
          <a:lstStyle/>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Resurvey</a:t>
            </a:r>
            <a:r>
              <a:rPr lang="en-US" sz="3200" dirty="0">
                <a:solidFill>
                  <a:srgbClr val="002E97"/>
                </a:solidFill>
                <a:latin typeface="Arial" panose="020B0604020202020204" pitchFamily="34" charset="0"/>
                <a:cs typeface="Arial" panose="020B0604020202020204" pitchFamily="34" charset="0"/>
              </a:rPr>
              <a:t>: Return to the field and collect new observations, relying upon geodetic control that has coordinates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Readjust</a:t>
            </a:r>
            <a:r>
              <a:rPr lang="en-US" sz="3200" dirty="0">
                <a:solidFill>
                  <a:srgbClr val="002E97"/>
                </a:solidFill>
                <a:latin typeface="Arial" panose="020B0604020202020204" pitchFamily="34" charset="0"/>
                <a:cs typeface="Arial" panose="020B0604020202020204" pitchFamily="34" charset="0"/>
              </a:rPr>
              <a:t>: Using existing observations, re-compute new coordinates based upon geodetic control (CORS) that has been defined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Transform</a:t>
            </a:r>
            <a:r>
              <a:rPr lang="en-US" sz="3200" dirty="0">
                <a:solidFill>
                  <a:srgbClr val="002E97"/>
                </a:solidFill>
                <a:latin typeface="Arial" panose="020B0604020202020204" pitchFamily="34" charset="0"/>
                <a:cs typeface="Arial" panose="020B0604020202020204" pitchFamily="34" charset="0"/>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399784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Future Reference Frames</a:t>
            </a:r>
          </a:p>
        </p:txBody>
      </p:sp>
      <p:sp>
        <p:nvSpPr>
          <p:cNvPr id="4" name="Rectangle 2">
            <a:extLst>
              <a:ext uri="{FF2B5EF4-FFF2-40B4-BE49-F238E27FC236}">
                <a16:creationId xmlns:a16="http://schemas.microsoft.com/office/drawing/2014/main" id="{6AE0512B-1D70-4114-91F3-C899FD42D4A4}"/>
              </a:ext>
            </a:extLst>
          </p:cNvPr>
          <p:cNvSpPr txBox="1"/>
          <p:nvPr/>
        </p:nvSpPr>
        <p:spPr>
          <a:xfrm>
            <a:off x="236182" y="1501309"/>
            <a:ext cx="4174453" cy="320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Tectonic </a:t>
            </a:r>
            <a:r>
              <a:rPr dirty="0">
                <a:solidFill>
                  <a:srgbClr val="002E97"/>
                </a:solidFill>
              </a:rPr>
              <a:t>Plate based</a:t>
            </a:r>
            <a:endParaRPr lang="en-US" dirty="0">
              <a:solidFill>
                <a:srgbClr val="002E97"/>
              </a:solidFill>
            </a:endParaRPr>
          </a:p>
          <a:p>
            <a:pPr>
              <a:defRPr sz="3000">
                <a:solidFill>
                  <a:srgbClr val="17375E"/>
                </a:solidFill>
                <a:latin typeface="Arial"/>
                <a:ea typeface="Arial"/>
                <a:cs typeface="Arial"/>
                <a:sym typeface="Arial"/>
              </a:defRPr>
            </a:pPr>
            <a:r>
              <a:rPr lang="en-US" sz="1500" dirty="0">
                <a:solidFill>
                  <a:srgbClr val="002E97"/>
                </a:solidFill>
              </a:rPr>
              <a:t>	Each Plate is based on the same</a:t>
            </a:r>
          </a:p>
          <a:p>
            <a:pPr>
              <a:defRPr sz="3000">
                <a:solidFill>
                  <a:srgbClr val="17375E"/>
                </a:solidFill>
                <a:latin typeface="Arial"/>
                <a:ea typeface="Arial"/>
                <a:cs typeface="Arial"/>
                <a:sym typeface="Arial"/>
              </a:defRPr>
            </a:pPr>
            <a:r>
              <a:rPr lang="en-US" sz="1500" dirty="0">
                <a:solidFill>
                  <a:srgbClr val="002E97"/>
                </a:solidFill>
              </a:rPr>
              <a:t>	densified ITRF model</a:t>
            </a:r>
          </a:p>
          <a:p>
            <a:pPr algn="r">
              <a:defRPr sz="3000">
                <a:solidFill>
                  <a:srgbClr val="17375E"/>
                </a:solidFill>
                <a:latin typeface="Arial"/>
                <a:ea typeface="Arial"/>
                <a:cs typeface="Arial"/>
                <a:sym typeface="Arial"/>
              </a:defRPr>
            </a:pPr>
            <a:endParaRPr lang="en-US" dirty="0">
              <a:solidFill>
                <a:srgbClr val="002E97"/>
              </a:solidFill>
            </a:endParaRPr>
          </a:p>
          <a:p>
            <a:pPr>
              <a:defRPr sz="3000">
                <a:solidFill>
                  <a:srgbClr val="17375E"/>
                </a:solidFill>
                <a:latin typeface="Arial"/>
                <a:ea typeface="Arial"/>
                <a:cs typeface="Arial"/>
                <a:sym typeface="Arial"/>
              </a:defRPr>
            </a:pPr>
            <a:r>
              <a:rPr lang="en-US" sz="2800" dirty="0">
                <a:solidFill>
                  <a:srgbClr val="002E97"/>
                </a:solidFill>
              </a:rPr>
              <a:t>North America		NATRF</a:t>
            </a:r>
          </a:p>
          <a:p>
            <a:pPr>
              <a:defRPr sz="3000">
                <a:solidFill>
                  <a:srgbClr val="17375E"/>
                </a:solidFill>
                <a:latin typeface="Arial"/>
                <a:ea typeface="Arial"/>
                <a:cs typeface="Arial"/>
                <a:sym typeface="Arial"/>
              </a:defRPr>
            </a:pPr>
            <a:r>
              <a:rPr lang="en-US" sz="2800" dirty="0">
                <a:solidFill>
                  <a:srgbClr val="002E97"/>
                </a:solidFill>
              </a:rPr>
              <a:t>Caribbean			CATRF</a:t>
            </a:r>
          </a:p>
          <a:p>
            <a:pPr>
              <a:defRPr sz="3000">
                <a:solidFill>
                  <a:srgbClr val="17375E"/>
                </a:solidFill>
                <a:latin typeface="Arial"/>
                <a:ea typeface="Arial"/>
                <a:cs typeface="Arial"/>
                <a:sym typeface="Arial"/>
              </a:defRPr>
            </a:pPr>
            <a:r>
              <a:rPr lang="en-US" sz="2800" dirty="0">
                <a:solidFill>
                  <a:srgbClr val="002E97"/>
                </a:solidFill>
              </a:rPr>
              <a:t>Pacific				PATRF</a:t>
            </a:r>
          </a:p>
          <a:p>
            <a:pPr>
              <a:defRPr sz="3000">
                <a:solidFill>
                  <a:srgbClr val="17375E"/>
                </a:solidFill>
                <a:latin typeface="Arial"/>
                <a:ea typeface="Arial"/>
                <a:cs typeface="Arial"/>
                <a:sym typeface="Arial"/>
              </a:defRPr>
            </a:pPr>
            <a:r>
              <a:rPr lang="en-US" sz="2800" dirty="0">
                <a:solidFill>
                  <a:srgbClr val="002E97"/>
                </a:solidFill>
              </a:rPr>
              <a:t>Mariana				MATRF</a:t>
            </a:r>
            <a:endParaRPr sz="2800" dirty="0">
              <a:solidFill>
                <a:srgbClr val="002E97"/>
              </a:solidFill>
            </a:endParaRPr>
          </a:p>
        </p:txBody>
      </p:sp>
      <p:grpSp>
        <p:nvGrpSpPr>
          <p:cNvPr id="5" name="Group 4">
            <a:extLst>
              <a:ext uri="{FF2B5EF4-FFF2-40B4-BE49-F238E27FC236}">
                <a16:creationId xmlns:a16="http://schemas.microsoft.com/office/drawing/2014/main" id="{8F76A553-B83C-4264-9DB5-1DB20706803B}"/>
              </a:ext>
            </a:extLst>
          </p:cNvPr>
          <p:cNvGrpSpPr/>
          <p:nvPr/>
        </p:nvGrpSpPr>
        <p:grpSpPr>
          <a:xfrm>
            <a:off x="4558355" y="1192869"/>
            <a:ext cx="4463222" cy="3808350"/>
            <a:chOff x="-2" y="-944338"/>
            <a:chExt cx="9144002" cy="7802336"/>
          </a:xfrm>
        </p:grpSpPr>
        <p:pic>
          <p:nvPicPr>
            <p:cNvPr id="6" name="Picture 5" descr="Map of the 2022 Terrestrial Reference Frames">
              <a:extLst>
                <a:ext uri="{FF2B5EF4-FFF2-40B4-BE49-F238E27FC236}">
                  <a16:creationId xmlns:a16="http://schemas.microsoft.com/office/drawing/2014/main" id="{332A761F-1D66-4D75-B95D-D20D25B532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7" name="TextBox 6">
              <a:extLst>
                <a:ext uri="{FF2B5EF4-FFF2-40B4-BE49-F238E27FC236}">
                  <a16:creationId xmlns:a16="http://schemas.microsoft.com/office/drawing/2014/main" id="{5740FDF3-7DFB-4A84-91A8-28E92A8AE5DE}"/>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2022 Terrestrial Reference Frames</a:t>
              </a:r>
            </a:p>
          </p:txBody>
        </p:sp>
        <p:sp>
          <p:nvSpPr>
            <p:cNvPr id="8" name="TextBox 7">
              <a:extLst>
                <a:ext uri="{FF2B5EF4-FFF2-40B4-BE49-F238E27FC236}">
                  <a16:creationId xmlns:a16="http://schemas.microsoft.com/office/drawing/2014/main" id="{A4D1B569-D5D9-435B-AD48-1AFA80D80FEA}"/>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9" name="TextBox 8">
              <a:extLst>
                <a:ext uri="{FF2B5EF4-FFF2-40B4-BE49-F238E27FC236}">
                  <a16:creationId xmlns:a16="http://schemas.microsoft.com/office/drawing/2014/main" id="{4B1E3123-722B-4831-9286-3EA87BE17544}"/>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10" name="TextBox 9">
              <a:extLst>
                <a:ext uri="{FF2B5EF4-FFF2-40B4-BE49-F238E27FC236}">
                  <a16:creationId xmlns:a16="http://schemas.microsoft.com/office/drawing/2014/main" id="{40E9F68A-F3D3-48D9-AF9A-A9730FDBF603}"/>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11" name="TextBox 10">
              <a:extLst>
                <a:ext uri="{FF2B5EF4-FFF2-40B4-BE49-F238E27FC236}">
                  <a16:creationId xmlns:a16="http://schemas.microsoft.com/office/drawing/2014/main" id="{C846F641-7276-4DAA-8D5C-72C3FE33C9F0}"/>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cxnSp>
        <p:nvCxnSpPr>
          <p:cNvPr id="12" name="Straight Connector 11">
            <a:extLst>
              <a:ext uri="{FF2B5EF4-FFF2-40B4-BE49-F238E27FC236}">
                <a16:creationId xmlns:a16="http://schemas.microsoft.com/office/drawing/2014/main" id="{DB618863-69F3-4425-BF0F-2F5D6B690BD6}"/>
              </a:ext>
            </a:extLst>
          </p:cNvPr>
          <p:cNvCxnSpPr>
            <a:cxnSpLocks/>
          </p:cNvCxnSpPr>
          <p:nvPr/>
        </p:nvCxnSpPr>
        <p:spPr>
          <a:xfrm>
            <a:off x="705021" y="2605876"/>
            <a:ext cx="2999360" cy="0"/>
          </a:xfrm>
          <a:prstGeom prst="line">
            <a:avLst/>
          </a:prstGeom>
          <a:ln w="22225">
            <a:solidFill>
              <a:srgbClr val="002E9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547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NAPGD2022 Geopotential Datum</a:t>
            </a:r>
          </a:p>
        </p:txBody>
      </p:sp>
      <p:sp>
        <p:nvSpPr>
          <p:cNvPr id="6" name="TextBox 5">
            <a:extLst>
              <a:ext uri="{FF2B5EF4-FFF2-40B4-BE49-F238E27FC236}">
                <a16:creationId xmlns:a16="http://schemas.microsoft.com/office/drawing/2014/main" id="{98DB0FC0-7313-4969-A571-809DBA95E9FC}"/>
              </a:ext>
            </a:extLst>
          </p:cNvPr>
          <p:cNvSpPr txBox="1"/>
          <p:nvPr/>
        </p:nvSpPr>
        <p:spPr>
          <a:xfrm>
            <a:off x="840210" y="839450"/>
            <a:ext cx="37265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 American-Pacific Geopotential Datum of 2022</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7" name="TextBox 6">
            <a:extLst>
              <a:ext uri="{FF2B5EF4-FFF2-40B4-BE49-F238E27FC236}">
                <a16:creationId xmlns:a16="http://schemas.microsoft.com/office/drawing/2014/main" id="{3D69C63E-3F58-4570-9AE2-B75EE8B385E9}"/>
              </a:ext>
            </a:extLst>
          </p:cNvPr>
          <p:cNvSpPr txBox="1"/>
          <p:nvPr/>
        </p:nvSpPr>
        <p:spPr>
          <a:xfrm>
            <a:off x="6440532" y="1014564"/>
            <a:ext cx="2602113"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Models included:	   Geopotential</a:t>
            </a:r>
            <a:r>
              <a:rPr lang="en-US" sz="2400" dirty="0">
                <a:solidFill>
                  <a:srgbClr val="002E97"/>
                </a:solidFill>
                <a:latin typeface="Arial" panose="020B0604020202020204" pitchFamily="34" charset="0"/>
                <a:cs typeface="Arial" panose="020B0604020202020204" pitchFamily="34" charset="0"/>
              </a:rPr>
              <a:t>	   Deflection</a:t>
            </a: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Gravity</a:t>
            </a:r>
            <a:r>
              <a:rPr lang="en-US" sz="2400" dirty="0">
                <a:solidFill>
                  <a:srgbClr val="002E97"/>
                </a:solidFill>
                <a:latin typeface="Arial" panose="020B0604020202020204" pitchFamily="34" charset="0"/>
                <a:cs typeface="Arial" panose="020B0604020202020204" pitchFamily="34" charset="0"/>
              </a:rPr>
              <a:t>	   </a:t>
            </a:r>
          </a:p>
          <a:p>
            <a:pPr marL="0" marR="0" indent="0"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	   Geoid</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8" name="TextBox 7">
            <a:extLst>
              <a:ext uri="{FF2B5EF4-FFF2-40B4-BE49-F238E27FC236}">
                <a16:creationId xmlns:a16="http://schemas.microsoft.com/office/drawing/2014/main" id="{4DDFC7FD-5E2E-4623-9A27-6DFA5AF06806}"/>
              </a:ext>
            </a:extLst>
          </p:cNvPr>
          <p:cNvSpPr txBox="1"/>
          <p:nvPr/>
        </p:nvSpPr>
        <p:spPr>
          <a:xfrm>
            <a:off x="5150984"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Guam/</a:t>
            </a:r>
            <a:r>
              <a:rPr lang="en-US" sz="2000" dirty="0">
                <a:solidFill>
                  <a:srgbClr val="002E97"/>
                </a:solidFill>
                <a:latin typeface="Arial" panose="020B0604020202020204" pitchFamily="34" charset="0"/>
                <a:cs typeface="Arial" panose="020B0604020202020204" pitchFamily="34" charset="0"/>
              </a:rPr>
              <a:t>CNMI</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9" name="TextBox 8">
            <a:extLst>
              <a:ext uri="{FF2B5EF4-FFF2-40B4-BE49-F238E27FC236}">
                <a16:creationId xmlns:a16="http://schemas.microsoft.com/office/drawing/2014/main" id="{FF6703C3-5718-4876-A924-379C4CEED4F8}"/>
              </a:ext>
            </a:extLst>
          </p:cNvPr>
          <p:cNvSpPr txBox="1"/>
          <p:nvPr/>
        </p:nvSpPr>
        <p:spPr>
          <a:xfrm>
            <a:off x="6971982" y="4702696"/>
            <a:ext cx="210456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American</a:t>
            </a:r>
            <a:r>
              <a:rPr kumimoji="0" lang="en-US" sz="20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a:t>
            </a:r>
            <a:r>
              <a:rPr lang="en-US" sz="2000" dirty="0">
                <a:solidFill>
                  <a:srgbClr val="002E97"/>
                </a:solidFill>
                <a:latin typeface="Arial" panose="020B0604020202020204" pitchFamily="34" charset="0"/>
                <a:cs typeface="Arial" panose="020B0604020202020204" pitchFamily="34" charset="0"/>
              </a:rPr>
              <a:t>Samoa</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10" name="Picture 9" descr="Map of Experimental Geoid 2020 for American Samoa">
            <a:extLst>
              <a:ext uri="{FF2B5EF4-FFF2-40B4-BE49-F238E27FC236}">
                <a16:creationId xmlns:a16="http://schemas.microsoft.com/office/drawing/2014/main" id="{1EDA132E-DAAC-44EA-922C-98001700173B}"/>
              </a:ext>
            </a:extLst>
          </p:cNvPr>
          <p:cNvPicPr>
            <a:picLocks noChangeAspect="1"/>
          </p:cNvPicPr>
          <p:nvPr/>
        </p:nvPicPr>
        <p:blipFill>
          <a:blip r:embed="rId4"/>
          <a:stretch>
            <a:fillRect/>
          </a:stretch>
        </p:blipFill>
        <p:spPr>
          <a:xfrm>
            <a:off x="7005885" y="3277055"/>
            <a:ext cx="2036760" cy="1436529"/>
          </a:xfrm>
          <a:prstGeom prst="rect">
            <a:avLst/>
          </a:prstGeom>
        </p:spPr>
      </p:pic>
      <p:pic>
        <p:nvPicPr>
          <p:cNvPr id="11" name="Picture 10" descr="Map of Experimental Geoid 2020 for Guam CNMI">
            <a:extLst>
              <a:ext uri="{FF2B5EF4-FFF2-40B4-BE49-F238E27FC236}">
                <a16:creationId xmlns:a16="http://schemas.microsoft.com/office/drawing/2014/main" id="{67367461-6D8F-422D-8C2D-07F16E8CE15E}"/>
              </a:ext>
            </a:extLst>
          </p:cNvPr>
          <p:cNvPicPr>
            <a:picLocks noChangeAspect="1"/>
          </p:cNvPicPr>
          <p:nvPr/>
        </p:nvPicPr>
        <p:blipFill>
          <a:blip r:embed="rId5"/>
          <a:stretch>
            <a:fillRect/>
          </a:stretch>
        </p:blipFill>
        <p:spPr>
          <a:xfrm>
            <a:off x="5022217" y="2407568"/>
            <a:ext cx="1791604" cy="2323873"/>
          </a:xfrm>
          <a:prstGeom prst="rect">
            <a:avLst/>
          </a:prstGeom>
        </p:spPr>
      </p:pic>
      <p:sp>
        <p:nvSpPr>
          <p:cNvPr id="12" name="TextBox 11">
            <a:extLst>
              <a:ext uri="{FF2B5EF4-FFF2-40B4-BE49-F238E27FC236}">
                <a16:creationId xmlns:a16="http://schemas.microsoft.com/office/drawing/2014/main" id="{B34FCC48-EFD9-42E3-8672-258B92236286}"/>
              </a:ext>
            </a:extLst>
          </p:cNvPr>
          <p:cNvSpPr txBox="1"/>
          <p:nvPr/>
        </p:nvSpPr>
        <p:spPr>
          <a:xfrm>
            <a:off x="1292296" y="4713584"/>
            <a:ext cx="244382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¼ Earth’s Surface</a:t>
            </a:r>
          </a:p>
        </p:txBody>
      </p:sp>
      <p:pic>
        <p:nvPicPr>
          <p:cNvPr id="13" name="Picture 12" descr="Map of Experimental Geoid 2020">
            <a:extLst>
              <a:ext uri="{FF2B5EF4-FFF2-40B4-BE49-F238E27FC236}">
                <a16:creationId xmlns:a16="http://schemas.microsoft.com/office/drawing/2014/main" id="{CC686B61-A5B2-4D8C-A3CB-47EFCC79F412}"/>
              </a:ext>
            </a:extLst>
          </p:cNvPr>
          <p:cNvPicPr>
            <a:picLocks noChangeAspect="1"/>
          </p:cNvPicPr>
          <p:nvPr/>
        </p:nvPicPr>
        <p:blipFill>
          <a:blip r:embed="rId6"/>
          <a:stretch>
            <a:fillRect/>
          </a:stretch>
        </p:blipFill>
        <p:spPr>
          <a:xfrm>
            <a:off x="301086" y="1563397"/>
            <a:ext cx="4426248" cy="3206167"/>
          </a:xfrm>
          <a:prstGeom prst="rect">
            <a:avLst/>
          </a:prstGeom>
        </p:spPr>
      </p:pic>
      <p:sp>
        <p:nvSpPr>
          <p:cNvPr id="15" name="TextBox 14">
            <a:extLst>
              <a:ext uri="{FF2B5EF4-FFF2-40B4-BE49-F238E27FC236}">
                <a16:creationId xmlns:a16="http://schemas.microsoft.com/office/drawing/2014/main" id="{AEF833C1-4D54-4E94-9A78-B7010F06A982}"/>
              </a:ext>
            </a:extLst>
          </p:cNvPr>
          <p:cNvSpPr txBox="1"/>
          <p:nvPr/>
        </p:nvSpPr>
        <p:spPr>
          <a:xfrm>
            <a:off x="301085" y="1116475"/>
            <a:ext cx="5421797" cy="369332"/>
          </a:xfrm>
          <a:prstGeom prst="rect">
            <a:avLst/>
          </a:prstGeom>
          <a:noFill/>
        </p:spPr>
        <p:txBody>
          <a:bodyPr wrap="square">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Not a vertical</a:t>
            </a:r>
            <a:r>
              <a:rPr kumimoji="0" lang="en-US" sz="18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datum, it is more than just heights. </a:t>
            </a:r>
            <a:endPar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346309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532261" y="524833"/>
            <a:ext cx="8229600" cy="857250"/>
          </a:xfrm>
        </p:spPr>
        <p:txBody>
          <a:bodyPr>
            <a:normAutofit/>
          </a:bodyPr>
          <a:lstStyle/>
          <a:p>
            <a:r>
              <a:rPr lang="en-US" sz="3600" dirty="0">
                <a:solidFill>
                  <a:srgbClr val="002E97"/>
                </a:solidFill>
                <a:latin typeface="+mn-lt"/>
                <a:cs typeface="Times New Roman" panose="02020603050405020304" pitchFamily="18" charset="0"/>
              </a:rPr>
              <a:t>NSRS Modernization Catch Phrase</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2195348" y="3882256"/>
            <a:ext cx="4753303" cy="1047382"/>
          </a:xfrm>
        </p:spPr>
        <p:txBody>
          <a:bodyPr>
            <a:normAutofit/>
          </a:bodyPr>
          <a:lstStyle/>
          <a:p>
            <a:pPr marL="0" indent="0" algn="ctr">
              <a:buNone/>
              <a:defRPr sz="3000">
                <a:solidFill>
                  <a:srgbClr val="17375E"/>
                </a:solidFill>
                <a:latin typeface="Arial"/>
                <a:ea typeface="Arial"/>
                <a:cs typeface="Arial"/>
                <a:sym typeface="Arial"/>
              </a:defRPr>
            </a:pPr>
            <a:r>
              <a:rPr lang="en-US" dirty="0">
                <a:solidFill>
                  <a:srgbClr val="002E97"/>
                </a:solidFill>
              </a:rPr>
              <a:t>Shift and Drift</a:t>
            </a:r>
          </a:p>
          <a:p>
            <a:pPr marL="0" indent="0" algn="ctr">
              <a:buNone/>
              <a:defRPr sz="3000">
                <a:solidFill>
                  <a:srgbClr val="17375E"/>
                </a:solidFill>
                <a:latin typeface="Arial"/>
                <a:ea typeface="Arial"/>
                <a:cs typeface="Arial"/>
                <a:sym typeface="Arial"/>
              </a:defRPr>
            </a:pPr>
            <a:r>
              <a:rPr lang="en-US" sz="2400" dirty="0">
                <a:solidFill>
                  <a:srgbClr val="002E97"/>
                </a:solidFill>
              </a:rPr>
              <a:t>Not the Fast and Furious</a:t>
            </a:r>
          </a:p>
        </p:txBody>
      </p:sp>
      <p:pic>
        <p:nvPicPr>
          <p:cNvPr id="4" name="Picture 3" descr="Animated gif of hand shifting">
            <a:extLst>
              <a:ext uri="{FF2B5EF4-FFF2-40B4-BE49-F238E27FC236}">
                <a16:creationId xmlns:a16="http://schemas.microsoft.com/office/drawing/2014/main" id="{A5A7CAE3-E31B-43C9-96A5-51B69B686A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51" y="1578769"/>
            <a:ext cx="3747331" cy="2107874"/>
          </a:xfrm>
          <a:prstGeom prst="rect">
            <a:avLst/>
          </a:prstGeom>
        </p:spPr>
      </p:pic>
      <p:pic>
        <p:nvPicPr>
          <p:cNvPr id="5" name="Picture 4" descr="Animated gif of car drifting">
            <a:extLst>
              <a:ext uri="{FF2B5EF4-FFF2-40B4-BE49-F238E27FC236}">
                <a16:creationId xmlns:a16="http://schemas.microsoft.com/office/drawing/2014/main" id="{CC4299E0-93AA-438F-86EF-3C7DC5CD92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693" y="1589645"/>
            <a:ext cx="3740168" cy="2096998"/>
          </a:xfrm>
          <a:prstGeom prst="rect">
            <a:avLst/>
          </a:prstGeom>
        </p:spPr>
      </p:pic>
    </p:spTree>
    <p:extLst>
      <p:ext uri="{BB962C8B-B14F-4D97-AF65-F5344CB8AC3E}">
        <p14:creationId xmlns:p14="http://schemas.microsoft.com/office/powerpoint/2010/main" val="157403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and Drift</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85000" lnSpcReduction="20000"/>
          </a:bodyPr>
          <a:lstStyle/>
          <a:p>
            <a:r>
              <a:rPr lang="en-US" sz="2400" dirty="0">
                <a:solidFill>
                  <a:srgbClr val="002E97"/>
                </a:solidFill>
                <a:latin typeface="Arial" panose="020B0604020202020204" pitchFamily="34" charset="0"/>
                <a:cs typeface="Arial" panose="020B0604020202020204" pitchFamily="34" charset="0"/>
              </a:rPr>
              <a:t>A sudden </a:t>
            </a:r>
            <a:r>
              <a:rPr lang="en-US" sz="2400" b="1" i="1" dirty="0">
                <a:solidFill>
                  <a:srgbClr val="9B1113"/>
                </a:solidFill>
                <a:latin typeface="Arial" panose="020B0604020202020204" pitchFamily="34" charset="0"/>
                <a:cs typeface="Arial" panose="020B0604020202020204" pitchFamily="34" charset="0"/>
              </a:rPr>
              <a:t>shift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Horizontal change:  </a:t>
            </a:r>
            <a:r>
              <a:rPr lang="en-US" sz="2400" b="1" dirty="0">
                <a:solidFill>
                  <a:srgbClr val="002E97"/>
                </a:solidFill>
                <a:latin typeface="Arial" panose="020B0604020202020204" pitchFamily="34" charset="0"/>
                <a:cs typeface="Arial" panose="020B0604020202020204" pitchFamily="34" charset="0"/>
              </a:rPr>
              <a:t>0.5 to 4 m (1.5 to 13 ft)</a:t>
            </a:r>
          </a:p>
          <a:p>
            <a:pPr lvl="1"/>
            <a:r>
              <a:rPr lang="en-US" sz="2400" dirty="0">
                <a:solidFill>
                  <a:srgbClr val="002E97"/>
                </a:solidFill>
                <a:latin typeface="Arial" panose="020B0604020202020204" pitchFamily="34" charset="0"/>
                <a:cs typeface="Arial" panose="020B0604020202020204" pitchFamily="34" charset="0"/>
              </a:rPr>
              <a:t>Ellipsoid height change:  </a:t>
            </a:r>
            <a:r>
              <a:rPr lang="en-US" sz="2400" b="1" dirty="0">
                <a:solidFill>
                  <a:srgbClr val="002E97"/>
                </a:solidFill>
                <a:latin typeface="Arial" panose="020B0604020202020204" pitchFamily="34" charset="0"/>
                <a:cs typeface="Arial" panose="020B0604020202020204" pitchFamily="34" charset="0"/>
              </a:rPr>
              <a:t>±2 m (±6 ft)</a:t>
            </a:r>
          </a:p>
          <a:p>
            <a:pPr lvl="1"/>
            <a:r>
              <a:rPr lang="en-US" sz="2400" dirty="0">
                <a:solidFill>
                  <a:srgbClr val="002E97"/>
                </a:solidFill>
                <a:latin typeface="Arial" panose="020B0604020202020204" pitchFamily="34" charset="0"/>
                <a:cs typeface="Arial" panose="020B0604020202020204" pitchFamily="34" charset="0"/>
              </a:rPr>
              <a:t>Elevation change:  </a:t>
            </a:r>
            <a:r>
              <a:rPr lang="en-US" sz="2400" b="1" dirty="0">
                <a:solidFill>
                  <a:srgbClr val="002E97"/>
                </a:solidFill>
                <a:latin typeface="Arial" panose="020B0604020202020204" pitchFamily="34" charset="0"/>
                <a:cs typeface="Arial" panose="020B0604020202020204" pitchFamily="34" charset="0"/>
              </a:rPr>
              <a:t>-0.5 to +2 m (-1.5 to +6 ft)</a:t>
            </a:r>
          </a:p>
          <a:p>
            <a:pPr lvl="1"/>
            <a:endParaRPr lang="en-US" sz="2400" b="1"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A continuous </a:t>
            </a:r>
            <a:r>
              <a:rPr lang="en-US" sz="2400" b="1" i="1" dirty="0">
                <a:solidFill>
                  <a:srgbClr val="9B1113"/>
                </a:solidFill>
                <a:latin typeface="Arial" panose="020B0604020202020204" pitchFamily="34" charset="0"/>
                <a:cs typeface="Arial" panose="020B0604020202020204" pitchFamily="34" charset="0"/>
              </a:rPr>
              <a:t>drift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Coordinates associated with specific dates</a:t>
            </a:r>
          </a:p>
          <a:p>
            <a:pPr lvl="1"/>
            <a:endParaRPr lang="en-US" sz="2400"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Two components of drift:</a:t>
            </a:r>
          </a:p>
          <a:p>
            <a:pPr lvl="1"/>
            <a:r>
              <a:rPr lang="en-US" sz="2400" dirty="0">
                <a:solidFill>
                  <a:srgbClr val="002E97"/>
                </a:solidFill>
                <a:latin typeface="Arial" panose="020B0604020202020204" pitchFamily="34" charset="0"/>
                <a:cs typeface="Arial" panose="020B0604020202020204" pitchFamily="34" charset="0"/>
              </a:rPr>
              <a:t>Tectonic plate rotation (easy to model, 2D only)</a:t>
            </a:r>
          </a:p>
          <a:p>
            <a:pPr lvl="1"/>
            <a:r>
              <a:rPr lang="en-US" sz="2400" dirty="0">
                <a:solidFill>
                  <a:srgbClr val="002E97"/>
                </a:solidFill>
                <a:latin typeface="Arial" panose="020B0604020202020204" pitchFamily="34" charset="0"/>
                <a:cs typeface="Arial" panose="020B0604020202020204" pitchFamily="34" charset="0"/>
              </a:rPr>
              <a:t>All other residual motion (hard to model, 3D)</a:t>
            </a:r>
          </a:p>
        </p:txBody>
      </p:sp>
    </p:spTree>
    <p:extLst>
      <p:ext uri="{BB962C8B-B14F-4D97-AF65-F5344CB8AC3E}">
        <p14:creationId xmlns:p14="http://schemas.microsoft.com/office/powerpoint/2010/main" val="4028308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datum changes</a:t>
            </a:r>
          </a:p>
        </p:txBody>
      </p:sp>
      <p:pic>
        <p:nvPicPr>
          <p:cNvPr id="6" name="Picture 2" descr="Map of Approximate Horizontal Change from NAD83 to *TRF&#10;https://geodesy.noaa.gov/datums/newdatums/images/HorizontalNorthAmericanPlate.jpg">
            <a:extLst>
              <a:ext uri="{FF2B5EF4-FFF2-40B4-BE49-F238E27FC236}">
                <a16:creationId xmlns:a16="http://schemas.microsoft.com/office/drawing/2014/main" id="{046C0AB0-783A-4EBA-9C06-2E44EE36B9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8BED83-E89D-47B3-A635-724769EB8CDB}"/>
              </a:ext>
            </a:extLst>
          </p:cNvPr>
          <p:cNvSpPr txBox="1"/>
          <p:nvPr/>
        </p:nvSpPr>
        <p:spPr>
          <a:xfrm>
            <a:off x="192172" y="4450671"/>
            <a:ext cx="330474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Arial" panose="020B0604020202020204" pitchFamily="34" charset="0"/>
                <a:cs typeface="Arial" panose="020B0604020202020204" pitchFamily="34" charset="0"/>
              </a:rPr>
              <a:t>~2.5 to 4 meters in Pacific </a:t>
            </a:r>
            <a:endPar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8" name="Picture 7" descr="Map of Approximate Vertical Change from NAVD88 to NAPGD2022">
            <a:extLst>
              <a:ext uri="{FF2B5EF4-FFF2-40B4-BE49-F238E27FC236}">
                <a16:creationId xmlns:a16="http://schemas.microsoft.com/office/drawing/2014/main" id="{F5C9D57D-3715-4D57-9C6E-42567C50A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9" name="TextBox 8">
            <a:extLst>
              <a:ext uri="{FF2B5EF4-FFF2-40B4-BE49-F238E27FC236}">
                <a16:creationId xmlns:a16="http://schemas.microsoft.com/office/drawing/2014/main" id="{B3905C6C-8364-496B-89BA-D7F8773CD98E}"/>
              </a:ext>
            </a:extLst>
          </p:cNvPr>
          <p:cNvSpPr txBox="1"/>
          <p:nvPr/>
        </p:nvSpPr>
        <p:spPr>
          <a:xfrm>
            <a:off x="5056013" y="4669475"/>
            <a:ext cx="252889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0 to 1.3 meters CONUS</a:t>
            </a:r>
          </a:p>
        </p:txBody>
      </p:sp>
    </p:spTree>
    <p:extLst>
      <p:ext uri="{BB962C8B-B14F-4D97-AF65-F5344CB8AC3E}">
        <p14:creationId xmlns:p14="http://schemas.microsoft.com/office/powerpoint/2010/main" val="2335348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Drift: Plate Tectonics and Velocities</a:t>
            </a:r>
          </a:p>
        </p:txBody>
      </p:sp>
      <p:pic>
        <p:nvPicPr>
          <p:cNvPr id="6" name="Picture 5" descr="Map of the crustal velocities">
            <a:extLst>
              <a:ext uri="{FF2B5EF4-FFF2-40B4-BE49-F238E27FC236}">
                <a16:creationId xmlns:a16="http://schemas.microsoft.com/office/drawing/2014/main" id="{2FDA5E44-B5EC-494B-9585-4C79312B2143}"/>
              </a:ext>
            </a:extLst>
          </p:cNvPr>
          <p:cNvPicPr>
            <a:picLocks noChangeAspect="1"/>
          </p:cNvPicPr>
          <p:nvPr/>
        </p:nvPicPr>
        <p:blipFill rotWithShape="1">
          <a:blip r:embed="rId4">
            <a:extLst>
              <a:ext uri="{28A0092B-C50C-407E-A947-70E740481C1C}">
                <a14:useLocalDpi xmlns:a14="http://schemas.microsoft.com/office/drawing/2010/main" val="0"/>
              </a:ext>
            </a:extLst>
          </a:blip>
          <a:srcRect l="7274" t="2226" r="1905" b="26719"/>
          <a:stretch/>
        </p:blipFill>
        <p:spPr>
          <a:xfrm>
            <a:off x="1140276" y="1002766"/>
            <a:ext cx="6863449" cy="4140734"/>
          </a:xfrm>
          <a:prstGeom prst="rect">
            <a:avLst/>
          </a:prstGeom>
        </p:spPr>
      </p:pic>
      <p:sp>
        <p:nvSpPr>
          <p:cNvPr id="7" name="TextBox 6">
            <a:extLst>
              <a:ext uri="{FF2B5EF4-FFF2-40B4-BE49-F238E27FC236}">
                <a16:creationId xmlns:a16="http://schemas.microsoft.com/office/drawing/2014/main" id="{1402394A-8162-4D8A-95F2-CA613E3620BE}"/>
              </a:ext>
            </a:extLst>
          </p:cNvPr>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417182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Continuously Operating Reference Stations</a:t>
            </a:r>
          </a:p>
        </p:txBody>
      </p:sp>
      <p:pic>
        <p:nvPicPr>
          <p:cNvPr id="9" name="Picture 8" descr="Map of the NOAA Continuously Operating Reference Station Network">
            <a:extLst>
              <a:ext uri="{FF2B5EF4-FFF2-40B4-BE49-F238E27FC236}">
                <a16:creationId xmlns:a16="http://schemas.microsoft.com/office/drawing/2014/main" id="{CE166DFE-DF56-4538-A310-D79644ACC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41210"/>
            <a:ext cx="6253772" cy="4046558"/>
          </a:xfrm>
          <a:prstGeom prst="rect">
            <a:avLst/>
          </a:prstGeom>
        </p:spPr>
      </p:pic>
      <p:sp>
        <p:nvSpPr>
          <p:cNvPr id="10" name="TextBox 9">
            <a:extLst>
              <a:ext uri="{FF2B5EF4-FFF2-40B4-BE49-F238E27FC236}">
                <a16:creationId xmlns:a16="http://schemas.microsoft.com/office/drawing/2014/main" id="{37E4363D-B084-4D8B-9C08-072522E5764D}"/>
              </a:ext>
            </a:extLst>
          </p:cNvPr>
          <p:cNvSpPr txBox="1"/>
          <p:nvPr/>
        </p:nvSpPr>
        <p:spPr>
          <a:xfrm>
            <a:off x="6513064" y="1404501"/>
            <a:ext cx="888383"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P033</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Ten Sleep</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Wyoming</a:t>
            </a:r>
          </a:p>
        </p:txBody>
      </p:sp>
      <p:sp>
        <p:nvSpPr>
          <p:cNvPr id="11" name="TextBox 10">
            <a:extLst>
              <a:ext uri="{FF2B5EF4-FFF2-40B4-BE49-F238E27FC236}">
                <a16:creationId xmlns:a16="http://schemas.microsoft.com/office/drawing/2014/main" id="{886381C3-261F-4D19-A232-52509E400EB9}"/>
              </a:ext>
            </a:extLst>
          </p:cNvPr>
          <p:cNvSpPr txBox="1"/>
          <p:nvPr/>
        </p:nvSpPr>
        <p:spPr>
          <a:xfrm>
            <a:off x="6513064" y="3412919"/>
            <a:ext cx="908260"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WYLC</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Cheyenne</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Wyoming</a:t>
            </a:r>
          </a:p>
        </p:txBody>
      </p:sp>
      <p:pic>
        <p:nvPicPr>
          <p:cNvPr id="4" name="Picture 3">
            <a:extLst>
              <a:ext uri="{FF2B5EF4-FFF2-40B4-BE49-F238E27FC236}">
                <a16:creationId xmlns:a16="http://schemas.microsoft.com/office/drawing/2014/main" id="{01704437-75E6-48AB-8018-118DE17CF6DB}"/>
              </a:ext>
            </a:extLst>
          </p:cNvPr>
          <p:cNvPicPr>
            <a:picLocks noChangeAspect="1"/>
          </p:cNvPicPr>
          <p:nvPr/>
        </p:nvPicPr>
        <p:blipFill>
          <a:blip r:embed="rId5"/>
          <a:stretch>
            <a:fillRect/>
          </a:stretch>
        </p:blipFill>
        <p:spPr>
          <a:xfrm>
            <a:off x="7663722" y="1008079"/>
            <a:ext cx="1245859" cy="1604200"/>
          </a:xfrm>
          <a:prstGeom prst="rect">
            <a:avLst/>
          </a:prstGeom>
        </p:spPr>
      </p:pic>
      <p:pic>
        <p:nvPicPr>
          <p:cNvPr id="6" name="Picture 5">
            <a:extLst>
              <a:ext uri="{FF2B5EF4-FFF2-40B4-BE49-F238E27FC236}">
                <a16:creationId xmlns:a16="http://schemas.microsoft.com/office/drawing/2014/main" id="{AC10E2CE-4150-48C9-BB74-65DD7C1E64C5}"/>
              </a:ext>
            </a:extLst>
          </p:cNvPr>
          <p:cNvPicPr>
            <a:picLocks noChangeAspect="1"/>
          </p:cNvPicPr>
          <p:nvPr/>
        </p:nvPicPr>
        <p:blipFill>
          <a:blip r:embed="rId6"/>
          <a:stretch>
            <a:fillRect/>
          </a:stretch>
        </p:blipFill>
        <p:spPr>
          <a:xfrm>
            <a:off x="7663722" y="2978859"/>
            <a:ext cx="1245859" cy="1674372"/>
          </a:xfrm>
          <a:prstGeom prst="rect">
            <a:avLst/>
          </a:prstGeom>
        </p:spPr>
      </p:pic>
    </p:spTree>
    <p:extLst>
      <p:ext uri="{BB962C8B-B14F-4D97-AF65-F5344CB8AC3E}">
        <p14:creationId xmlns:p14="http://schemas.microsoft.com/office/powerpoint/2010/main" val="796288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6" name="TextBox 1">
            <a:extLst>
              <a:ext uri="{FF2B5EF4-FFF2-40B4-BE49-F238E27FC236}">
                <a16:creationId xmlns:a16="http://schemas.microsoft.com/office/drawing/2014/main" id="{6D2047EE-10FA-45AF-8CA3-78F38D5C2A01}"/>
              </a:ext>
            </a:extLst>
          </p:cNvPr>
          <p:cNvSpPr txBox="1"/>
          <p:nvPr/>
        </p:nvSpPr>
        <p:spPr>
          <a:xfrm>
            <a:off x="1717374" y="402226"/>
            <a:ext cx="5709253"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NSRS Modernization Delay</a:t>
            </a:r>
            <a:endParaRPr sz="3600" dirty="0">
              <a:solidFill>
                <a:srgbClr val="002E97"/>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19FB292A-AFDB-45D7-A27A-9FF75DE162EB}"/>
              </a:ext>
            </a:extLst>
          </p:cNvPr>
          <p:cNvSpPr/>
          <p:nvPr/>
        </p:nvSpPr>
        <p:spPr>
          <a:xfrm>
            <a:off x="1563986" y="4265030"/>
            <a:ext cx="6016028" cy="523220"/>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https://geodesy.noaa.gov/datums/newdatums/delayed-release.shtml</a:t>
            </a:r>
          </a:p>
          <a:p>
            <a:r>
              <a:rPr lang="en-US" sz="1400" dirty="0">
                <a:solidFill>
                  <a:srgbClr val="002E97"/>
                </a:solidFill>
                <a:latin typeface="Arial" panose="020B0604020202020204" pitchFamily="34" charset="0"/>
                <a:cs typeface="Arial" panose="020B0604020202020204" pitchFamily="34" charset="0"/>
              </a:rPr>
              <a:t>https://geodesy.noaa.gov/datums/newdatums/FAQNewDatums.shtml</a:t>
            </a:r>
          </a:p>
        </p:txBody>
      </p:sp>
      <p:sp>
        <p:nvSpPr>
          <p:cNvPr id="18" name="Rectangle 17">
            <a:extLst>
              <a:ext uri="{FF2B5EF4-FFF2-40B4-BE49-F238E27FC236}">
                <a16:creationId xmlns:a16="http://schemas.microsoft.com/office/drawing/2014/main" id="{F09B3594-1A52-43F4-BF3D-80DDCE04B13A}"/>
              </a:ext>
            </a:extLst>
          </p:cNvPr>
          <p:cNvSpPr/>
          <p:nvPr/>
        </p:nvSpPr>
        <p:spPr>
          <a:xfrm>
            <a:off x="1202436" y="1665413"/>
            <a:ext cx="6739128" cy="2246769"/>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Operational, workforce retention and other issues have delayed NSRS Modernization</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SPCS2022 zones will be finalized in 2024 but will not be rolled out until all of the NSRS is modernized.</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Beta rollout planned for 2025, full rollout in 2026</a:t>
            </a:r>
          </a:p>
        </p:txBody>
      </p:sp>
    </p:spTree>
    <p:extLst>
      <p:ext uri="{BB962C8B-B14F-4D97-AF65-F5344CB8AC3E}">
        <p14:creationId xmlns:p14="http://schemas.microsoft.com/office/powerpoint/2010/main" val="117940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1426778" y="1200151"/>
            <a:ext cx="7260021" cy="3394472"/>
          </a:xfrm>
        </p:spPr>
        <p:txBody>
          <a:bodyPr>
            <a:normAutofit fontScale="85000" lnSpcReduction="20000"/>
          </a:bodyPr>
          <a:lstStyle/>
          <a:p>
            <a:pPr marL="0" indent="0">
              <a:buNone/>
              <a:defRPr sz="3000">
                <a:solidFill>
                  <a:srgbClr val="17375E"/>
                </a:solidFill>
                <a:latin typeface="Arial"/>
                <a:ea typeface="Arial"/>
                <a:cs typeface="Arial"/>
                <a:sym typeface="Arial"/>
              </a:defRPr>
            </a:pPr>
            <a:r>
              <a:rPr lang="en-US" dirty="0">
                <a:solidFill>
                  <a:srgbClr val="002E97"/>
                </a:solidFill>
              </a:rPr>
              <a:t>Subsidence</a:t>
            </a:r>
          </a:p>
          <a:p>
            <a:pPr marL="457200" lvl="1" indent="0">
              <a:buNone/>
              <a:defRPr sz="3000">
                <a:solidFill>
                  <a:srgbClr val="17375E"/>
                </a:solidFill>
                <a:latin typeface="Arial"/>
                <a:ea typeface="Arial"/>
                <a:cs typeface="Arial"/>
                <a:sym typeface="Arial"/>
              </a:defRPr>
            </a:pPr>
            <a:r>
              <a:rPr lang="en-US" dirty="0">
                <a:solidFill>
                  <a:srgbClr val="002E97"/>
                </a:solidFill>
              </a:rPr>
              <a:t>Ground fluid withdrawal, sedimentation</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Glacial Isostatic Adjustment (GIA)</a:t>
            </a:r>
          </a:p>
          <a:p>
            <a:pPr marL="457200" lvl="1" indent="0">
              <a:buNone/>
              <a:defRPr sz="3000">
                <a:solidFill>
                  <a:srgbClr val="17375E"/>
                </a:solidFill>
                <a:latin typeface="Arial"/>
                <a:ea typeface="Arial"/>
                <a:cs typeface="Arial"/>
                <a:sym typeface="Arial"/>
              </a:defRPr>
            </a:pPr>
            <a:r>
              <a:rPr lang="en-US" dirty="0">
                <a:solidFill>
                  <a:srgbClr val="002E97"/>
                </a:solidFill>
              </a:rPr>
              <a:t>Crustal rebound from glaciers (uplift)</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Geophysical Phenomena</a:t>
            </a:r>
          </a:p>
          <a:p>
            <a:pPr marL="457200" lvl="1" indent="0">
              <a:buNone/>
              <a:defRPr sz="3000">
                <a:solidFill>
                  <a:srgbClr val="17375E"/>
                </a:solidFill>
                <a:latin typeface="Arial"/>
                <a:ea typeface="Arial"/>
                <a:cs typeface="Arial"/>
                <a:sym typeface="Arial"/>
              </a:defRPr>
            </a:pPr>
            <a:r>
              <a:rPr lang="en-US" dirty="0">
                <a:solidFill>
                  <a:srgbClr val="002E97"/>
                </a:solidFill>
              </a:rPr>
              <a:t>Earthquakes, calderas, Earth tides</a:t>
            </a:r>
          </a:p>
        </p:txBody>
      </p:sp>
    </p:spTree>
    <p:extLst>
      <p:ext uri="{BB962C8B-B14F-4D97-AF65-F5344CB8AC3E}">
        <p14:creationId xmlns:p14="http://schemas.microsoft.com/office/powerpoint/2010/main" val="28150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2029" y="514018"/>
            <a:ext cx="3325091"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pic>
        <p:nvPicPr>
          <p:cNvPr id="6" name="Picture 2" descr="Photo of San Joaquin Valley Subsidence&#10;&#10;https://lh4.googleusercontent.com/ymKsoXwZEP4rk4F4GqPD5S9FyMO4d0mrfL2GiLI0mXe7djBwYH3t0-OwncYltY8OJNmYk0DKh4pOLqS9DGItCHK3i23maqpjdDDISQH5ux0uqDVbrEnWTnFLPb7Woe2cka61EXC6">
            <a:extLst>
              <a:ext uri="{FF2B5EF4-FFF2-40B4-BE49-F238E27FC236}">
                <a16:creationId xmlns:a16="http://schemas.microsoft.com/office/drawing/2014/main" id="{A27F11E5-1FCA-4C15-B9A3-8CC0EFB56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7CA9E5-851D-4112-89B9-4C3FC26DFA89}"/>
              </a:ext>
            </a:extLst>
          </p:cNvPr>
          <p:cNvSpPr txBox="1"/>
          <p:nvPr/>
        </p:nvSpPr>
        <p:spPr>
          <a:xfrm>
            <a:off x="7718155" y="529681"/>
            <a:ext cx="110863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sz="1600" b="1" dirty="0">
                <a:solidFill>
                  <a:schemeClr val="bg1"/>
                </a:solidFill>
                <a:latin typeface="Arial" panose="020B0604020202020204" pitchFamily="34" charset="0"/>
                <a:cs typeface="Arial" panose="020B0604020202020204" pitchFamily="34" charset="0"/>
              </a:rPr>
              <a:t>50 years</a:t>
            </a:r>
            <a:endPar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8" name="Picture 7" descr="Map of Subsidence in the San Joaquin Valley from USGS study.">
            <a:extLst>
              <a:ext uri="{FF2B5EF4-FFF2-40B4-BE49-F238E27FC236}">
                <a16:creationId xmlns:a16="http://schemas.microsoft.com/office/drawing/2014/main" id="{7F9A3AF2-D8B3-44F9-B55F-93877A8EE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9" name="TextBox 8">
            <a:extLst>
              <a:ext uri="{FF2B5EF4-FFF2-40B4-BE49-F238E27FC236}">
                <a16:creationId xmlns:a16="http://schemas.microsoft.com/office/drawing/2014/main" id="{FD362218-CFDD-4A44-9124-C8DA50DCE469}"/>
              </a:ext>
            </a:extLst>
          </p:cNvPr>
          <p:cNvSpPr txBox="1"/>
          <p:nvPr/>
        </p:nvSpPr>
        <p:spPr>
          <a:xfrm>
            <a:off x="3849701" y="4061680"/>
            <a:ext cx="271805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20-24” in 1</a:t>
            </a:r>
            <a:r>
              <a:rPr lang="en-US" sz="2000" dirty="0">
                <a:solidFill>
                  <a:srgbClr val="002E97"/>
                </a:solidFill>
                <a:latin typeface="Arial" panose="020B0604020202020204" pitchFamily="34" charset="0"/>
                <a:cs typeface="Arial" panose="020B0604020202020204" pitchFamily="34" charset="0"/>
              </a:rPr>
              <a:t>6 months</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0" name="TextBox 9">
            <a:extLst>
              <a:ext uri="{FF2B5EF4-FFF2-40B4-BE49-F238E27FC236}">
                <a16:creationId xmlns:a16="http://schemas.microsoft.com/office/drawing/2014/main" id="{AB22E3BE-414F-469C-A02D-47F15E0CE346}"/>
              </a:ext>
            </a:extLst>
          </p:cNvPr>
          <p:cNvSpPr txBox="1"/>
          <p:nvPr/>
        </p:nvSpPr>
        <p:spPr>
          <a:xfrm>
            <a:off x="3703437" y="3201771"/>
            <a:ext cx="79124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200" dirty="0">
                <a:solidFill>
                  <a:schemeClr val="bg1"/>
                </a:solidFill>
                <a:latin typeface="Arial" panose="020B0604020202020204" pitchFamily="34" charset="0"/>
                <a:cs typeface="Arial" panose="020B0604020202020204" pitchFamily="34" charset="0"/>
              </a:rPr>
              <a:t>Sept 2016</a:t>
            </a:r>
            <a:endPar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11" name="Picture 10" descr="Map of the Hudson May Uplifting cause by Glacial Isostatic Adjustment">
            <a:extLst>
              <a:ext uri="{FF2B5EF4-FFF2-40B4-BE49-F238E27FC236}">
                <a16:creationId xmlns:a16="http://schemas.microsoft.com/office/drawing/2014/main" id="{44576437-2B12-4F88-AC85-C380E382BB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2" name="TextBox 11">
            <a:extLst>
              <a:ext uri="{FF2B5EF4-FFF2-40B4-BE49-F238E27FC236}">
                <a16:creationId xmlns:a16="http://schemas.microsoft.com/office/drawing/2014/main" id="{863429FD-8731-4CA6-8109-40B3ABE7E6D8}"/>
              </a:ext>
            </a:extLst>
          </p:cNvPr>
          <p:cNvSpPr txBox="1"/>
          <p:nvPr/>
        </p:nvSpPr>
        <p:spPr>
          <a:xfrm>
            <a:off x="460161" y="4061680"/>
            <a:ext cx="2488821"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000" dirty="0">
                <a:solidFill>
                  <a:srgbClr val="002E97"/>
                </a:solidFill>
                <a:latin typeface="Arial" panose="020B0604020202020204" pitchFamily="34" charset="0"/>
                <a:cs typeface="Arial" panose="020B0604020202020204" pitchFamily="34" charset="0"/>
              </a:rPr>
              <a:t>8 -13 mm/year</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754732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Horizontal and Vertical Motion - Earthquakes</a:t>
            </a:r>
          </a:p>
        </p:txBody>
      </p:sp>
      <p:sp>
        <p:nvSpPr>
          <p:cNvPr id="6" name="TextBox 5">
            <a:extLst>
              <a:ext uri="{FF2B5EF4-FFF2-40B4-BE49-F238E27FC236}">
                <a16:creationId xmlns:a16="http://schemas.microsoft.com/office/drawing/2014/main" id="{06708C45-CCA5-4A66-8219-3DE031AA6588}"/>
              </a:ext>
            </a:extLst>
          </p:cNvPr>
          <p:cNvSpPr txBox="1"/>
          <p:nvPr/>
        </p:nvSpPr>
        <p:spPr>
          <a:xfrm>
            <a:off x="5360785" y="4089487"/>
            <a:ext cx="247279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2020 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16 cm Vertically</a:t>
            </a:r>
          </a:p>
        </p:txBody>
      </p:sp>
      <p:sp>
        <p:nvSpPr>
          <p:cNvPr id="7" name="TextBox 6">
            <a:extLst>
              <a:ext uri="{FF2B5EF4-FFF2-40B4-BE49-F238E27FC236}">
                <a16:creationId xmlns:a16="http://schemas.microsoft.com/office/drawing/2014/main" id="{3A3DC5C2-2D3D-4C62-A3A6-8DA120AB0DD2}"/>
              </a:ext>
            </a:extLst>
          </p:cNvPr>
          <p:cNvSpPr txBox="1"/>
          <p:nvPr/>
        </p:nvSpPr>
        <p:spPr>
          <a:xfrm>
            <a:off x="490314" y="4088997"/>
            <a:ext cx="300338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2019 China Lake, CA</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6-10 feet Horizontally</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8" name="Picture 7" descr="Map of 2019 China Lake, CA Earthquake impacts">
            <a:extLst>
              <a:ext uri="{FF2B5EF4-FFF2-40B4-BE49-F238E27FC236}">
                <a16:creationId xmlns:a16="http://schemas.microsoft.com/office/drawing/2014/main" id="{6FD09142-64A0-4CAA-9518-5A0A35C232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descr="Map of 2020 Puerto Rico Earthquake Impacts">
            <a:extLst>
              <a:ext uri="{FF2B5EF4-FFF2-40B4-BE49-F238E27FC236}">
                <a16:creationId xmlns:a16="http://schemas.microsoft.com/office/drawing/2014/main" id="{052CA7F7-1C98-46A9-8C65-7DA9B645778E}"/>
              </a:ext>
            </a:extLst>
          </p:cNvPr>
          <p:cNvGraphicFramePr>
            <a:graphicFrameLocks noChangeAspect="1"/>
          </p:cNvGraphicFramePr>
          <p:nvPr>
            <p:extLst>
              <p:ext uri="{D42A27DB-BD31-4B8C-83A1-F6EECF244321}">
                <p14:modId xmlns:p14="http://schemas.microsoft.com/office/powerpoint/2010/main" val="61488790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1067" name="Bitmap Image" r:id="rId6" imgW="13744440" imgH="8296200" progId="Paint.Picture">
                  <p:embed/>
                </p:oleObj>
              </mc:Choice>
              <mc:Fallback>
                <p:oleObj name="Bitmap Image" r:id="rId6" imgW="13744440" imgH="8296200" progId="Paint.Picture">
                  <p:embed/>
                  <p:pic>
                    <p:nvPicPr>
                      <p:cNvPr id="9" name="Object 8"/>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Tree>
    <p:extLst>
      <p:ext uri="{BB962C8B-B14F-4D97-AF65-F5344CB8AC3E}">
        <p14:creationId xmlns:p14="http://schemas.microsoft.com/office/powerpoint/2010/main" val="3959328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GPS on Bench Marks</a:t>
            </a:r>
          </a:p>
        </p:txBody>
      </p:sp>
      <p:sp>
        <p:nvSpPr>
          <p:cNvPr id="6" name="TextBox 5">
            <a:extLst>
              <a:ext uri="{FF2B5EF4-FFF2-40B4-BE49-F238E27FC236}">
                <a16:creationId xmlns:a16="http://schemas.microsoft.com/office/drawing/2014/main" id="{F2597E51-3AAD-40F3-86F8-6CE51356A94E}"/>
              </a:ext>
            </a:extLst>
          </p:cNvPr>
          <p:cNvSpPr txBox="1"/>
          <p:nvPr/>
        </p:nvSpPr>
        <p:spPr>
          <a:xfrm>
            <a:off x="253776" y="4210832"/>
            <a:ext cx="304686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Web Map Application</a:t>
            </a:r>
          </a:p>
        </p:txBody>
      </p:sp>
      <p:sp>
        <p:nvSpPr>
          <p:cNvPr id="7" name="TextBox 6">
            <a:extLst>
              <a:ext uri="{FF2B5EF4-FFF2-40B4-BE49-F238E27FC236}">
                <a16:creationId xmlns:a16="http://schemas.microsoft.com/office/drawing/2014/main" id="{1A7E123D-A703-424A-897F-67619463E559}"/>
              </a:ext>
            </a:extLst>
          </p:cNvPr>
          <p:cNvSpPr txBox="1"/>
          <p:nvPr/>
        </p:nvSpPr>
        <p:spPr>
          <a:xfrm>
            <a:off x="3619792" y="4257854"/>
            <a:ext cx="173477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Dashboard</a:t>
            </a:r>
          </a:p>
        </p:txBody>
      </p:sp>
      <p:sp>
        <p:nvSpPr>
          <p:cNvPr id="8" name="TextBox 7">
            <a:extLst>
              <a:ext uri="{FF2B5EF4-FFF2-40B4-BE49-F238E27FC236}">
                <a16:creationId xmlns:a16="http://schemas.microsoft.com/office/drawing/2014/main" id="{BF8ABFF5-828D-4E6F-9318-C91BE802D7A2}"/>
              </a:ext>
            </a:extLst>
          </p:cNvPr>
          <p:cNvSpPr txBox="1"/>
          <p:nvPr/>
        </p:nvSpPr>
        <p:spPr>
          <a:xfrm>
            <a:off x="5506280" y="4073189"/>
            <a:ext cx="3637720"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~3,400</a:t>
            </a:r>
            <a:r>
              <a:rPr kumimoji="0" lang="en-US" sz="16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Completed in 2020</a:t>
            </a:r>
          </a:p>
          <a:p>
            <a:r>
              <a:rPr lang="en-US" sz="1600" dirty="0">
                <a:solidFill>
                  <a:srgbClr val="002E97"/>
                </a:solidFill>
                <a:latin typeface="Arial" panose="020B0604020202020204" pitchFamily="34" charset="0"/>
                <a:cs typeface="Arial" panose="020B0604020202020204" pitchFamily="34" charset="0"/>
              </a:rPr>
              <a:t>~4,900 Completed in 2021</a:t>
            </a:r>
          </a:p>
          <a:p>
            <a:r>
              <a:rPr lang="en-US" sz="1600" dirty="0">
                <a:solidFill>
                  <a:srgbClr val="002E97"/>
                </a:solidFill>
                <a:latin typeface="Arial" panose="020B0604020202020204" pitchFamily="34" charset="0"/>
                <a:cs typeface="Arial" panose="020B0604020202020204" pitchFamily="34" charset="0"/>
              </a:rPr>
              <a:t>~2,500 Completed in 2022</a:t>
            </a:r>
          </a:p>
          <a:p>
            <a:r>
              <a:rPr lang="en-US" sz="1600" dirty="0">
                <a:solidFill>
                  <a:srgbClr val="002E97"/>
                </a:solidFill>
                <a:latin typeface="Arial" panose="020B0604020202020204" pitchFamily="34" charset="0"/>
                <a:cs typeface="Arial" panose="020B0604020202020204" pitchFamily="34" charset="0"/>
              </a:rPr>
              <a:t>~2,100 Completed in 2023</a:t>
            </a:r>
          </a:p>
        </p:txBody>
      </p:sp>
      <p:pic>
        <p:nvPicPr>
          <p:cNvPr id="9" name="Picture 8" descr="Map of GPS on Bench Marks Web Map">
            <a:extLst>
              <a:ext uri="{FF2B5EF4-FFF2-40B4-BE49-F238E27FC236}">
                <a16:creationId xmlns:a16="http://schemas.microsoft.com/office/drawing/2014/main" id="{32F282EC-E99B-4EF9-985D-36CF036DF7C4}"/>
              </a:ext>
            </a:extLst>
          </p:cNvPr>
          <p:cNvPicPr>
            <a:picLocks noChangeAspect="1"/>
          </p:cNvPicPr>
          <p:nvPr/>
        </p:nvPicPr>
        <p:blipFill>
          <a:blip r:embed="rId4"/>
          <a:stretch>
            <a:fillRect/>
          </a:stretch>
        </p:blipFill>
        <p:spPr>
          <a:xfrm>
            <a:off x="151301" y="1389814"/>
            <a:ext cx="3079509" cy="2601166"/>
          </a:xfrm>
          <a:prstGeom prst="rect">
            <a:avLst/>
          </a:prstGeom>
        </p:spPr>
      </p:pic>
      <p:pic>
        <p:nvPicPr>
          <p:cNvPr id="4" name="Picture 3">
            <a:extLst>
              <a:ext uri="{FF2B5EF4-FFF2-40B4-BE49-F238E27FC236}">
                <a16:creationId xmlns:a16="http://schemas.microsoft.com/office/drawing/2014/main" id="{BC37647F-2332-4AA9-A87C-6C18C0470B7A}"/>
              </a:ext>
            </a:extLst>
          </p:cNvPr>
          <p:cNvPicPr>
            <a:picLocks noChangeAspect="1"/>
          </p:cNvPicPr>
          <p:nvPr/>
        </p:nvPicPr>
        <p:blipFill>
          <a:blip r:embed="rId5"/>
          <a:stretch>
            <a:fillRect/>
          </a:stretch>
        </p:blipFill>
        <p:spPr>
          <a:xfrm>
            <a:off x="3552351" y="1389814"/>
            <a:ext cx="5440347" cy="2601166"/>
          </a:xfrm>
          <a:prstGeom prst="rect">
            <a:avLst/>
          </a:prstGeom>
        </p:spPr>
      </p:pic>
    </p:spTree>
    <p:extLst>
      <p:ext uri="{BB962C8B-B14F-4D97-AF65-F5344CB8AC3E}">
        <p14:creationId xmlns:p14="http://schemas.microsoft.com/office/powerpoint/2010/main" val="2775790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MT GPS on Bench Marks</a:t>
            </a:r>
          </a:p>
        </p:txBody>
      </p:sp>
      <p:pic>
        <p:nvPicPr>
          <p:cNvPr id="4" name="Picture 3">
            <a:extLst>
              <a:ext uri="{FF2B5EF4-FFF2-40B4-BE49-F238E27FC236}">
                <a16:creationId xmlns:a16="http://schemas.microsoft.com/office/drawing/2014/main" id="{0F1FECAC-4C2A-4D5B-87F4-9500690BEF83}"/>
              </a:ext>
            </a:extLst>
          </p:cNvPr>
          <p:cNvPicPr>
            <a:picLocks noChangeAspect="1"/>
          </p:cNvPicPr>
          <p:nvPr/>
        </p:nvPicPr>
        <p:blipFill>
          <a:blip r:embed="rId4"/>
          <a:stretch>
            <a:fillRect/>
          </a:stretch>
        </p:blipFill>
        <p:spPr>
          <a:xfrm>
            <a:off x="346983" y="970657"/>
            <a:ext cx="8450034" cy="4040173"/>
          </a:xfrm>
          <a:prstGeom prst="rect">
            <a:avLst/>
          </a:prstGeom>
        </p:spPr>
      </p:pic>
    </p:spTree>
    <p:extLst>
      <p:ext uri="{BB962C8B-B14F-4D97-AF65-F5344CB8AC3E}">
        <p14:creationId xmlns:p14="http://schemas.microsoft.com/office/powerpoint/2010/main" val="4211568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GPS on Bench Marks MT Population Gaps</a:t>
            </a:r>
          </a:p>
        </p:txBody>
      </p:sp>
      <p:pic>
        <p:nvPicPr>
          <p:cNvPr id="4" name="Picture 3">
            <a:extLst>
              <a:ext uri="{FF2B5EF4-FFF2-40B4-BE49-F238E27FC236}">
                <a16:creationId xmlns:a16="http://schemas.microsoft.com/office/drawing/2014/main" id="{4D855DB7-C99F-4A8C-85E8-2B395F23FFD4}"/>
              </a:ext>
            </a:extLst>
          </p:cNvPr>
          <p:cNvPicPr>
            <a:picLocks noChangeAspect="1"/>
          </p:cNvPicPr>
          <p:nvPr/>
        </p:nvPicPr>
        <p:blipFill>
          <a:blip r:embed="rId4"/>
          <a:stretch>
            <a:fillRect/>
          </a:stretch>
        </p:blipFill>
        <p:spPr>
          <a:xfrm>
            <a:off x="996043" y="1063229"/>
            <a:ext cx="6972300" cy="3852166"/>
          </a:xfrm>
          <a:prstGeom prst="rect">
            <a:avLst/>
          </a:prstGeom>
        </p:spPr>
      </p:pic>
    </p:spTree>
    <p:extLst>
      <p:ext uri="{BB962C8B-B14F-4D97-AF65-F5344CB8AC3E}">
        <p14:creationId xmlns:p14="http://schemas.microsoft.com/office/powerpoint/2010/main" val="2258463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74B182-5B3C-423D-9F33-9DB536F834EE}"/>
              </a:ext>
            </a:extLst>
          </p:cNvPr>
          <p:cNvPicPr>
            <a:picLocks noChangeAspect="1"/>
          </p:cNvPicPr>
          <p:nvPr/>
        </p:nvPicPr>
        <p:blipFill>
          <a:blip r:embed="rId4"/>
          <a:stretch>
            <a:fillRect/>
          </a:stretch>
        </p:blipFill>
        <p:spPr>
          <a:xfrm>
            <a:off x="0" y="1603842"/>
            <a:ext cx="7515922" cy="3593550"/>
          </a:xfrm>
          <a:prstGeom prst="rect">
            <a:avLst/>
          </a:prstGeom>
        </p:spPr>
      </p:pic>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OPUS Shared Solutions Dashboard</a:t>
            </a:r>
          </a:p>
        </p:txBody>
      </p:sp>
      <p:sp>
        <p:nvSpPr>
          <p:cNvPr id="7" name="Rectangle 6">
            <a:extLst>
              <a:ext uri="{FF2B5EF4-FFF2-40B4-BE49-F238E27FC236}">
                <a16:creationId xmlns:a16="http://schemas.microsoft.com/office/drawing/2014/main" id="{FB5CAD98-855D-4CF4-9A08-8B35457FC8F3}"/>
              </a:ext>
            </a:extLst>
          </p:cNvPr>
          <p:cNvSpPr/>
          <p:nvPr/>
        </p:nvSpPr>
        <p:spPr>
          <a:xfrm>
            <a:off x="955131" y="3866212"/>
            <a:ext cx="377517" cy="811712"/>
          </a:xfrm>
          <a:prstGeom prst="rect">
            <a:avLst/>
          </a:prstGeom>
          <a:solidFill>
            <a:srgbClr val="2B2B2B"/>
          </a:solidFill>
          <a:ln w="25400" cap="flat">
            <a:solidFill>
              <a:srgbClr val="2B2B2B"/>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graphicFrame>
        <p:nvGraphicFramePr>
          <p:cNvPr id="8" name="Table 7" descr="Table of the OPUS Shared Solutions">
            <a:extLst>
              <a:ext uri="{FF2B5EF4-FFF2-40B4-BE49-F238E27FC236}">
                <a16:creationId xmlns:a16="http://schemas.microsoft.com/office/drawing/2014/main" id="{A97851F5-C4EC-4C4B-ACA2-9BB4F1102FE7}"/>
              </a:ext>
            </a:extLst>
          </p:cNvPr>
          <p:cNvGraphicFramePr>
            <a:graphicFrameLocks noGrp="1"/>
          </p:cNvGraphicFramePr>
          <p:nvPr>
            <p:extLst>
              <p:ext uri="{D42A27DB-BD31-4B8C-83A1-F6EECF244321}">
                <p14:modId xmlns:p14="http://schemas.microsoft.com/office/powerpoint/2010/main" val="2112436381"/>
              </p:ext>
            </p:extLst>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 on NGS marks</a:t>
                      </a:r>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a:t>State</a:t>
                      </a:r>
                    </a:p>
                  </a:txBody>
                  <a:tcPr marL="68580" marR="68580" marT="34290" marB="34290"/>
                </a:tc>
                <a:tc>
                  <a:txBody>
                    <a:bodyPr/>
                    <a:lstStyle/>
                    <a:p>
                      <a:pPr algn="ctr"/>
                      <a:r>
                        <a:rPr lang="en-US" sz="1200" dirty="0"/>
                        <a:t>~44,900</a:t>
                      </a:r>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~7,900</a:t>
                      </a:r>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~4,700</a:t>
                      </a:r>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a:t>Academic</a:t>
                      </a:r>
                    </a:p>
                  </a:txBody>
                  <a:tcPr marL="68580" marR="68580" marT="34290" marB="34290"/>
                </a:tc>
                <a:tc>
                  <a:txBody>
                    <a:bodyPr/>
                    <a:lstStyle/>
                    <a:p>
                      <a:pPr algn="ctr"/>
                      <a:r>
                        <a:rPr lang="en-US" sz="1200" dirty="0"/>
                        <a:t>~1,800</a:t>
                      </a:r>
                    </a:p>
                  </a:txBody>
                  <a:tcPr marL="68580" marR="68580" marT="34290" marB="34290"/>
                </a:tc>
                <a:extLst>
                  <a:ext uri="{0D108BD9-81ED-4DB2-BD59-A6C34878D82A}">
                    <a16:rowId xmlns:a16="http://schemas.microsoft.com/office/drawing/2014/main" val="2662671429"/>
                  </a:ext>
                </a:extLst>
              </a:tr>
            </a:tbl>
          </a:graphicData>
        </a:graphic>
      </p:graphicFrame>
      <p:sp>
        <p:nvSpPr>
          <p:cNvPr id="9" name="TextBox 8">
            <a:extLst>
              <a:ext uri="{FF2B5EF4-FFF2-40B4-BE49-F238E27FC236}">
                <a16:creationId xmlns:a16="http://schemas.microsoft.com/office/drawing/2014/main" id="{E0B35C86-2BBF-42BF-820F-F0F6B0611FEF}"/>
              </a:ext>
            </a:extLst>
          </p:cNvPr>
          <p:cNvSpPr txBox="1"/>
          <p:nvPr/>
        </p:nvSpPr>
        <p:spPr>
          <a:xfrm>
            <a:off x="978780" y="3666644"/>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2018</a:t>
            </a:r>
          </a:p>
        </p:txBody>
      </p:sp>
      <p:sp>
        <p:nvSpPr>
          <p:cNvPr id="10" name="TextBox 9">
            <a:extLst>
              <a:ext uri="{FF2B5EF4-FFF2-40B4-BE49-F238E27FC236}">
                <a16:creationId xmlns:a16="http://schemas.microsoft.com/office/drawing/2014/main" id="{8A282F13-2037-417E-A436-7AAC230B045F}"/>
              </a:ext>
            </a:extLst>
          </p:cNvPr>
          <p:cNvSpPr txBox="1"/>
          <p:nvPr/>
        </p:nvSpPr>
        <p:spPr>
          <a:xfrm>
            <a:off x="972338" y="3943641"/>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2020</a:t>
            </a:r>
          </a:p>
        </p:txBody>
      </p:sp>
      <p:sp>
        <p:nvSpPr>
          <p:cNvPr id="11" name="TextBox 10">
            <a:extLst>
              <a:ext uri="{FF2B5EF4-FFF2-40B4-BE49-F238E27FC236}">
                <a16:creationId xmlns:a16="http://schemas.microsoft.com/office/drawing/2014/main" id="{1C175FF8-2F3A-45A0-9B05-3832D3D338BA}"/>
              </a:ext>
            </a:extLst>
          </p:cNvPr>
          <p:cNvSpPr txBox="1"/>
          <p:nvPr/>
        </p:nvSpPr>
        <p:spPr>
          <a:xfrm>
            <a:off x="978780" y="4098611"/>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2021</a:t>
            </a:r>
          </a:p>
        </p:txBody>
      </p:sp>
      <p:sp>
        <p:nvSpPr>
          <p:cNvPr id="15" name="Rectangular Callout 6">
            <a:extLst>
              <a:ext uri="{FF2B5EF4-FFF2-40B4-BE49-F238E27FC236}">
                <a16:creationId xmlns:a16="http://schemas.microsoft.com/office/drawing/2014/main" id="{7C41F69C-B05A-4565-AF50-C4972F84A004}"/>
              </a:ext>
            </a:extLst>
          </p:cNvPr>
          <p:cNvSpPr/>
          <p:nvPr/>
        </p:nvSpPr>
        <p:spPr>
          <a:xfrm>
            <a:off x="2311428" y="3696483"/>
            <a:ext cx="1111484" cy="771312"/>
          </a:xfrm>
          <a:prstGeom prst="wedgeRectCallout">
            <a:avLst>
              <a:gd name="adj1" fmla="val -68990"/>
              <a:gd name="adj2" fmla="val 1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Note the impact of GPSonBM Campaigns </a:t>
            </a:r>
          </a:p>
        </p:txBody>
      </p:sp>
      <p:sp>
        <p:nvSpPr>
          <p:cNvPr id="16" name="TextBox 15">
            <a:extLst>
              <a:ext uri="{FF2B5EF4-FFF2-40B4-BE49-F238E27FC236}">
                <a16:creationId xmlns:a16="http://schemas.microsoft.com/office/drawing/2014/main" id="{A2716027-F37E-435B-BCE1-93BFAA380439}"/>
              </a:ext>
            </a:extLst>
          </p:cNvPr>
          <p:cNvSpPr txBox="1"/>
          <p:nvPr/>
        </p:nvSpPr>
        <p:spPr>
          <a:xfrm>
            <a:off x="457200" y="906390"/>
            <a:ext cx="7643813" cy="646331"/>
          </a:xfrm>
          <a:prstGeom prst="rect">
            <a:avLst/>
          </a:prstGeom>
          <a:noFill/>
        </p:spPr>
        <p:txBody>
          <a:bodyPr wrap="square" rtlCol="0">
            <a:spAutoFit/>
          </a:bodyPr>
          <a:lstStyle/>
          <a:p>
            <a:pPr algn="ctr"/>
            <a:r>
              <a:rPr lang="en-US" dirty="0">
                <a:solidFill>
                  <a:srgbClr val="002E97"/>
                </a:solidFill>
                <a:latin typeface="Arial" panose="020B0604020202020204" pitchFamily="34" charset="0"/>
                <a:cs typeface="Arial" panose="020B0604020202020204" pitchFamily="34" charset="0"/>
              </a:rPr>
              <a:t>Dashboard enables sorting and visualization of Shared Solutions by</a:t>
            </a:r>
          </a:p>
          <a:p>
            <a:pPr algn="ctr"/>
            <a:r>
              <a:rPr lang="en-US" dirty="0">
                <a:solidFill>
                  <a:srgbClr val="002E97"/>
                </a:solidFill>
                <a:latin typeface="Arial" panose="020B0604020202020204" pitchFamily="34" charset="0"/>
                <a:cs typeface="Arial" panose="020B0604020202020204" pitchFamily="34" charset="0"/>
              </a:rPr>
              <a:t>Month &amp; Year, State, Agency Type, and submitting agency </a:t>
            </a:r>
          </a:p>
        </p:txBody>
      </p:sp>
    </p:spTree>
    <p:extLst>
      <p:ext uri="{BB962C8B-B14F-4D97-AF65-F5344CB8AC3E}">
        <p14:creationId xmlns:p14="http://schemas.microsoft.com/office/powerpoint/2010/main" val="2276552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MT OPUS Shared Solutions</a:t>
            </a:r>
          </a:p>
        </p:txBody>
      </p:sp>
      <p:sp>
        <p:nvSpPr>
          <p:cNvPr id="6" name="TextBox 5">
            <a:extLst>
              <a:ext uri="{FF2B5EF4-FFF2-40B4-BE49-F238E27FC236}">
                <a16:creationId xmlns:a16="http://schemas.microsoft.com/office/drawing/2014/main" id="{71584046-1A8E-4707-985C-30B72B9730A7}"/>
              </a:ext>
            </a:extLst>
          </p:cNvPr>
          <p:cNvSpPr txBox="1"/>
          <p:nvPr/>
        </p:nvSpPr>
        <p:spPr>
          <a:xfrm>
            <a:off x="2259980" y="4222688"/>
            <a:ext cx="4273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57</a:t>
            </a:r>
          </a:p>
        </p:txBody>
      </p:sp>
      <p:sp>
        <p:nvSpPr>
          <p:cNvPr id="7" name="TextBox 6">
            <a:extLst>
              <a:ext uri="{FF2B5EF4-FFF2-40B4-BE49-F238E27FC236}">
                <a16:creationId xmlns:a16="http://schemas.microsoft.com/office/drawing/2014/main" id="{6794A192-2882-4BE8-B925-1358DB6A502D}"/>
              </a:ext>
            </a:extLst>
          </p:cNvPr>
          <p:cNvSpPr txBox="1"/>
          <p:nvPr/>
        </p:nvSpPr>
        <p:spPr>
          <a:xfrm>
            <a:off x="2412380" y="4010814"/>
            <a:ext cx="4273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116</a:t>
            </a:r>
          </a:p>
        </p:txBody>
      </p:sp>
      <p:sp>
        <p:nvSpPr>
          <p:cNvPr id="8" name="TextBox 7">
            <a:extLst>
              <a:ext uri="{FF2B5EF4-FFF2-40B4-BE49-F238E27FC236}">
                <a16:creationId xmlns:a16="http://schemas.microsoft.com/office/drawing/2014/main" id="{7DD15D88-9BAD-4F1C-BF1A-9ED53B7D8C33}"/>
              </a:ext>
            </a:extLst>
          </p:cNvPr>
          <p:cNvSpPr txBox="1"/>
          <p:nvPr/>
        </p:nvSpPr>
        <p:spPr>
          <a:xfrm>
            <a:off x="2412380" y="3859472"/>
            <a:ext cx="4273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115</a:t>
            </a:r>
          </a:p>
        </p:txBody>
      </p:sp>
      <p:pic>
        <p:nvPicPr>
          <p:cNvPr id="5" name="Picture 4">
            <a:extLst>
              <a:ext uri="{FF2B5EF4-FFF2-40B4-BE49-F238E27FC236}">
                <a16:creationId xmlns:a16="http://schemas.microsoft.com/office/drawing/2014/main" id="{ECEF7AAB-F891-48D9-BAB2-908C068E607A}"/>
              </a:ext>
            </a:extLst>
          </p:cNvPr>
          <p:cNvPicPr>
            <a:picLocks noChangeAspect="1"/>
          </p:cNvPicPr>
          <p:nvPr/>
        </p:nvPicPr>
        <p:blipFill>
          <a:blip r:embed="rId4"/>
          <a:stretch>
            <a:fillRect/>
          </a:stretch>
        </p:blipFill>
        <p:spPr>
          <a:xfrm>
            <a:off x="400050" y="1007031"/>
            <a:ext cx="8343900" cy="3989427"/>
          </a:xfrm>
          <a:prstGeom prst="rect">
            <a:avLst/>
          </a:prstGeom>
        </p:spPr>
      </p:pic>
    </p:spTree>
    <p:extLst>
      <p:ext uri="{BB962C8B-B14F-4D97-AF65-F5344CB8AC3E}">
        <p14:creationId xmlns:p14="http://schemas.microsoft.com/office/powerpoint/2010/main" val="2397219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Mark Recovery Webpage</a:t>
            </a:r>
          </a:p>
        </p:txBody>
      </p:sp>
      <p:sp>
        <p:nvSpPr>
          <p:cNvPr id="6" name="TextBox 5">
            <a:extLst>
              <a:ext uri="{FF2B5EF4-FFF2-40B4-BE49-F238E27FC236}">
                <a16:creationId xmlns:a16="http://schemas.microsoft.com/office/drawing/2014/main" id="{268D9A5C-5421-4850-88BD-575E74DE73AF}"/>
              </a:ext>
            </a:extLst>
          </p:cNvPr>
          <p:cNvSpPr txBox="1"/>
          <p:nvPr/>
        </p:nvSpPr>
        <p:spPr>
          <a:xfrm>
            <a:off x="283851" y="866288"/>
            <a:ext cx="8576299" cy="646331"/>
          </a:xfrm>
          <a:prstGeom prst="rect">
            <a:avLst/>
          </a:prstGeom>
          <a:noFill/>
        </p:spPr>
        <p:txBody>
          <a:bodyPr wrap="square" rtlCol="0">
            <a:spAutoFit/>
          </a:bodyPr>
          <a:lstStyle/>
          <a:p>
            <a:pPr algn="ctr" defTabSz="342892">
              <a:defRPr/>
            </a:pPr>
            <a:r>
              <a:rPr lang="en-US" dirty="0">
                <a:solidFill>
                  <a:srgbClr val="002E97"/>
                </a:solidFill>
                <a:latin typeface="Arial" panose="020B0604020202020204" pitchFamily="34" charset="0"/>
                <a:cs typeface="Arial" panose="020B0604020202020204" pitchFamily="34" charset="0"/>
              </a:rPr>
              <a:t>Crowd sourced mark recoveries help update the GPSonBM map, let NGS and others know if the mark is still usable, and pictures make it easier to find. </a:t>
            </a:r>
          </a:p>
        </p:txBody>
      </p:sp>
      <p:pic>
        <p:nvPicPr>
          <p:cNvPr id="7" name="Picture 6" descr="Image of Mark Recovery Form">
            <a:extLst>
              <a:ext uri="{FF2B5EF4-FFF2-40B4-BE49-F238E27FC236}">
                <a16:creationId xmlns:a16="http://schemas.microsoft.com/office/drawing/2014/main" id="{8513CE32-DD67-4801-953D-73061DC9B0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358" y="2275650"/>
            <a:ext cx="4037052" cy="2867851"/>
          </a:xfrm>
          <a:prstGeom prst="rect">
            <a:avLst/>
          </a:prstGeom>
        </p:spPr>
      </p:pic>
      <p:pic>
        <p:nvPicPr>
          <p:cNvPr id="8" name="Picture 7" descr="Image of Find Marks Map in Mark Recover Form">
            <a:extLst>
              <a:ext uri="{FF2B5EF4-FFF2-40B4-BE49-F238E27FC236}">
                <a16:creationId xmlns:a16="http://schemas.microsoft.com/office/drawing/2014/main" id="{E94B1CDB-6306-4C4D-A17C-CB2E476D3DD9}"/>
              </a:ext>
            </a:extLst>
          </p:cNvPr>
          <p:cNvPicPr>
            <a:picLocks noChangeAspect="1"/>
          </p:cNvPicPr>
          <p:nvPr/>
        </p:nvPicPr>
        <p:blipFill>
          <a:blip r:embed="rId5"/>
          <a:stretch>
            <a:fillRect/>
          </a:stretch>
        </p:blipFill>
        <p:spPr>
          <a:xfrm>
            <a:off x="7129854" y="2541221"/>
            <a:ext cx="1786483" cy="2449353"/>
          </a:xfrm>
          <a:prstGeom prst="rect">
            <a:avLst/>
          </a:prstGeom>
        </p:spPr>
      </p:pic>
      <p:pic>
        <p:nvPicPr>
          <p:cNvPr id="9" name="Picture 8" descr="Image of Mark Recover Web Page">
            <a:extLst>
              <a:ext uri="{FF2B5EF4-FFF2-40B4-BE49-F238E27FC236}">
                <a16:creationId xmlns:a16="http://schemas.microsoft.com/office/drawing/2014/main" id="{359007B6-9DC0-4D69-81E1-B20C4D00A35D}"/>
              </a:ext>
            </a:extLst>
          </p:cNvPr>
          <p:cNvPicPr>
            <a:picLocks noChangeAspect="1"/>
          </p:cNvPicPr>
          <p:nvPr/>
        </p:nvPicPr>
        <p:blipFill rotWithShape="1">
          <a:blip r:embed="rId6"/>
          <a:srcRect b="7246"/>
          <a:stretch/>
        </p:blipFill>
        <p:spPr>
          <a:xfrm>
            <a:off x="21074" y="2101241"/>
            <a:ext cx="4054587" cy="3042259"/>
          </a:xfrm>
          <a:prstGeom prst="rect">
            <a:avLst/>
          </a:prstGeom>
        </p:spPr>
      </p:pic>
      <p:sp>
        <p:nvSpPr>
          <p:cNvPr id="10" name="Rectangle 9">
            <a:extLst>
              <a:ext uri="{FF2B5EF4-FFF2-40B4-BE49-F238E27FC236}">
                <a16:creationId xmlns:a16="http://schemas.microsoft.com/office/drawing/2014/main" id="{2FDDD67A-0A5E-451F-950B-C91AAA7DE4F5}"/>
              </a:ext>
            </a:extLst>
          </p:cNvPr>
          <p:cNvSpPr/>
          <p:nvPr/>
        </p:nvSpPr>
        <p:spPr>
          <a:xfrm>
            <a:off x="1752158" y="1552601"/>
            <a:ext cx="5707012" cy="4001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514350">
              <a:defRPr/>
            </a:pPr>
            <a:r>
              <a:rPr lang="en-US" sz="2000" dirty="0">
                <a:solidFill>
                  <a:srgbClr val="1F497D"/>
                </a:solidFill>
                <a:latin typeface="Arial" panose="020B0604020202020204" pitchFamily="34" charset="0"/>
                <a:cs typeface="Arial" panose="020B0604020202020204" pitchFamily="34" charset="0"/>
              </a:rPr>
              <a:t>https://geodesy.noaa.gov/surveys/mark-recovery</a:t>
            </a:r>
          </a:p>
        </p:txBody>
      </p:sp>
      <p:sp>
        <p:nvSpPr>
          <p:cNvPr id="11" name="Rectangle 10">
            <a:extLst>
              <a:ext uri="{FF2B5EF4-FFF2-40B4-BE49-F238E27FC236}">
                <a16:creationId xmlns:a16="http://schemas.microsoft.com/office/drawing/2014/main" id="{CCBCE7C4-A14D-4E87-890B-268C3D341A2D}"/>
              </a:ext>
            </a:extLst>
          </p:cNvPr>
          <p:cNvSpPr/>
          <p:nvPr/>
        </p:nvSpPr>
        <p:spPr>
          <a:xfrm>
            <a:off x="6967358" y="2287306"/>
            <a:ext cx="2111475" cy="2616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342892">
              <a:defRPr/>
            </a:pPr>
            <a:r>
              <a:rPr lang="en-US" sz="1100" dirty="0">
                <a:solidFill>
                  <a:prstClr val="black"/>
                </a:solidFill>
                <a:latin typeface="Arial" panose="020B0604020202020204" pitchFamily="34" charset="0"/>
                <a:cs typeface="Arial" panose="020B0604020202020204" pitchFamily="34" charset="0"/>
              </a:rPr>
              <a:t>Now with Find Marks Near Me!</a:t>
            </a:r>
          </a:p>
        </p:txBody>
      </p:sp>
      <p:sp>
        <p:nvSpPr>
          <p:cNvPr id="12" name="TextBox 11">
            <a:extLst>
              <a:ext uri="{FF2B5EF4-FFF2-40B4-BE49-F238E27FC236}">
                <a16:creationId xmlns:a16="http://schemas.microsoft.com/office/drawing/2014/main" id="{64A7CC67-7E2B-475A-901D-D720EEE3F367}"/>
              </a:ext>
            </a:extLst>
          </p:cNvPr>
          <p:cNvSpPr txBox="1"/>
          <p:nvPr/>
        </p:nvSpPr>
        <p:spPr>
          <a:xfrm>
            <a:off x="2368876" y="3144099"/>
            <a:ext cx="4012442"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latin typeface="Arial" panose="020B0604020202020204" pitchFamily="34" charset="0"/>
                <a:cs typeface="Arial" panose="020B0604020202020204" pitchFamily="34" charset="0"/>
              </a:rPr>
              <a:t>Maintain you local control network: Submit a Recovery Note for each mark you find </a:t>
            </a:r>
            <a:r>
              <a:rPr lang="en-US" sz="1350" dirty="0">
                <a:latin typeface="Arial" panose="020B0604020202020204" pitchFamily="34" charset="0"/>
                <a:cs typeface="Arial" panose="020B0604020202020204" pitchFamily="34" charset="0"/>
              </a:rPr>
              <a:t>(up to once per year)</a:t>
            </a:r>
          </a:p>
          <a:p>
            <a:pPr algn="ctr"/>
            <a:r>
              <a:rPr lang="en-US" dirty="0">
                <a:latin typeface="Arial" panose="020B0604020202020204" pitchFamily="34" charset="0"/>
                <a:cs typeface="Arial" panose="020B0604020202020204" pitchFamily="34" charset="0"/>
              </a:rPr>
              <a:t>Did you find it?</a:t>
            </a:r>
          </a:p>
          <a:p>
            <a:pPr algn="ctr"/>
            <a:r>
              <a:rPr lang="en-US" dirty="0">
                <a:latin typeface="Arial" panose="020B0604020202020204" pitchFamily="34" charset="0"/>
                <a:cs typeface="Arial" panose="020B0604020202020204" pitchFamily="34" charset="0"/>
              </a:rPr>
              <a:t>Is it </a:t>
            </a:r>
            <a:r>
              <a:rPr lang="en-US" dirty="0" err="1">
                <a:latin typeface="Arial" panose="020B0604020202020204" pitchFamily="34" charset="0"/>
                <a:cs typeface="Arial" panose="020B0604020202020204" pitchFamily="34" charset="0"/>
              </a:rPr>
              <a:t>GPSable</a:t>
            </a:r>
            <a:r>
              <a:rPr lang="en-US" dirty="0">
                <a:latin typeface="Arial" panose="020B0604020202020204" pitchFamily="34" charset="0"/>
                <a:cs typeface="Arial" panose="020B0604020202020204" pitchFamily="34" charset="0"/>
              </a:rPr>
              <a:t>?</a:t>
            </a:r>
          </a:p>
          <a:p>
            <a:pPr algn="ctr"/>
            <a:r>
              <a:rPr lang="en-US" dirty="0">
                <a:latin typeface="Arial" panose="020B0604020202020204" pitchFamily="34" charset="0"/>
                <a:cs typeface="Arial" panose="020B0604020202020204" pitchFamily="34" charset="0"/>
              </a:rPr>
              <a:t>Got new photos?</a:t>
            </a:r>
          </a:p>
        </p:txBody>
      </p:sp>
    </p:spTree>
    <p:extLst>
      <p:ext uri="{BB962C8B-B14F-4D97-AF65-F5344CB8AC3E}">
        <p14:creationId xmlns:p14="http://schemas.microsoft.com/office/powerpoint/2010/main" val="22658485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OPUS-Projects 5.2 for RTN/RTK Vectors</a:t>
            </a:r>
          </a:p>
        </p:txBody>
      </p:sp>
      <p:pic>
        <p:nvPicPr>
          <p:cNvPr id="6" name="Content Placeholder 3" descr="Photo of the OPUS Projects Application">
            <a:extLst>
              <a:ext uri="{FF2B5EF4-FFF2-40B4-BE49-F238E27FC236}">
                <a16:creationId xmlns:a16="http://schemas.microsoft.com/office/drawing/2014/main" id="{DBE18796-56C1-4B23-B902-3779C205DAE2}"/>
              </a:ext>
            </a:extLst>
          </p:cNvPr>
          <p:cNvPicPr>
            <a:picLocks noChangeAspect="1"/>
          </p:cNvPicPr>
          <p:nvPr/>
        </p:nvPicPr>
        <p:blipFill>
          <a:blip r:embed="rId3"/>
          <a:stretch>
            <a:fillRect/>
          </a:stretch>
        </p:blipFill>
        <p:spPr>
          <a:xfrm>
            <a:off x="534825" y="915890"/>
            <a:ext cx="8129501" cy="3907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7" name="Rectangle 6">
            <a:extLst>
              <a:ext uri="{FF2B5EF4-FFF2-40B4-BE49-F238E27FC236}">
                <a16:creationId xmlns:a16="http://schemas.microsoft.com/office/drawing/2014/main" id="{3AE237DC-7213-46BF-BECB-1A05D2235747}"/>
              </a:ext>
            </a:extLst>
          </p:cNvPr>
          <p:cNvSpPr/>
          <p:nvPr/>
        </p:nvSpPr>
        <p:spPr>
          <a:xfrm>
            <a:off x="1433619" y="4400621"/>
            <a:ext cx="645308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en-US" sz="1400" dirty="0">
                <a:latin typeface="Arial" panose="020B0604020202020204" pitchFamily="34" charset="0"/>
                <a:cs typeface="Arial" panose="020B0604020202020204" pitchFamily="34" charset="0"/>
              </a:rPr>
              <a:t>NGS is developing a new Standardized </a:t>
            </a:r>
            <a:r>
              <a:rPr lang="en-US" altLang="en-US" sz="1400" b="1" u="sng" dirty="0">
                <a:latin typeface="Arial" panose="020B0604020202020204" pitchFamily="34" charset="0"/>
                <a:cs typeface="Arial" panose="020B0604020202020204" pitchFamily="34" charset="0"/>
              </a:rPr>
              <a:t>G</a:t>
            </a:r>
            <a:r>
              <a:rPr lang="en-US" altLang="en-US" sz="1400" dirty="0">
                <a:latin typeface="Arial" panose="020B0604020202020204" pitchFamily="34" charset="0"/>
                <a:cs typeface="Arial" panose="020B0604020202020204" pitchFamily="34" charset="0"/>
              </a:rPr>
              <a:t>NSS </a:t>
            </a:r>
            <a:r>
              <a:rPr lang="en-US" altLang="en-US" sz="1400" b="1" u="sng" dirty="0">
                <a:latin typeface="Arial" panose="020B0604020202020204" pitchFamily="34" charset="0"/>
                <a:cs typeface="Arial" panose="020B0604020202020204" pitchFamily="34" charset="0"/>
              </a:rPr>
              <a:t>V</a:t>
            </a:r>
            <a:r>
              <a:rPr lang="en-US" altLang="en-US" sz="1400" dirty="0">
                <a:latin typeface="Arial" panose="020B0604020202020204" pitchFamily="34" charset="0"/>
                <a:cs typeface="Arial" panose="020B0604020202020204" pitchFamily="34" charset="0"/>
              </a:rPr>
              <a:t>ector </a:t>
            </a:r>
            <a:r>
              <a:rPr lang="en-US" altLang="en-US" sz="1400" dirty="0" err="1">
                <a:latin typeface="Arial" panose="020B0604020202020204" pitchFamily="34" charset="0"/>
                <a:cs typeface="Arial" panose="020B0604020202020204" pitchFamily="34" charset="0"/>
              </a:rPr>
              <a:t>E</a:t>
            </a:r>
            <a:r>
              <a:rPr lang="en-US" altLang="en-US" sz="1400" b="1" u="sng" dirty="0" err="1">
                <a:latin typeface="Arial" panose="020B0604020202020204" pitchFamily="34" charset="0"/>
                <a:cs typeface="Arial" panose="020B0604020202020204" pitchFamily="34" charset="0"/>
              </a:rPr>
              <a:t>X</a:t>
            </a:r>
            <a:r>
              <a:rPr lang="en-US" altLang="en-US" sz="1400" dirty="0" err="1">
                <a:latin typeface="Arial" panose="020B0604020202020204" pitchFamily="34" charset="0"/>
                <a:cs typeface="Arial" panose="020B0604020202020204" pitchFamily="34" charset="0"/>
              </a:rPr>
              <a:t>change</a:t>
            </a:r>
            <a:r>
              <a:rPr lang="en-US" altLang="en-US" sz="1400" dirty="0">
                <a:latin typeface="Arial" panose="020B0604020202020204" pitchFamily="34" charset="0"/>
                <a:cs typeface="Arial" panose="020B0604020202020204" pitchFamily="34" charset="0"/>
              </a:rPr>
              <a:t> Format (GVX) that will be used to ingest vectors into OPUS Projects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9200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Modernized NSRS Rollout onto Beta</a:t>
            </a:r>
          </a:p>
        </p:txBody>
      </p:sp>
      <p:pic>
        <p:nvPicPr>
          <p:cNvPr id="46" name="Picture 45">
            <a:extLst>
              <a:ext uri="{FF2B5EF4-FFF2-40B4-BE49-F238E27FC236}">
                <a16:creationId xmlns:a16="http://schemas.microsoft.com/office/drawing/2014/main" id="{A9500C9C-7630-4360-B255-A09B64EB38EB}"/>
              </a:ext>
            </a:extLst>
          </p:cNvPr>
          <p:cNvPicPr>
            <a:picLocks noChangeAspect="1"/>
          </p:cNvPicPr>
          <p:nvPr/>
        </p:nvPicPr>
        <p:blipFill>
          <a:blip r:embed="rId4"/>
          <a:stretch>
            <a:fillRect/>
          </a:stretch>
        </p:blipFill>
        <p:spPr>
          <a:xfrm>
            <a:off x="265746" y="940037"/>
            <a:ext cx="8733277" cy="4203463"/>
          </a:xfrm>
          <a:prstGeom prst="rect">
            <a:avLst/>
          </a:prstGeom>
        </p:spPr>
      </p:pic>
    </p:spTree>
    <p:extLst>
      <p:ext uri="{BB962C8B-B14F-4D97-AF65-F5344CB8AC3E}">
        <p14:creationId xmlns:p14="http://schemas.microsoft.com/office/powerpoint/2010/main" val="1356011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OPUS-Projects 5.2 for RTN/RTK Vectors</a:t>
            </a:r>
          </a:p>
        </p:txBody>
      </p:sp>
      <p:pic>
        <p:nvPicPr>
          <p:cNvPr id="3" name="Content Placeholder 3" descr="Photo of the OPUS Projects Application">
            <a:extLst>
              <a:ext uri="{FF2B5EF4-FFF2-40B4-BE49-F238E27FC236}">
                <a16:creationId xmlns:a16="http://schemas.microsoft.com/office/drawing/2014/main" id="{1F53FFC5-58FC-41A0-86D1-BBCD34851032}"/>
              </a:ext>
            </a:extLst>
          </p:cNvPr>
          <p:cNvPicPr>
            <a:picLocks noChangeAspect="1"/>
          </p:cNvPicPr>
          <p:nvPr/>
        </p:nvPicPr>
        <p:blipFill>
          <a:blip r:embed="rId3"/>
          <a:stretch>
            <a:fillRect/>
          </a:stretch>
        </p:blipFill>
        <p:spPr>
          <a:xfrm>
            <a:off x="304800" y="1057042"/>
            <a:ext cx="8280400" cy="3912389"/>
          </a:xfrm>
          <a:prstGeom prst="rect">
            <a:avLst/>
          </a:prstGeom>
        </p:spPr>
      </p:pic>
    </p:spTree>
    <p:extLst>
      <p:ext uri="{BB962C8B-B14F-4D97-AF65-F5344CB8AC3E}">
        <p14:creationId xmlns:p14="http://schemas.microsoft.com/office/powerpoint/2010/main" val="3308030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33515" y="507499"/>
            <a:ext cx="8229600" cy="1536557"/>
          </a:xfrm>
        </p:spPr>
        <p:txBody>
          <a:bodyPr>
            <a:normAutofit/>
          </a:bodyPr>
          <a:lstStyle/>
          <a:p>
            <a:r>
              <a:rPr lang="pt-BR" sz="3100" dirty="0">
                <a:solidFill>
                  <a:srgbClr val="002E97"/>
                </a:solidFill>
                <a:latin typeface="+mn-lt"/>
                <a:cs typeface="Times New Roman" panose="02020603050405020304" pitchFamily="18" charset="0"/>
              </a:rPr>
              <a:t>NOAA Technical Memorandum NOS NGS 92</a:t>
            </a:r>
            <a:br>
              <a:rPr lang="en-US" sz="3600" dirty="0">
                <a:solidFill>
                  <a:srgbClr val="002E97"/>
                </a:solidFill>
                <a:latin typeface="+mn-lt"/>
                <a:cs typeface="Times New Roman" panose="02020603050405020304" pitchFamily="18" charset="0"/>
              </a:rPr>
            </a:br>
            <a:r>
              <a:rPr lang="en-US" sz="2200" dirty="0">
                <a:solidFill>
                  <a:srgbClr val="002E97"/>
                </a:solidFill>
                <a:latin typeface="+mn-lt"/>
                <a:cs typeface="Times New Roman" panose="02020603050405020304" pitchFamily="18" charset="0"/>
              </a:rPr>
              <a:t>Classifications, Standards, and Specifications for GNSS Geodetic Control Surveys using OPUS Projects</a:t>
            </a:r>
            <a:endParaRPr lang="en-US" sz="3600" dirty="0">
              <a:solidFill>
                <a:srgbClr val="002E97"/>
              </a:solidFill>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id="{401DBC2C-EEBB-48A0-8038-5358BC058BA6}"/>
              </a:ext>
            </a:extLst>
          </p:cNvPr>
          <p:cNvPicPr>
            <a:picLocks noChangeAspect="1"/>
          </p:cNvPicPr>
          <p:nvPr/>
        </p:nvPicPr>
        <p:blipFill>
          <a:blip r:embed="rId3"/>
          <a:stretch>
            <a:fillRect/>
          </a:stretch>
        </p:blipFill>
        <p:spPr>
          <a:xfrm>
            <a:off x="47523" y="2181780"/>
            <a:ext cx="9001586" cy="2219848"/>
          </a:xfrm>
          <a:prstGeom prst="rect">
            <a:avLst/>
          </a:prstGeom>
        </p:spPr>
      </p:pic>
      <p:sp>
        <p:nvSpPr>
          <p:cNvPr id="8" name="Content Placeholder 2">
            <a:extLst>
              <a:ext uri="{FF2B5EF4-FFF2-40B4-BE49-F238E27FC236}">
                <a16:creationId xmlns:a16="http://schemas.microsoft.com/office/drawing/2014/main" id="{2978B9D8-D945-416A-9D64-956972474B79}"/>
              </a:ext>
            </a:extLst>
          </p:cNvPr>
          <p:cNvSpPr>
            <a:spLocks noGrp="1"/>
          </p:cNvSpPr>
          <p:nvPr>
            <p:ph idx="1"/>
          </p:nvPr>
        </p:nvSpPr>
        <p:spPr>
          <a:xfrm>
            <a:off x="918305" y="4539352"/>
            <a:ext cx="7260021" cy="398170"/>
          </a:xfrm>
        </p:spPr>
        <p:txBody>
          <a:bodyPr>
            <a:normAutofit fontScale="85000" lnSpcReduction="20000"/>
          </a:bodyPr>
          <a:lstStyle/>
          <a:p>
            <a:pPr marL="0" indent="0">
              <a:buNone/>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Classifications of Network and Local Accuracy</a:t>
            </a:r>
          </a:p>
        </p:txBody>
      </p:sp>
    </p:spTree>
    <p:extLst>
      <p:ext uri="{BB962C8B-B14F-4D97-AF65-F5344CB8AC3E}">
        <p14:creationId xmlns:p14="http://schemas.microsoft.com/office/powerpoint/2010/main" val="10111670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33515" y="438892"/>
            <a:ext cx="8229600" cy="794685"/>
          </a:xfrm>
        </p:spPr>
        <p:txBody>
          <a:bodyPr>
            <a:normAutofit/>
          </a:bodyPr>
          <a:lstStyle/>
          <a:p>
            <a:r>
              <a:rPr lang="pt-BR" sz="3100" dirty="0">
                <a:solidFill>
                  <a:srgbClr val="002E97"/>
                </a:solidFill>
                <a:latin typeface="+mn-lt"/>
                <a:cs typeface="Times New Roman" panose="02020603050405020304" pitchFamily="18" charset="0"/>
              </a:rPr>
              <a:t>NOAA Technical Memorandum NOS NGS 92</a:t>
            </a:r>
            <a:endParaRPr lang="en-US" sz="3600" dirty="0">
              <a:solidFill>
                <a:srgbClr val="002E97"/>
              </a:solidFill>
              <a:latin typeface="+mn-lt"/>
              <a:cs typeface="Times New Roman" panose="02020603050405020304" pitchFamily="18" charset="0"/>
            </a:endParaRPr>
          </a:p>
        </p:txBody>
      </p:sp>
      <p:pic>
        <p:nvPicPr>
          <p:cNvPr id="7" name="Picture 6">
            <a:extLst>
              <a:ext uri="{FF2B5EF4-FFF2-40B4-BE49-F238E27FC236}">
                <a16:creationId xmlns:a16="http://schemas.microsoft.com/office/drawing/2014/main" id="{1D741DFD-8364-4906-AD6F-53569EC4D567}"/>
              </a:ext>
            </a:extLst>
          </p:cNvPr>
          <p:cNvPicPr>
            <a:picLocks noChangeAspect="1"/>
          </p:cNvPicPr>
          <p:nvPr/>
        </p:nvPicPr>
        <p:blipFill>
          <a:blip r:embed="rId3"/>
          <a:stretch>
            <a:fillRect/>
          </a:stretch>
        </p:blipFill>
        <p:spPr>
          <a:xfrm>
            <a:off x="1554337" y="1212330"/>
            <a:ext cx="6035325" cy="3744137"/>
          </a:xfrm>
          <a:prstGeom prst="rect">
            <a:avLst/>
          </a:prstGeom>
        </p:spPr>
      </p:pic>
    </p:spTree>
    <p:extLst>
      <p:ext uri="{BB962C8B-B14F-4D97-AF65-F5344CB8AC3E}">
        <p14:creationId xmlns:p14="http://schemas.microsoft.com/office/powerpoint/2010/main" val="1800013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321371" y="240484"/>
            <a:ext cx="8229600" cy="794685"/>
          </a:xfrm>
        </p:spPr>
        <p:txBody>
          <a:bodyPr>
            <a:normAutofit/>
          </a:bodyPr>
          <a:lstStyle/>
          <a:p>
            <a:r>
              <a:rPr lang="pt-BR" sz="3100" dirty="0">
                <a:solidFill>
                  <a:srgbClr val="002E97"/>
                </a:solidFill>
                <a:latin typeface="+mn-lt"/>
                <a:cs typeface="Times New Roman" panose="02020603050405020304" pitchFamily="18" charset="0"/>
              </a:rPr>
              <a:t>NOAA Technical Memorandum NOS NGS 92</a:t>
            </a:r>
            <a:endParaRPr lang="en-US" sz="3600" dirty="0">
              <a:solidFill>
                <a:srgbClr val="002E97"/>
              </a:solidFill>
              <a:latin typeface="+mn-lt"/>
              <a:cs typeface="Times New Roman" panose="02020603050405020304" pitchFamily="18" charset="0"/>
            </a:endParaRPr>
          </a:p>
        </p:txBody>
      </p:sp>
      <p:grpSp>
        <p:nvGrpSpPr>
          <p:cNvPr id="6" name="Group 5">
            <a:extLst>
              <a:ext uri="{FF2B5EF4-FFF2-40B4-BE49-F238E27FC236}">
                <a16:creationId xmlns:a16="http://schemas.microsoft.com/office/drawing/2014/main" id="{722588CB-F96E-4363-B68D-DDB8957C4C8E}"/>
              </a:ext>
            </a:extLst>
          </p:cNvPr>
          <p:cNvGrpSpPr/>
          <p:nvPr/>
        </p:nvGrpSpPr>
        <p:grpSpPr>
          <a:xfrm>
            <a:off x="1631936" y="900793"/>
            <a:ext cx="5880128" cy="4164275"/>
            <a:chOff x="1614720" y="831781"/>
            <a:chExt cx="5880128" cy="4164275"/>
          </a:xfrm>
        </p:grpSpPr>
        <p:pic>
          <p:nvPicPr>
            <p:cNvPr id="4" name="Picture 3">
              <a:extLst>
                <a:ext uri="{FF2B5EF4-FFF2-40B4-BE49-F238E27FC236}">
                  <a16:creationId xmlns:a16="http://schemas.microsoft.com/office/drawing/2014/main" id="{AF40D922-C022-4A43-AFC3-14788E0AC0A4}"/>
                </a:ext>
              </a:extLst>
            </p:cNvPr>
            <p:cNvPicPr>
              <a:picLocks noChangeAspect="1"/>
            </p:cNvPicPr>
            <p:nvPr/>
          </p:nvPicPr>
          <p:blipFill>
            <a:blip r:embed="rId3"/>
            <a:stretch>
              <a:fillRect/>
            </a:stretch>
          </p:blipFill>
          <p:spPr>
            <a:xfrm>
              <a:off x="1630392" y="1310569"/>
              <a:ext cx="5855829" cy="3685487"/>
            </a:xfrm>
            <a:prstGeom prst="rect">
              <a:avLst/>
            </a:prstGeom>
          </p:spPr>
        </p:pic>
        <p:pic>
          <p:nvPicPr>
            <p:cNvPr id="5" name="Picture 4">
              <a:extLst>
                <a:ext uri="{FF2B5EF4-FFF2-40B4-BE49-F238E27FC236}">
                  <a16:creationId xmlns:a16="http://schemas.microsoft.com/office/drawing/2014/main" id="{3A9FD766-F685-4B5A-B4AC-9BBEFE9F5404}"/>
                </a:ext>
              </a:extLst>
            </p:cNvPr>
            <p:cNvPicPr>
              <a:picLocks noChangeAspect="1"/>
            </p:cNvPicPr>
            <p:nvPr/>
          </p:nvPicPr>
          <p:blipFill rotWithShape="1">
            <a:blip r:embed="rId4"/>
            <a:srcRect b="86521"/>
            <a:stretch/>
          </p:blipFill>
          <p:spPr>
            <a:xfrm>
              <a:off x="1614720" y="831781"/>
              <a:ext cx="5880128" cy="491689"/>
            </a:xfrm>
            <a:prstGeom prst="rect">
              <a:avLst/>
            </a:prstGeom>
          </p:spPr>
        </p:pic>
      </p:grpSp>
    </p:spTree>
    <p:extLst>
      <p:ext uri="{BB962C8B-B14F-4D97-AF65-F5344CB8AC3E}">
        <p14:creationId xmlns:p14="http://schemas.microsoft.com/office/powerpoint/2010/main" val="1041120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National Adjustments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174238" y="1178882"/>
            <a:ext cx="7260021" cy="3394472"/>
          </a:xfrm>
        </p:spPr>
        <p:txBody>
          <a:bodyPr>
            <a:normAutofit/>
          </a:bodyPr>
          <a:lstStyle/>
          <a:p>
            <a:pPr marL="0"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Geometric (approximate numbers)</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Projects: ~5,300</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Stations: ~107,000</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Vectors : ~446,000</a:t>
            </a:r>
          </a:p>
        </p:txBody>
      </p:sp>
      <p:sp>
        <p:nvSpPr>
          <p:cNvPr id="5" name="AutoShape 4">
            <a:extLst>
              <a:ext uri="{FF2B5EF4-FFF2-40B4-BE49-F238E27FC236}">
                <a16:creationId xmlns:a16="http://schemas.microsoft.com/office/drawing/2014/main" id="{257689E8-379B-4967-9405-8A24A9E6DFB5}"/>
              </a:ext>
            </a:extLst>
          </p:cNvPr>
          <p:cNvSpPr>
            <a:spLocks noChangeAspect="1" noChangeArrowheads="1"/>
          </p:cNvSpPr>
          <p:nvPr/>
        </p:nvSpPr>
        <p:spPr bwMode="auto">
          <a:xfrm>
            <a:off x="457200" y="252413"/>
            <a:ext cx="8229600" cy="4638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AB2E1802-E0FD-4719-8021-BC5489307AD8}"/>
              </a:ext>
            </a:extLst>
          </p:cNvPr>
          <p:cNvPicPr>
            <a:picLocks noChangeAspect="1"/>
          </p:cNvPicPr>
          <p:nvPr/>
        </p:nvPicPr>
        <p:blipFill>
          <a:blip r:embed="rId4"/>
          <a:stretch>
            <a:fillRect/>
          </a:stretch>
        </p:blipFill>
        <p:spPr>
          <a:xfrm>
            <a:off x="4641011" y="2571750"/>
            <a:ext cx="4398552" cy="2404852"/>
          </a:xfrm>
          <a:prstGeom prst="rect">
            <a:avLst/>
          </a:prstGeom>
        </p:spPr>
      </p:pic>
    </p:spTree>
    <p:extLst>
      <p:ext uri="{BB962C8B-B14F-4D97-AF65-F5344CB8AC3E}">
        <p14:creationId xmlns:p14="http://schemas.microsoft.com/office/powerpoint/2010/main" val="1822773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National Adjustments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148359" y="1273773"/>
            <a:ext cx="7260021" cy="3394472"/>
          </a:xfrm>
        </p:spPr>
        <p:txBody>
          <a:bodyPr>
            <a:normAutofit lnSpcReduction="10000"/>
          </a:bodyPr>
          <a:lstStyle/>
          <a:p>
            <a:pPr marL="0" indent="0">
              <a:buNone/>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Orthometric </a:t>
            </a:r>
            <a:r>
              <a:rPr lang="en-US" dirty="0">
                <a:solidFill>
                  <a:srgbClr val="002E97"/>
                </a:solidFill>
                <a:latin typeface="Arial" panose="020B0604020202020204" pitchFamily="34" charset="0"/>
                <a:cs typeface="Arial" panose="020B0604020202020204" pitchFamily="34" charset="0"/>
              </a:rPr>
              <a:t>(approximate numbers)</a:t>
            </a:r>
          </a:p>
          <a:p>
            <a:pPr marL="400050" lvl="1"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USA</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Projects         : ~23,700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Stations         : ~1M</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Observations : ~2.1M</a:t>
            </a:r>
          </a:p>
          <a:p>
            <a:pPr marL="400050" lvl="1"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Canada</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Projects         : ~5,000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Stations         : ~164,000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Observations : ~204,000</a:t>
            </a:r>
          </a:p>
          <a:p>
            <a:pPr marL="800100" lvl="2" indent="0">
              <a:buNone/>
              <a:defRPr sz="3000">
                <a:solidFill>
                  <a:srgbClr val="17375E"/>
                </a:solidFill>
                <a:latin typeface="Arial"/>
                <a:ea typeface="Arial"/>
                <a:cs typeface="Arial"/>
                <a:sym typeface="Arial"/>
              </a:defRPr>
            </a:pPr>
            <a:endParaRPr lang="en-US" sz="20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2800" dirty="0">
              <a:solidFill>
                <a:srgbClr val="002E97"/>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44CF907-94D8-4522-AA53-DB0B0B241F0B}"/>
              </a:ext>
            </a:extLst>
          </p:cNvPr>
          <p:cNvPicPr>
            <a:picLocks noChangeAspect="1"/>
          </p:cNvPicPr>
          <p:nvPr/>
        </p:nvPicPr>
        <p:blipFill>
          <a:blip r:embed="rId4"/>
          <a:stretch>
            <a:fillRect/>
          </a:stretch>
        </p:blipFill>
        <p:spPr>
          <a:xfrm>
            <a:off x="4076735" y="1851146"/>
            <a:ext cx="4849894" cy="2856698"/>
          </a:xfrm>
          <a:prstGeom prst="rect">
            <a:avLst/>
          </a:prstGeom>
        </p:spPr>
      </p:pic>
    </p:spTree>
    <p:extLst>
      <p:ext uri="{BB962C8B-B14F-4D97-AF65-F5344CB8AC3E}">
        <p14:creationId xmlns:p14="http://schemas.microsoft.com/office/powerpoint/2010/main" val="658915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2400" dirty="0">
                <a:solidFill>
                  <a:srgbClr val="002E97"/>
                </a:solidFill>
                <a:latin typeface="+mn-lt"/>
                <a:cs typeface="Times New Roman" panose="02020603050405020304" pitchFamily="18" charset="0"/>
              </a:rPr>
              <a:t>Best ways to determine coordinates in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225771"/>
            <a:ext cx="7260021" cy="3394472"/>
          </a:xfrm>
        </p:spPr>
        <p:txBody>
          <a:bodyPr>
            <a:normAutofit fontScale="70000" lnSpcReduction="20000"/>
          </a:bodyPr>
          <a:lstStyle/>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Resurvey</a:t>
            </a:r>
            <a:r>
              <a:rPr lang="en-US" sz="3200" dirty="0">
                <a:solidFill>
                  <a:srgbClr val="002E97"/>
                </a:solidFill>
                <a:latin typeface="Arial" panose="020B0604020202020204" pitchFamily="34" charset="0"/>
                <a:cs typeface="Arial" panose="020B0604020202020204" pitchFamily="34" charset="0"/>
              </a:rPr>
              <a:t>: Return to the field and collect new observations, relying upon geodetic control that has coordinates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Readjust</a:t>
            </a:r>
            <a:r>
              <a:rPr lang="en-US" sz="3200" dirty="0">
                <a:solidFill>
                  <a:srgbClr val="002E97"/>
                </a:solidFill>
                <a:latin typeface="Arial" panose="020B0604020202020204" pitchFamily="34" charset="0"/>
                <a:cs typeface="Arial" panose="020B0604020202020204" pitchFamily="34" charset="0"/>
              </a:rPr>
              <a:t>: Using existing observations, re-compute new coordinates based upon geodetic control (CORS) that has been defined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Transform</a:t>
            </a:r>
            <a:r>
              <a:rPr lang="en-US" sz="3200" dirty="0">
                <a:solidFill>
                  <a:srgbClr val="002E97"/>
                </a:solidFill>
                <a:latin typeface="Arial" panose="020B0604020202020204" pitchFamily="34" charset="0"/>
                <a:cs typeface="Arial" panose="020B0604020202020204" pitchFamily="34" charset="0"/>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9384807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How Can You Prepare</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334158"/>
            <a:ext cx="7260021" cy="3394472"/>
          </a:xfrm>
        </p:spPr>
        <p:txBody>
          <a:bodyPr>
            <a:normAutofit fontScale="85000" lnSpcReduction="20000"/>
          </a:bodyPr>
          <a:lstStyle/>
          <a:p>
            <a:pPr>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Metadata is </a:t>
            </a:r>
            <a:r>
              <a:rPr lang="en-US" sz="2800" b="1" u="sng" dirty="0">
                <a:solidFill>
                  <a:srgbClr val="002E97"/>
                </a:solidFill>
                <a:latin typeface="Arial" panose="020B0604020202020204" pitchFamily="34" charset="0"/>
                <a:cs typeface="Arial" panose="020B0604020202020204" pitchFamily="34" charset="0"/>
              </a:rPr>
              <a:t>essential</a:t>
            </a:r>
          </a:p>
          <a:p>
            <a:pPr lvl="2">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Improves reliability and accuracy of data</a:t>
            </a:r>
          </a:p>
          <a:p>
            <a:pPr lvl="2">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Increases value and usefulness</a:t>
            </a:r>
          </a:p>
          <a:p>
            <a:pPr>
              <a:defRPr sz="3000">
                <a:solidFill>
                  <a:srgbClr val="17375E"/>
                </a:solidFill>
                <a:latin typeface="Arial"/>
                <a:ea typeface="Arial"/>
                <a:cs typeface="Arial"/>
                <a:sym typeface="Arial"/>
              </a:defRPr>
            </a:pPr>
            <a:endParaRPr lang="en-US" sz="28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Transform and collect data in current datums</a:t>
            </a:r>
          </a:p>
          <a:p>
            <a:pPr lvl="2">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NAD 83 (2011), NAVD 88</a:t>
            </a:r>
          </a:p>
          <a:p>
            <a:pPr>
              <a:defRPr sz="3000">
                <a:solidFill>
                  <a:srgbClr val="17375E"/>
                </a:solidFill>
                <a:latin typeface="Arial"/>
                <a:ea typeface="Arial"/>
                <a:cs typeface="Arial"/>
                <a:sym typeface="Arial"/>
              </a:defRPr>
            </a:pPr>
            <a:endParaRPr lang="en-US" sz="24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Make sure to note Geoid Models used for GNSS data</a:t>
            </a:r>
          </a:p>
        </p:txBody>
      </p:sp>
    </p:spTree>
    <p:extLst>
      <p:ext uri="{BB962C8B-B14F-4D97-AF65-F5344CB8AC3E}">
        <p14:creationId xmlns:p14="http://schemas.microsoft.com/office/powerpoint/2010/main" val="3767054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542A54A-40D0-471A-9C95-5B48979AE3D7}"/>
              </a:ext>
            </a:extLst>
          </p:cNvPr>
          <p:cNvSpPr txBox="1"/>
          <p:nvPr/>
        </p:nvSpPr>
        <p:spPr>
          <a:xfrm>
            <a:off x="3316676" y="4734908"/>
            <a:ext cx="305788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solidFill>
                  <a:srgbClr val="002E97"/>
                </a:solidFill>
                <a:latin typeface="Arial" panose="020B0604020202020204" pitchFamily="34" charset="0"/>
                <a:cs typeface="Arial" panose="020B0604020202020204" pitchFamily="34" charset="0"/>
              </a:rPr>
              <a:t>https://geodesy.noaa.gov/SPCS/</a:t>
            </a:r>
            <a:endPar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9" name="Picture 8" descr="Map of CONUS SPCS2022 System">
            <a:extLst>
              <a:ext uri="{FF2B5EF4-FFF2-40B4-BE49-F238E27FC236}">
                <a16:creationId xmlns:a16="http://schemas.microsoft.com/office/drawing/2014/main" id="{4945F9A9-DE8D-419B-B2CE-B70BEB43CF2D}"/>
              </a:ext>
            </a:extLst>
          </p:cNvPr>
          <p:cNvPicPr>
            <a:picLocks noChangeAspect="1"/>
          </p:cNvPicPr>
          <p:nvPr/>
        </p:nvPicPr>
        <p:blipFill>
          <a:blip r:embed="rId4"/>
          <a:stretch>
            <a:fillRect/>
          </a:stretch>
        </p:blipFill>
        <p:spPr>
          <a:xfrm>
            <a:off x="3224210" y="383830"/>
            <a:ext cx="5687462" cy="3664172"/>
          </a:xfrm>
          <a:prstGeom prst="rect">
            <a:avLst/>
          </a:prstGeom>
        </p:spPr>
      </p:pic>
      <p:pic>
        <p:nvPicPr>
          <p:cNvPr id="10" name="Picture 9" descr="Legend of SPCS2022 Maps">
            <a:extLst>
              <a:ext uri="{FF2B5EF4-FFF2-40B4-BE49-F238E27FC236}">
                <a16:creationId xmlns:a16="http://schemas.microsoft.com/office/drawing/2014/main" id="{DB78591F-15B1-461A-BDDF-95D1661748E3}"/>
              </a:ext>
            </a:extLst>
          </p:cNvPr>
          <p:cNvPicPr>
            <a:picLocks noChangeAspect="1"/>
          </p:cNvPicPr>
          <p:nvPr/>
        </p:nvPicPr>
        <p:blipFill>
          <a:blip r:embed="rId5"/>
          <a:stretch>
            <a:fillRect/>
          </a:stretch>
        </p:blipFill>
        <p:spPr>
          <a:xfrm>
            <a:off x="6482183" y="4117012"/>
            <a:ext cx="1833014" cy="1026488"/>
          </a:xfrm>
          <a:prstGeom prst="rect">
            <a:avLst/>
          </a:prstGeom>
        </p:spPr>
      </p:pic>
      <p:pic>
        <p:nvPicPr>
          <p:cNvPr id="11" name="Picture 10" descr="Map of Alaska SPCS2022 System">
            <a:extLst>
              <a:ext uri="{FF2B5EF4-FFF2-40B4-BE49-F238E27FC236}">
                <a16:creationId xmlns:a16="http://schemas.microsoft.com/office/drawing/2014/main" id="{C0C3FFED-1C5F-49D8-8BA1-85218A92F2B7}"/>
              </a:ext>
            </a:extLst>
          </p:cNvPr>
          <p:cNvPicPr>
            <a:picLocks noChangeAspect="1"/>
          </p:cNvPicPr>
          <p:nvPr/>
        </p:nvPicPr>
        <p:blipFill>
          <a:blip r:embed="rId6"/>
          <a:stretch>
            <a:fillRect/>
          </a:stretch>
        </p:blipFill>
        <p:spPr>
          <a:xfrm>
            <a:off x="60805" y="2609108"/>
            <a:ext cx="3055784" cy="2531936"/>
          </a:xfrm>
          <a:prstGeom prst="rect">
            <a:avLst/>
          </a:prstGeom>
        </p:spPr>
      </p:pic>
      <p:pic>
        <p:nvPicPr>
          <p:cNvPr id="12" name="Picture 11" descr="Map of Hawaii SPCS2022 System">
            <a:extLst>
              <a:ext uri="{FF2B5EF4-FFF2-40B4-BE49-F238E27FC236}">
                <a16:creationId xmlns:a16="http://schemas.microsoft.com/office/drawing/2014/main" id="{57BCED18-8E8A-45A4-B902-8C8C8F22EFFA}"/>
              </a:ext>
            </a:extLst>
          </p:cNvPr>
          <p:cNvPicPr>
            <a:picLocks noChangeAspect="1"/>
          </p:cNvPicPr>
          <p:nvPr/>
        </p:nvPicPr>
        <p:blipFill>
          <a:blip r:embed="rId7"/>
          <a:stretch>
            <a:fillRect/>
          </a:stretch>
        </p:blipFill>
        <p:spPr>
          <a:xfrm>
            <a:off x="3113892" y="3297383"/>
            <a:ext cx="1907034" cy="1332873"/>
          </a:xfrm>
          <a:prstGeom prst="rect">
            <a:avLst/>
          </a:prstGeom>
        </p:spPr>
      </p:pic>
      <p:sp>
        <p:nvSpPr>
          <p:cNvPr id="13" name="Rectangle 12">
            <a:extLst>
              <a:ext uri="{FF2B5EF4-FFF2-40B4-BE49-F238E27FC236}">
                <a16:creationId xmlns:a16="http://schemas.microsoft.com/office/drawing/2014/main" id="{5DAE3274-6EBE-42DA-BEC9-B8051CF18FB7}"/>
              </a:ext>
            </a:extLst>
          </p:cNvPr>
          <p:cNvSpPr/>
          <p:nvPr/>
        </p:nvSpPr>
        <p:spPr>
          <a:xfrm>
            <a:off x="60805" y="414607"/>
            <a:ext cx="3053087" cy="1938990"/>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State Plane Coordinate System of 2022 (CONUS, Alaska and Hawaii)</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marL="0" marR="0" indent="0" algn="l" defTabSz="4572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Three territory zones not shown:</a:t>
            </a:r>
          </a:p>
          <a:p>
            <a:pPr marL="0" marR="0" indent="0" algn="l" defTabSz="457200" rtl="0" fontAlgn="auto" latinLnBrk="0" hangingPunct="0">
              <a:lnSpc>
                <a:spcPct val="15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Puerto Rico and U.S Virgin Islands</a:t>
            </a:r>
          </a:p>
          <a:p>
            <a:pPr lvl="1" indent="0">
              <a:lnSpc>
                <a:spcPct val="150000"/>
              </a:lnSpc>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American Samoa</a:t>
            </a:r>
          </a:p>
          <a:p>
            <a:pPr lvl="1" indent="0">
              <a:lnSpc>
                <a:spcPct val="150000"/>
              </a:lnSpc>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Guam and Commonwealth of the Northern Mariana Islands</a:t>
            </a:r>
          </a:p>
        </p:txBody>
      </p:sp>
    </p:spTree>
    <p:extLst>
      <p:ext uri="{BB962C8B-B14F-4D97-AF65-F5344CB8AC3E}">
        <p14:creationId xmlns:p14="http://schemas.microsoft.com/office/powerpoint/2010/main" val="1764123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TextBox 1">
            <a:extLst>
              <a:ext uri="{FF2B5EF4-FFF2-40B4-BE49-F238E27FC236}">
                <a16:creationId xmlns:a16="http://schemas.microsoft.com/office/drawing/2014/main" id="{D7F22E83-1AD1-4535-A08C-3873CFEB646E}"/>
              </a:ext>
            </a:extLst>
          </p:cNvPr>
          <p:cNvSpPr txBox="1"/>
          <p:nvPr/>
        </p:nvSpPr>
        <p:spPr>
          <a:xfrm>
            <a:off x="2884360" y="463583"/>
            <a:ext cx="3298337"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b="1" dirty="0">
                <a:solidFill>
                  <a:srgbClr val="002E97"/>
                </a:solidFill>
                <a:latin typeface="Arial" panose="020B0604020202020204" pitchFamily="34" charset="0"/>
                <a:cs typeface="Arial" panose="020B0604020202020204" pitchFamily="34" charset="0"/>
              </a:rPr>
              <a:t>MT SPCS 2022</a:t>
            </a:r>
            <a:endParaRPr sz="3600" b="1" dirty="0">
              <a:solidFill>
                <a:srgbClr val="002E97"/>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BC7B730-2D40-4484-8ABA-CCA9FF7DCB17}"/>
              </a:ext>
            </a:extLst>
          </p:cNvPr>
          <p:cNvSpPr txBox="1"/>
          <p:nvPr/>
        </p:nvSpPr>
        <p:spPr>
          <a:xfrm>
            <a:off x="2858087" y="4658279"/>
            <a:ext cx="356334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solidFill>
                  <a:srgbClr val="002E97"/>
                </a:solidFill>
              </a:rPr>
              <a:t>https://geodesy.noaa.gov/SPCS/</a:t>
            </a:r>
            <a:endParaRPr kumimoji="0" lang="en-US" sz="1800" b="0" i="0" u="none" strike="noStrike" cap="none" spc="0" normalizeH="0" baseline="0" dirty="0">
              <a:ln>
                <a:noFill/>
              </a:ln>
              <a:solidFill>
                <a:srgbClr val="002E97"/>
              </a:solidFill>
              <a:effectLst/>
              <a:uFillTx/>
              <a:sym typeface="Calibri"/>
            </a:endParaRPr>
          </a:p>
        </p:txBody>
      </p:sp>
      <p:pic>
        <p:nvPicPr>
          <p:cNvPr id="6" name="Picture 5" descr="Map of Montana SPCS 83 design">
            <a:extLst>
              <a:ext uri="{FF2B5EF4-FFF2-40B4-BE49-F238E27FC236}">
                <a16:creationId xmlns:a16="http://schemas.microsoft.com/office/drawing/2014/main" id="{6A1A91C9-B184-4391-8C46-D39D4B4465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29578"/>
            <a:ext cx="4439265" cy="3329449"/>
          </a:xfrm>
          <a:prstGeom prst="rect">
            <a:avLst/>
          </a:prstGeom>
        </p:spPr>
      </p:pic>
      <p:pic>
        <p:nvPicPr>
          <p:cNvPr id="11" name="Picture 10" descr="Map of SPCS2022 default design">
            <a:extLst>
              <a:ext uri="{FF2B5EF4-FFF2-40B4-BE49-F238E27FC236}">
                <a16:creationId xmlns:a16="http://schemas.microsoft.com/office/drawing/2014/main" id="{72539061-ED30-4DF3-A986-5295B26D88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1999" y="1129578"/>
            <a:ext cx="4439264" cy="3329448"/>
          </a:xfrm>
          <a:prstGeom prst="rect">
            <a:avLst/>
          </a:prstGeom>
        </p:spPr>
      </p:pic>
    </p:spTree>
    <p:extLst>
      <p:ext uri="{BB962C8B-B14F-4D97-AF65-F5344CB8AC3E}">
        <p14:creationId xmlns:p14="http://schemas.microsoft.com/office/powerpoint/2010/main" val="2629552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Importance of Coordination</a:t>
            </a:r>
          </a:p>
        </p:txBody>
      </p:sp>
      <p:pic>
        <p:nvPicPr>
          <p:cNvPr id="10" name="Picture 9" descr="Photo of dvisors providing training ">
            <a:extLst>
              <a:ext uri="{FF2B5EF4-FFF2-40B4-BE49-F238E27FC236}">
                <a16:creationId xmlns:a16="http://schemas.microsoft.com/office/drawing/2014/main" id="{332C8A0B-EE4C-499C-B969-EE1B387247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863"/>
          <a:stretch/>
        </p:blipFill>
        <p:spPr>
          <a:xfrm>
            <a:off x="5922996" y="3404656"/>
            <a:ext cx="3020785" cy="1656978"/>
          </a:xfrm>
          <a:prstGeom prst="rect">
            <a:avLst/>
          </a:prstGeom>
        </p:spPr>
      </p:pic>
      <p:pic>
        <p:nvPicPr>
          <p:cNvPr id="4" name="Picture 3">
            <a:extLst>
              <a:ext uri="{FF2B5EF4-FFF2-40B4-BE49-F238E27FC236}">
                <a16:creationId xmlns:a16="http://schemas.microsoft.com/office/drawing/2014/main" id="{87CE0286-765D-4297-8274-983CC652EDD1}"/>
              </a:ext>
            </a:extLst>
          </p:cNvPr>
          <p:cNvPicPr>
            <a:picLocks noChangeAspect="1"/>
          </p:cNvPicPr>
          <p:nvPr/>
        </p:nvPicPr>
        <p:blipFill>
          <a:blip r:embed="rId5"/>
          <a:stretch>
            <a:fillRect/>
          </a:stretch>
        </p:blipFill>
        <p:spPr>
          <a:xfrm>
            <a:off x="57803" y="923422"/>
            <a:ext cx="5503659" cy="4136029"/>
          </a:xfrm>
          <a:prstGeom prst="rect">
            <a:avLst/>
          </a:prstGeom>
        </p:spPr>
      </p:pic>
      <p:sp>
        <p:nvSpPr>
          <p:cNvPr id="11" name="TextBox 10">
            <a:extLst>
              <a:ext uri="{FF2B5EF4-FFF2-40B4-BE49-F238E27FC236}">
                <a16:creationId xmlns:a16="http://schemas.microsoft.com/office/drawing/2014/main" id="{3E5FDF65-80A2-470D-A4D0-4344C618D871}"/>
              </a:ext>
            </a:extLst>
          </p:cNvPr>
          <p:cNvSpPr txBox="1"/>
          <p:nvPr/>
        </p:nvSpPr>
        <p:spPr>
          <a:xfrm>
            <a:off x="6851717" y="3096881"/>
            <a:ext cx="158363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rPr>
              <a:t>39</a:t>
            </a:r>
            <a:r>
              <a:rPr kumimoji="0" lang="en-US" sz="1400" b="0" i="0" u="none" strike="noStrike" cap="none" spc="0" normalizeH="0" dirty="0">
                <a:ln>
                  <a:noFill/>
                </a:ln>
                <a:solidFill>
                  <a:srgbClr val="667995"/>
                </a:solidFill>
                <a:effectLst/>
                <a:uFillTx/>
                <a:latin typeface="Times New Roman" panose="02020603050405020304" pitchFamily="18" charset="0"/>
                <a:cs typeface="Times New Roman" panose="02020603050405020304" pitchFamily="18" charset="0"/>
                <a:sym typeface="Calibri"/>
              </a:rPr>
              <a:t> Coordinators</a:t>
            </a:r>
            <a:endPar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endParaRPr>
          </a:p>
        </p:txBody>
      </p:sp>
      <p:sp>
        <p:nvSpPr>
          <p:cNvPr id="13" name="TextBox 12">
            <a:extLst>
              <a:ext uri="{FF2B5EF4-FFF2-40B4-BE49-F238E27FC236}">
                <a16:creationId xmlns:a16="http://schemas.microsoft.com/office/drawing/2014/main" id="{2789F556-E4E5-414C-9728-65C5386BB181}"/>
              </a:ext>
            </a:extLst>
          </p:cNvPr>
          <p:cNvSpPr txBox="1"/>
          <p:nvPr/>
        </p:nvSpPr>
        <p:spPr>
          <a:xfrm>
            <a:off x="3731906" y="90881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pic>
        <p:nvPicPr>
          <p:cNvPr id="15" name="Picture 2" descr="State Geodetic Coordinator Map">
            <a:extLst>
              <a:ext uri="{FF2B5EF4-FFF2-40B4-BE49-F238E27FC236}">
                <a16:creationId xmlns:a16="http://schemas.microsoft.com/office/drawing/2014/main" id="{226DCA91-BBA3-477E-9D05-F65FE50F79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8245" y="923423"/>
            <a:ext cx="3003612" cy="2252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7565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509230-0CDF-45F8-AA8E-D4D8D6CA9015}"/>
              </a:ext>
            </a:extLst>
          </p:cNvPr>
          <p:cNvSpPr txBox="1"/>
          <p:nvPr/>
        </p:nvSpPr>
        <p:spPr>
          <a:xfrm>
            <a:off x="2089270" y="268232"/>
            <a:ext cx="496546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b="1" dirty="0">
                <a:solidFill>
                  <a:srgbClr val="002E97"/>
                </a:solidFill>
                <a:latin typeface="Arial" panose="020B0604020202020204" pitchFamily="34" charset="0"/>
                <a:cs typeface="Arial" panose="020B0604020202020204" pitchFamily="34" charset="0"/>
              </a:rPr>
              <a:t>SPCS2022 Experience</a:t>
            </a:r>
            <a:endParaRPr sz="3600" b="1"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F7ADB16-53DF-45B4-A6B7-87105B1BBB45}"/>
              </a:ext>
            </a:extLst>
          </p:cNvPr>
          <p:cNvSpPr txBox="1"/>
          <p:nvPr/>
        </p:nvSpPr>
        <p:spPr>
          <a:xfrm>
            <a:off x="538991" y="4669475"/>
            <a:ext cx="77947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https://experience.arcgis.com/experience/dddb7bc0be6f4e56a1c370c8d529d1a0</a:t>
            </a:r>
            <a:endParaRPr kumimoji="0" lang="en-US" sz="1800" b="0" i="0" u="none" strike="noStrike" cap="none" spc="0" normalizeH="0" baseline="0" dirty="0">
              <a:ln>
                <a:noFill/>
              </a:ln>
              <a:solidFill>
                <a:srgbClr val="002E97"/>
              </a:solidFill>
              <a:effectLst/>
              <a:uFillTx/>
              <a:sym typeface="Calibri"/>
            </a:endParaRPr>
          </a:p>
        </p:txBody>
      </p:sp>
      <p:pic>
        <p:nvPicPr>
          <p:cNvPr id="5" name="Picture 4">
            <a:extLst>
              <a:ext uri="{FF2B5EF4-FFF2-40B4-BE49-F238E27FC236}">
                <a16:creationId xmlns:a16="http://schemas.microsoft.com/office/drawing/2014/main" id="{17FE0431-B301-4550-9369-D83C19E0D94C}"/>
              </a:ext>
            </a:extLst>
          </p:cNvPr>
          <p:cNvPicPr>
            <a:picLocks noChangeAspect="1"/>
          </p:cNvPicPr>
          <p:nvPr/>
        </p:nvPicPr>
        <p:blipFill>
          <a:blip r:embed="rId4"/>
          <a:stretch>
            <a:fillRect/>
          </a:stretch>
        </p:blipFill>
        <p:spPr>
          <a:xfrm>
            <a:off x="2543557" y="914563"/>
            <a:ext cx="6114286" cy="3371429"/>
          </a:xfrm>
          <a:prstGeom prst="rect">
            <a:avLst/>
          </a:prstGeom>
        </p:spPr>
      </p:pic>
      <p:pic>
        <p:nvPicPr>
          <p:cNvPr id="7" name="Picture 6">
            <a:extLst>
              <a:ext uri="{FF2B5EF4-FFF2-40B4-BE49-F238E27FC236}">
                <a16:creationId xmlns:a16="http://schemas.microsoft.com/office/drawing/2014/main" id="{B0F195BF-E62A-4095-A473-E8AE44062E62}"/>
              </a:ext>
            </a:extLst>
          </p:cNvPr>
          <p:cNvPicPr>
            <a:picLocks noChangeAspect="1"/>
          </p:cNvPicPr>
          <p:nvPr/>
        </p:nvPicPr>
        <p:blipFill>
          <a:blip r:embed="rId5"/>
          <a:stretch>
            <a:fillRect/>
          </a:stretch>
        </p:blipFill>
        <p:spPr>
          <a:xfrm>
            <a:off x="114588" y="914563"/>
            <a:ext cx="2148167" cy="3371429"/>
          </a:xfrm>
          <a:prstGeom prst="rect">
            <a:avLst/>
          </a:prstGeom>
        </p:spPr>
      </p:pic>
    </p:spTree>
    <p:extLst>
      <p:ext uri="{BB962C8B-B14F-4D97-AF65-F5344CB8AC3E}">
        <p14:creationId xmlns:p14="http://schemas.microsoft.com/office/powerpoint/2010/main" val="27302367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ACF88B1D-2EBD-4F8F-B23F-9C745D7EB4F0}"/>
              </a:ext>
            </a:extLst>
          </p:cNvPr>
          <p:cNvSpPr txBox="1"/>
          <p:nvPr/>
        </p:nvSpPr>
        <p:spPr>
          <a:xfrm>
            <a:off x="2089270" y="385995"/>
            <a:ext cx="496546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b="1" dirty="0">
                <a:solidFill>
                  <a:srgbClr val="002E97"/>
                </a:solidFill>
                <a:latin typeface="Arial" panose="020B0604020202020204" pitchFamily="34" charset="0"/>
                <a:cs typeface="Arial" panose="020B0604020202020204" pitchFamily="34" charset="0"/>
              </a:rPr>
              <a:t>SPCS2022 Experience</a:t>
            </a:r>
            <a:endParaRPr sz="3600" b="1" dirty="0">
              <a:solidFill>
                <a:srgbClr val="002E97"/>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59C9839-DF34-4A34-9AEF-4FCC70A3D430}"/>
              </a:ext>
            </a:extLst>
          </p:cNvPr>
          <p:cNvSpPr txBox="1"/>
          <p:nvPr/>
        </p:nvSpPr>
        <p:spPr>
          <a:xfrm>
            <a:off x="538991" y="4669475"/>
            <a:ext cx="77947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https://experience.arcgis.com/experience/dddb7bc0be6f4e56a1c370c8d529d1a0</a:t>
            </a:r>
            <a:endParaRPr kumimoji="0" lang="en-US" sz="1800" b="0" i="0" u="none" strike="noStrike" cap="none" spc="0" normalizeH="0" baseline="0" dirty="0">
              <a:ln>
                <a:noFill/>
              </a:ln>
              <a:solidFill>
                <a:srgbClr val="002E97"/>
              </a:solidFill>
              <a:effectLst/>
              <a:uFillTx/>
              <a:sym typeface="Calibri"/>
            </a:endParaRPr>
          </a:p>
        </p:txBody>
      </p:sp>
      <p:pic>
        <p:nvPicPr>
          <p:cNvPr id="13" name="Picture 12">
            <a:extLst>
              <a:ext uri="{FF2B5EF4-FFF2-40B4-BE49-F238E27FC236}">
                <a16:creationId xmlns:a16="http://schemas.microsoft.com/office/drawing/2014/main" id="{92A63A6A-40EA-4F0F-8F70-24E959D5D03C}"/>
              </a:ext>
            </a:extLst>
          </p:cNvPr>
          <p:cNvPicPr>
            <a:picLocks noChangeAspect="1"/>
          </p:cNvPicPr>
          <p:nvPr/>
        </p:nvPicPr>
        <p:blipFill>
          <a:blip r:embed="rId4"/>
          <a:stretch>
            <a:fillRect/>
          </a:stretch>
        </p:blipFill>
        <p:spPr>
          <a:xfrm>
            <a:off x="280869" y="920254"/>
            <a:ext cx="1681989" cy="3598675"/>
          </a:xfrm>
          <a:prstGeom prst="rect">
            <a:avLst/>
          </a:prstGeom>
        </p:spPr>
      </p:pic>
      <p:pic>
        <p:nvPicPr>
          <p:cNvPr id="3" name="Picture 2">
            <a:extLst>
              <a:ext uri="{FF2B5EF4-FFF2-40B4-BE49-F238E27FC236}">
                <a16:creationId xmlns:a16="http://schemas.microsoft.com/office/drawing/2014/main" id="{0361DD52-259F-41AE-8FE3-2DDA57AC9273}"/>
              </a:ext>
            </a:extLst>
          </p:cNvPr>
          <p:cNvPicPr>
            <a:picLocks noChangeAspect="1"/>
          </p:cNvPicPr>
          <p:nvPr/>
        </p:nvPicPr>
        <p:blipFill>
          <a:blip r:embed="rId5"/>
          <a:stretch>
            <a:fillRect/>
          </a:stretch>
        </p:blipFill>
        <p:spPr>
          <a:xfrm>
            <a:off x="2245178" y="920254"/>
            <a:ext cx="6265654" cy="3598675"/>
          </a:xfrm>
          <a:prstGeom prst="rect">
            <a:avLst/>
          </a:prstGeom>
        </p:spPr>
      </p:pic>
    </p:spTree>
    <p:extLst>
      <p:ext uri="{BB962C8B-B14F-4D97-AF65-F5344CB8AC3E}">
        <p14:creationId xmlns:p14="http://schemas.microsoft.com/office/powerpoint/2010/main" val="3266749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ACF88B1D-2EBD-4F8F-B23F-9C745D7EB4F0}"/>
              </a:ext>
            </a:extLst>
          </p:cNvPr>
          <p:cNvSpPr txBox="1"/>
          <p:nvPr/>
        </p:nvSpPr>
        <p:spPr>
          <a:xfrm>
            <a:off x="2543546" y="385995"/>
            <a:ext cx="378565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b="1" dirty="0">
                <a:solidFill>
                  <a:srgbClr val="002E97"/>
                </a:solidFill>
                <a:latin typeface="Arial" panose="020B0604020202020204" pitchFamily="34" charset="0"/>
                <a:cs typeface="Arial" panose="020B0604020202020204" pitchFamily="34" charset="0"/>
              </a:rPr>
              <a:t>Alpha SPCS2022</a:t>
            </a:r>
            <a:endParaRPr sz="3600" b="1" dirty="0">
              <a:solidFill>
                <a:srgbClr val="002E97"/>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59C9839-DF34-4A34-9AEF-4FCC70A3D430}"/>
              </a:ext>
            </a:extLst>
          </p:cNvPr>
          <p:cNvSpPr txBox="1"/>
          <p:nvPr/>
        </p:nvSpPr>
        <p:spPr>
          <a:xfrm>
            <a:off x="2211098" y="4680686"/>
            <a:ext cx="472180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https://alpha.ngs.noaa.gov/SPCS/index.shtml</a:t>
            </a:r>
            <a:endParaRPr kumimoji="0" lang="en-US" sz="1800" b="0" i="0" u="none" strike="noStrike" cap="none" spc="0" normalizeH="0" baseline="0" dirty="0">
              <a:ln>
                <a:noFill/>
              </a:ln>
              <a:solidFill>
                <a:srgbClr val="002E97"/>
              </a:solidFill>
              <a:effectLst/>
              <a:uFillTx/>
              <a:sym typeface="Calibri"/>
            </a:endParaRPr>
          </a:p>
        </p:txBody>
      </p:sp>
      <p:pic>
        <p:nvPicPr>
          <p:cNvPr id="4" name="Picture 3">
            <a:extLst>
              <a:ext uri="{FF2B5EF4-FFF2-40B4-BE49-F238E27FC236}">
                <a16:creationId xmlns:a16="http://schemas.microsoft.com/office/drawing/2014/main" id="{59757FB2-171F-4CFC-B3AF-DF790E4D690E}"/>
              </a:ext>
            </a:extLst>
          </p:cNvPr>
          <p:cNvPicPr>
            <a:picLocks noChangeAspect="1"/>
          </p:cNvPicPr>
          <p:nvPr/>
        </p:nvPicPr>
        <p:blipFill>
          <a:blip r:embed="rId4"/>
          <a:stretch>
            <a:fillRect/>
          </a:stretch>
        </p:blipFill>
        <p:spPr>
          <a:xfrm>
            <a:off x="2384672" y="1130060"/>
            <a:ext cx="4103397" cy="3262942"/>
          </a:xfrm>
          <a:prstGeom prst="rect">
            <a:avLst/>
          </a:prstGeom>
        </p:spPr>
      </p:pic>
    </p:spTree>
    <p:extLst>
      <p:ext uri="{BB962C8B-B14F-4D97-AF65-F5344CB8AC3E}">
        <p14:creationId xmlns:p14="http://schemas.microsoft.com/office/powerpoint/2010/main" val="2008270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ACF88B1D-2EBD-4F8F-B23F-9C745D7EB4F0}"/>
              </a:ext>
            </a:extLst>
          </p:cNvPr>
          <p:cNvSpPr txBox="1"/>
          <p:nvPr/>
        </p:nvSpPr>
        <p:spPr>
          <a:xfrm>
            <a:off x="1495132" y="383151"/>
            <a:ext cx="615373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b="1" dirty="0">
                <a:solidFill>
                  <a:srgbClr val="002E97"/>
                </a:solidFill>
                <a:latin typeface="Arial" panose="020B0604020202020204" pitchFamily="34" charset="0"/>
                <a:cs typeface="Arial" panose="020B0604020202020204" pitchFamily="34" charset="0"/>
              </a:rPr>
              <a:t>Alpha NCAT with SPCS2022</a:t>
            </a:r>
            <a:endParaRPr sz="3600" b="1" dirty="0">
              <a:solidFill>
                <a:srgbClr val="002E97"/>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59C9839-DF34-4A34-9AEF-4FCC70A3D430}"/>
              </a:ext>
            </a:extLst>
          </p:cNvPr>
          <p:cNvSpPr txBox="1"/>
          <p:nvPr/>
        </p:nvSpPr>
        <p:spPr>
          <a:xfrm>
            <a:off x="2211098" y="4680686"/>
            <a:ext cx="472180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https://alpha.ngs.noaa.gov/SPCS/index.shtml</a:t>
            </a:r>
            <a:endParaRPr kumimoji="0" lang="en-US" sz="1800" b="0" i="0" u="none" strike="noStrike" cap="none" spc="0" normalizeH="0" baseline="0" dirty="0">
              <a:ln>
                <a:noFill/>
              </a:ln>
              <a:solidFill>
                <a:srgbClr val="002E97"/>
              </a:solidFill>
              <a:effectLst/>
              <a:uFillTx/>
              <a:sym typeface="Calibri"/>
            </a:endParaRPr>
          </a:p>
        </p:txBody>
      </p:sp>
      <p:pic>
        <p:nvPicPr>
          <p:cNvPr id="3" name="Picture 2">
            <a:extLst>
              <a:ext uri="{FF2B5EF4-FFF2-40B4-BE49-F238E27FC236}">
                <a16:creationId xmlns:a16="http://schemas.microsoft.com/office/drawing/2014/main" id="{55732F8B-5204-40F8-8563-E3A444EF00B9}"/>
              </a:ext>
            </a:extLst>
          </p:cNvPr>
          <p:cNvPicPr>
            <a:picLocks noChangeAspect="1"/>
          </p:cNvPicPr>
          <p:nvPr/>
        </p:nvPicPr>
        <p:blipFill>
          <a:blip r:embed="rId4"/>
          <a:stretch>
            <a:fillRect/>
          </a:stretch>
        </p:blipFill>
        <p:spPr>
          <a:xfrm>
            <a:off x="1951674" y="1157965"/>
            <a:ext cx="5240650" cy="3522721"/>
          </a:xfrm>
          <a:prstGeom prst="rect">
            <a:avLst/>
          </a:prstGeom>
        </p:spPr>
      </p:pic>
    </p:spTree>
    <p:extLst>
      <p:ext uri="{BB962C8B-B14F-4D97-AF65-F5344CB8AC3E}">
        <p14:creationId xmlns:p14="http://schemas.microsoft.com/office/powerpoint/2010/main" val="6247612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ACF88B1D-2EBD-4F8F-B23F-9C745D7EB4F0}"/>
              </a:ext>
            </a:extLst>
          </p:cNvPr>
          <p:cNvSpPr txBox="1"/>
          <p:nvPr/>
        </p:nvSpPr>
        <p:spPr>
          <a:xfrm>
            <a:off x="1495132" y="383151"/>
            <a:ext cx="601703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b="1" dirty="0">
                <a:solidFill>
                  <a:srgbClr val="002E97"/>
                </a:solidFill>
                <a:latin typeface="Arial" panose="020B0604020202020204" pitchFamily="34" charset="0"/>
                <a:cs typeface="Arial" panose="020B0604020202020204" pitchFamily="34" charset="0"/>
              </a:rPr>
              <a:t>SPCS 83 versus SPCS2022</a:t>
            </a:r>
            <a:endParaRPr sz="3600" b="1" dirty="0">
              <a:solidFill>
                <a:srgbClr val="002E97"/>
              </a:solidFill>
              <a:latin typeface="Arial" panose="020B0604020202020204" pitchFamily="34" charset="0"/>
              <a:cs typeface="Arial" panose="020B0604020202020204" pitchFamily="34" charset="0"/>
            </a:endParaRPr>
          </a:p>
        </p:txBody>
      </p:sp>
      <p:sp>
        <p:nvSpPr>
          <p:cNvPr id="10" name="TextBox 1">
            <a:extLst>
              <a:ext uri="{FF2B5EF4-FFF2-40B4-BE49-F238E27FC236}">
                <a16:creationId xmlns:a16="http://schemas.microsoft.com/office/drawing/2014/main" id="{C89960B6-B616-4473-95EB-B916111A856B}"/>
              </a:ext>
            </a:extLst>
          </p:cNvPr>
          <p:cNvSpPr txBox="1"/>
          <p:nvPr/>
        </p:nvSpPr>
        <p:spPr>
          <a:xfrm>
            <a:off x="2587578" y="4681182"/>
            <a:ext cx="3832137"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000" b="1" dirty="0">
                <a:solidFill>
                  <a:srgbClr val="002E97"/>
                </a:solidFill>
                <a:latin typeface="Arial" panose="020B0604020202020204" pitchFamily="34" charset="0"/>
                <a:cs typeface="Arial" panose="020B0604020202020204" pitchFamily="34" charset="0"/>
              </a:rPr>
              <a:t>BOZEMAN SOUTHEAST BASE</a:t>
            </a:r>
            <a:endParaRPr sz="2000" b="1" dirty="0">
              <a:solidFill>
                <a:srgbClr val="002E97"/>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AEBD62D-E1D3-4DB2-A962-381FB3599F87}"/>
              </a:ext>
            </a:extLst>
          </p:cNvPr>
          <p:cNvPicPr>
            <a:picLocks noChangeAspect="1"/>
          </p:cNvPicPr>
          <p:nvPr/>
        </p:nvPicPr>
        <p:blipFill>
          <a:blip r:embed="rId4"/>
          <a:stretch>
            <a:fillRect/>
          </a:stretch>
        </p:blipFill>
        <p:spPr>
          <a:xfrm>
            <a:off x="170983" y="1275142"/>
            <a:ext cx="4256421" cy="3025333"/>
          </a:xfrm>
          <a:prstGeom prst="rect">
            <a:avLst/>
          </a:prstGeom>
        </p:spPr>
      </p:pic>
      <p:pic>
        <p:nvPicPr>
          <p:cNvPr id="11" name="Picture 10">
            <a:extLst>
              <a:ext uri="{FF2B5EF4-FFF2-40B4-BE49-F238E27FC236}">
                <a16:creationId xmlns:a16="http://schemas.microsoft.com/office/drawing/2014/main" id="{2F1C5AD7-CD95-4179-A0E6-48AD00A9A812}"/>
              </a:ext>
            </a:extLst>
          </p:cNvPr>
          <p:cNvPicPr>
            <a:picLocks noChangeAspect="1"/>
          </p:cNvPicPr>
          <p:nvPr/>
        </p:nvPicPr>
        <p:blipFill>
          <a:blip r:embed="rId5"/>
          <a:stretch>
            <a:fillRect/>
          </a:stretch>
        </p:blipFill>
        <p:spPr>
          <a:xfrm>
            <a:off x="4791188" y="1275141"/>
            <a:ext cx="4181830" cy="3025333"/>
          </a:xfrm>
          <a:prstGeom prst="rect">
            <a:avLst/>
          </a:prstGeom>
        </p:spPr>
      </p:pic>
    </p:spTree>
    <p:extLst>
      <p:ext uri="{BB962C8B-B14F-4D97-AF65-F5344CB8AC3E}">
        <p14:creationId xmlns:p14="http://schemas.microsoft.com/office/powerpoint/2010/main" val="20731044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ACF88B1D-2EBD-4F8F-B23F-9C745D7EB4F0}"/>
              </a:ext>
            </a:extLst>
          </p:cNvPr>
          <p:cNvSpPr txBox="1"/>
          <p:nvPr/>
        </p:nvSpPr>
        <p:spPr>
          <a:xfrm>
            <a:off x="1495132" y="383151"/>
            <a:ext cx="601703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b="1" dirty="0">
                <a:solidFill>
                  <a:srgbClr val="002E97"/>
                </a:solidFill>
                <a:latin typeface="Arial" panose="020B0604020202020204" pitchFamily="34" charset="0"/>
                <a:cs typeface="Arial" panose="020B0604020202020204" pitchFamily="34" charset="0"/>
              </a:rPr>
              <a:t>SPCS 83 versus SPCS2022</a:t>
            </a:r>
            <a:endParaRPr sz="3600" b="1" dirty="0">
              <a:solidFill>
                <a:srgbClr val="002E97"/>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8E0CAFE9-E4DD-42FB-AEF7-B654999F64A4}"/>
              </a:ext>
            </a:extLst>
          </p:cNvPr>
          <p:cNvGrpSpPr/>
          <p:nvPr/>
        </p:nvGrpSpPr>
        <p:grpSpPr>
          <a:xfrm>
            <a:off x="-48363" y="1127711"/>
            <a:ext cx="5547841" cy="3443113"/>
            <a:chOff x="0" y="1029482"/>
            <a:chExt cx="5547841" cy="3443113"/>
          </a:xfrm>
        </p:grpSpPr>
        <p:pic>
          <p:nvPicPr>
            <p:cNvPr id="9" name="Picture 8">
              <a:extLst>
                <a:ext uri="{FF2B5EF4-FFF2-40B4-BE49-F238E27FC236}">
                  <a16:creationId xmlns:a16="http://schemas.microsoft.com/office/drawing/2014/main" id="{82345901-308C-4262-847E-38FC535520B5}"/>
                </a:ext>
              </a:extLst>
            </p:cNvPr>
            <p:cNvPicPr>
              <a:picLocks noChangeAspect="1"/>
            </p:cNvPicPr>
            <p:nvPr/>
          </p:nvPicPr>
          <p:blipFill>
            <a:blip r:embed="rId4"/>
            <a:stretch>
              <a:fillRect/>
            </a:stretch>
          </p:blipFill>
          <p:spPr>
            <a:xfrm>
              <a:off x="88809" y="1029482"/>
              <a:ext cx="5410669" cy="2149026"/>
            </a:xfrm>
            <a:prstGeom prst="rect">
              <a:avLst/>
            </a:prstGeom>
          </p:spPr>
        </p:pic>
        <p:pic>
          <p:nvPicPr>
            <p:cNvPr id="12" name="Picture 11">
              <a:extLst>
                <a:ext uri="{FF2B5EF4-FFF2-40B4-BE49-F238E27FC236}">
                  <a16:creationId xmlns:a16="http://schemas.microsoft.com/office/drawing/2014/main" id="{6E2D6CB0-958A-4033-A287-9B0E0D35C895}"/>
                </a:ext>
              </a:extLst>
            </p:cNvPr>
            <p:cNvPicPr>
              <a:picLocks noChangeAspect="1"/>
            </p:cNvPicPr>
            <p:nvPr/>
          </p:nvPicPr>
          <p:blipFill>
            <a:blip r:embed="rId5"/>
            <a:stretch>
              <a:fillRect/>
            </a:stretch>
          </p:blipFill>
          <p:spPr>
            <a:xfrm>
              <a:off x="0" y="3177083"/>
              <a:ext cx="5547841" cy="1295512"/>
            </a:xfrm>
            <a:prstGeom prst="rect">
              <a:avLst/>
            </a:prstGeom>
          </p:spPr>
        </p:pic>
      </p:grpSp>
      <p:pic>
        <p:nvPicPr>
          <p:cNvPr id="3" name="Picture 2">
            <a:extLst>
              <a:ext uri="{FF2B5EF4-FFF2-40B4-BE49-F238E27FC236}">
                <a16:creationId xmlns:a16="http://schemas.microsoft.com/office/drawing/2014/main" id="{FC1E0774-DC4B-40F9-A8FC-7A2202CD3088}"/>
              </a:ext>
            </a:extLst>
          </p:cNvPr>
          <p:cNvPicPr>
            <a:picLocks noChangeAspect="1"/>
          </p:cNvPicPr>
          <p:nvPr/>
        </p:nvPicPr>
        <p:blipFill>
          <a:blip r:embed="rId6"/>
          <a:stretch>
            <a:fillRect/>
          </a:stretch>
        </p:blipFill>
        <p:spPr>
          <a:xfrm>
            <a:off x="5807121" y="1127711"/>
            <a:ext cx="2695433" cy="3437129"/>
          </a:xfrm>
          <a:prstGeom prst="rect">
            <a:avLst/>
          </a:prstGeom>
        </p:spPr>
      </p:pic>
      <p:sp>
        <p:nvSpPr>
          <p:cNvPr id="10" name="TextBox 1">
            <a:extLst>
              <a:ext uri="{FF2B5EF4-FFF2-40B4-BE49-F238E27FC236}">
                <a16:creationId xmlns:a16="http://schemas.microsoft.com/office/drawing/2014/main" id="{C89960B6-B616-4473-95EB-B916111A856B}"/>
              </a:ext>
            </a:extLst>
          </p:cNvPr>
          <p:cNvSpPr txBox="1"/>
          <p:nvPr/>
        </p:nvSpPr>
        <p:spPr>
          <a:xfrm>
            <a:off x="1249071" y="4681182"/>
            <a:ext cx="6509152"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000" b="1" dirty="0">
                <a:solidFill>
                  <a:srgbClr val="002E97"/>
                </a:solidFill>
                <a:latin typeface="Arial" panose="020B0604020202020204" pitchFamily="34" charset="0"/>
                <a:cs typeface="Arial" panose="020B0604020202020204" pitchFamily="34" charset="0"/>
              </a:rPr>
              <a:t>BOZEMAN SOUTHEAST BASE (Montana State Zone)</a:t>
            </a:r>
            <a:endParaRPr sz="2000" b="1"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29367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ACF88B1D-2EBD-4F8F-B23F-9C745D7EB4F0}"/>
              </a:ext>
            </a:extLst>
          </p:cNvPr>
          <p:cNvSpPr txBox="1"/>
          <p:nvPr/>
        </p:nvSpPr>
        <p:spPr>
          <a:xfrm>
            <a:off x="1495132" y="383151"/>
            <a:ext cx="601703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b="1" dirty="0">
                <a:solidFill>
                  <a:srgbClr val="002E97"/>
                </a:solidFill>
                <a:latin typeface="Arial" panose="020B0604020202020204" pitchFamily="34" charset="0"/>
                <a:cs typeface="Arial" panose="020B0604020202020204" pitchFamily="34" charset="0"/>
              </a:rPr>
              <a:t>SPCS 83 versus SPCS2022</a:t>
            </a:r>
            <a:endParaRPr sz="3600" b="1" dirty="0">
              <a:solidFill>
                <a:srgbClr val="002E97"/>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8E0CAFE9-E4DD-42FB-AEF7-B654999F64A4}"/>
              </a:ext>
            </a:extLst>
          </p:cNvPr>
          <p:cNvGrpSpPr/>
          <p:nvPr/>
        </p:nvGrpSpPr>
        <p:grpSpPr>
          <a:xfrm>
            <a:off x="-48363" y="1127711"/>
            <a:ext cx="5547841" cy="3443113"/>
            <a:chOff x="0" y="1029482"/>
            <a:chExt cx="5547841" cy="3443113"/>
          </a:xfrm>
        </p:grpSpPr>
        <p:pic>
          <p:nvPicPr>
            <p:cNvPr id="9" name="Picture 8">
              <a:extLst>
                <a:ext uri="{FF2B5EF4-FFF2-40B4-BE49-F238E27FC236}">
                  <a16:creationId xmlns:a16="http://schemas.microsoft.com/office/drawing/2014/main" id="{82345901-308C-4262-847E-38FC535520B5}"/>
                </a:ext>
              </a:extLst>
            </p:cNvPr>
            <p:cNvPicPr>
              <a:picLocks noChangeAspect="1"/>
            </p:cNvPicPr>
            <p:nvPr/>
          </p:nvPicPr>
          <p:blipFill>
            <a:blip r:embed="rId4"/>
            <a:stretch>
              <a:fillRect/>
            </a:stretch>
          </p:blipFill>
          <p:spPr>
            <a:xfrm>
              <a:off x="88809" y="1029482"/>
              <a:ext cx="5410669" cy="2149026"/>
            </a:xfrm>
            <a:prstGeom prst="rect">
              <a:avLst/>
            </a:prstGeom>
          </p:spPr>
        </p:pic>
        <p:pic>
          <p:nvPicPr>
            <p:cNvPr id="12" name="Picture 11">
              <a:extLst>
                <a:ext uri="{FF2B5EF4-FFF2-40B4-BE49-F238E27FC236}">
                  <a16:creationId xmlns:a16="http://schemas.microsoft.com/office/drawing/2014/main" id="{6E2D6CB0-958A-4033-A287-9B0E0D35C895}"/>
                </a:ext>
              </a:extLst>
            </p:cNvPr>
            <p:cNvPicPr>
              <a:picLocks noChangeAspect="1"/>
            </p:cNvPicPr>
            <p:nvPr/>
          </p:nvPicPr>
          <p:blipFill>
            <a:blip r:embed="rId5"/>
            <a:stretch>
              <a:fillRect/>
            </a:stretch>
          </p:blipFill>
          <p:spPr>
            <a:xfrm>
              <a:off x="0" y="3177083"/>
              <a:ext cx="5547841" cy="1295512"/>
            </a:xfrm>
            <a:prstGeom prst="rect">
              <a:avLst/>
            </a:prstGeom>
          </p:spPr>
        </p:pic>
      </p:grpSp>
      <p:pic>
        <p:nvPicPr>
          <p:cNvPr id="4" name="Picture 3">
            <a:extLst>
              <a:ext uri="{FF2B5EF4-FFF2-40B4-BE49-F238E27FC236}">
                <a16:creationId xmlns:a16="http://schemas.microsoft.com/office/drawing/2014/main" id="{94BAC307-3BA8-42F6-BAA1-41269A11FE56}"/>
              </a:ext>
            </a:extLst>
          </p:cNvPr>
          <p:cNvPicPr>
            <a:picLocks noChangeAspect="1"/>
          </p:cNvPicPr>
          <p:nvPr/>
        </p:nvPicPr>
        <p:blipFill>
          <a:blip r:embed="rId6"/>
          <a:stretch>
            <a:fillRect/>
          </a:stretch>
        </p:blipFill>
        <p:spPr>
          <a:xfrm>
            <a:off x="5588288" y="1127711"/>
            <a:ext cx="3441256" cy="3553471"/>
          </a:xfrm>
          <a:prstGeom prst="rect">
            <a:avLst/>
          </a:prstGeom>
        </p:spPr>
      </p:pic>
      <p:sp>
        <p:nvSpPr>
          <p:cNvPr id="10" name="TextBox 1">
            <a:extLst>
              <a:ext uri="{FF2B5EF4-FFF2-40B4-BE49-F238E27FC236}">
                <a16:creationId xmlns:a16="http://schemas.microsoft.com/office/drawing/2014/main" id="{52182648-DB86-4BC4-94B8-6AE6B0C9678D}"/>
              </a:ext>
            </a:extLst>
          </p:cNvPr>
          <p:cNvSpPr txBox="1"/>
          <p:nvPr/>
        </p:nvSpPr>
        <p:spPr>
          <a:xfrm>
            <a:off x="1436848" y="4674358"/>
            <a:ext cx="6270304"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000" b="1" dirty="0">
                <a:solidFill>
                  <a:srgbClr val="002E97"/>
                </a:solidFill>
                <a:latin typeface="Arial" panose="020B0604020202020204" pitchFamily="34" charset="0"/>
                <a:cs typeface="Arial" panose="020B0604020202020204" pitchFamily="34" charset="0"/>
              </a:rPr>
              <a:t>BOZEMAN SOUTHEAST BASE (Bobcat Zone LDP)</a:t>
            </a:r>
            <a:endParaRPr sz="2000" b="1"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56409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ACF88B1D-2EBD-4F8F-B23F-9C745D7EB4F0}"/>
              </a:ext>
            </a:extLst>
          </p:cNvPr>
          <p:cNvSpPr txBox="1"/>
          <p:nvPr/>
        </p:nvSpPr>
        <p:spPr>
          <a:xfrm>
            <a:off x="1495132" y="383151"/>
            <a:ext cx="601703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b="1" dirty="0">
                <a:solidFill>
                  <a:srgbClr val="002E97"/>
                </a:solidFill>
                <a:latin typeface="Arial" panose="020B0604020202020204" pitchFamily="34" charset="0"/>
                <a:cs typeface="Arial" panose="020B0604020202020204" pitchFamily="34" charset="0"/>
              </a:rPr>
              <a:t>SPCS 83 versus SPCS2022</a:t>
            </a:r>
            <a:endParaRPr sz="3600" b="1" dirty="0">
              <a:solidFill>
                <a:srgbClr val="002E97"/>
              </a:solidFill>
              <a:latin typeface="Arial" panose="020B0604020202020204" pitchFamily="34" charset="0"/>
              <a:cs typeface="Arial" panose="020B0604020202020204" pitchFamily="34" charset="0"/>
            </a:endParaRPr>
          </a:p>
        </p:txBody>
      </p:sp>
      <p:sp>
        <p:nvSpPr>
          <p:cNvPr id="19" name="TextBox 1">
            <a:extLst>
              <a:ext uri="{FF2B5EF4-FFF2-40B4-BE49-F238E27FC236}">
                <a16:creationId xmlns:a16="http://schemas.microsoft.com/office/drawing/2014/main" id="{FB1625FC-6F4C-48B1-BA81-2108DAAA7096}"/>
              </a:ext>
            </a:extLst>
          </p:cNvPr>
          <p:cNvSpPr txBox="1"/>
          <p:nvPr/>
        </p:nvSpPr>
        <p:spPr>
          <a:xfrm>
            <a:off x="2346966" y="4729743"/>
            <a:ext cx="3601625"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000" b="1" dirty="0">
                <a:solidFill>
                  <a:srgbClr val="002E97"/>
                </a:solidFill>
                <a:latin typeface="Arial" panose="020B0604020202020204" pitchFamily="34" charset="0"/>
                <a:cs typeface="Arial" panose="020B0604020202020204" pitchFamily="34" charset="0"/>
              </a:rPr>
              <a:t>BOUNDARY MON 278 CD US</a:t>
            </a:r>
            <a:endParaRPr sz="2000" b="1" dirty="0">
              <a:solidFill>
                <a:srgbClr val="002E97"/>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7B5288A0-9AC9-4331-8146-D7C65C9FAA9C}"/>
              </a:ext>
            </a:extLst>
          </p:cNvPr>
          <p:cNvPicPr>
            <a:picLocks noChangeAspect="1"/>
          </p:cNvPicPr>
          <p:nvPr/>
        </p:nvPicPr>
        <p:blipFill>
          <a:blip r:embed="rId4"/>
          <a:stretch>
            <a:fillRect/>
          </a:stretch>
        </p:blipFill>
        <p:spPr>
          <a:xfrm>
            <a:off x="53691" y="1257885"/>
            <a:ext cx="4586549" cy="3107826"/>
          </a:xfrm>
          <a:prstGeom prst="rect">
            <a:avLst/>
          </a:prstGeom>
        </p:spPr>
      </p:pic>
      <p:pic>
        <p:nvPicPr>
          <p:cNvPr id="23" name="Picture 22">
            <a:extLst>
              <a:ext uri="{FF2B5EF4-FFF2-40B4-BE49-F238E27FC236}">
                <a16:creationId xmlns:a16="http://schemas.microsoft.com/office/drawing/2014/main" id="{911CA617-4D4F-4F5F-B149-DF909D353E6B}"/>
              </a:ext>
            </a:extLst>
          </p:cNvPr>
          <p:cNvPicPr>
            <a:picLocks noChangeAspect="1"/>
          </p:cNvPicPr>
          <p:nvPr/>
        </p:nvPicPr>
        <p:blipFill>
          <a:blip r:embed="rId5"/>
          <a:stretch>
            <a:fillRect/>
          </a:stretch>
        </p:blipFill>
        <p:spPr>
          <a:xfrm>
            <a:off x="4882017" y="1257885"/>
            <a:ext cx="4036795" cy="3107826"/>
          </a:xfrm>
          <a:prstGeom prst="rect">
            <a:avLst/>
          </a:prstGeom>
        </p:spPr>
      </p:pic>
    </p:spTree>
    <p:extLst>
      <p:ext uri="{BB962C8B-B14F-4D97-AF65-F5344CB8AC3E}">
        <p14:creationId xmlns:p14="http://schemas.microsoft.com/office/powerpoint/2010/main" val="29825817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ACF88B1D-2EBD-4F8F-B23F-9C745D7EB4F0}"/>
              </a:ext>
            </a:extLst>
          </p:cNvPr>
          <p:cNvSpPr txBox="1"/>
          <p:nvPr/>
        </p:nvSpPr>
        <p:spPr>
          <a:xfrm>
            <a:off x="1495132" y="383151"/>
            <a:ext cx="601703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b="1" dirty="0">
                <a:solidFill>
                  <a:srgbClr val="002E97"/>
                </a:solidFill>
                <a:latin typeface="Arial" panose="020B0604020202020204" pitchFamily="34" charset="0"/>
                <a:cs typeface="Arial" panose="020B0604020202020204" pitchFamily="34" charset="0"/>
              </a:rPr>
              <a:t>SPCS 83 versus SPCS2022</a:t>
            </a:r>
            <a:endParaRPr sz="3600" b="1" dirty="0">
              <a:solidFill>
                <a:srgbClr val="002E97"/>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902198AD-E523-41D5-AE5B-E4BB8EB11F33}"/>
              </a:ext>
            </a:extLst>
          </p:cNvPr>
          <p:cNvGrpSpPr/>
          <p:nvPr/>
        </p:nvGrpSpPr>
        <p:grpSpPr>
          <a:xfrm>
            <a:off x="144656" y="1021805"/>
            <a:ext cx="5593565" cy="2895851"/>
            <a:chOff x="144656" y="1021805"/>
            <a:chExt cx="5593565" cy="2895851"/>
          </a:xfrm>
        </p:grpSpPr>
        <p:pic>
          <p:nvPicPr>
            <p:cNvPr id="11" name="Picture 10">
              <a:extLst>
                <a:ext uri="{FF2B5EF4-FFF2-40B4-BE49-F238E27FC236}">
                  <a16:creationId xmlns:a16="http://schemas.microsoft.com/office/drawing/2014/main" id="{7BEA54AA-9743-42FF-A600-56167DF66540}"/>
                </a:ext>
              </a:extLst>
            </p:cNvPr>
            <p:cNvPicPr>
              <a:picLocks noChangeAspect="1"/>
            </p:cNvPicPr>
            <p:nvPr/>
          </p:nvPicPr>
          <p:blipFill>
            <a:blip r:embed="rId4"/>
            <a:stretch>
              <a:fillRect/>
            </a:stretch>
          </p:blipFill>
          <p:spPr>
            <a:xfrm>
              <a:off x="144657" y="1021805"/>
              <a:ext cx="5456393" cy="1737511"/>
            </a:xfrm>
            <a:prstGeom prst="rect">
              <a:avLst/>
            </a:prstGeom>
          </p:spPr>
        </p:pic>
        <p:pic>
          <p:nvPicPr>
            <p:cNvPr id="15" name="Picture 14">
              <a:extLst>
                <a:ext uri="{FF2B5EF4-FFF2-40B4-BE49-F238E27FC236}">
                  <a16:creationId xmlns:a16="http://schemas.microsoft.com/office/drawing/2014/main" id="{AE9F11F7-CA11-4BD1-AA42-54D6D5C32E94}"/>
                </a:ext>
              </a:extLst>
            </p:cNvPr>
            <p:cNvPicPr>
              <a:picLocks noChangeAspect="1"/>
            </p:cNvPicPr>
            <p:nvPr/>
          </p:nvPicPr>
          <p:blipFill>
            <a:blip r:embed="rId5"/>
            <a:stretch>
              <a:fillRect/>
            </a:stretch>
          </p:blipFill>
          <p:spPr>
            <a:xfrm>
              <a:off x="144656" y="2759316"/>
              <a:ext cx="5593565" cy="1158340"/>
            </a:xfrm>
            <a:prstGeom prst="rect">
              <a:avLst/>
            </a:prstGeom>
          </p:spPr>
        </p:pic>
      </p:grpSp>
      <p:pic>
        <p:nvPicPr>
          <p:cNvPr id="18" name="Picture 17">
            <a:extLst>
              <a:ext uri="{FF2B5EF4-FFF2-40B4-BE49-F238E27FC236}">
                <a16:creationId xmlns:a16="http://schemas.microsoft.com/office/drawing/2014/main" id="{45982DE2-F692-47F7-B0B1-AB32897B61A2}"/>
              </a:ext>
            </a:extLst>
          </p:cNvPr>
          <p:cNvPicPr>
            <a:picLocks noChangeAspect="1"/>
          </p:cNvPicPr>
          <p:nvPr/>
        </p:nvPicPr>
        <p:blipFill>
          <a:blip r:embed="rId6"/>
          <a:stretch>
            <a:fillRect/>
          </a:stretch>
        </p:blipFill>
        <p:spPr>
          <a:xfrm>
            <a:off x="5979819" y="991503"/>
            <a:ext cx="2679685" cy="3399064"/>
          </a:xfrm>
          <a:prstGeom prst="rect">
            <a:avLst/>
          </a:prstGeom>
        </p:spPr>
      </p:pic>
      <p:sp>
        <p:nvSpPr>
          <p:cNvPr id="19" name="TextBox 1">
            <a:extLst>
              <a:ext uri="{FF2B5EF4-FFF2-40B4-BE49-F238E27FC236}">
                <a16:creationId xmlns:a16="http://schemas.microsoft.com/office/drawing/2014/main" id="{FB1625FC-6F4C-48B1-BA81-2108DAAA7096}"/>
              </a:ext>
            </a:extLst>
          </p:cNvPr>
          <p:cNvSpPr txBox="1"/>
          <p:nvPr/>
        </p:nvSpPr>
        <p:spPr>
          <a:xfrm>
            <a:off x="1364327" y="4647063"/>
            <a:ext cx="6278640"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000" b="1" dirty="0">
                <a:solidFill>
                  <a:srgbClr val="002E97"/>
                </a:solidFill>
                <a:latin typeface="Arial" panose="020B0604020202020204" pitchFamily="34" charset="0"/>
                <a:cs typeface="Arial" panose="020B0604020202020204" pitchFamily="34" charset="0"/>
              </a:rPr>
              <a:t>BOUNDARY MON 278 CD US (Montana State Zone)</a:t>
            </a:r>
            <a:endParaRPr sz="2000" b="1"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873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ACF88B1D-2EBD-4F8F-B23F-9C745D7EB4F0}"/>
              </a:ext>
            </a:extLst>
          </p:cNvPr>
          <p:cNvSpPr txBox="1"/>
          <p:nvPr/>
        </p:nvSpPr>
        <p:spPr>
          <a:xfrm>
            <a:off x="1495132" y="383151"/>
            <a:ext cx="601703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b="1" dirty="0">
                <a:solidFill>
                  <a:srgbClr val="002E97"/>
                </a:solidFill>
                <a:latin typeface="Arial" panose="020B0604020202020204" pitchFamily="34" charset="0"/>
                <a:cs typeface="Arial" panose="020B0604020202020204" pitchFamily="34" charset="0"/>
              </a:rPr>
              <a:t>SPCS 83 versus SPCS2022</a:t>
            </a:r>
            <a:endParaRPr sz="3600" b="1" dirty="0">
              <a:solidFill>
                <a:srgbClr val="002E97"/>
              </a:solidFill>
              <a:latin typeface="Arial" panose="020B0604020202020204" pitchFamily="34" charset="0"/>
              <a:cs typeface="Arial" panose="020B0604020202020204" pitchFamily="34" charset="0"/>
            </a:endParaRPr>
          </a:p>
        </p:txBody>
      </p:sp>
      <p:sp>
        <p:nvSpPr>
          <p:cNvPr id="10" name="TextBox 1">
            <a:extLst>
              <a:ext uri="{FF2B5EF4-FFF2-40B4-BE49-F238E27FC236}">
                <a16:creationId xmlns:a16="http://schemas.microsoft.com/office/drawing/2014/main" id="{52182648-DB86-4BC4-94B8-6AE6B0C9678D}"/>
              </a:ext>
            </a:extLst>
          </p:cNvPr>
          <p:cNvSpPr txBox="1"/>
          <p:nvPr/>
        </p:nvSpPr>
        <p:spPr>
          <a:xfrm>
            <a:off x="1432680" y="4681182"/>
            <a:ext cx="5881095"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000" b="1" dirty="0">
                <a:solidFill>
                  <a:srgbClr val="002E97"/>
                </a:solidFill>
                <a:latin typeface="Arial" panose="020B0604020202020204" pitchFamily="34" charset="0"/>
                <a:cs typeface="Arial" panose="020B0604020202020204" pitchFamily="34" charset="0"/>
              </a:rPr>
              <a:t>BOUNDARY MON 278 CD US (Kainai Zone LDP)</a:t>
            </a:r>
            <a:endParaRPr sz="2000" b="1" dirty="0">
              <a:solidFill>
                <a:srgbClr val="002E97"/>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630A2BCE-8CBD-4C54-9E1B-7FDB72E1189E}"/>
              </a:ext>
            </a:extLst>
          </p:cNvPr>
          <p:cNvGrpSpPr/>
          <p:nvPr/>
        </p:nvGrpSpPr>
        <p:grpSpPr>
          <a:xfrm>
            <a:off x="144657" y="1178754"/>
            <a:ext cx="5593565" cy="2895851"/>
            <a:chOff x="144656" y="1021805"/>
            <a:chExt cx="5593565" cy="2895851"/>
          </a:xfrm>
        </p:grpSpPr>
        <p:pic>
          <p:nvPicPr>
            <p:cNvPr id="16" name="Picture 15">
              <a:extLst>
                <a:ext uri="{FF2B5EF4-FFF2-40B4-BE49-F238E27FC236}">
                  <a16:creationId xmlns:a16="http://schemas.microsoft.com/office/drawing/2014/main" id="{076ABF46-F6EE-4CC1-8724-9BA366D04A29}"/>
                </a:ext>
              </a:extLst>
            </p:cNvPr>
            <p:cNvPicPr>
              <a:picLocks noChangeAspect="1"/>
            </p:cNvPicPr>
            <p:nvPr/>
          </p:nvPicPr>
          <p:blipFill>
            <a:blip r:embed="rId4"/>
            <a:stretch>
              <a:fillRect/>
            </a:stretch>
          </p:blipFill>
          <p:spPr>
            <a:xfrm>
              <a:off x="144657" y="1021805"/>
              <a:ext cx="5456393" cy="1737511"/>
            </a:xfrm>
            <a:prstGeom prst="rect">
              <a:avLst/>
            </a:prstGeom>
          </p:spPr>
        </p:pic>
        <p:pic>
          <p:nvPicPr>
            <p:cNvPr id="17" name="Picture 16">
              <a:extLst>
                <a:ext uri="{FF2B5EF4-FFF2-40B4-BE49-F238E27FC236}">
                  <a16:creationId xmlns:a16="http://schemas.microsoft.com/office/drawing/2014/main" id="{76AB3A4F-6A22-4B26-8A1D-EB3C9BE5F1DF}"/>
                </a:ext>
              </a:extLst>
            </p:cNvPr>
            <p:cNvPicPr>
              <a:picLocks noChangeAspect="1"/>
            </p:cNvPicPr>
            <p:nvPr/>
          </p:nvPicPr>
          <p:blipFill>
            <a:blip r:embed="rId5"/>
            <a:stretch>
              <a:fillRect/>
            </a:stretch>
          </p:blipFill>
          <p:spPr>
            <a:xfrm>
              <a:off x="144656" y="2759316"/>
              <a:ext cx="5593565" cy="1158340"/>
            </a:xfrm>
            <a:prstGeom prst="rect">
              <a:avLst/>
            </a:prstGeom>
          </p:spPr>
        </p:pic>
      </p:grpSp>
      <p:pic>
        <p:nvPicPr>
          <p:cNvPr id="3" name="Picture 2">
            <a:extLst>
              <a:ext uri="{FF2B5EF4-FFF2-40B4-BE49-F238E27FC236}">
                <a16:creationId xmlns:a16="http://schemas.microsoft.com/office/drawing/2014/main" id="{DA0C9792-7A23-4EDC-8E06-E0CB3D5C9A85}"/>
              </a:ext>
            </a:extLst>
          </p:cNvPr>
          <p:cNvPicPr>
            <a:picLocks noChangeAspect="1"/>
          </p:cNvPicPr>
          <p:nvPr/>
        </p:nvPicPr>
        <p:blipFill>
          <a:blip r:embed="rId6"/>
          <a:stretch>
            <a:fillRect/>
          </a:stretch>
        </p:blipFill>
        <p:spPr>
          <a:xfrm>
            <a:off x="5738222" y="1178754"/>
            <a:ext cx="3099433" cy="3202177"/>
          </a:xfrm>
          <a:prstGeom prst="rect">
            <a:avLst/>
          </a:prstGeom>
        </p:spPr>
      </p:pic>
    </p:spTree>
    <p:extLst>
      <p:ext uri="{BB962C8B-B14F-4D97-AF65-F5344CB8AC3E}">
        <p14:creationId xmlns:p14="http://schemas.microsoft.com/office/powerpoint/2010/main" val="1927176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Resources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Training Center</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https://geodesy.noaa.gov/web/science_edu/training/</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Educational Videos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Webinar Series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https://geodesy.noaa.gov/web/science_edu/webinar_series/</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Geospatial Summit</a:t>
            </a:r>
            <a:r>
              <a:rPr lang="en-US" sz="2800" b="1" dirty="0">
                <a:solidFill>
                  <a:srgbClr val="002E97"/>
                </a:solidFill>
                <a:latin typeface="Arial" panose="020B0604020202020204" pitchFamily="34" charset="0"/>
                <a:cs typeface="Arial" panose="020B0604020202020204" pitchFamily="34" charset="0"/>
              </a:rPr>
              <a:t> </a:t>
            </a:r>
            <a:r>
              <a:rPr lang="en-US" sz="1600" dirty="0">
                <a:solidFill>
                  <a:srgbClr val="002E97"/>
                </a:solidFill>
                <a:latin typeface="Arial" panose="020B0604020202020204" pitchFamily="34" charset="0"/>
                <a:cs typeface="Arial" panose="020B0604020202020204" pitchFamily="34" charset="0"/>
              </a:rPr>
              <a:t>(2021, 2019 recorded sessions)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https://geodesy.noaa.gov/geospatial-summit/</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Presentation Library</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https://geodesy.noaa.gov/web/science_edu/presentations_library/</a:t>
            </a:r>
          </a:p>
        </p:txBody>
      </p:sp>
      <p:pic>
        <p:nvPicPr>
          <p:cNvPr id="4" name="Picture 2" descr="2021 Geospatial Summit Image">
            <a:extLst>
              <a:ext uri="{FF2B5EF4-FFF2-40B4-BE49-F238E27FC236}">
                <a16:creationId xmlns:a16="http://schemas.microsoft.com/office/drawing/2014/main" id="{CB0C82C3-1122-4F1D-8B5B-4C68CD69B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485" y="2904967"/>
            <a:ext cx="1576179" cy="157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8060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Newish NGS Map</a:t>
            </a:r>
          </a:p>
        </p:txBody>
      </p:sp>
      <p:sp>
        <p:nvSpPr>
          <p:cNvPr id="6" name="Rectangle 5">
            <a:extLst>
              <a:ext uri="{FF2B5EF4-FFF2-40B4-BE49-F238E27FC236}">
                <a16:creationId xmlns:a16="http://schemas.microsoft.com/office/drawing/2014/main" id="{CE746448-32FF-451A-BCA5-EAF289295669}"/>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pic>
        <p:nvPicPr>
          <p:cNvPr id="7" name="Picture 6" descr="Map of the NGS Map Web Map Application">
            <a:extLst>
              <a:ext uri="{FF2B5EF4-FFF2-40B4-BE49-F238E27FC236}">
                <a16:creationId xmlns:a16="http://schemas.microsoft.com/office/drawing/2014/main" id="{13CB4054-1227-4877-89A4-552754E9A634}"/>
              </a:ext>
            </a:extLst>
          </p:cNvPr>
          <p:cNvPicPr>
            <a:picLocks noChangeAspect="1"/>
          </p:cNvPicPr>
          <p:nvPr/>
        </p:nvPicPr>
        <p:blipFill>
          <a:blip r:embed="rId4"/>
          <a:stretch>
            <a:fillRect/>
          </a:stretch>
        </p:blipFill>
        <p:spPr>
          <a:xfrm>
            <a:off x="575072" y="904429"/>
            <a:ext cx="7993856" cy="3901168"/>
          </a:xfrm>
          <a:prstGeom prst="rect">
            <a:avLst/>
          </a:prstGeom>
        </p:spPr>
      </p:pic>
    </p:spTree>
    <p:extLst>
      <p:ext uri="{BB962C8B-B14F-4D97-AF65-F5344CB8AC3E}">
        <p14:creationId xmlns:p14="http://schemas.microsoft.com/office/powerpoint/2010/main" val="23432051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Newish NGS Map</a:t>
            </a:r>
          </a:p>
        </p:txBody>
      </p:sp>
      <p:sp>
        <p:nvSpPr>
          <p:cNvPr id="6" name="Rectangle 5">
            <a:extLst>
              <a:ext uri="{FF2B5EF4-FFF2-40B4-BE49-F238E27FC236}">
                <a16:creationId xmlns:a16="http://schemas.microsoft.com/office/drawing/2014/main" id="{CE746448-32FF-451A-BCA5-EAF289295669}"/>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pic>
        <p:nvPicPr>
          <p:cNvPr id="8" name="Picture 7">
            <a:extLst>
              <a:ext uri="{FF2B5EF4-FFF2-40B4-BE49-F238E27FC236}">
                <a16:creationId xmlns:a16="http://schemas.microsoft.com/office/drawing/2014/main" id="{52CA6082-9873-4341-BE68-0A41E14B9BDA}"/>
              </a:ext>
            </a:extLst>
          </p:cNvPr>
          <p:cNvPicPr>
            <a:picLocks noChangeAspect="1"/>
          </p:cNvPicPr>
          <p:nvPr/>
        </p:nvPicPr>
        <p:blipFill>
          <a:blip r:embed="rId4"/>
          <a:stretch>
            <a:fillRect/>
          </a:stretch>
        </p:blipFill>
        <p:spPr>
          <a:xfrm>
            <a:off x="667617" y="971425"/>
            <a:ext cx="8019183" cy="3834172"/>
          </a:xfrm>
          <a:prstGeom prst="rect">
            <a:avLst/>
          </a:prstGeom>
        </p:spPr>
      </p:pic>
      <p:sp>
        <p:nvSpPr>
          <p:cNvPr id="3" name="Oval 2">
            <a:extLst>
              <a:ext uri="{FF2B5EF4-FFF2-40B4-BE49-F238E27FC236}">
                <a16:creationId xmlns:a16="http://schemas.microsoft.com/office/drawing/2014/main" id="{EB5A08E8-B386-49DD-993F-AFC1ADA1EC3D}"/>
              </a:ext>
            </a:extLst>
          </p:cNvPr>
          <p:cNvSpPr/>
          <p:nvPr/>
        </p:nvSpPr>
        <p:spPr>
          <a:xfrm>
            <a:off x="5046060" y="4513964"/>
            <a:ext cx="219904" cy="246221"/>
          </a:xfrm>
          <a:prstGeom prst="ellipse">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4" name="TextBox 3">
            <a:extLst>
              <a:ext uri="{FF2B5EF4-FFF2-40B4-BE49-F238E27FC236}">
                <a16:creationId xmlns:a16="http://schemas.microsoft.com/office/drawing/2014/main" id="{F9112200-CBA2-48CE-91E1-FEACD0B4239B}"/>
              </a:ext>
            </a:extLst>
          </p:cNvPr>
          <p:cNvSpPr txBox="1"/>
          <p:nvPr/>
        </p:nvSpPr>
        <p:spPr>
          <a:xfrm>
            <a:off x="2480742" y="3869985"/>
            <a:ext cx="3365026" cy="646331"/>
          </a:xfrm>
          <a:prstGeom prst="rect">
            <a:avLst/>
          </a:prstGeom>
          <a:noFill/>
        </p:spPr>
        <p:txBody>
          <a:bodyPr wrap="square" rtlCol="0">
            <a:spAutoFit/>
          </a:bodyPr>
          <a:lstStyle/>
          <a:p>
            <a:r>
              <a:rPr lang="en-US" dirty="0">
                <a:solidFill>
                  <a:srgbClr val="C00000"/>
                </a:solidFill>
              </a:rPr>
              <a:t>Share widget – shares location</a:t>
            </a:r>
          </a:p>
          <a:p>
            <a:r>
              <a:rPr lang="en-US" dirty="0">
                <a:solidFill>
                  <a:srgbClr val="C00000"/>
                </a:solidFill>
              </a:rPr>
              <a:t>https://arcg.is/1zybir</a:t>
            </a:r>
          </a:p>
        </p:txBody>
      </p:sp>
    </p:spTree>
    <p:extLst>
      <p:ext uri="{BB962C8B-B14F-4D97-AF65-F5344CB8AC3E}">
        <p14:creationId xmlns:p14="http://schemas.microsoft.com/office/powerpoint/2010/main" val="34320769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ArcGIS Online Resources</a:t>
            </a:r>
          </a:p>
        </p:txBody>
      </p:sp>
      <p:grpSp>
        <p:nvGrpSpPr>
          <p:cNvPr id="6" name="Group 5">
            <a:extLst>
              <a:ext uri="{FF2B5EF4-FFF2-40B4-BE49-F238E27FC236}">
                <a16:creationId xmlns:a16="http://schemas.microsoft.com/office/drawing/2014/main" id="{A6213E3E-D1EF-4F1E-8CFA-1B668F0B0DF3}"/>
              </a:ext>
            </a:extLst>
          </p:cNvPr>
          <p:cNvGrpSpPr/>
          <p:nvPr/>
        </p:nvGrpSpPr>
        <p:grpSpPr>
          <a:xfrm>
            <a:off x="-224966" y="1373814"/>
            <a:ext cx="9128524" cy="2800767"/>
            <a:chOff x="-224966" y="1118096"/>
            <a:chExt cx="9128524" cy="2800767"/>
          </a:xfrm>
        </p:grpSpPr>
        <p:sp>
          <p:nvSpPr>
            <p:cNvPr id="7" name="Rectangle 6">
              <a:extLst>
                <a:ext uri="{FF2B5EF4-FFF2-40B4-BE49-F238E27FC236}">
                  <a16:creationId xmlns:a16="http://schemas.microsoft.com/office/drawing/2014/main" id="{705024D7-9A3E-4DD6-997B-89B4478281E3}"/>
                </a:ext>
              </a:extLst>
            </p:cNvPr>
            <p:cNvSpPr/>
            <p:nvPr/>
          </p:nvSpPr>
          <p:spPr>
            <a:xfrm>
              <a:off x="-224966" y="1579761"/>
              <a:ext cx="4559644" cy="2339102"/>
            </a:xfrm>
            <a:prstGeom prst="rect">
              <a:avLst/>
            </a:prstGeom>
          </p:spPr>
          <p:txBody>
            <a:bodyPr wrap="square">
              <a:spAutoFit/>
            </a:bodyPr>
            <a:lstStyle/>
            <a:p>
              <a:pPr marL="457200"/>
              <a:r>
                <a:rPr lang="en-US" u="sng" dirty="0">
                  <a:solidFill>
                    <a:srgbClr val="1155CC"/>
                  </a:solidFill>
                  <a:latin typeface="Arial" panose="020B0604020202020204" pitchFamily="34" charset="0"/>
                  <a:cs typeface="Arial" panose="020B0604020202020204" pitchFamily="34" charset="0"/>
                  <a:hlinkClick r:id="rId4"/>
                </a:rPr>
                <a:t>NGS Datasheets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5"/>
                </a:rPr>
                <a:t>NOAA CORS Network</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6"/>
                </a:rPr>
                <a:t>GPS on Benchmarks Priority List</a:t>
              </a:r>
              <a:r>
                <a:rPr lang="en-US" dirty="0">
                  <a:latin typeface="Arial" panose="020B0604020202020204" pitchFamily="34" charset="0"/>
                  <a:cs typeface="Arial" panose="020B0604020202020204" pitchFamily="34" charset="0"/>
                </a:rPr>
                <a:t> </a:t>
              </a:r>
            </a:p>
            <a:p>
              <a:pPr marL="457200"/>
              <a:r>
                <a:rPr lang="en-US" sz="2000" dirty="0">
                  <a:solidFill>
                    <a:srgbClr val="002E97"/>
                  </a:solidFill>
                  <a:latin typeface="Arial" panose="020B0604020202020204" pitchFamily="34" charset="0"/>
                  <a:cs typeface="Arial" panose="020B0604020202020204" pitchFamily="34" charset="0"/>
                </a:rPr>
                <a:t>	</a:t>
              </a:r>
              <a:r>
                <a:rPr lang="en-US" dirty="0">
                  <a:solidFill>
                    <a:srgbClr val="002E97"/>
                  </a:solidFill>
                  <a:latin typeface="Arial" panose="020B0604020202020204" pitchFamily="34" charset="0"/>
                  <a:cs typeface="Arial" panose="020B0604020202020204" pitchFamily="34" charset="0"/>
                </a:rPr>
                <a:t>(4 layers - marks, hexagons)</a:t>
              </a:r>
            </a:p>
            <a:p>
              <a:pPr marL="457200"/>
              <a:r>
                <a:rPr lang="en-US" u="sng" dirty="0">
                  <a:solidFill>
                    <a:srgbClr val="1155CC"/>
                  </a:solidFill>
                  <a:latin typeface="Arial" panose="020B0604020202020204" pitchFamily="34" charset="0"/>
                  <a:cs typeface="Arial" panose="020B0604020202020204" pitchFamily="34" charset="0"/>
                  <a:hlinkClick r:id="rId7"/>
                </a:rPr>
                <a:t>GEOID18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8"/>
                </a:rPr>
                <a:t>GEOID12B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9"/>
                </a:rPr>
                <a:t>OPUS Shared Solutions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10"/>
                </a:rPr>
                <a:t>Mark Recoveries Submitted to NGS</a:t>
              </a:r>
              <a:endParaRPr lang="en-US"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CBB6419-0F13-42CD-9B7F-69616B216A67}"/>
                </a:ext>
              </a:extLst>
            </p:cNvPr>
            <p:cNvSpPr/>
            <p:nvPr/>
          </p:nvSpPr>
          <p:spPr>
            <a:xfrm>
              <a:off x="240442" y="1118097"/>
              <a:ext cx="2512226"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Feature Services</a:t>
              </a:r>
              <a:endParaRPr lang="en-US" sz="2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3CCC3AB-1E45-464E-8A09-03B0644C7765}"/>
                </a:ext>
              </a:extLst>
            </p:cNvPr>
            <p:cNvSpPr/>
            <p:nvPr/>
          </p:nvSpPr>
          <p:spPr>
            <a:xfrm>
              <a:off x="5321303" y="1118096"/>
              <a:ext cx="2940228"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Raster Tile Services</a:t>
              </a:r>
              <a:endParaRPr lang="en-US"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B6CB07E-E11F-4207-87BB-AB457D6F3867}"/>
                </a:ext>
              </a:extLst>
            </p:cNvPr>
            <p:cNvSpPr/>
            <p:nvPr/>
          </p:nvSpPr>
          <p:spPr>
            <a:xfrm>
              <a:off x="3998563" y="1579761"/>
              <a:ext cx="4904995" cy="1200329"/>
            </a:xfrm>
            <a:prstGeom prst="rect">
              <a:avLst/>
            </a:prstGeom>
          </p:spPr>
          <p:txBody>
            <a:bodyPr wrap="square">
              <a:spAutoFit/>
            </a:bodyPr>
            <a:lstStyle/>
            <a:p>
              <a:pPr marL="457200"/>
              <a:r>
                <a:rPr lang="en-US" dirty="0">
                  <a:solidFill>
                    <a:srgbClr val="002E97"/>
                  </a:solidFill>
                  <a:latin typeface="Arial" panose="020B0604020202020204" pitchFamily="34" charset="0"/>
                  <a:cs typeface="Arial" panose="020B0604020202020204" pitchFamily="34" charset="0"/>
                </a:rPr>
                <a:t>GEOID18 Height (</a:t>
              </a:r>
              <a:r>
                <a:rPr lang="en-US" u="sng" dirty="0">
                  <a:solidFill>
                    <a:srgbClr val="1155CC"/>
                  </a:solidFill>
                  <a:latin typeface="Arial" panose="020B0604020202020204" pitchFamily="34" charset="0"/>
                  <a:cs typeface="Arial" panose="020B0604020202020204" pitchFamily="34" charset="0"/>
                  <a:hlinkClick r:id="rId11"/>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2"/>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Difference (</a:t>
              </a:r>
              <a:r>
                <a:rPr lang="en-US" u="sng" dirty="0">
                  <a:solidFill>
                    <a:srgbClr val="1155CC"/>
                  </a:solidFill>
                  <a:latin typeface="Arial" panose="020B0604020202020204" pitchFamily="34" charset="0"/>
                  <a:cs typeface="Arial" panose="020B0604020202020204" pitchFamily="34" charset="0"/>
                  <a:hlinkClick r:id="rId13"/>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4"/>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Uncertainty (</a:t>
              </a:r>
              <a:r>
                <a:rPr lang="en-US" u="sng" dirty="0">
                  <a:solidFill>
                    <a:srgbClr val="1155CC"/>
                  </a:solidFill>
                  <a:latin typeface="Arial" panose="020B0604020202020204" pitchFamily="34" charset="0"/>
                  <a:cs typeface="Arial" panose="020B0604020202020204" pitchFamily="34" charset="0"/>
                  <a:hlinkClick r:id="rId15"/>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6"/>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Improvements (</a:t>
              </a:r>
              <a:r>
                <a:rPr lang="en-US" u="sng" dirty="0">
                  <a:solidFill>
                    <a:srgbClr val="1155CC"/>
                  </a:solidFill>
                  <a:latin typeface="Arial" panose="020B0604020202020204" pitchFamily="34" charset="0"/>
                  <a:cs typeface="Arial" panose="020B0604020202020204" pitchFamily="34" charset="0"/>
                  <a:hlinkClick r:id="rId17"/>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8"/>
                </a:rPr>
                <a:t>PRVI</a:t>
              </a:r>
              <a:r>
                <a:rPr lang="en-US" dirty="0">
                  <a:solidFill>
                    <a:srgbClr val="002E97"/>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6510380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Passive Marks Page</a:t>
            </a:r>
          </a:p>
        </p:txBody>
      </p:sp>
      <p:pic>
        <p:nvPicPr>
          <p:cNvPr id="3" name="Picture 2" descr="Photo of the top part of the Passive Marks Page">
            <a:extLst>
              <a:ext uri="{FF2B5EF4-FFF2-40B4-BE49-F238E27FC236}">
                <a16:creationId xmlns:a16="http://schemas.microsoft.com/office/drawing/2014/main" id="{931196A6-76DF-4FE9-8B56-F4D31AAAE6FC}"/>
              </a:ext>
            </a:extLst>
          </p:cNvPr>
          <p:cNvPicPr>
            <a:picLocks noChangeAspect="1"/>
          </p:cNvPicPr>
          <p:nvPr/>
        </p:nvPicPr>
        <p:blipFill>
          <a:blip r:embed="rId4"/>
          <a:stretch>
            <a:fillRect/>
          </a:stretch>
        </p:blipFill>
        <p:spPr>
          <a:xfrm>
            <a:off x="440894" y="891901"/>
            <a:ext cx="3953241" cy="4251599"/>
          </a:xfrm>
          <a:prstGeom prst="rect">
            <a:avLst/>
          </a:prstGeom>
        </p:spPr>
      </p:pic>
      <p:pic>
        <p:nvPicPr>
          <p:cNvPr id="4" name="Picture 3" descr="Photo of the bottom part of the Passive Marks Page">
            <a:extLst>
              <a:ext uri="{FF2B5EF4-FFF2-40B4-BE49-F238E27FC236}">
                <a16:creationId xmlns:a16="http://schemas.microsoft.com/office/drawing/2014/main" id="{25E6FDAE-71BC-4640-A203-7583BBF8D7F0}"/>
              </a:ext>
            </a:extLst>
          </p:cNvPr>
          <p:cNvPicPr>
            <a:picLocks noChangeAspect="1"/>
          </p:cNvPicPr>
          <p:nvPr/>
        </p:nvPicPr>
        <p:blipFill>
          <a:blip r:embed="rId5"/>
          <a:stretch>
            <a:fillRect/>
          </a:stretch>
        </p:blipFill>
        <p:spPr>
          <a:xfrm>
            <a:off x="4932193" y="891901"/>
            <a:ext cx="3754608" cy="4221575"/>
          </a:xfrm>
          <a:prstGeom prst="rect">
            <a:avLst/>
          </a:prstGeom>
        </p:spPr>
      </p:pic>
    </p:spTree>
    <p:extLst>
      <p:ext uri="{BB962C8B-B14F-4D97-AF65-F5344CB8AC3E}">
        <p14:creationId xmlns:p14="http://schemas.microsoft.com/office/powerpoint/2010/main" val="20235077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Modernized NSRS Rollout onto Beta</a:t>
            </a:r>
          </a:p>
        </p:txBody>
      </p:sp>
      <p:pic>
        <p:nvPicPr>
          <p:cNvPr id="46" name="Picture 45">
            <a:extLst>
              <a:ext uri="{FF2B5EF4-FFF2-40B4-BE49-F238E27FC236}">
                <a16:creationId xmlns:a16="http://schemas.microsoft.com/office/drawing/2014/main" id="{A9500C9C-7630-4360-B255-A09B64EB38EB}"/>
              </a:ext>
            </a:extLst>
          </p:cNvPr>
          <p:cNvPicPr>
            <a:picLocks noChangeAspect="1"/>
          </p:cNvPicPr>
          <p:nvPr/>
        </p:nvPicPr>
        <p:blipFill>
          <a:blip r:embed="rId4"/>
          <a:stretch>
            <a:fillRect/>
          </a:stretch>
        </p:blipFill>
        <p:spPr>
          <a:xfrm>
            <a:off x="265746" y="940037"/>
            <a:ext cx="8733277" cy="4203463"/>
          </a:xfrm>
          <a:prstGeom prst="rect">
            <a:avLst/>
          </a:prstGeom>
        </p:spPr>
      </p:pic>
    </p:spTree>
    <p:extLst>
      <p:ext uri="{BB962C8B-B14F-4D97-AF65-F5344CB8AC3E}">
        <p14:creationId xmlns:p14="http://schemas.microsoft.com/office/powerpoint/2010/main" val="27242432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0" y="3134143"/>
            <a:ext cx="3260561" cy="857250"/>
          </a:xfrm>
        </p:spPr>
        <p:txBody>
          <a:bodyPr>
            <a:normAutofit/>
          </a:bodyPr>
          <a:lstStyle/>
          <a:p>
            <a:r>
              <a:rPr lang="en-US" sz="3600" dirty="0">
                <a:solidFill>
                  <a:srgbClr val="002E97"/>
                </a:solidFill>
                <a:latin typeface="+mn-lt"/>
                <a:cs typeface="Times New Roman" panose="02020603050405020304" pitchFamily="18" charset="0"/>
              </a:rPr>
              <a:t>Questions?</a:t>
            </a:r>
          </a:p>
        </p:txBody>
      </p:sp>
      <p:grpSp>
        <p:nvGrpSpPr>
          <p:cNvPr id="3" name="Group 2">
            <a:extLst>
              <a:ext uri="{FF2B5EF4-FFF2-40B4-BE49-F238E27FC236}">
                <a16:creationId xmlns:a16="http://schemas.microsoft.com/office/drawing/2014/main" id="{9DA85D5B-6E00-4F4E-B1BA-FCDF0FCCA0A1}"/>
              </a:ext>
            </a:extLst>
          </p:cNvPr>
          <p:cNvGrpSpPr/>
          <p:nvPr/>
        </p:nvGrpSpPr>
        <p:grpSpPr>
          <a:xfrm>
            <a:off x="457199" y="3378102"/>
            <a:ext cx="2480266" cy="1526082"/>
            <a:chOff x="471381" y="2552522"/>
            <a:chExt cx="2480266" cy="1201682"/>
          </a:xfrm>
        </p:grpSpPr>
        <p:sp>
          <p:nvSpPr>
            <p:cNvPr id="5" name="TextBox 3">
              <a:extLst>
                <a:ext uri="{FF2B5EF4-FFF2-40B4-BE49-F238E27FC236}">
                  <a16:creationId xmlns:a16="http://schemas.microsoft.com/office/drawing/2014/main" id="{6AC98968-F54A-4B6F-A2E5-F69379F7B634}"/>
                </a:ext>
              </a:extLst>
            </p:cNvPr>
            <p:cNvSpPr txBox="1"/>
            <p:nvPr/>
          </p:nvSpPr>
          <p:spPr>
            <a:xfrm>
              <a:off x="590542" y="2552522"/>
              <a:ext cx="2361105" cy="290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endParaRPr lang="en-US" dirty="0">
                <a:solidFill>
                  <a:srgbClr val="002E97"/>
                </a:solidFill>
              </a:endParaRPr>
            </a:p>
          </p:txBody>
        </p:sp>
        <p:sp>
          <p:nvSpPr>
            <p:cNvPr id="6" name="TextBox 4">
              <a:extLst>
                <a:ext uri="{FF2B5EF4-FFF2-40B4-BE49-F238E27FC236}">
                  <a16:creationId xmlns:a16="http://schemas.microsoft.com/office/drawing/2014/main" id="{C56185F2-A80C-4EF9-BF5C-B6D696CED3D3}"/>
                </a:ext>
              </a:extLst>
            </p:cNvPr>
            <p:cNvSpPr txBox="1"/>
            <p:nvPr/>
          </p:nvSpPr>
          <p:spPr>
            <a:xfrm>
              <a:off x="471381" y="3245264"/>
              <a:ext cx="2391038" cy="508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grpSp>
      <p:pic>
        <p:nvPicPr>
          <p:cNvPr id="7" name="C:\Users\Brian.Shaw\Desktop\combined_dov.png" descr="Map of the Magnitude of the Deflection of the Vertical for the Conterminous US">
            <a:extLst>
              <a:ext uri="{FF2B5EF4-FFF2-40B4-BE49-F238E27FC236}">
                <a16:creationId xmlns:a16="http://schemas.microsoft.com/office/drawing/2014/main" id="{1CDD02DD-BCE0-4E0C-840B-C84DA77ABDFD}"/>
              </a:ext>
            </a:extLst>
          </p:cNvPr>
          <p:cNvPicPr>
            <a:picLocks noChangeAspect="1"/>
          </p:cNvPicPr>
          <p:nvPr/>
        </p:nvPicPr>
        <p:blipFill>
          <a:blip r:embed="rId4"/>
          <a:stretch>
            <a:fillRect/>
          </a:stretch>
        </p:blipFill>
        <p:spPr>
          <a:xfrm>
            <a:off x="3260561" y="714651"/>
            <a:ext cx="5749236" cy="4328461"/>
          </a:xfrm>
          <a:prstGeom prst="rect">
            <a:avLst/>
          </a:prstGeom>
          <a:ln w="12700">
            <a:miter lim="400000"/>
          </a:ln>
        </p:spPr>
      </p:pic>
      <p:sp>
        <p:nvSpPr>
          <p:cNvPr id="8" name="Magnitude of the Deflection of the Vertical">
            <a:extLst>
              <a:ext uri="{FF2B5EF4-FFF2-40B4-BE49-F238E27FC236}">
                <a16:creationId xmlns:a16="http://schemas.microsoft.com/office/drawing/2014/main" id="{70250748-2E33-4D2A-BCE0-58408647A93C}"/>
              </a:ext>
            </a:extLst>
          </p:cNvPr>
          <p:cNvSpPr txBox="1"/>
          <p:nvPr/>
        </p:nvSpPr>
        <p:spPr>
          <a:xfrm>
            <a:off x="4122943" y="381910"/>
            <a:ext cx="3678249"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vl1pPr>
          </a:lstStyle>
          <a:p>
            <a:r>
              <a:rPr dirty="0">
                <a:solidFill>
                  <a:srgbClr val="002E97"/>
                </a:solidFill>
              </a:rPr>
              <a:t>Magnitude of the Deflection of the Vertical</a:t>
            </a:r>
          </a:p>
        </p:txBody>
      </p:sp>
      <p:pic>
        <p:nvPicPr>
          <p:cNvPr id="9" name="Picture 8" descr="Animated gif of a spinning Geoid">
            <a:extLst>
              <a:ext uri="{FF2B5EF4-FFF2-40B4-BE49-F238E27FC236}">
                <a16:creationId xmlns:a16="http://schemas.microsoft.com/office/drawing/2014/main" id="{FD3EC7A1-49C9-4A67-A60F-ADA8B4D4D9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779" y="486842"/>
            <a:ext cx="2480266" cy="2026559"/>
          </a:xfrm>
          <a:prstGeom prst="rect">
            <a:avLst/>
          </a:prstGeom>
        </p:spPr>
      </p:pic>
    </p:spTree>
    <p:extLst>
      <p:ext uri="{BB962C8B-B14F-4D97-AF65-F5344CB8AC3E}">
        <p14:creationId xmlns:p14="http://schemas.microsoft.com/office/powerpoint/2010/main" val="1482826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mn-lt"/>
                <a:cs typeface="Times New Roman" panose="02020603050405020304" pitchFamily="18" charset="0"/>
              </a:rPr>
              <a:t>NGS Resources – Educational Videos</a:t>
            </a:r>
          </a:p>
        </p:txBody>
      </p:sp>
      <p:sp>
        <p:nvSpPr>
          <p:cNvPr id="4" name="Rectangle 2">
            <a:extLst>
              <a:ext uri="{FF2B5EF4-FFF2-40B4-BE49-F238E27FC236}">
                <a16:creationId xmlns:a16="http://schemas.microsoft.com/office/drawing/2014/main" id="{2D050EF9-4644-4A18-B4F5-391B91D36CC9}"/>
              </a:ext>
            </a:extLst>
          </p:cNvPr>
          <p:cNvSpPr txBox="1"/>
          <p:nvPr/>
        </p:nvSpPr>
        <p:spPr>
          <a:xfrm>
            <a:off x="993924" y="4638695"/>
            <a:ext cx="649793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p:txBody>
      </p:sp>
      <p:pic>
        <p:nvPicPr>
          <p:cNvPr id="5" name="Picture 4" descr="Video Library Text">
            <a:extLst>
              <a:ext uri="{FF2B5EF4-FFF2-40B4-BE49-F238E27FC236}">
                <a16:creationId xmlns:a16="http://schemas.microsoft.com/office/drawing/2014/main" id="{53847C5A-2670-41C4-96C8-2933916C11F3}"/>
              </a:ext>
            </a:extLst>
          </p:cNvPr>
          <p:cNvPicPr>
            <a:picLocks noChangeAspect="1"/>
          </p:cNvPicPr>
          <p:nvPr/>
        </p:nvPicPr>
        <p:blipFill>
          <a:blip r:embed="rId3"/>
          <a:stretch>
            <a:fillRect/>
          </a:stretch>
        </p:blipFill>
        <p:spPr>
          <a:xfrm>
            <a:off x="1724381" y="978852"/>
            <a:ext cx="5695238" cy="1009524"/>
          </a:xfrm>
          <a:prstGeom prst="rect">
            <a:avLst/>
          </a:prstGeom>
        </p:spPr>
      </p:pic>
      <p:pic>
        <p:nvPicPr>
          <p:cNvPr id="6" name="Picture 5" descr="Video Library thumbnails group 1">
            <a:extLst>
              <a:ext uri="{FF2B5EF4-FFF2-40B4-BE49-F238E27FC236}">
                <a16:creationId xmlns:a16="http://schemas.microsoft.com/office/drawing/2014/main" id="{A6896F47-087F-4690-86C5-F301D866B8B4}"/>
              </a:ext>
            </a:extLst>
          </p:cNvPr>
          <p:cNvPicPr>
            <a:picLocks noChangeAspect="1"/>
          </p:cNvPicPr>
          <p:nvPr/>
        </p:nvPicPr>
        <p:blipFill>
          <a:blip r:embed="rId4"/>
          <a:stretch>
            <a:fillRect/>
          </a:stretch>
        </p:blipFill>
        <p:spPr>
          <a:xfrm>
            <a:off x="286261" y="2055529"/>
            <a:ext cx="4329327" cy="2583165"/>
          </a:xfrm>
          <a:prstGeom prst="rect">
            <a:avLst/>
          </a:prstGeom>
        </p:spPr>
      </p:pic>
      <p:pic>
        <p:nvPicPr>
          <p:cNvPr id="7" name="Picture 6" descr="Video Library thumbnails group 2">
            <a:extLst>
              <a:ext uri="{FF2B5EF4-FFF2-40B4-BE49-F238E27FC236}">
                <a16:creationId xmlns:a16="http://schemas.microsoft.com/office/drawing/2014/main" id="{08ACD209-742A-4038-9656-78FBF8B5F442}"/>
              </a:ext>
            </a:extLst>
          </p:cNvPr>
          <p:cNvPicPr>
            <a:picLocks noChangeAspect="1"/>
          </p:cNvPicPr>
          <p:nvPr/>
        </p:nvPicPr>
        <p:blipFill>
          <a:blip r:embed="rId5"/>
          <a:stretch>
            <a:fillRect/>
          </a:stretch>
        </p:blipFill>
        <p:spPr>
          <a:xfrm>
            <a:off x="4789324" y="2055529"/>
            <a:ext cx="3988916" cy="2584554"/>
          </a:xfrm>
          <a:prstGeom prst="rect">
            <a:avLst/>
          </a:prstGeom>
        </p:spPr>
      </p:pic>
    </p:spTree>
    <p:extLst>
      <p:ext uri="{BB962C8B-B14F-4D97-AF65-F5344CB8AC3E}">
        <p14:creationId xmlns:p14="http://schemas.microsoft.com/office/powerpoint/2010/main" val="2622724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Resources – Online Lessons</a:t>
            </a:r>
          </a:p>
        </p:txBody>
      </p:sp>
      <p:sp>
        <p:nvSpPr>
          <p:cNvPr id="4" name="Rectangle 2">
            <a:extLst>
              <a:ext uri="{FF2B5EF4-FFF2-40B4-BE49-F238E27FC236}">
                <a16:creationId xmlns:a16="http://schemas.microsoft.com/office/drawing/2014/main" id="{BFDFCDAB-FAC6-4814-9B14-AE0E8CA830A6}"/>
              </a:ext>
            </a:extLst>
          </p:cNvPr>
          <p:cNvSpPr txBox="1"/>
          <p:nvPr/>
        </p:nvSpPr>
        <p:spPr>
          <a:xfrm>
            <a:off x="687444" y="4569509"/>
            <a:ext cx="6993259"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https://geodesy.noaa.gov/web/science_edu/online_lessons/index.shtml</a:t>
            </a:r>
          </a:p>
        </p:txBody>
      </p:sp>
      <p:grpSp>
        <p:nvGrpSpPr>
          <p:cNvPr id="5" name="Group 4" descr="Online Lessons Thumbnails">
            <a:extLst>
              <a:ext uri="{FF2B5EF4-FFF2-40B4-BE49-F238E27FC236}">
                <a16:creationId xmlns:a16="http://schemas.microsoft.com/office/drawing/2014/main" id="{66B1AA32-5C14-4F5A-A481-522132B4EB07}"/>
              </a:ext>
            </a:extLst>
          </p:cNvPr>
          <p:cNvGrpSpPr/>
          <p:nvPr/>
        </p:nvGrpSpPr>
        <p:grpSpPr>
          <a:xfrm>
            <a:off x="174663" y="2592902"/>
            <a:ext cx="8795601" cy="1822323"/>
            <a:chOff x="220383" y="2528894"/>
            <a:chExt cx="8795601" cy="1822323"/>
          </a:xfrm>
        </p:grpSpPr>
        <p:pic>
          <p:nvPicPr>
            <p:cNvPr id="6" name="Picture 5">
              <a:extLst>
                <a:ext uri="{FF2B5EF4-FFF2-40B4-BE49-F238E27FC236}">
                  <a16:creationId xmlns:a16="http://schemas.microsoft.com/office/drawing/2014/main" id="{61BB963C-952E-43A7-BFF7-C3B2809F4467}"/>
                </a:ext>
              </a:extLst>
            </p:cNvPr>
            <p:cNvPicPr>
              <a:picLocks noChangeAspect="1"/>
            </p:cNvPicPr>
            <p:nvPr/>
          </p:nvPicPr>
          <p:blipFill>
            <a:blip r:embed="rId3"/>
            <a:stretch>
              <a:fillRect/>
            </a:stretch>
          </p:blipFill>
          <p:spPr>
            <a:xfrm>
              <a:off x="220383" y="2548534"/>
              <a:ext cx="5230188" cy="1778439"/>
            </a:xfrm>
            <a:prstGeom prst="rect">
              <a:avLst/>
            </a:prstGeom>
          </p:spPr>
        </p:pic>
        <p:pic>
          <p:nvPicPr>
            <p:cNvPr id="7" name="Picture 6">
              <a:extLst>
                <a:ext uri="{FF2B5EF4-FFF2-40B4-BE49-F238E27FC236}">
                  <a16:creationId xmlns:a16="http://schemas.microsoft.com/office/drawing/2014/main" id="{34C61F3F-E4B5-47FE-AA49-8196CAF93264}"/>
                </a:ext>
              </a:extLst>
            </p:cNvPr>
            <p:cNvPicPr>
              <a:picLocks noChangeAspect="1"/>
            </p:cNvPicPr>
            <p:nvPr/>
          </p:nvPicPr>
          <p:blipFill>
            <a:blip r:embed="rId4"/>
            <a:stretch>
              <a:fillRect/>
            </a:stretch>
          </p:blipFill>
          <p:spPr>
            <a:xfrm>
              <a:off x="5450571" y="2528894"/>
              <a:ext cx="3565413" cy="1822323"/>
            </a:xfrm>
            <a:prstGeom prst="rect">
              <a:avLst/>
            </a:prstGeom>
          </p:spPr>
        </p:pic>
      </p:grpSp>
      <p:grpSp>
        <p:nvGrpSpPr>
          <p:cNvPr id="8" name="Group 7" descr="Online Lessons Text">
            <a:extLst>
              <a:ext uri="{FF2B5EF4-FFF2-40B4-BE49-F238E27FC236}">
                <a16:creationId xmlns:a16="http://schemas.microsoft.com/office/drawing/2014/main" id="{D1934089-0F61-4EEB-AEE4-6A13B7DAF2C2}"/>
              </a:ext>
            </a:extLst>
          </p:cNvPr>
          <p:cNvGrpSpPr/>
          <p:nvPr/>
        </p:nvGrpSpPr>
        <p:grpSpPr>
          <a:xfrm>
            <a:off x="64008" y="1048557"/>
            <a:ext cx="9015984" cy="1456093"/>
            <a:chOff x="64008" y="1048557"/>
            <a:chExt cx="9015984" cy="1456093"/>
          </a:xfrm>
        </p:grpSpPr>
        <p:sp>
          <p:nvSpPr>
            <p:cNvPr id="9" name="Rectangle 8">
              <a:extLst>
                <a:ext uri="{FF2B5EF4-FFF2-40B4-BE49-F238E27FC236}">
                  <a16:creationId xmlns:a16="http://schemas.microsoft.com/office/drawing/2014/main" id="{353B1DEF-8E0A-495F-8928-8537B013B9E9}"/>
                </a:ext>
              </a:extLst>
            </p:cNvPr>
            <p:cNvSpPr/>
            <p:nvPr/>
          </p:nvSpPr>
          <p:spPr>
            <a:xfrm>
              <a:off x="64008" y="1048557"/>
              <a:ext cx="9015984" cy="145609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10" name="Picture 9">
              <a:extLst>
                <a:ext uri="{FF2B5EF4-FFF2-40B4-BE49-F238E27FC236}">
                  <a16:creationId xmlns:a16="http://schemas.microsoft.com/office/drawing/2014/main" id="{8F16D79C-AD07-40FF-A506-BC5B9747AF60}"/>
                </a:ext>
              </a:extLst>
            </p:cNvPr>
            <p:cNvPicPr>
              <a:picLocks noChangeAspect="1"/>
            </p:cNvPicPr>
            <p:nvPr/>
          </p:nvPicPr>
          <p:blipFill rotWithShape="1">
            <a:blip r:embed="rId5"/>
            <a:srcRect t="53545" r="50694"/>
            <a:stretch/>
          </p:blipFill>
          <p:spPr>
            <a:xfrm>
              <a:off x="6089904" y="1081919"/>
              <a:ext cx="2774740" cy="956558"/>
            </a:xfrm>
            <a:prstGeom prst="rect">
              <a:avLst/>
            </a:prstGeom>
          </p:spPr>
        </p:pic>
        <p:pic>
          <p:nvPicPr>
            <p:cNvPr id="11" name="Picture 10">
              <a:extLst>
                <a:ext uri="{FF2B5EF4-FFF2-40B4-BE49-F238E27FC236}">
                  <a16:creationId xmlns:a16="http://schemas.microsoft.com/office/drawing/2014/main" id="{0D922A26-451F-4149-B8E8-417A3BF144FB}"/>
                </a:ext>
              </a:extLst>
            </p:cNvPr>
            <p:cNvPicPr>
              <a:picLocks noChangeAspect="1"/>
            </p:cNvPicPr>
            <p:nvPr/>
          </p:nvPicPr>
          <p:blipFill rotWithShape="1">
            <a:blip r:embed="rId6"/>
            <a:srcRect/>
            <a:stretch/>
          </p:blipFill>
          <p:spPr>
            <a:xfrm>
              <a:off x="168618" y="1081919"/>
              <a:ext cx="5770958" cy="1295521"/>
            </a:xfrm>
            <a:prstGeom prst="rect">
              <a:avLst/>
            </a:prstGeom>
          </p:spPr>
        </p:pic>
      </p:grpSp>
    </p:spTree>
    <p:extLst>
      <p:ext uri="{BB962C8B-B14F-4D97-AF65-F5344CB8AC3E}">
        <p14:creationId xmlns:p14="http://schemas.microsoft.com/office/powerpoint/2010/main" val="1807904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1402104"/>
          </a:xfrm>
        </p:spPr>
        <p:txBody>
          <a:bodyPr>
            <a:normAutofit/>
          </a:bodyPr>
          <a:lstStyle/>
          <a:p>
            <a:r>
              <a:rPr lang="en-US" dirty="0">
                <a:solidFill>
                  <a:srgbClr val="002E97"/>
                </a:solidFill>
                <a:latin typeface="+mn-lt"/>
                <a:cs typeface="Times New Roman" panose="02020603050405020304" pitchFamily="18" charset="0"/>
              </a:rPr>
              <a:t>NOAA and NGS</a:t>
            </a:r>
            <a:br>
              <a:rPr lang="en-US" dirty="0">
                <a:solidFill>
                  <a:srgbClr val="002E97"/>
                </a:solidFill>
                <a:latin typeface="+mn-lt"/>
                <a:cs typeface="Times New Roman" panose="02020603050405020304" pitchFamily="18" charset="0"/>
              </a:rPr>
            </a:br>
            <a:r>
              <a:rPr lang="en-US" sz="2400" dirty="0">
                <a:solidFill>
                  <a:srgbClr val="002E97"/>
                </a:solidFill>
                <a:latin typeface="+mn-lt"/>
                <a:cs typeface="Times New Roman" panose="02020603050405020304" pitchFamily="18" charset="0"/>
              </a:rPr>
              <a:t>Our Nation’s First Civilian Science Agency</a:t>
            </a:r>
            <a:endParaRPr lang="en-US" dirty="0">
              <a:solidFill>
                <a:srgbClr val="002E97"/>
              </a:solidFill>
              <a:latin typeface="+mn-lt"/>
              <a:cs typeface="Times New Roman" panose="02020603050405020304" pitchFamily="18" charset="0"/>
            </a:endParaRPr>
          </a:p>
        </p:txBody>
      </p:sp>
      <p:cxnSp>
        <p:nvCxnSpPr>
          <p:cNvPr id="4" name="Straight Connector 3">
            <a:extLst>
              <a:ext uri="{FF2B5EF4-FFF2-40B4-BE49-F238E27FC236}">
                <a16:creationId xmlns:a16="http://schemas.microsoft.com/office/drawing/2014/main" id="{05AFA5C9-5EE1-4D19-8788-D5F261DCCF94}"/>
              </a:ext>
            </a:extLst>
          </p:cNvPr>
          <p:cNvCxnSpPr>
            <a:cxnSpLocks/>
          </p:cNvCxnSpPr>
          <p:nvPr/>
        </p:nvCxnSpPr>
        <p:spPr>
          <a:xfrm>
            <a:off x="1756910" y="1030430"/>
            <a:ext cx="5676531" cy="0"/>
          </a:xfrm>
          <a:prstGeom prst="line">
            <a:avLst/>
          </a:prstGeom>
          <a:ln w="12700">
            <a:solidFill>
              <a:srgbClr val="002E97"/>
            </a:solidFill>
          </a:ln>
        </p:spPr>
        <p:style>
          <a:lnRef idx="1">
            <a:schemeClr val="accent1"/>
          </a:lnRef>
          <a:fillRef idx="0">
            <a:schemeClr val="accent1"/>
          </a:fillRef>
          <a:effectRef idx="0">
            <a:schemeClr val="accent1"/>
          </a:effectRef>
          <a:fontRef idx="minor">
            <a:schemeClr val="tx1"/>
          </a:fontRef>
        </p:style>
      </p:cxnSp>
      <p:pic>
        <p:nvPicPr>
          <p:cNvPr id="6" name="Picture 5" descr="US Coast and Geodetic Survey Logo">
            <a:extLst>
              <a:ext uri="{FF2B5EF4-FFF2-40B4-BE49-F238E27FC236}">
                <a16:creationId xmlns:a16="http://schemas.microsoft.com/office/drawing/2014/main" id="{28933AAF-1903-4356-BDF8-AA54DF632B7F}"/>
              </a:ext>
            </a:extLst>
          </p:cNvPr>
          <p:cNvPicPr>
            <a:picLocks noChangeAspect="1"/>
          </p:cNvPicPr>
          <p:nvPr/>
        </p:nvPicPr>
        <p:blipFill>
          <a:blip r:embed="rId4"/>
          <a:stretch>
            <a:fillRect/>
          </a:stretch>
        </p:blipFill>
        <p:spPr>
          <a:xfrm>
            <a:off x="5365658" y="2197747"/>
            <a:ext cx="1421356" cy="1459928"/>
          </a:xfrm>
          <a:prstGeom prst="rect">
            <a:avLst/>
          </a:prstGeom>
          <a:ln w="12700">
            <a:miter lim="400000"/>
          </a:ln>
        </p:spPr>
      </p:pic>
      <p:sp>
        <p:nvSpPr>
          <p:cNvPr id="7" name="TextBox 12">
            <a:extLst>
              <a:ext uri="{FF2B5EF4-FFF2-40B4-BE49-F238E27FC236}">
                <a16:creationId xmlns:a16="http://schemas.microsoft.com/office/drawing/2014/main" id="{CBD1122B-EBB1-443E-A3C4-DE8805DDDE33}"/>
              </a:ext>
            </a:extLst>
          </p:cNvPr>
          <p:cNvSpPr txBox="1"/>
          <p:nvPr/>
        </p:nvSpPr>
        <p:spPr>
          <a:xfrm>
            <a:off x="137515" y="4215622"/>
            <a:ext cx="1664877"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1807</a:t>
            </a:r>
          </a:p>
          <a:p>
            <a:pPr>
              <a:defRPr sz="1400">
                <a:latin typeface="Arial"/>
                <a:ea typeface="Arial"/>
                <a:cs typeface="Arial"/>
                <a:sym typeface="Arial"/>
              </a:defRPr>
            </a:pPr>
            <a:r>
              <a:rPr dirty="0">
                <a:solidFill>
                  <a:srgbClr val="002E97"/>
                </a:solidFill>
              </a:rPr>
              <a:t>Thomas Jefferson</a:t>
            </a:r>
          </a:p>
          <a:p>
            <a:pPr>
              <a:defRPr sz="1400">
                <a:latin typeface="Arial"/>
                <a:ea typeface="Arial"/>
                <a:cs typeface="Arial"/>
                <a:sym typeface="Arial"/>
              </a:defRPr>
            </a:pPr>
            <a:r>
              <a:rPr dirty="0">
                <a:solidFill>
                  <a:srgbClr val="002E97"/>
                </a:solidFill>
              </a:rPr>
              <a:t>Survey of the Coast</a:t>
            </a:r>
          </a:p>
        </p:txBody>
      </p:sp>
      <p:sp>
        <p:nvSpPr>
          <p:cNvPr id="8" name="TextBox 13">
            <a:extLst>
              <a:ext uri="{FF2B5EF4-FFF2-40B4-BE49-F238E27FC236}">
                <a16:creationId xmlns:a16="http://schemas.microsoft.com/office/drawing/2014/main" id="{46D12161-FC7E-44D5-9B18-D6FE7A6156AE}"/>
              </a:ext>
            </a:extLst>
          </p:cNvPr>
          <p:cNvSpPr txBox="1"/>
          <p:nvPr/>
        </p:nvSpPr>
        <p:spPr>
          <a:xfrm>
            <a:off x="2096169" y="4215622"/>
            <a:ext cx="1554270"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1811</a:t>
            </a:r>
          </a:p>
          <a:p>
            <a:pPr>
              <a:defRPr sz="1400">
                <a:latin typeface="Arial"/>
                <a:ea typeface="Arial"/>
                <a:cs typeface="Arial"/>
                <a:sym typeface="Arial"/>
              </a:defRPr>
            </a:pPr>
            <a:r>
              <a:rPr dirty="0">
                <a:solidFill>
                  <a:srgbClr val="002E97"/>
                </a:solidFill>
              </a:rPr>
              <a:t>Ferdinand Hassler</a:t>
            </a:r>
          </a:p>
          <a:p>
            <a:pPr>
              <a:defRPr sz="1400">
                <a:latin typeface="Arial"/>
                <a:ea typeface="Arial"/>
                <a:cs typeface="Arial"/>
                <a:sym typeface="Arial"/>
              </a:defRPr>
            </a:pPr>
            <a:r>
              <a:rPr dirty="0">
                <a:solidFill>
                  <a:srgbClr val="002E97"/>
                </a:solidFill>
              </a:rPr>
              <a:t>Superintendent</a:t>
            </a:r>
          </a:p>
        </p:txBody>
      </p:sp>
      <p:sp>
        <p:nvSpPr>
          <p:cNvPr id="9" name="TextBox 14">
            <a:extLst>
              <a:ext uri="{FF2B5EF4-FFF2-40B4-BE49-F238E27FC236}">
                <a16:creationId xmlns:a16="http://schemas.microsoft.com/office/drawing/2014/main" id="{DB11DEFF-172B-46F9-9B33-2BF230B5B687}"/>
              </a:ext>
            </a:extLst>
          </p:cNvPr>
          <p:cNvSpPr txBox="1"/>
          <p:nvPr/>
        </p:nvSpPr>
        <p:spPr>
          <a:xfrm>
            <a:off x="4063292" y="4215622"/>
            <a:ext cx="1009249"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1836</a:t>
            </a:r>
          </a:p>
          <a:p>
            <a:pPr>
              <a:defRPr sz="1400">
                <a:latin typeface="Arial"/>
                <a:ea typeface="Arial"/>
                <a:cs typeface="Arial"/>
                <a:sym typeface="Arial"/>
              </a:defRPr>
            </a:pPr>
            <a:r>
              <a:rPr dirty="0">
                <a:solidFill>
                  <a:srgbClr val="002E97"/>
                </a:solidFill>
              </a:rPr>
              <a:t>U.S. Coast </a:t>
            </a:r>
          </a:p>
          <a:p>
            <a:pPr>
              <a:defRPr sz="1400">
                <a:latin typeface="Arial"/>
                <a:ea typeface="Arial"/>
                <a:cs typeface="Arial"/>
                <a:sym typeface="Arial"/>
              </a:defRPr>
            </a:pPr>
            <a:r>
              <a:rPr dirty="0">
                <a:solidFill>
                  <a:srgbClr val="002E97"/>
                </a:solidFill>
              </a:rPr>
              <a:t>Survey</a:t>
            </a:r>
          </a:p>
        </p:txBody>
      </p:sp>
      <p:sp>
        <p:nvSpPr>
          <p:cNvPr id="10" name="TextBox 15">
            <a:extLst>
              <a:ext uri="{FF2B5EF4-FFF2-40B4-BE49-F238E27FC236}">
                <a16:creationId xmlns:a16="http://schemas.microsoft.com/office/drawing/2014/main" id="{B89D94E5-6459-4DB6-9EC0-99C1C61046B9}"/>
              </a:ext>
            </a:extLst>
          </p:cNvPr>
          <p:cNvSpPr txBox="1"/>
          <p:nvPr/>
        </p:nvSpPr>
        <p:spPr>
          <a:xfrm>
            <a:off x="5367065" y="4215622"/>
            <a:ext cx="1416411"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1878</a:t>
            </a:r>
          </a:p>
          <a:p>
            <a:pPr>
              <a:defRPr sz="1400">
                <a:latin typeface="Arial"/>
                <a:ea typeface="Arial"/>
                <a:cs typeface="Arial"/>
                <a:sym typeface="Arial"/>
              </a:defRPr>
            </a:pPr>
            <a:r>
              <a:rPr dirty="0">
                <a:solidFill>
                  <a:srgbClr val="002E97"/>
                </a:solidFill>
              </a:rPr>
              <a:t>U.S. Coast and</a:t>
            </a:r>
          </a:p>
          <a:p>
            <a:pPr>
              <a:defRPr sz="1400">
                <a:latin typeface="Arial"/>
                <a:ea typeface="Arial"/>
                <a:cs typeface="Arial"/>
                <a:sym typeface="Arial"/>
              </a:defRPr>
            </a:pPr>
            <a:r>
              <a:rPr dirty="0">
                <a:solidFill>
                  <a:srgbClr val="002E97"/>
                </a:solidFill>
              </a:rPr>
              <a:t>Geodetic Survey</a:t>
            </a:r>
          </a:p>
        </p:txBody>
      </p:sp>
      <p:sp>
        <p:nvSpPr>
          <p:cNvPr id="11" name="TextBox 16">
            <a:extLst>
              <a:ext uri="{FF2B5EF4-FFF2-40B4-BE49-F238E27FC236}">
                <a16:creationId xmlns:a16="http://schemas.microsoft.com/office/drawing/2014/main" id="{34FBA1BA-D90E-4CE2-A47F-0A5369E41254}"/>
              </a:ext>
            </a:extLst>
          </p:cNvPr>
          <p:cNvSpPr txBox="1"/>
          <p:nvPr/>
        </p:nvSpPr>
        <p:spPr>
          <a:xfrm>
            <a:off x="7062644" y="4215622"/>
            <a:ext cx="1737012"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1970</a:t>
            </a:r>
          </a:p>
          <a:p>
            <a:pPr>
              <a:defRPr sz="1400">
                <a:latin typeface="Arial"/>
                <a:ea typeface="Arial"/>
                <a:cs typeface="Arial"/>
                <a:sym typeface="Arial"/>
              </a:defRPr>
            </a:pPr>
            <a:r>
              <a:rPr dirty="0">
                <a:solidFill>
                  <a:srgbClr val="002E97"/>
                </a:solidFill>
              </a:rPr>
              <a:t>NOAA is established</a:t>
            </a:r>
          </a:p>
        </p:txBody>
      </p:sp>
      <p:pic>
        <p:nvPicPr>
          <p:cNvPr id="12" name="Picture 17" descr="Portrait of Thomas Jefferson">
            <a:extLst>
              <a:ext uri="{FF2B5EF4-FFF2-40B4-BE49-F238E27FC236}">
                <a16:creationId xmlns:a16="http://schemas.microsoft.com/office/drawing/2014/main" id="{53AECAA5-677F-4CD6-8AD9-E46785D04584}"/>
              </a:ext>
            </a:extLst>
          </p:cNvPr>
          <p:cNvPicPr>
            <a:picLocks noChangeAspect="1"/>
          </p:cNvPicPr>
          <p:nvPr/>
        </p:nvPicPr>
        <p:blipFill>
          <a:blip r:embed="rId5"/>
          <a:stretch>
            <a:fillRect/>
          </a:stretch>
        </p:blipFill>
        <p:spPr>
          <a:xfrm>
            <a:off x="137514" y="1818300"/>
            <a:ext cx="1665621" cy="2218822"/>
          </a:xfrm>
          <a:prstGeom prst="rect">
            <a:avLst/>
          </a:prstGeom>
          <a:ln w="12700">
            <a:miter lim="400000"/>
          </a:ln>
        </p:spPr>
      </p:pic>
      <p:pic>
        <p:nvPicPr>
          <p:cNvPr id="13" name="Picture 18" descr="Portrait of Ferdinand Hassler">
            <a:extLst>
              <a:ext uri="{FF2B5EF4-FFF2-40B4-BE49-F238E27FC236}">
                <a16:creationId xmlns:a16="http://schemas.microsoft.com/office/drawing/2014/main" id="{A551F7A7-AEA1-45FC-B83A-DD03064784A4}"/>
              </a:ext>
            </a:extLst>
          </p:cNvPr>
          <p:cNvPicPr>
            <a:picLocks noChangeAspect="1"/>
          </p:cNvPicPr>
          <p:nvPr/>
        </p:nvPicPr>
        <p:blipFill rotWithShape="1">
          <a:blip r:embed="rId6"/>
          <a:srcRect l="4654" r="6538"/>
          <a:stretch/>
        </p:blipFill>
        <p:spPr>
          <a:xfrm>
            <a:off x="2122923" y="1850002"/>
            <a:ext cx="1584867" cy="2057856"/>
          </a:xfrm>
          <a:prstGeom prst="rect">
            <a:avLst/>
          </a:prstGeom>
          <a:ln w="12700">
            <a:miter lim="400000"/>
          </a:ln>
        </p:spPr>
      </p:pic>
      <p:pic>
        <p:nvPicPr>
          <p:cNvPr id="14" name="Picture 13" descr="NOAA Logo">
            <a:extLst>
              <a:ext uri="{FF2B5EF4-FFF2-40B4-BE49-F238E27FC236}">
                <a16:creationId xmlns:a16="http://schemas.microsoft.com/office/drawing/2014/main" id="{9BF67EBC-D8B7-45A2-971D-9ADE12CCA2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5138" y="2197746"/>
            <a:ext cx="1459929" cy="1459929"/>
          </a:xfrm>
          <a:prstGeom prst="rect">
            <a:avLst/>
          </a:prstGeom>
        </p:spPr>
      </p:pic>
      <p:pic>
        <p:nvPicPr>
          <p:cNvPr id="15" name="Picture 2" descr="US Coast Survey Logo&#10;https://nauticalcharts.noaa.gov/about/images/history-of-coast-survey/US_CSO_Logo150.jpg">
            <a:extLst>
              <a:ext uri="{FF2B5EF4-FFF2-40B4-BE49-F238E27FC236}">
                <a16:creationId xmlns:a16="http://schemas.microsoft.com/office/drawing/2014/main" id="{3B83342F-0BA1-4371-8D96-C10E665746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0214" y="216455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9768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powerpoint_template_widescreen</Template>
  <TotalTime>873</TotalTime>
  <Words>3763</Words>
  <Application>Microsoft Office PowerPoint</Application>
  <PresentationFormat>On-screen Show (16:9)</PresentationFormat>
  <Paragraphs>545</Paragraphs>
  <Slides>65</Slides>
  <Notes>54</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4" baseType="lpstr">
      <vt:lpstr>Arial</vt:lpstr>
      <vt:lpstr>Arial</vt:lpstr>
      <vt:lpstr>Arial Black</vt:lpstr>
      <vt:lpstr>Calibri</vt:lpstr>
      <vt:lpstr>Calibri Light</vt:lpstr>
      <vt:lpstr>Helvetica</vt:lpstr>
      <vt:lpstr>Times New Roman</vt:lpstr>
      <vt:lpstr>Office Theme</vt:lpstr>
      <vt:lpstr>Bitmap Image</vt:lpstr>
      <vt:lpstr>Modernizing the  National Spatial Reference System</vt:lpstr>
      <vt:lpstr>PowerPoint Presentation</vt:lpstr>
      <vt:lpstr>PowerPoint Presentation</vt:lpstr>
      <vt:lpstr>Modernized NSRS Rollout onto Beta</vt:lpstr>
      <vt:lpstr>Importance of Coordination</vt:lpstr>
      <vt:lpstr>NGS Resources</vt:lpstr>
      <vt:lpstr>NGS Resources – Educational Videos</vt:lpstr>
      <vt:lpstr>NGS Resources – Online Lessons</vt:lpstr>
      <vt:lpstr>NOAA and NGS Our Nation’s First Civilian Science Agency</vt:lpstr>
      <vt:lpstr>NGS’s Mission</vt:lpstr>
      <vt:lpstr>NGS’s Historical Horizontal Networks</vt:lpstr>
      <vt:lpstr>1983 Control Networks</vt:lpstr>
      <vt:lpstr>The Bilby Tower</vt:lpstr>
      <vt:lpstr>PowerPoint Presentation</vt:lpstr>
      <vt:lpstr>The Importance of Geodesy</vt:lpstr>
      <vt:lpstr>The Earth is Infinitely Complex</vt:lpstr>
      <vt:lpstr>Datums and Reference Frames</vt:lpstr>
      <vt:lpstr>Gravity is Fundamental</vt:lpstr>
      <vt:lpstr>Gravity of the Redefinition of the American Vertical Datum</vt:lpstr>
      <vt:lpstr>Why Modernize the NSRS</vt:lpstr>
      <vt:lpstr>Main Benefits of Modernized NSRS</vt:lpstr>
      <vt:lpstr>Best ways to determine coordinates in Modernized NSRS</vt:lpstr>
      <vt:lpstr>The Future Reference Frames</vt:lpstr>
      <vt:lpstr>NAPGD2022 Geopotential Datum</vt:lpstr>
      <vt:lpstr>NSRS Modernization Catch Phrase</vt:lpstr>
      <vt:lpstr>Shift and Drift</vt:lpstr>
      <vt:lpstr>Shift: datum changes</vt:lpstr>
      <vt:lpstr>Drift: Plate Tectonics and Velocities</vt:lpstr>
      <vt:lpstr>Continuously Operating Reference Stations</vt:lpstr>
      <vt:lpstr>Vertical Motion</vt:lpstr>
      <vt:lpstr>Vertical Motion</vt:lpstr>
      <vt:lpstr>Horizontal and Vertical Motion - Earthquakes</vt:lpstr>
      <vt:lpstr>GPS on Bench Marks</vt:lpstr>
      <vt:lpstr>MT GPS on Bench Marks</vt:lpstr>
      <vt:lpstr>GPS on Bench Marks MT Population Gaps</vt:lpstr>
      <vt:lpstr>OPUS Shared Solutions Dashboard</vt:lpstr>
      <vt:lpstr>MT OPUS Shared Solutions</vt:lpstr>
      <vt:lpstr>NGS Mark Recovery Webpage</vt:lpstr>
      <vt:lpstr>OPUS-Projects 5.2 for RTN/RTK Vectors</vt:lpstr>
      <vt:lpstr>OPUS-Projects 5.2 for RTN/RTK Vectors</vt:lpstr>
      <vt:lpstr>NOAA Technical Memorandum NOS NGS 92 Classifications, Standards, and Specifications for GNSS Geodetic Control Surveys using OPUS Projects</vt:lpstr>
      <vt:lpstr>NOAA Technical Memorandum NOS NGS 92</vt:lpstr>
      <vt:lpstr>NOAA Technical Memorandum NOS NGS 92</vt:lpstr>
      <vt:lpstr>National Adjustments</vt:lpstr>
      <vt:lpstr>National Adjustments</vt:lpstr>
      <vt:lpstr>Best ways to determine coordinates in Modernized NSRS</vt:lpstr>
      <vt:lpstr>How Can You Prepare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Newish NGS Map</vt:lpstr>
      <vt:lpstr>Newish NGS Map</vt:lpstr>
      <vt:lpstr>NGS ArcGIS Online Resources</vt:lpstr>
      <vt:lpstr>Passive Marks Page</vt:lpstr>
      <vt:lpstr>Modernized NSRS Rollout onto Beta</vt:lpstr>
      <vt:lpstr>Questions?</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Shaw</dc:creator>
  <cp:lastModifiedBy>Brian</cp:lastModifiedBy>
  <cp:revision>51</cp:revision>
  <dcterms:created xsi:type="dcterms:W3CDTF">2023-03-30T22:24:06Z</dcterms:created>
  <dcterms:modified xsi:type="dcterms:W3CDTF">2024-03-25T17:20:03Z</dcterms:modified>
</cp:coreProperties>
</file>