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113"/>
  </p:notesMasterIdLst>
  <p:handoutMasterIdLst>
    <p:handoutMasterId r:id="rId114"/>
  </p:handoutMasterIdLst>
  <p:sldIdLst>
    <p:sldId id="362" r:id="rId4"/>
    <p:sldId id="785" r:id="rId5"/>
    <p:sldId id="818" r:id="rId6"/>
    <p:sldId id="786" r:id="rId7"/>
    <p:sldId id="787" r:id="rId8"/>
    <p:sldId id="788" r:id="rId9"/>
    <p:sldId id="789" r:id="rId10"/>
    <p:sldId id="790" r:id="rId11"/>
    <p:sldId id="791" r:id="rId12"/>
    <p:sldId id="792" r:id="rId13"/>
    <p:sldId id="793" r:id="rId14"/>
    <p:sldId id="794" r:id="rId15"/>
    <p:sldId id="795" r:id="rId16"/>
    <p:sldId id="796" r:id="rId17"/>
    <p:sldId id="797" r:id="rId18"/>
    <p:sldId id="798" r:id="rId19"/>
    <p:sldId id="799" r:id="rId20"/>
    <p:sldId id="800" r:id="rId21"/>
    <p:sldId id="816" r:id="rId22"/>
    <p:sldId id="801" r:id="rId23"/>
    <p:sldId id="802" r:id="rId24"/>
    <p:sldId id="803" r:id="rId25"/>
    <p:sldId id="804" r:id="rId26"/>
    <p:sldId id="805" r:id="rId27"/>
    <p:sldId id="806" r:id="rId28"/>
    <p:sldId id="807" r:id="rId29"/>
    <p:sldId id="808" r:id="rId30"/>
    <p:sldId id="809" r:id="rId31"/>
    <p:sldId id="810" r:id="rId32"/>
    <p:sldId id="811" r:id="rId33"/>
    <p:sldId id="812" r:id="rId34"/>
    <p:sldId id="813" r:id="rId35"/>
    <p:sldId id="814" r:id="rId36"/>
    <p:sldId id="815" r:id="rId37"/>
    <p:sldId id="823" r:id="rId38"/>
    <p:sldId id="846" r:id="rId39"/>
    <p:sldId id="825" r:id="rId40"/>
    <p:sldId id="847" r:id="rId41"/>
    <p:sldId id="824" r:id="rId42"/>
    <p:sldId id="780" r:id="rId43"/>
    <p:sldId id="826" r:id="rId44"/>
    <p:sldId id="827" r:id="rId45"/>
    <p:sldId id="828" r:id="rId46"/>
    <p:sldId id="829" r:id="rId47"/>
    <p:sldId id="830" r:id="rId48"/>
    <p:sldId id="831" r:id="rId49"/>
    <p:sldId id="832" r:id="rId50"/>
    <p:sldId id="833" r:id="rId51"/>
    <p:sldId id="834" r:id="rId52"/>
    <p:sldId id="838" r:id="rId53"/>
    <p:sldId id="839" r:id="rId54"/>
    <p:sldId id="840" r:id="rId55"/>
    <p:sldId id="845" r:id="rId56"/>
    <p:sldId id="843" r:id="rId57"/>
    <p:sldId id="844" r:id="rId58"/>
    <p:sldId id="821" r:id="rId59"/>
    <p:sldId id="690" r:id="rId60"/>
    <p:sldId id="691" r:id="rId61"/>
    <p:sldId id="692" r:id="rId62"/>
    <p:sldId id="700" r:id="rId63"/>
    <p:sldId id="702" r:id="rId64"/>
    <p:sldId id="703" r:id="rId65"/>
    <p:sldId id="747" r:id="rId66"/>
    <p:sldId id="755" r:id="rId67"/>
    <p:sldId id="706" r:id="rId68"/>
    <p:sldId id="707" r:id="rId69"/>
    <p:sldId id="708" r:id="rId70"/>
    <p:sldId id="709" r:id="rId71"/>
    <p:sldId id="710" r:id="rId72"/>
    <p:sldId id="711" r:id="rId73"/>
    <p:sldId id="712" r:id="rId74"/>
    <p:sldId id="771" r:id="rId75"/>
    <p:sldId id="772" r:id="rId76"/>
    <p:sldId id="773" r:id="rId77"/>
    <p:sldId id="774" r:id="rId78"/>
    <p:sldId id="776" r:id="rId79"/>
    <p:sldId id="778" r:id="rId80"/>
    <p:sldId id="779" r:id="rId81"/>
    <p:sldId id="713" r:id="rId82"/>
    <p:sldId id="714" r:id="rId83"/>
    <p:sldId id="715" r:id="rId84"/>
    <p:sldId id="716" r:id="rId85"/>
    <p:sldId id="717" r:id="rId86"/>
    <p:sldId id="781" r:id="rId87"/>
    <p:sldId id="782" r:id="rId88"/>
    <p:sldId id="718" r:id="rId89"/>
    <p:sldId id="719" r:id="rId90"/>
    <p:sldId id="720" r:id="rId91"/>
    <p:sldId id="757" r:id="rId92"/>
    <p:sldId id="759" r:id="rId93"/>
    <p:sldId id="721" r:id="rId94"/>
    <p:sldId id="722" r:id="rId95"/>
    <p:sldId id="783" r:id="rId96"/>
    <p:sldId id="731" r:id="rId97"/>
    <p:sldId id="732" r:id="rId98"/>
    <p:sldId id="733" r:id="rId99"/>
    <p:sldId id="734" r:id="rId100"/>
    <p:sldId id="735" r:id="rId101"/>
    <p:sldId id="842" r:id="rId102"/>
    <p:sldId id="738" r:id="rId103"/>
    <p:sldId id="739" r:id="rId104"/>
    <p:sldId id="740" r:id="rId105"/>
    <p:sldId id="762" r:id="rId106"/>
    <p:sldId id="763" r:id="rId107"/>
    <p:sldId id="764" r:id="rId108"/>
    <p:sldId id="765" r:id="rId109"/>
    <p:sldId id="766" r:id="rId110"/>
    <p:sldId id="767" r:id="rId111"/>
    <p:sldId id="768" r:id="rId11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userDrawn="1">
          <p15:clr>
            <a:srgbClr val="A4A3A4"/>
          </p15:clr>
        </p15:guide>
        <p15:guide id="2" orient="horz" pos="1892" userDrawn="1">
          <p15:clr>
            <a:srgbClr val="A4A3A4"/>
          </p15:clr>
        </p15:guide>
        <p15:guide id="3" orient="horz" pos="2304" userDrawn="1">
          <p15:clr>
            <a:srgbClr val="A4A3A4"/>
          </p15:clr>
        </p15:guide>
        <p15:guide id="4" orient="horz" pos="1709" userDrawn="1">
          <p15:clr>
            <a:srgbClr val="A4A3A4"/>
          </p15:clr>
        </p15:guide>
        <p15:guide id="5" orient="horz" pos="3157" userDrawn="1">
          <p15:clr>
            <a:srgbClr val="A4A3A4"/>
          </p15:clr>
        </p15:guide>
        <p15:guide id="6" orient="horz" pos="4170" userDrawn="1">
          <p15:clr>
            <a:srgbClr val="A4A3A4"/>
          </p15:clr>
        </p15:guide>
        <p15:guide id="7" orient="horz" pos="2886" userDrawn="1">
          <p15:clr>
            <a:srgbClr val="A4A3A4"/>
          </p15:clr>
        </p15:guide>
        <p15:guide id="8" pos="708" userDrawn="1">
          <p15:clr>
            <a:srgbClr val="A4A3A4"/>
          </p15:clr>
        </p15:guide>
        <p15:guide id="9" pos="4464" userDrawn="1">
          <p15:clr>
            <a:srgbClr val="A4A3A4"/>
          </p15:clr>
        </p15:guide>
        <p15:guide id="10" pos="2635" userDrawn="1">
          <p15:clr>
            <a:srgbClr val="A4A3A4"/>
          </p15:clr>
        </p15:guide>
        <p15:guide id="11" pos="556" userDrawn="1">
          <p15:clr>
            <a:srgbClr val="A4A3A4"/>
          </p15:clr>
        </p15:guide>
        <p15:guide id="12" pos="6627" userDrawn="1">
          <p15:clr>
            <a:srgbClr val="A4A3A4"/>
          </p15:clr>
        </p15:guide>
        <p15:guide id="13" pos="1719" userDrawn="1">
          <p15:clr>
            <a:srgbClr val="A4A3A4"/>
          </p15:clr>
        </p15:guide>
        <p15:guide id="14" pos="71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5698" autoAdjust="0"/>
  </p:normalViewPr>
  <p:slideViewPr>
    <p:cSldViewPr snapToGrid="0">
      <p:cViewPr varScale="1">
        <p:scale>
          <a:sx n="83" d="100"/>
          <a:sy n="83" d="100"/>
        </p:scale>
        <p:origin x="662" y="82"/>
      </p:cViewPr>
      <p:guideLst>
        <p:guide orient="horz" pos="2110"/>
        <p:guide orient="horz" pos="1892"/>
        <p:guide orient="horz" pos="2304"/>
        <p:guide orient="horz" pos="1709"/>
        <p:guide orient="horz" pos="3157"/>
        <p:guide orient="horz" pos="4170"/>
        <p:guide orient="horz" pos="2886"/>
        <p:guide pos="708"/>
        <p:guide pos="4464"/>
        <p:guide pos="2635"/>
        <p:guide pos="556"/>
        <p:guide pos="6627"/>
        <p:guide pos="1719"/>
        <p:guide pos="7172"/>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heme" Target="theme/theme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oleObject" Target="file:///C:\Zenk1dav\Zenkwork\NGS%20Main%20Folder\Solar%20Powered%20GPS%20Settlement%20Monitor\Solar%20Powered%20GPS%20Settlement%20Monito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UP</a:t>
            </a:r>
            <a:r>
              <a:rPr lang="en-US" baseline="0"/>
              <a:t> (cm)</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Sheet1!$H$1</c:f>
              <c:strCache>
                <c:ptCount val="1"/>
                <c:pt idx="0">
                  <c:v>UP (cm)</c:v>
                </c:pt>
              </c:strCache>
            </c:strRef>
          </c:tx>
          <c:spPr>
            <a:ln w="28575" cap="rnd">
              <a:solidFill>
                <a:schemeClr val="accent1"/>
              </a:solidFill>
              <a:round/>
            </a:ln>
            <a:effectLst/>
          </c:spPr>
          <c:marker>
            <c:symbol val="none"/>
          </c:marker>
          <c:val>
            <c:numRef>
              <c:f>Sheet1!$H$2:$H$99</c:f>
              <c:numCache>
                <c:formatCode>0.0</c:formatCode>
                <c:ptCount val="98"/>
                <c:pt idx="0">
                  <c:v>1</c:v>
                </c:pt>
                <c:pt idx="1">
                  <c:v>1.5</c:v>
                </c:pt>
                <c:pt idx="2">
                  <c:v>1.2</c:v>
                </c:pt>
                <c:pt idx="3">
                  <c:v>1.7</c:v>
                </c:pt>
                <c:pt idx="4">
                  <c:v>1.6</c:v>
                </c:pt>
                <c:pt idx="5">
                  <c:v>2.1</c:v>
                </c:pt>
                <c:pt idx="6">
                  <c:v>1.8</c:v>
                </c:pt>
                <c:pt idx="7">
                  <c:v>1</c:v>
                </c:pt>
                <c:pt idx="8">
                  <c:v>1.5</c:v>
                </c:pt>
                <c:pt idx="9">
                  <c:v>1.3</c:v>
                </c:pt>
                <c:pt idx="10">
                  <c:v>0.7</c:v>
                </c:pt>
                <c:pt idx="11">
                  <c:v>0.2</c:v>
                </c:pt>
                <c:pt idx="12">
                  <c:v>1.3</c:v>
                </c:pt>
                <c:pt idx="13">
                  <c:v>1.5</c:v>
                </c:pt>
                <c:pt idx="14">
                  <c:v>1.2</c:v>
                </c:pt>
                <c:pt idx="15">
                  <c:v>0.3</c:v>
                </c:pt>
                <c:pt idx="16">
                  <c:v>0.4</c:v>
                </c:pt>
                <c:pt idx="17">
                  <c:v>1</c:v>
                </c:pt>
                <c:pt idx="18">
                  <c:v>2</c:v>
                </c:pt>
                <c:pt idx="19">
                  <c:v>1.3</c:v>
                </c:pt>
                <c:pt idx="20">
                  <c:v>1.4</c:v>
                </c:pt>
                <c:pt idx="21">
                  <c:v>0.6</c:v>
                </c:pt>
                <c:pt idx="22">
                  <c:v>0.6</c:v>
                </c:pt>
                <c:pt idx="23">
                  <c:v>0.8</c:v>
                </c:pt>
                <c:pt idx="24">
                  <c:v>0.1</c:v>
                </c:pt>
                <c:pt idx="25">
                  <c:v>0.2</c:v>
                </c:pt>
                <c:pt idx="26">
                  <c:v>-0.7</c:v>
                </c:pt>
                <c:pt idx="27">
                  <c:v>-0.7</c:v>
                </c:pt>
                <c:pt idx="28">
                  <c:v>0.5</c:v>
                </c:pt>
                <c:pt idx="29">
                  <c:v>0.6</c:v>
                </c:pt>
                <c:pt idx="30">
                  <c:v>0</c:v>
                </c:pt>
                <c:pt idx="31">
                  <c:v>-0.3</c:v>
                </c:pt>
                <c:pt idx="32">
                  <c:v>0.3</c:v>
                </c:pt>
                <c:pt idx="33">
                  <c:v>0.6</c:v>
                </c:pt>
                <c:pt idx="34">
                  <c:v>0</c:v>
                </c:pt>
                <c:pt idx="35">
                  <c:v>0.5</c:v>
                </c:pt>
                <c:pt idx="36">
                  <c:v>0.3</c:v>
                </c:pt>
                <c:pt idx="37">
                  <c:v>-0.2</c:v>
                </c:pt>
                <c:pt idx="38">
                  <c:v>0.6</c:v>
                </c:pt>
                <c:pt idx="39">
                  <c:v>0.5</c:v>
                </c:pt>
                <c:pt idx="40">
                  <c:v>-1.1000000000000001</c:v>
                </c:pt>
                <c:pt idx="41">
                  <c:v>0.7</c:v>
                </c:pt>
                <c:pt idx="42">
                  <c:v>1</c:v>
                </c:pt>
                <c:pt idx="43">
                  <c:v>-0.4</c:v>
                </c:pt>
                <c:pt idx="44">
                  <c:v>-0.6</c:v>
                </c:pt>
                <c:pt idx="45">
                  <c:v>0.4</c:v>
                </c:pt>
                <c:pt idx="46">
                  <c:v>0.3</c:v>
                </c:pt>
                <c:pt idx="47">
                  <c:v>-0.4</c:v>
                </c:pt>
                <c:pt idx="48">
                  <c:v>0.7</c:v>
                </c:pt>
                <c:pt idx="49">
                  <c:v>0.6</c:v>
                </c:pt>
                <c:pt idx="50">
                  <c:v>0</c:v>
                </c:pt>
                <c:pt idx="51">
                  <c:v>0</c:v>
                </c:pt>
                <c:pt idx="52">
                  <c:v>-0.7</c:v>
                </c:pt>
                <c:pt idx="53">
                  <c:v>-0.9</c:v>
                </c:pt>
                <c:pt idx="54">
                  <c:v>-0.6</c:v>
                </c:pt>
                <c:pt idx="55">
                  <c:v>-0.2</c:v>
                </c:pt>
                <c:pt idx="56">
                  <c:v>-0.9</c:v>
                </c:pt>
                <c:pt idx="57">
                  <c:v>-0.5</c:v>
                </c:pt>
                <c:pt idx="58">
                  <c:v>-0.9</c:v>
                </c:pt>
                <c:pt idx="59">
                  <c:v>-0.4</c:v>
                </c:pt>
                <c:pt idx="60">
                  <c:v>-1</c:v>
                </c:pt>
                <c:pt idx="61">
                  <c:v>-0.7</c:v>
                </c:pt>
                <c:pt idx="62">
                  <c:v>-0.3</c:v>
                </c:pt>
                <c:pt idx="63">
                  <c:v>0.3</c:v>
                </c:pt>
                <c:pt idx="64">
                  <c:v>-0.5</c:v>
                </c:pt>
                <c:pt idx="65">
                  <c:v>-1</c:v>
                </c:pt>
                <c:pt idx="66">
                  <c:v>-0.8</c:v>
                </c:pt>
                <c:pt idx="67">
                  <c:v>-1</c:v>
                </c:pt>
                <c:pt idx="68">
                  <c:v>-1</c:v>
                </c:pt>
                <c:pt idx="69">
                  <c:v>-0.5</c:v>
                </c:pt>
                <c:pt idx="70">
                  <c:v>-0.5</c:v>
                </c:pt>
                <c:pt idx="71">
                  <c:v>-0.7</c:v>
                </c:pt>
                <c:pt idx="72">
                  <c:v>-1</c:v>
                </c:pt>
                <c:pt idx="73">
                  <c:v>-0.9</c:v>
                </c:pt>
                <c:pt idx="74">
                  <c:v>-0.3</c:v>
                </c:pt>
                <c:pt idx="75">
                  <c:v>-0.9</c:v>
                </c:pt>
                <c:pt idx="76">
                  <c:v>-0.8</c:v>
                </c:pt>
                <c:pt idx="77">
                  <c:v>0.2</c:v>
                </c:pt>
                <c:pt idx="78">
                  <c:v>-0.8</c:v>
                </c:pt>
                <c:pt idx="79">
                  <c:v>-0.8</c:v>
                </c:pt>
                <c:pt idx="80">
                  <c:v>-1.1000000000000001</c:v>
                </c:pt>
                <c:pt idx="81">
                  <c:v>-0.4</c:v>
                </c:pt>
                <c:pt idx="82">
                  <c:v>-1.4</c:v>
                </c:pt>
                <c:pt idx="83">
                  <c:v>-1.2</c:v>
                </c:pt>
                <c:pt idx="84">
                  <c:v>-0.3</c:v>
                </c:pt>
                <c:pt idx="85">
                  <c:v>-0.9</c:v>
                </c:pt>
                <c:pt idx="86">
                  <c:v>-0.1</c:v>
                </c:pt>
                <c:pt idx="87">
                  <c:v>-1.2</c:v>
                </c:pt>
                <c:pt idx="88">
                  <c:v>-1.6</c:v>
                </c:pt>
                <c:pt idx="89">
                  <c:v>-1.6</c:v>
                </c:pt>
                <c:pt idx="90">
                  <c:v>-1</c:v>
                </c:pt>
                <c:pt idx="91">
                  <c:v>-0.7</c:v>
                </c:pt>
                <c:pt idx="92">
                  <c:v>-0.6</c:v>
                </c:pt>
                <c:pt idx="93">
                  <c:v>-1.6</c:v>
                </c:pt>
              </c:numCache>
            </c:numRef>
          </c:val>
          <c:smooth val="0"/>
          <c:extLst>
            <c:ext xmlns:c16="http://schemas.microsoft.com/office/drawing/2014/chart" uri="{C3380CC4-5D6E-409C-BE32-E72D297353CC}">
              <c16:uniqueId val="{00000000-4382-43F2-A819-54E00CCF01EE}"/>
            </c:ext>
          </c:extLst>
        </c:ser>
        <c:ser>
          <c:idx val="1"/>
          <c:order val="1"/>
          <c:tx>
            <c:strRef>
              <c:f>Sheet1!$I$1</c:f>
              <c:strCache>
                <c:ptCount val="1"/>
                <c:pt idx="0">
                  <c:v>True Offset CM</c:v>
                </c:pt>
              </c:strCache>
            </c:strRef>
          </c:tx>
          <c:spPr>
            <a:ln w="28575" cap="rnd">
              <a:solidFill>
                <a:schemeClr val="accent2"/>
              </a:solidFill>
              <a:round/>
            </a:ln>
            <a:effectLst/>
          </c:spPr>
          <c:marker>
            <c:symbol val="none"/>
          </c:marker>
          <c:val>
            <c:numRef>
              <c:f>Sheet1!$I$2:$I$99</c:f>
              <c:numCache>
                <c:formatCode>0.0</c:formatCode>
                <c:ptCount val="98"/>
                <c:pt idx="0">
                  <c:v>1.45</c:v>
                </c:pt>
                <c:pt idx="1">
                  <c:v>1.45</c:v>
                </c:pt>
                <c:pt idx="2">
                  <c:v>1.45</c:v>
                </c:pt>
                <c:pt idx="3">
                  <c:v>1.45</c:v>
                </c:pt>
                <c:pt idx="4">
                  <c:v>1.45</c:v>
                </c:pt>
                <c:pt idx="5">
                  <c:v>1.45</c:v>
                </c:pt>
                <c:pt idx="6">
                  <c:v>1.2200000000000002</c:v>
                </c:pt>
                <c:pt idx="7">
                  <c:v>1.2200000000000002</c:v>
                </c:pt>
                <c:pt idx="8">
                  <c:v>1.2200000000000002</c:v>
                </c:pt>
                <c:pt idx="9">
                  <c:v>1.2200000000000002</c:v>
                </c:pt>
                <c:pt idx="10">
                  <c:v>1.2200000000000002</c:v>
                </c:pt>
                <c:pt idx="11">
                  <c:v>1.2200000000000002</c:v>
                </c:pt>
                <c:pt idx="12">
                  <c:v>1.2200000000000002</c:v>
                </c:pt>
                <c:pt idx="13">
                  <c:v>0.99000000000000055</c:v>
                </c:pt>
                <c:pt idx="14">
                  <c:v>0.99000000000000055</c:v>
                </c:pt>
                <c:pt idx="15">
                  <c:v>0.99000000000000055</c:v>
                </c:pt>
                <c:pt idx="16">
                  <c:v>0.99000000000000055</c:v>
                </c:pt>
                <c:pt idx="17">
                  <c:v>0.99000000000000055</c:v>
                </c:pt>
                <c:pt idx="18">
                  <c:v>0.99000000000000055</c:v>
                </c:pt>
                <c:pt idx="19">
                  <c:v>0.99000000000000055</c:v>
                </c:pt>
                <c:pt idx="20">
                  <c:v>0.75999999999999945</c:v>
                </c:pt>
                <c:pt idx="21">
                  <c:v>0.75999999999999945</c:v>
                </c:pt>
                <c:pt idx="22">
                  <c:v>0.75999999999999945</c:v>
                </c:pt>
                <c:pt idx="23">
                  <c:v>0.75999999999999945</c:v>
                </c:pt>
                <c:pt idx="24">
                  <c:v>0.75999999999999945</c:v>
                </c:pt>
                <c:pt idx="25">
                  <c:v>0.75999999999999945</c:v>
                </c:pt>
                <c:pt idx="26">
                  <c:v>0.75999999999999945</c:v>
                </c:pt>
                <c:pt idx="27">
                  <c:v>0.52999999999999969</c:v>
                </c:pt>
                <c:pt idx="28">
                  <c:v>0.52999999999999969</c:v>
                </c:pt>
                <c:pt idx="29">
                  <c:v>0.52999999999999969</c:v>
                </c:pt>
                <c:pt idx="30">
                  <c:v>0.52999999999999969</c:v>
                </c:pt>
                <c:pt idx="31">
                  <c:v>0.52999999999999969</c:v>
                </c:pt>
                <c:pt idx="32">
                  <c:v>0.52999999999999969</c:v>
                </c:pt>
                <c:pt idx="33">
                  <c:v>0.52999999999999969</c:v>
                </c:pt>
                <c:pt idx="34">
                  <c:v>0.29000000000000059</c:v>
                </c:pt>
                <c:pt idx="35">
                  <c:v>0.29000000000000059</c:v>
                </c:pt>
                <c:pt idx="36">
                  <c:v>0.29000000000000059</c:v>
                </c:pt>
                <c:pt idx="37">
                  <c:v>0.29000000000000059</c:v>
                </c:pt>
                <c:pt idx="38">
                  <c:v>0.29000000000000059</c:v>
                </c:pt>
                <c:pt idx="39">
                  <c:v>0.29000000000000059</c:v>
                </c:pt>
                <c:pt idx="40">
                  <c:v>0.29000000000000059</c:v>
                </c:pt>
                <c:pt idx="41">
                  <c:v>5.9999999999999429E-2</c:v>
                </c:pt>
                <c:pt idx="42">
                  <c:v>5.9999999999999429E-2</c:v>
                </c:pt>
                <c:pt idx="43">
                  <c:v>5.9999999999999429E-2</c:v>
                </c:pt>
                <c:pt idx="44">
                  <c:v>5.9999999999999429E-2</c:v>
                </c:pt>
                <c:pt idx="45">
                  <c:v>5.9999999999999429E-2</c:v>
                </c:pt>
                <c:pt idx="46">
                  <c:v>5.9999999999999429E-2</c:v>
                </c:pt>
                <c:pt idx="47">
                  <c:v>5.9999999999999429E-2</c:v>
                </c:pt>
                <c:pt idx="48">
                  <c:v>-0.17000000000000029</c:v>
                </c:pt>
                <c:pt idx="49">
                  <c:v>-0.17000000000000029</c:v>
                </c:pt>
                <c:pt idx="50">
                  <c:v>-0.17000000000000029</c:v>
                </c:pt>
                <c:pt idx="51">
                  <c:v>-0.17000000000000029</c:v>
                </c:pt>
                <c:pt idx="52">
                  <c:v>-0.17000000000000029</c:v>
                </c:pt>
                <c:pt idx="53">
                  <c:v>-0.17000000000000029</c:v>
                </c:pt>
                <c:pt idx="54">
                  <c:v>-0.17000000000000029</c:v>
                </c:pt>
                <c:pt idx="55">
                  <c:v>-0.17000000000000029</c:v>
                </c:pt>
                <c:pt idx="56">
                  <c:v>-0.4</c:v>
                </c:pt>
                <c:pt idx="57">
                  <c:v>-0.4</c:v>
                </c:pt>
                <c:pt idx="58">
                  <c:v>-0.4</c:v>
                </c:pt>
                <c:pt idx="59">
                  <c:v>-0.4</c:v>
                </c:pt>
                <c:pt idx="60">
                  <c:v>-0.4</c:v>
                </c:pt>
                <c:pt idx="61">
                  <c:v>-0.4</c:v>
                </c:pt>
                <c:pt idx="62">
                  <c:v>-0.4</c:v>
                </c:pt>
                <c:pt idx="63">
                  <c:v>-0.62999999999999967</c:v>
                </c:pt>
                <c:pt idx="64">
                  <c:v>-0.62999999999999967</c:v>
                </c:pt>
                <c:pt idx="65">
                  <c:v>-0.62999999999999967</c:v>
                </c:pt>
                <c:pt idx="66">
                  <c:v>-0.62999999999999967</c:v>
                </c:pt>
                <c:pt idx="67">
                  <c:v>-0.62999999999999967</c:v>
                </c:pt>
                <c:pt idx="68">
                  <c:v>-0.62999999999999967</c:v>
                </c:pt>
                <c:pt idx="69">
                  <c:v>-0.62999999999999967</c:v>
                </c:pt>
                <c:pt idx="70">
                  <c:v>-0.8600000000000001</c:v>
                </c:pt>
                <c:pt idx="71">
                  <c:v>-0.8600000000000001</c:v>
                </c:pt>
                <c:pt idx="72">
                  <c:v>-0.8600000000000001</c:v>
                </c:pt>
                <c:pt idx="73">
                  <c:v>-0.8600000000000001</c:v>
                </c:pt>
                <c:pt idx="74">
                  <c:v>-0.8600000000000001</c:v>
                </c:pt>
                <c:pt idx="75">
                  <c:v>-0.8600000000000001</c:v>
                </c:pt>
                <c:pt idx="76">
                  <c:v>-0.8600000000000001</c:v>
                </c:pt>
                <c:pt idx="77">
                  <c:v>-1.0899999999999999</c:v>
                </c:pt>
                <c:pt idx="78">
                  <c:v>-1.0899999999999999</c:v>
                </c:pt>
                <c:pt idx="79">
                  <c:v>-1.0899999999999999</c:v>
                </c:pt>
                <c:pt idx="80">
                  <c:v>-1.0899999999999999</c:v>
                </c:pt>
                <c:pt idx="81">
                  <c:v>-1.0899999999999999</c:v>
                </c:pt>
                <c:pt idx="82">
                  <c:v>-1.0899999999999999</c:v>
                </c:pt>
                <c:pt idx="83">
                  <c:v>-1.0899999999999999</c:v>
                </c:pt>
                <c:pt idx="84">
                  <c:v>-1.0899999999999999</c:v>
                </c:pt>
                <c:pt idx="85">
                  <c:v>-1.3200000000000003</c:v>
                </c:pt>
                <c:pt idx="86">
                  <c:v>-1.3200000000000003</c:v>
                </c:pt>
                <c:pt idx="87">
                  <c:v>-1.3200000000000003</c:v>
                </c:pt>
                <c:pt idx="88">
                  <c:v>-1.3200000000000003</c:v>
                </c:pt>
                <c:pt idx="89">
                  <c:v>-1.3200000000000003</c:v>
                </c:pt>
                <c:pt idx="90">
                  <c:v>-1.3200000000000003</c:v>
                </c:pt>
                <c:pt idx="91">
                  <c:v>-1.55</c:v>
                </c:pt>
                <c:pt idx="92">
                  <c:v>-1.55</c:v>
                </c:pt>
                <c:pt idx="93">
                  <c:v>-1.55</c:v>
                </c:pt>
              </c:numCache>
            </c:numRef>
          </c:val>
          <c:smooth val="0"/>
          <c:extLst>
            <c:ext xmlns:c16="http://schemas.microsoft.com/office/drawing/2014/chart" uri="{C3380CC4-5D6E-409C-BE32-E72D297353CC}">
              <c16:uniqueId val="{00000001-4382-43F2-A819-54E00CCF01EE}"/>
            </c:ext>
          </c:extLst>
        </c:ser>
        <c:dLbls>
          <c:showLegendKey val="0"/>
          <c:showVal val="0"/>
          <c:showCatName val="0"/>
          <c:showSerName val="0"/>
          <c:showPercent val="0"/>
          <c:showBubbleSize val="0"/>
        </c:dLbls>
        <c:smooth val="0"/>
        <c:axId val="468648752"/>
        <c:axId val="468649408"/>
      </c:lineChart>
      <c:catAx>
        <c:axId val="4686487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649408"/>
        <c:crosses val="autoZero"/>
        <c:auto val="1"/>
        <c:lblAlgn val="ctr"/>
        <c:lblOffset val="100"/>
        <c:noMultiLvlLbl val="0"/>
      </c:catAx>
      <c:valAx>
        <c:axId val="468649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64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8/5/2019</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8/5/2019</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439738" y="711200"/>
            <a:ext cx="6318250" cy="3554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19138" y="4503738"/>
            <a:ext cx="5757862" cy="426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There are actually</a:t>
            </a:r>
            <a:r>
              <a:rPr lang="en-US" altLang="en-US" baseline="0" dirty="0" smtClean="0">
                <a:latin typeface="Arial" panose="020B0604020202020204" pitchFamily="34" charset="0"/>
              </a:rPr>
              <a:t> 3 “NAD 83”s, NAD 83(2011), NAD 83(PA11) and NAD 83(MA11)</a:t>
            </a:r>
          </a:p>
          <a:p>
            <a:r>
              <a:rPr lang="en-US" altLang="en-US" baseline="0" dirty="0" smtClean="0">
                <a:latin typeface="Arial" panose="020B0604020202020204" pitchFamily="34" charset="0"/>
              </a:rPr>
              <a:t>There are also many more vertical datums than NAVD 88 in the NSRS, each one for specific states or territories that have no line of sight to CONUS/Alaska</a:t>
            </a:r>
          </a:p>
          <a:p>
            <a:endParaRPr lang="en-US" altLang="en-US" dirty="0" smtClean="0">
              <a:latin typeface="Arial" panose="020B0604020202020204"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E17E66-F503-4D3E-9069-C1154B4D8EF3}" type="slidenum">
              <a:rPr lang="en-US" altLang="en-US" smtClean="0"/>
              <a:pPr/>
              <a:t>7</a:t>
            </a:fld>
            <a:endParaRPr lang="en-US" altLang="en-US" smtClean="0"/>
          </a:p>
        </p:txBody>
      </p:sp>
    </p:spTree>
    <p:extLst>
      <p:ext uri="{BB962C8B-B14F-4D97-AF65-F5344CB8AC3E}">
        <p14:creationId xmlns:p14="http://schemas.microsoft.com/office/powerpoint/2010/main" val="3508633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Begin with daily</a:t>
            </a:r>
            <a:r>
              <a:rPr lang="en-US" baseline="0" dirty="0" smtClean="0"/>
              <a:t> solutions on a CORS, and an assigned coordinate function, in this case for ellipsoid height.  While subtle, it should be clear that the daily solutions are drifting away from the assigned coordinate function.   </a:t>
            </a:r>
          </a:p>
          <a:p>
            <a:endParaRPr lang="en-US" baseline="0" dirty="0" smtClean="0"/>
          </a:p>
          <a:p>
            <a:r>
              <a:rPr lang="en-US" baseline="0" dirty="0" smtClean="0"/>
              <a:t>And while, day to day, there is a </a:t>
            </a:r>
            <a:r>
              <a:rPr lang="en-US" i="1" baseline="0" dirty="0" smtClean="0"/>
              <a:t>large</a:t>
            </a:r>
            <a:r>
              <a:rPr lang="en-US" baseline="0" dirty="0" smtClean="0"/>
              <a:t> (5-10 cm) disagreement between the daily solutions and the coordinate function, due *mostly* to noise in the daily solutions, that disagreement begins to show a </a:t>
            </a:r>
            <a:r>
              <a:rPr lang="en-US" i="1" baseline="0" dirty="0" smtClean="0"/>
              <a:t>small</a:t>
            </a:r>
            <a:r>
              <a:rPr lang="en-US" baseline="0" dirty="0" smtClean="0"/>
              <a:t> (mm/year) non-random nature as time goes on.  That is, there is seen a “persistent disagreement”.  The question is “how to quantify that persistent disagreement”.  The answer is:  “by looking at the average of daily disagreements over some period of time, and seeing a consistent deviation from zero”.</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104</a:t>
            </a:fld>
            <a:endParaRPr lang="en-US" altLang="en-US"/>
          </a:p>
        </p:txBody>
      </p:sp>
    </p:spTree>
    <p:extLst>
      <p:ext uri="{BB962C8B-B14F-4D97-AF65-F5344CB8AC3E}">
        <p14:creationId xmlns:p14="http://schemas.microsoft.com/office/powerpoint/2010/main" val="214230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We now introduce the “absolute</a:t>
            </a:r>
            <a:r>
              <a:rPr lang="en-US" baseline="0" dirty="0" smtClean="0"/>
              <a:t> value of the average difference between daily solutions and coordinate functions over ‘</a:t>
            </a:r>
            <a:r>
              <a:rPr lang="en-US" i="1" u="sng" baseline="0" dirty="0" smtClean="0"/>
              <a:t>some span of time</a:t>
            </a:r>
            <a:r>
              <a:rPr lang="en-US" baseline="0" dirty="0" smtClean="0"/>
              <a:t>’ ”.  The time span for the averages shown is:</a:t>
            </a:r>
          </a:p>
          <a:p>
            <a:endParaRPr lang="en-US" baseline="0" dirty="0" smtClean="0"/>
          </a:p>
          <a:p>
            <a:r>
              <a:rPr lang="en-US" baseline="0" dirty="0" smtClean="0"/>
              <a:t>Yellow:  Just the last 6 months of data</a:t>
            </a:r>
          </a:p>
          <a:p>
            <a:r>
              <a:rPr lang="en-US" baseline="0" dirty="0" smtClean="0"/>
              <a:t>Gray:  The lifespan of the CORS</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105</a:t>
            </a:fld>
            <a:endParaRPr lang="en-US" altLang="en-US"/>
          </a:p>
        </p:txBody>
      </p:sp>
    </p:spTree>
    <p:extLst>
      <p:ext uri="{BB962C8B-B14F-4D97-AF65-F5344CB8AC3E}">
        <p14:creationId xmlns:p14="http://schemas.microsoft.com/office/powerpoint/2010/main" val="2564007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For the first 6 months or so, the absolute value of the average disagreement between the daily solutions and the assigned coordinate function is highly unstable, ruled mostly by the noise in the daily solutions</a:t>
            </a:r>
          </a:p>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106</a:t>
            </a:fld>
            <a:endParaRPr lang="en-US" altLang="en-US"/>
          </a:p>
        </p:txBody>
      </p:sp>
    </p:spTree>
    <p:extLst>
      <p:ext uri="{BB962C8B-B14F-4D97-AF65-F5344CB8AC3E}">
        <p14:creationId xmlns:p14="http://schemas.microsoft.com/office/powerpoint/2010/main" val="520015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After six month, things</a:t>
            </a:r>
            <a:r>
              <a:rPr lang="en-US" baseline="0" dirty="0" smtClean="0"/>
              <a:t> settle down.  </a:t>
            </a:r>
          </a:p>
          <a:p>
            <a:endParaRPr lang="en-US" baseline="0" dirty="0" smtClean="0"/>
          </a:p>
          <a:p>
            <a:pPr marL="0" indent="0">
              <a:buNone/>
            </a:pPr>
            <a:r>
              <a:rPr lang="en-US" baseline="0" dirty="0" smtClean="0"/>
              <a:t>Note that, as would be expected, the good disagreement during the early life of the CORS causes the gray line to grow SLOWER than the yellow line.  That is because the statistics of the gray line are always influenced by early, good data.  The yellow line grows more quickly because it dismisses any data older than 6 months and so, as the systematic disagreement persists (see what I did there?  “persistent disagreement”…), each new 6 month window gets a little worse than its predecessor and is not “improved” by good data at the beginning of the life of the CORS.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107</a:t>
            </a:fld>
            <a:endParaRPr lang="en-US" altLang="en-US"/>
          </a:p>
        </p:txBody>
      </p:sp>
    </p:spTree>
    <p:extLst>
      <p:ext uri="{BB962C8B-B14F-4D97-AF65-F5344CB8AC3E}">
        <p14:creationId xmlns:p14="http://schemas.microsoft.com/office/powerpoint/2010/main" val="737074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persistent disagreement</a:t>
            </a:r>
            <a:r>
              <a:rPr lang="en-US" baseline="0" dirty="0" smtClean="0"/>
              <a:t> test might read “For 14 days in a row, the absolute value of the average disagreement between daily solutions and the CORS coordinate function exceeded 1 cm”, where “average” is over some time span:</a:t>
            </a:r>
          </a:p>
          <a:p>
            <a:endParaRPr lang="en-US" baseline="0" dirty="0" smtClean="0"/>
          </a:p>
          <a:p>
            <a:r>
              <a:rPr lang="en-US" baseline="0" dirty="0" smtClean="0"/>
              <a:t>Yellow:  Just the last 6 months</a:t>
            </a:r>
          </a:p>
          <a:p>
            <a:r>
              <a:rPr lang="en-US" baseline="0" dirty="0" smtClean="0"/>
              <a:t>Gray:  Since the last discontinuity</a:t>
            </a:r>
          </a:p>
          <a:p>
            <a:endParaRPr lang="en-US" baseline="0" dirty="0" smtClean="0"/>
          </a:p>
          <a:p>
            <a:r>
              <a:rPr lang="en-US" baseline="0" dirty="0" smtClean="0"/>
              <a:t>In this case, it means that it takes 2 ½ years for persistent disagreement to occur at this CORS, under the “</a:t>
            </a:r>
            <a:r>
              <a:rPr lang="en-US" i="1" u="sng" baseline="0" dirty="0" smtClean="0"/>
              <a:t>since last discontinuity</a:t>
            </a:r>
            <a:r>
              <a:rPr lang="en-US" baseline="0" dirty="0" smtClean="0"/>
              <a:t>” average.</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108</a:t>
            </a:fld>
            <a:endParaRPr lang="en-US" altLang="en-US"/>
          </a:p>
        </p:txBody>
      </p:sp>
    </p:spTree>
    <p:extLst>
      <p:ext uri="{BB962C8B-B14F-4D97-AF65-F5344CB8AC3E}">
        <p14:creationId xmlns:p14="http://schemas.microsoft.com/office/powerpoint/2010/main" val="1688494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In this case, it means that it takes only 1 ½ years for persistent disagreement to occur at this CORS, under the “last six months” average.</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109</a:t>
            </a:fld>
            <a:endParaRPr lang="en-US" altLang="en-US"/>
          </a:p>
        </p:txBody>
      </p:sp>
    </p:spTree>
    <p:extLst>
      <p:ext uri="{BB962C8B-B14F-4D97-AF65-F5344CB8AC3E}">
        <p14:creationId xmlns:p14="http://schemas.microsoft.com/office/powerpoint/2010/main" val="392832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8</a:t>
            </a:fld>
            <a:endParaRPr lang="en-US" altLang="en-US"/>
          </a:p>
        </p:txBody>
      </p:sp>
    </p:spTree>
    <p:extLst>
      <p:ext uri="{BB962C8B-B14F-4D97-AF65-F5344CB8AC3E}">
        <p14:creationId xmlns:p14="http://schemas.microsoft.com/office/powerpoint/2010/main" val="372706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9</a:t>
            </a:fld>
            <a:endParaRPr lang="en-US" altLang="en-US" smtClean="0"/>
          </a:p>
        </p:txBody>
      </p:sp>
    </p:spTree>
    <p:extLst>
      <p:ext uri="{BB962C8B-B14F-4D97-AF65-F5344CB8AC3E}">
        <p14:creationId xmlns:p14="http://schemas.microsoft.com/office/powerpoint/2010/main" val="313677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10</a:t>
            </a:fld>
            <a:endParaRPr lang="en-US" altLang="en-US" smtClean="0"/>
          </a:p>
        </p:txBody>
      </p:sp>
    </p:spTree>
    <p:extLst>
      <p:ext uri="{BB962C8B-B14F-4D97-AF65-F5344CB8AC3E}">
        <p14:creationId xmlns:p14="http://schemas.microsoft.com/office/powerpoint/2010/main" val="152431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11</a:t>
            </a:fld>
            <a:endParaRPr lang="en-US" altLang="en-US" smtClean="0"/>
          </a:p>
        </p:txBody>
      </p:sp>
    </p:spTree>
    <p:extLst>
      <p:ext uri="{BB962C8B-B14F-4D97-AF65-F5344CB8AC3E}">
        <p14:creationId xmlns:p14="http://schemas.microsoft.com/office/powerpoint/2010/main" val="170821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16</a:t>
            </a:fld>
            <a:endParaRPr lang="en-US"/>
          </a:p>
        </p:txBody>
      </p:sp>
    </p:spTree>
    <p:extLst>
      <p:ext uri="{BB962C8B-B14F-4D97-AF65-F5344CB8AC3E}">
        <p14:creationId xmlns:p14="http://schemas.microsoft.com/office/powerpoint/2010/main" val="470646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18</a:t>
            </a:fld>
            <a:endParaRPr lang="en-US"/>
          </a:p>
        </p:txBody>
      </p:sp>
    </p:spTree>
    <p:extLst>
      <p:ext uri="{BB962C8B-B14F-4D97-AF65-F5344CB8AC3E}">
        <p14:creationId xmlns:p14="http://schemas.microsoft.com/office/powerpoint/2010/main" val="196764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Confidential</a:t>
            </a:r>
            <a:endParaRPr lang="en-US"/>
          </a:p>
        </p:txBody>
      </p:sp>
      <p:sp>
        <p:nvSpPr>
          <p:cNvPr id="5" name="Slide Number Placeholder 4"/>
          <p:cNvSpPr>
            <a:spLocks noGrp="1"/>
          </p:cNvSpPr>
          <p:nvPr>
            <p:ph type="sldNum" sz="quarter" idx="11"/>
          </p:nvPr>
        </p:nvSpPr>
        <p:spPr/>
        <p:txBody>
          <a:bodyPr/>
          <a:lstStyle/>
          <a:p>
            <a:fld id="{0DB5857B-6BAE-944B-AAB1-ECC8570D1349}" type="slidenum">
              <a:rPr lang="en-US" smtClean="0"/>
              <a:t>30</a:t>
            </a:fld>
            <a:endParaRPr lang="en-US"/>
          </a:p>
        </p:txBody>
      </p:sp>
    </p:spTree>
    <p:extLst>
      <p:ext uri="{BB962C8B-B14F-4D97-AF65-F5344CB8AC3E}">
        <p14:creationId xmlns:p14="http://schemas.microsoft.com/office/powerpoint/2010/main" val="77279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34</a:t>
            </a:fld>
            <a:endParaRPr lang="en-US" altLang="en-US"/>
          </a:p>
        </p:txBody>
      </p:sp>
    </p:spTree>
    <p:extLst>
      <p:ext uri="{BB962C8B-B14F-4D97-AF65-F5344CB8AC3E}">
        <p14:creationId xmlns:p14="http://schemas.microsoft.com/office/powerpoint/2010/main" val="6568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August 6,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SaGES 2019</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August 6, 2019</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SaGES 2019</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August 6, 2019</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SaGES 2019</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August 6, 2019</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SaGES 2019</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August 6, 2019</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SaGES 2019</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August 6, 2019</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SaGES 2019</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August 6, 2019</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SaGES 2019</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August 6, 2019</a:t>
            </a:r>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SaGES 2019</a:t>
            </a: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August 6, 2019</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SaGES 2019</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August 6, 2019</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SaGES 2019</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034958"/>
            <a:ext cx="11989837" cy="3632118"/>
          </a:xfrm>
          <a:prstGeom prst="rect">
            <a:avLst/>
          </a:prstGeom>
          <a:noFill/>
          <a:ln w="9525">
            <a:noFill/>
            <a:miter lim="800000"/>
            <a:headEnd/>
            <a:tailEnd/>
          </a:ln>
          <a:effectLst/>
        </p:spPr>
        <p:txBody>
          <a:bodyPr anchor="ctr"/>
          <a:lstStyle/>
          <a:p>
            <a:pPr algn="ctr">
              <a:defRPr/>
            </a:pPr>
            <a:r>
              <a:rPr lang="en-US" sz="3600" b="1" i="1" dirty="0" smtClean="0">
                <a:solidFill>
                  <a:prstClr val="black"/>
                </a:solidFill>
                <a:latin typeface="Verdana" pitchFamily="34" charset="0"/>
                <a:ea typeface="+mn-ea"/>
              </a:rPr>
              <a:t>The Modernized National </a:t>
            </a:r>
          </a:p>
          <a:p>
            <a:pPr algn="ctr">
              <a:defRPr/>
            </a:pPr>
            <a:r>
              <a:rPr lang="en-US" sz="3600" b="1" i="1" dirty="0" smtClean="0">
                <a:solidFill>
                  <a:prstClr val="black"/>
                </a:solidFill>
                <a:latin typeface="Verdana" pitchFamily="34" charset="0"/>
                <a:ea typeface="+mn-ea"/>
              </a:rPr>
              <a:t>Spatial Reference System (NSRS)</a:t>
            </a:r>
            <a:endParaRPr lang="en-US" b="1" i="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smtClean="0">
                <a:solidFill>
                  <a:prstClr val="black"/>
                </a:solidFill>
                <a:latin typeface="Verdana" pitchFamily="34" charset="0"/>
                <a:ea typeface="+mn-ea"/>
              </a:rPr>
              <a:t>Dru Smith</a:t>
            </a:r>
            <a:endParaRPr lang="en-US" b="1" dirty="0">
              <a:solidFill>
                <a:prstClr val="black"/>
              </a:solidFill>
              <a:latin typeface="Verdana" pitchFamily="34" charset="0"/>
              <a:ea typeface="+mn-ea"/>
            </a:endParaRPr>
          </a:p>
          <a:p>
            <a:pPr algn="ctr">
              <a:defRPr/>
            </a:pPr>
            <a:r>
              <a:rPr lang="en-US" dirty="0" smtClean="0">
                <a:solidFill>
                  <a:prstClr val="black"/>
                </a:solidFill>
                <a:latin typeface="Verdana" pitchFamily="34" charset="0"/>
                <a:ea typeface="+mn-ea"/>
              </a:rPr>
              <a:t>NSRS Modernization Manager</a:t>
            </a: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r>
              <a:rPr lang="en-US" b="1" dirty="0">
                <a:solidFill>
                  <a:prstClr val="black"/>
                </a:solidFill>
                <a:effectLst>
                  <a:outerShdw blurRad="38100" dist="38100" dir="2700000" algn="tl">
                    <a:srgbClr val="C0C0C0"/>
                  </a:outerShdw>
                </a:effectLst>
                <a:latin typeface="Verdana" pitchFamily="34" charset="0"/>
                <a:ea typeface="+mn-ea"/>
              </a:rPr>
              <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smtClean="0"/>
              <a:t>August 6, 2019</a:t>
            </a:r>
            <a:endParaRPr lang="en-US" dirty="0"/>
          </a:p>
        </p:txBody>
      </p:sp>
      <p:sp>
        <p:nvSpPr>
          <p:cNvPr id="3" name="Footer Placeholder 2"/>
          <p:cNvSpPr>
            <a:spLocks noGrp="1"/>
          </p:cNvSpPr>
          <p:nvPr>
            <p:ph type="ftr" sz="quarter" idx="11"/>
          </p:nvPr>
        </p:nvSpPr>
        <p:spPr/>
        <p:txBody>
          <a:bodyPr/>
          <a:lstStyle/>
          <a:p>
            <a:pPr>
              <a:defRPr/>
            </a:pPr>
            <a:r>
              <a:rPr lang="en-US" smtClean="0"/>
              <a:t>SaGES 2019</a:t>
            </a:r>
            <a:endParaRPr lang="en-US" dirty="0"/>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NAVD 88</a:t>
            </a:r>
          </a:p>
        </p:txBody>
      </p:sp>
      <p:sp>
        <p:nvSpPr>
          <p:cNvPr id="23556" name="Content Placeholder 2"/>
          <p:cNvSpPr txBox="1">
            <a:spLocks/>
          </p:cNvSpPr>
          <p:nvPr/>
        </p:nvSpPr>
        <p:spPr bwMode="auto">
          <a:xfrm>
            <a:off x="2384428" y="1524003"/>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Old:</a:t>
            </a:r>
          </a:p>
          <a:p>
            <a:pPr marL="457200" lvl="1" indent="0">
              <a:buNone/>
            </a:pPr>
            <a:r>
              <a:rPr lang="en-US" altLang="en-US" sz="2400" dirty="0">
                <a:cs typeface="Times New Roman" panose="02020603050405020304" pitchFamily="18" charset="0"/>
              </a:rPr>
              <a:t>NAVD 88</a:t>
            </a:r>
          </a:p>
          <a:p>
            <a:pPr marL="457200" lvl="1" indent="0">
              <a:buNone/>
            </a:pPr>
            <a:r>
              <a:rPr lang="en-US" altLang="en-US" sz="2400" dirty="0">
                <a:cs typeface="Times New Roman" panose="02020603050405020304" pitchFamily="18" charset="0"/>
              </a:rPr>
              <a:t>PRVD 02</a:t>
            </a:r>
          </a:p>
          <a:p>
            <a:pPr marL="457200" lvl="1" indent="0">
              <a:buNone/>
            </a:pPr>
            <a:r>
              <a:rPr lang="en-US" altLang="en-US" sz="2400" dirty="0">
                <a:cs typeface="Times New Roman" panose="02020603050405020304" pitchFamily="18" charset="0"/>
              </a:rPr>
              <a:t>VIVD09</a:t>
            </a:r>
          </a:p>
          <a:p>
            <a:pPr marL="457200" lvl="1" indent="0">
              <a:buNone/>
            </a:pPr>
            <a:r>
              <a:rPr lang="en-US" altLang="en-US" sz="2400" dirty="0">
                <a:cs typeface="Times New Roman" panose="02020603050405020304" pitchFamily="18" charset="0"/>
              </a:rPr>
              <a:t>ASVD02</a:t>
            </a:r>
          </a:p>
          <a:p>
            <a:pPr marL="457200" lvl="1" indent="0">
              <a:buNone/>
            </a:pPr>
            <a:r>
              <a:rPr lang="en-US" altLang="en-US" sz="2400" dirty="0">
                <a:cs typeface="Times New Roman" panose="02020603050405020304" pitchFamily="18" charset="0"/>
              </a:rPr>
              <a:t>NMVD03</a:t>
            </a:r>
          </a:p>
          <a:p>
            <a:pPr marL="457200" lvl="1" indent="0">
              <a:buNone/>
            </a:pPr>
            <a:r>
              <a:rPr lang="en-US" altLang="en-US" sz="2400" dirty="0">
                <a:cs typeface="Times New Roman" panose="02020603050405020304" pitchFamily="18" charset="0"/>
              </a:rPr>
              <a:t>GUVD04</a:t>
            </a:r>
          </a:p>
          <a:p>
            <a:pPr marL="457200" lvl="1" indent="0">
              <a:buNone/>
            </a:pPr>
            <a:r>
              <a:rPr lang="en-US" altLang="en-US" sz="2400" dirty="0">
                <a:cs typeface="Times New Roman" panose="02020603050405020304" pitchFamily="18" charset="0"/>
              </a:rPr>
              <a:t>IGLD 85</a:t>
            </a:r>
          </a:p>
          <a:p>
            <a:pPr marL="457200" lvl="1" indent="0">
              <a:buNone/>
            </a:pPr>
            <a:r>
              <a:rPr lang="en-US" altLang="en-US" sz="2400" dirty="0">
                <a:cs typeface="Times New Roman" panose="02020603050405020304" pitchFamily="18" charset="0"/>
              </a:rPr>
              <a:t>IGSN71</a:t>
            </a:r>
          </a:p>
          <a:p>
            <a:pPr marL="457200" lvl="1" indent="0">
              <a:buNone/>
            </a:pPr>
            <a:r>
              <a:rPr lang="en-US" altLang="en-US" sz="2400" dirty="0">
                <a:cs typeface="Times New Roman" panose="02020603050405020304" pitchFamily="18" charset="0"/>
              </a:rPr>
              <a:t>GEOID12B</a:t>
            </a:r>
          </a:p>
          <a:p>
            <a:pPr marL="457200" lvl="1" indent="0">
              <a:buNone/>
            </a:pPr>
            <a:r>
              <a:rPr lang="en-US" altLang="en-US" sz="2400" dirty="0">
                <a:cs typeface="Times New Roman" panose="02020603050405020304" pitchFamily="18" charset="0"/>
              </a:rPr>
              <a:t>DEFLEC12B</a:t>
            </a:r>
          </a:p>
          <a:p>
            <a:pPr marL="457200" lvl="1" indent="0">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4240214" y="1524003"/>
            <a:ext cx="6324600" cy="34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New:</a:t>
            </a:r>
          </a:p>
          <a:p>
            <a:pPr marL="457200" lvl="1" indent="0">
              <a:buNone/>
            </a:pPr>
            <a:r>
              <a:rPr lang="en-US" altLang="en-US" sz="2400" dirty="0">
                <a:cs typeface="Times New Roman" panose="02020603050405020304" pitchFamily="18" charset="0"/>
              </a:rPr>
              <a:t>The North American-Pacific </a:t>
            </a:r>
            <a:r>
              <a:rPr lang="en-US" altLang="en-US" sz="2400" b="1" i="1" u="sng" dirty="0">
                <a:cs typeface="Times New Roman" panose="02020603050405020304" pitchFamily="18" charset="0"/>
              </a:rPr>
              <a:t>Geopotential</a:t>
            </a:r>
            <a:r>
              <a:rPr lang="en-US" altLang="en-US" sz="2400" dirty="0">
                <a:cs typeface="Times New Roman" panose="02020603050405020304" pitchFamily="18" charset="0"/>
              </a:rPr>
              <a:t> </a:t>
            </a:r>
            <a:r>
              <a:rPr lang="en-US" altLang="en-US" sz="2400" b="1" i="1" u="sng" dirty="0">
                <a:cs typeface="Times New Roman" panose="02020603050405020304" pitchFamily="18" charset="0"/>
              </a:rPr>
              <a:t>Datum</a:t>
            </a:r>
            <a:r>
              <a:rPr lang="en-US" altLang="en-US" sz="2400" dirty="0">
                <a:cs typeface="Times New Roman" panose="02020603050405020304" pitchFamily="18" charset="0"/>
              </a:rPr>
              <a:t> of 2022 (NAPGD2022)</a:t>
            </a:r>
          </a:p>
          <a:p>
            <a:pPr marL="457200" lvl="1" indent="0">
              <a:buNone/>
            </a:pPr>
            <a:endParaRPr lang="en-US" altLang="en-US" sz="2400" dirty="0">
              <a:cs typeface="Times New Roman" panose="02020603050405020304" pitchFamily="18" charset="0"/>
            </a:endParaRPr>
          </a:p>
          <a:p>
            <a:pPr marL="457200" lvl="1" indent="0">
              <a:buNone/>
            </a:pPr>
            <a:r>
              <a:rPr lang="en-US" altLang="en-US" sz="2400" dirty="0">
                <a:cs typeface="Times New Roman" panose="02020603050405020304" pitchFamily="18" charset="0"/>
              </a:rPr>
              <a:t>Will include:</a:t>
            </a:r>
          </a:p>
          <a:p>
            <a:pPr lvl="1">
              <a:spcBef>
                <a:spcPts val="0"/>
              </a:spcBef>
            </a:pPr>
            <a:r>
              <a:rPr lang="en-US" altLang="en-US" sz="2400" dirty="0">
                <a:cs typeface="Times New Roman" panose="02020603050405020304" pitchFamily="18" charset="0"/>
              </a:rPr>
              <a:t>GEOID2022</a:t>
            </a:r>
          </a:p>
          <a:p>
            <a:pPr lvl="1">
              <a:spcBef>
                <a:spcPts val="0"/>
              </a:spcBef>
            </a:pPr>
            <a:r>
              <a:rPr lang="en-US" altLang="en-US" sz="2400" dirty="0" smtClean="0">
                <a:cs typeface="Times New Roman" panose="02020603050405020304" pitchFamily="18" charset="0"/>
              </a:rPr>
              <a:t>DEFLEC2022</a:t>
            </a:r>
            <a:endParaRPr lang="en-US" altLang="en-US" sz="2400" dirty="0">
              <a:cs typeface="Times New Roman" panose="02020603050405020304" pitchFamily="18" charset="0"/>
            </a:endParaRPr>
          </a:p>
          <a:p>
            <a:pPr lvl="1">
              <a:spcBef>
                <a:spcPts val="0"/>
              </a:spcBef>
            </a:pPr>
            <a:r>
              <a:rPr lang="en-US" altLang="en-US" sz="2400" dirty="0" smtClean="0">
                <a:cs typeface="Times New Roman" panose="02020603050405020304" pitchFamily="18" charset="0"/>
              </a:rPr>
              <a:t>GRAV2022</a:t>
            </a:r>
          </a:p>
          <a:p>
            <a:pPr lvl="1">
              <a:spcBef>
                <a:spcPts val="0"/>
              </a:spcBef>
            </a:pPr>
            <a:r>
              <a:rPr lang="en-US" altLang="en-US" sz="2400" dirty="0" smtClean="0">
                <a:cs typeface="Times New Roman" panose="02020603050405020304" pitchFamily="18" charset="0"/>
              </a:rPr>
              <a:t>DEM2022</a:t>
            </a:r>
            <a:endParaRPr lang="en-US" altLang="en-US" sz="2400" dirty="0">
              <a:cs typeface="Times New Roman" panose="02020603050405020304" pitchFamily="18" charset="0"/>
            </a:endParaRPr>
          </a:p>
          <a:p>
            <a:pPr lvl="1">
              <a:spcBef>
                <a:spcPts val="0"/>
              </a:spcBef>
            </a:pPr>
            <a:r>
              <a:rPr lang="en-US" altLang="en-US" sz="1800" dirty="0" smtClean="0">
                <a:cs typeface="Times New Roman" panose="02020603050405020304" pitchFamily="18" charset="0"/>
              </a:rPr>
              <a:t>More</a:t>
            </a:r>
            <a:endParaRPr lang="en-US" altLang="en-US" sz="1800" dirty="0">
              <a:cs typeface="Times New Roman" panose="02020603050405020304" pitchFamily="18" charset="0"/>
            </a:endParaRPr>
          </a:p>
          <a:p>
            <a:pPr lvl="2">
              <a:spcBef>
                <a:spcPts val="0"/>
              </a:spcBef>
            </a:pPr>
            <a:endParaRPr lang="en-US" altLang="en-US" sz="1400" dirty="0">
              <a:cs typeface="Times New Roman" panose="02020603050405020304" pitchFamily="18" charset="0"/>
            </a:endParaRPr>
          </a:p>
          <a:p>
            <a:pPr lvl="1">
              <a:spcBef>
                <a:spcPts val="0"/>
              </a:spcBef>
            </a:pPr>
            <a:endParaRPr lang="en-US" altLang="en-US" sz="1800" dirty="0">
              <a:cs typeface="Times New Roman" panose="02020603050405020304" pitchFamily="18" charset="0"/>
            </a:endParaRPr>
          </a:p>
          <a:p>
            <a:pPr lvl="2">
              <a:spcBef>
                <a:spcPts val="0"/>
              </a:spcBef>
            </a:pPr>
            <a:endParaRPr lang="en-US" altLang="en-US" dirty="0">
              <a:cs typeface="Times New Roman" panose="02020603050405020304" pitchFamily="18" charset="0"/>
            </a:endParaRPr>
          </a:p>
          <a:p>
            <a:pPr marL="457200" lvl="1" indent="0">
              <a:buNone/>
            </a:pPr>
            <a:endParaRPr lang="en-US" altLang="en-US" sz="2400" dirty="0">
              <a:cs typeface="Times New Roman" panose="02020603050405020304" pitchFamily="18" charset="0"/>
            </a:endParaRPr>
          </a:p>
          <a:p>
            <a:pPr marL="457200" lvl="1" indent="0">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smtClean="0"/>
              <a:t>August 6, 2019</a:t>
            </a:r>
            <a:endParaRPr lang="en-US" altLang="en-US"/>
          </a:p>
        </p:txBody>
      </p:sp>
      <p:sp>
        <p:nvSpPr>
          <p:cNvPr id="3" name="Footer Placeholder 2"/>
          <p:cNvSpPr>
            <a:spLocks noGrp="1"/>
          </p:cNvSpPr>
          <p:nvPr>
            <p:ph type="ftr" sz="quarter" idx="11"/>
          </p:nvPr>
        </p:nvSpPr>
        <p:spPr/>
        <p:txBody>
          <a:bodyPr/>
          <a:lstStyle/>
          <a:p>
            <a:pPr>
              <a:defRPr/>
            </a:pPr>
            <a:r>
              <a:rPr lang="en-US" smtClean="0"/>
              <a:t>SaGES 2019</a:t>
            </a:r>
            <a:endParaRPr lang="en-US"/>
          </a:p>
        </p:txBody>
      </p:sp>
      <p:sp>
        <p:nvSpPr>
          <p:cNvPr id="4" name="TextBox 3"/>
          <p:cNvSpPr txBox="1"/>
          <p:nvPr/>
        </p:nvSpPr>
        <p:spPr>
          <a:xfrm>
            <a:off x="1524003" y="1990728"/>
            <a:ext cx="910827" cy="430887"/>
          </a:xfrm>
          <a:prstGeom prst="rect">
            <a:avLst/>
          </a:prstGeom>
          <a:noFill/>
        </p:spPr>
        <p:txBody>
          <a:bodyPr wrap="none" rtlCol="0">
            <a:spAutoFit/>
          </a:bodyPr>
          <a:lstStyle/>
          <a:p>
            <a:r>
              <a:rPr lang="en-US" sz="1100" b="1" dirty="0">
                <a:solidFill>
                  <a:srgbClr val="FF0000"/>
                </a:solidFill>
              </a:rPr>
              <a:t>Orthometric</a:t>
            </a:r>
          </a:p>
          <a:p>
            <a:r>
              <a:rPr lang="en-US" sz="1100" b="1" dirty="0">
                <a:solidFill>
                  <a:srgbClr val="FF0000"/>
                </a:solidFill>
              </a:rPr>
              <a:t>Heights</a:t>
            </a:r>
          </a:p>
        </p:txBody>
      </p:sp>
      <p:sp>
        <p:nvSpPr>
          <p:cNvPr id="8" name="TextBox 7"/>
          <p:cNvSpPr txBox="1"/>
          <p:nvPr/>
        </p:nvSpPr>
        <p:spPr>
          <a:xfrm>
            <a:off x="1524003" y="3238454"/>
            <a:ext cx="910827" cy="600164"/>
          </a:xfrm>
          <a:prstGeom prst="rect">
            <a:avLst/>
          </a:prstGeom>
          <a:noFill/>
        </p:spPr>
        <p:txBody>
          <a:bodyPr wrap="none" rtlCol="0">
            <a:spAutoFit/>
          </a:bodyPr>
          <a:lstStyle/>
          <a:p>
            <a:r>
              <a:rPr lang="en-US" sz="1100" b="1" dirty="0">
                <a:solidFill>
                  <a:srgbClr val="FF0000"/>
                </a:solidFill>
              </a:rPr>
              <a:t>Normal</a:t>
            </a:r>
          </a:p>
          <a:p>
            <a:r>
              <a:rPr lang="en-US" sz="1100" b="1" dirty="0">
                <a:solidFill>
                  <a:srgbClr val="FF0000"/>
                </a:solidFill>
              </a:rPr>
              <a:t>Orthometric</a:t>
            </a:r>
          </a:p>
          <a:p>
            <a:r>
              <a:rPr lang="en-US" sz="1100" b="1" dirty="0">
                <a:solidFill>
                  <a:srgbClr val="FF0000"/>
                </a:solidFill>
              </a:rPr>
              <a:t>Heights</a:t>
            </a:r>
          </a:p>
        </p:txBody>
      </p:sp>
      <p:sp>
        <p:nvSpPr>
          <p:cNvPr id="5" name="Left Brace 4"/>
          <p:cNvSpPr/>
          <p:nvPr/>
        </p:nvSpPr>
        <p:spPr>
          <a:xfrm>
            <a:off x="2513376" y="2514602"/>
            <a:ext cx="258403" cy="20478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486515" y="4602098"/>
            <a:ext cx="694421" cy="430887"/>
          </a:xfrm>
          <a:prstGeom prst="rect">
            <a:avLst/>
          </a:prstGeom>
          <a:noFill/>
        </p:spPr>
        <p:txBody>
          <a:bodyPr wrap="none" rtlCol="0">
            <a:spAutoFit/>
          </a:bodyPr>
          <a:lstStyle/>
          <a:p>
            <a:r>
              <a:rPr lang="en-US" sz="1100" b="1" dirty="0">
                <a:solidFill>
                  <a:srgbClr val="FF0000"/>
                </a:solidFill>
              </a:rPr>
              <a:t>Dynamic</a:t>
            </a:r>
          </a:p>
          <a:p>
            <a:r>
              <a:rPr lang="en-US" sz="1100" b="1" dirty="0">
                <a:solidFill>
                  <a:srgbClr val="FF0000"/>
                </a:solidFill>
              </a:rPr>
              <a:t>Heights</a:t>
            </a:r>
          </a:p>
        </p:txBody>
      </p:sp>
      <p:sp>
        <p:nvSpPr>
          <p:cNvPr id="11" name="TextBox 10"/>
          <p:cNvSpPr txBox="1"/>
          <p:nvPr/>
        </p:nvSpPr>
        <p:spPr>
          <a:xfrm>
            <a:off x="1480164" y="5153110"/>
            <a:ext cx="612668" cy="261610"/>
          </a:xfrm>
          <a:prstGeom prst="rect">
            <a:avLst/>
          </a:prstGeom>
          <a:noFill/>
        </p:spPr>
        <p:txBody>
          <a:bodyPr wrap="none" rtlCol="0">
            <a:spAutoFit/>
          </a:bodyPr>
          <a:lstStyle/>
          <a:p>
            <a:r>
              <a:rPr lang="en-US" sz="1100" b="1" dirty="0">
                <a:solidFill>
                  <a:srgbClr val="FF0000"/>
                </a:solidFill>
              </a:rPr>
              <a:t>Gravity</a:t>
            </a:r>
          </a:p>
        </p:txBody>
      </p:sp>
      <p:sp>
        <p:nvSpPr>
          <p:cNvPr id="13" name="TextBox 12"/>
          <p:cNvSpPr txBox="1"/>
          <p:nvPr/>
        </p:nvSpPr>
        <p:spPr>
          <a:xfrm>
            <a:off x="1480165" y="5534851"/>
            <a:ext cx="898003" cy="430887"/>
          </a:xfrm>
          <a:prstGeom prst="rect">
            <a:avLst/>
          </a:prstGeom>
          <a:noFill/>
        </p:spPr>
        <p:txBody>
          <a:bodyPr wrap="none" rtlCol="0">
            <a:spAutoFit/>
          </a:bodyPr>
          <a:lstStyle/>
          <a:p>
            <a:r>
              <a:rPr lang="en-US" sz="1100" b="1" dirty="0">
                <a:solidFill>
                  <a:srgbClr val="FF0000"/>
                </a:solidFill>
              </a:rPr>
              <a:t>Geoid</a:t>
            </a:r>
          </a:p>
          <a:p>
            <a:r>
              <a:rPr lang="en-US" sz="1100" b="1" dirty="0">
                <a:solidFill>
                  <a:srgbClr val="FF0000"/>
                </a:solidFill>
              </a:rPr>
              <a:t>Undulations</a:t>
            </a:r>
          </a:p>
        </p:txBody>
      </p:sp>
      <p:sp>
        <p:nvSpPr>
          <p:cNvPr id="14" name="TextBox 13"/>
          <p:cNvSpPr txBox="1"/>
          <p:nvPr/>
        </p:nvSpPr>
        <p:spPr>
          <a:xfrm>
            <a:off x="1512780" y="5965738"/>
            <a:ext cx="997389" cy="430887"/>
          </a:xfrm>
          <a:prstGeom prst="rect">
            <a:avLst/>
          </a:prstGeom>
          <a:noFill/>
        </p:spPr>
        <p:txBody>
          <a:bodyPr wrap="none" rtlCol="0">
            <a:spAutoFit/>
          </a:bodyPr>
          <a:lstStyle/>
          <a:p>
            <a:r>
              <a:rPr lang="en-US" sz="1100" b="1" dirty="0">
                <a:solidFill>
                  <a:srgbClr val="FF0000"/>
                </a:solidFill>
              </a:rPr>
              <a:t>Deflections of</a:t>
            </a:r>
          </a:p>
          <a:p>
            <a:r>
              <a:rPr lang="en-US" sz="1100" b="1" dirty="0">
                <a:solidFill>
                  <a:srgbClr val="FF0000"/>
                </a:solidFill>
              </a:rPr>
              <a:t>the Vertical</a:t>
            </a:r>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10</a:t>
            </a:fld>
            <a:endParaRPr lang="en-US"/>
          </a:p>
        </p:txBody>
      </p:sp>
    </p:spTree>
    <p:extLst>
      <p:ext uri="{BB962C8B-B14F-4D97-AF65-F5344CB8AC3E}">
        <p14:creationId xmlns:p14="http://schemas.microsoft.com/office/powerpoint/2010/main" val="269664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“1 GPS Month”?</a:t>
            </a:r>
            <a:endParaRPr lang="en-US" dirty="0"/>
          </a:p>
        </p:txBody>
      </p:sp>
      <p:sp>
        <p:nvSpPr>
          <p:cNvPr id="3" name="Content Placeholder 2"/>
          <p:cNvSpPr>
            <a:spLocks noGrp="1"/>
          </p:cNvSpPr>
          <p:nvPr>
            <p:ph idx="1"/>
          </p:nvPr>
        </p:nvSpPr>
        <p:spPr/>
        <p:txBody>
          <a:bodyPr/>
          <a:lstStyle/>
          <a:p>
            <a:r>
              <a:rPr lang="en-US" sz="2800" dirty="0"/>
              <a:t>The NSRS should be more accurate than everything built upon it</a:t>
            </a:r>
          </a:p>
          <a:p>
            <a:r>
              <a:rPr lang="en-US" sz="2800" dirty="0"/>
              <a:t>Has everything to do with </a:t>
            </a:r>
            <a:r>
              <a:rPr lang="en-US" sz="2800" i="1" dirty="0"/>
              <a:t>systematic</a:t>
            </a:r>
            <a:r>
              <a:rPr lang="en-US" sz="2800" dirty="0"/>
              <a:t> movement of passive marks, not </a:t>
            </a:r>
            <a:r>
              <a:rPr lang="en-US" sz="2800" i="1" dirty="0"/>
              <a:t>random</a:t>
            </a:r>
            <a:r>
              <a:rPr lang="en-US" sz="2800" dirty="0"/>
              <a:t> error in GPS</a:t>
            </a:r>
          </a:p>
          <a:p>
            <a:r>
              <a:rPr lang="en-US" sz="2800" dirty="0"/>
              <a:t>In order to properly adopt time-dependent coordinates, NGS must pick </a:t>
            </a:r>
            <a:r>
              <a:rPr lang="en-US" sz="2800" i="1" dirty="0"/>
              <a:t>some</a:t>
            </a:r>
            <a:r>
              <a:rPr lang="en-US" sz="2800" dirty="0"/>
              <a:t> time span that we call “simultaneous”</a:t>
            </a:r>
          </a:p>
          <a:p>
            <a:r>
              <a:rPr lang="en-US" sz="2800" dirty="0"/>
              <a:t>During that time span, the mark must not move systematically (in the ITRF2014 frame) by more than some set threshold </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100</a:t>
            </a:fld>
            <a:endParaRPr lang="en-US"/>
          </a:p>
        </p:txBody>
      </p:sp>
    </p:spTree>
    <p:extLst>
      <p:ext uri="{BB962C8B-B14F-4D97-AF65-F5344CB8AC3E}">
        <p14:creationId xmlns:p14="http://schemas.microsoft.com/office/powerpoint/2010/main" val="208457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“1 GPS Month”?</a:t>
            </a:r>
            <a:endParaRPr lang="en-US" dirty="0"/>
          </a:p>
        </p:txBody>
      </p:sp>
      <p:sp>
        <p:nvSpPr>
          <p:cNvPr id="3" name="Content Placeholder 2"/>
          <p:cNvSpPr>
            <a:spLocks noGrp="1"/>
          </p:cNvSpPr>
          <p:nvPr>
            <p:ph idx="1"/>
          </p:nvPr>
        </p:nvSpPr>
        <p:spPr/>
        <p:txBody>
          <a:bodyPr/>
          <a:lstStyle/>
          <a:p>
            <a:r>
              <a:rPr lang="en-US" sz="2800" dirty="0"/>
              <a:t>What threshold to pick?</a:t>
            </a:r>
          </a:p>
          <a:p>
            <a:pPr lvl="1"/>
            <a:r>
              <a:rPr lang="en-US" sz="2400" dirty="0"/>
              <a:t>Do NOT confuse </a:t>
            </a:r>
            <a:r>
              <a:rPr lang="en-US" sz="2400" i="1" dirty="0"/>
              <a:t>random</a:t>
            </a:r>
            <a:r>
              <a:rPr lang="en-US" sz="2400" dirty="0"/>
              <a:t> errors with </a:t>
            </a:r>
            <a:r>
              <a:rPr lang="en-US" sz="2400" i="1" dirty="0"/>
              <a:t>systematic</a:t>
            </a:r>
            <a:r>
              <a:rPr lang="en-US" sz="2400" dirty="0"/>
              <a:t> movement</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101</a:t>
            </a:fld>
            <a:endParaRPr lang="en-US"/>
          </a:p>
        </p:txBody>
      </p:sp>
      <p:graphicFrame>
        <p:nvGraphicFramePr>
          <p:cNvPr id="7" name="Chart 6"/>
          <p:cNvGraphicFramePr/>
          <p:nvPr>
            <p:extLst/>
          </p:nvPr>
        </p:nvGraphicFramePr>
        <p:xfrm>
          <a:off x="1524000" y="2536669"/>
          <a:ext cx="6667088" cy="358949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077201" y="2969443"/>
            <a:ext cx="2373984" cy="2492990"/>
          </a:xfrm>
          <a:prstGeom prst="rect">
            <a:avLst/>
          </a:prstGeom>
          <a:noFill/>
        </p:spPr>
        <p:txBody>
          <a:bodyPr wrap="square" rtlCol="0">
            <a:spAutoFit/>
          </a:bodyPr>
          <a:lstStyle/>
          <a:p>
            <a:r>
              <a:rPr lang="en-US" sz="1200" dirty="0"/>
              <a:t>To the left is a daily</a:t>
            </a:r>
          </a:p>
          <a:p>
            <a:r>
              <a:rPr lang="en-US" sz="1200" dirty="0"/>
              <a:t>set of GPS-derived heights (blue) collected from an antenna which was systematically lowered by 1 mm every week over 14 weeks.</a:t>
            </a:r>
          </a:p>
          <a:p>
            <a:endParaRPr lang="en-US" sz="1200" dirty="0"/>
          </a:p>
          <a:p>
            <a:r>
              <a:rPr lang="en-US" sz="1200" dirty="0"/>
              <a:t>Random error: +/- 0.5 cm (OP)</a:t>
            </a:r>
          </a:p>
          <a:p>
            <a:endParaRPr lang="en-US" sz="1200" dirty="0"/>
          </a:p>
          <a:p>
            <a:r>
              <a:rPr lang="en-US" sz="1200" dirty="0"/>
              <a:t>See that the “mm/week” trend is definitely manifest in the blue curve, despite the “half cm of noise”!</a:t>
            </a:r>
          </a:p>
        </p:txBody>
      </p:sp>
    </p:spTree>
    <p:extLst>
      <p:ext uri="{BB962C8B-B14F-4D97-AF65-F5344CB8AC3E}">
        <p14:creationId xmlns:p14="http://schemas.microsoft.com/office/powerpoint/2010/main" val="204767380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“1 GPS Month”?</a:t>
            </a:r>
            <a:endParaRPr lang="en-US" dirty="0"/>
          </a:p>
        </p:txBody>
      </p:sp>
      <p:sp>
        <p:nvSpPr>
          <p:cNvPr id="3" name="Content Placeholder 2"/>
          <p:cNvSpPr>
            <a:spLocks noGrp="1"/>
          </p:cNvSpPr>
          <p:nvPr>
            <p:ph idx="1"/>
          </p:nvPr>
        </p:nvSpPr>
        <p:spPr/>
        <p:txBody>
          <a:bodyPr/>
          <a:lstStyle/>
          <a:p>
            <a:r>
              <a:rPr lang="en-US" sz="1800" dirty="0"/>
              <a:t>What threshold to pick?</a:t>
            </a:r>
          </a:p>
          <a:p>
            <a:pPr lvl="1"/>
            <a:r>
              <a:rPr lang="en-US" sz="1600" dirty="0"/>
              <a:t>Because we are an agency that has long cared about </a:t>
            </a:r>
            <a:r>
              <a:rPr lang="en-US" sz="1600" i="1" dirty="0"/>
              <a:t>millimeters</a:t>
            </a:r>
            <a:r>
              <a:rPr lang="en-US" sz="1600" dirty="0"/>
              <a:t>…</a:t>
            </a:r>
          </a:p>
          <a:p>
            <a:pPr lvl="2"/>
            <a:r>
              <a:rPr lang="en-US" sz="1200" dirty="0"/>
              <a:t>See, for example, leveling accuracy.  See, for example, XYZ coordinates of all CORSs.</a:t>
            </a:r>
          </a:p>
          <a:p>
            <a:pPr lvl="1"/>
            <a:r>
              <a:rPr lang="en-US" sz="1600" dirty="0"/>
              <a:t>Because </a:t>
            </a:r>
            <a:r>
              <a:rPr lang="en-US" sz="1600" i="1" dirty="0"/>
              <a:t>one half millimeter </a:t>
            </a:r>
            <a:r>
              <a:rPr lang="en-US" sz="1600" dirty="0"/>
              <a:t>is the most systematic error one can absorb before rounding error could make you “off by a millimeter”…</a:t>
            </a:r>
          </a:p>
          <a:p>
            <a:pPr lvl="1"/>
            <a:r>
              <a:rPr lang="en-US" sz="1600" dirty="0"/>
              <a:t>Because GPS </a:t>
            </a:r>
            <a:r>
              <a:rPr lang="en-US" sz="1600" i="1" dirty="0"/>
              <a:t>noise</a:t>
            </a:r>
            <a:r>
              <a:rPr lang="en-US" sz="1600" dirty="0"/>
              <a:t> is not the same as systematic mark movement…</a:t>
            </a:r>
          </a:p>
          <a:p>
            <a:pPr lvl="1"/>
            <a:r>
              <a:rPr lang="en-US" sz="1600" dirty="0"/>
              <a:t>Because a SOP which works for the </a:t>
            </a:r>
            <a:r>
              <a:rPr lang="en-US" sz="1600" i="1" dirty="0"/>
              <a:t>worst</a:t>
            </a:r>
            <a:r>
              <a:rPr lang="en-US" sz="1600" dirty="0"/>
              <a:t> case will work for </a:t>
            </a:r>
            <a:r>
              <a:rPr lang="en-US" sz="1600" i="1" dirty="0"/>
              <a:t>all</a:t>
            </a:r>
            <a:r>
              <a:rPr lang="en-US" sz="1600" dirty="0"/>
              <a:t> cases…</a:t>
            </a:r>
          </a:p>
          <a:p>
            <a:pPr lvl="1"/>
            <a:r>
              <a:rPr lang="en-US" sz="1600" dirty="0"/>
              <a:t>Because the “worst case” (fastest horizontal movement) in the USA is in Hawaii at 0.5 mm in 3 days…</a:t>
            </a:r>
          </a:p>
          <a:p>
            <a:pPr lvl="1"/>
            <a:r>
              <a:rPr lang="en-US" sz="1600" dirty="0"/>
              <a:t>Because the “worst case” (fastest subsidence we’ve ever observed in the USA) is around 0.5 mm in 1 day…</a:t>
            </a:r>
          </a:p>
          <a:p>
            <a:pPr lvl="1"/>
            <a:r>
              <a:rPr lang="en-US" sz="1600" dirty="0"/>
              <a:t>The right answer should be “1 day”, but instead…</a:t>
            </a:r>
          </a:p>
          <a:p>
            <a:pPr lvl="1"/>
            <a:r>
              <a:rPr lang="en-US" sz="1600" dirty="0"/>
              <a:t>NGS has proposed that we call “1 GPS Month” as “Simultaneous”, which is worse than the “1 day” or even “3 days” we should use, but which is a round number, easy to work with and not too far outside of capturing 0.5 mm of movement everywhere in the USA.</a:t>
            </a:r>
          </a:p>
          <a:p>
            <a:pPr lvl="2"/>
            <a:r>
              <a:rPr lang="en-US" sz="1200" dirty="0"/>
              <a:t>Plus when we do the “GPS month” adjustments, we will ALSO introduce the IFVM, which will help account for any systematic movement over the four week time span</a:t>
            </a:r>
          </a:p>
          <a:p>
            <a:pPr lvl="2"/>
            <a:r>
              <a:rPr lang="en-US" sz="1200" dirty="0"/>
              <a:t>And four weeks is the median length of time of most projects turned in to NGS</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102</a:t>
            </a:fld>
            <a:endParaRPr lang="en-US"/>
          </a:p>
        </p:txBody>
      </p:sp>
    </p:spTree>
    <p:extLst>
      <p:ext uri="{BB962C8B-B14F-4D97-AF65-F5344CB8AC3E}">
        <p14:creationId xmlns:p14="http://schemas.microsoft.com/office/powerpoint/2010/main" val="87776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New Way of Operating The CORS Network</a:t>
            </a:r>
          </a:p>
        </p:txBody>
      </p:sp>
      <p:sp>
        <p:nvSpPr>
          <p:cNvPr id="3" name="Content Placeholder 2"/>
          <p:cNvSpPr>
            <a:spLocks noGrp="1"/>
          </p:cNvSpPr>
          <p:nvPr>
            <p:ph idx="1"/>
          </p:nvPr>
        </p:nvSpPr>
        <p:spPr/>
        <p:txBody>
          <a:bodyPr/>
          <a:lstStyle/>
          <a:p>
            <a:r>
              <a:rPr lang="en-US" sz="2000" dirty="0"/>
              <a:t>100% of CORS available to OPUS every day will pass a regular statistical test for </a:t>
            </a:r>
            <a:r>
              <a:rPr lang="en-US" sz="2000" b="1" i="1" u="sng" dirty="0">
                <a:solidFill>
                  <a:srgbClr val="FF0000"/>
                </a:solidFill>
              </a:rPr>
              <a:t>persistent disagreement</a:t>
            </a:r>
          </a:p>
          <a:p>
            <a:pPr lvl="1"/>
            <a:r>
              <a:rPr lang="en-US" sz="1800" dirty="0"/>
              <a:t>One </a:t>
            </a:r>
            <a:r>
              <a:rPr lang="en-US" sz="1800" b="1" i="1" dirty="0">
                <a:solidFill>
                  <a:srgbClr val="FF0000"/>
                </a:solidFill>
              </a:rPr>
              <a:t>possible</a:t>
            </a:r>
            <a:r>
              <a:rPr lang="en-US" sz="1800" dirty="0"/>
              <a:t> definition of “persistent disagreement”:  </a:t>
            </a:r>
            <a:r>
              <a:rPr lang="en-US" sz="1800" i="1" u="sng" dirty="0"/>
              <a:t>For 14 days in a row, the absolute value of the average of the difference between “daily solutions” and the “coordinate function” assigned to that CORS, since the last known discontinuity at that CORS, exceeds 5 mm in latitude or longitude or 10 mm in ellipsoid height</a:t>
            </a:r>
          </a:p>
          <a:p>
            <a:pPr lvl="2"/>
            <a:r>
              <a:rPr lang="en-US" sz="1400" i="1" u="sng" dirty="0"/>
              <a:t>Just as reasonable, we </a:t>
            </a:r>
            <a:r>
              <a:rPr lang="en-US" sz="1400" b="1" i="1" u="sng" dirty="0">
                <a:solidFill>
                  <a:srgbClr val="FF0000"/>
                </a:solidFill>
              </a:rPr>
              <a:t>might</a:t>
            </a:r>
            <a:r>
              <a:rPr lang="en-US" sz="1400" i="1" u="sng" dirty="0"/>
              <a:t> say “…since the last 6  months…” rather than “…since the last known discontinuity…” – More on that later.</a:t>
            </a:r>
          </a:p>
          <a:p>
            <a:pPr lvl="2"/>
            <a:r>
              <a:rPr lang="en-US" sz="1800" dirty="0"/>
              <a:t>If the CORS fails this test </a:t>
            </a:r>
            <a:r>
              <a:rPr lang="en-US" sz="1800" b="1" i="1" u="sng" dirty="0"/>
              <a:t>pull CORS out of OPUS</a:t>
            </a:r>
          </a:p>
          <a:p>
            <a:pPr lvl="3"/>
            <a:r>
              <a:rPr lang="en-US" sz="1400" dirty="0"/>
              <a:t>Watch, evaluate, update coordinate function and get the CORS back into OPUS as soon as the coordinate function has been updated so that the statistical test is passed</a:t>
            </a:r>
          </a:p>
          <a:p>
            <a:pPr lvl="3"/>
            <a:r>
              <a:rPr lang="en-US" sz="1400" b="1" i="1" u="sng" dirty="0">
                <a:solidFill>
                  <a:srgbClr val="FF0000"/>
                </a:solidFill>
              </a:rPr>
              <a:t>Likely</a:t>
            </a:r>
            <a:r>
              <a:rPr lang="en-US" sz="1400" dirty="0"/>
              <a:t>:  Do NOT update function for any days BEFORE the failure, only AFTER.  This may mean introducing a </a:t>
            </a:r>
            <a:r>
              <a:rPr lang="en-US" sz="1400" i="1" dirty="0"/>
              <a:t>derivative</a:t>
            </a:r>
            <a:r>
              <a:rPr lang="en-US" sz="1400" dirty="0"/>
              <a:t> discontinuity, but not a </a:t>
            </a:r>
            <a:r>
              <a:rPr lang="en-US" sz="1400" i="1" dirty="0"/>
              <a:t>functional</a:t>
            </a:r>
            <a:r>
              <a:rPr lang="en-US" sz="1400" dirty="0"/>
              <a:t> discontinuity</a:t>
            </a:r>
          </a:p>
          <a:p>
            <a:pPr lvl="4"/>
            <a:r>
              <a:rPr lang="en-US" sz="1400" dirty="0"/>
              <a:t>This prevents users from having to continually respond to a changing historical function at each CORS</a:t>
            </a:r>
          </a:p>
          <a:p>
            <a:endParaRPr lang="en-US" sz="24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103</a:t>
            </a:fld>
            <a:endParaRPr lang="en-US"/>
          </a:p>
        </p:txBody>
      </p:sp>
    </p:spTree>
    <p:extLst>
      <p:ext uri="{BB962C8B-B14F-4D97-AF65-F5344CB8AC3E}">
        <p14:creationId xmlns:p14="http://schemas.microsoft.com/office/powerpoint/2010/main" val="333372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Disagreement</a:t>
            </a:r>
            <a:endParaRPr lang="en-US" dirty="0"/>
          </a:p>
        </p:txBody>
      </p:sp>
      <p:pic>
        <p:nvPicPr>
          <p:cNvPr id="7" name="Content Placeholder 6"/>
          <p:cNvPicPr>
            <a:picLocks noGrp="1" noChangeAspect="1"/>
          </p:cNvPicPr>
          <p:nvPr>
            <p:ph idx="1"/>
          </p:nvPr>
        </p:nvPicPr>
        <p:blipFill>
          <a:blip r:embed="rId3"/>
          <a:stretch>
            <a:fillRect/>
          </a:stretch>
        </p:blipFill>
        <p:spPr>
          <a:xfrm>
            <a:off x="2566116" y="1600201"/>
            <a:ext cx="7059768" cy="4525963"/>
          </a:xfrm>
          <a:prstGeom prst="rect">
            <a:avLst/>
          </a:prstGeom>
        </p:spPr>
      </p:pic>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104</a:t>
            </a:fld>
            <a:endParaRPr lang="en-US"/>
          </a:p>
        </p:txBody>
      </p:sp>
    </p:spTree>
    <p:extLst>
      <p:ext uri="{BB962C8B-B14F-4D97-AF65-F5344CB8AC3E}">
        <p14:creationId xmlns:p14="http://schemas.microsoft.com/office/powerpoint/2010/main" val="37176895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Disagreement…</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105</a:t>
            </a:fld>
            <a:endParaRPr lang="en-US"/>
          </a:p>
        </p:txBody>
      </p:sp>
      <p:pic>
        <p:nvPicPr>
          <p:cNvPr id="11" name="Content Placeholder 10"/>
          <p:cNvPicPr>
            <a:picLocks noGrp="1" noChangeAspect="1"/>
          </p:cNvPicPr>
          <p:nvPr>
            <p:ph idx="1"/>
          </p:nvPr>
        </p:nvPicPr>
        <p:blipFill rotWithShape="1">
          <a:blip r:embed="rId3"/>
          <a:srcRect b="12873"/>
          <a:stretch/>
        </p:blipFill>
        <p:spPr>
          <a:xfrm>
            <a:off x="1981201" y="1161660"/>
            <a:ext cx="8136507" cy="5194693"/>
          </a:xfrm>
          <a:prstGeom prst="rect">
            <a:avLst/>
          </a:prstGeom>
        </p:spPr>
      </p:pic>
    </p:spTree>
    <p:extLst>
      <p:ext uri="{BB962C8B-B14F-4D97-AF65-F5344CB8AC3E}">
        <p14:creationId xmlns:p14="http://schemas.microsoft.com/office/powerpoint/2010/main" val="146903642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Disagreement…</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106</a:t>
            </a:fld>
            <a:endParaRPr lang="en-US"/>
          </a:p>
        </p:txBody>
      </p:sp>
      <p:pic>
        <p:nvPicPr>
          <p:cNvPr id="11" name="Content Placeholder 10"/>
          <p:cNvPicPr>
            <a:picLocks noGrp="1" noChangeAspect="1"/>
          </p:cNvPicPr>
          <p:nvPr>
            <p:ph idx="1"/>
          </p:nvPr>
        </p:nvPicPr>
        <p:blipFill rotWithShape="1">
          <a:blip r:embed="rId3"/>
          <a:srcRect b="12873"/>
          <a:stretch/>
        </p:blipFill>
        <p:spPr>
          <a:xfrm>
            <a:off x="1981201" y="1161660"/>
            <a:ext cx="8136507" cy="5194693"/>
          </a:xfrm>
          <a:prstGeom prst="rect">
            <a:avLst/>
          </a:prstGeom>
        </p:spPr>
      </p:pic>
      <p:sp>
        <p:nvSpPr>
          <p:cNvPr id="12" name="Oval 11"/>
          <p:cNvSpPr/>
          <p:nvPr/>
        </p:nvSpPr>
        <p:spPr>
          <a:xfrm>
            <a:off x="2752726" y="2243138"/>
            <a:ext cx="1362075" cy="312896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3040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Disagreement…</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107</a:t>
            </a:fld>
            <a:endParaRPr lang="en-US"/>
          </a:p>
        </p:txBody>
      </p:sp>
      <p:pic>
        <p:nvPicPr>
          <p:cNvPr id="11" name="Content Placeholder 10"/>
          <p:cNvPicPr>
            <a:picLocks noGrp="1" noChangeAspect="1"/>
          </p:cNvPicPr>
          <p:nvPr>
            <p:ph idx="1"/>
          </p:nvPr>
        </p:nvPicPr>
        <p:blipFill rotWithShape="1">
          <a:blip r:embed="rId3"/>
          <a:srcRect b="12873"/>
          <a:stretch/>
        </p:blipFill>
        <p:spPr>
          <a:xfrm>
            <a:off x="1981201" y="1161660"/>
            <a:ext cx="8136507" cy="5194693"/>
          </a:xfrm>
          <a:prstGeom prst="rect">
            <a:avLst/>
          </a:prstGeom>
        </p:spPr>
      </p:pic>
      <p:cxnSp>
        <p:nvCxnSpPr>
          <p:cNvPr id="7" name="Straight Arrow Connector 6"/>
          <p:cNvCxnSpPr/>
          <p:nvPr/>
        </p:nvCxnSpPr>
        <p:spPr>
          <a:xfrm flipV="1">
            <a:off x="4366353" y="3910989"/>
            <a:ext cx="2269475" cy="848299"/>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448705" y="3267419"/>
            <a:ext cx="1489113" cy="1287139"/>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190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Disagreement…</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108</a:t>
            </a:fld>
            <a:endParaRPr lang="en-US"/>
          </a:p>
        </p:txBody>
      </p:sp>
      <p:pic>
        <p:nvPicPr>
          <p:cNvPr id="11" name="Content Placeholder 10"/>
          <p:cNvPicPr>
            <a:picLocks noGrp="1" noChangeAspect="1"/>
          </p:cNvPicPr>
          <p:nvPr>
            <p:ph idx="1"/>
          </p:nvPr>
        </p:nvPicPr>
        <p:blipFill rotWithShape="1">
          <a:blip r:embed="rId3"/>
          <a:srcRect b="12873"/>
          <a:stretch/>
        </p:blipFill>
        <p:spPr>
          <a:xfrm>
            <a:off x="1981201" y="1161660"/>
            <a:ext cx="8136507" cy="5194693"/>
          </a:xfrm>
          <a:prstGeom prst="rect">
            <a:avLst/>
          </a:prstGeom>
        </p:spPr>
      </p:pic>
      <p:cxnSp>
        <p:nvCxnSpPr>
          <p:cNvPr id="15" name="Straight Connector 14"/>
          <p:cNvCxnSpPr/>
          <p:nvPr/>
        </p:nvCxnSpPr>
        <p:spPr>
          <a:xfrm>
            <a:off x="6049453" y="3933023"/>
            <a:ext cx="0" cy="451691"/>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135751" y="3933022"/>
            <a:ext cx="0" cy="451691"/>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6084983" y="4406747"/>
            <a:ext cx="385590" cy="293728"/>
          </a:xfrm>
          <a:custGeom>
            <a:avLst/>
            <a:gdLst>
              <a:gd name="connsiteX0" fmla="*/ 0 w 385590"/>
              <a:gd name="connsiteY0" fmla="*/ 0 h 293728"/>
              <a:gd name="connsiteX1" fmla="*/ 66101 w 385590"/>
              <a:gd name="connsiteY1" fmla="*/ 264405 h 293728"/>
              <a:gd name="connsiteX2" fmla="*/ 385590 w 385590"/>
              <a:gd name="connsiteY2" fmla="*/ 275422 h 293728"/>
            </a:gdLst>
            <a:ahLst/>
            <a:cxnLst>
              <a:cxn ang="0">
                <a:pos x="connsiteX0" y="connsiteY0"/>
              </a:cxn>
              <a:cxn ang="0">
                <a:pos x="connsiteX1" y="connsiteY1"/>
              </a:cxn>
              <a:cxn ang="0">
                <a:pos x="connsiteX2" y="connsiteY2"/>
              </a:cxn>
            </a:cxnLst>
            <a:rect l="l" t="t" r="r" b="b"/>
            <a:pathLst>
              <a:path w="385590" h="293728">
                <a:moveTo>
                  <a:pt x="0" y="0"/>
                </a:moveTo>
                <a:cubicBezTo>
                  <a:pt x="918" y="109250"/>
                  <a:pt x="1836" y="218501"/>
                  <a:pt x="66101" y="264405"/>
                </a:cubicBezTo>
                <a:cubicBezTo>
                  <a:pt x="130366" y="310309"/>
                  <a:pt x="257978" y="292865"/>
                  <a:pt x="385590" y="275422"/>
                </a:cubicBezTo>
              </a:path>
            </a:pathLst>
          </a:custGeom>
          <a:noFill/>
          <a:ln>
            <a:solidFill>
              <a:srgbClr val="FF0000"/>
            </a:solidFill>
            <a:head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a:off x="2846025" y="4087259"/>
            <a:ext cx="6367749" cy="1101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541776" y="4270822"/>
            <a:ext cx="3711272" cy="2031325"/>
          </a:xfrm>
          <a:prstGeom prst="rect">
            <a:avLst/>
          </a:prstGeom>
          <a:solidFill>
            <a:schemeClr val="bg1"/>
          </a:solidFill>
        </p:spPr>
        <p:txBody>
          <a:bodyPr wrap="none" rtlCol="0">
            <a:spAutoFit/>
          </a:bodyPr>
          <a:lstStyle/>
          <a:p>
            <a:r>
              <a:rPr lang="en-US" b="1" dirty="0" smtClean="0"/>
              <a:t>14 days in a row, the absolute</a:t>
            </a:r>
          </a:p>
          <a:p>
            <a:r>
              <a:rPr lang="en-US" b="1" dirty="0" smtClean="0"/>
              <a:t> average disagreement (looking </a:t>
            </a:r>
          </a:p>
          <a:p>
            <a:r>
              <a:rPr lang="en-US" b="1" dirty="0" smtClean="0"/>
              <a:t>back </a:t>
            </a:r>
            <a:r>
              <a:rPr lang="en-US" b="1" i="1" u="sng" dirty="0" smtClean="0">
                <a:solidFill>
                  <a:srgbClr val="FF0000"/>
                </a:solidFill>
              </a:rPr>
              <a:t>the life of this CORS</a:t>
            </a:r>
            <a:r>
              <a:rPr lang="en-US" b="1" dirty="0" smtClean="0"/>
              <a:t>)</a:t>
            </a:r>
          </a:p>
          <a:p>
            <a:r>
              <a:rPr lang="en-US" b="1" dirty="0" smtClean="0"/>
              <a:t>exceeded 1 cm.</a:t>
            </a:r>
          </a:p>
          <a:p>
            <a:endParaRPr lang="en-US" b="1" dirty="0" smtClean="0"/>
          </a:p>
          <a:p>
            <a:r>
              <a:rPr lang="en-US" b="1" dirty="0" smtClean="0"/>
              <a:t>CORS went “bad” at 2 ½ years</a:t>
            </a:r>
          </a:p>
          <a:p>
            <a:r>
              <a:rPr lang="en-US" b="1" dirty="0" smtClean="0"/>
              <a:t>after last known discontinuity</a:t>
            </a:r>
            <a:endParaRPr lang="en-US" b="1" dirty="0"/>
          </a:p>
        </p:txBody>
      </p:sp>
    </p:spTree>
    <p:extLst>
      <p:ext uri="{BB962C8B-B14F-4D97-AF65-F5344CB8AC3E}">
        <p14:creationId xmlns:p14="http://schemas.microsoft.com/office/powerpoint/2010/main" val="307940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Disagreement…</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109</a:t>
            </a:fld>
            <a:endParaRPr lang="en-US"/>
          </a:p>
        </p:txBody>
      </p:sp>
      <p:pic>
        <p:nvPicPr>
          <p:cNvPr id="11" name="Content Placeholder 10"/>
          <p:cNvPicPr>
            <a:picLocks noGrp="1" noChangeAspect="1"/>
          </p:cNvPicPr>
          <p:nvPr>
            <p:ph idx="1"/>
          </p:nvPr>
        </p:nvPicPr>
        <p:blipFill rotWithShape="1">
          <a:blip r:embed="rId3"/>
          <a:srcRect b="12873"/>
          <a:stretch/>
        </p:blipFill>
        <p:spPr>
          <a:xfrm>
            <a:off x="1981201" y="1161660"/>
            <a:ext cx="8136507" cy="5194693"/>
          </a:xfrm>
          <a:prstGeom prst="rect">
            <a:avLst/>
          </a:prstGeom>
        </p:spPr>
      </p:pic>
      <p:cxnSp>
        <p:nvCxnSpPr>
          <p:cNvPr id="12" name="Straight Connector 11"/>
          <p:cNvCxnSpPr/>
          <p:nvPr/>
        </p:nvCxnSpPr>
        <p:spPr>
          <a:xfrm>
            <a:off x="4892682" y="3877939"/>
            <a:ext cx="0" cy="451691"/>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978980" y="3877938"/>
            <a:ext cx="0" cy="451691"/>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a:off x="4928212" y="4351663"/>
            <a:ext cx="385590" cy="293728"/>
          </a:xfrm>
          <a:custGeom>
            <a:avLst/>
            <a:gdLst>
              <a:gd name="connsiteX0" fmla="*/ 0 w 385590"/>
              <a:gd name="connsiteY0" fmla="*/ 0 h 293728"/>
              <a:gd name="connsiteX1" fmla="*/ 66101 w 385590"/>
              <a:gd name="connsiteY1" fmla="*/ 264405 h 293728"/>
              <a:gd name="connsiteX2" fmla="*/ 385590 w 385590"/>
              <a:gd name="connsiteY2" fmla="*/ 275422 h 293728"/>
            </a:gdLst>
            <a:ahLst/>
            <a:cxnLst>
              <a:cxn ang="0">
                <a:pos x="connsiteX0" y="connsiteY0"/>
              </a:cxn>
              <a:cxn ang="0">
                <a:pos x="connsiteX1" y="connsiteY1"/>
              </a:cxn>
              <a:cxn ang="0">
                <a:pos x="connsiteX2" y="connsiteY2"/>
              </a:cxn>
            </a:cxnLst>
            <a:rect l="l" t="t" r="r" b="b"/>
            <a:pathLst>
              <a:path w="385590" h="293728">
                <a:moveTo>
                  <a:pt x="0" y="0"/>
                </a:moveTo>
                <a:cubicBezTo>
                  <a:pt x="918" y="109250"/>
                  <a:pt x="1836" y="218501"/>
                  <a:pt x="66101" y="264405"/>
                </a:cubicBezTo>
                <a:cubicBezTo>
                  <a:pt x="130366" y="310309"/>
                  <a:pt x="257978" y="292865"/>
                  <a:pt x="385590" y="275422"/>
                </a:cubicBezTo>
              </a:path>
            </a:pathLst>
          </a:custGeom>
          <a:noFill/>
          <a:ln>
            <a:solidFill>
              <a:srgbClr val="FF0000"/>
            </a:solidFill>
            <a:head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313803" y="4322225"/>
            <a:ext cx="4878259" cy="1754326"/>
          </a:xfrm>
          <a:prstGeom prst="rect">
            <a:avLst/>
          </a:prstGeom>
          <a:solidFill>
            <a:schemeClr val="bg1"/>
          </a:solidFill>
        </p:spPr>
        <p:txBody>
          <a:bodyPr wrap="none" rtlCol="0">
            <a:spAutoFit/>
          </a:bodyPr>
          <a:lstStyle/>
          <a:p>
            <a:r>
              <a:rPr lang="en-US" b="1" dirty="0" smtClean="0"/>
              <a:t>14 days in a row, the absolute average</a:t>
            </a:r>
          </a:p>
          <a:p>
            <a:r>
              <a:rPr lang="en-US" b="1" dirty="0" smtClean="0"/>
              <a:t>disagreement (looking back </a:t>
            </a:r>
            <a:r>
              <a:rPr lang="en-US" b="1" i="1" u="sng" dirty="0" smtClean="0">
                <a:solidFill>
                  <a:srgbClr val="FF0000"/>
                </a:solidFill>
              </a:rPr>
              <a:t>just 6 months</a:t>
            </a:r>
            <a:r>
              <a:rPr lang="en-US" b="1" dirty="0" smtClean="0"/>
              <a:t>)</a:t>
            </a:r>
          </a:p>
          <a:p>
            <a:r>
              <a:rPr lang="en-US" b="1" dirty="0" smtClean="0"/>
              <a:t>exceeded 1 cm.</a:t>
            </a:r>
          </a:p>
          <a:p>
            <a:endParaRPr lang="en-US" b="1" dirty="0" smtClean="0"/>
          </a:p>
          <a:p>
            <a:r>
              <a:rPr lang="en-US" b="1" dirty="0" smtClean="0"/>
              <a:t>CORS went “bad” at 1 ½ years</a:t>
            </a:r>
          </a:p>
          <a:p>
            <a:r>
              <a:rPr lang="en-US" b="1" dirty="0" smtClean="0"/>
              <a:t>after last known discontinuity</a:t>
            </a:r>
            <a:endParaRPr lang="en-US" b="1" dirty="0"/>
          </a:p>
        </p:txBody>
      </p:sp>
      <p:cxnSp>
        <p:nvCxnSpPr>
          <p:cNvPr id="20" name="Straight Connector 19"/>
          <p:cNvCxnSpPr/>
          <p:nvPr/>
        </p:nvCxnSpPr>
        <p:spPr>
          <a:xfrm flipH="1">
            <a:off x="2846025" y="4087259"/>
            <a:ext cx="6367749" cy="1101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816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The preeminence of ITRF</a:t>
            </a:r>
          </a:p>
        </p:txBody>
      </p:sp>
      <p:sp>
        <p:nvSpPr>
          <p:cNvPr id="13" name="Content Placeholder 2"/>
          <p:cNvSpPr txBox="1">
            <a:spLocks/>
          </p:cNvSpPr>
          <p:nvPr/>
        </p:nvSpPr>
        <p:spPr bwMode="gray">
          <a:xfrm>
            <a:off x="5867400" y="1417638"/>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sz="2000" kern="0" dirty="0" smtClean="0">
                <a:latin typeface="Gill Sans MT" panose="020B0502020104020203" pitchFamily="34" charset="0"/>
              </a:rPr>
              <a:t>The </a:t>
            </a:r>
            <a:r>
              <a:rPr lang="en-US" sz="2000" kern="0" dirty="0">
                <a:latin typeface="Gill Sans MT" panose="020B0502020104020203" pitchFamily="34" charset="0"/>
              </a:rPr>
              <a:t>North American Terrestrial Reference Frame of 2022 </a:t>
            </a:r>
          </a:p>
          <a:p>
            <a:pPr marL="0" indent="0">
              <a:buNone/>
              <a:defRPr/>
            </a:pPr>
            <a:r>
              <a:rPr lang="en-US" sz="2000" kern="0" dirty="0">
                <a:latin typeface="Gill Sans MT" panose="020B0502020104020203" pitchFamily="34" charset="0"/>
              </a:rPr>
              <a:t>	(NATRF2022)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Caribbean Terrestrial Reference Frame of 2022 </a:t>
            </a:r>
          </a:p>
          <a:p>
            <a:pPr marL="0" indent="0">
              <a:buNone/>
              <a:defRPr/>
            </a:pPr>
            <a:r>
              <a:rPr lang="en-US" sz="2000" kern="0" dirty="0">
                <a:latin typeface="Gill Sans MT" panose="020B0502020104020203" pitchFamily="34" charset="0"/>
              </a:rPr>
              <a:t>	(CATRF2022)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Pacific Terrestrial Reference Frame of 2022 </a:t>
            </a:r>
          </a:p>
          <a:p>
            <a:pPr marL="0" indent="0">
              <a:buNone/>
              <a:defRPr/>
            </a:pPr>
            <a:r>
              <a:rPr lang="en-US" sz="2000" kern="0" dirty="0">
                <a:latin typeface="Gill Sans MT" panose="020B0502020104020203" pitchFamily="34" charset="0"/>
              </a:rPr>
              <a:t>	(PATRF2022)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Mariana Terrestrial Reference Frame of 2022 </a:t>
            </a:r>
          </a:p>
          <a:p>
            <a:pPr marL="0" indent="0">
              <a:buNone/>
              <a:defRPr/>
            </a:pPr>
            <a:r>
              <a:rPr lang="en-US" sz="2000" kern="0" dirty="0">
                <a:latin typeface="Gill Sans MT" panose="020B0502020104020203" pitchFamily="34" charset="0"/>
              </a:rPr>
              <a:t>	(MATRF2022</a:t>
            </a:r>
            <a:r>
              <a:rPr lang="en-US" kern="0" dirty="0">
                <a:latin typeface="Gill Sans MT" panose="020B0502020104020203" pitchFamily="34" charset="0"/>
              </a:rPr>
              <a:t>)</a:t>
            </a:r>
          </a:p>
          <a:p>
            <a:pPr lvl="1">
              <a:defRPr/>
            </a:pPr>
            <a:endParaRPr lang="en-US" sz="2400" kern="0" dirty="0"/>
          </a:p>
          <a:p>
            <a:pPr marL="0" indent="0">
              <a:buNone/>
              <a:defRPr/>
            </a:pPr>
            <a:endParaRPr lang="en-US" b="1" kern="0" dirty="0">
              <a:solidFill>
                <a:srgbClr val="FF0000"/>
              </a:solidFill>
            </a:endParaRPr>
          </a:p>
        </p:txBody>
      </p:sp>
      <p:sp>
        <p:nvSpPr>
          <p:cNvPr id="2" name="Date Placeholder 1"/>
          <p:cNvSpPr>
            <a:spLocks noGrp="1"/>
          </p:cNvSpPr>
          <p:nvPr>
            <p:ph type="dt" sz="half" idx="10"/>
          </p:nvPr>
        </p:nvSpPr>
        <p:spPr/>
        <p:txBody>
          <a:bodyPr/>
          <a:lstStyle/>
          <a:p>
            <a:pPr>
              <a:defRPr/>
            </a:pPr>
            <a:r>
              <a:rPr lang="en-US" altLang="en-US" smtClean="0"/>
              <a:t>August 6, 2019</a:t>
            </a:r>
            <a:endParaRPr lang="en-US" altLang="en-US" dirty="0"/>
          </a:p>
        </p:txBody>
      </p:sp>
      <p:sp>
        <p:nvSpPr>
          <p:cNvPr id="3" name="Footer Placeholder 2"/>
          <p:cNvSpPr>
            <a:spLocks noGrp="1"/>
          </p:cNvSpPr>
          <p:nvPr>
            <p:ph type="ftr" sz="quarter" idx="11"/>
          </p:nvPr>
        </p:nvSpPr>
        <p:spPr/>
        <p:txBody>
          <a:bodyPr/>
          <a:lstStyle/>
          <a:p>
            <a:pPr>
              <a:defRPr/>
            </a:pPr>
            <a:r>
              <a:rPr lang="en-US" smtClean="0"/>
              <a:t>SaGES 2019</a:t>
            </a:r>
            <a:endParaRPr lang="en-US"/>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11</a:t>
            </a:fld>
            <a:endParaRPr lang="en-US"/>
          </a:p>
        </p:txBody>
      </p:sp>
      <p:sp>
        <p:nvSpPr>
          <p:cNvPr id="8" name="TextBox 7"/>
          <p:cNvSpPr txBox="1"/>
          <p:nvPr/>
        </p:nvSpPr>
        <p:spPr>
          <a:xfrm>
            <a:off x="2822447" y="1446869"/>
            <a:ext cx="2275633" cy="923330"/>
          </a:xfrm>
          <a:prstGeom prst="rect">
            <a:avLst/>
          </a:prstGeom>
          <a:noFill/>
          <a:ln>
            <a:solidFill>
              <a:schemeClr val="tx1"/>
            </a:solidFill>
          </a:ln>
        </p:spPr>
        <p:txBody>
          <a:bodyPr wrap="square" rtlCol="0">
            <a:spAutoFit/>
          </a:bodyPr>
          <a:lstStyle/>
          <a:p>
            <a:r>
              <a:rPr lang="en-US" dirty="0" smtClean="0"/>
              <a:t>Rotation of the </a:t>
            </a:r>
          </a:p>
          <a:p>
            <a:r>
              <a:rPr lang="en-US" dirty="0" smtClean="0"/>
              <a:t>North American Plate</a:t>
            </a:r>
          </a:p>
        </p:txBody>
      </p:sp>
      <p:sp>
        <p:nvSpPr>
          <p:cNvPr id="14" name="TextBox 13"/>
          <p:cNvSpPr txBox="1"/>
          <p:nvPr/>
        </p:nvSpPr>
        <p:spPr>
          <a:xfrm>
            <a:off x="2822447" y="2579271"/>
            <a:ext cx="1909028" cy="646331"/>
          </a:xfrm>
          <a:prstGeom prst="rect">
            <a:avLst/>
          </a:prstGeom>
          <a:noFill/>
          <a:ln>
            <a:solidFill>
              <a:schemeClr val="tx1"/>
            </a:solidFill>
          </a:ln>
        </p:spPr>
        <p:txBody>
          <a:bodyPr wrap="square" rtlCol="0">
            <a:spAutoFit/>
          </a:bodyPr>
          <a:lstStyle/>
          <a:p>
            <a:r>
              <a:rPr lang="en-US" dirty="0" smtClean="0"/>
              <a:t>Rotation of the </a:t>
            </a:r>
          </a:p>
          <a:p>
            <a:r>
              <a:rPr lang="en-US" dirty="0" smtClean="0"/>
              <a:t>Caribbean Plate</a:t>
            </a:r>
          </a:p>
        </p:txBody>
      </p:sp>
      <p:sp>
        <p:nvSpPr>
          <p:cNvPr id="15" name="TextBox 14"/>
          <p:cNvSpPr txBox="1"/>
          <p:nvPr/>
        </p:nvSpPr>
        <p:spPr>
          <a:xfrm>
            <a:off x="2822447" y="3725511"/>
            <a:ext cx="1666034" cy="646331"/>
          </a:xfrm>
          <a:prstGeom prst="rect">
            <a:avLst/>
          </a:prstGeom>
          <a:noFill/>
          <a:ln>
            <a:solidFill>
              <a:schemeClr val="tx1"/>
            </a:solidFill>
          </a:ln>
        </p:spPr>
        <p:txBody>
          <a:bodyPr wrap="none" rtlCol="0">
            <a:spAutoFit/>
          </a:bodyPr>
          <a:lstStyle/>
          <a:p>
            <a:r>
              <a:rPr lang="en-US" dirty="0" smtClean="0"/>
              <a:t>Rotation of the </a:t>
            </a:r>
          </a:p>
          <a:p>
            <a:r>
              <a:rPr lang="en-US" dirty="0" smtClean="0"/>
              <a:t>Pacific Plate</a:t>
            </a:r>
          </a:p>
        </p:txBody>
      </p:sp>
      <p:sp>
        <p:nvSpPr>
          <p:cNvPr id="16" name="TextBox 15"/>
          <p:cNvSpPr txBox="1"/>
          <p:nvPr/>
        </p:nvSpPr>
        <p:spPr>
          <a:xfrm>
            <a:off x="2822447" y="4856928"/>
            <a:ext cx="1666034" cy="646331"/>
          </a:xfrm>
          <a:prstGeom prst="rect">
            <a:avLst/>
          </a:prstGeom>
          <a:noFill/>
          <a:ln>
            <a:solidFill>
              <a:schemeClr val="tx1"/>
            </a:solidFill>
          </a:ln>
        </p:spPr>
        <p:txBody>
          <a:bodyPr wrap="none" rtlCol="0">
            <a:spAutoFit/>
          </a:bodyPr>
          <a:lstStyle/>
          <a:p>
            <a:r>
              <a:rPr lang="en-US" dirty="0" smtClean="0"/>
              <a:t>Rotation of the </a:t>
            </a:r>
          </a:p>
          <a:p>
            <a:r>
              <a:rPr lang="en-US" dirty="0" smtClean="0"/>
              <a:t>Mariana Plate</a:t>
            </a:r>
          </a:p>
        </p:txBody>
      </p:sp>
      <p:sp>
        <p:nvSpPr>
          <p:cNvPr id="18" name="Content Placeholder 2"/>
          <p:cNvSpPr txBox="1">
            <a:spLocks/>
          </p:cNvSpPr>
          <p:nvPr/>
        </p:nvSpPr>
        <p:spPr bwMode="gray">
          <a:xfrm>
            <a:off x="333639" y="3225602"/>
            <a:ext cx="1456660" cy="44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85000" lnSpcReduction="2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lnSpc>
                <a:spcPct val="120000"/>
              </a:lnSpc>
              <a:spcBef>
                <a:spcPts val="0"/>
              </a:spcBef>
              <a:buNone/>
              <a:defRPr/>
            </a:pPr>
            <a:r>
              <a:rPr lang="en-US" sz="3400" kern="0" dirty="0" smtClean="0">
                <a:latin typeface="Gill Sans MT" panose="020B0502020104020203" pitchFamily="34" charset="0"/>
              </a:rPr>
              <a:t>ITRF2014</a:t>
            </a:r>
            <a:endParaRPr lang="en-US" sz="3400" kern="0" dirty="0">
              <a:latin typeface="Gill Sans MT" panose="020B0502020104020203" pitchFamily="34" charset="0"/>
            </a:endParaRPr>
          </a:p>
        </p:txBody>
      </p:sp>
      <p:sp>
        <p:nvSpPr>
          <p:cNvPr id="7" name="Rounded Rectangle 6"/>
          <p:cNvSpPr/>
          <p:nvPr/>
        </p:nvSpPr>
        <p:spPr>
          <a:xfrm>
            <a:off x="2518628" y="1213831"/>
            <a:ext cx="2739172" cy="4745254"/>
          </a:xfrm>
          <a:prstGeom prst="roundRect">
            <a:avLst/>
          </a:prstGeom>
          <a:noFill/>
          <a:ln w="635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204155" y="5912438"/>
            <a:ext cx="1284326" cy="461665"/>
          </a:xfrm>
          <a:prstGeom prst="rect">
            <a:avLst/>
          </a:prstGeom>
          <a:noFill/>
        </p:spPr>
        <p:txBody>
          <a:bodyPr wrap="none" rtlCol="0">
            <a:spAutoFit/>
          </a:bodyPr>
          <a:lstStyle/>
          <a:p>
            <a:r>
              <a:rPr lang="en-US" sz="2400" b="1" dirty="0" smtClean="0">
                <a:solidFill>
                  <a:srgbClr val="7030A0"/>
                </a:solidFill>
              </a:rPr>
              <a:t>EPP2022</a:t>
            </a:r>
            <a:endParaRPr lang="en-US" sz="2400" b="1" dirty="0">
              <a:solidFill>
                <a:srgbClr val="7030A0"/>
              </a:solidFill>
            </a:endParaRPr>
          </a:p>
        </p:txBody>
      </p:sp>
      <p:cxnSp>
        <p:nvCxnSpPr>
          <p:cNvPr id="11" name="Elbow Connector 10"/>
          <p:cNvCxnSpPr>
            <a:stCxn id="18" idx="0"/>
            <a:endCxn id="8" idx="1"/>
          </p:cNvCxnSpPr>
          <p:nvPr/>
        </p:nvCxnSpPr>
        <p:spPr>
          <a:xfrm rot="5400000" flipH="1" flipV="1">
            <a:off x="1214425" y="1617580"/>
            <a:ext cx="1455567" cy="176047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Elbow Connector 21"/>
          <p:cNvCxnSpPr>
            <a:endCxn id="14" idx="1"/>
          </p:cNvCxnSpPr>
          <p:nvPr/>
        </p:nvCxnSpPr>
        <p:spPr>
          <a:xfrm flipV="1">
            <a:off x="1884307" y="2902437"/>
            <a:ext cx="938140" cy="44391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8" idx="2"/>
            <a:endCxn id="16" idx="1"/>
          </p:cNvCxnSpPr>
          <p:nvPr/>
        </p:nvCxnSpPr>
        <p:spPr>
          <a:xfrm rot="16200000" flipH="1">
            <a:off x="1186920" y="3544566"/>
            <a:ext cx="1510577" cy="176047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p:cNvCxnSpPr>
            <a:endCxn id="15" idx="1"/>
          </p:cNvCxnSpPr>
          <p:nvPr/>
        </p:nvCxnSpPr>
        <p:spPr>
          <a:xfrm>
            <a:off x="1884307" y="3498751"/>
            <a:ext cx="938140" cy="549926"/>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559" name="Straight Arrow Connector 23558"/>
          <p:cNvCxnSpPr/>
          <p:nvPr/>
        </p:nvCxnSpPr>
        <p:spPr>
          <a:xfrm>
            <a:off x="5098080" y="1770035"/>
            <a:ext cx="6753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4" idx="3"/>
          </p:cNvCxnSpPr>
          <p:nvPr/>
        </p:nvCxnSpPr>
        <p:spPr>
          <a:xfrm flipV="1">
            <a:off x="4731475" y="2894443"/>
            <a:ext cx="1041917" cy="79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5" idx="3"/>
          </p:cNvCxnSpPr>
          <p:nvPr/>
        </p:nvCxnSpPr>
        <p:spPr>
          <a:xfrm flipV="1">
            <a:off x="4488481" y="4045437"/>
            <a:ext cx="1284911" cy="3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4474875" y="5180094"/>
            <a:ext cx="1284911" cy="3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5098081" y="5826660"/>
            <a:ext cx="3432927" cy="584775"/>
          </a:xfrm>
          <a:prstGeom prst="rect">
            <a:avLst/>
          </a:prstGeom>
          <a:noFill/>
        </p:spPr>
        <p:txBody>
          <a:bodyPr wrap="none" rtlCol="0">
            <a:spAutoFit/>
          </a:bodyPr>
          <a:lstStyle/>
          <a:p>
            <a:r>
              <a:rPr lang="en-US" sz="1600" b="1" dirty="0" smtClean="0">
                <a:solidFill>
                  <a:srgbClr val="7030A0"/>
                </a:solidFill>
              </a:rPr>
              <a:t>EPP for “Euler Pole Parameters”</a:t>
            </a:r>
          </a:p>
          <a:p>
            <a:r>
              <a:rPr lang="en-US" sz="1600" b="1" dirty="0" smtClean="0">
                <a:solidFill>
                  <a:srgbClr val="7030A0"/>
                </a:solidFill>
              </a:rPr>
              <a:t>(a way of describing a plate’s rotation)</a:t>
            </a:r>
            <a:endParaRPr lang="en-US" sz="1600" b="1" dirty="0">
              <a:solidFill>
                <a:srgbClr val="7030A0"/>
              </a:solidFill>
            </a:endParaRPr>
          </a:p>
        </p:txBody>
      </p:sp>
    </p:spTree>
    <p:extLst>
      <p:ext uri="{BB962C8B-B14F-4D97-AF65-F5344CB8AC3E}">
        <p14:creationId xmlns:p14="http://schemas.microsoft.com/office/powerpoint/2010/main" val="21000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7" grpId="0" animBg="1"/>
      <p:bldP spid="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Shift and Drift</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August 6, 2019</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SaGES 2019</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12</a:t>
            </a:fld>
            <a:endParaRPr lang="en-US">
              <a:latin typeface="Calibri"/>
            </a:endParaRPr>
          </a:p>
        </p:txBody>
      </p:sp>
    </p:spTree>
    <p:extLst>
      <p:ext uri="{BB962C8B-B14F-4D97-AF65-F5344CB8AC3E}">
        <p14:creationId xmlns:p14="http://schemas.microsoft.com/office/powerpoint/2010/main" val="217989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a:t>
            </a:r>
            <a:endParaRPr lang="en-US" dirty="0"/>
          </a:p>
        </p:txBody>
      </p:sp>
      <p:sp>
        <p:nvSpPr>
          <p:cNvPr id="3" name="Content Placeholder 2"/>
          <p:cNvSpPr>
            <a:spLocks noGrp="1"/>
          </p:cNvSpPr>
          <p:nvPr>
            <p:ph idx="1"/>
          </p:nvPr>
        </p:nvSpPr>
        <p:spPr>
          <a:xfrm>
            <a:off x="609600" y="1600203"/>
            <a:ext cx="10972800" cy="4756150"/>
          </a:xfrm>
        </p:spPr>
        <p:txBody>
          <a:bodyPr/>
          <a:lstStyle/>
          <a:p>
            <a:r>
              <a:rPr lang="en-US" u="sng" dirty="0" smtClean="0"/>
              <a:t>One of the two </a:t>
            </a:r>
            <a:r>
              <a:rPr lang="en-US" dirty="0" smtClean="0"/>
              <a:t>major changes you’ll see in 2022 is a </a:t>
            </a:r>
            <a:r>
              <a:rPr lang="en-US" b="1" i="1" u="sng" dirty="0" smtClean="0">
                <a:solidFill>
                  <a:srgbClr val="FF0000"/>
                </a:solidFill>
              </a:rPr>
              <a:t>shift</a:t>
            </a:r>
            <a:r>
              <a:rPr lang="en-US" dirty="0" smtClean="0"/>
              <a:t> in coordinates</a:t>
            </a:r>
          </a:p>
          <a:p>
            <a:pPr lvl="1"/>
            <a:r>
              <a:rPr lang="en-US" u="sng" dirty="0" smtClean="0"/>
              <a:t>Latitude</a:t>
            </a:r>
            <a:r>
              <a:rPr lang="en-US" dirty="0" smtClean="0"/>
              <a:t>, </a:t>
            </a:r>
            <a:r>
              <a:rPr lang="en-US" u="sng" dirty="0" smtClean="0"/>
              <a:t>Longitude</a:t>
            </a:r>
            <a:r>
              <a:rPr lang="en-US" dirty="0" smtClean="0"/>
              <a:t>, </a:t>
            </a:r>
            <a:r>
              <a:rPr lang="en-US" u="sng" dirty="0" smtClean="0"/>
              <a:t>Ellipsoid Height</a:t>
            </a:r>
            <a:r>
              <a:rPr lang="en-US" dirty="0" smtClean="0"/>
              <a:t>:  -2 to +4 meters</a:t>
            </a:r>
          </a:p>
          <a:p>
            <a:pPr lvl="2"/>
            <a:r>
              <a:rPr lang="en-US" dirty="0" smtClean="0"/>
              <a:t>Non-</a:t>
            </a:r>
            <a:r>
              <a:rPr lang="en-US" dirty="0" err="1" smtClean="0"/>
              <a:t>geocentricity</a:t>
            </a:r>
            <a:r>
              <a:rPr lang="en-US" dirty="0" smtClean="0"/>
              <a:t> of NAD 83</a:t>
            </a:r>
          </a:p>
          <a:p>
            <a:pPr lvl="1"/>
            <a:r>
              <a:rPr lang="en-US" u="sng" dirty="0" smtClean="0"/>
              <a:t>Orthometric Height</a:t>
            </a:r>
            <a:r>
              <a:rPr lang="en-US" dirty="0" smtClean="0"/>
              <a:t>:  -0.5 to +2.0 meters</a:t>
            </a:r>
          </a:p>
          <a:p>
            <a:pPr lvl="2"/>
            <a:r>
              <a:rPr lang="en-US" dirty="0" smtClean="0"/>
              <a:t>Bias and tilt in NAVD 88</a:t>
            </a:r>
          </a:p>
          <a:p>
            <a:pPr lvl="1"/>
            <a:r>
              <a:rPr lang="en-US" dirty="0" smtClean="0"/>
              <a:t>Other shifts will occur in non-CONUS, non-Alaska regions of the USA</a:t>
            </a:r>
          </a:p>
          <a:p>
            <a:pPr lvl="1"/>
            <a:r>
              <a:rPr lang="en-US" dirty="0" smtClean="0"/>
              <a:t>There will be outliers!  </a:t>
            </a:r>
          </a:p>
          <a:p>
            <a:pPr lvl="2"/>
            <a:r>
              <a:rPr lang="en-US" dirty="0" smtClean="0"/>
              <a:t>“Old” </a:t>
            </a:r>
            <a:r>
              <a:rPr lang="en-US" dirty="0" err="1" smtClean="0"/>
              <a:t>unsurveyed</a:t>
            </a:r>
            <a:r>
              <a:rPr lang="en-US" dirty="0" smtClean="0"/>
              <a:t> points might be off by meters if they’ve moved!</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13</a:t>
            </a:fld>
            <a:endParaRPr lang="en-US"/>
          </a:p>
        </p:txBody>
      </p:sp>
    </p:spTree>
    <p:extLst>
      <p:ext uri="{BB962C8B-B14F-4D97-AF65-F5344CB8AC3E}">
        <p14:creationId xmlns:p14="http://schemas.microsoft.com/office/powerpoint/2010/main" val="225187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5775"/>
            <a:ext cx="8229600" cy="1143000"/>
          </a:xfrm>
        </p:spPr>
        <p:txBody>
          <a:bodyPr/>
          <a:lstStyle/>
          <a:p>
            <a:r>
              <a:rPr lang="en-US" sz="4000" dirty="0"/>
              <a:t>NAD 83(2011) epoch 2010.0 to</a:t>
            </a:r>
            <a:br>
              <a:rPr lang="en-US" sz="4000" dirty="0"/>
            </a:br>
            <a:r>
              <a:rPr lang="en-US" sz="4000" dirty="0"/>
              <a:t>NATRF2022 epoch </a:t>
            </a:r>
            <a:r>
              <a:rPr lang="en-US" sz="4000" dirty="0" smtClean="0"/>
              <a:t>2020.00 (estimate)</a:t>
            </a:r>
            <a:endParaRPr lang="en-US" sz="4000"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294"/>
          <a:stretch/>
        </p:blipFill>
        <p:spPr>
          <a:xfrm>
            <a:off x="1524001" y="1801091"/>
            <a:ext cx="3619500" cy="2423608"/>
          </a:xfrm>
        </p:spPr>
      </p:pic>
      <p:sp>
        <p:nvSpPr>
          <p:cNvPr id="4" name="Date Placeholder 3"/>
          <p:cNvSpPr>
            <a:spLocks noGrp="1"/>
          </p:cNvSpPr>
          <p:nvPr>
            <p:ph type="dt" sz="half" idx="10"/>
          </p:nvPr>
        </p:nvSpPr>
        <p:spPr/>
        <p:txBody>
          <a:bodyPr/>
          <a:lstStyle/>
          <a:p>
            <a:pPr>
              <a:defRPr/>
            </a:pPr>
            <a:r>
              <a:rPr lang="en-US" altLang="en-US" smtClean="0"/>
              <a:t>August 6, 2019</a:t>
            </a:r>
            <a:endParaRPr lang="en-US" alt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6485"/>
          <a:stretch/>
        </p:blipFill>
        <p:spPr>
          <a:xfrm>
            <a:off x="6949546" y="1801091"/>
            <a:ext cx="3718454" cy="248479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5446"/>
          <a:stretch/>
        </p:blipFill>
        <p:spPr>
          <a:xfrm>
            <a:off x="3971927" y="4613564"/>
            <a:ext cx="2089785" cy="143680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7212"/>
          <a:stretch/>
        </p:blipFill>
        <p:spPr>
          <a:xfrm>
            <a:off x="7754358" y="4627419"/>
            <a:ext cx="2108835" cy="1422821"/>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6358"/>
          <a:stretch/>
        </p:blipFill>
        <p:spPr>
          <a:xfrm>
            <a:off x="1524003" y="4627418"/>
            <a:ext cx="2089607" cy="1422819"/>
          </a:xfrm>
          <a:prstGeom prst="rect">
            <a:avLst/>
          </a:prstGeom>
        </p:spPr>
      </p:pic>
      <p:sp>
        <p:nvSpPr>
          <p:cNvPr id="3" name="Slide Number Placeholder 2"/>
          <p:cNvSpPr>
            <a:spLocks noGrp="1"/>
          </p:cNvSpPr>
          <p:nvPr>
            <p:ph type="sldNum" sz="quarter" idx="12"/>
          </p:nvPr>
        </p:nvSpPr>
        <p:spPr/>
        <p:txBody>
          <a:bodyPr/>
          <a:lstStyle/>
          <a:p>
            <a:pPr>
              <a:defRPr/>
            </a:pPr>
            <a:fld id="{A269A303-B593-45E6-8920-67DA3337AB25}" type="slidenum">
              <a:rPr lang="en-US" altLang="en-US" smtClean="0"/>
              <a:pPr>
                <a:defRPr/>
              </a:pPr>
              <a:t>14</a:t>
            </a:fld>
            <a:endParaRPr lang="en-US" altLang="en-US" dirty="0"/>
          </a:p>
        </p:txBody>
      </p:sp>
    </p:spTree>
    <p:extLst>
      <p:ext uri="{BB962C8B-B14F-4D97-AF65-F5344CB8AC3E}">
        <p14:creationId xmlns:p14="http://schemas.microsoft.com/office/powerpoint/2010/main" val="2861046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NAVD 88 to NAPGD2022 epoch 2020.00 (estimate)</a:t>
            </a:r>
            <a:endParaRPr lang="en-US" sz="3600" dirty="0"/>
          </a:p>
        </p:txBody>
      </p:sp>
      <p:sp>
        <p:nvSpPr>
          <p:cNvPr id="3" name="Date Placeholder 2"/>
          <p:cNvSpPr>
            <a:spLocks noGrp="1"/>
          </p:cNvSpPr>
          <p:nvPr>
            <p:ph type="dt" sz="half" idx="10"/>
          </p:nvPr>
        </p:nvSpPr>
        <p:spPr/>
        <p:txBody>
          <a:bodyPr/>
          <a:lstStyle/>
          <a:p>
            <a:pPr>
              <a:defRPr/>
            </a:pPr>
            <a:r>
              <a:rPr lang="en-US" altLang="en-US" smtClean="0"/>
              <a:t>August 6, 2019</a:t>
            </a:r>
            <a:endParaRPr lang="en-US" altLang="en-US"/>
          </a:p>
        </p:txBody>
      </p:sp>
      <p:sp>
        <p:nvSpPr>
          <p:cNvPr id="4" name="Footer Placeholder 3"/>
          <p:cNvSpPr>
            <a:spLocks noGrp="1"/>
          </p:cNvSpPr>
          <p:nvPr>
            <p:ph type="ftr" sz="quarter" idx="11"/>
          </p:nvPr>
        </p:nvSpPr>
        <p:spPr/>
        <p:txBody>
          <a:bodyPr/>
          <a:lstStyle/>
          <a:p>
            <a:pPr>
              <a:defRPr/>
            </a:pPr>
            <a:r>
              <a:rPr lang="en-US" smtClean="0"/>
              <a:t>SaGES 2019</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15</a:t>
            </a:fld>
            <a:endParaRPr lang="en-US" alt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1699" t="3698" r="10897" b="6523"/>
          <a:stretch/>
        </p:blipFill>
        <p:spPr bwMode="auto">
          <a:xfrm>
            <a:off x="1556427" y="1192148"/>
            <a:ext cx="9079149" cy="50194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1387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Drift</a:t>
            </a:r>
            <a:endParaRPr lang="en-US" dirty="0"/>
          </a:p>
        </p:txBody>
      </p:sp>
      <p:sp>
        <p:nvSpPr>
          <p:cNvPr id="3" name="Content Placeholder 2"/>
          <p:cNvSpPr>
            <a:spLocks noGrp="1"/>
          </p:cNvSpPr>
          <p:nvPr>
            <p:ph idx="1"/>
          </p:nvPr>
        </p:nvSpPr>
        <p:spPr/>
        <p:txBody>
          <a:bodyPr/>
          <a:lstStyle/>
          <a:p>
            <a:r>
              <a:rPr lang="en-US" u="sng" dirty="0" smtClean="0"/>
              <a:t>The second major change</a:t>
            </a:r>
            <a:r>
              <a:rPr lang="en-US" dirty="0" smtClean="0"/>
              <a:t> you’ll see in 2022 is a </a:t>
            </a:r>
            <a:r>
              <a:rPr lang="en-US" b="1" i="1" u="sng" dirty="0" smtClean="0">
                <a:solidFill>
                  <a:srgbClr val="FF0000"/>
                </a:solidFill>
              </a:rPr>
              <a:t>drift</a:t>
            </a:r>
            <a:r>
              <a:rPr lang="en-US" dirty="0" smtClean="0"/>
              <a:t> in coordinates</a:t>
            </a:r>
          </a:p>
          <a:p>
            <a:pPr lvl="1"/>
            <a:r>
              <a:rPr lang="en-US" dirty="0" smtClean="0"/>
              <a:t>Everything in the world moves</a:t>
            </a:r>
          </a:p>
          <a:p>
            <a:pPr lvl="1"/>
            <a:r>
              <a:rPr lang="en-US" dirty="0" smtClean="0"/>
              <a:t>Coordinates will be associated with </a:t>
            </a:r>
            <a:r>
              <a:rPr lang="en-US" u="sng" dirty="0" smtClean="0"/>
              <a:t>the actual date when the data was taken</a:t>
            </a:r>
            <a:r>
              <a:rPr lang="en-US" dirty="0" smtClean="0"/>
              <a:t>!</a:t>
            </a:r>
          </a:p>
          <a:p>
            <a:pPr lvl="1"/>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16</a:t>
            </a:fld>
            <a:endParaRPr lang="en-US"/>
          </a:p>
        </p:txBody>
      </p:sp>
    </p:spTree>
    <p:extLst>
      <p:ext uri="{BB962C8B-B14F-4D97-AF65-F5344CB8AC3E}">
        <p14:creationId xmlns:p14="http://schemas.microsoft.com/office/powerpoint/2010/main" val="111163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wrong question, circa 2022:</a:t>
            </a:r>
            <a:endParaRPr lang="en-US" dirty="0"/>
          </a:p>
        </p:txBody>
      </p:sp>
      <p:sp>
        <p:nvSpPr>
          <p:cNvPr id="3" name="Content Placeholder 2"/>
          <p:cNvSpPr>
            <a:spLocks noGrp="1"/>
          </p:cNvSpPr>
          <p:nvPr>
            <p:ph idx="1"/>
          </p:nvPr>
        </p:nvSpPr>
        <p:spPr>
          <a:xfrm>
            <a:off x="609600" y="1600203"/>
            <a:ext cx="10972800" cy="970981"/>
          </a:xfrm>
        </p:spPr>
        <p:txBody>
          <a:bodyPr/>
          <a:lstStyle/>
          <a:p>
            <a:pPr marL="0" indent="0">
              <a:buNone/>
            </a:pPr>
            <a:r>
              <a:rPr lang="en-US" dirty="0" smtClean="0"/>
              <a:t>“What is the latitude of that point?”</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17</a:t>
            </a:fld>
            <a:endParaRPr lang="en-US"/>
          </a:p>
        </p:txBody>
      </p:sp>
      <p:sp>
        <p:nvSpPr>
          <p:cNvPr id="7" name="Title 1"/>
          <p:cNvSpPr txBox="1">
            <a:spLocks/>
          </p:cNvSpPr>
          <p:nvPr/>
        </p:nvSpPr>
        <p:spPr bwMode="auto">
          <a:xfrm>
            <a:off x="609600" y="30706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The right question, circa 2022:</a:t>
            </a:r>
            <a:endParaRPr lang="en-US" dirty="0"/>
          </a:p>
        </p:txBody>
      </p:sp>
      <p:sp>
        <p:nvSpPr>
          <p:cNvPr id="8" name="Content Placeholder 2"/>
          <p:cNvSpPr txBox="1">
            <a:spLocks/>
          </p:cNvSpPr>
          <p:nvPr/>
        </p:nvSpPr>
        <p:spPr bwMode="auto">
          <a:xfrm>
            <a:off x="609600" y="4396215"/>
            <a:ext cx="10972800" cy="97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“What is the latitude of that point, on some specific date?”</a:t>
            </a:r>
            <a:endParaRPr lang="en-US" dirty="0"/>
          </a:p>
        </p:txBody>
      </p:sp>
    </p:spTree>
    <p:extLst>
      <p:ext uri="{BB962C8B-B14F-4D97-AF65-F5344CB8AC3E}">
        <p14:creationId xmlns:p14="http://schemas.microsoft.com/office/powerpoint/2010/main" val="42116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Drift</a:t>
            </a:r>
            <a:endParaRPr lang="en-US" dirty="0"/>
          </a:p>
        </p:txBody>
      </p:sp>
      <p:sp>
        <p:nvSpPr>
          <p:cNvPr id="3" name="Content Placeholder 2"/>
          <p:cNvSpPr>
            <a:spLocks noGrp="1"/>
          </p:cNvSpPr>
          <p:nvPr>
            <p:ph idx="1"/>
          </p:nvPr>
        </p:nvSpPr>
        <p:spPr/>
        <p:txBody>
          <a:bodyPr/>
          <a:lstStyle/>
          <a:p>
            <a:r>
              <a:rPr lang="en-US" u="sng" dirty="0" smtClean="0"/>
              <a:t>The second major change</a:t>
            </a:r>
            <a:r>
              <a:rPr lang="en-US" dirty="0" smtClean="0"/>
              <a:t> you’ll see in 2022 is a </a:t>
            </a:r>
            <a:r>
              <a:rPr lang="en-US" b="1" i="1" u="sng" dirty="0" smtClean="0">
                <a:solidFill>
                  <a:srgbClr val="FF0000"/>
                </a:solidFill>
              </a:rPr>
              <a:t>drift</a:t>
            </a:r>
            <a:r>
              <a:rPr lang="en-US" dirty="0" smtClean="0"/>
              <a:t> in coordinates</a:t>
            </a:r>
          </a:p>
          <a:p>
            <a:pPr lvl="1"/>
            <a:r>
              <a:rPr lang="en-US" dirty="0" smtClean="0"/>
              <a:t>Everything in the world moves</a:t>
            </a:r>
          </a:p>
          <a:p>
            <a:pPr lvl="1"/>
            <a:r>
              <a:rPr lang="en-US" dirty="0" smtClean="0"/>
              <a:t>Coordinates will be associated with </a:t>
            </a:r>
            <a:r>
              <a:rPr lang="en-US" u="sng" dirty="0" smtClean="0"/>
              <a:t>the actual date when the data was taken</a:t>
            </a:r>
            <a:r>
              <a:rPr lang="en-US" dirty="0" smtClean="0"/>
              <a:t>!</a:t>
            </a:r>
          </a:p>
          <a:p>
            <a:pPr lvl="1"/>
            <a:r>
              <a:rPr lang="en-US" dirty="0" smtClean="0"/>
              <a:t>Velocities at all marks can be estimated</a:t>
            </a:r>
          </a:p>
          <a:p>
            <a:pPr lvl="2"/>
            <a:r>
              <a:rPr lang="en-US" dirty="0" smtClean="0"/>
              <a:t>Using a new tool, called the Intra-Frame Velocity Model (IFVM2022)</a:t>
            </a:r>
          </a:p>
          <a:p>
            <a:pPr lvl="1"/>
            <a:r>
              <a:rPr lang="en-US" dirty="0" smtClean="0"/>
              <a:t>Two things will mitigate the pain of time-dependent coordinates:</a:t>
            </a:r>
          </a:p>
          <a:p>
            <a:pPr lvl="2"/>
            <a:r>
              <a:rPr lang="en-US" dirty="0" smtClean="0"/>
              <a:t>“Plate Fixed” frames</a:t>
            </a:r>
          </a:p>
          <a:p>
            <a:pPr lvl="2"/>
            <a:r>
              <a:rPr lang="en-US" dirty="0" smtClean="0"/>
              <a:t>“Reference Epoch” coordinates</a:t>
            </a:r>
          </a:p>
          <a:p>
            <a:pPr lvl="1"/>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18</a:t>
            </a:fld>
            <a:endParaRPr lang="en-US"/>
          </a:p>
        </p:txBody>
      </p:sp>
    </p:spTree>
    <p:extLst>
      <p:ext uri="{BB962C8B-B14F-4D97-AF65-F5344CB8AC3E}">
        <p14:creationId xmlns:p14="http://schemas.microsoft.com/office/powerpoint/2010/main" val="90655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19</a:t>
            </a:fld>
            <a:endParaRPr lang="en-US"/>
          </a:p>
        </p:txBody>
      </p:sp>
      <p:pic>
        <p:nvPicPr>
          <p:cNvPr id="9" name="Picture 8">
            <a:extLst>
              <a:ext uri="{FF2B5EF4-FFF2-40B4-BE49-F238E27FC236}">
                <a16:creationId xmlns:a16="http://schemas.microsoft.com/office/drawing/2014/main" id="{C1235EEE-24E3-497A-8C0F-872C14BD5DA1}"/>
              </a:ext>
            </a:extLst>
          </p:cNvPr>
          <p:cNvPicPr>
            <a:picLocks noChangeAspect="1"/>
          </p:cNvPicPr>
          <p:nvPr/>
        </p:nvPicPr>
        <p:blipFill>
          <a:blip r:embed="rId2"/>
          <a:stretch>
            <a:fillRect/>
          </a:stretch>
        </p:blipFill>
        <p:spPr>
          <a:xfrm>
            <a:off x="6819360" y="599342"/>
            <a:ext cx="4586663" cy="5205862"/>
          </a:xfrm>
          <a:prstGeom prst="rect">
            <a:avLst/>
          </a:prstGeom>
        </p:spPr>
      </p:pic>
      <p:sp>
        <p:nvSpPr>
          <p:cNvPr id="10" name="Arrow: Circular 9">
            <a:extLst>
              <a:ext uri="{FF2B5EF4-FFF2-40B4-BE49-F238E27FC236}">
                <a16:creationId xmlns:a16="http://schemas.microsoft.com/office/drawing/2014/main" id="{3BD1C4B8-B79B-43BE-8631-45A60E5EBE5A}"/>
              </a:ext>
            </a:extLst>
          </p:cNvPr>
          <p:cNvSpPr/>
          <p:nvPr/>
        </p:nvSpPr>
        <p:spPr>
          <a:xfrm rot="1691144" flipH="1">
            <a:off x="6619617" y="1535355"/>
            <a:ext cx="5993186" cy="5997715"/>
          </a:xfrm>
          <a:prstGeom prst="circularArrow">
            <a:avLst>
              <a:gd name="adj1" fmla="val 641"/>
              <a:gd name="adj2" fmla="val 599331"/>
              <a:gd name="adj3" fmla="val 21306641"/>
              <a:gd name="adj4" fmla="val 1525736"/>
              <a:gd name="adj5" fmla="val 2202"/>
            </a:avLst>
          </a:prstGeom>
          <a:gradFill>
            <a:gsLst>
              <a:gs pos="0">
                <a:schemeClr val="accent1">
                  <a:tint val="100000"/>
                  <a:shade val="100000"/>
                  <a:satMod val="130000"/>
                  <a:alpha val="17000"/>
                </a:schemeClr>
              </a:gs>
              <a:gs pos="100000">
                <a:schemeClr val="accent1">
                  <a:tint val="50000"/>
                  <a:shade val="100000"/>
                  <a:satMod val="350000"/>
                </a:schemeClr>
              </a:gs>
            </a:gsLst>
          </a:gra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9670093" y="4647156"/>
            <a:ext cx="425885" cy="31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9846758" y="5043370"/>
            <a:ext cx="784160" cy="220535"/>
          </a:xfrm>
          <a:custGeom>
            <a:avLst/>
            <a:gdLst>
              <a:gd name="connsiteX0" fmla="*/ 48841 w 784160"/>
              <a:gd name="connsiteY0" fmla="*/ 753 h 220535"/>
              <a:gd name="connsiteX1" fmla="*/ 249629 w 784160"/>
              <a:gd name="connsiteY1" fmla="*/ 3467 h 220535"/>
              <a:gd name="connsiteX2" fmla="*/ 279476 w 784160"/>
              <a:gd name="connsiteY2" fmla="*/ 6180 h 220535"/>
              <a:gd name="connsiteX3" fmla="*/ 303896 w 784160"/>
              <a:gd name="connsiteY3" fmla="*/ 17034 h 220535"/>
              <a:gd name="connsiteX4" fmla="*/ 360876 w 784160"/>
              <a:gd name="connsiteY4" fmla="*/ 25174 h 220535"/>
              <a:gd name="connsiteX5" fmla="*/ 388010 w 784160"/>
              <a:gd name="connsiteY5" fmla="*/ 30600 h 220535"/>
              <a:gd name="connsiteX6" fmla="*/ 425997 w 784160"/>
              <a:gd name="connsiteY6" fmla="*/ 44167 h 220535"/>
              <a:gd name="connsiteX7" fmla="*/ 442277 w 784160"/>
              <a:gd name="connsiteY7" fmla="*/ 46880 h 220535"/>
              <a:gd name="connsiteX8" fmla="*/ 466697 w 784160"/>
              <a:gd name="connsiteY8" fmla="*/ 52307 h 220535"/>
              <a:gd name="connsiteX9" fmla="*/ 482977 w 784160"/>
              <a:gd name="connsiteY9" fmla="*/ 55021 h 220535"/>
              <a:gd name="connsiteX10" fmla="*/ 493831 w 784160"/>
              <a:gd name="connsiteY10" fmla="*/ 57734 h 220535"/>
              <a:gd name="connsiteX11" fmla="*/ 512824 w 784160"/>
              <a:gd name="connsiteY11" fmla="*/ 63161 h 220535"/>
              <a:gd name="connsiteX12" fmla="*/ 561665 w 784160"/>
              <a:gd name="connsiteY12" fmla="*/ 68587 h 220535"/>
              <a:gd name="connsiteX13" fmla="*/ 583371 w 784160"/>
              <a:gd name="connsiteY13" fmla="*/ 71301 h 220535"/>
              <a:gd name="connsiteX14" fmla="*/ 607792 w 784160"/>
              <a:gd name="connsiteY14" fmla="*/ 74014 h 220535"/>
              <a:gd name="connsiteX15" fmla="*/ 640352 w 784160"/>
              <a:gd name="connsiteY15" fmla="*/ 79441 h 220535"/>
              <a:gd name="connsiteX16" fmla="*/ 648492 w 784160"/>
              <a:gd name="connsiteY16" fmla="*/ 82154 h 220535"/>
              <a:gd name="connsiteX17" fmla="*/ 681052 w 784160"/>
              <a:gd name="connsiteY17" fmla="*/ 87581 h 220535"/>
              <a:gd name="connsiteX18" fmla="*/ 746173 w 784160"/>
              <a:gd name="connsiteY18" fmla="*/ 90294 h 220535"/>
              <a:gd name="connsiteX19" fmla="*/ 751599 w 784160"/>
              <a:gd name="connsiteY19" fmla="*/ 106574 h 220535"/>
              <a:gd name="connsiteX20" fmla="*/ 762453 w 784160"/>
              <a:gd name="connsiteY20" fmla="*/ 122854 h 220535"/>
              <a:gd name="connsiteX21" fmla="*/ 767879 w 784160"/>
              <a:gd name="connsiteY21" fmla="*/ 141848 h 220535"/>
              <a:gd name="connsiteX22" fmla="*/ 773306 w 784160"/>
              <a:gd name="connsiteY22" fmla="*/ 149988 h 220535"/>
              <a:gd name="connsiteX23" fmla="*/ 781446 w 784160"/>
              <a:gd name="connsiteY23" fmla="*/ 177121 h 220535"/>
              <a:gd name="connsiteX24" fmla="*/ 784160 w 784160"/>
              <a:gd name="connsiteY24" fmla="*/ 185261 h 220535"/>
              <a:gd name="connsiteX25" fmla="*/ 781446 w 784160"/>
              <a:gd name="connsiteY25" fmla="*/ 198828 h 220535"/>
              <a:gd name="connsiteX26" fmla="*/ 759739 w 784160"/>
              <a:gd name="connsiteY26" fmla="*/ 209682 h 220535"/>
              <a:gd name="connsiteX27" fmla="*/ 751599 w 784160"/>
              <a:gd name="connsiteY27" fmla="*/ 212395 h 220535"/>
              <a:gd name="connsiteX28" fmla="*/ 716326 w 784160"/>
              <a:gd name="connsiteY28" fmla="*/ 215108 h 220535"/>
              <a:gd name="connsiteX29" fmla="*/ 640352 w 784160"/>
              <a:gd name="connsiteY29" fmla="*/ 217822 h 220535"/>
              <a:gd name="connsiteX30" fmla="*/ 599651 w 784160"/>
              <a:gd name="connsiteY30" fmla="*/ 220535 h 220535"/>
              <a:gd name="connsiteX31" fmla="*/ 466697 w 784160"/>
              <a:gd name="connsiteY31" fmla="*/ 217822 h 220535"/>
              <a:gd name="connsiteX32" fmla="*/ 415143 w 784160"/>
              <a:gd name="connsiteY32" fmla="*/ 212395 h 220535"/>
              <a:gd name="connsiteX33" fmla="*/ 388010 w 784160"/>
              <a:gd name="connsiteY33" fmla="*/ 209682 h 220535"/>
              <a:gd name="connsiteX34" fmla="*/ 160088 w 784160"/>
              <a:gd name="connsiteY34" fmla="*/ 201542 h 220535"/>
              <a:gd name="connsiteX35" fmla="*/ 122101 w 784160"/>
              <a:gd name="connsiteY35" fmla="*/ 198828 h 220535"/>
              <a:gd name="connsiteX36" fmla="*/ 94968 w 784160"/>
              <a:gd name="connsiteY36" fmla="*/ 193402 h 220535"/>
              <a:gd name="connsiteX37" fmla="*/ 75974 w 784160"/>
              <a:gd name="connsiteY37" fmla="*/ 185261 h 220535"/>
              <a:gd name="connsiteX38" fmla="*/ 40701 w 784160"/>
              <a:gd name="connsiteY38" fmla="*/ 166268 h 220535"/>
              <a:gd name="connsiteX39" fmla="*/ 29847 w 784160"/>
              <a:gd name="connsiteY39" fmla="*/ 158128 h 220535"/>
              <a:gd name="connsiteX40" fmla="*/ 13567 w 784160"/>
              <a:gd name="connsiteY40" fmla="*/ 133708 h 220535"/>
              <a:gd name="connsiteX41" fmla="*/ 10854 w 784160"/>
              <a:gd name="connsiteY41" fmla="*/ 122854 h 220535"/>
              <a:gd name="connsiteX42" fmla="*/ 5427 w 784160"/>
              <a:gd name="connsiteY42" fmla="*/ 114714 h 220535"/>
              <a:gd name="connsiteX43" fmla="*/ 0 w 784160"/>
              <a:gd name="connsiteY43" fmla="*/ 82154 h 220535"/>
              <a:gd name="connsiteX44" fmla="*/ 2714 w 784160"/>
              <a:gd name="connsiteY44" fmla="*/ 57734 h 220535"/>
              <a:gd name="connsiteX45" fmla="*/ 10854 w 784160"/>
              <a:gd name="connsiteY45" fmla="*/ 49594 h 220535"/>
              <a:gd name="connsiteX46" fmla="*/ 16281 w 784160"/>
              <a:gd name="connsiteY46" fmla="*/ 38740 h 220535"/>
              <a:gd name="connsiteX47" fmla="*/ 35274 w 784160"/>
              <a:gd name="connsiteY47" fmla="*/ 17034 h 220535"/>
              <a:gd name="connsiteX48" fmla="*/ 48841 w 784160"/>
              <a:gd name="connsiteY48" fmla="*/ 753 h 22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84160" h="220535">
                <a:moveTo>
                  <a:pt x="48841" y="753"/>
                </a:moveTo>
                <a:cubicBezTo>
                  <a:pt x="84567" y="-1508"/>
                  <a:pt x="182712" y="1892"/>
                  <a:pt x="249629" y="3467"/>
                </a:cubicBezTo>
                <a:cubicBezTo>
                  <a:pt x="259616" y="3702"/>
                  <a:pt x="269657" y="4339"/>
                  <a:pt x="279476" y="6180"/>
                </a:cubicBezTo>
                <a:cubicBezTo>
                  <a:pt x="304293" y="10833"/>
                  <a:pt x="282463" y="11319"/>
                  <a:pt x="303896" y="17034"/>
                </a:cubicBezTo>
                <a:cubicBezTo>
                  <a:pt x="322931" y="22110"/>
                  <a:pt x="341439" y="23230"/>
                  <a:pt x="360876" y="25174"/>
                </a:cubicBezTo>
                <a:cubicBezTo>
                  <a:pt x="387639" y="34094"/>
                  <a:pt x="338108" y="18125"/>
                  <a:pt x="388010" y="30600"/>
                </a:cubicBezTo>
                <a:cubicBezTo>
                  <a:pt x="415334" y="37431"/>
                  <a:pt x="386756" y="37628"/>
                  <a:pt x="425997" y="44167"/>
                </a:cubicBezTo>
                <a:cubicBezTo>
                  <a:pt x="431424" y="45071"/>
                  <a:pt x="436882" y="45801"/>
                  <a:pt x="442277" y="46880"/>
                </a:cubicBezTo>
                <a:cubicBezTo>
                  <a:pt x="485894" y="55604"/>
                  <a:pt x="414487" y="42814"/>
                  <a:pt x="466697" y="52307"/>
                </a:cubicBezTo>
                <a:cubicBezTo>
                  <a:pt x="472110" y="53291"/>
                  <a:pt x="477582" y="53942"/>
                  <a:pt x="482977" y="55021"/>
                </a:cubicBezTo>
                <a:cubicBezTo>
                  <a:pt x="486634" y="55752"/>
                  <a:pt x="490245" y="56710"/>
                  <a:pt x="493831" y="57734"/>
                </a:cubicBezTo>
                <a:cubicBezTo>
                  <a:pt x="503996" y="60638"/>
                  <a:pt x="501169" y="61042"/>
                  <a:pt x="512824" y="63161"/>
                </a:cubicBezTo>
                <a:cubicBezTo>
                  <a:pt x="531349" y="66529"/>
                  <a:pt x="541628" y="66478"/>
                  <a:pt x="561665" y="68587"/>
                </a:cubicBezTo>
                <a:cubicBezTo>
                  <a:pt x="568917" y="69350"/>
                  <a:pt x="576129" y="70449"/>
                  <a:pt x="583371" y="71301"/>
                </a:cubicBezTo>
                <a:lnTo>
                  <a:pt x="607792" y="74014"/>
                </a:lnTo>
                <a:cubicBezTo>
                  <a:pt x="626875" y="80374"/>
                  <a:pt x="604002" y="73382"/>
                  <a:pt x="640352" y="79441"/>
                </a:cubicBezTo>
                <a:cubicBezTo>
                  <a:pt x="643173" y="79911"/>
                  <a:pt x="645687" y="81593"/>
                  <a:pt x="648492" y="82154"/>
                </a:cubicBezTo>
                <a:cubicBezTo>
                  <a:pt x="659281" y="84312"/>
                  <a:pt x="670087" y="86667"/>
                  <a:pt x="681052" y="87581"/>
                </a:cubicBezTo>
                <a:cubicBezTo>
                  <a:pt x="702703" y="89385"/>
                  <a:pt x="724466" y="89390"/>
                  <a:pt x="746173" y="90294"/>
                </a:cubicBezTo>
                <a:cubicBezTo>
                  <a:pt x="747982" y="95721"/>
                  <a:pt x="748426" y="101815"/>
                  <a:pt x="751599" y="106574"/>
                </a:cubicBezTo>
                <a:lnTo>
                  <a:pt x="762453" y="122854"/>
                </a:lnTo>
                <a:cubicBezTo>
                  <a:pt x="763322" y="126331"/>
                  <a:pt x="765933" y="137956"/>
                  <a:pt x="767879" y="141848"/>
                </a:cubicBezTo>
                <a:cubicBezTo>
                  <a:pt x="769337" y="144765"/>
                  <a:pt x="771497" y="147275"/>
                  <a:pt x="773306" y="149988"/>
                </a:cubicBezTo>
                <a:cubicBezTo>
                  <a:pt x="777405" y="166387"/>
                  <a:pt x="774841" y="157308"/>
                  <a:pt x="781446" y="177121"/>
                </a:cubicBezTo>
                <a:lnTo>
                  <a:pt x="784160" y="185261"/>
                </a:lnTo>
                <a:cubicBezTo>
                  <a:pt x="783255" y="189783"/>
                  <a:pt x="784707" y="195567"/>
                  <a:pt x="781446" y="198828"/>
                </a:cubicBezTo>
                <a:cubicBezTo>
                  <a:pt x="775726" y="204548"/>
                  <a:pt x="767414" y="207124"/>
                  <a:pt x="759739" y="209682"/>
                </a:cubicBezTo>
                <a:cubicBezTo>
                  <a:pt x="757026" y="210586"/>
                  <a:pt x="754437" y="212040"/>
                  <a:pt x="751599" y="212395"/>
                </a:cubicBezTo>
                <a:cubicBezTo>
                  <a:pt x="739898" y="213858"/>
                  <a:pt x="728104" y="214533"/>
                  <a:pt x="716326" y="215108"/>
                </a:cubicBezTo>
                <a:cubicBezTo>
                  <a:pt x="691015" y="216343"/>
                  <a:pt x="665665" y="216645"/>
                  <a:pt x="640352" y="217822"/>
                </a:cubicBezTo>
                <a:cubicBezTo>
                  <a:pt x="626770" y="218454"/>
                  <a:pt x="613218" y="219631"/>
                  <a:pt x="599651" y="220535"/>
                </a:cubicBezTo>
                <a:lnTo>
                  <a:pt x="466697" y="217822"/>
                </a:lnTo>
                <a:cubicBezTo>
                  <a:pt x="449338" y="217243"/>
                  <a:pt x="432347" y="214306"/>
                  <a:pt x="415143" y="212395"/>
                </a:cubicBezTo>
                <a:cubicBezTo>
                  <a:pt x="406109" y="211391"/>
                  <a:pt x="397054" y="210586"/>
                  <a:pt x="388010" y="209682"/>
                </a:cubicBezTo>
                <a:cubicBezTo>
                  <a:pt x="304293" y="181775"/>
                  <a:pt x="383673" y="206403"/>
                  <a:pt x="160088" y="201542"/>
                </a:cubicBezTo>
                <a:cubicBezTo>
                  <a:pt x="147396" y="201266"/>
                  <a:pt x="134763" y="199733"/>
                  <a:pt x="122101" y="198828"/>
                </a:cubicBezTo>
                <a:cubicBezTo>
                  <a:pt x="103707" y="192697"/>
                  <a:pt x="126154" y="199640"/>
                  <a:pt x="94968" y="193402"/>
                </a:cubicBezTo>
                <a:cubicBezTo>
                  <a:pt x="87575" y="191923"/>
                  <a:pt x="82903" y="188411"/>
                  <a:pt x="75974" y="185261"/>
                </a:cubicBezTo>
                <a:cubicBezTo>
                  <a:pt x="51498" y="174136"/>
                  <a:pt x="62227" y="181336"/>
                  <a:pt x="40701" y="166268"/>
                </a:cubicBezTo>
                <a:cubicBezTo>
                  <a:pt x="36996" y="163675"/>
                  <a:pt x="33045" y="161326"/>
                  <a:pt x="29847" y="158128"/>
                </a:cubicBezTo>
                <a:cubicBezTo>
                  <a:pt x="19814" y="148095"/>
                  <a:pt x="19247" y="145067"/>
                  <a:pt x="13567" y="133708"/>
                </a:cubicBezTo>
                <a:cubicBezTo>
                  <a:pt x="12663" y="130090"/>
                  <a:pt x="12323" y="126282"/>
                  <a:pt x="10854" y="122854"/>
                </a:cubicBezTo>
                <a:cubicBezTo>
                  <a:pt x="9569" y="119857"/>
                  <a:pt x="6267" y="117865"/>
                  <a:pt x="5427" y="114714"/>
                </a:cubicBezTo>
                <a:cubicBezTo>
                  <a:pt x="2592" y="104083"/>
                  <a:pt x="0" y="82154"/>
                  <a:pt x="0" y="82154"/>
                </a:cubicBezTo>
                <a:cubicBezTo>
                  <a:pt x="905" y="74014"/>
                  <a:pt x="124" y="65504"/>
                  <a:pt x="2714" y="57734"/>
                </a:cubicBezTo>
                <a:cubicBezTo>
                  <a:pt x="3928" y="54094"/>
                  <a:pt x="8624" y="52716"/>
                  <a:pt x="10854" y="49594"/>
                </a:cubicBezTo>
                <a:cubicBezTo>
                  <a:pt x="13205" y="46302"/>
                  <a:pt x="14200" y="42209"/>
                  <a:pt x="16281" y="38740"/>
                </a:cubicBezTo>
                <a:cubicBezTo>
                  <a:pt x="20578" y="31578"/>
                  <a:pt x="25890" y="20162"/>
                  <a:pt x="35274" y="17034"/>
                </a:cubicBezTo>
                <a:cubicBezTo>
                  <a:pt x="37848" y="16176"/>
                  <a:pt x="13115" y="3014"/>
                  <a:pt x="48841" y="753"/>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10621574" y="5140819"/>
            <a:ext cx="83345" cy="67397"/>
          </a:xfrm>
          <a:custGeom>
            <a:avLst/>
            <a:gdLst>
              <a:gd name="connsiteX0" fmla="*/ 921 w 83345"/>
              <a:gd name="connsiteY0" fmla="*/ 26185 h 67397"/>
              <a:gd name="connsiteX1" fmla="*/ 3496 w 83345"/>
              <a:gd name="connsiteY1" fmla="*/ 46791 h 67397"/>
              <a:gd name="connsiteX2" fmla="*/ 11224 w 83345"/>
              <a:gd name="connsiteY2" fmla="*/ 49367 h 67397"/>
              <a:gd name="connsiteX3" fmla="*/ 24103 w 83345"/>
              <a:gd name="connsiteY3" fmla="*/ 67397 h 67397"/>
              <a:gd name="connsiteX4" fmla="*/ 67891 w 83345"/>
              <a:gd name="connsiteY4" fmla="*/ 64822 h 67397"/>
              <a:gd name="connsiteX5" fmla="*/ 75618 w 83345"/>
              <a:gd name="connsiteY5" fmla="*/ 62246 h 67397"/>
              <a:gd name="connsiteX6" fmla="*/ 83345 w 83345"/>
              <a:gd name="connsiteY6" fmla="*/ 33912 h 67397"/>
              <a:gd name="connsiteX7" fmla="*/ 80770 w 83345"/>
              <a:gd name="connsiteY7" fmla="*/ 8155 h 67397"/>
              <a:gd name="connsiteX8" fmla="*/ 78194 w 83345"/>
              <a:gd name="connsiteY8" fmla="*/ 427 h 67397"/>
              <a:gd name="connsiteX9" fmla="*/ 42133 w 83345"/>
              <a:gd name="connsiteY9" fmla="*/ 3003 h 67397"/>
              <a:gd name="connsiteX10" fmla="*/ 31830 w 83345"/>
              <a:gd name="connsiteY10" fmla="*/ 5579 h 67397"/>
              <a:gd name="connsiteX11" fmla="*/ 16375 w 83345"/>
              <a:gd name="connsiteY11" fmla="*/ 10730 h 67397"/>
              <a:gd name="connsiteX12" fmla="*/ 921 w 83345"/>
              <a:gd name="connsiteY12" fmla="*/ 26185 h 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345" h="67397">
                <a:moveTo>
                  <a:pt x="921" y="26185"/>
                </a:moveTo>
                <a:cubicBezTo>
                  <a:pt x="-1226" y="32195"/>
                  <a:pt x="685" y="40466"/>
                  <a:pt x="3496" y="46791"/>
                </a:cubicBezTo>
                <a:cubicBezTo>
                  <a:pt x="4599" y="49272"/>
                  <a:pt x="9646" y="47157"/>
                  <a:pt x="11224" y="49367"/>
                </a:cubicBezTo>
                <a:cubicBezTo>
                  <a:pt x="26248" y="70402"/>
                  <a:pt x="6716" y="61603"/>
                  <a:pt x="24103" y="67397"/>
                </a:cubicBezTo>
                <a:cubicBezTo>
                  <a:pt x="38699" y="66539"/>
                  <a:pt x="53342" y="66277"/>
                  <a:pt x="67891" y="64822"/>
                </a:cubicBezTo>
                <a:cubicBezTo>
                  <a:pt x="70593" y="64552"/>
                  <a:pt x="74040" y="64455"/>
                  <a:pt x="75618" y="62246"/>
                </a:cubicBezTo>
                <a:cubicBezTo>
                  <a:pt x="79251" y="57160"/>
                  <a:pt x="82046" y="40408"/>
                  <a:pt x="83345" y="33912"/>
                </a:cubicBezTo>
                <a:cubicBezTo>
                  <a:pt x="82487" y="25326"/>
                  <a:pt x="82082" y="16683"/>
                  <a:pt x="80770" y="8155"/>
                </a:cubicBezTo>
                <a:cubicBezTo>
                  <a:pt x="80357" y="5471"/>
                  <a:pt x="80886" y="786"/>
                  <a:pt x="78194" y="427"/>
                </a:cubicBezTo>
                <a:cubicBezTo>
                  <a:pt x="66249" y="-1166"/>
                  <a:pt x="54153" y="2144"/>
                  <a:pt x="42133" y="3003"/>
                </a:cubicBezTo>
                <a:cubicBezTo>
                  <a:pt x="38699" y="3862"/>
                  <a:pt x="35221" y="4562"/>
                  <a:pt x="31830" y="5579"/>
                </a:cubicBezTo>
                <a:cubicBezTo>
                  <a:pt x="26629" y="7139"/>
                  <a:pt x="16375" y="10730"/>
                  <a:pt x="16375" y="10730"/>
                </a:cubicBezTo>
                <a:cubicBezTo>
                  <a:pt x="10159" y="20056"/>
                  <a:pt x="3068" y="20175"/>
                  <a:pt x="921" y="2618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9483217" y="4358987"/>
            <a:ext cx="319870" cy="31987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ontent Placeholder 2"/>
          <p:cNvSpPr>
            <a:spLocks noGrp="1"/>
          </p:cNvSpPr>
          <p:nvPr>
            <p:ph idx="1"/>
          </p:nvPr>
        </p:nvSpPr>
        <p:spPr>
          <a:xfrm>
            <a:off x="1" y="824198"/>
            <a:ext cx="6745358" cy="4756150"/>
          </a:xfrm>
        </p:spPr>
        <p:txBody>
          <a:bodyPr/>
          <a:lstStyle/>
          <a:p>
            <a:r>
              <a:rPr lang="en-US" dirty="0" smtClean="0"/>
              <a:t>Euler Poles and “Plate Fixed”</a:t>
            </a:r>
          </a:p>
          <a:p>
            <a:pPr lvl="1"/>
            <a:r>
              <a:rPr lang="en-US" sz="2000" dirty="0" smtClean="0"/>
              <a:t>In the ITRF, many tectonic plates have one </a:t>
            </a:r>
            <a:r>
              <a:rPr lang="en-US" sz="2000" i="1" dirty="0" smtClean="0"/>
              <a:t>dominant</a:t>
            </a:r>
            <a:r>
              <a:rPr lang="en-US" sz="2000" dirty="0" smtClean="0"/>
              <a:t> motion:  rotation</a:t>
            </a:r>
          </a:p>
          <a:p>
            <a:pPr lvl="2"/>
            <a:r>
              <a:rPr lang="en-US" sz="1600" dirty="0" smtClean="0"/>
              <a:t>Plus plenty of other motions</a:t>
            </a:r>
          </a:p>
          <a:p>
            <a:pPr lvl="1"/>
            <a:r>
              <a:rPr lang="en-US" sz="2000" dirty="0" smtClean="0"/>
              <a:t>The point about which a continent rotates is called its “Euler Pole”</a:t>
            </a:r>
            <a:endParaRPr lang="en-US" sz="2000" i="1" dirty="0" smtClean="0"/>
          </a:p>
          <a:p>
            <a:pPr lvl="1"/>
            <a:r>
              <a:rPr lang="en-US" sz="2000" dirty="0" smtClean="0"/>
              <a:t>In summary:</a:t>
            </a:r>
          </a:p>
          <a:p>
            <a:pPr lvl="2"/>
            <a:r>
              <a:rPr lang="en-US" sz="1600" dirty="0" smtClean="0"/>
              <a:t>Under ITRF</a:t>
            </a:r>
          </a:p>
          <a:p>
            <a:pPr lvl="3"/>
            <a:r>
              <a:rPr lang="en-US" sz="1200" dirty="0" smtClean="0"/>
              <a:t>Frame = constant</a:t>
            </a:r>
          </a:p>
          <a:p>
            <a:pPr lvl="3"/>
            <a:r>
              <a:rPr lang="en-US" sz="1200" dirty="0" smtClean="0"/>
              <a:t>N.A. Plate = rotating</a:t>
            </a:r>
          </a:p>
          <a:p>
            <a:pPr lvl="1"/>
            <a:r>
              <a:rPr lang="en-US" sz="2000" dirty="0" smtClean="0"/>
              <a:t>It is a fairly simple matter to reverse this and define a rotating frame in which the plate is not rotating.</a:t>
            </a:r>
          </a:p>
          <a:p>
            <a:pPr lvl="2"/>
            <a:r>
              <a:rPr lang="en-US" sz="1600" dirty="0" smtClean="0"/>
              <a:t>Under NATRF2022:</a:t>
            </a:r>
          </a:p>
          <a:p>
            <a:pPr lvl="3"/>
            <a:r>
              <a:rPr lang="en-US" sz="1200" dirty="0" smtClean="0"/>
              <a:t>Frame = rotating (relative to ITRF)</a:t>
            </a:r>
          </a:p>
          <a:p>
            <a:pPr lvl="3"/>
            <a:r>
              <a:rPr lang="en-US" sz="1200" dirty="0" smtClean="0"/>
              <a:t>N.A. Plate = constant (relative to NATRF2022 frame)</a:t>
            </a:r>
          </a:p>
          <a:p>
            <a:pPr lvl="1"/>
            <a:r>
              <a:rPr lang="en-US" sz="2000" dirty="0" smtClean="0"/>
              <a:t>We say “NATRF2022” is “fixed” to the N.A. Plate, making it a “plate fixed” frame</a:t>
            </a:r>
          </a:p>
        </p:txBody>
      </p:sp>
    </p:spTree>
    <p:extLst>
      <p:ext uri="{BB962C8B-B14F-4D97-AF65-F5344CB8AC3E}">
        <p14:creationId xmlns:p14="http://schemas.microsoft.com/office/powerpoint/2010/main" val="51373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43200000">
                                      <p:cBhvr>
                                        <p:cTn id="18" dur="2000" fill="hold"/>
                                        <p:tgtEl>
                                          <p:spTgt spid="1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4518"/>
            <a:ext cx="8229600" cy="1143000"/>
          </a:xfrm>
        </p:spPr>
        <p:txBody>
          <a:bodyPr/>
          <a:lstStyle/>
          <a:p>
            <a:r>
              <a:rPr lang="en-US" sz="4000" dirty="0"/>
              <a:t>Outline</a:t>
            </a:r>
          </a:p>
        </p:txBody>
      </p:sp>
      <p:sp>
        <p:nvSpPr>
          <p:cNvPr id="3" name="Content Placeholder 2"/>
          <p:cNvSpPr>
            <a:spLocks noGrp="1"/>
          </p:cNvSpPr>
          <p:nvPr>
            <p:ph idx="1"/>
          </p:nvPr>
        </p:nvSpPr>
        <p:spPr>
          <a:xfrm>
            <a:off x="498764" y="1461428"/>
            <a:ext cx="11240654" cy="4525963"/>
          </a:xfrm>
        </p:spPr>
        <p:txBody>
          <a:bodyPr/>
          <a:lstStyle/>
          <a:p>
            <a:r>
              <a:rPr lang="en-US" sz="2400" dirty="0" smtClean="0"/>
              <a:t>Acknowledgements</a:t>
            </a:r>
          </a:p>
          <a:p>
            <a:r>
              <a:rPr lang="en-US" sz="2400" dirty="0" smtClean="0"/>
              <a:t>BLUF</a:t>
            </a:r>
          </a:p>
          <a:p>
            <a:r>
              <a:rPr lang="en-US" sz="2400" dirty="0" smtClean="0"/>
              <a:t>What I’ll be skipping…</a:t>
            </a:r>
            <a:endParaRPr lang="en-US" sz="2400" dirty="0"/>
          </a:p>
          <a:p>
            <a:r>
              <a:rPr lang="en-US" sz="2400" dirty="0" smtClean="0"/>
              <a:t>Refresher / Shift and Drift</a:t>
            </a:r>
          </a:p>
          <a:p>
            <a:pPr lvl="1"/>
            <a:r>
              <a:rPr lang="en-US" sz="2000" dirty="0"/>
              <a:t>Replace NAD 83</a:t>
            </a:r>
          </a:p>
          <a:p>
            <a:pPr lvl="1"/>
            <a:r>
              <a:rPr lang="en-US" sz="2000" dirty="0"/>
              <a:t>Replace NAVD </a:t>
            </a:r>
            <a:r>
              <a:rPr lang="en-US" sz="2000" dirty="0" smtClean="0"/>
              <a:t>88</a:t>
            </a:r>
          </a:p>
          <a:p>
            <a:r>
              <a:rPr lang="en-US" sz="2400" dirty="0" smtClean="0"/>
              <a:t>EPP2022 and IFVM2022</a:t>
            </a:r>
          </a:p>
          <a:p>
            <a:r>
              <a:rPr lang="en-US" sz="2400" dirty="0"/>
              <a:t>Reference Epoch </a:t>
            </a:r>
            <a:r>
              <a:rPr lang="en-US" sz="2400" dirty="0" smtClean="0"/>
              <a:t>Coordinates from Time-Dependent Coordinates</a:t>
            </a:r>
          </a:p>
          <a:p>
            <a:r>
              <a:rPr lang="en-US" sz="2400" dirty="0" smtClean="0"/>
              <a:t>Terminology</a:t>
            </a:r>
          </a:p>
          <a:p>
            <a:r>
              <a:rPr lang="en-US" sz="2400" dirty="0" smtClean="0"/>
              <a:t>Using the modernized GNSS</a:t>
            </a:r>
          </a:p>
          <a:p>
            <a:r>
              <a:rPr lang="en-US" sz="2400" dirty="0" smtClean="0"/>
              <a:t>Miscellaneous</a:t>
            </a:r>
          </a:p>
        </p:txBody>
      </p:sp>
      <p:sp>
        <p:nvSpPr>
          <p:cNvPr id="4" name="Date Placeholder 3"/>
          <p:cNvSpPr>
            <a:spLocks noGrp="1"/>
          </p:cNvSpPr>
          <p:nvPr>
            <p:ph type="dt" sz="half" idx="10"/>
          </p:nvPr>
        </p:nvSpPr>
        <p:spPr/>
        <p:txBody>
          <a:bodyPr/>
          <a:lstStyle/>
          <a:p>
            <a:pPr>
              <a:defRPr/>
            </a:pPr>
            <a:r>
              <a:rPr lang="en-US" smtClean="0">
                <a:latin typeface="Calibri"/>
              </a:rPr>
              <a:t>August 6, 2019</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SaGES 2019</a:t>
            </a:r>
            <a:endParaRPr lang="en-US" dirty="0">
              <a:latin typeface="Calibri"/>
            </a:endParaRPr>
          </a:p>
        </p:txBody>
      </p:sp>
      <p:sp>
        <p:nvSpPr>
          <p:cNvPr id="6" name="Slide Number Placeholder 5"/>
          <p:cNvSpPr>
            <a:spLocks noGrp="1"/>
          </p:cNvSpPr>
          <p:nvPr>
            <p:ph type="sldNum" sz="quarter" idx="12"/>
          </p:nvPr>
        </p:nvSpPr>
        <p:spPr/>
        <p:txBody>
          <a:bodyPr/>
          <a:lstStyle/>
          <a:p>
            <a:pPr>
              <a:defRPr/>
            </a:pPr>
            <a:fld id="{81083702-E6E1-411B-A9C5-9B25E2FC045E}" type="slidenum">
              <a:rPr lang="en-US">
                <a:latin typeface="Calibri"/>
              </a:rPr>
              <a:pPr>
                <a:defRPr/>
              </a:pPr>
              <a:t>2</a:t>
            </a:fld>
            <a:endParaRPr lang="en-US">
              <a:latin typeface="Calibri"/>
            </a:endParaRPr>
          </a:p>
        </p:txBody>
      </p:sp>
    </p:spTree>
    <p:extLst>
      <p:ext uri="{BB962C8B-B14F-4D97-AF65-F5344CB8AC3E}">
        <p14:creationId xmlns:p14="http://schemas.microsoft.com/office/powerpoint/2010/main" val="1543354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198" y="1417638"/>
            <a:ext cx="7997602" cy="4763772"/>
          </a:xfrm>
          <a:prstGeom prst="rect">
            <a:avLst/>
          </a:prstGeom>
        </p:spPr>
      </p:pic>
      <p:sp>
        <p:nvSpPr>
          <p:cNvPr id="2" name="Title 1"/>
          <p:cNvSpPr>
            <a:spLocks noGrp="1"/>
          </p:cNvSpPr>
          <p:nvPr>
            <p:ph type="title"/>
          </p:nvPr>
        </p:nvSpPr>
        <p:spPr/>
        <p:txBody>
          <a:bodyPr/>
          <a:lstStyle/>
          <a:p>
            <a:r>
              <a:rPr lang="en-US" dirty="0" smtClean="0"/>
              <a:t>CORS Velocities – ITRF2014</a:t>
            </a:r>
            <a:endParaRPr lang="en-US" dirty="0"/>
          </a:p>
        </p:txBody>
      </p:sp>
      <p:sp>
        <p:nvSpPr>
          <p:cNvPr id="5" name="Date Placeholder 4"/>
          <p:cNvSpPr>
            <a:spLocks noGrp="1"/>
          </p:cNvSpPr>
          <p:nvPr>
            <p:ph type="dt" sz="half" idx="10"/>
          </p:nvPr>
        </p:nvSpPr>
        <p:spPr/>
        <p:txBody>
          <a:bodyPr/>
          <a:lstStyle/>
          <a:p>
            <a:pPr>
              <a:defRPr/>
            </a:pPr>
            <a:r>
              <a:rPr lang="en-US" smtClean="0"/>
              <a:t>August 6, 2019</a:t>
            </a:r>
            <a:endParaRPr lang="en-US"/>
          </a:p>
        </p:txBody>
      </p:sp>
      <p:sp>
        <p:nvSpPr>
          <p:cNvPr id="6" name="Footer Placeholder 5"/>
          <p:cNvSpPr>
            <a:spLocks noGrp="1"/>
          </p:cNvSpPr>
          <p:nvPr>
            <p:ph type="ftr" sz="quarter" idx="11"/>
          </p:nvPr>
        </p:nvSpPr>
        <p:spPr/>
        <p:txBody>
          <a:bodyPr/>
          <a:lstStyle/>
          <a:p>
            <a:pPr>
              <a:defRPr/>
            </a:pPr>
            <a:r>
              <a:rPr lang="en-US" smtClean="0"/>
              <a:t>SaGES 2019</a:t>
            </a:r>
            <a:endParaRPr lang="en-US"/>
          </a:p>
        </p:txBody>
      </p:sp>
      <p:sp>
        <p:nvSpPr>
          <p:cNvPr id="7" name="Slide Number Placeholder 6"/>
          <p:cNvSpPr>
            <a:spLocks noGrp="1"/>
          </p:cNvSpPr>
          <p:nvPr>
            <p:ph type="sldNum" sz="quarter" idx="12"/>
          </p:nvPr>
        </p:nvSpPr>
        <p:spPr/>
        <p:txBody>
          <a:bodyPr/>
          <a:lstStyle/>
          <a:p>
            <a:pPr>
              <a:defRPr/>
            </a:pPr>
            <a:fld id="{5A837433-97E9-4D94-B898-19FA6F4A2CA7}" type="slidenum">
              <a:rPr lang="en-US" smtClean="0"/>
              <a:pPr>
                <a:defRPr/>
              </a:pPr>
              <a:t>20</a:t>
            </a:fld>
            <a:endParaRPr lang="en-US"/>
          </a:p>
        </p:txBody>
      </p:sp>
    </p:spTree>
    <p:extLst>
      <p:ext uri="{BB962C8B-B14F-4D97-AF65-F5344CB8AC3E}">
        <p14:creationId xmlns:p14="http://schemas.microsoft.com/office/powerpoint/2010/main" val="2828112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198" y="1417636"/>
            <a:ext cx="7997602" cy="4763772"/>
          </a:xfrm>
          <a:prstGeom prst="rect">
            <a:avLst/>
          </a:prstGeom>
        </p:spPr>
      </p:pic>
      <p:sp>
        <p:nvSpPr>
          <p:cNvPr id="2" name="Title 1"/>
          <p:cNvSpPr>
            <a:spLocks noGrp="1"/>
          </p:cNvSpPr>
          <p:nvPr>
            <p:ph type="title"/>
          </p:nvPr>
        </p:nvSpPr>
        <p:spPr/>
        <p:txBody>
          <a:bodyPr/>
          <a:lstStyle/>
          <a:p>
            <a:r>
              <a:rPr lang="en-US" dirty="0" smtClean="0"/>
              <a:t>CORS Velocities – NATRF2022</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21</a:t>
            </a:fld>
            <a:endParaRPr lang="en-US"/>
          </a:p>
        </p:txBody>
      </p:sp>
    </p:spTree>
    <p:extLst>
      <p:ext uri="{BB962C8B-B14F-4D97-AF65-F5344CB8AC3E}">
        <p14:creationId xmlns:p14="http://schemas.microsoft.com/office/powerpoint/2010/main" val="1552256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64" y="1801640"/>
            <a:ext cx="8997636" cy="2906162"/>
          </a:xfrm>
        </p:spPr>
        <p:txBody>
          <a:bodyPr/>
          <a:lstStyle/>
          <a:p>
            <a:r>
              <a:rPr lang="en-US" dirty="0" smtClean="0"/>
              <a:t>EPP2022 and IFVM2022:</a:t>
            </a:r>
            <a:br>
              <a:rPr lang="en-US" dirty="0" smtClean="0"/>
            </a:br>
            <a:r>
              <a:rPr lang="en-US" dirty="0" smtClean="0"/>
              <a:t/>
            </a:r>
            <a:br>
              <a:rPr lang="en-US" dirty="0" smtClean="0"/>
            </a:br>
            <a:r>
              <a:rPr lang="en-US" dirty="0" smtClean="0"/>
              <a:t>The two tools that make time dependent geodetic control useable</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August 6, 2019</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SaGES 2019</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22</a:t>
            </a:fld>
            <a:endParaRPr lang="en-US">
              <a:latin typeface="Calibri"/>
            </a:endParaRPr>
          </a:p>
        </p:txBody>
      </p:sp>
    </p:spTree>
    <p:extLst>
      <p:ext uri="{BB962C8B-B14F-4D97-AF65-F5344CB8AC3E}">
        <p14:creationId xmlns:p14="http://schemas.microsoft.com/office/powerpoint/2010/main" val="3025560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really </a:t>
            </a:r>
            <a:r>
              <a:rPr lang="en-US" i="1" u="sng" dirty="0" smtClean="0"/>
              <a:t>two</a:t>
            </a:r>
            <a:r>
              <a:rPr lang="en-US" dirty="0" smtClean="0"/>
              <a:t> drifts</a:t>
            </a:r>
            <a:endParaRPr lang="en-US" dirty="0"/>
          </a:p>
        </p:txBody>
      </p:sp>
      <p:sp>
        <p:nvSpPr>
          <p:cNvPr id="3" name="Content Placeholder 2"/>
          <p:cNvSpPr>
            <a:spLocks noGrp="1"/>
          </p:cNvSpPr>
          <p:nvPr>
            <p:ph idx="1"/>
          </p:nvPr>
        </p:nvSpPr>
        <p:spPr>
          <a:xfrm>
            <a:off x="609600" y="1600203"/>
            <a:ext cx="10972800" cy="4756150"/>
          </a:xfrm>
        </p:spPr>
        <p:txBody>
          <a:bodyPr/>
          <a:lstStyle/>
          <a:p>
            <a:r>
              <a:rPr lang="en-US" dirty="0" smtClean="0"/>
              <a:t>The </a:t>
            </a:r>
            <a:r>
              <a:rPr lang="en-US" u="sng" dirty="0" smtClean="0"/>
              <a:t>plate rotation </a:t>
            </a:r>
            <a:r>
              <a:rPr lang="en-US" dirty="0" smtClean="0"/>
              <a:t>is </a:t>
            </a:r>
            <a:r>
              <a:rPr lang="en-US" i="1" dirty="0" smtClean="0"/>
              <a:t>simple</a:t>
            </a:r>
            <a:r>
              <a:rPr lang="en-US" dirty="0" smtClean="0"/>
              <a:t> (3 parameters per plate)</a:t>
            </a:r>
          </a:p>
          <a:p>
            <a:pPr lvl="1"/>
            <a:r>
              <a:rPr lang="en-US" sz="2000" dirty="0" smtClean="0"/>
              <a:t>Captured in EPP2022</a:t>
            </a:r>
          </a:p>
          <a:p>
            <a:pPr lvl="1"/>
            <a:r>
              <a:rPr lang="en-US" sz="2000" dirty="0" smtClean="0"/>
              <a:t>Horizontal (latitude/longitude) </a:t>
            </a:r>
            <a:r>
              <a:rPr lang="en-US" sz="2000" i="1" dirty="0" smtClean="0"/>
              <a:t>only</a:t>
            </a:r>
          </a:p>
          <a:p>
            <a:pPr lvl="1"/>
            <a:r>
              <a:rPr lang="en-US" sz="2000" dirty="0" smtClean="0"/>
              <a:t>Changes the </a:t>
            </a:r>
            <a:r>
              <a:rPr lang="en-US" sz="2000" i="1" dirty="0" smtClean="0">
                <a:solidFill>
                  <a:srgbClr val="FF0000"/>
                </a:solidFill>
              </a:rPr>
              <a:t>frame</a:t>
            </a:r>
          </a:p>
          <a:p>
            <a:pPr lvl="2"/>
            <a:r>
              <a:rPr lang="en-US" sz="1800" dirty="0" smtClean="0"/>
              <a:t>ITRF2014 to NATRF2022, PATRF2022, CATRF2022 &amp; MATRF2022 </a:t>
            </a:r>
          </a:p>
          <a:p>
            <a:pPr lvl="1"/>
            <a:r>
              <a:rPr lang="en-US" sz="2000" dirty="0" smtClean="0"/>
              <a:t>Doesn’t change the </a:t>
            </a:r>
            <a:r>
              <a:rPr lang="en-US" sz="2000" i="1" dirty="0" smtClean="0">
                <a:solidFill>
                  <a:srgbClr val="FF0000"/>
                </a:solidFill>
              </a:rPr>
              <a:t>epoch</a:t>
            </a:r>
          </a:p>
          <a:p>
            <a:r>
              <a:rPr lang="en-US" sz="2800" dirty="0" smtClean="0"/>
              <a:t>The </a:t>
            </a:r>
            <a:r>
              <a:rPr lang="en-US" sz="2800" u="sng" dirty="0" smtClean="0"/>
              <a:t>residual motions</a:t>
            </a:r>
            <a:r>
              <a:rPr lang="en-US" sz="2800" dirty="0" smtClean="0"/>
              <a:t> (after removing plate rotation) are </a:t>
            </a:r>
            <a:r>
              <a:rPr lang="en-US" sz="2800" i="1" dirty="0" smtClean="0"/>
              <a:t>complex</a:t>
            </a:r>
          </a:p>
          <a:p>
            <a:pPr lvl="1"/>
            <a:r>
              <a:rPr lang="en-US" sz="2000" dirty="0" smtClean="0"/>
              <a:t>Captured in IFVM2022</a:t>
            </a:r>
          </a:p>
          <a:p>
            <a:pPr lvl="1"/>
            <a:r>
              <a:rPr lang="en-US" sz="2000" i="1" u="sng" dirty="0" smtClean="0"/>
              <a:t>Residual</a:t>
            </a:r>
            <a:r>
              <a:rPr lang="en-US" sz="2000" dirty="0" smtClean="0"/>
              <a:t> horizontal motion</a:t>
            </a:r>
          </a:p>
          <a:p>
            <a:pPr lvl="1"/>
            <a:r>
              <a:rPr lang="en-US" sz="2000" i="1" u="sng" dirty="0" smtClean="0"/>
              <a:t>All</a:t>
            </a:r>
            <a:r>
              <a:rPr lang="en-US" sz="2000" dirty="0" smtClean="0"/>
              <a:t> vertical motion</a:t>
            </a:r>
          </a:p>
          <a:p>
            <a:pPr lvl="1"/>
            <a:r>
              <a:rPr lang="en-US" sz="2000" dirty="0" smtClean="0"/>
              <a:t>Changes the </a:t>
            </a:r>
            <a:r>
              <a:rPr lang="en-US" sz="2000" i="1" dirty="0" smtClean="0">
                <a:solidFill>
                  <a:srgbClr val="FF0000"/>
                </a:solidFill>
              </a:rPr>
              <a:t>epoch</a:t>
            </a:r>
          </a:p>
          <a:p>
            <a:pPr lvl="1"/>
            <a:r>
              <a:rPr lang="en-US" sz="2000" dirty="0" smtClean="0"/>
              <a:t>Doesn’t change the </a:t>
            </a:r>
            <a:r>
              <a:rPr lang="en-US" sz="2000" i="1" dirty="0" smtClean="0">
                <a:solidFill>
                  <a:srgbClr val="FF0000"/>
                </a:solidFill>
              </a:rPr>
              <a:t>frame</a:t>
            </a:r>
            <a:endParaRPr lang="en-US" sz="2000" dirty="0">
              <a:solidFill>
                <a:srgbClr val="FF0000"/>
              </a:solidFill>
            </a:endParaRPr>
          </a:p>
          <a:p>
            <a:pPr lvl="2"/>
            <a:r>
              <a:rPr lang="en-US" sz="1600" dirty="0" smtClean="0"/>
              <a:t>IFVM = “Intra-frame” velocity model</a:t>
            </a:r>
          </a:p>
          <a:p>
            <a:pPr lvl="1"/>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dirty="0"/>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23</a:t>
            </a:fld>
            <a:endParaRPr lang="en-US"/>
          </a:p>
        </p:txBody>
      </p:sp>
    </p:spTree>
    <p:extLst>
      <p:ext uri="{BB962C8B-B14F-4D97-AF65-F5344CB8AC3E}">
        <p14:creationId xmlns:p14="http://schemas.microsoft.com/office/powerpoint/2010/main" val="230830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09600" y="1600203"/>
            <a:ext cx="10972800" cy="4756150"/>
          </a:xfrm>
        </p:spPr>
        <p:txBody>
          <a:bodyPr/>
          <a:lstStyle/>
          <a:p>
            <a:r>
              <a:rPr lang="en-US" sz="2400" dirty="0"/>
              <a:t>It’s 2039 and you are working in San Diego using NATRF2022 </a:t>
            </a:r>
          </a:p>
          <a:p>
            <a:r>
              <a:rPr lang="en-US" sz="2400" dirty="0"/>
              <a:t>You need to compare your work against a competitor’s survey</a:t>
            </a:r>
          </a:p>
          <a:p>
            <a:pPr lvl="1"/>
            <a:r>
              <a:rPr lang="en-US" sz="2000" dirty="0"/>
              <a:t>Done in 2028, using PATRF2022 </a:t>
            </a:r>
          </a:p>
        </p:txBody>
      </p:sp>
      <p:sp>
        <p:nvSpPr>
          <p:cNvPr id="4" name="Date Placeholder 3"/>
          <p:cNvSpPr>
            <a:spLocks noGrp="1"/>
          </p:cNvSpPr>
          <p:nvPr>
            <p:ph type="dt" sz="half" idx="10"/>
          </p:nvPr>
        </p:nvSpPr>
        <p:spPr/>
        <p:txBody>
          <a:bodyPr/>
          <a:lstStyle/>
          <a:p>
            <a:pPr>
              <a:defRPr/>
            </a:pPr>
            <a:r>
              <a:rPr lang="en-US" smtClean="0"/>
              <a:t>August 6, 2019</a:t>
            </a:r>
            <a:endParaRPr lang="en-US" dirty="0"/>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24</a:t>
            </a:fld>
            <a:endParaRPr lang="en-US"/>
          </a:p>
        </p:txBody>
      </p:sp>
      <p:sp>
        <p:nvSpPr>
          <p:cNvPr id="7" name="Rectangle 6"/>
          <p:cNvSpPr/>
          <p:nvPr/>
        </p:nvSpPr>
        <p:spPr>
          <a:xfrm>
            <a:off x="9530219" y="3415152"/>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030A0"/>
                </a:solidFill>
              </a:rPr>
              <a:t>NATRF2022</a:t>
            </a:r>
          </a:p>
          <a:p>
            <a:pPr algn="ctr"/>
            <a:r>
              <a:rPr lang="en-US" dirty="0" smtClean="0">
                <a:solidFill>
                  <a:srgbClr val="FF0000"/>
                </a:solidFill>
              </a:rPr>
              <a:t>ep. 2028.048</a:t>
            </a:r>
            <a:endParaRPr lang="en-US" dirty="0">
              <a:solidFill>
                <a:srgbClr val="FF0000"/>
              </a:solidFill>
            </a:endParaRPr>
          </a:p>
        </p:txBody>
      </p:sp>
      <p:sp>
        <p:nvSpPr>
          <p:cNvPr id="8" name="Rectangle 7"/>
          <p:cNvSpPr/>
          <p:nvPr/>
        </p:nvSpPr>
        <p:spPr>
          <a:xfrm>
            <a:off x="995819" y="3415152"/>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F0"/>
                </a:solidFill>
              </a:rPr>
              <a:t>PATRF2022</a:t>
            </a:r>
          </a:p>
          <a:p>
            <a:pPr algn="ctr"/>
            <a:r>
              <a:rPr lang="en-US" dirty="0" smtClean="0">
                <a:solidFill>
                  <a:srgbClr val="FF0000"/>
                </a:solidFill>
              </a:rPr>
              <a:t>ep. 2028.048</a:t>
            </a:r>
            <a:endParaRPr lang="en-US" dirty="0">
              <a:solidFill>
                <a:srgbClr val="FF0000"/>
              </a:solidFill>
            </a:endParaRPr>
          </a:p>
        </p:txBody>
      </p:sp>
      <p:sp>
        <p:nvSpPr>
          <p:cNvPr id="9" name="Rectangle 8"/>
          <p:cNvSpPr/>
          <p:nvPr/>
        </p:nvSpPr>
        <p:spPr>
          <a:xfrm>
            <a:off x="5263019" y="3415152"/>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ITRF2014</a:t>
            </a:r>
          </a:p>
          <a:p>
            <a:pPr algn="ctr"/>
            <a:r>
              <a:rPr lang="en-US" dirty="0" smtClean="0">
                <a:solidFill>
                  <a:srgbClr val="FF0000"/>
                </a:solidFill>
              </a:rPr>
              <a:t>ep. 2028.048</a:t>
            </a:r>
            <a:endParaRPr lang="en-US" dirty="0">
              <a:solidFill>
                <a:srgbClr val="FF0000"/>
              </a:solidFill>
            </a:endParaRPr>
          </a:p>
        </p:txBody>
      </p:sp>
      <p:sp>
        <p:nvSpPr>
          <p:cNvPr id="10" name="Rectangle 9"/>
          <p:cNvSpPr/>
          <p:nvPr/>
        </p:nvSpPr>
        <p:spPr>
          <a:xfrm>
            <a:off x="9530219" y="5408596"/>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030A0"/>
                </a:solidFill>
              </a:rPr>
              <a:t>NATRF2022</a:t>
            </a:r>
          </a:p>
          <a:p>
            <a:pPr algn="ctr"/>
            <a:r>
              <a:rPr lang="en-US" dirty="0" smtClean="0">
                <a:solidFill>
                  <a:srgbClr val="00B050"/>
                </a:solidFill>
              </a:rPr>
              <a:t>ep. 2039.704</a:t>
            </a:r>
            <a:endParaRPr lang="en-US" dirty="0">
              <a:solidFill>
                <a:srgbClr val="00B050"/>
              </a:solidFill>
            </a:endParaRPr>
          </a:p>
        </p:txBody>
      </p:sp>
      <p:sp>
        <p:nvSpPr>
          <p:cNvPr id="11" name="Rectangle 10"/>
          <p:cNvSpPr/>
          <p:nvPr/>
        </p:nvSpPr>
        <p:spPr>
          <a:xfrm>
            <a:off x="5263019" y="5408598"/>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ITRF2014</a:t>
            </a:r>
          </a:p>
          <a:p>
            <a:pPr algn="ctr"/>
            <a:r>
              <a:rPr lang="en-US" dirty="0" smtClean="0">
                <a:solidFill>
                  <a:srgbClr val="00B050"/>
                </a:solidFill>
              </a:rPr>
              <a:t>ep. 2039.704</a:t>
            </a:r>
            <a:endParaRPr lang="en-US" dirty="0">
              <a:solidFill>
                <a:srgbClr val="00B050"/>
              </a:solidFill>
            </a:endParaRPr>
          </a:p>
        </p:txBody>
      </p:sp>
      <p:sp>
        <p:nvSpPr>
          <p:cNvPr id="12" name="Rectangle 11"/>
          <p:cNvSpPr/>
          <p:nvPr/>
        </p:nvSpPr>
        <p:spPr>
          <a:xfrm>
            <a:off x="995819" y="5408597"/>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F0"/>
                </a:solidFill>
              </a:rPr>
              <a:t>PATRF2022</a:t>
            </a:r>
          </a:p>
          <a:p>
            <a:pPr algn="ctr"/>
            <a:r>
              <a:rPr lang="en-US" dirty="0" smtClean="0">
                <a:solidFill>
                  <a:srgbClr val="00B050"/>
                </a:solidFill>
              </a:rPr>
              <a:t>ep. 2039.704</a:t>
            </a:r>
            <a:endParaRPr lang="en-US" dirty="0">
              <a:solidFill>
                <a:srgbClr val="00B050"/>
              </a:solidFill>
            </a:endParaRPr>
          </a:p>
        </p:txBody>
      </p:sp>
      <p:sp>
        <p:nvSpPr>
          <p:cNvPr id="13" name="Flowchart: Data 12"/>
          <p:cNvSpPr/>
          <p:nvPr/>
        </p:nvSpPr>
        <p:spPr>
          <a:xfrm>
            <a:off x="3246329" y="3403753"/>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4" name="Flowchart: Data 13"/>
          <p:cNvSpPr/>
          <p:nvPr/>
        </p:nvSpPr>
        <p:spPr>
          <a:xfrm>
            <a:off x="7551108" y="3415152"/>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5" name="Flowchart: Data 14"/>
          <p:cNvSpPr/>
          <p:nvPr/>
        </p:nvSpPr>
        <p:spPr>
          <a:xfrm>
            <a:off x="7551108" y="5397197"/>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6" name="Flowchart: Data 15"/>
          <p:cNvSpPr/>
          <p:nvPr/>
        </p:nvSpPr>
        <p:spPr>
          <a:xfrm>
            <a:off x="3246329" y="5397197"/>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7" name="Oval 16"/>
          <p:cNvSpPr/>
          <p:nvPr/>
        </p:nvSpPr>
        <p:spPr>
          <a:xfrm>
            <a:off x="995819" y="4409763"/>
            <a:ext cx="1665963" cy="52609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IFVM2022</a:t>
            </a:r>
            <a:endParaRPr lang="en-US" dirty="0">
              <a:solidFill>
                <a:schemeClr val="tx1"/>
              </a:solidFill>
            </a:endParaRPr>
          </a:p>
        </p:txBody>
      </p:sp>
      <p:sp>
        <p:nvSpPr>
          <p:cNvPr id="18" name="Oval 17"/>
          <p:cNvSpPr/>
          <p:nvPr/>
        </p:nvSpPr>
        <p:spPr>
          <a:xfrm>
            <a:off x="9530218" y="4410364"/>
            <a:ext cx="1665963" cy="52609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IFVM2022</a:t>
            </a:r>
            <a:endParaRPr lang="en-US" dirty="0">
              <a:solidFill>
                <a:schemeClr val="tx1"/>
              </a:solidFill>
            </a:endParaRPr>
          </a:p>
        </p:txBody>
      </p:sp>
      <p:cxnSp>
        <p:nvCxnSpPr>
          <p:cNvPr id="20" name="Straight Arrow Connector 19"/>
          <p:cNvCxnSpPr>
            <a:stCxn id="8" idx="3"/>
            <a:endCxn id="13" idx="2"/>
          </p:cNvCxnSpPr>
          <p:nvPr/>
        </p:nvCxnSpPr>
        <p:spPr>
          <a:xfrm flipV="1">
            <a:off x="2661781" y="3710077"/>
            <a:ext cx="727762" cy="57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5"/>
            <a:endCxn id="9" idx="1"/>
          </p:cNvCxnSpPr>
          <p:nvPr/>
        </p:nvCxnSpPr>
        <p:spPr>
          <a:xfrm>
            <a:off x="4535257" y="3710077"/>
            <a:ext cx="727762" cy="57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4" idx="2"/>
            <a:endCxn id="9" idx="3"/>
          </p:cNvCxnSpPr>
          <p:nvPr/>
        </p:nvCxnSpPr>
        <p:spPr>
          <a:xfrm flipH="1" flipV="1">
            <a:off x="6928981" y="3715777"/>
            <a:ext cx="765341" cy="569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 idx="1"/>
            <a:endCxn id="14" idx="5"/>
          </p:cNvCxnSpPr>
          <p:nvPr/>
        </p:nvCxnSpPr>
        <p:spPr>
          <a:xfrm flipH="1">
            <a:off x="8840036" y="3715777"/>
            <a:ext cx="690183" cy="569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0"/>
            <a:endCxn id="7" idx="2"/>
          </p:cNvCxnSpPr>
          <p:nvPr/>
        </p:nvCxnSpPr>
        <p:spPr>
          <a:xfrm flipV="1">
            <a:off x="10363200" y="4016401"/>
            <a:ext cx="0" cy="39396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8" idx="4"/>
            <a:endCxn id="10" idx="0"/>
          </p:cNvCxnSpPr>
          <p:nvPr/>
        </p:nvCxnSpPr>
        <p:spPr>
          <a:xfrm>
            <a:off x="10363200" y="4936457"/>
            <a:ext cx="0" cy="47213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7" idx="0"/>
            <a:endCxn id="8" idx="2"/>
          </p:cNvCxnSpPr>
          <p:nvPr/>
        </p:nvCxnSpPr>
        <p:spPr>
          <a:xfrm flipH="1" flipV="1">
            <a:off x="1828800" y="4016401"/>
            <a:ext cx="1" cy="39336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7" idx="4"/>
            <a:endCxn id="12" idx="0"/>
          </p:cNvCxnSpPr>
          <p:nvPr/>
        </p:nvCxnSpPr>
        <p:spPr>
          <a:xfrm flipH="1">
            <a:off x="1828800" y="4935856"/>
            <a:ext cx="1" cy="47274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2" idx="3"/>
            <a:endCxn id="16" idx="2"/>
          </p:cNvCxnSpPr>
          <p:nvPr/>
        </p:nvCxnSpPr>
        <p:spPr>
          <a:xfrm flipV="1">
            <a:off x="2661781" y="5703521"/>
            <a:ext cx="727762" cy="57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6" idx="5"/>
            <a:endCxn id="11" idx="1"/>
          </p:cNvCxnSpPr>
          <p:nvPr/>
        </p:nvCxnSpPr>
        <p:spPr>
          <a:xfrm>
            <a:off x="4535257" y="5703521"/>
            <a:ext cx="727762" cy="57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1" idx="3"/>
            <a:endCxn id="15" idx="2"/>
          </p:cNvCxnSpPr>
          <p:nvPr/>
        </p:nvCxnSpPr>
        <p:spPr>
          <a:xfrm flipV="1">
            <a:off x="6928981" y="5703521"/>
            <a:ext cx="765341" cy="57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0" idx="1"/>
            <a:endCxn id="15" idx="5"/>
          </p:cNvCxnSpPr>
          <p:nvPr/>
        </p:nvCxnSpPr>
        <p:spPr>
          <a:xfrm flipH="1" flipV="1">
            <a:off x="8840036" y="5703521"/>
            <a:ext cx="690183" cy="57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Cloud 18"/>
          <p:cNvSpPr/>
          <p:nvPr/>
        </p:nvSpPr>
        <p:spPr>
          <a:xfrm>
            <a:off x="9107883" y="1217729"/>
            <a:ext cx="2935267" cy="144026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Important:  This slide only covers </a:t>
            </a:r>
            <a:r>
              <a:rPr lang="en-US" i="1" dirty="0" smtClean="0"/>
              <a:t>geometric</a:t>
            </a:r>
            <a:r>
              <a:rPr lang="en-US" dirty="0" smtClean="0"/>
              <a:t> coordinates.  </a:t>
            </a:r>
            <a:endParaRPr lang="en-US" dirty="0"/>
          </a:p>
        </p:txBody>
      </p:sp>
    </p:spTree>
    <p:extLst>
      <p:ext uri="{BB962C8B-B14F-4D97-AF65-F5344CB8AC3E}">
        <p14:creationId xmlns:p14="http://schemas.microsoft.com/office/powerpoint/2010/main" val="299053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Epochs</a:t>
            </a:r>
            <a:endParaRPr lang="en-US" dirty="0"/>
          </a:p>
        </p:txBody>
      </p:sp>
      <p:sp>
        <p:nvSpPr>
          <p:cNvPr id="3" name="Content Placeholder 2"/>
          <p:cNvSpPr>
            <a:spLocks noGrp="1"/>
          </p:cNvSpPr>
          <p:nvPr>
            <p:ph idx="1"/>
          </p:nvPr>
        </p:nvSpPr>
        <p:spPr>
          <a:xfrm>
            <a:off x="609600" y="1600203"/>
            <a:ext cx="10972800" cy="4756150"/>
          </a:xfrm>
        </p:spPr>
        <p:txBody>
          <a:bodyPr/>
          <a:lstStyle/>
          <a:p>
            <a:r>
              <a:rPr lang="en-US" sz="2800" dirty="0" smtClean="0"/>
              <a:t>It seems highly unlikely that surveyors will embrace coordinates with such diversity of epochs</a:t>
            </a:r>
          </a:p>
          <a:p>
            <a:r>
              <a:rPr lang="en-US" sz="2800" dirty="0" smtClean="0"/>
              <a:t>To mitigate that, NGS will issue “snapshots” of the NSRS every five years (called “Reference Epochs”)</a:t>
            </a:r>
          </a:p>
          <a:p>
            <a:pPr lvl="1"/>
            <a:r>
              <a:rPr lang="en-US" sz="2400" dirty="0" smtClean="0"/>
              <a:t>Estimates of coordinates</a:t>
            </a:r>
            <a:r>
              <a:rPr lang="en-US" sz="2400" dirty="0"/>
              <a:t> at specific 5 year intervals</a:t>
            </a:r>
            <a:r>
              <a:rPr lang="en-US" sz="2400" dirty="0" smtClean="0"/>
              <a:t>, based on historic time-dependent coordinates and the IFVM2022</a:t>
            </a:r>
          </a:p>
          <a:p>
            <a:pPr lvl="2"/>
            <a:r>
              <a:rPr lang="en-US" sz="2000" dirty="0" smtClean="0"/>
              <a:t>…and the Geoid Monitoring Service (</a:t>
            </a:r>
            <a:r>
              <a:rPr lang="en-US" sz="2000" dirty="0" err="1" smtClean="0"/>
              <a:t>GeMS</a:t>
            </a:r>
            <a:r>
              <a:rPr lang="en-US" sz="2000" dirty="0" smtClean="0"/>
              <a:t>), for non-geometric quantities</a:t>
            </a:r>
          </a:p>
          <a:p>
            <a:r>
              <a:rPr lang="en-US" sz="2800" dirty="0" smtClean="0"/>
              <a:t>Beginning with 2020.00</a:t>
            </a:r>
          </a:p>
          <a:p>
            <a:pPr lvl="1"/>
            <a:r>
              <a:rPr lang="en-US" sz="2400" dirty="0" smtClean="0"/>
              <a:t>Each “snapshot” will be published 2-3 years after the reference epoch</a:t>
            </a:r>
          </a:p>
          <a:p>
            <a:pPr lvl="2"/>
            <a:r>
              <a:rPr lang="en-US" sz="2000" dirty="0" smtClean="0"/>
              <a:t>Thus the 2020.00 Reference Epoch Coordinates get published by the end of calendar year 2022</a:t>
            </a:r>
          </a:p>
        </p:txBody>
      </p:sp>
      <p:sp>
        <p:nvSpPr>
          <p:cNvPr id="4" name="Date Placeholder 3"/>
          <p:cNvSpPr>
            <a:spLocks noGrp="1"/>
          </p:cNvSpPr>
          <p:nvPr>
            <p:ph type="dt" sz="half" idx="10"/>
          </p:nvPr>
        </p:nvSpPr>
        <p:spPr/>
        <p:txBody>
          <a:bodyPr/>
          <a:lstStyle/>
          <a:p>
            <a:pPr>
              <a:defRPr/>
            </a:pPr>
            <a:r>
              <a:rPr lang="en-US" smtClean="0"/>
              <a:t>August 6, 2019</a:t>
            </a:r>
            <a:endParaRPr lang="en-US" dirty="0"/>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25</a:t>
            </a:fld>
            <a:endParaRPr lang="en-US"/>
          </a:p>
        </p:txBody>
      </p:sp>
    </p:spTree>
    <p:extLst>
      <p:ext uri="{BB962C8B-B14F-4D97-AF65-F5344CB8AC3E}">
        <p14:creationId xmlns:p14="http://schemas.microsoft.com/office/powerpoint/2010/main" val="36957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August 6, 2019</a:t>
            </a:r>
            <a:endParaRPr lang="en-US" alt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7" name="Title 1"/>
          <p:cNvSpPr>
            <a:spLocks noGrp="1"/>
          </p:cNvSpPr>
          <p:nvPr>
            <p:ph type="title"/>
          </p:nvPr>
        </p:nvSpPr>
        <p:spPr>
          <a:xfrm>
            <a:off x="2057400" y="2724150"/>
            <a:ext cx="8229600" cy="1143000"/>
          </a:xfrm>
        </p:spPr>
        <p:txBody>
          <a:bodyPr>
            <a:normAutofit fontScale="90000"/>
          </a:bodyPr>
          <a:lstStyle/>
          <a:p>
            <a:r>
              <a:rPr lang="en-US" dirty="0" smtClean="0"/>
              <a:t>Reference Epoch Coordinates</a:t>
            </a:r>
            <a:br>
              <a:rPr lang="en-US" dirty="0" smtClean="0"/>
            </a:br>
            <a:r>
              <a:rPr lang="en-US" dirty="0" smtClean="0"/>
              <a:t>from</a:t>
            </a:r>
            <a:br>
              <a:rPr lang="en-US" dirty="0" smtClean="0"/>
            </a:br>
            <a:r>
              <a:rPr lang="en-US" dirty="0" smtClean="0"/>
              <a:t>Time-Dependent Coordinates</a:t>
            </a:r>
            <a:endParaRPr lang="en-US" dirty="0"/>
          </a:p>
        </p:txBody>
      </p:sp>
      <p:sp>
        <p:nvSpPr>
          <p:cNvPr id="2" name="Slide Number Placeholder 1"/>
          <p:cNvSpPr>
            <a:spLocks noGrp="1"/>
          </p:cNvSpPr>
          <p:nvPr>
            <p:ph type="sldNum" sz="quarter" idx="12"/>
          </p:nvPr>
        </p:nvSpPr>
        <p:spPr/>
        <p:txBody>
          <a:bodyPr/>
          <a:lstStyle/>
          <a:p>
            <a:pPr>
              <a:defRPr/>
            </a:pPr>
            <a:fld id="{EB6791C4-DF4E-4C17-A41C-B2BEB15390BD}" type="slidenum">
              <a:rPr lang="en-US" smtClean="0"/>
              <a:pPr>
                <a:defRPr/>
              </a:pPr>
              <a:t>26</a:t>
            </a:fld>
            <a:endParaRPr lang="en-US"/>
          </a:p>
        </p:txBody>
      </p:sp>
    </p:spTree>
    <p:extLst>
      <p:ext uri="{BB962C8B-B14F-4D97-AF65-F5344CB8AC3E}">
        <p14:creationId xmlns:p14="http://schemas.microsoft.com/office/powerpoint/2010/main" val="1878851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405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54709" y="5578267"/>
            <a:ext cx="838691"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1990</a:t>
            </a:r>
            <a:endParaRPr lang="en-US" b="1" dirty="0">
              <a:solidFill>
                <a:prstClr val="black"/>
              </a:solidFill>
              <a:latin typeface="Verdana" pitchFamily="34" charset="0"/>
            </a:endParaRPr>
          </a:p>
        </p:txBody>
      </p:sp>
      <p:cxnSp>
        <p:nvCxnSpPr>
          <p:cNvPr id="44" name="Straight Connector 43"/>
          <p:cNvCxnSpPr/>
          <p:nvPr/>
        </p:nvCxnSpPr>
        <p:spPr>
          <a:xfrm>
            <a:off x="391866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383688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363072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268115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2766698"/>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2" name="TextBox 1"/>
          <p:cNvSpPr txBox="1"/>
          <p:nvPr/>
        </p:nvSpPr>
        <p:spPr>
          <a:xfrm>
            <a:off x="2864739" y="574655"/>
            <a:ext cx="5434052" cy="1631216"/>
          </a:xfrm>
          <a:prstGeom prst="rect">
            <a:avLst/>
          </a:prstGeom>
          <a:noFill/>
        </p:spPr>
        <p:txBody>
          <a:bodyPr wrap="none" rtlCol="0">
            <a:spAutoFit/>
          </a:bodyPr>
          <a:lstStyle/>
          <a:p>
            <a:pPr eaLnBrk="0" hangingPunct="0"/>
            <a:r>
              <a:rPr lang="en-US" sz="2000" b="1" dirty="0">
                <a:solidFill>
                  <a:prstClr val="black"/>
                </a:solidFill>
                <a:latin typeface="+mj-lt"/>
              </a:rPr>
              <a:t>Assume </a:t>
            </a:r>
            <a:r>
              <a:rPr lang="en-US" sz="2000" b="1" dirty="0" smtClean="0">
                <a:solidFill>
                  <a:prstClr val="black"/>
                </a:solidFill>
                <a:latin typeface="+mj-lt"/>
              </a:rPr>
              <a:t>“h” </a:t>
            </a:r>
            <a:r>
              <a:rPr lang="en-US" sz="2000" b="1" dirty="0">
                <a:solidFill>
                  <a:prstClr val="black"/>
                </a:solidFill>
                <a:latin typeface="+mj-lt"/>
              </a:rPr>
              <a:t>was determined four different times:</a:t>
            </a:r>
          </a:p>
          <a:p>
            <a:pPr eaLnBrk="0" hangingPunct="0"/>
            <a:r>
              <a:rPr lang="en-US" sz="2000" b="1" dirty="0">
                <a:solidFill>
                  <a:prstClr val="black"/>
                </a:solidFill>
                <a:latin typeface="+mj-lt"/>
              </a:rPr>
              <a:t>	1990:  2.100</a:t>
            </a:r>
          </a:p>
          <a:p>
            <a:pPr eaLnBrk="0" hangingPunct="0"/>
            <a:r>
              <a:rPr lang="en-US" sz="2000" b="1" dirty="0">
                <a:solidFill>
                  <a:prstClr val="black"/>
                </a:solidFill>
                <a:latin typeface="+mj-lt"/>
              </a:rPr>
              <a:t>	1994:  2.110</a:t>
            </a:r>
          </a:p>
          <a:p>
            <a:pPr eaLnBrk="0" hangingPunct="0"/>
            <a:r>
              <a:rPr lang="en-US" sz="2000" b="1" dirty="0">
                <a:solidFill>
                  <a:prstClr val="black"/>
                </a:solidFill>
                <a:latin typeface="+mj-lt"/>
              </a:rPr>
              <a:t>	2002:  2.190</a:t>
            </a:r>
          </a:p>
          <a:p>
            <a:pPr eaLnBrk="0" hangingPunct="0"/>
            <a:r>
              <a:rPr lang="en-US" sz="2000" b="1" dirty="0">
                <a:solidFill>
                  <a:prstClr val="black"/>
                </a:solidFill>
                <a:latin typeface="+mj-lt"/>
              </a:rPr>
              <a:t>	2009:  2.180</a:t>
            </a:r>
          </a:p>
        </p:txBody>
      </p:sp>
      <p:cxnSp>
        <p:nvCxnSpPr>
          <p:cNvPr id="71" name="Straight Connector 70"/>
          <p:cNvCxnSpPr/>
          <p:nvPr/>
        </p:nvCxnSpPr>
        <p:spPr>
          <a:xfrm>
            <a:off x="4663275"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4431"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49041"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94396"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39006"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0162"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124772"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7898"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6" name="TextBox 95"/>
          <p:cNvSpPr txBox="1"/>
          <p:nvPr/>
        </p:nvSpPr>
        <p:spPr>
          <a:xfrm>
            <a:off x="433455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97" name="TextBox 96"/>
          <p:cNvSpPr txBox="1"/>
          <p:nvPr/>
        </p:nvSpPr>
        <p:spPr>
          <a:xfrm>
            <a:off x="5093663"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98" name="TextBox 97"/>
          <p:cNvSpPr txBox="1"/>
          <p:nvPr/>
        </p:nvSpPr>
        <p:spPr>
          <a:xfrm>
            <a:off x="5820320"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99" name="TextBox 98"/>
          <p:cNvSpPr txBox="1"/>
          <p:nvPr/>
        </p:nvSpPr>
        <p:spPr>
          <a:xfrm>
            <a:off x="6573337"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0" name="TextBox 99"/>
          <p:cNvSpPr txBox="1"/>
          <p:nvPr/>
        </p:nvSpPr>
        <p:spPr>
          <a:xfrm>
            <a:off x="7331640"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1" name="TextBox 100"/>
          <p:cNvSpPr txBox="1"/>
          <p:nvPr/>
        </p:nvSpPr>
        <p:spPr>
          <a:xfrm>
            <a:off x="809337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2" name="TextBox 101"/>
          <p:cNvSpPr txBox="1"/>
          <p:nvPr/>
        </p:nvSpPr>
        <p:spPr>
          <a:xfrm>
            <a:off x="8809893"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sp>
        <p:nvSpPr>
          <p:cNvPr id="16" name="Freeform 15"/>
          <p:cNvSpPr/>
          <p:nvPr/>
        </p:nvSpPr>
        <p:spPr>
          <a:xfrm>
            <a:off x="2962944" y="1014165"/>
            <a:ext cx="804825" cy="2698519"/>
          </a:xfrm>
          <a:custGeom>
            <a:avLst/>
            <a:gdLst>
              <a:gd name="connsiteX0" fmla="*/ 804825 w 804825"/>
              <a:gd name="connsiteY0" fmla="*/ 76505 h 2698519"/>
              <a:gd name="connsiteX1" fmla="*/ 44661 w 804825"/>
              <a:gd name="connsiteY1" fmla="*/ 329893 h 2698519"/>
              <a:gd name="connsiteX2" fmla="*/ 154829 w 804825"/>
              <a:gd name="connsiteY2" fmla="*/ 2698519 h 2698519"/>
            </a:gdLst>
            <a:ahLst/>
            <a:cxnLst>
              <a:cxn ang="0">
                <a:pos x="connsiteX0" y="connsiteY0"/>
              </a:cxn>
              <a:cxn ang="0">
                <a:pos x="connsiteX1" y="connsiteY1"/>
              </a:cxn>
              <a:cxn ang="0">
                <a:pos x="connsiteX2" y="connsiteY2"/>
              </a:cxn>
            </a:cxnLst>
            <a:rect l="l" t="t" r="r" b="b"/>
            <a:pathLst>
              <a:path w="804825" h="2698519">
                <a:moveTo>
                  <a:pt x="804825" y="76505"/>
                </a:moveTo>
                <a:cubicBezTo>
                  <a:pt x="478909" y="-15302"/>
                  <a:pt x="152994" y="-107109"/>
                  <a:pt x="44661" y="329893"/>
                </a:cubicBezTo>
                <a:cubicBezTo>
                  <a:pt x="-63672" y="766895"/>
                  <a:pt x="45578" y="1732707"/>
                  <a:pt x="154829" y="2698519"/>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3415012" y="1245939"/>
            <a:ext cx="396824" cy="2290475"/>
          </a:xfrm>
          <a:custGeom>
            <a:avLst/>
            <a:gdLst>
              <a:gd name="connsiteX0" fmla="*/ 396824 w 396824"/>
              <a:gd name="connsiteY0" fmla="*/ 120153 h 2290475"/>
              <a:gd name="connsiteX1" fmla="*/ 217 w 396824"/>
              <a:gd name="connsiteY1" fmla="*/ 241338 h 2290475"/>
              <a:gd name="connsiteX2" fmla="*/ 352757 w 396824"/>
              <a:gd name="connsiteY2" fmla="*/ 2290475 h 2290475"/>
            </a:gdLst>
            <a:ahLst/>
            <a:cxnLst>
              <a:cxn ang="0">
                <a:pos x="connsiteX0" y="connsiteY0"/>
              </a:cxn>
              <a:cxn ang="0">
                <a:pos x="connsiteX1" y="connsiteY1"/>
              </a:cxn>
              <a:cxn ang="0">
                <a:pos x="connsiteX2" y="connsiteY2"/>
              </a:cxn>
            </a:cxnLst>
            <a:rect l="l" t="t" r="r" b="b"/>
            <a:pathLst>
              <a:path w="396824" h="2290475">
                <a:moveTo>
                  <a:pt x="396824" y="120153"/>
                </a:moveTo>
                <a:cubicBezTo>
                  <a:pt x="202192" y="-115"/>
                  <a:pt x="7561" y="-120382"/>
                  <a:pt x="217" y="241338"/>
                </a:cubicBezTo>
                <a:cubicBezTo>
                  <a:pt x="-7127" y="603058"/>
                  <a:pt x="172815" y="1446766"/>
                  <a:pt x="352757" y="2290475"/>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3655313" y="1658761"/>
            <a:ext cx="927704" cy="1018338"/>
          </a:xfrm>
          <a:custGeom>
            <a:avLst/>
            <a:gdLst>
              <a:gd name="connsiteX0" fmla="*/ 200591 w 927704"/>
              <a:gd name="connsiteY0" fmla="*/ 15803 h 1018338"/>
              <a:gd name="connsiteX1" fmla="*/ 35338 w 927704"/>
              <a:gd name="connsiteY1" fmla="*/ 59870 h 1018338"/>
              <a:gd name="connsiteX2" fmla="*/ 90422 w 927704"/>
              <a:gd name="connsiteY2" fmla="*/ 500545 h 1018338"/>
              <a:gd name="connsiteX3" fmla="*/ 927704 w 927704"/>
              <a:gd name="connsiteY3" fmla="*/ 1018338 h 1018338"/>
            </a:gdLst>
            <a:ahLst/>
            <a:cxnLst>
              <a:cxn ang="0">
                <a:pos x="connsiteX0" y="connsiteY0"/>
              </a:cxn>
              <a:cxn ang="0">
                <a:pos x="connsiteX1" y="connsiteY1"/>
              </a:cxn>
              <a:cxn ang="0">
                <a:pos x="connsiteX2" y="connsiteY2"/>
              </a:cxn>
              <a:cxn ang="0">
                <a:pos x="connsiteX3" y="connsiteY3"/>
              </a:cxn>
            </a:cxnLst>
            <a:rect l="l" t="t" r="r" b="b"/>
            <a:pathLst>
              <a:path w="927704" h="1018338">
                <a:moveTo>
                  <a:pt x="200591" y="15803"/>
                </a:moveTo>
                <a:cubicBezTo>
                  <a:pt x="127145" y="-2559"/>
                  <a:pt x="53699" y="-20920"/>
                  <a:pt x="35338" y="59870"/>
                </a:cubicBezTo>
                <a:cubicBezTo>
                  <a:pt x="16977" y="140660"/>
                  <a:pt x="-58306" y="340800"/>
                  <a:pt x="90422" y="500545"/>
                </a:cubicBezTo>
                <a:cubicBezTo>
                  <a:pt x="239150" y="660290"/>
                  <a:pt x="583427" y="839314"/>
                  <a:pt x="927704" y="1018338"/>
                </a:cubicBezTo>
              </a:path>
            </a:pathLst>
          </a:custGeom>
          <a:noFill/>
          <a:ln>
            <a:solidFill>
              <a:schemeClr val="tx1"/>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5241956" y="1975629"/>
            <a:ext cx="1012292" cy="679436"/>
          </a:xfrm>
          <a:custGeom>
            <a:avLst/>
            <a:gdLst>
              <a:gd name="connsiteX0" fmla="*/ 0 w 492426"/>
              <a:gd name="connsiteY0" fmla="*/ 7407 h 679436"/>
              <a:gd name="connsiteX1" fmla="*/ 462708 w 492426"/>
              <a:gd name="connsiteY1" fmla="*/ 95542 h 679436"/>
              <a:gd name="connsiteX2" fmla="*/ 407624 w 492426"/>
              <a:gd name="connsiteY2" fmla="*/ 679436 h 679436"/>
            </a:gdLst>
            <a:ahLst/>
            <a:cxnLst>
              <a:cxn ang="0">
                <a:pos x="connsiteX0" y="connsiteY0"/>
              </a:cxn>
              <a:cxn ang="0">
                <a:pos x="connsiteX1" y="connsiteY1"/>
              </a:cxn>
              <a:cxn ang="0">
                <a:pos x="connsiteX2" y="connsiteY2"/>
              </a:cxn>
            </a:cxnLst>
            <a:rect l="l" t="t" r="r" b="b"/>
            <a:pathLst>
              <a:path w="492426" h="679436">
                <a:moveTo>
                  <a:pt x="0" y="7407"/>
                </a:moveTo>
                <a:cubicBezTo>
                  <a:pt x="197385" y="-4528"/>
                  <a:pt x="394771" y="-16463"/>
                  <a:pt x="462708" y="95542"/>
                </a:cubicBezTo>
                <a:cubicBezTo>
                  <a:pt x="530645" y="207547"/>
                  <a:pt x="469134" y="443491"/>
                  <a:pt x="407624" y="679436"/>
                </a:cubicBezTo>
              </a:path>
            </a:pathLst>
          </a:custGeom>
          <a:noFill/>
          <a:ln>
            <a:solidFill>
              <a:schemeClr val="tx1"/>
            </a:solidFill>
            <a:headEnd type="none"/>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42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405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54709" y="5578267"/>
            <a:ext cx="838691"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1990</a:t>
            </a:r>
            <a:endParaRPr lang="en-US" b="1" dirty="0">
              <a:solidFill>
                <a:prstClr val="black"/>
              </a:solidFill>
              <a:latin typeface="Verdana" pitchFamily="34" charset="0"/>
            </a:endParaRPr>
          </a:p>
        </p:txBody>
      </p:sp>
      <p:cxnSp>
        <p:nvCxnSpPr>
          <p:cNvPr id="44" name="Straight Connector 43"/>
          <p:cNvCxnSpPr/>
          <p:nvPr/>
        </p:nvCxnSpPr>
        <p:spPr>
          <a:xfrm>
            <a:off x="391866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383688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363072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268115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2766698"/>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cxnSp>
        <p:nvCxnSpPr>
          <p:cNvPr id="71" name="Straight Connector 70"/>
          <p:cNvCxnSpPr/>
          <p:nvPr/>
        </p:nvCxnSpPr>
        <p:spPr>
          <a:xfrm>
            <a:off x="4663275"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4431"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49041"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94396"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39006"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0162"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124772"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7898"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6" name="TextBox 95"/>
          <p:cNvSpPr txBox="1"/>
          <p:nvPr/>
        </p:nvSpPr>
        <p:spPr>
          <a:xfrm>
            <a:off x="433455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97" name="TextBox 96"/>
          <p:cNvSpPr txBox="1"/>
          <p:nvPr/>
        </p:nvSpPr>
        <p:spPr>
          <a:xfrm>
            <a:off x="5093663"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98" name="TextBox 97"/>
          <p:cNvSpPr txBox="1"/>
          <p:nvPr/>
        </p:nvSpPr>
        <p:spPr>
          <a:xfrm>
            <a:off x="5820320"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99" name="TextBox 98"/>
          <p:cNvSpPr txBox="1"/>
          <p:nvPr/>
        </p:nvSpPr>
        <p:spPr>
          <a:xfrm>
            <a:off x="6573337"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0" name="TextBox 99"/>
          <p:cNvSpPr txBox="1"/>
          <p:nvPr/>
        </p:nvSpPr>
        <p:spPr>
          <a:xfrm>
            <a:off x="7331640"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1" name="TextBox 100"/>
          <p:cNvSpPr txBox="1"/>
          <p:nvPr/>
        </p:nvSpPr>
        <p:spPr>
          <a:xfrm>
            <a:off x="809337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2" name="TextBox 101"/>
          <p:cNvSpPr txBox="1"/>
          <p:nvPr/>
        </p:nvSpPr>
        <p:spPr>
          <a:xfrm>
            <a:off x="8809893"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nvGrpSpPr>
          <p:cNvPr id="46" name="Group 45"/>
          <p:cNvGrpSpPr/>
          <p:nvPr/>
        </p:nvGrpSpPr>
        <p:grpSpPr>
          <a:xfrm>
            <a:off x="3695889" y="3394433"/>
            <a:ext cx="251010" cy="645458"/>
            <a:chOff x="2492188" y="1990165"/>
            <a:chExt cx="349623" cy="1004048"/>
          </a:xfrm>
        </p:grpSpPr>
        <p:cxnSp>
          <p:nvCxnSpPr>
            <p:cNvPr id="47" name="Straight Connector 4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957049" y="2529133"/>
            <a:ext cx="251010" cy="609599"/>
            <a:chOff x="2492188" y="1990165"/>
            <a:chExt cx="349623" cy="1004048"/>
          </a:xfrm>
        </p:grpSpPr>
        <p:cxnSp>
          <p:nvCxnSpPr>
            <p:cNvPr id="51" name="Straight Connector 50"/>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061053" y="3412358"/>
            <a:ext cx="251010" cy="959223"/>
            <a:chOff x="2492188" y="1990165"/>
            <a:chExt cx="349623" cy="1004048"/>
          </a:xfrm>
        </p:grpSpPr>
        <p:cxnSp>
          <p:nvCxnSpPr>
            <p:cNvPr id="55" name="Straight Connector 5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662925" y="2495145"/>
            <a:ext cx="251010" cy="510992"/>
            <a:chOff x="2492188" y="1990165"/>
            <a:chExt cx="349623" cy="1004048"/>
          </a:xfrm>
        </p:grpSpPr>
        <p:cxnSp>
          <p:nvCxnSpPr>
            <p:cNvPr id="59" name="Straight Connector 58"/>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5273157" y="3387729"/>
            <a:ext cx="5203091" cy="1323439"/>
          </a:xfrm>
          <a:prstGeom prst="rect">
            <a:avLst/>
          </a:prstGeom>
          <a:noFill/>
        </p:spPr>
        <p:txBody>
          <a:bodyPr wrap="none" rtlCol="0">
            <a:spAutoFit/>
          </a:bodyPr>
          <a:lstStyle/>
          <a:p>
            <a:r>
              <a:rPr lang="en-US" sz="2000" b="1" dirty="0" smtClean="0"/>
              <a:t>In the modernized NSRS these time-dependent</a:t>
            </a:r>
          </a:p>
          <a:p>
            <a:r>
              <a:rPr lang="en-US" sz="2000" b="1" dirty="0" smtClean="0"/>
              <a:t>coordinates, estimated at the actual date when</a:t>
            </a:r>
          </a:p>
          <a:p>
            <a:r>
              <a:rPr lang="en-US" sz="2000" b="1" dirty="0" smtClean="0"/>
              <a:t>the surveys took place, will be called </a:t>
            </a:r>
          </a:p>
          <a:p>
            <a:r>
              <a:rPr lang="en-US" sz="2000" b="1" dirty="0" smtClean="0"/>
              <a:t>“</a:t>
            </a:r>
            <a:r>
              <a:rPr lang="en-US" sz="2000" b="1" i="1" u="sng" dirty="0" smtClean="0"/>
              <a:t>Final Discrete Coordinates</a:t>
            </a:r>
            <a:r>
              <a:rPr lang="en-US" sz="2000" b="1" dirty="0" smtClean="0"/>
              <a:t>”</a:t>
            </a:r>
            <a:endParaRPr lang="en-US" sz="2000" b="1" dirty="0"/>
          </a:p>
        </p:txBody>
      </p:sp>
      <p:sp>
        <p:nvSpPr>
          <p:cNvPr id="70" name="TextBox 69"/>
          <p:cNvSpPr txBox="1"/>
          <p:nvPr/>
        </p:nvSpPr>
        <p:spPr>
          <a:xfrm>
            <a:off x="2864739" y="266879"/>
            <a:ext cx="6147837" cy="1938992"/>
          </a:xfrm>
          <a:prstGeom prst="rect">
            <a:avLst/>
          </a:prstGeom>
          <a:noFill/>
        </p:spPr>
        <p:txBody>
          <a:bodyPr wrap="none" rtlCol="0">
            <a:spAutoFit/>
          </a:bodyPr>
          <a:lstStyle/>
          <a:p>
            <a:pPr eaLnBrk="0" hangingPunct="0"/>
            <a:r>
              <a:rPr lang="en-US" sz="2000" b="1" dirty="0" smtClean="0">
                <a:solidFill>
                  <a:prstClr val="black"/>
                </a:solidFill>
                <a:latin typeface="+mj-lt"/>
              </a:rPr>
              <a:t>All measurements have error.  Shown here are the same</a:t>
            </a:r>
          </a:p>
          <a:p>
            <a:pPr eaLnBrk="0" hangingPunct="0"/>
            <a:r>
              <a:rPr lang="en-US" sz="2000" b="1" dirty="0" smtClean="0">
                <a:solidFill>
                  <a:prstClr val="black"/>
                </a:solidFill>
                <a:latin typeface="+mj-lt"/>
              </a:rPr>
              <a:t>Values of “h”, but with their error estimates.</a:t>
            </a:r>
            <a:endParaRPr lang="en-US" sz="2000" b="1" dirty="0">
              <a:solidFill>
                <a:prstClr val="black"/>
              </a:solidFill>
              <a:latin typeface="+mj-lt"/>
            </a:endParaRPr>
          </a:p>
          <a:p>
            <a:pPr eaLnBrk="0" hangingPunct="0"/>
            <a:r>
              <a:rPr lang="en-US" sz="2000" b="1" dirty="0">
                <a:solidFill>
                  <a:prstClr val="black"/>
                </a:solidFill>
                <a:latin typeface="+mj-lt"/>
              </a:rPr>
              <a:t>	1990:  </a:t>
            </a:r>
            <a:r>
              <a:rPr lang="en-US" sz="2000" b="1" dirty="0" smtClean="0">
                <a:solidFill>
                  <a:prstClr val="black"/>
                </a:solidFill>
                <a:latin typeface="+mj-lt"/>
              </a:rPr>
              <a:t>2.100 </a:t>
            </a:r>
            <a:r>
              <a:rPr lang="en-US" sz="2000" b="1" dirty="0" smtClean="0">
                <a:solidFill>
                  <a:srgbClr val="FF0000"/>
                </a:solidFill>
                <a:latin typeface="+mj-lt"/>
              </a:rPr>
              <a:t>+/- 0.0375 (3.75 cm)</a:t>
            </a:r>
            <a:endParaRPr lang="en-US" sz="2000" b="1" dirty="0">
              <a:solidFill>
                <a:srgbClr val="FF0000"/>
              </a:solidFill>
              <a:latin typeface="+mj-lt"/>
            </a:endParaRPr>
          </a:p>
          <a:p>
            <a:pPr eaLnBrk="0" hangingPunct="0"/>
            <a:r>
              <a:rPr lang="en-US" sz="2000" b="1" dirty="0">
                <a:solidFill>
                  <a:prstClr val="black"/>
                </a:solidFill>
                <a:latin typeface="+mj-lt"/>
              </a:rPr>
              <a:t>	1994:  </a:t>
            </a:r>
            <a:r>
              <a:rPr lang="en-US" sz="2000" b="1" dirty="0" smtClean="0">
                <a:solidFill>
                  <a:prstClr val="black"/>
                </a:solidFill>
                <a:latin typeface="+mj-lt"/>
              </a:rPr>
              <a:t>2.110 </a:t>
            </a:r>
            <a:r>
              <a:rPr lang="en-US" sz="2000" b="1" dirty="0" smtClean="0">
                <a:solidFill>
                  <a:srgbClr val="FF0000"/>
                </a:solidFill>
                <a:latin typeface="+mj-lt"/>
              </a:rPr>
              <a:t>+/- 0.0250 (2.50 cm)</a:t>
            </a:r>
            <a:endParaRPr lang="en-US" sz="2000" b="1" dirty="0">
              <a:solidFill>
                <a:srgbClr val="FF0000"/>
              </a:solidFill>
              <a:latin typeface="+mj-lt"/>
            </a:endParaRPr>
          </a:p>
          <a:p>
            <a:pPr eaLnBrk="0" hangingPunct="0"/>
            <a:r>
              <a:rPr lang="en-US" sz="2000" b="1" dirty="0">
                <a:solidFill>
                  <a:prstClr val="black"/>
                </a:solidFill>
                <a:latin typeface="+mj-lt"/>
              </a:rPr>
              <a:t>	2002:  </a:t>
            </a:r>
            <a:r>
              <a:rPr lang="en-US" sz="2000" b="1" dirty="0" smtClean="0">
                <a:solidFill>
                  <a:prstClr val="black"/>
                </a:solidFill>
                <a:latin typeface="+mj-lt"/>
              </a:rPr>
              <a:t>2.190 </a:t>
            </a:r>
            <a:r>
              <a:rPr lang="en-US" sz="2000" b="1" dirty="0" smtClean="0">
                <a:solidFill>
                  <a:srgbClr val="FF0000"/>
                </a:solidFill>
                <a:latin typeface="+mj-lt"/>
              </a:rPr>
              <a:t>+/- 0.0200 (2.00 cm)</a:t>
            </a:r>
            <a:endParaRPr lang="en-US" sz="2000" b="1" dirty="0">
              <a:solidFill>
                <a:srgbClr val="FF0000"/>
              </a:solidFill>
              <a:latin typeface="+mj-lt"/>
            </a:endParaRPr>
          </a:p>
          <a:p>
            <a:pPr eaLnBrk="0" hangingPunct="0"/>
            <a:r>
              <a:rPr lang="en-US" sz="2000" b="1" dirty="0">
                <a:solidFill>
                  <a:prstClr val="black"/>
                </a:solidFill>
                <a:latin typeface="+mj-lt"/>
              </a:rPr>
              <a:t>	2009:  </a:t>
            </a:r>
            <a:r>
              <a:rPr lang="en-US" sz="2000" b="1" dirty="0" smtClean="0">
                <a:solidFill>
                  <a:prstClr val="black"/>
                </a:solidFill>
                <a:latin typeface="+mj-lt"/>
              </a:rPr>
              <a:t>2.180 </a:t>
            </a:r>
            <a:r>
              <a:rPr lang="en-US" sz="2000" b="1" dirty="0" smtClean="0">
                <a:solidFill>
                  <a:srgbClr val="FF0000"/>
                </a:solidFill>
                <a:latin typeface="+mj-lt"/>
              </a:rPr>
              <a:t>+/- 0.0250 (2.50 cm)</a:t>
            </a:r>
            <a:endParaRPr lang="en-US" sz="2000" b="1" dirty="0">
              <a:solidFill>
                <a:srgbClr val="FF0000"/>
              </a:solidFill>
              <a:latin typeface="+mj-lt"/>
            </a:endParaRPr>
          </a:p>
        </p:txBody>
      </p:sp>
    </p:spTree>
    <p:extLst>
      <p:ext uri="{BB962C8B-B14F-4D97-AF65-F5344CB8AC3E}">
        <p14:creationId xmlns:p14="http://schemas.microsoft.com/office/powerpoint/2010/main" val="7267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405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54709" y="5578267"/>
            <a:ext cx="838691"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1990</a:t>
            </a:r>
            <a:endParaRPr lang="en-US" b="1" dirty="0">
              <a:solidFill>
                <a:prstClr val="black"/>
              </a:solidFill>
              <a:latin typeface="Verdana" pitchFamily="34" charset="0"/>
            </a:endParaRPr>
          </a:p>
        </p:txBody>
      </p:sp>
      <p:cxnSp>
        <p:nvCxnSpPr>
          <p:cNvPr id="44" name="Straight Connector 43"/>
          <p:cNvCxnSpPr/>
          <p:nvPr/>
        </p:nvCxnSpPr>
        <p:spPr>
          <a:xfrm>
            <a:off x="391866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383688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363072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268115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2766698"/>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cxnSp>
        <p:nvCxnSpPr>
          <p:cNvPr id="71" name="Straight Connector 70"/>
          <p:cNvCxnSpPr/>
          <p:nvPr/>
        </p:nvCxnSpPr>
        <p:spPr>
          <a:xfrm>
            <a:off x="4663275"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4431"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49041"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94396"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39006"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0162"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124772"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7898"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6" name="TextBox 95"/>
          <p:cNvSpPr txBox="1"/>
          <p:nvPr/>
        </p:nvSpPr>
        <p:spPr>
          <a:xfrm>
            <a:off x="433455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97" name="TextBox 96"/>
          <p:cNvSpPr txBox="1"/>
          <p:nvPr/>
        </p:nvSpPr>
        <p:spPr>
          <a:xfrm>
            <a:off x="5093663"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98" name="TextBox 97"/>
          <p:cNvSpPr txBox="1"/>
          <p:nvPr/>
        </p:nvSpPr>
        <p:spPr>
          <a:xfrm>
            <a:off x="5820320"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99" name="TextBox 98"/>
          <p:cNvSpPr txBox="1"/>
          <p:nvPr/>
        </p:nvSpPr>
        <p:spPr>
          <a:xfrm>
            <a:off x="6573337"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0" name="TextBox 99"/>
          <p:cNvSpPr txBox="1"/>
          <p:nvPr/>
        </p:nvSpPr>
        <p:spPr>
          <a:xfrm>
            <a:off x="7331640"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1" name="TextBox 100"/>
          <p:cNvSpPr txBox="1"/>
          <p:nvPr/>
        </p:nvSpPr>
        <p:spPr>
          <a:xfrm>
            <a:off x="809337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2" name="TextBox 101"/>
          <p:cNvSpPr txBox="1"/>
          <p:nvPr/>
        </p:nvSpPr>
        <p:spPr>
          <a:xfrm>
            <a:off x="8809893"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sp>
        <p:nvSpPr>
          <p:cNvPr id="62" name="TextBox 1"/>
          <p:cNvSpPr txBox="1">
            <a:spLocks noChangeArrowheads="1"/>
          </p:cNvSpPr>
          <p:nvPr/>
        </p:nvSpPr>
        <p:spPr bwMode="auto">
          <a:xfrm>
            <a:off x="2937864" y="904535"/>
            <a:ext cx="606884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ltLang="en-US" sz="2000" dirty="0">
                <a:latin typeface="+mn-lt"/>
              </a:rPr>
              <a:t>In </a:t>
            </a:r>
            <a:r>
              <a:rPr lang="en-US" altLang="en-US" sz="2000" i="1" u="sng" dirty="0" smtClean="0">
                <a:latin typeface="+mn-lt"/>
              </a:rPr>
              <a:t>today’s</a:t>
            </a:r>
            <a:r>
              <a:rPr lang="en-US" altLang="en-US" sz="2000" i="1" dirty="0" smtClean="0">
                <a:latin typeface="+mn-lt"/>
              </a:rPr>
              <a:t> </a:t>
            </a:r>
            <a:r>
              <a:rPr lang="en-US" altLang="en-US" sz="2000" dirty="0" smtClean="0">
                <a:latin typeface="+mn-lt"/>
              </a:rPr>
              <a:t>NSRS, </a:t>
            </a:r>
            <a:r>
              <a:rPr lang="en-US" altLang="en-US" sz="2000" dirty="0">
                <a:latin typeface="+mn-lt"/>
              </a:rPr>
              <a:t>a height is held fixed until</a:t>
            </a:r>
          </a:p>
          <a:p>
            <a:pPr eaLnBrk="1" hangingPunct="1"/>
            <a:r>
              <a:rPr lang="en-US" altLang="en-US" sz="2000" dirty="0">
                <a:latin typeface="+mn-lt"/>
              </a:rPr>
              <a:t>replaced.  So plotting the height as seen on a datasheet</a:t>
            </a:r>
          </a:p>
          <a:p>
            <a:pPr eaLnBrk="1" hangingPunct="1"/>
            <a:r>
              <a:rPr lang="en-US" altLang="en-US" sz="2000" dirty="0">
                <a:latin typeface="+mn-lt"/>
              </a:rPr>
              <a:t>over time would look like this:</a:t>
            </a:r>
          </a:p>
          <a:p>
            <a:pPr eaLnBrk="1" hangingPunct="1"/>
            <a:r>
              <a:rPr lang="en-US" altLang="en-US" dirty="0"/>
              <a:t>	</a:t>
            </a:r>
          </a:p>
        </p:txBody>
      </p:sp>
      <p:cxnSp>
        <p:nvCxnSpPr>
          <p:cNvPr id="70" name="Straight Connector 69"/>
          <p:cNvCxnSpPr/>
          <p:nvPr/>
        </p:nvCxnSpPr>
        <p:spPr>
          <a:xfrm>
            <a:off x="3250255" y="3898900"/>
            <a:ext cx="5508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819977" y="3686463"/>
            <a:ext cx="979487" cy="7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780891" y="2715890"/>
            <a:ext cx="1297930" cy="190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078821" y="2833933"/>
            <a:ext cx="2489200" cy="635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863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US" sz="2800" dirty="0"/>
              <a:t>Blueprint for 2022, Part 3 is the result of significant TEAM efforts </a:t>
            </a:r>
            <a:r>
              <a:rPr lang="en-US" sz="2800" i="1" dirty="0">
                <a:solidFill>
                  <a:srgbClr val="FF0000"/>
                </a:solidFill>
              </a:rPr>
              <a:t>over 18 months</a:t>
            </a:r>
          </a:p>
          <a:p>
            <a:pPr lvl="1"/>
            <a:r>
              <a:rPr lang="en-US" sz="2400" dirty="0"/>
              <a:t>GNSS </a:t>
            </a:r>
            <a:r>
              <a:rPr lang="en-US" sz="2400" dirty="0" smtClean="0"/>
              <a:t>Standard Operating Procedure (SOP) </a:t>
            </a:r>
            <a:r>
              <a:rPr lang="en-US" sz="2400" dirty="0"/>
              <a:t>Team</a:t>
            </a:r>
          </a:p>
          <a:p>
            <a:pPr lvl="2"/>
            <a:r>
              <a:rPr lang="en-US" sz="1200" dirty="0"/>
              <a:t>Choi, Roman, </a:t>
            </a:r>
            <a:r>
              <a:rPr lang="en-US" sz="1200" dirty="0" err="1"/>
              <a:t>Jalbrzikowski</a:t>
            </a:r>
            <a:r>
              <a:rPr lang="en-US" sz="1200" dirty="0"/>
              <a:t>, Sun, Dennis, </a:t>
            </a:r>
            <a:r>
              <a:rPr lang="en-US" sz="1200" dirty="0" err="1"/>
              <a:t>Prusky</a:t>
            </a:r>
            <a:r>
              <a:rPr lang="en-US" sz="1200" dirty="0"/>
              <a:t>, </a:t>
            </a:r>
            <a:r>
              <a:rPr lang="en-US" sz="1200" dirty="0" err="1"/>
              <a:t>Gillins</a:t>
            </a:r>
            <a:r>
              <a:rPr lang="en-US" sz="1200" dirty="0"/>
              <a:t>, W. Wang, Saleh, Yoon, </a:t>
            </a:r>
            <a:r>
              <a:rPr lang="en-US" sz="1200" dirty="0" err="1"/>
              <a:t>Damiani</a:t>
            </a:r>
            <a:r>
              <a:rPr lang="en-US" sz="1200" dirty="0"/>
              <a:t>, </a:t>
            </a:r>
            <a:r>
              <a:rPr lang="en-US" sz="1200" dirty="0" err="1"/>
              <a:t>Kanazir</a:t>
            </a:r>
            <a:r>
              <a:rPr lang="en-US" sz="1200" dirty="0"/>
              <a:t>, </a:t>
            </a:r>
            <a:r>
              <a:rPr lang="en-US" sz="1200" dirty="0" err="1"/>
              <a:t>Evjen</a:t>
            </a:r>
            <a:r>
              <a:rPr lang="en-US" sz="1200" dirty="0"/>
              <a:t>, </a:t>
            </a:r>
            <a:r>
              <a:rPr lang="en-US" sz="1200" dirty="0" err="1"/>
              <a:t>Sellars</a:t>
            </a:r>
            <a:r>
              <a:rPr lang="en-US" sz="1200" dirty="0"/>
              <a:t>, </a:t>
            </a:r>
            <a:r>
              <a:rPr lang="en-US" sz="1200" dirty="0" err="1"/>
              <a:t>Schenewerk</a:t>
            </a:r>
            <a:r>
              <a:rPr lang="en-US" sz="1200" dirty="0"/>
              <a:t>, </a:t>
            </a:r>
            <a:r>
              <a:rPr lang="en-US" sz="1200" dirty="0" err="1"/>
              <a:t>Caccamise</a:t>
            </a:r>
            <a:r>
              <a:rPr lang="en-US" sz="1200" dirty="0"/>
              <a:t>, Heck, </a:t>
            </a:r>
            <a:r>
              <a:rPr lang="en-US" sz="1200" dirty="0" err="1"/>
              <a:t>Hilla</a:t>
            </a:r>
            <a:r>
              <a:rPr lang="en-US" sz="1200" dirty="0"/>
              <a:t>, </a:t>
            </a:r>
            <a:r>
              <a:rPr lang="en-US" sz="1200" dirty="0" err="1"/>
              <a:t>Bilich</a:t>
            </a:r>
            <a:r>
              <a:rPr lang="en-US" sz="1200" dirty="0"/>
              <a:t>, McFarland</a:t>
            </a:r>
            <a:endParaRPr lang="en-US" sz="1800" dirty="0"/>
          </a:p>
          <a:p>
            <a:pPr lvl="1"/>
            <a:r>
              <a:rPr lang="en-US" sz="2400" dirty="0"/>
              <a:t>Leveling Standard Operating Procedure (SOP) Team</a:t>
            </a:r>
          </a:p>
          <a:p>
            <a:pPr lvl="2"/>
            <a:r>
              <a:rPr lang="en-US" sz="1200" dirty="0" err="1"/>
              <a:t>Zenk</a:t>
            </a:r>
            <a:r>
              <a:rPr lang="en-US" sz="1200" dirty="0"/>
              <a:t>, </a:t>
            </a:r>
            <a:r>
              <a:rPr lang="en-US" sz="1200" dirty="0" err="1"/>
              <a:t>Kanazir</a:t>
            </a:r>
            <a:r>
              <a:rPr lang="en-US" sz="1200" dirty="0"/>
              <a:t>, Dennis, </a:t>
            </a:r>
            <a:r>
              <a:rPr lang="en-US" sz="1200" dirty="0" err="1"/>
              <a:t>Breidenbach</a:t>
            </a:r>
            <a:r>
              <a:rPr lang="en-US" sz="1200" dirty="0"/>
              <a:t>, </a:t>
            </a:r>
            <a:r>
              <a:rPr lang="en-US" sz="1200" dirty="0" err="1"/>
              <a:t>Fancher</a:t>
            </a:r>
            <a:r>
              <a:rPr lang="en-US" sz="1200" dirty="0"/>
              <a:t>, Hanson, Hensel, </a:t>
            </a:r>
            <a:r>
              <a:rPr lang="en-US" sz="1200" dirty="0" err="1"/>
              <a:t>Paudel</a:t>
            </a:r>
            <a:r>
              <a:rPr lang="en-US" sz="1200" dirty="0"/>
              <a:t>, Ward, </a:t>
            </a:r>
            <a:r>
              <a:rPr lang="en-US" sz="1200" dirty="0" err="1"/>
              <a:t>Zilkoski</a:t>
            </a:r>
            <a:r>
              <a:rPr lang="en-US" sz="1200" dirty="0"/>
              <a:t>, </a:t>
            </a:r>
            <a:r>
              <a:rPr lang="en-US" sz="1200" dirty="0" err="1"/>
              <a:t>Gillins</a:t>
            </a:r>
            <a:r>
              <a:rPr lang="en-US" sz="1200" dirty="0"/>
              <a:t>, </a:t>
            </a:r>
            <a:r>
              <a:rPr lang="en-US" sz="1200" dirty="0" err="1"/>
              <a:t>Geoghegan</a:t>
            </a:r>
            <a:endParaRPr lang="en-US" sz="1200" dirty="0"/>
          </a:p>
          <a:p>
            <a:pPr lvl="1"/>
            <a:r>
              <a:rPr lang="en-US" sz="2400" dirty="0"/>
              <a:t>BP3 Writing Team</a:t>
            </a:r>
          </a:p>
          <a:p>
            <a:pPr lvl="2"/>
            <a:r>
              <a:rPr lang="en-US" sz="1200" dirty="0"/>
              <a:t>Kinsman, </a:t>
            </a:r>
            <a:r>
              <a:rPr lang="en-US" sz="1200" dirty="0" err="1"/>
              <a:t>Kanazir</a:t>
            </a:r>
            <a:r>
              <a:rPr lang="en-US" sz="1200" dirty="0"/>
              <a:t>, Hensel, Jordan, Stone, Vogel, Heck, Dennis, </a:t>
            </a:r>
            <a:r>
              <a:rPr lang="en-US" sz="1200" dirty="0" err="1"/>
              <a:t>Fromhertz</a:t>
            </a:r>
            <a:r>
              <a:rPr lang="en-US" sz="1200" dirty="0"/>
              <a:t>, </a:t>
            </a:r>
            <a:r>
              <a:rPr lang="en-US" sz="1200" dirty="0" err="1"/>
              <a:t>Winester</a:t>
            </a:r>
            <a:r>
              <a:rPr lang="en-US" sz="1200" dirty="0"/>
              <a:t>, </a:t>
            </a:r>
            <a:r>
              <a:rPr lang="en-US" sz="1200" dirty="0" err="1"/>
              <a:t>Zenk</a:t>
            </a:r>
            <a:r>
              <a:rPr lang="en-US" sz="1200" dirty="0"/>
              <a:t>, </a:t>
            </a:r>
            <a:r>
              <a:rPr lang="en-US" sz="1200" dirty="0" err="1"/>
              <a:t>Silagi</a:t>
            </a:r>
            <a:r>
              <a:rPr lang="en-US" sz="1200" dirty="0"/>
              <a:t>, Roman, </a:t>
            </a:r>
            <a:r>
              <a:rPr lang="en-US" sz="1200" dirty="0" err="1"/>
              <a:t>Grosh</a:t>
            </a:r>
            <a:r>
              <a:rPr lang="en-US" sz="1200" dirty="0"/>
              <a:t>, </a:t>
            </a:r>
            <a:r>
              <a:rPr lang="en-US" sz="1200" dirty="0" err="1"/>
              <a:t>Ahlgren</a:t>
            </a:r>
            <a:endParaRPr lang="en-US" sz="1200" dirty="0"/>
          </a:p>
          <a:p>
            <a:r>
              <a:rPr lang="en-US" sz="2800" dirty="0"/>
              <a:t>It is a team document, with input from dozens of individuals around NGS</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a:t>
            </a:fld>
            <a:endParaRPr lang="en-US"/>
          </a:p>
        </p:txBody>
      </p:sp>
    </p:spTree>
    <p:extLst>
      <p:ext uri="{BB962C8B-B14F-4D97-AF65-F5344CB8AC3E}">
        <p14:creationId xmlns:p14="http://schemas.microsoft.com/office/powerpoint/2010/main" val="22792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405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54709" y="5578267"/>
            <a:ext cx="838691"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1990</a:t>
            </a:r>
            <a:endParaRPr lang="en-US" b="1" dirty="0">
              <a:solidFill>
                <a:prstClr val="black"/>
              </a:solidFill>
              <a:latin typeface="Verdana" pitchFamily="34" charset="0"/>
            </a:endParaRPr>
          </a:p>
        </p:txBody>
      </p:sp>
      <p:cxnSp>
        <p:nvCxnSpPr>
          <p:cNvPr id="44" name="Straight Connector 43"/>
          <p:cNvCxnSpPr/>
          <p:nvPr/>
        </p:nvCxnSpPr>
        <p:spPr>
          <a:xfrm>
            <a:off x="391866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383688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363072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268115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2766698"/>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cxnSp>
        <p:nvCxnSpPr>
          <p:cNvPr id="71" name="Straight Connector 70"/>
          <p:cNvCxnSpPr/>
          <p:nvPr/>
        </p:nvCxnSpPr>
        <p:spPr>
          <a:xfrm>
            <a:off x="4663275"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4431"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49041"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94396"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39006"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0162"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124772"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7898"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6" name="TextBox 95"/>
          <p:cNvSpPr txBox="1"/>
          <p:nvPr/>
        </p:nvSpPr>
        <p:spPr>
          <a:xfrm>
            <a:off x="433455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97" name="TextBox 96"/>
          <p:cNvSpPr txBox="1"/>
          <p:nvPr/>
        </p:nvSpPr>
        <p:spPr>
          <a:xfrm>
            <a:off x="5093663"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98" name="TextBox 97"/>
          <p:cNvSpPr txBox="1"/>
          <p:nvPr/>
        </p:nvSpPr>
        <p:spPr>
          <a:xfrm>
            <a:off x="5820320"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99" name="TextBox 98"/>
          <p:cNvSpPr txBox="1"/>
          <p:nvPr/>
        </p:nvSpPr>
        <p:spPr>
          <a:xfrm>
            <a:off x="6573337"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0" name="TextBox 99"/>
          <p:cNvSpPr txBox="1"/>
          <p:nvPr/>
        </p:nvSpPr>
        <p:spPr>
          <a:xfrm>
            <a:off x="7331640"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1" name="TextBox 100"/>
          <p:cNvSpPr txBox="1"/>
          <p:nvPr/>
        </p:nvSpPr>
        <p:spPr>
          <a:xfrm>
            <a:off x="809337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2" name="TextBox 101"/>
          <p:cNvSpPr txBox="1"/>
          <p:nvPr/>
        </p:nvSpPr>
        <p:spPr>
          <a:xfrm>
            <a:off x="8809893"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nvGrpSpPr>
          <p:cNvPr id="46" name="Group 45"/>
          <p:cNvGrpSpPr/>
          <p:nvPr/>
        </p:nvGrpSpPr>
        <p:grpSpPr>
          <a:xfrm>
            <a:off x="3695889" y="3394433"/>
            <a:ext cx="251010" cy="645458"/>
            <a:chOff x="2492188" y="1990165"/>
            <a:chExt cx="349623" cy="1004048"/>
          </a:xfrm>
        </p:grpSpPr>
        <p:cxnSp>
          <p:nvCxnSpPr>
            <p:cNvPr id="47" name="Straight Connector 4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957049" y="2529133"/>
            <a:ext cx="251010" cy="609599"/>
            <a:chOff x="2492188" y="1990165"/>
            <a:chExt cx="349623" cy="1004048"/>
          </a:xfrm>
        </p:grpSpPr>
        <p:cxnSp>
          <p:nvCxnSpPr>
            <p:cNvPr id="51" name="Straight Connector 50"/>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061053" y="3412358"/>
            <a:ext cx="251010" cy="959223"/>
            <a:chOff x="2492188" y="1990165"/>
            <a:chExt cx="349623" cy="1004048"/>
          </a:xfrm>
        </p:grpSpPr>
        <p:cxnSp>
          <p:nvCxnSpPr>
            <p:cNvPr id="55" name="Straight Connector 5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662925" y="2495145"/>
            <a:ext cx="251010" cy="510992"/>
            <a:chOff x="2492188" y="1990165"/>
            <a:chExt cx="349623" cy="1004048"/>
          </a:xfrm>
        </p:grpSpPr>
        <p:cxnSp>
          <p:nvCxnSpPr>
            <p:cNvPr id="59" name="Straight Connector 58"/>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2713315" y="396152"/>
            <a:ext cx="6177460" cy="707886"/>
          </a:xfrm>
          <a:prstGeom prst="rect">
            <a:avLst/>
          </a:prstGeom>
          <a:noFill/>
        </p:spPr>
        <p:txBody>
          <a:bodyPr wrap="none" rtlCol="0">
            <a:spAutoFit/>
          </a:bodyPr>
          <a:lstStyle/>
          <a:p>
            <a:r>
              <a:rPr lang="en-US" sz="2000" b="1" dirty="0" smtClean="0"/>
              <a:t>In the </a:t>
            </a:r>
            <a:r>
              <a:rPr lang="en-US" sz="2000" b="1" i="1" dirty="0" smtClean="0"/>
              <a:t>modernized</a:t>
            </a:r>
            <a:r>
              <a:rPr lang="en-US" sz="2000" b="1" dirty="0" smtClean="0"/>
              <a:t> NSRS we will also have an estimate of</a:t>
            </a:r>
          </a:p>
          <a:p>
            <a:r>
              <a:rPr lang="en-US" sz="2000" b="1" dirty="0" smtClean="0"/>
              <a:t>crustal motion from </a:t>
            </a:r>
            <a:r>
              <a:rPr lang="en-US" sz="2000" b="1" dirty="0" smtClean="0">
                <a:solidFill>
                  <a:srgbClr val="FF0000"/>
                </a:solidFill>
              </a:rPr>
              <a:t>IFVM2022</a:t>
            </a:r>
            <a:endParaRPr lang="en-US" sz="2000" b="1" dirty="0">
              <a:solidFill>
                <a:srgbClr val="FF0000"/>
              </a:solidFill>
            </a:endParaRPr>
          </a:p>
        </p:txBody>
      </p:sp>
      <p:sp>
        <p:nvSpPr>
          <p:cNvPr id="4" name="Freeform 3"/>
          <p:cNvSpPr/>
          <p:nvPr/>
        </p:nvSpPr>
        <p:spPr>
          <a:xfrm>
            <a:off x="2528046" y="2549564"/>
            <a:ext cx="4356847" cy="1699709"/>
          </a:xfrm>
          <a:custGeom>
            <a:avLst/>
            <a:gdLst>
              <a:gd name="connsiteX0" fmla="*/ 0 w 6981713"/>
              <a:gd name="connsiteY0" fmla="*/ 2796989 h 2796989"/>
              <a:gd name="connsiteX1" fmla="*/ 666974 w 6981713"/>
              <a:gd name="connsiteY1" fmla="*/ 2710927 h 2796989"/>
              <a:gd name="connsiteX2" fmla="*/ 1968649 w 6981713"/>
              <a:gd name="connsiteY2" fmla="*/ 2323652 h 2796989"/>
              <a:gd name="connsiteX3" fmla="*/ 2452744 w 6981713"/>
              <a:gd name="connsiteY3" fmla="*/ 2140772 h 2796989"/>
              <a:gd name="connsiteX4" fmla="*/ 3431689 w 6981713"/>
              <a:gd name="connsiteY4" fmla="*/ 1635163 h 2796989"/>
              <a:gd name="connsiteX5" fmla="*/ 4120179 w 6981713"/>
              <a:gd name="connsiteY5" fmla="*/ 1204857 h 2796989"/>
              <a:gd name="connsiteX6" fmla="*/ 4356847 w 6981713"/>
              <a:gd name="connsiteY6" fmla="*/ 1097280 h 2796989"/>
              <a:gd name="connsiteX7" fmla="*/ 4959275 w 6981713"/>
              <a:gd name="connsiteY7" fmla="*/ 699247 h 2796989"/>
              <a:gd name="connsiteX8" fmla="*/ 5529431 w 6981713"/>
              <a:gd name="connsiteY8" fmla="*/ 419549 h 2796989"/>
              <a:gd name="connsiteX9" fmla="*/ 6099586 w 6981713"/>
              <a:gd name="connsiteY9" fmla="*/ 182880 h 2796989"/>
              <a:gd name="connsiteX10" fmla="*/ 6691257 w 6981713"/>
              <a:gd name="connsiteY10" fmla="*/ 53789 h 2796989"/>
              <a:gd name="connsiteX11" fmla="*/ 6981713 w 6981713"/>
              <a:gd name="connsiteY11" fmla="*/ 0 h 2796989"/>
              <a:gd name="connsiteX0" fmla="*/ 0 w 6691257"/>
              <a:gd name="connsiteY0" fmla="*/ 2743200 h 2743200"/>
              <a:gd name="connsiteX1" fmla="*/ 666974 w 6691257"/>
              <a:gd name="connsiteY1" fmla="*/ 2657138 h 2743200"/>
              <a:gd name="connsiteX2" fmla="*/ 1968649 w 6691257"/>
              <a:gd name="connsiteY2" fmla="*/ 2269863 h 2743200"/>
              <a:gd name="connsiteX3" fmla="*/ 2452744 w 6691257"/>
              <a:gd name="connsiteY3" fmla="*/ 2086983 h 2743200"/>
              <a:gd name="connsiteX4" fmla="*/ 3431689 w 6691257"/>
              <a:gd name="connsiteY4" fmla="*/ 1581374 h 2743200"/>
              <a:gd name="connsiteX5" fmla="*/ 4120179 w 6691257"/>
              <a:gd name="connsiteY5" fmla="*/ 1151068 h 2743200"/>
              <a:gd name="connsiteX6" fmla="*/ 4356847 w 6691257"/>
              <a:gd name="connsiteY6" fmla="*/ 1043491 h 2743200"/>
              <a:gd name="connsiteX7" fmla="*/ 4959275 w 6691257"/>
              <a:gd name="connsiteY7" fmla="*/ 645458 h 2743200"/>
              <a:gd name="connsiteX8" fmla="*/ 5529431 w 6691257"/>
              <a:gd name="connsiteY8" fmla="*/ 365760 h 2743200"/>
              <a:gd name="connsiteX9" fmla="*/ 6099586 w 6691257"/>
              <a:gd name="connsiteY9" fmla="*/ 129091 h 2743200"/>
              <a:gd name="connsiteX10" fmla="*/ 6691257 w 6691257"/>
              <a:gd name="connsiteY10" fmla="*/ 0 h 2743200"/>
              <a:gd name="connsiteX0" fmla="*/ 0 w 6099586"/>
              <a:gd name="connsiteY0" fmla="*/ 2614109 h 2614109"/>
              <a:gd name="connsiteX1" fmla="*/ 666974 w 6099586"/>
              <a:gd name="connsiteY1" fmla="*/ 2528047 h 2614109"/>
              <a:gd name="connsiteX2" fmla="*/ 1968649 w 6099586"/>
              <a:gd name="connsiteY2" fmla="*/ 2140772 h 2614109"/>
              <a:gd name="connsiteX3" fmla="*/ 2452744 w 6099586"/>
              <a:gd name="connsiteY3" fmla="*/ 1957892 h 2614109"/>
              <a:gd name="connsiteX4" fmla="*/ 3431689 w 6099586"/>
              <a:gd name="connsiteY4" fmla="*/ 1452283 h 2614109"/>
              <a:gd name="connsiteX5" fmla="*/ 4120179 w 6099586"/>
              <a:gd name="connsiteY5" fmla="*/ 1021977 h 2614109"/>
              <a:gd name="connsiteX6" fmla="*/ 4356847 w 6099586"/>
              <a:gd name="connsiteY6" fmla="*/ 914400 h 2614109"/>
              <a:gd name="connsiteX7" fmla="*/ 4959275 w 6099586"/>
              <a:gd name="connsiteY7" fmla="*/ 516367 h 2614109"/>
              <a:gd name="connsiteX8" fmla="*/ 5529431 w 6099586"/>
              <a:gd name="connsiteY8" fmla="*/ 236669 h 2614109"/>
              <a:gd name="connsiteX9" fmla="*/ 6099586 w 6099586"/>
              <a:gd name="connsiteY9" fmla="*/ 0 h 2614109"/>
              <a:gd name="connsiteX0" fmla="*/ 0 w 5529431"/>
              <a:gd name="connsiteY0" fmla="*/ 2377440 h 2377440"/>
              <a:gd name="connsiteX1" fmla="*/ 666974 w 5529431"/>
              <a:gd name="connsiteY1" fmla="*/ 2291378 h 2377440"/>
              <a:gd name="connsiteX2" fmla="*/ 1968649 w 5529431"/>
              <a:gd name="connsiteY2" fmla="*/ 1904103 h 2377440"/>
              <a:gd name="connsiteX3" fmla="*/ 2452744 w 5529431"/>
              <a:gd name="connsiteY3" fmla="*/ 1721223 h 2377440"/>
              <a:gd name="connsiteX4" fmla="*/ 3431689 w 5529431"/>
              <a:gd name="connsiteY4" fmla="*/ 1215614 h 2377440"/>
              <a:gd name="connsiteX5" fmla="*/ 4120179 w 5529431"/>
              <a:gd name="connsiteY5" fmla="*/ 785308 h 2377440"/>
              <a:gd name="connsiteX6" fmla="*/ 4356847 w 5529431"/>
              <a:gd name="connsiteY6" fmla="*/ 677731 h 2377440"/>
              <a:gd name="connsiteX7" fmla="*/ 4959275 w 5529431"/>
              <a:gd name="connsiteY7" fmla="*/ 279698 h 2377440"/>
              <a:gd name="connsiteX8" fmla="*/ 5529431 w 5529431"/>
              <a:gd name="connsiteY8" fmla="*/ 0 h 2377440"/>
              <a:gd name="connsiteX0" fmla="*/ 0 w 4959275"/>
              <a:gd name="connsiteY0" fmla="*/ 2097742 h 2097742"/>
              <a:gd name="connsiteX1" fmla="*/ 666974 w 4959275"/>
              <a:gd name="connsiteY1" fmla="*/ 2011680 h 2097742"/>
              <a:gd name="connsiteX2" fmla="*/ 1968649 w 4959275"/>
              <a:gd name="connsiteY2" fmla="*/ 1624405 h 2097742"/>
              <a:gd name="connsiteX3" fmla="*/ 2452744 w 4959275"/>
              <a:gd name="connsiteY3" fmla="*/ 1441525 h 2097742"/>
              <a:gd name="connsiteX4" fmla="*/ 3431689 w 4959275"/>
              <a:gd name="connsiteY4" fmla="*/ 935916 h 2097742"/>
              <a:gd name="connsiteX5" fmla="*/ 4120179 w 4959275"/>
              <a:gd name="connsiteY5" fmla="*/ 505610 h 2097742"/>
              <a:gd name="connsiteX6" fmla="*/ 4356847 w 4959275"/>
              <a:gd name="connsiteY6" fmla="*/ 398033 h 2097742"/>
              <a:gd name="connsiteX7" fmla="*/ 4959275 w 4959275"/>
              <a:gd name="connsiteY7" fmla="*/ 0 h 2097742"/>
              <a:gd name="connsiteX0" fmla="*/ 0 w 4356847"/>
              <a:gd name="connsiteY0" fmla="*/ 1699709 h 1699709"/>
              <a:gd name="connsiteX1" fmla="*/ 666974 w 4356847"/>
              <a:gd name="connsiteY1" fmla="*/ 1613647 h 1699709"/>
              <a:gd name="connsiteX2" fmla="*/ 1968649 w 4356847"/>
              <a:gd name="connsiteY2" fmla="*/ 1226372 h 1699709"/>
              <a:gd name="connsiteX3" fmla="*/ 2452744 w 4356847"/>
              <a:gd name="connsiteY3" fmla="*/ 1043492 h 1699709"/>
              <a:gd name="connsiteX4" fmla="*/ 3431689 w 4356847"/>
              <a:gd name="connsiteY4" fmla="*/ 537883 h 1699709"/>
              <a:gd name="connsiteX5" fmla="*/ 4120179 w 4356847"/>
              <a:gd name="connsiteY5" fmla="*/ 107577 h 1699709"/>
              <a:gd name="connsiteX6" fmla="*/ 4356847 w 4356847"/>
              <a:gd name="connsiteY6" fmla="*/ 0 h 169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6847" h="1699709">
                <a:moveTo>
                  <a:pt x="0" y="1699709"/>
                </a:moveTo>
                <a:cubicBezTo>
                  <a:pt x="169433" y="1696122"/>
                  <a:pt x="338866" y="1692536"/>
                  <a:pt x="666974" y="1613647"/>
                </a:cubicBezTo>
                <a:cubicBezTo>
                  <a:pt x="995082" y="1534757"/>
                  <a:pt x="1671021" y="1321398"/>
                  <a:pt x="1968649" y="1226372"/>
                </a:cubicBezTo>
                <a:cubicBezTo>
                  <a:pt x="2266277" y="1131346"/>
                  <a:pt x="2208904" y="1158240"/>
                  <a:pt x="2452744" y="1043492"/>
                </a:cubicBezTo>
                <a:cubicBezTo>
                  <a:pt x="2696584" y="928744"/>
                  <a:pt x="3153783" y="693869"/>
                  <a:pt x="3431689" y="537883"/>
                </a:cubicBezTo>
                <a:cubicBezTo>
                  <a:pt x="3709595" y="381897"/>
                  <a:pt x="3965986" y="197224"/>
                  <a:pt x="4120179" y="107577"/>
                </a:cubicBezTo>
                <a:cubicBezTo>
                  <a:pt x="4274372" y="17930"/>
                  <a:pt x="4216998" y="84268"/>
                  <a:pt x="4356847"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5820320" y="3807493"/>
            <a:ext cx="5073312" cy="1015663"/>
          </a:xfrm>
          <a:prstGeom prst="rect">
            <a:avLst/>
          </a:prstGeom>
          <a:noFill/>
        </p:spPr>
        <p:txBody>
          <a:bodyPr wrap="none" rtlCol="0">
            <a:spAutoFit/>
          </a:bodyPr>
          <a:lstStyle/>
          <a:p>
            <a:r>
              <a:rPr lang="en-US" sz="2000" b="1" dirty="0" smtClean="0"/>
              <a:t>Combining Final Discrete Coordinates </a:t>
            </a:r>
          </a:p>
          <a:p>
            <a:r>
              <a:rPr lang="en-US" sz="2000" b="1" dirty="0" smtClean="0"/>
              <a:t>with IFVM2022 allows</a:t>
            </a:r>
          </a:p>
          <a:p>
            <a:r>
              <a:rPr lang="en-US" sz="2000" b="1" dirty="0" smtClean="0"/>
              <a:t>NGS to estimate </a:t>
            </a:r>
            <a:r>
              <a:rPr lang="en-US" sz="2000" b="1" dirty="0" smtClean="0">
                <a:solidFill>
                  <a:srgbClr val="FF0000"/>
                </a:solidFill>
              </a:rPr>
              <a:t>Reference Epoch Coordinates</a:t>
            </a:r>
          </a:p>
        </p:txBody>
      </p:sp>
      <p:sp>
        <p:nvSpPr>
          <p:cNvPr id="70" name="Oval 69"/>
          <p:cNvSpPr/>
          <p:nvPr/>
        </p:nvSpPr>
        <p:spPr>
          <a:xfrm>
            <a:off x="7566428" y="2037208"/>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2" name="Oval 71"/>
          <p:cNvSpPr/>
          <p:nvPr/>
        </p:nvSpPr>
        <p:spPr>
          <a:xfrm>
            <a:off x="8270794" y="1710050"/>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81" name="Oval 80"/>
          <p:cNvSpPr/>
          <p:nvPr/>
        </p:nvSpPr>
        <p:spPr>
          <a:xfrm>
            <a:off x="9028004" y="1466861"/>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2" name="Freeform 1"/>
          <p:cNvSpPr/>
          <p:nvPr/>
        </p:nvSpPr>
        <p:spPr>
          <a:xfrm>
            <a:off x="2121877" y="386862"/>
            <a:ext cx="7596554" cy="3669323"/>
          </a:xfrm>
          <a:custGeom>
            <a:avLst/>
            <a:gdLst>
              <a:gd name="connsiteX0" fmla="*/ 0 w 7596554"/>
              <a:gd name="connsiteY0" fmla="*/ 3669323 h 3669323"/>
              <a:gd name="connsiteX1" fmla="*/ 644769 w 7596554"/>
              <a:gd name="connsiteY1" fmla="*/ 3622430 h 3669323"/>
              <a:gd name="connsiteX2" fmla="*/ 1336431 w 7596554"/>
              <a:gd name="connsiteY2" fmla="*/ 3446584 h 3669323"/>
              <a:gd name="connsiteX3" fmla="*/ 1922585 w 7596554"/>
              <a:gd name="connsiteY3" fmla="*/ 3235569 h 3669323"/>
              <a:gd name="connsiteX4" fmla="*/ 2743200 w 7596554"/>
              <a:gd name="connsiteY4" fmla="*/ 2930769 h 3669323"/>
              <a:gd name="connsiteX5" fmla="*/ 3305908 w 7596554"/>
              <a:gd name="connsiteY5" fmla="*/ 2684584 h 3669323"/>
              <a:gd name="connsiteX6" fmla="*/ 3868615 w 7596554"/>
              <a:gd name="connsiteY6" fmla="*/ 2344615 h 3669323"/>
              <a:gd name="connsiteX7" fmla="*/ 4196861 w 7596554"/>
              <a:gd name="connsiteY7" fmla="*/ 2157046 h 3669323"/>
              <a:gd name="connsiteX8" fmla="*/ 4560277 w 7596554"/>
              <a:gd name="connsiteY8" fmla="*/ 2004646 h 3669323"/>
              <a:gd name="connsiteX9" fmla="*/ 4712677 w 7596554"/>
              <a:gd name="connsiteY9" fmla="*/ 1910861 h 3669323"/>
              <a:gd name="connsiteX10" fmla="*/ 5615354 w 7596554"/>
              <a:gd name="connsiteY10" fmla="*/ 1184030 h 3669323"/>
              <a:gd name="connsiteX11" fmla="*/ 6283569 w 7596554"/>
              <a:gd name="connsiteY11" fmla="*/ 762000 h 3669323"/>
              <a:gd name="connsiteX12" fmla="*/ 7092461 w 7596554"/>
              <a:gd name="connsiteY12" fmla="*/ 269630 h 3669323"/>
              <a:gd name="connsiteX13" fmla="*/ 7596554 w 7596554"/>
              <a:gd name="connsiteY13" fmla="*/ 0 h 36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96554" h="3669323">
                <a:moveTo>
                  <a:pt x="0" y="3669323"/>
                </a:moveTo>
                <a:cubicBezTo>
                  <a:pt x="211015" y="3664438"/>
                  <a:pt x="422031" y="3659553"/>
                  <a:pt x="644769" y="3622430"/>
                </a:cubicBezTo>
                <a:cubicBezTo>
                  <a:pt x="867507" y="3585307"/>
                  <a:pt x="1123462" y="3511061"/>
                  <a:pt x="1336431" y="3446584"/>
                </a:cubicBezTo>
                <a:cubicBezTo>
                  <a:pt x="1549400" y="3382107"/>
                  <a:pt x="1922585" y="3235569"/>
                  <a:pt x="1922585" y="3235569"/>
                </a:cubicBezTo>
                <a:cubicBezTo>
                  <a:pt x="2157046" y="3149600"/>
                  <a:pt x="2512646" y="3022600"/>
                  <a:pt x="2743200" y="2930769"/>
                </a:cubicBezTo>
                <a:cubicBezTo>
                  <a:pt x="2973754" y="2838938"/>
                  <a:pt x="3118339" y="2782276"/>
                  <a:pt x="3305908" y="2684584"/>
                </a:cubicBezTo>
                <a:cubicBezTo>
                  <a:pt x="3493477" y="2586892"/>
                  <a:pt x="3720123" y="2432538"/>
                  <a:pt x="3868615" y="2344615"/>
                </a:cubicBezTo>
                <a:cubicBezTo>
                  <a:pt x="4017107" y="2256692"/>
                  <a:pt x="4081584" y="2213707"/>
                  <a:pt x="4196861" y="2157046"/>
                </a:cubicBezTo>
                <a:cubicBezTo>
                  <a:pt x="4312138" y="2100385"/>
                  <a:pt x="4474308" y="2045677"/>
                  <a:pt x="4560277" y="2004646"/>
                </a:cubicBezTo>
                <a:cubicBezTo>
                  <a:pt x="4646246" y="1963615"/>
                  <a:pt x="4536831" y="2047630"/>
                  <a:pt x="4712677" y="1910861"/>
                </a:cubicBezTo>
                <a:cubicBezTo>
                  <a:pt x="4888523" y="1774092"/>
                  <a:pt x="5353539" y="1375507"/>
                  <a:pt x="5615354" y="1184030"/>
                </a:cubicBezTo>
                <a:cubicBezTo>
                  <a:pt x="5877169" y="992553"/>
                  <a:pt x="6037385" y="914400"/>
                  <a:pt x="6283569" y="762000"/>
                </a:cubicBezTo>
                <a:cubicBezTo>
                  <a:pt x="6529754" y="609600"/>
                  <a:pt x="6873630" y="396630"/>
                  <a:pt x="7092461" y="269630"/>
                </a:cubicBezTo>
                <a:cubicBezTo>
                  <a:pt x="7311292" y="142630"/>
                  <a:pt x="7453923" y="71315"/>
                  <a:pt x="7596554" y="0"/>
                </a:cubicBezTo>
              </a:path>
            </a:pathLst>
          </a:custGeom>
          <a:noFill/>
          <a:ln>
            <a:solidFill>
              <a:srgbClr val="FF0000"/>
            </a:solidFill>
            <a:prstDash val="dash"/>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a:off x="2649415" y="2192215"/>
            <a:ext cx="7760677" cy="2321170"/>
          </a:xfrm>
          <a:custGeom>
            <a:avLst/>
            <a:gdLst>
              <a:gd name="connsiteX0" fmla="*/ 0 w 7760677"/>
              <a:gd name="connsiteY0" fmla="*/ 2321170 h 2321170"/>
              <a:gd name="connsiteX1" fmla="*/ 679939 w 7760677"/>
              <a:gd name="connsiteY1" fmla="*/ 2215662 h 2321170"/>
              <a:gd name="connsiteX2" fmla="*/ 1336431 w 7760677"/>
              <a:gd name="connsiteY2" fmla="*/ 2028093 h 2321170"/>
              <a:gd name="connsiteX3" fmla="*/ 2074985 w 7760677"/>
              <a:gd name="connsiteY3" fmla="*/ 1770185 h 2321170"/>
              <a:gd name="connsiteX4" fmla="*/ 2661139 w 7760677"/>
              <a:gd name="connsiteY4" fmla="*/ 1535723 h 2321170"/>
              <a:gd name="connsiteX5" fmla="*/ 3341077 w 7760677"/>
              <a:gd name="connsiteY5" fmla="*/ 1172308 h 2321170"/>
              <a:gd name="connsiteX6" fmla="*/ 3962400 w 7760677"/>
              <a:gd name="connsiteY6" fmla="*/ 785447 h 2321170"/>
              <a:gd name="connsiteX7" fmla="*/ 4314093 w 7760677"/>
              <a:gd name="connsiteY7" fmla="*/ 574431 h 2321170"/>
              <a:gd name="connsiteX8" fmla="*/ 4818185 w 7760677"/>
              <a:gd name="connsiteY8" fmla="*/ 445477 h 2321170"/>
              <a:gd name="connsiteX9" fmla="*/ 5791200 w 7760677"/>
              <a:gd name="connsiteY9" fmla="*/ 257908 h 2321170"/>
              <a:gd name="connsiteX10" fmla="*/ 6541477 w 7760677"/>
              <a:gd name="connsiteY10" fmla="*/ 128954 h 2321170"/>
              <a:gd name="connsiteX11" fmla="*/ 7760677 w 7760677"/>
              <a:gd name="connsiteY11" fmla="*/ 0 h 23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60677" h="2321170">
                <a:moveTo>
                  <a:pt x="0" y="2321170"/>
                </a:moveTo>
                <a:cubicBezTo>
                  <a:pt x="228600" y="2292839"/>
                  <a:pt x="457201" y="2264508"/>
                  <a:pt x="679939" y="2215662"/>
                </a:cubicBezTo>
                <a:cubicBezTo>
                  <a:pt x="902678" y="2166816"/>
                  <a:pt x="1103923" y="2102339"/>
                  <a:pt x="1336431" y="2028093"/>
                </a:cubicBezTo>
                <a:cubicBezTo>
                  <a:pt x="1568939" y="1953847"/>
                  <a:pt x="1854200" y="1852247"/>
                  <a:pt x="2074985" y="1770185"/>
                </a:cubicBezTo>
                <a:cubicBezTo>
                  <a:pt x="2295770" y="1688123"/>
                  <a:pt x="2450124" y="1635369"/>
                  <a:pt x="2661139" y="1535723"/>
                </a:cubicBezTo>
                <a:cubicBezTo>
                  <a:pt x="2872154" y="1436077"/>
                  <a:pt x="3124200" y="1297354"/>
                  <a:pt x="3341077" y="1172308"/>
                </a:cubicBezTo>
                <a:cubicBezTo>
                  <a:pt x="3557954" y="1047262"/>
                  <a:pt x="3800231" y="885093"/>
                  <a:pt x="3962400" y="785447"/>
                </a:cubicBezTo>
                <a:cubicBezTo>
                  <a:pt x="4124569" y="685801"/>
                  <a:pt x="4171462" y="631093"/>
                  <a:pt x="4314093" y="574431"/>
                </a:cubicBezTo>
                <a:cubicBezTo>
                  <a:pt x="4456724" y="517769"/>
                  <a:pt x="4572001" y="498231"/>
                  <a:pt x="4818185" y="445477"/>
                </a:cubicBezTo>
                <a:cubicBezTo>
                  <a:pt x="5064369" y="392723"/>
                  <a:pt x="5503985" y="310662"/>
                  <a:pt x="5791200" y="257908"/>
                </a:cubicBezTo>
                <a:cubicBezTo>
                  <a:pt x="6078415" y="205154"/>
                  <a:pt x="6213231" y="171939"/>
                  <a:pt x="6541477" y="128954"/>
                </a:cubicBezTo>
                <a:cubicBezTo>
                  <a:pt x="6869723" y="85969"/>
                  <a:pt x="7315200" y="42984"/>
                  <a:pt x="7760677" y="0"/>
                </a:cubicBezTo>
              </a:path>
            </a:pathLst>
          </a:custGeom>
          <a:noFill/>
          <a:ln>
            <a:solidFill>
              <a:srgbClr val="FF0000"/>
            </a:solidFill>
            <a:prstDash val="dash"/>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45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300"/>
                                  </p:stCondLst>
                                  <p:childTnLst>
                                    <p:set>
                                      <p:cBhvr>
                                        <p:cTn id="29" dur="1" fill="hold">
                                          <p:stCondLst>
                                            <p:cond delay="0"/>
                                          </p:stCondLst>
                                        </p:cTn>
                                        <p:tgtEl>
                                          <p:spTgt spid="72"/>
                                        </p:tgtEl>
                                        <p:attrNameLst>
                                          <p:attrName>style.visibility</p:attrName>
                                        </p:attrNameLst>
                                      </p:cBhvr>
                                      <p:to>
                                        <p:strVal val="visible"/>
                                      </p:to>
                                    </p:set>
                                  </p:childTnLst>
                                </p:cTn>
                              </p:par>
                            </p:childTnLst>
                          </p:cTn>
                        </p:par>
                        <p:par>
                          <p:cTn id="30" fill="hold">
                            <p:stCondLst>
                              <p:cond delay="300"/>
                            </p:stCondLst>
                            <p:childTnLst>
                              <p:par>
                                <p:cTn id="31" presetID="1" presetClass="entr" presetSubtype="0" fill="hold" grpId="0" nodeType="afterEffect">
                                  <p:stCondLst>
                                    <p:cond delay="300"/>
                                  </p:stCondLst>
                                  <p:childTnLst>
                                    <p:set>
                                      <p:cBhvr>
                                        <p:cTn id="3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4" grpId="0" animBg="1"/>
      <p:bldP spid="63" grpId="0"/>
      <p:bldP spid="70" grpId="0" animBg="1"/>
      <p:bldP spid="72" grpId="0" animBg="1"/>
      <p:bldP spid="81" grpId="0" animBg="1"/>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405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54709" y="5578267"/>
            <a:ext cx="838691"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1990</a:t>
            </a:r>
            <a:endParaRPr lang="en-US" b="1" dirty="0">
              <a:solidFill>
                <a:prstClr val="black"/>
              </a:solidFill>
              <a:latin typeface="Verdana" pitchFamily="34" charset="0"/>
            </a:endParaRPr>
          </a:p>
        </p:txBody>
      </p:sp>
      <p:cxnSp>
        <p:nvCxnSpPr>
          <p:cNvPr id="44" name="Straight Connector 43"/>
          <p:cNvCxnSpPr/>
          <p:nvPr/>
        </p:nvCxnSpPr>
        <p:spPr>
          <a:xfrm>
            <a:off x="391866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383688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363072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268115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2766698"/>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cxnSp>
        <p:nvCxnSpPr>
          <p:cNvPr id="71" name="Straight Connector 70"/>
          <p:cNvCxnSpPr/>
          <p:nvPr/>
        </p:nvCxnSpPr>
        <p:spPr>
          <a:xfrm>
            <a:off x="4663275"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4431"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49041"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94396"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39006"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0162"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124772"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7898"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6" name="TextBox 95"/>
          <p:cNvSpPr txBox="1"/>
          <p:nvPr/>
        </p:nvSpPr>
        <p:spPr>
          <a:xfrm>
            <a:off x="433455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97" name="TextBox 96"/>
          <p:cNvSpPr txBox="1"/>
          <p:nvPr/>
        </p:nvSpPr>
        <p:spPr>
          <a:xfrm>
            <a:off x="5093663"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98" name="TextBox 97"/>
          <p:cNvSpPr txBox="1"/>
          <p:nvPr/>
        </p:nvSpPr>
        <p:spPr>
          <a:xfrm>
            <a:off x="5820320"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99" name="TextBox 98"/>
          <p:cNvSpPr txBox="1"/>
          <p:nvPr/>
        </p:nvSpPr>
        <p:spPr>
          <a:xfrm>
            <a:off x="6573337"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0" name="TextBox 99"/>
          <p:cNvSpPr txBox="1"/>
          <p:nvPr/>
        </p:nvSpPr>
        <p:spPr>
          <a:xfrm>
            <a:off x="7331640"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1" name="TextBox 100"/>
          <p:cNvSpPr txBox="1"/>
          <p:nvPr/>
        </p:nvSpPr>
        <p:spPr>
          <a:xfrm>
            <a:off x="809337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2" name="TextBox 101"/>
          <p:cNvSpPr txBox="1"/>
          <p:nvPr/>
        </p:nvSpPr>
        <p:spPr>
          <a:xfrm>
            <a:off x="8809893"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nvGrpSpPr>
          <p:cNvPr id="46" name="Group 45"/>
          <p:cNvGrpSpPr/>
          <p:nvPr/>
        </p:nvGrpSpPr>
        <p:grpSpPr>
          <a:xfrm>
            <a:off x="3695889" y="3394433"/>
            <a:ext cx="251010" cy="645458"/>
            <a:chOff x="2492188" y="1990165"/>
            <a:chExt cx="349623" cy="1004048"/>
          </a:xfrm>
        </p:grpSpPr>
        <p:cxnSp>
          <p:nvCxnSpPr>
            <p:cNvPr id="47" name="Straight Connector 4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957049" y="2529133"/>
            <a:ext cx="251010" cy="609599"/>
            <a:chOff x="2492188" y="1990165"/>
            <a:chExt cx="349623" cy="1004048"/>
          </a:xfrm>
        </p:grpSpPr>
        <p:cxnSp>
          <p:nvCxnSpPr>
            <p:cNvPr id="51" name="Straight Connector 50"/>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061053" y="3412358"/>
            <a:ext cx="251010" cy="959223"/>
            <a:chOff x="2492188" y="1990165"/>
            <a:chExt cx="349623" cy="1004048"/>
          </a:xfrm>
        </p:grpSpPr>
        <p:cxnSp>
          <p:nvCxnSpPr>
            <p:cNvPr id="55" name="Straight Connector 5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662925" y="2495145"/>
            <a:ext cx="251010" cy="510992"/>
            <a:chOff x="2492188" y="1990165"/>
            <a:chExt cx="349623" cy="1004048"/>
          </a:xfrm>
        </p:grpSpPr>
        <p:cxnSp>
          <p:nvCxnSpPr>
            <p:cNvPr id="59" name="Straight Connector 58"/>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63" name="Oval 62"/>
          <p:cNvSpPr/>
          <p:nvPr/>
        </p:nvSpPr>
        <p:spPr>
          <a:xfrm>
            <a:off x="7566428" y="2037208"/>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0" name="Oval 69"/>
          <p:cNvSpPr/>
          <p:nvPr/>
        </p:nvSpPr>
        <p:spPr>
          <a:xfrm>
            <a:off x="8270794" y="1710050"/>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2" name="Oval 71"/>
          <p:cNvSpPr/>
          <p:nvPr/>
        </p:nvSpPr>
        <p:spPr>
          <a:xfrm>
            <a:off x="9028004" y="1466861"/>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20" name="TextBox 119"/>
          <p:cNvSpPr txBox="1"/>
          <p:nvPr/>
        </p:nvSpPr>
        <p:spPr>
          <a:xfrm>
            <a:off x="6795109" y="2747551"/>
            <a:ext cx="5067413" cy="2246769"/>
          </a:xfrm>
          <a:prstGeom prst="rect">
            <a:avLst/>
          </a:prstGeom>
          <a:noFill/>
        </p:spPr>
        <p:txBody>
          <a:bodyPr wrap="none" rtlCol="0">
            <a:spAutoFit/>
          </a:bodyPr>
          <a:lstStyle/>
          <a:p>
            <a:r>
              <a:rPr lang="en-US" sz="2000" b="1" dirty="0" smtClean="0"/>
              <a:t>The IFVM2022 model will (statistically) </a:t>
            </a:r>
          </a:p>
          <a:p>
            <a:r>
              <a:rPr lang="en-US" sz="2000" b="1" dirty="0" smtClean="0"/>
              <a:t>match reference epoch coordinates.</a:t>
            </a:r>
          </a:p>
          <a:p>
            <a:endParaRPr lang="en-US" sz="2000" b="1" dirty="0"/>
          </a:p>
          <a:p>
            <a:r>
              <a:rPr lang="en-US" sz="2000" b="1" dirty="0" smtClean="0"/>
              <a:t>This will allow for the elimination of a </a:t>
            </a:r>
          </a:p>
          <a:p>
            <a:r>
              <a:rPr lang="en-US" sz="2000" b="1" dirty="0" smtClean="0"/>
              <a:t>stand-alone “NADCON” product for </a:t>
            </a:r>
          </a:p>
          <a:p>
            <a:r>
              <a:rPr lang="en-US" sz="2000" b="1" dirty="0" smtClean="0"/>
              <a:t>coordinates after 2020.0, instead relying</a:t>
            </a:r>
          </a:p>
          <a:p>
            <a:r>
              <a:rPr lang="en-US" sz="2000" b="1" dirty="0" smtClean="0"/>
              <a:t>entirely upon IFVM2022</a:t>
            </a:r>
          </a:p>
        </p:txBody>
      </p:sp>
      <p:sp>
        <p:nvSpPr>
          <p:cNvPr id="121" name="Freeform 120"/>
          <p:cNvSpPr/>
          <p:nvPr/>
        </p:nvSpPr>
        <p:spPr>
          <a:xfrm>
            <a:off x="2528046" y="2549564"/>
            <a:ext cx="4356847" cy="1699709"/>
          </a:xfrm>
          <a:custGeom>
            <a:avLst/>
            <a:gdLst>
              <a:gd name="connsiteX0" fmla="*/ 0 w 6981713"/>
              <a:gd name="connsiteY0" fmla="*/ 2796989 h 2796989"/>
              <a:gd name="connsiteX1" fmla="*/ 666974 w 6981713"/>
              <a:gd name="connsiteY1" fmla="*/ 2710927 h 2796989"/>
              <a:gd name="connsiteX2" fmla="*/ 1968649 w 6981713"/>
              <a:gd name="connsiteY2" fmla="*/ 2323652 h 2796989"/>
              <a:gd name="connsiteX3" fmla="*/ 2452744 w 6981713"/>
              <a:gd name="connsiteY3" fmla="*/ 2140772 h 2796989"/>
              <a:gd name="connsiteX4" fmla="*/ 3431689 w 6981713"/>
              <a:gd name="connsiteY4" fmla="*/ 1635163 h 2796989"/>
              <a:gd name="connsiteX5" fmla="*/ 4120179 w 6981713"/>
              <a:gd name="connsiteY5" fmla="*/ 1204857 h 2796989"/>
              <a:gd name="connsiteX6" fmla="*/ 4356847 w 6981713"/>
              <a:gd name="connsiteY6" fmla="*/ 1097280 h 2796989"/>
              <a:gd name="connsiteX7" fmla="*/ 4959275 w 6981713"/>
              <a:gd name="connsiteY7" fmla="*/ 699247 h 2796989"/>
              <a:gd name="connsiteX8" fmla="*/ 5529431 w 6981713"/>
              <a:gd name="connsiteY8" fmla="*/ 419549 h 2796989"/>
              <a:gd name="connsiteX9" fmla="*/ 6099586 w 6981713"/>
              <a:gd name="connsiteY9" fmla="*/ 182880 h 2796989"/>
              <a:gd name="connsiteX10" fmla="*/ 6691257 w 6981713"/>
              <a:gd name="connsiteY10" fmla="*/ 53789 h 2796989"/>
              <a:gd name="connsiteX11" fmla="*/ 6981713 w 6981713"/>
              <a:gd name="connsiteY11" fmla="*/ 0 h 2796989"/>
              <a:gd name="connsiteX0" fmla="*/ 0 w 6691257"/>
              <a:gd name="connsiteY0" fmla="*/ 2743200 h 2743200"/>
              <a:gd name="connsiteX1" fmla="*/ 666974 w 6691257"/>
              <a:gd name="connsiteY1" fmla="*/ 2657138 h 2743200"/>
              <a:gd name="connsiteX2" fmla="*/ 1968649 w 6691257"/>
              <a:gd name="connsiteY2" fmla="*/ 2269863 h 2743200"/>
              <a:gd name="connsiteX3" fmla="*/ 2452744 w 6691257"/>
              <a:gd name="connsiteY3" fmla="*/ 2086983 h 2743200"/>
              <a:gd name="connsiteX4" fmla="*/ 3431689 w 6691257"/>
              <a:gd name="connsiteY4" fmla="*/ 1581374 h 2743200"/>
              <a:gd name="connsiteX5" fmla="*/ 4120179 w 6691257"/>
              <a:gd name="connsiteY5" fmla="*/ 1151068 h 2743200"/>
              <a:gd name="connsiteX6" fmla="*/ 4356847 w 6691257"/>
              <a:gd name="connsiteY6" fmla="*/ 1043491 h 2743200"/>
              <a:gd name="connsiteX7" fmla="*/ 4959275 w 6691257"/>
              <a:gd name="connsiteY7" fmla="*/ 645458 h 2743200"/>
              <a:gd name="connsiteX8" fmla="*/ 5529431 w 6691257"/>
              <a:gd name="connsiteY8" fmla="*/ 365760 h 2743200"/>
              <a:gd name="connsiteX9" fmla="*/ 6099586 w 6691257"/>
              <a:gd name="connsiteY9" fmla="*/ 129091 h 2743200"/>
              <a:gd name="connsiteX10" fmla="*/ 6691257 w 6691257"/>
              <a:gd name="connsiteY10" fmla="*/ 0 h 2743200"/>
              <a:gd name="connsiteX0" fmla="*/ 0 w 6099586"/>
              <a:gd name="connsiteY0" fmla="*/ 2614109 h 2614109"/>
              <a:gd name="connsiteX1" fmla="*/ 666974 w 6099586"/>
              <a:gd name="connsiteY1" fmla="*/ 2528047 h 2614109"/>
              <a:gd name="connsiteX2" fmla="*/ 1968649 w 6099586"/>
              <a:gd name="connsiteY2" fmla="*/ 2140772 h 2614109"/>
              <a:gd name="connsiteX3" fmla="*/ 2452744 w 6099586"/>
              <a:gd name="connsiteY3" fmla="*/ 1957892 h 2614109"/>
              <a:gd name="connsiteX4" fmla="*/ 3431689 w 6099586"/>
              <a:gd name="connsiteY4" fmla="*/ 1452283 h 2614109"/>
              <a:gd name="connsiteX5" fmla="*/ 4120179 w 6099586"/>
              <a:gd name="connsiteY5" fmla="*/ 1021977 h 2614109"/>
              <a:gd name="connsiteX6" fmla="*/ 4356847 w 6099586"/>
              <a:gd name="connsiteY6" fmla="*/ 914400 h 2614109"/>
              <a:gd name="connsiteX7" fmla="*/ 4959275 w 6099586"/>
              <a:gd name="connsiteY7" fmla="*/ 516367 h 2614109"/>
              <a:gd name="connsiteX8" fmla="*/ 5529431 w 6099586"/>
              <a:gd name="connsiteY8" fmla="*/ 236669 h 2614109"/>
              <a:gd name="connsiteX9" fmla="*/ 6099586 w 6099586"/>
              <a:gd name="connsiteY9" fmla="*/ 0 h 2614109"/>
              <a:gd name="connsiteX0" fmla="*/ 0 w 5529431"/>
              <a:gd name="connsiteY0" fmla="*/ 2377440 h 2377440"/>
              <a:gd name="connsiteX1" fmla="*/ 666974 w 5529431"/>
              <a:gd name="connsiteY1" fmla="*/ 2291378 h 2377440"/>
              <a:gd name="connsiteX2" fmla="*/ 1968649 w 5529431"/>
              <a:gd name="connsiteY2" fmla="*/ 1904103 h 2377440"/>
              <a:gd name="connsiteX3" fmla="*/ 2452744 w 5529431"/>
              <a:gd name="connsiteY3" fmla="*/ 1721223 h 2377440"/>
              <a:gd name="connsiteX4" fmla="*/ 3431689 w 5529431"/>
              <a:gd name="connsiteY4" fmla="*/ 1215614 h 2377440"/>
              <a:gd name="connsiteX5" fmla="*/ 4120179 w 5529431"/>
              <a:gd name="connsiteY5" fmla="*/ 785308 h 2377440"/>
              <a:gd name="connsiteX6" fmla="*/ 4356847 w 5529431"/>
              <a:gd name="connsiteY6" fmla="*/ 677731 h 2377440"/>
              <a:gd name="connsiteX7" fmla="*/ 4959275 w 5529431"/>
              <a:gd name="connsiteY7" fmla="*/ 279698 h 2377440"/>
              <a:gd name="connsiteX8" fmla="*/ 5529431 w 5529431"/>
              <a:gd name="connsiteY8" fmla="*/ 0 h 2377440"/>
              <a:gd name="connsiteX0" fmla="*/ 0 w 4959275"/>
              <a:gd name="connsiteY0" fmla="*/ 2097742 h 2097742"/>
              <a:gd name="connsiteX1" fmla="*/ 666974 w 4959275"/>
              <a:gd name="connsiteY1" fmla="*/ 2011680 h 2097742"/>
              <a:gd name="connsiteX2" fmla="*/ 1968649 w 4959275"/>
              <a:gd name="connsiteY2" fmla="*/ 1624405 h 2097742"/>
              <a:gd name="connsiteX3" fmla="*/ 2452744 w 4959275"/>
              <a:gd name="connsiteY3" fmla="*/ 1441525 h 2097742"/>
              <a:gd name="connsiteX4" fmla="*/ 3431689 w 4959275"/>
              <a:gd name="connsiteY4" fmla="*/ 935916 h 2097742"/>
              <a:gd name="connsiteX5" fmla="*/ 4120179 w 4959275"/>
              <a:gd name="connsiteY5" fmla="*/ 505610 h 2097742"/>
              <a:gd name="connsiteX6" fmla="*/ 4356847 w 4959275"/>
              <a:gd name="connsiteY6" fmla="*/ 398033 h 2097742"/>
              <a:gd name="connsiteX7" fmla="*/ 4959275 w 4959275"/>
              <a:gd name="connsiteY7" fmla="*/ 0 h 2097742"/>
              <a:gd name="connsiteX0" fmla="*/ 0 w 4356847"/>
              <a:gd name="connsiteY0" fmla="*/ 1699709 h 1699709"/>
              <a:gd name="connsiteX1" fmla="*/ 666974 w 4356847"/>
              <a:gd name="connsiteY1" fmla="*/ 1613647 h 1699709"/>
              <a:gd name="connsiteX2" fmla="*/ 1968649 w 4356847"/>
              <a:gd name="connsiteY2" fmla="*/ 1226372 h 1699709"/>
              <a:gd name="connsiteX3" fmla="*/ 2452744 w 4356847"/>
              <a:gd name="connsiteY3" fmla="*/ 1043492 h 1699709"/>
              <a:gd name="connsiteX4" fmla="*/ 3431689 w 4356847"/>
              <a:gd name="connsiteY4" fmla="*/ 537883 h 1699709"/>
              <a:gd name="connsiteX5" fmla="*/ 4120179 w 4356847"/>
              <a:gd name="connsiteY5" fmla="*/ 107577 h 1699709"/>
              <a:gd name="connsiteX6" fmla="*/ 4356847 w 4356847"/>
              <a:gd name="connsiteY6" fmla="*/ 0 h 169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6847" h="1699709">
                <a:moveTo>
                  <a:pt x="0" y="1699709"/>
                </a:moveTo>
                <a:cubicBezTo>
                  <a:pt x="169433" y="1696122"/>
                  <a:pt x="338866" y="1692536"/>
                  <a:pt x="666974" y="1613647"/>
                </a:cubicBezTo>
                <a:cubicBezTo>
                  <a:pt x="995082" y="1534757"/>
                  <a:pt x="1671021" y="1321398"/>
                  <a:pt x="1968649" y="1226372"/>
                </a:cubicBezTo>
                <a:cubicBezTo>
                  <a:pt x="2266277" y="1131346"/>
                  <a:pt x="2208904" y="1158240"/>
                  <a:pt x="2452744" y="1043492"/>
                </a:cubicBezTo>
                <a:cubicBezTo>
                  <a:pt x="2696584" y="928744"/>
                  <a:pt x="3153783" y="693869"/>
                  <a:pt x="3431689" y="537883"/>
                </a:cubicBezTo>
                <a:cubicBezTo>
                  <a:pt x="3709595" y="381897"/>
                  <a:pt x="3965986" y="197224"/>
                  <a:pt x="4120179" y="107577"/>
                </a:cubicBezTo>
                <a:cubicBezTo>
                  <a:pt x="4274372" y="17930"/>
                  <a:pt x="4216998" y="84268"/>
                  <a:pt x="4356847"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Freeform 107"/>
          <p:cNvSpPr/>
          <p:nvPr/>
        </p:nvSpPr>
        <p:spPr>
          <a:xfrm>
            <a:off x="2121877" y="386862"/>
            <a:ext cx="7596554" cy="3669323"/>
          </a:xfrm>
          <a:custGeom>
            <a:avLst/>
            <a:gdLst>
              <a:gd name="connsiteX0" fmla="*/ 0 w 7596554"/>
              <a:gd name="connsiteY0" fmla="*/ 3669323 h 3669323"/>
              <a:gd name="connsiteX1" fmla="*/ 644769 w 7596554"/>
              <a:gd name="connsiteY1" fmla="*/ 3622430 h 3669323"/>
              <a:gd name="connsiteX2" fmla="*/ 1336431 w 7596554"/>
              <a:gd name="connsiteY2" fmla="*/ 3446584 h 3669323"/>
              <a:gd name="connsiteX3" fmla="*/ 1922585 w 7596554"/>
              <a:gd name="connsiteY3" fmla="*/ 3235569 h 3669323"/>
              <a:gd name="connsiteX4" fmla="*/ 2743200 w 7596554"/>
              <a:gd name="connsiteY4" fmla="*/ 2930769 h 3669323"/>
              <a:gd name="connsiteX5" fmla="*/ 3305908 w 7596554"/>
              <a:gd name="connsiteY5" fmla="*/ 2684584 h 3669323"/>
              <a:gd name="connsiteX6" fmla="*/ 3868615 w 7596554"/>
              <a:gd name="connsiteY6" fmla="*/ 2344615 h 3669323"/>
              <a:gd name="connsiteX7" fmla="*/ 4196861 w 7596554"/>
              <a:gd name="connsiteY7" fmla="*/ 2157046 h 3669323"/>
              <a:gd name="connsiteX8" fmla="*/ 4560277 w 7596554"/>
              <a:gd name="connsiteY8" fmla="*/ 2004646 h 3669323"/>
              <a:gd name="connsiteX9" fmla="*/ 4712677 w 7596554"/>
              <a:gd name="connsiteY9" fmla="*/ 1910861 h 3669323"/>
              <a:gd name="connsiteX10" fmla="*/ 5615354 w 7596554"/>
              <a:gd name="connsiteY10" fmla="*/ 1184030 h 3669323"/>
              <a:gd name="connsiteX11" fmla="*/ 6283569 w 7596554"/>
              <a:gd name="connsiteY11" fmla="*/ 762000 h 3669323"/>
              <a:gd name="connsiteX12" fmla="*/ 7092461 w 7596554"/>
              <a:gd name="connsiteY12" fmla="*/ 269630 h 3669323"/>
              <a:gd name="connsiteX13" fmla="*/ 7596554 w 7596554"/>
              <a:gd name="connsiteY13" fmla="*/ 0 h 36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96554" h="3669323">
                <a:moveTo>
                  <a:pt x="0" y="3669323"/>
                </a:moveTo>
                <a:cubicBezTo>
                  <a:pt x="211015" y="3664438"/>
                  <a:pt x="422031" y="3659553"/>
                  <a:pt x="644769" y="3622430"/>
                </a:cubicBezTo>
                <a:cubicBezTo>
                  <a:pt x="867507" y="3585307"/>
                  <a:pt x="1123462" y="3511061"/>
                  <a:pt x="1336431" y="3446584"/>
                </a:cubicBezTo>
                <a:cubicBezTo>
                  <a:pt x="1549400" y="3382107"/>
                  <a:pt x="1922585" y="3235569"/>
                  <a:pt x="1922585" y="3235569"/>
                </a:cubicBezTo>
                <a:cubicBezTo>
                  <a:pt x="2157046" y="3149600"/>
                  <a:pt x="2512646" y="3022600"/>
                  <a:pt x="2743200" y="2930769"/>
                </a:cubicBezTo>
                <a:cubicBezTo>
                  <a:pt x="2973754" y="2838938"/>
                  <a:pt x="3118339" y="2782276"/>
                  <a:pt x="3305908" y="2684584"/>
                </a:cubicBezTo>
                <a:cubicBezTo>
                  <a:pt x="3493477" y="2586892"/>
                  <a:pt x="3720123" y="2432538"/>
                  <a:pt x="3868615" y="2344615"/>
                </a:cubicBezTo>
                <a:cubicBezTo>
                  <a:pt x="4017107" y="2256692"/>
                  <a:pt x="4081584" y="2213707"/>
                  <a:pt x="4196861" y="2157046"/>
                </a:cubicBezTo>
                <a:cubicBezTo>
                  <a:pt x="4312138" y="2100385"/>
                  <a:pt x="4474308" y="2045677"/>
                  <a:pt x="4560277" y="2004646"/>
                </a:cubicBezTo>
                <a:cubicBezTo>
                  <a:pt x="4646246" y="1963615"/>
                  <a:pt x="4536831" y="2047630"/>
                  <a:pt x="4712677" y="1910861"/>
                </a:cubicBezTo>
                <a:cubicBezTo>
                  <a:pt x="4888523" y="1774092"/>
                  <a:pt x="5353539" y="1375507"/>
                  <a:pt x="5615354" y="1184030"/>
                </a:cubicBezTo>
                <a:cubicBezTo>
                  <a:pt x="5877169" y="992553"/>
                  <a:pt x="6037385" y="914400"/>
                  <a:pt x="6283569" y="762000"/>
                </a:cubicBezTo>
                <a:cubicBezTo>
                  <a:pt x="6529754" y="609600"/>
                  <a:pt x="6873630" y="396630"/>
                  <a:pt x="7092461" y="269630"/>
                </a:cubicBezTo>
                <a:cubicBezTo>
                  <a:pt x="7311292" y="142630"/>
                  <a:pt x="7453923" y="71315"/>
                  <a:pt x="7596554" y="0"/>
                </a:cubicBezTo>
              </a:path>
            </a:pathLst>
          </a:custGeom>
          <a:noFill/>
          <a:ln>
            <a:solidFill>
              <a:srgbClr val="FF0000"/>
            </a:solidFill>
            <a:prstDash val="dash"/>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Freeform 108"/>
          <p:cNvSpPr/>
          <p:nvPr/>
        </p:nvSpPr>
        <p:spPr>
          <a:xfrm>
            <a:off x="2649415" y="2192215"/>
            <a:ext cx="7760677" cy="2321170"/>
          </a:xfrm>
          <a:custGeom>
            <a:avLst/>
            <a:gdLst>
              <a:gd name="connsiteX0" fmla="*/ 0 w 7760677"/>
              <a:gd name="connsiteY0" fmla="*/ 2321170 h 2321170"/>
              <a:gd name="connsiteX1" fmla="*/ 679939 w 7760677"/>
              <a:gd name="connsiteY1" fmla="*/ 2215662 h 2321170"/>
              <a:gd name="connsiteX2" fmla="*/ 1336431 w 7760677"/>
              <a:gd name="connsiteY2" fmla="*/ 2028093 h 2321170"/>
              <a:gd name="connsiteX3" fmla="*/ 2074985 w 7760677"/>
              <a:gd name="connsiteY3" fmla="*/ 1770185 h 2321170"/>
              <a:gd name="connsiteX4" fmla="*/ 2661139 w 7760677"/>
              <a:gd name="connsiteY4" fmla="*/ 1535723 h 2321170"/>
              <a:gd name="connsiteX5" fmla="*/ 3341077 w 7760677"/>
              <a:gd name="connsiteY5" fmla="*/ 1172308 h 2321170"/>
              <a:gd name="connsiteX6" fmla="*/ 3962400 w 7760677"/>
              <a:gd name="connsiteY6" fmla="*/ 785447 h 2321170"/>
              <a:gd name="connsiteX7" fmla="*/ 4314093 w 7760677"/>
              <a:gd name="connsiteY7" fmla="*/ 574431 h 2321170"/>
              <a:gd name="connsiteX8" fmla="*/ 4818185 w 7760677"/>
              <a:gd name="connsiteY8" fmla="*/ 445477 h 2321170"/>
              <a:gd name="connsiteX9" fmla="*/ 5791200 w 7760677"/>
              <a:gd name="connsiteY9" fmla="*/ 257908 h 2321170"/>
              <a:gd name="connsiteX10" fmla="*/ 6541477 w 7760677"/>
              <a:gd name="connsiteY10" fmla="*/ 128954 h 2321170"/>
              <a:gd name="connsiteX11" fmla="*/ 7760677 w 7760677"/>
              <a:gd name="connsiteY11" fmla="*/ 0 h 23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60677" h="2321170">
                <a:moveTo>
                  <a:pt x="0" y="2321170"/>
                </a:moveTo>
                <a:cubicBezTo>
                  <a:pt x="228600" y="2292839"/>
                  <a:pt x="457201" y="2264508"/>
                  <a:pt x="679939" y="2215662"/>
                </a:cubicBezTo>
                <a:cubicBezTo>
                  <a:pt x="902678" y="2166816"/>
                  <a:pt x="1103923" y="2102339"/>
                  <a:pt x="1336431" y="2028093"/>
                </a:cubicBezTo>
                <a:cubicBezTo>
                  <a:pt x="1568939" y="1953847"/>
                  <a:pt x="1854200" y="1852247"/>
                  <a:pt x="2074985" y="1770185"/>
                </a:cubicBezTo>
                <a:cubicBezTo>
                  <a:pt x="2295770" y="1688123"/>
                  <a:pt x="2450124" y="1635369"/>
                  <a:pt x="2661139" y="1535723"/>
                </a:cubicBezTo>
                <a:cubicBezTo>
                  <a:pt x="2872154" y="1436077"/>
                  <a:pt x="3124200" y="1297354"/>
                  <a:pt x="3341077" y="1172308"/>
                </a:cubicBezTo>
                <a:cubicBezTo>
                  <a:pt x="3557954" y="1047262"/>
                  <a:pt x="3800231" y="885093"/>
                  <a:pt x="3962400" y="785447"/>
                </a:cubicBezTo>
                <a:cubicBezTo>
                  <a:pt x="4124569" y="685801"/>
                  <a:pt x="4171462" y="631093"/>
                  <a:pt x="4314093" y="574431"/>
                </a:cubicBezTo>
                <a:cubicBezTo>
                  <a:pt x="4456724" y="517769"/>
                  <a:pt x="4572001" y="498231"/>
                  <a:pt x="4818185" y="445477"/>
                </a:cubicBezTo>
                <a:cubicBezTo>
                  <a:pt x="5064369" y="392723"/>
                  <a:pt x="5503985" y="310662"/>
                  <a:pt x="5791200" y="257908"/>
                </a:cubicBezTo>
                <a:cubicBezTo>
                  <a:pt x="6078415" y="205154"/>
                  <a:pt x="6213231" y="171939"/>
                  <a:pt x="6541477" y="128954"/>
                </a:cubicBezTo>
                <a:cubicBezTo>
                  <a:pt x="6869723" y="85969"/>
                  <a:pt x="7315200" y="42984"/>
                  <a:pt x="7760677" y="0"/>
                </a:cubicBezTo>
              </a:path>
            </a:pathLst>
          </a:custGeom>
          <a:noFill/>
          <a:ln>
            <a:solidFill>
              <a:srgbClr val="FF0000"/>
            </a:solidFill>
            <a:prstDash val="dash"/>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23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405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54709" y="5578267"/>
            <a:ext cx="838691"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1990</a:t>
            </a:r>
            <a:endParaRPr lang="en-US" b="1" dirty="0">
              <a:solidFill>
                <a:prstClr val="black"/>
              </a:solidFill>
              <a:latin typeface="Verdana" pitchFamily="34" charset="0"/>
            </a:endParaRPr>
          </a:p>
        </p:txBody>
      </p:sp>
      <p:cxnSp>
        <p:nvCxnSpPr>
          <p:cNvPr id="44" name="Straight Connector 43"/>
          <p:cNvCxnSpPr/>
          <p:nvPr/>
        </p:nvCxnSpPr>
        <p:spPr>
          <a:xfrm>
            <a:off x="391866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383688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363072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268115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2766698"/>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cxnSp>
        <p:nvCxnSpPr>
          <p:cNvPr id="71" name="Straight Connector 70"/>
          <p:cNvCxnSpPr/>
          <p:nvPr/>
        </p:nvCxnSpPr>
        <p:spPr>
          <a:xfrm>
            <a:off x="4663275"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4431"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49041"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94396"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39006"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0162"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124772"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7898"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6" name="TextBox 95"/>
          <p:cNvSpPr txBox="1"/>
          <p:nvPr/>
        </p:nvSpPr>
        <p:spPr>
          <a:xfrm>
            <a:off x="433455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97" name="TextBox 96"/>
          <p:cNvSpPr txBox="1"/>
          <p:nvPr/>
        </p:nvSpPr>
        <p:spPr>
          <a:xfrm>
            <a:off x="5093663"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98" name="TextBox 97"/>
          <p:cNvSpPr txBox="1"/>
          <p:nvPr/>
        </p:nvSpPr>
        <p:spPr>
          <a:xfrm>
            <a:off x="5820320"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99" name="TextBox 98"/>
          <p:cNvSpPr txBox="1"/>
          <p:nvPr/>
        </p:nvSpPr>
        <p:spPr>
          <a:xfrm>
            <a:off x="6573337"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0" name="TextBox 99"/>
          <p:cNvSpPr txBox="1"/>
          <p:nvPr/>
        </p:nvSpPr>
        <p:spPr>
          <a:xfrm>
            <a:off x="7331640"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1" name="TextBox 100"/>
          <p:cNvSpPr txBox="1"/>
          <p:nvPr/>
        </p:nvSpPr>
        <p:spPr>
          <a:xfrm>
            <a:off x="809337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2" name="TextBox 101"/>
          <p:cNvSpPr txBox="1"/>
          <p:nvPr/>
        </p:nvSpPr>
        <p:spPr>
          <a:xfrm>
            <a:off x="8809893"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nvGrpSpPr>
          <p:cNvPr id="46" name="Group 45"/>
          <p:cNvGrpSpPr/>
          <p:nvPr/>
        </p:nvGrpSpPr>
        <p:grpSpPr>
          <a:xfrm>
            <a:off x="3695889" y="3394433"/>
            <a:ext cx="251010" cy="645458"/>
            <a:chOff x="2492188" y="1990165"/>
            <a:chExt cx="349623" cy="1004048"/>
          </a:xfrm>
        </p:grpSpPr>
        <p:cxnSp>
          <p:nvCxnSpPr>
            <p:cNvPr id="47" name="Straight Connector 4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957049" y="2529133"/>
            <a:ext cx="251010" cy="609599"/>
            <a:chOff x="2492188" y="1990165"/>
            <a:chExt cx="349623" cy="1004048"/>
          </a:xfrm>
        </p:grpSpPr>
        <p:cxnSp>
          <p:nvCxnSpPr>
            <p:cNvPr id="51" name="Straight Connector 50"/>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061053" y="3412358"/>
            <a:ext cx="251010" cy="959223"/>
            <a:chOff x="2492188" y="1990165"/>
            <a:chExt cx="349623" cy="1004048"/>
          </a:xfrm>
        </p:grpSpPr>
        <p:cxnSp>
          <p:nvCxnSpPr>
            <p:cNvPr id="55" name="Straight Connector 5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662925" y="2495145"/>
            <a:ext cx="251010" cy="510992"/>
            <a:chOff x="2492188" y="1990165"/>
            <a:chExt cx="349623" cy="1004048"/>
          </a:xfrm>
        </p:grpSpPr>
        <p:cxnSp>
          <p:nvCxnSpPr>
            <p:cNvPr id="59" name="Straight Connector 58"/>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63" name="Oval 62"/>
          <p:cNvSpPr/>
          <p:nvPr/>
        </p:nvSpPr>
        <p:spPr>
          <a:xfrm>
            <a:off x="7566428" y="2037208"/>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0" name="Oval 69"/>
          <p:cNvSpPr/>
          <p:nvPr/>
        </p:nvSpPr>
        <p:spPr>
          <a:xfrm>
            <a:off x="8270794" y="1710050"/>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2" name="Oval 71"/>
          <p:cNvSpPr/>
          <p:nvPr/>
        </p:nvSpPr>
        <p:spPr>
          <a:xfrm>
            <a:off x="9028004" y="1466861"/>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93" name="Group 92"/>
          <p:cNvGrpSpPr/>
          <p:nvPr/>
        </p:nvGrpSpPr>
        <p:grpSpPr>
          <a:xfrm>
            <a:off x="8986068" y="654499"/>
            <a:ext cx="251010" cy="1685362"/>
            <a:chOff x="2492188" y="1990165"/>
            <a:chExt cx="349623" cy="1004048"/>
          </a:xfrm>
        </p:grpSpPr>
        <p:cxnSp>
          <p:nvCxnSpPr>
            <p:cNvPr id="94" name="Straight Connector 93"/>
            <p:cNvCxnSpPr/>
            <p:nvPr/>
          </p:nvCxnSpPr>
          <p:spPr>
            <a:xfrm>
              <a:off x="2653554" y="1990165"/>
              <a:ext cx="8964" cy="1004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492188" y="1990165"/>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492188" y="2994213"/>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535051" y="1514142"/>
            <a:ext cx="251010" cy="1147481"/>
            <a:chOff x="2492188" y="1990165"/>
            <a:chExt cx="349623" cy="1004048"/>
          </a:xfrm>
        </p:grpSpPr>
        <p:cxnSp>
          <p:nvCxnSpPr>
            <p:cNvPr id="106" name="Straight Connector 105"/>
            <p:cNvCxnSpPr/>
            <p:nvPr/>
          </p:nvCxnSpPr>
          <p:spPr>
            <a:xfrm>
              <a:off x="2653554" y="1990165"/>
              <a:ext cx="8964" cy="1004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492188" y="1990165"/>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492188" y="2994213"/>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233140" y="1102244"/>
            <a:ext cx="251010" cy="1371598"/>
            <a:chOff x="2492188" y="1990165"/>
            <a:chExt cx="349623" cy="1004048"/>
          </a:xfrm>
        </p:grpSpPr>
        <p:cxnSp>
          <p:nvCxnSpPr>
            <p:cNvPr id="114" name="Straight Connector 113"/>
            <p:cNvCxnSpPr/>
            <p:nvPr/>
          </p:nvCxnSpPr>
          <p:spPr>
            <a:xfrm>
              <a:off x="2653554" y="1990165"/>
              <a:ext cx="8964" cy="1004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492188" y="1990165"/>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492188" y="2994213"/>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1" name="Freeform 80"/>
          <p:cNvSpPr/>
          <p:nvPr/>
        </p:nvSpPr>
        <p:spPr>
          <a:xfrm>
            <a:off x="2528047" y="1452282"/>
            <a:ext cx="6981713" cy="2796989"/>
          </a:xfrm>
          <a:custGeom>
            <a:avLst/>
            <a:gdLst>
              <a:gd name="connsiteX0" fmla="*/ 0 w 6981713"/>
              <a:gd name="connsiteY0" fmla="*/ 2796989 h 2796989"/>
              <a:gd name="connsiteX1" fmla="*/ 666974 w 6981713"/>
              <a:gd name="connsiteY1" fmla="*/ 2710927 h 2796989"/>
              <a:gd name="connsiteX2" fmla="*/ 1968649 w 6981713"/>
              <a:gd name="connsiteY2" fmla="*/ 2323652 h 2796989"/>
              <a:gd name="connsiteX3" fmla="*/ 2452744 w 6981713"/>
              <a:gd name="connsiteY3" fmla="*/ 2140772 h 2796989"/>
              <a:gd name="connsiteX4" fmla="*/ 3431689 w 6981713"/>
              <a:gd name="connsiteY4" fmla="*/ 1635163 h 2796989"/>
              <a:gd name="connsiteX5" fmla="*/ 4120179 w 6981713"/>
              <a:gd name="connsiteY5" fmla="*/ 1204857 h 2796989"/>
              <a:gd name="connsiteX6" fmla="*/ 4356847 w 6981713"/>
              <a:gd name="connsiteY6" fmla="*/ 1097280 h 2796989"/>
              <a:gd name="connsiteX7" fmla="*/ 4959275 w 6981713"/>
              <a:gd name="connsiteY7" fmla="*/ 699247 h 2796989"/>
              <a:gd name="connsiteX8" fmla="*/ 5529431 w 6981713"/>
              <a:gd name="connsiteY8" fmla="*/ 419549 h 2796989"/>
              <a:gd name="connsiteX9" fmla="*/ 6099586 w 6981713"/>
              <a:gd name="connsiteY9" fmla="*/ 182880 h 2796989"/>
              <a:gd name="connsiteX10" fmla="*/ 6691257 w 6981713"/>
              <a:gd name="connsiteY10" fmla="*/ 53789 h 2796989"/>
              <a:gd name="connsiteX11" fmla="*/ 6981713 w 6981713"/>
              <a:gd name="connsiteY11" fmla="*/ 0 h 279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81713" h="2796989">
                <a:moveTo>
                  <a:pt x="0" y="2796989"/>
                </a:moveTo>
                <a:cubicBezTo>
                  <a:pt x="169433" y="2793402"/>
                  <a:pt x="338866" y="2789816"/>
                  <a:pt x="666974" y="2710927"/>
                </a:cubicBezTo>
                <a:cubicBezTo>
                  <a:pt x="995082" y="2632037"/>
                  <a:pt x="1671021" y="2418678"/>
                  <a:pt x="1968649" y="2323652"/>
                </a:cubicBezTo>
                <a:cubicBezTo>
                  <a:pt x="2266277" y="2228626"/>
                  <a:pt x="2208904" y="2255520"/>
                  <a:pt x="2452744" y="2140772"/>
                </a:cubicBezTo>
                <a:cubicBezTo>
                  <a:pt x="2696584" y="2026024"/>
                  <a:pt x="3153783" y="1791149"/>
                  <a:pt x="3431689" y="1635163"/>
                </a:cubicBezTo>
                <a:cubicBezTo>
                  <a:pt x="3709595" y="1479177"/>
                  <a:pt x="3965986" y="1294504"/>
                  <a:pt x="4120179" y="1204857"/>
                </a:cubicBezTo>
                <a:cubicBezTo>
                  <a:pt x="4274372" y="1115210"/>
                  <a:pt x="4216998" y="1181548"/>
                  <a:pt x="4356847" y="1097280"/>
                </a:cubicBezTo>
                <a:cubicBezTo>
                  <a:pt x="4496696" y="1013012"/>
                  <a:pt x="4763844" y="812202"/>
                  <a:pt x="4959275" y="699247"/>
                </a:cubicBezTo>
                <a:cubicBezTo>
                  <a:pt x="5154706" y="586292"/>
                  <a:pt x="5339379" y="505610"/>
                  <a:pt x="5529431" y="419549"/>
                </a:cubicBezTo>
                <a:cubicBezTo>
                  <a:pt x="5719483" y="333488"/>
                  <a:pt x="5905948" y="243840"/>
                  <a:pt x="6099586" y="182880"/>
                </a:cubicBezTo>
                <a:cubicBezTo>
                  <a:pt x="6293224" y="121920"/>
                  <a:pt x="6544236" y="84269"/>
                  <a:pt x="6691257" y="53789"/>
                </a:cubicBezTo>
                <a:cubicBezTo>
                  <a:pt x="6838278" y="23309"/>
                  <a:pt x="6909995" y="11654"/>
                  <a:pt x="6981713"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TextBox 119"/>
          <p:cNvSpPr txBox="1"/>
          <p:nvPr/>
        </p:nvSpPr>
        <p:spPr>
          <a:xfrm>
            <a:off x="5093663" y="4104196"/>
            <a:ext cx="6004529" cy="707886"/>
          </a:xfrm>
          <a:prstGeom prst="rect">
            <a:avLst/>
          </a:prstGeom>
          <a:noFill/>
        </p:spPr>
        <p:txBody>
          <a:bodyPr wrap="none" rtlCol="0">
            <a:spAutoFit/>
          </a:bodyPr>
          <a:lstStyle/>
          <a:p>
            <a:r>
              <a:rPr lang="en-US" sz="2000" b="1" dirty="0" smtClean="0"/>
              <a:t>In the absence of new survey data, error estimates will</a:t>
            </a:r>
          </a:p>
          <a:p>
            <a:r>
              <a:rPr lang="en-US" sz="2000" b="1" dirty="0" smtClean="0"/>
              <a:t>grow through time.</a:t>
            </a:r>
          </a:p>
        </p:txBody>
      </p:sp>
      <p:sp>
        <p:nvSpPr>
          <p:cNvPr id="82" name="Freeform 81"/>
          <p:cNvSpPr/>
          <p:nvPr/>
        </p:nvSpPr>
        <p:spPr>
          <a:xfrm>
            <a:off x="2121877" y="386862"/>
            <a:ext cx="7596554" cy="3669323"/>
          </a:xfrm>
          <a:custGeom>
            <a:avLst/>
            <a:gdLst>
              <a:gd name="connsiteX0" fmla="*/ 0 w 7596554"/>
              <a:gd name="connsiteY0" fmla="*/ 3669323 h 3669323"/>
              <a:gd name="connsiteX1" fmla="*/ 644769 w 7596554"/>
              <a:gd name="connsiteY1" fmla="*/ 3622430 h 3669323"/>
              <a:gd name="connsiteX2" fmla="*/ 1336431 w 7596554"/>
              <a:gd name="connsiteY2" fmla="*/ 3446584 h 3669323"/>
              <a:gd name="connsiteX3" fmla="*/ 1922585 w 7596554"/>
              <a:gd name="connsiteY3" fmla="*/ 3235569 h 3669323"/>
              <a:gd name="connsiteX4" fmla="*/ 2743200 w 7596554"/>
              <a:gd name="connsiteY4" fmla="*/ 2930769 h 3669323"/>
              <a:gd name="connsiteX5" fmla="*/ 3305908 w 7596554"/>
              <a:gd name="connsiteY5" fmla="*/ 2684584 h 3669323"/>
              <a:gd name="connsiteX6" fmla="*/ 3868615 w 7596554"/>
              <a:gd name="connsiteY6" fmla="*/ 2344615 h 3669323"/>
              <a:gd name="connsiteX7" fmla="*/ 4196861 w 7596554"/>
              <a:gd name="connsiteY7" fmla="*/ 2157046 h 3669323"/>
              <a:gd name="connsiteX8" fmla="*/ 4560277 w 7596554"/>
              <a:gd name="connsiteY8" fmla="*/ 2004646 h 3669323"/>
              <a:gd name="connsiteX9" fmla="*/ 4712677 w 7596554"/>
              <a:gd name="connsiteY9" fmla="*/ 1910861 h 3669323"/>
              <a:gd name="connsiteX10" fmla="*/ 5615354 w 7596554"/>
              <a:gd name="connsiteY10" fmla="*/ 1184030 h 3669323"/>
              <a:gd name="connsiteX11" fmla="*/ 6283569 w 7596554"/>
              <a:gd name="connsiteY11" fmla="*/ 762000 h 3669323"/>
              <a:gd name="connsiteX12" fmla="*/ 7092461 w 7596554"/>
              <a:gd name="connsiteY12" fmla="*/ 269630 h 3669323"/>
              <a:gd name="connsiteX13" fmla="*/ 7596554 w 7596554"/>
              <a:gd name="connsiteY13" fmla="*/ 0 h 36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96554" h="3669323">
                <a:moveTo>
                  <a:pt x="0" y="3669323"/>
                </a:moveTo>
                <a:cubicBezTo>
                  <a:pt x="211015" y="3664438"/>
                  <a:pt x="422031" y="3659553"/>
                  <a:pt x="644769" y="3622430"/>
                </a:cubicBezTo>
                <a:cubicBezTo>
                  <a:pt x="867507" y="3585307"/>
                  <a:pt x="1123462" y="3511061"/>
                  <a:pt x="1336431" y="3446584"/>
                </a:cubicBezTo>
                <a:cubicBezTo>
                  <a:pt x="1549400" y="3382107"/>
                  <a:pt x="1922585" y="3235569"/>
                  <a:pt x="1922585" y="3235569"/>
                </a:cubicBezTo>
                <a:cubicBezTo>
                  <a:pt x="2157046" y="3149600"/>
                  <a:pt x="2512646" y="3022600"/>
                  <a:pt x="2743200" y="2930769"/>
                </a:cubicBezTo>
                <a:cubicBezTo>
                  <a:pt x="2973754" y="2838938"/>
                  <a:pt x="3118339" y="2782276"/>
                  <a:pt x="3305908" y="2684584"/>
                </a:cubicBezTo>
                <a:cubicBezTo>
                  <a:pt x="3493477" y="2586892"/>
                  <a:pt x="3720123" y="2432538"/>
                  <a:pt x="3868615" y="2344615"/>
                </a:cubicBezTo>
                <a:cubicBezTo>
                  <a:pt x="4017107" y="2256692"/>
                  <a:pt x="4081584" y="2213707"/>
                  <a:pt x="4196861" y="2157046"/>
                </a:cubicBezTo>
                <a:cubicBezTo>
                  <a:pt x="4312138" y="2100385"/>
                  <a:pt x="4474308" y="2045677"/>
                  <a:pt x="4560277" y="2004646"/>
                </a:cubicBezTo>
                <a:cubicBezTo>
                  <a:pt x="4646246" y="1963615"/>
                  <a:pt x="4536831" y="2047630"/>
                  <a:pt x="4712677" y="1910861"/>
                </a:cubicBezTo>
                <a:cubicBezTo>
                  <a:pt x="4888523" y="1774092"/>
                  <a:pt x="5353539" y="1375507"/>
                  <a:pt x="5615354" y="1184030"/>
                </a:cubicBezTo>
                <a:cubicBezTo>
                  <a:pt x="5877169" y="992553"/>
                  <a:pt x="6037385" y="914400"/>
                  <a:pt x="6283569" y="762000"/>
                </a:cubicBezTo>
                <a:cubicBezTo>
                  <a:pt x="6529754" y="609600"/>
                  <a:pt x="6873630" y="396630"/>
                  <a:pt x="7092461" y="269630"/>
                </a:cubicBezTo>
                <a:cubicBezTo>
                  <a:pt x="7311292" y="142630"/>
                  <a:pt x="7453923" y="71315"/>
                  <a:pt x="7596554" y="0"/>
                </a:cubicBezTo>
              </a:path>
            </a:pathLst>
          </a:custGeom>
          <a:noFill/>
          <a:ln>
            <a:solidFill>
              <a:srgbClr val="FF0000"/>
            </a:solidFill>
            <a:prstDash val="dash"/>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Freeform 84"/>
          <p:cNvSpPr/>
          <p:nvPr/>
        </p:nvSpPr>
        <p:spPr>
          <a:xfrm>
            <a:off x="2649415" y="2192215"/>
            <a:ext cx="7760677" cy="2321170"/>
          </a:xfrm>
          <a:custGeom>
            <a:avLst/>
            <a:gdLst>
              <a:gd name="connsiteX0" fmla="*/ 0 w 7760677"/>
              <a:gd name="connsiteY0" fmla="*/ 2321170 h 2321170"/>
              <a:gd name="connsiteX1" fmla="*/ 679939 w 7760677"/>
              <a:gd name="connsiteY1" fmla="*/ 2215662 h 2321170"/>
              <a:gd name="connsiteX2" fmla="*/ 1336431 w 7760677"/>
              <a:gd name="connsiteY2" fmla="*/ 2028093 h 2321170"/>
              <a:gd name="connsiteX3" fmla="*/ 2074985 w 7760677"/>
              <a:gd name="connsiteY3" fmla="*/ 1770185 h 2321170"/>
              <a:gd name="connsiteX4" fmla="*/ 2661139 w 7760677"/>
              <a:gd name="connsiteY4" fmla="*/ 1535723 h 2321170"/>
              <a:gd name="connsiteX5" fmla="*/ 3341077 w 7760677"/>
              <a:gd name="connsiteY5" fmla="*/ 1172308 h 2321170"/>
              <a:gd name="connsiteX6" fmla="*/ 3962400 w 7760677"/>
              <a:gd name="connsiteY6" fmla="*/ 785447 h 2321170"/>
              <a:gd name="connsiteX7" fmla="*/ 4314093 w 7760677"/>
              <a:gd name="connsiteY7" fmla="*/ 574431 h 2321170"/>
              <a:gd name="connsiteX8" fmla="*/ 4818185 w 7760677"/>
              <a:gd name="connsiteY8" fmla="*/ 445477 h 2321170"/>
              <a:gd name="connsiteX9" fmla="*/ 5791200 w 7760677"/>
              <a:gd name="connsiteY9" fmla="*/ 257908 h 2321170"/>
              <a:gd name="connsiteX10" fmla="*/ 6541477 w 7760677"/>
              <a:gd name="connsiteY10" fmla="*/ 128954 h 2321170"/>
              <a:gd name="connsiteX11" fmla="*/ 7760677 w 7760677"/>
              <a:gd name="connsiteY11" fmla="*/ 0 h 23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60677" h="2321170">
                <a:moveTo>
                  <a:pt x="0" y="2321170"/>
                </a:moveTo>
                <a:cubicBezTo>
                  <a:pt x="228600" y="2292839"/>
                  <a:pt x="457201" y="2264508"/>
                  <a:pt x="679939" y="2215662"/>
                </a:cubicBezTo>
                <a:cubicBezTo>
                  <a:pt x="902678" y="2166816"/>
                  <a:pt x="1103923" y="2102339"/>
                  <a:pt x="1336431" y="2028093"/>
                </a:cubicBezTo>
                <a:cubicBezTo>
                  <a:pt x="1568939" y="1953847"/>
                  <a:pt x="1854200" y="1852247"/>
                  <a:pt x="2074985" y="1770185"/>
                </a:cubicBezTo>
                <a:cubicBezTo>
                  <a:pt x="2295770" y="1688123"/>
                  <a:pt x="2450124" y="1635369"/>
                  <a:pt x="2661139" y="1535723"/>
                </a:cubicBezTo>
                <a:cubicBezTo>
                  <a:pt x="2872154" y="1436077"/>
                  <a:pt x="3124200" y="1297354"/>
                  <a:pt x="3341077" y="1172308"/>
                </a:cubicBezTo>
                <a:cubicBezTo>
                  <a:pt x="3557954" y="1047262"/>
                  <a:pt x="3800231" y="885093"/>
                  <a:pt x="3962400" y="785447"/>
                </a:cubicBezTo>
                <a:cubicBezTo>
                  <a:pt x="4124569" y="685801"/>
                  <a:pt x="4171462" y="631093"/>
                  <a:pt x="4314093" y="574431"/>
                </a:cubicBezTo>
                <a:cubicBezTo>
                  <a:pt x="4456724" y="517769"/>
                  <a:pt x="4572001" y="498231"/>
                  <a:pt x="4818185" y="445477"/>
                </a:cubicBezTo>
                <a:cubicBezTo>
                  <a:pt x="5064369" y="392723"/>
                  <a:pt x="5503985" y="310662"/>
                  <a:pt x="5791200" y="257908"/>
                </a:cubicBezTo>
                <a:cubicBezTo>
                  <a:pt x="6078415" y="205154"/>
                  <a:pt x="6213231" y="171939"/>
                  <a:pt x="6541477" y="128954"/>
                </a:cubicBezTo>
                <a:cubicBezTo>
                  <a:pt x="6869723" y="85969"/>
                  <a:pt x="7315200" y="42984"/>
                  <a:pt x="7760677" y="0"/>
                </a:cubicBezTo>
              </a:path>
            </a:pathLst>
          </a:custGeom>
          <a:noFill/>
          <a:ln>
            <a:solidFill>
              <a:srgbClr val="FF0000"/>
            </a:solidFill>
            <a:prstDash val="dash"/>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59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0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468728" y="1111625"/>
            <a:ext cx="0" cy="429631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68728" y="5372459"/>
            <a:ext cx="9173220" cy="179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7405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54709" y="5578267"/>
            <a:ext cx="838691"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1990</a:t>
            </a:r>
            <a:endParaRPr lang="en-US" b="1" dirty="0">
              <a:solidFill>
                <a:prstClr val="black"/>
              </a:solidFill>
              <a:latin typeface="Verdana" pitchFamily="34" charset="0"/>
            </a:endParaRPr>
          </a:p>
        </p:txBody>
      </p:sp>
      <p:cxnSp>
        <p:nvCxnSpPr>
          <p:cNvPr id="44" name="Straight Connector 43"/>
          <p:cNvCxnSpPr/>
          <p:nvPr/>
        </p:nvCxnSpPr>
        <p:spPr>
          <a:xfrm>
            <a:off x="3918665" y="523760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442891" y="1797412"/>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433930" y="244287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424960" y="3088329"/>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415999" y="373378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424966" y="4379247"/>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416005" y="502470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56050" y="494627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2.000</a:t>
            </a:r>
          </a:p>
        </p:txBody>
      </p:sp>
      <p:sp>
        <p:nvSpPr>
          <p:cNvPr id="76" name="TextBox 75"/>
          <p:cNvSpPr txBox="1"/>
          <p:nvPr/>
        </p:nvSpPr>
        <p:spPr>
          <a:xfrm>
            <a:off x="1156050" y="431874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2.050</a:t>
            </a:r>
          </a:p>
        </p:txBody>
      </p:sp>
      <p:sp>
        <p:nvSpPr>
          <p:cNvPr id="77" name="TextBox 76"/>
          <p:cNvSpPr txBox="1"/>
          <p:nvPr/>
        </p:nvSpPr>
        <p:spPr>
          <a:xfrm>
            <a:off x="1156050" y="3655355"/>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2.100</a:t>
            </a:r>
          </a:p>
        </p:txBody>
      </p:sp>
      <p:sp>
        <p:nvSpPr>
          <p:cNvPr id="78" name="TextBox 77"/>
          <p:cNvSpPr txBox="1"/>
          <p:nvPr/>
        </p:nvSpPr>
        <p:spPr>
          <a:xfrm>
            <a:off x="1156050" y="300093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2.150</a:t>
            </a:r>
          </a:p>
        </p:txBody>
      </p:sp>
      <p:sp>
        <p:nvSpPr>
          <p:cNvPr id="79" name="TextBox 78"/>
          <p:cNvSpPr txBox="1"/>
          <p:nvPr/>
        </p:nvSpPr>
        <p:spPr>
          <a:xfrm>
            <a:off x="1156050" y="2373401"/>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2.200</a:t>
            </a:r>
          </a:p>
        </p:txBody>
      </p:sp>
      <p:sp>
        <p:nvSpPr>
          <p:cNvPr id="80" name="TextBox 79"/>
          <p:cNvSpPr txBox="1"/>
          <p:nvPr/>
        </p:nvSpPr>
        <p:spPr>
          <a:xfrm>
            <a:off x="1156050" y="1710013"/>
            <a:ext cx="1173719" cy="461665"/>
          </a:xfrm>
          <a:prstGeom prst="rect">
            <a:avLst/>
          </a:prstGeom>
          <a:noFill/>
        </p:spPr>
        <p:txBody>
          <a:bodyPr wrap="none" rtlCol="0">
            <a:spAutoFit/>
          </a:bodyPr>
          <a:lstStyle/>
          <a:p>
            <a:pPr eaLnBrk="0" hangingPunct="0"/>
            <a:r>
              <a:rPr lang="en-US" sz="2400" b="1" dirty="0">
                <a:solidFill>
                  <a:prstClr val="black"/>
                </a:solidFill>
                <a:latin typeface="Verdana" pitchFamily="34" charset="0"/>
              </a:rPr>
              <a:t>2.250</a:t>
            </a:r>
          </a:p>
        </p:txBody>
      </p:sp>
      <p:sp>
        <p:nvSpPr>
          <p:cNvPr id="83" name="TextBox 82"/>
          <p:cNvSpPr txBox="1"/>
          <p:nvPr/>
        </p:nvSpPr>
        <p:spPr>
          <a:xfrm>
            <a:off x="316566" y="2906977"/>
            <a:ext cx="587020" cy="769441"/>
          </a:xfrm>
          <a:prstGeom prst="rect">
            <a:avLst/>
          </a:prstGeom>
          <a:noFill/>
        </p:spPr>
        <p:txBody>
          <a:bodyPr wrap="none" rtlCol="0">
            <a:spAutoFit/>
          </a:bodyPr>
          <a:lstStyle/>
          <a:p>
            <a:pPr eaLnBrk="0" hangingPunct="0"/>
            <a:r>
              <a:rPr lang="en-US" sz="4400" b="1" dirty="0" smtClean="0">
                <a:solidFill>
                  <a:prstClr val="black"/>
                </a:solidFill>
                <a:latin typeface="Verdana" pitchFamily="34" charset="0"/>
              </a:rPr>
              <a:t>h</a:t>
            </a:r>
            <a:endParaRPr lang="en-US" sz="4400" b="1" dirty="0">
              <a:solidFill>
                <a:prstClr val="black"/>
              </a:solidFill>
              <a:latin typeface="Verdana" pitchFamily="34" charset="0"/>
            </a:endParaRPr>
          </a:p>
        </p:txBody>
      </p:sp>
      <p:sp>
        <p:nvSpPr>
          <p:cNvPr id="84" name="TextBox 83"/>
          <p:cNvSpPr txBox="1"/>
          <p:nvPr/>
        </p:nvSpPr>
        <p:spPr>
          <a:xfrm>
            <a:off x="6158754" y="6273226"/>
            <a:ext cx="1220206" cy="584775"/>
          </a:xfrm>
          <a:prstGeom prst="rect">
            <a:avLst/>
          </a:prstGeom>
          <a:noFill/>
        </p:spPr>
        <p:txBody>
          <a:bodyPr wrap="none" rtlCol="0">
            <a:spAutoFit/>
          </a:bodyPr>
          <a:lstStyle/>
          <a:p>
            <a:pPr eaLnBrk="0" hangingPunct="0"/>
            <a:r>
              <a:rPr lang="en-US" sz="3200" b="1" dirty="0">
                <a:solidFill>
                  <a:prstClr val="black"/>
                </a:solidFill>
                <a:latin typeface="Verdana" pitchFamily="34" charset="0"/>
              </a:rPr>
              <a:t>time</a:t>
            </a:r>
          </a:p>
        </p:txBody>
      </p:sp>
      <p:sp>
        <p:nvSpPr>
          <p:cNvPr id="110" name="Oval 109"/>
          <p:cNvSpPr/>
          <p:nvPr/>
        </p:nvSpPr>
        <p:spPr>
          <a:xfrm>
            <a:off x="3097855" y="383688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1" name="Oval 110"/>
          <p:cNvSpPr/>
          <p:nvPr/>
        </p:nvSpPr>
        <p:spPr>
          <a:xfrm>
            <a:off x="3742511" y="3630722"/>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2" name="Oval 111"/>
          <p:cNvSpPr/>
          <p:nvPr/>
        </p:nvSpPr>
        <p:spPr>
          <a:xfrm>
            <a:off x="4703705" y="2681157"/>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113" name="Oval 112"/>
          <p:cNvSpPr/>
          <p:nvPr/>
        </p:nvSpPr>
        <p:spPr>
          <a:xfrm>
            <a:off x="6006354" y="2766698"/>
            <a:ext cx="152400" cy="13447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cxnSp>
        <p:nvCxnSpPr>
          <p:cNvPr id="71" name="Straight Connector 70"/>
          <p:cNvCxnSpPr/>
          <p:nvPr/>
        </p:nvCxnSpPr>
        <p:spPr>
          <a:xfrm>
            <a:off x="4663275" y="523200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4431" y="5248291"/>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49041" y="5242683"/>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94396" y="5248626"/>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39006" y="524301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0162" y="5259308"/>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124772" y="5253700"/>
            <a:ext cx="0" cy="3406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607898"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‘95</a:t>
            </a:r>
            <a:endParaRPr lang="en-US" b="1" dirty="0">
              <a:solidFill>
                <a:prstClr val="black"/>
              </a:solidFill>
              <a:latin typeface="Verdana" pitchFamily="34" charset="0"/>
            </a:endParaRPr>
          </a:p>
        </p:txBody>
      </p:sp>
      <p:sp>
        <p:nvSpPr>
          <p:cNvPr id="96" name="TextBox 95"/>
          <p:cNvSpPr txBox="1"/>
          <p:nvPr/>
        </p:nvSpPr>
        <p:spPr>
          <a:xfrm>
            <a:off x="4334555"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‘00</a:t>
            </a:r>
            <a:endParaRPr lang="en-US" b="1" dirty="0">
              <a:solidFill>
                <a:prstClr val="black"/>
              </a:solidFill>
              <a:latin typeface="Verdana" pitchFamily="34" charset="0"/>
            </a:endParaRPr>
          </a:p>
        </p:txBody>
      </p:sp>
      <p:sp>
        <p:nvSpPr>
          <p:cNvPr id="97" name="TextBox 96"/>
          <p:cNvSpPr txBox="1"/>
          <p:nvPr/>
        </p:nvSpPr>
        <p:spPr>
          <a:xfrm>
            <a:off x="5093663" y="5572659"/>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‘05</a:t>
            </a:r>
            <a:endParaRPr lang="en-US" b="1" dirty="0">
              <a:solidFill>
                <a:prstClr val="black"/>
              </a:solidFill>
              <a:latin typeface="Verdana" pitchFamily="34" charset="0"/>
            </a:endParaRPr>
          </a:p>
        </p:txBody>
      </p:sp>
      <p:sp>
        <p:nvSpPr>
          <p:cNvPr id="98" name="TextBox 97"/>
          <p:cNvSpPr txBox="1"/>
          <p:nvPr/>
        </p:nvSpPr>
        <p:spPr>
          <a:xfrm>
            <a:off x="5820320" y="556987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‘10</a:t>
            </a:r>
            <a:endParaRPr lang="en-US" b="1" dirty="0">
              <a:solidFill>
                <a:prstClr val="black"/>
              </a:solidFill>
              <a:latin typeface="Verdana" pitchFamily="34" charset="0"/>
            </a:endParaRPr>
          </a:p>
        </p:txBody>
      </p:sp>
      <p:sp>
        <p:nvSpPr>
          <p:cNvPr id="99" name="TextBox 98"/>
          <p:cNvSpPr txBox="1"/>
          <p:nvPr/>
        </p:nvSpPr>
        <p:spPr>
          <a:xfrm>
            <a:off x="6573337"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‘15</a:t>
            </a:r>
            <a:endParaRPr lang="en-US" b="1" dirty="0">
              <a:solidFill>
                <a:prstClr val="black"/>
              </a:solidFill>
              <a:latin typeface="Verdana" pitchFamily="34" charset="0"/>
            </a:endParaRPr>
          </a:p>
        </p:txBody>
      </p:sp>
      <p:sp>
        <p:nvSpPr>
          <p:cNvPr id="100" name="TextBox 99"/>
          <p:cNvSpPr txBox="1"/>
          <p:nvPr/>
        </p:nvSpPr>
        <p:spPr>
          <a:xfrm>
            <a:off x="7331640"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‘20</a:t>
            </a:r>
            <a:endParaRPr lang="en-US" b="1" dirty="0">
              <a:solidFill>
                <a:prstClr val="black"/>
              </a:solidFill>
              <a:latin typeface="Verdana" pitchFamily="34" charset="0"/>
            </a:endParaRPr>
          </a:p>
        </p:txBody>
      </p:sp>
      <p:sp>
        <p:nvSpPr>
          <p:cNvPr id="101" name="TextBox 100"/>
          <p:cNvSpPr txBox="1"/>
          <p:nvPr/>
        </p:nvSpPr>
        <p:spPr>
          <a:xfrm>
            <a:off x="8093373" y="5560715"/>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‘25</a:t>
            </a:r>
            <a:endParaRPr lang="en-US" b="1" dirty="0">
              <a:solidFill>
                <a:prstClr val="black"/>
              </a:solidFill>
              <a:latin typeface="Verdana" pitchFamily="34" charset="0"/>
            </a:endParaRPr>
          </a:p>
        </p:txBody>
      </p:sp>
      <p:sp>
        <p:nvSpPr>
          <p:cNvPr id="102" name="TextBox 101"/>
          <p:cNvSpPr txBox="1"/>
          <p:nvPr/>
        </p:nvSpPr>
        <p:spPr>
          <a:xfrm>
            <a:off x="8809893" y="5578267"/>
            <a:ext cx="588623" cy="369332"/>
          </a:xfrm>
          <a:prstGeom prst="rect">
            <a:avLst/>
          </a:prstGeom>
          <a:noFill/>
        </p:spPr>
        <p:txBody>
          <a:bodyPr wrap="none" rtlCol="0">
            <a:spAutoFit/>
          </a:bodyPr>
          <a:lstStyle/>
          <a:p>
            <a:pPr eaLnBrk="0" hangingPunct="0"/>
            <a:r>
              <a:rPr lang="en-US" b="1" dirty="0" smtClean="0">
                <a:solidFill>
                  <a:prstClr val="black"/>
                </a:solidFill>
                <a:latin typeface="Verdana" pitchFamily="34" charset="0"/>
              </a:rPr>
              <a:t>‘30</a:t>
            </a:r>
            <a:endParaRPr lang="en-US" b="1" dirty="0">
              <a:solidFill>
                <a:prstClr val="black"/>
              </a:solidFill>
              <a:latin typeface="Verdana" pitchFamily="34" charset="0"/>
            </a:endParaRPr>
          </a:p>
        </p:txBody>
      </p:sp>
      <p:grpSp>
        <p:nvGrpSpPr>
          <p:cNvPr id="46" name="Group 45"/>
          <p:cNvGrpSpPr/>
          <p:nvPr/>
        </p:nvGrpSpPr>
        <p:grpSpPr>
          <a:xfrm>
            <a:off x="3695889" y="3394433"/>
            <a:ext cx="251010" cy="645458"/>
            <a:chOff x="2492188" y="1990165"/>
            <a:chExt cx="349623" cy="1004048"/>
          </a:xfrm>
        </p:grpSpPr>
        <p:cxnSp>
          <p:nvCxnSpPr>
            <p:cNvPr id="47" name="Straight Connector 46"/>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957049" y="2529133"/>
            <a:ext cx="251010" cy="609599"/>
            <a:chOff x="2492188" y="1990165"/>
            <a:chExt cx="349623" cy="1004048"/>
          </a:xfrm>
        </p:grpSpPr>
        <p:cxnSp>
          <p:nvCxnSpPr>
            <p:cNvPr id="51" name="Straight Connector 50"/>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061053" y="3412358"/>
            <a:ext cx="251010" cy="959223"/>
            <a:chOff x="2492188" y="1990165"/>
            <a:chExt cx="349623" cy="1004048"/>
          </a:xfrm>
        </p:grpSpPr>
        <p:cxnSp>
          <p:nvCxnSpPr>
            <p:cNvPr id="55" name="Straight Connector 54"/>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662925" y="2495145"/>
            <a:ext cx="251010" cy="510992"/>
            <a:chOff x="2492188" y="1990165"/>
            <a:chExt cx="349623" cy="1004048"/>
          </a:xfrm>
        </p:grpSpPr>
        <p:cxnSp>
          <p:nvCxnSpPr>
            <p:cNvPr id="59" name="Straight Connector 58"/>
            <p:cNvCxnSpPr/>
            <p:nvPr/>
          </p:nvCxnSpPr>
          <p:spPr>
            <a:xfrm>
              <a:off x="2653554" y="1990165"/>
              <a:ext cx="8964" cy="100404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492188" y="1990165"/>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92188" y="2994213"/>
              <a:ext cx="349623"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63" name="Oval 62"/>
          <p:cNvSpPr/>
          <p:nvPr/>
        </p:nvSpPr>
        <p:spPr>
          <a:xfrm>
            <a:off x="7566428" y="2037208"/>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0" name="Oval 69"/>
          <p:cNvSpPr/>
          <p:nvPr/>
        </p:nvSpPr>
        <p:spPr>
          <a:xfrm>
            <a:off x="8270794" y="1710050"/>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sp>
        <p:nvSpPr>
          <p:cNvPr id="72" name="Oval 71"/>
          <p:cNvSpPr/>
          <p:nvPr/>
        </p:nvSpPr>
        <p:spPr>
          <a:xfrm>
            <a:off x="9028004" y="1466861"/>
            <a:ext cx="152400" cy="1344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1400" b="1">
              <a:solidFill>
                <a:prstClr val="white"/>
              </a:solidFill>
            </a:endParaRPr>
          </a:p>
        </p:txBody>
      </p:sp>
      <p:grpSp>
        <p:nvGrpSpPr>
          <p:cNvPr id="93" name="Group 92"/>
          <p:cNvGrpSpPr/>
          <p:nvPr/>
        </p:nvGrpSpPr>
        <p:grpSpPr>
          <a:xfrm>
            <a:off x="8986068" y="654499"/>
            <a:ext cx="251010" cy="1685362"/>
            <a:chOff x="2492188" y="1990165"/>
            <a:chExt cx="349623" cy="1004048"/>
          </a:xfrm>
        </p:grpSpPr>
        <p:cxnSp>
          <p:nvCxnSpPr>
            <p:cNvPr id="94" name="Straight Connector 93"/>
            <p:cNvCxnSpPr/>
            <p:nvPr/>
          </p:nvCxnSpPr>
          <p:spPr>
            <a:xfrm>
              <a:off x="2653554" y="1990165"/>
              <a:ext cx="8964" cy="1004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492188" y="1990165"/>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492188" y="2994213"/>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535051" y="1514142"/>
            <a:ext cx="251010" cy="1147481"/>
            <a:chOff x="2492188" y="1990165"/>
            <a:chExt cx="349623" cy="1004048"/>
          </a:xfrm>
        </p:grpSpPr>
        <p:cxnSp>
          <p:nvCxnSpPr>
            <p:cNvPr id="106" name="Straight Connector 105"/>
            <p:cNvCxnSpPr/>
            <p:nvPr/>
          </p:nvCxnSpPr>
          <p:spPr>
            <a:xfrm>
              <a:off x="2653554" y="1990165"/>
              <a:ext cx="8964" cy="1004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492188" y="1990165"/>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492188" y="2994213"/>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233140" y="1102244"/>
            <a:ext cx="251010" cy="1371598"/>
            <a:chOff x="2492188" y="1990165"/>
            <a:chExt cx="349623" cy="1004048"/>
          </a:xfrm>
        </p:grpSpPr>
        <p:cxnSp>
          <p:nvCxnSpPr>
            <p:cNvPr id="114" name="Straight Connector 113"/>
            <p:cNvCxnSpPr/>
            <p:nvPr/>
          </p:nvCxnSpPr>
          <p:spPr>
            <a:xfrm>
              <a:off x="2653554" y="1990165"/>
              <a:ext cx="8964" cy="1004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492188" y="1990165"/>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492188" y="2994213"/>
              <a:ext cx="3496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1" name="Freeform 80"/>
          <p:cNvSpPr/>
          <p:nvPr/>
        </p:nvSpPr>
        <p:spPr>
          <a:xfrm>
            <a:off x="2528047" y="1452282"/>
            <a:ext cx="6981713" cy="2796989"/>
          </a:xfrm>
          <a:custGeom>
            <a:avLst/>
            <a:gdLst>
              <a:gd name="connsiteX0" fmla="*/ 0 w 6981713"/>
              <a:gd name="connsiteY0" fmla="*/ 2796989 h 2796989"/>
              <a:gd name="connsiteX1" fmla="*/ 666974 w 6981713"/>
              <a:gd name="connsiteY1" fmla="*/ 2710927 h 2796989"/>
              <a:gd name="connsiteX2" fmla="*/ 1968649 w 6981713"/>
              <a:gd name="connsiteY2" fmla="*/ 2323652 h 2796989"/>
              <a:gd name="connsiteX3" fmla="*/ 2452744 w 6981713"/>
              <a:gd name="connsiteY3" fmla="*/ 2140772 h 2796989"/>
              <a:gd name="connsiteX4" fmla="*/ 3431689 w 6981713"/>
              <a:gd name="connsiteY4" fmla="*/ 1635163 h 2796989"/>
              <a:gd name="connsiteX5" fmla="*/ 4120179 w 6981713"/>
              <a:gd name="connsiteY5" fmla="*/ 1204857 h 2796989"/>
              <a:gd name="connsiteX6" fmla="*/ 4356847 w 6981713"/>
              <a:gd name="connsiteY6" fmla="*/ 1097280 h 2796989"/>
              <a:gd name="connsiteX7" fmla="*/ 4959275 w 6981713"/>
              <a:gd name="connsiteY7" fmla="*/ 699247 h 2796989"/>
              <a:gd name="connsiteX8" fmla="*/ 5529431 w 6981713"/>
              <a:gd name="connsiteY8" fmla="*/ 419549 h 2796989"/>
              <a:gd name="connsiteX9" fmla="*/ 6099586 w 6981713"/>
              <a:gd name="connsiteY9" fmla="*/ 182880 h 2796989"/>
              <a:gd name="connsiteX10" fmla="*/ 6691257 w 6981713"/>
              <a:gd name="connsiteY10" fmla="*/ 53789 h 2796989"/>
              <a:gd name="connsiteX11" fmla="*/ 6981713 w 6981713"/>
              <a:gd name="connsiteY11" fmla="*/ 0 h 279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81713" h="2796989">
                <a:moveTo>
                  <a:pt x="0" y="2796989"/>
                </a:moveTo>
                <a:cubicBezTo>
                  <a:pt x="169433" y="2793402"/>
                  <a:pt x="338866" y="2789816"/>
                  <a:pt x="666974" y="2710927"/>
                </a:cubicBezTo>
                <a:cubicBezTo>
                  <a:pt x="995082" y="2632037"/>
                  <a:pt x="1671021" y="2418678"/>
                  <a:pt x="1968649" y="2323652"/>
                </a:cubicBezTo>
                <a:cubicBezTo>
                  <a:pt x="2266277" y="2228626"/>
                  <a:pt x="2208904" y="2255520"/>
                  <a:pt x="2452744" y="2140772"/>
                </a:cubicBezTo>
                <a:cubicBezTo>
                  <a:pt x="2696584" y="2026024"/>
                  <a:pt x="3153783" y="1791149"/>
                  <a:pt x="3431689" y="1635163"/>
                </a:cubicBezTo>
                <a:cubicBezTo>
                  <a:pt x="3709595" y="1479177"/>
                  <a:pt x="3965986" y="1294504"/>
                  <a:pt x="4120179" y="1204857"/>
                </a:cubicBezTo>
                <a:cubicBezTo>
                  <a:pt x="4274372" y="1115210"/>
                  <a:pt x="4216998" y="1181548"/>
                  <a:pt x="4356847" y="1097280"/>
                </a:cubicBezTo>
                <a:cubicBezTo>
                  <a:pt x="4496696" y="1013012"/>
                  <a:pt x="4763844" y="812202"/>
                  <a:pt x="4959275" y="699247"/>
                </a:cubicBezTo>
                <a:cubicBezTo>
                  <a:pt x="5154706" y="586292"/>
                  <a:pt x="5339379" y="505610"/>
                  <a:pt x="5529431" y="419549"/>
                </a:cubicBezTo>
                <a:cubicBezTo>
                  <a:pt x="5719483" y="333488"/>
                  <a:pt x="5905948" y="243840"/>
                  <a:pt x="6099586" y="182880"/>
                </a:cubicBezTo>
                <a:cubicBezTo>
                  <a:pt x="6293224" y="121920"/>
                  <a:pt x="6544236" y="84269"/>
                  <a:pt x="6691257" y="53789"/>
                </a:cubicBezTo>
                <a:cubicBezTo>
                  <a:pt x="6838278" y="23309"/>
                  <a:pt x="6909995" y="11654"/>
                  <a:pt x="6981713" y="0"/>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Connector 81"/>
          <p:cNvCxnSpPr/>
          <p:nvPr/>
        </p:nvCxnSpPr>
        <p:spPr>
          <a:xfrm>
            <a:off x="3250255" y="3898900"/>
            <a:ext cx="5508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19977" y="3686463"/>
            <a:ext cx="979487" cy="7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780891" y="2715890"/>
            <a:ext cx="1297930" cy="190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078821" y="2820378"/>
            <a:ext cx="3710638" cy="13555"/>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613220" y="395720"/>
            <a:ext cx="6096000" cy="923330"/>
          </a:xfrm>
          <a:prstGeom prst="rect">
            <a:avLst/>
          </a:prstGeom>
        </p:spPr>
        <p:txBody>
          <a:bodyPr>
            <a:spAutoFit/>
          </a:bodyPr>
          <a:lstStyle/>
          <a:p>
            <a:pPr eaLnBrk="0" hangingPunct="0"/>
            <a:r>
              <a:rPr lang="en-US" b="1" dirty="0">
                <a:solidFill>
                  <a:prstClr val="black"/>
                </a:solidFill>
                <a:latin typeface="Verdana" pitchFamily="34" charset="0"/>
              </a:rPr>
              <a:t>The (in)ability of current approach to </a:t>
            </a:r>
          </a:p>
          <a:p>
            <a:pPr eaLnBrk="0" hangingPunct="0"/>
            <a:r>
              <a:rPr lang="en-US" b="1" dirty="0">
                <a:solidFill>
                  <a:prstClr val="black"/>
                </a:solidFill>
                <a:latin typeface="Verdana" pitchFamily="34" charset="0"/>
              </a:rPr>
              <a:t>properly inform users of the height of</a:t>
            </a:r>
          </a:p>
          <a:p>
            <a:pPr eaLnBrk="0" hangingPunct="0"/>
            <a:r>
              <a:rPr lang="en-US" b="1" dirty="0">
                <a:solidFill>
                  <a:prstClr val="black"/>
                </a:solidFill>
                <a:latin typeface="Verdana" pitchFamily="34" charset="0"/>
              </a:rPr>
              <a:t>this mark can be seen in green below.</a:t>
            </a:r>
          </a:p>
        </p:txBody>
      </p:sp>
      <p:cxnSp>
        <p:nvCxnSpPr>
          <p:cNvPr id="92" name="Straight Connector 91"/>
          <p:cNvCxnSpPr/>
          <p:nvPr/>
        </p:nvCxnSpPr>
        <p:spPr>
          <a:xfrm flipH="1">
            <a:off x="7657339" y="2106876"/>
            <a:ext cx="1" cy="7439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355428" y="1763472"/>
            <a:ext cx="1" cy="107046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9111573" y="1513024"/>
            <a:ext cx="4535" cy="1322042"/>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789134" y="2734752"/>
            <a:ext cx="10330" cy="951709"/>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080019" y="2811823"/>
            <a:ext cx="5238" cy="21156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819977" y="3670581"/>
            <a:ext cx="6805" cy="32488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endCxn id="81" idx="1"/>
          </p:cNvCxnSpPr>
          <p:nvPr/>
        </p:nvCxnSpPr>
        <p:spPr>
          <a:xfrm flipH="1">
            <a:off x="3195021" y="3877321"/>
            <a:ext cx="767" cy="2858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0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(v2)</a:t>
            </a:r>
            <a:endParaRPr lang="en-US" dirty="0"/>
          </a:p>
        </p:txBody>
      </p:sp>
      <p:sp>
        <p:nvSpPr>
          <p:cNvPr id="3" name="Content Placeholder 2"/>
          <p:cNvSpPr>
            <a:spLocks noGrp="1"/>
          </p:cNvSpPr>
          <p:nvPr>
            <p:ph idx="1"/>
          </p:nvPr>
        </p:nvSpPr>
        <p:spPr>
          <a:xfrm>
            <a:off x="609600" y="1600203"/>
            <a:ext cx="10972800" cy="4756150"/>
          </a:xfrm>
        </p:spPr>
        <p:txBody>
          <a:bodyPr/>
          <a:lstStyle/>
          <a:p>
            <a:r>
              <a:rPr lang="en-US" sz="2400" dirty="0" smtClean="0"/>
              <a:t>It’s 2039 and you are working in San Diego using NATRF2022 (</a:t>
            </a:r>
            <a:r>
              <a:rPr lang="en-US" sz="2400" b="1" u="sng" dirty="0" smtClean="0"/>
              <a:t>epoch 2035.00</a:t>
            </a:r>
            <a:r>
              <a:rPr lang="en-US" sz="2400" dirty="0" smtClean="0"/>
              <a:t>)</a:t>
            </a:r>
          </a:p>
          <a:p>
            <a:r>
              <a:rPr lang="en-US" sz="2400" dirty="0" smtClean="0"/>
              <a:t>You need to compare your work against a competitor’s survey</a:t>
            </a:r>
          </a:p>
          <a:p>
            <a:pPr lvl="1"/>
            <a:r>
              <a:rPr lang="en-US" sz="2000" dirty="0" smtClean="0"/>
              <a:t>Done in 2028, using PATRF2022 (</a:t>
            </a:r>
            <a:r>
              <a:rPr lang="en-US" sz="2000" b="1" u="sng" dirty="0" smtClean="0"/>
              <a:t>epoch 2025.00</a:t>
            </a:r>
            <a:r>
              <a:rPr lang="en-US" sz="2000" dirty="0" smtClean="0"/>
              <a:t>)</a:t>
            </a:r>
          </a:p>
        </p:txBody>
      </p:sp>
      <p:sp>
        <p:nvSpPr>
          <p:cNvPr id="4" name="Date Placeholder 3"/>
          <p:cNvSpPr>
            <a:spLocks noGrp="1"/>
          </p:cNvSpPr>
          <p:nvPr>
            <p:ph type="dt" sz="half" idx="10"/>
          </p:nvPr>
        </p:nvSpPr>
        <p:spPr/>
        <p:txBody>
          <a:bodyPr/>
          <a:lstStyle/>
          <a:p>
            <a:pPr>
              <a:defRPr/>
            </a:pPr>
            <a:r>
              <a:rPr lang="en-US" smtClean="0"/>
              <a:t>August 6, 2019</a:t>
            </a:r>
            <a:endParaRPr lang="en-US" dirty="0"/>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34</a:t>
            </a:fld>
            <a:endParaRPr lang="en-US"/>
          </a:p>
        </p:txBody>
      </p:sp>
      <p:sp>
        <p:nvSpPr>
          <p:cNvPr id="7" name="Rectangle 6"/>
          <p:cNvSpPr/>
          <p:nvPr/>
        </p:nvSpPr>
        <p:spPr>
          <a:xfrm>
            <a:off x="9530219" y="3415152"/>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030A0"/>
                </a:solidFill>
              </a:rPr>
              <a:t>NATRF2022</a:t>
            </a:r>
          </a:p>
          <a:p>
            <a:pPr algn="ctr"/>
            <a:r>
              <a:rPr lang="en-US" dirty="0" smtClean="0">
                <a:solidFill>
                  <a:srgbClr val="FF0000"/>
                </a:solidFill>
              </a:rPr>
              <a:t>ep. 2025.00</a:t>
            </a:r>
            <a:endParaRPr lang="en-US" dirty="0">
              <a:solidFill>
                <a:srgbClr val="FF0000"/>
              </a:solidFill>
            </a:endParaRPr>
          </a:p>
        </p:txBody>
      </p:sp>
      <p:sp>
        <p:nvSpPr>
          <p:cNvPr id="8" name="Rectangle 7"/>
          <p:cNvSpPr/>
          <p:nvPr/>
        </p:nvSpPr>
        <p:spPr>
          <a:xfrm>
            <a:off x="995819" y="3415152"/>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F0"/>
                </a:solidFill>
              </a:rPr>
              <a:t>PATRF2022</a:t>
            </a:r>
          </a:p>
          <a:p>
            <a:pPr algn="ctr"/>
            <a:r>
              <a:rPr lang="en-US" dirty="0" smtClean="0">
                <a:solidFill>
                  <a:srgbClr val="FF0000"/>
                </a:solidFill>
              </a:rPr>
              <a:t>ep. 2025.00</a:t>
            </a:r>
            <a:endParaRPr lang="en-US" dirty="0">
              <a:solidFill>
                <a:srgbClr val="FF0000"/>
              </a:solidFill>
            </a:endParaRPr>
          </a:p>
        </p:txBody>
      </p:sp>
      <p:sp>
        <p:nvSpPr>
          <p:cNvPr id="9" name="Rectangle 8"/>
          <p:cNvSpPr/>
          <p:nvPr/>
        </p:nvSpPr>
        <p:spPr>
          <a:xfrm>
            <a:off x="5263019" y="3415152"/>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ITRF2014</a:t>
            </a:r>
          </a:p>
          <a:p>
            <a:pPr algn="ctr"/>
            <a:r>
              <a:rPr lang="en-US" dirty="0" smtClean="0">
                <a:solidFill>
                  <a:srgbClr val="FF0000"/>
                </a:solidFill>
              </a:rPr>
              <a:t>ep. 2025.00</a:t>
            </a:r>
            <a:endParaRPr lang="en-US" dirty="0">
              <a:solidFill>
                <a:srgbClr val="FF0000"/>
              </a:solidFill>
            </a:endParaRPr>
          </a:p>
        </p:txBody>
      </p:sp>
      <p:sp>
        <p:nvSpPr>
          <p:cNvPr id="10" name="Rectangle 9"/>
          <p:cNvSpPr/>
          <p:nvPr/>
        </p:nvSpPr>
        <p:spPr>
          <a:xfrm>
            <a:off x="9530219" y="5408596"/>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030A0"/>
                </a:solidFill>
              </a:rPr>
              <a:t>NATRF2022</a:t>
            </a:r>
          </a:p>
          <a:p>
            <a:pPr algn="ctr"/>
            <a:r>
              <a:rPr lang="en-US" dirty="0" smtClean="0">
                <a:solidFill>
                  <a:srgbClr val="00B050"/>
                </a:solidFill>
              </a:rPr>
              <a:t>ep. 2035.00</a:t>
            </a:r>
            <a:endParaRPr lang="en-US" dirty="0">
              <a:solidFill>
                <a:srgbClr val="00B050"/>
              </a:solidFill>
            </a:endParaRPr>
          </a:p>
        </p:txBody>
      </p:sp>
      <p:sp>
        <p:nvSpPr>
          <p:cNvPr id="11" name="Rectangle 10"/>
          <p:cNvSpPr/>
          <p:nvPr/>
        </p:nvSpPr>
        <p:spPr>
          <a:xfrm>
            <a:off x="5263019" y="5408598"/>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ITRF2014</a:t>
            </a:r>
          </a:p>
          <a:p>
            <a:pPr algn="ctr"/>
            <a:r>
              <a:rPr lang="en-US" dirty="0" smtClean="0">
                <a:solidFill>
                  <a:srgbClr val="00B050"/>
                </a:solidFill>
              </a:rPr>
              <a:t>ep. 2035.00</a:t>
            </a:r>
            <a:endParaRPr lang="en-US" dirty="0">
              <a:solidFill>
                <a:srgbClr val="00B050"/>
              </a:solidFill>
            </a:endParaRPr>
          </a:p>
        </p:txBody>
      </p:sp>
      <p:sp>
        <p:nvSpPr>
          <p:cNvPr id="12" name="Rectangle 11"/>
          <p:cNvSpPr/>
          <p:nvPr/>
        </p:nvSpPr>
        <p:spPr>
          <a:xfrm>
            <a:off x="995819" y="5408597"/>
            <a:ext cx="1665962" cy="6012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F0"/>
                </a:solidFill>
              </a:rPr>
              <a:t>PATRF2022</a:t>
            </a:r>
          </a:p>
          <a:p>
            <a:pPr algn="ctr"/>
            <a:r>
              <a:rPr lang="en-US" dirty="0" smtClean="0">
                <a:solidFill>
                  <a:srgbClr val="00B050"/>
                </a:solidFill>
              </a:rPr>
              <a:t>ep. 2035.00</a:t>
            </a:r>
            <a:endParaRPr lang="en-US" dirty="0">
              <a:solidFill>
                <a:srgbClr val="00B050"/>
              </a:solidFill>
            </a:endParaRPr>
          </a:p>
        </p:txBody>
      </p:sp>
      <p:sp>
        <p:nvSpPr>
          <p:cNvPr id="13" name="Flowchart: Data 12"/>
          <p:cNvSpPr/>
          <p:nvPr/>
        </p:nvSpPr>
        <p:spPr>
          <a:xfrm>
            <a:off x="3246329" y="3403753"/>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4" name="Flowchart: Data 13"/>
          <p:cNvSpPr/>
          <p:nvPr/>
        </p:nvSpPr>
        <p:spPr>
          <a:xfrm>
            <a:off x="7551108" y="3415152"/>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5" name="Flowchart: Data 14"/>
          <p:cNvSpPr/>
          <p:nvPr/>
        </p:nvSpPr>
        <p:spPr>
          <a:xfrm>
            <a:off x="7551108" y="5397197"/>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6" name="Flowchart: Data 15"/>
          <p:cNvSpPr/>
          <p:nvPr/>
        </p:nvSpPr>
        <p:spPr>
          <a:xfrm>
            <a:off x="3246329" y="5397197"/>
            <a:ext cx="1432142" cy="612648"/>
          </a:xfrm>
          <a:prstGeom prst="flowChartInputOutp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1"/>
                </a:solidFill>
              </a:rPr>
              <a:t>EPP2022</a:t>
            </a:r>
            <a:endParaRPr lang="en-US" dirty="0">
              <a:solidFill>
                <a:schemeClr val="tx1"/>
              </a:solidFill>
            </a:endParaRPr>
          </a:p>
        </p:txBody>
      </p:sp>
      <p:sp>
        <p:nvSpPr>
          <p:cNvPr id="17" name="Oval 16"/>
          <p:cNvSpPr/>
          <p:nvPr/>
        </p:nvSpPr>
        <p:spPr>
          <a:xfrm>
            <a:off x="995819" y="4409763"/>
            <a:ext cx="1665963" cy="52609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IFVM2022</a:t>
            </a:r>
            <a:endParaRPr lang="en-US" dirty="0">
              <a:solidFill>
                <a:schemeClr val="tx1"/>
              </a:solidFill>
            </a:endParaRPr>
          </a:p>
        </p:txBody>
      </p:sp>
      <p:sp>
        <p:nvSpPr>
          <p:cNvPr id="18" name="Oval 17"/>
          <p:cNvSpPr/>
          <p:nvPr/>
        </p:nvSpPr>
        <p:spPr>
          <a:xfrm>
            <a:off x="9530218" y="4410364"/>
            <a:ext cx="1665963" cy="52609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IFVM2022</a:t>
            </a:r>
            <a:endParaRPr lang="en-US" dirty="0">
              <a:solidFill>
                <a:schemeClr val="tx1"/>
              </a:solidFill>
            </a:endParaRPr>
          </a:p>
        </p:txBody>
      </p:sp>
      <p:cxnSp>
        <p:nvCxnSpPr>
          <p:cNvPr id="20" name="Straight Arrow Connector 19"/>
          <p:cNvCxnSpPr>
            <a:stCxn id="8" idx="3"/>
            <a:endCxn id="13" idx="2"/>
          </p:cNvCxnSpPr>
          <p:nvPr/>
        </p:nvCxnSpPr>
        <p:spPr>
          <a:xfrm flipV="1">
            <a:off x="2661781" y="3710077"/>
            <a:ext cx="727762" cy="57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5"/>
            <a:endCxn id="9" idx="1"/>
          </p:cNvCxnSpPr>
          <p:nvPr/>
        </p:nvCxnSpPr>
        <p:spPr>
          <a:xfrm>
            <a:off x="4535257" y="3710077"/>
            <a:ext cx="727762" cy="57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4" idx="2"/>
            <a:endCxn id="9" idx="3"/>
          </p:cNvCxnSpPr>
          <p:nvPr/>
        </p:nvCxnSpPr>
        <p:spPr>
          <a:xfrm flipH="1" flipV="1">
            <a:off x="6928981" y="3715777"/>
            <a:ext cx="765341" cy="569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 idx="1"/>
            <a:endCxn id="14" idx="5"/>
          </p:cNvCxnSpPr>
          <p:nvPr/>
        </p:nvCxnSpPr>
        <p:spPr>
          <a:xfrm flipH="1">
            <a:off x="8840036" y="3715777"/>
            <a:ext cx="690183" cy="569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0"/>
            <a:endCxn id="7" idx="2"/>
          </p:cNvCxnSpPr>
          <p:nvPr/>
        </p:nvCxnSpPr>
        <p:spPr>
          <a:xfrm flipV="1">
            <a:off x="10363200" y="4016401"/>
            <a:ext cx="0" cy="39396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8" idx="4"/>
            <a:endCxn id="10" idx="0"/>
          </p:cNvCxnSpPr>
          <p:nvPr/>
        </p:nvCxnSpPr>
        <p:spPr>
          <a:xfrm>
            <a:off x="10363200" y="4936457"/>
            <a:ext cx="0" cy="47213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7" idx="0"/>
            <a:endCxn id="8" idx="2"/>
          </p:cNvCxnSpPr>
          <p:nvPr/>
        </p:nvCxnSpPr>
        <p:spPr>
          <a:xfrm flipH="1" flipV="1">
            <a:off x="1828800" y="4016401"/>
            <a:ext cx="1" cy="39336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7" idx="4"/>
            <a:endCxn id="12" idx="0"/>
          </p:cNvCxnSpPr>
          <p:nvPr/>
        </p:nvCxnSpPr>
        <p:spPr>
          <a:xfrm flipH="1">
            <a:off x="1828800" y="4935856"/>
            <a:ext cx="1" cy="47274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2" idx="3"/>
            <a:endCxn id="16" idx="2"/>
          </p:cNvCxnSpPr>
          <p:nvPr/>
        </p:nvCxnSpPr>
        <p:spPr>
          <a:xfrm flipV="1">
            <a:off x="2661781" y="5703521"/>
            <a:ext cx="727762" cy="57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6" idx="5"/>
            <a:endCxn id="11" idx="1"/>
          </p:cNvCxnSpPr>
          <p:nvPr/>
        </p:nvCxnSpPr>
        <p:spPr>
          <a:xfrm>
            <a:off x="4535257" y="5703521"/>
            <a:ext cx="727762" cy="57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1" idx="3"/>
            <a:endCxn id="15" idx="2"/>
          </p:cNvCxnSpPr>
          <p:nvPr/>
        </p:nvCxnSpPr>
        <p:spPr>
          <a:xfrm flipV="1">
            <a:off x="6928981" y="5703521"/>
            <a:ext cx="765341" cy="570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0" idx="1"/>
            <a:endCxn id="15" idx="5"/>
          </p:cNvCxnSpPr>
          <p:nvPr/>
        </p:nvCxnSpPr>
        <p:spPr>
          <a:xfrm flipH="1" flipV="1">
            <a:off x="8840036" y="5703521"/>
            <a:ext cx="690183" cy="57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310622" y="4487779"/>
            <a:ext cx="5570756" cy="369332"/>
          </a:xfrm>
          <a:prstGeom prst="rect">
            <a:avLst/>
          </a:prstGeom>
          <a:solidFill>
            <a:srgbClr val="00B0F0"/>
          </a:solidFill>
        </p:spPr>
        <p:txBody>
          <a:bodyPr wrap="none" rtlCol="0">
            <a:spAutoFit/>
          </a:bodyPr>
          <a:lstStyle/>
          <a:p>
            <a:r>
              <a:rPr lang="en-US" dirty="0" smtClean="0"/>
              <a:t>This would’ve been a “NADCON” function in the past</a:t>
            </a:r>
            <a:endParaRPr lang="en-US" dirty="0"/>
          </a:p>
        </p:txBody>
      </p:sp>
      <p:cxnSp>
        <p:nvCxnSpPr>
          <p:cNvPr id="23" name="Straight Arrow Connector 22"/>
          <p:cNvCxnSpPr>
            <a:stCxn id="19" idx="3"/>
            <a:endCxn id="18" idx="2"/>
          </p:cNvCxnSpPr>
          <p:nvPr/>
        </p:nvCxnSpPr>
        <p:spPr>
          <a:xfrm>
            <a:off x="8881378" y="4672445"/>
            <a:ext cx="648840" cy="966"/>
          </a:xfrm>
          <a:prstGeom prst="straightConnector1">
            <a:avLst/>
          </a:prstGeom>
          <a:ln>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9" idx="1"/>
            <a:endCxn id="17" idx="6"/>
          </p:cNvCxnSpPr>
          <p:nvPr/>
        </p:nvCxnSpPr>
        <p:spPr>
          <a:xfrm flipH="1">
            <a:off x="2661782" y="4672445"/>
            <a:ext cx="648840" cy="365"/>
          </a:xfrm>
          <a:prstGeom prst="straightConnector1">
            <a:avLst/>
          </a:prstGeom>
          <a:ln>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719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dirty="0" smtClean="0"/>
              <a:t>Terminology</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35</a:t>
            </a:fld>
            <a:endParaRPr lang="en-US"/>
          </a:p>
        </p:txBody>
      </p:sp>
    </p:spTree>
    <p:extLst>
      <p:ext uri="{BB962C8B-B14F-4D97-AF65-F5344CB8AC3E}">
        <p14:creationId xmlns:p14="http://schemas.microsoft.com/office/powerpoint/2010/main" val="1477513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sz="2400" dirty="0"/>
              <a:t>The following terms (and more) are defined meticulously in BP3 in a coordinated effort within NGS and with the IERS:</a:t>
            </a:r>
          </a:p>
          <a:p>
            <a:pPr lvl="1"/>
            <a:r>
              <a:rPr lang="en-US" sz="2000" dirty="0"/>
              <a:t>Point, Mark, Station, Site, ARP, GRP, Site Marker, CORS, </a:t>
            </a:r>
            <a:r>
              <a:rPr lang="en-US" sz="2000" dirty="0" smtClean="0"/>
              <a:t>the </a:t>
            </a:r>
            <a:r>
              <a:rPr lang="en-US" sz="2000" dirty="0"/>
              <a:t>NOAA CORS Network</a:t>
            </a:r>
          </a:p>
          <a:p>
            <a:pPr lvl="2"/>
            <a:r>
              <a:rPr lang="en-US" sz="1600" dirty="0"/>
              <a:t>GRP = Geometric Reference Point – the official point on a station to which all coordinates refer</a:t>
            </a:r>
          </a:p>
          <a:p>
            <a:r>
              <a:rPr lang="en-US" sz="2400" dirty="0"/>
              <a:t>As a direct fallout:  NGS will no longer provide CORS coordinates at an </a:t>
            </a:r>
            <a:r>
              <a:rPr lang="en-US" sz="2400" i="1" dirty="0"/>
              <a:t>ARP</a:t>
            </a:r>
            <a:r>
              <a:rPr lang="en-US" sz="2400" dirty="0"/>
              <a:t>, only to a </a:t>
            </a:r>
            <a:r>
              <a:rPr lang="en-US" sz="2400" i="1" dirty="0"/>
              <a:t>GRP</a:t>
            </a:r>
          </a:p>
          <a:p>
            <a:pPr lvl="1"/>
            <a:r>
              <a:rPr lang="en-US" sz="2000" dirty="0"/>
              <a:t>An </a:t>
            </a:r>
            <a:r>
              <a:rPr lang="en-US" sz="2000" b="1" i="1" dirty="0"/>
              <a:t>antenna</a:t>
            </a:r>
            <a:r>
              <a:rPr lang="en-US" sz="2000" dirty="0"/>
              <a:t> has an ARP.  </a:t>
            </a:r>
          </a:p>
          <a:p>
            <a:pPr lvl="2"/>
            <a:r>
              <a:rPr lang="en-US" sz="1800" dirty="0"/>
              <a:t>A CORS only </a:t>
            </a:r>
            <a:r>
              <a:rPr lang="en-US" sz="1800" b="1" i="1" dirty="0"/>
              <a:t>sometimes</a:t>
            </a:r>
            <a:r>
              <a:rPr lang="en-US" sz="1800" dirty="0"/>
              <a:t> has an antenna.  </a:t>
            </a:r>
          </a:p>
          <a:p>
            <a:pPr lvl="3"/>
            <a:r>
              <a:rPr lang="en-US" sz="1400" dirty="0"/>
              <a:t>Therefore a CORS only </a:t>
            </a:r>
            <a:r>
              <a:rPr lang="en-US" sz="1400" b="1" i="1" dirty="0"/>
              <a:t>sometimes</a:t>
            </a:r>
            <a:r>
              <a:rPr lang="en-US" sz="1400" dirty="0"/>
              <a:t> has an ARP.  </a:t>
            </a:r>
          </a:p>
          <a:p>
            <a:pPr lvl="3"/>
            <a:r>
              <a:rPr lang="en-US" sz="1400" dirty="0"/>
              <a:t>But it </a:t>
            </a:r>
            <a:r>
              <a:rPr lang="en-US" sz="1400" b="1" i="1" u="sng" dirty="0"/>
              <a:t>always</a:t>
            </a:r>
            <a:r>
              <a:rPr lang="en-US" sz="1400" dirty="0"/>
              <a:t> has a GRP.</a:t>
            </a:r>
          </a:p>
          <a:p>
            <a:pPr lvl="4"/>
            <a:r>
              <a:rPr lang="en-US" sz="1400" dirty="0"/>
              <a:t>The ARP and GRP are only </a:t>
            </a:r>
            <a:r>
              <a:rPr lang="en-US" sz="1400" b="1" i="1" dirty="0"/>
              <a:t>sometimes</a:t>
            </a:r>
            <a:r>
              <a:rPr lang="en-US" sz="1400" dirty="0"/>
              <a:t> coincident in space when the antenna is mounted at a CORS</a:t>
            </a:r>
          </a:p>
          <a:p>
            <a:pPr lvl="1"/>
            <a:r>
              <a:rPr lang="en-US" sz="2000" dirty="0"/>
              <a:t>The GRP gets a </a:t>
            </a:r>
            <a:r>
              <a:rPr lang="en-US" sz="2000" dirty="0" smtClean="0"/>
              <a:t>Permanent Identifier (PID)</a:t>
            </a:r>
            <a:endParaRPr lang="en-US" sz="20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36</a:t>
            </a:fld>
            <a:endParaRPr lang="en-US"/>
          </a:p>
        </p:txBody>
      </p:sp>
    </p:spTree>
    <p:extLst>
      <p:ext uri="{BB962C8B-B14F-4D97-AF65-F5344CB8AC3E}">
        <p14:creationId xmlns:p14="http://schemas.microsoft.com/office/powerpoint/2010/main" val="11509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vs GRP</a:t>
            </a:r>
            <a:endParaRPr lang="en-US" dirty="0"/>
          </a:p>
        </p:txBody>
      </p:sp>
      <p:sp>
        <p:nvSpPr>
          <p:cNvPr id="3" name="Content Placeholder 2"/>
          <p:cNvSpPr>
            <a:spLocks noGrp="1"/>
          </p:cNvSpPr>
          <p:nvPr>
            <p:ph idx="1"/>
          </p:nvPr>
        </p:nvSpPr>
        <p:spPr/>
        <p:txBody>
          <a:bodyPr/>
          <a:lstStyle/>
          <a:p>
            <a:r>
              <a:rPr lang="en-US" dirty="0" smtClean="0"/>
              <a:t>The purpose of a CORS can be debated</a:t>
            </a:r>
          </a:p>
          <a:p>
            <a:pPr lvl="1"/>
            <a:r>
              <a:rPr lang="en-US" dirty="0" smtClean="0"/>
              <a:t>But at NGS:  the continuous collection of GNSS data for the express purpose of determining the continuous coordinates of </a:t>
            </a:r>
            <a:r>
              <a:rPr lang="en-US" b="1" i="1" u="sng" dirty="0" smtClean="0"/>
              <a:t>a unique, permanent, physical point on each CORS</a:t>
            </a:r>
            <a:endParaRPr lang="en-US" dirty="0"/>
          </a:p>
          <a:p>
            <a:pPr lvl="2"/>
            <a:r>
              <a:rPr lang="en-US" dirty="0" smtClean="0"/>
              <a:t>Such a point is called the Geometric Reference Point, or GRP</a:t>
            </a:r>
          </a:p>
          <a:p>
            <a:pPr lvl="2"/>
            <a:r>
              <a:rPr lang="en-US" dirty="0" smtClean="0"/>
              <a:t>Not to be confused with the Antenna Reference Point, or ARP</a:t>
            </a:r>
          </a:p>
          <a:p>
            <a:pPr lvl="3"/>
            <a:r>
              <a:rPr lang="en-US" dirty="0" smtClean="0"/>
              <a:t>Which is part of each </a:t>
            </a:r>
            <a:r>
              <a:rPr lang="en-US" b="1" i="1" dirty="0" smtClean="0"/>
              <a:t>antenna</a:t>
            </a:r>
            <a:r>
              <a:rPr lang="en-US" dirty="0" smtClean="0"/>
              <a:t>, not a permanent, unique physical part of a CORS</a:t>
            </a:r>
          </a:p>
          <a:p>
            <a:pPr lvl="1"/>
            <a:r>
              <a:rPr lang="en-US" dirty="0" smtClean="0"/>
              <a:t>Identification of GRPs has begun</a:t>
            </a:r>
          </a:p>
          <a:p>
            <a:pPr lvl="2"/>
            <a:r>
              <a:rPr lang="en-US" dirty="0" smtClean="0"/>
              <a:t>Coordinates on a CORS will eventually be fully transitioned to be “coordinates of the GRP of the CORS”.  Right now they are…unclear.</a:t>
            </a:r>
          </a:p>
          <a:p>
            <a:pPr lvl="2"/>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37</a:t>
            </a:fld>
            <a:endParaRPr lang="en-US"/>
          </a:p>
        </p:txBody>
      </p:sp>
    </p:spTree>
    <p:extLst>
      <p:ext uri="{BB962C8B-B14F-4D97-AF65-F5344CB8AC3E}">
        <p14:creationId xmlns:p14="http://schemas.microsoft.com/office/powerpoint/2010/main" val="1464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1970202" y="1298545"/>
            <a:ext cx="8229600" cy="4525963"/>
          </a:xfrm>
        </p:spPr>
        <p:txBody>
          <a:bodyPr/>
          <a:lstStyle/>
          <a:p>
            <a:r>
              <a:rPr lang="en-US" sz="2000" dirty="0"/>
              <a:t>“CORS” is an acronym</a:t>
            </a:r>
          </a:p>
          <a:p>
            <a:pPr lvl="1"/>
            <a:r>
              <a:rPr lang="en-US" sz="1800" dirty="0"/>
              <a:t>It is </a:t>
            </a:r>
            <a:r>
              <a:rPr lang="en-US" sz="1800" i="1" dirty="0"/>
              <a:t>singular</a:t>
            </a:r>
            <a:r>
              <a:rPr lang="en-US" sz="1800" dirty="0"/>
              <a:t> (S means “Station”, not “Stations”)</a:t>
            </a:r>
          </a:p>
          <a:p>
            <a:pPr lvl="1"/>
            <a:r>
              <a:rPr lang="en-US" sz="1800" u="sng" dirty="0"/>
              <a:t>It will no longer be used to describe the </a:t>
            </a:r>
            <a:r>
              <a:rPr lang="en-US" sz="1800" i="1" u="sng" dirty="0"/>
              <a:t>network</a:t>
            </a:r>
            <a:r>
              <a:rPr lang="en-US" sz="1800" u="sng" dirty="0"/>
              <a:t> of all such stations</a:t>
            </a:r>
          </a:p>
          <a:p>
            <a:pPr lvl="2"/>
            <a:r>
              <a:rPr lang="en-US" sz="1600" dirty="0"/>
              <a:t>That will, for now, be called </a:t>
            </a:r>
            <a:r>
              <a:rPr lang="en-US" sz="1600" b="1" dirty="0" smtClean="0">
                <a:solidFill>
                  <a:srgbClr val="FF0000"/>
                </a:solidFill>
              </a:rPr>
              <a:t>the </a:t>
            </a:r>
            <a:r>
              <a:rPr lang="en-US" sz="1600" b="1" dirty="0">
                <a:solidFill>
                  <a:srgbClr val="FF0000"/>
                </a:solidFill>
              </a:rPr>
              <a:t>NOAA CORS Network, or NCN</a:t>
            </a:r>
          </a:p>
          <a:p>
            <a:pPr lvl="3"/>
            <a:r>
              <a:rPr lang="en-US" sz="1200" dirty="0"/>
              <a:t>Which has a subset of stations called </a:t>
            </a:r>
            <a:r>
              <a:rPr lang="en-US" sz="1200" b="1" dirty="0" smtClean="0">
                <a:solidFill>
                  <a:srgbClr val="FF0000"/>
                </a:solidFill>
              </a:rPr>
              <a:t>the </a:t>
            </a:r>
            <a:r>
              <a:rPr lang="en-US" sz="1200" b="1" dirty="0">
                <a:solidFill>
                  <a:srgbClr val="FF0000"/>
                </a:solidFill>
              </a:rPr>
              <a:t>NOAA Foundation CORS Network, or NFCN</a:t>
            </a:r>
          </a:p>
          <a:p>
            <a:pPr lvl="1"/>
            <a:r>
              <a:rPr lang="en-US" sz="1800" dirty="0"/>
              <a:t>Its plural form is </a:t>
            </a:r>
            <a:r>
              <a:rPr lang="en-US" sz="1800" b="1" dirty="0">
                <a:solidFill>
                  <a:srgbClr val="FF0000"/>
                </a:solidFill>
              </a:rPr>
              <a:t>CORSs</a:t>
            </a:r>
          </a:p>
          <a:p>
            <a:pPr lvl="2"/>
            <a:r>
              <a:rPr lang="en-US" sz="1600" b="1" dirty="0"/>
              <a:t>No apostrophe, No “</a:t>
            </a:r>
            <a:r>
              <a:rPr lang="en-US" sz="1600" b="1" dirty="0" err="1"/>
              <a:t>es</a:t>
            </a:r>
            <a:r>
              <a:rPr lang="en-US" sz="1600" b="1" dirty="0"/>
              <a:t>” and no skipping the “s”</a:t>
            </a:r>
          </a:p>
          <a:p>
            <a:pPr lvl="2"/>
            <a:r>
              <a:rPr lang="en-US" sz="1600" dirty="0"/>
              <a:t>GODE is a CORS </a:t>
            </a:r>
          </a:p>
          <a:p>
            <a:pPr lvl="3"/>
            <a:r>
              <a:rPr lang="en-US" sz="1400" dirty="0"/>
              <a:t>Not “a CORS site” </a:t>
            </a:r>
          </a:p>
          <a:p>
            <a:pPr lvl="4"/>
            <a:r>
              <a:rPr lang="en-US" sz="1400" dirty="0"/>
              <a:t>And </a:t>
            </a:r>
            <a:r>
              <a:rPr lang="en-US" sz="1400" b="1" i="1" u="sng" dirty="0">
                <a:solidFill>
                  <a:schemeClr val="accent6">
                    <a:lumMod val="75000"/>
                  </a:schemeClr>
                </a:solidFill>
              </a:rPr>
              <a:t>definitely</a:t>
            </a:r>
            <a:r>
              <a:rPr lang="en-US" sz="1400" dirty="0"/>
              <a:t> NOT “a CORS Station”</a:t>
            </a:r>
          </a:p>
          <a:p>
            <a:pPr lvl="5"/>
            <a:r>
              <a:rPr lang="en-US" sz="1400" dirty="0"/>
              <a:t>That’s like “an ATM machine”</a:t>
            </a:r>
          </a:p>
          <a:p>
            <a:pPr lvl="2"/>
            <a:r>
              <a:rPr lang="en-US" sz="1600" dirty="0"/>
              <a:t>GODE and 1LSU are CORSs</a:t>
            </a:r>
          </a:p>
          <a:p>
            <a:pPr lvl="2"/>
            <a:r>
              <a:rPr lang="en-US" sz="1600" dirty="0"/>
              <a:t>GODE and 1LSU belong to </a:t>
            </a:r>
            <a:r>
              <a:rPr lang="en-US" sz="1600" dirty="0" smtClean="0"/>
              <a:t>the </a:t>
            </a:r>
            <a:r>
              <a:rPr lang="en-US" sz="1600" dirty="0"/>
              <a:t>NOAA CORS Network</a:t>
            </a:r>
          </a:p>
          <a:p>
            <a:pPr lvl="2"/>
            <a:r>
              <a:rPr lang="en-US" sz="1600" dirty="0"/>
              <a:t>TMG2 is a NOAA Foundation CORS</a:t>
            </a:r>
          </a:p>
          <a:p>
            <a:pPr lvl="2"/>
            <a:r>
              <a:rPr lang="en-US" sz="1600" dirty="0"/>
              <a:t>TMG2 and FLF1 are NOAA Foundation CORSs</a:t>
            </a:r>
          </a:p>
          <a:p>
            <a:pPr lvl="2"/>
            <a:r>
              <a:rPr lang="en-US" sz="1600" dirty="0"/>
              <a:t>TMG2 and FLF1 belong to </a:t>
            </a:r>
            <a:r>
              <a:rPr lang="en-US" sz="1600" dirty="0" smtClean="0"/>
              <a:t>the </a:t>
            </a:r>
            <a:r>
              <a:rPr lang="en-US" sz="1600" dirty="0"/>
              <a:t>NOAA Foundation CORS Network</a:t>
            </a:r>
          </a:p>
          <a:p>
            <a:pPr lvl="2"/>
            <a:endParaRPr lang="en-US" sz="16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38</a:t>
            </a:fld>
            <a:endParaRPr lang="en-US"/>
          </a:p>
        </p:txBody>
      </p:sp>
    </p:spTree>
    <p:extLst>
      <p:ext uri="{BB962C8B-B14F-4D97-AF65-F5344CB8AC3E}">
        <p14:creationId xmlns:p14="http://schemas.microsoft.com/office/powerpoint/2010/main" val="266512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NOAA CORS Network (NCN)</a:t>
            </a:r>
            <a:endParaRPr lang="en-US" dirty="0"/>
          </a:p>
        </p:txBody>
      </p:sp>
      <p:sp>
        <p:nvSpPr>
          <p:cNvPr id="3" name="Content Placeholder 2"/>
          <p:cNvSpPr>
            <a:spLocks noGrp="1"/>
          </p:cNvSpPr>
          <p:nvPr>
            <p:ph idx="1"/>
          </p:nvPr>
        </p:nvSpPr>
        <p:spPr/>
        <p:txBody>
          <a:bodyPr/>
          <a:lstStyle/>
          <a:p>
            <a:r>
              <a:rPr lang="en-US" dirty="0" smtClean="0"/>
              <a:t>As of 2019, this is the official </a:t>
            </a:r>
            <a:r>
              <a:rPr lang="en-US" u="sng" dirty="0" smtClean="0"/>
              <a:t>name of the network </a:t>
            </a:r>
            <a:r>
              <a:rPr lang="en-US" dirty="0" smtClean="0"/>
              <a:t>managed at NGS</a:t>
            </a:r>
          </a:p>
          <a:p>
            <a:pPr lvl="1"/>
            <a:r>
              <a:rPr lang="en-US" dirty="0" smtClean="0"/>
              <a:t>Historically referred to as “CORS” or “the CORS”</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39</a:t>
            </a:fld>
            <a:endParaRPr lang="en-US"/>
          </a:p>
        </p:txBody>
      </p:sp>
    </p:spTree>
    <p:extLst>
      <p:ext uri="{BB962C8B-B14F-4D97-AF65-F5344CB8AC3E}">
        <p14:creationId xmlns:p14="http://schemas.microsoft.com/office/powerpoint/2010/main" val="2005569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 Up Front</a:t>
            </a:r>
            <a:endParaRPr lang="en-US" dirty="0"/>
          </a:p>
        </p:txBody>
      </p:sp>
      <p:sp>
        <p:nvSpPr>
          <p:cNvPr id="3" name="Content Placeholder 2"/>
          <p:cNvSpPr>
            <a:spLocks noGrp="1"/>
          </p:cNvSpPr>
          <p:nvPr>
            <p:ph idx="1"/>
          </p:nvPr>
        </p:nvSpPr>
        <p:spPr/>
        <p:txBody>
          <a:bodyPr/>
          <a:lstStyle/>
          <a:p>
            <a:r>
              <a:rPr lang="en-US" sz="2400" dirty="0" smtClean="0"/>
              <a:t>If you teach any geospatial topics…</a:t>
            </a:r>
            <a:endParaRPr lang="en-US" sz="2400" dirty="0"/>
          </a:p>
          <a:p>
            <a:r>
              <a:rPr lang="en-US" sz="2400" dirty="0"/>
              <a:t>and </a:t>
            </a:r>
            <a:r>
              <a:rPr lang="en-US" sz="2400" dirty="0" smtClean="0"/>
              <a:t>those topics cover the </a:t>
            </a:r>
            <a:r>
              <a:rPr lang="en-US" sz="2400" i="1" dirty="0" smtClean="0"/>
              <a:t>current</a:t>
            </a:r>
            <a:r>
              <a:rPr lang="en-US" sz="2400" dirty="0" smtClean="0"/>
              <a:t> National Spatial Reference System (NAD 83, NAVD 88, etc.)</a:t>
            </a:r>
            <a:endParaRPr lang="en-US" sz="2400" dirty="0"/>
          </a:p>
          <a:p>
            <a:r>
              <a:rPr lang="en-US" sz="2400" dirty="0" smtClean="0"/>
              <a:t>Every piece of educational material you have…</a:t>
            </a:r>
            <a:endParaRPr lang="en-US" sz="2400" dirty="0"/>
          </a:p>
          <a:p>
            <a:pPr lvl="1"/>
            <a:r>
              <a:rPr lang="en-US" sz="2000" dirty="0"/>
              <a:t>every </a:t>
            </a:r>
            <a:r>
              <a:rPr lang="en-US" sz="2000" dirty="0" smtClean="0"/>
              <a:t>lecture…</a:t>
            </a:r>
            <a:endParaRPr lang="en-US" sz="2000" dirty="0"/>
          </a:p>
          <a:p>
            <a:pPr lvl="1"/>
            <a:r>
              <a:rPr lang="en-US" sz="2000" dirty="0"/>
              <a:t>every </a:t>
            </a:r>
            <a:r>
              <a:rPr lang="en-US" sz="2000" dirty="0" smtClean="0"/>
              <a:t>book…</a:t>
            </a:r>
            <a:endParaRPr lang="en-US" sz="2000" dirty="0"/>
          </a:p>
          <a:p>
            <a:pPr lvl="1"/>
            <a:r>
              <a:rPr lang="en-US" sz="2000" dirty="0"/>
              <a:t>every </a:t>
            </a:r>
            <a:r>
              <a:rPr lang="en-US" sz="2000" dirty="0" smtClean="0"/>
              <a:t>figure…</a:t>
            </a:r>
            <a:endParaRPr lang="en-US" sz="2000" dirty="0"/>
          </a:p>
          <a:p>
            <a:pPr lvl="1"/>
            <a:r>
              <a:rPr lang="en-US" sz="2000" dirty="0" smtClean="0"/>
              <a:t>WILL </a:t>
            </a:r>
            <a:r>
              <a:rPr lang="en-US" sz="2000" dirty="0"/>
              <a:t>have the </a:t>
            </a:r>
            <a:r>
              <a:rPr lang="en-US" sz="2000" b="1" i="1" dirty="0">
                <a:solidFill>
                  <a:srgbClr val="FF0000"/>
                </a:solidFill>
              </a:rPr>
              <a:t>wrong</a:t>
            </a:r>
            <a:r>
              <a:rPr lang="en-US" sz="2000" dirty="0"/>
              <a:t> </a:t>
            </a:r>
            <a:r>
              <a:rPr lang="en-US" sz="2000" dirty="0" smtClean="0"/>
              <a:t>information in 3 years…</a:t>
            </a:r>
            <a:endParaRPr lang="en-US" sz="2000" dirty="0"/>
          </a:p>
          <a:p>
            <a:pPr lvl="1"/>
            <a:endParaRPr lang="en-US" sz="2000" dirty="0"/>
          </a:p>
          <a:p>
            <a:pPr marL="457200" lvl="1" indent="0">
              <a:buNone/>
            </a:pPr>
            <a:r>
              <a:rPr lang="en-US" sz="2000" dirty="0"/>
              <a:t>Let’s talk about what this means, why it is happening, and how it will affect things going forward</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a:t>
            </a:fld>
            <a:endParaRPr lang="en-US"/>
          </a:p>
        </p:txBody>
      </p:sp>
    </p:spTree>
    <p:extLst>
      <p:ext uri="{BB962C8B-B14F-4D97-AF65-F5344CB8AC3E}">
        <p14:creationId xmlns:p14="http://schemas.microsoft.com/office/powerpoint/2010/main" val="13864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Month</a:t>
            </a:r>
            <a:endParaRPr lang="en-US" dirty="0"/>
          </a:p>
        </p:txBody>
      </p:sp>
      <p:sp>
        <p:nvSpPr>
          <p:cNvPr id="3" name="Content Placeholder 2"/>
          <p:cNvSpPr>
            <a:spLocks noGrp="1"/>
          </p:cNvSpPr>
          <p:nvPr>
            <p:ph idx="1"/>
          </p:nvPr>
        </p:nvSpPr>
        <p:spPr/>
        <p:txBody>
          <a:bodyPr/>
          <a:lstStyle/>
          <a:p>
            <a:r>
              <a:rPr lang="en-US" dirty="0" smtClean="0"/>
              <a:t>A span of four consecutive GPS weeks, where the first GPS week in the GPS month is an integer multiple of 4</a:t>
            </a:r>
          </a:p>
          <a:p>
            <a:pPr lvl="1"/>
            <a:r>
              <a:rPr lang="en-US" dirty="0" smtClean="0"/>
              <a:t>GPS Month 0 = GPS weeks 0, 1, 2 and 3</a:t>
            </a:r>
          </a:p>
          <a:p>
            <a:pPr lvl="1"/>
            <a:r>
              <a:rPr lang="en-US" dirty="0" smtClean="0"/>
              <a:t>GPS Month 1 = GPS weeks 4, 5, 6 and 7</a:t>
            </a:r>
          </a:p>
          <a:p>
            <a:pPr lvl="1"/>
            <a:r>
              <a:rPr lang="en-US" dirty="0" smtClean="0"/>
              <a:t>Etc.</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40</a:t>
            </a:fld>
            <a:endParaRPr lang="en-US"/>
          </a:p>
        </p:txBody>
      </p:sp>
    </p:spTree>
    <p:extLst>
      <p:ext uri="{BB962C8B-B14F-4D97-AF65-F5344CB8AC3E}">
        <p14:creationId xmlns:p14="http://schemas.microsoft.com/office/powerpoint/2010/main" val="20475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dirty="0" smtClean="0"/>
              <a:t>New Types of Coordinates</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41</a:t>
            </a:fld>
            <a:endParaRPr lang="en-US"/>
          </a:p>
        </p:txBody>
      </p:sp>
    </p:spTree>
    <p:extLst>
      <p:ext uri="{BB962C8B-B14F-4D97-AF65-F5344CB8AC3E}">
        <p14:creationId xmlns:p14="http://schemas.microsoft.com/office/powerpoint/2010/main" val="851090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60299929"/>
              </p:ext>
            </p:extLst>
          </p:nvPr>
        </p:nvGraphicFramePr>
        <p:xfrm>
          <a:off x="419878" y="1600200"/>
          <a:ext cx="11162522" cy="2494280"/>
        </p:xfrm>
        <a:graphic>
          <a:graphicData uri="http://schemas.openxmlformats.org/drawingml/2006/table">
            <a:tbl>
              <a:tblPr firstRow="1" bandRow="1">
                <a:tableStyleId>{5C22544A-7EE6-4342-B048-85BDC9FD1C3A}</a:tableStyleId>
              </a:tblPr>
              <a:tblGrid>
                <a:gridCol w="1772816">
                  <a:extLst>
                    <a:ext uri="{9D8B030D-6E8A-4147-A177-3AD203B41FA5}">
                      <a16:colId xmlns:a16="http://schemas.microsoft.com/office/drawing/2014/main" val="3072164736"/>
                    </a:ext>
                  </a:extLst>
                </a:gridCol>
                <a:gridCol w="1847461">
                  <a:extLst>
                    <a:ext uri="{9D8B030D-6E8A-4147-A177-3AD203B41FA5}">
                      <a16:colId xmlns:a16="http://schemas.microsoft.com/office/drawing/2014/main" val="2891838301"/>
                    </a:ext>
                  </a:extLst>
                </a:gridCol>
                <a:gridCol w="7542245">
                  <a:extLst>
                    <a:ext uri="{9D8B030D-6E8A-4147-A177-3AD203B41FA5}">
                      <a16:colId xmlns:a16="http://schemas.microsoft.com/office/drawing/2014/main" val="3937670442"/>
                    </a:ext>
                  </a:extLst>
                </a:gridCol>
              </a:tblGrid>
              <a:tr h="370840">
                <a:tc>
                  <a:txBody>
                    <a:bodyPr/>
                    <a:lstStyle/>
                    <a:p>
                      <a:r>
                        <a:rPr lang="en-US" dirty="0" smtClean="0"/>
                        <a:t>Name</a:t>
                      </a:r>
                      <a:endParaRPr lang="en-US" dirty="0"/>
                    </a:p>
                  </a:txBody>
                  <a:tcPr/>
                </a:tc>
                <a:tc>
                  <a:txBody>
                    <a:bodyPr/>
                    <a:lstStyle/>
                    <a:p>
                      <a:r>
                        <a:rPr lang="en-US" dirty="0" smtClean="0"/>
                        <a:t>Generally </a:t>
                      </a:r>
                      <a:r>
                        <a:rPr lang="en-US" baseline="0" dirty="0" smtClean="0"/>
                        <a:t>on…</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2586128047"/>
                  </a:ext>
                </a:extLst>
              </a:tr>
              <a:tr h="370840">
                <a:tc>
                  <a:txBody>
                    <a:bodyPr/>
                    <a:lstStyle/>
                    <a:p>
                      <a:r>
                        <a:rPr lang="en-US" dirty="0" smtClean="0"/>
                        <a:t>Reported</a:t>
                      </a:r>
                      <a:endParaRPr lang="en-US" dirty="0"/>
                    </a:p>
                  </a:txBody>
                  <a:tcPr/>
                </a:tc>
                <a:tc>
                  <a:txBody>
                    <a:bodyPr/>
                    <a:lstStyle/>
                    <a:p>
                      <a:r>
                        <a:rPr lang="en-US" dirty="0" smtClean="0"/>
                        <a:t>Passive</a:t>
                      </a:r>
                      <a:endParaRPr lang="en-US" dirty="0"/>
                    </a:p>
                  </a:txBody>
                  <a:tcPr/>
                </a:tc>
                <a:tc>
                  <a:txBody>
                    <a:bodyPr/>
                    <a:lstStyle/>
                    <a:p>
                      <a:r>
                        <a:rPr lang="en-US" dirty="0" smtClean="0"/>
                        <a:t>“Quick and Dirty”.  Smartphone</a:t>
                      </a:r>
                      <a:r>
                        <a:rPr lang="en-US" baseline="0" dirty="0" smtClean="0"/>
                        <a:t> accuracy.</a:t>
                      </a:r>
                      <a:endParaRPr lang="en-US" dirty="0"/>
                    </a:p>
                  </a:txBody>
                  <a:tcPr/>
                </a:tc>
                <a:extLst>
                  <a:ext uri="{0D108BD9-81ED-4DB2-BD59-A6C34878D82A}">
                    <a16:rowId xmlns:a16="http://schemas.microsoft.com/office/drawing/2014/main" val="2595401024"/>
                  </a:ext>
                </a:extLst>
              </a:tr>
              <a:tr h="370840">
                <a:tc>
                  <a:txBody>
                    <a:bodyPr/>
                    <a:lstStyle/>
                    <a:p>
                      <a:r>
                        <a:rPr lang="en-US" dirty="0" smtClean="0"/>
                        <a:t>Preliminary</a:t>
                      </a:r>
                      <a:endParaRPr lang="en-US" dirty="0"/>
                    </a:p>
                  </a:txBody>
                  <a:tcPr/>
                </a:tc>
                <a:tc>
                  <a:txBody>
                    <a:bodyPr/>
                    <a:lstStyle/>
                    <a:p>
                      <a:r>
                        <a:rPr lang="en-US" dirty="0" smtClean="0"/>
                        <a:t>Passive</a:t>
                      </a:r>
                      <a:endParaRPr lang="en-US" dirty="0"/>
                    </a:p>
                  </a:txBody>
                  <a:tcPr/>
                </a:tc>
                <a:tc>
                  <a:txBody>
                    <a:bodyPr/>
                    <a:lstStyle/>
                    <a:p>
                      <a:r>
                        <a:rPr lang="en-US" dirty="0" smtClean="0">
                          <a:solidFill>
                            <a:srgbClr val="FF0000"/>
                          </a:solidFill>
                        </a:rPr>
                        <a:t>Computed by you with OPUS </a:t>
                      </a:r>
                      <a:r>
                        <a:rPr lang="en-US" dirty="0" smtClean="0"/>
                        <a:t>using your data.  Unchecked by NGS.</a:t>
                      </a:r>
                      <a:endParaRPr lang="en-US" dirty="0"/>
                    </a:p>
                  </a:txBody>
                  <a:tcPr/>
                </a:tc>
                <a:extLst>
                  <a:ext uri="{0D108BD9-81ED-4DB2-BD59-A6C34878D82A}">
                    <a16:rowId xmlns:a16="http://schemas.microsoft.com/office/drawing/2014/main" val="2027725360"/>
                  </a:ext>
                </a:extLst>
              </a:tr>
              <a:tr h="370840">
                <a:tc>
                  <a:txBody>
                    <a:bodyPr/>
                    <a:lstStyle/>
                    <a:p>
                      <a:r>
                        <a:rPr lang="en-US" dirty="0" smtClean="0"/>
                        <a:t>Final Discrete</a:t>
                      </a:r>
                      <a:endParaRPr lang="en-US" dirty="0"/>
                    </a:p>
                  </a:txBody>
                  <a:tcPr/>
                </a:tc>
                <a:tc>
                  <a:txBody>
                    <a:bodyPr/>
                    <a:lstStyle/>
                    <a:p>
                      <a:r>
                        <a:rPr lang="en-US" dirty="0" smtClean="0"/>
                        <a:t>Passive</a:t>
                      </a:r>
                      <a:endParaRPr lang="en-US" dirty="0"/>
                    </a:p>
                  </a:txBody>
                  <a:tcPr/>
                </a:tc>
                <a:tc>
                  <a:txBody>
                    <a:bodyPr/>
                    <a:lstStyle/>
                    <a:p>
                      <a:r>
                        <a:rPr lang="en-US" dirty="0" smtClean="0"/>
                        <a:t>Most</a:t>
                      </a:r>
                      <a:r>
                        <a:rPr lang="en-US" baseline="0" dirty="0" smtClean="0"/>
                        <a:t> accurate.  Time-dependent.  Computed by NGS </a:t>
                      </a:r>
                      <a:r>
                        <a:rPr lang="en-US" baseline="0" dirty="0" smtClean="0">
                          <a:solidFill>
                            <a:srgbClr val="FF0000"/>
                          </a:solidFill>
                        </a:rPr>
                        <a:t>every four weeks</a:t>
                      </a:r>
                      <a:r>
                        <a:rPr lang="en-US" baseline="0" dirty="0" smtClean="0"/>
                        <a:t>.</a:t>
                      </a:r>
                      <a:endParaRPr lang="en-US" dirty="0"/>
                    </a:p>
                  </a:txBody>
                  <a:tcPr/>
                </a:tc>
                <a:extLst>
                  <a:ext uri="{0D108BD9-81ED-4DB2-BD59-A6C34878D82A}">
                    <a16:rowId xmlns:a16="http://schemas.microsoft.com/office/drawing/2014/main" val="24415257"/>
                  </a:ext>
                </a:extLst>
              </a:tr>
              <a:tr h="370840">
                <a:tc>
                  <a:txBody>
                    <a:bodyPr/>
                    <a:lstStyle/>
                    <a:p>
                      <a:r>
                        <a:rPr lang="en-US" dirty="0" smtClean="0"/>
                        <a:t>Final Running</a:t>
                      </a:r>
                      <a:endParaRPr lang="en-US" dirty="0"/>
                    </a:p>
                  </a:txBody>
                  <a:tcPr/>
                </a:tc>
                <a:tc>
                  <a:txBody>
                    <a:bodyPr/>
                    <a:lstStyle/>
                    <a:p>
                      <a:r>
                        <a:rPr lang="en-US" dirty="0" smtClean="0"/>
                        <a:t>CORS</a:t>
                      </a:r>
                      <a:endParaRPr lang="en-US" dirty="0"/>
                    </a:p>
                  </a:txBody>
                  <a:tcPr/>
                </a:tc>
                <a:tc>
                  <a:txBody>
                    <a:bodyPr/>
                    <a:lstStyle/>
                    <a:p>
                      <a:r>
                        <a:rPr lang="en-US" dirty="0" smtClean="0"/>
                        <a:t>Continuous</a:t>
                      </a:r>
                      <a:r>
                        <a:rPr lang="en-US" baseline="0" dirty="0" smtClean="0"/>
                        <a:t> time-dependent CORS coordinates.  Checked by NGS </a:t>
                      </a:r>
                      <a:r>
                        <a:rPr lang="en-US" baseline="0" dirty="0" smtClean="0">
                          <a:solidFill>
                            <a:srgbClr val="FF0000"/>
                          </a:solidFill>
                        </a:rPr>
                        <a:t>every day</a:t>
                      </a:r>
                      <a:r>
                        <a:rPr lang="en-US" baseline="0" dirty="0" smtClean="0"/>
                        <a:t>.</a:t>
                      </a:r>
                      <a:endParaRPr lang="en-US" dirty="0"/>
                    </a:p>
                  </a:txBody>
                  <a:tcPr/>
                </a:tc>
                <a:extLst>
                  <a:ext uri="{0D108BD9-81ED-4DB2-BD59-A6C34878D82A}">
                    <a16:rowId xmlns:a16="http://schemas.microsoft.com/office/drawing/2014/main" val="1453036895"/>
                  </a:ext>
                </a:extLst>
              </a:tr>
              <a:tr h="370840">
                <a:tc>
                  <a:txBody>
                    <a:bodyPr/>
                    <a:lstStyle/>
                    <a:p>
                      <a:r>
                        <a:rPr lang="en-US" dirty="0" smtClean="0"/>
                        <a:t>Reference Epoch</a:t>
                      </a:r>
                      <a:endParaRPr lang="en-US" dirty="0"/>
                    </a:p>
                  </a:txBody>
                  <a:tcPr/>
                </a:tc>
                <a:tc>
                  <a:txBody>
                    <a:bodyPr/>
                    <a:lstStyle/>
                    <a:p>
                      <a:r>
                        <a:rPr lang="en-US" dirty="0" smtClean="0"/>
                        <a:t>Passive and CORS</a:t>
                      </a:r>
                      <a:endParaRPr lang="en-US" dirty="0"/>
                    </a:p>
                  </a:txBody>
                  <a:tcPr/>
                </a:tc>
                <a:tc>
                  <a:txBody>
                    <a:bodyPr/>
                    <a:lstStyle/>
                    <a:p>
                      <a:r>
                        <a:rPr lang="en-US" dirty="0" smtClean="0"/>
                        <a:t>Modeled</a:t>
                      </a:r>
                      <a:r>
                        <a:rPr lang="en-US" baseline="0" dirty="0" smtClean="0"/>
                        <a:t> from Final Discrete, Final Running, IFVM2022 and </a:t>
                      </a:r>
                      <a:r>
                        <a:rPr lang="en-US" baseline="0" dirty="0" err="1" smtClean="0"/>
                        <a:t>GeMS</a:t>
                      </a:r>
                      <a:r>
                        <a:rPr lang="en-US" baseline="0" dirty="0" smtClean="0"/>
                        <a:t>.</a:t>
                      </a:r>
                    </a:p>
                    <a:p>
                      <a:r>
                        <a:rPr lang="en-US" baseline="0" dirty="0" smtClean="0"/>
                        <a:t>Computed by NGS </a:t>
                      </a:r>
                      <a:r>
                        <a:rPr lang="en-US" baseline="0" dirty="0" smtClean="0">
                          <a:solidFill>
                            <a:srgbClr val="FF0000"/>
                          </a:solidFill>
                        </a:rPr>
                        <a:t>every five years</a:t>
                      </a:r>
                      <a:r>
                        <a:rPr lang="en-US" baseline="0" dirty="0" smtClean="0"/>
                        <a:t>.</a:t>
                      </a:r>
                      <a:endParaRPr lang="en-US" dirty="0"/>
                    </a:p>
                  </a:txBody>
                  <a:tcPr/>
                </a:tc>
                <a:extLst>
                  <a:ext uri="{0D108BD9-81ED-4DB2-BD59-A6C34878D82A}">
                    <a16:rowId xmlns:a16="http://schemas.microsoft.com/office/drawing/2014/main" val="380763562"/>
                  </a:ext>
                </a:extLst>
              </a:tr>
            </a:tbl>
          </a:graphicData>
        </a:graphic>
      </p:graphicFrame>
      <p:sp>
        <p:nvSpPr>
          <p:cNvPr id="2" name="Title 1"/>
          <p:cNvSpPr>
            <a:spLocks noGrp="1"/>
          </p:cNvSpPr>
          <p:nvPr>
            <p:ph type="title"/>
          </p:nvPr>
        </p:nvSpPr>
        <p:spPr/>
        <p:txBody>
          <a:bodyPr/>
          <a:lstStyle/>
          <a:p>
            <a:r>
              <a:rPr lang="en-US" dirty="0" smtClean="0"/>
              <a:t>Five types of coordinates</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42</a:t>
            </a:fld>
            <a:endParaRPr lang="en-US"/>
          </a:p>
        </p:txBody>
      </p:sp>
      <p:sp>
        <p:nvSpPr>
          <p:cNvPr id="8" name="Rectangle 7"/>
          <p:cNvSpPr/>
          <p:nvPr/>
        </p:nvSpPr>
        <p:spPr>
          <a:xfrm>
            <a:off x="419878" y="1947456"/>
            <a:ext cx="11162522" cy="427183"/>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419878" y="2374639"/>
            <a:ext cx="11162522" cy="331547"/>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419878" y="2706186"/>
            <a:ext cx="11162522" cy="38722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419878" y="3093406"/>
            <a:ext cx="11162522" cy="391576"/>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419878" y="3480626"/>
            <a:ext cx="11162522" cy="613854"/>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7445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Reported</a:t>
            </a:r>
            <a:endParaRPr lang="en-US" dirty="0" smtClean="0"/>
          </a:p>
          <a:p>
            <a:pPr lvl="1"/>
            <a:r>
              <a:rPr lang="en-US" i="1" dirty="0" smtClean="0"/>
              <a:t>“These </a:t>
            </a:r>
            <a:r>
              <a:rPr lang="en-US" i="1" dirty="0"/>
              <a:t>are from any source where the coordinate is directly reported to NGS </a:t>
            </a:r>
            <a:r>
              <a:rPr lang="en-US" i="1" u="sng" dirty="0"/>
              <a:t>without the data necessary for NGS to replicate the coordinate</a:t>
            </a:r>
            <a:r>
              <a:rPr lang="en-US" i="1" dirty="0" smtClean="0"/>
              <a:t>.”</a:t>
            </a:r>
          </a:p>
          <a:p>
            <a:pPr lvl="2"/>
            <a:r>
              <a:rPr lang="en-US" dirty="0" smtClean="0"/>
              <a:t>Scaled</a:t>
            </a:r>
          </a:p>
          <a:p>
            <a:pPr lvl="2"/>
            <a:r>
              <a:rPr lang="en-US" dirty="0" smtClean="0"/>
              <a:t>From NCAT or </a:t>
            </a:r>
            <a:r>
              <a:rPr lang="en-US" dirty="0" err="1" smtClean="0"/>
              <a:t>Vdatum</a:t>
            </a:r>
            <a:endParaRPr lang="en-US" dirty="0" smtClean="0"/>
          </a:p>
          <a:p>
            <a:pPr lvl="3"/>
            <a:r>
              <a:rPr lang="en-US" dirty="0" smtClean="0"/>
              <a:t>NGS Coordinate Conversion and Transformation Tool (NCAT)</a:t>
            </a:r>
          </a:p>
          <a:p>
            <a:pPr lvl="2"/>
            <a:r>
              <a:rPr lang="en-US" dirty="0" smtClean="0"/>
              <a:t>Hand Held / Smartphone</a:t>
            </a:r>
          </a:p>
          <a:p>
            <a:pPr lvl="2"/>
            <a:r>
              <a:rPr lang="en-US" dirty="0" smtClean="0"/>
              <a:t>Reported directly from an RTK rover without data files</a:t>
            </a:r>
          </a:p>
          <a:p>
            <a:pPr lvl="2"/>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43</a:t>
            </a:fld>
            <a:endParaRPr lang="en-US"/>
          </a:p>
        </p:txBody>
      </p:sp>
    </p:spTree>
    <p:extLst>
      <p:ext uri="{BB962C8B-B14F-4D97-AF65-F5344CB8AC3E}">
        <p14:creationId xmlns:p14="http://schemas.microsoft.com/office/powerpoint/2010/main" val="327503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Reported Coordinates</a:t>
            </a:r>
            <a:endParaRPr lang="en-US" dirty="0"/>
          </a:p>
        </p:txBody>
      </p:sp>
      <p:pic>
        <p:nvPicPr>
          <p:cNvPr id="7" name="Content Placeholder 6"/>
          <p:cNvPicPr>
            <a:picLocks noGrp="1" noChangeAspect="1"/>
          </p:cNvPicPr>
          <p:nvPr>
            <p:ph idx="1"/>
          </p:nvPr>
        </p:nvPicPr>
        <p:blipFill>
          <a:blip r:embed="rId2"/>
          <a:stretch>
            <a:fillRect/>
          </a:stretch>
        </p:blipFill>
        <p:spPr>
          <a:xfrm>
            <a:off x="1689370" y="1339817"/>
            <a:ext cx="3636832" cy="4525963"/>
          </a:xfrm>
          <a:prstGeom prst="rect">
            <a:avLst/>
          </a:prstGeom>
        </p:spPr>
      </p:pic>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44</a:t>
            </a:fld>
            <a:endParaRPr lang="en-US"/>
          </a:p>
        </p:txBody>
      </p:sp>
      <p:pic>
        <p:nvPicPr>
          <p:cNvPr id="8" name="Picture 7"/>
          <p:cNvPicPr>
            <a:picLocks noChangeAspect="1"/>
          </p:cNvPicPr>
          <p:nvPr/>
        </p:nvPicPr>
        <p:blipFill>
          <a:blip r:embed="rId3"/>
          <a:stretch>
            <a:fillRect/>
          </a:stretch>
        </p:blipFill>
        <p:spPr>
          <a:xfrm>
            <a:off x="5618033" y="1417639"/>
            <a:ext cx="4712811" cy="4317079"/>
          </a:xfrm>
          <a:prstGeom prst="rect">
            <a:avLst/>
          </a:prstGeom>
        </p:spPr>
      </p:pic>
      <p:sp>
        <p:nvSpPr>
          <p:cNvPr id="9" name="Rectangle 8"/>
          <p:cNvSpPr/>
          <p:nvPr/>
        </p:nvSpPr>
        <p:spPr>
          <a:xfrm>
            <a:off x="8557099" y="3576178"/>
            <a:ext cx="1449421" cy="373253"/>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3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Preliminary</a:t>
            </a:r>
            <a:endParaRPr lang="en-US" dirty="0" smtClean="0"/>
          </a:p>
          <a:p>
            <a:pPr lvl="1"/>
            <a:r>
              <a:rPr lang="en-US" i="1" dirty="0" smtClean="0"/>
              <a:t>“</a:t>
            </a:r>
            <a:r>
              <a:rPr lang="en-US" i="1" dirty="0"/>
              <a:t>These are coordinates </a:t>
            </a:r>
            <a:r>
              <a:rPr lang="en-US" i="1" u="sng" dirty="0"/>
              <a:t>at survey epoch</a:t>
            </a:r>
            <a:r>
              <a:rPr lang="en-US" i="1" dirty="0"/>
              <a:t> that have been computed from OPUS, but </a:t>
            </a:r>
            <a:r>
              <a:rPr lang="en-US" i="1" u="sng" dirty="0"/>
              <a:t>not yet quality checked</a:t>
            </a:r>
            <a:r>
              <a:rPr lang="en-US" i="1" dirty="0"/>
              <a:t> and loaded into the </a:t>
            </a:r>
            <a:r>
              <a:rPr lang="en-US" i="1" dirty="0" smtClean="0"/>
              <a:t>National Spatial Referenc</a:t>
            </a:r>
            <a:r>
              <a:rPr lang="en-US" i="1" dirty="0"/>
              <a:t>e</a:t>
            </a:r>
            <a:r>
              <a:rPr lang="en-US" i="1" dirty="0" smtClean="0"/>
              <a:t> System Database (NSRS DB).”</a:t>
            </a:r>
          </a:p>
          <a:p>
            <a:pPr lvl="2"/>
            <a:r>
              <a:rPr lang="en-US" i="1" dirty="0" smtClean="0"/>
              <a:t>User-computed</a:t>
            </a:r>
            <a:r>
              <a:rPr lang="en-US" dirty="0" smtClean="0"/>
              <a:t> values, such as they might get today from either OPUS-S or OPUS-Projects</a:t>
            </a:r>
          </a:p>
          <a:p>
            <a:pPr lvl="2"/>
            <a:r>
              <a:rPr lang="en-US" dirty="0">
                <a:solidFill>
                  <a:srgbClr val="FF0000"/>
                </a:solidFill>
              </a:rPr>
              <a:t>“Preliminary” coordinates are the </a:t>
            </a:r>
            <a:r>
              <a:rPr lang="en-US" b="1" i="1" u="sng" dirty="0" smtClean="0">
                <a:solidFill>
                  <a:srgbClr val="FF0000"/>
                </a:solidFill>
              </a:rPr>
              <a:t>only</a:t>
            </a:r>
            <a:r>
              <a:rPr lang="en-US" dirty="0" smtClean="0">
                <a:solidFill>
                  <a:srgbClr val="FF0000"/>
                </a:solidFill>
              </a:rPr>
              <a:t> </a:t>
            </a:r>
            <a:r>
              <a:rPr lang="en-US" dirty="0">
                <a:solidFill>
                  <a:srgbClr val="FF0000"/>
                </a:solidFill>
              </a:rPr>
              <a:t>coordinates a user </a:t>
            </a:r>
            <a:r>
              <a:rPr lang="en-US" dirty="0" smtClean="0">
                <a:solidFill>
                  <a:srgbClr val="FF0000"/>
                </a:solidFill>
              </a:rPr>
              <a:t>will </a:t>
            </a:r>
            <a:r>
              <a:rPr lang="en-US" dirty="0">
                <a:solidFill>
                  <a:srgbClr val="FF0000"/>
                </a:solidFill>
              </a:rPr>
              <a:t>get </a:t>
            </a:r>
            <a:r>
              <a:rPr lang="en-US" dirty="0" smtClean="0">
                <a:solidFill>
                  <a:srgbClr val="FF0000"/>
                </a:solidFill>
              </a:rPr>
              <a:t>directly from </a:t>
            </a:r>
            <a:r>
              <a:rPr lang="en-US" dirty="0">
                <a:solidFill>
                  <a:srgbClr val="FF0000"/>
                </a:solidFill>
              </a:rPr>
              <a:t>OPUS</a:t>
            </a:r>
          </a:p>
          <a:p>
            <a:pPr lvl="3"/>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45</a:t>
            </a:fld>
            <a:endParaRPr lang="en-US"/>
          </a:p>
        </p:txBody>
      </p:sp>
    </p:spTree>
    <p:extLst>
      <p:ext uri="{BB962C8B-B14F-4D97-AF65-F5344CB8AC3E}">
        <p14:creationId xmlns:p14="http://schemas.microsoft.com/office/powerpoint/2010/main" val="428332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Reference Epoch</a:t>
            </a:r>
            <a:endParaRPr lang="en-US" dirty="0" smtClean="0"/>
          </a:p>
          <a:p>
            <a:pPr lvl="1"/>
            <a:r>
              <a:rPr lang="en-US" i="1" dirty="0"/>
              <a:t>“These are coordinates which have been </a:t>
            </a:r>
            <a:r>
              <a:rPr lang="en-US" i="1" u="sng" dirty="0" smtClean="0"/>
              <a:t>estimated by NGS</a:t>
            </a:r>
            <a:r>
              <a:rPr lang="en-US" i="1" dirty="0" smtClean="0"/>
              <a:t>, from time-dependent (final discrete and final running) coordinates, </a:t>
            </a:r>
            <a:r>
              <a:rPr lang="en-US" i="1" u="sng" dirty="0" smtClean="0"/>
              <a:t>at an Official NSRS Reference Epoch (ONRE)</a:t>
            </a:r>
            <a:r>
              <a:rPr lang="en-US" i="1" dirty="0" smtClean="0"/>
              <a:t>”</a:t>
            </a:r>
          </a:p>
          <a:p>
            <a:pPr lvl="2"/>
            <a:r>
              <a:rPr lang="en-US" dirty="0" smtClean="0"/>
              <a:t>NAD 83(2011) epoch 2010.00 (sort of) would’ve fallen under this category</a:t>
            </a:r>
          </a:p>
          <a:p>
            <a:pPr lvl="2"/>
            <a:r>
              <a:rPr lang="en-US" dirty="0" smtClean="0"/>
              <a:t>These will be computed by NGS every 5 years</a:t>
            </a:r>
          </a:p>
          <a:p>
            <a:pPr lvl="3"/>
            <a:r>
              <a:rPr lang="en-US" dirty="0" smtClean="0"/>
              <a:t>On a schedule 2-3 years past ONRE</a:t>
            </a:r>
          </a:p>
          <a:p>
            <a:pPr lvl="4"/>
            <a:r>
              <a:rPr lang="en-US" dirty="0" smtClean="0"/>
              <a:t>2020.00 coordinates will be computed in CY 2022</a:t>
            </a:r>
          </a:p>
          <a:p>
            <a:pPr lvl="4"/>
            <a:r>
              <a:rPr lang="en-US" dirty="0" smtClean="0"/>
              <a:t>2025.00 coordinates will be computed in CY 2027</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46</a:t>
            </a:fld>
            <a:endParaRPr lang="en-US"/>
          </a:p>
        </p:txBody>
      </p:sp>
    </p:spTree>
    <p:extLst>
      <p:ext uri="{BB962C8B-B14F-4D97-AF65-F5344CB8AC3E}">
        <p14:creationId xmlns:p14="http://schemas.microsoft.com/office/powerpoint/2010/main" val="271991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Final Discrete</a:t>
            </a:r>
            <a:endParaRPr lang="en-US" dirty="0" smtClean="0"/>
          </a:p>
          <a:p>
            <a:pPr lvl="1"/>
            <a:r>
              <a:rPr lang="en-US" i="1" dirty="0" smtClean="0"/>
              <a:t>“</a:t>
            </a:r>
            <a:r>
              <a:rPr lang="en-US" i="1" dirty="0"/>
              <a:t>These are coordinates </a:t>
            </a:r>
            <a:r>
              <a:rPr lang="en-US" i="1" u="sng" dirty="0"/>
              <a:t>computed </a:t>
            </a:r>
            <a:r>
              <a:rPr lang="en-US" i="1" u="sng" dirty="0" smtClean="0"/>
              <a:t>by </a:t>
            </a:r>
            <a:r>
              <a:rPr lang="en-US" i="1" u="sng" dirty="0"/>
              <a:t>NGS</a:t>
            </a:r>
            <a:r>
              <a:rPr lang="en-US" i="1" dirty="0"/>
              <a:t> using submitted data and metadata, checked and adjusted and </a:t>
            </a:r>
            <a:r>
              <a:rPr lang="en-US" i="1" u="sng" dirty="0"/>
              <a:t>referenced to </a:t>
            </a:r>
            <a:r>
              <a:rPr lang="en-US" i="1" u="sng" dirty="0" smtClean="0"/>
              <a:t>a single survey epoch</a:t>
            </a:r>
            <a:r>
              <a:rPr lang="en-US" i="1" dirty="0" smtClean="0"/>
              <a:t>.” </a:t>
            </a:r>
          </a:p>
          <a:p>
            <a:pPr lvl="2"/>
            <a:r>
              <a:rPr lang="en-US" dirty="0" smtClean="0"/>
              <a:t>These </a:t>
            </a:r>
            <a:r>
              <a:rPr lang="en-US" dirty="0"/>
              <a:t>represent the best estimates NGS has of the </a:t>
            </a:r>
            <a:r>
              <a:rPr lang="en-US" dirty="0" smtClean="0"/>
              <a:t>time-dependent coordinates </a:t>
            </a:r>
            <a:r>
              <a:rPr lang="en-US" dirty="0"/>
              <a:t>at any </a:t>
            </a:r>
            <a:r>
              <a:rPr lang="en-US" dirty="0" smtClean="0"/>
              <a:t>mark</a:t>
            </a:r>
          </a:p>
          <a:p>
            <a:pPr lvl="2"/>
            <a:r>
              <a:rPr lang="en-US" dirty="0" smtClean="0"/>
              <a:t>Survey epochs:</a:t>
            </a:r>
          </a:p>
          <a:p>
            <a:pPr lvl="3"/>
            <a:r>
              <a:rPr lang="en-US" dirty="0" smtClean="0"/>
              <a:t>GNSS:  Each GPS Month</a:t>
            </a:r>
          </a:p>
          <a:p>
            <a:pPr lvl="4"/>
            <a:r>
              <a:rPr lang="en-US" dirty="0"/>
              <a:t>Stand-alone occupations, RTK/RTN, Campaigns, </a:t>
            </a:r>
            <a:r>
              <a:rPr lang="en-US" dirty="0" err="1" smtClean="0"/>
              <a:t>etc</a:t>
            </a:r>
            <a:endParaRPr lang="en-US" dirty="0" smtClean="0"/>
          </a:p>
          <a:p>
            <a:pPr lvl="3"/>
            <a:r>
              <a:rPr lang="en-US" dirty="0" smtClean="0"/>
              <a:t>Leveling:  Annually</a:t>
            </a:r>
          </a:p>
          <a:p>
            <a:pPr lvl="4"/>
            <a:r>
              <a:rPr lang="en-US" dirty="0" err="1" smtClean="0"/>
              <a:t>Orthometric</a:t>
            </a:r>
            <a:r>
              <a:rPr lang="en-US" dirty="0" smtClean="0"/>
              <a:t> heights:  Leveling adjusted to GNSS-based </a:t>
            </a:r>
            <a:r>
              <a:rPr lang="en-US" dirty="0" err="1" smtClean="0"/>
              <a:t>orthometric</a:t>
            </a:r>
            <a:r>
              <a:rPr lang="en-US" dirty="0" smtClean="0"/>
              <a:t> heights</a:t>
            </a:r>
            <a:endParaRPr lang="en-US" b="1" u="sng"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47</a:t>
            </a:fld>
            <a:endParaRPr lang="en-US" dirty="0"/>
          </a:p>
        </p:txBody>
      </p:sp>
    </p:spTree>
    <p:extLst>
      <p:ext uri="{BB962C8B-B14F-4D97-AF65-F5344CB8AC3E}">
        <p14:creationId xmlns:p14="http://schemas.microsoft.com/office/powerpoint/2010/main" val="357594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Final Running</a:t>
            </a:r>
            <a:endParaRPr lang="en-US" dirty="0" smtClean="0"/>
          </a:p>
          <a:p>
            <a:pPr lvl="1"/>
            <a:r>
              <a:rPr lang="en-US" i="1" dirty="0"/>
              <a:t>“Of all types of coordinates on a mark, these are the only ones which will have a coordinate at any </a:t>
            </a:r>
            <a:r>
              <a:rPr lang="en-US" i="1" dirty="0" smtClean="0"/>
              <a:t>time.”</a:t>
            </a:r>
          </a:p>
          <a:p>
            <a:pPr lvl="2"/>
            <a:r>
              <a:rPr lang="en-US" dirty="0" smtClean="0"/>
              <a:t>Generally will only be available at each CORS</a:t>
            </a:r>
          </a:p>
          <a:p>
            <a:pPr lvl="3"/>
            <a:r>
              <a:rPr lang="en-US" dirty="0" smtClean="0"/>
              <a:t>Also being called the </a:t>
            </a:r>
            <a:r>
              <a:rPr lang="en-US" u="sng" dirty="0" smtClean="0"/>
              <a:t>coordinate function</a:t>
            </a:r>
          </a:p>
          <a:p>
            <a:pPr lvl="3"/>
            <a:r>
              <a:rPr lang="en-US" dirty="0" smtClean="0"/>
              <a:t>Which </a:t>
            </a:r>
            <a:r>
              <a:rPr lang="en-US" dirty="0"/>
              <a:t>will be generated by a </a:t>
            </a:r>
            <a:r>
              <a:rPr lang="en-US" dirty="0" smtClean="0"/>
              <a:t>“fit” to daily processed data</a:t>
            </a:r>
          </a:p>
          <a:p>
            <a:pPr lvl="1"/>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48</a:t>
            </a:fld>
            <a:endParaRPr lang="en-US"/>
          </a:p>
        </p:txBody>
      </p:sp>
    </p:spTree>
    <p:extLst>
      <p:ext uri="{BB962C8B-B14F-4D97-AF65-F5344CB8AC3E}">
        <p14:creationId xmlns:p14="http://schemas.microsoft.com/office/powerpoint/2010/main" val="33368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modernized NSRS</a:t>
            </a:r>
            <a:endParaRPr lang="en-US" dirty="0"/>
          </a:p>
        </p:txBody>
      </p:sp>
      <p:sp>
        <p:nvSpPr>
          <p:cNvPr id="3" name="Content Placeholder 2"/>
          <p:cNvSpPr>
            <a:spLocks noGrp="1"/>
          </p:cNvSpPr>
          <p:nvPr>
            <p:ph idx="1"/>
          </p:nvPr>
        </p:nvSpPr>
        <p:spPr/>
        <p:txBody>
          <a:bodyPr/>
          <a:lstStyle/>
          <a:p>
            <a:r>
              <a:rPr lang="en-US" dirty="0" smtClean="0"/>
              <a:t>OPUS</a:t>
            </a:r>
          </a:p>
          <a:p>
            <a:pPr lvl="1"/>
            <a:r>
              <a:rPr lang="en-US" dirty="0" smtClean="0"/>
              <a:t>Will include stand-alone GNSS (like “OPUS-S” and “OPUS-RS”)</a:t>
            </a:r>
          </a:p>
          <a:p>
            <a:pPr lvl="1"/>
            <a:r>
              <a:rPr lang="en-US" dirty="0" smtClean="0"/>
              <a:t>Will include mark discovery, recovery and reporting</a:t>
            </a:r>
          </a:p>
          <a:p>
            <a:pPr lvl="1"/>
            <a:r>
              <a:rPr lang="en-US" dirty="0" smtClean="0"/>
              <a:t>Will include project management and analysis for:</a:t>
            </a:r>
          </a:p>
          <a:p>
            <a:pPr lvl="2"/>
            <a:r>
              <a:rPr lang="en-US" dirty="0" smtClean="0"/>
              <a:t>GNSS (including RTK and RTN!)</a:t>
            </a:r>
          </a:p>
          <a:p>
            <a:pPr lvl="2"/>
            <a:r>
              <a:rPr lang="en-US" dirty="0" smtClean="0"/>
              <a:t>Leveling</a:t>
            </a:r>
          </a:p>
          <a:p>
            <a:pPr lvl="2"/>
            <a:r>
              <a:rPr lang="en-US" dirty="0" smtClean="0"/>
              <a:t>Classical</a:t>
            </a:r>
          </a:p>
          <a:p>
            <a:pPr lvl="2"/>
            <a:r>
              <a:rPr lang="en-US" dirty="0" smtClean="0"/>
              <a:t>Gravity</a:t>
            </a:r>
          </a:p>
          <a:p>
            <a:pPr lvl="2"/>
            <a:r>
              <a:rPr lang="en-US" dirty="0" smtClean="0"/>
              <a:t>All in one project!</a:t>
            </a:r>
          </a:p>
          <a:p>
            <a:pPr lvl="1"/>
            <a:r>
              <a:rPr lang="en-US" dirty="0" smtClean="0"/>
              <a:t>Will have a “submit to NGS” button which replaces “</a:t>
            </a:r>
            <a:r>
              <a:rPr lang="en-US" dirty="0" err="1" smtClean="0"/>
              <a:t>bluebooking</a:t>
            </a:r>
            <a:r>
              <a:rPr lang="en-US" dirty="0" smtClean="0"/>
              <a:t>”</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49</a:t>
            </a:fld>
            <a:endParaRPr lang="en-US"/>
          </a:p>
        </p:txBody>
      </p:sp>
    </p:spTree>
    <p:extLst>
      <p:ext uri="{BB962C8B-B14F-4D97-AF65-F5344CB8AC3E}">
        <p14:creationId xmlns:p14="http://schemas.microsoft.com/office/powerpoint/2010/main" val="161817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I’ll be skipping…</a:t>
            </a:r>
            <a:endParaRPr lang="en-US" dirty="0"/>
          </a:p>
        </p:txBody>
      </p:sp>
      <p:sp>
        <p:nvSpPr>
          <p:cNvPr id="3" name="Content Placeholder 2"/>
          <p:cNvSpPr>
            <a:spLocks noGrp="1"/>
          </p:cNvSpPr>
          <p:nvPr>
            <p:ph idx="1"/>
          </p:nvPr>
        </p:nvSpPr>
        <p:spPr/>
        <p:txBody>
          <a:bodyPr/>
          <a:lstStyle/>
          <a:p>
            <a:r>
              <a:rPr lang="en-US" sz="2800" dirty="0" smtClean="0"/>
              <a:t>Not included today:</a:t>
            </a:r>
          </a:p>
          <a:p>
            <a:pPr lvl="1"/>
            <a:r>
              <a:rPr lang="en-US" sz="2400" dirty="0" smtClean="0"/>
              <a:t>What is…</a:t>
            </a:r>
          </a:p>
          <a:p>
            <a:pPr lvl="2"/>
            <a:r>
              <a:rPr lang="en-US" sz="1800" dirty="0" smtClean="0"/>
              <a:t>NGS and its mission</a:t>
            </a:r>
          </a:p>
          <a:p>
            <a:pPr lvl="2"/>
            <a:r>
              <a:rPr lang="en-US" sz="1800" dirty="0" smtClean="0"/>
              <a:t>The NSRS</a:t>
            </a:r>
          </a:p>
          <a:p>
            <a:pPr lvl="2"/>
            <a:r>
              <a:rPr lang="en-US" sz="1800" dirty="0" err="1" smtClean="0"/>
              <a:t>Bluebooking</a:t>
            </a:r>
            <a:endParaRPr lang="en-US" sz="1800" dirty="0" smtClean="0"/>
          </a:p>
          <a:p>
            <a:pPr lvl="2"/>
            <a:r>
              <a:rPr lang="en-US" sz="1800" dirty="0" smtClean="0"/>
              <a:t>GRAV-D</a:t>
            </a:r>
          </a:p>
          <a:p>
            <a:pPr lvl="2"/>
            <a:r>
              <a:rPr lang="en-US" sz="1800" dirty="0" smtClean="0"/>
              <a:t>ITRF</a:t>
            </a:r>
          </a:p>
          <a:p>
            <a:pPr lvl="1"/>
            <a:r>
              <a:rPr lang="en-US" sz="2400" dirty="0" smtClean="0"/>
              <a:t>Why we are modernizing in 2022</a:t>
            </a:r>
          </a:p>
          <a:p>
            <a:r>
              <a:rPr lang="en-US" sz="2800" dirty="0" smtClean="0"/>
              <a:t>All of these topics have been covered extensively in multiple forums in the last few years</a:t>
            </a:r>
          </a:p>
          <a:p>
            <a:pPr lvl="2"/>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a:t>
            </a:fld>
            <a:endParaRPr lang="en-US"/>
          </a:p>
        </p:txBody>
      </p:sp>
    </p:spTree>
    <p:extLst>
      <p:ext uri="{BB962C8B-B14F-4D97-AF65-F5344CB8AC3E}">
        <p14:creationId xmlns:p14="http://schemas.microsoft.com/office/powerpoint/2010/main" val="146437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modernized NSRS</a:t>
            </a:r>
            <a:endParaRPr lang="en-US" dirty="0"/>
          </a:p>
        </p:txBody>
      </p:sp>
      <p:sp>
        <p:nvSpPr>
          <p:cNvPr id="3" name="Content Placeholder 2"/>
          <p:cNvSpPr>
            <a:spLocks noGrp="1"/>
          </p:cNvSpPr>
          <p:nvPr>
            <p:ph idx="1"/>
          </p:nvPr>
        </p:nvSpPr>
        <p:spPr/>
        <p:txBody>
          <a:bodyPr/>
          <a:lstStyle/>
          <a:p>
            <a:r>
              <a:rPr lang="en-US" dirty="0" smtClean="0"/>
              <a:t>OPUS</a:t>
            </a:r>
          </a:p>
          <a:p>
            <a:pPr lvl="1"/>
            <a:r>
              <a:rPr lang="en-US" b="1" i="1" dirty="0" smtClean="0"/>
              <a:t>Guidance</a:t>
            </a:r>
            <a:r>
              <a:rPr lang="en-US" dirty="0" smtClean="0"/>
              <a:t> (such as pre-selected CORSs and assistance in locating marks in project areas)</a:t>
            </a:r>
          </a:p>
          <a:p>
            <a:pPr lvl="1"/>
            <a:r>
              <a:rPr lang="en-US" b="1" i="1" dirty="0" smtClean="0"/>
              <a:t>Users will decide </a:t>
            </a:r>
            <a:r>
              <a:rPr lang="en-US" dirty="0" smtClean="0"/>
              <a:t>what control to hold fixed and what epochs they wish to set for the adjustment</a:t>
            </a:r>
          </a:p>
          <a:p>
            <a:pPr lvl="2"/>
            <a:r>
              <a:rPr lang="en-US" dirty="0" smtClean="0"/>
              <a:t>“Preliminary coordinates”</a:t>
            </a:r>
          </a:p>
          <a:p>
            <a:pPr lvl="1"/>
            <a:r>
              <a:rPr lang="en-US" dirty="0" smtClean="0"/>
              <a:t>If submitted to NGS, we will harvest your raw data and use it to compute Final Discrete coordinates</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50</a:t>
            </a:fld>
            <a:endParaRPr lang="en-US"/>
          </a:p>
        </p:txBody>
      </p:sp>
    </p:spTree>
    <p:extLst>
      <p:ext uri="{BB962C8B-B14F-4D97-AF65-F5344CB8AC3E}">
        <p14:creationId xmlns:p14="http://schemas.microsoft.com/office/powerpoint/2010/main" val="34980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modernized NSRS</a:t>
            </a:r>
            <a:endParaRPr lang="en-US" dirty="0"/>
          </a:p>
        </p:txBody>
      </p:sp>
      <p:sp>
        <p:nvSpPr>
          <p:cNvPr id="3" name="Content Placeholder 2"/>
          <p:cNvSpPr>
            <a:spLocks noGrp="1"/>
          </p:cNvSpPr>
          <p:nvPr>
            <p:ph idx="1"/>
          </p:nvPr>
        </p:nvSpPr>
        <p:spPr/>
        <p:txBody>
          <a:bodyPr/>
          <a:lstStyle/>
          <a:p>
            <a:r>
              <a:rPr lang="en-US" dirty="0" smtClean="0"/>
              <a:t>GNSS is your only entry (for now)</a:t>
            </a:r>
          </a:p>
          <a:p>
            <a:pPr lvl="1"/>
            <a:r>
              <a:rPr lang="en-US" dirty="0" smtClean="0"/>
              <a:t>Leveling and Classical surveys will need some GNSS if you wish to submit your survey to NGS for inclusion in the NSRS database</a:t>
            </a:r>
          </a:p>
          <a:p>
            <a:pPr lvl="2"/>
            <a:r>
              <a:rPr lang="en-US" dirty="0" smtClean="0"/>
              <a:t>Some GNSS = RTK or RTN is fine</a:t>
            </a:r>
          </a:p>
          <a:p>
            <a:pPr lvl="2"/>
            <a:r>
              <a:rPr lang="en-US" dirty="0" smtClean="0"/>
              <a:t>No decision yet on whether OPUS will operate if projects have no GNSS</a:t>
            </a:r>
          </a:p>
          <a:p>
            <a:pPr lvl="3"/>
            <a:r>
              <a:rPr lang="en-US" dirty="0" smtClean="0"/>
              <a:t>If it does, this tends to encourage reliance upon passive control </a:t>
            </a:r>
          </a:p>
          <a:p>
            <a:pPr lvl="4"/>
            <a:r>
              <a:rPr lang="en-US" dirty="0" smtClean="0"/>
              <a:t>which is “so 90’s” </a:t>
            </a:r>
          </a:p>
          <a:p>
            <a:pPr lvl="5"/>
            <a:r>
              <a:rPr lang="en-US" dirty="0" smtClean="0"/>
              <a:t>(1890s!)</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51</a:t>
            </a:fld>
            <a:endParaRPr lang="en-US"/>
          </a:p>
        </p:txBody>
      </p:sp>
    </p:spTree>
    <p:extLst>
      <p:ext uri="{BB962C8B-B14F-4D97-AF65-F5344CB8AC3E}">
        <p14:creationId xmlns:p14="http://schemas.microsoft.com/office/powerpoint/2010/main" val="97813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much more…</a:t>
            </a:r>
            <a:endParaRPr lang="en-US" dirty="0"/>
          </a:p>
        </p:txBody>
      </p:sp>
      <p:sp>
        <p:nvSpPr>
          <p:cNvPr id="3" name="Content Placeholder 2"/>
          <p:cNvSpPr>
            <a:spLocks noGrp="1"/>
          </p:cNvSpPr>
          <p:nvPr>
            <p:ph idx="1"/>
          </p:nvPr>
        </p:nvSpPr>
        <p:spPr/>
        <p:txBody>
          <a:bodyPr/>
          <a:lstStyle/>
          <a:p>
            <a:r>
              <a:rPr lang="en-US" sz="2400" dirty="0" smtClean="0"/>
              <a:t>New version of PAGES</a:t>
            </a:r>
          </a:p>
          <a:p>
            <a:pPr lvl="1"/>
            <a:r>
              <a:rPr lang="en-US" sz="2000" dirty="0" smtClean="0"/>
              <a:t>GPS, Galileo, GLONASS, </a:t>
            </a:r>
            <a:r>
              <a:rPr lang="en-US" sz="2000" dirty="0" err="1" smtClean="0"/>
              <a:t>Beidou</a:t>
            </a:r>
            <a:r>
              <a:rPr lang="en-US" sz="2000" dirty="0" smtClean="0"/>
              <a:t>, QZSS, etc.</a:t>
            </a:r>
          </a:p>
          <a:p>
            <a:pPr lvl="1"/>
            <a:r>
              <a:rPr lang="en-US" sz="2000" dirty="0" smtClean="0"/>
              <a:t>Target: 15 minute occupations</a:t>
            </a:r>
          </a:p>
          <a:p>
            <a:r>
              <a:rPr lang="en-US" sz="2400" dirty="0" smtClean="0"/>
              <a:t>OPUS expansion plan</a:t>
            </a:r>
          </a:p>
          <a:p>
            <a:pPr lvl="1"/>
            <a:r>
              <a:rPr lang="en-US" sz="2000" dirty="0" smtClean="0"/>
              <a:t>RTK/RTN:  2019</a:t>
            </a:r>
          </a:p>
          <a:p>
            <a:pPr lvl="1"/>
            <a:r>
              <a:rPr lang="en-US" sz="2000" dirty="0" smtClean="0"/>
              <a:t>Leveling, Classical, Gravity: 2020-2025</a:t>
            </a:r>
          </a:p>
          <a:p>
            <a:pPr lvl="1"/>
            <a:r>
              <a:rPr lang="en-US" sz="2000" dirty="0" smtClean="0"/>
              <a:t>Fully integrated (GPS projects with leveling and gravity?  No problem!)</a:t>
            </a:r>
          </a:p>
          <a:p>
            <a:pPr lvl="1"/>
            <a:r>
              <a:rPr lang="en-US" sz="2000" dirty="0" smtClean="0"/>
              <a:t>Ease of submission to NGS for inclusion in the NSRS</a:t>
            </a:r>
          </a:p>
          <a:p>
            <a:r>
              <a:rPr lang="en-US" sz="2400" dirty="0" smtClean="0"/>
              <a:t>New Mark Recovery Tool</a:t>
            </a:r>
          </a:p>
          <a:p>
            <a:pPr lvl="1"/>
            <a:r>
              <a:rPr lang="en-US" sz="2000" dirty="0" smtClean="0"/>
              <a:t>Smart-phone enabled.  In beta now!  </a:t>
            </a:r>
            <a:r>
              <a:rPr lang="en-US" sz="2000" u="sng" dirty="0" smtClean="0"/>
              <a:t>beta.ngs.noaa.gov/</a:t>
            </a:r>
            <a:r>
              <a:rPr lang="en-US" sz="2000" u="sng" dirty="0" err="1" smtClean="0"/>
              <a:t>cgi</a:t>
            </a:r>
            <a:r>
              <a:rPr lang="en-US" sz="2000" u="sng" dirty="0" smtClean="0"/>
              <a:t>-bin/</a:t>
            </a:r>
            <a:r>
              <a:rPr lang="en-US" sz="2000" u="sng" dirty="0" err="1" smtClean="0"/>
              <a:t>recvy_entry_www.prl</a:t>
            </a:r>
            <a:endParaRPr lang="en-US" sz="2000" u="sng" dirty="0" smtClean="0"/>
          </a:p>
          <a:p>
            <a:r>
              <a:rPr lang="en-US" sz="2400" dirty="0" smtClean="0"/>
              <a:t>Fully integrated toolkit</a:t>
            </a:r>
          </a:p>
          <a:p>
            <a:pPr lvl="1"/>
            <a:r>
              <a:rPr lang="en-US" sz="2000" dirty="0" smtClean="0"/>
              <a:t>NCAT and </a:t>
            </a:r>
            <a:r>
              <a:rPr lang="en-US" sz="2000" dirty="0" err="1" smtClean="0"/>
              <a:t>VDatum</a:t>
            </a:r>
            <a:endParaRPr lang="en-US" sz="2000"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52</a:t>
            </a:fld>
            <a:endParaRPr lang="en-US"/>
          </a:p>
        </p:txBody>
      </p:sp>
    </p:spTree>
    <p:extLst>
      <p:ext uri="{BB962C8B-B14F-4D97-AF65-F5344CB8AC3E}">
        <p14:creationId xmlns:p14="http://schemas.microsoft.com/office/powerpoint/2010/main" val="44296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NSPS National Student </a:t>
            </a:r>
            <a:r>
              <a:rPr lang="en-US" dirty="0" smtClean="0"/>
              <a:t>Competition</a:t>
            </a:r>
            <a:endParaRPr lang="en-US" dirty="0"/>
          </a:p>
        </p:txBody>
      </p:sp>
      <p:sp>
        <p:nvSpPr>
          <p:cNvPr id="3" name="Content Placeholder 2"/>
          <p:cNvSpPr>
            <a:spLocks noGrp="1"/>
          </p:cNvSpPr>
          <p:nvPr>
            <p:ph idx="1"/>
          </p:nvPr>
        </p:nvSpPr>
        <p:spPr/>
        <p:txBody>
          <a:bodyPr/>
          <a:lstStyle/>
          <a:p>
            <a:pPr marL="0" indent="0">
              <a:buNone/>
            </a:pPr>
            <a:r>
              <a:rPr lang="en-US" sz="2400" i="1" dirty="0"/>
              <a:t>The 2022 North American and Pacific Terrestrial Reference Frames (NATRF2022 and PATRF2022) and the North American-Pacific Geopotential Datum of 2022 (</a:t>
            </a:r>
            <a:r>
              <a:rPr lang="en-US" sz="2400" i="1" dirty="0" smtClean="0"/>
              <a:t>NAPGD2022) </a:t>
            </a:r>
            <a:r>
              <a:rPr lang="en-US" sz="2400" i="1" dirty="0"/>
              <a:t>and their application in your jurisdiction</a:t>
            </a:r>
            <a:r>
              <a:rPr lang="en-US" sz="2400" i="1" dirty="0" smtClean="0"/>
              <a:t>.</a:t>
            </a:r>
          </a:p>
          <a:p>
            <a:pPr marL="0" indent="0">
              <a:buNone/>
            </a:pPr>
            <a:endParaRPr lang="en-US" sz="2400" i="1" dirty="0"/>
          </a:p>
          <a:p>
            <a:pPr marL="0" indent="0">
              <a:buNone/>
            </a:pPr>
            <a:r>
              <a:rPr lang="en-US" sz="2400" i="1" dirty="0" smtClean="0"/>
              <a:t>Observation:  The Puerto Rico students may feel left out, without CATRF2022 explicitly called out.  </a:t>
            </a:r>
            <a:endParaRPr lang="en-US" sz="2400" i="1" dirty="0"/>
          </a:p>
          <a:p>
            <a:endParaRPr lang="en-US" sz="2400" i="1" dirty="0" smtClean="0"/>
          </a:p>
          <a:p>
            <a:r>
              <a:rPr lang="en-US" sz="2400" i="1" dirty="0" smtClean="0"/>
              <a:t>Ideas for students:</a:t>
            </a:r>
          </a:p>
          <a:p>
            <a:pPr lvl="1"/>
            <a:r>
              <a:rPr lang="en-US" sz="2000" i="1" dirty="0" smtClean="0"/>
              <a:t>Preparing massive coordinate files for transformation into NATRF2022 epoch 2020.00</a:t>
            </a:r>
          </a:p>
          <a:p>
            <a:pPr lvl="1"/>
            <a:r>
              <a:rPr lang="en-US" sz="2000" i="1" dirty="0" smtClean="0"/>
              <a:t>Comparison of NATRF2022 and PATRF2022 in the deformation zone of CONUS</a:t>
            </a:r>
          </a:p>
          <a:p>
            <a:pPr lvl="1"/>
            <a:r>
              <a:rPr lang="en-US" sz="2000" i="1" dirty="0" smtClean="0"/>
              <a:t>Designing GNSS surveys to work within GPS Month restrictions</a:t>
            </a:r>
            <a:endParaRPr lang="en-US" sz="2000" i="1"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53</a:t>
            </a:fld>
            <a:endParaRPr lang="en-US"/>
          </a:p>
        </p:txBody>
      </p:sp>
    </p:spTree>
    <p:extLst>
      <p:ext uri="{BB962C8B-B14F-4D97-AF65-F5344CB8AC3E}">
        <p14:creationId xmlns:p14="http://schemas.microsoft.com/office/powerpoint/2010/main" val="16596734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August 6, 2019</a:t>
            </a:r>
            <a:endParaRPr lang="en-US" alt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54</a:t>
            </a:fld>
            <a:endParaRPr lang="en-US" altLang="en-US" dirty="0"/>
          </a:p>
        </p:txBody>
      </p:sp>
    </p:spTree>
    <p:extLst>
      <p:ext uri="{BB962C8B-B14F-4D97-AF65-F5344CB8AC3E}">
        <p14:creationId xmlns:p14="http://schemas.microsoft.com/office/powerpoint/2010/main" val="4820640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August 6, 2019</a:t>
            </a:r>
            <a:endParaRPr lang="en-US" alt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55</a:t>
            </a:fld>
            <a:endParaRPr lang="en-US" altLang="en-US" dirty="0"/>
          </a:p>
        </p:txBody>
      </p:sp>
    </p:spTree>
    <p:extLst>
      <p:ext uri="{BB962C8B-B14F-4D97-AF65-F5344CB8AC3E}">
        <p14:creationId xmlns:p14="http://schemas.microsoft.com/office/powerpoint/2010/main" val="26400960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58932"/>
            <a:ext cx="10972800" cy="1143000"/>
          </a:xfrm>
        </p:spPr>
        <p:txBody>
          <a:bodyPr/>
          <a:lstStyle/>
          <a:p>
            <a:r>
              <a:rPr lang="en-US" dirty="0" smtClean="0"/>
              <a:t>Extra Slides</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56</a:t>
            </a:fld>
            <a:endParaRPr lang="en-US"/>
          </a:p>
        </p:txBody>
      </p:sp>
    </p:spTree>
    <p:extLst>
      <p:ext uri="{BB962C8B-B14F-4D97-AF65-F5344CB8AC3E}">
        <p14:creationId xmlns:p14="http://schemas.microsoft.com/office/powerpoint/2010/main" val="27948605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sz="2400" dirty="0"/>
              <a:t>The following terms (and more) are defined meticulously in BP3 in a coordinated effort within NGS and with the IERS:</a:t>
            </a:r>
          </a:p>
          <a:p>
            <a:pPr lvl="1"/>
            <a:r>
              <a:rPr lang="en-US" sz="2000" dirty="0"/>
              <a:t>Point, Mark, Station, Site, ARP, GRP, Site Marker, CORS, </a:t>
            </a:r>
            <a:r>
              <a:rPr lang="en-US" sz="2000" dirty="0" smtClean="0"/>
              <a:t>the </a:t>
            </a:r>
            <a:r>
              <a:rPr lang="en-US" sz="2000" dirty="0"/>
              <a:t>NOAA CORS Network</a:t>
            </a:r>
          </a:p>
          <a:p>
            <a:pPr lvl="2"/>
            <a:r>
              <a:rPr lang="en-US" sz="1600" dirty="0"/>
              <a:t>GRP = Geometric Reference Point – the official point on a station to which all coordinates refer</a:t>
            </a:r>
          </a:p>
          <a:p>
            <a:r>
              <a:rPr lang="en-US" sz="2400" dirty="0"/>
              <a:t>As a direct fallout:  NGS will no longer provide CORS coordinates at an </a:t>
            </a:r>
            <a:r>
              <a:rPr lang="en-US" sz="2400" i="1" dirty="0"/>
              <a:t>ARP</a:t>
            </a:r>
            <a:r>
              <a:rPr lang="en-US" sz="2400" dirty="0"/>
              <a:t>, only to a </a:t>
            </a:r>
            <a:r>
              <a:rPr lang="en-US" sz="2400" i="1" dirty="0"/>
              <a:t>GRP</a:t>
            </a:r>
          </a:p>
          <a:p>
            <a:pPr lvl="1"/>
            <a:r>
              <a:rPr lang="en-US" sz="2000" dirty="0"/>
              <a:t>An </a:t>
            </a:r>
            <a:r>
              <a:rPr lang="en-US" sz="2000" b="1" i="1" dirty="0"/>
              <a:t>antenna</a:t>
            </a:r>
            <a:r>
              <a:rPr lang="en-US" sz="2000" dirty="0"/>
              <a:t> has an ARP.  </a:t>
            </a:r>
          </a:p>
          <a:p>
            <a:pPr lvl="2"/>
            <a:r>
              <a:rPr lang="en-US" sz="1800" dirty="0"/>
              <a:t>A CORS only </a:t>
            </a:r>
            <a:r>
              <a:rPr lang="en-US" sz="1800" b="1" i="1" dirty="0"/>
              <a:t>sometimes</a:t>
            </a:r>
            <a:r>
              <a:rPr lang="en-US" sz="1800" dirty="0"/>
              <a:t> has an antenna.  </a:t>
            </a:r>
          </a:p>
          <a:p>
            <a:pPr lvl="3"/>
            <a:r>
              <a:rPr lang="en-US" sz="1400" dirty="0"/>
              <a:t>Therefore a CORS only </a:t>
            </a:r>
            <a:r>
              <a:rPr lang="en-US" sz="1400" b="1" i="1" dirty="0"/>
              <a:t>sometimes</a:t>
            </a:r>
            <a:r>
              <a:rPr lang="en-US" sz="1400" dirty="0"/>
              <a:t> has an ARP.  </a:t>
            </a:r>
          </a:p>
          <a:p>
            <a:pPr lvl="3"/>
            <a:r>
              <a:rPr lang="en-US" sz="1400" dirty="0"/>
              <a:t>But it </a:t>
            </a:r>
            <a:r>
              <a:rPr lang="en-US" sz="1400" b="1" i="1" u="sng" dirty="0"/>
              <a:t>always</a:t>
            </a:r>
            <a:r>
              <a:rPr lang="en-US" sz="1400" dirty="0"/>
              <a:t> has a GRP.</a:t>
            </a:r>
          </a:p>
          <a:p>
            <a:pPr lvl="4"/>
            <a:r>
              <a:rPr lang="en-US" sz="1400" dirty="0"/>
              <a:t>The ARP and GRP are only </a:t>
            </a:r>
            <a:r>
              <a:rPr lang="en-US" sz="1400" b="1" i="1" dirty="0"/>
              <a:t>sometimes</a:t>
            </a:r>
            <a:r>
              <a:rPr lang="en-US" sz="1400" dirty="0"/>
              <a:t> coincident in space when the antenna is mounted at a CORS</a:t>
            </a:r>
          </a:p>
          <a:p>
            <a:pPr lvl="1"/>
            <a:r>
              <a:rPr lang="en-US" sz="2000" dirty="0"/>
              <a:t>The GRP gets a </a:t>
            </a:r>
            <a:r>
              <a:rPr lang="en-US" sz="2000" dirty="0" smtClean="0"/>
              <a:t>Permanent Identifier (PID)</a:t>
            </a:r>
            <a:endParaRPr lang="en-US" sz="20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57</a:t>
            </a:fld>
            <a:endParaRPr lang="en-US"/>
          </a:p>
        </p:txBody>
      </p:sp>
    </p:spTree>
    <p:extLst>
      <p:ext uri="{BB962C8B-B14F-4D97-AF65-F5344CB8AC3E}">
        <p14:creationId xmlns:p14="http://schemas.microsoft.com/office/powerpoint/2010/main" val="383535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1970202" y="1298545"/>
            <a:ext cx="8229600" cy="4525963"/>
          </a:xfrm>
        </p:spPr>
        <p:txBody>
          <a:bodyPr/>
          <a:lstStyle/>
          <a:p>
            <a:r>
              <a:rPr lang="en-US" sz="2000" dirty="0"/>
              <a:t>“CORS” is an acronym</a:t>
            </a:r>
          </a:p>
          <a:p>
            <a:pPr lvl="1"/>
            <a:r>
              <a:rPr lang="en-US" sz="1800" dirty="0"/>
              <a:t>It is </a:t>
            </a:r>
            <a:r>
              <a:rPr lang="en-US" sz="1800" i="1" dirty="0"/>
              <a:t>singular</a:t>
            </a:r>
            <a:r>
              <a:rPr lang="en-US" sz="1800" dirty="0"/>
              <a:t> (S means “Station”, not “Stations”)</a:t>
            </a:r>
          </a:p>
          <a:p>
            <a:pPr lvl="1"/>
            <a:r>
              <a:rPr lang="en-US" sz="1800" u="sng" dirty="0"/>
              <a:t>It will no longer be used to describe the </a:t>
            </a:r>
            <a:r>
              <a:rPr lang="en-US" sz="1800" i="1" u="sng" dirty="0"/>
              <a:t>network</a:t>
            </a:r>
            <a:r>
              <a:rPr lang="en-US" sz="1800" u="sng" dirty="0"/>
              <a:t> of all such stations</a:t>
            </a:r>
          </a:p>
          <a:p>
            <a:pPr lvl="2"/>
            <a:r>
              <a:rPr lang="en-US" sz="1600" dirty="0"/>
              <a:t>That will, for now, be called </a:t>
            </a:r>
            <a:r>
              <a:rPr lang="en-US" sz="1600" b="1" dirty="0" smtClean="0">
                <a:solidFill>
                  <a:srgbClr val="FF0000"/>
                </a:solidFill>
              </a:rPr>
              <a:t>the </a:t>
            </a:r>
            <a:r>
              <a:rPr lang="en-US" sz="1600" b="1" dirty="0">
                <a:solidFill>
                  <a:srgbClr val="FF0000"/>
                </a:solidFill>
              </a:rPr>
              <a:t>NOAA CORS Network, or NCN</a:t>
            </a:r>
          </a:p>
          <a:p>
            <a:pPr lvl="3"/>
            <a:r>
              <a:rPr lang="en-US" sz="1200" dirty="0"/>
              <a:t>Which has a subset of stations called </a:t>
            </a:r>
            <a:r>
              <a:rPr lang="en-US" sz="1200" b="1" dirty="0" smtClean="0">
                <a:solidFill>
                  <a:srgbClr val="FF0000"/>
                </a:solidFill>
              </a:rPr>
              <a:t>the </a:t>
            </a:r>
            <a:r>
              <a:rPr lang="en-US" sz="1200" b="1" dirty="0">
                <a:solidFill>
                  <a:srgbClr val="FF0000"/>
                </a:solidFill>
              </a:rPr>
              <a:t>NOAA Foundation CORS Network, or NFCN</a:t>
            </a:r>
          </a:p>
          <a:p>
            <a:pPr lvl="1"/>
            <a:r>
              <a:rPr lang="en-US" sz="1800" dirty="0"/>
              <a:t>Its plural form is </a:t>
            </a:r>
            <a:r>
              <a:rPr lang="en-US" sz="1800" b="1" dirty="0">
                <a:solidFill>
                  <a:srgbClr val="FF0000"/>
                </a:solidFill>
              </a:rPr>
              <a:t>CORSs</a:t>
            </a:r>
          </a:p>
          <a:p>
            <a:pPr lvl="2"/>
            <a:r>
              <a:rPr lang="en-US" sz="1600" b="1" dirty="0"/>
              <a:t>No apostrophe, No “</a:t>
            </a:r>
            <a:r>
              <a:rPr lang="en-US" sz="1600" b="1" dirty="0" err="1"/>
              <a:t>es</a:t>
            </a:r>
            <a:r>
              <a:rPr lang="en-US" sz="1600" b="1" dirty="0"/>
              <a:t>” and no skipping the “s”</a:t>
            </a:r>
          </a:p>
          <a:p>
            <a:pPr lvl="2"/>
            <a:r>
              <a:rPr lang="en-US" sz="1600" dirty="0"/>
              <a:t>GODE is a CORS </a:t>
            </a:r>
          </a:p>
          <a:p>
            <a:pPr lvl="3"/>
            <a:r>
              <a:rPr lang="en-US" sz="1400" dirty="0"/>
              <a:t>Not “a CORS site” </a:t>
            </a:r>
          </a:p>
          <a:p>
            <a:pPr lvl="4"/>
            <a:r>
              <a:rPr lang="en-US" sz="1400" dirty="0"/>
              <a:t>And </a:t>
            </a:r>
            <a:r>
              <a:rPr lang="en-US" sz="1400" b="1" i="1" u="sng" dirty="0">
                <a:solidFill>
                  <a:schemeClr val="accent6">
                    <a:lumMod val="75000"/>
                  </a:schemeClr>
                </a:solidFill>
              </a:rPr>
              <a:t>definitely</a:t>
            </a:r>
            <a:r>
              <a:rPr lang="en-US" sz="1400" dirty="0"/>
              <a:t> NOT “a CORS Station”</a:t>
            </a:r>
          </a:p>
          <a:p>
            <a:pPr lvl="5"/>
            <a:r>
              <a:rPr lang="en-US" sz="1400" dirty="0"/>
              <a:t>That’s like “an ATM machine”</a:t>
            </a:r>
          </a:p>
          <a:p>
            <a:pPr lvl="2"/>
            <a:r>
              <a:rPr lang="en-US" sz="1600" dirty="0"/>
              <a:t>GODE and 1LSU are CORSs</a:t>
            </a:r>
          </a:p>
          <a:p>
            <a:pPr lvl="2"/>
            <a:r>
              <a:rPr lang="en-US" sz="1600" dirty="0"/>
              <a:t>GODE and 1LSU belong to </a:t>
            </a:r>
            <a:r>
              <a:rPr lang="en-US" sz="1600" dirty="0" smtClean="0"/>
              <a:t>the </a:t>
            </a:r>
            <a:r>
              <a:rPr lang="en-US" sz="1600" dirty="0"/>
              <a:t>NOAA CORS Network</a:t>
            </a:r>
          </a:p>
          <a:p>
            <a:pPr lvl="2"/>
            <a:r>
              <a:rPr lang="en-US" sz="1600" dirty="0"/>
              <a:t>TMG2 is a NOAA Foundation CORS</a:t>
            </a:r>
          </a:p>
          <a:p>
            <a:pPr lvl="2"/>
            <a:r>
              <a:rPr lang="en-US" sz="1600" dirty="0"/>
              <a:t>TMG2 and FLF1 are NOAA Foundation CORSs</a:t>
            </a:r>
          </a:p>
          <a:p>
            <a:pPr lvl="2"/>
            <a:r>
              <a:rPr lang="en-US" sz="1600" dirty="0"/>
              <a:t>TMG2 and FLF1 belong to </a:t>
            </a:r>
            <a:r>
              <a:rPr lang="en-US" sz="1600" dirty="0" smtClean="0"/>
              <a:t>the </a:t>
            </a:r>
            <a:r>
              <a:rPr lang="en-US" sz="1600" dirty="0"/>
              <a:t>NOAA Foundation CORS Network</a:t>
            </a:r>
          </a:p>
          <a:p>
            <a:pPr lvl="2"/>
            <a:endParaRPr lang="en-US" sz="16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58</a:t>
            </a:fld>
            <a:endParaRPr lang="en-US"/>
          </a:p>
        </p:txBody>
      </p:sp>
    </p:spTree>
    <p:extLst>
      <p:ext uri="{BB962C8B-B14F-4D97-AF65-F5344CB8AC3E}">
        <p14:creationId xmlns:p14="http://schemas.microsoft.com/office/powerpoint/2010/main" val="239860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“OPUS”</a:t>
            </a:r>
          </a:p>
          <a:p>
            <a:pPr lvl="1"/>
            <a:r>
              <a:rPr lang="en-US" dirty="0" smtClean="0"/>
              <a:t>Online Positioning User Service</a:t>
            </a:r>
          </a:p>
          <a:p>
            <a:pPr lvl="1"/>
            <a:r>
              <a:rPr lang="en-US" dirty="0" smtClean="0"/>
              <a:t>Adopted as the general term for all of our online positioning software</a:t>
            </a:r>
          </a:p>
          <a:p>
            <a:pPr lvl="2"/>
            <a:r>
              <a:rPr lang="en-US" dirty="0" smtClean="0"/>
              <a:t>Rather than “-Projects” , “-S” , </a:t>
            </a:r>
            <a:r>
              <a:rPr lang="en-US" dirty="0" err="1" smtClean="0"/>
              <a:t>etc</a:t>
            </a:r>
            <a:endParaRPr lang="en-US" dirty="0" smtClean="0"/>
          </a:p>
          <a:p>
            <a:pPr lvl="2"/>
            <a:r>
              <a:rPr lang="en-US" dirty="0" smtClean="0"/>
              <a:t>Basically “</a:t>
            </a:r>
            <a:r>
              <a:rPr lang="en-US" b="1" dirty="0" smtClean="0"/>
              <a:t>do it with OPUS</a:t>
            </a:r>
            <a:r>
              <a:rPr lang="en-US" dirty="0" smtClean="0"/>
              <a:t>” should be applicable to a wide variety of tasks</a:t>
            </a:r>
          </a:p>
          <a:p>
            <a:pPr lvl="3"/>
            <a:r>
              <a:rPr lang="en-US" dirty="0" smtClean="0"/>
              <a:t>Recon, Mark Recovery, GPS, Leveling, Gravity, Classical</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59</a:t>
            </a:fld>
            <a:endParaRPr lang="en-US"/>
          </a:p>
        </p:txBody>
      </p:sp>
    </p:spTree>
    <p:extLst>
      <p:ext uri="{BB962C8B-B14F-4D97-AF65-F5344CB8AC3E}">
        <p14:creationId xmlns:p14="http://schemas.microsoft.com/office/powerpoint/2010/main" val="115973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Refresher</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August 6, 2019</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SaGES 2019</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6</a:t>
            </a:fld>
            <a:endParaRPr lang="en-US">
              <a:latin typeface="Calibri"/>
            </a:endParaRPr>
          </a:p>
        </p:txBody>
      </p:sp>
    </p:spTree>
    <p:extLst>
      <p:ext uri="{BB962C8B-B14F-4D97-AF65-F5344CB8AC3E}">
        <p14:creationId xmlns:p14="http://schemas.microsoft.com/office/powerpoint/2010/main" val="4788519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065" y="2415389"/>
            <a:ext cx="10353870" cy="1143000"/>
          </a:xfrm>
        </p:spPr>
        <p:txBody>
          <a:bodyPr/>
          <a:lstStyle/>
          <a:p>
            <a:r>
              <a:rPr lang="en-US" sz="3600" dirty="0"/>
              <a:t>New Way of Operating </a:t>
            </a:r>
            <a:r>
              <a:rPr lang="en-US" sz="3600" dirty="0" smtClean="0"/>
              <a:t>the NOAA CORS Network (NCN)</a:t>
            </a:r>
            <a:endParaRPr lang="en-US" sz="36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60</a:t>
            </a:fld>
            <a:endParaRPr lang="en-US"/>
          </a:p>
        </p:txBody>
      </p:sp>
    </p:spTree>
    <p:extLst>
      <p:ext uri="{BB962C8B-B14F-4D97-AF65-F5344CB8AC3E}">
        <p14:creationId xmlns:p14="http://schemas.microsoft.com/office/powerpoint/2010/main" val="2789582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New Way of Operating </a:t>
            </a:r>
            <a:r>
              <a:rPr lang="en-US" sz="3600" dirty="0" smtClean="0"/>
              <a:t>the NOAA CORS Network (NCN)</a:t>
            </a:r>
            <a:endParaRPr lang="en-US" sz="3600" dirty="0"/>
          </a:p>
        </p:txBody>
      </p:sp>
      <p:sp>
        <p:nvSpPr>
          <p:cNvPr id="3" name="Content Placeholder 2"/>
          <p:cNvSpPr>
            <a:spLocks noGrp="1"/>
          </p:cNvSpPr>
          <p:nvPr>
            <p:ph idx="1"/>
          </p:nvPr>
        </p:nvSpPr>
        <p:spPr/>
        <p:txBody>
          <a:bodyPr/>
          <a:lstStyle/>
          <a:p>
            <a:r>
              <a:rPr lang="en-US" sz="2800" dirty="0"/>
              <a:t>Each CORS will get a </a:t>
            </a:r>
            <a:r>
              <a:rPr lang="en-US" sz="2800" u="sng" dirty="0"/>
              <a:t>coordinate function</a:t>
            </a:r>
          </a:p>
          <a:p>
            <a:pPr lvl="1"/>
            <a:r>
              <a:rPr lang="en-US" sz="2400" dirty="0"/>
              <a:t>Actually three functions, X(t), Y(t), Z(t), in the ITRF2014 frame</a:t>
            </a:r>
          </a:p>
          <a:p>
            <a:pPr lvl="1"/>
            <a:r>
              <a:rPr lang="en-US" sz="2400" dirty="0"/>
              <a:t>In the strict mathematical definition of “function”</a:t>
            </a:r>
          </a:p>
          <a:p>
            <a:pPr lvl="2"/>
            <a:r>
              <a:rPr lang="en-US" sz="2000" dirty="0"/>
              <a:t>For any given “t”, there is one and only one X , Y and Z</a:t>
            </a:r>
          </a:p>
          <a:p>
            <a:pPr lvl="2"/>
            <a:r>
              <a:rPr lang="en-US" sz="2000" dirty="0"/>
              <a:t>We actually do this today, just that the functions are piecewise linear</a:t>
            </a:r>
          </a:p>
          <a:p>
            <a:pPr lvl="1"/>
            <a:r>
              <a:rPr lang="en-US" sz="2400" dirty="0"/>
              <a:t>We are NOT limiting our “modernized NSRS” discussions of CORS coordinate functions to linear functions only!</a:t>
            </a:r>
          </a:p>
          <a:p>
            <a:pPr lvl="2"/>
            <a:r>
              <a:rPr lang="en-US" sz="2000" dirty="0"/>
              <a:t>But have made no further decisions yet</a:t>
            </a:r>
          </a:p>
          <a:p>
            <a:pPr lvl="1"/>
            <a:endParaRPr lang="en-US" sz="24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61</a:t>
            </a:fld>
            <a:endParaRPr lang="en-US"/>
          </a:p>
        </p:txBody>
      </p:sp>
    </p:spTree>
    <p:extLst>
      <p:ext uri="{BB962C8B-B14F-4D97-AF65-F5344CB8AC3E}">
        <p14:creationId xmlns:p14="http://schemas.microsoft.com/office/powerpoint/2010/main" val="123295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6113"/>
            <a:ext cx="8229600" cy="1143000"/>
          </a:xfrm>
        </p:spPr>
        <p:txBody>
          <a:bodyPr/>
          <a:lstStyle/>
          <a:p>
            <a:r>
              <a:rPr lang="en-US" dirty="0" smtClean="0"/>
              <a:t>Examples of what non-linear CORS coordinate functions look like</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62</a:t>
            </a:fld>
            <a:endParaRPr lang="en-US"/>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2339390"/>
            <a:ext cx="3943900" cy="3333333"/>
          </a:xfrm>
          <a:prstGeom prst="rect">
            <a:avLst/>
          </a:prstGeom>
          <a:noFill/>
          <a:ln>
            <a:noFill/>
          </a:ln>
        </p:spPr>
      </p:pic>
      <p:pic>
        <p:nvPicPr>
          <p:cNvPr id="8" name="image5.png"/>
          <p:cNvPicPr/>
          <p:nvPr/>
        </p:nvPicPr>
        <p:blipFill>
          <a:blip r:embed="rId3"/>
          <a:srcRect/>
          <a:stretch>
            <a:fillRect/>
          </a:stretch>
        </p:blipFill>
        <p:spPr>
          <a:xfrm>
            <a:off x="6150258" y="2339390"/>
            <a:ext cx="4309470" cy="3333333"/>
          </a:xfrm>
          <a:prstGeom prst="rect">
            <a:avLst/>
          </a:prstGeom>
          <a:ln/>
        </p:spPr>
      </p:pic>
    </p:spTree>
    <p:extLst>
      <p:ext uri="{BB962C8B-B14F-4D97-AF65-F5344CB8AC3E}">
        <p14:creationId xmlns:p14="http://schemas.microsoft.com/office/powerpoint/2010/main" val="2045420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New Way of Operating </a:t>
            </a:r>
            <a:r>
              <a:rPr lang="en-US" sz="3600" dirty="0" smtClean="0"/>
              <a:t>the </a:t>
            </a:r>
            <a:r>
              <a:rPr lang="en-US" sz="3600" dirty="0"/>
              <a:t>NOAA CORS </a:t>
            </a:r>
            <a:r>
              <a:rPr lang="en-US" sz="3600" dirty="0" smtClean="0"/>
              <a:t>Network (NCN)</a:t>
            </a:r>
            <a:endParaRPr lang="en-US" sz="3600" dirty="0"/>
          </a:p>
        </p:txBody>
      </p:sp>
      <p:sp>
        <p:nvSpPr>
          <p:cNvPr id="3" name="Content Placeholder 2"/>
          <p:cNvSpPr>
            <a:spLocks noGrp="1"/>
          </p:cNvSpPr>
          <p:nvPr>
            <p:ph idx="1"/>
          </p:nvPr>
        </p:nvSpPr>
        <p:spPr/>
        <p:txBody>
          <a:bodyPr/>
          <a:lstStyle/>
          <a:p>
            <a:r>
              <a:rPr lang="en-US" sz="2800" dirty="0"/>
              <a:t>Philosophy:</a:t>
            </a:r>
          </a:p>
          <a:p>
            <a:pPr lvl="1"/>
            <a:r>
              <a:rPr lang="en-US" sz="2400" dirty="0"/>
              <a:t>The NOAA CORS Network </a:t>
            </a:r>
            <a:r>
              <a:rPr lang="en-US" sz="2400" dirty="0" smtClean="0"/>
              <a:t>(NCN) will </a:t>
            </a:r>
            <a:r>
              <a:rPr lang="en-US" sz="2400" dirty="0"/>
              <a:t>be self-consistent, meaning:</a:t>
            </a:r>
          </a:p>
          <a:p>
            <a:pPr lvl="2"/>
            <a:r>
              <a:rPr lang="en-US" sz="2000" dirty="0"/>
              <a:t>The impact of a user’s CORS choices within their project will not exceed a small, statistically acceptable value:</a:t>
            </a:r>
          </a:p>
          <a:p>
            <a:pPr lvl="3"/>
            <a:r>
              <a:rPr lang="en-US" sz="1800" dirty="0"/>
              <a:t>Horizontal &lt; 5 mm, Vertical &lt; 10 mm</a:t>
            </a:r>
          </a:p>
          <a:p>
            <a:pPr lvl="1"/>
            <a:r>
              <a:rPr lang="en-US" sz="2400" dirty="0"/>
              <a:t>On a daily basis NGS must be able to detect, and react to, </a:t>
            </a:r>
            <a:r>
              <a:rPr lang="en-US" sz="2400" i="1" u="sng" dirty="0">
                <a:solidFill>
                  <a:srgbClr val="FF0000"/>
                </a:solidFill>
              </a:rPr>
              <a:t>persistent </a:t>
            </a:r>
            <a:r>
              <a:rPr lang="en-US" sz="2400" i="1" u="sng" dirty="0" smtClean="0">
                <a:solidFill>
                  <a:srgbClr val="FF0000"/>
                </a:solidFill>
              </a:rPr>
              <a:t>disagreement</a:t>
            </a:r>
            <a:r>
              <a:rPr lang="en-US" sz="2400" i="1" dirty="0" smtClean="0">
                <a:solidFill>
                  <a:srgbClr val="FF0000"/>
                </a:solidFill>
              </a:rPr>
              <a:t> </a:t>
            </a:r>
            <a:r>
              <a:rPr lang="en-US" sz="2400" dirty="0"/>
              <a:t>between daily solutions and the current “</a:t>
            </a:r>
            <a:r>
              <a:rPr lang="en-US" sz="2400" u="sng" dirty="0"/>
              <a:t>coordinate function</a:t>
            </a:r>
            <a:r>
              <a:rPr lang="en-US" sz="2400" dirty="0"/>
              <a:t>” assigned to any CORS in </a:t>
            </a:r>
            <a:r>
              <a:rPr lang="en-US" sz="2400" dirty="0" smtClean="0"/>
              <a:t>the </a:t>
            </a:r>
            <a:r>
              <a:rPr lang="en-US" sz="2400" dirty="0"/>
              <a:t>NOAA </a:t>
            </a:r>
            <a:r>
              <a:rPr lang="en-US" sz="2400" dirty="0" smtClean="0"/>
              <a:t>CORS Network (NCN)</a:t>
            </a:r>
            <a:endParaRPr lang="en-US" sz="24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63</a:t>
            </a:fld>
            <a:endParaRPr lang="en-US"/>
          </a:p>
        </p:txBody>
      </p:sp>
    </p:spTree>
    <p:extLst>
      <p:ext uri="{BB962C8B-B14F-4D97-AF65-F5344CB8AC3E}">
        <p14:creationId xmlns:p14="http://schemas.microsoft.com/office/powerpoint/2010/main" val="166658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Disagreement</a:t>
            </a:r>
            <a:endParaRPr lang="en-US" dirty="0"/>
          </a:p>
        </p:txBody>
      </p:sp>
      <p:sp>
        <p:nvSpPr>
          <p:cNvPr id="3" name="Content Placeholder 2"/>
          <p:cNvSpPr>
            <a:spLocks noGrp="1"/>
          </p:cNvSpPr>
          <p:nvPr>
            <p:ph idx="1"/>
          </p:nvPr>
        </p:nvSpPr>
        <p:spPr/>
        <p:txBody>
          <a:bodyPr/>
          <a:lstStyle/>
          <a:p>
            <a:r>
              <a:rPr lang="en-US" dirty="0" smtClean="0"/>
              <a:t>The point:</a:t>
            </a:r>
          </a:p>
          <a:p>
            <a:pPr lvl="1"/>
            <a:r>
              <a:rPr lang="en-US" dirty="0" smtClean="0"/>
              <a:t>It’s not enough to say “each CORS is good to 1 cm in ellipsoid height”.  </a:t>
            </a:r>
          </a:p>
          <a:p>
            <a:pPr lvl="2"/>
            <a:r>
              <a:rPr lang="en-US" dirty="0" smtClean="0"/>
              <a:t>That phrase is vague, lacking what it means to be “good to 1 cm”.</a:t>
            </a:r>
          </a:p>
          <a:p>
            <a:pPr lvl="1"/>
            <a:r>
              <a:rPr lang="en-US" dirty="0" smtClean="0"/>
              <a:t>NGS will define and publish “persistent disagreement”</a:t>
            </a:r>
          </a:p>
          <a:p>
            <a:pPr lvl="2"/>
            <a:r>
              <a:rPr lang="en-US" dirty="0" smtClean="0"/>
              <a:t>Possible component:  A persistent non-zero average disagreement</a:t>
            </a:r>
          </a:p>
          <a:p>
            <a:pPr lvl="2"/>
            <a:r>
              <a:rPr lang="en-US" dirty="0" smtClean="0"/>
              <a:t>Possible component:  A persistently deviating disagreement</a:t>
            </a:r>
          </a:p>
          <a:p>
            <a:pPr lvl="1"/>
            <a:r>
              <a:rPr lang="en-US" dirty="0" smtClean="0"/>
              <a:t>And NGS will define what happens when a CORS exhibits “persistent disagreement”</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64</a:t>
            </a:fld>
            <a:endParaRPr lang="en-US"/>
          </a:p>
        </p:txBody>
      </p:sp>
    </p:spTree>
    <p:extLst>
      <p:ext uri="{BB962C8B-B14F-4D97-AF65-F5344CB8AC3E}">
        <p14:creationId xmlns:p14="http://schemas.microsoft.com/office/powerpoint/2010/main" val="25501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804" y="2676646"/>
            <a:ext cx="9324392" cy="1143000"/>
          </a:xfrm>
        </p:spPr>
        <p:txBody>
          <a:bodyPr/>
          <a:lstStyle/>
          <a:p>
            <a:r>
              <a:rPr lang="en-US" sz="3600" dirty="0"/>
              <a:t>New Way for </a:t>
            </a:r>
            <a:r>
              <a:rPr lang="en-US" sz="3600" i="1" dirty="0"/>
              <a:t>USERS</a:t>
            </a:r>
            <a:r>
              <a:rPr lang="en-US" sz="3600" dirty="0"/>
              <a:t> to Process GNSS Projects</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65</a:t>
            </a:fld>
            <a:endParaRPr lang="en-US"/>
          </a:p>
        </p:txBody>
      </p:sp>
    </p:spTree>
    <p:extLst>
      <p:ext uri="{BB962C8B-B14F-4D97-AF65-F5344CB8AC3E}">
        <p14:creationId xmlns:p14="http://schemas.microsoft.com/office/powerpoint/2010/main" val="39153617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Time Span…</a:t>
            </a:r>
            <a:endParaRPr lang="en-US" dirty="0"/>
          </a:p>
        </p:txBody>
      </p:sp>
      <p:sp>
        <p:nvSpPr>
          <p:cNvPr id="3" name="Content Placeholder 2"/>
          <p:cNvSpPr>
            <a:spLocks noGrp="1"/>
          </p:cNvSpPr>
          <p:nvPr>
            <p:ph idx="1"/>
          </p:nvPr>
        </p:nvSpPr>
        <p:spPr/>
        <p:txBody>
          <a:bodyPr/>
          <a:lstStyle/>
          <a:p>
            <a:r>
              <a:rPr lang="en-US" sz="2800" dirty="0"/>
              <a:t>GNSS projects have no time limit.</a:t>
            </a:r>
          </a:p>
          <a:p>
            <a:pPr lvl="1"/>
            <a:r>
              <a:rPr lang="en-US" sz="2400" dirty="0"/>
              <a:t>(Leveling does.  More on that later)</a:t>
            </a:r>
          </a:p>
          <a:p>
            <a:pPr lvl="1"/>
            <a:r>
              <a:rPr lang="en-US" sz="2400" dirty="0"/>
              <a:t>But they will be processed by NGS in GPS Months</a:t>
            </a:r>
          </a:p>
          <a:p>
            <a:endParaRPr lang="en-US" sz="2800" dirty="0"/>
          </a:p>
          <a:p>
            <a:endParaRPr lang="en-US" sz="28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66</a:t>
            </a:fld>
            <a:endParaRPr lang="en-US"/>
          </a:p>
        </p:txBody>
      </p:sp>
      <p:sp>
        <p:nvSpPr>
          <p:cNvPr id="7" name="TextBox 6"/>
          <p:cNvSpPr txBox="1"/>
          <p:nvPr/>
        </p:nvSpPr>
        <p:spPr>
          <a:xfrm>
            <a:off x="7392265" y="2381472"/>
            <a:ext cx="344966" cy="584775"/>
          </a:xfrm>
          <a:prstGeom prst="rect">
            <a:avLst/>
          </a:prstGeom>
          <a:noFill/>
        </p:spPr>
        <p:txBody>
          <a:bodyPr wrap="none" rtlCol="0">
            <a:spAutoFit/>
          </a:bodyPr>
          <a:lstStyle/>
          <a:p>
            <a:r>
              <a:rPr lang="en-US" sz="3200" dirty="0">
                <a:solidFill>
                  <a:srgbClr val="FF0000"/>
                </a:solidFill>
              </a:rPr>
              <a:t>*</a:t>
            </a:r>
          </a:p>
        </p:txBody>
      </p:sp>
    </p:spTree>
    <p:extLst>
      <p:ext uri="{BB962C8B-B14F-4D97-AF65-F5344CB8AC3E}">
        <p14:creationId xmlns:p14="http://schemas.microsoft.com/office/powerpoint/2010/main" val="41771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Processing </a:t>
            </a:r>
            <a:r>
              <a:rPr lang="en-US" i="1" u="sng" dirty="0" smtClean="0"/>
              <a:t>by users </a:t>
            </a:r>
            <a:r>
              <a:rPr lang="en-US" dirty="0" smtClean="0"/>
              <a:t>in OPUS</a:t>
            </a:r>
            <a:endParaRPr lang="en-US" dirty="0"/>
          </a:p>
        </p:txBody>
      </p:sp>
      <p:sp>
        <p:nvSpPr>
          <p:cNvPr id="3" name="Content Placeholder 2"/>
          <p:cNvSpPr>
            <a:spLocks noGrp="1"/>
          </p:cNvSpPr>
          <p:nvPr>
            <p:ph idx="1"/>
          </p:nvPr>
        </p:nvSpPr>
        <p:spPr/>
        <p:txBody>
          <a:bodyPr/>
          <a:lstStyle/>
          <a:p>
            <a:r>
              <a:rPr lang="en-US" sz="2400" dirty="0"/>
              <a:t>GNSS </a:t>
            </a:r>
            <a:r>
              <a:rPr lang="en-US" sz="2400" dirty="0" smtClean="0"/>
              <a:t>projects, processed by users using OPUS, </a:t>
            </a:r>
            <a:r>
              <a:rPr lang="en-US" sz="2400" dirty="0"/>
              <a:t>must always be </a:t>
            </a:r>
            <a:r>
              <a:rPr lang="en-US" sz="2400" u="sng" dirty="0"/>
              <a:t>processed by GPS month </a:t>
            </a:r>
            <a:r>
              <a:rPr lang="en-US" sz="2400" dirty="0"/>
              <a:t>as a </a:t>
            </a:r>
            <a:r>
              <a:rPr lang="en-US" sz="2400" dirty="0">
                <a:solidFill>
                  <a:srgbClr val="FF0000"/>
                </a:solidFill>
              </a:rPr>
              <a:t>first step</a:t>
            </a:r>
          </a:p>
          <a:p>
            <a:pPr lvl="1"/>
            <a:r>
              <a:rPr lang="en-US" sz="2400" u="sng" dirty="0" smtClean="0"/>
              <a:t>Multiple </a:t>
            </a:r>
            <a:r>
              <a:rPr lang="en-US" sz="2400" u="sng" dirty="0"/>
              <a:t>occupations </a:t>
            </a:r>
            <a:r>
              <a:rPr lang="en-US" sz="2400" dirty="0"/>
              <a:t>on a point within a GPS month will be adjusted </a:t>
            </a:r>
            <a:r>
              <a:rPr lang="en-US" sz="2400" dirty="0" smtClean="0"/>
              <a:t>together</a:t>
            </a:r>
          </a:p>
          <a:p>
            <a:pPr lvl="1"/>
            <a:r>
              <a:rPr lang="en-US" sz="2400" dirty="0" smtClean="0"/>
              <a:t>Coordinate </a:t>
            </a:r>
            <a:r>
              <a:rPr lang="en-US" sz="2400" dirty="0"/>
              <a:t>functions from the IGS network or </a:t>
            </a:r>
            <a:r>
              <a:rPr lang="en-US" sz="2400" dirty="0" smtClean="0"/>
              <a:t>the </a:t>
            </a:r>
            <a:r>
              <a:rPr lang="en-US" sz="2400" dirty="0"/>
              <a:t>NOAA CORS Network are the only allowable </a:t>
            </a:r>
            <a:r>
              <a:rPr lang="en-US" sz="2400" dirty="0" smtClean="0"/>
              <a:t>control</a:t>
            </a:r>
          </a:p>
          <a:p>
            <a:pPr lvl="1"/>
            <a:r>
              <a:rPr lang="en-US" sz="2400" dirty="0" smtClean="0"/>
              <a:t>These are effectively the identical steps NGS will use in-house to compute Final Discrete Coordinates (FDCs) from your data</a:t>
            </a:r>
          </a:p>
          <a:p>
            <a:pPr lvl="2"/>
            <a:r>
              <a:rPr lang="en-US" sz="2000" dirty="0" smtClean="0"/>
              <a:t>Except NGS will merge your data with all other data in the nation during each GPS month</a:t>
            </a:r>
          </a:p>
          <a:p>
            <a:pPr lvl="1"/>
            <a:r>
              <a:rPr lang="en-US" sz="2400" dirty="0"/>
              <a:t>This process will be built into OPUS as the default, making it easy for users to quickly perform the </a:t>
            </a:r>
            <a:r>
              <a:rPr lang="en-US" sz="2400" dirty="0" smtClean="0"/>
              <a:t>adjustment</a:t>
            </a:r>
          </a:p>
          <a:p>
            <a:pPr lvl="1"/>
            <a:r>
              <a:rPr lang="en-US" sz="2400" dirty="0" smtClean="0"/>
              <a:t>Afterwards, users may move on to a second step…</a:t>
            </a:r>
            <a:endParaRPr lang="en-US" sz="2400" dirty="0"/>
          </a:p>
          <a:p>
            <a:endParaRPr lang="en-US" sz="2400" dirty="0"/>
          </a:p>
          <a:p>
            <a:endParaRPr lang="en-US" sz="2400" dirty="0"/>
          </a:p>
          <a:p>
            <a:endParaRPr lang="en-US" sz="24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67</a:t>
            </a:fld>
            <a:endParaRPr lang="en-US"/>
          </a:p>
        </p:txBody>
      </p:sp>
      <p:sp>
        <p:nvSpPr>
          <p:cNvPr id="8" name="TextBox 7"/>
          <p:cNvSpPr txBox="1"/>
          <p:nvPr/>
        </p:nvSpPr>
        <p:spPr>
          <a:xfrm>
            <a:off x="3493796" y="1884169"/>
            <a:ext cx="344966" cy="584775"/>
          </a:xfrm>
          <a:prstGeom prst="rect">
            <a:avLst/>
          </a:prstGeom>
          <a:noFill/>
        </p:spPr>
        <p:txBody>
          <a:bodyPr wrap="none" rtlCol="0">
            <a:spAutoFit/>
          </a:bodyPr>
          <a:lstStyle/>
          <a:p>
            <a:r>
              <a:rPr lang="en-US" sz="3200" dirty="0">
                <a:solidFill>
                  <a:srgbClr val="FF0000"/>
                </a:solidFill>
              </a:rPr>
              <a:t>*</a:t>
            </a:r>
          </a:p>
        </p:txBody>
      </p:sp>
    </p:spTree>
    <p:extLst>
      <p:ext uri="{BB962C8B-B14F-4D97-AF65-F5344CB8AC3E}">
        <p14:creationId xmlns:p14="http://schemas.microsoft.com/office/powerpoint/2010/main" val="52097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Processing by users in OPUS</a:t>
            </a:r>
            <a:endParaRPr lang="en-US" dirty="0"/>
          </a:p>
        </p:txBody>
      </p:sp>
      <p:sp>
        <p:nvSpPr>
          <p:cNvPr id="3" name="Content Placeholder 2"/>
          <p:cNvSpPr>
            <a:spLocks noGrp="1"/>
          </p:cNvSpPr>
          <p:nvPr>
            <p:ph idx="1"/>
          </p:nvPr>
        </p:nvSpPr>
        <p:spPr/>
        <p:txBody>
          <a:bodyPr/>
          <a:lstStyle/>
          <a:p>
            <a:r>
              <a:rPr lang="en-US" sz="2400" dirty="0"/>
              <a:t>As a </a:t>
            </a:r>
            <a:r>
              <a:rPr lang="en-US" sz="2400" dirty="0">
                <a:solidFill>
                  <a:srgbClr val="FF0000"/>
                </a:solidFill>
              </a:rPr>
              <a:t>second step</a:t>
            </a:r>
            <a:r>
              <a:rPr lang="en-US" sz="2400" dirty="0"/>
              <a:t>, a user may do many alternative things…</a:t>
            </a:r>
          </a:p>
          <a:p>
            <a:pPr lvl="1"/>
            <a:r>
              <a:rPr lang="en-US" sz="2000" dirty="0"/>
              <a:t>Adjust to some epoch that is convenient to them… </a:t>
            </a:r>
          </a:p>
          <a:p>
            <a:pPr lvl="1"/>
            <a:r>
              <a:rPr lang="en-US" sz="2000" dirty="0"/>
              <a:t>Hold any CORSs or passive control as constraints…</a:t>
            </a:r>
          </a:p>
          <a:p>
            <a:r>
              <a:rPr lang="en-US" sz="2400" dirty="0"/>
              <a:t>This two-step approach is a form of sequential adjustments and allows a win-win:</a:t>
            </a:r>
          </a:p>
          <a:p>
            <a:pPr lvl="1"/>
            <a:r>
              <a:rPr lang="en-US" sz="2000" dirty="0"/>
              <a:t>NGS gets to see the user-computed time-dependent “</a:t>
            </a:r>
            <a:r>
              <a:rPr lang="en-US" sz="2000" u="sng" dirty="0"/>
              <a:t>preliminary</a:t>
            </a:r>
            <a:r>
              <a:rPr lang="en-US" sz="2000" dirty="0"/>
              <a:t>” coordinates, which have been computed by GPS Month </a:t>
            </a:r>
          </a:p>
          <a:p>
            <a:pPr lvl="2"/>
            <a:r>
              <a:rPr lang="en-US" sz="1600" dirty="0"/>
              <a:t>Which will be checked against “</a:t>
            </a:r>
            <a:r>
              <a:rPr lang="en-US" sz="1600" u="sng" dirty="0"/>
              <a:t>final discrete</a:t>
            </a:r>
            <a:r>
              <a:rPr lang="en-US" sz="1600" dirty="0"/>
              <a:t>” coordinates computed by NGS</a:t>
            </a:r>
          </a:p>
          <a:p>
            <a:pPr lvl="1"/>
            <a:r>
              <a:rPr lang="en-US" sz="2000" dirty="0"/>
              <a:t>The user gets whatever adjustment and/or coordinates fulfill their contractual needs</a:t>
            </a:r>
          </a:p>
          <a:p>
            <a:pPr lvl="1"/>
            <a:r>
              <a:rPr lang="en-US" sz="2000" dirty="0"/>
              <a:t>Redundancy checks can occur both </a:t>
            </a:r>
            <a:r>
              <a:rPr lang="en-US" sz="2000" i="1" dirty="0"/>
              <a:t>within</a:t>
            </a:r>
            <a:r>
              <a:rPr lang="en-US" sz="2000" dirty="0"/>
              <a:t> a GPS month (at step 1, if multiple occupations occur in 1 GPS month) and </a:t>
            </a:r>
            <a:r>
              <a:rPr lang="en-US" sz="2000" i="1" dirty="0"/>
              <a:t>across</a:t>
            </a:r>
            <a:r>
              <a:rPr lang="en-US" sz="2000" dirty="0"/>
              <a:t> GPS months (at step 2, if occupations occur in different GPS months)</a:t>
            </a:r>
            <a:endParaRPr lang="en-US" sz="2400" dirty="0"/>
          </a:p>
          <a:p>
            <a:endParaRPr lang="en-US" sz="2000" dirty="0"/>
          </a:p>
          <a:p>
            <a:endParaRPr lang="en-US" sz="18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68</a:t>
            </a:fld>
            <a:endParaRPr lang="en-US" dirty="0"/>
          </a:p>
        </p:txBody>
      </p:sp>
    </p:spTree>
    <p:extLst>
      <p:ext uri="{BB962C8B-B14F-4D97-AF65-F5344CB8AC3E}">
        <p14:creationId xmlns:p14="http://schemas.microsoft.com/office/powerpoint/2010/main" val="166245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sz="3600" dirty="0"/>
              <a:t>New Way of Processing Leveling Projects</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69</a:t>
            </a:fld>
            <a:endParaRPr lang="en-US"/>
          </a:p>
        </p:txBody>
      </p:sp>
    </p:spTree>
    <p:extLst>
      <p:ext uri="{BB962C8B-B14F-4D97-AF65-F5344CB8AC3E}">
        <p14:creationId xmlns:p14="http://schemas.microsoft.com/office/powerpoint/2010/main" val="3800461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9"/>
          <p:cNvSpPr>
            <a:spLocks noGrp="1"/>
          </p:cNvSpPr>
          <p:nvPr>
            <p:ph type="title"/>
          </p:nvPr>
        </p:nvSpPr>
        <p:spPr>
          <a:xfrm>
            <a:off x="1949450" y="425450"/>
            <a:ext cx="8261350" cy="1174750"/>
          </a:xfrm>
        </p:spPr>
        <p:txBody>
          <a:bodyPr/>
          <a:lstStyle/>
          <a:p>
            <a:r>
              <a:rPr lang="en-US" altLang="en-US" dirty="0" smtClean="0"/>
              <a:t>“Modernizing the NSRS” means…</a:t>
            </a:r>
          </a:p>
        </p:txBody>
      </p:sp>
      <p:sp>
        <p:nvSpPr>
          <p:cNvPr id="11" name="Content Placeholder 10"/>
          <p:cNvSpPr>
            <a:spLocks noGrp="1"/>
          </p:cNvSpPr>
          <p:nvPr>
            <p:ph idx="1"/>
          </p:nvPr>
        </p:nvSpPr>
        <p:spPr>
          <a:xfrm>
            <a:off x="1828800" y="1828800"/>
            <a:ext cx="8686800" cy="4419600"/>
          </a:xfrm>
        </p:spPr>
        <p:txBody>
          <a:bodyPr>
            <a:normAutofit/>
          </a:bodyPr>
          <a:lstStyle/>
          <a:p>
            <a:pPr>
              <a:defRPr/>
            </a:pPr>
            <a:r>
              <a:rPr lang="en-US" dirty="0" smtClean="0"/>
              <a:t>Replacing NAD 83</a:t>
            </a:r>
          </a:p>
          <a:p>
            <a:pPr>
              <a:defRPr/>
            </a:pPr>
            <a:r>
              <a:rPr lang="en-US" dirty="0" smtClean="0"/>
              <a:t>Replacing NAVD 88</a:t>
            </a:r>
          </a:p>
          <a:p>
            <a:pPr>
              <a:defRPr/>
            </a:pPr>
            <a:r>
              <a:rPr lang="en-US" dirty="0" smtClean="0"/>
              <a:t>Re-inventing </a:t>
            </a:r>
            <a:r>
              <a:rPr lang="en-US" dirty="0" err="1" smtClean="0"/>
              <a:t>Bluebooking</a:t>
            </a:r>
            <a:endParaRPr lang="en-US" dirty="0" smtClean="0"/>
          </a:p>
          <a:p>
            <a:pPr>
              <a:defRPr/>
            </a:pPr>
            <a:r>
              <a:rPr lang="en-US" dirty="0" smtClean="0"/>
              <a:t>Improving the Geodetic Toolkit</a:t>
            </a:r>
          </a:p>
          <a:p>
            <a:pPr>
              <a:defRPr/>
            </a:pPr>
            <a:r>
              <a:rPr lang="en-US" dirty="0" smtClean="0"/>
              <a:t>Better Surveying Methodologies</a:t>
            </a:r>
          </a:p>
        </p:txBody>
      </p:sp>
      <p:sp>
        <p:nvSpPr>
          <p:cNvPr id="2" name="Date Placeholder 1"/>
          <p:cNvSpPr>
            <a:spLocks noGrp="1"/>
          </p:cNvSpPr>
          <p:nvPr>
            <p:ph type="dt" sz="half" idx="10"/>
          </p:nvPr>
        </p:nvSpPr>
        <p:spPr/>
        <p:txBody>
          <a:bodyPr/>
          <a:lstStyle/>
          <a:p>
            <a:pPr>
              <a:defRPr/>
            </a:pPr>
            <a:r>
              <a:rPr lang="en-US" smtClean="0"/>
              <a:t>August 6, 2019</a:t>
            </a:r>
            <a:endParaRPr lang="en-US"/>
          </a:p>
        </p:txBody>
      </p:sp>
      <p:sp>
        <p:nvSpPr>
          <p:cNvPr id="3" name="Footer Placeholder 2"/>
          <p:cNvSpPr>
            <a:spLocks noGrp="1"/>
          </p:cNvSpPr>
          <p:nvPr>
            <p:ph type="ftr" sz="quarter" idx="11"/>
          </p:nvPr>
        </p:nvSpPr>
        <p:spPr/>
        <p:txBody>
          <a:bodyPr/>
          <a:lstStyle/>
          <a:p>
            <a:pPr>
              <a:defRPr/>
            </a:pPr>
            <a:r>
              <a:rPr lang="en-US" smtClean="0"/>
              <a:t>SaGES 2019</a:t>
            </a:r>
            <a:endParaRPr lang="en-US"/>
          </a:p>
        </p:txBody>
      </p:sp>
      <p:sp>
        <p:nvSpPr>
          <p:cNvPr id="4" name="Slide Number Placeholder 3"/>
          <p:cNvSpPr>
            <a:spLocks noGrp="1"/>
          </p:cNvSpPr>
          <p:nvPr>
            <p:ph type="sldNum" sz="quarter" idx="12"/>
          </p:nvPr>
        </p:nvSpPr>
        <p:spPr/>
        <p:txBody>
          <a:bodyPr/>
          <a:lstStyle/>
          <a:p>
            <a:pPr>
              <a:defRPr/>
            </a:pPr>
            <a:fld id="{EB6791C4-DF4E-4C17-A41C-B2BEB15390BD}" type="slidenum">
              <a:rPr lang="en-US" smtClean="0"/>
              <a:pPr>
                <a:defRPr/>
              </a:pPr>
              <a:t>7</a:t>
            </a:fld>
            <a:endParaRPr lang="en-US"/>
          </a:p>
        </p:txBody>
      </p:sp>
      <p:sp>
        <p:nvSpPr>
          <p:cNvPr id="5" name="Left Brace 4"/>
          <p:cNvSpPr/>
          <p:nvPr/>
        </p:nvSpPr>
        <p:spPr>
          <a:xfrm flipH="1">
            <a:off x="7519538" y="3106757"/>
            <a:ext cx="692227" cy="150699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TextBox 6"/>
          <p:cNvSpPr txBox="1"/>
          <p:nvPr/>
        </p:nvSpPr>
        <p:spPr>
          <a:xfrm>
            <a:off x="8211764" y="3690975"/>
            <a:ext cx="2063514" cy="307777"/>
          </a:xfrm>
          <a:prstGeom prst="rect">
            <a:avLst/>
          </a:prstGeom>
          <a:noFill/>
        </p:spPr>
        <p:txBody>
          <a:bodyPr wrap="none" rtlCol="0">
            <a:spAutoFit/>
          </a:bodyPr>
          <a:lstStyle/>
          <a:p>
            <a:r>
              <a:rPr lang="en-US" sz="1400" b="1" dirty="0">
                <a:solidFill>
                  <a:srgbClr val="FF0000"/>
                </a:solidFill>
              </a:rPr>
              <a:t>Blueprint for 2022, Part 3</a:t>
            </a:r>
          </a:p>
        </p:txBody>
      </p:sp>
      <p:sp>
        <p:nvSpPr>
          <p:cNvPr id="12" name="TextBox 11"/>
          <p:cNvSpPr txBox="1"/>
          <p:nvPr/>
        </p:nvSpPr>
        <p:spPr>
          <a:xfrm>
            <a:off x="6367619" y="1932829"/>
            <a:ext cx="2063514" cy="307777"/>
          </a:xfrm>
          <a:prstGeom prst="rect">
            <a:avLst/>
          </a:prstGeom>
          <a:noFill/>
        </p:spPr>
        <p:txBody>
          <a:bodyPr wrap="none" rtlCol="0">
            <a:spAutoFit/>
          </a:bodyPr>
          <a:lstStyle/>
          <a:p>
            <a:r>
              <a:rPr lang="en-US" sz="1400" b="1" dirty="0">
                <a:solidFill>
                  <a:srgbClr val="FF0000"/>
                </a:solidFill>
              </a:rPr>
              <a:t>Blueprint for 2022, Part 1</a:t>
            </a:r>
          </a:p>
        </p:txBody>
      </p:sp>
      <p:sp>
        <p:nvSpPr>
          <p:cNvPr id="15" name="TextBox 14"/>
          <p:cNvSpPr txBox="1"/>
          <p:nvPr/>
        </p:nvSpPr>
        <p:spPr>
          <a:xfrm>
            <a:off x="6391882" y="2530793"/>
            <a:ext cx="2063514" cy="307777"/>
          </a:xfrm>
          <a:prstGeom prst="rect">
            <a:avLst/>
          </a:prstGeom>
          <a:noFill/>
        </p:spPr>
        <p:txBody>
          <a:bodyPr wrap="none" rtlCol="0">
            <a:spAutoFit/>
          </a:bodyPr>
          <a:lstStyle/>
          <a:p>
            <a:r>
              <a:rPr lang="en-US" sz="1400" b="1" dirty="0">
                <a:solidFill>
                  <a:srgbClr val="FF0000"/>
                </a:solidFill>
              </a:rPr>
              <a:t>Blueprint for 2022, Part 2</a:t>
            </a:r>
          </a:p>
        </p:txBody>
      </p:sp>
    </p:spTree>
    <p:extLst>
      <p:ext uri="{BB962C8B-B14F-4D97-AF65-F5344CB8AC3E}">
        <p14:creationId xmlns:p14="http://schemas.microsoft.com/office/powerpoint/2010/main" val="173256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2" grpId="0"/>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Time Span…</a:t>
            </a:r>
            <a:endParaRPr lang="en-US" dirty="0"/>
          </a:p>
        </p:txBody>
      </p:sp>
      <p:sp>
        <p:nvSpPr>
          <p:cNvPr id="3" name="Content Placeholder 2"/>
          <p:cNvSpPr>
            <a:spLocks noGrp="1"/>
          </p:cNvSpPr>
          <p:nvPr>
            <p:ph idx="1"/>
          </p:nvPr>
        </p:nvSpPr>
        <p:spPr/>
        <p:txBody>
          <a:bodyPr/>
          <a:lstStyle/>
          <a:p>
            <a:r>
              <a:rPr lang="en-US" sz="2400" dirty="0"/>
              <a:t>Leveling projects </a:t>
            </a:r>
            <a:r>
              <a:rPr lang="en-US" sz="2400" u="sng" dirty="0"/>
              <a:t>must not exceed 12 sequential months</a:t>
            </a:r>
          </a:p>
          <a:p>
            <a:pPr lvl="1"/>
            <a:r>
              <a:rPr lang="en-US" sz="2000" dirty="0"/>
              <a:t>Longer projects must be broken into sub-projects each spanning less than 12 sequential months</a:t>
            </a:r>
          </a:p>
          <a:p>
            <a:r>
              <a:rPr lang="en-US" sz="2400" dirty="0"/>
              <a:t>A compromise between:</a:t>
            </a:r>
          </a:p>
          <a:p>
            <a:pPr lvl="1"/>
            <a:r>
              <a:rPr lang="en-US" sz="2000" dirty="0"/>
              <a:t>Treating “1 GPS Month” as </a:t>
            </a:r>
            <a:r>
              <a:rPr lang="en-US" sz="2000" dirty="0" smtClean="0"/>
              <a:t>“simultaneous</a:t>
            </a:r>
            <a:r>
              <a:rPr lang="en-US" sz="2000" dirty="0"/>
              <a:t>” in the GNSS arena, and</a:t>
            </a:r>
          </a:p>
          <a:p>
            <a:pPr lvl="1"/>
            <a:r>
              <a:rPr lang="en-US" sz="2000" dirty="0"/>
              <a:t>Acknowledging that leveling surveys often take weeks to months to conduct</a:t>
            </a:r>
          </a:p>
          <a:p>
            <a:r>
              <a:rPr lang="en-US" sz="2400" dirty="0"/>
              <a:t>Mixed with the reality that:</a:t>
            </a:r>
          </a:p>
          <a:p>
            <a:pPr lvl="1"/>
            <a:r>
              <a:rPr lang="en-US" sz="2000" dirty="0"/>
              <a:t>You can’t solve for time-dependent orthometric heights in most leveling projects</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70</a:t>
            </a:fld>
            <a:endParaRPr lang="en-US"/>
          </a:p>
        </p:txBody>
      </p:sp>
    </p:spTree>
    <p:extLst>
      <p:ext uri="{BB962C8B-B14F-4D97-AF65-F5344CB8AC3E}">
        <p14:creationId xmlns:p14="http://schemas.microsoft.com/office/powerpoint/2010/main" val="61157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GNSS required</a:t>
            </a:r>
            <a:endParaRPr lang="en-US" dirty="0"/>
          </a:p>
        </p:txBody>
      </p:sp>
      <p:sp>
        <p:nvSpPr>
          <p:cNvPr id="3" name="Content Placeholder 2"/>
          <p:cNvSpPr>
            <a:spLocks noGrp="1"/>
          </p:cNvSpPr>
          <p:nvPr>
            <p:ph idx="1"/>
          </p:nvPr>
        </p:nvSpPr>
        <p:spPr/>
        <p:txBody>
          <a:bodyPr/>
          <a:lstStyle/>
          <a:p>
            <a:r>
              <a:rPr lang="en-US" sz="2800" dirty="0" smtClean="0"/>
              <a:t>For the immediate years following 2022, </a:t>
            </a:r>
            <a:r>
              <a:rPr lang="en-US" sz="2800" dirty="0"/>
              <a:t>NGS will require that all leveling projects turned in have GNSS on </a:t>
            </a:r>
            <a:r>
              <a:rPr lang="en-US" sz="2800" u="sng" dirty="0"/>
              <a:t>primary control</a:t>
            </a:r>
          </a:p>
          <a:p>
            <a:pPr lvl="1"/>
            <a:r>
              <a:rPr lang="en-US" sz="2400" dirty="0"/>
              <a:t>Minimum of 3 points</a:t>
            </a:r>
          </a:p>
          <a:p>
            <a:pPr lvl="1"/>
            <a:r>
              <a:rPr lang="en-US" sz="2400" dirty="0"/>
              <a:t>Maximum spacing of 30 km</a:t>
            </a:r>
          </a:p>
          <a:p>
            <a:pPr lvl="1"/>
            <a:r>
              <a:rPr lang="en-US" sz="2400" dirty="0"/>
              <a:t>At least two occupations:</a:t>
            </a:r>
          </a:p>
          <a:p>
            <a:pPr lvl="2"/>
            <a:r>
              <a:rPr lang="en-US" sz="2000" dirty="0"/>
              <a:t>+/- 14 days of beginning of leveling</a:t>
            </a:r>
          </a:p>
          <a:p>
            <a:pPr lvl="3"/>
            <a:r>
              <a:rPr lang="en-US" sz="1600" dirty="0"/>
              <a:t>But also within the same GPS month</a:t>
            </a:r>
          </a:p>
          <a:p>
            <a:pPr lvl="2"/>
            <a:r>
              <a:rPr lang="en-US" sz="2000" dirty="0"/>
              <a:t>+/- 14 days of ending leveling</a:t>
            </a:r>
          </a:p>
          <a:p>
            <a:pPr lvl="3"/>
            <a:r>
              <a:rPr lang="en-US" sz="1600" dirty="0"/>
              <a:t>But also within the same GPS month</a:t>
            </a:r>
          </a:p>
          <a:p>
            <a:pPr lvl="1"/>
            <a:r>
              <a:rPr lang="en-US" sz="2400" dirty="0"/>
              <a:t>If leveling exceeds 6 months, must have a 3</a:t>
            </a:r>
            <a:r>
              <a:rPr lang="en-US" sz="2400" baseline="30000" dirty="0"/>
              <a:t>rd</a:t>
            </a:r>
            <a:r>
              <a:rPr lang="en-US" sz="2400" dirty="0"/>
              <a:t>, middle occupation</a:t>
            </a:r>
          </a:p>
          <a:p>
            <a:r>
              <a:rPr lang="en-US" sz="2800" dirty="0"/>
              <a:t>A GNSS “occupation” can mean “RTK/N”!</a:t>
            </a:r>
          </a:p>
          <a:p>
            <a:pPr lvl="1"/>
            <a:endParaRPr lang="en-US" sz="24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71</a:t>
            </a:fld>
            <a:endParaRPr lang="en-US"/>
          </a:p>
        </p:txBody>
      </p:sp>
    </p:spTree>
    <p:extLst>
      <p:ext uri="{BB962C8B-B14F-4D97-AF65-F5344CB8AC3E}">
        <p14:creationId xmlns:p14="http://schemas.microsoft.com/office/powerpoint/2010/main" val="277674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592" y="565026"/>
            <a:ext cx="8229600" cy="1143000"/>
          </a:xfrm>
        </p:spPr>
        <p:txBody>
          <a:bodyPr/>
          <a:lstStyle/>
          <a:p>
            <a:r>
              <a:rPr lang="en-US" dirty="0" smtClean="0"/>
              <a:t>Leveling:  Step 1</a:t>
            </a:r>
            <a:br>
              <a:rPr lang="en-US" dirty="0" smtClean="0"/>
            </a:br>
            <a:r>
              <a:rPr lang="en-US" dirty="0" smtClean="0"/>
              <a:t>Identify project marks</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72</a:t>
            </a:fld>
            <a:endParaRPr lang="en-US"/>
          </a:p>
        </p:txBody>
      </p:sp>
      <p:sp>
        <p:nvSpPr>
          <p:cNvPr id="3" name="Oval 2"/>
          <p:cNvSpPr/>
          <p:nvPr/>
        </p:nvSpPr>
        <p:spPr>
          <a:xfrm>
            <a:off x="3384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536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689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841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994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146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298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451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603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756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908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5060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213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3213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3416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3619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3823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4026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4230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4433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4636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4840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5043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3841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3994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4146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4298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4451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603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756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4908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060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5529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5415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5617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5819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6020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6222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6424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6626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6679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6731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6784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6836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6889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6941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6993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2559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3224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3243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3261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3280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3633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4995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5195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5395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5595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5796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5996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6196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6396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3538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3740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3942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4549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4217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4231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4245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4258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4272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4286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5249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4582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4789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4996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5203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5409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5616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5259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5441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5624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5806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6170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6352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6535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6717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6893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6888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6884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6879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6874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6870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6865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6861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6856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5358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592" y="565026"/>
            <a:ext cx="8229600" cy="1143000"/>
          </a:xfrm>
        </p:spPr>
        <p:txBody>
          <a:bodyPr/>
          <a:lstStyle/>
          <a:p>
            <a:r>
              <a:rPr lang="en-US" dirty="0" smtClean="0"/>
              <a:t>Leveling:  Step 2</a:t>
            </a:r>
            <a:br>
              <a:rPr lang="en-US" dirty="0" smtClean="0"/>
            </a:br>
            <a:r>
              <a:rPr lang="en-US" sz="4000" dirty="0"/>
              <a:t>Identify primary control marks (PCM)</a:t>
            </a:r>
            <a:br>
              <a:rPr lang="en-US" sz="4000" dirty="0"/>
            </a:br>
            <a:endParaRPr lang="en-US" sz="18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73</a:t>
            </a:fld>
            <a:endParaRPr lang="en-US"/>
          </a:p>
        </p:txBody>
      </p:sp>
      <p:grpSp>
        <p:nvGrpSpPr>
          <p:cNvPr id="10" name="Group 9"/>
          <p:cNvGrpSpPr/>
          <p:nvPr/>
        </p:nvGrpSpPr>
        <p:grpSpPr>
          <a:xfrm>
            <a:off x="2559169" y="2030256"/>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4416133" y="1674028"/>
            <a:ext cx="6053212" cy="369332"/>
          </a:xfrm>
          <a:prstGeom prst="rect">
            <a:avLst/>
          </a:prstGeom>
        </p:spPr>
        <p:txBody>
          <a:bodyPr wrap="square">
            <a:spAutoFit/>
          </a:bodyPr>
          <a:lstStyle/>
          <a:p>
            <a:pPr marL="285750" indent="-285750">
              <a:buFont typeface="Arial" panose="020B0604020202020204" pitchFamily="34" charset="0"/>
              <a:buChar char="•"/>
            </a:pPr>
            <a:r>
              <a:rPr lang="en-US" dirty="0" smtClean="0"/>
              <a:t>Each PCM is within 30 km of at least one other PCM</a:t>
            </a:r>
          </a:p>
        </p:txBody>
      </p:sp>
      <p:grpSp>
        <p:nvGrpSpPr>
          <p:cNvPr id="8" name="Group 7"/>
          <p:cNvGrpSpPr/>
          <p:nvPr/>
        </p:nvGrpSpPr>
        <p:grpSpPr>
          <a:xfrm>
            <a:off x="3026462" y="2204594"/>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54" name="Straight Connector 153"/>
          <p:cNvCxnSpPr/>
          <p:nvPr/>
        </p:nvCxnSpPr>
        <p:spPr>
          <a:xfrm>
            <a:off x="3413946" y="2432144"/>
            <a:ext cx="1866900" cy="1831245"/>
          </a:xfrm>
          <a:prstGeom prst="line">
            <a:avLst/>
          </a:prstGeom>
          <a:ln w="508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4495551" y="3173682"/>
            <a:ext cx="1011815" cy="369332"/>
          </a:xfrm>
          <a:prstGeom prst="rect">
            <a:avLst/>
          </a:prstGeom>
          <a:noFill/>
        </p:spPr>
        <p:txBody>
          <a:bodyPr wrap="square" rtlCol="0">
            <a:spAutoFit/>
          </a:bodyPr>
          <a:lstStyle/>
          <a:p>
            <a:r>
              <a:rPr lang="en-US" dirty="0" smtClean="0"/>
              <a:t>&lt; 30 km</a:t>
            </a:r>
            <a:endParaRPr lang="en-US" dirty="0"/>
          </a:p>
        </p:txBody>
      </p:sp>
      <p:cxnSp>
        <p:nvCxnSpPr>
          <p:cNvPr id="157" name="Straight Connector 156"/>
          <p:cNvCxnSpPr/>
          <p:nvPr/>
        </p:nvCxnSpPr>
        <p:spPr>
          <a:xfrm flipV="1">
            <a:off x="3209086" y="4307934"/>
            <a:ext cx="2063034" cy="670580"/>
          </a:xfrm>
          <a:prstGeom prst="line">
            <a:avLst/>
          </a:prstGeom>
          <a:ln w="508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3626720" y="4105089"/>
            <a:ext cx="1011815" cy="369332"/>
          </a:xfrm>
          <a:prstGeom prst="rect">
            <a:avLst/>
          </a:prstGeom>
          <a:noFill/>
        </p:spPr>
        <p:txBody>
          <a:bodyPr wrap="square" rtlCol="0">
            <a:spAutoFit/>
          </a:bodyPr>
          <a:lstStyle/>
          <a:p>
            <a:r>
              <a:rPr lang="en-US" dirty="0" smtClean="0"/>
              <a:t>&lt; 30 km</a:t>
            </a:r>
            <a:endParaRPr lang="en-US" dirty="0"/>
          </a:p>
        </p:txBody>
      </p:sp>
      <p:cxnSp>
        <p:nvCxnSpPr>
          <p:cNvPr id="160" name="Straight Connector 159"/>
          <p:cNvCxnSpPr/>
          <p:nvPr/>
        </p:nvCxnSpPr>
        <p:spPr>
          <a:xfrm flipV="1">
            <a:off x="5252061" y="3745521"/>
            <a:ext cx="1465644" cy="553296"/>
          </a:xfrm>
          <a:prstGeom prst="line">
            <a:avLst/>
          </a:prstGeom>
          <a:ln w="508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1" name="TextBox 160"/>
          <p:cNvSpPr txBox="1"/>
          <p:nvPr/>
        </p:nvSpPr>
        <p:spPr>
          <a:xfrm>
            <a:off x="5384743" y="3605806"/>
            <a:ext cx="1011815" cy="369332"/>
          </a:xfrm>
          <a:prstGeom prst="rect">
            <a:avLst/>
          </a:prstGeom>
          <a:noFill/>
        </p:spPr>
        <p:txBody>
          <a:bodyPr wrap="square" rtlCol="0">
            <a:spAutoFit/>
          </a:bodyPr>
          <a:lstStyle/>
          <a:p>
            <a:r>
              <a:rPr lang="en-US" dirty="0" smtClean="0"/>
              <a:t>&lt; 30 km</a:t>
            </a:r>
            <a:endParaRPr lang="en-US" dirty="0"/>
          </a:p>
        </p:txBody>
      </p:sp>
      <p:sp>
        <p:nvSpPr>
          <p:cNvPr id="168" name="TextBox 167"/>
          <p:cNvSpPr txBox="1"/>
          <p:nvPr/>
        </p:nvSpPr>
        <p:spPr>
          <a:xfrm>
            <a:off x="5987483" y="4411199"/>
            <a:ext cx="1011815" cy="369332"/>
          </a:xfrm>
          <a:prstGeom prst="rect">
            <a:avLst/>
          </a:prstGeom>
          <a:noFill/>
        </p:spPr>
        <p:txBody>
          <a:bodyPr wrap="square" rtlCol="0">
            <a:spAutoFit/>
          </a:bodyPr>
          <a:lstStyle/>
          <a:p>
            <a:r>
              <a:rPr lang="en-US" dirty="0" smtClean="0"/>
              <a:t>&lt; 30 km</a:t>
            </a:r>
            <a:endParaRPr lang="en-US" dirty="0"/>
          </a:p>
        </p:txBody>
      </p:sp>
      <p:cxnSp>
        <p:nvCxnSpPr>
          <p:cNvPr id="181" name="Straight Connector 180"/>
          <p:cNvCxnSpPr/>
          <p:nvPr/>
        </p:nvCxnSpPr>
        <p:spPr>
          <a:xfrm>
            <a:off x="5324035" y="4365200"/>
            <a:ext cx="1784381" cy="1062901"/>
          </a:xfrm>
          <a:prstGeom prst="line">
            <a:avLst/>
          </a:prstGeom>
          <a:ln w="508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837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0" end="0"/>
                                            </p:txEl>
                                          </p:spTgt>
                                        </p:tgtEl>
                                      </p:cBhvr>
                                    </p:animEffect>
                                    <p:animScale>
                                      <p:cBhvr>
                                        <p:cTn id="7" dur="250" autoRev="1" fill="hold"/>
                                        <p:tgtEl>
                                          <p:spTgt spid="7">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500"/>
                                        <p:tgtEl>
                                          <p:spTgt spid="161"/>
                                        </p:tgtEl>
                                      </p:cBhvr>
                                    </p:animEffect>
                                  </p:childTnLst>
                                </p:cTn>
                              </p:par>
                              <p:par>
                                <p:cTn id="23" presetID="10" presetClass="entr" presetSubtype="0" fill="hold" nodeType="withEffect">
                                  <p:stCondLst>
                                    <p:cond delay="0"/>
                                  </p:stCondLst>
                                  <p:childTnLst>
                                    <p:set>
                                      <p:cBhvr>
                                        <p:cTn id="24" dur="1" fill="hold">
                                          <p:stCondLst>
                                            <p:cond delay="0"/>
                                          </p:stCondLst>
                                        </p:cTn>
                                        <p:tgtEl>
                                          <p:spTgt spid="160"/>
                                        </p:tgtEl>
                                        <p:attrNameLst>
                                          <p:attrName>style.visibility</p:attrName>
                                        </p:attrNameLst>
                                      </p:cBhvr>
                                      <p:to>
                                        <p:strVal val="visible"/>
                                      </p:to>
                                    </p:set>
                                    <p:animEffect transition="in" filter="fade">
                                      <p:cBhvr>
                                        <p:cTn id="25" dur="500"/>
                                        <p:tgtEl>
                                          <p:spTgt spid="160"/>
                                        </p:tgtEl>
                                      </p:cBhvr>
                                    </p:animEffect>
                                  </p:childTnLst>
                                </p:cTn>
                              </p:par>
                              <p:par>
                                <p:cTn id="26" presetID="10" presetClass="entr" presetSubtype="0" fill="hold" nodeType="with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500"/>
                                        <p:tgtEl>
                                          <p:spTgt spid="1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animEffect transition="in" filter="fade">
                                      <p:cBhvr>
                                        <p:cTn id="31" dur="500"/>
                                        <p:tgtEl>
                                          <p:spTgt spid="1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500"/>
                                        <p:tgtEl>
                                          <p:spTgt spid="158"/>
                                        </p:tgtEl>
                                      </p:cBhvr>
                                    </p:animEffect>
                                  </p:childTnLst>
                                </p:cTn>
                              </p:par>
                              <p:par>
                                <p:cTn id="35" presetID="10" presetClass="entr" presetSubtype="0" fill="hold" nodeType="withEffect">
                                  <p:stCondLst>
                                    <p:cond delay="0"/>
                                  </p:stCondLst>
                                  <p:childTnLst>
                                    <p:set>
                                      <p:cBhvr>
                                        <p:cTn id="36" dur="1" fill="hold">
                                          <p:stCondLst>
                                            <p:cond delay="0"/>
                                          </p:stCondLst>
                                        </p:cTn>
                                        <p:tgtEl>
                                          <p:spTgt spid="157"/>
                                        </p:tgtEl>
                                        <p:attrNameLst>
                                          <p:attrName>style.visibility</p:attrName>
                                        </p:attrNameLst>
                                      </p:cBhvr>
                                      <p:to>
                                        <p:strVal val="visible"/>
                                      </p:to>
                                    </p:set>
                                    <p:animEffect transition="in" filter="fade">
                                      <p:cBhvr>
                                        <p:cTn id="37" dur="500"/>
                                        <p:tgtEl>
                                          <p:spTgt spid="157"/>
                                        </p:tgtEl>
                                      </p:cBhvr>
                                    </p:animEffect>
                                  </p:childTnLst>
                                </p:cTn>
                              </p:par>
                              <p:par>
                                <p:cTn id="38" presetID="10" presetClass="entr" presetSubtype="0" fill="hold" nodeType="withEffect">
                                  <p:stCondLst>
                                    <p:cond delay="0"/>
                                  </p:stCondLst>
                                  <p:childTnLst>
                                    <p:set>
                                      <p:cBhvr>
                                        <p:cTn id="39" dur="1" fill="hold">
                                          <p:stCondLst>
                                            <p:cond delay="0"/>
                                          </p:stCondLst>
                                        </p:cTn>
                                        <p:tgtEl>
                                          <p:spTgt spid="181"/>
                                        </p:tgtEl>
                                        <p:attrNameLst>
                                          <p:attrName>style.visibility</p:attrName>
                                        </p:attrNameLst>
                                      </p:cBhvr>
                                      <p:to>
                                        <p:strVal val="visible"/>
                                      </p:to>
                                    </p:set>
                                    <p:animEffect transition="in" filter="fade">
                                      <p:cBhvr>
                                        <p:cTn id="40" dur="500"/>
                                        <p:tgtEl>
                                          <p:spTgt spid="18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fade">
                                      <p:cBhvr>
                                        <p:cTn id="43"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8" grpId="0"/>
      <p:bldP spid="161" grpId="0"/>
      <p:bldP spid="16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Oval 183"/>
          <p:cNvSpPr/>
          <p:nvPr/>
        </p:nvSpPr>
        <p:spPr>
          <a:xfrm>
            <a:off x="3774742" y="814911"/>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4202176" y="2476646"/>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349381" y="2057856"/>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8592" y="565026"/>
            <a:ext cx="8229600" cy="1143000"/>
          </a:xfrm>
        </p:spPr>
        <p:txBody>
          <a:bodyPr/>
          <a:lstStyle/>
          <a:p>
            <a:r>
              <a:rPr lang="en-US" dirty="0" smtClean="0"/>
              <a:t>Leveling:  Step 2</a:t>
            </a:r>
            <a:br>
              <a:rPr lang="en-US" dirty="0" smtClean="0"/>
            </a:br>
            <a:r>
              <a:rPr lang="en-US" sz="4000" dirty="0"/>
              <a:t>Identify primary control marks (PCM)</a:t>
            </a:r>
            <a:br>
              <a:rPr lang="en-US" sz="4000" dirty="0"/>
            </a:br>
            <a:endParaRPr lang="en-US" sz="18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74</a:t>
            </a:fld>
            <a:endParaRPr lang="en-US"/>
          </a:p>
        </p:txBody>
      </p:sp>
      <p:grpSp>
        <p:nvGrpSpPr>
          <p:cNvPr id="10" name="Group 9"/>
          <p:cNvGrpSpPr/>
          <p:nvPr/>
        </p:nvGrpSpPr>
        <p:grpSpPr>
          <a:xfrm>
            <a:off x="2559169" y="2030256"/>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4416133" y="1674028"/>
            <a:ext cx="6053212" cy="369332"/>
          </a:xfrm>
          <a:prstGeom prst="rect">
            <a:avLst/>
          </a:prstGeom>
        </p:spPr>
        <p:txBody>
          <a:bodyPr wrap="square">
            <a:spAutoFit/>
          </a:bodyPr>
          <a:lstStyle/>
          <a:p>
            <a:pPr marL="285750" indent="-285750">
              <a:buFont typeface="Arial" panose="020B0604020202020204" pitchFamily="34" charset="0"/>
              <a:buChar char="•"/>
            </a:pPr>
            <a:r>
              <a:rPr lang="en-US" dirty="0" smtClean="0"/>
              <a:t>No </a:t>
            </a:r>
            <a:r>
              <a:rPr lang="en-US" dirty="0"/>
              <a:t>point over 30 km from a </a:t>
            </a:r>
            <a:r>
              <a:rPr lang="en-US" dirty="0" smtClean="0"/>
              <a:t>PCM</a:t>
            </a:r>
            <a:endParaRPr lang="en-US" dirty="0"/>
          </a:p>
        </p:txBody>
      </p:sp>
      <p:grpSp>
        <p:nvGrpSpPr>
          <p:cNvPr id="8" name="Group 7"/>
          <p:cNvGrpSpPr/>
          <p:nvPr/>
        </p:nvGrpSpPr>
        <p:grpSpPr>
          <a:xfrm>
            <a:off x="3026462" y="2204594"/>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Oval 8"/>
          <p:cNvSpPr/>
          <p:nvPr/>
        </p:nvSpPr>
        <p:spPr>
          <a:xfrm>
            <a:off x="508499" y="-414159"/>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2339878" y="1336578"/>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59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0" end="0"/>
                                            </p:txEl>
                                          </p:spTgt>
                                        </p:tgtEl>
                                      </p:cBhvr>
                                    </p:animEffect>
                                    <p:animScale>
                                      <p:cBhvr>
                                        <p:cTn id="7" dur="250" autoRev="1" fill="hold"/>
                                        <p:tgtEl>
                                          <p:spTgt spid="7">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5" grpId="0" animBg="1"/>
      <p:bldP spid="182" grpId="0" animBg="1"/>
      <p:bldP spid="9" grpId="0" animBg="1"/>
      <p:bldP spid="18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592" y="565026"/>
            <a:ext cx="8229600" cy="1143000"/>
          </a:xfrm>
        </p:spPr>
        <p:txBody>
          <a:bodyPr/>
          <a:lstStyle/>
          <a:p>
            <a:r>
              <a:rPr lang="en-US" dirty="0" smtClean="0"/>
              <a:t>Leveling:  Step 3</a:t>
            </a:r>
            <a:br>
              <a:rPr lang="en-US" dirty="0" smtClean="0"/>
            </a:br>
            <a:r>
              <a:rPr lang="en-US" sz="4000" dirty="0"/>
              <a:t>Initial GNSS on all PCMs</a:t>
            </a:r>
            <a:endParaRPr lang="en-US" sz="18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75</a:t>
            </a:fld>
            <a:endParaRPr lang="en-US"/>
          </a:p>
        </p:txBody>
      </p:sp>
      <p:grpSp>
        <p:nvGrpSpPr>
          <p:cNvPr id="10" name="Group 9"/>
          <p:cNvGrpSpPr/>
          <p:nvPr/>
        </p:nvGrpSpPr>
        <p:grpSpPr>
          <a:xfrm>
            <a:off x="2559169" y="2030256"/>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026462" y="2204594"/>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2" name="Rectangle 181"/>
          <p:cNvSpPr/>
          <p:nvPr/>
        </p:nvSpPr>
        <p:spPr>
          <a:xfrm>
            <a:off x="4099837" y="1693896"/>
            <a:ext cx="7260259" cy="1138773"/>
          </a:xfrm>
          <a:prstGeom prst="rect">
            <a:avLst/>
          </a:prstGeom>
        </p:spPr>
        <p:txBody>
          <a:bodyPr wrap="square">
            <a:spAutoFit/>
          </a:bodyPr>
          <a:lstStyle/>
          <a:p>
            <a:pPr marL="285750" indent="-285750">
              <a:buFont typeface="Arial" panose="020B0604020202020204" pitchFamily="34" charset="0"/>
              <a:buChar char="•"/>
            </a:pPr>
            <a:r>
              <a:rPr lang="en-US" sz="1600" dirty="0"/>
              <a:t>All PCMs, required: within +/- 2 weeks of the start of leveling</a:t>
            </a:r>
          </a:p>
          <a:p>
            <a:pPr marL="285750" indent="-285750">
              <a:buFont typeface="Arial" panose="020B0604020202020204" pitchFamily="34" charset="0"/>
              <a:buChar char="•"/>
            </a:pPr>
            <a:r>
              <a:rPr lang="en-US" sz="1600" dirty="0"/>
              <a:t>Each PCM, required:  2+ occupations within the same GPS month</a:t>
            </a:r>
          </a:p>
          <a:p>
            <a:pPr marL="285750" indent="-285750">
              <a:buFont typeface="Arial" panose="020B0604020202020204" pitchFamily="34" charset="0"/>
              <a:buChar char="•"/>
            </a:pPr>
            <a:r>
              <a:rPr lang="en-US" sz="1600" dirty="0"/>
              <a:t>All PCMs, recommended:  Use the same GPS month</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74610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592" y="565026"/>
            <a:ext cx="8229600" cy="1143000"/>
          </a:xfrm>
        </p:spPr>
        <p:txBody>
          <a:bodyPr/>
          <a:lstStyle/>
          <a:p>
            <a:r>
              <a:rPr lang="en-US" dirty="0" smtClean="0"/>
              <a:t>Leveling:  Step 4</a:t>
            </a:r>
            <a:br>
              <a:rPr lang="en-US" dirty="0" smtClean="0"/>
            </a:br>
            <a:r>
              <a:rPr lang="en-US" sz="4000" dirty="0"/>
              <a:t>Leveling</a:t>
            </a:r>
            <a:endParaRPr lang="en-US" sz="18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76</a:t>
            </a:fld>
            <a:endParaRPr lang="en-US"/>
          </a:p>
        </p:txBody>
      </p:sp>
      <p:grpSp>
        <p:nvGrpSpPr>
          <p:cNvPr id="10" name="Group 9"/>
          <p:cNvGrpSpPr/>
          <p:nvPr/>
        </p:nvGrpSpPr>
        <p:grpSpPr>
          <a:xfrm>
            <a:off x="2559169" y="2030256"/>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2" name="Rectangle 181"/>
          <p:cNvSpPr/>
          <p:nvPr/>
        </p:nvSpPr>
        <p:spPr>
          <a:xfrm>
            <a:off x="4099837" y="1693896"/>
            <a:ext cx="7260259" cy="584775"/>
          </a:xfrm>
          <a:prstGeom prst="rect">
            <a:avLst/>
          </a:prstGeom>
        </p:spPr>
        <p:txBody>
          <a:bodyPr wrap="square">
            <a:spAutoFit/>
          </a:bodyPr>
          <a:lstStyle/>
          <a:p>
            <a:pPr marL="285750" indent="-285750">
              <a:buFont typeface="Arial" panose="020B0604020202020204" pitchFamily="34" charset="0"/>
              <a:buChar char="•"/>
            </a:pPr>
            <a:r>
              <a:rPr lang="en-US" sz="1600" dirty="0"/>
              <a:t>Finished in under 12 months</a:t>
            </a:r>
          </a:p>
          <a:p>
            <a:pPr marL="285750" indent="-285750">
              <a:buFont typeface="Arial" panose="020B0604020202020204" pitchFamily="34" charset="0"/>
              <a:buChar char="•"/>
            </a:pPr>
            <a:r>
              <a:rPr lang="en-US" sz="1600" dirty="0"/>
              <a:t>If greater than 6 months, need a mid-project GNSS set on PCMs</a:t>
            </a:r>
            <a:endParaRPr lang="en-US" dirty="0" smtClean="0"/>
          </a:p>
        </p:txBody>
      </p:sp>
    </p:spTree>
    <p:extLst>
      <p:ext uri="{BB962C8B-B14F-4D97-AF65-F5344CB8AC3E}">
        <p14:creationId xmlns:p14="http://schemas.microsoft.com/office/powerpoint/2010/main" val="5970834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592" y="565026"/>
            <a:ext cx="8229600" cy="1143000"/>
          </a:xfrm>
        </p:spPr>
        <p:txBody>
          <a:bodyPr/>
          <a:lstStyle/>
          <a:p>
            <a:r>
              <a:rPr lang="en-US" dirty="0" smtClean="0"/>
              <a:t>Leveling:  Step 5 (if 6-12 months)</a:t>
            </a:r>
            <a:br>
              <a:rPr lang="en-US" dirty="0" smtClean="0"/>
            </a:br>
            <a:r>
              <a:rPr lang="en-US" sz="4000" dirty="0"/>
              <a:t>Mid-project GNSS on all PCMs</a:t>
            </a:r>
            <a:endParaRPr lang="en-US" sz="18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77</a:t>
            </a:fld>
            <a:endParaRPr lang="en-US"/>
          </a:p>
        </p:txBody>
      </p:sp>
      <p:grpSp>
        <p:nvGrpSpPr>
          <p:cNvPr id="10" name="Group 9"/>
          <p:cNvGrpSpPr/>
          <p:nvPr/>
        </p:nvGrpSpPr>
        <p:grpSpPr>
          <a:xfrm>
            <a:off x="2559169" y="2030256"/>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026462" y="2204594"/>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2" name="Rectangle 181"/>
          <p:cNvSpPr/>
          <p:nvPr/>
        </p:nvSpPr>
        <p:spPr>
          <a:xfrm>
            <a:off x="4099837" y="1693896"/>
            <a:ext cx="7260259" cy="1138773"/>
          </a:xfrm>
          <a:prstGeom prst="rect">
            <a:avLst/>
          </a:prstGeom>
        </p:spPr>
        <p:txBody>
          <a:bodyPr wrap="square">
            <a:spAutoFit/>
          </a:bodyPr>
          <a:lstStyle/>
          <a:p>
            <a:pPr marL="285750" indent="-285750">
              <a:buFont typeface="Arial" panose="020B0604020202020204" pitchFamily="34" charset="0"/>
              <a:buChar char="•"/>
            </a:pPr>
            <a:r>
              <a:rPr lang="en-US" sz="1600" dirty="0"/>
              <a:t>All PCMs, recommended: Near midpoint of project</a:t>
            </a:r>
          </a:p>
          <a:p>
            <a:pPr marL="285750" indent="-285750">
              <a:buFont typeface="Arial" panose="020B0604020202020204" pitchFamily="34" charset="0"/>
              <a:buChar char="•"/>
            </a:pPr>
            <a:r>
              <a:rPr lang="en-US" sz="1600" dirty="0"/>
              <a:t>Each PCM, required:  2+ occupations within the same GPS month</a:t>
            </a:r>
          </a:p>
          <a:p>
            <a:pPr marL="285750" indent="-285750">
              <a:buFont typeface="Arial" panose="020B0604020202020204" pitchFamily="34" charset="0"/>
              <a:buChar char="•"/>
            </a:pPr>
            <a:r>
              <a:rPr lang="en-US" sz="1600" dirty="0"/>
              <a:t>All PCMs, recommended:  Use the same GPS month</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2226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592" y="565026"/>
            <a:ext cx="8229600" cy="1143000"/>
          </a:xfrm>
        </p:spPr>
        <p:txBody>
          <a:bodyPr/>
          <a:lstStyle/>
          <a:p>
            <a:r>
              <a:rPr lang="en-US" dirty="0" smtClean="0"/>
              <a:t>Leveling:  Step 6</a:t>
            </a:r>
            <a:br>
              <a:rPr lang="en-US" dirty="0" smtClean="0"/>
            </a:br>
            <a:r>
              <a:rPr lang="en-US" sz="4000" dirty="0"/>
              <a:t>Final GNSS on all PCMs</a:t>
            </a:r>
            <a:endParaRPr lang="en-US" sz="18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78</a:t>
            </a:fld>
            <a:endParaRPr lang="en-US"/>
          </a:p>
        </p:txBody>
      </p:sp>
      <p:grpSp>
        <p:nvGrpSpPr>
          <p:cNvPr id="10" name="Group 9"/>
          <p:cNvGrpSpPr/>
          <p:nvPr/>
        </p:nvGrpSpPr>
        <p:grpSpPr>
          <a:xfrm>
            <a:off x="2559169" y="2030256"/>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026462" y="2204594"/>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2" name="Rectangle 181"/>
          <p:cNvSpPr/>
          <p:nvPr/>
        </p:nvSpPr>
        <p:spPr>
          <a:xfrm>
            <a:off x="4099837" y="1693896"/>
            <a:ext cx="7260259" cy="1138773"/>
          </a:xfrm>
          <a:prstGeom prst="rect">
            <a:avLst/>
          </a:prstGeom>
        </p:spPr>
        <p:txBody>
          <a:bodyPr wrap="square">
            <a:spAutoFit/>
          </a:bodyPr>
          <a:lstStyle/>
          <a:p>
            <a:pPr marL="285750" indent="-285750">
              <a:buFont typeface="Arial" panose="020B0604020202020204" pitchFamily="34" charset="0"/>
              <a:buChar char="•"/>
            </a:pPr>
            <a:r>
              <a:rPr lang="en-US" sz="1600" dirty="0"/>
              <a:t>All PCMs, required: within +/- 2 weeks of the end of leveling</a:t>
            </a:r>
          </a:p>
          <a:p>
            <a:pPr marL="285750" indent="-285750">
              <a:buFont typeface="Arial" panose="020B0604020202020204" pitchFamily="34" charset="0"/>
              <a:buChar char="•"/>
            </a:pPr>
            <a:r>
              <a:rPr lang="en-US" sz="1600" dirty="0"/>
              <a:t>Each PCM, required:  2+ occupations within the same GPS month</a:t>
            </a:r>
          </a:p>
          <a:p>
            <a:pPr marL="285750" indent="-285750">
              <a:buFont typeface="Arial" panose="020B0604020202020204" pitchFamily="34" charset="0"/>
              <a:buChar char="•"/>
            </a:pPr>
            <a:r>
              <a:rPr lang="en-US" sz="1600" dirty="0"/>
              <a:t>All PCMs, recommended:  Use the same GPS month</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7639754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Processing</a:t>
            </a:r>
            <a:endParaRPr lang="en-US" dirty="0"/>
          </a:p>
        </p:txBody>
      </p:sp>
      <p:sp>
        <p:nvSpPr>
          <p:cNvPr id="3" name="Content Placeholder 2"/>
          <p:cNvSpPr>
            <a:spLocks noGrp="1"/>
          </p:cNvSpPr>
          <p:nvPr>
            <p:ph idx="1"/>
          </p:nvPr>
        </p:nvSpPr>
        <p:spPr/>
        <p:txBody>
          <a:bodyPr/>
          <a:lstStyle/>
          <a:p>
            <a:r>
              <a:rPr lang="en-US" dirty="0" smtClean="0"/>
              <a:t>All GNSS data processed into GPS months, as per normal processing</a:t>
            </a:r>
          </a:p>
          <a:p>
            <a:r>
              <a:rPr lang="en-US" dirty="0" smtClean="0"/>
              <a:t>These are then adjusted to a mean epoch of the entire leveling survey to yield “representative” orthometric heights that serve as control over the entire leveling project</a:t>
            </a:r>
          </a:p>
          <a:p>
            <a:r>
              <a:rPr lang="en-US" dirty="0" smtClean="0"/>
              <a:t>Stochastic but no time dependency</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79</a:t>
            </a:fld>
            <a:endParaRPr lang="en-US"/>
          </a:p>
        </p:txBody>
      </p:sp>
    </p:spTree>
    <p:extLst>
      <p:ext uri="{BB962C8B-B14F-4D97-AF65-F5344CB8AC3E}">
        <p14:creationId xmlns:p14="http://schemas.microsoft.com/office/powerpoint/2010/main" val="417450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August 6, 2019</a:t>
            </a:r>
            <a:endParaRPr lang="en-US"/>
          </a:p>
        </p:txBody>
      </p:sp>
      <p:sp>
        <p:nvSpPr>
          <p:cNvPr id="3" name="Footer Placeholder 2"/>
          <p:cNvSpPr>
            <a:spLocks noGrp="1"/>
          </p:cNvSpPr>
          <p:nvPr>
            <p:ph type="ftr" sz="quarter" idx="11"/>
          </p:nvPr>
        </p:nvSpPr>
        <p:spPr/>
        <p:txBody>
          <a:bodyPr/>
          <a:lstStyle/>
          <a:p>
            <a:pPr>
              <a:defRPr/>
            </a:pPr>
            <a:r>
              <a:rPr lang="en-US" smtClean="0"/>
              <a:t>SaGES 2019</a:t>
            </a:r>
            <a:endParaRPr lang="en-US" dirty="0"/>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8</a:t>
            </a:fld>
            <a:endParaRPr lang="en-US" dirty="0"/>
          </a:p>
        </p:txBody>
      </p:sp>
      <p:pic>
        <p:nvPicPr>
          <p:cNvPr id="5" name="Picture 4"/>
          <p:cNvPicPr>
            <a:picLocks noChangeAspect="1"/>
          </p:cNvPicPr>
          <p:nvPr/>
        </p:nvPicPr>
        <p:blipFill>
          <a:blip r:embed="rId3"/>
          <a:stretch>
            <a:fillRect/>
          </a:stretch>
        </p:blipFill>
        <p:spPr>
          <a:xfrm>
            <a:off x="858981" y="1660912"/>
            <a:ext cx="2743200" cy="3642611"/>
          </a:xfrm>
          <a:prstGeom prst="rect">
            <a:avLst/>
          </a:prstGeom>
        </p:spPr>
      </p:pic>
      <p:sp>
        <p:nvSpPr>
          <p:cNvPr id="8" name="Title 9"/>
          <p:cNvSpPr txBox="1">
            <a:spLocks/>
          </p:cNvSpPr>
          <p:nvPr/>
        </p:nvSpPr>
        <p:spPr>
          <a:xfrm>
            <a:off x="1949450" y="425450"/>
            <a:ext cx="8261350" cy="11747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t>Modernizing the NSRS</a:t>
            </a:r>
          </a:p>
          <a:p>
            <a:r>
              <a:rPr lang="en-US" altLang="en-US" sz="2400" dirty="0"/>
              <a:t>The “blueprint” documents:  Your best source for information</a:t>
            </a:r>
          </a:p>
        </p:txBody>
      </p:sp>
      <p:sp>
        <p:nvSpPr>
          <p:cNvPr id="9" name="TextBox 8"/>
          <p:cNvSpPr txBox="1"/>
          <p:nvPr/>
        </p:nvSpPr>
        <p:spPr>
          <a:xfrm>
            <a:off x="1046932" y="5303523"/>
            <a:ext cx="2276650" cy="1138773"/>
          </a:xfrm>
          <a:prstGeom prst="rect">
            <a:avLst/>
          </a:prstGeom>
          <a:noFill/>
        </p:spPr>
        <p:txBody>
          <a:bodyPr wrap="none" rtlCol="0">
            <a:spAutoFit/>
          </a:bodyPr>
          <a:lstStyle/>
          <a:p>
            <a:pPr algn="ctr"/>
            <a:r>
              <a:rPr lang="en-US" b="1" dirty="0" smtClean="0"/>
              <a:t>Geometric</a:t>
            </a:r>
            <a:r>
              <a:rPr lang="en-US" dirty="0" smtClean="0"/>
              <a:t>:</a:t>
            </a:r>
          </a:p>
          <a:p>
            <a:pPr algn="ctr"/>
            <a:r>
              <a:rPr lang="en-US" dirty="0" smtClean="0"/>
              <a:t>Sep 2017</a:t>
            </a:r>
          </a:p>
          <a:p>
            <a:pPr algn="ctr"/>
            <a:r>
              <a:rPr lang="en-US" b="1" i="1" dirty="0" smtClean="0"/>
              <a:t>NOAA TR NOS NGS </a:t>
            </a:r>
            <a:r>
              <a:rPr lang="en-US" b="1" i="1" dirty="0" smtClean="0">
                <a:solidFill>
                  <a:srgbClr val="FF0000"/>
                </a:solidFill>
              </a:rPr>
              <a:t>62</a:t>
            </a:r>
          </a:p>
          <a:p>
            <a:pPr algn="ctr"/>
            <a:r>
              <a:rPr lang="en-US" sz="1400" dirty="0" smtClean="0"/>
              <a:t>32 pages</a:t>
            </a:r>
          </a:p>
        </p:txBody>
      </p:sp>
      <p:sp>
        <p:nvSpPr>
          <p:cNvPr id="10" name="TextBox 9"/>
          <p:cNvSpPr txBox="1"/>
          <p:nvPr/>
        </p:nvSpPr>
        <p:spPr>
          <a:xfrm>
            <a:off x="4941800" y="5303522"/>
            <a:ext cx="2276650" cy="1138773"/>
          </a:xfrm>
          <a:prstGeom prst="rect">
            <a:avLst/>
          </a:prstGeom>
          <a:noFill/>
        </p:spPr>
        <p:txBody>
          <a:bodyPr wrap="none" rtlCol="0">
            <a:spAutoFit/>
          </a:bodyPr>
          <a:lstStyle/>
          <a:p>
            <a:pPr algn="ctr"/>
            <a:r>
              <a:rPr lang="en-US" b="1" dirty="0" smtClean="0"/>
              <a:t>Geopotential</a:t>
            </a:r>
            <a:r>
              <a:rPr lang="en-US" dirty="0" smtClean="0"/>
              <a:t>:</a:t>
            </a:r>
          </a:p>
          <a:p>
            <a:pPr algn="ctr"/>
            <a:r>
              <a:rPr lang="en-US" dirty="0" smtClean="0"/>
              <a:t>Nov 2017</a:t>
            </a:r>
          </a:p>
          <a:p>
            <a:pPr algn="ctr"/>
            <a:r>
              <a:rPr lang="en-US" b="1" i="1" dirty="0"/>
              <a:t>NOAA TR NOS NGS </a:t>
            </a:r>
            <a:r>
              <a:rPr lang="en-US" b="1" i="1" dirty="0" smtClean="0">
                <a:solidFill>
                  <a:srgbClr val="FF0000"/>
                </a:solidFill>
              </a:rPr>
              <a:t>64</a:t>
            </a:r>
          </a:p>
          <a:p>
            <a:pPr algn="ctr"/>
            <a:r>
              <a:rPr lang="en-US" sz="1400" dirty="0" smtClean="0"/>
              <a:t>41 pages</a:t>
            </a:r>
            <a:endParaRPr lang="en-US" sz="1400" dirty="0"/>
          </a:p>
        </p:txBody>
      </p:sp>
      <p:sp>
        <p:nvSpPr>
          <p:cNvPr id="11" name="TextBox 10"/>
          <p:cNvSpPr txBox="1"/>
          <p:nvPr/>
        </p:nvSpPr>
        <p:spPr>
          <a:xfrm>
            <a:off x="7986304" y="5303522"/>
            <a:ext cx="3953155" cy="1138773"/>
          </a:xfrm>
          <a:prstGeom prst="rect">
            <a:avLst/>
          </a:prstGeom>
          <a:noFill/>
        </p:spPr>
        <p:txBody>
          <a:bodyPr wrap="square" rtlCol="0">
            <a:spAutoFit/>
          </a:bodyPr>
          <a:lstStyle/>
          <a:p>
            <a:pPr algn="ctr"/>
            <a:r>
              <a:rPr lang="en-US" b="1" dirty="0" smtClean="0"/>
              <a:t>Working in the modernized NSRS:</a:t>
            </a:r>
          </a:p>
          <a:p>
            <a:pPr algn="ctr"/>
            <a:r>
              <a:rPr lang="en-US" dirty="0" smtClean="0"/>
              <a:t>April 2019</a:t>
            </a:r>
          </a:p>
          <a:p>
            <a:pPr algn="ctr"/>
            <a:r>
              <a:rPr lang="en-US" b="1" i="1" dirty="0"/>
              <a:t>NOAA TR NOS NGS </a:t>
            </a:r>
            <a:r>
              <a:rPr lang="en-US" b="1" i="1" dirty="0" smtClean="0">
                <a:solidFill>
                  <a:srgbClr val="FF0000"/>
                </a:solidFill>
              </a:rPr>
              <a:t>67</a:t>
            </a:r>
          </a:p>
          <a:p>
            <a:pPr algn="ctr"/>
            <a:r>
              <a:rPr lang="en-US" sz="1400" dirty="0" smtClean="0"/>
              <a:t>77 pages</a:t>
            </a:r>
            <a:endParaRPr lang="en-US" sz="14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575" y="1660913"/>
            <a:ext cx="2754590" cy="3642611"/>
          </a:xfrm>
          <a:prstGeom prst="rect">
            <a:avLst/>
          </a:prstGeom>
        </p:spPr>
      </p:pic>
      <p:pic>
        <p:nvPicPr>
          <p:cNvPr id="7" name="Picture 6"/>
          <p:cNvPicPr>
            <a:picLocks noChangeAspect="1"/>
          </p:cNvPicPr>
          <p:nvPr/>
        </p:nvPicPr>
        <p:blipFill>
          <a:blip r:embed="rId5"/>
          <a:stretch>
            <a:fillRect/>
          </a:stretch>
        </p:blipFill>
        <p:spPr>
          <a:xfrm>
            <a:off x="8583559" y="1680369"/>
            <a:ext cx="2758647" cy="3642611"/>
          </a:xfrm>
          <a:prstGeom prst="rect">
            <a:avLst/>
          </a:prstGeom>
        </p:spPr>
      </p:pic>
    </p:spTree>
    <p:extLst>
      <p:ext uri="{BB962C8B-B14F-4D97-AF65-F5344CB8AC3E}">
        <p14:creationId xmlns:p14="http://schemas.microsoft.com/office/powerpoint/2010/main" val="6088474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Processing</a:t>
            </a:r>
            <a:endParaRPr lang="en-US" dirty="0"/>
          </a:p>
        </p:txBody>
      </p:sp>
      <p:sp>
        <p:nvSpPr>
          <p:cNvPr id="3" name="Content Placeholder 2"/>
          <p:cNvSpPr>
            <a:spLocks noGrp="1"/>
          </p:cNvSpPr>
          <p:nvPr>
            <p:ph idx="1"/>
          </p:nvPr>
        </p:nvSpPr>
        <p:spPr/>
        <p:txBody>
          <a:bodyPr/>
          <a:lstStyle/>
          <a:p>
            <a:r>
              <a:rPr lang="en-US" dirty="0" smtClean="0"/>
              <a:t>The pre-computed GNSS-based orthometric heights are held as stochastic constraints in the adjustment of leveling data</a:t>
            </a:r>
          </a:p>
          <a:p>
            <a:r>
              <a:rPr lang="en-US" dirty="0" smtClean="0"/>
              <a:t>Use math model from NOAA TM NOS NGS 74</a:t>
            </a:r>
          </a:p>
          <a:p>
            <a:r>
              <a:rPr lang="en-US" dirty="0" smtClean="0"/>
              <a:t>Separates out errors in GNSS from Leveling:</a:t>
            </a:r>
          </a:p>
          <a:p>
            <a:pPr lvl="1"/>
            <a:r>
              <a:rPr lang="en-US" i="1" u="sng" dirty="0" smtClean="0"/>
              <a:t>Absolute</a:t>
            </a:r>
            <a:r>
              <a:rPr lang="en-US" dirty="0" smtClean="0"/>
              <a:t> heights will have standard deviations that are “at GNSS accuracy levels”</a:t>
            </a:r>
          </a:p>
          <a:p>
            <a:pPr lvl="1"/>
            <a:r>
              <a:rPr lang="en-US" i="1" u="sng" dirty="0" smtClean="0"/>
              <a:t>Differential</a:t>
            </a:r>
            <a:r>
              <a:rPr lang="en-US" dirty="0" smtClean="0"/>
              <a:t> heights will have standard deviations that are “at leveling accuracy levels”</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80</a:t>
            </a:fld>
            <a:endParaRPr lang="en-US"/>
          </a:p>
        </p:txBody>
      </p:sp>
    </p:spTree>
    <p:extLst>
      <p:ext uri="{BB962C8B-B14F-4D97-AF65-F5344CB8AC3E}">
        <p14:creationId xmlns:p14="http://schemas.microsoft.com/office/powerpoint/2010/main" val="364461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Absolute errors</a:t>
            </a:r>
            <a:endParaRPr lang="en-US" dirty="0"/>
          </a:p>
        </p:txBody>
      </p:sp>
      <p:sp>
        <p:nvSpPr>
          <p:cNvPr id="3" name="Content Placeholder 2"/>
          <p:cNvSpPr>
            <a:spLocks noGrp="1"/>
          </p:cNvSpPr>
          <p:nvPr>
            <p:ph idx="1"/>
          </p:nvPr>
        </p:nvSpPr>
        <p:spPr/>
        <p:txBody>
          <a:bodyPr/>
          <a:lstStyle/>
          <a:p>
            <a:r>
              <a:rPr lang="en-US" dirty="0" smtClean="0"/>
              <a:t>Consider this quote from a concerned user:</a:t>
            </a:r>
          </a:p>
          <a:p>
            <a:pPr lvl="1"/>
            <a:r>
              <a:rPr lang="en-US" dirty="0" smtClean="0"/>
              <a:t>“In the old NSRS, I could pull the datasheet for a point in California and see that NGS trusted the NAVD 88 height to 1 millimeter.  Now, you’re telling me to use RTN to establish orthometric heights in the same area, and I’m getting heights with 4 cm standard deviations!  Why are your heights less accurate today than in the past?”</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81</a:t>
            </a:fld>
            <a:endParaRPr lang="en-US"/>
          </a:p>
        </p:txBody>
      </p:sp>
    </p:spTree>
    <p:extLst>
      <p:ext uri="{BB962C8B-B14F-4D97-AF65-F5344CB8AC3E}">
        <p14:creationId xmlns:p14="http://schemas.microsoft.com/office/powerpoint/2010/main" val="284810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857" y="2452711"/>
            <a:ext cx="9688286" cy="1143000"/>
          </a:xfrm>
        </p:spPr>
        <p:txBody>
          <a:bodyPr/>
          <a:lstStyle/>
          <a:p>
            <a:r>
              <a:rPr lang="en-US" sz="3600" dirty="0"/>
              <a:t>New Way for </a:t>
            </a:r>
            <a:r>
              <a:rPr lang="en-US" sz="3600" i="1" dirty="0"/>
              <a:t>NGS</a:t>
            </a:r>
            <a:r>
              <a:rPr lang="en-US" sz="3600" dirty="0"/>
              <a:t> to Process and store GNSS Data:  </a:t>
            </a:r>
            <a:br>
              <a:rPr lang="en-US" sz="3600" dirty="0"/>
            </a:br>
            <a:r>
              <a:rPr lang="en-US" sz="3600" dirty="0"/>
              <a:t/>
            </a:r>
            <a:br>
              <a:rPr lang="en-US" sz="3600" dirty="0"/>
            </a:br>
            <a:r>
              <a:rPr lang="en-US" sz="3600" b="1" i="1" u="sng" dirty="0"/>
              <a:t>Final Discrete</a:t>
            </a:r>
            <a:r>
              <a:rPr lang="en-US" sz="3600" b="1" i="1" dirty="0"/>
              <a:t> </a:t>
            </a:r>
            <a:r>
              <a:rPr lang="en-US" sz="3600" dirty="0" smtClean="0"/>
              <a:t>Coordinates (</a:t>
            </a:r>
            <a:r>
              <a:rPr lang="en-US" sz="3600" i="1" dirty="0" smtClean="0"/>
              <a:t>FDCs</a:t>
            </a:r>
            <a:r>
              <a:rPr lang="en-US" sz="3600" dirty="0" smtClean="0"/>
              <a:t>)</a:t>
            </a:r>
            <a:endParaRPr lang="en-US" sz="36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82</a:t>
            </a:fld>
            <a:endParaRPr lang="en-US"/>
          </a:p>
        </p:txBody>
      </p:sp>
    </p:spTree>
    <p:extLst>
      <p:ext uri="{BB962C8B-B14F-4D97-AF65-F5344CB8AC3E}">
        <p14:creationId xmlns:p14="http://schemas.microsoft.com/office/powerpoint/2010/main" val="18058979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Monthly workflow…</a:t>
            </a:r>
            <a:endParaRPr lang="en-US" dirty="0"/>
          </a:p>
        </p:txBody>
      </p:sp>
      <p:sp>
        <p:nvSpPr>
          <p:cNvPr id="3" name="Content Placeholder 2"/>
          <p:cNvSpPr>
            <a:spLocks noGrp="1"/>
          </p:cNvSpPr>
          <p:nvPr>
            <p:ph idx="1"/>
          </p:nvPr>
        </p:nvSpPr>
        <p:spPr/>
        <p:txBody>
          <a:bodyPr/>
          <a:lstStyle/>
          <a:p>
            <a:r>
              <a:rPr lang="en-US" sz="2800" dirty="0"/>
              <a:t>Every </a:t>
            </a:r>
            <a:r>
              <a:rPr lang="en-US" sz="2800" b="1" u="sng" dirty="0"/>
              <a:t>GPS month </a:t>
            </a:r>
            <a:r>
              <a:rPr lang="en-US" sz="2800" dirty="0"/>
              <a:t>(say the first Monday of that GPS month), NGS will “process the GPS month of 12-16 weeks ago” by doing the following:</a:t>
            </a:r>
          </a:p>
          <a:p>
            <a:pPr lvl="1"/>
            <a:r>
              <a:rPr lang="en-US" sz="2400" dirty="0"/>
              <a:t>Ensure that the “final” IGS orbits for the GPS month that spans 12-16 weeks prior are available</a:t>
            </a:r>
          </a:p>
          <a:p>
            <a:pPr lvl="2"/>
            <a:r>
              <a:rPr lang="en-US" sz="2000" dirty="0"/>
              <a:t>If not, hold off on this until they are</a:t>
            </a:r>
          </a:p>
          <a:p>
            <a:pPr lvl="1"/>
            <a:r>
              <a:rPr lang="en-US" sz="2400" dirty="0"/>
              <a:t>Create an in-house project named for that prior GPS month</a:t>
            </a:r>
          </a:p>
          <a:p>
            <a:pPr lvl="1"/>
            <a:r>
              <a:rPr lang="en-US" sz="2400" dirty="0"/>
              <a:t>Farm all data (collected during that GPS month) from all projects submitted to NGS, and put them all into the in-house project</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83</a:t>
            </a:fld>
            <a:endParaRPr lang="en-US"/>
          </a:p>
        </p:txBody>
      </p:sp>
    </p:spTree>
    <p:extLst>
      <p:ext uri="{BB962C8B-B14F-4D97-AF65-F5344CB8AC3E}">
        <p14:creationId xmlns:p14="http://schemas.microsoft.com/office/powerpoint/2010/main" val="251455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Elbow Connector 67"/>
          <p:cNvCxnSpPr>
            <a:stCxn id="47" idx="3"/>
            <a:endCxn id="23" idx="1"/>
          </p:cNvCxnSpPr>
          <p:nvPr/>
        </p:nvCxnSpPr>
        <p:spPr>
          <a:xfrm flipV="1">
            <a:off x="5972985" y="2790839"/>
            <a:ext cx="473210" cy="2863155"/>
          </a:xfrm>
          <a:prstGeom prst="bentConnector2">
            <a:avLst/>
          </a:prstGeom>
          <a:ln w="508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Processing by GPS Month…</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84</a:t>
            </a:fld>
            <a:endParaRPr lang="en-US"/>
          </a:p>
        </p:txBody>
      </p:sp>
      <p:sp>
        <p:nvSpPr>
          <p:cNvPr id="7" name="Rectangle 6"/>
          <p:cNvSpPr/>
          <p:nvPr/>
        </p:nvSpPr>
        <p:spPr>
          <a:xfrm>
            <a:off x="1981201" y="1417640"/>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587</a:t>
            </a:r>
          </a:p>
        </p:txBody>
      </p:sp>
      <p:sp>
        <p:nvSpPr>
          <p:cNvPr id="8" name="Rectangle 7"/>
          <p:cNvSpPr/>
          <p:nvPr/>
        </p:nvSpPr>
        <p:spPr>
          <a:xfrm>
            <a:off x="2973422" y="1417639"/>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588</a:t>
            </a:r>
          </a:p>
        </p:txBody>
      </p:sp>
      <p:sp>
        <p:nvSpPr>
          <p:cNvPr id="9" name="Rectangle 8"/>
          <p:cNvSpPr/>
          <p:nvPr/>
        </p:nvSpPr>
        <p:spPr>
          <a:xfrm>
            <a:off x="3965643" y="1417638"/>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589</a:t>
            </a:r>
          </a:p>
        </p:txBody>
      </p:sp>
      <p:sp>
        <p:nvSpPr>
          <p:cNvPr id="10" name="Rectangle 9"/>
          <p:cNvSpPr/>
          <p:nvPr/>
        </p:nvSpPr>
        <p:spPr>
          <a:xfrm>
            <a:off x="4957864" y="1417637"/>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590</a:t>
            </a:r>
          </a:p>
        </p:txBody>
      </p:sp>
      <p:sp>
        <p:nvSpPr>
          <p:cNvPr id="16" name="Rectangle 15"/>
          <p:cNvSpPr/>
          <p:nvPr/>
        </p:nvSpPr>
        <p:spPr>
          <a:xfrm>
            <a:off x="5950085" y="1417639"/>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591</a:t>
            </a:r>
          </a:p>
        </p:txBody>
      </p:sp>
      <p:sp>
        <p:nvSpPr>
          <p:cNvPr id="17" name="Rectangle 16"/>
          <p:cNvSpPr/>
          <p:nvPr/>
        </p:nvSpPr>
        <p:spPr>
          <a:xfrm>
            <a:off x="6942306" y="1417638"/>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592</a:t>
            </a:r>
          </a:p>
        </p:txBody>
      </p:sp>
      <p:sp>
        <p:nvSpPr>
          <p:cNvPr id="18" name="Rectangle 17"/>
          <p:cNvSpPr/>
          <p:nvPr/>
        </p:nvSpPr>
        <p:spPr>
          <a:xfrm>
            <a:off x="7934527" y="1417637"/>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593</a:t>
            </a:r>
          </a:p>
        </p:txBody>
      </p:sp>
      <p:sp>
        <p:nvSpPr>
          <p:cNvPr id="19" name="Rectangle 18"/>
          <p:cNvSpPr/>
          <p:nvPr/>
        </p:nvSpPr>
        <p:spPr>
          <a:xfrm>
            <a:off x="8926748" y="1417636"/>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594</a:t>
            </a:r>
          </a:p>
        </p:txBody>
      </p:sp>
      <p:sp>
        <p:nvSpPr>
          <p:cNvPr id="20" name="Left Brace 19"/>
          <p:cNvSpPr/>
          <p:nvPr/>
        </p:nvSpPr>
        <p:spPr>
          <a:xfrm rot="16200000">
            <a:off x="2242426" y="2059839"/>
            <a:ext cx="469773" cy="992222"/>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Left Brace 22"/>
          <p:cNvSpPr/>
          <p:nvPr/>
        </p:nvSpPr>
        <p:spPr>
          <a:xfrm rot="16200000">
            <a:off x="6211309" y="2059840"/>
            <a:ext cx="469773" cy="992222"/>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3112724" y="3037058"/>
            <a:ext cx="3021981" cy="584775"/>
          </a:xfrm>
          <a:prstGeom prst="rect">
            <a:avLst/>
          </a:prstGeom>
          <a:noFill/>
        </p:spPr>
        <p:txBody>
          <a:bodyPr wrap="none" rtlCol="0">
            <a:spAutoFit/>
          </a:bodyPr>
          <a:lstStyle/>
          <a:p>
            <a:r>
              <a:rPr lang="en-US" sz="1600" dirty="0"/>
              <a:t>All GNSS data collected in this </a:t>
            </a:r>
          </a:p>
          <a:p>
            <a:r>
              <a:rPr lang="en-US" sz="1600" dirty="0"/>
              <a:t>GPS month…</a:t>
            </a:r>
          </a:p>
        </p:txBody>
      </p:sp>
      <p:cxnSp>
        <p:nvCxnSpPr>
          <p:cNvPr id="31" name="Elbow Connector 30"/>
          <p:cNvCxnSpPr>
            <a:stCxn id="36" idx="3"/>
            <a:endCxn id="23" idx="1"/>
          </p:cNvCxnSpPr>
          <p:nvPr/>
        </p:nvCxnSpPr>
        <p:spPr>
          <a:xfrm flipV="1">
            <a:off x="6198139" y="2790839"/>
            <a:ext cx="248057" cy="1177393"/>
          </a:xfrm>
          <a:prstGeom prst="bentConnector2">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581276" y="3798954"/>
            <a:ext cx="3616862" cy="338554"/>
          </a:xfrm>
          <a:prstGeom prst="rect">
            <a:avLst/>
          </a:prstGeom>
          <a:noFill/>
        </p:spPr>
        <p:txBody>
          <a:bodyPr wrap="square" rtlCol="0">
            <a:spAutoFit/>
          </a:bodyPr>
          <a:lstStyle/>
          <a:p>
            <a:r>
              <a:rPr lang="en-US" sz="1600" dirty="0"/>
              <a:t>…are processed in this GPS month…</a:t>
            </a:r>
          </a:p>
        </p:txBody>
      </p:sp>
      <p:sp>
        <p:nvSpPr>
          <p:cNvPr id="41" name="TextBox 40"/>
          <p:cNvSpPr txBox="1"/>
          <p:nvPr/>
        </p:nvSpPr>
        <p:spPr>
          <a:xfrm>
            <a:off x="3112724" y="4421461"/>
            <a:ext cx="2392727" cy="830997"/>
          </a:xfrm>
          <a:prstGeom prst="rect">
            <a:avLst/>
          </a:prstGeom>
          <a:noFill/>
        </p:spPr>
        <p:txBody>
          <a:bodyPr wrap="square" rtlCol="0">
            <a:spAutoFit/>
          </a:bodyPr>
          <a:lstStyle/>
          <a:p>
            <a:r>
              <a:rPr lang="en-US" sz="1600" dirty="0"/>
              <a:t>…to create Final Discrete coordinates for </a:t>
            </a:r>
          </a:p>
          <a:p>
            <a:r>
              <a:rPr lang="en-US" sz="1600" dirty="0"/>
              <a:t>this GPS month….</a:t>
            </a:r>
          </a:p>
        </p:txBody>
      </p:sp>
      <p:cxnSp>
        <p:nvCxnSpPr>
          <p:cNvPr id="42" name="Elbow Connector 41"/>
          <p:cNvCxnSpPr>
            <a:stCxn id="41" idx="1"/>
            <a:endCxn id="20" idx="1"/>
          </p:cNvCxnSpPr>
          <p:nvPr/>
        </p:nvCxnSpPr>
        <p:spPr>
          <a:xfrm rot="10800000">
            <a:off x="2477314" y="2790837"/>
            <a:ext cx="635411" cy="2046122"/>
          </a:xfrm>
          <a:prstGeom prst="bentConnector2">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29" idx="1"/>
            <a:endCxn id="20" idx="1"/>
          </p:cNvCxnSpPr>
          <p:nvPr/>
        </p:nvCxnSpPr>
        <p:spPr>
          <a:xfrm rot="10800000">
            <a:off x="2477314" y="2790837"/>
            <a:ext cx="635411" cy="538608"/>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477311" y="5361606"/>
            <a:ext cx="3495675" cy="584775"/>
          </a:xfrm>
          <a:prstGeom prst="rect">
            <a:avLst/>
          </a:prstGeom>
          <a:noFill/>
        </p:spPr>
        <p:txBody>
          <a:bodyPr wrap="square" rtlCol="0">
            <a:spAutoFit/>
          </a:bodyPr>
          <a:lstStyle/>
          <a:p>
            <a:r>
              <a:rPr lang="en-US" sz="1600" dirty="0"/>
              <a:t>…which are loaded into the </a:t>
            </a:r>
          </a:p>
          <a:p>
            <a:r>
              <a:rPr lang="en-US" sz="1600" dirty="0"/>
              <a:t>NSRS database in this GPS month.</a:t>
            </a:r>
          </a:p>
        </p:txBody>
      </p:sp>
    </p:spTree>
    <p:extLst>
      <p:ext uri="{BB962C8B-B14F-4D97-AF65-F5344CB8AC3E}">
        <p14:creationId xmlns:p14="http://schemas.microsoft.com/office/powerpoint/2010/main" val="184626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9" grpId="0"/>
      <p:bldP spid="36" grpId="0"/>
      <p:bldP spid="41" grpId="0"/>
      <p:bldP spid="4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Elbow Connector 67"/>
          <p:cNvCxnSpPr>
            <a:stCxn id="47" idx="3"/>
            <a:endCxn id="23" idx="1"/>
          </p:cNvCxnSpPr>
          <p:nvPr/>
        </p:nvCxnSpPr>
        <p:spPr>
          <a:xfrm flipV="1">
            <a:off x="6965205" y="2812260"/>
            <a:ext cx="473210" cy="2863155"/>
          </a:xfrm>
          <a:prstGeom prst="bentConnector2">
            <a:avLst/>
          </a:prstGeom>
          <a:ln w="508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Processing by GPS Month…</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85</a:t>
            </a:fld>
            <a:endParaRPr lang="en-US"/>
          </a:p>
        </p:txBody>
      </p:sp>
      <p:sp>
        <p:nvSpPr>
          <p:cNvPr id="7" name="Rectangle 6"/>
          <p:cNvSpPr/>
          <p:nvPr/>
        </p:nvSpPr>
        <p:spPr>
          <a:xfrm>
            <a:off x="1981201" y="1417640"/>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587</a:t>
            </a:r>
          </a:p>
        </p:txBody>
      </p:sp>
      <p:sp>
        <p:nvSpPr>
          <p:cNvPr id="8" name="Rectangle 7"/>
          <p:cNvSpPr/>
          <p:nvPr/>
        </p:nvSpPr>
        <p:spPr>
          <a:xfrm>
            <a:off x="2973422" y="1417639"/>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588</a:t>
            </a:r>
          </a:p>
        </p:txBody>
      </p:sp>
      <p:sp>
        <p:nvSpPr>
          <p:cNvPr id="9" name="Rectangle 8"/>
          <p:cNvSpPr/>
          <p:nvPr/>
        </p:nvSpPr>
        <p:spPr>
          <a:xfrm>
            <a:off x="3965643" y="1417638"/>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589</a:t>
            </a:r>
          </a:p>
        </p:txBody>
      </p:sp>
      <p:sp>
        <p:nvSpPr>
          <p:cNvPr id="10" name="Rectangle 9"/>
          <p:cNvSpPr/>
          <p:nvPr/>
        </p:nvSpPr>
        <p:spPr>
          <a:xfrm>
            <a:off x="4957864" y="1417637"/>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590</a:t>
            </a:r>
          </a:p>
        </p:txBody>
      </p:sp>
      <p:sp>
        <p:nvSpPr>
          <p:cNvPr id="16" name="Rectangle 15"/>
          <p:cNvSpPr/>
          <p:nvPr/>
        </p:nvSpPr>
        <p:spPr>
          <a:xfrm>
            <a:off x="5950085" y="1417639"/>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591</a:t>
            </a:r>
          </a:p>
        </p:txBody>
      </p:sp>
      <p:sp>
        <p:nvSpPr>
          <p:cNvPr id="17" name="Rectangle 16"/>
          <p:cNvSpPr/>
          <p:nvPr/>
        </p:nvSpPr>
        <p:spPr>
          <a:xfrm>
            <a:off x="6942306" y="1417638"/>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592</a:t>
            </a:r>
          </a:p>
        </p:txBody>
      </p:sp>
      <p:sp>
        <p:nvSpPr>
          <p:cNvPr id="18" name="Rectangle 17"/>
          <p:cNvSpPr/>
          <p:nvPr/>
        </p:nvSpPr>
        <p:spPr>
          <a:xfrm>
            <a:off x="7934527" y="1417637"/>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593</a:t>
            </a:r>
          </a:p>
        </p:txBody>
      </p:sp>
      <p:sp>
        <p:nvSpPr>
          <p:cNvPr id="19" name="Rectangle 18"/>
          <p:cNvSpPr/>
          <p:nvPr/>
        </p:nvSpPr>
        <p:spPr>
          <a:xfrm>
            <a:off x="8926748" y="1417636"/>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594</a:t>
            </a:r>
          </a:p>
        </p:txBody>
      </p:sp>
      <p:sp>
        <p:nvSpPr>
          <p:cNvPr id="20" name="Left Brace 19"/>
          <p:cNvSpPr/>
          <p:nvPr/>
        </p:nvSpPr>
        <p:spPr>
          <a:xfrm rot="16200000">
            <a:off x="3234646" y="2081260"/>
            <a:ext cx="469773" cy="992222"/>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Left Brace 22"/>
          <p:cNvSpPr/>
          <p:nvPr/>
        </p:nvSpPr>
        <p:spPr>
          <a:xfrm rot="16200000">
            <a:off x="7203529" y="2081261"/>
            <a:ext cx="469773" cy="992222"/>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4104944" y="3058479"/>
            <a:ext cx="3021981" cy="584775"/>
          </a:xfrm>
          <a:prstGeom prst="rect">
            <a:avLst/>
          </a:prstGeom>
          <a:noFill/>
        </p:spPr>
        <p:txBody>
          <a:bodyPr wrap="none" rtlCol="0">
            <a:spAutoFit/>
          </a:bodyPr>
          <a:lstStyle/>
          <a:p>
            <a:r>
              <a:rPr lang="en-US" sz="1600" dirty="0"/>
              <a:t>All GNSS data collected in this </a:t>
            </a:r>
          </a:p>
          <a:p>
            <a:r>
              <a:rPr lang="en-US" sz="1600" dirty="0"/>
              <a:t>GPS month…</a:t>
            </a:r>
          </a:p>
        </p:txBody>
      </p:sp>
      <p:cxnSp>
        <p:nvCxnSpPr>
          <p:cNvPr id="31" name="Elbow Connector 30"/>
          <p:cNvCxnSpPr>
            <a:stCxn id="36" idx="3"/>
            <a:endCxn id="23" idx="1"/>
          </p:cNvCxnSpPr>
          <p:nvPr/>
        </p:nvCxnSpPr>
        <p:spPr>
          <a:xfrm flipV="1">
            <a:off x="7190359" y="2812260"/>
            <a:ext cx="248057" cy="1177393"/>
          </a:xfrm>
          <a:prstGeom prst="bentConnector2">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573496" y="3820375"/>
            <a:ext cx="3616862" cy="338554"/>
          </a:xfrm>
          <a:prstGeom prst="rect">
            <a:avLst/>
          </a:prstGeom>
          <a:noFill/>
        </p:spPr>
        <p:txBody>
          <a:bodyPr wrap="square" rtlCol="0">
            <a:spAutoFit/>
          </a:bodyPr>
          <a:lstStyle/>
          <a:p>
            <a:r>
              <a:rPr lang="en-US" sz="1600" dirty="0"/>
              <a:t>…are processed in this GPS month…</a:t>
            </a:r>
          </a:p>
        </p:txBody>
      </p:sp>
      <p:sp>
        <p:nvSpPr>
          <p:cNvPr id="41" name="TextBox 40"/>
          <p:cNvSpPr txBox="1"/>
          <p:nvPr/>
        </p:nvSpPr>
        <p:spPr>
          <a:xfrm>
            <a:off x="4104944" y="4442882"/>
            <a:ext cx="2392727" cy="830997"/>
          </a:xfrm>
          <a:prstGeom prst="rect">
            <a:avLst/>
          </a:prstGeom>
          <a:noFill/>
        </p:spPr>
        <p:txBody>
          <a:bodyPr wrap="square" rtlCol="0">
            <a:spAutoFit/>
          </a:bodyPr>
          <a:lstStyle/>
          <a:p>
            <a:r>
              <a:rPr lang="en-US" sz="1600" dirty="0"/>
              <a:t>…to create Final Discrete coordinates for </a:t>
            </a:r>
          </a:p>
          <a:p>
            <a:r>
              <a:rPr lang="en-US" sz="1600" dirty="0"/>
              <a:t>this GPS month….</a:t>
            </a:r>
          </a:p>
        </p:txBody>
      </p:sp>
      <p:cxnSp>
        <p:nvCxnSpPr>
          <p:cNvPr id="42" name="Elbow Connector 41"/>
          <p:cNvCxnSpPr>
            <a:stCxn id="41" idx="1"/>
            <a:endCxn id="20" idx="1"/>
          </p:cNvCxnSpPr>
          <p:nvPr/>
        </p:nvCxnSpPr>
        <p:spPr>
          <a:xfrm rot="10800000">
            <a:off x="3469534" y="2812258"/>
            <a:ext cx="635411" cy="2046122"/>
          </a:xfrm>
          <a:prstGeom prst="bentConnector2">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29" idx="1"/>
            <a:endCxn id="20" idx="1"/>
          </p:cNvCxnSpPr>
          <p:nvPr/>
        </p:nvCxnSpPr>
        <p:spPr>
          <a:xfrm rot="10800000">
            <a:off x="3469534" y="2812258"/>
            <a:ext cx="635411" cy="538608"/>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469531" y="5383027"/>
            <a:ext cx="3495675" cy="584775"/>
          </a:xfrm>
          <a:prstGeom prst="rect">
            <a:avLst/>
          </a:prstGeom>
          <a:noFill/>
        </p:spPr>
        <p:txBody>
          <a:bodyPr wrap="square" rtlCol="0">
            <a:spAutoFit/>
          </a:bodyPr>
          <a:lstStyle/>
          <a:p>
            <a:r>
              <a:rPr lang="en-US" sz="1600" dirty="0"/>
              <a:t>…which are loaded into the </a:t>
            </a:r>
          </a:p>
          <a:p>
            <a:r>
              <a:rPr lang="en-US" sz="1600" dirty="0"/>
              <a:t>NSRS database in this GPS month.</a:t>
            </a:r>
          </a:p>
        </p:txBody>
      </p:sp>
    </p:spTree>
    <p:extLst>
      <p:ext uri="{BB962C8B-B14F-4D97-AF65-F5344CB8AC3E}">
        <p14:creationId xmlns:p14="http://schemas.microsoft.com/office/powerpoint/2010/main" val="257907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9" grpId="0"/>
      <p:bldP spid="36" grpId="0"/>
      <p:bldP spid="41" grpId="0"/>
      <p:bldP spid="4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Monthly workflow…</a:t>
            </a:r>
            <a:endParaRPr lang="en-US" dirty="0"/>
          </a:p>
        </p:txBody>
      </p:sp>
      <p:sp>
        <p:nvSpPr>
          <p:cNvPr id="3" name="Content Placeholder 2"/>
          <p:cNvSpPr>
            <a:spLocks noGrp="1"/>
          </p:cNvSpPr>
          <p:nvPr>
            <p:ph idx="1"/>
          </p:nvPr>
        </p:nvSpPr>
        <p:spPr/>
        <p:txBody>
          <a:bodyPr/>
          <a:lstStyle/>
          <a:p>
            <a:r>
              <a:rPr lang="en-US" dirty="0" smtClean="0"/>
              <a:t>Adjust all that data together</a:t>
            </a:r>
          </a:p>
          <a:p>
            <a:r>
              <a:rPr lang="en-US" dirty="0" smtClean="0"/>
              <a:t>Take the results of this adjustment and load them into the NSRS database as “final discrete” coordinates</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86</a:t>
            </a:fld>
            <a:endParaRPr lang="en-US"/>
          </a:p>
        </p:txBody>
      </p:sp>
    </p:spTree>
    <p:extLst>
      <p:ext uri="{BB962C8B-B14F-4D97-AF65-F5344CB8AC3E}">
        <p14:creationId xmlns:p14="http://schemas.microsoft.com/office/powerpoint/2010/main" val="396063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Monthly workflow…</a:t>
            </a:r>
            <a:endParaRPr lang="en-US" dirty="0"/>
          </a:p>
        </p:txBody>
      </p:sp>
      <p:sp>
        <p:nvSpPr>
          <p:cNvPr id="3" name="Content Placeholder 2"/>
          <p:cNvSpPr>
            <a:spLocks noGrp="1"/>
          </p:cNvSpPr>
          <p:nvPr>
            <p:ph idx="1"/>
          </p:nvPr>
        </p:nvSpPr>
        <p:spPr/>
        <p:txBody>
          <a:bodyPr/>
          <a:lstStyle/>
          <a:p>
            <a:r>
              <a:rPr lang="en-US" sz="2800" dirty="0"/>
              <a:t>Q:  What about users’ projects that span more than 12-16 weeks?</a:t>
            </a:r>
          </a:p>
          <a:p>
            <a:endParaRPr lang="en-US" sz="2800" dirty="0"/>
          </a:p>
          <a:p>
            <a:r>
              <a:rPr lang="en-US" sz="2800" dirty="0"/>
              <a:t>A:  NGS will provide a way for a user to “allow NGS to farm my data as it is loaded to my ongoing project”</a:t>
            </a:r>
          </a:p>
          <a:p>
            <a:pPr lvl="1"/>
            <a:r>
              <a:rPr lang="en-US" sz="2400" dirty="0"/>
              <a:t> Thus NGS needn’t wait for them to finish their project and click “submit”.  </a:t>
            </a:r>
          </a:p>
          <a:p>
            <a:pPr lvl="1"/>
            <a:r>
              <a:rPr lang="en-US" sz="2400" dirty="0"/>
              <a:t>Will require some sort of metadata validity statement from the user for each data file uploaded</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87</a:t>
            </a:fld>
            <a:endParaRPr lang="en-US"/>
          </a:p>
        </p:txBody>
      </p:sp>
    </p:spTree>
    <p:extLst>
      <p:ext uri="{BB962C8B-B14F-4D97-AF65-F5344CB8AC3E}">
        <p14:creationId xmlns:p14="http://schemas.microsoft.com/office/powerpoint/2010/main" val="229627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Monthly workflow…</a:t>
            </a:r>
            <a:endParaRPr lang="en-US" dirty="0"/>
          </a:p>
        </p:txBody>
      </p:sp>
      <p:sp>
        <p:nvSpPr>
          <p:cNvPr id="3" name="Content Placeholder 2"/>
          <p:cNvSpPr>
            <a:spLocks noGrp="1"/>
          </p:cNvSpPr>
          <p:nvPr>
            <p:ph idx="1"/>
          </p:nvPr>
        </p:nvSpPr>
        <p:spPr/>
        <p:txBody>
          <a:bodyPr/>
          <a:lstStyle/>
          <a:p>
            <a:r>
              <a:rPr lang="en-US" sz="2400" dirty="0"/>
              <a:t>Q:  What if a user turns in data more than 12-16 weeks after it was collected?</a:t>
            </a:r>
          </a:p>
          <a:p>
            <a:endParaRPr lang="en-US" sz="2400" dirty="0"/>
          </a:p>
          <a:p>
            <a:r>
              <a:rPr lang="en-US" sz="2400" dirty="0"/>
              <a:t>A:  NGS will have a “holding bin” for such data.  Occasionally, but not more than 1/year, NGS will sweep up all data in the holding bin, and put that data into the proper in-house GPS-month-based projects, depending on the GPS month of that data.</a:t>
            </a:r>
          </a:p>
          <a:p>
            <a:pPr lvl="1"/>
            <a:r>
              <a:rPr lang="en-US" sz="2000" dirty="0"/>
              <a:t>Since those in-house projects have already been adjusted once before using data that WAS submitted within the 12-16 week limit, and “final discrete” coordinates were computed on those early-submitted data, NGS will hold the “final discrete” coordinates on that early-submitted data as “fixed”, and adjust the later-submitted data only.</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88</a:t>
            </a:fld>
            <a:endParaRPr lang="en-US"/>
          </a:p>
        </p:txBody>
      </p:sp>
    </p:spTree>
    <p:extLst>
      <p:ext uri="{BB962C8B-B14F-4D97-AF65-F5344CB8AC3E}">
        <p14:creationId xmlns:p14="http://schemas.microsoft.com/office/powerpoint/2010/main" val="20670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sz="3600" dirty="0"/>
              <a:t>New Way for </a:t>
            </a:r>
            <a:r>
              <a:rPr lang="en-US" sz="3600" i="1" dirty="0"/>
              <a:t>NGS</a:t>
            </a:r>
            <a:r>
              <a:rPr lang="en-US" sz="3600" dirty="0"/>
              <a:t> to Process and store GNSS Data:  </a:t>
            </a:r>
            <a:br>
              <a:rPr lang="en-US" sz="3600" dirty="0"/>
            </a:br>
            <a:r>
              <a:rPr lang="en-US" sz="3600" dirty="0"/>
              <a:t/>
            </a:r>
            <a:br>
              <a:rPr lang="en-US" sz="3600" dirty="0"/>
            </a:br>
            <a:r>
              <a:rPr lang="en-US" sz="3600" b="1" i="1" u="sng" dirty="0"/>
              <a:t>Reference Epoch</a:t>
            </a:r>
            <a:r>
              <a:rPr lang="en-US" sz="3600" b="1" i="1" dirty="0"/>
              <a:t> </a:t>
            </a:r>
            <a:r>
              <a:rPr lang="en-US" sz="3600" dirty="0" smtClean="0"/>
              <a:t>Coordinates (</a:t>
            </a:r>
            <a:r>
              <a:rPr lang="en-US" sz="3600" i="1" dirty="0" smtClean="0"/>
              <a:t>RECs</a:t>
            </a:r>
            <a:r>
              <a:rPr lang="en-US" sz="3600" dirty="0" smtClean="0"/>
              <a:t>)</a:t>
            </a:r>
            <a:endParaRPr lang="en-US" sz="36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89</a:t>
            </a:fld>
            <a:endParaRPr lang="en-US"/>
          </a:p>
        </p:txBody>
      </p:sp>
    </p:spTree>
    <p:extLst>
      <p:ext uri="{BB962C8B-B14F-4D97-AF65-F5344CB8AC3E}">
        <p14:creationId xmlns:p14="http://schemas.microsoft.com/office/powerpoint/2010/main" val="1763827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NAD 83</a:t>
            </a:r>
          </a:p>
        </p:txBody>
      </p:sp>
      <p:sp>
        <p:nvSpPr>
          <p:cNvPr id="4" name="Content Placeholder 2"/>
          <p:cNvSpPr txBox="1">
            <a:spLocks/>
          </p:cNvSpPr>
          <p:nvPr/>
        </p:nvSpPr>
        <p:spPr bwMode="gray">
          <a:xfrm>
            <a:off x="301594" y="1612261"/>
            <a:ext cx="273423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u="sng" kern="0" dirty="0">
                <a:latin typeface="Gill Sans MT" panose="020B0502020104020203" pitchFamily="34" charset="0"/>
              </a:rPr>
              <a:t>The Old:</a:t>
            </a:r>
          </a:p>
          <a:p>
            <a:pPr marL="0" indent="0">
              <a:buNone/>
              <a:defRPr/>
            </a:pPr>
            <a:r>
              <a:rPr lang="en-US" kern="0" dirty="0">
                <a:latin typeface="Gill Sans MT" panose="020B0502020104020203" pitchFamily="34" charset="0"/>
              </a:rPr>
              <a:t>NAD 83(2011)</a:t>
            </a:r>
          </a:p>
          <a:p>
            <a:pPr marL="0" indent="0">
              <a:buNone/>
              <a:defRPr/>
            </a:pPr>
            <a:endParaRPr lang="en-US" kern="0" dirty="0">
              <a:latin typeface="Gill Sans MT" panose="020B0502020104020203" pitchFamily="34" charset="0"/>
            </a:endParaRPr>
          </a:p>
          <a:p>
            <a:pPr marL="0" indent="0">
              <a:buNone/>
              <a:defRPr/>
            </a:pPr>
            <a:r>
              <a:rPr lang="en-US" kern="0" dirty="0">
                <a:latin typeface="Gill Sans MT" panose="020B0502020104020203" pitchFamily="34" charset="0"/>
              </a:rPr>
              <a:t>NAD 83(PA11)</a:t>
            </a:r>
          </a:p>
          <a:p>
            <a:pPr marL="0" indent="0">
              <a:buNone/>
              <a:defRPr/>
            </a:pPr>
            <a:endParaRPr lang="en-US" kern="0" dirty="0">
              <a:latin typeface="Gill Sans MT" panose="020B0502020104020203" pitchFamily="34" charset="0"/>
            </a:endParaRPr>
          </a:p>
          <a:p>
            <a:pPr marL="0" indent="0">
              <a:buNone/>
              <a:defRPr/>
            </a:pPr>
            <a:r>
              <a:rPr lang="en-US" kern="0" dirty="0">
                <a:latin typeface="Gill Sans MT" panose="020B0502020104020203" pitchFamily="34" charset="0"/>
              </a:rPr>
              <a:t>NAD 83(MA11)</a:t>
            </a:r>
          </a:p>
          <a:p>
            <a:pPr lvl="1">
              <a:defRPr/>
            </a:pPr>
            <a:endParaRPr lang="en-US" sz="2400" kern="0" dirty="0"/>
          </a:p>
          <a:p>
            <a:pPr marL="0" indent="0">
              <a:buNone/>
              <a:defRPr/>
            </a:pPr>
            <a:endParaRPr lang="en-US" b="1" kern="0" dirty="0">
              <a:solidFill>
                <a:srgbClr val="FF0000"/>
              </a:solidFill>
            </a:endParaRPr>
          </a:p>
        </p:txBody>
      </p:sp>
      <p:sp>
        <p:nvSpPr>
          <p:cNvPr id="13" name="Content Placeholder 2"/>
          <p:cNvSpPr txBox="1">
            <a:spLocks/>
          </p:cNvSpPr>
          <p:nvPr/>
        </p:nvSpPr>
        <p:spPr bwMode="gray">
          <a:xfrm>
            <a:off x="2892391" y="1486695"/>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u="sng" kern="0" dirty="0">
                <a:latin typeface="Gill Sans MT" panose="020B0502020104020203" pitchFamily="34" charset="0"/>
              </a:rPr>
              <a:t>The New:</a:t>
            </a:r>
          </a:p>
          <a:p>
            <a:pPr marL="0" indent="0">
              <a:buNone/>
              <a:defRPr/>
            </a:pPr>
            <a:r>
              <a:rPr lang="en-US" sz="2000" kern="0" dirty="0">
                <a:latin typeface="Gill Sans MT" panose="020B0502020104020203" pitchFamily="34" charset="0"/>
              </a:rPr>
              <a:t>The North American Terrestrial Reference Frame of 2022 </a:t>
            </a:r>
          </a:p>
          <a:p>
            <a:pPr marL="0" indent="0">
              <a:buNone/>
              <a:defRPr/>
            </a:pPr>
            <a:r>
              <a:rPr lang="en-US" sz="2000" kern="0" dirty="0">
                <a:latin typeface="Gill Sans MT" panose="020B0502020104020203" pitchFamily="34" charset="0"/>
              </a:rPr>
              <a:t>	(NATRF2022)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Caribbean Terrestrial Reference Frame of 2022 </a:t>
            </a:r>
          </a:p>
          <a:p>
            <a:pPr marL="0" indent="0">
              <a:buNone/>
              <a:defRPr/>
            </a:pPr>
            <a:r>
              <a:rPr lang="en-US" sz="2000" kern="0" dirty="0">
                <a:latin typeface="Gill Sans MT" panose="020B0502020104020203" pitchFamily="34" charset="0"/>
              </a:rPr>
              <a:t>	(CATRF2022)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Pacific Terrestrial Reference Frame of 2022 </a:t>
            </a:r>
          </a:p>
          <a:p>
            <a:pPr marL="0" indent="0">
              <a:buNone/>
              <a:defRPr/>
            </a:pPr>
            <a:r>
              <a:rPr lang="en-US" sz="2000" kern="0" dirty="0">
                <a:latin typeface="Gill Sans MT" panose="020B0502020104020203" pitchFamily="34" charset="0"/>
              </a:rPr>
              <a:t>	(PATRF2022)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Mariana Terrestrial Reference Frame of 2022 </a:t>
            </a:r>
          </a:p>
          <a:p>
            <a:pPr marL="0" indent="0">
              <a:buNone/>
              <a:defRPr/>
            </a:pPr>
            <a:r>
              <a:rPr lang="en-US" sz="2000" kern="0" dirty="0">
                <a:latin typeface="Gill Sans MT" panose="020B0502020104020203" pitchFamily="34" charset="0"/>
              </a:rPr>
              <a:t>	(MATRF2022</a:t>
            </a:r>
            <a:r>
              <a:rPr lang="en-US" kern="0" dirty="0">
                <a:latin typeface="Gill Sans MT" panose="020B0502020104020203" pitchFamily="34" charset="0"/>
              </a:rPr>
              <a:t>)</a:t>
            </a:r>
          </a:p>
          <a:p>
            <a:pPr lvl="1">
              <a:defRPr/>
            </a:pPr>
            <a:endParaRPr lang="en-US" sz="2400" kern="0" dirty="0"/>
          </a:p>
          <a:p>
            <a:pPr marL="0" indent="0">
              <a:buNone/>
              <a:defRPr/>
            </a:pPr>
            <a:endParaRPr lang="en-US" b="1" kern="0" dirty="0">
              <a:solidFill>
                <a:srgbClr val="FF0000"/>
              </a:solidFill>
            </a:endParaRPr>
          </a:p>
        </p:txBody>
      </p:sp>
      <p:sp>
        <p:nvSpPr>
          <p:cNvPr id="2" name="Date Placeholder 1"/>
          <p:cNvSpPr>
            <a:spLocks noGrp="1"/>
          </p:cNvSpPr>
          <p:nvPr>
            <p:ph type="dt" sz="half" idx="10"/>
          </p:nvPr>
        </p:nvSpPr>
        <p:spPr/>
        <p:txBody>
          <a:bodyPr/>
          <a:lstStyle/>
          <a:p>
            <a:pPr>
              <a:defRPr/>
            </a:pPr>
            <a:r>
              <a:rPr lang="en-US" altLang="en-US" smtClean="0"/>
              <a:t>August 6, 2019</a:t>
            </a:r>
            <a:endParaRPr lang="en-US" altLang="en-US"/>
          </a:p>
        </p:txBody>
      </p:sp>
      <p:sp>
        <p:nvSpPr>
          <p:cNvPr id="3" name="Footer Placeholder 2"/>
          <p:cNvSpPr>
            <a:spLocks noGrp="1"/>
          </p:cNvSpPr>
          <p:nvPr>
            <p:ph type="ftr" sz="quarter" idx="11"/>
          </p:nvPr>
        </p:nvSpPr>
        <p:spPr/>
        <p:txBody>
          <a:bodyPr/>
          <a:lstStyle/>
          <a:p>
            <a:pPr>
              <a:defRPr/>
            </a:pPr>
            <a:r>
              <a:rPr lang="en-US" smtClean="0"/>
              <a:t>SaGES 2019</a:t>
            </a:r>
            <a:endParaRPr lang="en-US"/>
          </a:p>
        </p:txBody>
      </p:sp>
      <p:cxnSp>
        <p:nvCxnSpPr>
          <p:cNvPr id="6" name="Straight Arrow Connector 5"/>
          <p:cNvCxnSpPr/>
          <p:nvPr/>
        </p:nvCxnSpPr>
        <p:spPr>
          <a:xfrm flipV="1">
            <a:off x="2254219" y="2190216"/>
            <a:ext cx="638175" cy="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54216" y="2190213"/>
            <a:ext cx="781610" cy="9144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54218" y="2904590"/>
            <a:ext cx="781611" cy="126329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54218" y="3661804"/>
            <a:ext cx="781611" cy="1604989"/>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9</a:t>
            </a:fld>
            <a:endParaRPr lang="en-US"/>
          </a:p>
        </p:txBody>
      </p:sp>
    </p:spTree>
    <p:extLst>
      <p:ext uri="{BB962C8B-B14F-4D97-AF65-F5344CB8AC3E}">
        <p14:creationId xmlns:p14="http://schemas.microsoft.com/office/powerpoint/2010/main" val="224461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Every five years…</a:t>
            </a:r>
            <a:endParaRPr lang="en-US" dirty="0"/>
          </a:p>
        </p:txBody>
      </p:sp>
      <p:sp>
        <p:nvSpPr>
          <p:cNvPr id="3" name="Content Placeholder 2"/>
          <p:cNvSpPr>
            <a:spLocks noGrp="1"/>
          </p:cNvSpPr>
          <p:nvPr>
            <p:ph idx="1"/>
          </p:nvPr>
        </p:nvSpPr>
        <p:spPr/>
        <p:txBody>
          <a:bodyPr/>
          <a:lstStyle/>
          <a:p>
            <a:r>
              <a:rPr lang="en-US" sz="2800" dirty="0"/>
              <a:t>Official NSRS Reference Epochs (</a:t>
            </a:r>
            <a:r>
              <a:rPr lang="en-US" sz="2800" i="1" dirty="0"/>
              <a:t>ONREs</a:t>
            </a:r>
            <a:r>
              <a:rPr lang="en-US" sz="2800" dirty="0"/>
              <a:t>) will happen every five years, beginning with 2020.00.</a:t>
            </a:r>
          </a:p>
          <a:p>
            <a:r>
              <a:rPr lang="en-US" sz="2400" dirty="0"/>
              <a:t>Every ONRE will have a project associated with it</a:t>
            </a:r>
          </a:p>
          <a:p>
            <a:pPr lvl="1"/>
            <a:r>
              <a:rPr lang="en-US" sz="2000" dirty="0"/>
              <a:t>To estimate the Reference Epoch </a:t>
            </a:r>
            <a:r>
              <a:rPr lang="en-US" sz="2000" dirty="0" smtClean="0"/>
              <a:t>Coordinates </a:t>
            </a:r>
            <a:r>
              <a:rPr lang="en-US" sz="2000" dirty="0"/>
              <a:t>(RECs) at each </a:t>
            </a:r>
            <a:r>
              <a:rPr lang="en-US" sz="2000" dirty="0" smtClean="0"/>
              <a:t>ONRE</a:t>
            </a:r>
            <a:endParaRPr lang="en-US" sz="2000" dirty="0"/>
          </a:p>
          <a:p>
            <a:pPr lvl="1"/>
            <a:r>
              <a:rPr lang="en-US" sz="2000" dirty="0"/>
              <a:t>That project will begin 2 years after the </a:t>
            </a:r>
            <a:r>
              <a:rPr lang="en-US" sz="2000" dirty="0" smtClean="0"/>
              <a:t>ONRE </a:t>
            </a:r>
            <a:r>
              <a:rPr lang="en-US" sz="2000" dirty="0"/>
              <a:t>and will end 3 years after it</a:t>
            </a:r>
          </a:p>
          <a:p>
            <a:pPr lvl="2"/>
            <a:r>
              <a:rPr lang="en-US" sz="1600" dirty="0"/>
              <a:t>Thus the project to create 2020.00 RECs will run January 1-December 31, 2022</a:t>
            </a:r>
          </a:p>
          <a:p>
            <a:pPr lvl="2"/>
            <a:r>
              <a:rPr lang="en-US" sz="1600" dirty="0"/>
              <a:t>Using data collected through the end of 2021</a:t>
            </a:r>
          </a:p>
          <a:p>
            <a:r>
              <a:rPr lang="en-US" sz="2400" dirty="0"/>
              <a:t>Error estimates in RECs will grow larger every five years for those points which are not regularly observed</a:t>
            </a:r>
          </a:p>
          <a:p>
            <a:r>
              <a:rPr lang="en-US" sz="2400" dirty="0"/>
              <a:t>Once computed, the REC at an ONRE for a point will stand forever, unless corrected for a blunder</a:t>
            </a:r>
          </a:p>
          <a:p>
            <a:pPr lvl="1"/>
            <a:endParaRPr lang="en-US" sz="2000"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90</a:t>
            </a:fld>
            <a:endParaRPr lang="en-US"/>
          </a:p>
        </p:txBody>
      </p:sp>
    </p:spTree>
    <p:extLst>
      <p:ext uri="{BB962C8B-B14F-4D97-AF65-F5344CB8AC3E}">
        <p14:creationId xmlns:p14="http://schemas.microsoft.com/office/powerpoint/2010/main" val="15423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9364"/>
            <a:ext cx="8229600" cy="1143000"/>
          </a:xfrm>
        </p:spPr>
        <p:txBody>
          <a:bodyPr/>
          <a:lstStyle/>
          <a:p>
            <a:r>
              <a:rPr lang="en-US" sz="3600" dirty="0"/>
              <a:t>Miscellaneous</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91</a:t>
            </a:fld>
            <a:endParaRPr lang="en-US"/>
          </a:p>
        </p:txBody>
      </p:sp>
    </p:spTree>
    <p:extLst>
      <p:ext uri="{BB962C8B-B14F-4D97-AF65-F5344CB8AC3E}">
        <p14:creationId xmlns:p14="http://schemas.microsoft.com/office/powerpoint/2010/main" val="21560726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a:t>
            </a:r>
            <a:endParaRPr lang="en-US" dirty="0"/>
          </a:p>
        </p:txBody>
      </p:sp>
      <p:sp>
        <p:nvSpPr>
          <p:cNvPr id="3" name="Content Placeholder 2"/>
          <p:cNvSpPr>
            <a:spLocks noGrp="1"/>
          </p:cNvSpPr>
          <p:nvPr>
            <p:ph idx="1"/>
          </p:nvPr>
        </p:nvSpPr>
        <p:spPr/>
        <p:txBody>
          <a:bodyPr/>
          <a:lstStyle/>
          <a:p>
            <a:r>
              <a:rPr lang="en-US" b="1" u="sng" dirty="0" smtClean="0"/>
              <a:t>OPUS-RS</a:t>
            </a:r>
            <a:r>
              <a:rPr lang="en-US" dirty="0" smtClean="0"/>
              <a:t> will be modified to work in the modernized NSRS online, but </a:t>
            </a:r>
            <a:r>
              <a:rPr lang="en-US" u="sng" dirty="0" smtClean="0"/>
              <a:t>will not be used to populate the NSRS Database</a:t>
            </a:r>
          </a:p>
          <a:p>
            <a:pPr lvl="1"/>
            <a:r>
              <a:rPr lang="en-US" dirty="0" smtClean="0"/>
              <a:t>To use the new terminology:  it will provide preliminary coordinates</a:t>
            </a:r>
          </a:p>
          <a:p>
            <a:pPr lvl="1"/>
            <a:r>
              <a:rPr lang="en-US" dirty="0" smtClean="0"/>
              <a:t>To acknowledge the problems with integrating this software with any other version of OPUS</a:t>
            </a:r>
          </a:p>
          <a:p>
            <a:pPr lvl="1"/>
            <a:r>
              <a:rPr lang="en-US" dirty="0" smtClean="0"/>
              <a:t>In preparation for its eventual mothballing / replacement by the new multi-GNSS PAGES </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92</a:t>
            </a:fld>
            <a:endParaRPr lang="en-US"/>
          </a:p>
        </p:txBody>
      </p:sp>
    </p:spTree>
    <p:extLst>
      <p:ext uri="{BB962C8B-B14F-4D97-AF65-F5344CB8AC3E}">
        <p14:creationId xmlns:p14="http://schemas.microsoft.com/office/powerpoint/2010/main" val="102547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Discussions/Decisions:</a:t>
            </a:r>
            <a:endParaRPr lang="en-US" dirty="0"/>
          </a:p>
        </p:txBody>
      </p:sp>
      <p:sp>
        <p:nvSpPr>
          <p:cNvPr id="3" name="Content Placeholder 2"/>
          <p:cNvSpPr>
            <a:spLocks noGrp="1"/>
          </p:cNvSpPr>
          <p:nvPr>
            <p:ph idx="1"/>
          </p:nvPr>
        </p:nvSpPr>
        <p:spPr/>
        <p:txBody>
          <a:bodyPr/>
          <a:lstStyle/>
          <a:p>
            <a:r>
              <a:rPr lang="en-US" dirty="0"/>
              <a:t>What will be the nature of the </a:t>
            </a:r>
            <a:r>
              <a:rPr lang="en-US" dirty="0" smtClean="0"/>
              <a:t>coordinate functions </a:t>
            </a:r>
            <a:r>
              <a:rPr lang="en-US" dirty="0"/>
              <a:t>at each CORS</a:t>
            </a:r>
            <a:r>
              <a:rPr lang="en-US" dirty="0" smtClean="0"/>
              <a:t>?</a:t>
            </a:r>
          </a:p>
          <a:p>
            <a:endParaRPr lang="en-US" dirty="0" smtClean="0"/>
          </a:p>
          <a:p>
            <a:r>
              <a:rPr lang="en-US" dirty="0"/>
              <a:t>How will those functions be used to detect, and correct, </a:t>
            </a:r>
            <a:r>
              <a:rPr lang="en-US" u="sng" dirty="0"/>
              <a:t>persistent disagreement</a:t>
            </a:r>
            <a:r>
              <a:rPr lang="en-US" dirty="0"/>
              <a:t> between </a:t>
            </a:r>
            <a:r>
              <a:rPr lang="en-US" dirty="0" smtClean="0"/>
              <a:t>daily solutions and </a:t>
            </a:r>
            <a:r>
              <a:rPr lang="en-US" dirty="0"/>
              <a:t>the coordinate functions?</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93</a:t>
            </a:fld>
            <a:endParaRPr lang="en-US"/>
          </a:p>
        </p:txBody>
      </p:sp>
    </p:spTree>
    <p:extLst>
      <p:ext uri="{BB962C8B-B14F-4D97-AF65-F5344CB8AC3E}">
        <p14:creationId xmlns:p14="http://schemas.microsoft.com/office/powerpoint/2010/main" val="38330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97159"/>
            <a:ext cx="8229600" cy="6124319"/>
          </a:xfrm>
        </p:spPr>
        <p:txBody>
          <a:bodyPr/>
          <a:lstStyle/>
          <a:p>
            <a:r>
              <a:rPr lang="en-US" sz="3600" dirty="0"/>
              <a:t>Future discussions: </a:t>
            </a:r>
            <a:br>
              <a:rPr lang="en-US" sz="3600" dirty="0"/>
            </a:br>
            <a:r>
              <a:rPr lang="en-US" sz="3600" dirty="0"/>
              <a:t/>
            </a:r>
            <a:br>
              <a:rPr lang="en-US" sz="3600" dirty="0"/>
            </a:br>
            <a:r>
              <a:rPr lang="en-US" sz="3600" dirty="0"/>
              <a:t>What will be the nature of the “coordinate functions” at each CORS?</a:t>
            </a:r>
            <a:br>
              <a:rPr lang="en-US" sz="3600" dirty="0"/>
            </a:br>
            <a:r>
              <a:rPr lang="en-US" sz="3600" dirty="0"/>
              <a:t/>
            </a:r>
            <a:br>
              <a:rPr lang="en-US" sz="3600" dirty="0"/>
            </a:br>
            <a:r>
              <a:rPr lang="en-US" sz="3600" dirty="0"/>
              <a:t>How will those functions be used to detect, and correct, persistent </a:t>
            </a:r>
            <a:r>
              <a:rPr lang="en-US" sz="3600" dirty="0" smtClean="0"/>
              <a:t>disagreement </a:t>
            </a:r>
            <a:r>
              <a:rPr lang="en-US" sz="3600" dirty="0"/>
              <a:t>between daily(?) final discrete coordinates and the coordinate functions?</a:t>
            </a:r>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94</a:t>
            </a:fld>
            <a:endParaRPr lang="en-US"/>
          </a:p>
        </p:txBody>
      </p:sp>
    </p:spTree>
    <p:extLst>
      <p:ext uri="{BB962C8B-B14F-4D97-AF65-F5344CB8AC3E}">
        <p14:creationId xmlns:p14="http://schemas.microsoft.com/office/powerpoint/2010/main" val="36474192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CORS Processing</a:t>
            </a:r>
            <a:endParaRPr lang="en-US" dirty="0"/>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b="23717"/>
          <a:stretch/>
        </p:blipFill>
        <p:spPr>
          <a:xfrm>
            <a:off x="1684257" y="1070000"/>
            <a:ext cx="5219030" cy="5633990"/>
          </a:xfrm>
        </p:spPr>
      </p:pic>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95</a:t>
            </a:fld>
            <a:endParaRPr lang="en-US"/>
          </a:p>
        </p:txBody>
      </p:sp>
      <p:sp>
        <p:nvSpPr>
          <p:cNvPr id="8" name="TextBox 7"/>
          <p:cNvSpPr txBox="1"/>
          <p:nvPr/>
        </p:nvSpPr>
        <p:spPr>
          <a:xfrm>
            <a:off x="7319414" y="1417638"/>
            <a:ext cx="4634602" cy="3416320"/>
          </a:xfrm>
          <a:prstGeom prst="rect">
            <a:avLst/>
          </a:prstGeom>
          <a:noFill/>
        </p:spPr>
        <p:txBody>
          <a:bodyPr wrap="none" rtlCol="0">
            <a:spAutoFit/>
          </a:bodyPr>
          <a:lstStyle/>
          <a:p>
            <a:r>
              <a:rPr lang="en-US" dirty="0" smtClean="0"/>
              <a:t>This is from the most recent </a:t>
            </a:r>
          </a:p>
          <a:p>
            <a:r>
              <a:rPr lang="en-US" dirty="0" smtClean="0"/>
              <a:t>“short term” plots of GODE</a:t>
            </a:r>
          </a:p>
          <a:p>
            <a:endParaRPr lang="en-US" dirty="0"/>
          </a:p>
          <a:p>
            <a:r>
              <a:rPr lang="en-US" dirty="0" smtClean="0"/>
              <a:t>Note, what could be called a “persistent</a:t>
            </a:r>
          </a:p>
          <a:p>
            <a:r>
              <a:rPr lang="en-US" dirty="0" smtClean="0"/>
              <a:t>non-zero average disagreement” between</a:t>
            </a:r>
          </a:p>
          <a:p>
            <a:r>
              <a:rPr lang="en-US" dirty="0" smtClean="0"/>
              <a:t>daily solutions and the assigned coordinate</a:t>
            </a:r>
          </a:p>
          <a:p>
            <a:r>
              <a:rPr lang="en-US" dirty="0" smtClean="0"/>
              <a:t>function (about 5 mm in North, for example)</a:t>
            </a:r>
          </a:p>
          <a:p>
            <a:endParaRPr lang="en-US" dirty="0" smtClean="0"/>
          </a:p>
          <a:p>
            <a:r>
              <a:rPr lang="en-US" dirty="0"/>
              <a:t>Not “persistently </a:t>
            </a:r>
            <a:r>
              <a:rPr lang="en-US" i="1" dirty="0"/>
              <a:t>growing</a:t>
            </a:r>
            <a:r>
              <a:rPr lang="en-US" dirty="0"/>
              <a:t> disagreement”, as</a:t>
            </a:r>
          </a:p>
          <a:p>
            <a:r>
              <a:rPr lang="en-US" dirty="0"/>
              <a:t>the average disagreement isn’t getting</a:t>
            </a:r>
          </a:p>
          <a:p>
            <a:r>
              <a:rPr lang="en-US" dirty="0" smtClean="0"/>
              <a:t>worse.  </a:t>
            </a:r>
            <a:endParaRPr lang="en-US" dirty="0"/>
          </a:p>
          <a:p>
            <a:endParaRPr lang="en-US" dirty="0"/>
          </a:p>
        </p:txBody>
      </p:sp>
    </p:spTree>
    <p:extLst>
      <p:ext uri="{BB962C8B-B14F-4D97-AF65-F5344CB8AC3E}">
        <p14:creationId xmlns:p14="http://schemas.microsoft.com/office/powerpoint/2010/main" val="370432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CORS Processing</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96</a:t>
            </a:fld>
            <a:endParaRPr lang="en-US"/>
          </a:p>
        </p:txBody>
      </p:sp>
      <p:sp>
        <p:nvSpPr>
          <p:cNvPr id="8" name="TextBox 7"/>
          <p:cNvSpPr txBox="1"/>
          <p:nvPr/>
        </p:nvSpPr>
        <p:spPr>
          <a:xfrm>
            <a:off x="7319414" y="1917259"/>
            <a:ext cx="3095719" cy="646331"/>
          </a:xfrm>
          <a:prstGeom prst="rect">
            <a:avLst/>
          </a:prstGeom>
          <a:noFill/>
        </p:spPr>
        <p:txBody>
          <a:bodyPr wrap="none" rtlCol="0">
            <a:spAutoFit/>
          </a:bodyPr>
          <a:lstStyle/>
          <a:p>
            <a:r>
              <a:rPr lang="en-US" dirty="0" smtClean="0"/>
              <a:t>This is from the most recent </a:t>
            </a:r>
          </a:p>
          <a:p>
            <a:r>
              <a:rPr lang="en-US" dirty="0" smtClean="0"/>
              <a:t>“long term” plots of GODE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6868" y="1295420"/>
            <a:ext cx="5205252" cy="5060933"/>
          </a:xfrm>
          <a:prstGeom prst="rect">
            <a:avLst/>
          </a:prstGeom>
        </p:spPr>
      </p:pic>
    </p:spTree>
    <p:extLst>
      <p:ext uri="{BB962C8B-B14F-4D97-AF65-F5344CB8AC3E}">
        <p14:creationId xmlns:p14="http://schemas.microsoft.com/office/powerpoint/2010/main" val="371921812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CORS Processing</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97</a:t>
            </a:fld>
            <a:endParaRPr lang="en-US"/>
          </a:p>
        </p:txBody>
      </p:sp>
      <p:pic>
        <p:nvPicPr>
          <p:cNvPr id="1026" name="Picture 2" descr="https://lh4.googleusercontent.com/phw_Z7NG5amAxaRlyMlt3lGZW3PXW6R5JDLkOB9Dnx1n1VS6QG77EKCCWhfqxYWRvSp20Et_en_Qgrw78DW2Oqjim1df9M_kzliGQrPssah1y22RxX2hDjNVQFSFLMnNRSi4K7A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8636" y="1417639"/>
            <a:ext cx="5599129" cy="45259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83152" y="1885361"/>
            <a:ext cx="2921696" cy="3693319"/>
          </a:xfrm>
          <a:prstGeom prst="rect">
            <a:avLst/>
          </a:prstGeom>
          <a:noFill/>
        </p:spPr>
        <p:txBody>
          <a:bodyPr wrap="square" rtlCol="0">
            <a:spAutoFit/>
          </a:bodyPr>
          <a:lstStyle/>
          <a:p>
            <a:r>
              <a:rPr lang="en-US" dirty="0" smtClean="0"/>
              <a:t>An example of</a:t>
            </a:r>
          </a:p>
          <a:p>
            <a:r>
              <a:rPr lang="en-US" dirty="0" smtClean="0"/>
              <a:t>how OSU processes</a:t>
            </a:r>
          </a:p>
          <a:p>
            <a:r>
              <a:rPr lang="en-US" dirty="0" smtClean="0"/>
              <a:t>daily data (blue) into</a:t>
            </a:r>
          </a:p>
          <a:p>
            <a:r>
              <a:rPr lang="en-US" dirty="0" smtClean="0"/>
              <a:t>“coordinate functions”</a:t>
            </a:r>
          </a:p>
          <a:p>
            <a:r>
              <a:rPr lang="en-US" dirty="0" smtClean="0"/>
              <a:t>(red).</a:t>
            </a:r>
          </a:p>
          <a:p>
            <a:endParaRPr lang="en-US" dirty="0"/>
          </a:p>
          <a:p>
            <a:r>
              <a:rPr lang="en-US" dirty="0" smtClean="0"/>
              <a:t>Coordinate functions</a:t>
            </a:r>
          </a:p>
          <a:p>
            <a:r>
              <a:rPr lang="en-US" dirty="0" smtClean="0"/>
              <a:t>contain:</a:t>
            </a:r>
          </a:p>
          <a:p>
            <a:pPr marL="285750" indent="-285750">
              <a:buFontTx/>
              <a:buChar char="-"/>
            </a:pPr>
            <a:r>
              <a:rPr lang="en-US" dirty="0" smtClean="0"/>
              <a:t>Linear terms</a:t>
            </a:r>
          </a:p>
          <a:p>
            <a:pPr marL="285750" indent="-285750">
              <a:buFontTx/>
              <a:buChar char="-"/>
            </a:pPr>
            <a:r>
              <a:rPr lang="en-US" dirty="0" smtClean="0"/>
              <a:t>Polynomials (to 4)</a:t>
            </a:r>
          </a:p>
          <a:p>
            <a:pPr marL="285750" indent="-285750">
              <a:buFontTx/>
              <a:buChar char="-"/>
            </a:pPr>
            <a:r>
              <a:rPr lang="en-US" dirty="0" smtClean="0"/>
              <a:t>Annual/Semi-Annual</a:t>
            </a:r>
          </a:p>
          <a:p>
            <a:pPr marL="285750" indent="-285750">
              <a:buFontTx/>
              <a:buChar char="-"/>
            </a:pPr>
            <a:r>
              <a:rPr lang="en-US" dirty="0" smtClean="0"/>
              <a:t>Exponentials</a:t>
            </a:r>
          </a:p>
          <a:p>
            <a:pPr marL="285750" indent="-285750">
              <a:buFontTx/>
              <a:buChar char="-"/>
            </a:pPr>
            <a:r>
              <a:rPr lang="en-US" dirty="0" smtClean="0"/>
              <a:t>Discontinuities</a:t>
            </a:r>
          </a:p>
        </p:txBody>
      </p:sp>
    </p:spTree>
    <p:extLst>
      <p:ext uri="{BB962C8B-B14F-4D97-AF65-F5344CB8AC3E}">
        <p14:creationId xmlns:p14="http://schemas.microsoft.com/office/powerpoint/2010/main" val="385528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CORS Processing</a:t>
            </a:r>
            <a:endParaRPr lang="en-US" dirty="0"/>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98</a:t>
            </a:fld>
            <a:endParaRPr lang="en-US"/>
          </a:p>
        </p:txBody>
      </p:sp>
      <p:pic>
        <p:nvPicPr>
          <p:cNvPr id="2050" name="Picture 2" descr="https://lh5.googleusercontent.com/wDFhcc0kAU89fRhfNdQlHaZtSNiYLu2TsJ1pUVFMifSixnjcjohbAUe_c6k-48Vny2y3AjkdgYeHSY-Qlp7UP44G01V2D05GS5YITRLp8F7j4h51OjuxUu3IsJRud1iZlrmrltb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1175" y="1834358"/>
            <a:ext cx="5734050" cy="41052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746304" y="2648931"/>
            <a:ext cx="2921696" cy="1477328"/>
          </a:xfrm>
          <a:prstGeom prst="rect">
            <a:avLst/>
          </a:prstGeom>
          <a:noFill/>
        </p:spPr>
        <p:txBody>
          <a:bodyPr wrap="square" rtlCol="0">
            <a:spAutoFit/>
          </a:bodyPr>
          <a:lstStyle/>
          <a:p>
            <a:r>
              <a:rPr lang="en-US" dirty="0" smtClean="0"/>
              <a:t>An example of</a:t>
            </a:r>
          </a:p>
          <a:p>
            <a:r>
              <a:rPr lang="en-US" dirty="0" smtClean="0"/>
              <a:t>how OSU processes</a:t>
            </a:r>
          </a:p>
          <a:p>
            <a:r>
              <a:rPr lang="en-US" dirty="0" smtClean="0"/>
              <a:t>daily data (blue) into</a:t>
            </a:r>
          </a:p>
          <a:p>
            <a:r>
              <a:rPr lang="en-US" dirty="0" smtClean="0"/>
              <a:t>“coordinate functions”</a:t>
            </a:r>
          </a:p>
          <a:p>
            <a:r>
              <a:rPr lang="en-US" dirty="0" smtClean="0"/>
              <a:t>(red).</a:t>
            </a:r>
            <a:endParaRPr lang="en-US" dirty="0"/>
          </a:p>
        </p:txBody>
      </p:sp>
    </p:spTree>
    <p:extLst>
      <p:ext uri="{BB962C8B-B14F-4D97-AF65-F5344CB8AC3E}">
        <p14:creationId xmlns:p14="http://schemas.microsoft.com/office/powerpoint/2010/main" val="20215150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August 6, 2019</a:t>
            </a:r>
            <a:endParaRPr lang="en-US"/>
          </a:p>
        </p:txBody>
      </p:sp>
      <p:sp>
        <p:nvSpPr>
          <p:cNvPr id="5" name="Footer Placeholder 4"/>
          <p:cNvSpPr>
            <a:spLocks noGrp="1"/>
          </p:cNvSpPr>
          <p:nvPr>
            <p:ph type="ftr" sz="quarter" idx="11"/>
          </p:nvPr>
        </p:nvSpPr>
        <p:spPr/>
        <p:txBody>
          <a:bodyPr/>
          <a:lstStyle/>
          <a:p>
            <a:pPr>
              <a:defRPr/>
            </a:pPr>
            <a:r>
              <a:rPr lang="en-US" smtClean="0"/>
              <a:t>SaGES 2019</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99</a:t>
            </a:fld>
            <a:endParaRPr lang="en-US"/>
          </a:p>
        </p:txBody>
      </p:sp>
    </p:spTree>
    <p:extLst>
      <p:ext uri="{BB962C8B-B14F-4D97-AF65-F5344CB8AC3E}">
        <p14:creationId xmlns:p14="http://schemas.microsoft.com/office/powerpoint/2010/main" val="519027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87804</TotalTime>
  <Words>7106</Words>
  <Application>Microsoft Office PowerPoint</Application>
  <PresentationFormat>Widescreen</PresentationFormat>
  <Paragraphs>1227</Paragraphs>
  <Slides>109</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109</vt:i4>
      </vt:variant>
    </vt:vector>
  </HeadingPairs>
  <TitlesOfParts>
    <vt:vector size="120" baseType="lpstr">
      <vt:lpstr>MS PGothic</vt:lpstr>
      <vt:lpstr>MS PGothic</vt:lpstr>
      <vt:lpstr>Arial</vt:lpstr>
      <vt:lpstr>Calibri</vt:lpstr>
      <vt:lpstr>Gill Sans MT</vt:lpstr>
      <vt:lpstr>Times New Roman</vt:lpstr>
      <vt:lpstr>Verdana</vt:lpstr>
      <vt:lpstr>Wingdings</vt:lpstr>
      <vt:lpstr>Office Theme</vt:lpstr>
      <vt:lpstr>1_Office Theme</vt:lpstr>
      <vt:lpstr>2_Office Theme</vt:lpstr>
      <vt:lpstr>PowerPoint Presentation</vt:lpstr>
      <vt:lpstr>Outline</vt:lpstr>
      <vt:lpstr>Acknowledgments</vt:lpstr>
      <vt:lpstr>Bottom Line, Up Front</vt:lpstr>
      <vt:lpstr>What I’ll be skipping…</vt:lpstr>
      <vt:lpstr>Refresher</vt:lpstr>
      <vt:lpstr>“Modernizing the NSRS” means…</vt:lpstr>
      <vt:lpstr>PowerPoint Presentation</vt:lpstr>
      <vt:lpstr>Replacing NAD 83</vt:lpstr>
      <vt:lpstr>Replacing NAVD 88</vt:lpstr>
      <vt:lpstr>The preeminence of ITRF</vt:lpstr>
      <vt:lpstr>Shift and Drift</vt:lpstr>
      <vt:lpstr>Shift</vt:lpstr>
      <vt:lpstr>NAD 83(2011) epoch 2010.0 to NATRF2022 epoch 2020.00 (estimate)</vt:lpstr>
      <vt:lpstr>NAVD 88 to NAPGD2022 epoch 2020.00 (estimate)</vt:lpstr>
      <vt:lpstr>Drift</vt:lpstr>
      <vt:lpstr>The wrong question, circa 2022:</vt:lpstr>
      <vt:lpstr>Drift</vt:lpstr>
      <vt:lpstr>PowerPoint Presentation</vt:lpstr>
      <vt:lpstr>CORS Velocities – ITRF2014</vt:lpstr>
      <vt:lpstr>CORS Velocities – NATRF2022</vt:lpstr>
      <vt:lpstr>EPP2022 and IFVM2022:  The two tools that make time dependent geodetic control useable</vt:lpstr>
      <vt:lpstr>There’s really two drifts</vt:lpstr>
      <vt:lpstr>Example</vt:lpstr>
      <vt:lpstr>Reference Epochs</vt:lpstr>
      <vt:lpstr>Reference Epoch Coordinates from Time-Dependent Coordinates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(v2)</vt:lpstr>
      <vt:lpstr>Terminology</vt:lpstr>
      <vt:lpstr>Terminology</vt:lpstr>
      <vt:lpstr>ARP vs GRP</vt:lpstr>
      <vt:lpstr>Terminology</vt:lpstr>
      <vt:lpstr>The NOAA CORS Network (NCN)</vt:lpstr>
      <vt:lpstr>GPS Month</vt:lpstr>
      <vt:lpstr>New Types of Coordinates</vt:lpstr>
      <vt:lpstr>Five types of coordinates</vt:lpstr>
      <vt:lpstr>New Types of Coordinates</vt:lpstr>
      <vt:lpstr>Reported Coordinates</vt:lpstr>
      <vt:lpstr>New Types of Coordinates</vt:lpstr>
      <vt:lpstr>New Types of Coordinates</vt:lpstr>
      <vt:lpstr>New Types of Coordinates</vt:lpstr>
      <vt:lpstr>New Types of Coordinates</vt:lpstr>
      <vt:lpstr>Using the modernized NSRS</vt:lpstr>
      <vt:lpstr>Using the modernized NSRS</vt:lpstr>
      <vt:lpstr>Using the modernized NSRS</vt:lpstr>
      <vt:lpstr>So much more…</vt:lpstr>
      <vt:lpstr>2020 NSPS National Student Competition</vt:lpstr>
      <vt:lpstr>Thank you!</vt:lpstr>
      <vt:lpstr>Questions?</vt:lpstr>
      <vt:lpstr>Extra Slides</vt:lpstr>
      <vt:lpstr>Terminology</vt:lpstr>
      <vt:lpstr>Terminology</vt:lpstr>
      <vt:lpstr>Terminology</vt:lpstr>
      <vt:lpstr>New Way of Operating the NOAA CORS Network (NCN)</vt:lpstr>
      <vt:lpstr>New Way of Operating the NOAA CORS Network (NCN)</vt:lpstr>
      <vt:lpstr>Examples of what non-linear CORS coordinate functions look like</vt:lpstr>
      <vt:lpstr>New Way of Operating the NOAA CORS Network (NCN)</vt:lpstr>
      <vt:lpstr>Persistent Disagreement</vt:lpstr>
      <vt:lpstr>New Way for USERS to Process GNSS Projects</vt:lpstr>
      <vt:lpstr>GNSS: Time Span…</vt:lpstr>
      <vt:lpstr>GNSS: Processing by users in OPUS</vt:lpstr>
      <vt:lpstr>GNSS: Processing by users in OPUS</vt:lpstr>
      <vt:lpstr>New Way of Processing Leveling Projects</vt:lpstr>
      <vt:lpstr>Leveling: Time Span…</vt:lpstr>
      <vt:lpstr>Leveling: GNSS required</vt:lpstr>
      <vt:lpstr>Leveling:  Step 1 Identify project marks</vt:lpstr>
      <vt:lpstr>Leveling:  Step 2 Identify primary control marks (PCM) </vt:lpstr>
      <vt:lpstr>Leveling:  Step 2 Identify primary control marks (PCM) </vt:lpstr>
      <vt:lpstr>Leveling:  Step 3 Initial GNSS on all PCMs</vt:lpstr>
      <vt:lpstr>Leveling:  Step 4 Leveling</vt:lpstr>
      <vt:lpstr>Leveling:  Step 5 (if 6-12 months) Mid-project GNSS on all PCMs</vt:lpstr>
      <vt:lpstr>Leveling:  Step 6 Final GNSS on all PCMs</vt:lpstr>
      <vt:lpstr>Leveling: Processing</vt:lpstr>
      <vt:lpstr>Leveling: Processing</vt:lpstr>
      <vt:lpstr>Leveling:  Absolute errors</vt:lpstr>
      <vt:lpstr>New Way for NGS to Process and store GNSS Data:    Final Discrete Coordinates (FDCs)</vt:lpstr>
      <vt:lpstr>GNSS:  Monthly workflow…</vt:lpstr>
      <vt:lpstr>Processing by GPS Month…</vt:lpstr>
      <vt:lpstr>Processing by GPS Month…</vt:lpstr>
      <vt:lpstr>GNSS: Monthly workflow…</vt:lpstr>
      <vt:lpstr>GNSS: Monthly workflow…</vt:lpstr>
      <vt:lpstr>GNSS: Monthly workflow…</vt:lpstr>
      <vt:lpstr>New Way for NGS to Process and store GNSS Data:    Reference Epoch Coordinates (RECs)</vt:lpstr>
      <vt:lpstr>GNSS:  Every five years…</vt:lpstr>
      <vt:lpstr>Miscellaneous</vt:lpstr>
      <vt:lpstr>Miscellaneous</vt:lpstr>
      <vt:lpstr>Future Discussions/Decisions:</vt:lpstr>
      <vt:lpstr>Future discussions:   What will be the nature of the “coordinate functions” at each CORS?  How will those functions be used to detect, and correct, persistent disagreement between daily(?) final discrete coordinates and the coordinate functions?</vt:lpstr>
      <vt:lpstr>CORS Processing</vt:lpstr>
      <vt:lpstr>CORS Processing</vt:lpstr>
      <vt:lpstr>CORS Processing</vt:lpstr>
      <vt:lpstr>CORS Processing</vt:lpstr>
      <vt:lpstr>PowerPoint Presentation</vt:lpstr>
      <vt:lpstr>Why “1 GPS Month”?</vt:lpstr>
      <vt:lpstr>Why “1 GPS Month”?</vt:lpstr>
      <vt:lpstr>Why “1 GPS Month”?</vt:lpstr>
      <vt:lpstr>New Way of Operating The CORS Network</vt:lpstr>
      <vt:lpstr>Persistent Disagreement</vt:lpstr>
      <vt:lpstr>Persistent Disagreement…</vt:lpstr>
      <vt:lpstr>Persistent Disagreement…</vt:lpstr>
      <vt:lpstr>Persistent Disagreement…</vt:lpstr>
      <vt:lpstr>Persistent Disagreement…</vt:lpstr>
      <vt:lpstr>Persistent Disagreement…</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2851</cp:revision>
  <cp:lastPrinted>2017-02-02T17:15:29Z</cp:lastPrinted>
  <dcterms:created xsi:type="dcterms:W3CDTF">2009-09-30T12:20:38Z</dcterms:created>
  <dcterms:modified xsi:type="dcterms:W3CDTF">2019-08-05T22:05:21Z</dcterms:modified>
</cp:coreProperties>
</file>