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484ECE-C54F-4C20-8D49-A4176077DAF4}">
  <a:tblStyle styleId="{AB484ECE-C54F-4C20-8D49-A4176077DAF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Attendance by Fiscal Year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1714</c:v>
                </c:pt>
                <c:pt idx="1">
                  <c:v>1364</c:v>
                </c:pt>
                <c:pt idx="2">
                  <c:v>3469</c:v>
                </c:pt>
                <c:pt idx="3">
                  <c:v>4791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2-44B5-A755-A181A5ABE4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A92-44B5-A755-A181A5ABE4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A92-44B5-A755-A181A5ABE4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45840784"/>
        <c:axId val="945836192"/>
      </c:barChart>
      <c:catAx>
        <c:axId val="94584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836192"/>
        <c:crosses val="autoZero"/>
        <c:auto val="1"/>
        <c:lblAlgn val="ctr"/>
        <c:lblOffset val="100"/>
        <c:noMultiLvlLbl val="0"/>
      </c:catAx>
      <c:valAx>
        <c:axId val="945836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94584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a00f27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ba00f27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a00f27c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ba00f27c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a00f27c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5ba00f27c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ba00f27c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5ba00f27c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ba00f27c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5ba00f27c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ba00f27c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5ba00f27c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ba00f27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5ba00f27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a00f27c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ba00f27c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ba00f27c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5ba00f27c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ba00f27c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5ba00f27c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a00f27c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5ba00f27c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ba00f27c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ba00f27c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ba00f27c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ba00f27c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36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ba00f27c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5ba00f27c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7" y="1631156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838200" y="177556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>
                <a:solidFill>
                  <a:srgbClr val="366092"/>
                </a:solidFill>
              </a:rPr>
              <a:t>NGS Educational Offerings</a:t>
            </a:r>
            <a:endParaRPr sz="3600">
              <a:solidFill>
                <a:srgbClr val="366092"/>
              </a:solidFill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2561070" y="2632969"/>
            <a:ext cx="77721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" sz="3300" b="1" dirty="0"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366092"/>
              </a:buClr>
              <a:buSzPts val="2700"/>
              <a:buNone/>
            </a:pPr>
            <a:r>
              <a:rPr lang="en" sz="27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Erika Little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</a:pPr>
            <a:r>
              <a:rPr lang="en" sz="1800" b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NGS Training Coordinator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</a:pPr>
            <a:r>
              <a:rPr lang="en" sz="1800" b="1" dirty="0" smtClean="0">
                <a:solidFill>
                  <a:srgbClr val="366092"/>
                </a:solidFill>
              </a:rPr>
              <a:t>8</a:t>
            </a:r>
            <a:r>
              <a:rPr lang="en" sz="1800" b="1" dirty="0" smtClea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/6/19</a:t>
            </a:r>
            <a:endParaRPr sz="180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6532" y="658884"/>
            <a:ext cx="3509434" cy="431565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4" name="Google Shape;184;p33"/>
          <p:cNvSpPr txBox="1"/>
          <p:nvPr/>
        </p:nvSpPr>
        <p:spPr>
          <a:xfrm>
            <a:off x="-326985" y="488415"/>
            <a:ext cx="440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Subscription Lists</a:t>
            </a:r>
            <a:endParaRPr sz="36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5" name="Google Shape;185;p33"/>
          <p:cNvGraphicFramePr/>
          <p:nvPr>
            <p:extLst>
              <p:ext uri="{D42A27DB-BD31-4B8C-83A1-F6EECF244321}">
                <p14:modId xmlns:p14="http://schemas.microsoft.com/office/powerpoint/2010/main" val="2338783831"/>
              </p:ext>
            </p:extLst>
          </p:nvPr>
        </p:nvGraphicFramePr>
        <p:xfrm>
          <a:off x="219655" y="1480631"/>
          <a:ext cx="3635475" cy="1566675"/>
        </p:xfrm>
        <a:graphic>
          <a:graphicData uri="http://schemas.openxmlformats.org/drawingml/2006/table">
            <a:tbl>
              <a:tblPr firstRow="1" bandRow="1">
                <a:noFill/>
                <a:tableStyleId>{AB484ECE-C54F-4C20-8D49-A4176077DAF4}</a:tableStyleId>
              </a:tblPr>
              <a:tblGrid>
                <a:gridCol w="190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/>
                        <a:t>Subscribers                       </a:t>
                      </a:r>
                      <a:endParaRPr sz="1500" i="1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 2018</a:t>
                      </a:r>
                      <a:endParaRPr lang="en-US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2019</a:t>
                      </a:r>
                      <a:endParaRPr lang="en-US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</a:t>
                      </a:r>
                      <a:endParaRPr sz="15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</a:rPr>
                        <a:t>1,432</a:t>
                      </a:r>
                      <a:endParaRPr sz="15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 smtClean="0">
                          <a:solidFill>
                            <a:srgbClr val="366092"/>
                          </a:solidFill>
                        </a:rPr>
                        <a:t>2,460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</a:t>
                      </a:r>
                      <a:endParaRPr sz="15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</a:rPr>
                        <a:t>1,844</a:t>
                      </a:r>
                      <a:endParaRPr sz="15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 smtClean="0">
                          <a:solidFill>
                            <a:srgbClr val="366092"/>
                          </a:solidFill>
                        </a:rPr>
                        <a:t>2,704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Webinar Series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1,606</a:t>
                      </a:r>
                      <a:endParaRPr sz="1500" b="0" i="0" u="none" strike="noStrike" cap="none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 smtClean="0">
                          <a:solidFill>
                            <a:srgbClr val="366092"/>
                          </a:solidFill>
                        </a:rPr>
                        <a:t>2,705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GPS on Bench Marks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1,033</a:t>
                      </a:r>
                      <a:endParaRPr sz="1500" b="0" i="0" u="none" strike="noStrike" cap="none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 smtClean="0">
                          <a:solidFill>
                            <a:srgbClr val="366092"/>
                          </a:solidFill>
                        </a:rPr>
                        <a:t>1,707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/>
        </p:nvSpPr>
        <p:spPr>
          <a:xfrm>
            <a:off x="174570" y="890543"/>
            <a:ext cx="403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14 Regional Geodetic Advisors</a:t>
            </a:r>
            <a:endParaRPr sz="36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4"/>
          <p:cNvSpPr txBox="1"/>
          <p:nvPr/>
        </p:nvSpPr>
        <p:spPr>
          <a:xfrm>
            <a:off x="716975" y="1981694"/>
            <a:ext cx="29487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Expert sources for training and education</a:t>
            </a:r>
            <a:endParaRPr sz="21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119" y="610347"/>
            <a:ext cx="4565124" cy="40553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/>
        </p:nvSpPr>
        <p:spPr>
          <a:xfrm>
            <a:off x="-168331" y="890543"/>
            <a:ext cx="403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NGS Testing and Training Center</a:t>
            </a:r>
            <a:endParaRPr sz="36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5"/>
          <p:cNvSpPr txBox="1"/>
          <p:nvPr/>
        </p:nvSpPr>
        <p:spPr>
          <a:xfrm>
            <a:off x="165226" y="1975550"/>
            <a:ext cx="3612300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Located near Fredericksburg, VA</a:t>
            </a:r>
            <a:endParaRPr sz="11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In-person training classes such as OPUS Projects Manager’s Training and Geodetic Digital Leveling</a:t>
            </a:r>
            <a:endParaRPr sz="11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Many acres of land for hands-on training and equipment testing</a:t>
            </a:r>
            <a:endParaRPr sz="18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1554" y="914387"/>
            <a:ext cx="2847484" cy="1926785"/>
          </a:xfrm>
          <a:prstGeom prst="rect">
            <a:avLst/>
          </a:prstGeom>
          <a:noFill/>
          <a:ln w="1905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0" name="Google Shape;200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1388" y="3064267"/>
            <a:ext cx="2772590" cy="1667139"/>
          </a:xfrm>
          <a:prstGeom prst="rect">
            <a:avLst/>
          </a:prstGeom>
          <a:noFill/>
          <a:ln w="1905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/>
          <p:cNvSpPr txBox="1"/>
          <p:nvPr/>
        </p:nvSpPr>
        <p:spPr>
          <a:xfrm>
            <a:off x="1971376" y="1190847"/>
            <a:ext cx="5517578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NSPS Student Competition</a:t>
            </a: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April 2020!!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/>
        </p:nvSpPr>
        <p:spPr>
          <a:xfrm>
            <a:off x="1726970" y="2567636"/>
            <a:ext cx="564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Future Content</a:t>
            </a:r>
            <a:endParaRPr sz="1100" dirty="0"/>
          </a:p>
          <a:p>
            <a:pPr marL="520700" marR="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700"/>
              <a:buFont typeface="Arial"/>
              <a:buChar char="•"/>
            </a:pPr>
            <a:r>
              <a:rPr lang="en" sz="27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Additional Online Lessons</a:t>
            </a:r>
            <a:endParaRPr sz="1100" dirty="0"/>
          </a:p>
          <a:p>
            <a:pPr marL="5207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700"/>
              <a:buFont typeface="Arial"/>
              <a:buChar char="•"/>
            </a:pPr>
            <a:r>
              <a:rPr lang="en" sz="27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Continued webinars</a:t>
            </a:r>
            <a:endParaRPr sz="2700" b="0" i="0" u="none" strike="noStrike" cap="none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700"/>
              <a:buFont typeface="Arial"/>
              <a:buChar char="•"/>
            </a:pPr>
            <a:r>
              <a:rPr lang="en" sz="27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Series on basic/fundamental geodetic and remote sensing topics</a:t>
            </a:r>
            <a:endParaRPr sz="1100" dirty="0"/>
          </a:p>
          <a:p>
            <a:pPr marL="5207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700"/>
              <a:buFont typeface="Arial"/>
              <a:buChar char="•"/>
            </a:pPr>
            <a:r>
              <a:rPr lang="en" sz="27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Focus on NSRS Modernization</a:t>
            </a:r>
            <a:endParaRPr sz="1100" dirty="0"/>
          </a:p>
          <a:p>
            <a:pPr marL="5207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/>
        </p:nvSpPr>
        <p:spPr>
          <a:xfrm>
            <a:off x="1577340" y="2567636"/>
            <a:ext cx="6807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300"/>
              <a:buFont typeface="Calibri"/>
              <a:buNone/>
            </a:pPr>
            <a:r>
              <a:rPr lang="en" sz="33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Your Input is needed and welcome on:</a:t>
            </a:r>
            <a:endParaRPr sz="1100"/>
          </a:p>
          <a:p>
            <a:pPr marL="520700" marR="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700"/>
              <a:buFont typeface="Arial"/>
              <a:buChar char="•"/>
            </a:pPr>
            <a:r>
              <a:rPr lang="en" sz="27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endParaRPr sz="27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700"/>
              <a:buFont typeface="Arial"/>
              <a:buChar char="•"/>
            </a:pPr>
            <a:r>
              <a:rPr lang="en" sz="27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100"/>
          </a:p>
          <a:p>
            <a:pPr marL="5207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700"/>
              <a:buFont typeface="Arial"/>
              <a:buChar char="•"/>
            </a:pPr>
            <a:r>
              <a:rPr lang="en" sz="27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Delivery methods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300"/>
              <a:buFont typeface="Calibri"/>
              <a:buNone/>
            </a:pPr>
            <a:r>
              <a:rPr lang="en" sz="33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Send to ngs.feedback@noaa.gov</a:t>
            </a:r>
            <a:endParaRPr sz="1100"/>
          </a:p>
          <a:p>
            <a:pPr marL="5207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1967064" y="2358355"/>
            <a:ext cx="545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520700" marR="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Char char="•"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Current material</a:t>
            </a:r>
            <a:endParaRPr sz="36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marR="0" lvl="1" indent="-5143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100"/>
              <a:buFont typeface="Courier New"/>
              <a:buChar char="o"/>
            </a:pPr>
            <a:r>
              <a:rPr lang="en" sz="2100" b="0" i="1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What we have and how we are getting the word out</a:t>
            </a:r>
            <a:endParaRPr sz="1100"/>
          </a:p>
          <a:p>
            <a:pPr marL="520700" marR="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Char char="•"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Ideas for future content</a:t>
            </a:r>
            <a:endParaRPr sz="1100"/>
          </a:p>
          <a:p>
            <a:pPr marL="520700" marR="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Char char="•"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Request for input</a:t>
            </a:r>
            <a:endParaRPr sz="1100"/>
          </a:p>
          <a:p>
            <a:pPr marL="5207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5098" y="506771"/>
            <a:ext cx="4176768" cy="4493662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27"/>
          <p:cNvSpPr/>
          <p:nvPr/>
        </p:nvSpPr>
        <p:spPr>
          <a:xfrm>
            <a:off x="3763568" y="3905680"/>
            <a:ext cx="1218300" cy="10947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9149" y="383826"/>
            <a:ext cx="3868143" cy="4668448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542916" y="4520040"/>
            <a:ext cx="3226196" cy="443845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542916" y="858501"/>
            <a:ext cx="273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NGS Webinar Series</a:t>
            </a:r>
            <a:endParaRPr sz="36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587896" y="4305698"/>
            <a:ext cx="2980498" cy="87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500"/>
              <a:buFont typeface="Calibri"/>
              <a:buNone/>
            </a:pPr>
            <a:r>
              <a:rPr lang="en" sz="1500" b="0" i="1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" sz="1500" i="1" dirty="0" smtClea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68</a:t>
            </a:r>
            <a:r>
              <a:rPr lang="en" sz="1500" b="0" i="1" u="none" strike="noStrike" cap="none" dirty="0" smtClea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0" i="1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recordings available to date</a:t>
            </a:r>
            <a:endParaRPr sz="1500" b="0" i="1" u="none" strike="noStrike" cap="none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5324" y="645411"/>
            <a:ext cx="4024224" cy="4114429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82088393"/>
              </p:ext>
            </p:extLst>
          </p:nvPr>
        </p:nvGraphicFramePr>
        <p:xfrm>
          <a:off x="228377" y="2059357"/>
          <a:ext cx="3756144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5317" y="661876"/>
            <a:ext cx="3658640" cy="4023591"/>
          </a:xfrm>
          <a:prstGeom prst="rect">
            <a:avLst/>
          </a:prstGeom>
          <a:noFill/>
          <a:ln w="1905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Google Shape;161;p30"/>
          <p:cNvSpPr txBox="1"/>
          <p:nvPr/>
        </p:nvSpPr>
        <p:spPr>
          <a:xfrm>
            <a:off x="0" y="1101292"/>
            <a:ext cx="440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Educational Videos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 typeface="Calibri"/>
              <a:buNone/>
            </a:pPr>
            <a:r>
              <a:rPr lang="en" sz="1100" b="0" i="1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</a:t>
            </a:r>
            <a:endParaRPr sz="1100" b="0" i="1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 typeface="Calibri"/>
              <a:buNone/>
            </a:pPr>
            <a:r>
              <a:rPr lang="en" sz="1100" b="0" i="1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Research’s (UCAR) COMET Program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2" name="Google Shape;162;p30"/>
          <p:cNvGraphicFramePr/>
          <p:nvPr>
            <p:extLst>
              <p:ext uri="{D42A27DB-BD31-4B8C-83A1-F6EECF244321}">
                <p14:modId xmlns:p14="http://schemas.microsoft.com/office/powerpoint/2010/main" val="4033883831"/>
              </p:ext>
            </p:extLst>
          </p:nvPr>
        </p:nvGraphicFramePr>
        <p:xfrm>
          <a:off x="463400" y="1912972"/>
          <a:ext cx="3635450" cy="2185430"/>
        </p:xfrm>
        <a:graphic>
          <a:graphicData uri="http://schemas.openxmlformats.org/drawingml/2006/table">
            <a:tbl>
              <a:tblPr firstRow="1" bandRow="1">
                <a:noFill/>
                <a:tableStyleId>{AB484ECE-C54F-4C20-8D49-A4176077DAF4}</a:tableStyleId>
              </a:tblPr>
              <a:tblGrid>
                <a:gridCol w="267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/>
                        <a:t>Most Viewed on COMET YouTube channel </a:t>
                      </a:r>
                      <a:r>
                        <a:rPr lang="en" sz="1100" i="1" u="none" strike="noStrike" cap="none"/>
                        <a:t>(</a:t>
                      </a:r>
                      <a:r>
                        <a:rPr lang="en" sz="1200" i="1" u="none" strike="noStrike" cap="none"/>
                        <a:t>through 4/30/19</a:t>
                      </a:r>
                      <a:r>
                        <a:rPr lang="en" sz="1100" i="1" u="none" strike="noStrike" cap="none"/>
                        <a:t>)</a:t>
                      </a:r>
                      <a:endParaRPr sz="1500" i="1"/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are Geodetic Datums?</a:t>
                      </a:r>
                      <a:endParaRPr sz="15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rgbClr val="366092"/>
                          </a:solidFill>
                        </a:rPr>
                        <a:t>105,837</a:t>
                      </a:r>
                      <a:endParaRPr sz="18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Best Practices for Minimizing Errors During GNSS Data Collection</a:t>
                      </a:r>
                      <a:endParaRPr sz="15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rgbClr val="366092"/>
                          </a:solidFill>
                        </a:rPr>
                        <a:t>43,315</a:t>
                      </a:r>
                      <a:endParaRPr sz="18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Precision and Accuracy in Geodetic Surveying</a:t>
                      </a:r>
                      <a:endParaRPr sz="1500" b="0" i="0" u="none" strike="noStrike" cap="none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rgbClr val="366092"/>
                          </a:solidFill>
                        </a:rPr>
                        <a:t>37,501</a:t>
                      </a:r>
                      <a:endParaRPr sz="18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154;p29"/>
          <p:cNvSpPr txBox="1"/>
          <p:nvPr/>
        </p:nvSpPr>
        <p:spPr>
          <a:xfrm>
            <a:off x="476010" y="4306322"/>
            <a:ext cx="3555934" cy="442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500"/>
              <a:buFont typeface="Calibri"/>
              <a:buNone/>
            </a:pPr>
            <a:r>
              <a:rPr lang="en" sz="1500" b="0" i="1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800" i="1" u="none" strike="noStrike" cap="none" dirty="0" smtClea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Over 242,000 views of all 12 videos</a:t>
            </a:r>
            <a:endParaRPr sz="1800" i="1" u="none" strike="noStrike" cap="none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5682" y="483987"/>
            <a:ext cx="3401862" cy="428890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0" name="Google Shape;170;p31"/>
          <p:cNvSpPr txBox="1"/>
          <p:nvPr/>
        </p:nvSpPr>
        <p:spPr>
          <a:xfrm>
            <a:off x="498764" y="436577"/>
            <a:ext cx="3668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Online Lessons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 typeface="Calibri"/>
              <a:buNone/>
            </a:pPr>
            <a:r>
              <a:rPr lang="en" sz="1100" b="0" i="1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Research’s (UCAR) COMET Program</a:t>
            </a:r>
            <a:endParaRPr sz="1200" b="0" i="1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1" name="Google Shape;171;p31"/>
          <p:cNvGraphicFramePr/>
          <p:nvPr>
            <p:extLst>
              <p:ext uri="{D42A27DB-BD31-4B8C-83A1-F6EECF244321}">
                <p14:modId xmlns:p14="http://schemas.microsoft.com/office/powerpoint/2010/main" val="4157440161"/>
              </p:ext>
            </p:extLst>
          </p:nvPr>
        </p:nvGraphicFramePr>
        <p:xfrm>
          <a:off x="1109531" y="1537956"/>
          <a:ext cx="2446700" cy="3184745"/>
        </p:xfrm>
        <a:graphic>
          <a:graphicData uri="http://schemas.openxmlformats.org/drawingml/2006/table">
            <a:tbl>
              <a:tblPr firstRow="1" bandRow="1">
                <a:noFill/>
                <a:tableStyleId>{AB484ECE-C54F-4C20-8D49-A4176077DAF4}</a:tableStyleId>
              </a:tblPr>
              <a:tblGrid>
                <a:gridCol w="180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Module completions to date </a:t>
                      </a:r>
                      <a:r>
                        <a:rPr lang="en" sz="1400" u="sng" dirty="0"/>
                        <a:t>by sector </a:t>
                      </a:r>
                      <a:r>
                        <a:rPr lang="en" sz="1400" dirty="0"/>
                        <a:t>(</a:t>
                      </a:r>
                      <a:r>
                        <a:rPr lang="en" sz="1200" i="1" dirty="0"/>
                        <a:t>through 2/2019</a:t>
                      </a:r>
                      <a:r>
                        <a:rPr lang="en" sz="1400" dirty="0"/>
                        <a:t>)</a:t>
                      </a:r>
                      <a:endParaRPr sz="1400" dirty="0"/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>
                          <a:solidFill>
                            <a:srgbClr val="366092"/>
                          </a:solidFill>
                        </a:rPr>
                        <a:t>Education</a:t>
                      </a:r>
                      <a:endParaRPr sz="14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</a:rPr>
                        <a:t>763</a:t>
                      </a:r>
                      <a:endParaRPr sz="15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</a:rPr>
                        <a:t>282</a:t>
                      </a:r>
                      <a:endParaRPr sz="15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Private Sector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</a:rPr>
                        <a:t>161</a:t>
                      </a:r>
                      <a:endParaRPr sz="15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or Local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</a:rPr>
                        <a:t>149</a:t>
                      </a:r>
                      <a:endParaRPr sz="15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Weather Enthusiast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</a:rPr>
                        <a:t>81</a:t>
                      </a:r>
                      <a:endParaRPr sz="15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</a:rPr>
                        <a:t>80</a:t>
                      </a:r>
                      <a:endParaRPr sz="15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</a:rPr>
                        <a:t>60</a:t>
                      </a:r>
                      <a:endParaRPr sz="15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Federal US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66092"/>
                          </a:solidFill>
                        </a:rPr>
                        <a:t>98</a:t>
                      </a:r>
                      <a:endParaRPr sz="150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rgbClr val="366092"/>
                          </a:solidFill>
                        </a:rPr>
                        <a:t>38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/>
          <p:nvPr/>
        </p:nvSpPr>
        <p:spPr>
          <a:xfrm>
            <a:off x="598517" y="4430166"/>
            <a:ext cx="3665100" cy="281100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5682" y="483987"/>
            <a:ext cx="3401862" cy="428890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31"/>
          <p:cNvSpPr txBox="1"/>
          <p:nvPr/>
        </p:nvSpPr>
        <p:spPr>
          <a:xfrm>
            <a:off x="612266" y="4380693"/>
            <a:ext cx="3751200" cy="1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1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Coming Soon! GNSS II: Precise Surveys</a:t>
            </a: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498764" y="436577"/>
            <a:ext cx="3668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Online Lessons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 typeface="Calibri"/>
              <a:buNone/>
              <a:tabLst/>
              <a:defRPr/>
            </a:pPr>
            <a:r>
              <a:rPr kumimoji="0" lang="en" sz="1100" b="0" i="1" u="none" strike="noStrike" kern="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Research’s (UCAR) COMET Program</a:t>
            </a:r>
            <a:endParaRPr kumimoji="0" sz="1200" b="0" i="1" u="none" strike="noStrike" kern="0" cap="none" spc="0" normalizeH="0" baseline="0" noProof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1" name="Google Shape;171;p31"/>
          <p:cNvGraphicFramePr/>
          <p:nvPr>
            <p:extLst>
              <p:ext uri="{D42A27DB-BD31-4B8C-83A1-F6EECF244321}">
                <p14:modId xmlns:p14="http://schemas.microsoft.com/office/powerpoint/2010/main" val="627417432"/>
              </p:ext>
            </p:extLst>
          </p:nvPr>
        </p:nvGraphicFramePr>
        <p:xfrm>
          <a:off x="498764" y="1393577"/>
          <a:ext cx="4004484" cy="2903320"/>
        </p:xfrm>
        <a:graphic>
          <a:graphicData uri="http://schemas.openxmlformats.org/drawingml/2006/table">
            <a:tbl>
              <a:tblPr firstRow="1" bandRow="1">
                <a:noFill/>
                <a:tableStyleId>{AB484ECE-C54F-4C20-8D49-A4176077DAF4}</a:tableStyleId>
              </a:tblPr>
              <a:tblGrid>
                <a:gridCol w="2335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428">
                  <a:extLst>
                    <a:ext uri="{9D8B030D-6E8A-4147-A177-3AD203B41FA5}">
                      <a16:colId xmlns:a16="http://schemas.microsoft.com/office/drawing/2014/main" val="4135562137"/>
                    </a:ext>
                  </a:extLst>
                </a:gridCol>
              </a:tblGrid>
              <a:tr h="45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/>
                        <a:t>Quiz completions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 smtClean="0"/>
                        <a:t>(</a:t>
                      </a:r>
                      <a:r>
                        <a:rPr lang="en-US" sz="1000" b="0" i="1" dirty="0" smtClean="0"/>
                        <a:t>through 6/2019</a:t>
                      </a:r>
                      <a:r>
                        <a:rPr lang="en-US" sz="1050" b="0" dirty="0" smtClean="0"/>
                        <a:t>)</a:t>
                      </a:r>
                      <a:endParaRPr lang="en-US" dirty="0"/>
                    </a:p>
                  </a:txBody>
                  <a:tcPr marL="68600" marR="68600" marT="34300" marB="3430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Sessions </a:t>
                      </a:r>
                      <a:r>
                        <a:rPr lang="en-US" sz="1050" b="0" dirty="0" smtClean="0"/>
                        <a:t>(</a:t>
                      </a:r>
                      <a:r>
                        <a:rPr lang="en-US" sz="1000" b="0" i="1" dirty="0" smtClean="0"/>
                        <a:t>through 6/2019</a:t>
                      </a:r>
                      <a:r>
                        <a:rPr lang="en-US" sz="1050" b="0" dirty="0" smtClean="0"/>
                        <a:t>)</a:t>
                      </a:r>
                      <a:endParaRPr sz="1200" b="1" dirty="0"/>
                    </a:p>
                  </a:txBody>
                  <a:tcPr marL="68600" marR="68600" marT="34300" marB="343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Understanding Heights and Vertical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Datums</a:t>
                      </a:r>
                      <a:endParaRPr lang="en-US" sz="1400" b="0" i="0" u="none" strike="noStrike" cap="none" dirty="0" smtClean="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 smtClean="0">
                          <a:solidFill>
                            <a:srgbClr val="366092"/>
                          </a:solidFill>
                        </a:rPr>
                        <a:t>983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smtClean="0">
                          <a:solidFill>
                            <a:srgbClr val="366092"/>
                          </a:solidFill>
                        </a:rPr>
                        <a:t>3,249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Gravity for Geodesy I: Foundations 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 smtClean="0">
                          <a:solidFill>
                            <a:srgbClr val="366092"/>
                          </a:solidFill>
                        </a:rPr>
                        <a:t>294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smtClean="0">
                          <a:solidFill>
                            <a:srgbClr val="366092"/>
                          </a:solidFill>
                        </a:rPr>
                        <a:t>1,263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Foundations of Global Navigation Satellite Systems (GNSS)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 smtClean="0">
                          <a:solidFill>
                            <a:srgbClr val="366092"/>
                          </a:solidFill>
                        </a:rPr>
                        <a:t>425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smtClean="0">
                          <a:solidFill>
                            <a:srgbClr val="366092"/>
                          </a:solidFill>
                        </a:rPr>
                        <a:t>3,195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Gravity for Geodesy II: Applications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 smtClean="0">
                          <a:solidFill>
                            <a:srgbClr val="366092"/>
                          </a:solidFill>
                        </a:rPr>
                        <a:t>140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smtClean="0">
                          <a:solidFill>
                            <a:srgbClr val="366092"/>
                          </a:solidFill>
                        </a:rPr>
                        <a:t>590</a:t>
                      </a:r>
                      <a:endParaRPr sz="1500" dirty="0">
                        <a:solidFill>
                          <a:srgbClr val="36609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470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2"/>
          <p:cNvPicPr preferRelativeResize="0"/>
          <p:nvPr/>
        </p:nvPicPr>
        <p:blipFill rotWithShape="1">
          <a:blip r:embed="rId5">
            <a:alphaModFix/>
          </a:blip>
          <a:srcRect l="10538"/>
          <a:stretch/>
        </p:blipFill>
        <p:spPr>
          <a:xfrm>
            <a:off x="3429000" y="1490861"/>
            <a:ext cx="5483488" cy="2784034"/>
          </a:xfrm>
          <a:prstGeom prst="rect">
            <a:avLst/>
          </a:prstGeom>
          <a:noFill/>
          <a:ln w="1905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32"/>
          <p:cNvSpPr txBox="1"/>
          <p:nvPr/>
        </p:nvSpPr>
        <p:spPr>
          <a:xfrm>
            <a:off x="-103667" y="1070519"/>
            <a:ext cx="440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Presentation Library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0" y="1188634"/>
            <a:ext cx="3325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Over 600 presentations given by NGS employees, available for your viewing and use</a:t>
            </a:r>
            <a:endParaRPr sz="24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317</Words>
  <Application>Microsoft Office PowerPoint</Application>
  <PresentationFormat>On-screen Show (16:9)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Simple Light</vt:lpstr>
      <vt:lpstr>1_Office Theme</vt:lpstr>
      <vt:lpstr>NGS Educational Offerings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Educational Offerings</dc:title>
  <dc:creator>Erika Little</dc:creator>
  <cp:lastModifiedBy>Erika Little</cp:lastModifiedBy>
  <cp:revision>15</cp:revision>
  <dcterms:modified xsi:type="dcterms:W3CDTF">2019-07-31T15:58:04Z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881F929D-6CBA-4DF6-A3E8-27874515687D</vt:lpwstr>
  </property>
  <property fmtid="{D5CDD505-2E9C-101B-9397-08002B2CF9AE}" pid="3" name="ArticulatePath">
    <vt:lpwstr>Little_SaGES_NGS Educational Offerings</vt:lpwstr>
  </property>
</Properties>
</file>