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Ugsz30vyoZGwKM1FIUZlJ4BnW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2BAB6F-CF4D-4B44-AAA6-DDCFA732FB47}">
  <a:tblStyle styleId="{572BAB6F-CF4D-4B44-AAA6-DDCFA732FB4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EBF5"/>
          </a:solidFill>
        </a:fill>
      </a:tcStyle>
    </a:band1H>
    <a:band2H>
      <a:tcTxStyle/>
    </a:band2H>
    <a:band1V>
      <a:tcTxStyle/>
      <a:tcStyle>
        <a:fill>
          <a:solidFill>
            <a:srgbClr val="E8EBF5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b7263510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0b7263510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imber.degrandpre@noaa.gov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arcg.is/18fWq8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geodesy.noaa.gov/CORS/ncn_station_pages/index.html?stationID=KSSL" TargetMode="External"/><Relationship Id="rId5" Type="http://schemas.openxmlformats.org/officeDocument/2006/relationships/hyperlink" Target="https://arcg.is/18fWq8" TargetMode="External"/><Relationship Id="rId6" Type="http://schemas.openxmlformats.org/officeDocument/2006/relationships/hyperlink" Target="https://geodesy.noaa.gov/CORS/" TargetMode="External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hyperlink" Target="https://geodesy.noaa.gov/OPUS-Tools/ncn-plots/" TargetMode="External"/><Relationship Id="rId5" Type="http://schemas.openxmlformats.org/officeDocument/2006/relationships/hyperlink" Target="https://geodesy.noaa.gov/CORS/" TargetMode="External"/><Relationship Id="rId6" Type="http://schemas.openxmlformats.org/officeDocument/2006/relationships/hyperlink" Target="https://geodesy.noaa.gov/CORS/ncn_station_pages/index.html?stationID=KSSL" TargetMode="External"/><Relationship Id="rId7" Type="http://schemas.openxmlformats.org/officeDocument/2006/relationships/hyperlink" Target="https://geodesy.noaa.gov/OPUS-Tools/ncn-plots/" TargetMode="External"/><Relationship Id="rId8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hyperlink" Target="https://network.igs.org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arcg.is/18fWq8" TargetMode="External"/><Relationship Id="rId7" Type="http://schemas.openxmlformats.org/officeDocument/2006/relationships/hyperlink" Target="https://geodesy.noaa.gov/CORS/ncn_station_pages/index.html?stationID=KSSL" TargetMode="External"/><Relationship Id="rId8" Type="http://schemas.openxmlformats.org/officeDocument/2006/relationships/hyperlink" Target="https://geodesy.noaa.gov/OPUS-Tools/ncn-plot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eodesy.noaa.gov/CORS/ncn_station_pages/index.html?stationID=KSSL" TargetMode="External"/><Relationship Id="rId4" Type="http://schemas.openxmlformats.org/officeDocument/2006/relationships/hyperlink" Target="https://geodesy.noaa.gov/OPUS-Tools/ncn-plot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s://geodesy.noaa.gov/CORS/" TargetMode="External"/><Relationship Id="rId5" Type="http://schemas.openxmlformats.org/officeDocument/2006/relationships/hyperlink" Target="https://arcg.is/18fWq8" TargetMode="External"/><Relationship Id="rId6" Type="http://schemas.openxmlformats.org/officeDocument/2006/relationships/hyperlink" Target="https://geodesy.noaa.gov/CORS/ncn_station_pages/index.html?stationID=KSSL" TargetMode="External"/><Relationship Id="rId7" Type="http://schemas.openxmlformats.org/officeDocument/2006/relationships/hyperlink" Target="https://geodesy.noaa.gov/CORS/ncn_station_pages/index.html?stationID=KSSL" TargetMode="External"/><Relationship Id="rId8" Type="http://schemas.openxmlformats.org/officeDocument/2006/relationships/hyperlink" Target="https://geodesy.noaa.gov/OPUS-Tools/ncn-plo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>
                <a:solidFill>
                  <a:schemeClr val="accent1"/>
                </a:solidFill>
              </a:rPr>
              <a:t>Selecting CORS for your OPUS-Project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50"/>
            <a:ext cx="9144000" cy="28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Dr. Kimber DeGrandpre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Geodesist  - CORS Branch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Acting Central Plains Regional Advisor (KS, MO, TN, AR)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kimber.degrandpre@noaa.gov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(907) 209-7911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2024 KSLS Annual General Meeting and Conference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15 October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6480"/>
            <a:ext cx="12192000" cy="582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0" y="0"/>
            <a:ext cx="4725974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Choice – NCN Map</a:t>
            </a:r>
            <a:endParaRPr/>
          </a:p>
        </p:txBody>
      </p:sp>
      <p:sp>
        <p:nvSpPr>
          <p:cNvPr id="218" name="Google Shape;218;p10"/>
          <p:cNvSpPr txBox="1"/>
          <p:nvPr/>
        </p:nvSpPr>
        <p:spPr>
          <a:xfrm>
            <a:off x="5238750" y="390525"/>
            <a:ext cx="6639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Map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good place to start by looking at CORS in your area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/>
        </p:nvSpPr>
        <p:spPr>
          <a:xfrm>
            <a:off x="0" y="0"/>
            <a:ext cx="5723618" cy="5847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Choice – NCN Station Pages</a:t>
            </a:r>
            <a:endParaRPr/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9508" y="49237"/>
            <a:ext cx="6264183" cy="67595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5" name="Google Shape;225;p11"/>
          <p:cNvSpPr txBox="1"/>
          <p:nvPr/>
        </p:nvSpPr>
        <p:spPr>
          <a:xfrm>
            <a:off x="-6462" y="651662"/>
            <a:ext cx="5817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get to the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Station Pages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clicking the “Site Info” link on the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Map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by putting the 4 character site ID into the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Home Page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search bar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Pages will give you information like sampling rate, equipment used, last date of available data, who owns</a:t>
            </a:r>
            <a:endParaRPr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68300" y="2442125"/>
            <a:ext cx="3642676" cy="43666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7" name="Google Shape;227;p11"/>
          <p:cNvSpPr txBox="1"/>
          <p:nvPr/>
        </p:nvSpPr>
        <p:spPr>
          <a:xfrm>
            <a:off x="-6462" y="4175013"/>
            <a:ext cx="217476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good place to start to familiarize yourself with any CORS stations in the area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285750" y="2319427"/>
            <a:ext cx="199072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station, as well as show you the position, model, and residual plots, some station quality metrics, and photos</a:t>
            </a:r>
            <a:endParaRPr/>
          </a:p>
        </p:txBody>
      </p:sp>
      <p:cxnSp>
        <p:nvCxnSpPr>
          <p:cNvPr id="229" name="Google Shape;229;p11"/>
          <p:cNvCxnSpPr/>
          <p:nvPr/>
        </p:nvCxnSpPr>
        <p:spPr>
          <a:xfrm>
            <a:off x="2168300" y="5053161"/>
            <a:ext cx="660625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/>
        </p:nvSpPr>
        <p:spPr>
          <a:xfrm>
            <a:off x="0" y="0"/>
            <a:ext cx="4898457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Choice – NCN PloTS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900" y="99101"/>
            <a:ext cx="6418208" cy="66597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6" name="Google Shape;236;p12"/>
          <p:cNvSpPr txBox="1"/>
          <p:nvPr/>
        </p:nvSpPr>
        <p:spPr>
          <a:xfrm>
            <a:off x="0" y="681275"/>
            <a:ext cx="5817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get to the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Residual Time Series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(NCN PloTS) by clicking the link in menu bar on the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Home Page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from the link in the Additional Resources section on the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Station Pages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NCN PloTS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tool is very useful for comparing CORS in your area and quantifying their relative accuracy so you can decide whether to use them and which ones to use</a:t>
            </a:r>
            <a:endParaRPr/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1269" y="2989599"/>
            <a:ext cx="4914900" cy="38441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38" name="Google Shape;238;p12"/>
          <p:cNvCxnSpPr/>
          <p:nvPr/>
        </p:nvCxnSpPr>
        <p:spPr>
          <a:xfrm rot="10800000">
            <a:off x="3248026" y="4434036"/>
            <a:ext cx="781049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"/>
          <p:cNvPicPr preferRelativeResize="0"/>
          <p:nvPr/>
        </p:nvPicPr>
        <p:blipFill rotWithShape="1">
          <a:blip r:embed="rId3">
            <a:alphaModFix/>
          </a:blip>
          <a:srcRect b="5140" l="4713" r="1996" t="0"/>
          <a:stretch/>
        </p:blipFill>
        <p:spPr>
          <a:xfrm>
            <a:off x="4981574" y="0"/>
            <a:ext cx="7210425" cy="45341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4" name="Google Shape;244;p3"/>
          <p:cNvSpPr txBox="1"/>
          <p:nvPr/>
        </p:nvSpPr>
        <p:spPr>
          <a:xfrm>
            <a:off x="0" y="0"/>
            <a:ext cx="4819909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 Stations in the IGS</a:t>
            </a:r>
            <a:endParaRPr/>
          </a:p>
        </p:txBody>
      </p:sp>
      <p:sp>
        <p:nvSpPr>
          <p:cNvPr id="245" name="Google Shape;245;p3"/>
          <p:cNvSpPr txBox="1"/>
          <p:nvPr/>
        </p:nvSpPr>
        <p:spPr>
          <a:xfrm>
            <a:off x="11" y="697008"/>
            <a:ext cx="4931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OPUS-S and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OPUS Projects are special instances at NGS, they can use IGS stations that are not in the NCN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CORS Selector will evaluate them as it does the rest of the NCN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IGS has many resources for evaluating these stations as well, start with the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IGS Network Map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599913"/>
            <a:ext cx="6219825" cy="33552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7" name="Google Shape;247;p3"/>
          <p:cNvSpPr txBox="1"/>
          <p:nvPr/>
        </p:nvSpPr>
        <p:spPr>
          <a:xfrm>
            <a:off x="5843587" y="4728984"/>
            <a:ext cx="6367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stations will not appear on the </a:t>
            </a:r>
            <a:r>
              <a:rPr b="0" i="0" lang="en-US" sz="18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Map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the </a:t>
            </a:r>
            <a:r>
              <a:rPr b="0" i="0" lang="en-US" sz="18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Station Pages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are available on the </a:t>
            </a:r>
            <a:r>
              <a:rPr b="0" i="0" lang="en-US" sz="18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Residual Time Series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(NCN PloTS) tool, so it is harder to evaluate as a user but not impossible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of an issue in Kansas as KSU1 is the local IGS station and it is in the NCN</a:t>
            </a:r>
            <a:endParaRPr/>
          </a:p>
        </p:txBody>
      </p:sp>
      <p:cxnSp>
        <p:nvCxnSpPr>
          <p:cNvPr id="248" name="Google Shape;248;p3"/>
          <p:cNvCxnSpPr/>
          <p:nvPr/>
        </p:nvCxnSpPr>
        <p:spPr>
          <a:xfrm rot="10800000">
            <a:off x="3543300" y="5057775"/>
            <a:ext cx="2676526" cy="42814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/>
        </p:nvSpPr>
        <p:spPr>
          <a:xfrm>
            <a:off x="3699810" y="2551837"/>
            <a:ext cx="4792379" cy="1754326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 of NCN Map, NCN Station Pages, and NCN PloTS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3431" l="6078" r="7210" t="5638"/>
          <a:stretch/>
        </p:blipFill>
        <p:spPr>
          <a:xfrm>
            <a:off x="2919610" y="1019175"/>
            <a:ext cx="9272390" cy="544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2"/>
          <p:cNvSpPr txBox="1"/>
          <p:nvPr/>
        </p:nvSpPr>
        <p:spPr>
          <a:xfrm>
            <a:off x="0" y="0"/>
            <a:ext cx="5036315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 Stations in the NCN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0" y="1019175"/>
            <a:ext cx="2919610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the CORS stations in the NCN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Kansas has a lower density, making CORS selection for OPUS Projects trickier</a:t>
            </a:r>
            <a:endParaRPr/>
          </a:p>
          <a:p>
            <a:pPr indent="-146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how CORS are selected could be helpful for designing in state networks and planning for future installations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0" y="0"/>
            <a:ext cx="6259662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Options for CORS Selection</a:t>
            </a:r>
            <a:endParaRPr/>
          </a:p>
        </p:txBody>
      </p:sp>
      <p:sp>
        <p:nvSpPr>
          <p:cNvPr id="98" name="Google Shape;98;p4"/>
          <p:cNvSpPr txBox="1"/>
          <p:nvPr/>
        </p:nvSpPr>
        <p:spPr>
          <a:xfrm>
            <a:off x="146550" y="1491176"/>
            <a:ext cx="11898900" cy="51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CORS Selector (Used in OPUS-S)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information does the CORS Selector consider</a:t>
            </a:r>
            <a:endParaRPr sz="1100"/>
          </a:p>
          <a:p>
            <a:pPr indent="-32385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CORS Selector makes a selection</a:t>
            </a:r>
            <a:endParaRPr sz="1100"/>
          </a:p>
          <a:p>
            <a:pPr indent="-32385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the CORS Selector</a:t>
            </a:r>
            <a:endParaRPr sz="1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Choice (Used in OPUS Projects)</a:t>
            </a:r>
            <a:endParaRPr sz="1100"/>
          </a:p>
          <a:p>
            <a:pPr indent="-32385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consider when choosing your own station</a:t>
            </a:r>
            <a:endParaRPr sz="1100"/>
          </a:p>
          <a:p>
            <a:pPr indent="-32385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NGS Tools used to evaluate CORS Stations</a:t>
            </a:r>
            <a:endParaRPr sz="1100"/>
          </a:p>
          <a:p>
            <a:pPr indent="-32385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NCN Station Pages</a:t>
            </a:r>
            <a:endParaRPr sz="1100"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1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https://geodesy.noaa.gov/CORS/ncn_station_pages/index.html?stationID=KSSL</a:t>
            </a:r>
            <a:endParaRPr b="0" i="0" sz="2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NCN Residual Time Series Comparison Tool (NCN PloTS)</a:t>
            </a:r>
            <a:endParaRPr sz="1100"/>
          </a:p>
          <a:p>
            <a:pPr indent="0" lvl="2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1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https://geodesy.noaa.gov/OPUS-Tools/ncn-plots/</a:t>
            </a:r>
            <a:endParaRPr b="0" i="0" sz="2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222575" y="767875"/>
            <a:ext cx="9083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recommend using both in combination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0" y="0"/>
            <a:ext cx="2873351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 Selector</a:t>
            </a:r>
            <a:endParaRPr/>
          </a:p>
        </p:txBody>
      </p:sp>
      <p:grpSp>
        <p:nvGrpSpPr>
          <p:cNvPr id="105" name="Google Shape;105;p5"/>
          <p:cNvGrpSpPr/>
          <p:nvPr/>
        </p:nvGrpSpPr>
        <p:grpSpPr>
          <a:xfrm>
            <a:off x="0" y="2004125"/>
            <a:ext cx="12192000" cy="4511400"/>
            <a:chOff x="0" y="1349150"/>
            <a:chExt cx="12192000" cy="4511400"/>
          </a:xfrm>
        </p:grpSpPr>
        <p:sp>
          <p:nvSpPr>
            <p:cNvPr id="106" name="Google Shape;106;p5"/>
            <p:cNvSpPr txBox="1"/>
            <p:nvPr/>
          </p:nvSpPr>
          <p:spPr>
            <a:xfrm>
              <a:off x="0" y="1349150"/>
              <a:ext cx="12192000" cy="45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Information that goes into the CORS Selector</a:t>
              </a:r>
              <a:endParaRPr/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Horizontal score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Vertical score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Distance from survey location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Number of daily files available in the last 90 days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-"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Number of constellations needed</a:t>
              </a:r>
              <a:endParaRPr/>
            </a:p>
            <a:p>
              <a:pPr indent="0" lvl="1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Example: If the survey is using GPS, GLONASS, and Galileo constellations, CORS stations that have all 3/3 constellations get the most points, CORS stations that have 2/3 of the constellations get less points, and CORS stations that have 1/3 constellations get the least points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" name="Google Shape;107;p5"/>
            <p:cNvCxnSpPr/>
            <p:nvPr/>
          </p:nvCxnSpPr>
          <p:spPr>
            <a:xfrm>
              <a:off x="1990725" y="1857375"/>
              <a:ext cx="1552500" cy="4476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" name="Google Shape;108;p5"/>
            <p:cNvCxnSpPr/>
            <p:nvPr/>
          </p:nvCxnSpPr>
          <p:spPr>
            <a:xfrm flipH="1" rot="10800000">
              <a:off x="1724925" y="2305150"/>
              <a:ext cx="1818300" cy="2004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5"/>
            <p:cNvSpPr txBox="1"/>
            <p:nvPr/>
          </p:nvSpPr>
          <p:spPr>
            <a:xfrm>
              <a:off x="3320650" y="1796325"/>
              <a:ext cx="7807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CORS Metrics algorithm calculates these values every day based off of the RMS Error between the daily position and the MYCS model with different weighting schemes for historic, mid-term, and short-term performance</a:t>
              </a:r>
              <a:endParaRPr/>
            </a:p>
          </p:txBody>
        </p:sp>
      </p:grpSp>
      <p:sp>
        <p:nvSpPr>
          <p:cNvPr id="110" name="Google Shape;110;p5"/>
          <p:cNvSpPr txBox="1"/>
          <p:nvPr/>
        </p:nvSpPr>
        <p:spPr>
          <a:xfrm>
            <a:off x="0" y="646325"/>
            <a:ext cx="121920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CORS Selector is used by OPUS-S to select 5 stations surrounding the survey location and then takes the average baselines of the best 3 out of those 5. These solutions and the CORS that were used are then loaded into your OPUS Project. These slides will explain how those CORS are selected.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6"/>
          <p:cNvGraphicFramePr/>
          <p:nvPr/>
        </p:nvGraphicFramePr>
        <p:xfrm>
          <a:off x="4318254" y="252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{572BAB6F-CF4D-4B44-AAA6-DDCFA732FB47}</a:tableStyleId>
              </a:tblPr>
              <a:tblGrid>
                <a:gridCol w="674675"/>
                <a:gridCol w="954275"/>
                <a:gridCol w="749800"/>
                <a:gridCol w="1054175"/>
                <a:gridCol w="1750250"/>
                <a:gridCol w="2560975"/>
              </a:tblGrid>
              <a:tr h="576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Points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Horizontal Score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Vertical Score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Distance (km)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Number of Daily Data Files Per 90 Days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Number of Constellations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0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0.005 - 250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0.003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0.006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&lt; 500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&lt; 750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All or More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0.006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&lt; 2000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0.007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 Less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0.016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cap="none" strike="noStrike"/>
                        <a:t>&gt; 80 or IGS Station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 Less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0.009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70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0.020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60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 Less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*2.5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0.011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0.022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30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0.011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0.022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30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 or More Less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</a:tbl>
          </a:graphicData>
        </a:graphic>
      </p:graphicFrame>
      <p:sp>
        <p:nvSpPr>
          <p:cNvPr id="116" name="Google Shape;116;p6"/>
          <p:cNvSpPr txBox="1"/>
          <p:nvPr/>
        </p:nvSpPr>
        <p:spPr>
          <a:xfrm>
            <a:off x="0" y="918539"/>
            <a:ext cx="4318254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 list of all CORS at distances between 5 m and 2000 km from the survey location is generated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score of each CORS station is calculated from the metrics listed in the table to the right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calculated score is 100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selected CORS get a score of 101 so they are automatically used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Scores are then sorted into grades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≥ 91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≥ 81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≥ 71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≥ 61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≥ 51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Graded CORS are then sorted into quadrants (NE, SE, SW, and NW)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 best CORS of each quadrant is then selected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A 5</a:t>
            </a:r>
            <a:r>
              <a:rPr baseline="3000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CORS is selected from the best remaining options regardless of quadrant</a:t>
            </a:r>
            <a:endParaRPr/>
          </a:p>
        </p:txBody>
      </p:sp>
      <p:sp>
        <p:nvSpPr>
          <p:cNvPr id="117" name="Google Shape;117;p6"/>
          <p:cNvSpPr txBox="1"/>
          <p:nvPr/>
        </p:nvSpPr>
        <p:spPr>
          <a:xfrm>
            <a:off x="0" y="0"/>
            <a:ext cx="2873351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 Selector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g30b72635105_0_7"/>
          <p:cNvGraphicFramePr/>
          <p:nvPr/>
        </p:nvGraphicFramePr>
        <p:xfrm>
          <a:off x="4318254" y="252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{572BAB6F-CF4D-4B44-AAA6-DDCFA732FB47}</a:tableStyleId>
              </a:tblPr>
              <a:tblGrid>
                <a:gridCol w="674675"/>
                <a:gridCol w="954275"/>
                <a:gridCol w="749800"/>
                <a:gridCol w="1054175"/>
                <a:gridCol w="1750250"/>
                <a:gridCol w="2560975"/>
              </a:tblGrid>
              <a:tr h="576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Points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Horizontal Score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Vertical Score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Distance (km)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Number of Daily Data Files Per 90 Days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Number of Constellations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0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0.005 - 250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0.003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0.006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&lt; 500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&lt; 750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All or More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0.006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&lt; 2000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0.007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 Less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0.016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cap="none" strike="noStrike"/>
                        <a:t>&gt; 80 or IGS Station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 Less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0.009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0.018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70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0.020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60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 Less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*2.5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0.011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0.022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30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</a:tr>
              <a:tr h="28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0.011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&gt; 0.022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≤ 30</a:t>
                      </a:r>
                      <a:endParaRPr/>
                    </a:p>
                  </a:txBody>
                  <a:tcPr marT="33775" marB="33775" marR="67550" marL="6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 or More Less Than Requested</a:t>
                      </a:r>
                      <a:endParaRPr/>
                    </a:p>
                  </a:txBody>
                  <a:tcPr marT="33775" marB="33775" marR="67550" marL="67550" anchor="ctr"/>
                </a:tc>
              </a:tr>
            </a:tbl>
          </a:graphicData>
        </a:graphic>
      </p:graphicFrame>
      <p:sp>
        <p:nvSpPr>
          <p:cNvPr id="123" name="Google Shape;123;g30b72635105_0_7"/>
          <p:cNvSpPr txBox="1"/>
          <p:nvPr/>
        </p:nvSpPr>
        <p:spPr>
          <a:xfrm>
            <a:off x="0" y="918539"/>
            <a:ext cx="43182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 list of all CORS at distances between 5 m and 2000 km from the survey location is generated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score of each CORS station is calculated from the metrics listed in the table to the right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calculated score is 100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selected CORS get a score of 101 so they are automatically used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Scores are then sorted into grades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≥ 91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≥ 81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≥ 71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≥ 61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≥ 51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Graded CORS are then sorted into quadrants (NE, SE, SW, and NW)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 best CORS of each quadrant is then selected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A 5</a:t>
            </a:r>
            <a:r>
              <a:rPr baseline="3000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CORS is selected from the best remaining options regardless of quadrant</a:t>
            </a:r>
            <a:endParaRPr/>
          </a:p>
        </p:txBody>
      </p:sp>
      <p:sp>
        <p:nvSpPr>
          <p:cNvPr id="124" name="Google Shape;124;g30b72635105_0_7"/>
          <p:cNvSpPr txBox="1"/>
          <p:nvPr/>
        </p:nvSpPr>
        <p:spPr>
          <a:xfrm>
            <a:off x="0" y="0"/>
            <a:ext cx="2873400" cy="646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 Selector</a:t>
            </a:r>
            <a:endParaRPr/>
          </a:p>
        </p:txBody>
      </p:sp>
      <p:sp>
        <p:nvSpPr>
          <p:cNvPr id="125" name="Google Shape;125;g30b72635105_0_7"/>
          <p:cNvSpPr/>
          <p:nvPr/>
        </p:nvSpPr>
        <p:spPr>
          <a:xfrm>
            <a:off x="5133075" y="1992025"/>
            <a:ext cx="709450" cy="274625"/>
          </a:xfrm>
          <a:prstGeom prst="flowChartProcess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0b72635105_0_7"/>
          <p:cNvSpPr/>
          <p:nvPr/>
        </p:nvSpPr>
        <p:spPr>
          <a:xfrm>
            <a:off x="5987550" y="2555900"/>
            <a:ext cx="709450" cy="274625"/>
          </a:xfrm>
          <a:prstGeom prst="flowChartProcess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0b72635105_0_7"/>
          <p:cNvSpPr/>
          <p:nvPr/>
        </p:nvSpPr>
        <p:spPr>
          <a:xfrm>
            <a:off x="6787225" y="1118000"/>
            <a:ext cx="963950" cy="274625"/>
          </a:xfrm>
          <a:prstGeom prst="flowChartProcess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0b72635105_0_7"/>
          <p:cNvSpPr/>
          <p:nvPr/>
        </p:nvSpPr>
        <p:spPr>
          <a:xfrm>
            <a:off x="8302850" y="4869900"/>
            <a:ext cx="709450" cy="274625"/>
          </a:xfrm>
          <a:prstGeom prst="flowChartProcess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0b72635105_0_7"/>
          <p:cNvSpPr/>
          <p:nvPr/>
        </p:nvSpPr>
        <p:spPr>
          <a:xfrm>
            <a:off x="9915900" y="3712900"/>
            <a:ext cx="1796950" cy="274625"/>
          </a:xfrm>
          <a:prstGeom prst="flowChartProcess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0b72635105_0_7"/>
          <p:cNvSpPr/>
          <p:nvPr/>
        </p:nvSpPr>
        <p:spPr>
          <a:xfrm>
            <a:off x="4318200" y="1118000"/>
            <a:ext cx="709450" cy="274625"/>
          </a:xfrm>
          <a:prstGeom prst="flowChartProcess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0b72635105_0_7"/>
          <p:cNvSpPr/>
          <p:nvPr/>
        </p:nvSpPr>
        <p:spPr>
          <a:xfrm>
            <a:off x="4318200" y="1992025"/>
            <a:ext cx="709450" cy="274625"/>
          </a:xfrm>
          <a:prstGeom prst="flowChartProcess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0b72635105_0_7"/>
          <p:cNvSpPr/>
          <p:nvPr/>
        </p:nvSpPr>
        <p:spPr>
          <a:xfrm>
            <a:off x="4318200" y="2555900"/>
            <a:ext cx="709450" cy="274625"/>
          </a:xfrm>
          <a:prstGeom prst="flowChartProcess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0b72635105_0_7"/>
          <p:cNvSpPr/>
          <p:nvPr/>
        </p:nvSpPr>
        <p:spPr>
          <a:xfrm>
            <a:off x="4318200" y="3712900"/>
            <a:ext cx="709450" cy="274625"/>
          </a:xfrm>
          <a:prstGeom prst="flowChartProcess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0b72635105_0_7"/>
          <p:cNvSpPr/>
          <p:nvPr/>
        </p:nvSpPr>
        <p:spPr>
          <a:xfrm>
            <a:off x="4318200" y="4869900"/>
            <a:ext cx="709450" cy="274625"/>
          </a:xfrm>
          <a:prstGeom prst="flowChartProcess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0b72635105_0_7"/>
          <p:cNvSpPr/>
          <p:nvPr/>
        </p:nvSpPr>
        <p:spPr>
          <a:xfrm>
            <a:off x="2170075" y="3712900"/>
            <a:ext cx="1557900" cy="904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Score = 80.5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Grade = C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7"/>
          <p:cNvCxnSpPr/>
          <p:nvPr/>
        </p:nvCxnSpPr>
        <p:spPr>
          <a:xfrm>
            <a:off x="8046720" y="649224"/>
            <a:ext cx="0" cy="5650992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7"/>
          <p:cNvCxnSpPr/>
          <p:nvPr/>
        </p:nvCxnSpPr>
        <p:spPr>
          <a:xfrm>
            <a:off x="8199120" y="801624"/>
            <a:ext cx="0" cy="5650992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7"/>
          <p:cNvSpPr txBox="1"/>
          <p:nvPr/>
        </p:nvSpPr>
        <p:spPr>
          <a:xfrm>
            <a:off x="5104159" y="769359"/>
            <a:ext cx="538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NW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10744201" y="649224"/>
            <a:ext cx="4459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5104159" y="5839444"/>
            <a:ext cx="4939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10744201" y="5719309"/>
            <a:ext cx="402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7906521" y="3474720"/>
            <a:ext cx="292599" cy="25602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D966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8046720" y="3744648"/>
            <a:ext cx="12160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Location</a:t>
            </a:r>
            <a:endParaRPr/>
          </a:p>
        </p:txBody>
      </p:sp>
      <p:grpSp>
        <p:nvGrpSpPr>
          <p:cNvPr id="148" name="Google Shape;148;p7"/>
          <p:cNvGrpSpPr/>
          <p:nvPr/>
        </p:nvGrpSpPr>
        <p:grpSpPr>
          <a:xfrm>
            <a:off x="6312403" y="1967589"/>
            <a:ext cx="1207012" cy="368439"/>
            <a:chOff x="2441448" y="1645920"/>
            <a:chExt cx="1207012" cy="368439"/>
          </a:xfrm>
        </p:grpSpPr>
        <p:sp>
          <p:nvSpPr>
            <p:cNvPr id="149" name="Google Shape;149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C0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3 (F)</a:t>
              </a:r>
              <a:endParaRPr/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5448585" y="1507420"/>
            <a:ext cx="1207012" cy="368439"/>
            <a:chOff x="2441448" y="1645920"/>
            <a:chExt cx="1207012" cy="368439"/>
          </a:xfrm>
        </p:grpSpPr>
        <p:sp>
          <p:nvSpPr>
            <p:cNvPr id="152" name="Google Shape;152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548135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2 (A)</a:t>
              </a:r>
              <a:endParaRPr/>
            </a:p>
          </p:txBody>
        </p:sp>
      </p:grpSp>
      <p:grpSp>
        <p:nvGrpSpPr>
          <p:cNvPr id="154" name="Google Shape;154;p7"/>
          <p:cNvGrpSpPr/>
          <p:nvPr/>
        </p:nvGrpSpPr>
        <p:grpSpPr>
          <a:xfrm>
            <a:off x="9531982" y="1770179"/>
            <a:ext cx="1207012" cy="368439"/>
            <a:chOff x="2441448" y="1645920"/>
            <a:chExt cx="1207012" cy="368439"/>
          </a:xfrm>
        </p:grpSpPr>
        <p:sp>
          <p:nvSpPr>
            <p:cNvPr id="155" name="Google Shape;155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C0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7 (B)</a:t>
              </a:r>
              <a:endParaRPr/>
            </a:p>
          </p:txBody>
        </p:sp>
      </p:grpSp>
      <p:grpSp>
        <p:nvGrpSpPr>
          <p:cNvPr id="157" name="Google Shape;157;p7"/>
          <p:cNvGrpSpPr/>
          <p:nvPr/>
        </p:nvGrpSpPr>
        <p:grpSpPr>
          <a:xfrm>
            <a:off x="9108572" y="2274659"/>
            <a:ext cx="1207012" cy="368439"/>
            <a:chOff x="2441448" y="1645920"/>
            <a:chExt cx="1207012" cy="368439"/>
          </a:xfrm>
        </p:grpSpPr>
        <p:sp>
          <p:nvSpPr>
            <p:cNvPr id="158" name="Google Shape;158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548135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6 (B)</a:t>
              </a:r>
              <a:endParaRPr/>
            </a:p>
          </p:txBody>
        </p:sp>
      </p:grpSp>
      <p:grpSp>
        <p:nvGrpSpPr>
          <p:cNvPr id="160" name="Google Shape;160;p7"/>
          <p:cNvGrpSpPr/>
          <p:nvPr/>
        </p:nvGrpSpPr>
        <p:grpSpPr>
          <a:xfrm>
            <a:off x="8185845" y="2613135"/>
            <a:ext cx="1207012" cy="368439"/>
            <a:chOff x="2441448" y="1645920"/>
            <a:chExt cx="1207012" cy="368439"/>
          </a:xfrm>
        </p:grpSpPr>
        <p:sp>
          <p:nvSpPr>
            <p:cNvPr id="161" name="Google Shape;161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548135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5 (B)</a:t>
              </a:r>
              <a:endParaRPr/>
            </a:p>
          </p:txBody>
        </p:sp>
      </p:grpSp>
      <p:grpSp>
        <p:nvGrpSpPr>
          <p:cNvPr id="163" name="Google Shape;163;p7"/>
          <p:cNvGrpSpPr/>
          <p:nvPr/>
        </p:nvGrpSpPr>
        <p:grpSpPr>
          <a:xfrm>
            <a:off x="6218924" y="5123689"/>
            <a:ext cx="1207012" cy="368439"/>
            <a:chOff x="2441448" y="1645920"/>
            <a:chExt cx="1207012" cy="368439"/>
          </a:xfrm>
        </p:grpSpPr>
        <p:sp>
          <p:nvSpPr>
            <p:cNvPr id="164" name="Google Shape;164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548135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9 (C)</a:t>
              </a:r>
              <a:endParaRPr/>
            </a:p>
          </p:txBody>
        </p:sp>
      </p:grpSp>
      <p:grpSp>
        <p:nvGrpSpPr>
          <p:cNvPr id="166" name="Google Shape;166;p7"/>
          <p:cNvGrpSpPr/>
          <p:nvPr/>
        </p:nvGrpSpPr>
        <p:grpSpPr>
          <a:xfrm>
            <a:off x="9939863" y="2784164"/>
            <a:ext cx="1207012" cy="368439"/>
            <a:chOff x="2441448" y="1645920"/>
            <a:chExt cx="1207012" cy="368439"/>
          </a:xfrm>
        </p:grpSpPr>
        <p:sp>
          <p:nvSpPr>
            <p:cNvPr id="167" name="Google Shape;167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C0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8 (B)</a:t>
              </a:r>
              <a:endParaRPr/>
            </a:p>
          </p:txBody>
        </p:sp>
      </p:grpSp>
      <p:grpSp>
        <p:nvGrpSpPr>
          <p:cNvPr id="169" name="Google Shape;169;p7"/>
          <p:cNvGrpSpPr/>
          <p:nvPr/>
        </p:nvGrpSpPr>
        <p:grpSpPr>
          <a:xfrm>
            <a:off x="5623670" y="2827573"/>
            <a:ext cx="1207012" cy="368439"/>
            <a:chOff x="2441448" y="1645920"/>
            <a:chExt cx="1207012" cy="368439"/>
          </a:xfrm>
        </p:grpSpPr>
        <p:sp>
          <p:nvSpPr>
            <p:cNvPr id="170" name="Google Shape;170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548135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4 (B)</a:t>
              </a:r>
              <a:endParaRPr/>
            </a:p>
          </p:txBody>
        </p:sp>
      </p:grpSp>
      <p:grpSp>
        <p:nvGrpSpPr>
          <p:cNvPr id="172" name="Google Shape;172;p7"/>
          <p:cNvGrpSpPr/>
          <p:nvPr/>
        </p:nvGrpSpPr>
        <p:grpSpPr>
          <a:xfrm>
            <a:off x="6941214" y="1148651"/>
            <a:ext cx="1207012" cy="368439"/>
            <a:chOff x="2441448" y="1645920"/>
            <a:chExt cx="1207012" cy="368439"/>
          </a:xfrm>
        </p:grpSpPr>
        <p:sp>
          <p:nvSpPr>
            <p:cNvPr id="173" name="Google Shape;173;p7"/>
            <p:cNvSpPr/>
            <p:nvPr/>
          </p:nvSpPr>
          <p:spPr>
            <a:xfrm>
              <a:off x="2441448" y="1645920"/>
              <a:ext cx="182871" cy="182880"/>
            </a:xfrm>
            <a:prstGeom prst="ellipse">
              <a:avLst/>
            </a:prstGeom>
            <a:solidFill>
              <a:srgbClr val="C000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2532883" y="1737360"/>
              <a:ext cx="11155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CORS 1 (D)</a:t>
              </a:r>
              <a:endParaRPr/>
            </a:p>
          </p:txBody>
        </p:sp>
      </p:grpSp>
      <p:sp>
        <p:nvSpPr>
          <p:cNvPr id="175" name="Google Shape;175;p7"/>
          <p:cNvSpPr txBox="1"/>
          <p:nvPr/>
        </p:nvSpPr>
        <p:spPr>
          <a:xfrm>
            <a:off x="114746" y="649224"/>
            <a:ext cx="4834503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illustration shows the following decision making criteria for selecting the 5 CORS: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are no CORS, then the quadrant remains empty (SE)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is only one CORS in the quadrant it is selected (CORS 9, SW)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best grade is selected from the quadrant (CORS 2, NW)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there are multiple CORS stations with the same grade the closest one is selected (CORS 5, NE)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achieve a total of 5 selected CORS the remaining need is filled by the best grades that are closest, regardless of quadrant (CORS 4 and CORS 6, NW and NE)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0" y="0"/>
            <a:ext cx="2873351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 Selector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/>
        </p:nvSpPr>
        <p:spPr>
          <a:xfrm>
            <a:off x="0" y="0"/>
            <a:ext cx="4849020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CORS Selector - Example</a:t>
            </a:r>
            <a:endParaRPr/>
          </a:p>
        </p:txBody>
      </p:sp>
      <p:grpSp>
        <p:nvGrpSpPr>
          <p:cNvPr id="182" name="Google Shape;182;p8"/>
          <p:cNvGrpSpPr/>
          <p:nvPr/>
        </p:nvGrpSpPr>
        <p:grpSpPr>
          <a:xfrm>
            <a:off x="4183224" y="777798"/>
            <a:ext cx="7936698" cy="6002333"/>
            <a:chOff x="3402174" y="758748"/>
            <a:chExt cx="7936698" cy="6002333"/>
          </a:xfrm>
        </p:grpSpPr>
        <p:pic>
          <p:nvPicPr>
            <p:cNvPr id="183" name="Google Shape;18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19475" y="758748"/>
              <a:ext cx="7919397" cy="600233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184" name="Google Shape;184;p8"/>
            <p:cNvGrpSpPr/>
            <p:nvPr/>
          </p:nvGrpSpPr>
          <p:grpSpPr>
            <a:xfrm>
              <a:off x="3402174" y="1218629"/>
              <a:ext cx="5599078" cy="5491205"/>
              <a:chOff x="-184691" y="2077372"/>
              <a:chExt cx="5599078" cy="5491205"/>
            </a:xfrm>
          </p:grpSpPr>
          <p:sp>
            <p:nvSpPr>
              <p:cNvPr id="185" name="Google Shape;185;p8"/>
              <p:cNvSpPr txBox="1"/>
              <p:nvPr/>
            </p:nvSpPr>
            <p:spPr>
              <a:xfrm>
                <a:off x="735444" y="2077372"/>
                <a:ext cx="105342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NEMC (B)</a:t>
                </a:r>
                <a:endParaRPr/>
              </a:p>
            </p:txBody>
          </p:sp>
          <p:sp>
            <p:nvSpPr>
              <p:cNvPr id="186" name="Google Shape;186;p8"/>
              <p:cNvSpPr txBox="1"/>
              <p:nvPr/>
            </p:nvSpPr>
            <p:spPr>
              <a:xfrm>
                <a:off x="4300005" y="3592677"/>
                <a:ext cx="111438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KSU1 (B)</a:t>
                </a:r>
                <a:endParaRPr/>
              </a:p>
            </p:txBody>
          </p:sp>
          <p:sp>
            <p:nvSpPr>
              <p:cNvPr id="187" name="Google Shape;187;p8"/>
              <p:cNvSpPr txBox="1"/>
              <p:nvPr/>
            </p:nvSpPr>
            <p:spPr>
              <a:xfrm>
                <a:off x="3792308" y="7260800"/>
                <a:ext cx="111438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OKPR (B)</a:t>
                </a:r>
                <a:endParaRPr/>
              </a:p>
            </p:txBody>
          </p:sp>
          <p:sp>
            <p:nvSpPr>
              <p:cNvPr id="188" name="Google Shape;188;p8"/>
              <p:cNvSpPr txBox="1"/>
              <p:nvPr/>
            </p:nvSpPr>
            <p:spPr>
              <a:xfrm>
                <a:off x="-184691" y="6420574"/>
                <a:ext cx="111438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OKGM (B)</a:t>
                </a:r>
                <a:endParaRPr/>
              </a:p>
            </p:txBody>
          </p:sp>
          <p:sp>
            <p:nvSpPr>
              <p:cNvPr id="189" name="Google Shape;189;p8"/>
              <p:cNvSpPr txBox="1"/>
              <p:nvPr/>
            </p:nvSpPr>
            <p:spPr>
              <a:xfrm>
                <a:off x="2035609" y="4589438"/>
                <a:ext cx="12427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Great Bend</a:t>
                </a:r>
                <a:endParaRPr/>
              </a:p>
            </p:txBody>
          </p:sp>
          <p:cxnSp>
            <p:nvCxnSpPr>
              <p:cNvPr id="190" name="Google Shape;190;p8"/>
              <p:cNvCxnSpPr/>
              <p:nvPr/>
            </p:nvCxnSpPr>
            <p:spPr>
              <a:xfrm rot="10800000">
                <a:off x="1487574" y="2468468"/>
                <a:ext cx="1781973" cy="2295201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8"/>
              <p:cNvCxnSpPr/>
              <p:nvPr/>
            </p:nvCxnSpPr>
            <p:spPr>
              <a:xfrm flipH="1" rot="10800000">
                <a:off x="3233727" y="3838917"/>
                <a:ext cx="2010062" cy="96740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8"/>
              <p:cNvCxnSpPr/>
              <p:nvPr/>
            </p:nvCxnSpPr>
            <p:spPr>
              <a:xfrm rot="10800000">
                <a:off x="3253830" y="4783729"/>
                <a:ext cx="1320539" cy="2518543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8"/>
              <p:cNvCxnSpPr/>
              <p:nvPr/>
            </p:nvCxnSpPr>
            <p:spPr>
              <a:xfrm flipH="1" rot="10800000">
                <a:off x="620514" y="4734302"/>
                <a:ext cx="2657870" cy="207231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8"/>
              <p:cNvCxnSpPr/>
              <p:nvPr/>
            </p:nvCxnSpPr>
            <p:spPr>
              <a:xfrm rot="10800000">
                <a:off x="3273931" y="4788781"/>
                <a:ext cx="1149462" cy="20520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5" name="Google Shape;195;p8"/>
            <p:cNvSpPr txBox="1"/>
            <p:nvPr/>
          </p:nvSpPr>
          <p:spPr>
            <a:xfrm>
              <a:off x="7886870" y="5754115"/>
              <a:ext cx="11143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SGPO (A)</a:t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6718435" y="3759286"/>
              <a:ext cx="252015" cy="23812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8"/>
          <p:cNvSpPr txBox="1"/>
          <p:nvPr/>
        </p:nvSpPr>
        <p:spPr>
          <a:xfrm>
            <a:off x="29757" y="837338"/>
            <a:ext cx="4200525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example shows the results when the CORS Selector is used to select 5 stations for a survey location in Great Bend on 10 October 2024.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of the stations selected have a B grade (NEMC, KSU1, OKGM, OKPR)</a:t>
            </a:r>
            <a:endParaRPr/>
          </a:p>
          <a:p>
            <a:pPr indent="-146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selected station has an A grade (SGPO)</a:t>
            </a:r>
            <a:endParaRPr/>
          </a:p>
          <a:p>
            <a:pPr indent="-146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closer stations were not selected because of data ingest and quality issues (KSSL, ICT5, ICT4, ICT1, KSWK, NERC, OKBF)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 rot="3080944">
            <a:off x="6315501" y="2437381"/>
            <a:ext cx="1210425" cy="473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~250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0" y="0"/>
            <a:ext cx="2451312" cy="64633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Choice</a:t>
            </a:r>
            <a:endParaRPr/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6725" y="113299"/>
            <a:ext cx="7734300" cy="66321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9"/>
          <p:cNvSpPr txBox="1"/>
          <p:nvPr/>
        </p:nvSpPr>
        <p:spPr>
          <a:xfrm>
            <a:off x="-105500" y="646325"/>
            <a:ext cx="4487400" cy="6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94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user can force OPUS-Projects to use specific CORS stations regardless of the grade it may get from the CORS Selector</a:t>
            </a:r>
            <a:endParaRPr sz="17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evaluate CORS in your area, there are the following tools available from NGS on the </a:t>
            </a:r>
            <a:r>
              <a:rPr lang="en-US" sz="17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Home Page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/>
          </a:p>
          <a:p>
            <a:pPr indent="-33655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b="0" i="0" lang="en-US" sz="17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Map</a:t>
            </a:r>
            <a:endParaRPr b="0" i="0" sz="1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b="0" i="0" lang="en-US" sz="17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Station Page</a:t>
            </a:r>
            <a:r>
              <a:rPr b="0" i="0" lang="en-US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b="0" i="0" lang="en-US" sz="17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NCN Residual Time Series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(NCN PloTS)</a:t>
            </a:r>
            <a:endParaRPr sz="17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Reasons to do this:</a:t>
            </a:r>
            <a:endParaRPr sz="1700"/>
          </a:p>
          <a:p>
            <a:pPr indent="-279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required to use a specific CORS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to use the same CORS used in a previous/different project/survey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network design makes more sense with other CORS (spatial consideration)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CORS that may be better for a longer period of time during the project (temporal consideration)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9"/>
          <p:cNvCxnSpPr>
            <a:stCxn id="207" idx="3"/>
          </p:cNvCxnSpPr>
          <p:nvPr/>
        </p:nvCxnSpPr>
        <p:spPr>
          <a:xfrm>
            <a:off x="3939850" y="3614232"/>
            <a:ext cx="708300" cy="5778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8" name="Google Shape;208;p9"/>
          <p:cNvCxnSpPr>
            <a:stCxn id="209" idx="0"/>
          </p:cNvCxnSpPr>
          <p:nvPr/>
        </p:nvCxnSpPr>
        <p:spPr>
          <a:xfrm flipH="1" rot="10800000">
            <a:off x="6096000" y="3690835"/>
            <a:ext cx="485700" cy="634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9"/>
          <p:cNvCxnSpPr/>
          <p:nvPr/>
        </p:nvCxnSpPr>
        <p:spPr>
          <a:xfrm flipH="1" rot="10800000">
            <a:off x="3724550" y="2189697"/>
            <a:ext cx="752100" cy="508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9" name="Google Shape;209;p9"/>
          <p:cNvSpPr txBox="1"/>
          <p:nvPr/>
        </p:nvSpPr>
        <p:spPr>
          <a:xfrm>
            <a:off x="5905500" y="4325035"/>
            <a:ext cx="3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3419750" y="2503147"/>
            <a:ext cx="3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3558850" y="3414132"/>
            <a:ext cx="3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2024-10-08T06:27:16Z</dcterms:created>
  <dc:creator>Kimber DeGrandpre</dc:creator>
</cp:coreProperties>
</file>