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96" y="5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50fafa64b0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g50fafa64b0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50fafa64b0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g50fafa64b0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57d8b3d67c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g57d8b3d67c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57d8b3d67c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g57d8b3d67c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57d8b3d67c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g57d8b3d67c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57d8b3d67c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g57d8b3d67c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57d8b3d67c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g57d8b3d67c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57d8b3d67c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g57d8b3d67c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874764" y="-1217413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5463778" y="1371601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272778" y="-609599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eta.ngs.noaa.gov/CORS/coords.s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eta.ngs.noaa.gov/GEOID/GEOID18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Cloud_comput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title"/>
          </p:nvPr>
        </p:nvSpPr>
        <p:spPr>
          <a:xfrm>
            <a:off x="359504" y="134566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600">
                <a:latin typeface="Times New Roman"/>
                <a:ea typeface="Times New Roman"/>
                <a:cs typeface="Times New Roman"/>
                <a:sym typeface="Times New Roman"/>
              </a:rPr>
              <a:t>OPUS Projects Improvements</a:t>
            </a: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Google Shape;85;p13"/>
          <p:cNvSpPr txBox="1">
            <a:spLocks noGrp="1"/>
          </p:cNvSpPr>
          <p:nvPr>
            <p:ph type="body" idx="1"/>
          </p:nvPr>
        </p:nvSpPr>
        <p:spPr>
          <a:xfrm>
            <a:off x="987806" y="2604513"/>
            <a:ext cx="7772197" cy="2253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Mark Schenewerk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mark.schenewerk@noaa.gov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816-994-3067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/>
        </p:nvSpPr>
        <p:spPr>
          <a:xfrm>
            <a:off x="0" y="523650"/>
            <a:ext cx="9144000" cy="42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16566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●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I’ve chosen to look to the future - but only about one year.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16566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●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list is not comprehensive, but I think the enhancements mentioned will be of particular interest to OPUS-Projects users.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16566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●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items are listed chronologically by their planned deployment.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16566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400"/>
              <a:buFont typeface="Times New Roman"/>
              <a:buChar char="●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apologize that this presentation will not include any pictures, plots or screen captures.  Get your favorite caffeine source in hand!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91" name="Google Shape;91;p14"/>
          <p:cNvGrpSpPr/>
          <p:nvPr/>
        </p:nvGrpSpPr>
        <p:grpSpPr>
          <a:xfrm>
            <a:off x="0" y="4789473"/>
            <a:ext cx="9144000" cy="354035"/>
            <a:chOff x="0" y="6360900"/>
            <a:chExt cx="9144000" cy="497100"/>
          </a:xfrm>
        </p:grpSpPr>
        <p:sp>
          <p:nvSpPr>
            <p:cNvPr id="92" name="Google Shape;92;p14"/>
            <p:cNvSpPr txBox="1"/>
            <p:nvPr/>
          </p:nvSpPr>
          <p:spPr>
            <a:xfrm>
              <a:off x="1091700" y="6360900"/>
              <a:ext cx="6960600" cy="49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rPr lang="en-US">
                  <a:solidFill>
                    <a:srgbClr val="3D85C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OPUS Projects Improvements</a:t>
              </a:r>
              <a:endParaRPr>
                <a:solidFill>
                  <a:srgbClr val="3D85C6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93" name="Google Shape;93;p14"/>
            <p:cNvSpPr txBox="1"/>
            <p:nvPr/>
          </p:nvSpPr>
          <p:spPr>
            <a:xfrm>
              <a:off x="0" y="6360900"/>
              <a:ext cx="1091700" cy="49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rPr lang="en-US">
                  <a:solidFill>
                    <a:srgbClr val="3D85C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May 7, 2019</a:t>
              </a:r>
              <a:endParaRPr>
                <a:solidFill>
                  <a:srgbClr val="3D85C6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94" name="Google Shape;94;p14"/>
            <p:cNvSpPr txBox="1"/>
            <p:nvPr/>
          </p:nvSpPr>
          <p:spPr>
            <a:xfrm>
              <a:off x="8052300" y="6360900"/>
              <a:ext cx="1091700" cy="49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fld id="{00000000-1234-1234-1234-123412341234}" type="slidenum">
                <a:rPr lang="en-US">
                  <a:solidFill>
                    <a:srgbClr val="3D85C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fld>
              <a:endParaRPr>
                <a:solidFill>
                  <a:srgbClr val="3D85C6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/>
          <p:nvPr/>
        </p:nvSpPr>
        <p:spPr>
          <a:xfrm>
            <a:off x="0" y="523650"/>
            <a:ext cx="9144000" cy="42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16566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●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Beta: ITRF2014 coordinates for the CORS network.</a:t>
            </a:r>
            <a:b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18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https://beta.ngs.noaa.gov/CORS/coords.shtml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165660" lvl="1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○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Completed March, 2019.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165660" lvl="1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○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Production uses the IGS08 reference system.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165660" lvl="1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○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Beta OPUS uses the ITRF2014 reference system.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165660" lvl="1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○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BETA OPUS-Projects offers a one-time choice to use the ITRF2014 or IGS08 for new projects.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165660" lvl="1" indent="-38100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400"/>
              <a:buFont typeface="Times New Roman"/>
              <a:buChar char="○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will have the option to continue in the IGS08 if your project existed before the ITRF2014 release.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00" name="Google Shape;100;p15"/>
          <p:cNvGrpSpPr/>
          <p:nvPr/>
        </p:nvGrpSpPr>
        <p:grpSpPr>
          <a:xfrm>
            <a:off x="0" y="4789473"/>
            <a:ext cx="9144000" cy="354035"/>
            <a:chOff x="0" y="6360900"/>
            <a:chExt cx="9144000" cy="497100"/>
          </a:xfrm>
        </p:grpSpPr>
        <p:sp>
          <p:nvSpPr>
            <p:cNvPr id="101" name="Google Shape;101;p15"/>
            <p:cNvSpPr txBox="1"/>
            <p:nvPr/>
          </p:nvSpPr>
          <p:spPr>
            <a:xfrm>
              <a:off x="1091700" y="6360900"/>
              <a:ext cx="6960600" cy="49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rPr lang="en-US">
                  <a:solidFill>
                    <a:srgbClr val="3D85C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OPUS Projects Improvements</a:t>
              </a:r>
              <a:endParaRPr>
                <a:solidFill>
                  <a:srgbClr val="3D85C6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2" name="Google Shape;102;p15"/>
            <p:cNvSpPr txBox="1"/>
            <p:nvPr/>
          </p:nvSpPr>
          <p:spPr>
            <a:xfrm>
              <a:off x="0" y="6360900"/>
              <a:ext cx="1091700" cy="49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rPr lang="en-US">
                  <a:solidFill>
                    <a:srgbClr val="3D85C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May 7, 2019</a:t>
              </a:r>
              <a:endParaRPr>
                <a:solidFill>
                  <a:srgbClr val="3D85C6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3" name="Google Shape;103;p15"/>
            <p:cNvSpPr txBox="1"/>
            <p:nvPr/>
          </p:nvSpPr>
          <p:spPr>
            <a:xfrm>
              <a:off x="8052300" y="6360900"/>
              <a:ext cx="1091700" cy="49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fld id="{00000000-1234-1234-1234-123412341234}" type="slidenum">
                <a:rPr lang="en-US">
                  <a:solidFill>
                    <a:srgbClr val="3D85C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3</a:t>
              </a:fld>
              <a:endParaRPr>
                <a:solidFill>
                  <a:srgbClr val="3D85C6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6"/>
          <p:cNvSpPr txBox="1"/>
          <p:nvPr/>
        </p:nvSpPr>
        <p:spPr>
          <a:xfrm>
            <a:off x="0" y="523650"/>
            <a:ext cx="9144000" cy="42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16566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●"/>
            </a:pPr>
            <a:r>
              <a:rPr 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Beta: GEOID18.</a:t>
            </a:r>
            <a:r>
              <a:rPr lang="en-US" sz="1800" dirty="0">
                <a:solidFill>
                  <a:srgbClr val="0B539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1800" dirty="0">
                <a:solidFill>
                  <a:srgbClr val="0B5394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1800" u="sng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https://beta.ngs.noaa.gov/GEOID/GEOID18/</a:t>
            </a:r>
            <a:endParaRPr sz="1800" dirty="0">
              <a:solidFill>
                <a:srgbClr val="0B5394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165660" lvl="1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○"/>
            </a:pPr>
            <a:r>
              <a:rPr lang="en-US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Completed(?)</a:t>
            </a:r>
            <a:endParaRPr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165660" lvl="1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○"/>
            </a:pPr>
            <a:r>
              <a:rPr 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Production will continue to use GEOID12B.</a:t>
            </a:r>
            <a:endParaRPr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165660" lvl="1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○"/>
            </a:pPr>
            <a:r>
              <a:rPr 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Beta OPUS will use GEOID18.</a:t>
            </a:r>
            <a:endParaRPr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165660" lvl="1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○"/>
            </a:pPr>
            <a:r>
              <a:rPr 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BETA OPUS-Projects will default to GEOID18 for ITRF2014 projects and to GEOID12B for IGS08 projects.</a:t>
            </a:r>
            <a:endParaRPr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165660" lvl="1" indent="-38100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400"/>
              <a:buFont typeface="Times New Roman"/>
              <a:buChar char="○"/>
            </a:pPr>
            <a:r>
              <a:rPr 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Improvements in computing the </a:t>
            </a:r>
            <a:r>
              <a:rPr lang="en-US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orthometric</a:t>
            </a:r>
            <a:r>
              <a:rPr 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height error estimate will be included.</a:t>
            </a:r>
            <a:endParaRPr sz="2400" dirty="0">
              <a:solidFill>
                <a:srgbClr val="0B5394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09" name="Google Shape;109;p16"/>
          <p:cNvGrpSpPr/>
          <p:nvPr/>
        </p:nvGrpSpPr>
        <p:grpSpPr>
          <a:xfrm>
            <a:off x="0" y="4789473"/>
            <a:ext cx="9144000" cy="354035"/>
            <a:chOff x="0" y="6360900"/>
            <a:chExt cx="9144000" cy="497100"/>
          </a:xfrm>
        </p:grpSpPr>
        <p:sp>
          <p:nvSpPr>
            <p:cNvPr id="110" name="Google Shape;110;p16"/>
            <p:cNvSpPr txBox="1"/>
            <p:nvPr/>
          </p:nvSpPr>
          <p:spPr>
            <a:xfrm>
              <a:off x="1091700" y="6360900"/>
              <a:ext cx="6960600" cy="49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rPr lang="en-US">
                  <a:solidFill>
                    <a:srgbClr val="3D85C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OPUS Projects Improvements</a:t>
              </a:r>
              <a:endParaRPr>
                <a:solidFill>
                  <a:srgbClr val="3D85C6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1" name="Google Shape;111;p16"/>
            <p:cNvSpPr txBox="1"/>
            <p:nvPr/>
          </p:nvSpPr>
          <p:spPr>
            <a:xfrm>
              <a:off x="0" y="6360900"/>
              <a:ext cx="1091700" cy="49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rPr lang="en-US">
                  <a:solidFill>
                    <a:srgbClr val="3D85C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May 7, 2019</a:t>
              </a:r>
              <a:endParaRPr>
                <a:solidFill>
                  <a:srgbClr val="3D85C6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2" name="Google Shape;112;p16"/>
            <p:cNvSpPr txBox="1"/>
            <p:nvPr/>
          </p:nvSpPr>
          <p:spPr>
            <a:xfrm>
              <a:off x="8052300" y="6360900"/>
              <a:ext cx="1091700" cy="49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fld id="{00000000-1234-1234-1234-123412341234}" type="slidenum">
                <a:rPr lang="en-US">
                  <a:solidFill>
                    <a:srgbClr val="3D85C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4</a:t>
              </a:fld>
              <a:endParaRPr>
                <a:solidFill>
                  <a:srgbClr val="3D85C6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7"/>
          <p:cNvSpPr txBox="1"/>
          <p:nvPr/>
        </p:nvSpPr>
        <p:spPr>
          <a:xfrm>
            <a:off x="0" y="523650"/>
            <a:ext cx="9144000" cy="42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16566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●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Production: ITRF2014 and GEOID18.</a:t>
            </a:r>
            <a:endParaRPr sz="1800">
              <a:solidFill>
                <a:srgbClr val="0B5394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165660" lvl="1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○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Late June, 2019. (You’ll have plenty of advanced warning.)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165660" lvl="1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○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Production OPUS will use ITRF2014/GEOID14.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165660" lvl="1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○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Production OPUS-Projects will offer the option to continue in the IGS08 if your project existed before the ITRF2014 release.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165660" lvl="1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○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Beta OPUS will be rolled-back to IGS08/GEOID12B as a means for continuity in current user activities.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165660" lvl="1" indent="-38100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400"/>
              <a:buFont typeface="Times New Roman"/>
              <a:buChar char="○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BETA OPUS-Projects will continue to offer options for IGS08 or ITRF2014.</a:t>
            </a:r>
            <a:endParaRPr sz="2400">
              <a:solidFill>
                <a:srgbClr val="1155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18" name="Google Shape;118;p17"/>
          <p:cNvGrpSpPr/>
          <p:nvPr/>
        </p:nvGrpSpPr>
        <p:grpSpPr>
          <a:xfrm>
            <a:off x="0" y="4789473"/>
            <a:ext cx="9144000" cy="354035"/>
            <a:chOff x="0" y="6360900"/>
            <a:chExt cx="9144000" cy="497100"/>
          </a:xfrm>
        </p:grpSpPr>
        <p:sp>
          <p:nvSpPr>
            <p:cNvPr id="119" name="Google Shape;119;p17"/>
            <p:cNvSpPr txBox="1"/>
            <p:nvPr/>
          </p:nvSpPr>
          <p:spPr>
            <a:xfrm>
              <a:off x="1091700" y="6360900"/>
              <a:ext cx="6960600" cy="49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rPr lang="en-US">
                  <a:solidFill>
                    <a:srgbClr val="3D85C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OPUS Projects Improvements</a:t>
              </a:r>
              <a:endParaRPr>
                <a:solidFill>
                  <a:srgbClr val="3D85C6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0" name="Google Shape;120;p17"/>
            <p:cNvSpPr txBox="1"/>
            <p:nvPr/>
          </p:nvSpPr>
          <p:spPr>
            <a:xfrm>
              <a:off x="0" y="6360900"/>
              <a:ext cx="1091700" cy="49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rPr lang="en-US">
                  <a:solidFill>
                    <a:srgbClr val="3D85C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May 7, 2019</a:t>
              </a:r>
              <a:endParaRPr>
                <a:solidFill>
                  <a:srgbClr val="3D85C6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1" name="Google Shape;121;p17"/>
            <p:cNvSpPr txBox="1"/>
            <p:nvPr/>
          </p:nvSpPr>
          <p:spPr>
            <a:xfrm>
              <a:off x="8052300" y="6360900"/>
              <a:ext cx="1091700" cy="49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fld id="{00000000-1234-1234-1234-123412341234}" type="slidenum">
                <a:rPr lang="en-US">
                  <a:solidFill>
                    <a:srgbClr val="3D85C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5</a:t>
              </a:fld>
              <a:endParaRPr>
                <a:solidFill>
                  <a:srgbClr val="3D85C6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8"/>
          <p:cNvSpPr txBox="1"/>
          <p:nvPr/>
        </p:nvSpPr>
        <p:spPr>
          <a:xfrm>
            <a:off x="0" y="523650"/>
            <a:ext cx="9144000" cy="42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16566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●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Beta: Better support for CORS decisions.</a:t>
            </a:r>
            <a:endParaRPr sz="1800">
              <a:solidFill>
                <a:srgbClr val="0B5394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165660" lvl="1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○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Late summer, 2019.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165660" lvl="1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○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I’m currently testing: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165660" lvl="2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■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Improved CORS information from inside your project.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165660" lvl="2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■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Improved automated selection of hub(s).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165660" lvl="2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■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Automated selection of nearby CORS.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165660" lvl="2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■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Automated selection of distant CORS.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165660" lvl="2" indent="-38100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400"/>
              <a:buFont typeface="Times New Roman"/>
              <a:buChar char="■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“One-click” clean-up of unused CORS.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27" name="Google Shape;127;p18"/>
          <p:cNvGrpSpPr/>
          <p:nvPr/>
        </p:nvGrpSpPr>
        <p:grpSpPr>
          <a:xfrm>
            <a:off x="0" y="4789473"/>
            <a:ext cx="9144000" cy="354035"/>
            <a:chOff x="0" y="6360900"/>
            <a:chExt cx="9144000" cy="497100"/>
          </a:xfrm>
        </p:grpSpPr>
        <p:sp>
          <p:nvSpPr>
            <p:cNvPr id="128" name="Google Shape;128;p18"/>
            <p:cNvSpPr txBox="1"/>
            <p:nvPr/>
          </p:nvSpPr>
          <p:spPr>
            <a:xfrm>
              <a:off x="1091700" y="6360900"/>
              <a:ext cx="6960600" cy="49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rPr lang="en-US">
                  <a:solidFill>
                    <a:srgbClr val="3D85C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OPUS Projects Improvements</a:t>
              </a:r>
              <a:endParaRPr>
                <a:solidFill>
                  <a:srgbClr val="3D85C6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9" name="Google Shape;129;p18"/>
            <p:cNvSpPr txBox="1"/>
            <p:nvPr/>
          </p:nvSpPr>
          <p:spPr>
            <a:xfrm>
              <a:off x="0" y="6360900"/>
              <a:ext cx="1091700" cy="49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rPr lang="en-US">
                  <a:solidFill>
                    <a:srgbClr val="3D85C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May 7, 2019</a:t>
              </a:r>
              <a:endParaRPr>
                <a:solidFill>
                  <a:srgbClr val="3D85C6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0" name="Google Shape;130;p18"/>
            <p:cNvSpPr txBox="1"/>
            <p:nvPr/>
          </p:nvSpPr>
          <p:spPr>
            <a:xfrm>
              <a:off x="8052300" y="6360900"/>
              <a:ext cx="1091700" cy="49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fld id="{00000000-1234-1234-1234-123412341234}" type="slidenum">
                <a:rPr lang="en-US">
                  <a:solidFill>
                    <a:srgbClr val="3D85C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6</a:t>
              </a:fld>
              <a:endParaRPr>
                <a:solidFill>
                  <a:srgbClr val="3D85C6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9"/>
          <p:cNvSpPr txBox="1"/>
          <p:nvPr/>
        </p:nvSpPr>
        <p:spPr>
          <a:xfrm>
            <a:off x="0" y="523650"/>
            <a:ext cx="9144000" cy="42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16566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●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Production: OPUS-Projects 4.0.</a:t>
            </a:r>
            <a:endParaRPr sz="1800">
              <a:solidFill>
                <a:srgbClr val="0B5394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165660" lvl="1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○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Early 2020.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165660" lvl="1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○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is the operational version of BETA OPUS-Projects and, as BETA OPUS-Projects does now, will facilitate submitting results for publication.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165660" lvl="1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○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roll-out will include updated documentation and training.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165660" lvl="1" indent="-38100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400"/>
              <a:buFont typeface="Times New Roman"/>
              <a:buChar char="○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is a first step towards OPUS Projects for Everything.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36" name="Google Shape;136;p19"/>
          <p:cNvGrpSpPr/>
          <p:nvPr/>
        </p:nvGrpSpPr>
        <p:grpSpPr>
          <a:xfrm>
            <a:off x="0" y="4789473"/>
            <a:ext cx="9144000" cy="354035"/>
            <a:chOff x="0" y="6360900"/>
            <a:chExt cx="9144000" cy="497100"/>
          </a:xfrm>
        </p:grpSpPr>
        <p:sp>
          <p:nvSpPr>
            <p:cNvPr id="137" name="Google Shape;137;p19"/>
            <p:cNvSpPr txBox="1"/>
            <p:nvPr/>
          </p:nvSpPr>
          <p:spPr>
            <a:xfrm>
              <a:off x="1091700" y="6360900"/>
              <a:ext cx="6960600" cy="49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rPr lang="en-US">
                  <a:solidFill>
                    <a:srgbClr val="3D85C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OPUS Projects Improvements</a:t>
              </a:r>
              <a:endParaRPr>
                <a:solidFill>
                  <a:srgbClr val="3D85C6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8" name="Google Shape;138;p19"/>
            <p:cNvSpPr txBox="1"/>
            <p:nvPr/>
          </p:nvSpPr>
          <p:spPr>
            <a:xfrm>
              <a:off x="0" y="6360900"/>
              <a:ext cx="1091700" cy="49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rPr lang="en-US">
                  <a:solidFill>
                    <a:srgbClr val="3D85C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May 7, 2019</a:t>
              </a:r>
              <a:endParaRPr>
                <a:solidFill>
                  <a:srgbClr val="3D85C6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9" name="Google Shape;139;p19"/>
            <p:cNvSpPr txBox="1"/>
            <p:nvPr/>
          </p:nvSpPr>
          <p:spPr>
            <a:xfrm>
              <a:off x="8052300" y="6360900"/>
              <a:ext cx="1091700" cy="49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fld id="{00000000-1234-1234-1234-123412341234}" type="slidenum">
                <a:rPr lang="en-US">
                  <a:solidFill>
                    <a:srgbClr val="3D85C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7</a:t>
              </a:fld>
              <a:endParaRPr>
                <a:solidFill>
                  <a:srgbClr val="3D85C6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0"/>
          <p:cNvSpPr txBox="1"/>
          <p:nvPr/>
        </p:nvSpPr>
        <p:spPr>
          <a:xfrm>
            <a:off x="0" y="523650"/>
            <a:ext cx="9144000" cy="42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16566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●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Beta: OPUS for Real Time Kinematic Data.</a:t>
            </a:r>
            <a:endParaRPr sz="1800">
              <a:solidFill>
                <a:srgbClr val="0B5394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165660" lvl="1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○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Early 2020.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165660" lvl="1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○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Incorporating RTK results into static GPS survey projects significantly increases the utility of OPUS-Projects.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165660" lvl="1" indent="-38100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400"/>
              <a:buFont typeface="Times New Roman"/>
              <a:buChar char="○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is the first step in ingesting other types of vector survey results … and the next step in OPUS Projects for Everything.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45" name="Google Shape;145;p20"/>
          <p:cNvGrpSpPr/>
          <p:nvPr/>
        </p:nvGrpSpPr>
        <p:grpSpPr>
          <a:xfrm>
            <a:off x="0" y="4789473"/>
            <a:ext cx="9144000" cy="354035"/>
            <a:chOff x="0" y="6360900"/>
            <a:chExt cx="9144000" cy="497100"/>
          </a:xfrm>
        </p:grpSpPr>
        <p:sp>
          <p:nvSpPr>
            <p:cNvPr id="146" name="Google Shape;146;p20"/>
            <p:cNvSpPr txBox="1"/>
            <p:nvPr/>
          </p:nvSpPr>
          <p:spPr>
            <a:xfrm>
              <a:off x="1091700" y="6360900"/>
              <a:ext cx="6960600" cy="49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rPr lang="en-US">
                  <a:solidFill>
                    <a:srgbClr val="3D85C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OPUS Projects Improvements</a:t>
              </a:r>
              <a:endParaRPr>
                <a:solidFill>
                  <a:srgbClr val="3D85C6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7" name="Google Shape;147;p20"/>
            <p:cNvSpPr txBox="1"/>
            <p:nvPr/>
          </p:nvSpPr>
          <p:spPr>
            <a:xfrm>
              <a:off x="0" y="6360900"/>
              <a:ext cx="1091700" cy="49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rPr lang="en-US">
                  <a:solidFill>
                    <a:srgbClr val="3D85C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May 7, 2019</a:t>
              </a:r>
              <a:endParaRPr>
                <a:solidFill>
                  <a:srgbClr val="3D85C6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8" name="Google Shape;148;p20"/>
            <p:cNvSpPr txBox="1"/>
            <p:nvPr/>
          </p:nvSpPr>
          <p:spPr>
            <a:xfrm>
              <a:off x="8052300" y="6360900"/>
              <a:ext cx="1091700" cy="49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fld id="{00000000-1234-1234-1234-123412341234}" type="slidenum">
                <a:rPr lang="en-US">
                  <a:solidFill>
                    <a:srgbClr val="3D85C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8</a:t>
              </a:fld>
              <a:endParaRPr>
                <a:solidFill>
                  <a:srgbClr val="3D85C6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1"/>
          <p:cNvSpPr txBox="1"/>
          <p:nvPr/>
        </p:nvSpPr>
        <p:spPr>
          <a:xfrm>
            <a:off x="0" y="523650"/>
            <a:ext cx="9144000" cy="42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16566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●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Beta: Cloud OPUS (or maybe OPUS-Cloud).</a:t>
            </a:r>
            <a:endParaRPr sz="1800">
              <a:solidFill>
                <a:srgbClr val="0B5394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165660" lvl="1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○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Later next year? (Sooner rather than later I hope.)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165660" lvl="1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○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Cloud computing is “the on demand availability of computer system resources, especially data storage and computing power.”  </a:t>
            </a:r>
            <a:r>
              <a:rPr lang="en-US" sz="18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https://en.wikipedia.org/wiki/Cloud_computing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165660" lvl="1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○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Imagine OPUS running on dozens of servers rather than the handful that NGS can maintain.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165660" lvl="2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■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Waiting-in-queue delays will almost disappear.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165660" lvl="2" indent="-38100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400"/>
              <a:buFont typeface="Times New Roman"/>
              <a:buChar char="■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Access outages will almost disappear.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54" name="Google Shape;154;p21"/>
          <p:cNvGrpSpPr/>
          <p:nvPr/>
        </p:nvGrpSpPr>
        <p:grpSpPr>
          <a:xfrm>
            <a:off x="0" y="4789473"/>
            <a:ext cx="9144000" cy="354035"/>
            <a:chOff x="0" y="6360900"/>
            <a:chExt cx="9144000" cy="497100"/>
          </a:xfrm>
        </p:grpSpPr>
        <p:sp>
          <p:nvSpPr>
            <p:cNvPr id="155" name="Google Shape;155;p21"/>
            <p:cNvSpPr txBox="1"/>
            <p:nvPr/>
          </p:nvSpPr>
          <p:spPr>
            <a:xfrm>
              <a:off x="1091700" y="6360900"/>
              <a:ext cx="6960600" cy="49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rPr lang="en-US">
                  <a:solidFill>
                    <a:srgbClr val="3D85C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OPUS Projects Improvements</a:t>
              </a:r>
              <a:endParaRPr>
                <a:solidFill>
                  <a:srgbClr val="3D85C6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6" name="Google Shape;156;p21"/>
            <p:cNvSpPr txBox="1"/>
            <p:nvPr/>
          </p:nvSpPr>
          <p:spPr>
            <a:xfrm>
              <a:off x="0" y="6360900"/>
              <a:ext cx="1091700" cy="49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rPr lang="en-US">
                  <a:solidFill>
                    <a:srgbClr val="3D85C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May 7, 2019</a:t>
              </a:r>
              <a:endParaRPr>
                <a:solidFill>
                  <a:srgbClr val="3D85C6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7" name="Google Shape;157;p21"/>
            <p:cNvSpPr txBox="1"/>
            <p:nvPr/>
          </p:nvSpPr>
          <p:spPr>
            <a:xfrm>
              <a:off x="8052300" y="6360900"/>
              <a:ext cx="1091700" cy="49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fld id="{00000000-1234-1234-1234-123412341234}" type="slidenum">
                <a:rPr lang="en-US">
                  <a:solidFill>
                    <a:srgbClr val="3D85C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9</a:t>
              </a:fld>
              <a:endParaRPr>
                <a:solidFill>
                  <a:srgbClr val="3D85C6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452</Words>
  <Application>Microsoft Office PowerPoint</Application>
  <PresentationFormat>On-screen Show (16:9)</PresentationFormat>
  <Paragraphs>73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OPUS Projects Improvements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OPUS Projects Improvements</dc:title>
  <cp:lastModifiedBy>Mark Schenewerk</cp:lastModifiedBy>
  <cp:revision>1</cp:revision>
  <dcterms:modified xsi:type="dcterms:W3CDTF">2019-04-17T12:04:15Z</dcterms:modified>
</cp:coreProperties>
</file>