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Default Extension="xls" ContentType="application/vnd.ms-exce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6"/>
  </p:notesMasterIdLst>
  <p:sldIdLst>
    <p:sldId id="257" r:id="rId3"/>
    <p:sldId id="282" r:id="rId4"/>
    <p:sldId id="278" r:id="rId5"/>
    <p:sldId id="279" r:id="rId6"/>
    <p:sldId id="280" r:id="rId7"/>
    <p:sldId id="281" r:id="rId8"/>
    <p:sldId id="270" r:id="rId9"/>
    <p:sldId id="290" r:id="rId10"/>
    <p:sldId id="289" r:id="rId11"/>
    <p:sldId id="287" r:id="rId12"/>
    <p:sldId id="286" r:id="rId13"/>
    <p:sldId id="300" r:id="rId14"/>
    <p:sldId id="301" r:id="rId15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51140" autoAdjust="0"/>
  </p:normalViewPr>
  <p:slideViewPr>
    <p:cSldViewPr>
      <p:cViewPr varScale="1">
        <p:scale>
          <a:sx n="53" d="100"/>
          <a:sy n="53" d="100"/>
        </p:scale>
        <p:origin x="-26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6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2889FB0-9970-49AE-90AA-0D8AEFCD4ACA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5C8957-437A-40BB-85E8-677886238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27B2A-D3D9-44A0-81A9-5B33B018F7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F6B9BD-D2EE-41DC-B1D0-B9CBD1FBFBD1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0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B2FC30-8CE3-4676-B436-CB7C0C1907F6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921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416425"/>
            <a:ext cx="5049837" cy="4187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2305" tIns="46152" rIns="92305" bIns="4615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43F454-9CBB-47B9-B249-029BC0D3162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3D87DE-3650-447E-BD91-A61081C8D7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7100" fontAlgn="base">
              <a:spcBef>
                <a:spcPct val="0"/>
              </a:spcBef>
              <a:spcAft>
                <a:spcPct val="0"/>
              </a:spcAft>
              <a:defRPr/>
            </a:pPr>
            <a:fld id="{037D9FEF-0DDD-4C88-AFD4-F644D57045CB}" type="slidenum">
              <a:rPr lang="en-US" smtClean="0">
                <a:latin typeface="Arial" pitchFamily="34" charset="0"/>
              </a:rPr>
              <a:pPr defTabSz="92710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A2C1B9-E270-4FE5-B55E-43B826BA508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7100" fontAlgn="base">
              <a:spcBef>
                <a:spcPct val="0"/>
              </a:spcBef>
              <a:spcAft>
                <a:spcPct val="0"/>
              </a:spcAft>
              <a:defRPr/>
            </a:pPr>
            <a:fld id="{83EFB5B7-19F6-4A7B-8F30-19A83FA1D605}" type="slidenum">
              <a:rPr lang="en-US" smtClean="0">
                <a:solidFill>
                  <a:srgbClr val="000000"/>
                </a:solidFill>
              </a:rPr>
              <a:pPr defTabSz="92710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7100" fontAlgn="base">
              <a:spcBef>
                <a:spcPct val="0"/>
              </a:spcBef>
              <a:spcAft>
                <a:spcPct val="0"/>
              </a:spcAft>
              <a:defRPr/>
            </a:pPr>
            <a:fld id="{95E79301-6471-4D8F-BE80-94417A222D49}" type="slidenum">
              <a:rPr lang="en-US" smtClean="0">
                <a:solidFill>
                  <a:srgbClr val="000000"/>
                </a:solidFill>
              </a:rPr>
              <a:pPr defTabSz="92710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7100" fontAlgn="base">
              <a:spcBef>
                <a:spcPct val="0"/>
              </a:spcBef>
              <a:spcAft>
                <a:spcPct val="0"/>
              </a:spcAft>
              <a:defRPr/>
            </a:pPr>
            <a:fld id="{A8C14DC2-8864-4657-B63A-246998A99E96}" type="slidenum">
              <a:rPr lang="en-US" smtClean="0">
                <a:solidFill>
                  <a:srgbClr val="000000"/>
                </a:solidFill>
              </a:rPr>
              <a:pPr defTabSz="9271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DA020B-E255-46D9-BE5F-9FFEA8FB325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9850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4416425"/>
            <a:ext cx="5505450" cy="41814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8AD6DB-C99C-4088-9A0B-CB41C3D0F6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6BDDDA-CF29-4729-984F-EF4F0E7AF04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2B505E0-5A83-4AA2-B97F-9EF3006F8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November 2006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2413551-0D1C-4244-AD72-9FBBA2FB0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78608" cy="1139952"/>
          </a:xfrm>
        </p:spPr>
        <p:txBody>
          <a:bodyPr lIns="73152" bIns="0">
            <a:sp3d prstMaterial="matte"/>
          </a:bodyPr>
          <a:lstStyle>
            <a:lvl1pPr algn="r">
              <a:lnSpc>
                <a:spcPts val="2600"/>
              </a:lnSpc>
              <a:defRPr sz="2400" b="1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A Changing Arctic: An Urgent Call For Collaborative And Cooperative Action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CC9D378-47DD-41D9-8AA9-13F801B68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143000"/>
            <a:ext cx="8183880" cy="4187952"/>
          </a:xfrm>
        </p:spPr>
        <p:txBody>
          <a:bodyPr/>
          <a:lstStyle>
            <a:lvl1pPr>
              <a:defRPr>
                <a:solidFill>
                  <a:srgbClr val="9DD29C"/>
                </a:solidFill>
                <a:latin typeface="Lucida Sans" pitchFamily="34" charset="0"/>
                <a:cs typeface="Lucida Sans" pitchFamily="34" charset="0"/>
              </a:defRPr>
            </a:lvl1pPr>
            <a:lvl2pPr>
              <a:defRPr>
                <a:solidFill>
                  <a:srgbClr val="9DD29C"/>
                </a:solidFill>
                <a:latin typeface="Lucida Sans" pitchFamily="34" charset="0"/>
                <a:cs typeface="Lucida Sans" pitchFamily="34" charset="0"/>
              </a:defRPr>
            </a:lvl2pPr>
            <a:lvl3pPr>
              <a:defRPr>
                <a:solidFill>
                  <a:srgbClr val="9DD29C"/>
                </a:solidFill>
                <a:latin typeface="Lucida Sans" pitchFamily="34" charset="0"/>
                <a:cs typeface="Lucida Sans" pitchFamily="34" charset="0"/>
              </a:defRPr>
            </a:lvl3pPr>
            <a:lvl4pPr>
              <a:defRPr>
                <a:solidFill>
                  <a:srgbClr val="9DD29C"/>
                </a:solidFill>
                <a:latin typeface="Lucida Sans" pitchFamily="34" charset="0"/>
                <a:cs typeface="Lucida Sans" pitchFamily="34" charset="0"/>
              </a:defRPr>
            </a:lvl4pPr>
            <a:lvl5pPr>
              <a:defRPr>
                <a:solidFill>
                  <a:srgbClr val="9DD29C"/>
                </a:solidFill>
                <a:latin typeface="Lucida Sans" pitchFamily="34" charset="0"/>
                <a:cs typeface="Lucida Sans" pitchFamily="34" charset="0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83562" cy="685800"/>
          </a:xfrm>
        </p:spPr>
        <p:txBody>
          <a:bodyPr/>
          <a:lstStyle>
            <a:lvl1pPr>
              <a:defRPr sz="3200">
                <a:solidFill>
                  <a:srgbClr val="A6BED2"/>
                </a:solidFill>
                <a:latin typeface="Lucida Sans" pitchFamily="34" charset="0"/>
                <a:cs typeface="Lucida Sans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83562" cy="685800"/>
          </a:xfrm>
        </p:spPr>
        <p:txBody>
          <a:bodyPr/>
          <a:lstStyle>
            <a:lvl1pPr>
              <a:defRPr sz="3200">
                <a:solidFill>
                  <a:srgbClr val="A6BED2"/>
                </a:solidFill>
                <a:latin typeface="Lucida Sans" pitchFamily="34" charset="0"/>
                <a:cs typeface="Lucida Sans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219198"/>
            <a:ext cx="4626159" cy="4724402"/>
          </a:xfrm>
        </p:spPr>
        <p:txBody>
          <a:bodyPr/>
          <a:lstStyle>
            <a:lvl1pPr>
              <a:defRPr sz="2800">
                <a:solidFill>
                  <a:srgbClr val="9DD29C"/>
                </a:solidFill>
                <a:latin typeface="Lucida Sans" pitchFamily="34" charset="0"/>
                <a:cs typeface="Lucida Sans" pitchFamily="34" charset="0"/>
              </a:defRPr>
            </a:lvl1pPr>
            <a:lvl2pPr>
              <a:defRPr sz="2600">
                <a:solidFill>
                  <a:srgbClr val="9DD29C"/>
                </a:solidFill>
                <a:latin typeface="Lucida Sans" pitchFamily="34" charset="0"/>
                <a:cs typeface="Lucida Sans" pitchFamily="34" charset="0"/>
              </a:defRPr>
            </a:lvl2pPr>
            <a:lvl3pPr>
              <a:defRPr sz="2400">
                <a:solidFill>
                  <a:srgbClr val="9DD29C"/>
                </a:solidFill>
                <a:latin typeface="Lucida Sans" pitchFamily="34" charset="0"/>
                <a:cs typeface="Lucida Sans" pitchFamily="34" charset="0"/>
              </a:defRPr>
            </a:lvl3pPr>
            <a:lvl4pPr>
              <a:defRPr sz="2000">
                <a:solidFill>
                  <a:srgbClr val="9DD29C"/>
                </a:solidFill>
                <a:latin typeface="Lucida Sans" pitchFamily="34" charset="0"/>
                <a:cs typeface="Lucida Sans" pitchFamily="34" charset="0"/>
              </a:defRPr>
            </a:lvl4pPr>
            <a:lvl5pPr>
              <a:defRPr sz="2000">
                <a:solidFill>
                  <a:srgbClr val="9DD29C"/>
                </a:solidFill>
                <a:latin typeface="Lucida Sans" pitchFamily="34" charset="0"/>
                <a:cs typeface="Lucida Sans" pitchFamily="34" charset="0"/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AC7EF6-D05C-4E93-B8F7-F790A469B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" y="38695"/>
            <a:ext cx="9101667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18582" y="1455326"/>
            <a:ext cx="7187595" cy="4191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86493" tIns="43247" rIns="86493" bIns="4324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784477-B40D-4C1C-8280-1A40203096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7D41DE-C912-427C-BDD3-60E0BBD10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6153D-40CF-42E1-9737-F15D60BB3AEA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268A-A33F-4DB1-8A12-D1895998A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29E89-3676-4F12-83F0-187186D26E06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2A891-9276-441B-B77B-9C547277A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6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F62E-02B7-42B2-8D86-6AAE3A7AA86F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87A9A-70AE-41FD-9AE8-651EB0332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872B6-2FB3-4BE0-864A-D0D29A41F7A6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86CCE-FD89-42DD-BEFE-166D6B24B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E5FF3-7AE8-4310-892D-87C9A5599783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AAE69-0BCA-43CF-BC5A-E62C212AA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33861-EE50-4787-83AD-06F1109F9DC1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2F2D3-92EB-4ACE-939D-B42594562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B91D-AD84-4901-93DE-62E80771104E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E24DC-A072-488C-BF43-13B59E12D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3676B-13DA-4DED-84CD-9ED87BC50D57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CB955-E339-4187-A815-0B1CE6763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00492-87C4-4027-9745-05319A721BD4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A7765-470D-404C-A1D5-127009517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5658A-0A5B-49E1-B648-057A540F5586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44B59-A15B-4BCC-B39A-92A62E122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DDE5E-946C-4583-9DEA-CBDBA7E16134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F4240-A70D-4FA5-9107-8C234ADD3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November 2006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BD44325-E9FD-4504-B814-84899D3D2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November 2006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E055FCF-6613-4AEE-82A7-5FC7388CE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November 2006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C33DCFF-2A4A-4A3B-B211-4BCCF0D53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November 2006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109C4A1-7C11-4227-8445-98BCEEA8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November 2006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71E0A3B-C5C0-4F52-B616-3D2A47D8F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0088C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6400800"/>
            <a:ext cx="7086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spc="600" dirty="0">
                <a:solidFill>
                  <a:prstClr val="white"/>
                </a:solidFill>
                <a:latin typeface="+mn-lt"/>
                <a:cs typeface="+mn-cs"/>
              </a:rPr>
              <a:t>NOAA National Ocean Service</a:t>
            </a:r>
          </a:p>
        </p:txBody>
      </p:sp>
      <p:pic>
        <p:nvPicPr>
          <p:cNvPr id="3080" name="Picture 9" descr="Logo with transparent background.gif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48600" y="5867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15" r:id="rId4"/>
    <p:sldLayoutId id="2147483816" r:id="rId5"/>
    <p:sldLayoutId id="2147483817" r:id="rId6"/>
    <p:sldLayoutId id="2147483801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02" r:id="rId13"/>
    <p:sldLayoutId id="2147483823" r:id="rId14"/>
    <p:sldLayoutId id="2147483824" r:id="rId15"/>
    <p:sldLayoutId id="2147483825" r:id="rId16"/>
    <p:sldLayoutId id="2147483803" r:id="rId17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Continuation Slide.JPG"/>
          <p:cNvPicPr>
            <a:picLocks noChangeAspect="1"/>
          </p:cNvPicPr>
          <p:nvPr userDrawn="1"/>
        </p:nvPicPr>
        <p:blipFill>
          <a:blip r:embed="rId14" cstate="print"/>
          <a:srcRect t="56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727D6A-066D-4DA6-AD3B-EFB8EAA4372E}" type="datetimeFigureOut">
              <a:rPr lang="en-US"/>
              <a:pPr>
                <a:defRPr/>
              </a:pPr>
              <a:t>7/7/2011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CA4655-6D98-4ACF-996C-A42586BAA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4" name="Picture 5" descr="DOC-1"/>
          <p:cNvPicPr>
            <a:picLocks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838" y="61913"/>
            <a:ext cx="7905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6" descr="NOAA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78813" y="61913"/>
            <a:ext cx="809625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1.jpeg"/><Relationship Id="rId5" Type="http://schemas.openxmlformats.org/officeDocument/2006/relationships/oleObject" Target="../embeddings/Microsoft_Office_Word_97_-_2003_Document1.doc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5" Type="http://schemas.openxmlformats.org/officeDocument/2006/relationships/image" Target="../media/image74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oleObject" Target="../embeddings/Microsoft_Office_Excel_97-2003_Worksheet2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304800" y="3200400"/>
            <a:ext cx="8534400" cy="1905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600" b="1" dirty="0" smtClean="0"/>
              <a:t>Data and Datum-Informed Decision-Making:  Understanding Essential Integrated Data Needs for Informing SAGE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Subtitle 4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4008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smtClean="0">
                <a:solidFill>
                  <a:schemeClr val="tx2"/>
                </a:solidFill>
              </a:rPr>
              <a:t>Juliana Blackwell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smtClean="0">
                <a:solidFill>
                  <a:schemeClr val="tx2"/>
                </a:solidFill>
              </a:rPr>
              <a:t>Director, National Geodetic Survey</a:t>
            </a:r>
          </a:p>
        </p:txBody>
      </p:sp>
      <p:pic>
        <p:nvPicPr>
          <p:cNvPr id="12292" name="Picture 5" descr="chart bar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447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3" descr="Deepwater_Horizon_all_geotiff crop3.tif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876800" y="685800"/>
            <a:ext cx="19812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RD_sea_level3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04800" y="671138"/>
            <a:ext cx="2286000" cy="1846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263004819_qreb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048000" y="685800"/>
            <a:ext cx="13716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Hurricane Ike_PC16 Replacement_NGS Picture 5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7315200" y="685800"/>
            <a:ext cx="14478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5638800" cy="4343400"/>
          </a:xfrm>
        </p:spPr>
        <p:txBody>
          <a:bodyPr/>
          <a:lstStyle/>
          <a:p>
            <a:pPr eaLnBrk="1" hangingPunct="1"/>
            <a:r>
              <a:rPr lang="en-US" sz="2400" smtClean="0">
                <a:cs typeface="Arial" pitchFamily="34" charset="0"/>
              </a:rPr>
              <a:t>NOAA nautical charts </a:t>
            </a:r>
          </a:p>
          <a:p>
            <a:pPr eaLnBrk="1" hangingPunct="1"/>
            <a:r>
              <a:rPr lang="en-US" sz="2400" smtClean="0">
                <a:cs typeface="Arial" pitchFamily="34" charset="0"/>
              </a:rPr>
              <a:t>Some other important applications: </a:t>
            </a:r>
          </a:p>
          <a:p>
            <a:pPr lvl="1" eaLnBrk="1" hangingPunct="1"/>
            <a:r>
              <a:rPr lang="en-US" sz="2400" smtClean="0">
                <a:cs typeface="Arial" pitchFamily="34" charset="0"/>
              </a:rPr>
              <a:t>Used in defining the United States’ territorial limits</a:t>
            </a:r>
          </a:p>
          <a:p>
            <a:pPr lvl="1" eaLnBrk="1" hangingPunct="1"/>
            <a:r>
              <a:rPr lang="en-US" sz="2400" smtClean="0">
                <a:cs typeface="Arial" pitchFamily="34" charset="0"/>
              </a:rPr>
              <a:t>Coastal resource management (Coastal and Marine Spatial Planning)</a:t>
            </a:r>
          </a:p>
          <a:p>
            <a:pPr lvl="1" eaLnBrk="1" hangingPunct="1"/>
            <a:r>
              <a:rPr lang="en-US" sz="2400" smtClean="0">
                <a:cs typeface="Arial" pitchFamily="34" charset="0"/>
              </a:rPr>
              <a:t>Storm surge and coastal flooding modeling</a:t>
            </a:r>
          </a:p>
          <a:p>
            <a:pPr lvl="1" eaLnBrk="1" hangingPunct="1"/>
            <a:r>
              <a:rPr lang="en-US" sz="2400" smtClean="0">
                <a:cs typeface="Arial" pitchFamily="34" charset="0"/>
              </a:rPr>
              <a:t>Coastal geomorphology studies</a:t>
            </a:r>
          </a:p>
          <a:p>
            <a:pPr lvl="1" eaLnBrk="1" hangingPunct="1"/>
            <a:r>
              <a:rPr lang="en-US" sz="2400" smtClean="0">
                <a:cs typeface="Arial" pitchFamily="34" charset="0"/>
              </a:rPr>
              <a:t>Archaeology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13375" y="0"/>
            <a:ext cx="3730625" cy="5867400"/>
          </a:xfrm>
        </p:spPr>
      </p:pic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228600" y="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/>
              <a:t>NOAA’s Coastal Mapping Program Supports: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304800" y="5562600"/>
            <a:ext cx="50292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CMP Goal: Provide the Nation With Accurate, Consistent, Up-to-Date National Shoreline</a:t>
            </a:r>
          </a:p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3"/>
          <p:cNvSpPr>
            <a:spLocks noGrp="1" noChangeArrowheads="1"/>
          </p:cNvSpPr>
          <p:nvPr>
            <p:ph type="title"/>
          </p:nvPr>
        </p:nvSpPr>
        <p:spPr>
          <a:xfrm>
            <a:off x="381000" y="382588"/>
            <a:ext cx="8001000" cy="1065212"/>
          </a:xfrm>
        </p:spPr>
        <p:txBody>
          <a:bodyPr/>
          <a:lstStyle/>
          <a:p>
            <a:pPr eaLnBrk="1" hangingPunct="1"/>
            <a:r>
              <a:rPr lang="en-US" sz="3600" smtClean="0"/>
              <a:t>Impacts of Coastal Development on Marine Ecosystem and Human Health</a:t>
            </a:r>
          </a:p>
        </p:txBody>
      </p:sp>
      <p:pic>
        <p:nvPicPr>
          <p:cNvPr id="25603" name="Picture 3" descr="[picture of flooded highway full of cars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10385" b="11420"/>
          <a:stretch>
            <a:fillRect/>
          </a:stretch>
        </p:blipFill>
        <p:spPr>
          <a:xfrm>
            <a:off x="3276600" y="1676400"/>
            <a:ext cx="2849563" cy="1773238"/>
          </a:xfrm>
        </p:spPr>
      </p:pic>
      <p:pic>
        <p:nvPicPr>
          <p:cNvPr id="25604" name="Picture 5" descr="110High_Dens_Re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t="1961" r="1332" b="3485"/>
          <a:stretch>
            <a:fillRect/>
          </a:stretch>
        </p:blipFill>
        <p:spPr>
          <a:xfrm>
            <a:off x="76200" y="2759075"/>
            <a:ext cx="3352800" cy="2066925"/>
          </a:xfrm>
        </p:spPr>
      </p:pic>
      <p:pic>
        <p:nvPicPr>
          <p:cNvPr id="25605" name="Picture 6" descr="92_Air_Pollutio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 b="2528"/>
          <a:stretch>
            <a:fillRect/>
          </a:stretch>
        </p:blipFill>
        <p:spPr>
          <a:xfrm>
            <a:off x="5992813" y="2803525"/>
            <a:ext cx="2971800" cy="1958975"/>
          </a:xfrm>
        </p:spPr>
      </p:pic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6335713" y="5456238"/>
            <a:ext cx="2286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Impaired ecosystems </a:t>
            </a:r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587375" y="5634038"/>
            <a:ext cx="2438400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Altered hydrography and increased flooding</a:t>
            </a:r>
          </a:p>
        </p:txBody>
      </p:sp>
      <p:sp>
        <p:nvSpPr>
          <p:cNvPr id="25608" name="Line 9"/>
          <p:cNvSpPr>
            <a:spLocks noChangeShapeType="1"/>
          </p:cNvSpPr>
          <p:nvPr/>
        </p:nvSpPr>
        <p:spPr bwMode="auto">
          <a:xfrm flipH="1">
            <a:off x="1671638" y="4945063"/>
            <a:ext cx="269875" cy="711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Line 10"/>
          <p:cNvSpPr>
            <a:spLocks noChangeShapeType="1"/>
          </p:cNvSpPr>
          <p:nvPr/>
        </p:nvSpPr>
        <p:spPr bwMode="auto">
          <a:xfrm>
            <a:off x="7280275" y="4826000"/>
            <a:ext cx="396875" cy="76993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10" name="Line 11"/>
          <p:cNvSpPr>
            <a:spLocks noChangeShapeType="1"/>
          </p:cNvSpPr>
          <p:nvPr/>
        </p:nvSpPr>
        <p:spPr bwMode="auto">
          <a:xfrm>
            <a:off x="4572000" y="3856038"/>
            <a:ext cx="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11" name="Rectangle 12"/>
          <p:cNvSpPr>
            <a:spLocks noChangeArrowheads="1"/>
          </p:cNvSpPr>
          <p:nvPr/>
        </p:nvSpPr>
        <p:spPr bwMode="auto">
          <a:xfrm>
            <a:off x="3429000" y="4762500"/>
            <a:ext cx="2286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Contamination of seafood and beaches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Mobile Bay Project</a:t>
            </a:r>
          </a:p>
        </p:txBody>
      </p:sp>
      <p:pic>
        <p:nvPicPr>
          <p:cNvPr id="26627" name="Content Placeholder 3" descr="Mobile Bay Project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7625"/>
            <a:ext cx="9144000" cy="6810375"/>
          </a:xfrm>
        </p:spPr>
      </p:pic>
      <p:sp>
        <p:nvSpPr>
          <p:cNvPr id="4" name="TextBox 3"/>
          <p:cNvSpPr txBox="1"/>
          <p:nvPr/>
        </p:nvSpPr>
        <p:spPr>
          <a:xfrm>
            <a:off x="1219200" y="5540375"/>
            <a:ext cx="6324600" cy="13176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/>
              <a:t>NOAA in Mobile Bay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Leading the way to better science,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more data, and integrated tools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7651" name="Content Placeholder 3" descr="Mobile Bay Geography.jpg"/>
          <p:cNvPicPr>
            <a:picLocks noGrp="1"/>
          </p:cNvPicPr>
          <p:nvPr>
            <p:ph sz="quarter" idx="1"/>
          </p:nvPr>
        </p:nvPicPr>
        <p:blipFill>
          <a:blip r:embed="rId3" cstate="print"/>
          <a:srcRect t="2086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0" y="5842000"/>
            <a:ext cx="6096000" cy="10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/>
              <a:t>NOAA’s Sentinel Sites: </a:t>
            </a:r>
          </a:p>
          <a:p>
            <a:pPr algn="ctr">
              <a:defRPr/>
            </a:pPr>
            <a:r>
              <a:rPr lang="en-US" sz="2800" dirty="0"/>
              <a:t>Where Science and Management Meet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5" descr="C:\Documents and Settings\craig.woolcott\Desktop\org_for_budget.06.07.11.jpg"/>
          <p:cNvPicPr>
            <a:picLocks noChangeAspect="1" noChangeArrowheads="1"/>
          </p:cNvPicPr>
          <p:nvPr/>
        </p:nvPicPr>
        <p:blipFill>
          <a:blip r:embed="rId4" cstate="print"/>
          <a:srcRect t="15088" b="5664"/>
          <a:stretch>
            <a:fillRect/>
          </a:stretch>
        </p:blipFill>
        <p:spPr bwMode="auto">
          <a:xfrm>
            <a:off x="17463" y="1004888"/>
            <a:ext cx="9144000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83563" cy="6858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86800" y="6111875"/>
            <a:ext cx="4572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3A14D2A-AFA9-42B3-8AF4-425B5A49F3E4}" type="slidenum">
              <a:rPr lang="en-US" sz="1400" b="1">
                <a:solidFill>
                  <a:srgbClr val="A6BED2"/>
                </a:solidFill>
                <a:latin typeface="Arial" pitchFamily="34" charset="0"/>
              </a:rPr>
              <a:pPr/>
              <a:t>2</a:t>
            </a:fld>
            <a:endParaRPr lang="en-US" sz="1400" b="1">
              <a:solidFill>
                <a:srgbClr val="A6BED2"/>
              </a:solidFill>
              <a:latin typeface="Arial" pitchFamily="34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381000" y="152400"/>
            <a:ext cx="8183563" cy="6858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Lucida Sans" pitchFamily="34" charset="0"/>
                <a:ea typeface="+mj-ea"/>
                <a:cs typeface="Lucida Sans" pitchFamily="34" charset="0"/>
              </a:rPr>
              <a:t>NOS Organization</a:t>
            </a:r>
          </a:p>
        </p:txBody>
      </p:sp>
      <p:sp>
        <p:nvSpPr>
          <p:cNvPr id="18438" name="AutoShape 12" descr="imap://craig%2Ewoolcott@mail.nems.noaa.gov:993/fetch%3EUID%3E/INBOX%3E102226?part=1.2&amp;type=image/jpeg&amp;filename=org_for_budget.04.18.11.jp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4583113" y="4540250"/>
            <a:ext cx="6048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*</a:t>
            </a:r>
          </a:p>
        </p:txBody>
      </p:sp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5715000"/>
            <a:ext cx="103663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5" descr="Jim Lynch RodS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200" y="185738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152400"/>
            <a:ext cx="4267200" cy="1143000"/>
          </a:xfrm>
        </p:spPr>
        <p:txBody>
          <a:bodyPr/>
          <a:lstStyle/>
          <a:p>
            <a:pPr algn="ctr" eaLnBrk="1" hangingPunct="1"/>
            <a:endParaRPr lang="en-US" sz="3600" smtClean="0"/>
          </a:p>
        </p:txBody>
      </p:sp>
      <p:pic>
        <p:nvPicPr>
          <p:cNvPr id="19460" name="Picture 15" descr="DSC003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2200" y="947738"/>
            <a:ext cx="16002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6" descr="St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95263"/>
            <a:ext cx="939800" cy="1371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9462" name="Picture 19" descr="eprt_ant_18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5375" y="19526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AutoShape 26"/>
          <p:cNvSpPr>
            <a:spLocks noChangeArrowheads="1"/>
          </p:cNvSpPr>
          <p:nvPr/>
        </p:nvSpPr>
        <p:spPr bwMode="auto">
          <a:xfrm>
            <a:off x="3057525" y="185738"/>
            <a:ext cx="2667000" cy="450532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464" name="AutoShape 28"/>
          <p:cNvSpPr>
            <a:spLocks noChangeArrowheads="1"/>
          </p:cNvSpPr>
          <p:nvPr/>
        </p:nvSpPr>
        <p:spPr bwMode="auto">
          <a:xfrm>
            <a:off x="2743200" y="3686175"/>
            <a:ext cx="438150" cy="276225"/>
          </a:xfrm>
          <a:prstGeom prst="rightArrow">
            <a:avLst>
              <a:gd name="adj1" fmla="val 50000"/>
              <a:gd name="adj2" fmla="val 45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9465" name="Picture 32" descr="SE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4300" y="3152775"/>
            <a:ext cx="120015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AutoShape 33"/>
          <p:cNvSpPr>
            <a:spLocks noChangeArrowheads="1"/>
          </p:cNvSpPr>
          <p:nvPr/>
        </p:nvSpPr>
        <p:spPr bwMode="auto">
          <a:xfrm>
            <a:off x="6324600" y="185738"/>
            <a:ext cx="2514600" cy="450532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400" b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9467" name="Picture 3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100" y="1876425"/>
            <a:ext cx="2286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35" descr="site_profile_Zekes_habitats_20nov0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2800" y="363538"/>
            <a:ext cx="2133600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AutoShape 39"/>
          <p:cNvSpPr>
            <a:spLocks noChangeArrowheads="1"/>
          </p:cNvSpPr>
          <p:nvPr/>
        </p:nvSpPr>
        <p:spPr bwMode="auto">
          <a:xfrm>
            <a:off x="5962650" y="3609975"/>
            <a:ext cx="438150" cy="276225"/>
          </a:xfrm>
          <a:prstGeom prst="rightArrow">
            <a:avLst>
              <a:gd name="adj1" fmla="val 50000"/>
              <a:gd name="adj2" fmla="val 45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9470" name="Picture 45" descr="SiteProfiles 0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68650" y="3473450"/>
            <a:ext cx="1447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381000" y="4725988"/>
            <a:ext cx="2514600" cy="4619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Science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57525" y="4725988"/>
            <a:ext cx="2819400" cy="4619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Service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24600" y="4725988"/>
            <a:ext cx="2743200" cy="4619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Stewardship </a:t>
            </a:r>
          </a:p>
        </p:txBody>
      </p:sp>
      <p:sp>
        <p:nvSpPr>
          <p:cNvPr id="19474" name="TextBox 44"/>
          <p:cNvSpPr txBox="1">
            <a:spLocks noChangeArrowheads="1"/>
          </p:cNvSpPr>
          <p:nvPr/>
        </p:nvSpPr>
        <p:spPr bwMode="auto">
          <a:xfrm>
            <a:off x="638175" y="1570038"/>
            <a:ext cx="16764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Observe &amp; Monitor</a:t>
            </a:r>
          </a:p>
        </p:txBody>
      </p:sp>
      <p:sp>
        <p:nvSpPr>
          <p:cNvPr id="19475" name="TextBox 45"/>
          <p:cNvSpPr txBox="1">
            <a:spLocks noChangeArrowheads="1"/>
          </p:cNvSpPr>
          <p:nvPr/>
        </p:nvSpPr>
        <p:spPr bwMode="auto">
          <a:xfrm>
            <a:off x="381000" y="2867025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Applied Research</a:t>
            </a:r>
          </a:p>
        </p:txBody>
      </p:sp>
      <p:sp>
        <p:nvSpPr>
          <p:cNvPr id="19476" name="TextBox 46"/>
          <p:cNvSpPr txBox="1">
            <a:spLocks noChangeArrowheads="1"/>
          </p:cNvSpPr>
          <p:nvPr/>
        </p:nvSpPr>
        <p:spPr bwMode="auto">
          <a:xfrm>
            <a:off x="434975" y="433387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Models &amp; Predictions</a:t>
            </a:r>
          </a:p>
        </p:txBody>
      </p:sp>
      <p:sp>
        <p:nvSpPr>
          <p:cNvPr id="19477" name="TextBox 39"/>
          <p:cNvSpPr txBox="1">
            <a:spLocks noChangeArrowheads="1"/>
          </p:cNvSpPr>
          <p:nvPr/>
        </p:nvSpPr>
        <p:spPr bwMode="auto">
          <a:xfrm>
            <a:off x="3209925" y="2119313"/>
            <a:ext cx="2514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Spatial Analysis &amp; Visualization</a:t>
            </a:r>
          </a:p>
        </p:txBody>
      </p:sp>
      <p:sp>
        <p:nvSpPr>
          <p:cNvPr id="19478" name="TextBox 40"/>
          <p:cNvSpPr txBox="1">
            <a:spLocks noChangeArrowheads="1"/>
          </p:cNvSpPr>
          <p:nvPr/>
        </p:nvSpPr>
        <p:spPr bwMode="auto">
          <a:xfrm>
            <a:off x="3390900" y="4384675"/>
            <a:ext cx="20574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Information Transfer</a:t>
            </a:r>
          </a:p>
        </p:txBody>
      </p:sp>
      <p:sp>
        <p:nvSpPr>
          <p:cNvPr id="19479" name="TextBox 41"/>
          <p:cNvSpPr txBox="1">
            <a:spLocks noChangeArrowheads="1"/>
          </p:cNvSpPr>
          <p:nvPr/>
        </p:nvSpPr>
        <p:spPr bwMode="auto">
          <a:xfrm>
            <a:off x="6378575" y="3748088"/>
            <a:ext cx="243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Education &amp; Outreach</a:t>
            </a:r>
          </a:p>
        </p:txBody>
      </p:sp>
      <p:sp>
        <p:nvSpPr>
          <p:cNvPr id="19480" name="TextBox 42"/>
          <p:cNvSpPr txBox="1">
            <a:spLocks noChangeArrowheads="1"/>
          </p:cNvSpPr>
          <p:nvPr/>
        </p:nvSpPr>
        <p:spPr bwMode="auto">
          <a:xfrm>
            <a:off x="6515100" y="1998663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Management &amp; 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Decision Making</a:t>
            </a:r>
          </a:p>
        </p:txBody>
      </p:sp>
      <p:sp>
        <p:nvSpPr>
          <p:cNvPr id="19481" name="AutoShape 14"/>
          <p:cNvSpPr>
            <a:spLocks noChangeArrowheads="1"/>
          </p:cNvSpPr>
          <p:nvPr/>
        </p:nvSpPr>
        <p:spPr bwMode="auto">
          <a:xfrm>
            <a:off x="177800" y="152400"/>
            <a:ext cx="2514600" cy="4538663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9482" name="Picture 4" descr="C:\Documents and Settings\Galen.Scott\Desktop\Sentinel Sites\Sentinel Site Pics\GE Tour\GB NERR Classroo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59125" y="2749550"/>
            <a:ext cx="1447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3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67475" y="2459038"/>
            <a:ext cx="2227263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4" name="Picture 6" descr="C:\Documents and Settings\Galen.Scott\Desktop\Sentinel Sites\Sentinel Site Pics\GE Tour\SLR Viewer Bay St Louis 6ft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37313" y="266700"/>
            <a:ext cx="2322512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5" name="Picture 1"/>
          <p:cNvPicPr>
            <a:picLocks noChangeAspect="1" noChangeArrowheads="1"/>
          </p:cNvPicPr>
          <p:nvPr/>
        </p:nvPicPr>
        <p:blipFill>
          <a:blip r:embed="rId15" cstate="print"/>
          <a:srcRect l="14688" t="17188" r="65312" b="9375"/>
          <a:stretch>
            <a:fillRect/>
          </a:stretch>
        </p:blipFill>
        <p:spPr bwMode="auto">
          <a:xfrm>
            <a:off x="381000" y="3160713"/>
            <a:ext cx="914400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6" name="TextBox 1"/>
          <p:cNvSpPr txBox="1">
            <a:spLocks noChangeArrowheads="1"/>
          </p:cNvSpPr>
          <p:nvPr/>
        </p:nvSpPr>
        <p:spPr bwMode="auto">
          <a:xfrm>
            <a:off x="384175" y="5334000"/>
            <a:ext cx="67024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NOS activities could support the SAGE concept in a variety of ways</a:t>
            </a:r>
          </a:p>
        </p:txBody>
      </p:sp>
      <p:pic>
        <p:nvPicPr>
          <p:cNvPr id="194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6" cstate="print"/>
          <a:srcRect/>
          <a:stretch>
            <a:fillRect/>
          </a:stretch>
        </p:blipFill>
        <p:spPr>
          <a:xfrm>
            <a:off x="4616450" y="2749550"/>
            <a:ext cx="1108075" cy="1547813"/>
          </a:xfr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83563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Precise Navigation, Water Level, Mapping, and Positioning Services</a:t>
            </a:r>
            <a:endParaRPr lang="en-US" dirty="0"/>
          </a:p>
        </p:txBody>
      </p:sp>
      <p:pic>
        <p:nvPicPr>
          <p:cNvPr id="20483" name="Picture 1" descr="ussny_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70815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verrazano2_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601788"/>
            <a:ext cx="18288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Gerald Des AG_coo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658938"/>
            <a:ext cx="190500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current_met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705225"/>
            <a:ext cx="1363663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3724275"/>
            <a:ext cx="16319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7000" y="1600200"/>
            <a:ext cx="19050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4375" y="3797300"/>
            <a:ext cx="219075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2625" y="3736975"/>
            <a:ext cx="243046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TextBox 10"/>
          <p:cNvSpPr txBox="1">
            <a:spLocks noChangeArrowheads="1"/>
          </p:cNvSpPr>
          <p:nvPr/>
        </p:nvSpPr>
        <p:spPr bwMode="auto">
          <a:xfrm>
            <a:off x="1984375" y="5522913"/>
            <a:ext cx="5992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A6BED2"/>
                </a:solidFill>
                <a:latin typeface="Lucida Sans" pitchFamily="34" charset="0"/>
                <a:ea typeface="ＭＳ Ｐゴシック" pitchFamily="34" charset="-128"/>
              </a:rPr>
              <a:t>Operational Oceanographic </a:t>
            </a:r>
          </a:p>
          <a:p>
            <a:pPr algn="ctr" eaLnBrk="0" hangingPunct="0"/>
            <a:r>
              <a:rPr lang="en-US" sz="2400" b="1">
                <a:solidFill>
                  <a:srgbClr val="A6BED2"/>
                </a:solidFill>
                <a:latin typeface="Lucida Sans" pitchFamily="34" charset="0"/>
                <a:ea typeface="ＭＳ Ｐゴシック" pitchFamily="34" charset="-128"/>
              </a:rPr>
              <a:t>Products &amp; Services</a:t>
            </a:r>
          </a:p>
        </p:txBody>
      </p:sp>
      <p:sp>
        <p:nvSpPr>
          <p:cNvPr id="20492" name="TextBox 11"/>
          <p:cNvSpPr txBox="1">
            <a:spLocks noChangeArrowheads="1"/>
          </p:cNvSpPr>
          <p:nvPr/>
        </p:nvSpPr>
        <p:spPr bwMode="auto">
          <a:xfrm>
            <a:off x="5446713" y="1139825"/>
            <a:ext cx="2952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A6BED2"/>
                </a:solidFill>
                <a:latin typeface="Lucida Sans" pitchFamily="34" charset="0"/>
                <a:ea typeface="ＭＳ Ｐゴシック" pitchFamily="34" charset="-128"/>
              </a:rPr>
              <a:t>Geodetic Survey</a:t>
            </a:r>
          </a:p>
        </p:txBody>
      </p:sp>
      <p:sp>
        <p:nvSpPr>
          <p:cNvPr id="20493" name="TextBox 12"/>
          <p:cNvSpPr txBox="1">
            <a:spLocks noChangeArrowheads="1"/>
          </p:cNvSpPr>
          <p:nvPr/>
        </p:nvSpPr>
        <p:spPr bwMode="auto">
          <a:xfrm>
            <a:off x="1282700" y="1139825"/>
            <a:ext cx="5803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A6BED2"/>
                </a:solidFill>
                <a:latin typeface="Lucida Sans" pitchFamily="34" charset="0"/>
                <a:ea typeface="ＭＳ Ｐゴシック" pitchFamily="34" charset="-128"/>
              </a:rPr>
              <a:t>Coast Survey</a:t>
            </a:r>
          </a:p>
        </p:txBody>
      </p:sp>
      <p:sp>
        <p:nvSpPr>
          <p:cNvPr id="20494" name="TextBox 13"/>
          <p:cNvSpPr txBox="1">
            <a:spLocks noChangeArrowheads="1"/>
          </p:cNvSpPr>
          <p:nvPr/>
        </p:nvSpPr>
        <p:spPr bwMode="auto">
          <a:xfrm>
            <a:off x="7534275" y="6208713"/>
            <a:ext cx="1609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400" b="1">
                <a:solidFill>
                  <a:srgbClr val="A6BED2"/>
                </a:solidFill>
                <a:latin typeface="Arial" pitchFamily="34" charset="0"/>
                <a:ea typeface="ＭＳ Ｐゴシック" pitchFamily="34" charset="-128"/>
              </a:rPr>
              <a:t>6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Research, Tools, and Technical Services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0400" y="3979863"/>
            <a:ext cx="1655763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7988" y="4046538"/>
            <a:ext cx="1655762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63" y="3994150"/>
            <a:ext cx="165417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9988" y="3979863"/>
            <a:ext cx="165417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35163" y="1616075"/>
            <a:ext cx="165417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7575" y="3962400"/>
            <a:ext cx="164465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18125" y="1600200"/>
            <a:ext cx="17272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27888" y="1625600"/>
            <a:ext cx="1643062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73488" y="1614488"/>
            <a:ext cx="1360487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4625" y="1625600"/>
            <a:ext cx="168275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TextBox 12"/>
          <p:cNvSpPr txBox="1">
            <a:spLocks noChangeArrowheads="1"/>
          </p:cNvSpPr>
          <p:nvPr/>
        </p:nvSpPr>
        <p:spPr bwMode="auto">
          <a:xfrm>
            <a:off x="684213" y="5738813"/>
            <a:ext cx="5803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A6BED2"/>
                </a:solidFill>
                <a:latin typeface="Lucida Sans" pitchFamily="34" charset="0"/>
                <a:ea typeface="ＭＳ Ｐゴシック" pitchFamily="34" charset="-128"/>
              </a:rPr>
              <a:t>Coastal Science</a:t>
            </a:r>
          </a:p>
        </p:txBody>
      </p:sp>
      <p:sp>
        <p:nvSpPr>
          <p:cNvPr id="21518" name="TextBox 13"/>
          <p:cNvSpPr txBox="1">
            <a:spLocks noChangeArrowheads="1"/>
          </p:cNvSpPr>
          <p:nvPr/>
        </p:nvSpPr>
        <p:spPr bwMode="auto">
          <a:xfrm>
            <a:off x="684213" y="1138238"/>
            <a:ext cx="5803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A6BED2"/>
                </a:solidFill>
                <a:latin typeface="Lucida Sans" pitchFamily="34" charset="0"/>
                <a:ea typeface="ＭＳ Ｐゴシック" pitchFamily="34" charset="-128"/>
              </a:rPr>
              <a:t>Ocean Observing</a:t>
            </a:r>
          </a:p>
        </p:txBody>
      </p:sp>
      <p:sp>
        <p:nvSpPr>
          <p:cNvPr id="21519" name="TextBox 14"/>
          <p:cNvSpPr txBox="1">
            <a:spLocks noChangeArrowheads="1"/>
          </p:cNvSpPr>
          <p:nvPr/>
        </p:nvSpPr>
        <p:spPr bwMode="auto">
          <a:xfrm>
            <a:off x="5662613" y="1138238"/>
            <a:ext cx="5803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A6BED2"/>
                </a:solidFill>
                <a:latin typeface="Lucida Sans" pitchFamily="34" charset="0"/>
                <a:ea typeface="ＭＳ Ｐゴシック" pitchFamily="34" charset="-128"/>
              </a:rPr>
              <a:t>Coastal Services</a:t>
            </a:r>
          </a:p>
        </p:txBody>
      </p:sp>
      <p:sp>
        <p:nvSpPr>
          <p:cNvPr id="21520" name="TextBox 15"/>
          <p:cNvSpPr txBox="1">
            <a:spLocks noChangeArrowheads="1"/>
          </p:cNvSpPr>
          <p:nvPr/>
        </p:nvSpPr>
        <p:spPr bwMode="auto">
          <a:xfrm>
            <a:off x="5662613" y="5673725"/>
            <a:ext cx="58039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A6BED2"/>
                </a:solidFill>
                <a:latin typeface="Lucida Sans" pitchFamily="34" charset="0"/>
                <a:ea typeface="ＭＳ Ｐゴシック" pitchFamily="34" charset="-128"/>
              </a:rPr>
              <a:t>Response &amp; </a:t>
            </a:r>
          </a:p>
          <a:p>
            <a:pPr eaLnBrk="0" hangingPunct="0"/>
            <a:r>
              <a:rPr lang="en-US" sz="2400" b="1">
                <a:solidFill>
                  <a:srgbClr val="A6BED2"/>
                </a:solidFill>
                <a:latin typeface="Lucida Sans" pitchFamily="34" charset="0"/>
                <a:ea typeface="ＭＳ Ｐゴシック" pitchFamily="34" charset="-128"/>
              </a:rPr>
              <a:t>Restoration</a:t>
            </a:r>
          </a:p>
        </p:txBody>
      </p:sp>
      <p:sp>
        <p:nvSpPr>
          <p:cNvPr id="21521" name="TextBox 16"/>
          <p:cNvSpPr txBox="1">
            <a:spLocks noChangeArrowheads="1"/>
          </p:cNvSpPr>
          <p:nvPr/>
        </p:nvSpPr>
        <p:spPr bwMode="auto">
          <a:xfrm>
            <a:off x="7534275" y="6208713"/>
            <a:ext cx="1609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400" b="1">
                <a:solidFill>
                  <a:srgbClr val="A6BED2"/>
                </a:solidFill>
                <a:latin typeface="Arial" pitchFamily="34" charset="0"/>
                <a:ea typeface="ＭＳ Ｐゴシック" pitchFamily="34" charset="-128"/>
              </a:rPr>
              <a:t>7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Management of Coastal and Marine Places</a:t>
            </a:r>
            <a:endParaRPr lang="en-US" dirty="0"/>
          </a:p>
        </p:txBody>
      </p:sp>
      <p:grpSp>
        <p:nvGrpSpPr>
          <p:cNvPr id="22531" name="Group 12"/>
          <p:cNvGrpSpPr>
            <a:grpSpLocks/>
          </p:cNvGrpSpPr>
          <p:nvPr/>
        </p:nvGrpSpPr>
        <p:grpSpPr bwMode="auto">
          <a:xfrm>
            <a:off x="-460375" y="990600"/>
            <a:ext cx="9604375" cy="5273675"/>
            <a:chOff x="-460375" y="1243013"/>
            <a:chExt cx="9604375" cy="5273675"/>
          </a:xfrm>
        </p:grpSpPr>
        <p:pic>
          <p:nvPicPr>
            <p:cNvPr id="22532" name="Picture 1" descr="glwetlands_b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43463" y="2355850"/>
              <a:ext cx="1809750" cy="135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3" name="Picture 1" descr="hawaiidebris_b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10388" y="4171950"/>
              <a:ext cx="1809750" cy="135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4" name="Picture 2" descr="spongeandcoral_b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10388" y="2355850"/>
              <a:ext cx="1809750" cy="135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1" descr="elkhornslough_b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45050" y="4227513"/>
              <a:ext cx="1808163" cy="135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62250" y="2343150"/>
              <a:ext cx="1812925" cy="1379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7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62250" y="4252913"/>
              <a:ext cx="1820863" cy="1274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8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9700" y="2073275"/>
              <a:ext cx="2301875" cy="3563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9" name="TextBox 10"/>
            <p:cNvSpPr txBox="1">
              <a:spLocks noChangeArrowheads="1"/>
            </p:cNvSpPr>
            <p:nvPr/>
          </p:nvSpPr>
          <p:spPr bwMode="auto">
            <a:xfrm>
              <a:off x="-460375" y="1243013"/>
              <a:ext cx="5803900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rgbClr val="A6BED2"/>
                  </a:solidFill>
                  <a:latin typeface="Lucida Sans" pitchFamily="34" charset="0"/>
                  <a:ea typeface="ＭＳ Ｐゴシック" pitchFamily="34" charset="-128"/>
                </a:rPr>
                <a:t>National Marine </a:t>
              </a:r>
            </a:p>
            <a:p>
              <a:pPr algn="ctr" eaLnBrk="0" hangingPunct="0"/>
              <a:r>
                <a:rPr lang="en-US" sz="2400" b="1">
                  <a:solidFill>
                    <a:srgbClr val="A6BED2"/>
                  </a:solidFill>
                  <a:latin typeface="Lucida Sans" pitchFamily="34" charset="0"/>
                  <a:ea typeface="ＭＳ Ｐゴシック" pitchFamily="34" charset="-128"/>
                </a:rPr>
                <a:t>Sanctuaries	</a:t>
              </a:r>
            </a:p>
          </p:txBody>
        </p:sp>
        <p:sp>
          <p:nvSpPr>
            <p:cNvPr id="22540" name="TextBox 11"/>
            <p:cNvSpPr txBox="1">
              <a:spLocks noChangeArrowheads="1"/>
            </p:cNvSpPr>
            <p:nvPr/>
          </p:nvSpPr>
          <p:spPr bwMode="auto">
            <a:xfrm>
              <a:off x="3048000" y="5622925"/>
              <a:ext cx="58039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rgbClr val="A6BED2"/>
                  </a:solidFill>
                  <a:latin typeface="Lucida Sans" pitchFamily="34" charset="0"/>
                  <a:ea typeface="ＭＳ Ｐゴシック" pitchFamily="34" charset="-128"/>
                </a:rPr>
                <a:t>Ocean &amp; Coastal </a:t>
              </a:r>
            </a:p>
            <a:p>
              <a:pPr algn="ctr" eaLnBrk="0" hangingPunct="0"/>
              <a:r>
                <a:rPr lang="en-US" sz="2400" b="1">
                  <a:solidFill>
                    <a:srgbClr val="A6BED2"/>
                  </a:solidFill>
                  <a:latin typeface="Lucida Sans" pitchFamily="34" charset="0"/>
                  <a:ea typeface="ＭＳ Ｐゴシック" pitchFamily="34" charset="-128"/>
                </a:rPr>
                <a:t>Resource Management</a:t>
              </a:r>
            </a:p>
          </p:txBody>
        </p:sp>
        <p:sp>
          <p:nvSpPr>
            <p:cNvPr id="22541" name="TextBox 13"/>
            <p:cNvSpPr txBox="1">
              <a:spLocks noChangeArrowheads="1"/>
            </p:cNvSpPr>
            <p:nvPr/>
          </p:nvSpPr>
          <p:spPr bwMode="auto">
            <a:xfrm>
              <a:off x="7534275" y="6208713"/>
              <a:ext cx="16097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en-US" sz="1400" b="1">
                  <a:solidFill>
                    <a:srgbClr val="A6BED2"/>
                  </a:solidFill>
                  <a:latin typeface="Arial" pitchFamily="34" charset="0"/>
                  <a:ea typeface="ＭＳ Ｐゴシック" pitchFamily="34" charset="-128"/>
                </a:rPr>
                <a:t>8</a:t>
              </a:r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914400"/>
          </a:xfrm>
        </p:spPr>
        <p:txBody>
          <a:bodyPr/>
          <a:lstStyle/>
          <a:p>
            <a:r>
              <a:rPr lang="en-US" sz="3600" smtClean="0"/>
              <a:t>Integrating NOAA Tools and Models for Informing Coastal Management Decisions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idx="1"/>
          </p:nvPr>
        </p:nvSpPr>
        <p:spPr>
          <a:xfrm>
            <a:off x="0" y="1905000"/>
            <a:ext cx="4572000" cy="609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  <a:cs typeface="Tahoma" pitchFamily="34" charset="0"/>
              </a:rPr>
              <a:t>Water level data</a:t>
            </a:r>
          </a:p>
          <a:p>
            <a:pPr>
              <a:defRPr/>
            </a:pPr>
            <a:r>
              <a:rPr lang="en-US" dirty="0" smtClean="0">
                <a:latin typeface="+mj-lt"/>
                <a:cs typeface="Tahoma" pitchFamily="34" charset="0"/>
              </a:rPr>
              <a:t>Geodetic data</a:t>
            </a:r>
          </a:p>
          <a:p>
            <a:pPr>
              <a:defRPr/>
            </a:pPr>
            <a:r>
              <a:rPr lang="en-US" dirty="0" smtClean="0">
                <a:latin typeface="+mj-lt"/>
                <a:cs typeface="Tahoma" pitchFamily="34" charset="0"/>
              </a:rPr>
              <a:t>Geophysical data</a:t>
            </a:r>
          </a:p>
          <a:p>
            <a:pPr>
              <a:defRPr/>
            </a:pPr>
            <a:r>
              <a:rPr lang="en-US" dirty="0" smtClean="0">
                <a:latin typeface="+mj-lt"/>
                <a:cs typeface="Tahoma" pitchFamily="34" charset="0"/>
              </a:rPr>
              <a:t>Models</a:t>
            </a:r>
          </a:p>
          <a:p>
            <a:pPr>
              <a:defRPr/>
            </a:pPr>
            <a:r>
              <a:rPr lang="en-US" dirty="0" smtClean="0">
                <a:latin typeface="+mj-lt"/>
                <a:cs typeface="Tahoma" pitchFamily="34" charset="0"/>
              </a:rPr>
              <a:t>Transformations</a:t>
            </a:r>
          </a:p>
          <a:p>
            <a:pPr>
              <a:defRPr/>
            </a:pPr>
            <a:r>
              <a:rPr lang="en-US" dirty="0" smtClean="0">
                <a:latin typeface="+mj-lt"/>
                <a:cs typeface="Tahoma" pitchFamily="34" charset="0"/>
              </a:rPr>
              <a:t>GIS applications</a:t>
            </a:r>
          </a:p>
          <a:p>
            <a:pPr>
              <a:defRPr/>
            </a:pPr>
            <a:r>
              <a:rPr lang="en-US" dirty="0" smtClean="0">
                <a:latin typeface="+mj-lt"/>
                <a:cs typeface="Tahoma" pitchFamily="34" charset="0"/>
              </a:rPr>
              <a:t>Subsidence/crustal movement</a:t>
            </a:r>
          </a:p>
          <a:p>
            <a:pPr>
              <a:defRPr/>
            </a:pPr>
            <a:endParaRPr lang="en-US" dirty="0" smtClean="0">
              <a:latin typeface="+mj-lt"/>
              <a:cs typeface="Tahoma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86200" y="2867025"/>
          <a:ext cx="1828800" cy="1274763"/>
        </p:xfrm>
        <a:graphic>
          <a:graphicData uri="http://schemas.openxmlformats.org/presentationml/2006/ole">
            <p:oleObj spid="_x0000_s1026" name="Document" r:id="rId5" imgW="4204979" imgH="2949922" progId="Word.Document.8">
              <p:embed/>
            </p:oleObj>
          </a:graphicData>
        </a:graphic>
      </p:graphicFrame>
      <p:pic>
        <p:nvPicPr>
          <p:cNvPr id="1030" name="Picture 5" descr="beaufort_grid_bathytop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5763" y="1463675"/>
            <a:ext cx="1752600" cy="12493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7" cstate="print"/>
          <a:srcRect t="19513" b="12195"/>
          <a:stretch>
            <a:fillRect/>
          </a:stretch>
        </p:blipFill>
        <p:spPr bwMode="auto">
          <a:xfrm>
            <a:off x="6680200" y="4198938"/>
            <a:ext cx="2133600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2" descr="Hoopers NWL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4400" y="2971800"/>
            <a:ext cx="28194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3" descr="usgg2003"/>
          <p:cNvPicPr>
            <a:picLocks noChangeAspect="1" noChangeArrowheads="1"/>
          </p:cNvPicPr>
          <p:nvPr/>
        </p:nvPicPr>
        <p:blipFill>
          <a:blip r:embed="rId9" cstate="print"/>
          <a:srcRect t="2921" b="22298"/>
          <a:stretch>
            <a:fillRect/>
          </a:stretch>
        </p:blipFill>
        <p:spPr bwMode="auto">
          <a:xfrm>
            <a:off x="6096000" y="1258888"/>
            <a:ext cx="2819400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9725" y="4198938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3352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Datums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0" y="1981200"/>
            <a:ext cx="9144000" cy="769938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                     Horizontal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0"/>
            <a:ext cx="862013" cy="6858000"/>
          </a:xfrm>
          <a:prstGeom prst="rect">
            <a:avLst/>
          </a:prstGeom>
          <a:solidFill>
            <a:srgbClr val="336699"/>
          </a:solidFill>
        </p:spPr>
        <p:txBody>
          <a:bodyPr vert="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+mn-lt"/>
                <a:cs typeface="+mn-cs"/>
              </a:rPr>
              <a:t>                  Vertical</a:t>
            </a:r>
          </a:p>
        </p:txBody>
      </p:sp>
      <p:grpSp>
        <p:nvGrpSpPr>
          <p:cNvPr id="23558" name="Group 6"/>
          <p:cNvGrpSpPr>
            <a:grpSpLocks/>
          </p:cNvGrpSpPr>
          <p:nvPr/>
        </p:nvGrpSpPr>
        <p:grpSpPr bwMode="auto">
          <a:xfrm>
            <a:off x="42863" y="4392613"/>
            <a:ext cx="2274887" cy="2438400"/>
            <a:chOff x="0" y="797"/>
            <a:chExt cx="2642" cy="2839"/>
          </a:xfrm>
        </p:grpSpPr>
        <p:sp>
          <p:nvSpPr>
            <p:cNvPr id="23572" name="Rectangle 7"/>
            <p:cNvSpPr>
              <a:spLocks noChangeArrowheads="1"/>
            </p:cNvSpPr>
            <p:nvPr/>
          </p:nvSpPr>
          <p:spPr bwMode="auto">
            <a:xfrm>
              <a:off x="88" y="1001"/>
              <a:ext cx="11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73" name="Rectangle 8"/>
            <p:cNvSpPr>
              <a:spLocks noChangeArrowheads="1"/>
            </p:cNvSpPr>
            <p:nvPr/>
          </p:nvSpPr>
          <p:spPr bwMode="auto">
            <a:xfrm>
              <a:off x="604" y="797"/>
              <a:ext cx="728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nl-NL" b="1">
                  <a:solidFill>
                    <a:srgbClr val="FAFD00"/>
                  </a:solidFill>
                </a:rPr>
                <a:t>	</a:t>
              </a:r>
            </a:p>
          </p:txBody>
        </p:sp>
        <p:pic>
          <p:nvPicPr>
            <p:cNvPr id="12307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76"/>
              <a:ext cx="2642" cy="27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575" name="Freeform 10"/>
            <p:cNvSpPr>
              <a:spLocks/>
            </p:cNvSpPr>
            <p:nvPr/>
          </p:nvSpPr>
          <p:spPr bwMode="auto">
            <a:xfrm>
              <a:off x="0" y="1842"/>
              <a:ext cx="681" cy="1070"/>
            </a:xfrm>
            <a:custGeom>
              <a:avLst/>
              <a:gdLst>
                <a:gd name="T0" fmla="*/ 35336 w 546"/>
                <a:gd name="T1" fmla="*/ 1035 h 1070"/>
                <a:gd name="T2" fmla="*/ 33956 w 546"/>
                <a:gd name="T3" fmla="*/ 985 h 1070"/>
                <a:gd name="T4" fmla="*/ 33411 w 546"/>
                <a:gd name="T5" fmla="*/ 941 h 1070"/>
                <a:gd name="T6" fmla="*/ 32732 w 546"/>
                <a:gd name="T7" fmla="*/ 897 h 1070"/>
                <a:gd name="T8" fmla="*/ 32081 w 546"/>
                <a:gd name="T9" fmla="*/ 847 h 1070"/>
                <a:gd name="T10" fmla="*/ 31735 w 546"/>
                <a:gd name="T11" fmla="*/ 803 h 1070"/>
                <a:gd name="T12" fmla="*/ 31473 w 546"/>
                <a:gd name="T13" fmla="*/ 759 h 1070"/>
                <a:gd name="T14" fmla="*/ 31473 w 546"/>
                <a:gd name="T15" fmla="*/ 714 h 1070"/>
                <a:gd name="T16" fmla="*/ 30791 w 546"/>
                <a:gd name="T17" fmla="*/ 670 h 1070"/>
                <a:gd name="T18" fmla="*/ 30791 w 546"/>
                <a:gd name="T19" fmla="*/ 611 h 1070"/>
                <a:gd name="T20" fmla="*/ 30479 w 546"/>
                <a:gd name="T21" fmla="*/ 567 h 1070"/>
                <a:gd name="T22" fmla="*/ 30144 w 546"/>
                <a:gd name="T23" fmla="*/ 517 h 1070"/>
                <a:gd name="T24" fmla="*/ 30144 w 546"/>
                <a:gd name="T25" fmla="*/ 473 h 1070"/>
                <a:gd name="T26" fmla="*/ 30791 w 546"/>
                <a:gd name="T27" fmla="*/ 429 h 1070"/>
                <a:gd name="T28" fmla="*/ 32732 w 546"/>
                <a:gd name="T29" fmla="*/ 384 h 1070"/>
                <a:gd name="T30" fmla="*/ 33411 w 546"/>
                <a:gd name="T31" fmla="*/ 335 h 1070"/>
                <a:gd name="T32" fmla="*/ 33956 w 546"/>
                <a:gd name="T33" fmla="*/ 291 h 1070"/>
                <a:gd name="T34" fmla="*/ 33956 w 546"/>
                <a:gd name="T35" fmla="*/ 246 h 1070"/>
                <a:gd name="T36" fmla="*/ 33956 w 546"/>
                <a:gd name="T37" fmla="*/ 197 h 1070"/>
                <a:gd name="T38" fmla="*/ 33686 w 546"/>
                <a:gd name="T39" fmla="*/ 153 h 1070"/>
                <a:gd name="T40" fmla="*/ 34695 w 546"/>
                <a:gd name="T41" fmla="*/ 108 h 1070"/>
                <a:gd name="T42" fmla="*/ 35600 w 546"/>
                <a:gd name="T43" fmla="*/ 59 h 1070"/>
                <a:gd name="T44" fmla="*/ 35336 w 546"/>
                <a:gd name="T45" fmla="*/ 15 h 1070"/>
                <a:gd name="T46" fmla="*/ 32081 w 546"/>
                <a:gd name="T47" fmla="*/ 10 h 1070"/>
                <a:gd name="T48" fmla="*/ 29233 w 546"/>
                <a:gd name="T49" fmla="*/ 0 h 1070"/>
                <a:gd name="T50" fmla="*/ 25675 w 546"/>
                <a:gd name="T51" fmla="*/ 10 h 1070"/>
                <a:gd name="T52" fmla="*/ 21818 w 546"/>
                <a:gd name="T53" fmla="*/ 34 h 1070"/>
                <a:gd name="T54" fmla="*/ 18988 w 546"/>
                <a:gd name="T55" fmla="*/ 25 h 1070"/>
                <a:gd name="T56" fmla="*/ 16052 w 546"/>
                <a:gd name="T57" fmla="*/ 20 h 1070"/>
                <a:gd name="T58" fmla="*/ 12870 w 546"/>
                <a:gd name="T59" fmla="*/ 20 h 1070"/>
                <a:gd name="T60" fmla="*/ 9987 w 546"/>
                <a:gd name="T61" fmla="*/ 15 h 1070"/>
                <a:gd name="T62" fmla="*/ 6420 w 546"/>
                <a:gd name="T63" fmla="*/ 30 h 1070"/>
                <a:gd name="T64" fmla="*/ 3858 w 546"/>
                <a:gd name="T65" fmla="*/ 49 h 1070"/>
                <a:gd name="T66" fmla="*/ 2587 w 546"/>
                <a:gd name="T67" fmla="*/ 94 h 1070"/>
                <a:gd name="T68" fmla="*/ 1921 w 546"/>
                <a:gd name="T69" fmla="*/ 138 h 1070"/>
                <a:gd name="T70" fmla="*/ 1258 w 546"/>
                <a:gd name="T71" fmla="*/ 182 h 1070"/>
                <a:gd name="T72" fmla="*/ 0 w 546"/>
                <a:gd name="T73" fmla="*/ 227 h 1070"/>
                <a:gd name="T74" fmla="*/ 649 w 546"/>
                <a:gd name="T75" fmla="*/ 271 h 1070"/>
                <a:gd name="T76" fmla="*/ 649 w 546"/>
                <a:gd name="T77" fmla="*/ 315 h 1070"/>
                <a:gd name="T78" fmla="*/ 649 w 546"/>
                <a:gd name="T79" fmla="*/ 360 h 1070"/>
                <a:gd name="T80" fmla="*/ 2221 w 546"/>
                <a:gd name="T81" fmla="*/ 399 h 1070"/>
                <a:gd name="T82" fmla="*/ 4542 w 546"/>
                <a:gd name="T83" fmla="*/ 438 h 1070"/>
                <a:gd name="T84" fmla="*/ 7066 w 546"/>
                <a:gd name="T85" fmla="*/ 458 h 1070"/>
                <a:gd name="T86" fmla="*/ 9987 w 546"/>
                <a:gd name="T87" fmla="*/ 483 h 1070"/>
                <a:gd name="T88" fmla="*/ 12490 w 546"/>
                <a:gd name="T89" fmla="*/ 512 h 1070"/>
                <a:gd name="T90" fmla="*/ 14738 w 546"/>
                <a:gd name="T91" fmla="*/ 547 h 1070"/>
                <a:gd name="T92" fmla="*/ 16671 w 546"/>
                <a:gd name="T93" fmla="*/ 591 h 1070"/>
                <a:gd name="T94" fmla="*/ 18002 w 546"/>
                <a:gd name="T95" fmla="*/ 635 h 1070"/>
                <a:gd name="T96" fmla="*/ 19203 w 546"/>
                <a:gd name="T97" fmla="*/ 680 h 1070"/>
                <a:gd name="T98" fmla="*/ 19887 w 546"/>
                <a:gd name="T99" fmla="*/ 724 h 1070"/>
                <a:gd name="T100" fmla="*/ 21153 w 546"/>
                <a:gd name="T101" fmla="*/ 768 h 1070"/>
                <a:gd name="T102" fmla="*/ 21503 w 546"/>
                <a:gd name="T103" fmla="*/ 813 h 1070"/>
                <a:gd name="T104" fmla="*/ 22484 w 546"/>
                <a:gd name="T105" fmla="*/ 857 h 1070"/>
                <a:gd name="T106" fmla="*/ 24114 w 546"/>
                <a:gd name="T107" fmla="*/ 902 h 1070"/>
                <a:gd name="T108" fmla="*/ 26320 w 546"/>
                <a:gd name="T109" fmla="*/ 946 h 1070"/>
                <a:gd name="T110" fmla="*/ 28886 w 546"/>
                <a:gd name="T111" fmla="*/ 985 h 1070"/>
                <a:gd name="T112" fmla="*/ 32371 w 546"/>
                <a:gd name="T113" fmla="*/ 1025 h 1070"/>
                <a:gd name="T114" fmla="*/ 34977 w 546"/>
                <a:gd name="T115" fmla="*/ 1059 h 10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46"/>
                <a:gd name="T175" fmla="*/ 0 h 1070"/>
                <a:gd name="T176" fmla="*/ 546 w 546"/>
                <a:gd name="T177" fmla="*/ 1070 h 10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46" h="1070">
                  <a:moveTo>
                    <a:pt x="545" y="1064"/>
                  </a:moveTo>
                  <a:lnTo>
                    <a:pt x="540" y="1049"/>
                  </a:lnTo>
                  <a:lnTo>
                    <a:pt x="531" y="1035"/>
                  </a:lnTo>
                  <a:lnTo>
                    <a:pt x="521" y="1015"/>
                  </a:lnTo>
                  <a:lnTo>
                    <a:pt x="516" y="1000"/>
                  </a:lnTo>
                  <a:lnTo>
                    <a:pt x="511" y="985"/>
                  </a:lnTo>
                  <a:lnTo>
                    <a:pt x="502" y="970"/>
                  </a:lnTo>
                  <a:lnTo>
                    <a:pt x="502" y="956"/>
                  </a:lnTo>
                  <a:lnTo>
                    <a:pt x="502" y="941"/>
                  </a:lnTo>
                  <a:lnTo>
                    <a:pt x="497" y="926"/>
                  </a:lnTo>
                  <a:lnTo>
                    <a:pt x="497" y="911"/>
                  </a:lnTo>
                  <a:lnTo>
                    <a:pt x="492" y="897"/>
                  </a:lnTo>
                  <a:lnTo>
                    <a:pt x="492" y="877"/>
                  </a:lnTo>
                  <a:lnTo>
                    <a:pt x="487" y="862"/>
                  </a:lnTo>
                  <a:lnTo>
                    <a:pt x="482" y="847"/>
                  </a:lnTo>
                  <a:lnTo>
                    <a:pt x="482" y="833"/>
                  </a:lnTo>
                  <a:lnTo>
                    <a:pt x="482" y="818"/>
                  </a:lnTo>
                  <a:lnTo>
                    <a:pt x="477" y="803"/>
                  </a:lnTo>
                  <a:lnTo>
                    <a:pt x="477" y="788"/>
                  </a:lnTo>
                  <a:lnTo>
                    <a:pt x="477" y="773"/>
                  </a:lnTo>
                  <a:lnTo>
                    <a:pt x="473" y="759"/>
                  </a:lnTo>
                  <a:lnTo>
                    <a:pt x="473" y="744"/>
                  </a:lnTo>
                  <a:lnTo>
                    <a:pt x="473" y="729"/>
                  </a:lnTo>
                  <a:lnTo>
                    <a:pt x="473" y="714"/>
                  </a:lnTo>
                  <a:lnTo>
                    <a:pt x="468" y="700"/>
                  </a:lnTo>
                  <a:lnTo>
                    <a:pt x="463" y="685"/>
                  </a:lnTo>
                  <a:lnTo>
                    <a:pt x="463" y="670"/>
                  </a:lnTo>
                  <a:lnTo>
                    <a:pt x="463" y="650"/>
                  </a:lnTo>
                  <a:lnTo>
                    <a:pt x="463" y="631"/>
                  </a:lnTo>
                  <a:lnTo>
                    <a:pt x="463" y="611"/>
                  </a:lnTo>
                  <a:lnTo>
                    <a:pt x="458" y="596"/>
                  </a:lnTo>
                  <a:lnTo>
                    <a:pt x="458" y="581"/>
                  </a:lnTo>
                  <a:lnTo>
                    <a:pt x="458" y="567"/>
                  </a:lnTo>
                  <a:lnTo>
                    <a:pt x="458" y="552"/>
                  </a:lnTo>
                  <a:lnTo>
                    <a:pt x="458" y="532"/>
                  </a:lnTo>
                  <a:lnTo>
                    <a:pt x="453" y="517"/>
                  </a:lnTo>
                  <a:lnTo>
                    <a:pt x="453" y="502"/>
                  </a:lnTo>
                  <a:lnTo>
                    <a:pt x="453" y="488"/>
                  </a:lnTo>
                  <a:lnTo>
                    <a:pt x="453" y="473"/>
                  </a:lnTo>
                  <a:lnTo>
                    <a:pt x="453" y="458"/>
                  </a:lnTo>
                  <a:lnTo>
                    <a:pt x="458" y="443"/>
                  </a:lnTo>
                  <a:lnTo>
                    <a:pt x="463" y="429"/>
                  </a:lnTo>
                  <a:lnTo>
                    <a:pt x="473" y="414"/>
                  </a:lnTo>
                  <a:lnTo>
                    <a:pt x="482" y="399"/>
                  </a:lnTo>
                  <a:lnTo>
                    <a:pt x="492" y="384"/>
                  </a:lnTo>
                  <a:lnTo>
                    <a:pt x="497" y="365"/>
                  </a:lnTo>
                  <a:lnTo>
                    <a:pt x="502" y="350"/>
                  </a:lnTo>
                  <a:lnTo>
                    <a:pt x="502" y="335"/>
                  </a:lnTo>
                  <a:lnTo>
                    <a:pt x="511" y="320"/>
                  </a:lnTo>
                  <a:lnTo>
                    <a:pt x="511" y="305"/>
                  </a:lnTo>
                  <a:lnTo>
                    <a:pt x="511" y="291"/>
                  </a:lnTo>
                  <a:lnTo>
                    <a:pt x="511" y="276"/>
                  </a:lnTo>
                  <a:lnTo>
                    <a:pt x="511" y="261"/>
                  </a:lnTo>
                  <a:lnTo>
                    <a:pt x="511" y="246"/>
                  </a:lnTo>
                  <a:lnTo>
                    <a:pt x="511" y="227"/>
                  </a:lnTo>
                  <a:lnTo>
                    <a:pt x="511" y="212"/>
                  </a:lnTo>
                  <a:lnTo>
                    <a:pt x="511" y="197"/>
                  </a:lnTo>
                  <a:lnTo>
                    <a:pt x="511" y="182"/>
                  </a:lnTo>
                  <a:lnTo>
                    <a:pt x="511" y="167"/>
                  </a:lnTo>
                  <a:lnTo>
                    <a:pt x="506" y="153"/>
                  </a:lnTo>
                  <a:lnTo>
                    <a:pt x="511" y="138"/>
                  </a:lnTo>
                  <a:lnTo>
                    <a:pt x="511" y="123"/>
                  </a:lnTo>
                  <a:lnTo>
                    <a:pt x="521" y="108"/>
                  </a:lnTo>
                  <a:lnTo>
                    <a:pt x="531" y="94"/>
                  </a:lnTo>
                  <a:lnTo>
                    <a:pt x="535" y="79"/>
                  </a:lnTo>
                  <a:lnTo>
                    <a:pt x="535" y="59"/>
                  </a:lnTo>
                  <a:lnTo>
                    <a:pt x="540" y="44"/>
                  </a:lnTo>
                  <a:lnTo>
                    <a:pt x="535" y="30"/>
                  </a:lnTo>
                  <a:lnTo>
                    <a:pt x="531" y="15"/>
                  </a:lnTo>
                  <a:lnTo>
                    <a:pt x="516" y="10"/>
                  </a:lnTo>
                  <a:lnTo>
                    <a:pt x="502" y="10"/>
                  </a:lnTo>
                  <a:lnTo>
                    <a:pt x="482" y="10"/>
                  </a:lnTo>
                  <a:lnTo>
                    <a:pt x="468" y="10"/>
                  </a:lnTo>
                  <a:lnTo>
                    <a:pt x="453" y="5"/>
                  </a:lnTo>
                  <a:lnTo>
                    <a:pt x="439" y="0"/>
                  </a:lnTo>
                  <a:lnTo>
                    <a:pt x="424" y="0"/>
                  </a:lnTo>
                  <a:lnTo>
                    <a:pt x="405" y="0"/>
                  </a:lnTo>
                  <a:lnTo>
                    <a:pt x="386" y="10"/>
                  </a:lnTo>
                  <a:lnTo>
                    <a:pt x="367" y="20"/>
                  </a:lnTo>
                  <a:lnTo>
                    <a:pt x="347" y="30"/>
                  </a:lnTo>
                  <a:lnTo>
                    <a:pt x="328" y="34"/>
                  </a:lnTo>
                  <a:lnTo>
                    <a:pt x="313" y="30"/>
                  </a:lnTo>
                  <a:lnTo>
                    <a:pt x="299" y="30"/>
                  </a:lnTo>
                  <a:lnTo>
                    <a:pt x="285" y="25"/>
                  </a:lnTo>
                  <a:lnTo>
                    <a:pt x="270" y="25"/>
                  </a:lnTo>
                  <a:lnTo>
                    <a:pt x="256" y="20"/>
                  </a:lnTo>
                  <a:lnTo>
                    <a:pt x="241" y="20"/>
                  </a:lnTo>
                  <a:lnTo>
                    <a:pt x="227" y="20"/>
                  </a:lnTo>
                  <a:lnTo>
                    <a:pt x="212" y="20"/>
                  </a:lnTo>
                  <a:lnTo>
                    <a:pt x="193" y="20"/>
                  </a:lnTo>
                  <a:lnTo>
                    <a:pt x="178" y="20"/>
                  </a:lnTo>
                  <a:lnTo>
                    <a:pt x="164" y="15"/>
                  </a:lnTo>
                  <a:lnTo>
                    <a:pt x="150" y="15"/>
                  </a:lnTo>
                  <a:lnTo>
                    <a:pt x="135" y="15"/>
                  </a:lnTo>
                  <a:lnTo>
                    <a:pt x="116" y="20"/>
                  </a:lnTo>
                  <a:lnTo>
                    <a:pt x="96" y="30"/>
                  </a:lnTo>
                  <a:lnTo>
                    <a:pt x="87" y="44"/>
                  </a:lnTo>
                  <a:lnTo>
                    <a:pt x="72" y="49"/>
                  </a:lnTo>
                  <a:lnTo>
                    <a:pt x="58" y="49"/>
                  </a:lnTo>
                  <a:lnTo>
                    <a:pt x="48" y="64"/>
                  </a:lnTo>
                  <a:lnTo>
                    <a:pt x="39" y="79"/>
                  </a:lnTo>
                  <a:lnTo>
                    <a:pt x="39" y="94"/>
                  </a:lnTo>
                  <a:lnTo>
                    <a:pt x="39" y="108"/>
                  </a:lnTo>
                  <a:lnTo>
                    <a:pt x="34" y="123"/>
                  </a:lnTo>
                  <a:lnTo>
                    <a:pt x="29" y="138"/>
                  </a:lnTo>
                  <a:lnTo>
                    <a:pt x="19" y="153"/>
                  </a:lnTo>
                  <a:lnTo>
                    <a:pt x="19" y="167"/>
                  </a:lnTo>
                  <a:lnTo>
                    <a:pt x="19" y="182"/>
                  </a:lnTo>
                  <a:lnTo>
                    <a:pt x="10" y="197"/>
                  </a:lnTo>
                  <a:lnTo>
                    <a:pt x="0" y="212"/>
                  </a:lnTo>
                  <a:lnTo>
                    <a:pt x="0" y="227"/>
                  </a:lnTo>
                  <a:lnTo>
                    <a:pt x="0" y="241"/>
                  </a:lnTo>
                  <a:lnTo>
                    <a:pt x="5" y="256"/>
                  </a:lnTo>
                  <a:lnTo>
                    <a:pt x="10" y="271"/>
                  </a:lnTo>
                  <a:lnTo>
                    <a:pt x="10" y="286"/>
                  </a:lnTo>
                  <a:lnTo>
                    <a:pt x="10" y="301"/>
                  </a:lnTo>
                  <a:lnTo>
                    <a:pt x="10" y="315"/>
                  </a:lnTo>
                  <a:lnTo>
                    <a:pt x="10" y="330"/>
                  </a:lnTo>
                  <a:lnTo>
                    <a:pt x="10" y="345"/>
                  </a:lnTo>
                  <a:lnTo>
                    <a:pt x="10" y="360"/>
                  </a:lnTo>
                  <a:lnTo>
                    <a:pt x="14" y="374"/>
                  </a:lnTo>
                  <a:lnTo>
                    <a:pt x="19" y="389"/>
                  </a:lnTo>
                  <a:lnTo>
                    <a:pt x="34" y="399"/>
                  </a:lnTo>
                  <a:lnTo>
                    <a:pt x="39" y="414"/>
                  </a:lnTo>
                  <a:lnTo>
                    <a:pt x="53" y="429"/>
                  </a:lnTo>
                  <a:lnTo>
                    <a:pt x="68" y="438"/>
                  </a:lnTo>
                  <a:lnTo>
                    <a:pt x="77" y="453"/>
                  </a:lnTo>
                  <a:lnTo>
                    <a:pt x="92" y="453"/>
                  </a:lnTo>
                  <a:lnTo>
                    <a:pt x="106" y="458"/>
                  </a:lnTo>
                  <a:lnTo>
                    <a:pt x="121" y="463"/>
                  </a:lnTo>
                  <a:lnTo>
                    <a:pt x="135" y="473"/>
                  </a:lnTo>
                  <a:lnTo>
                    <a:pt x="150" y="483"/>
                  </a:lnTo>
                  <a:lnTo>
                    <a:pt x="164" y="493"/>
                  </a:lnTo>
                  <a:lnTo>
                    <a:pt x="174" y="507"/>
                  </a:lnTo>
                  <a:lnTo>
                    <a:pt x="188" y="512"/>
                  </a:lnTo>
                  <a:lnTo>
                    <a:pt x="193" y="527"/>
                  </a:lnTo>
                  <a:lnTo>
                    <a:pt x="207" y="532"/>
                  </a:lnTo>
                  <a:lnTo>
                    <a:pt x="222" y="547"/>
                  </a:lnTo>
                  <a:lnTo>
                    <a:pt x="232" y="562"/>
                  </a:lnTo>
                  <a:lnTo>
                    <a:pt x="241" y="576"/>
                  </a:lnTo>
                  <a:lnTo>
                    <a:pt x="251" y="591"/>
                  </a:lnTo>
                  <a:lnTo>
                    <a:pt x="260" y="606"/>
                  </a:lnTo>
                  <a:lnTo>
                    <a:pt x="265" y="621"/>
                  </a:lnTo>
                  <a:lnTo>
                    <a:pt x="270" y="635"/>
                  </a:lnTo>
                  <a:lnTo>
                    <a:pt x="280" y="650"/>
                  </a:lnTo>
                  <a:lnTo>
                    <a:pt x="285" y="665"/>
                  </a:lnTo>
                  <a:lnTo>
                    <a:pt x="289" y="680"/>
                  </a:lnTo>
                  <a:lnTo>
                    <a:pt x="289" y="695"/>
                  </a:lnTo>
                  <a:lnTo>
                    <a:pt x="299" y="709"/>
                  </a:lnTo>
                  <a:lnTo>
                    <a:pt x="299" y="724"/>
                  </a:lnTo>
                  <a:lnTo>
                    <a:pt x="304" y="739"/>
                  </a:lnTo>
                  <a:lnTo>
                    <a:pt x="318" y="754"/>
                  </a:lnTo>
                  <a:lnTo>
                    <a:pt x="318" y="768"/>
                  </a:lnTo>
                  <a:lnTo>
                    <a:pt x="323" y="783"/>
                  </a:lnTo>
                  <a:lnTo>
                    <a:pt x="323" y="798"/>
                  </a:lnTo>
                  <a:lnTo>
                    <a:pt x="323" y="813"/>
                  </a:lnTo>
                  <a:lnTo>
                    <a:pt x="328" y="828"/>
                  </a:lnTo>
                  <a:lnTo>
                    <a:pt x="338" y="842"/>
                  </a:lnTo>
                  <a:lnTo>
                    <a:pt x="338" y="857"/>
                  </a:lnTo>
                  <a:lnTo>
                    <a:pt x="347" y="872"/>
                  </a:lnTo>
                  <a:lnTo>
                    <a:pt x="357" y="887"/>
                  </a:lnTo>
                  <a:lnTo>
                    <a:pt x="362" y="902"/>
                  </a:lnTo>
                  <a:lnTo>
                    <a:pt x="367" y="916"/>
                  </a:lnTo>
                  <a:lnTo>
                    <a:pt x="381" y="936"/>
                  </a:lnTo>
                  <a:lnTo>
                    <a:pt x="395" y="946"/>
                  </a:lnTo>
                  <a:lnTo>
                    <a:pt x="405" y="961"/>
                  </a:lnTo>
                  <a:lnTo>
                    <a:pt x="420" y="975"/>
                  </a:lnTo>
                  <a:lnTo>
                    <a:pt x="434" y="985"/>
                  </a:lnTo>
                  <a:lnTo>
                    <a:pt x="453" y="1000"/>
                  </a:lnTo>
                  <a:lnTo>
                    <a:pt x="473" y="1015"/>
                  </a:lnTo>
                  <a:lnTo>
                    <a:pt x="487" y="1025"/>
                  </a:lnTo>
                  <a:lnTo>
                    <a:pt x="502" y="1039"/>
                  </a:lnTo>
                  <a:lnTo>
                    <a:pt x="511" y="1054"/>
                  </a:lnTo>
                  <a:lnTo>
                    <a:pt x="526" y="1059"/>
                  </a:lnTo>
                  <a:lnTo>
                    <a:pt x="540" y="1069"/>
                  </a:lnTo>
                  <a:lnTo>
                    <a:pt x="545" y="1064"/>
                  </a:lnTo>
                </a:path>
              </a:pathLst>
            </a:custGeom>
            <a:noFill/>
            <a:ln w="12700" cap="rnd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6" name="Freeform 11"/>
            <p:cNvSpPr>
              <a:spLocks/>
            </p:cNvSpPr>
            <p:nvPr/>
          </p:nvSpPr>
          <p:spPr bwMode="auto">
            <a:xfrm>
              <a:off x="901" y="3103"/>
              <a:ext cx="985" cy="440"/>
            </a:xfrm>
            <a:custGeom>
              <a:avLst/>
              <a:gdLst>
                <a:gd name="T0" fmla="*/ 796 w 985"/>
                <a:gd name="T1" fmla="*/ 1816 h 404"/>
                <a:gd name="T2" fmla="*/ 839 w 985"/>
                <a:gd name="T3" fmla="*/ 1716 h 404"/>
                <a:gd name="T4" fmla="*/ 888 w 985"/>
                <a:gd name="T5" fmla="*/ 1637 h 404"/>
                <a:gd name="T6" fmla="*/ 916 w 985"/>
                <a:gd name="T7" fmla="*/ 1401 h 404"/>
                <a:gd name="T8" fmla="*/ 945 w 985"/>
                <a:gd name="T9" fmla="*/ 1146 h 404"/>
                <a:gd name="T10" fmla="*/ 974 w 985"/>
                <a:gd name="T11" fmla="*/ 895 h 404"/>
                <a:gd name="T12" fmla="*/ 984 w 985"/>
                <a:gd name="T13" fmla="*/ 676 h 404"/>
                <a:gd name="T14" fmla="*/ 936 w 985"/>
                <a:gd name="T15" fmla="*/ 599 h 404"/>
                <a:gd name="T16" fmla="*/ 888 w 985"/>
                <a:gd name="T17" fmla="*/ 493 h 404"/>
                <a:gd name="T18" fmla="*/ 868 w 985"/>
                <a:gd name="T19" fmla="*/ 272 h 404"/>
                <a:gd name="T20" fmla="*/ 834 w 985"/>
                <a:gd name="T21" fmla="*/ 75 h 404"/>
                <a:gd name="T22" fmla="*/ 781 w 985"/>
                <a:gd name="T23" fmla="*/ 0 h 404"/>
                <a:gd name="T24" fmla="*/ 728 w 985"/>
                <a:gd name="T25" fmla="*/ 49 h 404"/>
                <a:gd name="T26" fmla="*/ 680 w 985"/>
                <a:gd name="T27" fmla="*/ 49 h 404"/>
                <a:gd name="T28" fmla="*/ 632 w 985"/>
                <a:gd name="T29" fmla="*/ 75 h 404"/>
                <a:gd name="T30" fmla="*/ 588 w 985"/>
                <a:gd name="T31" fmla="*/ 98 h 404"/>
                <a:gd name="T32" fmla="*/ 545 w 985"/>
                <a:gd name="T33" fmla="*/ 125 h 404"/>
                <a:gd name="T34" fmla="*/ 492 w 985"/>
                <a:gd name="T35" fmla="*/ 174 h 404"/>
                <a:gd name="T36" fmla="*/ 449 w 985"/>
                <a:gd name="T37" fmla="*/ 272 h 404"/>
                <a:gd name="T38" fmla="*/ 410 w 985"/>
                <a:gd name="T39" fmla="*/ 401 h 404"/>
                <a:gd name="T40" fmla="*/ 357 w 985"/>
                <a:gd name="T41" fmla="*/ 550 h 404"/>
                <a:gd name="T42" fmla="*/ 328 w 985"/>
                <a:gd name="T43" fmla="*/ 745 h 404"/>
                <a:gd name="T44" fmla="*/ 367 w 985"/>
                <a:gd name="T45" fmla="*/ 873 h 404"/>
                <a:gd name="T46" fmla="*/ 386 w 985"/>
                <a:gd name="T47" fmla="*/ 1089 h 404"/>
                <a:gd name="T48" fmla="*/ 405 w 985"/>
                <a:gd name="T49" fmla="*/ 1292 h 404"/>
                <a:gd name="T50" fmla="*/ 424 w 985"/>
                <a:gd name="T51" fmla="*/ 1526 h 404"/>
                <a:gd name="T52" fmla="*/ 367 w 985"/>
                <a:gd name="T53" fmla="*/ 1596 h 404"/>
                <a:gd name="T54" fmla="*/ 323 w 985"/>
                <a:gd name="T55" fmla="*/ 1596 h 404"/>
                <a:gd name="T56" fmla="*/ 265 w 985"/>
                <a:gd name="T57" fmla="*/ 1494 h 404"/>
                <a:gd name="T58" fmla="*/ 217 w 985"/>
                <a:gd name="T59" fmla="*/ 1345 h 404"/>
                <a:gd name="T60" fmla="*/ 227 w 985"/>
                <a:gd name="T61" fmla="*/ 1117 h 404"/>
                <a:gd name="T62" fmla="*/ 178 w 985"/>
                <a:gd name="T63" fmla="*/ 918 h 404"/>
                <a:gd name="T64" fmla="*/ 87 w 985"/>
                <a:gd name="T65" fmla="*/ 794 h 404"/>
                <a:gd name="T66" fmla="*/ 29 w 985"/>
                <a:gd name="T67" fmla="*/ 723 h 404"/>
                <a:gd name="T68" fmla="*/ 0 w 985"/>
                <a:gd name="T69" fmla="*/ 895 h 404"/>
                <a:gd name="T70" fmla="*/ 19 w 985"/>
                <a:gd name="T71" fmla="*/ 1117 h 404"/>
                <a:gd name="T72" fmla="*/ 48 w 985"/>
                <a:gd name="T73" fmla="*/ 1345 h 404"/>
                <a:gd name="T74" fmla="*/ 87 w 985"/>
                <a:gd name="T75" fmla="*/ 1547 h 404"/>
                <a:gd name="T76" fmla="*/ 121 w 985"/>
                <a:gd name="T77" fmla="*/ 1690 h 404"/>
                <a:gd name="T78" fmla="*/ 174 w 985"/>
                <a:gd name="T79" fmla="*/ 1816 h 404"/>
                <a:gd name="T80" fmla="*/ 217 w 985"/>
                <a:gd name="T81" fmla="*/ 1932 h 404"/>
                <a:gd name="T82" fmla="*/ 270 w 985"/>
                <a:gd name="T83" fmla="*/ 2012 h 404"/>
                <a:gd name="T84" fmla="*/ 328 w 985"/>
                <a:gd name="T85" fmla="*/ 2012 h 404"/>
                <a:gd name="T86" fmla="*/ 386 w 985"/>
                <a:gd name="T87" fmla="*/ 2012 h 404"/>
                <a:gd name="T88" fmla="*/ 458 w 985"/>
                <a:gd name="T89" fmla="*/ 2012 h 404"/>
                <a:gd name="T90" fmla="*/ 531 w 985"/>
                <a:gd name="T91" fmla="*/ 1985 h 404"/>
                <a:gd name="T92" fmla="*/ 588 w 985"/>
                <a:gd name="T93" fmla="*/ 1985 h 404"/>
                <a:gd name="T94" fmla="*/ 646 w 985"/>
                <a:gd name="T95" fmla="*/ 1985 h 404"/>
                <a:gd name="T96" fmla="*/ 704 w 985"/>
                <a:gd name="T97" fmla="*/ 2040 h 404"/>
                <a:gd name="T98" fmla="*/ 762 w 985"/>
                <a:gd name="T99" fmla="*/ 1985 h 404"/>
                <a:gd name="T100" fmla="*/ 834 w 985"/>
                <a:gd name="T101" fmla="*/ 1869 h 40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85"/>
                <a:gd name="T154" fmla="*/ 0 h 404"/>
                <a:gd name="T155" fmla="*/ 985 w 985"/>
                <a:gd name="T156" fmla="*/ 404 h 40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85" h="404">
                  <a:moveTo>
                    <a:pt x="777" y="383"/>
                  </a:moveTo>
                  <a:lnTo>
                    <a:pt x="791" y="374"/>
                  </a:lnTo>
                  <a:lnTo>
                    <a:pt x="796" y="359"/>
                  </a:lnTo>
                  <a:lnTo>
                    <a:pt x="810" y="349"/>
                  </a:lnTo>
                  <a:lnTo>
                    <a:pt x="825" y="339"/>
                  </a:lnTo>
                  <a:lnTo>
                    <a:pt x="839" y="339"/>
                  </a:lnTo>
                  <a:lnTo>
                    <a:pt x="859" y="334"/>
                  </a:lnTo>
                  <a:lnTo>
                    <a:pt x="873" y="329"/>
                  </a:lnTo>
                  <a:lnTo>
                    <a:pt x="888" y="324"/>
                  </a:lnTo>
                  <a:lnTo>
                    <a:pt x="902" y="310"/>
                  </a:lnTo>
                  <a:lnTo>
                    <a:pt x="912" y="295"/>
                  </a:lnTo>
                  <a:lnTo>
                    <a:pt x="916" y="275"/>
                  </a:lnTo>
                  <a:lnTo>
                    <a:pt x="926" y="256"/>
                  </a:lnTo>
                  <a:lnTo>
                    <a:pt x="936" y="241"/>
                  </a:lnTo>
                  <a:lnTo>
                    <a:pt x="945" y="226"/>
                  </a:lnTo>
                  <a:lnTo>
                    <a:pt x="955" y="206"/>
                  </a:lnTo>
                  <a:lnTo>
                    <a:pt x="965" y="192"/>
                  </a:lnTo>
                  <a:lnTo>
                    <a:pt x="974" y="177"/>
                  </a:lnTo>
                  <a:lnTo>
                    <a:pt x="974" y="162"/>
                  </a:lnTo>
                  <a:lnTo>
                    <a:pt x="984" y="147"/>
                  </a:lnTo>
                  <a:lnTo>
                    <a:pt x="984" y="133"/>
                  </a:lnTo>
                  <a:lnTo>
                    <a:pt x="970" y="118"/>
                  </a:lnTo>
                  <a:lnTo>
                    <a:pt x="955" y="118"/>
                  </a:lnTo>
                  <a:lnTo>
                    <a:pt x="936" y="118"/>
                  </a:lnTo>
                  <a:lnTo>
                    <a:pt x="916" y="118"/>
                  </a:lnTo>
                  <a:lnTo>
                    <a:pt x="897" y="113"/>
                  </a:lnTo>
                  <a:lnTo>
                    <a:pt x="888" y="98"/>
                  </a:lnTo>
                  <a:lnTo>
                    <a:pt x="878" y="84"/>
                  </a:lnTo>
                  <a:lnTo>
                    <a:pt x="873" y="69"/>
                  </a:lnTo>
                  <a:lnTo>
                    <a:pt x="868" y="54"/>
                  </a:lnTo>
                  <a:lnTo>
                    <a:pt x="859" y="39"/>
                  </a:lnTo>
                  <a:lnTo>
                    <a:pt x="849" y="25"/>
                  </a:lnTo>
                  <a:lnTo>
                    <a:pt x="834" y="15"/>
                  </a:lnTo>
                  <a:lnTo>
                    <a:pt x="820" y="5"/>
                  </a:lnTo>
                  <a:lnTo>
                    <a:pt x="801" y="0"/>
                  </a:lnTo>
                  <a:lnTo>
                    <a:pt x="781" y="0"/>
                  </a:lnTo>
                  <a:lnTo>
                    <a:pt x="762" y="5"/>
                  </a:lnTo>
                  <a:lnTo>
                    <a:pt x="743" y="5"/>
                  </a:lnTo>
                  <a:lnTo>
                    <a:pt x="728" y="10"/>
                  </a:lnTo>
                  <a:lnTo>
                    <a:pt x="714" y="10"/>
                  </a:lnTo>
                  <a:lnTo>
                    <a:pt x="695" y="10"/>
                  </a:lnTo>
                  <a:lnTo>
                    <a:pt x="680" y="10"/>
                  </a:lnTo>
                  <a:lnTo>
                    <a:pt x="666" y="10"/>
                  </a:lnTo>
                  <a:lnTo>
                    <a:pt x="646" y="15"/>
                  </a:lnTo>
                  <a:lnTo>
                    <a:pt x="632" y="15"/>
                  </a:lnTo>
                  <a:lnTo>
                    <a:pt x="617" y="20"/>
                  </a:lnTo>
                  <a:lnTo>
                    <a:pt x="603" y="20"/>
                  </a:lnTo>
                  <a:lnTo>
                    <a:pt x="588" y="20"/>
                  </a:lnTo>
                  <a:lnTo>
                    <a:pt x="574" y="20"/>
                  </a:lnTo>
                  <a:lnTo>
                    <a:pt x="560" y="20"/>
                  </a:lnTo>
                  <a:lnTo>
                    <a:pt x="545" y="25"/>
                  </a:lnTo>
                  <a:lnTo>
                    <a:pt x="531" y="29"/>
                  </a:lnTo>
                  <a:lnTo>
                    <a:pt x="511" y="29"/>
                  </a:lnTo>
                  <a:lnTo>
                    <a:pt x="492" y="34"/>
                  </a:lnTo>
                  <a:lnTo>
                    <a:pt x="478" y="39"/>
                  </a:lnTo>
                  <a:lnTo>
                    <a:pt x="463" y="44"/>
                  </a:lnTo>
                  <a:lnTo>
                    <a:pt x="449" y="54"/>
                  </a:lnTo>
                  <a:lnTo>
                    <a:pt x="434" y="59"/>
                  </a:lnTo>
                  <a:lnTo>
                    <a:pt x="424" y="74"/>
                  </a:lnTo>
                  <a:lnTo>
                    <a:pt x="410" y="79"/>
                  </a:lnTo>
                  <a:lnTo>
                    <a:pt x="396" y="84"/>
                  </a:lnTo>
                  <a:lnTo>
                    <a:pt x="376" y="98"/>
                  </a:lnTo>
                  <a:lnTo>
                    <a:pt x="357" y="108"/>
                  </a:lnTo>
                  <a:lnTo>
                    <a:pt x="338" y="118"/>
                  </a:lnTo>
                  <a:lnTo>
                    <a:pt x="333" y="133"/>
                  </a:lnTo>
                  <a:lnTo>
                    <a:pt x="328" y="147"/>
                  </a:lnTo>
                  <a:lnTo>
                    <a:pt x="338" y="162"/>
                  </a:lnTo>
                  <a:lnTo>
                    <a:pt x="352" y="162"/>
                  </a:lnTo>
                  <a:lnTo>
                    <a:pt x="367" y="172"/>
                  </a:lnTo>
                  <a:lnTo>
                    <a:pt x="371" y="187"/>
                  </a:lnTo>
                  <a:lnTo>
                    <a:pt x="376" y="202"/>
                  </a:lnTo>
                  <a:lnTo>
                    <a:pt x="386" y="216"/>
                  </a:lnTo>
                  <a:lnTo>
                    <a:pt x="386" y="231"/>
                  </a:lnTo>
                  <a:lnTo>
                    <a:pt x="391" y="246"/>
                  </a:lnTo>
                  <a:lnTo>
                    <a:pt x="405" y="256"/>
                  </a:lnTo>
                  <a:lnTo>
                    <a:pt x="415" y="270"/>
                  </a:lnTo>
                  <a:lnTo>
                    <a:pt x="424" y="285"/>
                  </a:lnTo>
                  <a:lnTo>
                    <a:pt x="424" y="300"/>
                  </a:lnTo>
                  <a:lnTo>
                    <a:pt x="410" y="305"/>
                  </a:lnTo>
                  <a:lnTo>
                    <a:pt x="381" y="310"/>
                  </a:lnTo>
                  <a:lnTo>
                    <a:pt x="367" y="315"/>
                  </a:lnTo>
                  <a:lnTo>
                    <a:pt x="352" y="319"/>
                  </a:lnTo>
                  <a:lnTo>
                    <a:pt x="338" y="319"/>
                  </a:lnTo>
                  <a:lnTo>
                    <a:pt x="323" y="315"/>
                  </a:lnTo>
                  <a:lnTo>
                    <a:pt x="304" y="310"/>
                  </a:lnTo>
                  <a:lnTo>
                    <a:pt x="285" y="300"/>
                  </a:lnTo>
                  <a:lnTo>
                    <a:pt x="265" y="295"/>
                  </a:lnTo>
                  <a:lnTo>
                    <a:pt x="246" y="290"/>
                  </a:lnTo>
                  <a:lnTo>
                    <a:pt x="227" y="280"/>
                  </a:lnTo>
                  <a:lnTo>
                    <a:pt x="217" y="265"/>
                  </a:lnTo>
                  <a:lnTo>
                    <a:pt x="217" y="251"/>
                  </a:lnTo>
                  <a:lnTo>
                    <a:pt x="217" y="236"/>
                  </a:lnTo>
                  <a:lnTo>
                    <a:pt x="227" y="221"/>
                  </a:lnTo>
                  <a:lnTo>
                    <a:pt x="169" y="211"/>
                  </a:lnTo>
                  <a:lnTo>
                    <a:pt x="178" y="197"/>
                  </a:lnTo>
                  <a:lnTo>
                    <a:pt x="178" y="182"/>
                  </a:lnTo>
                  <a:lnTo>
                    <a:pt x="159" y="172"/>
                  </a:lnTo>
                  <a:lnTo>
                    <a:pt x="125" y="167"/>
                  </a:lnTo>
                  <a:lnTo>
                    <a:pt x="87" y="157"/>
                  </a:lnTo>
                  <a:lnTo>
                    <a:pt x="68" y="147"/>
                  </a:lnTo>
                  <a:lnTo>
                    <a:pt x="48" y="143"/>
                  </a:lnTo>
                  <a:lnTo>
                    <a:pt x="29" y="143"/>
                  </a:lnTo>
                  <a:lnTo>
                    <a:pt x="10" y="147"/>
                  </a:lnTo>
                  <a:lnTo>
                    <a:pt x="10" y="162"/>
                  </a:lnTo>
                  <a:lnTo>
                    <a:pt x="0" y="177"/>
                  </a:lnTo>
                  <a:lnTo>
                    <a:pt x="0" y="192"/>
                  </a:lnTo>
                  <a:lnTo>
                    <a:pt x="0" y="206"/>
                  </a:lnTo>
                  <a:lnTo>
                    <a:pt x="19" y="221"/>
                  </a:lnTo>
                  <a:lnTo>
                    <a:pt x="29" y="236"/>
                  </a:lnTo>
                  <a:lnTo>
                    <a:pt x="43" y="251"/>
                  </a:lnTo>
                  <a:lnTo>
                    <a:pt x="48" y="265"/>
                  </a:lnTo>
                  <a:lnTo>
                    <a:pt x="63" y="280"/>
                  </a:lnTo>
                  <a:lnTo>
                    <a:pt x="77" y="290"/>
                  </a:lnTo>
                  <a:lnTo>
                    <a:pt x="87" y="305"/>
                  </a:lnTo>
                  <a:lnTo>
                    <a:pt x="96" y="319"/>
                  </a:lnTo>
                  <a:lnTo>
                    <a:pt x="106" y="334"/>
                  </a:lnTo>
                  <a:lnTo>
                    <a:pt x="121" y="334"/>
                  </a:lnTo>
                  <a:lnTo>
                    <a:pt x="135" y="344"/>
                  </a:lnTo>
                  <a:lnTo>
                    <a:pt x="154" y="354"/>
                  </a:lnTo>
                  <a:lnTo>
                    <a:pt x="174" y="359"/>
                  </a:lnTo>
                  <a:lnTo>
                    <a:pt x="188" y="369"/>
                  </a:lnTo>
                  <a:lnTo>
                    <a:pt x="203" y="374"/>
                  </a:lnTo>
                  <a:lnTo>
                    <a:pt x="217" y="383"/>
                  </a:lnTo>
                  <a:lnTo>
                    <a:pt x="232" y="388"/>
                  </a:lnTo>
                  <a:lnTo>
                    <a:pt x="251" y="393"/>
                  </a:lnTo>
                  <a:lnTo>
                    <a:pt x="270" y="398"/>
                  </a:lnTo>
                  <a:lnTo>
                    <a:pt x="289" y="398"/>
                  </a:lnTo>
                  <a:lnTo>
                    <a:pt x="309" y="398"/>
                  </a:lnTo>
                  <a:lnTo>
                    <a:pt x="328" y="398"/>
                  </a:lnTo>
                  <a:lnTo>
                    <a:pt x="347" y="398"/>
                  </a:lnTo>
                  <a:lnTo>
                    <a:pt x="367" y="398"/>
                  </a:lnTo>
                  <a:lnTo>
                    <a:pt x="386" y="398"/>
                  </a:lnTo>
                  <a:lnTo>
                    <a:pt x="405" y="398"/>
                  </a:lnTo>
                  <a:lnTo>
                    <a:pt x="444" y="398"/>
                  </a:lnTo>
                  <a:lnTo>
                    <a:pt x="458" y="398"/>
                  </a:lnTo>
                  <a:lnTo>
                    <a:pt x="478" y="393"/>
                  </a:lnTo>
                  <a:lnTo>
                    <a:pt x="516" y="393"/>
                  </a:lnTo>
                  <a:lnTo>
                    <a:pt x="531" y="393"/>
                  </a:lnTo>
                  <a:lnTo>
                    <a:pt x="550" y="393"/>
                  </a:lnTo>
                  <a:lnTo>
                    <a:pt x="569" y="393"/>
                  </a:lnTo>
                  <a:lnTo>
                    <a:pt x="588" y="393"/>
                  </a:lnTo>
                  <a:lnTo>
                    <a:pt x="608" y="393"/>
                  </a:lnTo>
                  <a:lnTo>
                    <a:pt x="627" y="393"/>
                  </a:lnTo>
                  <a:lnTo>
                    <a:pt x="646" y="393"/>
                  </a:lnTo>
                  <a:lnTo>
                    <a:pt x="666" y="393"/>
                  </a:lnTo>
                  <a:lnTo>
                    <a:pt x="685" y="393"/>
                  </a:lnTo>
                  <a:lnTo>
                    <a:pt x="704" y="403"/>
                  </a:lnTo>
                  <a:lnTo>
                    <a:pt x="724" y="403"/>
                  </a:lnTo>
                  <a:lnTo>
                    <a:pt x="743" y="398"/>
                  </a:lnTo>
                  <a:lnTo>
                    <a:pt x="762" y="393"/>
                  </a:lnTo>
                  <a:lnTo>
                    <a:pt x="781" y="383"/>
                  </a:lnTo>
                  <a:lnTo>
                    <a:pt x="820" y="374"/>
                  </a:lnTo>
                  <a:lnTo>
                    <a:pt x="834" y="369"/>
                  </a:lnTo>
                  <a:lnTo>
                    <a:pt x="839" y="354"/>
                  </a:lnTo>
                  <a:lnTo>
                    <a:pt x="844" y="344"/>
                  </a:lnTo>
                </a:path>
              </a:pathLst>
            </a:custGeom>
            <a:noFill/>
            <a:ln w="12700" cap="rnd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Freeform 12"/>
            <p:cNvSpPr>
              <a:spLocks/>
            </p:cNvSpPr>
            <p:nvPr/>
          </p:nvSpPr>
          <p:spPr bwMode="auto">
            <a:xfrm>
              <a:off x="943" y="1060"/>
              <a:ext cx="1356" cy="1346"/>
            </a:xfrm>
            <a:custGeom>
              <a:avLst/>
              <a:gdLst>
                <a:gd name="T0" fmla="*/ 67 w 1284"/>
                <a:gd name="T1" fmla="*/ 1135 h 1238"/>
                <a:gd name="T2" fmla="*/ 0 w 1284"/>
                <a:gd name="T3" fmla="*/ 1588 h 1238"/>
                <a:gd name="T4" fmla="*/ 135 w 1284"/>
                <a:gd name="T5" fmla="*/ 1929 h 1238"/>
                <a:gd name="T6" fmla="*/ 437 w 1284"/>
                <a:gd name="T7" fmla="*/ 2024 h 1238"/>
                <a:gd name="T8" fmla="*/ 712 w 1284"/>
                <a:gd name="T9" fmla="*/ 2179 h 1238"/>
                <a:gd name="T10" fmla="*/ 1038 w 1284"/>
                <a:gd name="T11" fmla="*/ 2146 h 1238"/>
                <a:gd name="T12" fmla="*/ 1294 w 1284"/>
                <a:gd name="T13" fmla="*/ 2146 h 1238"/>
                <a:gd name="T14" fmla="*/ 1426 w 1284"/>
                <a:gd name="T15" fmla="*/ 2464 h 1238"/>
                <a:gd name="T16" fmla="*/ 1525 w 1284"/>
                <a:gd name="T17" fmla="*/ 2928 h 1238"/>
                <a:gd name="T18" fmla="*/ 1619 w 1284"/>
                <a:gd name="T19" fmla="*/ 3406 h 1238"/>
                <a:gd name="T20" fmla="*/ 1605 w 1284"/>
                <a:gd name="T21" fmla="*/ 3844 h 1238"/>
                <a:gd name="T22" fmla="*/ 1537 w 1284"/>
                <a:gd name="T23" fmla="*/ 4291 h 1238"/>
                <a:gd name="T24" fmla="*/ 1590 w 1284"/>
                <a:gd name="T25" fmla="*/ 4785 h 1238"/>
                <a:gd name="T26" fmla="*/ 1658 w 1284"/>
                <a:gd name="T27" fmla="*/ 5213 h 1238"/>
                <a:gd name="T28" fmla="*/ 1747 w 1284"/>
                <a:gd name="T29" fmla="*/ 5648 h 1238"/>
                <a:gd name="T30" fmla="*/ 1877 w 1284"/>
                <a:gd name="T31" fmla="*/ 6065 h 1238"/>
                <a:gd name="T32" fmla="*/ 2122 w 1284"/>
                <a:gd name="T33" fmla="*/ 5986 h 1238"/>
                <a:gd name="T34" fmla="*/ 2367 w 1284"/>
                <a:gd name="T35" fmla="*/ 5845 h 1238"/>
                <a:gd name="T36" fmla="*/ 2425 w 1284"/>
                <a:gd name="T37" fmla="*/ 5410 h 1238"/>
                <a:gd name="T38" fmla="*/ 2570 w 1284"/>
                <a:gd name="T39" fmla="*/ 4976 h 1238"/>
                <a:gd name="T40" fmla="*/ 2802 w 1284"/>
                <a:gd name="T41" fmla="*/ 4706 h 1238"/>
                <a:gd name="T42" fmla="*/ 2859 w 1284"/>
                <a:gd name="T43" fmla="*/ 4278 h 1238"/>
                <a:gd name="T44" fmla="*/ 2937 w 1284"/>
                <a:gd name="T45" fmla="*/ 3844 h 1238"/>
                <a:gd name="T46" fmla="*/ 3233 w 1284"/>
                <a:gd name="T47" fmla="*/ 2625 h 1238"/>
                <a:gd name="T48" fmla="*/ 2826 w 1284"/>
                <a:gd name="T49" fmla="*/ 2388 h 1238"/>
                <a:gd name="T50" fmla="*/ 2748 w 1284"/>
                <a:gd name="T51" fmla="*/ 1961 h 1238"/>
                <a:gd name="T52" fmla="*/ 2640 w 1284"/>
                <a:gd name="T53" fmla="*/ 1519 h 1238"/>
                <a:gd name="T54" fmla="*/ 2561 w 1284"/>
                <a:gd name="T55" fmla="*/ 1087 h 1238"/>
                <a:gd name="T56" fmla="*/ 2640 w 1284"/>
                <a:gd name="T57" fmla="*/ 1168 h 1238"/>
                <a:gd name="T58" fmla="*/ 2748 w 1284"/>
                <a:gd name="T59" fmla="*/ 1617 h 1238"/>
                <a:gd name="T60" fmla="*/ 2859 w 1284"/>
                <a:gd name="T61" fmla="*/ 2078 h 1238"/>
                <a:gd name="T62" fmla="*/ 3047 w 1284"/>
                <a:gd name="T63" fmla="*/ 2438 h 1238"/>
                <a:gd name="T64" fmla="*/ 3321 w 1284"/>
                <a:gd name="T65" fmla="*/ 2531 h 1238"/>
                <a:gd name="T66" fmla="*/ 3401 w 1284"/>
                <a:gd name="T67" fmla="*/ 2942 h 1238"/>
                <a:gd name="T68" fmla="*/ 3321 w 1284"/>
                <a:gd name="T69" fmla="*/ 3376 h 1238"/>
                <a:gd name="T70" fmla="*/ 3345 w 1284"/>
                <a:gd name="T71" fmla="*/ 3844 h 1238"/>
                <a:gd name="T72" fmla="*/ 3373 w 1284"/>
                <a:gd name="T73" fmla="*/ 4291 h 1238"/>
                <a:gd name="T74" fmla="*/ 3500 w 1284"/>
                <a:gd name="T75" fmla="*/ 4658 h 1238"/>
                <a:gd name="T76" fmla="*/ 3589 w 1284"/>
                <a:gd name="T77" fmla="*/ 4081 h 1238"/>
                <a:gd name="T78" fmla="*/ 3605 w 1284"/>
                <a:gd name="T79" fmla="*/ 3545 h 1238"/>
                <a:gd name="T80" fmla="*/ 3605 w 1284"/>
                <a:gd name="T81" fmla="*/ 3045 h 1238"/>
                <a:gd name="T82" fmla="*/ 3563 w 1284"/>
                <a:gd name="T83" fmla="*/ 2464 h 1238"/>
                <a:gd name="T84" fmla="*/ 3481 w 1284"/>
                <a:gd name="T85" fmla="*/ 1974 h 1238"/>
                <a:gd name="T86" fmla="*/ 3321 w 1284"/>
                <a:gd name="T87" fmla="*/ 1519 h 1238"/>
                <a:gd name="T88" fmla="*/ 3186 w 1284"/>
                <a:gd name="T89" fmla="*/ 1087 h 1238"/>
                <a:gd name="T90" fmla="*/ 2979 w 1284"/>
                <a:gd name="T91" fmla="*/ 723 h 1238"/>
                <a:gd name="T92" fmla="*/ 2748 w 1284"/>
                <a:gd name="T93" fmla="*/ 338 h 1238"/>
                <a:gd name="T94" fmla="*/ 2504 w 1284"/>
                <a:gd name="T95" fmla="*/ 163 h 1238"/>
                <a:gd name="T96" fmla="*/ 2425 w 1284"/>
                <a:gd name="T97" fmla="*/ 434 h 1238"/>
                <a:gd name="T98" fmla="*/ 2379 w 1284"/>
                <a:gd name="T99" fmla="*/ 625 h 1238"/>
                <a:gd name="T100" fmla="*/ 2133 w 1284"/>
                <a:gd name="T101" fmla="*/ 396 h 1238"/>
                <a:gd name="T102" fmla="*/ 1864 w 1284"/>
                <a:gd name="T103" fmla="*/ 163 h 1238"/>
                <a:gd name="T104" fmla="*/ 1605 w 1284"/>
                <a:gd name="T105" fmla="*/ 46 h 1238"/>
                <a:gd name="T106" fmla="*/ 1294 w 1284"/>
                <a:gd name="T107" fmla="*/ 0 h 1238"/>
                <a:gd name="T108" fmla="*/ 1038 w 1284"/>
                <a:gd name="T109" fmla="*/ 5 h 1238"/>
                <a:gd name="T110" fmla="*/ 771 w 1284"/>
                <a:gd name="T111" fmla="*/ 46 h 1238"/>
                <a:gd name="T112" fmla="*/ 463 w 1284"/>
                <a:gd name="T113" fmla="*/ 220 h 1238"/>
                <a:gd name="T114" fmla="*/ 192 w 1284"/>
                <a:gd name="T115" fmla="*/ 557 h 123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84"/>
                <a:gd name="T175" fmla="*/ 0 h 1238"/>
                <a:gd name="T176" fmla="*/ 1284 w 1284"/>
                <a:gd name="T177" fmla="*/ 1238 h 123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84" h="1238">
                  <a:moveTo>
                    <a:pt x="29" y="153"/>
                  </a:moveTo>
                  <a:lnTo>
                    <a:pt x="29" y="168"/>
                  </a:lnTo>
                  <a:lnTo>
                    <a:pt x="29" y="182"/>
                  </a:lnTo>
                  <a:lnTo>
                    <a:pt x="29" y="197"/>
                  </a:lnTo>
                  <a:lnTo>
                    <a:pt x="29" y="212"/>
                  </a:lnTo>
                  <a:lnTo>
                    <a:pt x="24" y="232"/>
                  </a:lnTo>
                  <a:lnTo>
                    <a:pt x="10" y="251"/>
                  </a:lnTo>
                  <a:lnTo>
                    <a:pt x="10" y="266"/>
                  </a:lnTo>
                  <a:lnTo>
                    <a:pt x="5" y="281"/>
                  </a:lnTo>
                  <a:lnTo>
                    <a:pt x="5" y="296"/>
                  </a:lnTo>
                  <a:lnTo>
                    <a:pt x="5" y="310"/>
                  </a:lnTo>
                  <a:lnTo>
                    <a:pt x="0" y="325"/>
                  </a:lnTo>
                  <a:lnTo>
                    <a:pt x="0" y="340"/>
                  </a:lnTo>
                  <a:lnTo>
                    <a:pt x="0" y="355"/>
                  </a:lnTo>
                  <a:lnTo>
                    <a:pt x="10" y="370"/>
                  </a:lnTo>
                  <a:lnTo>
                    <a:pt x="19" y="384"/>
                  </a:lnTo>
                  <a:lnTo>
                    <a:pt x="34" y="389"/>
                  </a:lnTo>
                  <a:lnTo>
                    <a:pt x="48" y="394"/>
                  </a:lnTo>
                  <a:lnTo>
                    <a:pt x="63" y="399"/>
                  </a:lnTo>
                  <a:lnTo>
                    <a:pt x="77" y="404"/>
                  </a:lnTo>
                  <a:lnTo>
                    <a:pt x="96" y="409"/>
                  </a:lnTo>
                  <a:lnTo>
                    <a:pt x="116" y="409"/>
                  </a:lnTo>
                  <a:lnTo>
                    <a:pt x="135" y="409"/>
                  </a:lnTo>
                  <a:lnTo>
                    <a:pt x="154" y="414"/>
                  </a:lnTo>
                  <a:lnTo>
                    <a:pt x="169" y="419"/>
                  </a:lnTo>
                  <a:lnTo>
                    <a:pt x="183" y="419"/>
                  </a:lnTo>
                  <a:lnTo>
                    <a:pt x="198" y="429"/>
                  </a:lnTo>
                  <a:lnTo>
                    <a:pt x="212" y="434"/>
                  </a:lnTo>
                  <a:lnTo>
                    <a:pt x="232" y="439"/>
                  </a:lnTo>
                  <a:lnTo>
                    <a:pt x="251" y="444"/>
                  </a:lnTo>
                  <a:lnTo>
                    <a:pt x="270" y="448"/>
                  </a:lnTo>
                  <a:lnTo>
                    <a:pt x="289" y="444"/>
                  </a:lnTo>
                  <a:lnTo>
                    <a:pt x="309" y="444"/>
                  </a:lnTo>
                  <a:lnTo>
                    <a:pt x="328" y="439"/>
                  </a:lnTo>
                  <a:lnTo>
                    <a:pt x="347" y="439"/>
                  </a:lnTo>
                  <a:lnTo>
                    <a:pt x="367" y="439"/>
                  </a:lnTo>
                  <a:lnTo>
                    <a:pt x="381" y="439"/>
                  </a:lnTo>
                  <a:lnTo>
                    <a:pt x="396" y="439"/>
                  </a:lnTo>
                  <a:lnTo>
                    <a:pt x="410" y="439"/>
                  </a:lnTo>
                  <a:lnTo>
                    <a:pt x="424" y="439"/>
                  </a:lnTo>
                  <a:lnTo>
                    <a:pt x="444" y="439"/>
                  </a:lnTo>
                  <a:lnTo>
                    <a:pt x="458" y="439"/>
                  </a:lnTo>
                  <a:lnTo>
                    <a:pt x="473" y="444"/>
                  </a:lnTo>
                  <a:lnTo>
                    <a:pt x="487" y="448"/>
                  </a:lnTo>
                  <a:lnTo>
                    <a:pt x="502" y="458"/>
                  </a:lnTo>
                  <a:lnTo>
                    <a:pt x="511" y="473"/>
                  </a:lnTo>
                  <a:lnTo>
                    <a:pt x="511" y="488"/>
                  </a:lnTo>
                  <a:lnTo>
                    <a:pt x="506" y="503"/>
                  </a:lnTo>
                  <a:lnTo>
                    <a:pt x="506" y="517"/>
                  </a:lnTo>
                  <a:lnTo>
                    <a:pt x="506" y="532"/>
                  </a:lnTo>
                  <a:lnTo>
                    <a:pt x="506" y="547"/>
                  </a:lnTo>
                  <a:lnTo>
                    <a:pt x="521" y="567"/>
                  </a:lnTo>
                  <a:lnTo>
                    <a:pt x="531" y="582"/>
                  </a:lnTo>
                  <a:lnTo>
                    <a:pt x="540" y="596"/>
                  </a:lnTo>
                  <a:lnTo>
                    <a:pt x="545" y="611"/>
                  </a:lnTo>
                  <a:lnTo>
                    <a:pt x="550" y="626"/>
                  </a:lnTo>
                  <a:lnTo>
                    <a:pt x="560" y="646"/>
                  </a:lnTo>
                  <a:lnTo>
                    <a:pt x="564" y="665"/>
                  </a:lnTo>
                  <a:lnTo>
                    <a:pt x="569" y="680"/>
                  </a:lnTo>
                  <a:lnTo>
                    <a:pt x="574" y="695"/>
                  </a:lnTo>
                  <a:lnTo>
                    <a:pt x="574" y="710"/>
                  </a:lnTo>
                  <a:lnTo>
                    <a:pt x="574" y="724"/>
                  </a:lnTo>
                  <a:lnTo>
                    <a:pt x="569" y="739"/>
                  </a:lnTo>
                  <a:lnTo>
                    <a:pt x="569" y="754"/>
                  </a:lnTo>
                  <a:lnTo>
                    <a:pt x="569" y="769"/>
                  </a:lnTo>
                  <a:lnTo>
                    <a:pt x="569" y="784"/>
                  </a:lnTo>
                  <a:lnTo>
                    <a:pt x="569" y="803"/>
                  </a:lnTo>
                  <a:lnTo>
                    <a:pt x="564" y="818"/>
                  </a:lnTo>
                  <a:lnTo>
                    <a:pt x="560" y="833"/>
                  </a:lnTo>
                  <a:lnTo>
                    <a:pt x="555" y="848"/>
                  </a:lnTo>
                  <a:lnTo>
                    <a:pt x="550" y="862"/>
                  </a:lnTo>
                  <a:lnTo>
                    <a:pt x="545" y="877"/>
                  </a:lnTo>
                  <a:lnTo>
                    <a:pt x="545" y="892"/>
                  </a:lnTo>
                  <a:lnTo>
                    <a:pt x="545" y="907"/>
                  </a:lnTo>
                  <a:lnTo>
                    <a:pt x="550" y="922"/>
                  </a:lnTo>
                  <a:lnTo>
                    <a:pt x="550" y="941"/>
                  </a:lnTo>
                  <a:lnTo>
                    <a:pt x="560" y="956"/>
                  </a:lnTo>
                  <a:lnTo>
                    <a:pt x="564" y="976"/>
                  </a:lnTo>
                  <a:lnTo>
                    <a:pt x="569" y="991"/>
                  </a:lnTo>
                  <a:lnTo>
                    <a:pt x="569" y="1005"/>
                  </a:lnTo>
                  <a:lnTo>
                    <a:pt x="579" y="1020"/>
                  </a:lnTo>
                  <a:lnTo>
                    <a:pt x="584" y="1035"/>
                  </a:lnTo>
                  <a:lnTo>
                    <a:pt x="588" y="1050"/>
                  </a:lnTo>
                  <a:lnTo>
                    <a:pt x="588" y="1065"/>
                  </a:lnTo>
                  <a:lnTo>
                    <a:pt x="598" y="1079"/>
                  </a:lnTo>
                  <a:lnTo>
                    <a:pt x="603" y="1094"/>
                  </a:lnTo>
                  <a:lnTo>
                    <a:pt x="608" y="1109"/>
                  </a:lnTo>
                  <a:lnTo>
                    <a:pt x="608" y="1124"/>
                  </a:lnTo>
                  <a:lnTo>
                    <a:pt x="608" y="1138"/>
                  </a:lnTo>
                  <a:lnTo>
                    <a:pt x="617" y="1153"/>
                  </a:lnTo>
                  <a:lnTo>
                    <a:pt x="617" y="1168"/>
                  </a:lnTo>
                  <a:lnTo>
                    <a:pt x="627" y="1183"/>
                  </a:lnTo>
                  <a:lnTo>
                    <a:pt x="637" y="1198"/>
                  </a:lnTo>
                  <a:lnTo>
                    <a:pt x="642" y="1212"/>
                  </a:lnTo>
                  <a:lnTo>
                    <a:pt x="656" y="1222"/>
                  </a:lnTo>
                  <a:lnTo>
                    <a:pt x="666" y="1237"/>
                  </a:lnTo>
                  <a:lnTo>
                    <a:pt x="680" y="1237"/>
                  </a:lnTo>
                  <a:lnTo>
                    <a:pt x="695" y="1237"/>
                  </a:lnTo>
                  <a:lnTo>
                    <a:pt x="709" y="1237"/>
                  </a:lnTo>
                  <a:lnTo>
                    <a:pt x="723" y="1232"/>
                  </a:lnTo>
                  <a:lnTo>
                    <a:pt x="738" y="1227"/>
                  </a:lnTo>
                  <a:lnTo>
                    <a:pt x="752" y="1222"/>
                  </a:lnTo>
                  <a:lnTo>
                    <a:pt x="767" y="1222"/>
                  </a:lnTo>
                  <a:lnTo>
                    <a:pt x="781" y="1217"/>
                  </a:lnTo>
                  <a:lnTo>
                    <a:pt x="796" y="1217"/>
                  </a:lnTo>
                  <a:lnTo>
                    <a:pt x="810" y="1212"/>
                  </a:lnTo>
                  <a:lnTo>
                    <a:pt x="825" y="1207"/>
                  </a:lnTo>
                  <a:lnTo>
                    <a:pt x="839" y="1193"/>
                  </a:lnTo>
                  <a:lnTo>
                    <a:pt x="849" y="1178"/>
                  </a:lnTo>
                  <a:lnTo>
                    <a:pt x="854" y="1163"/>
                  </a:lnTo>
                  <a:lnTo>
                    <a:pt x="854" y="1148"/>
                  </a:lnTo>
                  <a:lnTo>
                    <a:pt x="859" y="1134"/>
                  </a:lnTo>
                  <a:lnTo>
                    <a:pt x="859" y="1119"/>
                  </a:lnTo>
                  <a:lnTo>
                    <a:pt x="859" y="1104"/>
                  </a:lnTo>
                  <a:lnTo>
                    <a:pt x="868" y="1089"/>
                  </a:lnTo>
                  <a:lnTo>
                    <a:pt x="873" y="1069"/>
                  </a:lnTo>
                  <a:lnTo>
                    <a:pt x="878" y="1055"/>
                  </a:lnTo>
                  <a:lnTo>
                    <a:pt x="887" y="1040"/>
                  </a:lnTo>
                  <a:lnTo>
                    <a:pt x="897" y="1025"/>
                  </a:lnTo>
                  <a:lnTo>
                    <a:pt x="912" y="1015"/>
                  </a:lnTo>
                  <a:lnTo>
                    <a:pt x="926" y="1005"/>
                  </a:lnTo>
                  <a:lnTo>
                    <a:pt x="936" y="991"/>
                  </a:lnTo>
                  <a:lnTo>
                    <a:pt x="950" y="986"/>
                  </a:lnTo>
                  <a:lnTo>
                    <a:pt x="965" y="981"/>
                  </a:lnTo>
                  <a:lnTo>
                    <a:pt x="979" y="971"/>
                  </a:lnTo>
                  <a:lnTo>
                    <a:pt x="994" y="961"/>
                  </a:lnTo>
                  <a:lnTo>
                    <a:pt x="1003" y="946"/>
                  </a:lnTo>
                  <a:lnTo>
                    <a:pt x="1008" y="931"/>
                  </a:lnTo>
                  <a:lnTo>
                    <a:pt x="1013" y="917"/>
                  </a:lnTo>
                  <a:lnTo>
                    <a:pt x="1013" y="902"/>
                  </a:lnTo>
                  <a:lnTo>
                    <a:pt x="1013" y="887"/>
                  </a:lnTo>
                  <a:lnTo>
                    <a:pt x="1013" y="872"/>
                  </a:lnTo>
                  <a:lnTo>
                    <a:pt x="1023" y="858"/>
                  </a:lnTo>
                  <a:lnTo>
                    <a:pt x="1023" y="843"/>
                  </a:lnTo>
                  <a:lnTo>
                    <a:pt x="1027" y="828"/>
                  </a:lnTo>
                  <a:lnTo>
                    <a:pt x="1032" y="813"/>
                  </a:lnTo>
                  <a:lnTo>
                    <a:pt x="1032" y="798"/>
                  </a:lnTo>
                  <a:lnTo>
                    <a:pt x="1042" y="784"/>
                  </a:lnTo>
                  <a:lnTo>
                    <a:pt x="1042" y="764"/>
                  </a:lnTo>
                  <a:lnTo>
                    <a:pt x="1118" y="689"/>
                  </a:lnTo>
                  <a:lnTo>
                    <a:pt x="1162" y="653"/>
                  </a:lnTo>
                  <a:lnTo>
                    <a:pt x="1184" y="614"/>
                  </a:lnTo>
                  <a:lnTo>
                    <a:pt x="1184" y="569"/>
                  </a:lnTo>
                  <a:lnTo>
                    <a:pt x="1146" y="536"/>
                  </a:lnTo>
                  <a:lnTo>
                    <a:pt x="1076" y="533"/>
                  </a:lnTo>
                  <a:lnTo>
                    <a:pt x="1049" y="524"/>
                  </a:lnTo>
                  <a:lnTo>
                    <a:pt x="1035" y="517"/>
                  </a:lnTo>
                  <a:lnTo>
                    <a:pt x="1023" y="517"/>
                  </a:lnTo>
                  <a:lnTo>
                    <a:pt x="1008" y="503"/>
                  </a:lnTo>
                  <a:lnTo>
                    <a:pt x="1003" y="488"/>
                  </a:lnTo>
                  <a:lnTo>
                    <a:pt x="1003" y="473"/>
                  </a:lnTo>
                  <a:lnTo>
                    <a:pt x="994" y="458"/>
                  </a:lnTo>
                  <a:lnTo>
                    <a:pt x="989" y="444"/>
                  </a:lnTo>
                  <a:lnTo>
                    <a:pt x="984" y="429"/>
                  </a:lnTo>
                  <a:lnTo>
                    <a:pt x="974" y="414"/>
                  </a:lnTo>
                  <a:lnTo>
                    <a:pt x="974" y="399"/>
                  </a:lnTo>
                  <a:lnTo>
                    <a:pt x="965" y="384"/>
                  </a:lnTo>
                  <a:lnTo>
                    <a:pt x="955" y="370"/>
                  </a:lnTo>
                  <a:lnTo>
                    <a:pt x="955" y="355"/>
                  </a:lnTo>
                  <a:lnTo>
                    <a:pt x="950" y="340"/>
                  </a:lnTo>
                  <a:lnTo>
                    <a:pt x="945" y="325"/>
                  </a:lnTo>
                  <a:lnTo>
                    <a:pt x="936" y="310"/>
                  </a:lnTo>
                  <a:lnTo>
                    <a:pt x="936" y="296"/>
                  </a:lnTo>
                  <a:lnTo>
                    <a:pt x="931" y="281"/>
                  </a:lnTo>
                  <a:lnTo>
                    <a:pt x="926" y="266"/>
                  </a:lnTo>
                  <a:lnTo>
                    <a:pt x="916" y="251"/>
                  </a:lnTo>
                  <a:lnTo>
                    <a:pt x="912" y="237"/>
                  </a:lnTo>
                  <a:lnTo>
                    <a:pt x="907" y="222"/>
                  </a:lnTo>
                  <a:lnTo>
                    <a:pt x="897" y="207"/>
                  </a:lnTo>
                  <a:lnTo>
                    <a:pt x="892" y="192"/>
                  </a:lnTo>
                  <a:lnTo>
                    <a:pt x="907" y="192"/>
                  </a:lnTo>
                  <a:lnTo>
                    <a:pt x="916" y="207"/>
                  </a:lnTo>
                  <a:lnTo>
                    <a:pt x="926" y="222"/>
                  </a:lnTo>
                  <a:lnTo>
                    <a:pt x="936" y="237"/>
                  </a:lnTo>
                  <a:lnTo>
                    <a:pt x="941" y="251"/>
                  </a:lnTo>
                  <a:lnTo>
                    <a:pt x="950" y="266"/>
                  </a:lnTo>
                  <a:lnTo>
                    <a:pt x="955" y="281"/>
                  </a:lnTo>
                  <a:lnTo>
                    <a:pt x="965" y="301"/>
                  </a:lnTo>
                  <a:lnTo>
                    <a:pt x="965" y="315"/>
                  </a:lnTo>
                  <a:lnTo>
                    <a:pt x="974" y="330"/>
                  </a:lnTo>
                  <a:lnTo>
                    <a:pt x="984" y="345"/>
                  </a:lnTo>
                  <a:lnTo>
                    <a:pt x="989" y="360"/>
                  </a:lnTo>
                  <a:lnTo>
                    <a:pt x="994" y="379"/>
                  </a:lnTo>
                  <a:lnTo>
                    <a:pt x="1003" y="394"/>
                  </a:lnTo>
                  <a:lnTo>
                    <a:pt x="1008" y="409"/>
                  </a:lnTo>
                  <a:lnTo>
                    <a:pt x="1013" y="424"/>
                  </a:lnTo>
                  <a:lnTo>
                    <a:pt x="1023" y="439"/>
                  </a:lnTo>
                  <a:lnTo>
                    <a:pt x="1027" y="453"/>
                  </a:lnTo>
                  <a:lnTo>
                    <a:pt x="1032" y="468"/>
                  </a:lnTo>
                  <a:lnTo>
                    <a:pt x="1047" y="483"/>
                  </a:lnTo>
                  <a:lnTo>
                    <a:pt x="1061" y="493"/>
                  </a:lnTo>
                  <a:lnTo>
                    <a:pt x="1080" y="498"/>
                  </a:lnTo>
                  <a:lnTo>
                    <a:pt x="1095" y="503"/>
                  </a:lnTo>
                  <a:lnTo>
                    <a:pt x="1109" y="508"/>
                  </a:lnTo>
                  <a:lnTo>
                    <a:pt x="1124" y="508"/>
                  </a:lnTo>
                  <a:lnTo>
                    <a:pt x="1138" y="508"/>
                  </a:lnTo>
                  <a:lnTo>
                    <a:pt x="1158" y="508"/>
                  </a:lnTo>
                  <a:lnTo>
                    <a:pt x="1177" y="517"/>
                  </a:lnTo>
                  <a:lnTo>
                    <a:pt x="1182" y="532"/>
                  </a:lnTo>
                  <a:lnTo>
                    <a:pt x="1196" y="542"/>
                  </a:lnTo>
                  <a:lnTo>
                    <a:pt x="1206" y="557"/>
                  </a:lnTo>
                  <a:lnTo>
                    <a:pt x="1206" y="572"/>
                  </a:lnTo>
                  <a:lnTo>
                    <a:pt x="1206" y="586"/>
                  </a:lnTo>
                  <a:lnTo>
                    <a:pt x="1206" y="601"/>
                  </a:lnTo>
                  <a:lnTo>
                    <a:pt x="1206" y="616"/>
                  </a:lnTo>
                  <a:lnTo>
                    <a:pt x="1206" y="631"/>
                  </a:lnTo>
                  <a:lnTo>
                    <a:pt x="1201" y="646"/>
                  </a:lnTo>
                  <a:lnTo>
                    <a:pt x="1196" y="660"/>
                  </a:lnTo>
                  <a:lnTo>
                    <a:pt x="1187" y="675"/>
                  </a:lnTo>
                  <a:lnTo>
                    <a:pt x="1177" y="690"/>
                  </a:lnTo>
                  <a:lnTo>
                    <a:pt x="1177" y="705"/>
                  </a:lnTo>
                  <a:lnTo>
                    <a:pt x="1182" y="720"/>
                  </a:lnTo>
                  <a:lnTo>
                    <a:pt x="1182" y="734"/>
                  </a:lnTo>
                  <a:lnTo>
                    <a:pt x="1187" y="749"/>
                  </a:lnTo>
                  <a:lnTo>
                    <a:pt x="1187" y="764"/>
                  </a:lnTo>
                  <a:lnTo>
                    <a:pt x="1187" y="784"/>
                  </a:lnTo>
                  <a:lnTo>
                    <a:pt x="1187" y="798"/>
                  </a:lnTo>
                  <a:lnTo>
                    <a:pt x="1187" y="813"/>
                  </a:lnTo>
                  <a:lnTo>
                    <a:pt x="1187" y="833"/>
                  </a:lnTo>
                  <a:lnTo>
                    <a:pt x="1187" y="848"/>
                  </a:lnTo>
                  <a:lnTo>
                    <a:pt x="1187" y="862"/>
                  </a:lnTo>
                  <a:lnTo>
                    <a:pt x="1196" y="877"/>
                  </a:lnTo>
                  <a:lnTo>
                    <a:pt x="1201" y="892"/>
                  </a:lnTo>
                  <a:lnTo>
                    <a:pt x="1206" y="912"/>
                  </a:lnTo>
                  <a:lnTo>
                    <a:pt x="1215" y="927"/>
                  </a:lnTo>
                  <a:lnTo>
                    <a:pt x="1215" y="941"/>
                  </a:lnTo>
                  <a:lnTo>
                    <a:pt x="1225" y="956"/>
                  </a:lnTo>
                  <a:lnTo>
                    <a:pt x="1240" y="951"/>
                  </a:lnTo>
                  <a:lnTo>
                    <a:pt x="1254" y="931"/>
                  </a:lnTo>
                  <a:lnTo>
                    <a:pt x="1264" y="897"/>
                  </a:lnTo>
                  <a:lnTo>
                    <a:pt x="1264" y="882"/>
                  </a:lnTo>
                  <a:lnTo>
                    <a:pt x="1273" y="867"/>
                  </a:lnTo>
                  <a:lnTo>
                    <a:pt x="1273" y="848"/>
                  </a:lnTo>
                  <a:lnTo>
                    <a:pt x="1273" y="833"/>
                  </a:lnTo>
                  <a:lnTo>
                    <a:pt x="1273" y="803"/>
                  </a:lnTo>
                  <a:lnTo>
                    <a:pt x="1273" y="789"/>
                  </a:lnTo>
                  <a:lnTo>
                    <a:pt x="1273" y="769"/>
                  </a:lnTo>
                  <a:lnTo>
                    <a:pt x="1278" y="754"/>
                  </a:lnTo>
                  <a:lnTo>
                    <a:pt x="1278" y="739"/>
                  </a:lnTo>
                  <a:lnTo>
                    <a:pt x="1278" y="724"/>
                  </a:lnTo>
                  <a:lnTo>
                    <a:pt x="1283" y="705"/>
                  </a:lnTo>
                  <a:lnTo>
                    <a:pt x="1283" y="690"/>
                  </a:lnTo>
                  <a:lnTo>
                    <a:pt x="1283" y="670"/>
                  </a:lnTo>
                  <a:lnTo>
                    <a:pt x="1283" y="651"/>
                  </a:lnTo>
                  <a:lnTo>
                    <a:pt x="1278" y="636"/>
                  </a:lnTo>
                  <a:lnTo>
                    <a:pt x="1278" y="621"/>
                  </a:lnTo>
                  <a:lnTo>
                    <a:pt x="1273" y="601"/>
                  </a:lnTo>
                  <a:lnTo>
                    <a:pt x="1273" y="567"/>
                  </a:lnTo>
                  <a:lnTo>
                    <a:pt x="1269" y="547"/>
                  </a:lnTo>
                  <a:lnTo>
                    <a:pt x="1264" y="532"/>
                  </a:lnTo>
                  <a:lnTo>
                    <a:pt x="1264" y="517"/>
                  </a:lnTo>
                  <a:lnTo>
                    <a:pt x="1264" y="503"/>
                  </a:lnTo>
                  <a:lnTo>
                    <a:pt x="1259" y="483"/>
                  </a:lnTo>
                  <a:lnTo>
                    <a:pt x="1254" y="463"/>
                  </a:lnTo>
                  <a:lnTo>
                    <a:pt x="1254" y="448"/>
                  </a:lnTo>
                  <a:lnTo>
                    <a:pt x="1244" y="434"/>
                  </a:lnTo>
                  <a:lnTo>
                    <a:pt x="1240" y="419"/>
                  </a:lnTo>
                  <a:lnTo>
                    <a:pt x="1235" y="404"/>
                  </a:lnTo>
                  <a:lnTo>
                    <a:pt x="1225" y="389"/>
                  </a:lnTo>
                  <a:lnTo>
                    <a:pt x="1215" y="375"/>
                  </a:lnTo>
                  <a:lnTo>
                    <a:pt x="1206" y="355"/>
                  </a:lnTo>
                  <a:lnTo>
                    <a:pt x="1196" y="340"/>
                  </a:lnTo>
                  <a:lnTo>
                    <a:pt x="1187" y="325"/>
                  </a:lnTo>
                  <a:lnTo>
                    <a:pt x="1177" y="310"/>
                  </a:lnTo>
                  <a:lnTo>
                    <a:pt x="1167" y="296"/>
                  </a:lnTo>
                  <a:lnTo>
                    <a:pt x="1162" y="281"/>
                  </a:lnTo>
                  <a:lnTo>
                    <a:pt x="1158" y="266"/>
                  </a:lnTo>
                  <a:lnTo>
                    <a:pt x="1148" y="251"/>
                  </a:lnTo>
                  <a:lnTo>
                    <a:pt x="1138" y="237"/>
                  </a:lnTo>
                  <a:lnTo>
                    <a:pt x="1129" y="222"/>
                  </a:lnTo>
                  <a:lnTo>
                    <a:pt x="1124" y="207"/>
                  </a:lnTo>
                  <a:lnTo>
                    <a:pt x="1109" y="197"/>
                  </a:lnTo>
                  <a:lnTo>
                    <a:pt x="1095" y="182"/>
                  </a:lnTo>
                  <a:lnTo>
                    <a:pt x="1085" y="168"/>
                  </a:lnTo>
                  <a:lnTo>
                    <a:pt x="1071" y="158"/>
                  </a:lnTo>
                  <a:lnTo>
                    <a:pt x="1056" y="148"/>
                  </a:lnTo>
                  <a:lnTo>
                    <a:pt x="1042" y="133"/>
                  </a:lnTo>
                  <a:lnTo>
                    <a:pt x="1027" y="128"/>
                  </a:lnTo>
                  <a:lnTo>
                    <a:pt x="1013" y="113"/>
                  </a:lnTo>
                  <a:lnTo>
                    <a:pt x="1003" y="99"/>
                  </a:lnTo>
                  <a:lnTo>
                    <a:pt x="989" y="84"/>
                  </a:lnTo>
                  <a:lnTo>
                    <a:pt x="974" y="69"/>
                  </a:lnTo>
                  <a:lnTo>
                    <a:pt x="960" y="59"/>
                  </a:lnTo>
                  <a:lnTo>
                    <a:pt x="945" y="54"/>
                  </a:lnTo>
                  <a:lnTo>
                    <a:pt x="931" y="44"/>
                  </a:lnTo>
                  <a:lnTo>
                    <a:pt x="916" y="30"/>
                  </a:lnTo>
                  <a:lnTo>
                    <a:pt x="902" y="30"/>
                  </a:lnTo>
                  <a:lnTo>
                    <a:pt x="887" y="34"/>
                  </a:lnTo>
                  <a:lnTo>
                    <a:pt x="873" y="34"/>
                  </a:lnTo>
                  <a:lnTo>
                    <a:pt x="859" y="30"/>
                  </a:lnTo>
                  <a:lnTo>
                    <a:pt x="849" y="44"/>
                  </a:lnTo>
                  <a:lnTo>
                    <a:pt x="849" y="59"/>
                  </a:lnTo>
                  <a:lnTo>
                    <a:pt x="854" y="74"/>
                  </a:lnTo>
                  <a:lnTo>
                    <a:pt x="859" y="89"/>
                  </a:lnTo>
                  <a:lnTo>
                    <a:pt x="859" y="103"/>
                  </a:lnTo>
                  <a:lnTo>
                    <a:pt x="854" y="118"/>
                  </a:lnTo>
                  <a:lnTo>
                    <a:pt x="859" y="133"/>
                  </a:lnTo>
                  <a:lnTo>
                    <a:pt x="873" y="138"/>
                  </a:lnTo>
                  <a:lnTo>
                    <a:pt x="859" y="138"/>
                  </a:lnTo>
                  <a:lnTo>
                    <a:pt x="844" y="128"/>
                  </a:lnTo>
                  <a:lnTo>
                    <a:pt x="830" y="118"/>
                  </a:lnTo>
                  <a:lnTo>
                    <a:pt x="815" y="108"/>
                  </a:lnTo>
                  <a:lnTo>
                    <a:pt x="801" y="103"/>
                  </a:lnTo>
                  <a:lnTo>
                    <a:pt x="781" y="94"/>
                  </a:lnTo>
                  <a:lnTo>
                    <a:pt x="772" y="79"/>
                  </a:lnTo>
                  <a:lnTo>
                    <a:pt x="757" y="79"/>
                  </a:lnTo>
                  <a:lnTo>
                    <a:pt x="743" y="74"/>
                  </a:lnTo>
                  <a:lnTo>
                    <a:pt x="723" y="64"/>
                  </a:lnTo>
                  <a:lnTo>
                    <a:pt x="704" y="54"/>
                  </a:lnTo>
                  <a:lnTo>
                    <a:pt x="690" y="44"/>
                  </a:lnTo>
                  <a:lnTo>
                    <a:pt x="675" y="39"/>
                  </a:lnTo>
                  <a:lnTo>
                    <a:pt x="661" y="34"/>
                  </a:lnTo>
                  <a:lnTo>
                    <a:pt x="646" y="30"/>
                  </a:lnTo>
                  <a:lnTo>
                    <a:pt x="632" y="25"/>
                  </a:lnTo>
                  <a:lnTo>
                    <a:pt x="617" y="20"/>
                  </a:lnTo>
                  <a:lnTo>
                    <a:pt x="598" y="20"/>
                  </a:lnTo>
                  <a:lnTo>
                    <a:pt x="584" y="15"/>
                  </a:lnTo>
                  <a:lnTo>
                    <a:pt x="569" y="10"/>
                  </a:lnTo>
                  <a:lnTo>
                    <a:pt x="550" y="10"/>
                  </a:lnTo>
                  <a:lnTo>
                    <a:pt x="531" y="10"/>
                  </a:lnTo>
                  <a:lnTo>
                    <a:pt x="511" y="10"/>
                  </a:lnTo>
                  <a:lnTo>
                    <a:pt x="492" y="5"/>
                  </a:lnTo>
                  <a:lnTo>
                    <a:pt x="473" y="0"/>
                  </a:lnTo>
                  <a:lnTo>
                    <a:pt x="458" y="0"/>
                  </a:lnTo>
                  <a:lnTo>
                    <a:pt x="444" y="0"/>
                  </a:lnTo>
                  <a:lnTo>
                    <a:pt x="429" y="0"/>
                  </a:lnTo>
                  <a:lnTo>
                    <a:pt x="415" y="0"/>
                  </a:lnTo>
                  <a:lnTo>
                    <a:pt x="396" y="5"/>
                  </a:lnTo>
                  <a:lnTo>
                    <a:pt x="381" y="5"/>
                  </a:lnTo>
                  <a:lnTo>
                    <a:pt x="367" y="5"/>
                  </a:lnTo>
                  <a:lnTo>
                    <a:pt x="347" y="5"/>
                  </a:lnTo>
                  <a:lnTo>
                    <a:pt x="333" y="5"/>
                  </a:lnTo>
                  <a:lnTo>
                    <a:pt x="318" y="5"/>
                  </a:lnTo>
                  <a:lnTo>
                    <a:pt x="304" y="5"/>
                  </a:lnTo>
                  <a:lnTo>
                    <a:pt x="289" y="10"/>
                  </a:lnTo>
                  <a:lnTo>
                    <a:pt x="275" y="10"/>
                  </a:lnTo>
                  <a:lnTo>
                    <a:pt x="260" y="15"/>
                  </a:lnTo>
                  <a:lnTo>
                    <a:pt x="241" y="20"/>
                  </a:lnTo>
                  <a:lnTo>
                    <a:pt x="222" y="20"/>
                  </a:lnTo>
                  <a:lnTo>
                    <a:pt x="203" y="30"/>
                  </a:lnTo>
                  <a:lnTo>
                    <a:pt x="183" y="34"/>
                  </a:lnTo>
                  <a:lnTo>
                    <a:pt x="164" y="44"/>
                  </a:lnTo>
                  <a:lnTo>
                    <a:pt x="145" y="54"/>
                  </a:lnTo>
                  <a:lnTo>
                    <a:pt x="125" y="69"/>
                  </a:lnTo>
                  <a:lnTo>
                    <a:pt x="111" y="79"/>
                  </a:lnTo>
                  <a:lnTo>
                    <a:pt x="96" y="89"/>
                  </a:lnTo>
                  <a:lnTo>
                    <a:pt x="82" y="103"/>
                  </a:lnTo>
                  <a:lnTo>
                    <a:pt x="68" y="113"/>
                  </a:lnTo>
                  <a:lnTo>
                    <a:pt x="53" y="128"/>
                  </a:lnTo>
                  <a:lnTo>
                    <a:pt x="39" y="138"/>
                  </a:lnTo>
                  <a:lnTo>
                    <a:pt x="29" y="153"/>
                  </a:lnTo>
                </a:path>
              </a:pathLst>
            </a:custGeom>
            <a:noFill/>
            <a:ln w="12700" cap="rnd">
              <a:solidFill>
                <a:srgbClr val="FAFD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625" t="33693" r="40430" b="6738"/>
          <a:stretch>
            <a:fillRect/>
          </a:stretch>
        </p:blipFill>
        <p:spPr bwMode="auto">
          <a:xfrm>
            <a:off x="990600" y="3962400"/>
            <a:ext cx="2514600" cy="246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4495800"/>
            <a:ext cx="290195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7" name="Picture 2" descr="Eldon, MO - MODO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752600"/>
            <a:ext cx="1905000" cy="14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2" name="TextBox 75"/>
          <p:cNvSpPr txBox="1">
            <a:spLocks noChangeArrowheads="1"/>
          </p:cNvSpPr>
          <p:nvPr/>
        </p:nvSpPr>
        <p:spPr bwMode="auto">
          <a:xfrm>
            <a:off x="1524000" y="2895600"/>
            <a:ext cx="965200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CORS</a:t>
            </a:r>
          </a:p>
        </p:txBody>
      </p:sp>
      <p:pic>
        <p:nvPicPr>
          <p:cNvPr id="12299" name="Picture 3"/>
          <p:cNvPicPr>
            <a:picLocks noChangeAspect="1" noChangeArrowheads="1"/>
          </p:cNvPicPr>
          <p:nvPr/>
        </p:nvPicPr>
        <p:blipFill>
          <a:blip r:embed="rId7" cstate="print"/>
          <a:srcRect l="63750" t="17969" r="2814" b="7031"/>
          <a:stretch>
            <a:fillRect/>
          </a:stretch>
        </p:blipFill>
        <p:spPr bwMode="auto">
          <a:xfrm>
            <a:off x="6677025" y="4294188"/>
            <a:ext cx="229235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4" name="TextBox 6"/>
          <p:cNvSpPr txBox="1">
            <a:spLocks noChangeArrowheads="1"/>
          </p:cNvSpPr>
          <p:nvPr/>
        </p:nvSpPr>
        <p:spPr bwMode="auto">
          <a:xfrm>
            <a:off x="4953000" y="4038600"/>
            <a:ext cx="2695575" cy="523875"/>
          </a:xfrm>
          <a:prstGeom prst="rect">
            <a:avLst/>
          </a:prstGeom>
          <a:solidFill>
            <a:srgbClr val="336699"/>
          </a:solidFill>
          <a:ln w="9525">
            <a:solidFill>
              <a:srgbClr val="3366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VDatum, GRAV-D</a:t>
            </a:r>
          </a:p>
        </p:txBody>
      </p:sp>
      <p:sp>
        <p:nvSpPr>
          <p:cNvPr id="23565" name="TextBox 77"/>
          <p:cNvSpPr txBox="1">
            <a:spLocks noChangeArrowheads="1"/>
          </p:cNvSpPr>
          <p:nvPr/>
        </p:nvSpPr>
        <p:spPr bwMode="auto">
          <a:xfrm>
            <a:off x="609600" y="4035425"/>
            <a:ext cx="1503363" cy="523875"/>
          </a:xfrm>
          <a:prstGeom prst="rect">
            <a:avLst/>
          </a:prstGeom>
          <a:solidFill>
            <a:srgbClr val="009999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NADCON</a:t>
            </a:r>
          </a:p>
        </p:txBody>
      </p:sp>
      <p:pic>
        <p:nvPicPr>
          <p:cNvPr id="12302" name="Picture 4"/>
          <p:cNvPicPr>
            <a:picLocks noChangeAspect="1" noChangeArrowheads="1"/>
          </p:cNvPicPr>
          <p:nvPr/>
        </p:nvPicPr>
        <p:blipFill>
          <a:blip r:embed="rId8" cstate="print"/>
          <a:srcRect l="66023" t="31889" r="6194" b="14418"/>
          <a:stretch>
            <a:fillRect/>
          </a:stretch>
        </p:blipFill>
        <p:spPr bwMode="auto">
          <a:xfrm>
            <a:off x="3962400" y="152400"/>
            <a:ext cx="1816100" cy="140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7" name="TextBox 79"/>
          <p:cNvSpPr txBox="1">
            <a:spLocks noChangeArrowheads="1"/>
          </p:cNvSpPr>
          <p:nvPr/>
        </p:nvSpPr>
        <p:spPr bwMode="auto">
          <a:xfrm>
            <a:off x="3429000" y="914400"/>
            <a:ext cx="762000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3366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GPS</a:t>
            </a:r>
          </a:p>
        </p:txBody>
      </p:sp>
      <p:sp>
        <p:nvSpPr>
          <p:cNvPr id="23568" name="TextBox 80"/>
          <p:cNvSpPr txBox="1">
            <a:spLocks noChangeArrowheads="1"/>
          </p:cNvSpPr>
          <p:nvPr/>
        </p:nvSpPr>
        <p:spPr bwMode="auto">
          <a:xfrm>
            <a:off x="457200" y="914400"/>
            <a:ext cx="2536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Positioning  -  Integration</a:t>
            </a:r>
          </a:p>
        </p:txBody>
      </p:sp>
      <p:pic>
        <p:nvPicPr>
          <p:cNvPr id="23" name="Picture 5" descr="E:\Images\Equipment\S Pas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996113" y="339725"/>
            <a:ext cx="1139825" cy="158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70" name="TextBox 79"/>
          <p:cNvSpPr txBox="1">
            <a:spLocks noChangeArrowheads="1"/>
          </p:cNvSpPr>
          <p:nvPr/>
        </p:nvSpPr>
        <p:spPr bwMode="auto">
          <a:xfrm>
            <a:off x="7265988" y="82550"/>
            <a:ext cx="18288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3366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Water Levels</a:t>
            </a:r>
          </a:p>
        </p:txBody>
      </p:sp>
      <p:sp>
        <p:nvSpPr>
          <p:cNvPr id="23571" name="TextBox 24"/>
          <p:cNvSpPr txBox="1">
            <a:spLocks noChangeArrowheads="1"/>
          </p:cNvSpPr>
          <p:nvPr/>
        </p:nvSpPr>
        <p:spPr bwMode="auto">
          <a:xfrm>
            <a:off x="2514600" y="2819400"/>
            <a:ext cx="4953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"A set of constants specifying the coordinate system used for geodetic control, i.e., for calculating the coordinates of points on the Earth."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20"/>
          <p:cNvSpPr>
            <a:spLocks noGrp="1"/>
          </p:cNvSpPr>
          <p:nvPr>
            <p:ph type="title" idx="4294967295"/>
          </p:nvPr>
        </p:nvSpPr>
        <p:spPr>
          <a:xfrm>
            <a:off x="6248400" y="704850"/>
            <a:ext cx="2438400" cy="1143000"/>
          </a:xfrm>
        </p:spPr>
        <p:txBody>
          <a:bodyPr/>
          <a:lstStyle/>
          <a:p>
            <a:r>
              <a:rPr lang="en-US" sz="100" smtClean="0">
                <a:latin typeface="Times New Roman" pitchFamily="18" charset="0"/>
              </a:rPr>
              <a:t>CORS/SETs/Tide Stations /Benchmarks</a:t>
            </a:r>
            <a:endParaRPr lang="en-US" sz="100" smtClean="0"/>
          </a:p>
        </p:txBody>
      </p:sp>
      <p:grpSp>
        <p:nvGrpSpPr>
          <p:cNvPr id="2052" name="Group 25"/>
          <p:cNvGrpSpPr>
            <a:grpSpLocks/>
          </p:cNvGrpSpPr>
          <p:nvPr/>
        </p:nvGrpSpPr>
        <p:grpSpPr bwMode="auto">
          <a:xfrm>
            <a:off x="0" y="2579688"/>
            <a:ext cx="4278313" cy="4278312"/>
            <a:chOff x="0" y="2579688"/>
            <a:chExt cx="4278313" cy="4278312"/>
          </a:xfrm>
        </p:grpSpPr>
        <p:grpSp>
          <p:nvGrpSpPr>
            <p:cNvPr id="2071" name="Group 21"/>
            <p:cNvGrpSpPr>
              <a:grpSpLocks/>
            </p:cNvGrpSpPr>
            <p:nvPr/>
          </p:nvGrpSpPr>
          <p:grpSpPr bwMode="auto">
            <a:xfrm>
              <a:off x="0" y="2579688"/>
              <a:ext cx="4278313" cy="4278312"/>
              <a:chOff x="0" y="2579688"/>
              <a:chExt cx="4278313" cy="4278312"/>
            </a:xfrm>
          </p:grpSpPr>
          <p:pic>
            <p:nvPicPr>
              <p:cNvPr id="2073" name="Picture 5" descr="chesapeake_amo_20041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2579688"/>
                <a:ext cx="4278313" cy="4278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4" name="Picture 7" descr="Tide Gauge Photo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4079875"/>
                <a:ext cx="1768475" cy="2590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75" name="Text Box 9"/>
              <p:cNvSpPr txBox="1">
                <a:spLocks noChangeArrowheads="1"/>
              </p:cNvSpPr>
              <p:nvPr/>
            </p:nvSpPr>
            <p:spPr bwMode="auto">
              <a:xfrm>
                <a:off x="1219200" y="5715000"/>
                <a:ext cx="26670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</a:rPr>
                  <a:t>Long term tide stations</a:t>
                </a:r>
              </a:p>
            </p:txBody>
          </p:sp>
          <p:pic>
            <p:nvPicPr>
              <p:cNvPr id="2076" name="Picture 1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3070225"/>
                <a:ext cx="3048000" cy="1092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72" name="Text Box 11"/>
            <p:cNvSpPr txBox="1">
              <a:spLocks noChangeArrowheads="1"/>
            </p:cNvSpPr>
            <p:nvPr/>
          </p:nvSpPr>
          <p:spPr bwMode="auto">
            <a:xfrm>
              <a:off x="33338" y="3068638"/>
              <a:ext cx="3014662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rgbClr val="FF3300"/>
                  </a:solidFill>
                  <a:latin typeface="Constantia" pitchFamily="18" charset="0"/>
                </a:rPr>
                <a:t>Local Sea-Level Rise 3.29 mm/yr</a:t>
              </a:r>
            </a:p>
          </p:txBody>
        </p:sp>
      </p:grpSp>
      <p:pic>
        <p:nvPicPr>
          <p:cNvPr id="2053" name="Picture 3" descr="P81901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75" y="1063625"/>
            <a:ext cx="2465388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3" descr="Rock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1113" y="-36513"/>
            <a:ext cx="2822576" cy="186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4" descr="K34_1"/>
          <p:cNvPicPr>
            <a:picLocks noChangeAspect="1" noChangeArrowheads="1"/>
          </p:cNvPicPr>
          <p:nvPr/>
        </p:nvPicPr>
        <p:blipFill>
          <a:blip r:embed="rId9" cstate="print"/>
          <a:srcRect l="19263" t="4575" r="18843" b="12408"/>
          <a:stretch>
            <a:fillRect/>
          </a:stretch>
        </p:blipFill>
        <p:spPr bwMode="auto">
          <a:xfrm>
            <a:off x="2395538" y="0"/>
            <a:ext cx="1901825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6"/>
          <p:cNvSpPr txBox="1">
            <a:spLocks noChangeArrowheads="1"/>
          </p:cNvSpPr>
          <p:nvPr/>
        </p:nvSpPr>
        <p:spPr bwMode="auto">
          <a:xfrm>
            <a:off x="127000" y="0"/>
            <a:ext cx="23288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Survey control monuments </a:t>
            </a:r>
          </a:p>
        </p:txBody>
      </p:sp>
      <p:grpSp>
        <p:nvGrpSpPr>
          <p:cNvPr id="2057" name="Group 26"/>
          <p:cNvGrpSpPr>
            <a:grpSpLocks/>
          </p:cNvGrpSpPr>
          <p:nvPr/>
        </p:nvGrpSpPr>
        <p:grpSpPr bwMode="auto">
          <a:xfrm>
            <a:off x="4114800" y="0"/>
            <a:ext cx="5029200" cy="3124200"/>
            <a:chOff x="4114800" y="0"/>
            <a:chExt cx="5029200" cy="3124200"/>
          </a:xfrm>
        </p:grpSpPr>
        <p:grpSp>
          <p:nvGrpSpPr>
            <p:cNvPr id="2065" name="Group 22"/>
            <p:cNvGrpSpPr>
              <a:grpSpLocks/>
            </p:cNvGrpSpPr>
            <p:nvPr/>
          </p:nvGrpSpPr>
          <p:grpSpPr bwMode="auto">
            <a:xfrm>
              <a:off x="4114800" y="0"/>
              <a:ext cx="5029200" cy="3124200"/>
              <a:chOff x="4114800" y="0"/>
              <a:chExt cx="5029200" cy="3124200"/>
            </a:xfrm>
          </p:grpSpPr>
          <p:pic>
            <p:nvPicPr>
              <p:cNvPr id="2067" name="Picture 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57095" t="40405" r="7779" b="5922"/>
              <a:stretch>
                <a:fillRect/>
              </a:stretch>
            </p:blipFill>
            <p:spPr bwMode="auto">
              <a:xfrm>
                <a:off x="4114800" y="0"/>
                <a:ext cx="5029200" cy="30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8" name="Picture 6" descr="CORS photo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289800" y="808038"/>
                <a:ext cx="1854200" cy="2217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69" name="Text Box 12"/>
              <p:cNvSpPr txBox="1">
                <a:spLocks noChangeArrowheads="1"/>
              </p:cNvSpPr>
              <p:nvPr/>
            </p:nvSpPr>
            <p:spPr bwMode="auto">
              <a:xfrm>
                <a:off x="4495800" y="0"/>
                <a:ext cx="43688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</a:rPr>
                  <a:t>Continuously Operating Reference Stations (CORS)</a:t>
                </a:r>
              </a:p>
            </p:txBody>
          </p:sp>
          <p:pic>
            <p:nvPicPr>
              <p:cNvPr id="2070" name="Picture 21" descr="hnpt_0830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t="52570" b="2948"/>
              <a:stretch>
                <a:fillRect/>
              </a:stretch>
            </p:blipFill>
            <p:spPr bwMode="auto">
              <a:xfrm>
                <a:off x="4800600" y="2286000"/>
                <a:ext cx="28194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66" name="Text Box 22"/>
            <p:cNvSpPr txBox="1">
              <a:spLocks noChangeArrowheads="1"/>
            </p:cNvSpPr>
            <p:nvPr/>
          </p:nvSpPr>
          <p:spPr bwMode="auto">
            <a:xfrm>
              <a:off x="4800600" y="2286000"/>
              <a:ext cx="2971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F0000"/>
                  </a:solidFill>
                  <a:latin typeface="Constantia" pitchFamily="18" charset="0"/>
                </a:rPr>
                <a:t>Land Elevation Trend -1.1mm/yr</a:t>
              </a:r>
            </a:p>
          </p:txBody>
        </p:sp>
      </p:grpSp>
      <p:grpSp>
        <p:nvGrpSpPr>
          <p:cNvPr id="2058" name="Group 28"/>
          <p:cNvGrpSpPr>
            <a:grpSpLocks/>
          </p:cNvGrpSpPr>
          <p:nvPr/>
        </p:nvGrpSpPr>
        <p:grpSpPr bwMode="auto">
          <a:xfrm>
            <a:off x="4114800" y="3027363"/>
            <a:ext cx="5029200" cy="3833812"/>
            <a:chOff x="4035425" y="3027165"/>
            <a:chExt cx="5108575" cy="3833812"/>
          </a:xfrm>
        </p:grpSpPr>
        <p:grpSp>
          <p:nvGrpSpPr>
            <p:cNvPr id="2060" name="Group 23"/>
            <p:cNvGrpSpPr>
              <a:grpSpLocks/>
            </p:cNvGrpSpPr>
            <p:nvPr/>
          </p:nvGrpSpPr>
          <p:grpSpPr bwMode="auto">
            <a:xfrm>
              <a:off x="4035425" y="3027165"/>
              <a:ext cx="5108575" cy="3830638"/>
              <a:chOff x="4035425" y="3036690"/>
              <a:chExt cx="5108575" cy="3830638"/>
            </a:xfrm>
          </p:grpSpPr>
          <p:pic>
            <p:nvPicPr>
              <p:cNvPr id="2062" name="Picture 2" descr="DSC0024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035425" y="3036690"/>
                <a:ext cx="5108575" cy="3830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63" name="Text Box 8"/>
              <p:cNvSpPr txBox="1">
                <a:spLocks noChangeArrowheads="1"/>
              </p:cNvSpPr>
              <p:nvPr/>
            </p:nvSpPr>
            <p:spPr bwMode="auto">
              <a:xfrm>
                <a:off x="4577244" y="3362307"/>
                <a:ext cx="4206394" cy="461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</a:rPr>
                  <a:t>Surface Elevation Tables (SETs)</a:t>
                </a:r>
              </a:p>
            </p:txBody>
          </p:sp>
          <p:graphicFrame>
            <p:nvGraphicFramePr>
              <p:cNvPr id="2050" name="Object 2"/>
              <p:cNvGraphicFramePr>
                <a:graphicFrameLocks noChangeAspect="1"/>
              </p:cNvGraphicFramePr>
              <p:nvPr/>
            </p:nvGraphicFramePr>
            <p:xfrm>
              <a:off x="5764213" y="5813425"/>
              <a:ext cx="2922587" cy="1044575"/>
            </p:xfrm>
            <a:graphic>
              <a:graphicData uri="http://schemas.openxmlformats.org/presentationml/2006/ole">
                <p:oleObj spid="_x0000_s2050" name="Chart" r:id="rId14" imgW="5696102" imgH="2952902" progId="Excel.Sheet.8">
                  <p:embed/>
                </p:oleObj>
              </a:graphicData>
            </a:graphic>
          </p:graphicFrame>
          <p:sp>
            <p:nvSpPr>
              <p:cNvPr id="2064" name="Text Box 18"/>
              <p:cNvSpPr txBox="1">
                <a:spLocks noChangeArrowheads="1"/>
              </p:cNvSpPr>
              <p:nvPr/>
            </p:nvSpPr>
            <p:spPr bwMode="auto">
              <a:xfrm>
                <a:off x="4190230" y="5667059"/>
                <a:ext cx="1595438" cy="1200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</a:rPr>
                  <a:t>Wetland elevation dynamics</a:t>
                </a:r>
              </a:p>
            </p:txBody>
          </p:sp>
        </p:grpSp>
        <p:sp>
          <p:nvSpPr>
            <p:cNvPr id="2061" name="Text Box 22"/>
            <p:cNvSpPr txBox="1">
              <a:spLocks noChangeArrowheads="1"/>
            </p:cNvSpPr>
            <p:nvPr/>
          </p:nvSpPr>
          <p:spPr bwMode="auto">
            <a:xfrm>
              <a:off x="5715000" y="6553200"/>
              <a:ext cx="3276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F0000"/>
                  </a:solidFill>
                  <a:latin typeface="Constantia" pitchFamily="18" charset="0"/>
                </a:rPr>
                <a:t>Local Marsh Trajectory - 2.1mm/yr</a:t>
              </a:r>
            </a:p>
          </p:txBody>
        </p:sp>
      </p:grpSp>
      <p:pic>
        <p:nvPicPr>
          <p:cNvPr id="2059" name="Picture 3"/>
          <p:cNvPicPr>
            <a:picLocks noChangeAspect="1" noChangeArrowheads="1"/>
          </p:cNvPicPr>
          <p:nvPr/>
        </p:nvPicPr>
        <p:blipFill>
          <a:blip r:embed="rId15" cstate="print"/>
          <a:srcRect t="50369" r="50000"/>
          <a:stretch>
            <a:fillRect/>
          </a:stretch>
        </p:blipFill>
        <p:spPr bwMode="auto">
          <a:xfrm>
            <a:off x="0" y="1828800"/>
            <a:ext cx="182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CS">
      <a:dk1>
        <a:sysClr val="windowText" lastClr="000000"/>
      </a:dk1>
      <a:lt1>
        <a:sysClr val="window" lastClr="FFFFFF"/>
      </a:lt1>
      <a:dk2>
        <a:srgbClr val="4F81BD"/>
      </a:dk2>
      <a:lt2>
        <a:srgbClr val="D3DFEE"/>
      </a:lt2>
      <a:accent1>
        <a:srgbClr val="A7BFDE"/>
      </a:accent1>
      <a:accent2>
        <a:srgbClr val="0F6FC6"/>
      </a:accent2>
      <a:accent3>
        <a:srgbClr val="59A9F2"/>
      </a:accent3>
      <a:accent4>
        <a:srgbClr val="54A838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CS">
    <a:dk1>
      <a:sysClr val="windowText" lastClr="000000"/>
    </a:dk1>
    <a:lt1>
      <a:sysClr val="window" lastClr="FFFFFF"/>
    </a:lt1>
    <a:dk2>
      <a:srgbClr val="4F81BD"/>
    </a:dk2>
    <a:lt2>
      <a:srgbClr val="D3DFEE"/>
    </a:lt2>
    <a:accent1>
      <a:srgbClr val="A7BFDE"/>
    </a:accent1>
    <a:accent2>
      <a:srgbClr val="0F6FC6"/>
    </a:accent2>
    <a:accent3>
      <a:srgbClr val="59A9F2"/>
    </a:accent3>
    <a:accent4>
      <a:srgbClr val="54A838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OCS">
    <a:dk1>
      <a:sysClr val="windowText" lastClr="000000"/>
    </a:dk1>
    <a:lt1>
      <a:sysClr val="window" lastClr="FFFFFF"/>
    </a:lt1>
    <a:dk2>
      <a:srgbClr val="4F81BD"/>
    </a:dk2>
    <a:lt2>
      <a:srgbClr val="D3DFEE"/>
    </a:lt2>
    <a:accent1>
      <a:srgbClr val="A7BFDE"/>
    </a:accent1>
    <a:accent2>
      <a:srgbClr val="0F6FC6"/>
    </a:accent2>
    <a:accent3>
      <a:srgbClr val="59A9F2"/>
    </a:accent3>
    <a:accent4>
      <a:srgbClr val="54A838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OCS">
    <a:dk1>
      <a:sysClr val="windowText" lastClr="000000"/>
    </a:dk1>
    <a:lt1>
      <a:sysClr val="window" lastClr="FFFFFF"/>
    </a:lt1>
    <a:dk2>
      <a:srgbClr val="4F81BD"/>
    </a:dk2>
    <a:lt2>
      <a:srgbClr val="D3DFEE"/>
    </a:lt2>
    <a:accent1>
      <a:srgbClr val="A7BFDE"/>
    </a:accent1>
    <a:accent2>
      <a:srgbClr val="0F6FC6"/>
    </a:accent2>
    <a:accent3>
      <a:srgbClr val="59A9F2"/>
    </a:accent3>
    <a:accent4>
      <a:srgbClr val="54A838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OCS">
    <a:dk1>
      <a:sysClr val="windowText" lastClr="000000"/>
    </a:dk1>
    <a:lt1>
      <a:sysClr val="window" lastClr="FFFFFF"/>
    </a:lt1>
    <a:dk2>
      <a:srgbClr val="4F81BD"/>
    </a:dk2>
    <a:lt2>
      <a:srgbClr val="D3DFEE"/>
    </a:lt2>
    <a:accent1>
      <a:srgbClr val="A7BFDE"/>
    </a:accent1>
    <a:accent2>
      <a:srgbClr val="0F6FC6"/>
    </a:accent2>
    <a:accent3>
      <a:srgbClr val="59A9F2"/>
    </a:accent3>
    <a:accent4>
      <a:srgbClr val="54A838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OCS">
    <a:dk1>
      <a:sysClr val="windowText" lastClr="000000"/>
    </a:dk1>
    <a:lt1>
      <a:sysClr val="window" lastClr="FFFFFF"/>
    </a:lt1>
    <a:dk2>
      <a:srgbClr val="4F81BD"/>
    </a:dk2>
    <a:lt2>
      <a:srgbClr val="D3DFEE"/>
    </a:lt2>
    <a:accent1>
      <a:srgbClr val="A7BFDE"/>
    </a:accent1>
    <a:accent2>
      <a:srgbClr val="0F6FC6"/>
    </a:accent2>
    <a:accent3>
      <a:srgbClr val="59A9F2"/>
    </a:accent3>
    <a:accent4>
      <a:srgbClr val="54A838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OCS">
    <a:dk1>
      <a:sysClr val="windowText" lastClr="000000"/>
    </a:dk1>
    <a:lt1>
      <a:sysClr val="window" lastClr="FFFFFF"/>
    </a:lt1>
    <a:dk2>
      <a:srgbClr val="4F81BD"/>
    </a:dk2>
    <a:lt2>
      <a:srgbClr val="D3DFEE"/>
    </a:lt2>
    <a:accent1>
      <a:srgbClr val="A7BFDE"/>
    </a:accent1>
    <a:accent2>
      <a:srgbClr val="0F6FC6"/>
    </a:accent2>
    <a:accent3>
      <a:srgbClr val="59A9F2"/>
    </a:accent3>
    <a:accent4>
      <a:srgbClr val="54A838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OCS">
    <a:dk1>
      <a:sysClr val="windowText" lastClr="000000"/>
    </a:dk1>
    <a:lt1>
      <a:sysClr val="window" lastClr="FFFFFF"/>
    </a:lt1>
    <a:dk2>
      <a:srgbClr val="4F81BD"/>
    </a:dk2>
    <a:lt2>
      <a:srgbClr val="D3DFEE"/>
    </a:lt2>
    <a:accent1>
      <a:srgbClr val="A7BFDE"/>
    </a:accent1>
    <a:accent2>
      <a:srgbClr val="0F6FC6"/>
    </a:accent2>
    <a:accent3>
      <a:srgbClr val="59A9F2"/>
    </a:accent3>
    <a:accent4>
      <a:srgbClr val="54A838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OCS">
    <a:dk1>
      <a:sysClr val="windowText" lastClr="000000"/>
    </a:dk1>
    <a:lt1>
      <a:sysClr val="window" lastClr="FFFFFF"/>
    </a:lt1>
    <a:dk2>
      <a:srgbClr val="4F81BD"/>
    </a:dk2>
    <a:lt2>
      <a:srgbClr val="D3DFEE"/>
    </a:lt2>
    <a:accent1>
      <a:srgbClr val="A7BFDE"/>
    </a:accent1>
    <a:accent2>
      <a:srgbClr val="0F6FC6"/>
    </a:accent2>
    <a:accent3>
      <a:srgbClr val="59A9F2"/>
    </a:accent3>
    <a:accent4>
      <a:srgbClr val="54A838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335</Words>
  <Application>Microsoft Office PowerPoint</Application>
  <PresentationFormat>On-screen Show (4:3)</PresentationFormat>
  <Paragraphs>96</Paragraphs>
  <Slides>13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1_Office Theme</vt:lpstr>
      <vt:lpstr>Office Theme</vt:lpstr>
      <vt:lpstr>Document</vt:lpstr>
      <vt:lpstr>Chart</vt:lpstr>
      <vt:lpstr>Data and Datum-Informed Decision-Making:  Understanding Essential Integrated Data Needs for Informing SAGE</vt:lpstr>
      <vt:lpstr>Slide 2</vt:lpstr>
      <vt:lpstr>Slide 3</vt:lpstr>
      <vt:lpstr>Precise Navigation, Water Level, Mapping, and Positioning Services</vt:lpstr>
      <vt:lpstr>Research, Tools, and Technical Services</vt:lpstr>
      <vt:lpstr>Management of Coastal and Marine Places</vt:lpstr>
      <vt:lpstr>Integrating NOAA Tools and Models for Informing Coastal Management Decisions</vt:lpstr>
      <vt:lpstr>Datums</vt:lpstr>
      <vt:lpstr>CORS/SETs/Tide Stations /Benchmarks</vt:lpstr>
      <vt:lpstr>Slide 10</vt:lpstr>
      <vt:lpstr>Impacts of Coastal Development on Marine Ecosystem and Human Health</vt:lpstr>
      <vt:lpstr>Mobile Bay Project</vt:lpstr>
      <vt:lpstr>Slide 13</vt:lpstr>
    </vt:vector>
  </TitlesOfParts>
  <Company>NOS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and Datum-Informed Decision-Making:  Understanding Essential Integrated Data Needs for Informing SAGE</dc:title>
  <dc:creator>Galen.Scott</dc:creator>
  <cp:lastModifiedBy>Brett.Howe</cp:lastModifiedBy>
  <cp:revision>22</cp:revision>
  <dcterms:created xsi:type="dcterms:W3CDTF">2011-06-22T21:25:38Z</dcterms:created>
  <dcterms:modified xsi:type="dcterms:W3CDTF">2011-07-07T14:04:11Z</dcterms:modified>
</cp:coreProperties>
</file>