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48" r:id="rId2"/>
  </p:sldMasterIdLst>
  <p:notesMasterIdLst>
    <p:notesMasterId r:id="rId20"/>
  </p:notesMasterIdLst>
  <p:sldIdLst>
    <p:sldId id="256" r:id="rId3"/>
    <p:sldId id="258" r:id="rId4"/>
    <p:sldId id="259" r:id="rId5"/>
    <p:sldId id="260" r:id="rId6"/>
    <p:sldId id="273" r:id="rId7"/>
    <p:sldId id="262" r:id="rId8"/>
    <p:sldId id="265" r:id="rId9"/>
    <p:sldId id="264" r:id="rId10"/>
    <p:sldId id="263" r:id="rId11"/>
    <p:sldId id="261" r:id="rId12"/>
    <p:sldId id="257" r:id="rId13"/>
    <p:sldId id="272" r:id="rId14"/>
    <p:sldId id="271" r:id="rId15"/>
    <p:sldId id="270" r:id="rId16"/>
    <p:sldId id="269" r:id="rId17"/>
    <p:sldId id="268" r:id="rId18"/>
    <p:sldId id="267"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7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9D1A4B0-D059-4531-B1F4-BBF47D262BF4}" type="datetimeFigureOut">
              <a:rPr lang="en-US"/>
              <a:pPr>
                <a:defRPr/>
              </a:pPr>
              <a:t>9/20/2018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ADC0525-1E9A-4E75-B46C-F893A0145B79}" type="slidenum">
              <a:rPr lang="en-US"/>
              <a:pPr>
                <a:defRPr/>
              </a:pPr>
              <a:t>‹nr.›</a:t>
            </a:fld>
            <a:endParaRPr lang="en-US"/>
          </a:p>
        </p:txBody>
      </p:sp>
    </p:spTree>
    <p:extLst>
      <p:ext uri="{BB962C8B-B14F-4D97-AF65-F5344CB8AC3E}">
        <p14:creationId xmlns:p14="http://schemas.microsoft.com/office/powerpoint/2010/main" val="28015965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953E0E-E9E2-4375-9E58-CCC69DDBB31C}"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val="4138645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C797B8-8481-4D1B-80C0-C91E77BD1AE2}" type="slidenum">
              <a:rPr lang="en-US" altLang="en-US"/>
              <a:pPr>
                <a:spcBef>
                  <a:spcPct val="0"/>
                </a:spcBef>
              </a:pPr>
              <a:t>2</a:t>
            </a:fld>
            <a:endParaRPr lang="en-US" altLang="en-US"/>
          </a:p>
        </p:txBody>
      </p:sp>
    </p:spTree>
    <p:extLst>
      <p:ext uri="{BB962C8B-B14F-4D97-AF65-F5344CB8AC3E}">
        <p14:creationId xmlns:p14="http://schemas.microsoft.com/office/powerpoint/2010/main" val="2116267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Of 53 WLS, 14 are CORS. At all sites, BM are adjacent to WLS. CO-OPS levels between BM’s and WLS table. NGS GPS’ BM. Results in transfer of geometric coordinates to table and then to water surface.</a:t>
            </a:r>
          </a:p>
          <a:p>
            <a:endParaRPr lang="en-US" altLang="en-US" smtClean="0"/>
          </a:p>
          <a:p>
            <a:r>
              <a:rPr lang="en-US" altLang="en-US" smtClean="0"/>
              <a:t>Will be exchanging CO-OPS leveling on US side with Canada for their WLS. Canada has completed their GPS analysis on BM (US still processing). Will look at various averages (Summer, yearly). Look forward to models removing metorological impacts as well as any standing topography.</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A9DA10-C617-4578-9FB9-36CAC347F985}" type="slidenum">
              <a:rPr lang="en-US" altLang="en-US"/>
              <a:pPr>
                <a:spcBef>
                  <a:spcPct val="0"/>
                </a:spcBef>
              </a:pPr>
              <a:t>3</a:t>
            </a:fld>
            <a:endParaRPr lang="en-US" altLang="en-US"/>
          </a:p>
        </p:txBody>
      </p:sp>
    </p:spTree>
    <p:extLst>
      <p:ext uri="{BB962C8B-B14F-4D97-AF65-F5344CB8AC3E}">
        <p14:creationId xmlns:p14="http://schemas.microsoft.com/office/powerpoint/2010/main" val="4203151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Session 5: Paper S5-O6               1145, 19 Sep 2018</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lvl1pPr>
              <a:defRPr/>
            </a:lvl1pPr>
          </a:lstStyle>
          <a:p>
            <a:pPr>
              <a:defRPr/>
            </a:pPr>
            <a:fld id="{8F9E1933-727F-41BA-865B-376A9C36380B}" type="slidenum">
              <a:rPr lang="en-US"/>
              <a:pPr>
                <a:defRPr/>
              </a:pPr>
              <a:t>‹nr.›</a:t>
            </a:fld>
            <a:endParaRPr lang="en-US"/>
          </a:p>
        </p:txBody>
      </p:sp>
    </p:spTree>
    <p:extLst>
      <p:ext uri="{BB962C8B-B14F-4D97-AF65-F5344CB8AC3E}">
        <p14:creationId xmlns:p14="http://schemas.microsoft.com/office/powerpoint/2010/main" val="551966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Session 5: Paper S5-O6               1145, 19 Sep 2018</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lvl1pPr>
              <a:defRPr/>
            </a:lvl1pPr>
          </a:lstStyle>
          <a:p>
            <a:pPr>
              <a:defRPr/>
            </a:pPr>
            <a:fld id="{4E29C372-CCF9-4643-BF51-FBA97B6144CB}" type="slidenum">
              <a:rPr lang="en-US"/>
              <a:pPr>
                <a:defRPr/>
              </a:pPr>
              <a:t>‹nr.›</a:t>
            </a:fld>
            <a:endParaRPr lang="en-US"/>
          </a:p>
        </p:txBody>
      </p:sp>
    </p:spTree>
    <p:extLst>
      <p:ext uri="{BB962C8B-B14F-4D97-AF65-F5344CB8AC3E}">
        <p14:creationId xmlns:p14="http://schemas.microsoft.com/office/powerpoint/2010/main" val="1455808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Session 5: Paper S5-O6               1145, 19 Sep 2018</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lvl1pPr>
              <a:defRPr/>
            </a:lvl1pPr>
          </a:lstStyle>
          <a:p>
            <a:pPr>
              <a:defRPr/>
            </a:pPr>
            <a:fld id="{B4EAC953-54ED-4B6A-8263-CA8A633860B8}" type="slidenum">
              <a:rPr lang="en-US"/>
              <a:pPr>
                <a:defRPr/>
              </a:pPr>
              <a:t>‹nr.›</a:t>
            </a:fld>
            <a:endParaRPr lang="en-US"/>
          </a:p>
        </p:txBody>
      </p:sp>
    </p:spTree>
    <p:extLst>
      <p:ext uri="{BB962C8B-B14F-4D97-AF65-F5344CB8AC3E}">
        <p14:creationId xmlns:p14="http://schemas.microsoft.com/office/powerpoint/2010/main" val="2843540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Session 5: Paper S5-O6               1145, 19 Sep 2018</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lvl1pPr>
              <a:defRPr/>
            </a:lvl1pPr>
          </a:lstStyle>
          <a:p>
            <a:pPr>
              <a:defRPr/>
            </a:pPr>
            <a:fld id="{236A621D-B3D1-422D-955B-1C2DBCF4FF1D}" type="slidenum">
              <a:rPr lang="en-US"/>
              <a:pPr>
                <a:defRPr/>
              </a:pPr>
              <a:t>‹nr.›</a:t>
            </a:fld>
            <a:endParaRPr lang="en-US"/>
          </a:p>
        </p:txBody>
      </p:sp>
    </p:spTree>
    <p:extLst>
      <p:ext uri="{BB962C8B-B14F-4D97-AF65-F5344CB8AC3E}">
        <p14:creationId xmlns:p14="http://schemas.microsoft.com/office/powerpoint/2010/main" val="139800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Session 5: Paper S5-O6               1145, 19 Sep 2018</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lvl1pPr>
              <a:defRPr/>
            </a:lvl1pPr>
          </a:lstStyle>
          <a:p>
            <a:pPr>
              <a:defRPr/>
            </a:pPr>
            <a:fld id="{819A6FB8-545A-4751-9156-76485D11BA7D}" type="slidenum">
              <a:rPr lang="en-US"/>
              <a:pPr>
                <a:defRPr/>
              </a:pPr>
              <a:t>‹nr.›</a:t>
            </a:fld>
            <a:endParaRPr lang="en-US"/>
          </a:p>
        </p:txBody>
      </p:sp>
    </p:spTree>
    <p:extLst>
      <p:ext uri="{BB962C8B-B14F-4D97-AF65-F5344CB8AC3E}">
        <p14:creationId xmlns:p14="http://schemas.microsoft.com/office/powerpoint/2010/main" val="146585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Session 5: Paper S5-O6               1145, 19 Sep 2018</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Gravity Geoid and Height Systems 2                       17-21 Sep 2018         Copenhagen, Denmark </a:t>
            </a:r>
            <a:endParaRPr lang="en-US"/>
          </a:p>
        </p:txBody>
      </p:sp>
      <p:sp>
        <p:nvSpPr>
          <p:cNvPr id="7" name="Slide Number Placeholder 5"/>
          <p:cNvSpPr>
            <a:spLocks noGrp="1"/>
          </p:cNvSpPr>
          <p:nvPr>
            <p:ph type="sldNum" sz="quarter" idx="12"/>
          </p:nvPr>
        </p:nvSpPr>
        <p:spPr/>
        <p:txBody>
          <a:bodyPr/>
          <a:lstStyle>
            <a:lvl1pPr>
              <a:defRPr/>
            </a:lvl1pPr>
          </a:lstStyle>
          <a:p>
            <a:pPr>
              <a:defRPr/>
            </a:pPr>
            <a:fld id="{468D7ED1-32F4-4695-864F-3D6AF1CD9F1D}" type="slidenum">
              <a:rPr lang="en-US"/>
              <a:pPr>
                <a:defRPr/>
              </a:pPr>
              <a:t>‹nr.›</a:t>
            </a:fld>
            <a:endParaRPr lang="en-US"/>
          </a:p>
        </p:txBody>
      </p:sp>
    </p:spTree>
    <p:extLst>
      <p:ext uri="{BB962C8B-B14F-4D97-AF65-F5344CB8AC3E}">
        <p14:creationId xmlns:p14="http://schemas.microsoft.com/office/powerpoint/2010/main" val="3430201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Session 5: Paper S5-O6               1145, 19 Sep 2018</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Gravity Geoid and Height Systems 2                       17-21 Sep 2018         Copenhagen, Denmark </a:t>
            </a:r>
            <a:endParaRPr lang="en-US"/>
          </a:p>
        </p:txBody>
      </p:sp>
      <p:sp>
        <p:nvSpPr>
          <p:cNvPr id="9" name="Slide Number Placeholder 5"/>
          <p:cNvSpPr>
            <a:spLocks noGrp="1"/>
          </p:cNvSpPr>
          <p:nvPr>
            <p:ph type="sldNum" sz="quarter" idx="12"/>
          </p:nvPr>
        </p:nvSpPr>
        <p:spPr/>
        <p:txBody>
          <a:bodyPr/>
          <a:lstStyle>
            <a:lvl1pPr>
              <a:defRPr/>
            </a:lvl1pPr>
          </a:lstStyle>
          <a:p>
            <a:pPr>
              <a:defRPr/>
            </a:pPr>
            <a:fld id="{A88FCFE3-3DE0-4D9C-9184-3998040DA540}" type="slidenum">
              <a:rPr lang="en-US"/>
              <a:pPr>
                <a:defRPr/>
              </a:pPr>
              <a:t>‹nr.›</a:t>
            </a:fld>
            <a:endParaRPr lang="en-US"/>
          </a:p>
        </p:txBody>
      </p:sp>
    </p:spTree>
    <p:extLst>
      <p:ext uri="{BB962C8B-B14F-4D97-AF65-F5344CB8AC3E}">
        <p14:creationId xmlns:p14="http://schemas.microsoft.com/office/powerpoint/2010/main" val="99518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Session 5: Paper S5-O6               1145, 19 Sep 2018</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Gravity Geoid and Height Systems 2                       17-21 Sep 2018         Copenhagen, Denmark </a:t>
            </a:r>
            <a:endParaRPr lang="en-US"/>
          </a:p>
        </p:txBody>
      </p:sp>
      <p:sp>
        <p:nvSpPr>
          <p:cNvPr id="5" name="Slide Number Placeholder 5"/>
          <p:cNvSpPr>
            <a:spLocks noGrp="1"/>
          </p:cNvSpPr>
          <p:nvPr>
            <p:ph type="sldNum" sz="quarter" idx="12"/>
          </p:nvPr>
        </p:nvSpPr>
        <p:spPr/>
        <p:txBody>
          <a:bodyPr/>
          <a:lstStyle>
            <a:lvl1pPr>
              <a:defRPr/>
            </a:lvl1pPr>
          </a:lstStyle>
          <a:p>
            <a:pPr>
              <a:defRPr/>
            </a:pPr>
            <a:fld id="{15F27518-E41A-445E-8A23-8E4626402EC8}" type="slidenum">
              <a:rPr lang="en-US"/>
              <a:pPr>
                <a:defRPr/>
              </a:pPr>
              <a:t>‹nr.›</a:t>
            </a:fld>
            <a:endParaRPr lang="en-US"/>
          </a:p>
        </p:txBody>
      </p:sp>
    </p:spTree>
    <p:extLst>
      <p:ext uri="{BB962C8B-B14F-4D97-AF65-F5344CB8AC3E}">
        <p14:creationId xmlns:p14="http://schemas.microsoft.com/office/powerpoint/2010/main" val="764681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Session 5: Paper S5-O6               1145, 19 Sep 2018</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Gravity Geoid and Height Systems 2                       17-21 Sep 2018         Copenhagen, Denmark </a:t>
            </a:r>
            <a:endParaRPr lang="en-US"/>
          </a:p>
        </p:txBody>
      </p:sp>
      <p:sp>
        <p:nvSpPr>
          <p:cNvPr id="4" name="Slide Number Placeholder 5"/>
          <p:cNvSpPr>
            <a:spLocks noGrp="1"/>
          </p:cNvSpPr>
          <p:nvPr>
            <p:ph type="sldNum" sz="quarter" idx="12"/>
          </p:nvPr>
        </p:nvSpPr>
        <p:spPr/>
        <p:txBody>
          <a:bodyPr/>
          <a:lstStyle>
            <a:lvl1pPr>
              <a:defRPr/>
            </a:lvl1pPr>
          </a:lstStyle>
          <a:p>
            <a:pPr>
              <a:defRPr/>
            </a:pPr>
            <a:fld id="{DD1F997D-4528-4AE6-A38E-B087B1510FA6}" type="slidenum">
              <a:rPr lang="en-US"/>
              <a:pPr>
                <a:defRPr/>
              </a:pPr>
              <a:t>‹nr.›</a:t>
            </a:fld>
            <a:endParaRPr lang="en-US"/>
          </a:p>
        </p:txBody>
      </p:sp>
    </p:spTree>
    <p:extLst>
      <p:ext uri="{BB962C8B-B14F-4D97-AF65-F5344CB8AC3E}">
        <p14:creationId xmlns:p14="http://schemas.microsoft.com/office/powerpoint/2010/main" val="261897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Session 5: Paper S5-O6               1145, 19 Sep 2018</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Gravity Geoid and Height Systems 2                       17-21 Sep 2018         Copenhagen, Denmark </a:t>
            </a:r>
            <a:endParaRPr lang="en-US"/>
          </a:p>
        </p:txBody>
      </p:sp>
      <p:sp>
        <p:nvSpPr>
          <p:cNvPr id="7" name="Slide Number Placeholder 5"/>
          <p:cNvSpPr>
            <a:spLocks noGrp="1"/>
          </p:cNvSpPr>
          <p:nvPr>
            <p:ph type="sldNum" sz="quarter" idx="12"/>
          </p:nvPr>
        </p:nvSpPr>
        <p:spPr/>
        <p:txBody>
          <a:bodyPr/>
          <a:lstStyle>
            <a:lvl1pPr>
              <a:defRPr/>
            </a:lvl1pPr>
          </a:lstStyle>
          <a:p>
            <a:pPr>
              <a:defRPr/>
            </a:pPr>
            <a:fld id="{217D6F02-B1F6-446A-8B71-1E9EDCD8CC8E}" type="slidenum">
              <a:rPr lang="en-US"/>
              <a:pPr>
                <a:defRPr/>
              </a:pPr>
              <a:t>‹nr.›</a:t>
            </a:fld>
            <a:endParaRPr lang="en-US"/>
          </a:p>
        </p:txBody>
      </p:sp>
    </p:spTree>
    <p:extLst>
      <p:ext uri="{BB962C8B-B14F-4D97-AF65-F5344CB8AC3E}">
        <p14:creationId xmlns:p14="http://schemas.microsoft.com/office/powerpoint/2010/main" val="1716203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Session 5: Paper S5-O6               1145, 19 Sep 2018</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Gravity Geoid and Height Systems 2                       17-21 Sep 2018         Copenhagen, Denmark </a:t>
            </a:r>
            <a:endParaRPr lang="en-US"/>
          </a:p>
        </p:txBody>
      </p:sp>
      <p:sp>
        <p:nvSpPr>
          <p:cNvPr id="7" name="Slide Number Placeholder 5"/>
          <p:cNvSpPr>
            <a:spLocks noGrp="1"/>
          </p:cNvSpPr>
          <p:nvPr>
            <p:ph type="sldNum" sz="quarter" idx="12"/>
          </p:nvPr>
        </p:nvSpPr>
        <p:spPr/>
        <p:txBody>
          <a:bodyPr/>
          <a:lstStyle>
            <a:lvl1pPr>
              <a:defRPr/>
            </a:lvl1pPr>
          </a:lstStyle>
          <a:p>
            <a:pPr>
              <a:defRPr/>
            </a:pPr>
            <a:fld id="{B83272E1-1169-4B87-B618-068E45B764FD}" type="slidenum">
              <a:rPr lang="en-US"/>
              <a:pPr>
                <a:defRPr/>
              </a:pPr>
              <a:t>‹nr.›</a:t>
            </a:fld>
            <a:endParaRPr lang="en-US"/>
          </a:p>
        </p:txBody>
      </p:sp>
    </p:spTree>
    <p:extLst>
      <p:ext uri="{BB962C8B-B14F-4D97-AF65-F5344CB8AC3E}">
        <p14:creationId xmlns:p14="http://schemas.microsoft.com/office/powerpoint/2010/main" val="303340884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smtClean="0"/>
              <a:t>Session 5: Paper S5-O6               1145, 19 Sep 2018</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1D5CDFA-A458-450F-893B-6DE860C4656E}" type="slidenum">
              <a:rPr lang="en-US"/>
              <a:pPr>
                <a:defRPr/>
              </a:pPr>
              <a:t>‹nr.›</a:t>
            </a:fld>
            <a:endParaRPr lang="en-US"/>
          </a:p>
        </p:txBody>
      </p:sp>
    </p:spTree>
  </p:cSld>
  <p:clrMap bg1="lt1" tx1="dk1" bg2="lt2" tx2="dk2" accent1="accent1" accent2="accent2" accent3="accent3" accent4="accent4" accent5="accent5" accent6="accent6" hlink="hlink" folHlink="folHlink"/>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smtClean="0"/>
              <a:t>Session 5: Paper S5-O6               1145, 19 Sep 2018</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F8251FB-A298-4BF4-9AFA-C493FE6E7336}"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beta.ngs.noaa.gov/GEOID/xGEOID17/"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Header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p:cNvSpPr>
            <a:spLocks noGrp="1"/>
          </p:cNvSpPr>
          <p:nvPr>
            <p:ph type="ctrTitle"/>
          </p:nvPr>
        </p:nvSpPr>
        <p:spPr>
          <a:xfrm>
            <a:off x="0" y="2130425"/>
            <a:ext cx="9144000" cy="1470025"/>
          </a:xfrm>
        </p:spPr>
        <p:txBody>
          <a:bodyPr/>
          <a:lstStyle/>
          <a:p>
            <a:r>
              <a:rPr lang="en-US" b="1" dirty="0" smtClean="0"/>
              <a:t>S5-O6</a:t>
            </a:r>
            <a:r>
              <a:rPr lang="en-US" dirty="0" smtClean="0"/>
              <a:t>: </a:t>
            </a:r>
            <a:r>
              <a:rPr lang="en-US" b="1" dirty="0" smtClean="0"/>
              <a:t>An </a:t>
            </a:r>
            <a:r>
              <a:rPr lang="en-US" b="1" dirty="0"/>
              <a:t>Update to Dynamic Heights Estimation on the Great </a:t>
            </a:r>
            <a:r>
              <a:rPr lang="en-US" b="1" dirty="0" smtClean="0"/>
              <a:t>Lakes</a:t>
            </a:r>
            <a:endParaRPr lang="en-US" dirty="0"/>
          </a:p>
        </p:txBody>
      </p:sp>
      <p:sp>
        <p:nvSpPr>
          <p:cNvPr id="3" name="Subtitle 2"/>
          <p:cNvSpPr>
            <a:spLocks noGrp="1"/>
          </p:cNvSpPr>
          <p:nvPr>
            <p:ph type="subTitle" idx="1"/>
          </p:nvPr>
        </p:nvSpPr>
        <p:spPr/>
        <p:txBody>
          <a:bodyPr rtlCol="0">
            <a:normAutofit fontScale="55000" lnSpcReduction="20000"/>
          </a:bodyPr>
          <a:lstStyle/>
          <a:p>
            <a:pPr eaLnBrk="1" fontAlgn="auto" hangingPunct="1">
              <a:spcAft>
                <a:spcPts val="0"/>
              </a:spcAft>
              <a:defRPr/>
            </a:pPr>
            <a:r>
              <a:rPr lang="en-US" sz="4000" dirty="0">
                <a:latin typeface="Times New Roman" pitchFamily="18" charset="0"/>
                <a:cs typeface="Times New Roman" pitchFamily="18" charset="0"/>
              </a:rPr>
              <a:t>Daniel R. </a:t>
            </a:r>
            <a:r>
              <a:rPr lang="en-US" sz="4000" dirty="0" smtClean="0">
                <a:latin typeface="Times New Roman" pitchFamily="18" charset="0"/>
                <a:cs typeface="Times New Roman" pitchFamily="18" charset="0"/>
              </a:rPr>
              <a:t>Roman</a:t>
            </a:r>
            <a:endParaRPr lang="en-US" sz="4000" dirty="0">
              <a:latin typeface="Times New Roman" pitchFamily="18" charset="0"/>
              <a:cs typeface="Times New Roman" pitchFamily="18" charset="0"/>
            </a:endParaRPr>
          </a:p>
          <a:p>
            <a:pPr eaLnBrk="1" fontAlgn="auto" hangingPunct="1">
              <a:spcAft>
                <a:spcPts val="0"/>
              </a:spcAft>
              <a:defRPr/>
            </a:pPr>
            <a:endParaRPr lang="en-US" dirty="0">
              <a:latin typeface="Times New Roman" pitchFamily="18" charset="0"/>
              <a:cs typeface="Times New Roman" pitchFamily="18" charset="0"/>
            </a:endParaRPr>
          </a:p>
          <a:p>
            <a:r>
              <a:rPr lang="en-US" b="1" dirty="0"/>
              <a:t>International </a:t>
            </a:r>
            <a:r>
              <a:rPr lang="en-US" b="1" dirty="0" smtClean="0"/>
              <a:t>Symposium: </a:t>
            </a:r>
            <a:r>
              <a:rPr lang="en-US" b="1" dirty="0"/>
              <a:t>Gravity, Geoid and Height Systems 2</a:t>
            </a:r>
            <a:endParaRPr lang="en-US" dirty="0"/>
          </a:p>
          <a:p>
            <a:endParaRPr lang="en-US" b="1" dirty="0" smtClean="0"/>
          </a:p>
          <a:p>
            <a:r>
              <a:rPr lang="en-US" b="1" dirty="0" smtClean="0"/>
              <a:t>Session </a:t>
            </a:r>
            <a:r>
              <a:rPr lang="en-US" b="1" dirty="0"/>
              <a:t>5: Height systems and vertical datum unification </a:t>
            </a:r>
            <a:r>
              <a:rPr lang="en-US" dirty="0"/>
              <a:t>	</a:t>
            </a:r>
            <a:endParaRPr lang="en-US" dirty="0" smtClean="0"/>
          </a:p>
          <a:p>
            <a:endParaRPr lang="en-US" dirty="0"/>
          </a:p>
          <a:p>
            <a:endParaRPr lang="en-US" dirty="0"/>
          </a:p>
          <a:p>
            <a:pPr eaLnBrk="1" fontAlgn="auto" hangingPunct="1">
              <a:spcAft>
                <a:spcPts val="0"/>
              </a:spcAft>
              <a:buFont typeface="Arial" pitchFamily="34" charset="0"/>
              <a:buNone/>
              <a:defRPr/>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half" idx="1"/>
              </p:nvPr>
            </p:nvSpPr>
            <p:spPr>
              <a:xfrm>
                <a:off x="457200" y="1646237"/>
                <a:ext cx="4038600" cy="4525963"/>
              </a:xfrm>
            </p:spPr>
            <p:txBody>
              <a:bodyPr/>
              <a:lstStyle/>
              <a:p>
                <a:r>
                  <a:rPr lang="en-US" dirty="0" smtClean="0"/>
                  <a:t>Ideally, use 1’ reference model – degree 10,800</a:t>
                </a:r>
              </a:p>
              <a:p>
                <a:r>
                  <a:rPr lang="en-US" dirty="0" smtClean="0"/>
                  <a:t>Only 5’ models available</a:t>
                </a:r>
              </a:p>
              <a:p>
                <a:r>
                  <a:rPr lang="en-US" dirty="0" smtClean="0"/>
                  <a:t>To approximate:</a:t>
                </a:r>
              </a:p>
              <a:p>
                <a:pPr lvl="1"/>
                <a:r>
                  <a:rPr lang="en-US" dirty="0" smtClean="0"/>
                  <a:t>N</a:t>
                </a:r>
                <a:r>
                  <a:rPr lang="en-US" i="1" baseline="-25000" dirty="0" smtClean="0"/>
                  <a:t>P</a:t>
                </a:r>
                <a:r>
                  <a:rPr lang="en-US" dirty="0" smtClean="0"/>
                  <a:t> </a:t>
                </a:r>
                <a:r>
                  <a:rPr lang="en-US" dirty="0"/>
                  <a:t>from final geoid (1’)</a:t>
                </a:r>
              </a:p>
              <a:p>
                <a:pPr lvl="1"/>
                <a:r>
                  <a:rPr lang="en-US" dirty="0" smtClean="0"/>
                  <a:t>N</a:t>
                </a:r>
                <a:r>
                  <a:rPr lang="en-US" i="1" baseline="-25000" dirty="0"/>
                  <a:t>P</a:t>
                </a:r>
                <a:r>
                  <a:rPr lang="en-US" dirty="0" smtClean="0"/>
                  <a:t> from ref. model (5’)</a:t>
                </a:r>
              </a:p>
              <a:p>
                <a:pPr lvl="1"/>
                <a:r>
                  <a:rPr lang="en-US" dirty="0" smtClean="0"/>
                  <a:t>W</a:t>
                </a:r>
                <a:r>
                  <a:rPr lang="en-US" i="1" baseline="-25000" dirty="0" smtClean="0"/>
                  <a:t>P </a:t>
                </a:r>
                <a:r>
                  <a:rPr lang="en-US" i="1" dirty="0" smtClean="0"/>
                  <a:t> </a:t>
                </a:r>
                <a:r>
                  <a:rPr lang="en-US" dirty="0" smtClean="0"/>
                  <a:t>from ref. model (5’)</a:t>
                </a:r>
              </a:p>
              <a:p>
                <a:pPr lvl="1"/>
                <a14:m>
                  <m:oMath xmlns:m="http://schemas.openxmlformats.org/officeDocument/2006/math">
                    <m:acc>
                      <m:accPr>
                        <m:chr m:val="̅"/>
                        <m:ctrlPr>
                          <a:rPr lang="en-US" i="1" dirty="0" smtClean="0">
                            <a:latin typeface="Cambria Math"/>
                          </a:rPr>
                        </m:ctrlPr>
                      </m:accPr>
                      <m:e>
                        <m:r>
                          <a:rPr lang="en-US" b="0" i="1" dirty="0" smtClean="0">
                            <a:latin typeface="Cambria Math" panose="02040503050406030204" pitchFamily="18" charset="0"/>
                          </a:rPr>
                          <m:t>𝑔</m:t>
                        </m:r>
                      </m:e>
                    </m:acc>
                  </m:oMath>
                </a14:m>
                <a:r>
                  <a:rPr lang="en-US" i="1" baseline="-25000" dirty="0" smtClean="0"/>
                  <a:t>P</a:t>
                </a:r>
                <a:r>
                  <a:rPr lang="en-US" i="1" dirty="0" smtClean="0"/>
                  <a:t> </a:t>
                </a:r>
                <a:r>
                  <a:rPr lang="en-US" dirty="0" smtClean="0"/>
                  <a:t>from ref. model (5’)</a:t>
                </a:r>
                <a:endParaRPr lang="en-US" dirty="0"/>
              </a:p>
              <a:p>
                <a:r>
                  <a:rPr lang="en-US" sz="2400" dirty="0"/>
                  <a:t>F</a:t>
                </a:r>
                <a:r>
                  <a:rPr lang="en-US" sz="2400" dirty="0" smtClean="0"/>
                  <a:t>irst is from xGEOID17B</a:t>
                </a:r>
              </a:p>
              <a:p>
                <a:r>
                  <a:rPr lang="en-US" sz="2400" dirty="0" smtClean="0"/>
                  <a:t>Rest from xGEODI17B_Ref</a:t>
                </a:r>
              </a:p>
            </p:txBody>
          </p:sp>
        </mc:Choice>
        <mc:Fallback xmlns="">
          <p:sp>
            <p:nvSpPr>
              <p:cNvPr id="4" name="Content Placeholder 3"/>
              <p:cNvSpPr>
                <a:spLocks noGrp="1" noRot="1" noChangeAspect="1" noMove="1" noResize="1" noEditPoints="1" noAdjustHandles="1" noChangeArrowheads="1" noChangeShapeType="1" noTextEdit="1"/>
              </p:cNvSpPr>
              <p:nvPr>
                <p:ph sz="half" idx="1"/>
              </p:nvPr>
            </p:nvSpPr>
            <p:spPr>
              <a:xfrm>
                <a:off x="457200" y="1646237"/>
                <a:ext cx="4038600" cy="4525963"/>
              </a:xfrm>
              <a:blipFill>
                <a:blip r:embed="rId2"/>
                <a:stretch>
                  <a:fillRect l="-2715" t="-1211" r="-2262" b="-47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4"/>
              <p:cNvSpPr>
                <a:spLocks noGrp="1"/>
              </p:cNvSpPr>
              <p:nvPr>
                <p:ph sz="half" idx="2"/>
              </p:nvPr>
            </p:nvSpPr>
            <p:spPr>
              <a:xfrm>
                <a:off x="4648200" y="1600200"/>
                <a:ext cx="4191000" cy="4525963"/>
              </a:xfrm>
            </p:spPr>
            <p:txBody>
              <a:bodyPr/>
              <a:lstStyle/>
              <a:p>
                <a:pPr marL="0" indent="0">
                  <a:buNone/>
                </a:pPr>
                <a:r>
                  <a:rPr lang="en-US" dirty="0" smtClean="0"/>
                  <a:t>Use residual geoid to approximate residual geopotential value:</a:t>
                </a:r>
              </a:p>
              <a:p>
                <a:pPr marL="0" indent="0">
                  <a:buNone/>
                </a:pPr>
                <a14:m>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𝐶</m:t>
                        </m:r>
                      </m:e>
                      <m:sub>
                        <m:r>
                          <a:rPr lang="en-US" b="0" i="1" smtClean="0">
                            <a:latin typeface="Cambria Math" panose="02040503050406030204" pitchFamily="18" charset="0"/>
                          </a:rPr>
                          <m:t>𝑃</m:t>
                        </m:r>
                      </m:sub>
                      <m:sup>
                        <m:r>
                          <a:rPr lang="en-US" b="0" i="1" smtClean="0">
                            <a:latin typeface="Cambria Math" panose="02040503050406030204" pitchFamily="18" charset="0"/>
                          </a:rPr>
                          <m:t>5′</m:t>
                        </m:r>
                      </m:sup>
                    </m:sSubSup>
                  </m:oMath>
                </a14:m>
                <a:r>
                  <a:rPr lang="en-US" dirty="0" smtClean="0"/>
                  <a:t> = </a:t>
                </a:r>
                <a14:m>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𝑊</m:t>
                        </m:r>
                      </m:e>
                      <m:sub>
                        <m:r>
                          <a:rPr lang="en-US" b="0" i="1" smtClean="0">
                            <a:latin typeface="Cambria Math" panose="02040503050406030204" pitchFamily="18" charset="0"/>
                          </a:rPr>
                          <m:t>𝑃</m:t>
                        </m:r>
                      </m:sub>
                      <m:sup>
                        <m:r>
                          <a:rPr lang="en-US" b="0" i="1" smtClean="0">
                            <a:latin typeface="Cambria Math" panose="02040503050406030204" pitchFamily="18" charset="0"/>
                          </a:rPr>
                          <m:t>5′</m:t>
                        </m:r>
                      </m:sup>
                    </m:sSubSup>
                  </m:oMath>
                </a14:m>
                <a:r>
                  <a:rPr lang="en-US" dirty="0" smtClean="0"/>
                  <a:t> – W</a:t>
                </a:r>
                <a:r>
                  <a:rPr lang="en-US" baseline="-25000" dirty="0" smtClean="0"/>
                  <a:t>0</a:t>
                </a:r>
              </a:p>
              <a:p>
                <a:pPr marL="0" indent="0">
                  <a:buNone/>
                </a:pPr>
                <a14:m>
                  <m:oMath xmlns:m="http://schemas.openxmlformats.org/officeDocument/2006/math">
                    <m:sSubSup>
                      <m:sSubSupPr>
                        <m:ctrlPr>
                          <a:rPr lang="en-US" i="1" smtClean="0">
                            <a:latin typeface="Cambria Math"/>
                          </a:rPr>
                        </m:ctrlPr>
                      </m:sSubSupPr>
                      <m:e>
                        <m:r>
                          <a:rPr lang="en-US" i="1" smtClean="0">
                            <a:latin typeface="Cambria Math" panose="02040503050406030204" pitchFamily="18" charset="0"/>
                          </a:rPr>
                          <m:t>∆</m:t>
                        </m:r>
                        <m:r>
                          <a:rPr lang="en-US" b="0" i="1" smtClean="0">
                            <a:latin typeface="Cambria Math" panose="02040503050406030204" pitchFamily="18" charset="0"/>
                          </a:rPr>
                          <m:t>𝑁</m:t>
                        </m:r>
                      </m:e>
                      <m:sub>
                        <m:r>
                          <a:rPr lang="en-US" b="0" i="1" smtClean="0">
                            <a:latin typeface="Cambria Math" panose="02040503050406030204" pitchFamily="18" charset="0"/>
                          </a:rPr>
                          <m:t>𝑃</m:t>
                        </m:r>
                      </m:sub>
                      <m:sup>
                        <m:sSup>
                          <m:sSupPr>
                            <m:ctrlPr>
                              <a:rPr lang="en-US" b="0" i="1" smtClean="0">
                                <a:latin typeface="Cambria Math"/>
                              </a:rPr>
                            </m:ctrlPr>
                          </m:sSupPr>
                          <m:e>
                            <m:r>
                              <a:rPr lang="en-US" b="0" i="1" smtClean="0">
                                <a:latin typeface="Cambria Math" panose="02040503050406030204" pitchFamily="18" charset="0"/>
                              </a:rPr>
                              <m:t>1</m:t>
                            </m:r>
                          </m:e>
                          <m:sup>
                            <m:r>
                              <a:rPr lang="en-US" b="0" i="1" smtClean="0">
                                <a:latin typeface="Cambria Math" panose="02040503050406030204" pitchFamily="18" charset="0"/>
                              </a:rPr>
                              <m:t>′</m:t>
                            </m:r>
                          </m:sup>
                        </m:sSup>
                        <m:r>
                          <a:rPr lang="en-US" b="0" i="1" smtClean="0">
                            <a:latin typeface="Cambria Math" panose="02040503050406030204" pitchFamily="18" charset="0"/>
                          </a:rPr>
                          <m:t>−5′</m:t>
                        </m:r>
                      </m:sup>
                    </m:sSubSup>
                  </m:oMath>
                </a14:m>
                <a:r>
                  <a:rPr lang="en-US" dirty="0" smtClean="0"/>
                  <a:t> = </a:t>
                </a:r>
                <a14:m>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𝑃</m:t>
                        </m:r>
                      </m:sub>
                      <m:sup>
                        <m:r>
                          <a:rPr lang="en-US" b="0" i="1" smtClean="0">
                            <a:latin typeface="Cambria Math" panose="02040503050406030204" pitchFamily="18" charset="0"/>
                          </a:rPr>
                          <m:t>1′</m:t>
                        </m:r>
                      </m:sup>
                    </m:sSubSup>
                  </m:oMath>
                </a14:m>
                <a:r>
                  <a:rPr lang="en-US" dirty="0" smtClean="0"/>
                  <a:t>- </a:t>
                </a:r>
                <a14:m>
                  <m:oMath xmlns:m="http://schemas.openxmlformats.org/officeDocument/2006/math">
                    <m:sSubSup>
                      <m:sSubSupPr>
                        <m:ctrlPr>
                          <a:rPr lang="en-US" i="1">
                            <a:latin typeface="Cambria Math"/>
                          </a:rPr>
                        </m:ctrlPr>
                      </m:sSubSupPr>
                      <m:e>
                        <m:r>
                          <a:rPr lang="en-US" i="1">
                            <a:latin typeface="Cambria Math" panose="02040503050406030204" pitchFamily="18" charset="0"/>
                          </a:rPr>
                          <m:t>𝑁</m:t>
                        </m:r>
                      </m:e>
                      <m:sub>
                        <m:r>
                          <a:rPr lang="en-US" b="0" i="1" smtClean="0">
                            <a:latin typeface="Cambria Math" panose="02040503050406030204" pitchFamily="18" charset="0"/>
                          </a:rPr>
                          <m:t>𝑃</m:t>
                        </m:r>
                      </m:sub>
                      <m:sup>
                        <m:r>
                          <a:rPr lang="en-US" b="0" i="1" smtClean="0">
                            <a:latin typeface="Cambria Math" panose="02040503050406030204" pitchFamily="18" charset="0"/>
                          </a:rPr>
                          <m:t>5</m:t>
                        </m:r>
                        <m:r>
                          <a:rPr lang="en-US" i="1">
                            <a:latin typeface="Cambria Math" panose="02040503050406030204" pitchFamily="18" charset="0"/>
                          </a:rPr>
                          <m:t>′</m:t>
                        </m:r>
                      </m:sup>
                    </m:sSubSup>
                  </m:oMath>
                </a14:m>
                <a:endParaRPr lang="en-US" dirty="0" smtClean="0"/>
              </a:p>
              <a:p>
                <a:pPr marL="0" indent="0">
                  <a:buNone/>
                </a:pPr>
                <a14:m>
                  <m:oMath xmlns:m="http://schemas.openxmlformats.org/officeDocument/2006/math">
                    <m:sSubSup>
                      <m:sSubSupPr>
                        <m:ctrlPr>
                          <a:rPr lang="en-US" i="1" smtClean="0">
                            <a:latin typeface="Cambria Math"/>
                          </a:rPr>
                        </m:ctrlPr>
                      </m:sSubSupPr>
                      <m:e>
                        <m:r>
                          <a:rPr lang="en-US" i="1" smtClean="0">
                            <a:latin typeface="Cambria Math" panose="02040503050406030204" pitchFamily="18" charset="0"/>
                          </a:rPr>
                          <m:t>∆</m:t>
                        </m:r>
                        <m:r>
                          <a:rPr lang="en-US" b="0" i="1" smtClean="0">
                            <a:latin typeface="Cambria Math" panose="02040503050406030204" pitchFamily="18" charset="0"/>
                          </a:rPr>
                          <m:t>𝐶</m:t>
                        </m:r>
                      </m:e>
                      <m:sub>
                        <m:r>
                          <a:rPr lang="en-US" b="0" i="1" smtClean="0">
                            <a:latin typeface="Cambria Math" panose="02040503050406030204" pitchFamily="18" charset="0"/>
                          </a:rPr>
                          <m:t>𝑃</m:t>
                        </m:r>
                      </m:sub>
                      <m:sup>
                        <m:sSup>
                          <m:sSupPr>
                            <m:ctrlPr>
                              <a:rPr lang="en-US" b="0" i="1" smtClean="0">
                                <a:latin typeface="Cambria Math"/>
                              </a:rPr>
                            </m:ctrlPr>
                          </m:sSupPr>
                          <m:e>
                            <m:r>
                              <a:rPr lang="en-US" b="0" i="1" smtClean="0">
                                <a:latin typeface="Cambria Math" panose="02040503050406030204" pitchFamily="18" charset="0"/>
                              </a:rPr>
                              <m:t>1</m:t>
                            </m:r>
                          </m:e>
                          <m:sup>
                            <m:r>
                              <a:rPr lang="en-US" b="0" i="1" smtClean="0">
                                <a:latin typeface="Cambria Math" panose="02040503050406030204" pitchFamily="18" charset="0"/>
                              </a:rPr>
                              <m:t>′</m:t>
                            </m:r>
                          </m:sup>
                        </m:sSup>
                        <m:r>
                          <a:rPr lang="en-US" b="0" i="1" smtClean="0">
                            <a:latin typeface="Cambria Math" panose="02040503050406030204" pitchFamily="18" charset="0"/>
                          </a:rPr>
                          <m:t>−5′</m:t>
                        </m:r>
                      </m:sup>
                    </m:sSubSup>
                    <m:r>
                      <a:rPr lang="en-US" i="1" smtClean="0">
                        <a:latin typeface="Cambria Math" panose="02040503050406030204" pitchFamily="18" charset="0"/>
                      </a:rPr>
                      <m:t>≈</m:t>
                    </m:r>
                  </m:oMath>
                </a14:m>
                <a:r>
                  <a:rPr lang="en-US" dirty="0" smtClean="0"/>
                  <a:t> </a:t>
                </a:r>
                <a14:m>
                  <m:oMath xmlns:m="http://schemas.openxmlformats.org/officeDocument/2006/math">
                    <m:sSubSup>
                      <m:sSubSupPr>
                        <m:ctrlPr>
                          <a:rPr lang="en-US" i="1">
                            <a:latin typeface="Cambria Math"/>
                          </a:rPr>
                        </m:ctrlPr>
                      </m:sSubSupPr>
                      <m:e>
                        <m:r>
                          <a:rPr lang="en-US" i="1">
                            <a:latin typeface="Cambria Math" panose="02040503050406030204" pitchFamily="18" charset="0"/>
                          </a:rPr>
                          <m:t>∆</m:t>
                        </m:r>
                        <m:r>
                          <a:rPr lang="en-US" i="1">
                            <a:latin typeface="Cambria Math" panose="02040503050406030204" pitchFamily="18" charset="0"/>
                          </a:rPr>
                          <m:t>𝑁</m:t>
                        </m:r>
                      </m:e>
                      <m:sub>
                        <m:r>
                          <a:rPr lang="en-US" b="0" i="1" smtClean="0">
                            <a:latin typeface="Cambria Math" panose="02040503050406030204" pitchFamily="18" charset="0"/>
                          </a:rPr>
                          <m:t>𝑃</m:t>
                        </m:r>
                      </m:sub>
                      <m:sup>
                        <m:sSup>
                          <m:sSupPr>
                            <m:ctrlPr>
                              <a:rPr lang="en-US" i="1">
                                <a:latin typeface="Cambria Math"/>
                              </a:rPr>
                            </m:ctrlPr>
                          </m:sSupPr>
                          <m:e>
                            <m:r>
                              <a:rPr lang="en-US" i="1">
                                <a:latin typeface="Cambria Math" panose="02040503050406030204" pitchFamily="18" charset="0"/>
                              </a:rPr>
                              <m:t>1</m:t>
                            </m:r>
                          </m:e>
                          <m:sup>
                            <m:r>
                              <a:rPr lang="en-US" i="1">
                                <a:latin typeface="Cambria Math" panose="02040503050406030204" pitchFamily="18" charset="0"/>
                              </a:rPr>
                              <m:t>′</m:t>
                            </m:r>
                          </m:sup>
                        </m:sSup>
                        <m:r>
                          <a:rPr lang="en-US" i="1">
                            <a:latin typeface="Cambria Math" panose="02040503050406030204" pitchFamily="18" charset="0"/>
                          </a:rPr>
                          <m:t>−5′</m:t>
                        </m:r>
                      </m:sup>
                    </m:sSubSup>
                  </m:oMath>
                </a14:m>
                <a:r>
                  <a:rPr lang="en-US" dirty="0" smtClean="0"/>
                  <a:t>*</a:t>
                </a:r>
                <a14:m>
                  <m:oMath xmlns:m="http://schemas.openxmlformats.org/officeDocument/2006/math">
                    <m:sSubSup>
                      <m:sSubSupPr>
                        <m:ctrlPr>
                          <a:rPr lang="en-US" i="1" dirty="0" smtClean="0">
                            <a:latin typeface="Cambria Math"/>
                          </a:rPr>
                        </m:ctrlPr>
                      </m:sSubSupPr>
                      <m:e>
                        <m:acc>
                          <m:accPr>
                            <m:chr m:val="̅"/>
                            <m:ctrlPr>
                              <a:rPr lang="en-US" i="1" dirty="0" smtClean="0">
                                <a:latin typeface="Cambria Math"/>
                              </a:rPr>
                            </m:ctrlPr>
                          </m:accPr>
                          <m:e>
                            <m:r>
                              <a:rPr lang="en-US" b="0" i="1" dirty="0" smtClean="0">
                                <a:latin typeface="Cambria Math" panose="02040503050406030204" pitchFamily="18" charset="0"/>
                              </a:rPr>
                              <m:t>𝑔</m:t>
                            </m:r>
                          </m:e>
                        </m:acc>
                      </m:e>
                      <m:sub>
                        <m:r>
                          <a:rPr lang="en-US" b="0" i="1" dirty="0" smtClean="0">
                            <a:latin typeface="Cambria Math" panose="02040503050406030204" pitchFamily="18" charset="0"/>
                          </a:rPr>
                          <m:t>𝑃</m:t>
                        </m:r>
                      </m:sub>
                      <m:sup>
                        <m:r>
                          <a:rPr lang="en-US" b="0" i="1" dirty="0" smtClean="0">
                            <a:latin typeface="Cambria Math" panose="02040503050406030204" pitchFamily="18" charset="0"/>
                          </a:rPr>
                          <m:t>5′</m:t>
                        </m:r>
                      </m:sup>
                    </m:sSubSup>
                  </m:oMath>
                </a14:m>
                <a:endParaRPr lang="en-US" dirty="0" smtClean="0"/>
              </a:p>
              <a:p>
                <a:pPr marL="0" indent="0">
                  <a:buNone/>
                </a:pPr>
                <a14:m>
                  <m:oMath xmlns:m="http://schemas.openxmlformats.org/officeDocument/2006/math">
                    <m:sSubSup>
                      <m:sSubSupPr>
                        <m:ctrlPr>
                          <a:rPr lang="en-US" b="0" i="1" smtClean="0">
                            <a:latin typeface="Cambria Math"/>
                          </a:rPr>
                        </m:ctrlPr>
                      </m:sSubSupPr>
                      <m:e>
                        <m:r>
                          <a:rPr lang="en-US" b="0" i="1" smtClean="0">
                            <a:latin typeface="Cambria Math" panose="02040503050406030204" pitchFamily="18" charset="0"/>
                          </a:rPr>
                          <m:t>𝐶</m:t>
                        </m:r>
                      </m:e>
                      <m:sub>
                        <m:r>
                          <a:rPr lang="en-US" b="0" i="1" smtClean="0">
                            <a:latin typeface="Cambria Math" panose="02040503050406030204" pitchFamily="18" charset="0"/>
                          </a:rPr>
                          <m:t>𝑃</m:t>
                        </m:r>
                      </m:sub>
                      <m:sup>
                        <m:r>
                          <a:rPr lang="en-US" b="0" i="1" smtClean="0">
                            <a:latin typeface="Cambria Math" panose="02040503050406030204" pitchFamily="18" charset="0"/>
                          </a:rPr>
                          <m:t>1′</m:t>
                        </m:r>
                      </m:sup>
                    </m:sSubSup>
                  </m:oMath>
                </a14:m>
                <a:r>
                  <a:rPr lang="en-US" dirty="0" smtClean="0"/>
                  <a:t>= </a:t>
                </a:r>
                <a14:m>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𝐶</m:t>
                        </m:r>
                      </m:e>
                      <m:sub>
                        <m:r>
                          <a:rPr lang="en-US" b="0" i="1" smtClean="0">
                            <a:latin typeface="Cambria Math" panose="02040503050406030204" pitchFamily="18" charset="0"/>
                          </a:rPr>
                          <m:t>𝑃</m:t>
                        </m:r>
                      </m:sub>
                      <m:sup>
                        <m:r>
                          <a:rPr lang="en-US" b="0" i="1" smtClean="0">
                            <a:latin typeface="Cambria Math" panose="02040503050406030204" pitchFamily="18" charset="0"/>
                          </a:rPr>
                          <m:t>5′</m:t>
                        </m:r>
                      </m:sup>
                    </m:sSubSup>
                  </m:oMath>
                </a14:m>
                <a:r>
                  <a:rPr lang="en-US" dirty="0" smtClean="0"/>
                  <a:t>+ </a:t>
                </a:r>
                <a14:m>
                  <m:oMath xmlns:m="http://schemas.openxmlformats.org/officeDocument/2006/math">
                    <m:sSubSup>
                      <m:sSubSupPr>
                        <m:ctrlPr>
                          <a:rPr lang="en-US" i="1">
                            <a:latin typeface="Cambria Math"/>
                          </a:rPr>
                        </m:ctrlPr>
                      </m:sSubSupPr>
                      <m:e>
                        <m:r>
                          <a:rPr lang="en-US" i="1">
                            <a:latin typeface="Cambria Math" panose="02040503050406030204" pitchFamily="18" charset="0"/>
                          </a:rPr>
                          <m:t>∆</m:t>
                        </m:r>
                        <m:r>
                          <a:rPr lang="en-US" b="0" i="1" smtClean="0">
                            <a:latin typeface="Cambria Math" panose="02040503050406030204" pitchFamily="18" charset="0"/>
                          </a:rPr>
                          <m:t>𝐶</m:t>
                        </m:r>
                      </m:e>
                      <m:sub>
                        <m:r>
                          <a:rPr lang="en-US" b="0" i="1" smtClean="0">
                            <a:latin typeface="Cambria Math" panose="02040503050406030204" pitchFamily="18" charset="0"/>
                          </a:rPr>
                          <m:t>𝑃</m:t>
                        </m:r>
                      </m:sub>
                      <m:sup>
                        <m:sSup>
                          <m:sSupPr>
                            <m:ctrlPr>
                              <a:rPr lang="en-US" i="1">
                                <a:latin typeface="Cambria Math"/>
                              </a:rPr>
                            </m:ctrlPr>
                          </m:sSupPr>
                          <m:e>
                            <m:r>
                              <a:rPr lang="en-US" i="1">
                                <a:latin typeface="Cambria Math" panose="02040503050406030204" pitchFamily="18" charset="0"/>
                              </a:rPr>
                              <m:t>1</m:t>
                            </m:r>
                          </m:e>
                          <m:sup>
                            <m:r>
                              <a:rPr lang="en-US" i="1">
                                <a:latin typeface="Cambria Math" panose="02040503050406030204" pitchFamily="18" charset="0"/>
                              </a:rPr>
                              <m:t>′</m:t>
                            </m:r>
                          </m:sup>
                        </m:sSup>
                        <m:r>
                          <a:rPr lang="en-US" i="1">
                            <a:latin typeface="Cambria Math" panose="02040503050406030204" pitchFamily="18" charset="0"/>
                          </a:rPr>
                          <m:t>−5′</m:t>
                        </m:r>
                      </m:sup>
                    </m:sSubSup>
                  </m:oMath>
                </a14:m>
                <a:endParaRPr lang="en-US" dirty="0" smtClean="0"/>
              </a:p>
              <a:p>
                <a:pPr marL="0" indent="0">
                  <a:buNone/>
                </a:pPr>
                <a14:m>
                  <m:oMath xmlns:m="http://schemas.openxmlformats.org/officeDocument/2006/math">
                    <m:sSubSup>
                      <m:sSubSupPr>
                        <m:ctrlPr>
                          <a:rPr lang="en-US" i="1" smtClean="0">
                            <a:latin typeface="Cambria Math"/>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𝑃</m:t>
                        </m:r>
                      </m:sub>
                      <m:sup>
                        <m:r>
                          <a:rPr lang="en-US" b="0" i="1" smtClean="0">
                            <a:latin typeface="Cambria Math" panose="02040503050406030204" pitchFamily="18" charset="0"/>
                          </a:rPr>
                          <m:t>𝑑</m:t>
                        </m:r>
                      </m:sup>
                    </m:sSubSup>
                  </m:oMath>
                </a14:m>
                <a:r>
                  <a:rPr lang="en-US" dirty="0" smtClean="0"/>
                  <a:t>= </a:t>
                </a:r>
                <a14:m>
                  <m:oMath xmlns:m="http://schemas.openxmlformats.org/officeDocument/2006/math">
                    <m:sSubSup>
                      <m:sSubSupPr>
                        <m:ctrlPr>
                          <a:rPr lang="en-US" i="1">
                            <a:latin typeface="Cambria Math"/>
                          </a:rPr>
                        </m:ctrlPr>
                      </m:sSubSupPr>
                      <m:e>
                        <m:r>
                          <a:rPr lang="en-US" b="0" i="1" smtClean="0">
                            <a:latin typeface="Cambria Math" panose="02040503050406030204" pitchFamily="18" charset="0"/>
                          </a:rPr>
                          <m:t>𝐶</m:t>
                        </m:r>
                      </m:e>
                      <m:sub>
                        <m:r>
                          <a:rPr lang="en-US" b="0" i="1" smtClean="0">
                            <a:latin typeface="Cambria Math" panose="02040503050406030204" pitchFamily="18" charset="0"/>
                          </a:rPr>
                          <m:t>𝑃</m:t>
                        </m:r>
                      </m:sub>
                      <m:sup>
                        <m:r>
                          <a:rPr lang="en-US" i="1">
                            <a:latin typeface="Cambria Math" panose="02040503050406030204" pitchFamily="18" charset="0"/>
                          </a:rPr>
                          <m:t>1′</m:t>
                        </m:r>
                      </m:sup>
                    </m:sSubSup>
                  </m:oMath>
                </a14:m>
                <a:r>
                  <a:rPr lang="en-US" dirty="0" smtClean="0"/>
                  <a:t> </a:t>
                </a:r>
                <a:r>
                  <a:rPr lang="en-US" dirty="0"/>
                  <a:t>/</a:t>
                </a:r>
                <a:r>
                  <a:rPr lang="en-US" dirty="0" smtClean="0"/>
                  <a:t> </a:t>
                </a:r>
                <a:r>
                  <a:rPr lang="el-GR" dirty="0" smtClean="0"/>
                  <a:t>γ</a:t>
                </a:r>
                <a:r>
                  <a:rPr lang="en-US" baseline="-25000" dirty="0" smtClean="0"/>
                  <a:t>45</a:t>
                </a:r>
              </a:p>
              <a:p>
                <a:pPr marL="0" indent="0">
                  <a:buNone/>
                </a:pPr>
                <a:endParaRPr lang="en-US" sz="800" dirty="0"/>
              </a:p>
              <a:p>
                <a:pPr marL="0" indent="0">
                  <a:buNone/>
                </a:pPr>
                <a:r>
                  <a:rPr lang="en-US" sz="2400" dirty="0" smtClean="0"/>
                  <a:t>Note that </a:t>
                </a:r>
                <a14:m>
                  <m:oMath xmlns:m="http://schemas.openxmlformats.org/officeDocument/2006/math">
                    <m:sSubSup>
                      <m:sSubSupPr>
                        <m:ctrlPr>
                          <a:rPr lang="en-US" sz="2400" i="1" dirty="0">
                            <a:latin typeface="Cambria Math"/>
                          </a:rPr>
                        </m:ctrlPr>
                      </m:sSubSupPr>
                      <m:e>
                        <m:acc>
                          <m:accPr>
                            <m:chr m:val="̅"/>
                            <m:ctrlPr>
                              <a:rPr lang="en-US" sz="2400" i="1" dirty="0" smtClean="0">
                                <a:latin typeface="Cambria Math"/>
                              </a:rPr>
                            </m:ctrlPr>
                          </m:accPr>
                          <m:e>
                            <m:r>
                              <a:rPr lang="en-US" sz="2400" b="0" i="1" dirty="0" smtClean="0">
                                <a:latin typeface="Cambria Math" panose="02040503050406030204" pitchFamily="18" charset="0"/>
                              </a:rPr>
                              <m:t>𝑔</m:t>
                            </m:r>
                          </m:e>
                        </m:acc>
                      </m:e>
                      <m:sub>
                        <m:r>
                          <a:rPr lang="en-US" sz="2400" b="0" i="1" dirty="0" smtClean="0">
                            <a:latin typeface="Cambria Math" panose="02040503050406030204" pitchFamily="18" charset="0"/>
                          </a:rPr>
                          <m:t>𝑃</m:t>
                        </m:r>
                      </m:sub>
                      <m:sup>
                        <m:r>
                          <a:rPr lang="en-US" sz="2400" i="1" dirty="0">
                            <a:latin typeface="Cambria Math" panose="02040503050406030204" pitchFamily="18" charset="0"/>
                          </a:rPr>
                          <m:t>5′</m:t>
                        </m:r>
                      </m:sup>
                    </m:sSubSup>
                  </m:oMath>
                </a14:m>
                <a:r>
                  <a:rPr lang="en-US" sz="2400" dirty="0" smtClean="0"/>
                  <a:t> approximates </a:t>
                </a:r>
                <a14:m>
                  <m:oMath xmlns:m="http://schemas.openxmlformats.org/officeDocument/2006/math">
                    <m:sSubSup>
                      <m:sSubSupPr>
                        <m:ctrlPr>
                          <a:rPr lang="en-US" sz="2400" i="1" dirty="0">
                            <a:latin typeface="Cambria Math"/>
                          </a:rPr>
                        </m:ctrlPr>
                      </m:sSubSupPr>
                      <m:e>
                        <m:acc>
                          <m:accPr>
                            <m:chr m:val="̅"/>
                            <m:ctrlPr>
                              <a:rPr lang="en-US" sz="2400" i="1" dirty="0">
                                <a:latin typeface="Cambria Math"/>
                              </a:rPr>
                            </m:ctrlPr>
                          </m:accPr>
                          <m:e>
                            <m:r>
                              <a:rPr lang="en-US" sz="2400" i="1" dirty="0">
                                <a:latin typeface="Cambria Math" panose="02040503050406030204" pitchFamily="18" charset="0"/>
                              </a:rPr>
                              <m:t>𝑔</m:t>
                            </m:r>
                          </m:e>
                        </m:acc>
                      </m:e>
                      <m:sub>
                        <m:r>
                          <a:rPr lang="en-US" sz="2400" b="0" i="1" dirty="0" smtClean="0">
                            <a:latin typeface="Cambria Math" panose="02040503050406030204" pitchFamily="18" charset="0"/>
                          </a:rPr>
                          <m:t>𝑃</m:t>
                        </m:r>
                      </m:sub>
                      <m:sup>
                        <m:r>
                          <a:rPr lang="en-US" sz="2400" b="0" i="1" dirty="0" smtClean="0">
                            <a:latin typeface="Cambria Math" panose="02040503050406030204" pitchFamily="18" charset="0"/>
                          </a:rPr>
                          <m:t>1</m:t>
                        </m:r>
                        <m:r>
                          <a:rPr lang="en-US" sz="2400" i="1" dirty="0">
                            <a:latin typeface="Cambria Math" panose="02040503050406030204" pitchFamily="18" charset="0"/>
                          </a:rPr>
                          <m:t>′</m:t>
                        </m:r>
                      </m:sup>
                    </m:sSubSup>
                  </m:oMath>
                </a14:m>
                <a:endParaRPr lang="en-US" sz="2400" dirty="0"/>
              </a:p>
            </p:txBody>
          </p:sp>
        </mc:Choice>
        <mc:Fallback xmlns="">
          <p:sp>
            <p:nvSpPr>
              <p:cNvPr id="5" name="Content Placeholder 4"/>
              <p:cNvSpPr>
                <a:spLocks noGrp="1" noRot="1" noChangeAspect="1" noMove="1" noResize="1" noEditPoints="1" noAdjustHandles="1" noChangeArrowheads="1" noChangeShapeType="1" noTextEdit="1"/>
              </p:cNvSpPr>
              <p:nvPr>
                <p:ph sz="half" idx="2"/>
              </p:nvPr>
            </p:nvSpPr>
            <p:spPr>
              <a:xfrm>
                <a:off x="4648200" y="1600200"/>
                <a:ext cx="4191000" cy="4525963"/>
              </a:xfrm>
              <a:blipFill rotWithShape="0">
                <a:blip r:embed="rId3"/>
                <a:stretch>
                  <a:fillRect l="-3057" t="-1348" r="-873" b="-9434"/>
                </a:stretch>
              </a:blipFill>
            </p:spPr>
            <p:txBody>
              <a:bodyPr/>
              <a:lstStyle/>
              <a:p>
                <a:r>
                  <a:rPr lang="en-US">
                    <a:noFill/>
                  </a:rPr>
                  <a:t> </a:t>
                </a:r>
              </a:p>
            </p:txBody>
          </p:sp>
        </mc:Fallback>
      </mc:AlternateContent>
      <p:sp>
        <p:nvSpPr>
          <p:cNvPr id="3" name="Date Placeholder 2"/>
          <p:cNvSpPr>
            <a:spLocks noGrp="1"/>
          </p:cNvSpPr>
          <p:nvPr>
            <p:ph type="dt" sz="half" idx="10"/>
          </p:nvPr>
        </p:nvSpPr>
        <p:spPr>
          <a:xfrm>
            <a:off x="457200" y="6356350"/>
            <a:ext cx="3200400" cy="365125"/>
          </a:xfrm>
        </p:spPr>
        <p:txBody>
          <a:bodyPr/>
          <a:lstStyle/>
          <a:p>
            <a:pPr>
              <a:defRPr/>
            </a:pPr>
            <a:r>
              <a:rPr lang="en-US" dirty="0" smtClean="0"/>
              <a:t>Session 5: Paper S5-O6               </a:t>
            </a:r>
          </a:p>
          <a:p>
            <a:pPr>
              <a:defRPr/>
            </a:pPr>
            <a:r>
              <a:rPr lang="en-US" dirty="0" smtClean="0"/>
              <a:t>1145, 19 Sep 2018</a:t>
            </a:r>
            <a:endParaRPr lang="en-US" dirty="0"/>
          </a:p>
        </p:txBody>
      </p:sp>
      <p:sp>
        <p:nvSpPr>
          <p:cNvPr id="6" name="Footer Placeholder 5"/>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7" name="Slide Number Placeholder 6"/>
          <p:cNvSpPr>
            <a:spLocks noGrp="1"/>
          </p:cNvSpPr>
          <p:nvPr>
            <p:ph type="sldNum" sz="quarter" idx="12"/>
          </p:nvPr>
        </p:nvSpPr>
        <p:spPr/>
        <p:txBody>
          <a:bodyPr/>
          <a:lstStyle/>
          <a:p>
            <a:pPr>
              <a:defRPr/>
            </a:pPr>
            <a:fld id="{468D7ED1-32F4-4695-864F-3D6AF1CD9F1D}" type="slidenum">
              <a:rPr lang="en-US" smtClean="0"/>
              <a:pPr>
                <a:defRPr/>
              </a:pPr>
              <a:t>10</a:t>
            </a:fld>
            <a:endParaRPr lang="en-US"/>
          </a:p>
        </p:txBody>
      </p:sp>
    </p:spTree>
    <p:extLst>
      <p:ext uri="{BB962C8B-B14F-4D97-AF65-F5344CB8AC3E}">
        <p14:creationId xmlns:p14="http://schemas.microsoft.com/office/powerpoint/2010/main" val="42310232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Heights on the Lakes</a:t>
            </a:r>
            <a:endParaRPr lang="en-US" dirty="0"/>
          </a:p>
        </p:txBody>
      </p:sp>
      <p:sp>
        <p:nvSpPr>
          <p:cNvPr id="3" name="Date Placeholder 2"/>
          <p:cNvSpPr>
            <a:spLocks noGrp="1"/>
          </p:cNvSpPr>
          <p:nvPr>
            <p:ph type="dt" sz="half" idx="10"/>
          </p:nvPr>
        </p:nvSpPr>
        <p:spPr>
          <a:xfrm>
            <a:off x="457200" y="6356350"/>
            <a:ext cx="2971800" cy="365125"/>
          </a:xfrm>
        </p:spPr>
        <p:txBody>
          <a:bodyPr/>
          <a:lstStyle/>
          <a:p>
            <a:pPr>
              <a:defRPr/>
            </a:pPr>
            <a:r>
              <a:rPr lang="en-US" dirty="0" smtClean="0"/>
              <a:t>Session 5: Paper S5-O6               </a:t>
            </a:r>
          </a:p>
          <a:p>
            <a:pPr>
              <a:defRPr/>
            </a:pPr>
            <a:r>
              <a:rPr lang="en-US" dirty="0" smtClean="0"/>
              <a:t>1145, 19 Sep 2018</a:t>
            </a:r>
            <a:endParaRPr lang="en-US" dirty="0"/>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11</a:t>
            </a:fld>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3137" y="1600200"/>
            <a:ext cx="6797726" cy="4525963"/>
          </a:xfrm>
        </p:spPr>
      </p:pic>
    </p:spTree>
    <p:extLst>
      <p:ext uri="{BB962C8B-B14F-4D97-AF65-F5344CB8AC3E}">
        <p14:creationId xmlns:p14="http://schemas.microsoft.com/office/powerpoint/2010/main" val="3473983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Ontario</a:t>
            </a:r>
            <a:endParaRPr lang="en-US" dirty="0"/>
          </a:p>
        </p:txBody>
      </p:sp>
      <p:sp>
        <p:nvSpPr>
          <p:cNvPr id="4" name="Date Placeholder 3"/>
          <p:cNvSpPr>
            <a:spLocks noGrp="1"/>
          </p:cNvSpPr>
          <p:nvPr>
            <p:ph type="dt" sz="half" idx="10"/>
          </p:nvPr>
        </p:nvSpPr>
        <p:spPr/>
        <p:txBody>
          <a:bodyPr/>
          <a:lstStyle/>
          <a:p>
            <a:pPr>
              <a:defRPr/>
            </a:pPr>
            <a:r>
              <a:rPr lang="en-US" smtClean="0"/>
              <a:t>Session 5: Paper S5-O6               1145, 19 Sep 2018</a:t>
            </a:r>
            <a:endParaRPr lang="en-US"/>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12</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1" y="3675185"/>
            <a:ext cx="6002215" cy="2342328"/>
          </a:xfrm>
          <a:prstGeom prst="rect">
            <a:avLst/>
          </a:prstGeom>
        </p:spPr>
      </p:pic>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371599"/>
            <a:ext cx="6014506" cy="2286001"/>
          </a:xfrm>
        </p:spPr>
      </p:pic>
      <p:sp>
        <p:nvSpPr>
          <p:cNvPr id="12" name="TextBox 11"/>
          <p:cNvSpPr txBox="1"/>
          <p:nvPr/>
        </p:nvSpPr>
        <p:spPr>
          <a:xfrm>
            <a:off x="6477000" y="1676400"/>
            <a:ext cx="2590799" cy="486287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PID’s</a:t>
            </a:r>
          </a:p>
          <a:p>
            <a:pPr marL="742950" lvl="1" indent="-285750">
              <a:buFont typeface="Arial" panose="020B0604020202020204" pitchFamily="34" charset="0"/>
              <a:buChar char="•"/>
            </a:pPr>
            <a:r>
              <a:rPr lang="en-US" dirty="0" smtClean="0"/>
              <a:t>AH9233</a:t>
            </a:r>
          </a:p>
          <a:p>
            <a:pPr marL="742950" lvl="1" indent="-285750">
              <a:buFont typeface="Arial" panose="020B0604020202020204" pitchFamily="34" charset="0"/>
              <a:buChar char="•"/>
            </a:pPr>
            <a:r>
              <a:rPr lang="en-US" dirty="0" smtClean="0"/>
              <a:t>AH9232</a:t>
            </a:r>
            <a:endParaRPr lang="en-US" dirty="0"/>
          </a:p>
          <a:p>
            <a:pPr marL="742950" lvl="1" indent="-285750">
              <a:buFont typeface="Arial" panose="020B0604020202020204" pitchFamily="34" charset="0"/>
              <a:buChar char="•"/>
            </a:pPr>
            <a:r>
              <a:rPr lang="en-US" dirty="0" smtClean="0"/>
              <a:t>AH9231</a:t>
            </a:r>
          </a:p>
          <a:p>
            <a:pPr marL="742950" lvl="1" indent="-285750">
              <a:buFont typeface="Arial" panose="020B0604020202020204" pitchFamily="34" charset="0"/>
              <a:buChar char="•"/>
            </a:pPr>
            <a:r>
              <a:rPr lang="en-US" dirty="0" smtClean="0"/>
              <a:t>&lt;F Reset&gt;</a:t>
            </a:r>
          </a:p>
          <a:p>
            <a:pPr marL="285750" indent="-285750">
              <a:buFont typeface="Arial" panose="020B0604020202020204" pitchFamily="34" charset="0"/>
              <a:buChar char="•"/>
            </a:pPr>
            <a:endParaRPr lang="en-US" sz="1000" dirty="0" smtClean="0"/>
          </a:p>
          <a:p>
            <a:pPr marL="285750" indent="-285750">
              <a:buFont typeface="Arial" panose="020B0604020202020204" pitchFamily="34" charset="0"/>
              <a:buChar char="•"/>
            </a:pPr>
            <a:r>
              <a:rPr lang="en-US" dirty="0" smtClean="0"/>
              <a:t>Trend W-E is +3 cm</a:t>
            </a:r>
          </a:p>
          <a:p>
            <a:pPr marL="285750" indent="-285750">
              <a:buFont typeface="Arial" panose="020B0604020202020204" pitchFamily="34" charset="0"/>
              <a:buChar char="•"/>
            </a:pPr>
            <a:endParaRPr lang="en-US" sz="1000" dirty="0" smtClean="0"/>
          </a:p>
          <a:p>
            <a:pPr marL="285750" indent="-285750">
              <a:buFont typeface="Arial" panose="020B0604020202020204" pitchFamily="34" charset="0"/>
              <a:buChar char="•"/>
            </a:pPr>
            <a:r>
              <a:rPr lang="en-US" dirty="0" smtClean="0"/>
              <a:t>Consistent w/ GLERL MDT expectations </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smtClean="0"/>
              <a:t>Not consistent with HC Map</a:t>
            </a:r>
          </a:p>
          <a:p>
            <a:pPr marL="285750" indent="-285750">
              <a:buFont typeface="Arial" panose="020B0604020202020204" pitchFamily="34" charset="0"/>
              <a:buChar char="•"/>
            </a:pPr>
            <a:endParaRPr lang="en-US" sz="1000"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Sense of sign is flipped from HC to MDT</a:t>
            </a:r>
            <a:endParaRPr lang="en-US" dirty="0"/>
          </a:p>
        </p:txBody>
      </p:sp>
    </p:spTree>
    <p:extLst>
      <p:ext uri="{BB962C8B-B14F-4D97-AF65-F5344CB8AC3E}">
        <p14:creationId xmlns:p14="http://schemas.microsoft.com/office/powerpoint/2010/main" val="36172003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St. Clair and Lake Erie</a:t>
            </a:r>
            <a:endParaRPr lang="en-US" dirty="0"/>
          </a:p>
        </p:txBody>
      </p:sp>
      <p:sp>
        <p:nvSpPr>
          <p:cNvPr id="4" name="Date Placeholder 3"/>
          <p:cNvSpPr>
            <a:spLocks noGrp="1"/>
          </p:cNvSpPr>
          <p:nvPr>
            <p:ph type="dt" sz="half" idx="10"/>
          </p:nvPr>
        </p:nvSpPr>
        <p:spPr/>
        <p:txBody>
          <a:bodyPr/>
          <a:lstStyle/>
          <a:p>
            <a:pPr>
              <a:defRPr/>
            </a:pPr>
            <a:r>
              <a:rPr lang="en-US" smtClean="0"/>
              <a:t>Session 5: Paper S5-O6               1145, 19 Sep 2018</a:t>
            </a:r>
            <a:endParaRPr lang="en-US"/>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13</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 y="3657600"/>
            <a:ext cx="5501641" cy="2091880"/>
          </a:xfrm>
          <a:prstGeom prst="rect">
            <a:avLst/>
          </a:prstGeom>
        </p:spPr>
      </p:pic>
      <p:sp>
        <p:nvSpPr>
          <p:cNvPr id="11" name="TextBox 10"/>
          <p:cNvSpPr txBox="1"/>
          <p:nvPr/>
        </p:nvSpPr>
        <p:spPr>
          <a:xfrm>
            <a:off x="6019800" y="1676400"/>
            <a:ext cx="2819400" cy="535531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PID’s</a:t>
            </a:r>
          </a:p>
          <a:p>
            <a:pPr marL="742950" lvl="1" indent="-285750">
              <a:buFont typeface="Arial" panose="020B0604020202020204" pitchFamily="34" charset="0"/>
              <a:buChar char="•"/>
            </a:pPr>
            <a:r>
              <a:rPr lang="en-US" dirty="0" smtClean="0"/>
              <a:t>NE0898</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smtClean="0"/>
              <a:t>AH9238. AH9237</a:t>
            </a:r>
          </a:p>
          <a:p>
            <a:pPr marL="742950" lvl="1" indent="-285750">
              <a:buFont typeface="Arial" panose="020B0604020202020204" pitchFamily="34" charset="0"/>
              <a:buChar char="•"/>
            </a:pPr>
            <a:r>
              <a:rPr lang="en-US" b="1" dirty="0" smtClean="0">
                <a:solidFill>
                  <a:srgbClr val="7030A0"/>
                </a:solidFill>
              </a:rPr>
              <a:t>DG9751</a:t>
            </a:r>
            <a:r>
              <a:rPr lang="en-US" dirty="0" smtClean="0"/>
              <a:t>-AB6927</a:t>
            </a:r>
          </a:p>
          <a:p>
            <a:pPr marL="742950" lvl="1" indent="-285750">
              <a:buFont typeface="Arial" panose="020B0604020202020204" pitchFamily="34" charset="0"/>
              <a:buChar char="•"/>
            </a:pPr>
            <a:r>
              <a:rPr lang="en-US" b="1" dirty="0" smtClean="0">
                <a:solidFill>
                  <a:srgbClr val="7030A0"/>
                </a:solidFill>
              </a:rPr>
              <a:t>DH8999</a:t>
            </a:r>
            <a:r>
              <a:rPr lang="en-US" dirty="0" smtClean="0"/>
              <a:t>-MB1563</a:t>
            </a:r>
          </a:p>
          <a:p>
            <a:pPr marL="742950" lvl="1" indent="-285750">
              <a:buFont typeface="Arial" panose="020B0604020202020204" pitchFamily="34" charset="0"/>
              <a:buChar char="•"/>
            </a:pPr>
            <a:r>
              <a:rPr lang="en-US" dirty="0" smtClean="0"/>
              <a:t>MB1622, DN2578</a:t>
            </a:r>
          </a:p>
          <a:p>
            <a:pPr marL="742950" lvl="1" indent="-285750">
              <a:buFont typeface="Arial" panose="020B0604020202020204" pitchFamily="34" charset="0"/>
              <a:buChar char="•"/>
            </a:pPr>
            <a:r>
              <a:rPr lang="en-US" dirty="0" smtClean="0"/>
              <a:t>DE7802</a:t>
            </a:r>
          </a:p>
          <a:p>
            <a:pPr marL="742950" lvl="1" indent="-285750">
              <a:buFont typeface="Arial" panose="020B0604020202020204" pitchFamily="34" charset="0"/>
              <a:buChar char="•"/>
            </a:pPr>
            <a:r>
              <a:rPr lang="en-US" b="1" dirty="0" smtClean="0">
                <a:solidFill>
                  <a:srgbClr val="7030A0"/>
                </a:solidFill>
              </a:rPr>
              <a:t>DE1764</a:t>
            </a:r>
            <a:r>
              <a:rPr lang="en-US" dirty="0" smtClean="0"/>
              <a:t>-AH9234</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Trend W-E flat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Consistent w/ GLERL MDT expectations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t>
            </a:r>
            <a:r>
              <a:rPr lang="en-US" dirty="0" smtClean="0"/>
              <a:t>onsistent w/ HC Map but that is flat, too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758" y="1295399"/>
            <a:ext cx="5730241" cy="2410245"/>
          </a:xfrm>
        </p:spPr>
      </p:pic>
    </p:spTree>
    <p:extLst>
      <p:ext uri="{BB962C8B-B14F-4D97-AF65-F5344CB8AC3E}">
        <p14:creationId xmlns:p14="http://schemas.microsoft.com/office/powerpoint/2010/main" val="2478340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Huron</a:t>
            </a:r>
            <a:endParaRPr lang="en-US" dirty="0"/>
          </a:p>
        </p:txBody>
      </p:sp>
      <p:sp>
        <p:nvSpPr>
          <p:cNvPr id="4" name="Date Placeholder 3"/>
          <p:cNvSpPr>
            <a:spLocks noGrp="1"/>
          </p:cNvSpPr>
          <p:nvPr>
            <p:ph type="dt" sz="half" idx="10"/>
          </p:nvPr>
        </p:nvSpPr>
        <p:spPr/>
        <p:txBody>
          <a:bodyPr/>
          <a:lstStyle/>
          <a:p>
            <a:pPr>
              <a:defRPr/>
            </a:pPr>
            <a:r>
              <a:rPr lang="en-US" smtClean="0"/>
              <a:t>Session 5: Paper S5-O6               1145, 19 Sep 2018</a:t>
            </a:r>
            <a:endParaRPr lang="en-US"/>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14</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219201"/>
            <a:ext cx="3357775" cy="2086212"/>
          </a:xfrm>
          <a:prstGeom prst="rect">
            <a:avLst/>
          </a:prstGeom>
        </p:spPr>
      </p:pic>
      <p:sp>
        <p:nvSpPr>
          <p:cNvPr id="13" name="TextBox 12"/>
          <p:cNvSpPr txBox="1"/>
          <p:nvPr/>
        </p:nvSpPr>
        <p:spPr>
          <a:xfrm>
            <a:off x="4189765" y="3305413"/>
            <a:ext cx="4725635" cy="332398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PIDS:  </a:t>
            </a:r>
            <a:r>
              <a:rPr lang="en-US" b="1" dirty="0" smtClean="0">
                <a:solidFill>
                  <a:srgbClr val="7030A0"/>
                </a:solidFill>
              </a:rPr>
              <a:t>DN2580</a:t>
            </a:r>
            <a:r>
              <a:rPr lang="en-US" dirty="0" smtClean="0"/>
              <a:t>-QK0258, AH9228, PK0233,</a:t>
            </a:r>
            <a:r>
              <a:rPr lang="en-US" b="1" dirty="0" smtClean="0">
                <a:solidFill>
                  <a:srgbClr val="7030A0"/>
                </a:solidFill>
              </a:rPr>
              <a:t> DF5769</a:t>
            </a:r>
            <a:r>
              <a:rPr lang="en-US" dirty="0" smtClean="0"/>
              <a:t>-OJ0219</a:t>
            </a:r>
          </a:p>
          <a:p>
            <a:pPr marL="285750" indent="-285750">
              <a:buFont typeface="Arial" panose="020B0604020202020204" pitchFamily="34" charset="0"/>
              <a:buChar char="•"/>
            </a:pPr>
            <a:endParaRPr lang="en-US" sz="1000" dirty="0" smtClean="0"/>
          </a:p>
          <a:p>
            <a:pPr marL="285750" indent="-285750">
              <a:buFont typeface="Arial" panose="020B0604020202020204" pitchFamily="34" charset="0"/>
              <a:buChar char="•"/>
            </a:pPr>
            <a:r>
              <a:rPr lang="en-US" dirty="0" smtClean="0"/>
              <a:t>Trend NW-SE is up 10 cm – but only 3 cm ignoring Mackinaw City</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smtClean="0"/>
              <a:t>A little higher than expected MDT unless you ignore Mackinaw City</a:t>
            </a:r>
          </a:p>
          <a:p>
            <a:pPr marL="285750" indent="-285750">
              <a:buFont typeface="Arial" panose="020B0604020202020204" pitchFamily="34" charset="0"/>
              <a:buChar char="•"/>
            </a:pPr>
            <a:endParaRPr lang="en-US" sz="1000" dirty="0" smtClean="0"/>
          </a:p>
          <a:p>
            <a:pPr marL="285750" indent="-285750">
              <a:buFont typeface="Arial" panose="020B0604020202020204" pitchFamily="34" charset="0"/>
              <a:buChar char="•"/>
            </a:pPr>
            <a:r>
              <a:rPr lang="en-US" dirty="0" smtClean="0"/>
              <a:t>Lakes Michigan and Huron treated as one system – Mackinaw City is at transition</a:t>
            </a:r>
          </a:p>
          <a:p>
            <a:pPr marL="285750" indent="-285750">
              <a:buFont typeface="Arial" panose="020B0604020202020204" pitchFamily="34" charset="0"/>
              <a:buChar char="•"/>
            </a:pPr>
            <a:endParaRPr lang="en-US" sz="1000" dirty="0" smtClean="0"/>
          </a:p>
          <a:p>
            <a:pPr marL="285750" indent="-285750">
              <a:buFont typeface="Arial" panose="020B0604020202020204" pitchFamily="34" charset="0"/>
              <a:buChar char="•"/>
            </a:pPr>
            <a:r>
              <a:rPr lang="en-US" dirty="0" smtClean="0"/>
              <a:t>Not consistent with HC</a:t>
            </a:r>
            <a:endParaRPr lang="en-US" dirty="0"/>
          </a:p>
        </p:txBody>
      </p:sp>
      <p:pic>
        <p:nvPicPr>
          <p:cNvPr id="19" name="Content Placeholder 1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219200"/>
            <a:ext cx="3825222" cy="4525963"/>
          </a:xfrm>
        </p:spPr>
      </p:pic>
    </p:spTree>
    <p:extLst>
      <p:ext uri="{BB962C8B-B14F-4D97-AF65-F5344CB8AC3E}">
        <p14:creationId xmlns:p14="http://schemas.microsoft.com/office/powerpoint/2010/main" val="2232059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a:t>
            </a:r>
            <a:r>
              <a:rPr lang="en-US" dirty="0" smtClean="0"/>
              <a:t>Michigan</a:t>
            </a:r>
            <a:endParaRPr lang="en-US" dirty="0"/>
          </a:p>
        </p:txBody>
      </p:sp>
      <p:sp>
        <p:nvSpPr>
          <p:cNvPr id="4" name="Date Placeholder 3"/>
          <p:cNvSpPr>
            <a:spLocks noGrp="1"/>
          </p:cNvSpPr>
          <p:nvPr>
            <p:ph type="dt" sz="half" idx="10"/>
          </p:nvPr>
        </p:nvSpPr>
        <p:spPr/>
        <p:txBody>
          <a:bodyPr/>
          <a:lstStyle/>
          <a:p>
            <a:pPr>
              <a:defRPr/>
            </a:pPr>
            <a:r>
              <a:rPr lang="en-US" smtClean="0"/>
              <a:t>Session 5: Paper S5-O6               1145, 19 Sep 2018</a:t>
            </a:r>
            <a:endParaRPr lang="en-US"/>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15</a:t>
            </a:fld>
            <a:endParaRPr lang="en-US"/>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417638"/>
            <a:ext cx="3327306" cy="4525963"/>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473" y="1417638"/>
            <a:ext cx="1559177" cy="4508377"/>
          </a:xfrm>
          <a:prstGeom prst="rect">
            <a:avLst/>
          </a:prstGeom>
        </p:spPr>
      </p:pic>
      <p:sp>
        <p:nvSpPr>
          <p:cNvPr id="12" name="TextBox 11"/>
          <p:cNvSpPr txBox="1"/>
          <p:nvPr/>
        </p:nvSpPr>
        <p:spPr>
          <a:xfrm>
            <a:off x="5410200" y="1295400"/>
            <a:ext cx="3581400"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PID’s (CCW from North)</a:t>
            </a:r>
          </a:p>
          <a:p>
            <a:pPr marL="742950" lvl="1" indent="-285750">
              <a:buFont typeface="Arial" panose="020B0604020202020204" pitchFamily="34" charset="0"/>
              <a:buChar char="•"/>
            </a:pPr>
            <a:r>
              <a:rPr lang="en-US" dirty="0" smtClean="0"/>
              <a:t>DJ1577, DI7590, AA8057</a:t>
            </a:r>
          </a:p>
          <a:p>
            <a:pPr marL="742950" lvl="1" indent="-285750">
              <a:buFont typeface="Arial" panose="020B0604020202020204" pitchFamily="34" charset="0"/>
              <a:buChar char="•"/>
            </a:pPr>
            <a:r>
              <a:rPr lang="en-US" dirty="0" smtClean="0"/>
              <a:t>AH5304, AA8061</a:t>
            </a:r>
          </a:p>
          <a:p>
            <a:pPr marL="742950" lvl="1" indent="-285750">
              <a:buFont typeface="Arial" panose="020B0604020202020204" pitchFamily="34" charset="0"/>
              <a:buChar char="•"/>
            </a:pPr>
            <a:r>
              <a:rPr lang="en-US" b="1" dirty="0" smtClean="0">
                <a:solidFill>
                  <a:srgbClr val="7030A0"/>
                </a:solidFill>
              </a:rPr>
              <a:t>DF5765</a:t>
            </a:r>
            <a:r>
              <a:rPr lang="en-US" dirty="0" smtClean="0"/>
              <a:t>-AE9231, AH5303</a:t>
            </a:r>
          </a:p>
          <a:p>
            <a:pPr marL="742950" lvl="1" indent="-285750">
              <a:buFont typeface="Arial" panose="020B0604020202020204" pitchFamily="34" charset="0"/>
              <a:buChar char="•"/>
            </a:pPr>
            <a:r>
              <a:rPr lang="en-US" b="1" dirty="0" smtClean="0">
                <a:solidFill>
                  <a:srgbClr val="7030A0"/>
                </a:solidFill>
              </a:rPr>
              <a:t>DH3764</a:t>
            </a:r>
            <a:r>
              <a:rPr lang="en-US" dirty="0" smtClean="0"/>
              <a:t>-OL0303</a:t>
            </a:r>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Note Mackinaw City in NE is similar to DJ1577 In North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South end of Lake fairly flat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Possible step up from Lake Michigan to Lake Huron      (10-15 cm)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Consistent with expected MDT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Relatively similar to HC</a:t>
            </a:r>
            <a:endParaRPr lang="en-US" dirty="0"/>
          </a:p>
        </p:txBody>
      </p:sp>
    </p:spTree>
    <p:extLst>
      <p:ext uri="{BB962C8B-B14F-4D97-AF65-F5344CB8AC3E}">
        <p14:creationId xmlns:p14="http://schemas.microsoft.com/office/powerpoint/2010/main" val="1467882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Superior</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3000"/>
            <a:ext cx="7086600" cy="2590800"/>
          </a:xfrm>
        </p:spPr>
      </p:pic>
      <p:sp>
        <p:nvSpPr>
          <p:cNvPr id="4" name="Date Placeholder 3"/>
          <p:cNvSpPr>
            <a:spLocks noGrp="1"/>
          </p:cNvSpPr>
          <p:nvPr>
            <p:ph type="dt" sz="half" idx="10"/>
          </p:nvPr>
        </p:nvSpPr>
        <p:spPr/>
        <p:txBody>
          <a:bodyPr/>
          <a:lstStyle/>
          <a:p>
            <a:pPr>
              <a:defRPr/>
            </a:pPr>
            <a:r>
              <a:rPr lang="en-US" smtClean="0"/>
              <a:t>Session 5: Paper S5-O6               1145, 19 Sep 2018</a:t>
            </a:r>
            <a:endParaRPr lang="en-US"/>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16</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62400"/>
            <a:ext cx="4122995" cy="1828800"/>
          </a:xfrm>
          <a:prstGeom prst="rect">
            <a:avLst/>
          </a:prstGeom>
        </p:spPr>
      </p:pic>
      <p:sp>
        <p:nvSpPr>
          <p:cNvPr id="9" name="TextBox 8"/>
          <p:cNvSpPr txBox="1"/>
          <p:nvPr/>
        </p:nvSpPr>
        <p:spPr>
          <a:xfrm>
            <a:off x="4580195" y="3810000"/>
            <a:ext cx="4563805" cy="233910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PIDS</a:t>
            </a:r>
          </a:p>
          <a:p>
            <a:pPr marL="742950" lvl="1" indent="-285750">
              <a:buFont typeface="Arial" panose="020B0604020202020204" pitchFamily="34" charset="0"/>
              <a:buChar char="•"/>
            </a:pPr>
            <a:r>
              <a:rPr lang="en-US" dirty="0" smtClean="0"/>
              <a:t>AE8289, </a:t>
            </a:r>
            <a:r>
              <a:rPr lang="en-US" b="1" dirty="0" smtClean="0">
                <a:solidFill>
                  <a:srgbClr val="7030A0"/>
                </a:solidFill>
              </a:rPr>
              <a:t>DE6003</a:t>
            </a:r>
            <a:r>
              <a:rPr lang="en-US" dirty="0" smtClean="0"/>
              <a:t>-AA2869, </a:t>
            </a:r>
            <a:r>
              <a:rPr lang="en-US" dirty="0"/>
              <a:t>DJ1575</a:t>
            </a:r>
            <a:endParaRPr lang="en-US" dirty="0" smtClean="0"/>
          </a:p>
          <a:p>
            <a:pPr marL="742950" lvl="1" indent="-285750">
              <a:buFont typeface="Arial" panose="020B0604020202020204" pitchFamily="34" charset="0"/>
              <a:buChar char="•"/>
            </a:pPr>
            <a:r>
              <a:rPr lang="en-US" b="1" dirty="0" smtClean="0">
                <a:solidFill>
                  <a:srgbClr val="7030A0"/>
                </a:solidFill>
              </a:rPr>
              <a:t>DG9743</a:t>
            </a:r>
            <a:r>
              <a:rPr lang="en-US" dirty="0" smtClean="0"/>
              <a:t>-AH7272, </a:t>
            </a:r>
            <a:r>
              <a:rPr lang="en-US" b="1" dirty="0" smtClean="0">
                <a:solidFill>
                  <a:srgbClr val="7030A0"/>
                </a:solidFill>
              </a:rPr>
              <a:t>DF5377</a:t>
            </a:r>
            <a:r>
              <a:rPr lang="en-US" dirty="0" smtClean="0"/>
              <a:t>-RJ0586</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smtClean="0"/>
              <a:t>30 cm difference West-East is more of a step function</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smtClean="0"/>
              <a:t>Not consistent with expected MDT nor HC map</a:t>
            </a:r>
            <a:endParaRPr lang="en-US" dirty="0"/>
          </a:p>
        </p:txBody>
      </p:sp>
    </p:spTree>
    <p:extLst>
      <p:ext uri="{BB962C8B-B14F-4D97-AF65-F5344CB8AC3E}">
        <p14:creationId xmlns:p14="http://schemas.microsoft.com/office/powerpoint/2010/main" val="3260118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Future Work</a:t>
            </a:r>
            <a:endParaRPr lang="en-US" dirty="0"/>
          </a:p>
        </p:txBody>
      </p:sp>
      <p:sp>
        <p:nvSpPr>
          <p:cNvPr id="3" name="Content Placeholder 2"/>
          <p:cNvSpPr>
            <a:spLocks noGrp="1"/>
          </p:cNvSpPr>
          <p:nvPr>
            <p:ph idx="1"/>
          </p:nvPr>
        </p:nvSpPr>
        <p:spPr>
          <a:xfrm>
            <a:off x="457200" y="1143000"/>
            <a:ext cx="8229600" cy="5029200"/>
          </a:xfrm>
        </p:spPr>
        <p:txBody>
          <a:bodyPr/>
          <a:lstStyle/>
          <a:p>
            <a:r>
              <a:rPr lang="en-US" dirty="0" smtClean="0"/>
              <a:t>2015 </a:t>
            </a:r>
            <a:r>
              <a:rPr lang="en-US" dirty="0" smtClean="0"/>
              <a:t>GPS campaign at Great Lakes NWLON </a:t>
            </a:r>
          </a:p>
          <a:p>
            <a:pPr lvl="1"/>
            <a:r>
              <a:rPr lang="en-US" dirty="0" smtClean="0"/>
              <a:t>Good comparisons between all three techniques</a:t>
            </a:r>
          </a:p>
          <a:p>
            <a:pPr lvl="1"/>
            <a:r>
              <a:rPr lang="en-US" dirty="0" smtClean="0"/>
              <a:t>1-3 cm vertical uncertainty</a:t>
            </a:r>
          </a:p>
          <a:p>
            <a:pPr lvl="1"/>
            <a:r>
              <a:rPr lang="en-US" dirty="0" smtClean="0"/>
              <a:t>Use with xGEOID17 to estimate dynamic heights</a:t>
            </a:r>
          </a:p>
          <a:p>
            <a:r>
              <a:rPr lang="en-US" dirty="0" smtClean="0"/>
              <a:t>Dynamic heights generally agrees with MDT</a:t>
            </a:r>
          </a:p>
          <a:p>
            <a:r>
              <a:rPr lang="en-US" dirty="0" smtClean="0"/>
              <a:t>Lakes Michigan and Huron biased by 10-20 cm</a:t>
            </a:r>
          </a:p>
          <a:p>
            <a:r>
              <a:rPr lang="en-US" dirty="0" smtClean="0"/>
              <a:t>Potential two zone behavior in Lake </a:t>
            </a:r>
            <a:r>
              <a:rPr lang="en-US" dirty="0" smtClean="0"/>
              <a:t>Superior</a:t>
            </a:r>
          </a:p>
          <a:p>
            <a:pPr>
              <a:buFont typeface="Courier New" panose="02070309020205020404" pitchFamily="49" charset="0"/>
              <a:buChar char="o"/>
            </a:pPr>
            <a:r>
              <a:rPr lang="en-US" dirty="0" smtClean="0"/>
              <a:t>Reprocess all four GPS campaigns in ITRF2014</a:t>
            </a:r>
          </a:p>
          <a:p>
            <a:pPr>
              <a:buFont typeface="Courier New" panose="02070309020205020404" pitchFamily="49" charset="0"/>
              <a:buChar char="o"/>
            </a:pPr>
            <a:r>
              <a:rPr lang="en-US" dirty="0" smtClean="0"/>
              <a:t>Comparisons to Canadian and Seasonal data</a:t>
            </a:r>
          </a:p>
        </p:txBody>
      </p:sp>
      <p:sp>
        <p:nvSpPr>
          <p:cNvPr id="4" name="Date Placeholder 3"/>
          <p:cNvSpPr>
            <a:spLocks noGrp="1"/>
          </p:cNvSpPr>
          <p:nvPr>
            <p:ph type="dt" sz="half" idx="10"/>
          </p:nvPr>
        </p:nvSpPr>
        <p:spPr>
          <a:xfrm>
            <a:off x="457200" y="6356350"/>
            <a:ext cx="3048000" cy="365125"/>
          </a:xfrm>
        </p:spPr>
        <p:txBody>
          <a:bodyPr/>
          <a:lstStyle/>
          <a:p>
            <a:pPr>
              <a:defRPr/>
            </a:pPr>
            <a:r>
              <a:rPr lang="en-US" dirty="0" smtClean="0"/>
              <a:t>Session 5: Paper S5-O6               </a:t>
            </a:r>
          </a:p>
          <a:p>
            <a:pPr>
              <a:defRPr/>
            </a:pPr>
            <a:r>
              <a:rPr lang="en-US" dirty="0" smtClean="0"/>
              <a:t>1145, 19 Sep 2018</a:t>
            </a:r>
            <a:endParaRPr lang="en-US" dirty="0"/>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17</a:t>
            </a:fld>
            <a:endParaRPr lang="en-US"/>
          </a:p>
        </p:txBody>
      </p:sp>
    </p:spTree>
    <p:extLst>
      <p:ext uri="{BB962C8B-B14F-4D97-AF65-F5344CB8AC3E}">
        <p14:creationId xmlns:p14="http://schemas.microsoft.com/office/powerpoint/2010/main" val="35881405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t>Hydraulic Corrector (HC) vs. </a:t>
            </a:r>
            <a:br>
              <a:rPr lang="en-US" altLang="en-US" dirty="0" smtClean="0"/>
            </a:br>
            <a:r>
              <a:rPr lang="en-US" altLang="en-US" dirty="0" smtClean="0"/>
              <a:t>NAVD 88 Datum Defect</a:t>
            </a:r>
          </a:p>
        </p:txBody>
      </p:sp>
      <p:pic>
        <p:nvPicPr>
          <p:cNvPr id="143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865313"/>
            <a:ext cx="8229600" cy="39957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a:xfrm>
            <a:off x="457200" y="6356350"/>
            <a:ext cx="2971800" cy="365125"/>
          </a:xfrm>
        </p:spPr>
        <p:txBody>
          <a:bodyPr/>
          <a:lstStyle/>
          <a:p>
            <a:r>
              <a:rPr lang="en-US" dirty="0" smtClean="0"/>
              <a:t>Session 5: Paper S5-O6               </a:t>
            </a:r>
          </a:p>
          <a:p>
            <a:r>
              <a:rPr lang="en-US" dirty="0" smtClean="0"/>
              <a:t>1145, 19 Sep 2018</a:t>
            </a:r>
            <a:endParaRPr lang="en-US" dirty="0"/>
          </a:p>
        </p:txBody>
      </p:sp>
      <p:sp>
        <p:nvSpPr>
          <p:cNvPr id="3" name="Footer Placeholder 2"/>
          <p:cNvSpPr>
            <a:spLocks noGrp="1"/>
          </p:cNvSpPr>
          <p:nvPr>
            <p:ph type="ftr" sz="quarter" idx="11"/>
          </p:nvPr>
        </p:nvSpPr>
        <p:spPr/>
        <p:txBody>
          <a:bodyPr/>
          <a:lstStyle/>
          <a:p>
            <a:pPr>
              <a:defRPr/>
            </a:pPr>
            <a:r>
              <a:rPr lang="en-US" dirty="0" smtClean="0"/>
              <a:t>Gravity Geoid and Height Systems 2                       17-21 Sep 2018         Copenhagen, Denmark </a:t>
            </a:r>
            <a:endParaRPr lang="en-US" dirty="0"/>
          </a:p>
        </p:txBody>
      </p:sp>
      <p:sp>
        <p:nvSpPr>
          <p:cNvPr id="4" name="Slide Number Placeholder 3"/>
          <p:cNvSpPr>
            <a:spLocks noGrp="1"/>
          </p:cNvSpPr>
          <p:nvPr>
            <p:ph type="sldNum" sz="quarter" idx="12"/>
          </p:nvPr>
        </p:nvSpPr>
        <p:spPr/>
        <p:txBody>
          <a:bodyPr/>
          <a:lstStyle/>
          <a:p>
            <a:pPr>
              <a:defRPr/>
            </a:pPr>
            <a:fld id="{236A621D-B3D1-422D-955B-1C2DBCF4FF1D}" type="slidenum">
              <a:rPr lang="en-US" smtClean="0"/>
              <a:pPr>
                <a:defRPr/>
              </a:pPr>
              <a:t>2</a:t>
            </a:fld>
            <a:endParaRPr lang="en-US"/>
          </a:p>
        </p:txBody>
      </p:sp>
    </p:spTree>
    <p:extLst>
      <p:ext uri="{BB962C8B-B14F-4D97-AF65-F5344CB8AC3E}">
        <p14:creationId xmlns:p14="http://schemas.microsoft.com/office/powerpoint/2010/main" val="1229756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smtClean="0"/>
              <a:t>GL WLS Stations (U.S. NWLON)</a:t>
            </a:r>
          </a:p>
        </p:txBody>
      </p:sp>
      <p:sp>
        <p:nvSpPr>
          <p:cNvPr id="2" name="Date Placeholder 1"/>
          <p:cNvSpPr>
            <a:spLocks noGrp="1"/>
          </p:cNvSpPr>
          <p:nvPr>
            <p:ph type="dt" sz="half" idx="10"/>
          </p:nvPr>
        </p:nvSpPr>
        <p:spPr/>
        <p:txBody>
          <a:bodyPr/>
          <a:lstStyle/>
          <a:p>
            <a:pPr>
              <a:defRPr/>
            </a:pPr>
            <a:r>
              <a:rPr lang="en-US" smtClean="0"/>
              <a:t>Session 5: Paper S5-O6               1145, 19 Sep 2018</a:t>
            </a:r>
            <a:endParaRPr lang="en-US"/>
          </a:p>
        </p:txBody>
      </p:sp>
      <p:sp>
        <p:nvSpPr>
          <p:cNvPr id="3" name="Footer Placeholder 2"/>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4" name="Slide Number Placeholder 3"/>
          <p:cNvSpPr>
            <a:spLocks noGrp="1"/>
          </p:cNvSpPr>
          <p:nvPr>
            <p:ph type="sldNum" sz="quarter" idx="12"/>
          </p:nvPr>
        </p:nvSpPr>
        <p:spPr/>
        <p:txBody>
          <a:bodyPr/>
          <a:lstStyle/>
          <a:p>
            <a:pPr>
              <a:defRPr/>
            </a:pPr>
            <a:fld id="{236A621D-B3D1-422D-955B-1C2DBCF4FF1D}" type="slidenum">
              <a:rPr lang="en-US" smtClean="0"/>
              <a:pPr>
                <a:defRPr/>
              </a:pPr>
              <a:t>3</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5" name="Oval 4"/>
          <p:cNvSpPr/>
          <p:nvPr/>
        </p:nvSpPr>
        <p:spPr>
          <a:xfrm>
            <a:off x="1143000" y="2057400"/>
            <a:ext cx="457200" cy="4572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309446" y="2836985"/>
            <a:ext cx="457200" cy="4572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352800" y="2971800"/>
            <a:ext cx="457200" cy="4572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52800" y="3276600"/>
            <a:ext cx="457200" cy="4572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67000" y="4419600"/>
            <a:ext cx="457200" cy="4572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209800" y="5715000"/>
            <a:ext cx="457200" cy="4572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604238" y="5808784"/>
            <a:ext cx="457200" cy="4572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17831" y="5662247"/>
            <a:ext cx="4572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867400" y="4876800"/>
            <a:ext cx="457200" cy="4572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67200" y="5791200"/>
            <a:ext cx="457200" cy="4572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267200" y="4343400"/>
            <a:ext cx="457200" cy="4572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7696200" y="5114192"/>
            <a:ext cx="593432" cy="457200"/>
            <a:chOff x="7628084" y="6248400"/>
            <a:chExt cx="593432" cy="457200"/>
          </a:xfrm>
        </p:grpSpPr>
        <p:sp>
          <p:nvSpPr>
            <p:cNvPr id="16" name="Oval 15"/>
            <p:cNvSpPr/>
            <p:nvPr/>
          </p:nvSpPr>
          <p:spPr>
            <a:xfrm>
              <a:off x="7696200" y="6248400"/>
              <a:ext cx="457200" cy="4572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sp>
          <p:nvSpPr>
            <p:cNvPr id="7" name="TextBox 6"/>
            <p:cNvSpPr txBox="1"/>
            <p:nvPr/>
          </p:nvSpPr>
          <p:spPr>
            <a:xfrm>
              <a:off x="7628084" y="6346195"/>
              <a:ext cx="593432" cy="261610"/>
            </a:xfrm>
            <a:prstGeom prst="rect">
              <a:avLst/>
            </a:prstGeom>
            <a:noFill/>
          </p:spPr>
          <p:txBody>
            <a:bodyPr wrap="none" rtlCol="0">
              <a:spAutoFit/>
            </a:bodyPr>
            <a:lstStyle/>
            <a:p>
              <a:r>
                <a:rPr lang="en-US" sz="1050" b="1" dirty="0" smtClean="0">
                  <a:solidFill>
                    <a:srgbClr val="7030A0"/>
                  </a:solidFill>
                </a:rPr>
                <a:t>CORS</a:t>
              </a:r>
              <a:endParaRPr lang="en-US" sz="1400" b="1" dirty="0">
                <a:solidFill>
                  <a:srgbClr val="7030A0"/>
                </a:solidFill>
              </a:endParaRPr>
            </a:p>
          </p:txBody>
        </p:sp>
      </p:grpSp>
      <p:sp>
        <p:nvSpPr>
          <p:cNvPr id="21" name="Oval 20"/>
          <p:cNvSpPr/>
          <p:nvPr/>
        </p:nvSpPr>
        <p:spPr>
          <a:xfrm>
            <a:off x="7010400" y="4419600"/>
            <a:ext cx="457200" cy="457200"/>
          </a:xfrm>
          <a:prstGeom prst="ellipse">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86200" y="3733800"/>
            <a:ext cx="457200" cy="457200"/>
          </a:xfrm>
          <a:prstGeom prst="ellipse">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80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title"/>
          </p:nvPr>
        </p:nvSpPr>
        <p:spPr/>
        <p:txBody>
          <a:bodyPr/>
          <a:lstStyle/>
          <a:p>
            <a:r>
              <a:rPr lang="en-US" dirty="0" smtClean="0"/>
              <a:t>Method at NWLON sites</a:t>
            </a:r>
            <a:endParaRPr lang="en-US" dirty="0"/>
          </a:p>
        </p:txBody>
      </p:sp>
      <p:sp>
        <p:nvSpPr>
          <p:cNvPr id="6" name="Rectangle 5"/>
          <p:cNvSpPr/>
          <p:nvPr/>
        </p:nvSpPr>
        <p:spPr>
          <a:xfrm>
            <a:off x="2468454" y="3558814"/>
            <a:ext cx="2603634" cy="136819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84722" y="3808999"/>
            <a:ext cx="2201976" cy="953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89296" y="4540008"/>
            <a:ext cx="332667" cy="1149286"/>
          </a:xfrm>
          <a:prstGeom prst="rect">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26637" y="5345290"/>
            <a:ext cx="2295326" cy="344004"/>
          </a:xfrm>
          <a:prstGeom prst="rect">
            <a:avLst/>
          </a:prstGeom>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1224952" y="5353108"/>
            <a:ext cx="0" cy="336186"/>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1" name="Right Triangle 10"/>
          <p:cNvSpPr/>
          <p:nvPr/>
        </p:nvSpPr>
        <p:spPr>
          <a:xfrm rot="16200000">
            <a:off x="970554" y="5616671"/>
            <a:ext cx="178855" cy="372940"/>
          </a:xfrm>
          <a:prstGeom prst="rtTriangl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68454" y="4927012"/>
            <a:ext cx="700382" cy="40066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42735" y="4927012"/>
            <a:ext cx="3095883" cy="965557"/>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224952" y="5697112"/>
            <a:ext cx="2317784" cy="195457"/>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p:cNvSpPr/>
          <p:nvPr/>
        </p:nvSpPr>
        <p:spPr>
          <a:xfrm rot="16200000">
            <a:off x="1704339" y="4553173"/>
            <a:ext cx="400662" cy="1148341"/>
          </a:xfrm>
          <a:prstGeom prst="rtTriangl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436213" y="2778942"/>
            <a:ext cx="565977" cy="101638"/>
          </a:xfrm>
          <a:prstGeom prst="ellipse">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2893834" y="4538053"/>
            <a:ext cx="1191515" cy="1954"/>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63896" y="4540008"/>
            <a:ext cx="0" cy="22282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942198" y="4532189"/>
            <a:ext cx="0" cy="22282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698428" y="2880579"/>
            <a:ext cx="62745" cy="1521631"/>
          </a:xfrm>
          <a:prstGeom prst="rect">
            <a:avLst/>
          </a:prstGeom>
          <a:solidFill>
            <a:schemeClr val="bg1">
              <a:lumMod val="8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47586" y="4311324"/>
            <a:ext cx="219785" cy="181775"/>
          </a:xfrm>
          <a:prstGeom prst="rect">
            <a:avLst/>
          </a:prstGeom>
          <a:solidFill>
            <a:schemeClr val="bg1">
              <a:lumMod val="8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a:off x="3355630" y="4461825"/>
            <a:ext cx="1849" cy="634245"/>
          </a:xfrm>
          <a:prstGeom prst="straightConnector1">
            <a:avLst/>
          </a:prstGeom>
          <a:ln w="5080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57432" y="3435692"/>
            <a:ext cx="2068195" cy="461665"/>
          </a:xfrm>
          <a:prstGeom prst="rect">
            <a:avLst/>
          </a:prstGeom>
          <a:noFill/>
        </p:spPr>
        <p:txBody>
          <a:bodyPr wrap="none" rtlCol="0">
            <a:spAutoFit/>
          </a:bodyPr>
          <a:lstStyle/>
          <a:p>
            <a:r>
              <a:rPr lang="en-US" sz="2400" dirty="0" smtClean="0"/>
              <a:t>WLS Housing</a:t>
            </a:r>
            <a:endParaRPr lang="en-US" sz="2400" dirty="0"/>
          </a:p>
        </p:txBody>
      </p:sp>
      <p:sp>
        <p:nvSpPr>
          <p:cNvPr id="24" name="TextBox 23"/>
          <p:cNvSpPr txBox="1"/>
          <p:nvPr/>
        </p:nvSpPr>
        <p:spPr>
          <a:xfrm>
            <a:off x="1666729" y="2459199"/>
            <a:ext cx="2290050" cy="461665"/>
          </a:xfrm>
          <a:prstGeom prst="rect">
            <a:avLst/>
          </a:prstGeom>
          <a:noFill/>
        </p:spPr>
        <p:txBody>
          <a:bodyPr wrap="none" rtlCol="0">
            <a:spAutoFit/>
          </a:bodyPr>
          <a:lstStyle/>
          <a:p>
            <a:r>
              <a:rPr lang="en-US" sz="2400" dirty="0" smtClean="0"/>
              <a:t>CORS Antenna</a:t>
            </a:r>
            <a:endParaRPr lang="en-US" sz="2400" dirty="0"/>
          </a:p>
        </p:txBody>
      </p:sp>
      <p:sp>
        <p:nvSpPr>
          <p:cNvPr id="25" name="Rectangle 24"/>
          <p:cNvSpPr/>
          <p:nvPr/>
        </p:nvSpPr>
        <p:spPr>
          <a:xfrm>
            <a:off x="3589437" y="4389555"/>
            <a:ext cx="319277" cy="104236"/>
          </a:xfrm>
          <a:prstGeom prst="rect">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699675" y="3962400"/>
            <a:ext cx="1486304" cy="461665"/>
          </a:xfrm>
          <a:prstGeom prst="rect">
            <a:avLst/>
          </a:prstGeom>
          <a:noFill/>
        </p:spPr>
        <p:txBody>
          <a:bodyPr wrap="none" rtlCol="0">
            <a:spAutoFit/>
          </a:bodyPr>
          <a:lstStyle/>
          <a:p>
            <a:r>
              <a:rPr lang="en-US" sz="2400" dirty="0" smtClean="0"/>
              <a:t> Receiver</a:t>
            </a:r>
            <a:endParaRPr lang="en-US" sz="2400" dirty="0"/>
          </a:p>
        </p:txBody>
      </p:sp>
      <p:sp>
        <p:nvSpPr>
          <p:cNvPr id="27" name="Rectangle 26"/>
          <p:cNvSpPr/>
          <p:nvPr/>
        </p:nvSpPr>
        <p:spPr>
          <a:xfrm>
            <a:off x="3216429" y="5123758"/>
            <a:ext cx="279236" cy="267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778445" y="3886220"/>
            <a:ext cx="816249" cy="461665"/>
          </a:xfrm>
          <a:prstGeom prst="rect">
            <a:avLst/>
          </a:prstGeom>
          <a:noFill/>
        </p:spPr>
        <p:txBody>
          <a:bodyPr wrap="none" rtlCol="0">
            <a:spAutoFit/>
          </a:bodyPr>
          <a:lstStyle/>
          <a:p>
            <a:r>
              <a:rPr lang="en-US" sz="2400" dirty="0"/>
              <a:t>E</a:t>
            </a:r>
            <a:r>
              <a:rPr lang="en-US" sz="2400" dirty="0" smtClean="0"/>
              <a:t>TG</a:t>
            </a:r>
            <a:endParaRPr lang="en-US" sz="2400" dirty="0"/>
          </a:p>
        </p:txBody>
      </p:sp>
      <p:cxnSp>
        <p:nvCxnSpPr>
          <p:cNvPr id="29" name="Straight Connector 28"/>
          <p:cNvCxnSpPr/>
          <p:nvPr/>
        </p:nvCxnSpPr>
        <p:spPr>
          <a:xfrm flipV="1">
            <a:off x="635365" y="6210298"/>
            <a:ext cx="4740710" cy="1056"/>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573677" y="5979465"/>
            <a:ext cx="3417923" cy="461665"/>
          </a:xfrm>
          <a:prstGeom prst="rect">
            <a:avLst/>
          </a:prstGeom>
          <a:noFill/>
        </p:spPr>
        <p:txBody>
          <a:bodyPr wrap="none" rtlCol="0">
            <a:spAutoFit/>
          </a:bodyPr>
          <a:lstStyle/>
          <a:p>
            <a:r>
              <a:rPr lang="en-US" sz="2400" dirty="0" smtClean="0"/>
              <a:t>IGLD 85 Datum surface</a:t>
            </a:r>
            <a:endParaRPr lang="en-US" sz="2400" dirty="0"/>
          </a:p>
        </p:txBody>
      </p:sp>
      <p:sp>
        <p:nvSpPr>
          <p:cNvPr id="35" name="Isosceles Triangle 34"/>
          <p:cNvSpPr/>
          <p:nvPr/>
        </p:nvSpPr>
        <p:spPr>
          <a:xfrm>
            <a:off x="5782543" y="4819420"/>
            <a:ext cx="228600" cy="17200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5573677" y="5095237"/>
            <a:ext cx="646331" cy="461665"/>
          </a:xfrm>
          <a:prstGeom prst="rect">
            <a:avLst/>
          </a:prstGeom>
          <a:noFill/>
        </p:spPr>
        <p:txBody>
          <a:bodyPr wrap="none" rtlCol="0">
            <a:spAutoFit/>
          </a:bodyPr>
          <a:lstStyle/>
          <a:p>
            <a:r>
              <a:rPr lang="en-US" sz="2400" dirty="0" smtClean="0">
                <a:solidFill>
                  <a:schemeClr val="bg1"/>
                </a:solidFill>
              </a:rPr>
              <a:t>BM</a:t>
            </a:r>
            <a:endParaRPr lang="en-US" sz="2400" dirty="0">
              <a:solidFill>
                <a:schemeClr val="bg1"/>
              </a:solidFill>
            </a:endParaRPr>
          </a:p>
        </p:txBody>
      </p:sp>
      <p:cxnSp>
        <p:nvCxnSpPr>
          <p:cNvPr id="38" name="Straight Connector 37"/>
          <p:cNvCxnSpPr/>
          <p:nvPr/>
        </p:nvCxnSpPr>
        <p:spPr>
          <a:xfrm>
            <a:off x="635365" y="4552559"/>
            <a:ext cx="6357100" cy="0"/>
          </a:xfrm>
          <a:prstGeom prst="line">
            <a:avLst/>
          </a:prstGeom>
          <a:ln w="317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02689" y="4137061"/>
            <a:ext cx="1717521" cy="830997"/>
          </a:xfrm>
          <a:prstGeom prst="rect">
            <a:avLst/>
          </a:prstGeom>
          <a:noFill/>
        </p:spPr>
        <p:txBody>
          <a:bodyPr wrap="none" rtlCol="0">
            <a:spAutoFit/>
          </a:bodyPr>
          <a:lstStyle/>
          <a:p>
            <a:r>
              <a:rPr lang="en-US" sz="2400" dirty="0" smtClean="0"/>
              <a:t>ETG Table </a:t>
            </a:r>
          </a:p>
          <a:p>
            <a:r>
              <a:rPr lang="en-US" sz="2400" dirty="0" smtClean="0"/>
              <a:t>(datum)</a:t>
            </a:r>
            <a:endParaRPr lang="en-US" sz="2400" dirty="0"/>
          </a:p>
        </p:txBody>
      </p:sp>
      <p:cxnSp>
        <p:nvCxnSpPr>
          <p:cNvPr id="42" name="Straight Arrow Connector 41"/>
          <p:cNvCxnSpPr/>
          <p:nvPr/>
        </p:nvCxnSpPr>
        <p:spPr>
          <a:xfrm>
            <a:off x="6519075" y="2849306"/>
            <a:ext cx="0" cy="168288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229622" y="5341377"/>
            <a:ext cx="0" cy="346806"/>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47" name="Right Triangle 46"/>
          <p:cNvSpPr/>
          <p:nvPr/>
        </p:nvSpPr>
        <p:spPr>
          <a:xfrm rot="16200000">
            <a:off x="954718" y="5599172"/>
            <a:ext cx="184505" cy="412910"/>
          </a:xfrm>
          <a:prstGeom prst="rtTriangl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02523" y="5099419"/>
            <a:ext cx="1333909" cy="798461"/>
          </a:xfrm>
          <a:custGeom>
            <a:avLst/>
            <a:gdLst>
              <a:gd name="connsiteX0" fmla="*/ 209550 w 2209800"/>
              <a:gd name="connsiteY0" fmla="*/ 1885950 h 1885950"/>
              <a:gd name="connsiteX1" fmla="*/ 0 w 2209800"/>
              <a:gd name="connsiteY1" fmla="*/ 1885950 h 1885950"/>
              <a:gd name="connsiteX2" fmla="*/ 0 w 2209800"/>
              <a:gd name="connsiteY2" fmla="*/ 0 h 1885950"/>
              <a:gd name="connsiteX3" fmla="*/ 2209800 w 2209800"/>
              <a:gd name="connsiteY3" fmla="*/ 19050 h 1885950"/>
              <a:gd name="connsiteX4" fmla="*/ 1047750 w 2209800"/>
              <a:gd name="connsiteY4" fmla="*/ 514350 h 1885950"/>
              <a:gd name="connsiteX5" fmla="*/ 819150 w 2209800"/>
              <a:gd name="connsiteY5" fmla="*/ 552450 h 1885950"/>
              <a:gd name="connsiteX6" fmla="*/ 838200 w 2209800"/>
              <a:gd name="connsiteY6" fmla="*/ 1485900 h 1885950"/>
              <a:gd name="connsiteX7" fmla="*/ 209550 w 2209800"/>
              <a:gd name="connsiteY7" fmla="*/ 188595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9800" h="1885950">
                <a:moveTo>
                  <a:pt x="209550" y="1885950"/>
                </a:moveTo>
                <a:lnTo>
                  <a:pt x="0" y="1885950"/>
                </a:lnTo>
                <a:lnTo>
                  <a:pt x="0" y="0"/>
                </a:lnTo>
                <a:lnTo>
                  <a:pt x="2209800" y="19050"/>
                </a:lnTo>
                <a:lnTo>
                  <a:pt x="1047750" y="514350"/>
                </a:lnTo>
                <a:lnTo>
                  <a:pt x="819150" y="552450"/>
                </a:lnTo>
                <a:lnTo>
                  <a:pt x="838200" y="1485900"/>
                </a:lnTo>
                <a:lnTo>
                  <a:pt x="209550" y="18859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73670" y="4963130"/>
            <a:ext cx="1039067" cy="830997"/>
          </a:xfrm>
          <a:prstGeom prst="rect">
            <a:avLst/>
          </a:prstGeom>
          <a:noFill/>
        </p:spPr>
        <p:txBody>
          <a:bodyPr wrap="none" rtlCol="0">
            <a:spAutoFit/>
          </a:bodyPr>
          <a:lstStyle/>
          <a:p>
            <a:r>
              <a:rPr lang="en-US" sz="2400" dirty="0" smtClean="0"/>
              <a:t>Great </a:t>
            </a:r>
          </a:p>
          <a:p>
            <a:r>
              <a:rPr lang="en-US" sz="2400" dirty="0" smtClean="0"/>
              <a:t>Lake</a:t>
            </a:r>
            <a:endParaRPr lang="en-US" sz="2400" dirty="0"/>
          </a:p>
        </p:txBody>
      </p:sp>
      <p:sp>
        <p:nvSpPr>
          <p:cNvPr id="51" name="Oval 50"/>
          <p:cNvSpPr/>
          <p:nvPr/>
        </p:nvSpPr>
        <p:spPr>
          <a:xfrm>
            <a:off x="3430878" y="2771102"/>
            <a:ext cx="565977" cy="101638"/>
          </a:xfrm>
          <a:prstGeom prst="ellipse">
            <a:avLst/>
          </a:prstGeom>
          <a:solidFill>
            <a:schemeClr val="bg1">
              <a:lumMod val="9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p:nvPr/>
        </p:nvCxnSpPr>
        <p:spPr>
          <a:xfrm flipV="1">
            <a:off x="5680875" y="4347885"/>
            <a:ext cx="99964" cy="5791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5983000" y="4368803"/>
            <a:ext cx="120108" cy="5800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5604675" y="4241762"/>
            <a:ext cx="565977" cy="101638"/>
          </a:xfrm>
          <a:prstGeom prst="ellipse">
            <a:avLst/>
          </a:prstGeom>
          <a:solidFill>
            <a:schemeClr val="bg1">
              <a:lumMod val="9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617818" y="4241762"/>
            <a:ext cx="565977" cy="101638"/>
          </a:xfrm>
          <a:prstGeom prst="ellipse">
            <a:avLst/>
          </a:prstGeom>
          <a:solidFill>
            <a:schemeClr val="bg1">
              <a:lumMod val="95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p:cNvCxnSpPr>
            <a:stCxn id="57" idx="4"/>
            <a:endCxn id="35" idx="3"/>
          </p:cNvCxnSpPr>
          <p:nvPr/>
        </p:nvCxnSpPr>
        <p:spPr>
          <a:xfrm flipH="1">
            <a:off x="5896843" y="4343400"/>
            <a:ext cx="3964" cy="6480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5" idx="2"/>
          </p:cNvCxnSpPr>
          <p:nvPr/>
        </p:nvCxnSpPr>
        <p:spPr>
          <a:xfrm flipH="1">
            <a:off x="3908714" y="4991422"/>
            <a:ext cx="1873829" cy="71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3935394" y="4637449"/>
            <a:ext cx="0" cy="3021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8" idx="0"/>
          </p:cNvCxnSpPr>
          <p:nvPr/>
        </p:nvCxnSpPr>
        <p:spPr>
          <a:xfrm flipH="1">
            <a:off x="3355629" y="4540008"/>
            <a:ext cx="1" cy="5552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627535" y="2300745"/>
            <a:ext cx="1827744" cy="461665"/>
          </a:xfrm>
          <a:prstGeom prst="rect">
            <a:avLst/>
          </a:prstGeom>
        </p:spPr>
        <p:txBody>
          <a:bodyPr wrap="none">
            <a:spAutoFit/>
          </a:bodyPr>
          <a:lstStyle/>
          <a:p>
            <a:r>
              <a:rPr lang="en-US" sz="2400" dirty="0">
                <a:solidFill>
                  <a:srgbClr val="FF0000"/>
                </a:solidFill>
              </a:rPr>
              <a:t>Inverted rod</a:t>
            </a:r>
          </a:p>
        </p:txBody>
      </p:sp>
      <p:sp>
        <p:nvSpPr>
          <p:cNvPr id="72" name="TextBox 71"/>
          <p:cNvSpPr txBox="1"/>
          <p:nvPr/>
        </p:nvSpPr>
        <p:spPr>
          <a:xfrm>
            <a:off x="4144648" y="5013263"/>
            <a:ext cx="1231427" cy="461665"/>
          </a:xfrm>
          <a:prstGeom prst="rect">
            <a:avLst/>
          </a:prstGeom>
          <a:noFill/>
        </p:spPr>
        <p:txBody>
          <a:bodyPr wrap="none" rtlCol="0">
            <a:spAutoFit/>
          </a:bodyPr>
          <a:lstStyle/>
          <a:p>
            <a:r>
              <a:rPr lang="en-US" sz="2400" dirty="0" smtClean="0">
                <a:solidFill>
                  <a:srgbClr val="FF0000"/>
                </a:solidFill>
              </a:rPr>
              <a:t>leveling</a:t>
            </a:r>
            <a:endParaRPr lang="en-US" dirty="0">
              <a:solidFill>
                <a:srgbClr val="FF0000"/>
              </a:solidFill>
            </a:endParaRPr>
          </a:p>
        </p:txBody>
      </p:sp>
      <p:sp>
        <p:nvSpPr>
          <p:cNvPr id="73" name="TextBox 72"/>
          <p:cNvSpPr txBox="1"/>
          <p:nvPr/>
        </p:nvSpPr>
        <p:spPr>
          <a:xfrm>
            <a:off x="1776900" y="1577601"/>
            <a:ext cx="5557932" cy="461665"/>
          </a:xfrm>
          <a:prstGeom prst="rect">
            <a:avLst/>
          </a:prstGeom>
          <a:noFill/>
        </p:spPr>
        <p:txBody>
          <a:bodyPr wrap="none" rtlCol="0">
            <a:spAutoFit/>
          </a:bodyPr>
          <a:lstStyle/>
          <a:p>
            <a:r>
              <a:rPr lang="en-US" sz="2400" dirty="0" smtClean="0">
                <a:solidFill>
                  <a:srgbClr val="FF0000"/>
                </a:solidFill>
              </a:rPr>
              <a:t>Geometric coordinates of water surface</a:t>
            </a:r>
            <a:endParaRPr lang="en-US" dirty="0">
              <a:solidFill>
                <a:srgbClr val="FF0000"/>
              </a:solidFill>
            </a:endParaRPr>
          </a:p>
        </p:txBody>
      </p:sp>
      <p:sp>
        <p:nvSpPr>
          <p:cNvPr id="2" name="Date Placeholder 1"/>
          <p:cNvSpPr>
            <a:spLocks noGrp="1"/>
          </p:cNvSpPr>
          <p:nvPr>
            <p:ph type="dt" sz="half" idx="10"/>
          </p:nvPr>
        </p:nvSpPr>
        <p:spPr>
          <a:xfrm>
            <a:off x="457199" y="6356350"/>
            <a:ext cx="3064763" cy="365125"/>
          </a:xfrm>
        </p:spPr>
        <p:txBody>
          <a:bodyPr/>
          <a:lstStyle/>
          <a:p>
            <a:pPr>
              <a:defRPr/>
            </a:pPr>
            <a:r>
              <a:rPr lang="en-US" dirty="0" smtClean="0"/>
              <a:t>Session 5: Paper S5-O6          </a:t>
            </a:r>
          </a:p>
          <a:p>
            <a:pPr>
              <a:defRPr/>
            </a:pPr>
            <a:r>
              <a:rPr lang="en-US" dirty="0" smtClean="0"/>
              <a:t>1145, 19 Sep 2018</a:t>
            </a:r>
            <a:endParaRPr lang="en-US" dirty="0"/>
          </a:p>
        </p:txBody>
      </p:sp>
      <p:sp>
        <p:nvSpPr>
          <p:cNvPr id="3" name="Footer Placeholder 2"/>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4" name="Slide Number Placeholder 3"/>
          <p:cNvSpPr>
            <a:spLocks noGrp="1"/>
          </p:cNvSpPr>
          <p:nvPr>
            <p:ph type="sldNum" sz="quarter" idx="12"/>
          </p:nvPr>
        </p:nvSpPr>
        <p:spPr/>
        <p:txBody>
          <a:bodyPr/>
          <a:lstStyle/>
          <a:p>
            <a:pPr>
              <a:defRPr/>
            </a:pPr>
            <a:fld id="{236A621D-B3D1-422D-955B-1C2DBCF4FF1D}" type="slidenum">
              <a:rPr lang="en-US" smtClean="0"/>
              <a:pPr>
                <a:defRPr/>
              </a:pPr>
              <a:t>4</a:t>
            </a:fld>
            <a:endParaRPr lang="en-US"/>
          </a:p>
        </p:txBody>
      </p:sp>
    </p:spTree>
    <p:extLst>
      <p:ext uri="{BB962C8B-B14F-4D97-AF65-F5344CB8AC3E}">
        <p14:creationId xmlns:p14="http://schemas.microsoft.com/office/powerpoint/2010/main" val="3726806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7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6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6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6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7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7" grpId="0" animBg="1"/>
      <p:bldP spid="57" grpId="1" animBg="1"/>
      <p:bldP spid="71" grpId="0"/>
      <p:bldP spid="71" grpId="1"/>
      <p:bldP spid="72" grpId="0"/>
      <p:bldP spid="72" grpId="1"/>
      <p:bldP spid="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 GPS Campaign </a:t>
            </a:r>
            <a:r>
              <a:rPr lang="en-US" dirty="0" smtClean="0"/>
              <a:t>(IGb08)</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1319" y="1219200"/>
            <a:ext cx="6832081" cy="4525963"/>
          </a:xfrm>
        </p:spPr>
      </p:pic>
      <p:sp>
        <p:nvSpPr>
          <p:cNvPr id="4" name="Date Placeholder 3"/>
          <p:cNvSpPr>
            <a:spLocks noGrp="1"/>
          </p:cNvSpPr>
          <p:nvPr>
            <p:ph type="dt" sz="half" idx="10"/>
          </p:nvPr>
        </p:nvSpPr>
        <p:spPr/>
        <p:txBody>
          <a:bodyPr/>
          <a:lstStyle/>
          <a:p>
            <a:pPr>
              <a:defRPr/>
            </a:pPr>
            <a:r>
              <a:rPr lang="en-US" smtClean="0"/>
              <a:t>Session 5: Paper S5-O6               1145, 19 Sep 2018</a:t>
            </a:r>
            <a:endParaRPr lang="en-US"/>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5</a:t>
            </a:fld>
            <a:endParaRPr lang="en-US"/>
          </a:p>
        </p:txBody>
      </p:sp>
      <p:sp>
        <p:nvSpPr>
          <p:cNvPr id="3" name="Tekstboks 2"/>
          <p:cNvSpPr txBox="1"/>
          <p:nvPr/>
        </p:nvSpPr>
        <p:spPr>
          <a:xfrm>
            <a:off x="304800" y="2133600"/>
            <a:ext cx="864339" cy="2308324"/>
          </a:xfrm>
          <a:prstGeom prst="rect">
            <a:avLst/>
          </a:prstGeom>
          <a:noFill/>
        </p:spPr>
        <p:txBody>
          <a:bodyPr wrap="none" rtlCol="0">
            <a:spAutoFit/>
          </a:bodyPr>
          <a:lstStyle/>
          <a:p>
            <a:r>
              <a:rPr lang="da-DK" dirty="0" smtClean="0"/>
              <a:t>GPS </a:t>
            </a:r>
          </a:p>
          <a:p>
            <a:r>
              <a:rPr lang="da-DK" dirty="0" smtClean="0"/>
              <a:t>Camp.</a:t>
            </a:r>
          </a:p>
          <a:p>
            <a:endParaRPr lang="da-DK" dirty="0"/>
          </a:p>
          <a:p>
            <a:r>
              <a:rPr lang="da-DK" dirty="0" smtClean="0"/>
              <a:t>1997</a:t>
            </a:r>
          </a:p>
          <a:p>
            <a:r>
              <a:rPr lang="da-DK" dirty="0" smtClean="0"/>
              <a:t>2005</a:t>
            </a:r>
          </a:p>
          <a:p>
            <a:r>
              <a:rPr lang="da-DK" dirty="0" smtClean="0"/>
              <a:t>2010</a:t>
            </a:r>
          </a:p>
          <a:p>
            <a:r>
              <a:rPr lang="da-DK" u="sng" dirty="0" smtClean="0"/>
              <a:t>2015</a:t>
            </a:r>
          </a:p>
          <a:p>
            <a:r>
              <a:rPr lang="da-DK" i="1" dirty="0" smtClean="0"/>
              <a:t>2020</a:t>
            </a:r>
            <a:endParaRPr lang="da-DK" i="1" dirty="0"/>
          </a:p>
        </p:txBody>
      </p:sp>
      <p:sp>
        <p:nvSpPr>
          <p:cNvPr id="8" name="Tekstboks 7"/>
          <p:cNvSpPr txBox="1"/>
          <p:nvPr/>
        </p:nvSpPr>
        <p:spPr>
          <a:xfrm>
            <a:off x="1398022" y="5830669"/>
            <a:ext cx="6679178" cy="646331"/>
          </a:xfrm>
          <a:prstGeom prst="rect">
            <a:avLst/>
          </a:prstGeom>
          <a:noFill/>
        </p:spPr>
        <p:txBody>
          <a:bodyPr wrap="square" rtlCol="0">
            <a:spAutoFit/>
          </a:bodyPr>
          <a:lstStyle/>
          <a:p>
            <a:r>
              <a:rPr lang="en-US" dirty="0">
                <a:solidFill>
                  <a:srgbClr val="FF0000"/>
                </a:solidFill>
              </a:rPr>
              <a:t>Uncertainties of 1-3 cm </a:t>
            </a:r>
            <a:r>
              <a:rPr lang="en-US" dirty="0" smtClean="0">
                <a:solidFill>
                  <a:srgbClr val="FF0000"/>
                </a:solidFill>
              </a:rPr>
              <a:t>(2 sigma) for </a:t>
            </a:r>
            <a:r>
              <a:rPr lang="en-US" dirty="0">
                <a:solidFill>
                  <a:srgbClr val="FF0000"/>
                </a:solidFill>
              </a:rPr>
              <a:t>dynamic heights</a:t>
            </a:r>
          </a:p>
          <a:p>
            <a:endParaRPr lang="da-DK" dirty="0"/>
          </a:p>
        </p:txBody>
      </p:sp>
    </p:spTree>
    <p:extLst>
      <p:ext uri="{BB962C8B-B14F-4D97-AF65-F5344CB8AC3E}">
        <p14:creationId xmlns:p14="http://schemas.microsoft.com/office/powerpoint/2010/main" val="4204714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Plan</a:t>
            </a:r>
            <a:endParaRPr lang="en-US" dirty="0"/>
          </a:p>
        </p:txBody>
      </p:sp>
      <p:sp>
        <p:nvSpPr>
          <p:cNvPr id="3" name="Content Placeholder 2"/>
          <p:cNvSpPr>
            <a:spLocks noGrp="1"/>
          </p:cNvSpPr>
          <p:nvPr>
            <p:ph idx="1"/>
          </p:nvPr>
        </p:nvSpPr>
        <p:spPr/>
        <p:txBody>
          <a:bodyPr/>
          <a:lstStyle/>
          <a:p>
            <a:r>
              <a:rPr lang="en-US" dirty="0" smtClean="0"/>
              <a:t>Each Lake surface conforms to a specific geopotential value (W</a:t>
            </a:r>
            <a:r>
              <a:rPr lang="en-US" i="1" baseline="-25000" dirty="0" smtClean="0"/>
              <a:t>i</a:t>
            </a:r>
            <a:r>
              <a:rPr lang="en-US" dirty="0" smtClean="0"/>
              <a:t>) and dynamic height</a:t>
            </a:r>
            <a:endParaRPr lang="en-US" dirty="0"/>
          </a:p>
        </p:txBody>
      </p:sp>
      <p:sp>
        <p:nvSpPr>
          <p:cNvPr id="4" name="Date Placeholder 3"/>
          <p:cNvSpPr>
            <a:spLocks noGrp="1"/>
          </p:cNvSpPr>
          <p:nvPr>
            <p:ph type="dt" sz="half" idx="10"/>
          </p:nvPr>
        </p:nvSpPr>
        <p:spPr>
          <a:xfrm>
            <a:off x="457200" y="6356350"/>
            <a:ext cx="3095314" cy="365125"/>
          </a:xfrm>
        </p:spPr>
        <p:txBody>
          <a:bodyPr/>
          <a:lstStyle/>
          <a:p>
            <a:pPr>
              <a:defRPr/>
            </a:pPr>
            <a:r>
              <a:rPr lang="en-US" dirty="0" smtClean="0"/>
              <a:t>Session 5: Paper S5-O6               </a:t>
            </a:r>
          </a:p>
          <a:p>
            <a:pPr>
              <a:defRPr/>
            </a:pPr>
            <a:r>
              <a:rPr lang="en-US" dirty="0" smtClean="0"/>
              <a:t>1145, 19 Sep 2018</a:t>
            </a:r>
            <a:endParaRPr lang="en-US" dirty="0"/>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6</a:t>
            </a:fld>
            <a:endParaRPr lang="en-US"/>
          </a:p>
        </p:txBody>
      </p:sp>
      <p:sp>
        <p:nvSpPr>
          <p:cNvPr id="10" name="Arc 9"/>
          <p:cNvSpPr/>
          <p:nvPr/>
        </p:nvSpPr>
        <p:spPr>
          <a:xfrm>
            <a:off x="457200" y="4724400"/>
            <a:ext cx="7183231" cy="1295400"/>
          </a:xfrm>
          <a:prstGeom prst="arc">
            <a:avLst>
              <a:gd name="adj1" fmla="val 10835001"/>
              <a:gd name="adj2" fmla="val 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22570" y="3817900"/>
            <a:ext cx="7010400" cy="982700"/>
          </a:xfrm>
          <a:custGeom>
            <a:avLst/>
            <a:gdLst>
              <a:gd name="connsiteX0" fmla="*/ 0 w 7957226"/>
              <a:gd name="connsiteY0" fmla="*/ 828266 h 837994"/>
              <a:gd name="connsiteX1" fmla="*/ 2490281 w 7957226"/>
              <a:gd name="connsiteY1" fmla="*/ 11143 h 837994"/>
              <a:gd name="connsiteX2" fmla="*/ 4494179 w 7957226"/>
              <a:gd name="connsiteY2" fmla="*/ 351611 h 837994"/>
              <a:gd name="connsiteX3" fmla="*/ 6079787 w 7957226"/>
              <a:gd name="connsiteY3" fmla="*/ 312700 h 837994"/>
              <a:gd name="connsiteX4" fmla="*/ 7957226 w 7957226"/>
              <a:gd name="connsiteY4" fmla="*/ 837994 h 83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226" h="837994">
                <a:moveTo>
                  <a:pt x="0" y="828266"/>
                </a:moveTo>
                <a:cubicBezTo>
                  <a:pt x="870625" y="459425"/>
                  <a:pt x="1741251" y="90585"/>
                  <a:pt x="2490281" y="11143"/>
                </a:cubicBezTo>
                <a:cubicBezTo>
                  <a:pt x="3239311" y="-68300"/>
                  <a:pt x="3895928" y="301352"/>
                  <a:pt x="4494179" y="351611"/>
                </a:cubicBezTo>
                <a:cubicBezTo>
                  <a:pt x="5092430" y="401870"/>
                  <a:pt x="5502613" y="231636"/>
                  <a:pt x="6079787" y="312700"/>
                </a:cubicBezTo>
                <a:cubicBezTo>
                  <a:pt x="6656962" y="393764"/>
                  <a:pt x="7307094" y="615879"/>
                  <a:pt x="7957226" y="8379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09600" y="3429000"/>
            <a:ext cx="7010400" cy="754100"/>
          </a:xfrm>
          <a:custGeom>
            <a:avLst/>
            <a:gdLst>
              <a:gd name="connsiteX0" fmla="*/ 0 w 7957226"/>
              <a:gd name="connsiteY0" fmla="*/ 828266 h 837994"/>
              <a:gd name="connsiteX1" fmla="*/ 2490281 w 7957226"/>
              <a:gd name="connsiteY1" fmla="*/ 11143 h 837994"/>
              <a:gd name="connsiteX2" fmla="*/ 4494179 w 7957226"/>
              <a:gd name="connsiteY2" fmla="*/ 351611 h 837994"/>
              <a:gd name="connsiteX3" fmla="*/ 6079787 w 7957226"/>
              <a:gd name="connsiteY3" fmla="*/ 312700 h 837994"/>
              <a:gd name="connsiteX4" fmla="*/ 7957226 w 7957226"/>
              <a:gd name="connsiteY4" fmla="*/ 837994 h 83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226" h="837994">
                <a:moveTo>
                  <a:pt x="0" y="828266"/>
                </a:moveTo>
                <a:cubicBezTo>
                  <a:pt x="870625" y="459425"/>
                  <a:pt x="1741251" y="90585"/>
                  <a:pt x="2490281" y="11143"/>
                </a:cubicBezTo>
                <a:cubicBezTo>
                  <a:pt x="3239311" y="-68300"/>
                  <a:pt x="3895928" y="301352"/>
                  <a:pt x="4494179" y="351611"/>
                </a:cubicBezTo>
                <a:cubicBezTo>
                  <a:pt x="5092430" y="401870"/>
                  <a:pt x="5502613" y="231636"/>
                  <a:pt x="6079787" y="312700"/>
                </a:cubicBezTo>
                <a:cubicBezTo>
                  <a:pt x="6656962" y="393764"/>
                  <a:pt x="7307094" y="615879"/>
                  <a:pt x="7957226" y="83799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09600" y="3048000"/>
            <a:ext cx="7010400" cy="609394"/>
          </a:xfrm>
          <a:custGeom>
            <a:avLst/>
            <a:gdLst>
              <a:gd name="connsiteX0" fmla="*/ 0 w 7957226"/>
              <a:gd name="connsiteY0" fmla="*/ 828266 h 837994"/>
              <a:gd name="connsiteX1" fmla="*/ 2490281 w 7957226"/>
              <a:gd name="connsiteY1" fmla="*/ 11143 h 837994"/>
              <a:gd name="connsiteX2" fmla="*/ 4494179 w 7957226"/>
              <a:gd name="connsiteY2" fmla="*/ 351611 h 837994"/>
              <a:gd name="connsiteX3" fmla="*/ 6079787 w 7957226"/>
              <a:gd name="connsiteY3" fmla="*/ 312700 h 837994"/>
              <a:gd name="connsiteX4" fmla="*/ 7957226 w 7957226"/>
              <a:gd name="connsiteY4" fmla="*/ 837994 h 83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226" h="837994">
                <a:moveTo>
                  <a:pt x="0" y="828266"/>
                </a:moveTo>
                <a:cubicBezTo>
                  <a:pt x="870625" y="459425"/>
                  <a:pt x="1741251" y="90585"/>
                  <a:pt x="2490281" y="11143"/>
                </a:cubicBezTo>
                <a:cubicBezTo>
                  <a:pt x="3239311" y="-68300"/>
                  <a:pt x="3895928" y="301352"/>
                  <a:pt x="4494179" y="351611"/>
                </a:cubicBezTo>
                <a:cubicBezTo>
                  <a:pt x="5092430" y="401870"/>
                  <a:pt x="5502613" y="231636"/>
                  <a:pt x="6079787" y="312700"/>
                </a:cubicBezTo>
                <a:cubicBezTo>
                  <a:pt x="6656962" y="393764"/>
                  <a:pt x="7307094" y="615879"/>
                  <a:pt x="7957226" y="83799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09600" y="2743200"/>
            <a:ext cx="7010400" cy="410956"/>
          </a:xfrm>
          <a:custGeom>
            <a:avLst/>
            <a:gdLst>
              <a:gd name="connsiteX0" fmla="*/ 0 w 7957226"/>
              <a:gd name="connsiteY0" fmla="*/ 828266 h 837994"/>
              <a:gd name="connsiteX1" fmla="*/ 2490281 w 7957226"/>
              <a:gd name="connsiteY1" fmla="*/ 11143 h 837994"/>
              <a:gd name="connsiteX2" fmla="*/ 4494179 w 7957226"/>
              <a:gd name="connsiteY2" fmla="*/ 351611 h 837994"/>
              <a:gd name="connsiteX3" fmla="*/ 6079787 w 7957226"/>
              <a:gd name="connsiteY3" fmla="*/ 312700 h 837994"/>
              <a:gd name="connsiteX4" fmla="*/ 7957226 w 7957226"/>
              <a:gd name="connsiteY4" fmla="*/ 837994 h 83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226" h="837994">
                <a:moveTo>
                  <a:pt x="0" y="828266"/>
                </a:moveTo>
                <a:cubicBezTo>
                  <a:pt x="870625" y="459425"/>
                  <a:pt x="1741251" y="90585"/>
                  <a:pt x="2490281" y="11143"/>
                </a:cubicBezTo>
                <a:cubicBezTo>
                  <a:pt x="3239311" y="-68300"/>
                  <a:pt x="3895928" y="301352"/>
                  <a:pt x="4494179" y="351611"/>
                </a:cubicBezTo>
                <a:cubicBezTo>
                  <a:pt x="5092430" y="401870"/>
                  <a:pt x="5502613" y="231636"/>
                  <a:pt x="6079787" y="312700"/>
                </a:cubicBezTo>
                <a:cubicBezTo>
                  <a:pt x="6656962" y="393764"/>
                  <a:pt x="7307094" y="615879"/>
                  <a:pt x="7957226" y="83799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54502" y="5086906"/>
            <a:ext cx="1018227" cy="369332"/>
          </a:xfrm>
          <a:prstGeom prst="rect">
            <a:avLst/>
          </a:prstGeom>
          <a:noFill/>
        </p:spPr>
        <p:txBody>
          <a:bodyPr wrap="none" rtlCol="0">
            <a:spAutoFit/>
          </a:bodyPr>
          <a:lstStyle/>
          <a:p>
            <a:r>
              <a:rPr lang="en-US" dirty="0" smtClean="0"/>
              <a:t>ellipsoid</a:t>
            </a:r>
            <a:endParaRPr lang="en-US" dirty="0"/>
          </a:p>
        </p:txBody>
      </p:sp>
      <p:sp>
        <p:nvSpPr>
          <p:cNvPr id="16" name="TextBox 15"/>
          <p:cNvSpPr txBox="1"/>
          <p:nvPr/>
        </p:nvSpPr>
        <p:spPr>
          <a:xfrm>
            <a:off x="7556770" y="4559348"/>
            <a:ext cx="1295400" cy="369332"/>
          </a:xfrm>
          <a:prstGeom prst="rect">
            <a:avLst/>
          </a:prstGeom>
          <a:noFill/>
        </p:spPr>
        <p:txBody>
          <a:bodyPr wrap="square" rtlCol="0">
            <a:spAutoFit/>
          </a:bodyPr>
          <a:lstStyle/>
          <a:p>
            <a:r>
              <a:rPr lang="en-US" dirty="0" smtClean="0"/>
              <a:t>C</a:t>
            </a:r>
            <a:r>
              <a:rPr lang="en-US" baseline="-25000" dirty="0" smtClean="0"/>
              <a:t>0</a:t>
            </a:r>
            <a:r>
              <a:rPr lang="en-US" dirty="0" smtClean="0"/>
              <a:t> (geoid)</a:t>
            </a:r>
            <a:endParaRPr lang="en-US" dirty="0"/>
          </a:p>
        </p:txBody>
      </p:sp>
      <p:sp>
        <p:nvSpPr>
          <p:cNvPr id="17" name="TextBox 16"/>
          <p:cNvSpPr txBox="1"/>
          <p:nvPr/>
        </p:nvSpPr>
        <p:spPr>
          <a:xfrm>
            <a:off x="7580899" y="4033642"/>
            <a:ext cx="457200" cy="369332"/>
          </a:xfrm>
          <a:prstGeom prst="rect">
            <a:avLst/>
          </a:prstGeom>
          <a:noFill/>
        </p:spPr>
        <p:txBody>
          <a:bodyPr wrap="square" rtlCol="0">
            <a:spAutoFit/>
          </a:bodyPr>
          <a:lstStyle/>
          <a:p>
            <a:r>
              <a:rPr lang="en-US" dirty="0" smtClean="0"/>
              <a:t>C</a:t>
            </a:r>
            <a:r>
              <a:rPr lang="en-US" baseline="-25000" dirty="0" smtClean="0"/>
              <a:t>1</a:t>
            </a:r>
            <a:endParaRPr lang="en-US" baseline="-25000" dirty="0"/>
          </a:p>
        </p:txBody>
      </p:sp>
      <p:sp>
        <p:nvSpPr>
          <p:cNvPr id="18" name="TextBox 17"/>
          <p:cNvSpPr txBox="1"/>
          <p:nvPr/>
        </p:nvSpPr>
        <p:spPr>
          <a:xfrm>
            <a:off x="7620000" y="3429000"/>
            <a:ext cx="457200" cy="369332"/>
          </a:xfrm>
          <a:prstGeom prst="rect">
            <a:avLst/>
          </a:prstGeom>
          <a:noFill/>
        </p:spPr>
        <p:txBody>
          <a:bodyPr wrap="square" rtlCol="0">
            <a:spAutoFit/>
          </a:bodyPr>
          <a:lstStyle/>
          <a:p>
            <a:r>
              <a:rPr lang="en-US" dirty="0" smtClean="0"/>
              <a:t>C</a:t>
            </a:r>
            <a:r>
              <a:rPr lang="en-US" baseline="-25000" dirty="0" smtClean="0"/>
              <a:t>2</a:t>
            </a:r>
            <a:endParaRPr lang="en-US" baseline="-25000" dirty="0"/>
          </a:p>
        </p:txBody>
      </p:sp>
      <p:sp>
        <p:nvSpPr>
          <p:cNvPr id="19" name="TextBox 18"/>
          <p:cNvSpPr txBox="1"/>
          <p:nvPr/>
        </p:nvSpPr>
        <p:spPr>
          <a:xfrm>
            <a:off x="7620000" y="2971800"/>
            <a:ext cx="457200" cy="369332"/>
          </a:xfrm>
          <a:prstGeom prst="rect">
            <a:avLst/>
          </a:prstGeom>
          <a:noFill/>
        </p:spPr>
        <p:txBody>
          <a:bodyPr wrap="square" rtlCol="0">
            <a:spAutoFit/>
          </a:bodyPr>
          <a:lstStyle/>
          <a:p>
            <a:r>
              <a:rPr lang="en-US" dirty="0" smtClean="0"/>
              <a:t>C</a:t>
            </a:r>
            <a:r>
              <a:rPr lang="en-US" baseline="-25000" dirty="0" smtClean="0"/>
              <a:t>3</a:t>
            </a:r>
            <a:endParaRPr lang="en-US" baseline="-25000" dirty="0"/>
          </a:p>
        </p:txBody>
      </p:sp>
      <p:sp>
        <p:nvSpPr>
          <p:cNvPr id="20" name="Oval 19"/>
          <p:cNvSpPr/>
          <p:nvPr/>
        </p:nvSpPr>
        <p:spPr>
          <a:xfrm rot="20992107">
            <a:off x="1219200" y="2822814"/>
            <a:ext cx="1066800" cy="205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560707">
            <a:off x="3419232" y="3057050"/>
            <a:ext cx="1066800" cy="205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615493">
            <a:off x="5552832" y="3663435"/>
            <a:ext cx="1066800" cy="205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p:cNvSpPr/>
          <p:nvPr/>
        </p:nvSpPr>
        <p:spPr>
          <a:xfrm rot="21007867">
            <a:off x="1770065" y="2968849"/>
            <a:ext cx="314568" cy="2190512"/>
          </a:xfrm>
          <a:prstGeom prst="arc">
            <a:avLst>
              <a:gd name="adj1" fmla="val 1601662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1815828" y="4082970"/>
            <a:ext cx="1476686" cy="523220"/>
          </a:xfrm>
          <a:prstGeom prst="rect">
            <a:avLst/>
          </a:prstGeom>
          <a:noFill/>
        </p:spPr>
        <p:txBody>
          <a:bodyPr wrap="none" rtlCol="0">
            <a:spAutoFit/>
          </a:bodyPr>
          <a:lstStyle/>
          <a:p>
            <a:r>
              <a:rPr lang="en-US" sz="1400" dirty="0" smtClean="0"/>
              <a:t>DH3 = </a:t>
            </a:r>
            <a:r>
              <a:rPr lang="en-US" sz="1400" u="sng" dirty="0"/>
              <a:t>W</a:t>
            </a:r>
            <a:r>
              <a:rPr lang="en-US" sz="1400" u="sng" baseline="-25000" dirty="0" smtClean="0"/>
              <a:t>0</a:t>
            </a:r>
            <a:r>
              <a:rPr lang="en-US" sz="1400" u="sng" dirty="0" smtClean="0"/>
              <a:t> – W</a:t>
            </a:r>
            <a:r>
              <a:rPr lang="en-US" sz="1400" u="sng" baseline="-25000" dirty="0" smtClean="0"/>
              <a:t>3</a:t>
            </a:r>
          </a:p>
          <a:p>
            <a:r>
              <a:rPr lang="en-US" sz="1400" dirty="0"/>
              <a:t> </a:t>
            </a:r>
            <a:r>
              <a:rPr lang="en-US" sz="1400" dirty="0" smtClean="0"/>
              <a:t>          gamma</a:t>
            </a:r>
            <a:r>
              <a:rPr lang="en-US" sz="1400" baseline="-25000" dirty="0" smtClean="0"/>
              <a:t>45</a:t>
            </a:r>
            <a:endParaRPr lang="en-US" sz="1400" baseline="-25000" dirty="0"/>
          </a:p>
        </p:txBody>
      </p:sp>
      <p:sp>
        <p:nvSpPr>
          <p:cNvPr id="25" name="TextBox 24"/>
          <p:cNvSpPr txBox="1"/>
          <p:nvPr/>
        </p:nvSpPr>
        <p:spPr>
          <a:xfrm>
            <a:off x="3552514" y="4235370"/>
            <a:ext cx="1561646" cy="523220"/>
          </a:xfrm>
          <a:prstGeom prst="rect">
            <a:avLst/>
          </a:prstGeom>
          <a:noFill/>
        </p:spPr>
        <p:txBody>
          <a:bodyPr wrap="none" rtlCol="0">
            <a:spAutoFit/>
          </a:bodyPr>
          <a:lstStyle/>
          <a:p>
            <a:r>
              <a:rPr lang="en-US" sz="1400" dirty="0" smtClean="0"/>
              <a:t>DH2 = </a:t>
            </a:r>
            <a:r>
              <a:rPr lang="en-US" sz="1400" u="sng" dirty="0"/>
              <a:t>W</a:t>
            </a:r>
            <a:r>
              <a:rPr lang="en-US" sz="1400" u="sng" baseline="-25000" dirty="0" smtClean="0"/>
              <a:t>0</a:t>
            </a:r>
            <a:r>
              <a:rPr lang="en-US" sz="1400" u="sng" dirty="0" smtClean="0"/>
              <a:t> – W</a:t>
            </a:r>
            <a:r>
              <a:rPr lang="en-US" sz="1400" u="sng" baseline="-25000" dirty="0" smtClean="0"/>
              <a:t>2</a:t>
            </a:r>
          </a:p>
          <a:p>
            <a:r>
              <a:rPr lang="en-US" sz="1400" dirty="0"/>
              <a:t> </a:t>
            </a:r>
            <a:r>
              <a:rPr lang="en-US" sz="1400" dirty="0" smtClean="0"/>
              <a:t>           gamma</a:t>
            </a:r>
            <a:r>
              <a:rPr lang="en-US" sz="1400" baseline="-25000" dirty="0" smtClean="0"/>
              <a:t>45</a:t>
            </a:r>
            <a:endParaRPr lang="en-US" sz="1400" dirty="0"/>
          </a:p>
        </p:txBody>
      </p:sp>
      <p:sp>
        <p:nvSpPr>
          <p:cNvPr id="27" name="TextBox 26"/>
          <p:cNvSpPr txBox="1"/>
          <p:nvPr/>
        </p:nvSpPr>
        <p:spPr>
          <a:xfrm>
            <a:off x="5533714" y="4343400"/>
            <a:ext cx="1476686" cy="523220"/>
          </a:xfrm>
          <a:prstGeom prst="rect">
            <a:avLst/>
          </a:prstGeom>
          <a:noFill/>
        </p:spPr>
        <p:txBody>
          <a:bodyPr wrap="none" rtlCol="0">
            <a:spAutoFit/>
          </a:bodyPr>
          <a:lstStyle/>
          <a:p>
            <a:r>
              <a:rPr lang="en-US" sz="1400" dirty="0" smtClean="0"/>
              <a:t>DH1 = </a:t>
            </a:r>
            <a:r>
              <a:rPr lang="en-US" sz="1400" u="sng" dirty="0"/>
              <a:t>W</a:t>
            </a:r>
            <a:r>
              <a:rPr lang="en-US" sz="1400" u="sng" baseline="-25000" dirty="0" smtClean="0"/>
              <a:t>0</a:t>
            </a:r>
            <a:r>
              <a:rPr lang="en-US" sz="1400" u="sng" dirty="0" smtClean="0"/>
              <a:t> – W</a:t>
            </a:r>
            <a:r>
              <a:rPr lang="en-US" sz="1400" u="sng" baseline="-25000" dirty="0" smtClean="0"/>
              <a:t>1</a:t>
            </a:r>
          </a:p>
          <a:p>
            <a:r>
              <a:rPr lang="en-US" sz="1400" dirty="0"/>
              <a:t> </a:t>
            </a:r>
            <a:r>
              <a:rPr lang="en-US" sz="1400" dirty="0" smtClean="0"/>
              <a:t>          gamma</a:t>
            </a:r>
            <a:r>
              <a:rPr lang="en-US" sz="1400" baseline="-25000" dirty="0" smtClean="0"/>
              <a:t>45</a:t>
            </a:r>
            <a:endParaRPr lang="en-US" sz="1400" dirty="0"/>
          </a:p>
        </p:txBody>
      </p:sp>
      <p:sp>
        <p:nvSpPr>
          <p:cNvPr id="28" name="Arc 27"/>
          <p:cNvSpPr/>
          <p:nvPr/>
        </p:nvSpPr>
        <p:spPr>
          <a:xfrm rot="1643179">
            <a:off x="3326506" y="2990382"/>
            <a:ext cx="314568" cy="1794471"/>
          </a:xfrm>
          <a:prstGeom prst="arc">
            <a:avLst>
              <a:gd name="adj1" fmla="val 1601662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1643179">
            <a:off x="5681838" y="3696521"/>
            <a:ext cx="314568" cy="810822"/>
          </a:xfrm>
          <a:prstGeom prst="arc">
            <a:avLst>
              <a:gd name="adj1" fmla="val 1601662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1447800" y="5456238"/>
            <a:ext cx="6695166" cy="646331"/>
          </a:xfrm>
          <a:prstGeom prst="rect">
            <a:avLst/>
          </a:prstGeom>
          <a:noFill/>
        </p:spPr>
        <p:txBody>
          <a:bodyPr wrap="none" rtlCol="0">
            <a:spAutoFit/>
          </a:bodyPr>
          <a:lstStyle/>
          <a:p>
            <a:r>
              <a:rPr lang="en-US" dirty="0" smtClean="0"/>
              <a:t>Notes: (1) Neglects any standing water topography (wind set)</a:t>
            </a:r>
          </a:p>
          <a:p>
            <a:r>
              <a:rPr lang="en-US" dirty="0"/>
              <a:t> </a:t>
            </a:r>
            <a:r>
              <a:rPr lang="en-US" dirty="0" smtClean="0"/>
              <a:t>           (2) Assumes sufficient resolution of geopotential number</a:t>
            </a:r>
            <a:endParaRPr lang="en-US" dirty="0"/>
          </a:p>
        </p:txBody>
      </p:sp>
    </p:spTree>
    <p:extLst>
      <p:ext uri="{BB962C8B-B14F-4D97-AF65-F5344CB8AC3E}">
        <p14:creationId xmlns:p14="http://schemas.microsoft.com/office/powerpoint/2010/main" val="3142571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Blueprint Part 2</a:t>
            </a:r>
            <a:endParaRPr lang="en-US" dirty="0"/>
          </a:p>
        </p:txBody>
      </p:sp>
      <p:sp>
        <p:nvSpPr>
          <p:cNvPr id="13" name="Content Placeholder 12"/>
          <p:cNvSpPr>
            <a:spLocks noGrp="1"/>
          </p:cNvSpPr>
          <p:nvPr>
            <p:ph sz="half" idx="1"/>
          </p:nvPr>
        </p:nvSpPr>
        <p:spPr>
          <a:xfrm>
            <a:off x="457200" y="1295400"/>
            <a:ext cx="8229600" cy="4525963"/>
          </a:xfrm>
        </p:spPr>
        <p:txBody>
          <a:bodyPr/>
          <a:lstStyle/>
          <a:p>
            <a:r>
              <a:rPr lang="en-US" dirty="0"/>
              <a:t>North American-Pacific Geopotential Datum of 2022 (NAPGD2022</a:t>
            </a:r>
            <a:r>
              <a:rPr lang="en-US" dirty="0" smtClean="0"/>
              <a:t>)</a:t>
            </a:r>
          </a:p>
          <a:p>
            <a:r>
              <a:rPr lang="en-US" dirty="0" smtClean="0"/>
              <a:t>Four primary products: </a:t>
            </a:r>
            <a:endParaRPr lang="en-US" dirty="0"/>
          </a:p>
          <a:p>
            <a:pPr lvl="1"/>
            <a:r>
              <a:rPr lang="en-US" i="1" dirty="0" smtClean="0"/>
              <a:t>A </a:t>
            </a:r>
            <a:r>
              <a:rPr lang="en-US" i="1" dirty="0"/>
              <a:t>global model </a:t>
            </a:r>
            <a:r>
              <a:rPr lang="en-US" i="1" dirty="0" smtClean="0"/>
              <a:t>(5’)- GM2022</a:t>
            </a:r>
            <a:endParaRPr lang="en-US" dirty="0"/>
          </a:p>
          <a:p>
            <a:pPr lvl="1"/>
            <a:r>
              <a:rPr lang="en-US" i="1" dirty="0" smtClean="0"/>
              <a:t>Regional geoids (1’) - GEOID2022 </a:t>
            </a:r>
            <a:endParaRPr lang="en-US" dirty="0"/>
          </a:p>
          <a:p>
            <a:pPr lvl="1"/>
            <a:r>
              <a:rPr lang="en-US" i="1" dirty="0" smtClean="0"/>
              <a:t>Regional </a:t>
            </a:r>
            <a:r>
              <a:rPr lang="en-US" i="1" dirty="0" err="1" smtClean="0"/>
              <a:t>DoV’s</a:t>
            </a:r>
            <a:r>
              <a:rPr lang="en-US" i="1" dirty="0" smtClean="0"/>
              <a:t> (1’) - DEFLEC2022</a:t>
            </a:r>
            <a:endParaRPr lang="en-US" dirty="0"/>
          </a:p>
          <a:p>
            <a:pPr lvl="1"/>
            <a:r>
              <a:rPr lang="en-US" i="1" dirty="0"/>
              <a:t>S</a:t>
            </a:r>
            <a:r>
              <a:rPr lang="en-US" i="1" dirty="0" smtClean="0"/>
              <a:t>urface </a:t>
            </a:r>
            <a:r>
              <a:rPr lang="en-US" i="1" dirty="0"/>
              <a:t>gravity  </a:t>
            </a:r>
            <a:r>
              <a:rPr lang="en-US" i="1" dirty="0" smtClean="0"/>
              <a:t>(1’) - GRAV2022</a:t>
            </a:r>
          </a:p>
          <a:p>
            <a:r>
              <a:rPr lang="en-US" i="1" dirty="0" smtClean="0"/>
              <a:t>Three regions:</a:t>
            </a:r>
          </a:p>
          <a:p>
            <a:pPr lvl="1"/>
            <a:r>
              <a:rPr lang="en-US" i="1" dirty="0" smtClean="0"/>
              <a:t>North America</a:t>
            </a:r>
          </a:p>
          <a:p>
            <a:pPr lvl="1"/>
            <a:r>
              <a:rPr lang="en-US" i="1" dirty="0" smtClean="0"/>
              <a:t>American Samoa</a:t>
            </a:r>
          </a:p>
          <a:p>
            <a:pPr lvl="1"/>
            <a:r>
              <a:rPr lang="en-US" i="1" dirty="0" smtClean="0"/>
              <a:t>Guam/CNMI</a:t>
            </a:r>
            <a:endParaRPr lang="en-US" dirty="0"/>
          </a:p>
          <a:p>
            <a:endParaRPr lang="en-US" dirty="0"/>
          </a:p>
        </p:txBody>
      </p:sp>
      <p:sp>
        <p:nvSpPr>
          <p:cNvPr id="4" name="Date Placeholder 3"/>
          <p:cNvSpPr>
            <a:spLocks noGrp="1"/>
          </p:cNvSpPr>
          <p:nvPr>
            <p:ph type="dt" sz="half" idx="10"/>
          </p:nvPr>
        </p:nvSpPr>
        <p:spPr>
          <a:xfrm>
            <a:off x="457200" y="6356350"/>
            <a:ext cx="3048000" cy="365125"/>
          </a:xfrm>
        </p:spPr>
        <p:txBody>
          <a:bodyPr/>
          <a:lstStyle/>
          <a:p>
            <a:pPr>
              <a:defRPr/>
            </a:pPr>
            <a:r>
              <a:rPr lang="en-US" dirty="0" smtClean="0"/>
              <a:t>Session 5: Paper S5-O6               </a:t>
            </a:r>
          </a:p>
          <a:p>
            <a:pPr>
              <a:defRPr/>
            </a:pPr>
            <a:r>
              <a:rPr lang="en-US" dirty="0" smtClean="0"/>
              <a:t>1145, 19 Sep 2018</a:t>
            </a:r>
            <a:endParaRPr lang="en-US" dirty="0"/>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7</a:t>
            </a:fld>
            <a:endParaRPr lang="en-US"/>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28433" y="1798637"/>
            <a:ext cx="3082167" cy="4525963"/>
          </a:xfrm>
        </p:spPr>
      </p:pic>
      <p:sp>
        <p:nvSpPr>
          <p:cNvPr id="7" name="Rectangle 6"/>
          <p:cNvSpPr/>
          <p:nvPr/>
        </p:nvSpPr>
        <p:spPr>
          <a:xfrm>
            <a:off x="914400" y="2819400"/>
            <a:ext cx="4537832"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4399" y="3276600"/>
            <a:ext cx="4537833"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14400" y="5029200"/>
            <a:ext cx="4537832"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450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971800" cy="365125"/>
          </a:xfrm>
        </p:spPr>
        <p:txBody>
          <a:bodyPr/>
          <a:lstStyle/>
          <a:p>
            <a:pPr>
              <a:defRPr/>
            </a:pPr>
            <a:r>
              <a:rPr lang="en-US" dirty="0" smtClean="0"/>
              <a:t>Session 5: Paper S5-O6               </a:t>
            </a:r>
          </a:p>
          <a:p>
            <a:pPr>
              <a:defRPr/>
            </a:pPr>
            <a:r>
              <a:rPr lang="en-US" dirty="0" smtClean="0"/>
              <a:t>1145, 19 Sep 2018</a:t>
            </a:r>
            <a:endParaRPr lang="en-US" dirty="0"/>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8</a:t>
            </a:fld>
            <a:endParaRPr lang="en-US"/>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877" y="519704"/>
            <a:ext cx="8827723" cy="5804896"/>
          </a:xfrm>
        </p:spPr>
      </p:pic>
    </p:spTree>
    <p:extLst>
      <p:ext uri="{BB962C8B-B14F-4D97-AF65-F5344CB8AC3E}">
        <p14:creationId xmlns:p14="http://schemas.microsoft.com/office/powerpoint/2010/main" val="2942767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Aspects</a:t>
            </a:r>
            <a:endParaRPr lang="en-US" dirty="0"/>
          </a:p>
        </p:txBody>
      </p:sp>
      <p:sp>
        <p:nvSpPr>
          <p:cNvPr id="3" name="Content Placeholder 2"/>
          <p:cNvSpPr>
            <a:spLocks noGrp="1"/>
          </p:cNvSpPr>
          <p:nvPr>
            <p:ph idx="1"/>
          </p:nvPr>
        </p:nvSpPr>
        <p:spPr>
          <a:xfrm>
            <a:off x="457200" y="1066800"/>
            <a:ext cx="8229600" cy="5059363"/>
          </a:xfrm>
        </p:spPr>
        <p:txBody>
          <a:bodyPr/>
          <a:lstStyle/>
          <a:p>
            <a:r>
              <a:rPr lang="en-US" dirty="0" smtClean="0"/>
              <a:t>Need 1’ resolution</a:t>
            </a:r>
            <a:r>
              <a:rPr lang="en-US" baseline="30000" dirty="0" smtClean="0"/>
              <a:t>(1)</a:t>
            </a:r>
            <a:r>
              <a:rPr lang="en-US" dirty="0" smtClean="0"/>
              <a:t> (d/o 10,800) SHM</a:t>
            </a:r>
          </a:p>
          <a:p>
            <a:r>
              <a:rPr lang="en-US" dirty="0" smtClean="0"/>
              <a:t>Only have 5’ resolution </a:t>
            </a:r>
            <a:r>
              <a:rPr lang="en-US" baseline="30000" dirty="0" smtClean="0"/>
              <a:t>(2)</a:t>
            </a:r>
            <a:r>
              <a:rPr lang="en-US" dirty="0" smtClean="0"/>
              <a:t> (d/o 2160) SHM plus 1’ geoid grid</a:t>
            </a:r>
            <a:endParaRPr lang="en-US" dirty="0"/>
          </a:p>
        </p:txBody>
      </p:sp>
      <p:sp>
        <p:nvSpPr>
          <p:cNvPr id="4" name="Date Placeholder 3"/>
          <p:cNvSpPr>
            <a:spLocks noGrp="1"/>
          </p:cNvSpPr>
          <p:nvPr>
            <p:ph type="dt" sz="half" idx="10"/>
          </p:nvPr>
        </p:nvSpPr>
        <p:spPr>
          <a:xfrm>
            <a:off x="457200" y="6356350"/>
            <a:ext cx="3124200" cy="365125"/>
          </a:xfrm>
        </p:spPr>
        <p:txBody>
          <a:bodyPr/>
          <a:lstStyle/>
          <a:p>
            <a:pPr>
              <a:defRPr/>
            </a:pPr>
            <a:r>
              <a:rPr lang="en-US" dirty="0" smtClean="0"/>
              <a:t>Session 5: Paper S5-O6               </a:t>
            </a:r>
          </a:p>
          <a:p>
            <a:pPr>
              <a:defRPr/>
            </a:pPr>
            <a:r>
              <a:rPr lang="en-US" dirty="0" smtClean="0"/>
              <a:t>1145, 19 Sep 2018</a:t>
            </a:r>
            <a:endParaRPr lang="en-US" dirty="0"/>
          </a:p>
        </p:txBody>
      </p:sp>
      <p:sp>
        <p:nvSpPr>
          <p:cNvPr id="5" name="Footer Placeholder 4"/>
          <p:cNvSpPr>
            <a:spLocks noGrp="1"/>
          </p:cNvSpPr>
          <p:nvPr>
            <p:ph type="ftr" sz="quarter" idx="11"/>
          </p:nvPr>
        </p:nvSpPr>
        <p:spPr/>
        <p:txBody>
          <a:bodyPr/>
          <a:lstStyle/>
          <a:p>
            <a:pPr>
              <a:defRPr/>
            </a:pPr>
            <a:r>
              <a:rPr lang="en-US" smtClean="0"/>
              <a:t>Gravity Geoid and Height Systems 2                       17-21 Sep 2018         Copenhagen, Denmark </a:t>
            </a:r>
            <a:endParaRPr lang="en-US"/>
          </a:p>
        </p:txBody>
      </p:sp>
      <p:sp>
        <p:nvSpPr>
          <p:cNvPr id="6" name="Slide Number Placeholder 5"/>
          <p:cNvSpPr>
            <a:spLocks noGrp="1"/>
          </p:cNvSpPr>
          <p:nvPr>
            <p:ph type="sldNum" sz="quarter" idx="12"/>
          </p:nvPr>
        </p:nvSpPr>
        <p:spPr/>
        <p:txBody>
          <a:bodyPr/>
          <a:lstStyle/>
          <a:p>
            <a:pPr>
              <a:defRPr/>
            </a:pPr>
            <a:fld id="{236A621D-B3D1-422D-955B-1C2DBCF4FF1D}" type="slidenum">
              <a:rPr lang="en-US" smtClean="0"/>
              <a:pPr>
                <a:defRPr/>
              </a:pPr>
              <a:t>9</a:t>
            </a:fld>
            <a:endParaRPr lang="en-US"/>
          </a:p>
        </p:txBody>
      </p:sp>
      <p:sp>
        <p:nvSpPr>
          <p:cNvPr id="10" name="Arc 9"/>
          <p:cNvSpPr/>
          <p:nvPr/>
        </p:nvSpPr>
        <p:spPr>
          <a:xfrm>
            <a:off x="457200" y="4724400"/>
            <a:ext cx="7183231" cy="1295400"/>
          </a:xfrm>
          <a:prstGeom prst="arc">
            <a:avLst>
              <a:gd name="adj1" fmla="val 10835001"/>
              <a:gd name="adj2" fmla="val 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22570" y="3817900"/>
            <a:ext cx="7010400" cy="982700"/>
          </a:xfrm>
          <a:custGeom>
            <a:avLst/>
            <a:gdLst>
              <a:gd name="connsiteX0" fmla="*/ 0 w 7957226"/>
              <a:gd name="connsiteY0" fmla="*/ 828266 h 837994"/>
              <a:gd name="connsiteX1" fmla="*/ 2490281 w 7957226"/>
              <a:gd name="connsiteY1" fmla="*/ 11143 h 837994"/>
              <a:gd name="connsiteX2" fmla="*/ 4494179 w 7957226"/>
              <a:gd name="connsiteY2" fmla="*/ 351611 h 837994"/>
              <a:gd name="connsiteX3" fmla="*/ 6079787 w 7957226"/>
              <a:gd name="connsiteY3" fmla="*/ 312700 h 837994"/>
              <a:gd name="connsiteX4" fmla="*/ 7957226 w 7957226"/>
              <a:gd name="connsiteY4" fmla="*/ 837994 h 83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226" h="837994">
                <a:moveTo>
                  <a:pt x="0" y="828266"/>
                </a:moveTo>
                <a:cubicBezTo>
                  <a:pt x="870625" y="459425"/>
                  <a:pt x="1741251" y="90585"/>
                  <a:pt x="2490281" y="11143"/>
                </a:cubicBezTo>
                <a:cubicBezTo>
                  <a:pt x="3239311" y="-68300"/>
                  <a:pt x="3895928" y="301352"/>
                  <a:pt x="4494179" y="351611"/>
                </a:cubicBezTo>
                <a:cubicBezTo>
                  <a:pt x="5092430" y="401870"/>
                  <a:pt x="5502613" y="231636"/>
                  <a:pt x="6079787" y="312700"/>
                </a:cubicBezTo>
                <a:cubicBezTo>
                  <a:pt x="6656962" y="393764"/>
                  <a:pt x="7307094" y="615879"/>
                  <a:pt x="7957226" y="8379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09600" y="3429000"/>
            <a:ext cx="7010400" cy="754100"/>
          </a:xfrm>
          <a:custGeom>
            <a:avLst/>
            <a:gdLst>
              <a:gd name="connsiteX0" fmla="*/ 0 w 7957226"/>
              <a:gd name="connsiteY0" fmla="*/ 828266 h 837994"/>
              <a:gd name="connsiteX1" fmla="*/ 2490281 w 7957226"/>
              <a:gd name="connsiteY1" fmla="*/ 11143 h 837994"/>
              <a:gd name="connsiteX2" fmla="*/ 4494179 w 7957226"/>
              <a:gd name="connsiteY2" fmla="*/ 351611 h 837994"/>
              <a:gd name="connsiteX3" fmla="*/ 6079787 w 7957226"/>
              <a:gd name="connsiteY3" fmla="*/ 312700 h 837994"/>
              <a:gd name="connsiteX4" fmla="*/ 7957226 w 7957226"/>
              <a:gd name="connsiteY4" fmla="*/ 837994 h 83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226" h="837994">
                <a:moveTo>
                  <a:pt x="0" y="828266"/>
                </a:moveTo>
                <a:cubicBezTo>
                  <a:pt x="870625" y="459425"/>
                  <a:pt x="1741251" y="90585"/>
                  <a:pt x="2490281" y="11143"/>
                </a:cubicBezTo>
                <a:cubicBezTo>
                  <a:pt x="3239311" y="-68300"/>
                  <a:pt x="3895928" y="301352"/>
                  <a:pt x="4494179" y="351611"/>
                </a:cubicBezTo>
                <a:cubicBezTo>
                  <a:pt x="5092430" y="401870"/>
                  <a:pt x="5502613" y="231636"/>
                  <a:pt x="6079787" y="312700"/>
                </a:cubicBezTo>
                <a:cubicBezTo>
                  <a:pt x="6656962" y="393764"/>
                  <a:pt x="7307094" y="615879"/>
                  <a:pt x="7957226" y="83799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09600" y="3048000"/>
            <a:ext cx="7010400" cy="609394"/>
          </a:xfrm>
          <a:custGeom>
            <a:avLst/>
            <a:gdLst>
              <a:gd name="connsiteX0" fmla="*/ 0 w 7957226"/>
              <a:gd name="connsiteY0" fmla="*/ 828266 h 837994"/>
              <a:gd name="connsiteX1" fmla="*/ 2490281 w 7957226"/>
              <a:gd name="connsiteY1" fmla="*/ 11143 h 837994"/>
              <a:gd name="connsiteX2" fmla="*/ 4494179 w 7957226"/>
              <a:gd name="connsiteY2" fmla="*/ 351611 h 837994"/>
              <a:gd name="connsiteX3" fmla="*/ 6079787 w 7957226"/>
              <a:gd name="connsiteY3" fmla="*/ 312700 h 837994"/>
              <a:gd name="connsiteX4" fmla="*/ 7957226 w 7957226"/>
              <a:gd name="connsiteY4" fmla="*/ 837994 h 83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226" h="837994">
                <a:moveTo>
                  <a:pt x="0" y="828266"/>
                </a:moveTo>
                <a:cubicBezTo>
                  <a:pt x="870625" y="459425"/>
                  <a:pt x="1741251" y="90585"/>
                  <a:pt x="2490281" y="11143"/>
                </a:cubicBezTo>
                <a:cubicBezTo>
                  <a:pt x="3239311" y="-68300"/>
                  <a:pt x="3895928" y="301352"/>
                  <a:pt x="4494179" y="351611"/>
                </a:cubicBezTo>
                <a:cubicBezTo>
                  <a:pt x="5092430" y="401870"/>
                  <a:pt x="5502613" y="231636"/>
                  <a:pt x="6079787" y="312700"/>
                </a:cubicBezTo>
                <a:cubicBezTo>
                  <a:pt x="6656962" y="393764"/>
                  <a:pt x="7307094" y="615879"/>
                  <a:pt x="7957226" y="83799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09600" y="2743200"/>
            <a:ext cx="7010400" cy="410956"/>
          </a:xfrm>
          <a:custGeom>
            <a:avLst/>
            <a:gdLst>
              <a:gd name="connsiteX0" fmla="*/ 0 w 7957226"/>
              <a:gd name="connsiteY0" fmla="*/ 828266 h 837994"/>
              <a:gd name="connsiteX1" fmla="*/ 2490281 w 7957226"/>
              <a:gd name="connsiteY1" fmla="*/ 11143 h 837994"/>
              <a:gd name="connsiteX2" fmla="*/ 4494179 w 7957226"/>
              <a:gd name="connsiteY2" fmla="*/ 351611 h 837994"/>
              <a:gd name="connsiteX3" fmla="*/ 6079787 w 7957226"/>
              <a:gd name="connsiteY3" fmla="*/ 312700 h 837994"/>
              <a:gd name="connsiteX4" fmla="*/ 7957226 w 7957226"/>
              <a:gd name="connsiteY4" fmla="*/ 837994 h 83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226" h="837994">
                <a:moveTo>
                  <a:pt x="0" y="828266"/>
                </a:moveTo>
                <a:cubicBezTo>
                  <a:pt x="870625" y="459425"/>
                  <a:pt x="1741251" y="90585"/>
                  <a:pt x="2490281" y="11143"/>
                </a:cubicBezTo>
                <a:cubicBezTo>
                  <a:pt x="3239311" y="-68300"/>
                  <a:pt x="3895928" y="301352"/>
                  <a:pt x="4494179" y="351611"/>
                </a:cubicBezTo>
                <a:cubicBezTo>
                  <a:pt x="5092430" y="401870"/>
                  <a:pt x="5502613" y="231636"/>
                  <a:pt x="6079787" y="312700"/>
                </a:cubicBezTo>
                <a:cubicBezTo>
                  <a:pt x="6656962" y="393764"/>
                  <a:pt x="7307094" y="615879"/>
                  <a:pt x="7957226" y="83799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54502" y="5086906"/>
            <a:ext cx="1018227" cy="369332"/>
          </a:xfrm>
          <a:prstGeom prst="rect">
            <a:avLst/>
          </a:prstGeom>
          <a:noFill/>
        </p:spPr>
        <p:txBody>
          <a:bodyPr wrap="none" rtlCol="0">
            <a:spAutoFit/>
          </a:bodyPr>
          <a:lstStyle/>
          <a:p>
            <a:r>
              <a:rPr lang="en-US" dirty="0" smtClean="0"/>
              <a:t>ellipsoid</a:t>
            </a:r>
            <a:endParaRPr lang="en-US" dirty="0"/>
          </a:p>
        </p:txBody>
      </p:sp>
      <p:sp>
        <p:nvSpPr>
          <p:cNvPr id="16" name="TextBox 15"/>
          <p:cNvSpPr txBox="1"/>
          <p:nvPr/>
        </p:nvSpPr>
        <p:spPr>
          <a:xfrm>
            <a:off x="7556770" y="4559348"/>
            <a:ext cx="1295400" cy="369332"/>
          </a:xfrm>
          <a:prstGeom prst="rect">
            <a:avLst/>
          </a:prstGeom>
          <a:noFill/>
        </p:spPr>
        <p:txBody>
          <a:bodyPr wrap="square" rtlCol="0">
            <a:spAutoFit/>
          </a:bodyPr>
          <a:lstStyle/>
          <a:p>
            <a:r>
              <a:rPr lang="en-US" dirty="0" smtClean="0"/>
              <a:t>C</a:t>
            </a:r>
            <a:r>
              <a:rPr lang="en-US" baseline="-25000" dirty="0" smtClean="0"/>
              <a:t>0</a:t>
            </a:r>
            <a:r>
              <a:rPr lang="en-US" dirty="0" smtClean="0"/>
              <a:t> (geoid)</a:t>
            </a:r>
            <a:endParaRPr lang="en-US" dirty="0"/>
          </a:p>
        </p:txBody>
      </p:sp>
      <p:sp>
        <p:nvSpPr>
          <p:cNvPr id="17" name="TextBox 16"/>
          <p:cNvSpPr txBox="1"/>
          <p:nvPr/>
        </p:nvSpPr>
        <p:spPr>
          <a:xfrm>
            <a:off x="7580899" y="4033642"/>
            <a:ext cx="457200" cy="369332"/>
          </a:xfrm>
          <a:prstGeom prst="rect">
            <a:avLst/>
          </a:prstGeom>
          <a:noFill/>
        </p:spPr>
        <p:txBody>
          <a:bodyPr wrap="square" rtlCol="0">
            <a:spAutoFit/>
          </a:bodyPr>
          <a:lstStyle/>
          <a:p>
            <a:r>
              <a:rPr lang="en-US" dirty="0" smtClean="0"/>
              <a:t>C</a:t>
            </a:r>
            <a:r>
              <a:rPr lang="en-US" baseline="-25000" dirty="0" smtClean="0"/>
              <a:t>1</a:t>
            </a:r>
            <a:endParaRPr lang="en-US" baseline="-25000" dirty="0"/>
          </a:p>
        </p:txBody>
      </p:sp>
      <p:sp>
        <p:nvSpPr>
          <p:cNvPr id="18" name="TextBox 17"/>
          <p:cNvSpPr txBox="1"/>
          <p:nvPr/>
        </p:nvSpPr>
        <p:spPr>
          <a:xfrm>
            <a:off x="7620000" y="3429000"/>
            <a:ext cx="457200" cy="369332"/>
          </a:xfrm>
          <a:prstGeom prst="rect">
            <a:avLst/>
          </a:prstGeom>
          <a:noFill/>
        </p:spPr>
        <p:txBody>
          <a:bodyPr wrap="square" rtlCol="0">
            <a:spAutoFit/>
          </a:bodyPr>
          <a:lstStyle/>
          <a:p>
            <a:r>
              <a:rPr lang="en-US" dirty="0" smtClean="0"/>
              <a:t>C</a:t>
            </a:r>
            <a:r>
              <a:rPr lang="en-US" baseline="-25000" dirty="0" smtClean="0"/>
              <a:t>2</a:t>
            </a:r>
            <a:endParaRPr lang="en-US" baseline="-25000" dirty="0"/>
          </a:p>
        </p:txBody>
      </p:sp>
      <p:sp>
        <p:nvSpPr>
          <p:cNvPr id="19" name="TextBox 18"/>
          <p:cNvSpPr txBox="1"/>
          <p:nvPr/>
        </p:nvSpPr>
        <p:spPr>
          <a:xfrm>
            <a:off x="7620000" y="2971800"/>
            <a:ext cx="457200" cy="369332"/>
          </a:xfrm>
          <a:prstGeom prst="rect">
            <a:avLst/>
          </a:prstGeom>
          <a:noFill/>
        </p:spPr>
        <p:txBody>
          <a:bodyPr wrap="square" rtlCol="0">
            <a:spAutoFit/>
          </a:bodyPr>
          <a:lstStyle/>
          <a:p>
            <a:r>
              <a:rPr lang="en-US" dirty="0" smtClean="0"/>
              <a:t>C</a:t>
            </a:r>
            <a:r>
              <a:rPr lang="en-US" baseline="-25000" dirty="0" smtClean="0"/>
              <a:t>3</a:t>
            </a:r>
            <a:endParaRPr lang="en-US" baseline="-25000" dirty="0"/>
          </a:p>
        </p:txBody>
      </p:sp>
      <p:sp>
        <p:nvSpPr>
          <p:cNvPr id="20" name="Oval 19"/>
          <p:cNvSpPr/>
          <p:nvPr/>
        </p:nvSpPr>
        <p:spPr>
          <a:xfrm rot="20992107">
            <a:off x="1219200" y="2822814"/>
            <a:ext cx="1066800" cy="205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560707">
            <a:off x="3419232" y="3057050"/>
            <a:ext cx="1066800" cy="205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615493">
            <a:off x="5552832" y="3663435"/>
            <a:ext cx="1066800" cy="205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6200" y="5410200"/>
            <a:ext cx="9069534" cy="923330"/>
          </a:xfrm>
          <a:prstGeom prst="rect">
            <a:avLst/>
          </a:prstGeom>
          <a:noFill/>
        </p:spPr>
        <p:txBody>
          <a:bodyPr wrap="none" rtlCol="0">
            <a:spAutoFit/>
          </a:bodyPr>
          <a:lstStyle/>
          <a:p>
            <a:r>
              <a:rPr lang="en-US" dirty="0" smtClean="0"/>
              <a:t>Notes: (1) Previous analysis shows that omission from &gt; 1’ resolution exceeds cm-leve</a:t>
            </a:r>
            <a:r>
              <a:rPr lang="en-US" dirty="0"/>
              <a:t>l</a:t>
            </a:r>
            <a:endParaRPr lang="en-US" dirty="0" smtClean="0"/>
          </a:p>
          <a:p>
            <a:r>
              <a:rPr lang="en-US" dirty="0"/>
              <a:t> </a:t>
            </a:r>
            <a:r>
              <a:rPr lang="en-US" dirty="0" smtClean="0"/>
              <a:t>           (2) xGEOID17B available at </a:t>
            </a:r>
            <a:r>
              <a:rPr lang="en-US" dirty="0">
                <a:hlinkClick r:id="rId2"/>
              </a:rPr>
              <a:t>https://beta.ngs.noaa.gov/GEOID/xGEOID17/</a:t>
            </a:r>
            <a:r>
              <a:rPr lang="en-US" dirty="0"/>
              <a:t> </a:t>
            </a:r>
            <a:endParaRPr lang="en-US" dirty="0" smtClean="0"/>
          </a:p>
          <a:p>
            <a:r>
              <a:rPr lang="en-US" dirty="0"/>
              <a:t> </a:t>
            </a:r>
            <a:r>
              <a:rPr lang="en-US" dirty="0" smtClean="0"/>
              <a:t>           (3) W</a:t>
            </a:r>
            <a:r>
              <a:rPr lang="en-US" baseline="-25000" dirty="0" smtClean="0"/>
              <a:t>0</a:t>
            </a:r>
            <a:r>
              <a:rPr lang="en-US" dirty="0" smtClean="0"/>
              <a:t> by is defined as 62,636,856.00 m</a:t>
            </a:r>
            <a:r>
              <a:rPr lang="en-US" baseline="30000" dirty="0" smtClean="0"/>
              <a:t>2</a:t>
            </a:r>
            <a:r>
              <a:rPr lang="en-US" dirty="0" smtClean="0"/>
              <a:t>/s</a:t>
            </a:r>
            <a:r>
              <a:rPr lang="en-US" baseline="30000" dirty="0" smtClean="0"/>
              <a:t>2</a:t>
            </a:r>
            <a:endParaRPr lang="en-US" baseline="30000" dirty="0"/>
          </a:p>
        </p:txBody>
      </p:sp>
      <p:sp>
        <p:nvSpPr>
          <p:cNvPr id="31" name="Arc 30"/>
          <p:cNvSpPr/>
          <p:nvPr/>
        </p:nvSpPr>
        <p:spPr>
          <a:xfrm rot="21007867">
            <a:off x="2088962" y="4022665"/>
            <a:ext cx="314568" cy="1612640"/>
          </a:xfrm>
          <a:prstGeom prst="arc">
            <a:avLst>
              <a:gd name="adj1" fmla="val 1601662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2362200" y="4419600"/>
            <a:ext cx="636713" cy="369332"/>
          </a:xfrm>
          <a:prstGeom prst="rect">
            <a:avLst/>
          </a:prstGeom>
          <a:noFill/>
        </p:spPr>
        <p:txBody>
          <a:bodyPr wrap="none" rtlCol="0">
            <a:spAutoFit/>
          </a:bodyPr>
          <a:lstStyle/>
          <a:p>
            <a:r>
              <a:rPr lang="en-US" dirty="0" smtClean="0"/>
              <a:t>N </a:t>
            </a:r>
            <a:r>
              <a:rPr lang="en-US" baseline="-25000" dirty="0" smtClean="0"/>
              <a:t>(1’)</a:t>
            </a:r>
            <a:endParaRPr lang="en-US" baseline="-25000" dirty="0"/>
          </a:p>
        </p:txBody>
      </p:sp>
      <p:sp>
        <p:nvSpPr>
          <p:cNvPr id="32" name="TextBox 31"/>
          <p:cNvSpPr txBox="1"/>
          <p:nvPr/>
        </p:nvSpPr>
        <p:spPr>
          <a:xfrm>
            <a:off x="1725487" y="4419600"/>
            <a:ext cx="636713" cy="369332"/>
          </a:xfrm>
          <a:prstGeom prst="rect">
            <a:avLst/>
          </a:prstGeom>
          <a:noFill/>
        </p:spPr>
        <p:txBody>
          <a:bodyPr wrap="none" rtlCol="0">
            <a:spAutoFit/>
          </a:bodyPr>
          <a:lstStyle/>
          <a:p>
            <a:r>
              <a:rPr lang="en-US" dirty="0" smtClean="0"/>
              <a:t>N </a:t>
            </a:r>
            <a:r>
              <a:rPr lang="en-US" baseline="-25000" dirty="0" smtClean="0"/>
              <a:t>(5’)</a:t>
            </a:r>
            <a:endParaRPr lang="en-US" baseline="-25000" dirty="0"/>
          </a:p>
        </p:txBody>
      </p:sp>
      <p:sp>
        <p:nvSpPr>
          <p:cNvPr id="8" name="TextBox 7"/>
          <p:cNvSpPr txBox="1"/>
          <p:nvPr/>
        </p:nvSpPr>
        <p:spPr>
          <a:xfrm>
            <a:off x="759029" y="2962792"/>
            <a:ext cx="1101584" cy="369332"/>
          </a:xfrm>
          <a:prstGeom prst="rect">
            <a:avLst/>
          </a:prstGeom>
          <a:noFill/>
        </p:spPr>
        <p:txBody>
          <a:bodyPr wrap="none" rtlCol="0">
            <a:spAutoFit/>
          </a:bodyPr>
          <a:lstStyle/>
          <a:p>
            <a:r>
              <a:rPr lang="en-US" dirty="0" smtClean="0"/>
              <a:t>W</a:t>
            </a:r>
            <a:r>
              <a:rPr lang="en-US" baseline="-25000" dirty="0" smtClean="0"/>
              <a:t>(5’)</a:t>
            </a:r>
            <a:r>
              <a:rPr lang="en-US" dirty="0" smtClean="0"/>
              <a:t>  </a:t>
            </a:r>
            <a:r>
              <a:rPr lang="en-US" u="sng" dirty="0" smtClean="0"/>
              <a:t>g</a:t>
            </a:r>
            <a:r>
              <a:rPr lang="en-US" baseline="-25000" dirty="0" smtClean="0"/>
              <a:t>(5’)</a:t>
            </a:r>
            <a:endParaRPr lang="en-US" baseline="-25000" dirty="0"/>
          </a:p>
        </p:txBody>
      </p:sp>
    </p:spTree>
    <p:extLst>
      <p:ext uri="{BB962C8B-B14F-4D97-AF65-F5344CB8AC3E}">
        <p14:creationId xmlns:p14="http://schemas.microsoft.com/office/powerpoint/2010/main" val="2508881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349</TotalTime>
  <Words>1268</Words>
  <Application>Microsoft Office PowerPoint</Application>
  <PresentationFormat>Skærmshow (4:3)</PresentationFormat>
  <Paragraphs>231</Paragraphs>
  <Slides>17</Slides>
  <Notes>3</Notes>
  <HiddenSlides>2</HiddenSlides>
  <MMClips>0</MMClips>
  <ScaleCrop>false</ScaleCrop>
  <HeadingPairs>
    <vt:vector size="4" baseType="variant">
      <vt:variant>
        <vt:lpstr>Tema</vt:lpstr>
      </vt:variant>
      <vt:variant>
        <vt:i4>2</vt:i4>
      </vt:variant>
      <vt:variant>
        <vt:lpstr>Diastitler</vt:lpstr>
      </vt:variant>
      <vt:variant>
        <vt:i4>17</vt:i4>
      </vt:variant>
    </vt:vector>
  </HeadingPairs>
  <TitlesOfParts>
    <vt:vector size="19" baseType="lpstr">
      <vt:lpstr>Custom Design</vt:lpstr>
      <vt:lpstr>Office Theme</vt:lpstr>
      <vt:lpstr>S5-O6: An Update to Dynamic Heights Estimation on the Great Lakes</vt:lpstr>
      <vt:lpstr>Hydraulic Corrector (HC) vs.  NAVD 88 Datum Defect</vt:lpstr>
      <vt:lpstr>GL WLS Stations (U.S. NWLON)</vt:lpstr>
      <vt:lpstr>Method at NWLON sites</vt:lpstr>
      <vt:lpstr>2015 GPS Campaign (IGb08)</vt:lpstr>
      <vt:lpstr>Conceptual Plan</vt:lpstr>
      <vt:lpstr>Blueprint Part 2</vt:lpstr>
      <vt:lpstr>PowerPoint-præsentation</vt:lpstr>
      <vt:lpstr>Practical Aspects</vt:lpstr>
      <vt:lpstr>Method</vt:lpstr>
      <vt:lpstr>Dynamic Heights on the Lakes</vt:lpstr>
      <vt:lpstr>Lake Ontario</vt:lpstr>
      <vt:lpstr>Lake St. Clair and Lake Erie</vt:lpstr>
      <vt:lpstr>Lake Huron</vt:lpstr>
      <vt:lpstr>Lake Michigan</vt:lpstr>
      <vt:lpstr>Lake Superior</vt:lpstr>
      <vt:lpstr>Summary and Future Work</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Galen.Scott</dc:creator>
  <cp:lastModifiedBy>René Forsberg</cp:lastModifiedBy>
  <cp:revision>42</cp:revision>
  <dcterms:created xsi:type="dcterms:W3CDTF">2009-10-22T15:32:12Z</dcterms:created>
  <dcterms:modified xsi:type="dcterms:W3CDTF">2018-09-20T08:50:27Z</dcterms:modified>
</cp:coreProperties>
</file>