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embeddedFontLst>
    <p:embeddedFont>
      <p:font typeface="Arial Black" panose="020B0A04020102020204" pitchFamily="34" charset="0"/>
      <p:regular r:id="rId62"/>
      <p:bold r:id="rId63"/>
    </p:embeddedFont>
    <p:embeddedFont>
      <p:font typeface="Baumans"/>
      <p:regular r:id="rId64"/>
    </p:embeddedFont>
    <p:embeddedFont>
      <p:font typeface="Calibri" panose="020F0502020204030204" pitchFamily="34" charset="0"/>
      <p:regular r:id="rId65"/>
      <p:bold r:id="rId66"/>
      <p:italic r:id="rId67"/>
      <p:boldItalic r:id="rId68"/>
    </p:embeddedFont>
    <p:embeddedFont>
      <p:font typeface="Gill Sans"/>
      <p:regular r:id="rId69"/>
      <p:bold r:id="rId70"/>
    </p:embeddedFont>
    <p:embeddedFont>
      <p:font typeface="Helvetica Neue"/>
      <p:regular r:id="rId71"/>
      <p:bold r:id="rId72"/>
      <p:italic r:id="rId73"/>
      <p:boldItalic r:id="rId74"/>
    </p:embeddedFont>
    <p:embeddedFont>
      <p:font typeface="Impact" panose="020B0806030902050204" pitchFamily="34" charset="0"/>
      <p:regular r:id="rId75"/>
    </p:embeddedFont>
    <p:embeddedFont>
      <p:font typeface="Noto Sans Symbols"/>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imhuoDLgSRkQzdltMjG2q8Sz0j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9B5A2D-69BE-4705-BF85-8617E01F8751}">
  <a:tblStyle styleId="{879B5A2D-69BE-4705-BF85-8617E01F875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geodesy.noaa.gov/library/pdfs/NGS-Gravity-Program-Socio-Economic-Re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 name="Google Shape;9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1" name="Google Shape;9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1020">
                <a:solidFill>
                  <a:schemeClr val="dk2"/>
                </a:solidFill>
                <a:latin typeface="Arial"/>
                <a:ea typeface="Arial"/>
                <a:cs typeface="Arial"/>
                <a:sym typeface="Arial"/>
              </a:rPr>
              <a:t>The North American-Pacific </a:t>
            </a:r>
            <a:r>
              <a:rPr lang="en-US" sz="1020" b="1" i="1" u="sng">
                <a:solidFill>
                  <a:schemeClr val="dk2"/>
                </a:solidFill>
                <a:latin typeface="Arial"/>
                <a:ea typeface="Arial"/>
                <a:cs typeface="Arial"/>
                <a:sym typeface="Arial"/>
              </a:rPr>
              <a:t>Geopotential</a:t>
            </a:r>
            <a:r>
              <a:rPr lang="en-US" sz="1020">
                <a:solidFill>
                  <a:schemeClr val="dk2"/>
                </a:solidFill>
                <a:latin typeface="Arial"/>
                <a:ea typeface="Arial"/>
                <a:cs typeface="Arial"/>
                <a:sym typeface="Arial"/>
              </a:rPr>
              <a:t> </a:t>
            </a:r>
            <a:r>
              <a:rPr lang="en-US" sz="1020" b="1" i="1" u="sng">
                <a:solidFill>
                  <a:schemeClr val="dk2"/>
                </a:solidFill>
                <a:latin typeface="Arial"/>
                <a:ea typeface="Arial"/>
                <a:cs typeface="Arial"/>
                <a:sym typeface="Arial"/>
              </a:rPr>
              <a:t>Datum</a:t>
            </a:r>
            <a:r>
              <a:rPr lang="en-US" sz="1020">
                <a:solidFill>
                  <a:schemeClr val="dk2"/>
                </a:solidFill>
                <a:latin typeface="Arial"/>
                <a:ea typeface="Arial"/>
                <a:cs typeface="Arial"/>
                <a:sym typeface="Arial"/>
              </a:rPr>
              <a:t> of 2022 is more than just heights!</a:t>
            </a:r>
            <a:endParaRPr sz="1020"/>
          </a:p>
          <a:p>
            <a:pPr marL="0" lvl="0" indent="0" algn="l" rtl="0">
              <a:lnSpc>
                <a:spcPct val="90000"/>
              </a:lnSpc>
              <a:spcBef>
                <a:spcPts val="306"/>
              </a:spcBef>
              <a:spcAft>
                <a:spcPts val="0"/>
              </a:spcAft>
              <a:buNone/>
            </a:pPr>
            <a:endParaRPr sz="1020"/>
          </a:p>
          <a:p>
            <a:pPr marL="0" lvl="0" indent="0" algn="l" rtl="0">
              <a:lnSpc>
                <a:spcPct val="90000"/>
              </a:lnSpc>
              <a:spcBef>
                <a:spcPts val="306"/>
              </a:spcBef>
              <a:spcAft>
                <a:spcPts val="0"/>
              </a:spcAft>
              <a:buNone/>
            </a:pPr>
            <a:r>
              <a:rPr lang="en-US" sz="1020"/>
              <a:t>NGS, Canada, and Mexico released the </a:t>
            </a:r>
            <a:r>
              <a:rPr lang="en-US" sz="1020" u="none"/>
              <a:t>first-ever joint geoid model </a:t>
            </a:r>
            <a:r>
              <a:rPr lang="en-US" sz="1020"/>
              <a:t>between our countries xGEOID20.</a:t>
            </a:r>
            <a:endParaRPr/>
          </a:p>
          <a:p>
            <a:pPr marL="0" lvl="0" indent="0" algn="l" rtl="0">
              <a:lnSpc>
                <a:spcPct val="90000"/>
              </a:lnSpc>
              <a:spcBef>
                <a:spcPts val="306"/>
              </a:spcBef>
              <a:spcAft>
                <a:spcPts val="0"/>
              </a:spcAft>
              <a:buNone/>
            </a:pPr>
            <a:r>
              <a:rPr lang="en-US" sz="1020"/>
              <a:t>The final GEOID2022 model will also be a joint model.</a:t>
            </a:r>
            <a:endParaRPr/>
          </a:p>
          <a:p>
            <a:pPr marL="0" lvl="0" indent="0" algn="l" rtl="0">
              <a:lnSpc>
                <a:spcPct val="90000"/>
              </a:lnSpc>
              <a:spcBef>
                <a:spcPts val="306"/>
              </a:spcBef>
              <a:spcAft>
                <a:spcPts val="0"/>
              </a:spcAft>
              <a:buNone/>
            </a:pPr>
            <a:endParaRPr sz="1020"/>
          </a:p>
          <a:p>
            <a:pPr marL="0" lvl="0" indent="0" algn="l" rtl="0">
              <a:lnSpc>
                <a:spcPct val="90000"/>
              </a:lnSpc>
              <a:spcBef>
                <a:spcPts val="306"/>
              </a:spcBef>
              <a:spcAft>
                <a:spcPts val="0"/>
              </a:spcAft>
              <a:buNone/>
            </a:pPr>
            <a:r>
              <a:rPr lang="en-US" sz="1020"/>
              <a:t>.... BACK to slide.</a:t>
            </a:r>
            <a:endParaRPr/>
          </a:p>
          <a:p>
            <a:pPr marL="0" lvl="0" indent="0" algn="l" rtl="0">
              <a:lnSpc>
                <a:spcPct val="90000"/>
              </a:lnSpc>
              <a:spcBef>
                <a:spcPts val="306"/>
              </a:spcBef>
              <a:spcAft>
                <a:spcPts val="0"/>
              </a:spcAft>
              <a:buNone/>
            </a:pPr>
            <a:endParaRPr sz="1020"/>
          </a:p>
          <a:p>
            <a:pPr marL="0" lvl="0" indent="0" algn="l" rtl="0">
              <a:lnSpc>
                <a:spcPct val="90000"/>
              </a:lnSpc>
              <a:spcBef>
                <a:spcPts val="306"/>
              </a:spcBef>
              <a:spcAft>
                <a:spcPts val="0"/>
              </a:spcAft>
              <a:buNone/>
            </a:pPr>
            <a:r>
              <a:rPr lang="en-US" sz="1020"/>
              <a:t>As noted in the Blueprint 2 document</a:t>
            </a:r>
            <a:endParaRPr/>
          </a:p>
          <a:p>
            <a:pPr marL="0" lvl="0" indent="0" algn="l" rtl="0">
              <a:lnSpc>
                <a:spcPct val="90000"/>
              </a:lnSpc>
              <a:spcBef>
                <a:spcPts val="306"/>
              </a:spcBef>
              <a:spcAft>
                <a:spcPts val="0"/>
              </a:spcAft>
              <a:buNone/>
            </a:pPr>
            <a:r>
              <a:rPr lang="en-US" sz="1020"/>
              <a:t>https://geodesy.noaa.gov/library/pdfs/NOAA_TR_NOS_NGS_0064.pdf</a:t>
            </a:r>
            <a:endParaRPr/>
          </a:p>
          <a:p>
            <a:pPr marL="0" lvl="0" indent="0" algn="l" rtl="0">
              <a:lnSpc>
                <a:spcPct val="90000"/>
              </a:lnSpc>
              <a:spcBef>
                <a:spcPts val="306"/>
              </a:spcBef>
              <a:spcAft>
                <a:spcPts val="0"/>
              </a:spcAft>
              <a:buNone/>
            </a:pPr>
            <a:endParaRPr sz="1020"/>
          </a:p>
          <a:p>
            <a:pPr marL="0" lvl="0" indent="0" algn="l" rtl="0">
              <a:lnSpc>
                <a:spcPct val="90000"/>
              </a:lnSpc>
              <a:spcBef>
                <a:spcPts val="306"/>
              </a:spcBef>
              <a:spcAft>
                <a:spcPts val="0"/>
              </a:spcAft>
              <a:buNone/>
            </a:pPr>
            <a:r>
              <a:rPr lang="en-US" sz="1020"/>
              <a:t>NAPGD2022 will include all of the following</a:t>
            </a:r>
            <a:endParaRPr/>
          </a:p>
          <a:p>
            <a:pPr marL="0" lvl="0" indent="0" algn="l" rtl="0">
              <a:lnSpc>
                <a:spcPct val="90000"/>
              </a:lnSpc>
              <a:spcBef>
                <a:spcPts val="306"/>
              </a:spcBef>
              <a:spcAft>
                <a:spcPts val="0"/>
              </a:spcAft>
              <a:buNone/>
            </a:pPr>
            <a:r>
              <a:rPr lang="en-US" sz="1020"/>
              <a:t>Geopotential Model of 2022 (GM2022) will include:</a:t>
            </a:r>
            <a:endParaRPr/>
          </a:p>
          <a:p>
            <a:pPr marL="0" lvl="0" indent="0" algn="l" rtl="0">
              <a:lnSpc>
                <a:spcPct val="90000"/>
              </a:lnSpc>
              <a:spcBef>
                <a:spcPts val="306"/>
              </a:spcBef>
              <a:spcAft>
                <a:spcPts val="0"/>
              </a:spcAft>
              <a:buNone/>
            </a:pPr>
            <a:r>
              <a:rPr lang="en-US" sz="1020"/>
              <a:t>	Static Geopotential model of 2022 (SGM2022)</a:t>
            </a:r>
            <a:endParaRPr/>
          </a:p>
          <a:p>
            <a:pPr marL="0" lvl="0" indent="0" algn="l" rtl="0">
              <a:lnSpc>
                <a:spcPct val="90000"/>
              </a:lnSpc>
              <a:spcBef>
                <a:spcPts val="306"/>
              </a:spcBef>
              <a:spcAft>
                <a:spcPts val="0"/>
              </a:spcAft>
              <a:buNone/>
            </a:pPr>
            <a:r>
              <a:rPr lang="en-US" sz="1020"/>
              <a:t>	Dynamic Geopotential model of 2022 (DGM2022)</a:t>
            </a:r>
            <a:endParaRPr/>
          </a:p>
          <a:p>
            <a:pPr marL="0" lvl="0" indent="0" algn="l" rtl="0">
              <a:lnSpc>
                <a:spcPct val="90000"/>
              </a:lnSpc>
              <a:spcBef>
                <a:spcPts val="306"/>
              </a:spcBef>
              <a:spcAft>
                <a:spcPts val="0"/>
              </a:spcAft>
              <a:buNone/>
            </a:pPr>
            <a:r>
              <a:rPr lang="en-US" sz="1020"/>
              <a:t>GEOID2022 will include:</a:t>
            </a:r>
            <a:endParaRPr/>
          </a:p>
          <a:p>
            <a:pPr marL="0" lvl="0" indent="0" algn="l" rtl="0">
              <a:lnSpc>
                <a:spcPct val="90000"/>
              </a:lnSpc>
              <a:spcBef>
                <a:spcPts val="306"/>
              </a:spcBef>
              <a:spcAft>
                <a:spcPts val="0"/>
              </a:spcAft>
              <a:buNone/>
            </a:pPr>
            <a:r>
              <a:rPr lang="en-US" sz="1020"/>
              <a:t>	Static Geoid model of 2022 (SGEOID2022)</a:t>
            </a:r>
            <a:endParaRPr/>
          </a:p>
          <a:p>
            <a:pPr marL="0" lvl="0" indent="0" algn="l" rtl="0">
              <a:lnSpc>
                <a:spcPct val="90000"/>
              </a:lnSpc>
              <a:spcBef>
                <a:spcPts val="306"/>
              </a:spcBef>
              <a:spcAft>
                <a:spcPts val="0"/>
              </a:spcAft>
              <a:buNone/>
            </a:pPr>
            <a:r>
              <a:rPr lang="en-US" sz="1020"/>
              <a:t>	Dynamic Geoid model of 2022 (DGEOID2022)</a:t>
            </a:r>
            <a:endParaRPr/>
          </a:p>
          <a:p>
            <a:pPr marL="0" lvl="0" indent="0" algn="l" rtl="0">
              <a:lnSpc>
                <a:spcPct val="90000"/>
              </a:lnSpc>
              <a:spcBef>
                <a:spcPts val="306"/>
              </a:spcBef>
              <a:spcAft>
                <a:spcPts val="0"/>
              </a:spcAft>
              <a:buNone/>
            </a:pPr>
            <a:r>
              <a:rPr lang="en-US" sz="1020"/>
              <a:t>DEFLEC2022 will include:</a:t>
            </a:r>
            <a:endParaRPr/>
          </a:p>
          <a:p>
            <a:pPr marL="0" lvl="0" indent="0" algn="l" rtl="0">
              <a:lnSpc>
                <a:spcPct val="90000"/>
              </a:lnSpc>
              <a:spcBef>
                <a:spcPts val="306"/>
              </a:spcBef>
              <a:spcAft>
                <a:spcPts val="0"/>
              </a:spcAft>
              <a:buNone/>
            </a:pPr>
            <a:r>
              <a:rPr lang="en-US" sz="1020"/>
              <a:t>	Static Deflection of the Vertical model of 2022 (SDEFLEC2022)</a:t>
            </a:r>
            <a:endParaRPr/>
          </a:p>
          <a:p>
            <a:pPr marL="0" lvl="0" indent="0" algn="l" rtl="0">
              <a:lnSpc>
                <a:spcPct val="90000"/>
              </a:lnSpc>
              <a:spcBef>
                <a:spcPts val="306"/>
              </a:spcBef>
              <a:spcAft>
                <a:spcPts val="0"/>
              </a:spcAft>
              <a:buNone/>
            </a:pPr>
            <a:r>
              <a:rPr lang="en-US" sz="1020"/>
              <a:t>	Dynamic Deflection of the Vertical model of 2022 (DDEFLEC2022)</a:t>
            </a:r>
            <a:endParaRPr/>
          </a:p>
          <a:p>
            <a:pPr marL="0" lvl="0" indent="0" algn="l" rtl="0">
              <a:lnSpc>
                <a:spcPct val="90000"/>
              </a:lnSpc>
              <a:spcBef>
                <a:spcPts val="306"/>
              </a:spcBef>
              <a:spcAft>
                <a:spcPts val="0"/>
              </a:spcAft>
              <a:buNone/>
            </a:pPr>
            <a:r>
              <a:rPr lang="en-US" sz="1020"/>
              <a:t>GRAV2022</a:t>
            </a:r>
            <a:endParaRPr/>
          </a:p>
          <a:p>
            <a:pPr marL="0" lvl="0" indent="0" algn="l" rtl="0">
              <a:lnSpc>
                <a:spcPct val="90000"/>
              </a:lnSpc>
              <a:spcBef>
                <a:spcPts val="306"/>
              </a:spcBef>
              <a:spcAft>
                <a:spcPts val="0"/>
              </a:spcAft>
              <a:buNone/>
            </a:pPr>
            <a:r>
              <a:rPr lang="en-US" sz="1020"/>
              <a:t>Static Gravity model of 2022 (SGRAV2022)</a:t>
            </a:r>
            <a:endParaRPr sz="102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Clr>
                <a:schemeClr val="dk1"/>
              </a:buClr>
              <a:buSzPts val="1400"/>
              <a:buChar char="●"/>
            </a:pPr>
            <a:r>
              <a:rPr lang="en-US"/>
              <a:t>UN Integrated Geospatial Information Framework</a:t>
            </a:r>
            <a:endParaRPr/>
          </a:p>
          <a:p>
            <a:pPr marL="914400" lvl="1" indent="-317500" algn="l" rtl="0">
              <a:spcBef>
                <a:spcPts val="0"/>
              </a:spcBef>
              <a:spcAft>
                <a:spcPts val="0"/>
              </a:spcAft>
              <a:buClr>
                <a:schemeClr val="dk1"/>
              </a:buClr>
              <a:buSzPts val="1400"/>
              <a:buChar char="○"/>
            </a:pPr>
            <a:r>
              <a:rPr lang="en-US"/>
              <a:t>It provides a basis and guide for developing, integrating and strengthening geospatial information management</a:t>
            </a:r>
            <a:endParaRPr/>
          </a:p>
          <a:p>
            <a:pPr marL="914400" lvl="1" indent="-317500" algn="l" rtl="0">
              <a:spcBef>
                <a:spcPts val="0"/>
              </a:spcBef>
              <a:spcAft>
                <a:spcPts val="0"/>
              </a:spcAft>
              <a:buClr>
                <a:schemeClr val="dk1"/>
              </a:buClr>
              <a:buSzPts val="1400"/>
              <a:buChar char="○"/>
            </a:pPr>
            <a:r>
              <a:rPr lang="en-US"/>
              <a:t>Anchored by nine strategic pathways, the Framework is a mechanism for articulating and demonstrating national leadership in geospatial information, and the capacity to take positive steps.</a:t>
            </a:r>
            <a:endParaRPr/>
          </a:p>
          <a:p>
            <a:pPr marL="0" lvl="0" indent="0" algn="l" rtl="0">
              <a:spcBef>
                <a:spcPts val="360"/>
              </a:spcBef>
              <a:spcAft>
                <a:spcPts val="0"/>
              </a:spcAft>
              <a:buNone/>
            </a:pPr>
            <a:endParaRPr/>
          </a:p>
          <a:p>
            <a:pPr marL="457200" lvl="0" indent="-317500" algn="l" rtl="0">
              <a:spcBef>
                <a:spcPts val="360"/>
              </a:spcBef>
              <a:spcAft>
                <a:spcPts val="0"/>
              </a:spcAft>
              <a:buSzPts val="1400"/>
              <a:buChar char="●"/>
            </a:pPr>
            <a:r>
              <a:rPr lang="en-US"/>
              <a:t>Underpinning that effort, the UN voted on resolutions supporting the Global Geodetic Reference Frame (GGRF).</a:t>
            </a:r>
            <a:endParaRPr/>
          </a:p>
          <a:p>
            <a:pPr marL="457200" lvl="0" indent="-317500" algn="l" rtl="0">
              <a:spcBef>
                <a:spcPts val="0"/>
              </a:spcBef>
              <a:spcAft>
                <a:spcPts val="0"/>
              </a:spcAft>
              <a:buSzPts val="1400"/>
              <a:buChar char="●"/>
            </a:pPr>
            <a:r>
              <a:rPr lang="en-US"/>
              <a:t>The GGRF is being implemented by the Subcommittee on Geodesy and now the Global Geodetic Centre of Excellence.</a:t>
            </a:r>
            <a:endParaRPr/>
          </a:p>
          <a:p>
            <a:pPr marL="457200" lvl="0" indent="-317500" algn="l" rtl="0">
              <a:spcBef>
                <a:spcPts val="0"/>
              </a:spcBef>
              <a:spcAft>
                <a:spcPts val="0"/>
              </a:spcAft>
              <a:buSzPts val="1400"/>
              <a:buChar char="●"/>
            </a:pPr>
            <a:endParaRPr/>
          </a:p>
          <a:p>
            <a:pPr marL="457200" lvl="0" indent="-317500" algn="l" rtl="0">
              <a:spcBef>
                <a:spcPts val="0"/>
              </a:spcBef>
              <a:spcAft>
                <a:spcPts val="0"/>
              </a:spcAft>
              <a:buSzPts val="1400"/>
              <a:buChar char="●"/>
            </a:pPr>
            <a:endParaRPr/>
          </a:p>
        </p:txBody>
      </p:sp>
      <p:sp>
        <p:nvSpPr>
          <p:cNvPr id="279" name="Google Shape;2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7b135ec9ff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7b135ec9ff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In support of that, the U.S. passed the Geospatial Data Act of 2018 that codified many previous Directives and better aligned the US to global norms.</a:t>
            </a:r>
            <a:endParaRPr/>
          </a:p>
          <a:p>
            <a:pPr marL="0" lvl="0" indent="0" algn="l" rtl="0">
              <a:spcBef>
                <a:spcPts val="360"/>
              </a:spcBef>
              <a:spcAft>
                <a:spcPts val="0"/>
              </a:spcAft>
              <a:buClr>
                <a:schemeClr val="dk1"/>
              </a:buClr>
              <a:buSzPts val="1100"/>
              <a:buFont typeface="Arial"/>
              <a:buNone/>
            </a:pPr>
            <a:r>
              <a:rPr lang="en-US"/>
              <a:t>Hence, NOAA/NGS is the tip of the spear implementing what has been agreed to internationally and codified into law inside the U.S. </a:t>
            </a:r>
            <a:endParaRPr/>
          </a:p>
        </p:txBody>
      </p:sp>
      <p:sp>
        <p:nvSpPr>
          <p:cNvPr id="293" name="Google Shape;293;g27b135ec9ff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7b135ec9ff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7b135ec9ff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4" name="Google Shape;304;g27b135ec9ff_0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Part 1 relates to the broader definitions of the four TRF’s and practical aspects of them</a:t>
            </a:r>
            <a:endParaRPr/>
          </a:p>
          <a:p>
            <a:pPr marL="0" lvl="0" indent="0" algn="l" rtl="0">
              <a:spcBef>
                <a:spcPts val="360"/>
              </a:spcBef>
              <a:spcAft>
                <a:spcPts val="0"/>
              </a:spcAft>
              <a:buNone/>
            </a:pPr>
            <a:r>
              <a:rPr lang="en-US"/>
              <a:t>Part 2 details how the new vertical datums and other aspects of the gravity field will be created/maintained/accessed</a:t>
            </a:r>
            <a:endParaRPr/>
          </a:p>
          <a:p>
            <a:pPr marL="0" lvl="0" indent="0" algn="l" rtl="0">
              <a:spcBef>
                <a:spcPts val="360"/>
              </a:spcBef>
              <a:spcAft>
                <a:spcPts val="0"/>
              </a:spcAft>
              <a:buNone/>
            </a:pPr>
            <a:r>
              <a:rPr lang="en-US"/>
              <a:t>Part 3 then relates to how the users will access geodetic coordinates for their geospatial data</a:t>
            </a:r>
            <a:endParaRPr/>
          </a:p>
          <a:p>
            <a:pPr marL="0" lvl="0" indent="0" algn="l" rtl="0">
              <a:spcBef>
                <a:spcPts val="360"/>
              </a:spcBef>
              <a:spcAft>
                <a:spcPts val="0"/>
              </a:spcAft>
              <a:buNone/>
            </a:pPr>
            <a:r>
              <a:rPr lang="en-US"/>
              <a:t>Previously, the vertical (NAVD 88) was realized separate from the geometric (NAD 83) datums.</a:t>
            </a:r>
            <a:endParaRPr/>
          </a:p>
          <a:p>
            <a:pPr marL="0" lvl="0" indent="0" algn="l" rtl="0">
              <a:spcBef>
                <a:spcPts val="360"/>
              </a:spcBef>
              <a:spcAft>
                <a:spcPts val="0"/>
              </a:spcAft>
              <a:buNone/>
            </a:pPr>
            <a:r>
              <a:rPr lang="en-US"/>
              <a:t>In the modernized NSRS, geometric coordinates must be determined first and then the vertical can be accessed.</a:t>
            </a:r>
            <a:endParaRPr/>
          </a:p>
        </p:txBody>
      </p:sp>
      <p:sp>
        <p:nvSpPr>
          <p:cNvPr id="314" name="Google Shape;3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SPCS are </a:t>
            </a:r>
            <a:r>
              <a:rPr lang="en-US" i="1"/>
              <a:t>projections </a:t>
            </a:r>
            <a:r>
              <a:rPr lang="en-US"/>
              <a:t>from the NSRS.</a:t>
            </a:r>
            <a:endParaRPr/>
          </a:p>
          <a:p>
            <a:pPr marL="0" lvl="0" indent="0" algn="l" rtl="0">
              <a:spcBef>
                <a:spcPts val="360"/>
              </a:spcBef>
              <a:spcAft>
                <a:spcPts val="0"/>
              </a:spcAft>
              <a:buNone/>
            </a:pPr>
            <a:r>
              <a:rPr lang="en-US"/>
              <a:t>Hence, they inherit the NSRS definitions including the modernized NSRS.</a:t>
            </a:r>
            <a:endParaRPr/>
          </a:p>
          <a:p>
            <a:pPr marL="0" lvl="0" indent="0" algn="l" rtl="0">
              <a:spcBef>
                <a:spcPts val="360"/>
              </a:spcBef>
              <a:spcAft>
                <a:spcPts val="0"/>
              </a:spcAft>
              <a:buNone/>
            </a:pPr>
            <a:r>
              <a:rPr lang="en-US"/>
              <a:t>Efforts are being made to make obvious if the SPCS are older (e.g. 83) or modernized (2022).</a:t>
            </a:r>
            <a:endParaRPr/>
          </a:p>
        </p:txBody>
      </p:sp>
      <p:sp>
        <p:nvSpPr>
          <p:cNvPr id="327" name="Google Shape;32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7" name="Google Shape;33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a:t>I’m not going into detail here on the roll out and plans</a:t>
            </a:r>
            <a:endParaRPr/>
          </a:p>
          <a:p>
            <a:pPr marL="0" lvl="0" indent="0" algn="l" rtl="0">
              <a:spcBef>
                <a:spcPts val="360"/>
              </a:spcBef>
              <a:spcAft>
                <a:spcPts val="0"/>
              </a:spcAft>
              <a:buNone/>
            </a:pPr>
            <a:r>
              <a:rPr lang="en-US" sz="1200"/>
              <a:t>I’ll a little more detail on data collection and tool development</a:t>
            </a:r>
            <a:endParaRPr/>
          </a:p>
          <a:p>
            <a:pPr marL="0" lvl="0" indent="0" algn="l" rtl="0">
              <a:spcBef>
                <a:spcPts val="360"/>
              </a:spcBef>
              <a:spcAft>
                <a:spcPts val="0"/>
              </a:spcAft>
              <a:buNone/>
            </a:pPr>
            <a:r>
              <a:rPr lang="en-US" sz="1200"/>
              <a:t>This I more of an executive summary to provide broad understanding and motivations</a:t>
            </a:r>
            <a:endParaRPr/>
          </a:p>
          <a:p>
            <a:pPr marL="0" lvl="0" indent="0" algn="l" rtl="0">
              <a:spcBef>
                <a:spcPts val="360"/>
              </a:spcBef>
              <a:spcAft>
                <a:spcPts val="0"/>
              </a:spcAft>
              <a:buNone/>
            </a:pPr>
            <a:r>
              <a:rPr lang="en-US" sz="1200"/>
              <a:t>To help you see the merit when your technical people come to you and ask how they should proceed</a:t>
            </a:r>
            <a:endParaRPr/>
          </a:p>
          <a:p>
            <a:pPr marL="0" lvl="0" indent="0" algn="l" rtl="0">
              <a:spcBef>
                <a:spcPts val="360"/>
              </a:spcBef>
              <a:spcAft>
                <a:spcPts val="0"/>
              </a:spcAft>
              <a:buNone/>
            </a:pPr>
            <a:r>
              <a:rPr lang="en-US" sz="1200"/>
              <a:t>There are other presentations and greater detail on our website</a:t>
            </a:r>
            <a:endParaRPr/>
          </a:p>
          <a:p>
            <a:pPr marL="0" lvl="0" indent="0" algn="l" rtl="0">
              <a:spcBef>
                <a:spcPts val="360"/>
              </a:spcBef>
              <a:spcAft>
                <a:spcPts val="0"/>
              </a:spcAft>
              <a:buNone/>
            </a:pPr>
            <a:endParaRPr/>
          </a:p>
        </p:txBody>
      </p:sp>
      <p:sp>
        <p:nvSpPr>
          <p:cNvPr id="348" name="Google Shape;34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ab38a30df_1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7ab38a30df_1_3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NAVD 88, the US current Orthometric height datum, consists of about 800,000 benchmarks and ~2.2M km of leveling. Data was collected over many decades by roving bands of surveyors who walked across the country multiple times over the years, east to west, north to south and back again. It is currently the official vertical datum of the US and is required for federal mapping projects. It would cost tens to hundreds of millions of US dollars to do again. </a:t>
            </a:r>
            <a:endParaRPr/>
          </a:p>
          <a:p>
            <a:pPr marL="0" lvl="0" indent="0" algn="l" rtl="0">
              <a:spcBef>
                <a:spcPts val="360"/>
              </a:spcBef>
              <a:spcAft>
                <a:spcPts val="0"/>
              </a:spcAft>
              <a:buNone/>
            </a:pPr>
            <a:r>
              <a:rPr lang="en-US"/>
              <a:t>GPS data on those leveled marks were used to create GEOID18 – the model used to derive NAVD88 heights from GPS ellipsoid heights, as well as the transformation tools that will be released with NAPGD2022.</a:t>
            </a:r>
            <a:endParaRPr/>
          </a:p>
          <a:p>
            <a:pPr marL="0" lvl="0" indent="0" algn="l" rtl="0">
              <a:spcBef>
                <a:spcPts val="360"/>
              </a:spcBef>
              <a:spcAft>
                <a:spcPts val="0"/>
              </a:spcAft>
              <a:buNone/>
            </a:pPr>
            <a:endParaRPr/>
          </a:p>
        </p:txBody>
      </p:sp>
      <p:sp>
        <p:nvSpPr>
          <p:cNvPr id="359" name="Google Shape;359;g27ab38a30df_1_3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a:t>I’m not going into detail here on the roll out and plans</a:t>
            </a:r>
            <a:endParaRPr/>
          </a:p>
          <a:p>
            <a:pPr marL="0" lvl="0" indent="0" algn="l" rtl="0">
              <a:spcBef>
                <a:spcPts val="360"/>
              </a:spcBef>
              <a:spcAft>
                <a:spcPts val="0"/>
              </a:spcAft>
              <a:buNone/>
            </a:pPr>
            <a:r>
              <a:rPr lang="en-US" sz="1200"/>
              <a:t>I’ll a little more detail on data collection and tool development</a:t>
            </a:r>
            <a:endParaRPr/>
          </a:p>
          <a:p>
            <a:pPr marL="0" lvl="0" indent="0" algn="l" rtl="0">
              <a:spcBef>
                <a:spcPts val="360"/>
              </a:spcBef>
              <a:spcAft>
                <a:spcPts val="0"/>
              </a:spcAft>
              <a:buNone/>
            </a:pPr>
            <a:r>
              <a:rPr lang="en-US" sz="1200"/>
              <a:t>This I more of an executive summary to provide broad understanding and motivations</a:t>
            </a:r>
            <a:endParaRPr/>
          </a:p>
          <a:p>
            <a:pPr marL="0" lvl="0" indent="0" algn="l" rtl="0">
              <a:spcBef>
                <a:spcPts val="360"/>
              </a:spcBef>
              <a:spcAft>
                <a:spcPts val="0"/>
              </a:spcAft>
              <a:buNone/>
            </a:pPr>
            <a:r>
              <a:rPr lang="en-US" sz="1200"/>
              <a:t>To help you see the merit when your technical people come to you and ask how they should proceed</a:t>
            </a:r>
            <a:endParaRPr/>
          </a:p>
          <a:p>
            <a:pPr marL="0" lvl="0" indent="0" algn="l" rtl="0">
              <a:spcBef>
                <a:spcPts val="360"/>
              </a:spcBef>
              <a:spcAft>
                <a:spcPts val="0"/>
              </a:spcAft>
              <a:buNone/>
            </a:pPr>
            <a:r>
              <a:rPr lang="en-US" sz="1200"/>
              <a:t>There are other presentations and greater detail on our website</a:t>
            </a:r>
            <a:endParaRPr/>
          </a:p>
          <a:p>
            <a:pPr marL="0" lvl="0" indent="0" algn="l" rtl="0">
              <a:spcBef>
                <a:spcPts val="360"/>
              </a:spcBef>
              <a:spcAft>
                <a:spcPts val="0"/>
              </a:spcAft>
              <a:buNone/>
            </a:pPr>
            <a:endParaRPr/>
          </a:p>
        </p:txBody>
      </p:sp>
      <p:sp>
        <p:nvSpPr>
          <p:cNvPr id="102" name="Google Shape;10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8d9b21a9f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g28d9b21a9f9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28d9b21a9f9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Gill Sans"/>
              <a:buNone/>
            </a:pPr>
            <a:fld id="{00000000-1234-1234-1234-123412341234}" type="slidenum">
              <a:rPr lang="en-US" sz="1200" b="0" i="0" u="none" strike="noStrike" cap="none">
                <a:solidFill>
                  <a:srgbClr val="000000"/>
                </a:solidFill>
                <a:latin typeface="Gill Sans"/>
                <a:ea typeface="Gill Sans"/>
                <a:cs typeface="Gill Sans"/>
                <a:sym typeface="Gill Sans"/>
              </a:rPr>
              <a:t>20</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7ab38a30df_1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7ab38a30df_1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NAVD 88, the US current Orthometric height datum, consists of about 800,000 benchmarks and ~2.2M km of leveling. Data was collected over many decades by roving bands of surveyors who walked across the country multiple times over the years, east to west, north to south and back again. It is currently the official vertical datum of the US and is required for federal mapping projects. It would cost tens to hundreds of millions of US dollars to do again. </a:t>
            </a:r>
            <a:endParaRPr/>
          </a:p>
          <a:p>
            <a:pPr marL="0" lvl="0" indent="0" algn="l" rtl="0">
              <a:spcBef>
                <a:spcPts val="360"/>
              </a:spcBef>
              <a:spcAft>
                <a:spcPts val="0"/>
              </a:spcAft>
              <a:buNone/>
            </a:pPr>
            <a:r>
              <a:rPr lang="en-US"/>
              <a:t>GPS data on those leveled marks were used to create GEOID18 – the model used to derive NAVD88 heights from GPS ellipsoid heights, as well as the transformation tools that will be released with NAPGD2022.</a:t>
            </a:r>
            <a:endParaRPr/>
          </a:p>
          <a:p>
            <a:pPr marL="0" lvl="0" indent="0" algn="l" rtl="0">
              <a:spcBef>
                <a:spcPts val="360"/>
              </a:spcBef>
              <a:spcAft>
                <a:spcPts val="0"/>
              </a:spcAft>
              <a:buNone/>
            </a:pPr>
            <a:endParaRPr/>
          </a:p>
        </p:txBody>
      </p:sp>
      <p:sp>
        <p:nvSpPr>
          <p:cNvPr id="414" name="Google Shape;414;g27ab38a30df_1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a:t>NGS’ GPSonBM program is now requesting data to build the models that NCAT and VDatum will use to transform geospatial data from existing datums to the Modernized National Spatial Reference System.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These are the benefits that we derive that other countries could derive as well. The processes, tools, workflow, and technical specifications that we have developed can be applied in other places. We are keeping in house the definition of the NSRS, outsourcing the observations to realize the frames</a:t>
            </a:r>
            <a:endParaRPr sz="1200"/>
          </a:p>
          <a:p>
            <a:pPr marL="0" lvl="0" indent="0" algn="l" rtl="0">
              <a:spcBef>
                <a:spcPts val="360"/>
              </a:spcBef>
              <a:spcAft>
                <a:spcPts val="0"/>
              </a:spcAft>
              <a:buNone/>
            </a:pPr>
            <a:endParaRPr/>
          </a:p>
          <a:p>
            <a:pPr marL="0" lvl="0" indent="0" algn="l" rtl="0">
              <a:spcBef>
                <a:spcPts val="360"/>
              </a:spcBef>
              <a:spcAft>
                <a:spcPts val="0"/>
              </a:spcAft>
              <a:buNone/>
            </a:pPr>
            <a:r>
              <a:rPr lang="en-US"/>
              <a:t>Went back to marks that were set before that are no longer accessible or gpsable – so this provides ongoing maintenance. Marks were set open fields and now are developments – road widening (Chicago grew)  </a:t>
            </a:r>
            <a:endParaRPr/>
          </a:p>
          <a:p>
            <a:pPr marL="0" lvl="0" indent="0" algn="l" rtl="0">
              <a:spcBef>
                <a:spcPts val="360"/>
              </a:spcBef>
              <a:spcAft>
                <a:spcPts val="0"/>
              </a:spcAft>
              <a:buNone/>
            </a:pPr>
            <a:r>
              <a:rPr lang="en-US"/>
              <a:t>revisit Geodetic infrastructure regularly for maintenance </a:t>
            </a:r>
            <a:endParaRPr/>
          </a:p>
        </p:txBody>
      </p:sp>
      <p:sp>
        <p:nvSpPr>
          <p:cNvPr id="430" name="Google Shape;43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7ab38a30df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7ab38a30df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2019 GPSonBM Campaign will be kicking off during Surveyor’s Week in March.</a:t>
            </a:r>
            <a:endParaRPr/>
          </a:p>
          <a:p>
            <a:pPr marL="0" lvl="0" indent="0" algn="l" rtl="0">
              <a:spcBef>
                <a:spcPts val="0"/>
              </a:spcBef>
              <a:spcAft>
                <a:spcPts val="0"/>
              </a:spcAft>
              <a:buClr>
                <a:schemeClr val="dk1"/>
              </a:buClr>
              <a:buSzPts val="1200"/>
              <a:buFont typeface="Calibri"/>
              <a:buNone/>
            </a:pPr>
            <a:r>
              <a:rPr lang="en-US"/>
              <a:t>Local data improves the local accuracy of national scale products and tools.</a:t>
            </a:r>
            <a:endParaRPr/>
          </a:p>
          <a:p>
            <a:pPr marL="0" lvl="0" indent="0" algn="l" rtl="0">
              <a:spcBef>
                <a:spcPts val="0"/>
              </a:spcBef>
              <a:spcAft>
                <a:spcPts val="0"/>
              </a:spcAft>
              <a:buClr>
                <a:schemeClr val="dk1"/>
              </a:buClr>
              <a:buSzPts val="1200"/>
              <a:buFont typeface="Calibri"/>
              <a:buNone/>
            </a:pPr>
            <a:r>
              <a:rPr lang="en-US"/>
              <a:t>2018 GPSonBM Priority marks were targeted to fill data gaps and reduce uncertainty in GEOID18 which will replace GEOID12B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New GSPonBM efforts in 2019 will focus on collecting data to improve the transformation tools to the new datums in 2022 </a:t>
            </a:r>
            <a:endParaRPr/>
          </a:p>
          <a:p>
            <a:pPr marL="0" lvl="0" indent="0" algn="l" rtl="0">
              <a:spcBef>
                <a:spcPts val="0"/>
              </a:spcBef>
              <a:spcAft>
                <a:spcPts val="0"/>
              </a:spcAft>
              <a:buNone/>
            </a:pPr>
            <a:endParaRPr/>
          </a:p>
        </p:txBody>
      </p:sp>
      <p:sp>
        <p:nvSpPr>
          <p:cNvPr id="446" name="Google Shape;446;g27ab38a30df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8d9b21a9f9_1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28d9b21a9f9_1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NAVD 88, the US current Orthometric height datum, consists of about 800,000 benchmarks and ~2.2M km of leveling. Data was collected over many decades by roving bands of surveyors who walked across the country multiple times over the years, east to west, north to south and back again. It is currently the official vertical datum of the US and is required for federal mapping projects. It would cost tens to hundreds of millions of US dollars to do again. </a:t>
            </a:r>
            <a:endParaRPr/>
          </a:p>
          <a:p>
            <a:pPr marL="0" lvl="0" indent="0" algn="l" rtl="0">
              <a:spcBef>
                <a:spcPts val="360"/>
              </a:spcBef>
              <a:spcAft>
                <a:spcPts val="0"/>
              </a:spcAft>
              <a:buNone/>
            </a:pPr>
            <a:r>
              <a:rPr lang="en-US"/>
              <a:t>GPS data on those leveled marks were used to create GEOID18 – the model used to derive NAVD88 heights from GPS ellipsoid heights, as well as the transformation tools that will be released with NAPGD2022.</a:t>
            </a:r>
            <a:endParaRPr/>
          </a:p>
          <a:p>
            <a:pPr marL="0" lvl="0" indent="0" algn="l" rtl="0">
              <a:spcBef>
                <a:spcPts val="360"/>
              </a:spcBef>
              <a:spcAft>
                <a:spcPts val="0"/>
              </a:spcAft>
              <a:buNone/>
            </a:pPr>
            <a:endParaRPr/>
          </a:p>
        </p:txBody>
      </p:sp>
      <p:sp>
        <p:nvSpPr>
          <p:cNvPr id="457" name="Google Shape;457;g28d9b21a9f9_1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0" name="Google Shape;4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7" name="Google Shape;49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7ab38a30df_1_1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6" name="Google Shape;506;g27ab38a30df_1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7ab38a30df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5" name="Google Shape;515;g27ab38a30df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7ab38a30df_1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7ab38a30df_1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latin typeface="Arial"/>
                <a:ea typeface="Arial"/>
                <a:cs typeface="Arial"/>
                <a:sym typeface="Arial"/>
              </a:rPr>
              <a:t>METADATA</a:t>
            </a:r>
            <a:r>
              <a:rPr lang="en-US">
                <a:latin typeface="Arial"/>
                <a:ea typeface="Arial"/>
                <a:cs typeface="Arial"/>
                <a:sym typeface="Arial"/>
              </a:rPr>
              <a:t> - you must document the datum you are referencing, but the datum itself is not enough. </a:t>
            </a:r>
            <a:endParaRPr/>
          </a:p>
          <a:p>
            <a:pPr marL="0" lvl="0" indent="0" algn="l" rtl="0">
              <a:spcBef>
                <a:spcPts val="0"/>
              </a:spcBef>
              <a:spcAft>
                <a:spcPts val="0"/>
              </a:spcAft>
              <a:buNone/>
            </a:pPr>
            <a:endParaRPr/>
          </a:p>
          <a:p>
            <a:pPr marL="0" lvl="0" indent="0" algn="l" rtl="0">
              <a:spcBef>
                <a:spcPts val="360"/>
              </a:spcBef>
              <a:spcAft>
                <a:spcPts val="0"/>
              </a:spcAft>
              <a:buNone/>
            </a:pPr>
            <a:r>
              <a:rPr lang="en-US"/>
              <a:t>Particularly in time leading up to 2022!</a:t>
            </a:r>
            <a:endParaRPr/>
          </a:p>
        </p:txBody>
      </p:sp>
      <p:sp>
        <p:nvSpPr>
          <p:cNvPr id="525" name="Google Shape;525;g27ab38a30df_1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7b135ec9f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7b135ec9ff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 name="Google Shape;113;g27b135ec9ff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7ab38a30df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7ab38a30df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Note:  exact content and format may vary; these general recommendations are specific to projects with a vertical emphasis.</a:t>
            </a:r>
            <a:endParaRPr/>
          </a:p>
          <a:p>
            <a:pPr marL="0" lvl="0" indent="0" algn="l" rtl="0">
              <a:spcBef>
                <a:spcPts val="360"/>
              </a:spcBef>
              <a:spcAft>
                <a:spcPts val="0"/>
              </a:spcAft>
              <a:buNone/>
            </a:pPr>
            <a:r>
              <a:rPr lang="en-US" i="1"/>
              <a:t>Also keep a record of source/date of survey whenever possible, even before 2022.</a:t>
            </a:r>
            <a:endParaRPr/>
          </a:p>
          <a:p>
            <a:pPr marL="0" lvl="0" indent="0" algn="l" rtl="0">
              <a:spcBef>
                <a:spcPts val="360"/>
              </a:spcBef>
              <a:spcAft>
                <a:spcPts val="0"/>
              </a:spcAft>
              <a:buClr>
                <a:schemeClr val="dk1"/>
              </a:buClr>
              <a:buSzPts val="1200"/>
              <a:buFont typeface="Calibri"/>
              <a:buNone/>
            </a:pPr>
            <a:endParaRPr>
              <a:latin typeface="Arial"/>
              <a:ea typeface="Arial"/>
              <a:cs typeface="Arial"/>
              <a:sym typeface="Arial"/>
            </a:endParaRPr>
          </a:p>
          <a:p>
            <a:pPr marL="228600" lvl="0" indent="-228600" algn="l" rtl="0">
              <a:spcBef>
                <a:spcPts val="360"/>
              </a:spcBef>
              <a:spcAft>
                <a:spcPts val="0"/>
              </a:spcAft>
              <a:buClr>
                <a:schemeClr val="dk1"/>
              </a:buClr>
              <a:buSzPts val="1200"/>
              <a:buFont typeface="Calibri"/>
              <a:buAutoNum type="arabicPeriod"/>
            </a:pPr>
            <a:r>
              <a:rPr lang="en-US" b="1">
                <a:latin typeface="Arial"/>
                <a:ea typeface="Arial"/>
                <a:cs typeface="Arial"/>
                <a:sym typeface="Arial"/>
              </a:rPr>
              <a:t>Start now: </a:t>
            </a:r>
            <a:r>
              <a:rPr lang="en-US">
                <a:latin typeface="Arial"/>
                <a:ea typeface="Arial"/>
                <a:cs typeface="Arial"/>
                <a:sym typeface="Arial"/>
              </a:rPr>
              <a:t>Also keep a record of source/date of survey whenever possible, even before 2022.</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i="1"/>
          </a:p>
        </p:txBody>
      </p:sp>
      <p:sp>
        <p:nvSpPr>
          <p:cNvPr id="537" name="Google Shape;537;g27ab38a30df_1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4" name="Google Shape;56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a:t>I’m not going into detail here on the roll out and plans</a:t>
            </a:r>
            <a:endParaRPr/>
          </a:p>
          <a:p>
            <a:pPr marL="0" lvl="0" indent="0" algn="l" rtl="0">
              <a:spcBef>
                <a:spcPts val="360"/>
              </a:spcBef>
              <a:spcAft>
                <a:spcPts val="0"/>
              </a:spcAft>
              <a:buNone/>
            </a:pPr>
            <a:r>
              <a:rPr lang="en-US" sz="1200"/>
              <a:t>I’ll a little more detail on data collection and tool development</a:t>
            </a:r>
            <a:endParaRPr/>
          </a:p>
          <a:p>
            <a:pPr marL="0" lvl="0" indent="0" algn="l" rtl="0">
              <a:spcBef>
                <a:spcPts val="360"/>
              </a:spcBef>
              <a:spcAft>
                <a:spcPts val="0"/>
              </a:spcAft>
              <a:buNone/>
            </a:pPr>
            <a:r>
              <a:rPr lang="en-US" sz="1200"/>
              <a:t>This I more of an executive summary to provide broad understanding and motivations</a:t>
            </a:r>
            <a:endParaRPr/>
          </a:p>
          <a:p>
            <a:pPr marL="0" lvl="0" indent="0" algn="l" rtl="0">
              <a:spcBef>
                <a:spcPts val="360"/>
              </a:spcBef>
              <a:spcAft>
                <a:spcPts val="0"/>
              </a:spcAft>
              <a:buNone/>
            </a:pPr>
            <a:r>
              <a:rPr lang="en-US" sz="1200"/>
              <a:t>To help you see the merit when your technical people come to you and ask how they should proceed</a:t>
            </a:r>
            <a:endParaRPr/>
          </a:p>
          <a:p>
            <a:pPr marL="0" lvl="0" indent="0" algn="l" rtl="0">
              <a:spcBef>
                <a:spcPts val="360"/>
              </a:spcBef>
              <a:spcAft>
                <a:spcPts val="0"/>
              </a:spcAft>
              <a:buNone/>
            </a:pPr>
            <a:r>
              <a:rPr lang="en-US" sz="1200"/>
              <a:t>There are other presentations and greater detail on our website</a:t>
            </a:r>
            <a:endParaRPr/>
          </a:p>
          <a:p>
            <a:pPr marL="0" lvl="0" indent="0" algn="l" rtl="0">
              <a:spcBef>
                <a:spcPts val="360"/>
              </a:spcBef>
              <a:spcAft>
                <a:spcPts val="0"/>
              </a:spcAft>
              <a:buNone/>
            </a:pPr>
            <a:endParaRPr/>
          </a:p>
        </p:txBody>
      </p:sp>
      <p:sp>
        <p:nvSpPr>
          <p:cNvPr id="575" name="Google Shape;57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7b135ec9f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7b135ec9ff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6" name="Google Shape;586;g27b135ec9ff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5" name="Google Shape;5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9" name="Google Shape;60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18" name="Google Shape;6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7" name="Google Shape;62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8" name="Google Shape;73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8" name="Google Shape;8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For more information see 2019 Report: </a:t>
            </a:r>
            <a:r>
              <a:rPr lang="en-US" b="1"/>
              <a:t>Scaling the Heights: Socio-Economic Study of the NGS Gravity Program</a:t>
            </a:r>
            <a:endParaRPr/>
          </a:p>
          <a:p>
            <a:pPr marL="0" lvl="0" indent="0" algn="l" rtl="0">
              <a:spcBef>
                <a:spcPts val="360"/>
              </a:spcBef>
              <a:spcAft>
                <a:spcPts val="0"/>
              </a:spcAft>
              <a:buNone/>
            </a:pPr>
            <a:r>
              <a:rPr lang="en-US" u="sng">
                <a:solidFill>
                  <a:schemeClr val="hlink"/>
                </a:solidFill>
                <a:hlinkClick r:id="rId3"/>
              </a:rPr>
              <a:t>NGS-Gravity-Program-Socio-Economic-Report.pdf (noaa.gov)</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sz="1200" b="1" i="0">
                <a:solidFill>
                  <a:schemeClr val="dk1"/>
                </a:solidFill>
                <a:latin typeface="Calibri"/>
                <a:ea typeface="Calibri"/>
                <a:cs typeface="Calibri"/>
                <a:sym typeface="Calibri"/>
              </a:rPr>
              <a:t>Study Values NGS Gravity Program at $4.2 to $13.3 Billion over Ten Years</a:t>
            </a:r>
            <a:endParaRPr/>
          </a:p>
          <a:p>
            <a:pPr marL="0" lvl="0" indent="0" algn="l" rtl="0">
              <a:spcBef>
                <a:spcPts val="360"/>
              </a:spcBef>
              <a:spcAft>
                <a:spcPts val="0"/>
              </a:spcAft>
              <a:buNone/>
            </a:pPr>
            <a:br>
              <a:rPr lang="en-US"/>
            </a:br>
            <a:r>
              <a:rPr lang="en-US" sz="1200" b="1" i="0">
                <a:solidFill>
                  <a:schemeClr val="dk1"/>
                </a:solidFill>
                <a:latin typeface="Calibri"/>
                <a:ea typeface="Calibri"/>
                <a:cs typeface="Calibri"/>
                <a:sym typeface="Calibri"/>
              </a:rPr>
              <a:t>Friday, November 1, 2019</a:t>
            </a:r>
            <a:endParaRPr/>
          </a:p>
          <a:p>
            <a:pPr marL="0" lvl="0" indent="0" algn="l" rtl="0">
              <a:spcBef>
                <a:spcPts val="360"/>
              </a:spcBef>
              <a:spcAft>
                <a:spcPts val="0"/>
              </a:spcAft>
              <a:buNone/>
            </a:pPr>
            <a:br>
              <a:rPr lang="en-US"/>
            </a:br>
            <a:r>
              <a:rPr lang="en-US" sz="1200" b="0" i="0">
                <a:solidFill>
                  <a:schemeClr val="dk1"/>
                </a:solidFill>
                <a:latin typeface="Calibri"/>
                <a:ea typeface="Calibri"/>
                <a:cs typeface="Calibri"/>
                <a:sym typeface="Calibri"/>
              </a:rPr>
              <a:t>A new study estimates the value of the NGS Gravity Program to be between $4.2 and $13.3 billion over ten years, with a middle scenario of $8.7 billion. The </a:t>
            </a:r>
            <a:r>
              <a:rPr lang="en-US" sz="1200" b="1"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socio-economic study</a:t>
            </a:r>
            <a:r>
              <a:rPr lang="en-US" sz="1200" b="0" i="0">
                <a:solidFill>
                  <a:schemeClr val="dk1"/>
                </a:solidFill>
                <a:latin typeface="Calibri"/>
                <a:ea typeface="Calibri"/>
                <a:cs typeface="Calibri"/>
                <a:sym typeface="Calibri"/>
              </a:rPr>
              <a:t> was conducted for NGS by ARCBridge Consulting of Herndon, Virginia. The NGS Gravity Program uses information about the gravity field to provide more accurate elevation data (or "heights") for the United States. The improved heights will result from a new vertical height reference system created from the Gravity Program's GRAV-D Project (Gravity for the Redefinition of the American Vertical Datum), which lets surveyors and scientists employ GPS to determine more precise and accurate elevations than currently possible, in less time and with less effort.</a:t>
            </a:r>
            <a:endParaRPr/>
          </a:p>
          <a:p>
            <a:pPr marL="0" lvl="0" indent="0" algn="l" rtl="0">
              <a:spcBef>
                <a:spcPts val="360"/>
              </a:spcBef>
              <a:spcAft>
                <a:spcPts val="0"/>
              </a:spcAft>
              <a:buNone/>
            </a:pPr>
            <a:endParaRPr>
              <a:latin typeface="Arial"/>
              <a:ea typeface="Arial"/>
              <a:cs typeface="Arial"/>
              <a:sym typeface="Arial"/>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6" name="Google Shape;85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5" name="Google Shape;86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74" name="Google Shape;87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7" name="Google Shape;88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14" name="Google Shape;91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24" name="Google Shape;92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7" name="Google Shape;93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2" name="Google Shape;97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2" name="Google Shape;98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2" name="Google Shape;99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a:t>
            </a:fld>
            <a:endParaRPr sz="1200">
              <a:solidFill>
                <a:srgbClr val="000000"/>
              </a:solidFill>
              <a:latin typeface="Arial"/>
              <a:ea typeface="Arial"/>
              <a:cs typeface="Arial"/>
              <a:sym typeface="Arial"/>
            </a:endParaRPr>
          </a:p>
        </p:txBody>
      </p:sp>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There are three ways to organize geospatial data:</a:t>
            </a:r>
            <a:endParaRPr/>
          </a:p>
          <a:p>
            <a:pPr marL="457200" lvl="0" indent="-317500" algn="l" rtl="0">
              <a:spcBef>
                <a:spcPts val="0"/>
              </a:spcBef>
              <a:spcAft>
                <a:spcPts val="0"/>
              </a:spcAft>
              <a:buSzPts val="1400"/>
              <a:buAutoNum type="arabicPeriod"/>
            </a:pPr>
            <a:r>
              <a:rPr lang="en-US"/>
              <a:t>Have transformations stored to convert between reference systems</a:t>
            </a:r>
            <a:endParaRPr/>
          </a:p>
          <a:p>
            <a:pPr marL="457200" lvl="0" indent="-317500" algn="l" rtl="0">
              <a:spcBef>
                <a:spcPts val="0"/>
              </a:spcBef>
              <a:spcAft>
                <a:spcPts val="0"/>
              </a:spcAft>
              <a:buSzPts val="1400"/>
              <a:buAutoNum type="arabicPeriod"/>
            </a:pPr>
            <a:r>
              <a:rPr lang="en-US"/>
              <a:t>Put all the data into one database</a:t>
            </a:r>
            <a:endParaRPr/>
          </a:p>
          <a:p>
            <a:pPr marL="457200" lvl="0" indent="-317500" algn="l" rtl="0">
              <a:spcBef>
                <a:spcPts val="0"/>
              </a:spcBef>
              <a:spcAft>
                <a:spcPts val="0"/>
              </a:spcAft>
              <a:buSzPts val="1400"/>
              <a:buAutoNum type="arabicPeriod"/>
            </a:pPr>
            <a:r>
              <a:rPr lang="en-US" b="1"/>
              <a:t>Provide a set of tools to enable users to create the geodetic components in the same reference system</a:t>
            </a:r>
            <a:endParaRPr b="1"/>
          </a:p>
          <a:p>
            <a:pPr marL="0" lvl="0" indent="0" algn="l" rtl="0">
              <a:spcBef>
                <a:spcPts val="0"/>
              </a:spcBef>
              <a:spcAft>
                <a:spcPts val="0"/>
              </a:spcAft>
              <a:buNone/>
            </a:pPr>
            <a:endParaRPr/>
          </a:p>
          <a:p>
            <a:pPr marL="0" lvl="0" indent="0" algn="l" rtl="0">
              <a:spcBef>
                <a:spcPts val="0"/>
              </a:spcBef>
              <a:spcAft>
                <a:spcPts val="0"/>
              </a:spcAft>
              <a:buNone/>
            </a:pPr>
            <a:r>
              <a:rPr lang="en-US"/>
              <a:t>Digital services should ensure geo-referenced data collected and published are consistent with NOAA’s National Spatial Reference System (NSRS), which provides the foundation for all positioning and navigation activities in the United States and is defined and maintained by NGS.</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more adamant for US Agencies but a good guideline for others as well</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1" name="Google Shape;100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0" name="Google Shape;101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27b135ec9f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27b135ec9ff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1" name="Google Shape;1021;g27b135ec9ff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1" name="Google Shape;103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7b82b9dab3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1" name="Google Shape;1041;g27b82b9dab3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042" name="Google Shape;1042;g27b82b9dab3_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54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27b82b9dab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27b82b9dab3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1" name="Google Shape;1091;g27b82b9dab3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0" name="Google Shape;110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31" name="Google Shape;113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62" name="Google Shape;116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OPUS 6 will allow you to upload multiple types of data, and multiple files for each type, to a single survey project.  You can then process/reduce the data, and adjust it.</a:t>
            </a:r>
            <a:endParaRPr/>
          </a:p>
          <a:p>
            <a:pPr marL="0" lvl="0" indent="0" algn="l" rtl="0">
              <a:spcBef>
                <a:spcPts val="360"/>
              </a:spcBef>
              <a:spcAft>
                <a:spcPts val="0"/>
              </a:spcAft>
              <a:buNone/>
            </a:pPr>
            <a:r>
              <a:rPr lang="en-US"/>
              <a:t>The colors imply how finished each format is.  RINEX is well established, GVX was released in 2021 but requires an update, likely in 2022 in a joint roll-out with CVX and LVX.  RGX has not been substantially fleshed out yet.</a:t>
            </a:r>
            <a:endParaRPr/>
          </a:p>
        </p:txBody>
      </p:sp>
      <p:sp>
        <p:nvSpPr>
          <p:cNvPr id="1171" name="Google Shape;117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 name="Google Shape;1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6" name="Google Shape;20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ITRF fixed PLATE specific reference frame.  5</a:t>
            </a:r>
            <a:r>
              <a:rPr lang="en-US" baseline="30000"/>
              <a:t>th</a:t>
            </a:r>
            <a:r>
              <a:rPr lang="en-US"/>
              <a:t> frame will be SIRGAS</a:t>
            </a:r>
            <a:endParaRPr/>
          </a:p>
          <a:p>
            <a:pPr marL="0" lvl="0" indent="0" algn="l" rtl="0">
              <a:spcBef>
                <a:spcPts val="0"/>
              </a:spcBef>
              <a:spcAft>
                <a:spcPts val="0"/>
              </a:spcAft>
              <a:buNone/>
            </a:pPr>
            <a:r>
              <a:rPr lang="en-US"/>
              <a:t>Will rely upon Euler Pole Parameters to related plates to ITRF2020</a:t>
            </a:r>
            <a:endParaRPr/>
          </a:p>
          <a:p>
            <a:pPr marL="0" lvl="0" indent="0" algn="l" rtl="0">
              <a:spcBef>
                <a:spcPts val="360"/>
              </a:spcBef>
              <a:spcAft>
                <a:spcPts val="0"/>
              </a:spcAft>
              <a:buNone/>
            </a:pPr>
            <a:r>
              <a:rPr lang="en-US"/>
              <a:t>NSRS Modernization Naming Conventions https://geodesy.noaa.gov/datums/newdatums/naming-convention.shtml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35" name="Google Shape;23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5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5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 name="Google Shape;19;p5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6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 name="Google Shape;71;p60"/>
          <p:cNvSpPr>
            <a:spLocks noGrp="1"/>
          </p:cNvSpPr>
          <p:nvPr>
            <p:ph type="pic" idx="2"/>
          </p:nvPr>
        </p:nvSpPr>
        <p:spPr>
          <a:xfrm>
            <a:off x="2389717" y="612775"/>
            <a:ext cx="7315200" cy="4114800"/>
          </a:xfrm>
          <a:prstGeom prst="rect">
            <a:avLst/>
          </a:prstGeom>
          <a:noFill/>
          <a:ln>
            <a:noFill/>
          </a:ln>
        </p:spPr>
      </p:sp>
      <p:sp>
        <p:nvSpPr>
          <p:cNvPr id="72" name="Google Shape;72;p6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6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 name="Google Shape;78;p61"/>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6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62"/>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62"/>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6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5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5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8"/>
        <p:cNvGrpSpPr/>
        <p:nvPr/>
      </p:nvGrpSpPr>
      <p:grpSpPr>
        <a:xfrm>
          <a:off x="0" y="0"/>
          <a:ext cx="0" cy="0"/>
          <a:chOff x="0" y="0"/>
          <a:chExt cx="0" cy="0"/>
        </a:xfrm>
      </p:grpSpPr>
      <p:sp>
        <p:nvSpPr>
          <p:cNvPr id="29" name="Google Shape;29;p53"/>
          <p:cNvSpPr txBox="1">
            <a:spLocks noGrp="1"/>
          </p:cNvSpPr>
          <p:nvPr>
            <p:ph type="body" idx="1"/>
          </p:nvPr>
        </p:nvSpPr>
        <p:spPr>
          <a:xfrm>
            <a:off x="609600" y="457200"/>
            <a:ext cx="11277600" cy="4495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53"/>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5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5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5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3" name="Google Shape;43;p5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5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5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0" name="Google Shape;50;p5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5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5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 name="Google Shape;56;p5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 name="Google Shape;57;p5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8" name="Google Shape;58;p5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9" name="Google Shape;59;p5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5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5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5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5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4F8FB"/>
            </a:gs>
            <a:gs pos="74000">
              <a:srgbClr val="AEC5E1"/>
            </a:gs>
            <a:gs pos="83000">
              <a:srgbClr val="AEC5E1"/>
            </a:gs>
            <a:gs pos="100000">
              <a:srgbClr val="C8D8EB"/>
            </a:gs>
          </a:gsLst>
          <a:lin ang="5400000" scaled="0"/>
        </a:gradFill>
        <a:effectLst/>
      </p:bgPr>
    </p:bg>
    <p:spTree>
      <p:nvGrpSpPr>
        <p:cNvPr id="1" name="Shape 9"/>
        <p:cNvGrpSpPr/>
        <p:nvPr/>
      </p:nvGrpSpPr>
      <p:grpSpPr>
        <a:xfrm>
          <a:off x="0" y="0"/>
          <a:ext cx="0" cy="0"/>
          <a:chOff x="0" y="0"/>
          <a:chExt cx="0" cy="0"/>
        </a:xfrm>
      </p:grpSpPr>
      <p:pic>
        <p:nvPicPr>
          <p:cNvPr id="10" name="Google Shape;10;p50" descr="Continuation Slide.JPG"/>
          <p:cNvPicPr preferRelativeResize="0"/>
          <p:nvPr/>
        </p:nvPicPr>
        <p:blipFill rotWithShape="1">
          <a:blip r:embed="rId14">
            <a:alphaModFix/>
          </a:blip>
          <a:srcRect/>
          <a:stretch/>
        </p:blipFill>
        <p:spPr>
          <a:xfrm>
            <a:off x="0" y="0"/>
            <a:ext cx="12192000" cy="6858000"/>
          </a:xfrm>
          <a:prstGeom prst="rect">
            <a:avLst/>
          </a:prstGeom>
          <a:noFill/>
          <a:ln>
            <a:noFill/>
          </a:ln>
        </p:spPr>
      </p:pic>
      <p:sp>
        <p:nvSpPr>
          <p:cNvPr id="11" name="Google Shape;11;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5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hyperlink" Target="https://www.ngs.noaa.gov/NCAT/" TargetMode="External"/><Relationship Id="rId3" Type="http://schemas.openxmlformats.org/officeDocument/2006/relationships/hyperlink" Target="https://www.ngs.noaa.gov/GRAV-D/data_products.shtml" TargetMode="External"/><Relationship Id="rId7" Type="http://schemas.openxmlformats.org/officeDocument/2006/relationships/hyperlink" Target="https://geodesy.noaa.gov/OPUS-Projects/OpusProjects.s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geodesy.noaa.gov/OPUS/" TargetMode="External"/><Relationship Id="rId5" Type="http://schemas.openxmlformats.org/officeDocument/2006/relationships/hyperlink" Target="https://www.ngs.noaa.gov/GPSonBM/" TargetMode="External"/><Relationship Id="rId4" Type="http://schemas.openxmlformats.org/officeDocument/2006/relationships/hyperlink" Target="https://www.ngs.noaa.gov/SPCS/download.shtml"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s://noaa.maps.arcgis.com/apps/dashboards/449e3051fbf44202ba6606e2dbcb0e29"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ngs.noaa.gov/GPSonB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s://www.ngs.noaa.gov/GPSonBM/" TargetMode="External"/><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geodesy.noaa.gov/datums/newdatums/" TargetMode="External"/><Relationship Id="rId5" Type="http://schemas.openxmlformats.org/officeDocument/2006/relationships/hyperlink" Target="https://geodesy.noaa.gov/NCAT/" TargetMode="External"/><Relationship Id="rId4" Type="http://schemas.openxmlformats.org/officeDocument/2006/relationships/hyperlink" Target="https://www.ngs.noaa.gov/OPU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0.png"/><Relationship Id="rId4" Type="http://schemas.openxmlformats.org/officeDocument/2006/relationships/image" Target="../media/image37.jp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geodesy.noaa.gov/CORS_Map/"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hyperlink" Target="https://www.ngs.noaa.gov/OPU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geodesy.noaa.gov/NCAT/"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geodesy.noaa.gov/OPUS-Projects/OpusProjects.s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geodesy.noaa.gov/locus/LOCUS.x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5.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business.timesonline.co.uk/tol/business/industry_sectors/natural_resources/article3037384.ece" TargetMode="External"/><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6.jpg"/><Relationship Id="rId9" Type="http://schemas.openxmlformats.org/officeDocument/2006/relationships/image" Target="../media/image10.jp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geodesy.noaa.gov/datums/newdatums/GetPrepared.shtml"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hyperlink" Target="https://geodesy.noaa.gov/NCA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geodesy.noaa.gov/ADVISORS/index.shtml" TargetMode="External"/><Relationship Id="rId13" Type="http://schemas.openxmlformats.org/officeDocument/2006/relationships/hyperlink" Target="https://geodesy.noaa.gov/datums/newdatums/WatchVideos.shtml" TargetMode="External"/><Relationship Id="rId3" Type="http://schemas.openxmlformats.org/officeDocument/2006/relationships/hyperlink" Target="mailto:Juliana.Blackwell@noaa.gov" TargetMode="External"/><Relationship Id="rId7" Type="http://schemas.openxmlformats.org/officeDocument/2006/relationships/hyperlink" Target="mailto:Galen.Scott@noaa.gov" TargetMode="External"/><Relationship Id="rId12" Type="http://schemas.openxmlformats.org/officeDocument/2006/relationships/hyperlink" Target="https://geodesy.noaa.gov/web/science_edu/webinar_serie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mailto:Dru.Smith@noaa.gov" TargetMode="External"/><Relationship Id="rId11" Type="http://schemas.openxmlformats.org/officeDocument/2006/relationships/hyperlink" Target="https://geodesy.noaa.gov/library/" TargetMode="External"/><Relationship Id="rId5" Type="http://schemas.openxmlformats.org/officeDocument/2006/relationships/hyperlink" Target="mailto:Dan.Roman@noaa.gov" TargetMode="External"/><Relationship Id="rId15" Type="http://schemas.openxmlformats.org/officeDocument/2006/relationships/image" Target="../media/image61.png"/><Relationship Id="rId10" Type="http://schemas.openxmlformats.org/officeDocument/2006/relationships/hyperlink" Target="https://geodesy.noaa.gov/web/science_edu/presentations_library/" TargetMode="External"/><Relationship Id="rId4" Type="http://schemas.openxmlformats.org/officeDocument/2006/relationships/hyperlink" Target="mailto:Brad.Kearse@noaa.gov" TargetMode="External"/><Relationship Id="rId9" Type="http://schemas.openxmlformats.org/officeDocument/2006/relationships/hyperlink" Target="https://www.ngs.noaa.gov/GPSonBM/" TargetMode="External"/><Relationship Id="rId14" Type="http://schemas.openxmlformats.org/officeDocument/2006/relationships/hyperlink" Target="https://alpha.ngs.noaa.gov/"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5.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54.xml"/><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business.timesonline.co.uk/tol/business/industry_sectors/natural_resources/article3037384.ece" TargetMode="External"/><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6.jpg"/><Relationship Id="rId9" Type="http://schemas.openxmlformats.org/officeDocument/2006/relationships/image" Target="../media/image10.jpg"/><Relationship Id="rId14" Type="http://schemas.openxmlformats.org/officeDocument/2006/relationships/image" Target="../media/image1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hyperlink" Target="https://geodesy.noaa.gov/library/pdfs/NOAA_TR_NOS_NGS_0079.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descr="Header Slide.JPG"/>
          <p:cNvPicPr preferRelativeResize="0"/>
          <p:nvPr/>
        </p:nvPicPr>
        <p:blipFill rotWithShape="1">
          <a:blip r:embed="rId3">
            <a:alphaModFix/>
          </a:blip>
          <a:srcRect t="-1" b="25001"/>
          <a:stretch/>
        </p:blipFill>
        <p:spPr>
          <a:xfrm>
            <a:off x="0" y="0"/>
            <a:ext cx="12192000" cy="6858000"/>
          </a:xfrm>
          <a:prstGeom prst="rect">
            <a:avLst/>
          </a:prstGeom>
          <a:noFill/>
          <a:ln>
            <a:noFill/>
          </a:ln>
        </p:spPr>
      </p:pic>
      <p:sp>
        <p:nvSpPr>
          <p:cNvPr id="94" name="Google Shape;94;p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latin typeface="Times New Roman"/>
                <a:ea typeface="Times New Roman"/>
                <a:cs typeface="Times New Roman"/>
                <a:sym typeface="Times New Roman"/>
              </a:rPr>
              <a:t>Preparing for National Spatial </a:t>
            </a:r>
            <a:br>
              <a:rPr lang="en-US" sz="3600">
                <a:latin typeface="Times New Roman"/>
                <a:ea typeface="Times New Roman"/>
                <a:cs typeface="Times New Roman"/>
                <a:sym typeface="Times New Roman"/>
              </a:rPr>
            </a:br>
            <a:r>
              <a:rPr lang="en-US" sz="3600">
                <a:latin typeface="Times New Roman"/>
                <a:ea typeface="Times New Roman"/>
                <a:cs typeface="Times New Roman"/>
                <a:sym typeface="Times New Roman"/>
              </a:rPr>
              <a:t>Reference System Modernization</a:t>
            </a:r>
            <a:endParaRPr/>
          </a:p>
        </p:txBody>
      </p:sp>
      <p:sp>
        <p:nvSpPr>
          <p:cNvPr id="95" name="Google Shape;95;p1"/>
          <p:cNvSpPr txBox="1">
            <a:spLocks noGrp="1"/>
          </p:cNvSpPr>
          <p:nvPr>
            <p:ph type="subTitle" idx="1"/>
          </p:nvPr>
        </p:nvSpPr>
        <p:spPr>
          <a:xfrm>
            <a:off x="914400" y="3886200"/>
            <a:ext cx="10668000" cy="19812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spcBef>
                <a:spcPts val="0"/>
              </a:spcBef>
              <a:spcAft>
                <a:spcPts val="0"/>
              </a:spcAft>
              <a:buClr>
                <a:srgbClr val="888888"/>
              </a:buClr>
              <a:buSzPct val="100000"/>
              <a:buNone/>
            </a:pPr>
            <a:r>
              <a:rPr lang="en-US">
                <a:latin typeface="Times New Roman"/>
                <a:ea typeface="Times New Roman"/>
                <a:cs typeface="Times New Roman"/>
                <a:sym typeface="Times New Roman"/>
              </a:rPr>
              <a:t>Dr. Daniel Roman			Mr. Galen Scott</a:t>
            </a:r>
            <a:endParaRPr/>
          </a:p>
          <a:p>
            <a:pPr marL="0" lvl="0" indent="0" algn="ctr" rtl="0">
              <a:spcBef>
                <a:spcPts val="496"/>
              </a:spcBef>
              <a:spcAft>
                <a:spcPts val="0"/>
              </a:spcAft>
              <a:buClr>
                <a:srgbClr val="888888"/>
              </a:buClr>
              <a:buSzPct val="100000"/>
              <a:buNone/>
            </a:pPr>
            <a:endParaRPr>
              <a:latin typeface="Times New Roman"/>
              <a:ea typeface="Times New Roman"/>
              <a:cs typeface="Times New Roman"/>
              <a:sym typeface="Times New Roman"/>
            </a:endParaRPr>
          </a:p>
          <a:p>
            <a:pPr marL="0" lvl="0" indent="0" algn="ctr" rtl="0">
              <a:spcBef>
                <a:spcPts val="496"/>
              </a:spcBef>
              <a:spcAft>
                <a:spcPts val="0"/>
              </a:spcAft>
              <a:buClr>
                <a:srgbClr val="888888"/>
              </a:buClr>
              <a:buSzPct val="100000"/>
              <a:buNone/>
            </a:pPr>
            <a:r>
              <a:rPr lang="en-US">
                <a:latin typeface="Times New Roman"/>
                <a:ea typeface="Times New Roman"/>
                <a:cs typeface="Times New Roman"/>
                <a:sym typeface="Times New Roman"/>
              </a:rPr>
              <a:t>Senior Advisor for Geodesy   	Constituent Resource Manager</a:t>
            </a:r>
            <a:endParaRPr/>
          </a:p>
          <a:p>
            <a:pPr marL="0" lvl="0" indent="0" algn="ctr" rtl="0">
              <a:spcBef>
                <a:spcPts val="496"/>
              </a:spcBef>
              <a:spcAft>
                <a:spcPts val="0"/>
              </a:spcAft>
              <a:buClr>
                <a:srgbClr val="888888"/>
              </a:buClr>
              <a:buSzPct val="100000"/>
              <a:buNone/>
            </a:pPr>
            <a:r>
              <a:rPr lang="en-US">
                <a:latin typeface="Times New Roman"/>
                <a:ea typeface="Times New Roman"/>
                <a:cs typeface="Times New Roman"/>
                <a:sym typeface="Times New Roman"/>
              </a:rPr>
              <a:t>DOC/NOAA/NOS</a:t>
            </a:r>
            <a:endParaRPr/>
          </a:p>
          <a:p>
            <a:pPr marL="0" lvl="0" indent="0" algn="ctr" rtl="0">
              <a:spcBef>
                <a:spcPts val="496"/>
              </a:spcBef>
              <a:spcAft>
                <a:spcPts val="0"/>
              </a:spcAft>
              <a:buClr>
                <a:srgbClr val="888888"/>
              </a:buClr>
              <a:buSzPct val="100000"/>
              <a:buNone/>
            </a:pPr>
            <a:r>
              <a:rPr lang="en-US">
                <a:latin typeface="Times New Roman"/>
                <a:ea typeface="Times New Roman"/>
                <a:cs typeface="Times New Roman"/>
                <a:sym typeface="Times New Roman"/>
              </a:rPr>
              <a:t>National Geodetic Survey</a:t>
            </a:r>
            <a:endParaRPr/>
          </a:p>
        </p:txBody>
      </p:sp>
      <p:sp>
        <p:nvSpPr>
          <p:cNvPr id="96" name="Google Shape;96;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7" name="Google Shape;97;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98" name="Google Shape;98;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9"/>
          <p:cNvGrpSpPr/>
          <p:nvPr/>
        </p:nvGrpSpPr>
        <p:grpSpPr>
          <a:xfrm>
            <a:off x="175586" y="1844623"/>
            <a:ext cx="6879700" cy="4929507"/>
            <a:chOff x="177335" y="3554012"/>
            <a:chExt cx="6879700" cy="4929507"/>
          </a:xfrm>
        </p:grpSpPr>
        <p:pic>
          <p:nvPicPr>
            <p:cNvPr id="256" name="Google Shape;256;p9"/>
            <p:cNvPicPr preferRelativeResize="0"/>
            <p:nvPr/>
          </p:nvPicPr>
          <p:blipFill rotWithShape="1">
            <a:blip r:embed="rId3">
              <a:alphaModFix/>
            </a:blip>
            <a:srcRect l="3452" t="5064" r="2840" b="8043"/>
            <a:stretch/>
          </p:blipFill>
          <p:spPr>
            <a:xfrm>
              <a:off x="177335" y="3554012"/>
              <a:ext cx="6879700" cy="4929507"/>
            </a:xfrm>
            <a:prstGeom prst="rect">
              <a:avLst/>
            </a:prstGeom>
            <a:noFill/>
            <a:ln>
              <a:noFill/>
            </a:ln>
          </p:spPr>
        </p:pic>
        <p:sp>
          <p:nvSpPr>
            <p:cNvPr id="257" name="Google Shape;257;p9"/>
            <p:cNvSpPr txBox="1"/>
            <p:nvPr/>
          </p:nvSpPr>
          <p:spPr>
            <a:xfrm>
              <a:off x="587203" y="3581400"/>
              <a:ext cx="576537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Arial"/>
                  <a:ea typeface="Arial"/>
                  <a:cs typeface="Arial"/>
                  <a:sym typeface="Arial"/>
                </a:rPr>
                <a:t>NGS, Canada, and Mexico </a:t>
              </a:r>
              <a:r>
                <a:rPr lang="en-US" sz="1600">
                  <a:solidFill>
                    <a:schemeClr val="dk1"/>
                  </a:solidFill>
                  <a:latin typeface="Arial"/>
                  <a:ea typeface="Arial"/>
                  <a:cs typeface="Arial"/>
                  <a:sym typeface="Arial"/>
                </a:rPr>
                <a:t>released the first-ever joint geoid model</a:t>
              </a:r>
              <a:endParaRPr/>
            </a:p>
          </p:txBody>
        </p:sp>
      </p:grpSp>
      <p:sp>
        <p:nvSpPr>
          <p:cNvPr id="258" name="Google Shape;258;p9"/>
          <p:cNvSpPr txBox="1"/>
          <p:nvPr/>
        </p:nvSpPr>
        <p:spPr>
          <a:xfrm>
            <a:off x="832176" y="581100"/>
            <a:ext cx="10902300" cy="749100"/>
          </a:xfrm>
          <a:prstGeom prst="rect">
            <a:avLst/>
          </a:prstGeom>
          <a:noFill/>
          <a:ln>
            <a:noFill/>
          </a:ln>
        </p:spPr>
        <p:txBody>
          <a:bodyPr spcFirstLastPara="1" wrap="square" lIns="60950" tIns="45700" rIns="60950" bIns="45700" anchor="ctr" anchorCtr="0">
            <a:spAutoFit/>
          </a:bodyPr>
          <a:lstStyle/>
          <a:p>
            <a:pPr marL="0" marR="0" lvl="0" indent="0" algn="l" rtl="0">
              <a:spcBef>
                <a:spcPts val="0"/>
              </a:spcBef>
              <a:spcAft>
                <a:spcPts val="0"/>
              </a:spcAft>
              <a:buNone/>
            </a:pPr>
            <a:r>
              <a:rPr lang="en-US" sz="4267" b="1">
                <a:solidFill>
                  <a:schemeClr val="dk2"/>
                </a:solidFill>
                <a:latin typeface="Arial Black"/>
                <a:ea typeface="Arial Black"/>
                <a:cs typeface="Arial Black"/>
                <a:sym typeface="Arial Black"/>
              </a:rPr>
              <a:t>NAPGD2022 Geopotential Datum</a:t>
            </a:r>
            <a:endParaRPr/>
          </a:p>
        </p:txBody>
      </p:sp>
      <p:sp>
        <p:nvSpPr>
          <p:cNvPr id="259" name="Google Shape;259;p9"/>
          <p:cNvSpPr txBox="1"/>
          <p:nvPr/>
        </p:nvSpPr>
        <p:spPr>
          <a:xfrm>
            <a:off x="284952" y="1387281"/>
            <a:ext cx="9412865" cy="533542"/>
          </a:xfrm>
          <a:prstGeom prst="rect">
            <a:avLst/>
          </a:prstGeom>
          <a:noFill/>
          <a:ln>
            <a:noFill/>
          </a:ln>
        </p:spPr>
        <p:txBody>
          <a:bodyPr spcFirstLastPara="1" wrap="square" lIns="60950" tIns="60950" rIns="60950" bIns="60950" anchor="t" anchorCtr="0">
            <a:spAutoFit/>
          </a:bodyPr>
          <a:lstStyle/>
          <a:p>
            <a:pPr marL="0" marR="0" lvl="0" indent="0" algn="l" rtl="0">
              <a:spcBef>
                <a:spcPts val="0"/>
              </a:spcBef>
              <a:spcAft>
                <a:spcPts val="0"/>
              </a:spcAft>
              <a:buNone/>
            </a:pPr>
            <a:r>
              <a:rPr lang="en-US" sz="2667" b="1">
                <a:solidFill>
                  <a:schemeClr val="dk2"/>
                </a:solidFill>
                <a:latin typeface="Arial"/>
                <a:ea typeface="Arial"/>
                <a:cs typeface="Arial"/>
                <a:sym typeface="Arial"/>
              </a:rPr>
              <a:t>Not just a vertical datum, it is more than just heights. </a:t>
            </a:r>
            <a:endParaRPr/>
          </a:p>
        </p:txBody>
      </p:sp>
      <p:sp>
        <p:nvSpPr>
          <p:cNvPr id="260" name="Google Shape;260;p9"/>
          <p:cNvSpPr txBox="1"/>
          <p:nvPr/>
        </p:nvSpPr>
        <p:spPr>
          <a:xfrm>
            <a:off x="7222592" y="6134251"/>
            <a:ext cx="2045427" cy="533542"/>
          </a:xfrm>
          <a:prstGeom prst="rect">
            <a:avLst/>
          </a:prstGeom>
          <a:noFill/>
          <a:ln>
            <a:noFill/>
          </a:ln>
        </p:spPr>
        <p:txBody>
          <a:bodyPr spcFirstLastPara="1" wrap="square" lIns="60950" tIns="60950" rIns="60950" bIns="60950" anchor="t" anchorCtr="0">
            <a:spAutoFit/>
          </a:bodyPr>
          <a:lstStyle/>
          <a:p>
            <a:pPr marL="0" marR="0" lvl="0" indent="0" algn="ctr" rtl="0">
              <a:spcBef>
                <a:spcPts val="0"/>
              </a:spcBef>
              <a:spcAft>
                <a:spcPts val="0"/>
              </a:spcAft>
              <a:buNone/>
            </a:pPr>
            <a:r>
              <a:rPr lang="en-US" sz="2667" b="1">
                <a:solidFill>
                  <a:schemeClr val="dk2"/>
                </a:solidFill>
                <a:latin typeface="Arial"/>
                <a:ea typeface="Arial"/>
                <a:cs typeface="Arial"/>
                <a:sym typeface="Arial"/>
              </a:rPr>
              <a:t>Guam/CNMI</a:t>
            </a:r>
            <a:endParaRPr/>
          </a:p>
        </p:txBody>
      </p:sp>
      <p:sp>
        <p:nvSpPr>
          <p:cNvPr id="261" name="Google Shape;261;p9"/>
          <p:cNvSpPr txBox="1"/>
          <p:nvPr/>
        </p:nvSpPr>
        <p:spPr>
          <a:xfrm>
            <a:off x="9422463" y="6018766"/>
            <a:ext cx="2553117" cy="943974"/>
          </a:xfrm>
          <a:prstGeom prst="rect">
            <a:avLst/>
          </a:prstGeom>
          <a:noFill/>
          <a:ln>
            <a:noFill/>
          </a:ln>
        </p:spPr>
        <p:txBody>
          <a:bodyPr spcFirstLastPara="1" wrap="square" lIns="60950" tIns="60950" rIns="60950" bIns="60950" anchor="t" anchorCtr="0">
            <a:spAutoFit/>
          </a:bodyPr>
          <a:lstStyle/>
          <a:p>
            <a:pPr marL="0" marR="0" lvl="0" indent="0" algn="ctr" rtl="0">
              <a:spcBef>
                <a:spcPts val="0"/>
              </a:spcBef>
              <a:spcAft>
                <a:spcPts val="0"/>
              </a:spcAft>
              <a:buNone/>
            </a:pPr>
            <a:r>
              <a:rPr lang="en-US" sz="2667" b="1">
                <a:solidFill>
                  <a:schemeClr val="dk2"/>
                </a:solidFill>
                <a:latin typeface="Arial"/>
                <a:ea typeface="Arial"/>
                <a:cs typeface="Arial"/>
                <a:sym typeface="Arial"/>
              </a:rPr>
              <a:t>American Samoa</a:t>
            </a:r>
            <a:endParaRPr/>
          </a:p>
        </p:txBody>
      </p:sp>
      <p:sp>
        <p:nvSpPr>
          <p:cNvPr id="262" name="Google Shape;262;p9"/>
          <p:cNvSpPr txBox="1"/>
          <p:nvPr/>
        </p:nvSpPr>
        <p:spPr>
          <a:xfrm>
            <a:off x="9268019" y="2688220"/>
            <a:ext cx="3656264" cy="1107802"/>
          </a:xfrm>
          <a:prstGeom prst="rect">
            <a:avLst/>
          </a:prstGeom>
          <a:noFill/>
          <a:ln>
            <a:noFill/>
          </a:ln>
        </p:spPr>
        <p:txBody>
          <a:bodyPr spcFirstLastPara="1" wrap="square" lIns="60950" tIns="60950" rIns="60950" bIns="60950" anchor="t" anchorCtr="0">
            <a:spAutoFit/>
          </a:bodyPr>
          <a:lstStyle/>
          <a:p>
            <a:pPr marL="0" marR="0" lvl="0" indent="0" algn="l" rtl="0">
              <a:spcBef>
                <a:spcPts val="0"/>
              </a:spcBef>
              <a:spcAft>
                <a:spcPts val="0"/>
              </a:spcAft>
              <a:buNone/>
            </a:pPr>
            <a:r>
              <a:rPr lang="en-US" sz="2133" b="1">
                <a:solidFill>
                  <a:schemeClr val="dk2"/>
                </a:solidFill>
                <a:latin typeface="Arial"/>
                <a:ea typeface="Arial"/>
                <a:cs typeface="Arial"/>
                <a:sym typeface="Arial"/>
              </a:rPr>
              <a:t>Geopotential, Geoid	     Deflection of Vertical,</a:t>
            </a:r>
            <a:endParaRPr/>
          </a:p>
          <a:p>
            <a:pPr marL="0" marR="0" lvl="0" indent="0" algn="l" rtl="0">
              <a:spcBef>
                <a:spcPts val="0"/>
              </a:spcBef>
              <a:spcAft>
                <a:spcPts val="0"/>
              </a:spcAft>
              <a:buNone/>
            </a:pPr>
            <a:r>
              <a:rPr lang="en-US" sz="2133" b="1">
                <a:solidFill>
                  <a:schemeClr val="dk2"/>
                </a:solidFill>
                <a:latin typeface="Arial"/>
                <a:ea typeface="Arial"/>
                <a:cs typeface="Arial"/>
                <a:sym typeface="Arial"/>
              </a:rPr>
              <a:t>&amp; Gravity</a:t>
            </a:r>
            <a:endParaRPr/>
          </a:p>
        </p:txBody>
      </p:sp>
      <p:pic>
        <p:nvPicPr>
          <p:cNvPr id="263" name="Google Shape;263;p9"/>
          <p:cNvPicPr preferRelativeResize="0"/>
          <p:nvPr/>
        </p:nvPicPr>
        <p:blipFill rotWithShape="1">
          <a:blip r:embed="rId4">
            <a:alphaModFix/>
          </a:blip>
          <a:srcRect l="19699" t="16442" r="19559" b="16120"/>
          <a:stretch/>
        </p:blipFill>
        <p:spPr>
          <a:xfrm>
            <a:off x="9487977" y="4040808"/>
            <a:ext cx="2422089" cy="2077968"/>
          </a:xfrm>
          <a:prstGeom prst="rect">
            <a:avLst/>
          </a:prstGeom>
          <a:noFill/>
          <a:ln>
            <a:noFill/>
          </a:ln>
        </p:spPr>
      </p:pic>
      <p:pic>
        <p:nvPicPr>
          <p:cNvPr id="264" name="Google Shape;264;p9"/>
          <p:cNvPicPr preferRelativeResize="0"/>
          <p:nvPr/>
        </p:nvPicPr>
        <p:blipFill rotWithShape="1">
          <a:blip r:embed="rId5">
            <a:alphaModFix/>
          </a:blip>
          <a:srcRect l="29811" t="14385" r="27813" b="13112"/>
          <a:stretch/>
        </p:blipFill>
        <p:spPr>
          <a:xfrm>
            <a:off x="7333749" y="2069831"/>
            <a:ext cx="1823113" cy="4036892"/>
          </a:xfrm>
          <a:prstGeom prst="rect">
            <a:avLst/>
          </a:prstGeom>
          <a:noFill/>
          <a:ln>
            <a:noFill/>
          </a:ln>
        </p:spPr>
      </p:pic>
      <p:sp>
        <p:nvSpPr>
          <p:cNvPr id="265" name="Google Shape;265;p9"/>
          <p:cNvSpPr txBox="1"/>
          <p:nvPr/>
        </p:nvSpPr>
        <p:spPr>
          <a:xfrm>
            <a:off x="9156861" y="2206835"/>
            <a:ext cx="3656264" cy="502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67" b="1">
                <a:solidFill>
                  <a:schemeClr val="dk2"/>
                </a:solidFill>
                <a:latin typeface="Arial"/>
                <a:ea typeface="Arial"/>
                <a:cs typeface="Arial"/>
                <a:sym typeface="Arial"/>
              </a:rPr>
              <a:t>Models included: </a:t>
            </a:r>
            <a:endParaRPr sz="2667">
              <a:solidFill>
                <a:schemeClr val="dk1"/>
              </a:solidFill>
              <a:latin typeface="Arial"/>
              <a:ea typeface="Arial"/>
              <a:cs typeface="Arial"/>
              <a:sym typeface="Arial"/>
            </a:endParaRPr>
          </a:p>
        </p:txBody>
      </p:sp>
      <p:sp>
        <p:nvSpPr>
          <p:cNvPr id="266" name="Google Shape;266;p9"/>
          <p:cNvSpPr txBox="1"/>
          <p:nvPr/>
        </p:nvSpPr>
        <p:spPr>
          <a:xfrm>
            <a:off x="6457997" y="1892317"/>
            <a:ext cx="2682104" cy="1107994"/>
          </a:xfrm>
          <a:prstGeom prst="rect">
            <a:avLst/>
          </a:prstGeom>
          <a:noFill/>
          <a:ln>
            <a:noFill/>
          </a:ln>
        </p:spPr>
        <p:txBody>
          <a:bodyPr spcFirstLastPara="1" wrap="square" lIns="60950" tIns="60950" rIns="60950" bIns="60950" anchor="t" anchorCtr="0">
            <a:spAutoFit/>
          </a:bodyPr>
          <a:lstStyle/>
          <a:p>
            <a:pPr marL="0" marR="0" lvl="0" indent="0" algn="ctr" rtl="0">
              <a:spcBef>
                <a:spcPts val="0"/>
              </a:spcBef>
              <a:spcAft>
                <a:spcPts val="0"/>
              </a:spcAft>
              <a:buNone/>
            </a:pPr>
            <a:r>
              <a:rPr lang="en-US" sz="3200">
                <a:solidFill>
                  <a:srgbClr val="17375E"/>
                </a:solidFill>
                <a:latin typeface="Times New Roman"/>
                <a:ea typeface="Times New Roman"/>
                <a:cs typeface="Times New Roman"/>
                <a:sym typeface="Times New Roman"/>
              </a:rPr>
              <a:t>¼ Earth’s Surface</a:t>
            </a:r>
            <a:endParaRPr/>
          </a:p>
        </p:txBody>
      </p:sp>
      <p:sp>
        <p:nvSpPr>
          <p:cNvPr id="267" name="Google Shape;267;p9"/>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Significance to Users</a:t>
            </a:r>
            <a:endParaRPr/>
          </a:p>
        </p:txBody>
      </p:sp>
      <p:sp>
        <p:nvSpPr>
          <p:cNvPr id="273" name="Google Shape;273;p1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Global models accurate and precise at local scales</a:t>
            </a:r>
            <a:endParaRPr/>
          </a:p>
          <a:p>
            <a:pPr marL="742950" lvl="1" indent="-374650" algn="l" rtl="0">
              <a:spcBef>
                <a:spcPts val="0"/>
              </a:spcBef>
              <a:spcAft>
                <a:spcPts val="0"/>
              </a:spcAft>
              <a:buClr>
                <a:schemeClr val="dk1"/>
              </a:buClr>
              <a:buSzPts val="3200"/>
              <a:buChar char="–"/>
            </a:pPr>
            <a:r>
              <a:rPr lang="en-US"/>
              <a:t>Datum shifts create meter-level changes (more in GPSonBM section)</a:t>
            </a:r>
            <a:endParaRPr/>
          </a:p>
          <a:p>
            <a:pPr marL="742950" lvl="1" indent="-374650" algn="l" rtl="0">
              <a:spcBef>
                <a:spcPts val="0"/>
              </a:spcBef>
              <a:spcAft>
                <a:spcPts val="0"/>
              </a:spcAft>
              <a:buClr>
                <a:schemeClr val="dk1"/>
              </a:buClr>
              <a:buSzPts val="3200"/>
              <a:buChar char="–"/>
            </a:pPr>
            <a:r>
              <a:rPr lang="en-US"/>
              <a:t>Will tie NSRS to ITRS directly</a:t>
            </a:r>
            <a:endParaRPr/>
          </a:p>
          <a:p>
            <a:pPr marL="742950" lvl="1" indent="-374650" algn="l" rtl="0">
              <a:spcBef>
                <a:spcPts val="0"/>
              </a:spcBef>
              <a:spcAft>
                <a:spcPts val="0"/>
              </a:spcAft>
              <a:buSzPts val="3200"/>
              <a:buChar char="–"/>
            </a:pPr>
            <a:r>
              <a:rPr lang="en-US"/>
              <a:t>Will more closely relate to current realizations of WGS-84</a:t>
            </a:r>
            <a:endParaRPr/>
          </a:p>
          <a:p>
            <a:pPr marL="742950" lvl="1" indent="-374650" algn="l" rtl="0">
              <a:spcBef>
                <a:spcPts val="0"/>
              </a:spcBef>
              <a:spcAft>
                <a:spcPts val="0"/>
              </a:spcAft>
              <a:buSzPts val="3200"/>
              <a:buChar char="–"/>
            </a:pPr>
            <a:r>
              <a:rPr lang="en-US"/>
              <a:t>Minimizes impacts to navigation</a:t>
            </a:r>
            <a:endParaRPr/>
          </a:p>
          <a:p>
            <a:pPr marL="342900" lvl="0" indent="0" algn="l" rtl="0">
              <a:spcBef>
                <a:spcPts val="0"/>
              </a:spcBef>
              <a:spcAft>
                <a:spcPts val="0"/>
              </a:spcAft>
              <a:buNone/>
            </a:pPr>
            <a:endParaRPr/>
          </a:p>
          <a:p>
            <a:pPr marL="342900" lvl="0" indent="-342900" algn="l" rtl="0">
              <a:spcBef>
                <a:spcPts val="640"/>
              </a:spcBef>
              <a:spcAft>
                <a:spcPts val="0"/>
              </a:spcAft>
              <a:buClr>
                <a:schemeClr val="dk1"/>
              </a:buClr>
              <a:buSzPts val="3200"/>
              <a:buChar char="•"/>
            </a:pPr>
            <a:r>
              <a:rPr lang="en-US"/>
              <a:t>B</a:t>
            </a:r>
            <a:r>
              <a:rPr lang="en-US" sz="3200"/>
              <a:t>etter geospatial products for improved results in government, business and research</a:t>
            </a:r>
            <a:endParaRPr/>
          </a:p>
          <a:p>
            <a:pPr marL="342900" lvl="0" indent="-139700" algn="l" rtl="0">
              <a:spcBef>
                <a:spcPts val="640"/>
              </a:spcBef>
              <a:spcAft>
                <a:spcPts val="0"/>
              </a:spcAft>
              <a:buClr>
                <a:schemeClr val="dk1"/>
              </a:buClr>
              <a:buSzPts val="3200"/>
              <a:buNone/>
            </a:pPr>
            <a:endParaRPr/>
          </a:p>
        </p:txBody>
      </p:sp>
      <p:sp>
        <p:nvSpPr>
          <p:cNvPr id="274" name="Google Shape;274;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275" name="Google Shape;275;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276" name="Google Shape;276;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International Motivations: UN-GGIM</a:t>
            </a:r>
            <a:endParaRPr/>
          </a:p>
        </p:txBody>
      </p:sp>
      <p:sp>
        <p:nvSpPr>
          <p:cNvPr id="282" name="Google Shape;282;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283" name="Google Shape;283;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
        <p:nvSpPr>
          <p:cNvPr id="284" name="Google Shape;284;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285" name="Google Shape;285;p11"/>
          <p:cNvSpPr txBox="1">
            <a:spLocks noGrp="1"/>
          </p:cNvSpPr>
          <p:nvPr>
            <p:ph type="body" idx="3"/>
          </p:nvPr>
        </p:nvSpPr>
        <p:spPr>
          <a:xfrm>
            <a:off x="6193368" y="1154113"/>
            <a:ext cx="5388900" cy="639900"/>
          </a:xfrm>
          <a:prstGeom prst="rect">
            <a:avLst/>
          </a:prstGeom>
        </p:spPr>
        <p:txBody>
          <a:bodyPr spcFirstLastPara="1" wrap="square" lIns="91425" tIns="45700" rIns="91425" bIns="45700" anchor="b" anchorCtr="0">
            <a:noAutofit/>
          </a:bodyPr>
          <a:lstStyle/>
          <a:p>
            <a:pPr marL="0" lvl="0" indent="0" algn="l" rtl="0">
              <a:spcBef>
                <a:spcPts val="480"/>
              </a:spcBef>
              <a:spcAft>
                <a:spcPts val="0"/>
              </a:spcAft>
              <a:buNone/>
            </a:pPr>
            <a:r>
              <a:rPr lang="en-US"/>
              <a:t>Geodetic Component of Geospatial Data</a:t>
            </a:r>
            <a:endParaRPr/>
          </a:p>
        </p:txBody>
      </p:sp>
      <p:pic>
        <p:nvPicPr>
          <p:cNvPr id="286" name="Google Shape;286;p11"/>
          <p:cNvPicPr preferRelativeResize="0"/>
          <p:nvPr/>
        </p:nvPicPr>
        <p:blipFill rotWithShape="1">
          <a:blip r:embed="rId3">
            <a:alphaModFix/>
          </a:blip>
          <a:srcRect l="19566" r="16990"/>
          <a:stretch/>
        </p:blipFill>
        <p:spPr>
          <a:xfrm>
            <a:off x="6620626" y="1870224"/>
            <a:ext cx="4961650" cy="3951299"/>
          </a:xfrm>
          <a:prstGeom prst="rect">
            <a:avLst/>
          </a:prstGeom>
          <a:noFill/>
          <a:ln>
            <a:noFill/>
          </a:ln>
        </p:spPr>
      </p:pic>
      <p:pic>
        <p:nvPicPr>
          <p:cNvPr id="287" name="Google Shape;287;p11"/>
          <p:cNvPicPr preferRelativeResize="0"/>
          <p:nvPr/>
        </p:nvPicPr>
        <p:blipFill rotWithShape="1">
          <a:blip r:embed="rId4">
            <a:alphaModFix/>
          </a:blip>
          <a:srcRect l="15246" r="15982"/>
          <a:stretch/>
        </p:blipFill>
        <p:spPr>
          <a:xfrm>
            <a:off x="258550" y="2397973"/>
            <a:ext cx="5837450" cy="3423400"/>
          </a:xfrm>
          <a:prstGeom prst="rect">
            <a:avLst/>
          </a:prstGeom>
          <a:noFill/>
          <a:ln>
            <a:noFill/>
          </a:ln>
        </p:spPr>
      </p:pic>
      <p:sp>
        <p:nvSpPr>
          <p:cNvPr id="288" name="Google Shape;288;p11"/>
          <p:cNvSpPr txBox="1">
            <a:spLocks noGrp="1"/>
          </p:cNvSpPr>
          <p:nvPr>
            <p:ph type="body" idx="1"/>
          </p:nvPr>
        </p:nvSpPr>
        <p:spPr>
          <a:xfrm>
            <a:off x="609600" y="1154113"/>
            <a:ext cx="5386800" cy="639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2100"/>
              <a:t>Integrated Geospatial information Framework</a:t>
            </a:r>
            <a:endParaRPr/>
          </a:p>
        </p:txBody>
      </p:sp>
      <p:sp>
        <p:nvSpPr>
          <p:cNvPr id="289" name="Google Shape;289;p11"/>
          <p:cNvSpPr txBox="1"/>
          <p:nvPr/>
        </p:nvSpPr>
        <p:spPr>
          <a:xfrm>
            <a:off x="180725" y="5852350"/>
            <a:ext cx="11844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latin typeface="Calibri"/>
                <a:ea typeface="Calibri"/>
                <a:cs typeface="Calibri"/>
                <a:sym typeface="Calibri"/>
              </a:rPr>
              <a:t>Focus is on building capacity in governments but also the broader geospatial sector to build the NSDI</a:t>
            </a:r>
            <a:endParaRPr sz="22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7b135ec9ff_0_75"/>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National Motivations: the GDA and FGDC</a:t>
            </a:r>
            <a:endParaRPr/>
          </a:p>
        </p:txBody>
      </p:sp>
      <p:sp>
        <p:nvSpPr>
          <p:cNvPr id="296" name="Google Shape;296;g27b135ec9ff_0_75"/>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297" name="Google Shape;297;g27b135ec9ff_0_75"/>
          <p:cNvPicPr preferRelativeResize="0"/>
          <p:nvPr/>
        </p:nvPicPr>
        <p:blipFill>
          <a:blip r:embed="rId3">
            <a:alphaModFix/>
          </a:blip>
          <a:stretch>
            <a:fillRect/>
          </a:stretch>
        </p:blipFill>
        <p:spPr>
          <a:xfrm>
            <a:off x="4467117" y="1600200"/>
            <a:ext cx="7115282" cy="4455125"/>
          </a:xfrm>
          <a:prstGeom prst="rect">
            <a:avLst/>
          </a:prstGeom>
          <a:noFill/>
          <a:ln>
            <a:noFill/>
          </a:ln>
        </p:spPr>
      </p:pic>
      <p:sp>
        <p:nvSpPr>
          <p:cNvPr id="298" name="Google Shape;298;g27b135ec9ff_0_75"/>
          <p:cNvSpPr txBox="1">
            <a:spLocks noGrp="1"/>
          </p:cNvSpPr>
          <p:nvPr>
            <p:ph type="body" idx="1"/>
          </p:nvPr>
        </p:nvSpPr>
        <p:spPr>
          <a:xfrm>
            <a:off x="609600" y="1600200"/>
            <a:ext cx="4137600" cy="45261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a:t>Geospatial Data Act</a:t>
            </a:r>
            <a:endParaRPr/>
          </a:p>
          <a:p>
            <a:pPr marL="914400" lvl="1" indent="-381000" algn="l" rtl="0">
              <a:spcBef>
                <a:spcPts val="0"/>
              </a:spcBef>
              <a:spcAft>
                <a:spcPts val="0"/>
              </a:spcAft>
              <a:buSzPts val="2400"/>
              <a:buChar char="–"/>
            </a:pPr>
            <a:r>
              <a:rPr lang="en-US"/>
              <a:t>Many aspects of IGIF</a:t>
            </a:r>
            <a:endParaRPr/>
          </a:p>
          <a:p>
            <a:pPr marL="914400" lvl="1" indent="-381000" algn="l" rtl="0">
              <a:spcBef>
                <a:spcPts val="0"/>
              </a:spcBef>
              <a:spcAft>
                <a:spcPts val="0"/>
              </a:spcAft>
              <a:buSzPts val="2400"/>
              <a:buChar char="–"/>
            </a:pPr>
            <a:r>
              <a:rPr lang="en-US"/>
              <a:t>Standards, etc.</a:t>
            </a:r>
            <a:endParaRPr/>
          </a:p>
          <a:p>
            <a:pPr marL="914400" lvl="1" indent="-381000" algn="l" rtl="0">
              <a:spcBef>
                <a:spcPts val="0"/>
              </a:spcBef>
              <a:spcAft>
                <a:spcPts val="0"/>
              </a:spcAft>
              <a:buSzPts val="2400"/>
              <a:buChar char="–"/>
            </a:pPr>
            <a:r>
              <a:rPr lang="en-US"/>
              <a:t>Empowered FGDC</a:t>
            </a:r>
            <a:endParaRPr/>
          </a:p>
          <a:p>
            <a:pPr marL="914400" lvl="1" indent="-381000" algn="l" rtl="0">
              <a:spcBef>
                <a:spcPts val="0"/>
              </a:spcBef>
              <a:spcAft>
                <a:spcPts val="0"/>
              </a:spcAft>
              <a:buSzPts val="2400"/>
              <a:buChar char="–"/>
            </a:pPr>
            <a:r>
              <a:rPr lang="en-US"/>
              <a:t>NGDA’s </a:t>
            </a:r>
            <a:r>
              <a:rPr lang="en-US" u="sng"/>
              <a:t>and</a:t>
            </a:r>
            <a:r>
              <a:rPr lang="en-US"/>
              <a:t> other data</a:t>
            </a:r>
            <a:endParaRPr/>
          </a:p>
          <a:p>
            <a:pPr marL="457200" lvl="0" indent="-406400" algn="l" rtl="0">
              <a:spcBef>
                <a:spcPts val="0"/>
              </a:spcBef>
              <a:spcAft>
                <a:spcPts val="0"/>
              </a:spcAft>
              <a:buSzPts val="2800"/>
              <a:buChar char="•"/>
            </a:pPr>
            <a:r>
              <a:rPr lang="en-US"/>
              <a:t>Governance piece </a:t>
            </a:r>
            <a:endParaRPr/>
          </a:p>
          <a:p>
            <a:pPr marL="914400" lvl="1" indent="-381000" algn="l" rtl="0">
              <a:spcBef>
                <a:spcPts val="0"/>
              </a:spcBef>
              <a:spcAft>
                <a:spcPts val="0"/>
              </a:spcAft>
              <a:buSzPts val="2400"/>
              <a:buChar char="–"/>
            </a:pPr>
            <a:r>
              <a:rPr lang="en-US"/>
              <a:t>only US Agencies are covered by it</a:t>
            </a:r>
            <a:endParaRPr/>
          </a:p>
          <a:p>
            <a:pPr marL="457200" lvl="0" indent="-406400" algn="l" rtl="0">
              <a:spcBef>
                <a:spcPts val="0"/>
              </a:spcBef>
              <a:spcAft>
                <a:spcPts val="0"/>
              </a:spcAft>
              <a:buSzPts val="2800"/>
              <a:buChar char="•"/>
            </a:pPr>
            <a:r>
              <a:rPr lang="en-US"/>
              <a:t>This GeoGov Summit broadens the reach</a:t>
            </a:r>
            <a:endParaRPr/>
          </a:p>
          <a:p>
            <a:pPr marL="914400" lvl="1" indent="-381000" algn="l" rtl="0">
              <a:spcBef>
                <a:spcPts val="0"/>
              </a:spcBef>
              <a:spcAft>
                <a:spcPts val="0"/>
              </a:spcAft>
              <a:buSzPts val="2400"/>
              <a:buChar char="–"/>
            </a:pPr>
            <a:r>
              <a:rPr lang="en-US"/>
              <a:t>Private sector, State, local, tribal &amp; academia</a:t>
            </a:r>
            <a:endParaRPr/>
          </a:p>
          <a:p>
            <a:pPr marL="0" lvl="0" indent="0" algn="l" rtl="0">
              <a:spcBef>
                <a:spcPts val="560"/>
              </a:spcBef>
              <a:spcAft>
                <a:spcPts val="0"/>
              </a:spcAft>
              <a:buNone/>
            </a:pPr>
            <a:endParaRPr/>
          </a:p>
        </p:txBody>
      </p:sp>
      <p:sp>
        <p:nvSpPr>
          <p:cNvPr id="299" name="Google Shape;299;g27b135ec9ff_0_75"/>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300" name="Google Shape;300;g27b135ec9ff_0_75"/>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27b135ec9ff_0_89"/>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Geoplatform.gov</a:t>
            </a:r>
            <a:endParaRPr/>
          </a:p>
        </p:txBody>
      </p:sp>
      <p:sp>
        <p:nvSpPr>
          <p:cNvPr id="307" name="Google Shape;307;g27b135ec9ff_0_89"/>
          <p:cNvSpPr txBox="1">
            <a:spLocks noGrp="1"/>
          </p:cNvSpPr>
          <p:nvPr>
            <p:ph type="body" idx="1"/>
          </p:nvPr>
        </p:nvSpPr>
        <p:spPr>
          <a:xfrm>
            <a:off x="609600" y="1447800"/>
            <a:ext cx="5703000" cy="45261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en-US" sz="3200"/>
              <a:t>Making U.S. Government data more F.A.I.R.</a:t>
            </a:r>
            <a:endParaRPr sz="3200"/>
          </a:p>
          <a:p>
            <a:pPr marL="742950" lvl="1" indent="-285750" algn="l" rtl="0">
              <a:spcBef>
                <a:spcPts val="560"/>
              </a:spcBef>
              <a:spcAft>
                <a:spcPts val="0"/>
              </a:spcAft>
              <a:buSzPts val="2800"/>
              <a:buChar char="–"/>
            </a:pPr>
            <a:r>
              <a:rPr lang="en-US" sz="2800"/>
              <a:t>Findable, Accessible, </a:t>
            </a:r>
            <a:r>
              <a:rPr lang="en-US" sz="2800" u="sng"/>
              <a:t>Interoperable</a:t>
            </a:r>
            <a:r>
              <a:rPr lang="en-US" sz="2800"/>
              <a:t> and Reusable</a:t>
            </a:r>
            <a:endParaRPr sz="2800"/>
          </a:p>
          <a:p>
            <a:pPr marL="342900" lvl="0" indent="-406400" algn="l" rtl="0">
              <a:spcBef>
                <a:spcPts val="560"/>
              </a:spcBef>
              <a:spcAft>
                <a:spcPts val="0"/>
              </a:spcAft>
              <a:buSzPts val="2800"/>
              <a:buChar char="•"/>
            </a:pPr>
            <a:r>
              <a:rPr lang="en-US"/>
              <a:t>Interoperable includes metadata </a:t>
            </a:r>
            <a:endParaRPr/>
          </a:p>
          <a:p>
            <a:pPr marL="742950" lvl="1" indent="-349250" algn="l" rtl="0">
              <a:spcBef>
                <a:spcPts val="560"/>
              </a:spcBef>
              <a:spcAft>
                <a:spcPts val="0"/>
              </a:spcAft>
              <a:buSzPts val="2800"/>
              <a:buChar char="–"/>
            </a:pPr>
            <a:r>
              <a:rPr lang="en-US"/>
              <a:t>Includes coordinate reference systems</a:t>
            </a:r>
            <a:endParaRPr/>
          </a:p>
          <a:p>
            <a:pPr marL="742950" lvl="1" indent="-349250" algn="l" rtl="0">
              <a:spcBef>
                <a:spcPts val="560"/>
              </a:spcBef>
              <a:spcAft>
                <a:spcPts val="0"/>
              </a:spcAft>
              <a:buSzPts val="2800"/>
              <a:buChar char="–"/>
            </a:pPr>
            <a:r>
              <a:rPr lang="en-US"/>
              <a:t>such as the NSRS</a:t>
            </a:r>
            <a:endParaRPr/>
          </a:p>
          <a:p>
            <a:pPr marL="342900" lvl="0" indent="-406400" algn="l" rtl="0">
              <a:spcBef>
                <a:spcPts val="560"/>
              </a:spcBef>
              <a:spcAft>
                <a:spcPts val="0"/>
              </a:spcAft>
              <a:buSzPts val="2800"/>
              <a:buChar char="•"/>
            </a:pPr>
            <a:r>
              <a:rPr lang="en-US"/>
              <a:t>Data harvested from NOAA through data.gov to geoplatform.gov</a:t>
            </a:r>
            <a:endParaRPr/>
          </a:p>
          <a:p>
            <a:pPr marL="342900" lvl="0" indent="-406400" algn="l" rtl="0">
              <a:spcBef>
                <a:spcPts val="560"/>
              </a:spcBef>
              <a:spcAft>
                <a:spcPts val="0"/>
              </a:spcAft>
              <a:buSzPts val="2800"/>
              <a:buChar char="•"/>
            </a:pPr>
            <a:r>
              <a:rPr lang="en-US"/>
              <a:t>However, it is also on our website</a:t>
            </a:r>
            <a:endParaRPr/>
          </a:p>
          <a:p>
            <a:pPr marL="0" lvl="0" indent="0" algn="l" rtl="0">
              <a:spcBef>
                <a:spcPts val="560"/>
              </a:spcBef>
              <a:spcAft>
                <a:spcPts val="0"/>
              </a:spcAft>
              <a:buNone/>
            </a:pPr>
            <a:endParaRPr/>
          </a:p>
          <a:p>
            <a:pPr marL="0" lvl="0" indent="0" algn="l" rtl="0">
              <a:spcBef>
                <a:spcPts val="560"/>
              </a:spcBef>
              <a:spcAft>
                <a:spcPts val="0"/>
              </a:spcAft>
              <a:buNone/>
            </a:pPr>
            <a:endParaRPr/>
          </a:p>
        </p:txBody>
      </p:sp>
      <p:sp>
        <p:nvSpPr>
          <p:cNvPr id="308" name="Google Shape;308;g27b135ec9ff_0_89"/>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309" name="Google Shape;309;g27b135ec9ff_0_89"/>
          <p:cNvPicPr preferRelativeResize="0"/>
          <p:nvPr/>
        </p:nvPicPr>
        <p:blipFill>
          <a:blip r:embed="rId3">
            <a:alphaModFix/>
          </a:blip>
          <a:stretch>
            <a:fillRect/>
          </a:stretch>
        </p:blipFill>
        <p:spPr>
          <a:xfrm>
            <a:off x="6245775" y="1600200"/>
            <a:ext cx="5187923" cy="4526100"/>
          </a:xfrm>
          <a:prstGeom prst="rect">
            <a:avLst/>
          </a:prstGeom>
          <a:noFill/>
          <a:ln>
            <a:noFill/>
          </a:ln>
        </p:spPr>
      </p:pic>
      <p:sp>
        <p:nvSpPr>
          <p:cNvPr id="310" name="Google Shape;310;g27b135ec9ff_0_89"/>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311" name="Google Shape;311;g27b135ec9ff_0_89"/>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How: NSRS Modernization Blueprints</a:t>
            </a:r>
            <a:endParaRPr/>
          </a:p>
        </p:txBody>
      </p:sp>
      <p:sp>
        <p:nvSpPr>
          <p:cNvPr id="317" name="Google Shape;317;p13"/>
          <p:cNvSpPr txBox="1">
            <a:spLocks noGrp="1"/>
          </p:cNvSpPr>
          <p:nvPr>
            <p:ph type="body" idx="1"/>
          </p:nvPr>
        </p:nvSpPr>
        <p:spPr>
          <a:xfrm>
            <a:off x="609600" y="1600200"/>
            <a:ext cx="5928900" cy="4526100"/>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SzPts val="2800"/>
              <a:buChar char="•"/>
            </a:pPr>
            <a:r>
              <a:rPr lang="en-US"/>
              <a:t>Part 1 - Geometric and TRF’s</a:t>
            </a:r>
            <a:endParaRPr/>
          </a:p>
          <a:p>
            <a:pPr marL="914400" lvl="1" indent="-381000" algn="l" rtl="0">
              <a:spcBef>
                <a:spcPts val="0"/>
              </a:spcBef>
              <a:spcAft>
                <a:spcPts val="0"/>
              </a:spcAft>
              <a:buSzPts val="2400"/>
              <a:buChar char="–"/>
            </a:pPr>
            <a:r>
              <a:rPr lang="en-US"/>
              <a:t>EPP - TRF’s tied to ITRF2020</a:t>
            </a:r>
            <a:endParaRPr/>
          </a:p>
          <a:p>
            <a:pPr marL="914400" lvl="1" indent="-381000" algn="l" rtl="0">
              <a:spcBef>
                <a:spcPts val="0"/>
              </a:spcBef>
              <a:spcAft>
                <a:spcPts val="0"/>
              </a:spcAft>
              <a:buSzPts val="2400"/>
              <a:buChar char="–"/>
            </a:pPr>
            <a:r>
              <a:rPr lang="en-US"/>
              <a:t>IFDM - deformation in TRF</a:t>
            </a:r>
            <a:endParaRPr/>
          </a:p>
          <a:p>
            <a:pPr marL="457200" lvl="0" indent="-406400" algn="l" rtl="0">
              <a:spcBef>
                <a:spcPts val="0"/>
              </a:spcBef>
              <a:spcAft>
                <a:spcPts val="0"/>
              </a:spcAft>
              <a:buSzPts val="2800"/>
              <a:buChar char="•"/>
            </a:pPr>
            <a:r>
              <a:rPr lang="en-US"/>
              <a:t>Part 2- Geopotential</a:t>
            </a:r>
            <a:endParaRPr/>
          </a:p>
          <a:p>
            <a:pPr marL="914400" lvl="1" indent="-381000" algn="l" rtl="0">
              <a:spcBef>
                <a:spcPts val="0"/>
              </a:spcBef>
              <a:spcAft>
                <a:spcPts val="0"/>
              </a:spcAft>
              <a:buSzPts val="2400"/>
              <a:buChar char="–"/>
            </a:pPr>
            <a:r>
              <a:rPr lang="en-US"/>
              <a:t>Vertical Datum</a:t>
            </a:r>
            <a:endParaRPr/>
          </a:p>
          <a:p>
            <a:pPr marL="914400" lvl="1" indent="-381000" algn="l" rtl="0">
              <a:spcBef>
                <a:spcPts val="0"/>
              </a:spcBef>
              <a:spcAft>
                <a:spcPts val="0"/>
              </a:spcAft>
              <a:buSzPts val="2400"/>
              <a:buChar char="–"/>
            </a:pPr>
            <a:r>
              <a:rPr lang="en-US"/>
              <a:t>Gravity</a:t>
            </a:r>
            <a:endParaRPr/>
          </a:p>
          <a:p>
            <a:pPr marL="914400" lvl="1" indent="-381000" algn="l" rtl="0">
              <a:spcBef>
                <a:spcPts val="0"/>
              </a:spcBef>
              <a:spcAft>
                <a:spcPts val="0"/>
              </a:spcAft>
              <a:buSzPts val="2400"/>
              <a:buChar char="–"/>
            </a:pPr>
            <a:r>
              <a:rPr lang="en-US"/>
              <a:t>DoV’s</a:t>
            </a:r>
            <a:endParaRPr/>
          </a:p>
          <a:p>
            <a:pPr marL="457200" lvl="0" indent="-406400" algn="l" rtl="0">
              <a:spcBef>
                <a:spcPts val="0"/>
              </a:spcBef>
              <a:spcAft>
                <a:spcPts val="0"/>
              </a:spcAft>
              <a:buSzPts val="2800"/>
              <a:buChar char="•"/>
            </a:pPr>
            <a:r>
              <a:rPr lang="en-US"/>
              <a:t>Part 3 - User Access</a:t>
            </a:r>
            <a:endParaRPr/>
          </a:p>
          <a:p>
            <a:pPr marL="914400" lvl="1" indent="-381000" algn="l" rtl="0">
              <a:spcBef>
                <a:spcPts val="0"/>
              </a:spcBef>
              <a:spcAft>
                <a:spcPts val="0"/>
              </a:spcAft>
              <a:buSzPts val="2400"/>
              <a:buChar char="–"/>
            </a:pPr>
            <a:r>
              <a:rPr lang="en-US"/>
              <a:t>GNSS observations by user</a:t>
            </a:r>
            <a:endParaRPr/>
          </a:p>
          <a:p>
            <a:pPr marL="914400" lvl="1" indent="-381000" algn="l" rtl="0">
              <a:spcBef>
                <a:spcPts val="0"/>
              </a:spcBef>
              <a:spcAft>
                <a:spcPts val="0"/>
              </a:spcAft>
              <a:buSzPts val="2400"/>
              <a:buChar char="–"/>
            </a:pPr>
            <a:r>
              <a:rPr lang="en-US"/>
              <a:t>NOAA CORS Network</a:t>
            </a:r>
            <a:endParaRPr/>
          </a:p>
          <a:p>
            <a:pPr marL="914400" lvl="1" indent="-381000" algn="l" rtl="0">
              <a:spcBef>
                <a:spcPts val="0"/>
              </a:spcBef>
              <a:spcAft>
                <a:spcPts val="0"/>
              </a:spcAft>
              <a:buSzPts val="2400"/>
              <a:buChar char="–"/>
            </a:pPr>
            <a:r>
              <a:rPr lang="en-US"/>
              <a:t>OPUS processing (more later)</a:t>
            </a:r>
            <a:endParaRPr/>
          </a:p>
          <a:p>
            <a:pPr marL="914400" lvl="1" indent="-381000" algn="l" rtl="0">
              <a:spcBef>
                <a:spcPts val="0"/>
              </a:spcBef>
              <a:spcAft>
                <a:spcPts val="0"/>
              </a:spcAft>
              <a:buSzPts val="2400"/>
              <a:buChar char="–"/>
            </a:pPr>
            <a:r>
              <a:rPr lang="en-US"/>
              <a:t>GNSS obs to get to vertical: H = h - N</a:t>
            </a:r>
            <a:endParaRPr/>
          </a:p>
        </p:txBody>
      </p:sp>
      <p:sp>
        <p:nvSpPr>
          <p:cNvPr id="318" name="Google Shape;318;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319" name="Google Shape;319;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320" name="Google Shape;320;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grpSp>
        <p:nvGrpSpPr>
          <p:cNvPr id="321" name="Google Shape;321;p13"/>
          <p:cNvGrpSpPr/>
          <p:nvPr/>
        </p:nvGrpSpPr>
        <p:grpSpPr>
          <a:xfrm>
            <a:off x="5272250" y="1462825"/>
            <a:ext cx="6651700" cy="4766975"/>
            <a:chOff x="5043650" y="1462825"/>
            <a:chExt cx="6651700" cy="4766975"/>
          </a:xfrm>
        </p:grpSpPr>
        <p:pic>
          <p:nvPicPr>
            <p:cNvPr id="322" name="Google Shape;322;p13"/>
            <p:cNvPicPr preferRelativeResize="0"/>
            <p:nvPr/>
          </p:nvPicPr>
          <p:blipFill>
            <a:blip r:embed="rId3">
              <a:alphaModFix/>
            </a:blip>
            <a:stretch>
              <a:fillRect/>
            </a:stretch>
          </p:blipFill>
          <p:spPr>
            <a:xfrm>
              <a:off x="6837600" y="3305625"/>
              <a:ext cx="4857750" cy="2924175"/>
            </a:xfrm>
            <a:prstGeom prst="rect">
              <a:avLst/>
            </a:prstGeom>
            <a:noFill/>
            <a:ln>
              <a:noFill/>
            </a:ln>
          </p:spPr>
        </p:pic>
        <p:pic>
          <p:nvPicPr>
            <p:cNvPr id="323" name="Google Shape;323;p13"/>
            <p:cNvPicPr preferRelativeResize="0"/>
            <p:nvPr/>
          </p:nvPicPr>
          <p:blipFill>
            <a:blip r:embed="rId4">
              <a:alphaModFix/>
            </a:blip>
            <a:stretch>
              <a:fillRect/>
            </a:stretch>
          </p:blipFill>
          <p:spPr>
            <a:xfrm>
              <a:off x="5994300" y="2530438"/>
              <a:ext cx="4857750" cy="3095625"/>
            </a:xfrm>
            <a:prstGeom prst="rect">
              <a:avLst/>
            </a:prstGeom>
            <a:noFill/>
            <a:ln>
              <a:noFill/>
            </a:ln>
          </p:spPr>
        </p:pic>
        <p:pic>
          <p:nvPicPr>
            <p:cNvPr id="324" name="Google Shape;324;p13"/>
            <p:cNvPicPr preferRelativeResize="0"/>
            <p:nvPr/>
          </p:nvPicPr>
          <p:blipFill>
            <a:blip r:embed="rId5">
              <a:alphaModFix/>
            </a:blip>
            <a:stretch>
              <a:fillRect/>
            </a:stretch>
          </p:blipFill>
          <p:spPr>
            <a:xfrm>
              <a:off x="5043650" y="1462825"/>
              <a:ext cx="4905375" cy="33147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What – Modernizing the NSRS</a:t>
            </a:r>
            <a:endParaRPr/>
          </a:p>
        </p:txBody>
      </p:sp>
      <p:sp>
        <p:nvSpPr>
          <p:cNvPr id="330" name="Google Shape;330;p12"/>
          <p:cNvSpPr txBox="1">
            <a:spLocks noGrp="1"/>
          </p:cNvSpPr>
          <p:nvPr>
            <p:ph type="body" idx="1"/>
          </p:nvPr>
        </p:nvSpPr>
        <p:spPr>
          <a:xfrm>
            <a:off x="609600" y="1600201"/>
            <a:ext cx="5384700" cy="4526100"/>
          </a:xfrm>
          <a:prstGeom prst="rect">
            <a:avLst/>
          </a:prstGeom>
          <a:noFill/>
          <a:ln>
            <a:noFill/>
          </a:ln>
        </p:spPr>
        <p:txBody>
          <a:bodyPr spcFirstLastPara="1" wrap="square" lIns="91425" tIns="45700" rIns="91425" bIns="45700" anchor="t" anchorCtr="0">
            <a:noAutofit/>
          </a:bodyPr>
          <a:lstStyle/>
          <a:p>
            <a:pPr marL="342900" lvl="0" indent="-342900" algn="l" rtl="0">
              <a:spcBef>
                <a:spcPts val="640"/>
              </a:spcBef>
              <a:spcAft>
                <a:spcPts val="0"/>
              </a:spcAft>
              <a:buClr>
                <a:schemeClr val="dk1"/>
              </a:buClr>
              <a:buSzPts val="3200"/>
              <a:buChar char="•"/>
            </a:pPr>
            <a:r>
              <a:rPr lang="en-US"/>
              <a:t>Defining new TRF parameters</a:t>
            </a:r>
            <a:endParaRPr/>
          </a:p>
          <a:p>
            <a:pPr marL="342900" lvl="0" indent="-317500" algn="l" rtl="0">
              <a:spcBef>
                <a:spcPts val="640"/>
              </a:spcBef>
              <a:spcAft>
                <a:spcPts val="0"/>
              </a:spcAft>
              <a:buSzPts val="2800"/>
              <a:buChar char="•"/>
            </a:pPr>
            <a:r>
              <a:rPr lang="en-US" u="sng">
                <a:solidFill>
                  <a:schemeClr val="hlink"/>
                </a:solidFill>
                <a:hlinkClick r:id="rId3"/>
              </a:rPr>
              <a:t>GRAV-D</a:t>
            </a:r>
            <a:r>
              <a:rPr lang="en-US"/>
              <a:t> for NAPGD2022</a:t>
            </a:r>
            <a:endParaRPr/>
          </a:p>
          <a:p>
            <a:pPr marL="342900" lvl="0" indent="-342900" algn="l" rtl="0">
              <a:spcBef>
                <a:spcPts val="640"/>
              </a:spcBef>
              <a:spcAft>
                <a:spcPts val="0"/>
              </a:spcAft>
              <a:buClr>
                <a:schemeClr val="dk1"/>
              </a:buClr>
              <a:buSzPts val="3200"/>
              <a:buChar char="•"/>
            </a:pPr>
            <a:r>
              <a:rPr lang="en-US" u="sng">
                <a:solidFill>
                  <a:schemeClr val="hlink"/>
                </a:solidFill>
                <a:hlinkClick r:id="rId4"/>
              </a:rPr>
              <a:t>State Plane Coordinate Systems</a:t>
            </a:r>
            <a:endParaRPr/>
          </a:p>
          <a:p>
            <a:pPr marL="342900" lvl="0" indent="-342900" algn="l" rtl="0">
              <a:spcBef>
                <a:spcPts val="640"/>
              </a:spcBef>
              <a:spcAft>
                <a:spcPts val="0"/>
              </a:spcAft>
              <a:buClr>
                <a:schemeClr val="dk1"/>
              </a:buClr>
              <a:buSzPts val="3200"/>
              <a:buChar char="•"/>
            </a:pPr>
            <a:r>
              <a:rPr lang="en-US"/>
              <a:t>Continued Data collection </a:t>
            </a:r>
            <a:endParaRPr/>
          </a:p>
          <a:p>
            <a:pPr marL="742950" lvl="1" indent="-336550" algn="l" rtl="0">
              <a:spcBef>
                <a:spcPts val="640"/>
              </a:spcBef>
              <a:spcAft>
                <a:spcPts val="0"/>
              </a:spcAft>
              <a:buClr>
                <a:schemeClr val="dk1"/>
              </a:buClr>
              <a:buSzPts val="3200"/>
              <a:buChar char="–"/>
            </a:pPr>
            <a:r>
              <a:rPr lang="en-US" u="sng">
                <a:solidFill>
                  <a:schemeClr val="hlink"/>
                </a:solidFill>
                <a:hlinkClick r:id="rId5"/>
              </a:rPr>
              <a:t>GPS on BM</a:t>
            </a:r>
            <a:r>
              <a:rPr lang="en-US"/>
              <a:t> (next section)</a:t>
            </a:r>
            <a:endParaRPr/>
          </a:p>
          <a:p>
            <a:pPr marL="342900" lvl="0" indent="-342900" algn="l" rtl="0">
              <a:spcBef>
                <a:spcPts val="640"/>
              </a:spcBef>
              <a:spcAft>
                <a:spcPts val="0"/>
              </a:spcAft>
              <a:buClr>
                <a:schemeClr val="dk1"/>
              </a:buClr>
              <a:buSzPts val="3200"/>
              <a:buChar char="•"/>
            </a:pPr>
            <a:r>
              <a:rPr lang="en-US"/>
              <a:t>Geospatial data tools</a:t>
            </a:r>
            <a:endParaRPr/>
          </a:p>
          <a:p>
            <a:pPr marL="742950" lvl="1" indent="-285750" algn="l" rtl="0">
              <a:spcBef>
                <a:spcPts val="560"/>
              </a:spcBef>
              <a:spcAft>
                <a:spcPts val="0"/>
              </a:spcAft>
              <a:buClr>
                <a:schemeClr val="dk1"/>
              </a:buClr>
              <a:buSzPts val="2800"/>
              <a:buChar char="–"/>
            </a:pPr>
            <a:r>
              <a:rPr lang="en-US" u="sng">
                <a:solidFill>
                  <a:schemeClr val="hlink"/>
                </a:solidFill>
                <a:hlinkClick r:id="rId6"/>
              </a:rPr>
              <a:t>OPUS</a:t>
            </a:r>
            <a:r>
              <a:rPr lang="en-US"/>
              <a:t> and OPUS Projects (</a:t>
            </a:r>
            <a:r>
              <a:rPr lang="en-US" u="sng">
                <a:solidFill>
                  <a:schemeClr val="hlink"/>
                </a:solidFill>
                <a:hlinkClick r:id="rId7"/>
              </a:rPr>
              <a:t>OP</a:t>
            </a:r>
            <a:r>
              <a:rPr lang="en-US"/>
              <a:t>)</a:t>
            </a:r>
            <a:endParaRPr/>
          </a:p>
          <a:p>
            <a:pPr marL="742950" lvl="1" indent="-285750" algn="l" rtl="0">
              <a:spcBef>
                <a:spcPts val="560"/>
              </a:spcBef>
              <a:spcAft>
                <a:spcPts val="0"/>
              </a:spcAft>
              <a:buSzPts val="2800"/>
              <a:buChar char="–"/>
            </a:pPr>
            <a:r>
              <a:rPr lang="en-US"/>
              <a:t>NGS Coordinate Conversion and Transformation Tool (</a:t>
            </a:r>
            <a:r>
              <a:rPr lang="en-US" u="sng">
                <a:solidFill>
                  <a:schemeClr val="hlink"/>
                </a:solidFill>
                <a:hlinkClick r:id="rId8"/>
              </a:rPr>
              <a:t>NCAT</a:t>
            </a:r>
            <a:r>
              <a:rPr lang="en-US"/>
              <a:t>)</a:t>
            </a:r>
            <a:endParaRPr/>
          </a:p>
        </p:txBody>
      </p:sp>
      <p:sp>
        <p:nvSpPr>
          <p:cNvPr id="331" name="Google Shape;331;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332" name="Google Shape;332;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333" name="Google Shape;333;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pic>
        <p:nvPicPr>
          <p:cNvPr id="334" name="Google Shape;334;p12"/>
          <p:cNvPicPr preferRelativeResize="0"/>
          <p:nvPr/>
        </p:nvPicPr>
        <p:blipFill>
          <a:blip r:embed="rId9">
            <a:alphaModFix/>
          </a:blip>
          <a:stretch>
            <a:fillRect/>
          </a:stretch>
        </p:blipFill>
        <p:spPr>
          <a:xfrm>
            <a:off x="5729244" y="1623950"/>
            <a:ext cx="5973259" cy="4526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endParaRPr/>
          </a:p>
        </p:txBody>
      </p:sp>
      <p:sp>
        <p:nvSpPr>
          <p:cNvPr id="340" name="Google Shape;340;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341" name="Google Shape;341;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342" name="Google Shape;342;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343" name="Google Shape;343;p15"/>
          <p:cNvSpPr txBox="1">
            <a:spLocks noGrp="1"/>
          </p:cNvSpPr>
          <p:nvPr>
            <p:ph type="title"/>
          </p:nvPr>
        </p:nvSpPr>
        <p:spPr>
          <a:xfrm>
            <a:off x="-162800" y="4454875"/>
            <a:ext cx="12192000" cy="1600200"/>
          </a:xfrm>
          <a:prstGeom prst="rect">
            <a:avLst/>
          </a:prstGeom>
          <a:solidFill>
            <a:srgbClr val="8CB3E3"/>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BT</a:t>
            </a:r>
            <a:endParaRPr/>
          </a:p>
        </p:txBody>
      </p:sp>
      <p:pic>
        <p:nvPicPr>
          <p:cNvPr id="344" name="Google Shape;344;p15">
            <a:hlinkClick r:id="rId3"/>
          </p:cNvPr>
          <p:cNvPicPr preferRelativeResize="0"/>
          <p:nvPr/>
        </p:nvPicPr>
        <p:blipFill>
          <a:blip r:embed="rId4">
            <a:alphaModFix/>
          </a:blip>
          <a:stretch>
            <a:fillRect/>
          </a:stretch>
        </p:blipFill>
        <p:spPr>
          <a:xfrm>
            <a:off x="1113025" y="483375"/>
            <a:ext cx="9640349" cy="46617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Agenda</a:t>
            </a:r>
            <a:endParaRPr/>
          </a:p>
        </p:txBody>
      </p:sp>
      <p:sp>
        <p:nvSpPr>
          <p:cNvPr id="351" name="Google Shape;351;p16"/>
          <p:cNvSpPr txBox="1">
            <a:spLocks noGrp="1"/>
          </p:cNvSpPr>
          <p:nvPr>
            <p:ph type="body" idx="1"/>
          </p:nvPr>
        </p:nvSpPr>
        <p:spPr>
          <a:xfrm>
            <a:off x="609600" y="1066800"/>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BFBFBF"/>
              </a:buClr>
              <a:buSzPts val="3200"/>
              <a:buChar char="•"/>
            </a:pPr>
            <a:r>
              <a:rPr lang="en-US">
                <a:solidFill>
                  <a:srgbClr val="BFBFBF"/>
                </a:solidFill>
              </a:rPr>
              <a:t>Basics</a:t>
            </a:r>
            <a:endParaRPr/>
          </a:p>
          <a:p>
            <a:pPr marL="742950" lvl="1" indent="-285750" algn="l" rtl="0">
              <a:spcBef>
                <a:spcPts val="560"/>
              </a:spcBef>
              <a:spcAft>
                <a:spcPts val="0"/>
              </a:spcAft>
              <a:buClr>
                <a:srgbClr val="BFBFBF"/>
              </a:buClr>
              <a:buSzPts val="2800"/>
              <a:buChar char="–"/>
            </a:pPr>
            <a:r>
              <a:rPr lang="en-US">
                <a:solidFill>
                  <a:srgbClr val="BFBFBF"/>
                </a:solidFill>
              </a:rPr>
              <a:t>Planned Changes</a:t>
            </a:r>
            <a:endParaRPr/>
          </a:p>
          <a:p>
            <a:pPr marL="742950" lvl="1" indent="-285750" algn="l" rtl="0">
              <a:spcBef>
                <a:spcPts val="560"/>
              </a:spcBef>
              <a:spcAft>
                <a:spcPts val="0"/>
              </a:spcAft>
              <a:buClr>
                <a:srgbClr val="BFBFBF"/>
              </a:buClr>
              <a:buSzPts val="2800"/>
              <a:buChar char="–"/>
            </a:pPr>
            <a:r>
              <a:rPr lang="en-US">
                <a:solidFill>
                  <a:srgbClr val="BFBFBF"/>
                </a:solidFill>
              </a:rPr>
              <a:t>Significance</a:t>
            </a:r>
            <a:endParaRPr/>
          </a:p>
          <a:p>
            <a:pPr marL="742950" lvl="1" indent="-285750" algn="l" rtl="0">
              <a:spcBef>
                <a:spcPts val="560"/>
              </a:spcBef>
              <a:spcAft>
                <a:spcPts val="0"/>
              </a:spcAft>
              <a:buClr>
                <a:srgbClr val="BFBFBF"/>
              </a:buClr>
              <a:buSzPts val="2800"/>
              <a:buChar char="–"/>
            </a:pPr>
            <a:r>
              <a:rPr lang="en-US">
                <a:solidFill>
                  <a:srgbClr val="BFBFBF"/>
                </a:solidFill>
              </a:rPr>
              <a:t>Motivations</a:t>
            </a:r>
            <a:endParaRPr/>
          </a:p>
          <a:p>
            <a:pPr marL="742950" lvl="1" indent="-285750" algn="l" rtl="0">
              <a:spcBef>
                <a:spcPts val="560"/>
              </a:spcBef>
              <a:spcAft>
                <a:spcPts val="0"/>
              </a:spcAft>
              <a:buClr>
                <a:srgbClr val="BFBFBF"/>
              </a:buClr>
              <a:buSzPts val="2800"/>
              <a:buChar char="–"/>
            </a:pPr>
            <a:r>
              <a:rPr lang="en-US">
                <a:solidFill>
                  <a:srgbClr val="BFBFBF"/>
                </a:solidFill>
              </a:rPr>
              <a:t>Activities</a:t>
            </a:r>
            <a:endParaRPr/>
          </a:p>
          <a:p>
            <a:pPr marL="342900" lvl="0" indent="-342900" algn="l" rtl="0">
              <a:spcBef>
                <a:spcPts val="640"/>
              </a:spcBef>
              <a:spcAft>
                <a:spcPts val="0"/>
              </a:spcAft>
              <a:buClr>
                <a:schemeClr val="dk1"/>
              </a:buClr>
              <a:buSzPts val="3200"/>
              <a:buChar char="•"/>
            </a:pPr>
            <a:r>
              <a:rPr lang="en-US" u="sng">
                <a:solidFill>
                  <a:schemeClr val="hlink"/>
                </a:solidFill>
                <a:hlinkClick r:id="rId3"/>
              </a:rPr>
              <a:t>GPS on BM Campaign</a:t>
            </a:r>
            <a:endParaRPr/>
          </a:p>
          <a:p>
            <a:pPr marL="342900" lvl="0" indent="-342900" algn="l" rtl="0">
              <a:spcBef>
                <a:spcPts val="640"/>
              </a:spcBef>
              <a:spcAft>
                <a:spcPts val="0"/>
              </a:spcAft>
              <a:buClr>
                <a:srgbClr val="BFBFBF"/>
              </a:buClr>
              <a:buSzPts val="3200"/>
              <a:buChar char="•"/>
            </a:pPr>
            <a:r>
              <a:rPr lang="en-US">
                <a:solidFill>
                  <a:srgbClr val="BFBFBF"/>
                </a:solidFill>
              </a:rPr>
              <a:t>Customer Tools</a:t>
            </a:r>
            <a:endParaRPr/>
          </a:p>
          <a:p>
            <a:pPr marL="742950" lvl="1" indent="-285750" algn="l" rtl="0">
              <a:spcBef>
                <a:spcPts val="560"/>
              </a:spcBef>
              <a:spcAft>
                <a:spcPts val="0"/>
              </a:spcAft>
              <a:buClr>
                <a:srgbClr val="BFBFBF"/>
              </a:buClr>
              <a:buSzPts val="2800"/>
              <a:buChar char="–"/>
            </a:pPr>
            <a:r>
              <a:rPr lang="en-US">
                <a:solidFill>
                  <a:srgbClr val="BFBFBF"/>
                </a:solidFill>
              </a:rPr>
              <a:t>OPUS</a:t>
            </a:r>
            <a:endParaRPr/>
          </a:p>
          <a:p>
            <a:pPr marL="742950" lvl="1" indent="-285750" algn="l" rtl="0">
              <a:spcBef>
                <a:spcPts val="560"/>
              </a:spcBef>
              <a:spcAft>
                <a:spcPts val="0"/>
              </a:spcAft>
              <a:buClr>
                <a:srgbClr val="BFBFBF"/>
              </a:buClr>
              <a:buSzPts val="2800"/>
              <a:buChar char="–"/>
            </a:pPr>
            <a:r>
              <a:rPr lang="en-US">
                <a:solidFill>
                  <a:srgbClr val="BFBFBF"/>
                </a:solidFill>
              </a:rPr>
              <a:t>NCAT</a:t>
            </a:r>
            <a:endParaRPr sz="1600">
              <a:solidFill>
                <a:srgbClr val="BFBFBF"/>
              </a:solidFill>
            </a:endParaRPr>
          </a:p>
          <a:p>
            <a:pPr marL="0" lvl="0" indent="0" algn="l" rtl="0">
              <a:spcBef>
                <a:spcPts val="400"/>
              </a:spcBef>
              <a:spcAft>
                <a:spcPts val="0"/>
              </a:spcAft>
              <a:buClr>
                <a:srgbClr val="BFBFBF"/>
              </a:buClr>
              <a:buSzPts val="2000"/>
              <a:buNone/>
            </a:pPr>
            <a:r>
              <a:rPr lang="en-US" sz="2000">
                <a:solidFill>
                  <a:srgbClr val="BFBFBF"/>
                </a:solidFill>
              </a:rPr>
              <a:t>https://geodesy.noaa.gov/datums/newdatums/</a:t>
            </a:r>
            <a:endParaRPr/>
          </a:p>
        </p:txBody>
      </p:sp>
      <p:pic>
        <p:nvPicPr>
          <p:cNvPr id="352" name="Google Shape;352;p16"/>
          <p:cNvPicPr preferRelativeResize="0"/>
          <p:nvPr/>
        </p:nvPicPr>
        <p:blipFill rotWithShape="1">
          <a:blip r:embed="rId4">
            <a:alphaModFix/>
          </a:blip>
          <a:srcRect/>
          <a:stretch/>
        </p:blipFill>
        <p:spPr>
          <a:xfrm>
            <a:off x="5943600" y="1143000"/>
            <a:ext cx="5230329" cy="5197681"/>
          </a:xfrm>
          <a:prstGeom prst="rect">
            <a:avLst/>
          </a:prstGeom>
          <a:noFill/>
          <a:ln>
            <a:noFill/>
          </a:ln>
        </p:spPr>
      </p:pic>
      <p:sp>
        <p:nvSpPr>
          <p:cNvPr id="353" name="Google Shape;353;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354" name="Google Shape;354;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355" name="Google Shape;355;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27ab38a30df_1_327" descr="C:\BShaw\My_Maps\Leveling\images\LevelingByOrder_final.png"/>
          <p:cNvPicPr preferRelativeResize="0"/>
          <p:nvPr/>
        </p:nvPicPr>
        <p:blipFill rotWithShape="1">
          <a:blip r:embed="rId3">
            <a:alphaModFix/>
          </a:blip>
          <a:srcRect/>
          <a:stretch/>
        </p:blipFill>
        <p:spPr>
          <a:xfrm>
            <a:off x="259594" y="1811719"/>
            <a:ext cx="6452839" cy="4839630"/>
          </a:xfrm>
          <a:prstGeom prst="rect">
            <a:avLst/>
          </a:prstGeom>
          <a:noFill/>
          <a:ln>
            <a:noFill/>
          </a:ln>
        </p:spPr>
      </p:pic>
      <p:sp>
        <p:nvSpPr>
          <p:cNvPr id="362" name="Google Shape;362;g27ab38a30df_1_327"/>
          <p:cNvSpPr/>
          <p:nvPr/>
        </p:nvSpPr>
        <p:spPr>
          <a:xfrm>
            <a:off x="7428216" y="4520629"/>
            <a:ext cx="4763700" cy="2310300"/>
          </a:xfrm>
          <a:prstGeom prst="roundRect">
            <a:avLst>
              <a:gd name="adj" fmla="val 16667"/>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g27ab38a30df_1_327"/>
          <p:cNvPicPr preferRelativeResize="0"/>
          <p:nvPr/>
        </p:nvPicPr>
        <p:blipFill rotWithShape="1">
          <a:blip r:embed="rId5">
            <a:alphaModFix/>
          </a:blip>
          <a:srcRect t="17259"/>
          <a:stretch/>
        </p:blipFill>
        <p:spPr>
          <a:xfrm>
            <a:off x="7233472" y="1972212"/>
            <a:ext cx="4974206" cy="2661435"/>
          </a:xfrm>
          <a:prstGeom prst="rect">
            <a:avLst/>
          </a:prstGeom>
          <a:noFill/>
          <a:ln>
            <a:noFill/>
          </a:ln>
        </p:spPr>
      </p:pic>
      <p:sp>
        <p:nvSpPr>
          <p:cNvPr id="364" name="Google Shape;364;g27ab38a30df_1_327"/>
          <p:cNvSpPr/>
          <p:nvPr/>
        </p:nvSpPr>
        <p:spPr>
          <a:xfrm>
            <a:off x="88951" y="5864017"/>
            <a:ext cx="7323600" cy="831000"/>
          </a:xfrm>
          <a:prstGeom prst="rect">
            <a:avLst/>
          </a:prstGeom>
          <a:gradFill>
            <a:gsLst>
              <a:gs pos="0">
                <a:srgbClr val="9FC3FF"/>
              </a:gs>
              <a:gs pos="35000">
                <a:srgbClr val="BDD5FF"/>
              </a:gs>
              <a:gs pos="100000">
                <a:srgbClr val="E4EEFF"/>
              </a:gs>
            </a:gsLst>
            <a:lin ang="16200038" scaled="0"/>
          </a:gradFill>
          <a:ln w="9525" cap="flat" cmpd="sng">
            <a:solidFill>
              <a:srgbClr val="4A7DBA"/>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NAVD 88 consists of about 800,000 bench marks connected by about 2.2M km of leveling over 80 years</a:t>
            </a:r>
            <a:endParaRPr/>
          </a:p>
        </p:txBody>
      </p:sp>
      <p:sp>
        <p:nvSpPr>
          <p:cNvPr id="365" name="Google Shape;365;g27ab38a30df_1_327"/>
          <p:cNvSpPr txBox="1"/>
          <p:nvPr/>
        </p:nvSpPr>
        <p:spPr>
          <a:xfrm>
            <a:off x="88951" y="465650"/>
            <a:ext cx="11843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0" i="0" u="none" strike="noStrike" cap="none">
                <a:solidFill>
                  <a:schemeClr val="dk1"/>
                </a:solidFill>
                <a:latin typeface="Calibri"/>
                <a:ea typeface="Calibri"/>
                <a:cs typeface="Calibri"/>
                <a:sym typeface="Calibri"/>
              </a:rPr>
              <a:t>First, a little history - NAVD 88 was released in 1991, created using decades of Continental-Scale Geodetic Leveling</a:t>
            </a:r>
            <a:endParaRPr/>
          </a:p>
        </p:txBody>
      </p:sp>
      <p:sp>
        <p:nvSpPr>
          <p:cNvPr id="366" name="Google Shape;366;g27ab38a30df_1_327"/>
          <p:cNvSpPr/>
          <p:nvPr/>
        </p:nvSpPr>
        <p:spPr>
          <a:xfrm rot="-1816530">
            <a:off x="4469911" y="3505774"/>
            <a:ext cx="3700623" cy="954562"/>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0" i="0" u="none" strike="noStrike" cap="none">
                <a:solidFill>
                  <a:srgbClr val="000000"/>
                </a:solidFill>
                <a:latin typeface="Helvetica Neue"/>
                <a:ea typeface="Helvetica Neue"/>
                <a:cs typeface="Helvetica Neue"/>
                <a:sym typeface="Helvetica Neue"/>
              </a:rPr>
              <a:t>Then, along came GPS! </a:t>
            </a:r>
            <a:endParaRPr/>
          </a:p>
        </p:txBody>
      </p:sp>
      <p:sp>
        <p:nvSpPr>
          <p:cNvPr id="367" name="Google Shape;367;g27ab38a30df_1_327"/>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pic>
        <p:nvPicPr>
          <p:cNvPr id="368" name="Google Shape;368;g27ab38a30df_1_327"/>
          <p:cNvPicPr preferRelativeResize="0"/>
          <p:nvPr/>
        </p:nvPicPr>
        <p:blipFill rotWithShape="1">
          <a:blip r:embed="rId6">
            <a:alphaModFix/>
          </a:blip>
          <a:srcRect l="11189" t="13099" r="-2983" b="28527"/>
          <a:stretch/>
        </p:blipFill>
        <p:spPr>
          <a:xfrm>
            <a:off x="9362775" y="2256300"/>
            <a:ext cx="2844902" cy="18092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 calcmode="lin" valueType="num">
                                      <p:cBhvr additive="base">
                                        <p:cTn id="7" dur="500"/>
                                        <p:tgtEl>
                                          <p:spTgt spid="36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Agenda</a:t>
            </a:r>
            <a:endParaRPr/>
          </a:p>
        </p:txBody>
      </p:sp>
      <p:sp>
        <p:nvSpPr>
          <p:cNvPr id="105" name="Google Shape;105;p2"/>
          <p:cNvSpPr txBox="1">
            <a:spLocks noGrp="1"/>
          </p:cNvSpPr>
          <p:nvPr>
            <p:ph type="body" idx="1"/>
          </p:nvPr>
        </p:nvSpPr>
        <p:spPr>
          <a:xfrm>
            <a:off x="609600" y="1066800"/>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Basics</a:t>
            </a:r>
            <a:endParaRPr/>
          </a:p>
          <a:p>
            <a:pPr marL="742950" lvl="1" indent="-285750" algn="l" rtl="0">
              <a:spcBef>
                <a:spcPts val="560"/>
              </a:spcBef>
              <a:spcAft>
                <a:spcPts val="0"/>
              </a:spcAft>
              <a:buClr>
                <a:schemeClr val="dk1"/>
              </a:buClr>
              <a:buSzPts val="2800"/>
              <a:buChar char="–"/>
            </a:pPr>
            <a:r>
              <a:rPr lang="en-US"/>
              <a:t>Planned Changes</a:t>
            </a:r>
            <a:endParaRPr/>
          </a:p>
          <a:p>
            <a:pPr marL="742950" lvl="1" indent="-285750" algn="l" rtl="0">
              <a:spcBef>
                <a:spcPts val="560"/>
              </a:spcBef>
              <a:spcAft>
                <a:spcPts val="0"/>
              </a:spcAft>
              <a:buClr>
                <a:schemeClr val="dk1"/>
              </a:buClr>
              <a:buSzPts val="2800"/>
              <a:buChar char="–"/>
            </a:pPr>
            <a:r>
              <a:rPr lang="en-US"/>
              <a:t>Significance</a:t>
            </a:r>
            <a:endParaRPr/>
          </a:p>
          <a:p>
            <a:pPr marL="742950" lvl="1" indent="-285750" algn="l" rtl="0">
              <a:spcBef>
                <a:spcPts val="560"/>
              </a:spcBef>
              <a:spcAft>
                <a:spcPts val="0"/>
              </a:spcAft>
              <a:buClr>
                <a:schemeClr val="dk1"/>
              </a:buClr>
              <a:buSzPts val="2800"/>
              <a:buChar char="–"/>
            </a:pPr>
            <a:r>
              <a:rPr lang="en-US"/>
              <a:t>Motivations</a:t>
            </a:r>
            <a:endParaRPr/>
          </a:p>
          <a:p>
            <a:pPr marL="742950" lvl="1" indent="-285750" algn="l" rtl="0">
              <a:spcBef>
                <a:spcPts val="560"/>
              </a:spcBef>
              <a:spcAft>
                <a:spcPts val="0"/>
              </a:spcAft>
              <a:buClr>
                <a:schemeClr val="dk1"/>
              </a:buClr>
              <a:buSzPts val="2800"/>
              <a:buChar char="–"/>
            </a:pPr>
            <a:r>
              <a:rPr lang="en-US"/>
              <a:t>Activities</a:t>
            </a:r>
            <a:endParaRPr/>
          </a:p>
          <a:p>
            <a:pPr marL="342900" lvl="0" indent="-342900" algn="l" rtl="0">
              <a:spcBef>
                <a:spcPts val="640"/>
              </a:spcBef>
              <a:spcAft>
                <a:spcPts val="0"/>
              </a:spcAft>
              <a:buClr>
                <a:schemeClr val="dk1"/>
              </a:buClr>
              <a:buSzPts val="3200"/>
              <a:buChar char="•"/>
            </a:pPr>
            <a:r>
              <a:rPr lang="en-US" u="sng">
                <a:solidFill>
                  <a:schemeClr val="hlink"/>
                </a:solidFill>
                <a:hlinkClick r:id="rId3"/>
              </a:rPr>
              <a:t>GPS on BM Campaign</a:t>
            </a:r>
            <a:endParaRPr/>
          </a:p>
          <a:p>
            <a:pPr marL="342900" lvl="0" indent="-342900" algn="l" rtl="0">
              <a:spcBef>
                <a:spcPts val="640"/>
              </a:spcBef>
              <a:spcAft>
                <a:spcPts val="0"/>
              </a:spcAft>
              <a:buClr>
                <a:schemeClr val="dk1"/>
              </a:buClr>
              <a:buSzPts val="3200"/>
              <a:buChar char="•"/>
            </a:pPr>
            <a:r>
              <a:rPr lang="en-US"/>
              <a:t>Customer Tools</a:t>
            </a:r>
            <a:endParaRPr/>
          </a:p>
          <a:p>
            <a:pPr marL="742950" lvl="1" indent="-285750" algn="l" rtl="0">
              <a:spcBef>
                <a:spcPts val="560"/>
              </a:spcBef>
              <a:spcAft>
                <a:spcPts val="0"/>
              </a:spcAft>
              <a:buClr>
                <a:schemeClr val="dk1"/>
              </a:buClr>
              <a:buSzPts val="2800"/>
              <a:buChar char="–"/>
            </a:pPr>
            <a:r>
              <a:rPr lang="en-US" u="sng">
                <a:solidFill>
                  <a:schemeClr val="hlink"/>
                </a:solidFill>
                <a:hlinkClick r:id="rId4"/>
              </a:rPr>
              <a:t>OPUS</a:t>
            </a:r>
            <a:endParaRPr/>
          </a:p>
          <a:p>
            <a:pPr marL="742950" lvl="1" indent="-285750" algn="l" rtl="0">
              <a:spcBef>
                <a:spcPts val="560"/>
              </a:spcBef>
              <a:spcAft>
                <a:spcPts val="0"/>
              </a:spcAft>
              <a:buClr>
                <a:schemeClr val="dk1"/>
              </a:buClr>
              <a:buSzPts val="2800"/>
              <a:buChar char="–"/>
            </a:pPr>
            <a:r>
              <a:rPr lang="en-US" u="sng">
                <a:solidFill>
                  <a:schemeClr val="hlink"/>
                </a:solidFill>
                <a:hlinkClick r:id="rId5"/>
              </a:rPr>
              <a:t>NCAT</a:t>
            </a:r>
            <a:endParaRPr sz="1600"/>
          </a:p>
          <a:p>
            <a:pPr marL="0" lvl="0" indent="0" algn="l" rtl="0">
              <a:spcBef>
                <a:spcPts val="400"/>
              </a:spcBef>
              <a:spcAft>
                <a:spcPts val="0"/>
              </a:spcAft>
              <a:buClr>
                <a:schemeClr val="dk1"/>
              </a:buClr>
              <a:buSzPts val="2000"/>
              <a:buNone/>
            </a:pPr>
            <a:r>
              <a:rPr lang="en-US" sz="2000" u="sng">
                <a:solidFill>
                  <a:schemeClr val="hlink"/>
                </a:solidFill>
                <a:hlinkClick r:id="rId6"/>
              </a:rPr>
              <a:t>https://geodesy.noaa.gov/datums/newdatums/</a:t>
            </a:r>
            <a:endParaRPr sz="2000"/>
          </a:p>
        </p:txBody>
      </p:sp>
      <p:pic>
        <p:nvPicPr>
          <p:cNvPr id="106" name="Google Shape;106;p2"/>
          <p:cNvPicPr preferRelativeResize="0"/>
          <p:nvPr/>
        </p:nvPicPr>
        <p:blipFill rotWithShape="1">
          <a:blip r:embed="rId7">
            <a:alphaModFix/>
          </a:blip>
          <a:srcRect/>
          <a:stretch/>
        </p:blipFill>
        <p:spPr>
          <a:xfrm>
            <a:off x="5943600" y="1143000"/>
            <a:ext cx="5230329" cy="5197681"/>
          </a:xfrm>
          <a:prstGeom prst="rect">
            <a:avLst/>
          </a:prstGeom>
          <a:noFill/>
          <a:ln>
            <a:noFill/>
          </a:ln>
        </p:spPr>
      </p:pic>
      <p:sp>
        <p:nvSpPr>
          <p:cNvPr id="107" name="Google Shape;107;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8" name="Google Shape;108;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09" name="Google Shape;109;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8d9b21a9f9_1_0"/>
          <p:cNvSpPr/>
          <p:nvPr/>
        </p:nvSpPr>
        <p:spPr>
          <a:xfrm>
            <a:off x="2590800" y="2748453"/>
            <a:ext cx="6724650" cy="819150"/>
          </a:xfrm>
          <a:custGeom>
            <a:avLst/>
            <a:gdLst/>
            <a:ahLst/>
            <a:cxnLst/>
            <a:rect l="l" t="t" r="r" b="b"/>
            <a:pathLst>
              <a:path w="6724650" h="819150" extrusionOk="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solidFill>
              <a:srgbClr val="BFBFB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75" name="Google Shape;375;g28d9b21a9f9_1_0"/>
          <p:cNvSpPr/>
          <p:nvPr/>
        </p:nvSpPr>
        <p:spPr>
          <a:xfrm>
            <a:off x="4724399" y="2870373"/>
            <a:ext cx="285900" cy="316200"/>
          </a:xfrm>
          <a:prstGeom prst="rect">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76" name="Google Shape;376;g28d9b21a9f9_1_0"/>
          <p:cNvSpPr/>
          <p:nvPr/>
        </p:nvSpPr>
        <p:spPr>
          <a:xfrm>
            <a:off x="6391275" y="3224703"/>
            <a:ext cx="266700" cy="1047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77" name="Google Shape;377;g28d9b21a9f9_1_0"/>
          <p:cNvSpPr/>
          <p:nvPr/>
        </p:nvSpPr>
        <p:spPr>
          <a:xfrm>
            <a:off x="4686300" y="2567478"/>
            <a:ext cx="364500" cy="314400"/>
          </a:xfrm>
          <a:prstGeom prst="triangle">
            <a:avLst>
              <a:gd name="adj" fmla="val 50000"/>
            </a:avLst>
          </a:prstGeom>
          <a:solidFill>
            <a:srgbClr val="A5A5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78" name="Google Shape;378;g28d9b21a9f9_1_0"/>
          <p:cNvSpPr txBox="1"/>
          <p:nvPr/>
        </p:nvSpPr>
        <p:spPr>
          <a:xfrm>
            <a:off x="5038650" y="2440903"/>
            <a:ext cx="774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House</a:t>
            </a:r>
            <a:endParaRPr/>
          </a:p>
        </p:txBody>
      </p:sp>
      <p:sp>
        <p:nvSpPr>
          <p:cNvPr id="379" name="Google Shape;379;g28d9b21a9f9_1_0"/>
          <p:cNvSpPr txBox="1"/>
          <p:nvPr/>
        </p:nvSpPr>
        <p:spPr>
          <a:xfrm>
            <a:off x="6134100" y="2834178"/>
            <a:ext cx="543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BM</a:t>
            </a:r>
            <a:endParaRPr/>
          </a:p>
        </p:txBody>
      </p:sp>
      <p:grpSp>
        <p:nvGrpSpPr>
          <p:cNvPr id="380" name="Google Shape;380;g28d9b21a9f9_1_0"/>
          <p:cNvGrpSpPr/>
          <p:nvPr/>
        </p:nvGrpSpPr>
        <p:grpSpPr>
          <a:xfrm>
            <a:off x="2590800" y="2440794"/>
            <a:ext cx="6724650" cy="1168046"/>
            <a:chOff x="1066800" y="2462287"/>
            <a:chExt cx="6724650" cy="1100063"/>
          </a:xfrm>
        </p:grpSpPr>
        <p:sp>
          <p:nvSpPr>
            <p:cNvPr id="381" name="Google Shape;381;g28d9b21a9f9_1_0"/>
            <p:cNvSpPr/>
            <p:nvPr/>
          </p:nvSpPr>
          <p:spPr>
            <a:xfrm>
              <a:off x="1066800" y="2743200"/>
              <a:ext cx="6724650" cy="819150"/>
            </a:xfrm>
            <a:custGeom>
              <a:avLst/>
              <a:gdLst/>
              <a:ahLst/>
              <a:cxnLst/>
              <a:rect l="l" t="t" r="r" b="b"/>
              <a:pathLst>
                <a:path w="6724650" h="819150" extrusionOk="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82" name="Google Shape;382;g28d9b21a9f9_1_0"/>
            <p:cNvSpPr/>
            <p:nvPr/>
          </p:nvSpPr>
          <p:spPr>
            <a:xfrm>
              <a:off x="3200400" y="2865438"/>
              <a:ext cx="285900" cy="315900"/>
            </a:xfrm>
            <a:prstGeom prst="rect">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83" name="Google Shape;383;g28d9b21a9f9_1_0"/>
            <p:cNvSpPr/>
            <p:nvPr/>
          </p:nvSpPr>
          <p:spPr>
            <a:xfrm>
              <a:off x="4867275" y="3219450"/>
              <a:ext cx="266700" cy="1047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84" name="Google Shape;384;g28d9b21a9f9_1_0"/>
            <p:cNvSpPr/>
            <p:nvPr/>
          </p:nvSpPr>
          <p:spPr>
            <a:xfrm>
              <a:off x="3162300" y="2562225"/>
              <a:ext cx="365100" cy="314400"/>
            </a:xfrm>
            <a:prstGeom prst="triangle">
              <a:avLst>
                <a:gd name="adj" fmla="val 50000"/>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85" name="Google Shape;385;g28d9b21a9f9_1_0"/>
            <p:cNvSpPr txBox="1"/>
            <p:nvPr/>
          </p:nvSpPr>
          <p:spPr>
            <a:xfrm>
              <a:off x="3500400" y="2462287"/>
              <a:ext cx="774600" cy="34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House</a:t>
              </a:r>
              <a:endParaRPr/>
            </a:p>
          </p:txBody>
        </p:sp>
        <p:sp>
          <p:nvSpPr>
            <p:cNvPr id="386" name="Google Shape;386;g28d9b21a9f9_1_0"/>
            <p:cNvSpPr txBox="1"/>
            <p:nvPr/>
          </p:nvSpPr>
          <p:spPr>
            <a:xfrm>
              <a:off x="4610100" y="2828925"/>
              <a:ext cx="543600" cy="34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BM</a:t>
              </a:r>
              <a:endParaRPr/>
            </a:p>
          </p:txBody>
        </p:sp>
      </p:grpSp>
      <p:sp>
        <p:nvSpPr>
          <p:cNvPr id="387" name="Google Shape;387;g28d9b21a9f9_1_0"/>
          <p:cNvSpPr txBox="1"/>
          <p:nvPr/>
        </p:nvSpPr>
        <p:spPr>
          <a:xfrm>
            <a:off x="6258560" y="1334495"/>
            <a:ext cx="4704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By way of example…</a:t>
            </a:r>
            <a:endParaRPr/>
          </a:p>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1954:  Leveling Performed to bench mark</a:t>
            </a:r>
            <a:endParaRPr/>
          </a:p>
        </p:txBody>
      </p:sp>
      <p:cxnSp>
        <p:nvCxnSpPr>
          <p:cNvPr id="388" name="Google Shape;388;g28d9b21a9f9_1_0"/>
          <p:cNvCxnSpPr/>
          <p:nvPr/>
        </p:nvCxnSpPr>
        <p:spPr>
          <a:xfrm>
            <a:off x="2124078" y="5558325"/>
            <a:ext cx="8086800" cy="0"/>
          </a:xfrm>
          <a:prstGeom prst="straightConnector1">
            <a:avLst/>
          </a:prstGeom>
          <a:noFill/>
          <a:ln w="57150" cap="flat" cmpd="sng">
            <a:solidFill>
              <a:schemeClr val="dk1"/>
            </a:solidFill>
            <a:prstDash val="dash"/>
            <a:round/>
            <a:headEnd type="none" w="med" len="med"/>
            <a:tailEnd type="none" w="med" len="med"/>
          </a:ln>
        </p:spPr>
      </p:cxnSp>
      <p:sp>
        <p:nvSpPr>
          <p:cNvPr id="389" name="Google Shape;389;g28d9b21a9f9_1_0"/>
          <p:cNvSpPr txBox="1"/>
          <p:nvPr/>
        </p:nvSpPr>
        <p:spPr>
          <a:xfrm>
            <a:off x="7052311" y="3337098"/>
            <a:ext cx="4211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1991:  Original 1954 leveling data is used to compute the NAVD 88 height which is then published for this BM</a:t>
            </a:r>
            <a:endParaRPr/>
          </a:p>
        </p:txBody>
      </p:sp>
      <p:cxnSp>
        <p:nvCxnSpPr>
          <p:cNvPr id="390" name="Google Shape;390;g28d9b21a9f9_1_0"/>
          <p:cNvCxnSpPr/>
          <p:nvPr/>
        </p:nvCxnSpPr>
        <p:spPr>
          <a:xfrm rot="-5400000">
            <a:off x="5353125" y="4377150"/>
            <a:ext cx="2324100" cy="19200"/>
          </a:xfrm>
          <a:prstGeom prst="straightConnector1">
            <a:avLst/>
          </a:prstGeom>
          <a:noFill/>
          <a:ln w="38100" cap="flat" cmpd="sng">
            <a:solidFill>
              <a:srgbClr val="FF0000"/>
            </a:solidFill>
            <a:prstDash val="solid"/>
            <a:round/>
            <a:headEnd type="none" w="med" len="med"/>
            <a:tailEnd type="stealth" w="med" len="med"/>
          </a:ln>
        </p:spPr>
      </p:cxnSp>
      <p:sp>
        <p:nvSpPr>
          <p:cNvPr id="391" name="Google Shape;391;g28d9b21a9f9_1_0"/>
          <p:cNvSpPr txBox="1"/>
          <p:nvPr/>
        </p:nvSpPr>
        <p:spPr>
          <a:xfrm>
            <a:off x="3870161" y="5604096"/>
            <a:ext cx="6213900" cy="98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Obviously the true height relative to the NAVD 88 </a:t>
            </a:r>
            <a:endParaRPr/>
          </a:p>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zero surface is not the published NAVD 88 height</a:t>
            </a:r>
            <a:endParaRPr/>
          </a:p>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cxnSp>
        <p:nvCxnSpPr>
          <p:cNvPr id="392" name="Google Shape;392;g28d9b21a9f9_1_0"/>
          <p:cNvCxnSpPr/>
          <p:nvPr/>
        </p:nvCxnSpPr>
        <p:spPr>
          <a:xfrm rot="-5400000">
            <a:off x="6092028" y="5182964"/>
            <a:ext cx="714300" cy="1500"/>
          </a:xfrm>
          <a:prstGeom prst="straightConnector1">
            <a:avLst/>
          </a:prstGeom>
          <a:noFill/>
          <a:ln w="57150" cap="flat" cmpd="sng">
            <a:solidFill>
              <a:srgbClr val="00B0F0"/>
            </a:solidFill>
            <a:prstDash val="solid"/>
            <a:round/>
            <a:headEnd type="none" w="med" len="med"/>
            <a:tailEnd type="stealth" w="med" len="med"/>
          </a:ln>
        </p:spPr>
      </p:cxnSp>
      <p:sp>
        <p:nvSpPr>
          <p:cNvPr id="393" name="Google Shape;393;g28d9b21a9f9_1_0"/>
          <p:cNvSpPr/>
          <p:nvPr/>
        </p:nvSpPr>
        <p:spPr>
          <a:xfrm>
            <a:off x="6648453" y="3300900"/>
            <a:ext cx="371400" cy="2209800"/>
          </a:xfrm>
          <a:prstGeom prst="rightBrace">
            <a:avLst>
              <a:gd name="adj1" fmla="val 8345"/>
              <a:gd name="adj2" fmla="val 75431"/>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94" name="Google Shape;394;g28d9b21a9f9_1_0"/>
          <p:cNvSpPr txBox="1"/>
          <p:nvPr/>
        </p:nvSpPr>
        <p:spPr>
          <a:xfrm>
            <a:off x="7067550" y="4815375"/>
            <a:ext cx="1705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H</a:t>
            </a:r>
            <a:r>
              <a:rPr lang="en-US" sz="2000" baseline="-25000">
                <a:solidFill>
                  <a:srgbClr val="000000"/>
                </a:solidFill>
                <a:latin typeface="Times New Roman"/>
                <a:ea typeface="Times New Roman"/>
                <a:cs typeface="Times New Roman"/>
                <a:sym typeface="Times New Roman"/>
              </a:rPr>
              <a:t>88</a:t>
            </a:r>
            <a:r>
              <a:rPr lang="en-US" sz="2000">
                <a:solidFill>
                  <a:srgbClr val="000000"/>
                </a:solidFill>
                <a:latin typeface="Times New Roman"/>
                <a:ea typeface="Times New Roman"/>
                <a:cs typeface="Times New Roman"/>
                <a:sym typeface="Times New Roman"/>
              </a:rPr>
              <a:t>(published)</a:t>
            </a:r>
            <a:endParaRPr/>
          </a:p>
        </p:txBody>
      </p:sp>
      <p:sp>
        <p:nvSpPr>
          <p:cNvPr id="395" name="Google Shape;395;g28d9b21a9f9_1_0"/>
          <p:cNvSpPr/>
          <p:nvPr/>
        </p:nvSpPr>
        <p:spPr>
          <a:xfrm flipH="1">
            <a:off x="5981778" y="4843953"/>
            <a:ext cx="409500" cy="676200"/>
          </a:xfrm>
          <a:prstGeom prst="rightBrace">
            <a:avLst>
              <a:gd name="adj1" fmla="val 8332"/>
              <a:gd name="adj2" fmla="val 48977"/>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396" name="Google Shape;396;g28d9b21a9f9_1_0"/>
          <p:cNvSpPr txBox="1"/>
          <p:nvPr/>
        </p:nvSpPr>
        <p:spPr>
          <a:xfrm>
            <a:off x="4857753" y="4996350"/>
            <a:ext cx="11079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H</a:t>
            </a:r>
            <a:r>
              <a:rPr lang="en-US" sz="2000" baseline="-25000">
                <a:solidFill>
                  <a:srgbClr val="000000"/>
                </a:solidFill>
                <a:latin typeface="Times New Roman"/>
                <a:ea typeface="Times New Roman"/>
                <a:cs typeface="Times New Roman"/>
                <a:sym typeface="Times New Roman"/>
              </a:rPr>
              <a:t>88</a:t>
            </a:r>
            <a:r>
              <a:rPr lang="en-US" sz="2000">
                <a:solidFill>
                  <a:srgbClr val="000000"/>
                </a:solidFill>
                <a:latin typeface="Times New Roman"/>
                <a:ea typeface="Times New Roman"/>
                <a:cs typeface="Times New Roman"/>
                <a:sym typeface="Times New Roman"/>
              </a:rPr>
              <a:t>(true)</a:t>
            </a:r>
            <a:endParaRPr/>
          </a:p>
        </p:txBody>
      </p:sp>
      <p:sp>
        <p:nvSpPr>
          <p:cNvPr id="397" name="Google Shape;397;g28d9b21a9f9_1_0"/>
          <p:cNvSpPr txBox="1"/>
          <p:nvPr/>
        </p:nvSpPr>
        <p:spPr>
          <a:xfrm>
            <a:off x="1408918" y="5146607"/>
            <a:ext cx="32277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NAVD 88 zero height surface</a:t>
            </a:r>
            <a:endParaRPr/>
          </a:p>
        </p:txBody>
      </p:sp>
      <p:sp>
        <p:nvSpPr>
          <p:cNvPr id="398" name="Google Shape;398;g28d9b21a9f9_1_0"/>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
        <p:nvSpPr>
          <p:cNvPr id="399" name="Google Shape;399;g28d9b21a9f9_1_0"/>
          <p:cNvSpPr txBox="1">
            <a:spLocks noGrp="1"/>
          </p:cNvSpPr>
          <p:nvPr>
            <p:ph type="title"/>
          </p:nvPr>
        </p:nvSpPr>
        <p:spPr>
          <a:xfrm>
            <a:off x="1524000" y="130929"/>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t>NAVD 88 Issues</a:t>
            </a:r>
            <a:endParaRPr sz="4000" b="1"/>
          </a:p>
        </p:txBody>
      </p:sp>
      <p:sp>
        <p:nvSpPr>
          <p:cNvPr id="400" name="Google Shape;400;g28d9b21a9f9_1_0"/>
          <p:cNvSpPr txBox="1">
            <a:spLocks noGrp="1"/>
          </p:cNvSpPr>
          <p:nvPr>
            <p:ph type="body" idx="1"/>
          </p:nvPr>
        </p:nvSpPr>
        <p:spPr>
          <a:xfrm>
            <a:off x="369837" y="1316041"/>
            <a:ext cx="4455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b="1"/>
              <a:t>NAVD 88 suffers from </a:t>
            </a:r>
            <a:r>
              <a:rPr lang="en-US" sz="2400" b="1" i="1">
                <a:solidFill>
                  <a:srgbClr val="FF0000"/>
                </a:solidFill>
              </a:rPr>
              <a:t>unknown movements </a:t>
            </a:r>
            <a:r>
              <a:rPr lang="en-US" sz="2400" b="1"/>
              <a:t>before, during and after its original adjustment</a:t>
            </a:r>
            <a:endParaRPr sz="2400"/>
          </a:p>
        </p:txBody>
      </p:sp>
      <p:sp>
        <p:nvSpPr>
          <p:cNvPr id="401" name="Google Shape;401;g28d9b21a9f9_1_0"/>
          <p:cNvSpPr txBox="1"/>
          <p:nvPr/>
        </p:nvSpPr>
        <p:spPr>
          <a:xfrm>
            <a:off x="2411935" y="3678209"/>
            <a:ext cx="3600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Times New Roman"/>
                <a:ea typeface="Times New Roman"/>
                <a:cs typeface="Times New Roman"/>
                <a:sym typeface="Times New Roman"/>
              </a:rPr>
              <a:t>1954-1991:  Subsidence</a:t>
            </a:r>
            <a:endParaRPr/>
          </a:p>
        </p:txBody>
      </p:sp>
      <p:sp>
        <p:nvSpPr>
          <p:cNvPr id="402" name="Google Shape;402;g28d9b21a9f9_1_0"/>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403" name="Google Shape;403;g28d9b21a9f9_1_0"/>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grpSp>
        <p:nvGrpSpPr>
          <p:cNvPr id="404" name="Google Shape;404;g28d9b21a9f9_1_0"/>
          <p:cNvGrpSpPr/>
          <p:nvPr/>
        </p:nvGrpSpPr>
        <p:grpSpPr>
          <a:xfrm>
            <a:off x="2590800" y="3977178"/>
            <a:ext cx="6724650" cy="1114425"/>
            <a:chOff x="1066800" y="2447925"/>
            <a:chExt cx="6724650" cy="1114425"/>
          </a:xfrm>
        </p:grpSpPr>
        <p:sp>
          <p:nvSpPr>
            <p:cNvPr id="405" name="Google Shape;405;g28d9b21a9f9_1_0"/>
            <p:cNvSpPr/>
            <p:nvPr/>
          </p:nvSpPr>
          <p:spPr>
            <a:xfrm>
              <a:off x="1066800" y="2743200"/>
              <a:ext cx="6724650" cy="819150"/>
            </a:xfrm>
            <a:custGeom>
              <a:avLst/>
              <a:gdLst/>
              <a:ahLst/>
              <a:cxnLst/>
              <a:rect l="l" t="t" r="r" b="b"/>
              <a:pathLst>
                <a:path w="6724650" h="819150" extrusionOk="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406" name="Google Shape;406;g28d9b21a9f9_1_0"/>
            <p:cNvSpPr/>
            <p:nvPr/>
          </p:nvSpPr>
          <p:spPr>
            <a:xfrm>
              <a:off x="3200400" y="2865438"/>
              <a:ext cx="285900" cy="315900"/>
            </a:xfrm>
            <a:prstGeom prst="rect">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407" name="Google Shape;407;g28d9b21a9f9_1_0"/>
            <p:cNvSpPr/>
            <p:nvPr/>
          </p:nvSpPr>
          <p:spPr>
            <a:xfrm>
              <a:off x="4867275" y="3219450"/>
              <a:ext cx="266700" cy="1047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408" name="Google Shape;408;g28d9b21a9f9_1_0"/>
            <p:cNvSpPr/>
            <p:nvPr/>
          </p:nvSpPr>
          <p:spPr>
            <a:xfrm>
              <a:off x="3162300" y="2562225"/>
              <a:ext cx="365100" cy="314400"/>
            </a:xfrm>
            <a:prstGeom prst="triangle">
              <a:avLst>
                <a:gd name="adj" fmla="val 50000"/>
              </a:avLst>
            </a:prstGeom>
            <a:solidFill>
              <a:srgbClr val="92D05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Times New Roman"/>
                <a:ea typeface="Times New Roman"/>
                <a:cs typeface="Times New Roman"/>
                <a:sym typeface="Times New Roman"/>
              </a:endParaRPr>
            </a:p>
          </p:txBody>
        </p:sp>
        <p:sp>
          <p:nvSpPr>
            <p:cNvPr id="409" name="Google Shape;409;g28d9b21a9f9_1_0"/>
            <p:cNvSpPr txBox="1"/>
            <p:nvPr/>
          </p:nvSpPr>
          <p:spPr>
            <a:xfrm>
              <a:off x="3409950" y="2447925"/>
              <a:ext cx="774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House</a:t>
              </a:r>
              <a:endParaRPr/>
            </a:p>
          </p:txBody>
        </p:sp>
        <p:sp>
          <p:nvSpPr>
            <p:cNvPr id="410" name="Google Shape;410;g28d9b21a9f9_1_0"/>
            <p:cNvSpPr txBox="1"/>
            <p:nvPr/>
          </p:nvSpPr>
          <p:spPr>
            <a:xfrm>
              <a:off x="4610100" y="2828925"/>
              <a:ext cx="543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BM</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8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27ab38a30df_1_337"/>
          <p:cNvPicPr preferRelativeResize="0"/>
          <p:nvPr/>
        </p:nvPicPr>
        <p:blipFill rotWithShape="1">
          <a:blip r:embed="rId3">
            <a:alphaModFix/>
          </a:blip>
          <a:srcRect/>
          <a:stretch/>
        </p:blipFill>
        <p:spPr>
          <a:xfrm>
            <a:off x="4608620" y="1762209"/>
            <a:ext cx="2974760" cy="2231069"/>
          </a:xfrm>
          <a:prstGeom prst="rect">
            <a:avLst/>
          </a:prstGeom>
          <a:noFill/>
          <a:ln>
            <a:noFill/>
          </a:ln>
        </p:spPr>
      </p:pic>
      <p:pic>
        <p:nvPicPr>
          <p:cNvPr id="417" name="Google Shape;417;g27ab38a30df_1_337" descr="C:\BShaw\My_Maps\Leveling\images\LevelingByOrder_final.png"/>
          <p:cNvPicPr preferRelativeResize="0"/>
          <p:nvPr/>
        </p:nvPicPr>
        <p:blipFill rotWithShape="1">
          <a:blip r:embed="rId4">
            <a:alphaModFix/>
          </a:blip>
          <a:srcRect/>
          <a:stretch/>
        </p:blipFill>
        <p:spPr>
          <a:xfrm>
            <a:off x="8611438" y="1762209"/>
            <a:ext cx="3503709" cy="2627781"/>
          </a:xfrm>
          <a:prstGeom prst="rect">
            <a:avLst/>
          </a:prstGeom>
          <a:noFill/>
          <a:ln>
            <a:noFill/>
          </a:ln>
        </p:spPr>
      </p:pic>
      <p:sp>
        <p:nvSpPr>
          <p:cNvPr id="418" name="Google Shape;418;g27ab38a30df_1_337"/>
          <p:cNvSpPr txBox="1"/>
          <p:nvPr/>
        </p:nvSpPr>
        <p:spPr>
          <a:xfrm>
            <a:off x="259594" y="370639"/>
            <a:ext cx="11932500" cy="1340700"/>
          </a:xfrm>
          <a:prstGeom prst="rect">
            <a:avLst/>
          </a:prstGeom>
          <a:noFill/>
          <a:ln>
            <a:noFill/>
          </a:ln>
        </p:spPr>
        <p:txBody>
          <a:bodyPr spcFirstLastPara="1" wrap="square" lIns="121900" tIns="60950" rIns="121900" bIns="60950" anchor="ctr" anchorCtr="0">
            <a:noAutofit/>
          </a:bodyPr>
          <a:lstStyle/>
          <a:p>
            <a:pPr marL="0" marR="0" lvl="0" indent="0" algn="ctr" rtl="0">
              <a:spcBef>
                <a:spcPts val="0"/>
              </a:spcBef>
              <a:spcAft>
                <a:spcPts val="0"/>
              </a:spcAft>
              <a:buClr>
                <a:srgbClr val="000000"/>
              </a:buClr>
              <a:buSzPts val="3200"/>
              <a:buFont typeface="Calibri"/>
              <a:buNone/>
            </a:pPr>
            <a:r>
              <a:rPr lang="en-US" sz="3200" b="0" i="0" u="none" strike="noStrike" cap="none">
                <a:solidFill>
                  <a:srgbClr val="000000"/>
                </a:solidFill>
                <a:latin typeface="Calibri"/>
                <a:ea typeface="Calibri"/>
                <a:cs typeface="Calibri"/>
                <a:sym typeface="Calibri"/>
              </a:rPr>
              <a:t>Starting in the late 1990’s, NGS created a series of hybrid geoid models by using </a:t>
            </a:r>
            <a:r>
              <a:rPr lang="en-US" sz="3200" b="0" i="0" u="sng" strike="noStrike" cap="none">
                <a:solidFill>
                  <a:srgbClr val="000000"/>
                </a:solidFill>
                <a:latin typeface="Calibri"/>
                <a:ea typeface="Calibri"/>
                <a:cs typeface="Calibri"/>
                <a:sym typeface="Calibri"/>
              </a:rPr>
              <a:t>GPS observations on NAVD88 marks</a:t>
            </a:r>
            <a:r>
              <a:rPr lang="en-US" sz="3200" b="0" i="0" u="none" strike="noStrike" cap="none">
                <a:solidFill>
                  <a:srgbClr val="000000"/>
                </a:solidFill>
                <a:latin typeface="Calibri"/>
                <a:ea typeface="Calibri"/>
                <a:cs typeface="Calibri"/>
                <a:sym typeface="Calibri"/>
              </a:rPr>
              <a:t>, providing users a way to produce GPS derived NAVD88 heights.</a:t>
            </a:r>
            <a:endParaRPr/>
          </a:p>
        </p:txBody>
      </p:sp>
      <p:pic>
        <p:nvPicPr>
          <p:cNvPr id="419" name="Google Shape;419;g27ab38a30df_1_337" descr="https://lh4.googleusercontent.com/9Vgae24UbyYdEvshtAUYQurSbFXnvHm81EdPX0gAeNPQ3LZkF1DSy6taMSffOYnluRLW2f1PgQic6w2anqs3hNB1y9dx_gCkABDpNNNCizqVbt29fUNCBQlQAQO6wpi3Tikwe57y"/>
          <p:cNvPicPr preferRelativeResize="0"/>
          <p:nvPr/>
        </p:nvPicPr>
        <p:blipFill rotWithShape="1">
          <a:blip r:embed="rId5">
            <a:alphaModFix/>
          </a:blip>
          <a:srcRect/>
          <a:stretch/>
        </p:blipFill>
        <p:spPr>
          <a:xfrm>
            <a:off x="51973" y="1790279"/>
            <a:ext cx="4019550" cy="3009902"/>
          </a:xfrm>
          <a:prstGeom prst="rect">
            <a:avLst/>
          </a:prstGeom>
          <a:noFill/>
          <a:ln>
            <a:noFill/>
          </a:ln>
        </p:spPr>
      </p:pic>
      <p:pic>
        <p:nvPicPr>
          <p:cNvPr id="420" name="Google Shape;420;g27ab38a30df_1_337"/>
          <p:cNvPicPr preferRelativeResize="0"/>
          <p:nvPr/>
        </p:nvPicPr>
        <p:blipFill rotWithShape="1">
          <a:blip r:embed="rId6">
            <a:alphaModFix/>
          </a:blip>
          <a:srcRect/>
          <a:stretch/>
        </p:blipFill>
        <p:spPr>
          <a:xfrm>
            <a:off x="15371" y="4082202"/>
            <a:ext cx="1977519" cy="1435955"/>
          </a:xfrm>
          <a:prstGeom prst="rect">
            <a:avLst/>
          </a:prstGeom>
          <a:noFill/>
          <a:ln>
            <a:noFill/>
          </a:ln>
        </p:spPr>
      </p:pic>
      <p:pic>
        <p:nvPicPr>
          <p:cNvPr id="421" name="Google Shape;421;g27ab38a30df_1_337"/>
          <p:cNvPicPr preferRelativeResize="0"/>
          <p:nvPr/>
        </p:nvPicPr>
        <p:blipFill rotWithShape="1">
          <a:blip r:embed="rId7">
            <a:alphaModFix/>
          </a:blip>
          <a:srcRect/>
          <a:stretch/>
        </p:blipFill>
        <p:spPr>
          <a:xfrm>
            <a:off x="843878" y="4879195"/>
            <a:ext cx="2689711" cy="1307841"/>
          </a:xfrm>
          <a:prstGeom prst="rect">
            <a:avLst/>
          </a:prstGeom>
          <a:noFill/>
          <a:ln>
            <a:noFill/>
          </a:ln>
        </p:spPr>
      </p:pic>
      <p:pic>
        <p:nvPicPr>
          <p:cNvPr id="422" name="Google Shape;422;g27ab38a30df_1_337" descr="link to a larger image of that shown on this page"/>
          <p:cNvPicPr preferRelativeResize="0"/>
          <p:nvPr/>
        </p:nvPicPr>
        <p:blipFill rotWithShape="1">
          <a:blip r:embed="rId8">
            <a:alphaModFix/>
          </a:blip>
          <a:srcRect/>
          <a:stretch/>
        </p:blipFill>
        <p:spPr>
          <a:xfrm>
            <a:off x="2363324" y="5116638"/>
            <a:ext cx="3234557" cy="1576005"/>
          </a:xfrm>
          <a:prstGeom prst="rect">
            <a:avLst/>
          </a:prstGeom>
          <a:noFill/>
          <a:ln>
            <a:noFill/>
          </a:ln>
        </p:spPr>
      </p:pic>
      <p:pic>
        <p:nvPicPr>
          <p:cNvPr id="423" name="Google Shape;423;g27ab38a30df_1_337"/>
          <p:cNvPicPr preferRelativeResize="0"/>
          <p:nvPr/>
        </p:nvPicPr>
        <p:blipFill rotWithShape="1">
          <a:blip r:embed="rId9">
            <a:alphaModFix/>
          </a:blip>
          <a:srcRect/>
          <a:stretch/>
        </p:blipFill>
        <p:spPr>
          <a:xfrm>
            <a:off x="3533134" y="4001252"/>
            <a:ext cx="3118810" cy="1899597"/>
          </a:xfrm>
          <a:prstGeom prst="rect">
            <a:avLst/>
          </a:prstGeom>
          <a:noFill/>
          <a:ln>
            <a:noFill/>
          </a:ln>
        </p:spPr>
      </p:pic>
      <p:pic>
        <p:nvPicPr>
          <p:cNvPr id="424" name="Google Shape;424;g27ab38a30df_1_337"/>
          <p:cNvPicPr preferRelativeResize="0"/>
          <p:nvPr/>
        </p:nvPicPr>
        <p:blipFill rotWithShape="1">
          <a:blip r:embed="rId10">
            <a:alphaModFix/>
          </a:blip>
          <a:srcRect/>
          <a:stretch/>
        </p:blipFill>
        <p:spPr>
          <a:xfrm>
            <a:off x="5963197" y="3709198"/>
            <a:ext cx="4396656" cy="3148804"/>
          </a:xfrm>
          <a:prstGeom prst="rect">
            <a:avLst/>
          </a:prstGeom>
          <a:noFill/>
          <a:ln>
            <a:noFill/>
          </a:ln>
        </p:spPr>
      </p:pic>
      <p:sp>
        <p:nvSpPr>
          <p:cNvPr id="425" name="Google Shape;425;g27ab38a30df_1_337"/>
          <p:cNvSpPr txBox="1"/>
          <p:nvPr/>
        </p:nvSpPr>
        <p:spPr>
          <a:xfrm>
            <a:off x="10359851" y="4389990"/>
            <a:ext cx="1678200" cy="2308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The GPSonBM crowd sourced data collection effort provided nearly 7,000 new data points for use in GEOID18 </a:t>
            </a:r>
            <a:endParaRPr/>
          </a:p>
        </p:txBody>
      </p:sp>
      <p:sp>
        <p:nvSpPr>
          <p:cNvPr id="426" name="Google Shape;426;g27ab38a30df_1_337"/>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8"/>
          <p:cNvSpPr txBox="1">
            <a:spLocks noGrp="1"/>
          </p:cNvSpPr>
          <p:nvPr>
            <p:ph type="title"/>
          </p:nvPr>
        </p:nvSpPr>
        <p:spPr>
          <a:xfrm>
            <a:off x="1953491" y="562651"/>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t>GPS on Bench Marks - What &amp; Why?</a:t>
            </a:r>
            <a:br>
              <a:rPr lang="en-US" sz="4000"/>
            </a:br>
            <a:r>
              <a:rPr lang="en-US" sz="3200"/>
              <a:t>    </a:t>
            </a:r>
            <a:endParaRPr sz="4000"/>
          </a:p>
        </p:txBody>
      </p:sp>
      <p:sp>
        <p:nvSpPr>
          <p:cNvPr id="433" name="Google Shape;433;p18"/>
          <p:cNvSpPr txBox="1">
            <a:spLocks noGrp="1"/>
          </p:cNvSpPr>
          <p:nvPr>
            <p:ph type="body" idx="1"/>
          </p:nvPr>
        </p:nvSpPr>
        <p:spPr>
          <a:xfrm>
            <a:off x="197659" y="2343474"/>
            <a:ext cx="8539800" cy="3089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400"/>
              <a:buNone/>
            </a:pPr>
            <a:r>
              <a:rPr lang="en-US" sz="2300" b="1"/>
              <a:t>Primary GPSonBM Campaign Benefits: </a:t>
            </a:r>
            <a:endParaRPr sz="3100"/>
          </a:p>
          <a:p>
            <a:pPr marL="342900" lvl="0" indent="-323850" algn="l" rtl="0">
              <a:spcBef>
                <a:spcPts val="480"/>
              </a:spcBef>
              <a:spcAft>
                <a:spcPts val="0"/>
              </a:spcAft>
              <a:buClr>
                <a:schemeClr val="dk1"/>
              </a:buClr>
              <a:buSzPts val="2100"/>
              <a:buChar char="•"/>
            </a:pPr>
            <a:r>
              <a:rPr lang="en-US" sz="2100">
                <a:highlight>
                  <a:schemeClr val="lt1"/>
                </a:highlight>
              </a:rPr>
              <a:t>Improved Geoid18 - the last hybrid geoid for NAVD 88</a:t>
            </a:r>
            <a:endParaRPr sz="2100">
              <a:highlight>
                <a:schemeClr val="lt1"/>
              </a:highlight>
            </a:endParaRPr>
          </a:p>
          <a:p>
            <a:pPr marL="342900" lvl="0" indent="-323850" algn="l" rtl="0">
              <a:spcBef>
                <a:spcPts val="480"/>
              </a:spcBef>
              <a:spcAft>
                <a:spcPts val="0"/>
              </a:spcAft>
              <a:buClr>
                <a:schemeClr val="dk1"/>
              </a:buClr>
              <a:buSzPts val="2100"/>
              <a:buChar char="•"/>
            </a:pPr>
            <a:r>
              <a:rPr lang="en-US" sz="2100"/>
              <a:t>2020.0 Reference Epoch Coordinates (REC’s)</a:t>
            </a:r>
            <a:endParaRPr sz="2100"/>
          </a:p>
          <a:p>
            <a:pPr marL="342900" lvl="0" indent="-323850" algn="l" rtl="0">
              <a:spcBef>
                <a:spcPts val="480"/>
              </a:spcBef>
              <a:spcAft>
                <a:spcPts val="0"/>
              </a:spcAft>
              <a:buClr>
                <a:schemeClr val="dk1"/>
              </a:buClr>
              <a:buSzPts val="2100"/>
              <a:buChar char="•"/>
            </a:pPr>
            <a:r>
              <a:rPr lang="en-US" sz="2100"/>
              <a:t>Data for NAVD 88 – NAPGD2022 Transformation Tools</a:t>
            </a:r>
            <a:endParaRPr sz="2100"/>
          </a:p>
          <a:p>
            <a:pPr marL="342900" lvl="0" indent="-323850" algn="l" rtl="0">
              <a:spcBef>
                <a:spcPts val="480"/>
              </a:spcBef>
              <a:spcAft>
                <a:spcPts val="0"/>
              </a:spcAft>
              <a:buClr>
                <a:schemeClr val="dk1"/>
              </a:buClr>
              <a:buSzPts val="2100"/>
              <a:buChar char="•"/>
            </a:pPr>
            <a:r>
              <a:rPr lang="en-US" sz="2100"/>
              <a:t>Build time series of observations in areas of motion</a:t>
            </a:r>
            <a:endParaRPr sz="2100"/>
          </a:p>
          <a:p>
            <a:pPr marL="0" lvl="0" indent="0" algn="ctr" rtl="0">
              <a:spcBef>
                <a:spcPts val="480"/>
              </a:spcBef>
              <a:spcAft>
                <a:spcPts val="0"/>
              </a:spcAft>
              <a:buClr>
                <a:schemeClr val="dk1"/>
              </a:buClr>
              <a:buSzPts val="2400"/>
              <a:buNone/>
            </a:pPr>
            <a:endParaRPr sz="100"/>
          </a:p>
          <a:p>
            <a:pPr marL="0" lvl="0" indent="0" algn="ctr" rtl="0">
              <a:spcBef>
                <a:spcPts val="480"/>
              </a:spcBef>
              <a:spcAft>
                <a:spcPts val="0"/>
              </a:spcAft>
              <a:buClr>
                <a:schemeClr val="dk1"/>
              </a:buClr>
              <a:buSzPts val="2400"/>
              <a:buNone/>
            </a:pPr>
            <a:r>
              <a:rPr lang="en-US" sz="2300" b="1"/>
              <a:t>Added benefits:</a:t>
            </a:r>
            <a:endParaRPr sz="3100"/>
          </a:p>
          <a:p>
            <a:pPr marL="342900" lvl="0" indent="-330200" algn="l" rtl="0">
              <a:spcBef>
                <a:spcPts val="480"/>
              </a:spcBef>
              <a:spcAft>
                <a:spcPts val="0"/>
              </a:spcAft>
              <a:buClr>
                <a:schemeClr val="dk1"/>
              </a:buClr>
              <a:buSzPts val="2200"/>
              <a:buChar char="•"/>
            </a:pPr>
            <a:r>
              <a:rPr lang="en-US" sz="2200"/>
              <a:t>Evaluate gravimetric geoid models</a:t>
            </a:r>
            <a:endParaRPr sz="2200"/>
          </a:p>
          <a:p>
            <a:pPr marL="342900" lvl="0" indent="-330200" algn="l" rtl="0">
              <a:spcBef>
                <a:spcPts val="480"/>
              </a:spcBef>
              <a:spcAft>
                <a:spcPts val="0"/>
              </a:spcAft>
              <a:buClr>
                <a:schemeClr val="dk1"/>
              </a:buClr>
              <a:buSzPts val="2200"/>
              <a:buChar char="•"/>
            </a:pPr>
            <a:r>
              <a:rPr lang="en-US" sz="2200"/>
              <a:t>Check your RTN results</a:t>
            </a:r>
            <a:endParaRPr sz="2200"/>
          </a:p>
          <a:p>
            <a:pPr marL="342900" lvl="0" indent="-330200" algn="l" rtl="0">
              <a:spcBef>
                <a:spcPts val="480"/>
              </a:spcBef>
              <a:spcAft>
                <a:spcPts val="0"/>
              </a:spcAft>
              <a:buClr>
                <a:schemeClr val="dk1"/>
              </a:buClr>
              <a:buSzPts val="2200"/>
              <a:buChar char="•"/>
            </a:pPr>
            <a:r>
              <a:rPr lang="en-US" sz="2200"/>
              <a:t>Update and maintain passive control marks</a:t>
            </a:r>
            <a:endParaRPr sz="2200"/>
          </a:p>
          <a:p>
            <a:pPr marL="342900" lvl="0" indent="-330200" algn="l" rtl="0">
              <a:spcBef>
                <a:spcPts val="480"/>
              </a:spcBef>
              <a:spcAft>
                <a:spcPts val="0"/>
              </a:spcAft>
              <a:buClr>
                <a:schemeClr val="dk1"/>
              </a:buClr>
              <a:buSzPts val="2200"/>
              <a:buChar char="•"/>
            </a:pPr>
            <a:r>
              <a:rPr lang="en-US" sz="2200"/>
              <a:t>Identify marks suspected of movement</a:t>
            </a:r>
            <a:endParaRPr sz="2200"/>
          </a:p>
          <a:p>
            <a:pPr marL="342900" lvl="0" indent="-190500" algn="l" rtl="0">
              <a:spcBef>
                <a:spcPts val="480"/>
              </a:spcBef>
              <a:spcAft>
                <a:spcPts val="0"/>
              </a:spcAft>
              <a:buClr>
                <a:schemeClr val="dk1"/>
              </a:buClr>
              <a:buSzPts val="2400"/>
              <a:buNone/>
            </a:pPr>
            <a:endParaRPr sz="2300"/>
          </a:p>
          <a:p>
            <a:pPr marL="342900" lvl="0" indent="-215900" algn="l" rtl="0">
              <a:spcBef>
                <a:spcPts val="400"/>
              </a:spcBef>
              <a:spcAft>
                <a:spcPts val="0"/>
              </a:spcAft>
              <a:buClr>
                <a:schemeClr val="dk1"/>
              </a:buClr>
              <a:buSzPts val="2000"/>
              <a:buNone/>
            </a:pPr>
            <a:endParaRPr sz="1900" b="1"/>
          </a:p>
          <a:p>
            <a:pPr marL="342900" lvl="0" indent="-215900" algn="l" rtl="0">
              <a:spcBef>
                <a:spcPts val="400"/>
              </a:spcBef>
              <a:spcAft>
                <a:spcPts val="0"/>
              </a:spcAft>
              <a:buClr>
                <a:schemeClr val="dk1"/>
              </a:buClr>
              <a:buSzPts val="2000"/>
              <a:buNone/>
            </a:pPr>
            <a:endParaRPr sz="1900"/>
          </a:p>
        </p:txBody>
      </p:sp>
      <p:pic>
        <p:nvPicPr>
          <p:cNvPr id="434" name="Google Shape;434;p18"/>
          <p:cNvPicPr preferRelativeResize="0"/>
          <p:nvPr/>
        </p:nvPicPr>
        <p:blipFill rotWithShape="1">
          <a:blip r:embed="rId3">
            <a:alphaModFix/>
          </a:blip>
          <a:srcRect t="7730"/>
          <a:stretch/>
        </p:blipFill>
        <p:spPr>
          <a:xfrm>
            <a:off x="9307020" y="1959181"/>
            <a:ext cx="2961180" cy="2735723"/>
          </a:xfrm>
          <a:prstGeom prst="rect">
            <a:avLst/>
          </a:prstGeom>
          <a:noFill/>
          <a:ln>
            <a:noFill/>
          </a:ln>
        </p:spPr>
      </p:pic>
      <p:sp>
        <p:nvSpPr>
          <p:cNvPr id="435" name="Google Shape;435;p18"/>
          <p:cNvSpPr/>
          <p:nvPr/>
        </p:nvSpPr>
        <p:spPr>
          <a:xfrm>
            <a:off x="304800" y="1122665"/>
            <a:ext cx="1152698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GPS on Bench Marks is about preparing the country and our communities to take full advantage of the benefits of the Modernized NSRS, by collecting new GPS observations on bench marks with published NAVD 88 heights. </a:t>
            </a:r>
            <a:endParaRPr/>
          </a:p>
        </p:txBody>
      </p:sp>
      <p:grpSp>
        <p:nvGrpSpPr>
          <p:cNvPr id="436" name="Google Shape;436;p18"/>
          <p:cNvGrpSpPr/>
          <p:nvPr/>
        </p:nvGrpSpPr>
        <p:grpSpPr>
          <a:xfrm>
            <a:off x="7873762" y="2862295"/>
            <a:ext cx="2867040" cy="2857559"/>
            <a:chOff x="6805028" y="1792002"/>
            <a:chExt cx="5192972" cy="5020307"/>
          </a:xfrm>
        </p:grpSpPr>
        <p:pic>
          <p:nvPicPr>
            <p:cNvPr id="437" name="Google Shape;437;p18"/>
            <p:cNvPicPr preferRelativeResize="0"/>
            <p:nvPr/>
          </p:nvPicPr>
          <p:blipFill rotWithShape="1">
            <a:blip r:embed="rId4">
              <a:alphaModFix/>
            </a:blip>
            <a:srcRect/>
            <a:stretch/>
          </p:blipFill>
          <p:spPr>
            <a:xfrm>
              <a:off x="6805029" y="4334582"/>
              <a:ext cx="5192971" cy="2477727"/>
            </a:xfrm>
            <a:prstGeom prst="rect">
              <a:avLst/>
            </a:prstGeom>
            <a:noFill/>
            <a:ln>
              <a:noFill/>
            </a:ln>
          </p:spPr>
        </p:pic>
        <p:pic>
          <p:nvPicPr>
            <p:cNvPr id="438" name="Google Shape;438;p18"/>
            <p:cNvPicPr preferRelativeResize="0"/>
            <p:nvPr/>
          </p:nvPicPr>
          <p:blipFill rotWithShape="1">
            <a:blip r:embed="rId5">
              <a:alphaModFix/>
            </a:blip>
            <a:srcRect/>
            <a:stretch/>
          </p:blipFill>
          <p:spPr>
            <a:xfrm>
              <a:off x="6805028" y="1792002"/>
              <a:ext cx="5192972" cy="2418432"/>
            </a:xfrm>
            <a:prstGeom prst="rect">
              <a:avLst/>
            </a:prstGeom>
            <a:noFill/>
            <a:ln>
              <a:noFill/>
            </a:ln>
          </p:spPr>
        </p:pic>
      </p:grpSp>
      <p:pic>
        <p:nvPicPr>
          <p:cNvPr id="439" name="Google Shape;439;p18"/>
          <p:cNvPicPr preferRelativeResize="0"/>
          <p:nvPr/>
        </p:nvPicPr>
        <p:blipFill rotWithShape="1">
          <a:blip r:embed="rId6">
            <a:alphaModFix/>
          </a:blip>
          <a:srcRect/>
          <a:stretch/>
        </p:blipFill>
        <p:spPr>
          <a:xfrm>
            <a:off x="6345840" y="4694905"/>
            <a:ext cx="3267076" cy="1899874"/>
          </a:xfrm>
          <a:prstGeom prst="rect">
            <a:avLst/>
          </a:prstGeom>
          <a:noFill/>
          <a:ln>
            <a:noFill/>
          </a:ln>
        </p:spPr>
      </p:pic>
      <p:sp>
        <p:nvSpPr>
          <p:cNvPr id="440" name="Google Shape;440;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441" name="Google Shape;441;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442" name="Google Shape;442;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27ab38a30df_1_2"/>
          <p:cNvPicPr preferRelativeResize="0"/>
          <p:nvPr/>
        </p:nvPicPr>
        <p:blipFill rotWithShape="1">
          <a:blip r:embed="rId3">
            <a:alphaModFix/>
          </a:blip>
          <a:srcRect l="1801" t="2220" r="1317" b="2058"/>
          <a:stretch/>
        </p:blipFill>
        <p:spPr>
          <a:xfrm>
            <a:off x="91573" y="1240600"/>
            <a:ext cx="6302674" cy="4812099"/>
          </a:xfrm>
          <a:prstGeom prst="rect">
            <a:avLst/>
          </a:prstGeom>
          <a:noFill/>
          <a:ln>
            <a:noFill/>
          </a:ln>
        </p:spPr>
      </p:pic>
      <p:pic>
        <p:nvPicPr>
          <p:cNvPr id="449" name="Google Shape;449;g27ab38a30df_1_2"/>
          <p:cNvPicPr preferRelativeResize="0"/>
          <p:nvPr/>
        </p:nvPicPr>
        <p:blipFill rotWithShape="1">
          <a:blip r:embed="rId4">
            <a:alphaModFix/>
          </a:blip>
          <a:srcRect/>
          <a:stretch/>
        </p:blipFill>
        <p:spPr>
          <a:xfrm>
            <a:off x="5818372" y="1240600"/>
            <a:ext cx="6322756" cy="4885766"/>
          </a:xfrm>
          <a:prstGeom prst="rect">
            <a:avLst/>
          </a:prstGeom>
          <a:noFill/>
          <a:ln>
            <a:noFill/>
          </a:ln>
        </p:spPr>
      </p:pic>
      <p:sp>
        <p:nvSpPr>
          <p:cNvPr id="450" name="Google Shape;450;g27ab38a30df_1_2"/>
          <p:cNvSpPr txBox="1"/>
          <p:nvPr/>
        </p:nvSpPr>
        <p:spPr>
          <a:xfrm>
            <a:off x="6186450" y="5934600"/>
            <a:ext cx="5913900" cy="6465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Estimated uncertainty – how well the model matches published NAVD88 orthometric heights</a:t>
            </a:r>
            <a:endParaRPr sz="1800">
              <a:solidFill>
                <a:schemeClr val="dk1"/>
              </a:solidFill>
              <a:latin typeface="Calibri"/>
              <a:ea typeface="Calibri"/>
              <a:cs typeface="Calibri"/>
              <a:sym typeface="Calibri"/>
            </a:endParaRPr>
          </a:p>
        </p:txBody>
      </p:sp>
      <p:sp>
        <p:nvSpPr>
          <p:cNvPr id="451" name="Google Shape;451;g27ab38a30df_1_2"/>
          <p:cNvSpPr txBox="1"/>
          <p:nvPr/>
        </p:nvSpPr>
        <p:spPr>
          <a:xfrm>
            <a:off x="0" y="5934600"/>
            <a:ext cx="5026500" cy="923400"/>
          </a:xfrm>
          <a:prstGeom prst="rect">
            <a:avLst/>
          </a:prstGeom>
          <a:noFill/>
          <a:ln>
            <a:noFill/>
          </a:ln>
        </p:spPr>
        <p:txBody>
          <a:bodyPr spcFirstLastPara="1" wrap="square" lIns="91425" tIns="91425" rIns="91425" bIns="91425" anchor="t" anchorCtr="0">
            <a:spAutoFit/>
          </a:bodyPr>
          <a:lstStyle/>
          <a:p>
            <a:pPr marL="457188" lvl="0" indent="-457188" algn="l" rtl="0">
              <a:spcBef>
                <a:spcPts val="0"/>
              </a:spcBef>
              <a:spcAft>
                <a:spcPts val="0"/>
              </a:spcAft>
              <a:buClr>
                <a:schemeClr val="dk1"/>
              </a:buClr>
              <a:buSzPts val="2400"/>
              <a:buChar char="•"/>
            </a:pPr>
            <a:r>
              <a:rPr lang="en-US" sz="2400">
                <a:solidFill>
                  <a:schemeClr val="dk1"/>
                </a:solidFill>
                <a:latin typeface="Calibri"/>
                <a:ea typeface="Calibri"/>
                <a:cs typeface="Calibri"/>
                <a:sym typeface="Calibri"/>
              </a:rPr>
              <a:t>an increase of ~6,800 marks (26%) over GEOID12B</a:t>
            </a:r>
            <a:endParaRPr sz="3200">
              <a:solidFill>
                <a:schemeClr val="dk1"/>
              </a:solidFill>
              <a:latin typeface="Calibri"/>
              <a:ea typeface="Calibri"/>
              <a:cs typeface="Calibri"/>
              <a:sym typeface="Calibri"/>
            </a:endParaRPr>
          </a:p>
        </p:txBody>
      </p:sp>
      <p:sp>
        <p:nvSpPr>
          <p:cNvPr id="452" name="Google Shape;452;g27ab38a30df_1_2"/>
          <p:cNvSpPr txBox="1">
            <a:spLocks noGrp="1"/>
          </p:cNvSpPr>
          <p:nvPr>
            <p:ph type="title"/>
          </p:nvPr>
        </p:nvSpPr>
        <p:spPr>
          <a:xfrm>
            <a:off x="0" y="218800"/>
            <a:ext cx="121920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GPSonBM &amp; Geoid 18 - last hybrid geoid for NAVD88</a:t>
            </a:r>
            <a:endParaRPr/>
          </a:p>
        </p:txBody>
      </p:sp>
      <p:sp>
        <p:nvSpPr>
          <p:cNvPr id="453" name="Google Shape;453;g27ab38a30df_1_2"/>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28d9b21a9f9_1_159" descr="https://lh4.googleusercontent.com/9Vgae24UbyYdEvshtAUYQurSbFXnvHm81EdPX0gAeNPQ3LZkF1DSy6taMSffOYnluRLW2f1PgQic6w2anqs3hNB1y9dx_gCkABDpNNNCizqVbt29fUNCBQlQAQO6wpi3Tikwe57y"/>
          <p:cNvPicPr preferRelativeResize="0"/>
          <p:nvPr/>
        </p:nvPicPr>
        <p:blipFill rotWithShape="1">
          <a:blip r:embed="rId3">
            <a:alphaModFix/>
          </a:blip>
          <a:srcRect/>
          <a:stretch/>
        </p:blipFill>
        <p:spPr>
          <a:xfrm>
            <a:off x="4068187" y="3090723"/>
            <a:ext cx="4019550" cy="3009902"/>
          </a:xfrm>
          <a:prstGeom prst="rect">
            <a:avLst/>
          </a:prstGeom>
          <a:noFill/>
          <a:ln>
            <a:noFill/>
          </a:ln>
        </p:spPr>
      </p:pic>
      <p:pic>
        <p:nvPicPr>
          <p:cNvPr id="460" name="Google Shape;460;g28d9b21a9f9_1_159"/>
          <p:cNvPicPr preferRelativeResize="0"/>
          <p:nvPr/>
        </p:nvPicPr>
        <p:blipFill rotWithShape="1">
          <a:blip r:embed="rId4">
            <a:alphaModFix/>
          </a:blip>
          <a:srcRect/>
          <a:stretch/>
        </p:blipFill>
        <p:spPr>
          <a:xfrm>
            <a:off x="4921358" y="5215095"/>
            <a:ext cx="2190540" cy="1642905"/>
          </a:xfrm>
          <a:prstGeom prst="rect">
            <a:avLst/>
          </a:prstGeom>
          <a:noFill/>
          <a:ln>
            <a:noFill/>
          </a:ln>
        </p:spPr>
      </p:pic>
      <p:sp>
        <p:nvSpPr>
          <p:cNvPr id="461" name="Google Shape;461;g28d9b21a9f9_1_159"/>
          <p:cNvSpPr txBox="1"/>
          <p:nvPr/>
        </p:nvSpPr>
        <p:spPr>
          <a:xfrm>
            <a:off x="88951" y="480734"/>
            <a:ext cx="120522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GPS on Bench Marks is currently crowdsourcing data to improve the local accuracy of the NAVD 88 - NAPGD2022 Transformation Tool </a:t>
            </a:r>
            <a:endParaRPr/>
          </a:p>
        </p:txBody>
      </p:sp>
      <p:grpSp>
        <p:nvGrpSpPr>
          <p:cNvPr id="462" name="Google Shape;462;g28d9b21a9f9_1_159"/>
          <p:cNvGrpSpPr/>
          <p:nvPr/>
        </p:nvGrpSpPr>
        <p:grpSpPr>
          <a:xfrm>
            <a:off x="7429102" y="2962568"/>
            <a:ext cx="4762899" cy="3565391"/>
            <a:chOff x="88951" y="3209837"/>
            <a:chExt cx="4762899" cy="3565391"/>
          </a:xfrm>
        </p:grpSpPr>
        <p:pic>
          <p:nvPicPr>
            <p:cNvPr id="463" name="Google Shape;463;g28d9b21a9f9_1_159"/>
            <p:cNvPicPr preferRelativeResize="0"/>
            <p:nvPr/>
          </p:nvPicPr>
          <p:blipFill rotWithShape="1">
            <a:blip r:embed="rId5">
              <a:alphaModFix/>
            </a:blip>
            <a:srcRect l="2219" t="8634"/>
            <a:stretch/>
          </p:blipFill>
          <p:spPr>
            <a:xfrm>
              <a:off x="88951" y="3337992"/>
              <a:ext cx="4762899" cy="3437236"/>
            </a:xfrm>
            <a:prstGeom prst="rect">
              <a:avLst/>
            </a:prstGeom>
            <a:noFill/>
            <a:ln>
              <a:noFill/>
            </a:ln>
          </p:spPr>
        </p:pic>
        <p:sp>
          <p:nvSpPr>
            <p:cNvPr id="464" name="Google Shape;464;g28d9b21a9f9_1_159"/>
            <p:cNvSpPr/>
            <p:nvPr/>
          </p:nvSpPr>
          <p:spPr>
            <a:xfrm>
              <a:off x="1497375" y="3209837"/>
              <a:ext cx="2309100" cy="571500"/>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NAPGD2022</a:t>
              </a:r>
              <a:endParaRPr/>
            </a:p>
          </p:txBody>
        </p:sp>
      </p:grpSp>
      <p:grpSp>
        <p:nvGrpSpPr>
          <p:cNvPr id="465" name="Google Shape;465;g28d9b21a9f9_1_159"/>
          <p:cNvGrpSpPr/>
          <p:nvPr/>
        </p:nvGrpSpPr>
        <p:grpSpPr>
          <a:xfrm>
            <a:off x="88951" y="2962568"/>
            <a:ext cx="4582980" cy="3456536"/>
            <a:chOff x="7558168" y="3207953"/>
            <a:chExt cx="4582980" cy="3456536"/>
          </a:xfrm>
        </p:grpSpPr>
        <p:pic>
          <p:nvPicPr>
            <p:cNvPr id="466" name="Google Shape;466;g28d9b21a9f9_1_159" descr="C:\BShaw\My_Maps\Leveling\images\LevelingByOrder_final.png"/>
            <p:cNvPicPr preferRelativeResize="0"/>
            <p:nvPr/>
          </p:nvPicPr>
          <p:blipFill rotWithShape="1">
            <a:blip r:embed="rId6">
              <a:alphaModFix/>
            </a:blip>
            <a:srcRect/>
            <a:stretch/>
          </p:blipFill>
          <p:spPr>
            <a:xfrm>
              <a:off x="7558168" y="3227254"/>
              <a:ext cx="4582980" cy="3437235"/>
            </a:xfrm>
            <a:prstGeom prst="rect">
              <a:avLst/>
            </a:prstGeom>
            <a:noFill/>
            <a:ln>
              <a:noFill/>
            </a:ln>
          </p:spPr>
        </p:pic>
        <p:sp>
          <p:nvSpPr>
            <p:cNvPr id="467" name="Google Shape;467;g28d9b21a9f9_1_159"/>
            <p:cNvSpPr/>
            <p:nvPr/>
          </p:nvSpPr>
          <p:spPr>
            <a:xfrm>
              <a:off x="8772211" y="3207953"/>
              <a:ext cx="2700900" cy="571500"/>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NAVD88</a:t>
              </a:r>
              <a:endParaRPr/>
            </a:p>
          </p:txBody>
        </p:sp>
      </p:grpSp>
      <p:cxnSp>
        <p:nvCxnSpPr>
          <p:cNvPr id="468" name="Google Shape;468;g28d9b21a9f9_1_159"/>
          <p:cNvCxnSpPr/>
          <p:nvPr/>
        </p:nvCxnSpPr>
        <p:spPr>
          <a:xfrm>
            <a:off x="4003857" y="2981869"/>
            <a:ext cx="4858800" cy="17400"/>
          </a:xfrm>
          <a:prstGeom prst="straightConnector1">
            <a:avLst/>
          </a:prstGeom>
          <a:noFill/>
          <a:ln w="38100" cap="flat" cmpd="sng">
            <a:solidFill>
              <a:schemeClr val="accent2"/>
            </a:solidFill>
            <a:prstDash val="solid"/>
            <a:round/>
            <a:headEnd type="triangle" w="med" len="med"/>
            <a:tailEnd type="triangle" w="med" len="med"/>
          </a:ln>
          <a:effectLst>
            <a:outerShdw blurRad="40000" dist="23000" dir="5400000" rotWithShape="0">
              <a:srgbClr val="000000">
                <a:alpha val="34900"/>
              </a:srgbClr>
            </a:outerShdw>
          </a:effectLst>
        </p:spPr>
      </p:cxnSp>
      <p:grpSp>
        <p:nvGrpSpPr>
          <p:cNvPr id="469" name="Google Shape;469;g28d9b21a9f9_1_159"/>
          <p:cNvGrpSpPr/>
          <p:nvPr/>
        </p:nvGrpSpPr>
        <p:grpSpPr>
          <a:xfrm>
            <a:off x="4662463" y="3121950"/>
            <a:ext cx="2867041" cy="3735868"/>
            <a:chOff x="4662463" y="3121950"/>
            <a:chExt cx="2867041" cy="3735868"/>
          </a:xfrm>
        </p:grpSpPr>
        <p:sp>
          <p:nvSpPr>
            <p:cNvPr id="470" name="Google Shape;470;g28d9b21a9f9_1_159"/>
            <p:cNvSpPr/>
            <p:nvPr/>
          </p:nvSpPr>
          <p:spPr>
            <a:xfrm>
              <a:off x="4671925" y="3121950"/>
              <a:ext cx="2757300" cy="790500"/>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Arial"/>
                <a:buNone/>
              </a:pPr>
              <a:r>
                <a:rPr lang="en-US" sz="1800">
                  <a:solidFill>
                    <a:schemeClr val="dk1"/>
                  </a:solidFill>
                  <a:latin typeface="Calibri"/>
                  <a:ea typeface="Calibri"/>
                  <a:cs typeface="Calibri"/>
                  <a:sym typeface="Calibri"/>
                </a:rPr>
                <a:t>NCAT &amp; VDatum</a:t>
              </a:r>
              <a:endParaRPr sz="1800">
                <a:solidFill>
                  <a:schemeClr val="dk1"/>
                </a:solidFill>
                <a:latin typeface="Calibri"/>
                <a:ea typeface="Calibri"/>
                <a:cs typeface="Calibri"/>
                <a:sym typeface="Calibri"/>
              </a:endParaRPr>
            </a:p>
          </p:txBody>
        </p:sp>
        <p:grpSp>
          <p:nvGrpSpPr>
            <p:cNvPr id="471" name="Google Shape;471;g28d9b21a9f9_1_159"/>
            <p:cNvGrpSpPr/>
            <p:nvPr/>
          </p:nvGrpSpPr>
          <p:grpSpPr>
            <a:xfrm>
              <a:off x="4662463" y="3930477"/>
              <a:ext cx="2867041" cy="2927341"/>
              <a:chOff x="6805028" y="1792002"/>
              <a:chExt cx="5192973" cy="5020307"/>
            </a:xfrm>
          </p:grpSpPr>
          <p:pic>
            <p:nvPicPr>
              <p:cNvPr id="472" name="Google Shape;472;g28d9b21a9f9_1_159"/>
              <p:cNvPicPr preferRelativeResize="0"/>
              <p:nvPr/>
            </p:nvPicPr>
            <p:blipFill rotWithShape="1">
              <a:blip r:embed="rId7">
                <a:alphaModFix/>
              </a:blip>
              <a:srcRect/>
              <a:stretch/>
            </p:blipFill>
            <p:spPr>
              <a:xfrm>
                <a:off x="6805029" y="4334582"/>
                <a:ext cx="5192972" cy="2477727"/>
              </a:xfrm>
              <a:prstGeom prst="rect">
                <a:avLst/>
              </a:prstGeom>
              <a:noFill/>
              <a:ln>
                <a:noFill/>
              </a:ln>
            </p:spPr>
          </p:pic>
          <p:pic>
            <p:nvPicPr>
              <p:cNvPr id="473" name="Google Shape;473;g28d9b21a9f9_1_159"/>
              <p:cNvPicPr preferRelativeResize="0"/>
              <p:nvPr/>
            </p:nvPicPr>
            <p:blipFill rotWithShape="1">
              <a:blip r:embed="rId8">
                <a:alphaModFix/>
              </a:blip>
              <a:srcRect/>
              <a:stretch/>
            </p:blipFill>
            <p:spPr>
              <a:xfrm>
                <a:off x="6805028" y="1792002"/>
                <a:ext cx="5192973" cy="2418431"/>
              </a:xfrm>
              <a:prstGeom prst="rect">
                <a:avLst/>
              </a:prstGeom>
              <a:noFill/>
              <a:ln>
                <a:noFill/>
              </a:ln>
            </p:spPr>
          </p:pic>
        </p:grpSp>
      </p:grpSp>
      <p:sp>
        <p:nvSpPr>
          <p:cNvPr id="474" name="Google Shape;474;g28d9b21a9f9_1_159"/>
          <p:cNvSpPr txBox="1"/>
          <p:nvPr/>
        </p:nvSpPr>
        <p:spPr>
          <a:xfrm>
            <a:off x="542250" y="1558025"/>
            <a:ext cx="11145600" cy="11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NGS will make a </a:t>
            </a:r>
            <a:r>
              <a:rPr lang="en-US" sz="2400" b="1">
                <a:solidFill>
                  <a:schemeClr val="dk1"/>
                </a:solidFill>
                <a:latin typeface="Calibri"/>
                <a:ea typeface="Calibri"/>
                <a:cs typeface="Calibri"/>
                <a:sym typeface="Calibri"/>
              </a:rPr>
              <a:t>national scale</a:t>
            </a:r>
            <a:r>
              <a:rPr lang="en-US" sz="2400">
                <a:solidFill>
                  <a:schemeClr val="dk1"/>
                </a:solidFill>
                <a:latin typeface="Calibri"/>
                <a:ea typeface="Calibri"/>
                <a:cs typeface="Calibri"/>
                <a:sym typeface="Calibri"/>
              </a:rPr>
              <a:t>, </a:t>
            </a:r>
            <a:r>
              <a:rPr lang="en-US" sz="2400" b="1">
                <a:solidFill>
                  <a:schemeClr val="dk1"/>
                </a:solidFill>
                <a:latin typeface="Calibri"/>
                <a:ea typeface="Calibri"/>
                <a:cs typeface="Calibri"/>
                <a:sym typeface="Calibri"/>
              </a:rPr>
              <a:t>mapping grade</a:t>
            </a:r>
            <a:r>
              <a:rPr lang="en-US" sz="2400">
                <a:solidFill>
                  <a:schemeClr val="dk1"/>
                </a:solidFill>
                <a:latin typeface="Calibri"/>
                <a:ea typeface="Calibri"/>
                <a:cs typeface="Calibri"/>
                <a:sym typeface="Calibri"/>
              </a:rPr>
              <a:t> transformation tool with the data we have in the NGS Database and Shared through OPUS. We have set a goal of 10 km spacing across the nation and by necessity must interpolate over areas with data gaps. </a:t>
            </a:r>
            <a:endParaRPr>
              <a:latin typeface="Calibri"/>
              <a:ea typeface="Calibri"/>
              <a:cs typeface="Calibri"/>
              <a:sym typeface="Calibri"/>
            </a:endParaRPr>
          </a:p>
        </p:txBody>
      </p:sp>
      <p:grpSp>
        <p:nvGrpSpPr>
          <p:cNvPr id="475" name="Google Shape;475;g28d9b21a9f9_1_159"/>
          <p:cNvGrpSpPr/>
          <p:nvPr/>
        </p:nvGrpSpPr>
        <p:grpSpPr>
          <a:xfrm>
            <a:off x="4026100" y="3002001"/>
            <a:ext cx="4139823" cy="3525949"/>
            <a:chOff x="4363337" y="3143251"/>
            <a:chExt cx="4139823" cy="3525949"/>
          </a:xfrm>
        </p:grpSpPr>
        <p:pic>
          <p:nvPicPr>
            <p:cNvPr id="476" name="Google Shape;476;g28d9b21a9f9_1_159"/>
            <p:cNvPicPr preferRelativeResize="0"/>
            <p:nvPr/>
          </p:nvPicPr>
          <p:blipFill>
            <a:blip r:embed="rId9">
              <a:alphaModFix/>
            </a:blip>
            <a:stretch>
              <a:fillRect/>
            </a:stretch>
          </p:blipFill>
          <p:spPr>
            <a:xfrm>
              <a:off x="4363337" y="3962525"/>
              <a:ext cx="4139823" cy="2706675"/>
            </a:xfrm>
            <a:prstGeom prst="rect">
              <a:avLst/>
            </a:prstGeom>
            <a:noFill/>
            <a:ln>
              <a:noFill/>
            </a:ln>
          </p:spPr>
        </p:pic>
        <p:sp>
          <p:nvSpPr>
            <p:cNvPr id="477" name="Google Shape;477;g28d9b21a9f9_1_159"/>
            <p:cNvSpPr/>
            <p:nvPr/>
          </p:nvSpPr>
          <p:spPr>
            <a:xfrm>
              <a:off x="4999687" y="3143251"/>
              <a:ext cx="2867100" cy="675300"/>
            </a:xfrm>
            <a:prstGeom prst="roundRect">
              <a:avLst>
                <a:gd name="adj" fmla="val 16667"/>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GPSonBM WebMap</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7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9"/>
          <p:cNvSpPr txBox="1">
            <a:spLocks noGrp="1"/>
          </p:cNvSpPr>
          <p:nvPr>
            <p:ph type="title"/>
          </p:nvPr>
        </p:nvSpPr>
        <p:spPr>
          <a:xfrm>
            <a:off x="107575" y="516190"/>
            <a:ext cx="11865685" cy="75842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000000"/>
                </a:solidFill>
                <a:latin typeface="Calibri"/>
                <a:ea typeface="Calibri"/>
                <a:cs typeface="Calibri"/>
                <a:sym typeface="Calibri"/>
              </a:rPr>
              <a:t>GPSonBM Measurements Connect </a:t>
            </a:r>
            <a:br>
              <a:rPr lang="en-US" sz="4000">
                <a:solidFill>
                  <a:srgbClr val="000000"/>
                </a:solidFill>
                <a:latin typeface="Calibri"/>
                <a:ea typeface="Calibri"/>
                <a:cs typeface="Calibri"/>
                <a:sym typeface="Calibri"/>
              </a:rPr>
            </a:br>
            <a:r>
              <a:rPr lang="en-US" sz="4000">
                <a:solidFill>
                  <a:srgbClr val="000000"/>
                </a:solidFill>
                <a:latin typeface="Calibri"/>
                <a:ea typeface="Calibri"/>
                <a:cs typeface="Calibri"/>
                <a:sym typeface="Calibri"/>
              </a:rPr>
              <a:t>Current and Future Datums</a:t>
            </a:r>
            <a:endParaRPr/>
          </a:p>
        </p:txBody>
      </p:sp>
      <p:sp>
        <p:nvSpPr>
          <p:cNvPr id="483" name="Google Shape;483;p19"/>
          <p:cNvSpPr txBox="1">
            <a:spLocks noGrp="1"/>
          </p:cNvSpPr>
          <p:nvPr>
            <p:ph type="body" idx="1"/>
          </p:nvPr>
        </p:nvSpPr>
        <p:spPr>
          <a:xfrm>
            <a:off x="217686" y="1482237"/>
            <a:ext cx="11645462" cy="11416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None/>
            </a:pPr>
            <a:r>
              <a:rPr lang="en-US" sz="2400">
                <a:solidFill>
                  <a:srgbClr val="000000"/>
                </a:solidFill>
              </a:rPr>
              <a:t>The relationship between the old and new datums vary by location. GPSonBM data is used to measure that relationship. The accuracy of the transformations in any particular place will be directly related to the density of GPSonBM data available in that area.</a:t>
            </a:r>
            <a:endParaRPr sz="2400">
              <a:solidFill>
                <a:srgbClr val="000000"/>
              </a:solidFill>
              <a:latin typeface="Helvetica Neue"/>
              <a:ea typeface="Helvetica Neue"/>
              <a:cs typeface="Helvetica Neue"/>
              <a:sym typeface="Helvetica Neue"/>
            </a:endParaRPr>
          </a:p>
        </p:txBody>
      </p:sp>
      <p:sp>
        <p:nvSpPr>
          <p:cNvPr id="484" name="Google Shape;484;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Times New Roman"/>
              <a:buNone/>
            </a:pPr>
            <a:fld id="{00000000-1234-1234-1234-123412341234}" type="slidenum">
              <a:rPr lang="en-US" sz="1200" b="0" i="0" u="none" strike="noStrike" cap="none">
                <a:solidFill>
                  <a:srgbClr val="888888"/>
                </a:solidFill>
                <a:latin typeface="Times New Roman"/>
                <a:ea typeface="Times New Roman"/>
                <a:cs typeface="Times New Roman"/>
                <a:sym typeface="Times New Roman"/>
              </a:rPr>
              <a:t>25</a:t>
            </a:fld>
            <a:endParaRPr sz="1200" b="0" i="0" u="none" strike="noStrike" cap="none">
              <a:solidFill>
                <a:srgbClr val="888888"/>
              </a:solidFill>
              <a:latin typeface="Times New Roman"/>
              <a:ea typeface="Times New Roman"/>
              <a:cs typeface="Times New Roman"/>
              <a:sym typeface="Times New Roman"/>
            </a:endParaRPr>
          </a:p>
        </p:txBody>
      </p:sp>
      <p:sp>
        <p:nvSpPr>
          <p:cNvPr id="485" name="Google Shape;485;p19"/>
          <p:cNvSpPr txBox="1"/>
          <p:nvPr/>
        </p:nvSpPr>
        <p:spPr>
          <a:xfrm>
            <a:off x="8893915" y="4368062"/>
            <a:ext cx="14221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Times New Roman"/>
              <a:buNone/>
            </a:pPr>
            <a:r>
              <a:rPr lang="en-US" sz="1800" b="0" i="0" u="none" strike="noStrike" cap="none">
                <a:solidFill>
                  <a:srgbClr val="FFFFFF"/>
                </a:solidFill>
                <a:latin typeface="Times New Roman"/>
                <a:ea typeface="Times New Roman"/>
                <a:cs typeface="Times New Roman"/>
                <a:sym typeface="Times New Roman"/>
              </a:rPr>
              <a:t>PID: EZ0840</a:t>
            </a:r>
            <a:endParaRPr/>
          </a:p>
        </p:txBody>
      </p:sp>
      <p:sp>
        <p:nvSpPr>
          <p:cNvPr id="486" name="Google Shape;486;p19"/>
          <p:cNvSpPr/>
          <p:nvPr/>
        </p:nvSpPr>
        <p:spPr>
          <a:xfrm>
            <a:off x="473452" y="2991659"/>
            <a:ext cx="5348513" cy="1323439"/>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000" b="1" i="0" u="none" strike="noStrike" cap="none">
                <a:solidFill>
                  <a:srgbClr val="000000"/>
                </a:solidFill>
                <a:latin typeface="Calibri"/>
                <a:ea typeface="Calibri"/>
                <a:cs typeface="Calibri"/>
                <a:sym typeface="Calibri"/>
              </a:rPr>
              <a:t>In moving from NAVD 88 to NAPGD2022, there will be a Shift</a:t>
            </a:r>
            <a:r>
              <a:rPr lang="en-US" sz="2000" b="0" i="0" u="none" strike="noStrike" cap="none">
                <a:solidFill>
                  <a:srgbClr val="000000"/>
                </a:solidFill>
                <a:latin typeface="Calibri"/>
                <a:ea typeface="Calibri"/>
                <a:cs typeface="Calibri"/>
                <a:sym typeface="Calibri"/>
              </a:rPr>
              <a:t>: A one-time 0 to 2 meter jump in orthometric heights</a:t>
            </a:r>
            <a:endParaRPr/>
          </a:p>
          <a:p>
            <a:pPr marL="457200" marR="0" lvl="1"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t>
            </a:r>
            <a:r>
              <a:rPr lang="en-US" sz="1800" b="0" i="0" u="none" strike="noStrike" cap="none">
                <a:solidFill>
                  <a:srgbClr val="000000"/>
                </a:solidFill>
                <a:latin typeface="Calibri"/>
                <a:ea typeface="Calibri"/>
                <a:cs typeface="Calibri"/>
                <a:sym typeface="Calibri"/>
              </a:rPr>
              <a:t>From fixing biases and/or tilts in NAVD 88</a:t>
            </a:r>
            <a:endParaRPr/>
          </a:p>
        </p:txBody>
      </p:sp>
      <p:grpSp>
        <p:nvGrpSpPr>
          <p:cNvPr id="487" name="Google Shape;487;p19"/>
          <p:cNvGrpSpPr/>
          <p:nvPr/>
        </p:nvGrpSpPr>
        <p:grpSpPr>
          <a:xfrm>
            <a:off x="217686" y="2621656"/>
            <a:ext cx="11974313" cy="4327876"/>
            <a:chOff x="217686" y="2624631"/>
            <a:chExt cx="11974313" cy="4327876"/>
          </a:xfrm>
        </p:grpSpPr>
        <p:pic>
          <p:nvPicPr>
            <p:cNvPr id="488" name="Google Shape;488;p19"/>
            <p:cNvPicPr preferRelativeResize="0"/>
            <p:nvPr/>
          </p:nvPicPr>
          <p:blipFill rotWithShape="1">
            <a:blip r:embed="rId3">
              <a:alphaModFix/>
            </a:blip>
            <a:srcRect/>
            <a:stretch/>
          </p:blipFill>
          <p:spPr>
            <a:xfrm>
              <a:off x="5696124" y="2624631"/>
              <a:ext cx="6495875" cy="4327876"/>
            </a:xfrm>
            <a:prstGeom prst="rect">
              <a:avLst/>
            </a:prstGeom>
            <a:noFill/>
            <a:ln>
              <a:noFill/>
            </a:ln>
          </p:spPr>
        </p:pic>
        <p:pic>
          <p:nvPicPr>
            <p:cNvPr id="489" name="Google Shape;489;p19"/>
            <p:cNvPicPr preferRelativeResize="0"/>
            <p:nvPr/>
          </p:nvPicPr>
          <p:blipFill rotWithShape="1">
            <a:blip r:embed="rId4">
              <a:alphaModFix/>
            </a:blip>
            <a:srcRect/>
            <a:stretch/>
          </p:blipFill>
          <p:spPr>
            <a:xfrm>
              <a:off x="217686" y="4315445"/>
              <a:ext cx="3382764" cy="2545530"/>
            </a:xfrm>
            <a:prstGeom prst="rect">
              <a:avLst/>
            </a:prstGeom>
            <a:noFill/>
            <a:ln>
              <a:noFill/>
            </a:ln>
          </p:spPr>
        </p:pic>
        <p:sp>
          <p:nvSpPr>
            <p:cNvPr id="490" name="Google Shape;490;p19"/>
            <p:cNvSpPr/>
            <p:nvPr/>
          </p:nvSpPr>
          <p:spPr>
            <a:xfrm>
              <a:off x="4095450" y="5234838"/>
              <a:ext cx="3575995" cy="1307054"/>
            </a:xfrm>
            <a:prstGeom prst="rightArrowCallout">
              <a:avLst>
                <a:gd name="adj1" fmla="val 18660"/>
                <a:gd name="adj2" fmla="val 21002"/>
                <a:gd name="adj3" fmla="val 30693"/>
                <a:gd name="adj4" fmla="val 64977"/>
              </a:avLst>
            </a:prstGeom>
            <a:solidFill>
              <a:srgbClr val="C5D8F1"/>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GPSonBM data is used to measure  the Shift</a:t>
              </a:r>
              <a:endParaRPr/>
            </a:p>
          </p:txBody>
        </p:sp>
      </p:grpSp>
      <p:sp>
        <p:nvSpPr>
          <p:cNvPr id="491" name="Google Shape;491;p19"/>
          <p:cNvSpPr txBox="1"/>
          <p:nvPr/>
        </p:nvSpPr>
        <p:spPr>
          <a:xfrm>
            <a:off x="8438875" y="6983100"/>
            <a:ext cx="65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grpSp>
        <p:nvGrpSpPr>
          <p:cNvPr id="492" name="Google Shape;492;p19"/>
          <p:cNvGrpSpPr/>
          <p:nvPr/>
        </p:nvGrpSpPr>
        <p:grpSpPr>
          <a:xfrm>
            <a:off x="8237749" y="3070709"/>
            <a:ext cx="2844800" cy="3685750"/>
            <a:chOff x="8237750" y="3028675"/>
            <a:chExt cx="2844800" cy="3727875"/>
          </a:xfrm>
        </p:grpSpPr>
        <p:pic>
          <p:nvPicPr>
            <p:cNvPr id="493" name="Google Shape;493;p19"/>
            <p:cNvPicPr preferRelativeResize="0"/>
            <p:nvPr/>
          </p:nvPicPr>
          <p:blipFill>
            <a:blip r:embed="rId5">
              <a:alphaModFix/>
            </a:blip>
            <a:stretch>
              <a:fillRect/>
            </a:stretch>
          </p:blipFill>
          <p:spPr>
            <a:xfrm>
              <a:off x="8237750" y="3028675"/>
              <a:ext cx="2844800" cy="3616774"/>
            </a:xfrm>
            <a:prstGeom prst="rect">
              <a:avLst/>
            </a:prstGeom>
            <a:noFill/>
            <a:ln>
              <a:noFill/>
            </a:ln>
          </p:spPr>
        </p:pic>
        <p:sp>
          <p:nvSpPr>
            <p:cNvPr id="494" name="Google Shape;494;p19"/>
            <p:cNvSpPr txBox="1"/>
            <p:nvPr/>
          </p:nvSpPr>
          <p:spPr>
            <a:xfrm>
              <a:off x="8402450" y="6356350"/>
              <a:ext cx="2405100" cy="4002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alibri"/>
                  <a:ea typeface="Calibri"/>
                  <a:cs typeface="Calibri"/>
                  <a:sym typeface="Calibri"/>
                </a:rPr>
                <a:t>Inland Waterways system</a:t>
              </a:r>
              <a:endParaRPr sz="1600" b="1">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2"/>
          <p:cNvPicPr preferRelativeResize="0"/>
          <p:nvPr/>
        </p:nvPicPr>
        <p:blipFill>
          <a:blip r:embed="rId3">
            <a:alphaModFix/>
          </a:blip>
          <a:stretch>
            <a:fillRect/>
          </a:stretch>
        </p:blipFill>
        <p:spPr>
          <a:xfrm>
            <a:off x="369614" y="537825"/>
            <a:ext cx="11452762" cy="5529324"/>
          </a:xfrm>
          <a:prstGeom prst="rect">
            <a:avLst/>
          </a:prstGeom>
          <a:noFill/>
          <a:ln>
            <a:noFill/>
          </a:ln>
        </p:spPr>
      </p:pic>
      <p:sp>
        <p:nvSpPr>
          <p:cNvPr id="500" name="Google Shape;500;p22"/>
          <p:cNvSpPr/>
          <p:nvPr/>
        </p:nvSpPr>
        <p:spPr>
          <a:xfrm>
            <a:off x="444650" y="5934606"/>
            <a:ext cx="4572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rgbClr val="000000"/>
                </a:solidFill>
                <a:latin typeface="Times New Roman"/>
                <a:ea typeface="Times New Roman"/>
                <a:cs typeface="Times New Roman"/>
                <a:sym typeface="Times New Roman"/>
              </a:rPr>
              <a:t>Contact the GPSonBM team:</a:t>
            </a:r>
            <a:endParaRPr/>
          </a:p>
          <a:p>
            <a:pPr marL="0" marR="0" lvl="0" indent="0" algn="ctr" rtl="0">
              <a:spcBef>
                <a:spcPts val="0"/>
              </a:spcBef>
              <a:spcAft>
                <a:spcPts val="0"/>
              </a:spcAft>
              <a:buNone/>
            </a:pPr>
            <a:r>
              <a:rPr lang="en-US" sz="2700">
                <a:solidFill>
                  <a:srgbClr val="000000"/>
                </a:solidFill>
                <a:latin typeface="Times New Roman"/>
                <a:ea typeface="Times New Roman"/>
                <a:cs typeface="Times New Roman"/>
                <a:sym typeface="Times New Roman"/>
              </a:rPr>
              <a:t>ngs.gpsonbm@noaa.gov</a:t>
            </a:r>
            <a:endParaRPr sz="3600">
              <a:solidFill>
                <a:srgbClr val="000000"/>
              </a:solidFill>
              <a:latin typeface="Times New Roman"/>
              <a:ea typeface="Times New Roman"/>
              <a:cs typeface="Times New Roman"/>
              <a:sym typeface="Times New Roman"/>
            </a:endParaRPr>
          </a:p>
        </p:txBody>
      </p:sp>
      <p:sp>
        <p:nvSpPr>
          <p:cNvPr id="501" name="Google Shape;501;p22"/>
          <p:cNvSpPr/>
          <p:nvPr/>
        </p:nvSpPr>
        <p:spPr>
          <a:xfrm>
            <a:off x="7619995" y="5934606"/>
            <a:ext cx="45720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rgbClr val="000000"/>
                </a:solidFill>
                <a:latin typeface="Times New Roman"/>
                <a:ea typeface="Times New Roman"/>
                <a:cs typeface="Times New Roman"/>
                <a:sym typeface="Times New Roman"/>
              </a:rPr>
              <a:t>Provide Feedback:</a:t>
            </a:r>
            <a:endParaRPr/>
          </a:p>
          <a:p>
            <a:pPr marL="0" marR="0" lvl="0" indent="0" algn="ctr" rtl="0">
              <a:spcBef>
                <a:spcPts val="0"/>
              </a:spcBef>
              <a:spcAft>
                <a:spcPts val="0"/>
              </a:spcAft>
              <a:buNone/>
            </a:pPr>
            <a:r>
              <a:rPr lang="en-US" sz="2700">
                <a:solidFill>
                  <a:srgbClr val="000000"/>
                </a:solidFill>
                <a:latin typeface="Times New Roman"/>
                <a:ea typeface="Times New Roman"/>
                <a:cs typeface="Times New Roman"/>
                <a:sym typeface="Times New Roman"/>
              </a:rPr>
              <a:t>ngs.feedback@noaa.gov</a:t>
            </a:r>
            <a:endParaRPr sz="3600">
              <a:solidFill>
                <a:srgbClr val="000000"/>
              </a:solidFill>
              <a:latin typeface="Times New Roman"/>
              <a:ea typeface="Times New Roman"/>
              <a:cs typeface="Times New Roman"/>
              <a:sym typeface="Times New Roman"/>
            </a:endParaRPr>
          </a:p>
        </p:txBody>
      </p:sp>
      <p:sp>
        <p:nvSpPr>
          <p:cNvPr id="502" name="Google Shape;502;p22"/>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pic>
        <p:nvPicPr>
          <p:cNvPr id="503" name="Google Shape;503;p22"/>
          <p:cNvPicPr preferRelativeResize="0"/>
          <p:nvPr/>
        </p:nvPicPr>
        <p:blipFill>
          <a:blip r:embed="rId4">
            <a:alphaModFix/>
          </a:blip>
          <a:stretch>
            <a:fillRect/>
          </a:stretch>
        </p:blipFill>
        <p:spPr>
          <a:xfrm>
            <a:off x="369625" y="537813"/>
            <a:ext cx="11583602" cy="552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7ab38a30df_1_193"/>
          <p:cNvSpPr txBox="1"/>
          <p:nvPr/>
        </p:nvSpPr>
        <p:spPr>
          <a:xfrm>
            <a:off x="2610431" y="647661"/>
            <a:ext cx="6995481" cy="995400"/>
          </a:xfrm>
          <a:prstGeom prst="rect">
            <a:avLst/>
          </a:prstGeom>
          <a:noFill/>
          <a:ln>
            <a:noFill/>
          </a:ln>
        </p:spPr>
        <p:txBody>
          <a:bodyPr spcFirstLastPara="1" wrap="square" lIns="60950" tIns="45700" rIns="60950" bIns="45700" anchor="ctr" anchorCtr="0">
            <a:spAutoFit/>
          </a:bodyPr>
          <a:lstStyle/>
          <a:p>
            <a:pPr marL="0" marR="0" lvl="0" indent="0" algn="l" rtl="0">
              <a:spcBef>
                <a:spcPts val="0"/>
              </a:spcBef>
              <a:spcAft>
                <a:spcPts val="0"/>
              </a:spcAft>
              <a:buNone/>
            </a:pPr>
            <a:r>
              <a:rPr lang="en-US" sz="5867" dirty="0">
                <a:solidFill>
                  <a:srgbClr val="17375E"/>
                </a:solidFill>
                <a:latin typeface="Times New Roman"/>
                <a:ea typeface="Times New Roman"/>
                <a:cs typeface="Times New Roman"/>
                <a:sym typeface="Times New Roman"/>
              </a:rPr>
              <a:t>How Can You Prepare</a:t>
            </a:r>
            <a:endParaRPr dirty="0"/>
          </a:p>
        </p:txBody>
      </p:sp>
      <p:sp>
        <p:nvSpPr>
          <p:cNvPr id="509" name="Google Shape;509;g27ab38a30df_1_193"/>
          <p:cNvSpPr txBox="1"/>
          <p:nvPr/>
        </p:nvSpPr>
        <p:spPr>
          <a:xfrm>
            <a:off x="890249" y="1642870"/>
            <a:ext cx="10595400" cy="4833300"/>
          </a:xfrm>
          <a:prstGeom prst="rect">
            <a:avLst/>
          </a:prstGeom>
          <a:noFill/>
          <a:ln>
            <a:noFill/>
          </a:ln>
        </p:spPr>
        <p:txBody>
          <a:bodyPr spcFirstLastPara="1" wrap="square" lIns="60950" tIns="45700" rIns="60950" bIns="45700" anchor="t" anchorCtr="0">
            <a:spAutoFit/>
          </a:bodyPr>
          <a:lstStyle/>
          <a:p>
            <a:pPr marL="0" marR="0" lvl="0" indent="0" algn="l" rtl="0">
              <a:spcBef>
                <a:spcPts val="0"/>
              </a:spcBef>
              <a:spcAft>
                <a:spcPts val="0"/>
              </a:spcAft>
              <a:buNone/>
            </a:pPr>
            <a:r>
              <a:rPr lang="en-US" sz="2800">
                <a:solidFill>
                  <a:srgbClr val="17375E"/>
                </a:solidFill>
                <a:latin typeface="Times New Roman"/>
                <a:ea typeface="Times New Roman"/>
                <a:cs typeface="Times New Roman"/>
                <a:sym typeface="Times New Roman"/>
              </a:rPr>
              <a:t>Stay up to date and check available resources</a:t>
            </a:r>
            <a:endParaRPr/>
          </a:p>
          <a:p>
            <a:pPr marL="1028700" marR="0" lvl="1" indent="-571500" algn="l" rtl="0">
              <a:spcBef>
                <a:spcPts val="0"/>
              </a:spcBef>
              <a:spcAft>
                <a:spcPts val="0"/>
              </a:spcAft>
              <a:buClr>
                <a:srgbClr val="17375E"/>
              </a:buClr>
              <a:buSzPts val="2800"/>
              <a:buFont typeface="Arial"/>
              <a:buChar char="•"/>
            </a:pPr>
            <a:r>
              <a:rPr lang="en-US" sz="2800" b="0" i="0" u="none" strike="noStrike" cap="none">
                <a:solidFill>
                  <a:srgbClr val="17375E"/>
                </a:solidFill>
                <a:latin typeface="Times New Roman"/>
                <a:ea typeface="Times New Roman"/>
                <a:cs typeface="Times New Roman"/>
                <a:sym typeface="Times New Roman"/>
              </a:rPr>
              <a:t>Participate in NGS webinars, Geospatial summits, and online training </a:t>
            </a:r>
            <a:endParaRPr/>
          </a:p>
          <a:p>
            <a:pPr marL="1028700" marR="0" lvl="1" indent="-571500" algn="l" rtl="0">
              <a:spcBef>
                <a:spcPts val="0"/>
              </a:spcBef>
              <a:spcAft>
                <a:spcPts val="0"/>
              </a:spcAft>
              <a:buClr>
                <a:srgbClr val="17375E"/>
              </a:buClr>
              <a:buSzPts val="2800"/>
              <a:buFont typeface="Arial"/>
              <a:buChar char="•"/>
            </a:pPr>
            <a:r>
              <a:rPr lang="en-US" sz="2800" b="0" i="0" u="none" strike="noStrike" cap="none">
                <a:solidFill>
                  <a:srgbClr val="17375E"/>
                </a:solidFill>
                <a:latin typeface="Times New Roman"/>
                <a:ea typeface="Times New Roman"/>
                <a:cs typeface="Times New Roman"/>
                <a:sym typeface="Times New Roman"/>
              </a:rPr>
              <a:t>Contact NGS Regional Advisor</a:t>
            </a:r>
            <a:endParaRPr/>
          </a:p>
          <a:p>
            <a:pPr marL="1028700" marR="0" lvl="1" indent="-393700" algn="l" rtl="0">
              <a:spcBef>
                <a:spcPts val="0"/>
              </a:spcBef>
              <a:spcAft>
                <a:spcPts val="0"/>
              </a:spcAft>
              <a:buClr>
                <a:srgbClr val="17375E"/>
              </a:buClr>
              <a:buSzPts val="2800"/>
              <a:buFont typeface="Arial"/>
              <a:buNone/>
            </a:pPr>
            <a:endParaRPr sz="28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rgbClr val="17375E"/>
                </a:solidFill>
                <a:latin typeface="Times New Roman"/>
                <a:ea typeface="Times New Roman"/>
                <a:cs typeface="Times New Roman"/>
                <a:sym typeface="Times New Roman"/>
              </a:rPr>
              <a:t>Metadata is </a:t>
            </a:r>
            <a:r>
              <a:rPr lang="en-US" sz="2800" b="1" u="sng">
                <a:solidFill>
                  <a:srgbClr val="17375E"/>
                </a:solidFill>
                <a:latin typeface="Times New Roman"/>
                <a:ea typeface="Times New Roman"/>
                <a:cs typeface="Times New Roman"/>
                <a:sym typeface="Times New Roman"/>
              </a:rPr>
              <a:t>essential</a:t>
            </a:r>
            <a:endParaRPr/>
          </a:p>
          <a:p>
            <a:pPr marL="1028700" marR="0" lvl="1" indent="-571500" algn="l" rtl="0">
              <a:spcBef>
                <a:spcPts val="0"/>
              </a:spcBef>
              <a:spcAft>
                <a:spcPts val="0"/>
              </a:spcAft>
              <a:buClr>
                <a:srgbClr val="17375E"/>
              </a:buClr>
              <a:buSzPts val="2800"/>
              <a:buFont typeface="Arial"/>
              <a:buChar char="•"/>
            </a:pPr>
            <a:r>
              <a:rPr lang="en-US" sz="2800" b="0" i="0" u="none" strike="noStrike" cap="none">
                <a:solidFill>
                  <a:srgbClr val="17375E"/>
                </a:solidFill>
                <a:latin typeface="Times New Roman"/>
                <a:ea typeface="Times New Roman"/>
                <a:cs typeface="Times New Roman"/>
                <a:sym typeface="Times New Roman"/>
              </a:rPr>
              <a:t>Improves reliability and accuracy of data</a:t>
            </a:r>
            <a:endParaRPr/>
          </a:p>
          <a:p>
            <a:pPr marL="1028700" marR="0" lvl="1" indent="-571500" algn="l" rtl="0">
              <a:spcBef>
                <a:spcPts val="0"/>
              </a:spcBef>
              <a:spcAft>
                <a:spcPts val="0"/>
              </a:spcAft>
              <a:buClr>
                <a:srgbClr val="17375E"/>
              </a:buClr>
              <a:buSzPts val="2800"/>
              <a:buFont typeface="Arial"/>
              <a:buChar char="•"/>
            </a:pPr>
            <a:r>
              <a:rPr lang="en-US" sz="2800" b="0" i="0" u="none" strike="noStrike" cap="none">
                <a:solidFill>
                  <a:srgbClr val="17375E"/>
                </a:solidFill>
                <a:latin typeface="Times New Roman"/>
                <a:ea typeface="Times New Roman"/>
                <a:cs typeface="Times New Roman"/>
                <a:sym typeface="Times New Roman"/>
              </a:rPr>
              <a:t>Increases value and usefulness</a:t>
            </a:r>
            <a:endParaRPr/>
          </a:p>
          <a:p>
            <a:pPr marL="0" marR="0" lvl="0" indent="0" algn="l" rtl="0">
              <a:spcBef>
                <a:spcPts val="0"/>
              </a:spcBef>
              <a:spcAft>
                <a:spcPts val="0"/>
              </a:spcAft>
              <a:buNone/>
            </a:pP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rgbClr val="17375E"/>
                </a:solidFill>
                <a:latin typeface="Times New Roman"/>
                <a:ea typeface="Times New Roman"/>
                <a:cs typeface="Times New Roman"/>
                <a:sym typeface="Times New Roman"/>
              </a:rPr>
              <a:t>Consider whether to transform old data and/or collect new data </a:t>
            </a:r>
            <a:endParaRPr sz="2800">
              <a:solidFill>
                <a:schemeClr val="dk1"/>
              </a:solidFill>
              <a:latin typeface="Times New Roman"/>
              <a:ea typeface="Times New Roman"/>
              <a:cs typeface="Times New Roman"/>
              <a:sym typeface="Times New Roman"/>
            </a:endParaRPr>
          </a:p>
          <a:p>
            <a:pPr marL="914400" marR="0" lvl="1" indent="-457200" algn="l" rtl="0">
              <a:spcBef>
                <a:spcPts val="0"/>
              </a:spcBef>
              <a:spcAft>
                <a:spcPts val="0"/>
              </a:spcAft>
              <a:buClr>
                <a:srgbClr val="17375E"/>
              </a:buClr>
              <a:buSzPts val="2800"/>
              <a:buFont typeface="Arial"/>
              <a:buChar char="•"/>
            </a:pPr>
            <a:r>
              <a:rPr lang="en-US" sz="2800" b="0" i="0" u="none" strike="noStrike" cap="none">
                <a:solidFill>
                  <a:srgbClr val="17375E"/>
                </a:solidFill>
                <a:latin typeface="Times New Roman"/>
                <a:ea typeface="Times New Roman"/>
                <a:cs typeface="Times New Roman"/>
                <a:sym typeface="Times New Roman"/>
              </a:rPr>
              <a:t>Know your accuracy requirements</a:t>
            </a:r>
            <a:endParaRPr sz="2800" b="0" i="0" u="none" strike="noStrike" cap="none">
              <a:solidFill>
                <a:schemeClr val="dk1"/>
              </a:solidFill>
              <a:latin typeface="Times New Roman"/>
              <a:ea typeface="Times New Roman"/>
              <a:cs typeface="Times New Roman"/>
              <a:sym typeface="Times New Roman"/>
            </a:endParaRPr>
          </a:p>
        </p:txBody>
      </p:sp>
      <p:sp>
        <p:nvSpPr>
          <p:cNvPr id="510" name="Google Shape;510;g27ab38a30df_1_193"/>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
        <p:nvSpPr>
          <p:cNvPr id="511" name="Google Shape;511;g27ab38a30df_1_193"/>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512" name="Google Shape;512;g27ab38a30df_1_193"/>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27ab38a30df_1_198"/>
          <p:cNvSpPr txBox="1"/>
          <p:nvPr/>
        </p:nvSpPr>
        <p:spPr>
          <a:xfrm>
            <a:off x="2610431" y="647661"/>
            <a:ext cx="7108603" cy="995400"/>
          </a:xfrm>
          <a:prstGeom prst="rect">
            <a:avLst/>
          </a:prstGeom>
          <a:noFill/>
          <a:ln>
            <a:noFill/>
          </a:ln>
        </p:spPr>
        <p:txBody>
          <a:bodyPr spcFirstLastPara="1" wrap="square" lIns="60950" tIns="45700" rIns="60950" bIns="45700" anchor="ctr" anchorCtr="0">
            <a:spAutoFit/>
          </a:bodyPr>
          <a:lstStyle/>
          <a:p>
            <a:pPr marL="0" marR="0" lvl="0" indent="0" algn="l" rtl="0">
              <a:spcBef>
                <a:spcPts val="0"/>
              </a:spcBef>
              <a:spcAft>
                <a:spcPts val="0"/>
              </a:spcAft>
              <a:buNone/>
            </a:pPr>
            <a:r>
              <a:rPr lang="en-US" sz="5867" dirty="0">
                <a:solidFill>
                  <a:srgbClr val="17375E"/>
                </a:solidFill>
                <a:latin typeface="Times New Roman"/>
                <a:ea typeface="Times New Roman"/>
                <a:cs typeface="Times New Roman"/>
                <a:sym typeface="Times New Roman"/>
              </a:rPr>
              <a:t>How Can You Prepare</a:t>
            </a:r>
            <a:endParaRPr dirty="0"/>
          </a:p>
        </p:txBody>
      </p:sp>
      <p:sp>
        <p:nvSpPr>
          <p:cNvPr id="518" name="Google Shape;518;g27ab38a30df_1_198"/>
          <p:cNvSpPr txBox="1"/>
          <p:nvPr/>
        </p:nvSpPr>
        <p:spPr>
          <a:xfrm>
            <a:off x="448235" y="2133188"/>
            <a:ext cx="11519700" cy="3047700"/>
          </a:xfrm>
          <a:prstGeom prst="rect">
            <a:avLst/>
          </a:prstGeom>
          <a:noFill/>
          <a:ln>
            <a:noFill/>
          </a:ln>
        </p:spPr>
        <p:txBody>
          <a:bodyPr spcFirstLastPara="1" wrap="square" lIns="60950" tIns="45700" rIns="60950" bIns="45700" anchor="t" anchorCtr="0">
            <a:spAutoFit/>
          </a:bodyPr>
          <a:lstStyle/>
          <a:p>
            <a:pPr marL="0" marR="0" lvl="0" indent="0" algn="l" rtl="0">
              <a:spcBef>
                <a:spcPts val="0"/>
              </a:spcBef>
              <a:spcAft>
                <a:spcPts val="0"/>
              </a:spcAft>
              <a:buNone/>
            </a:pPr>
            <a:r>
              <a:rPr lang="en-US" sz="3200">
                <a:solidFill>
                  <a:srgbClr val="17375E"/>
                </a:solidFill>
                <a:latin typeface="Times New Roman"/>
                <a:ea typeface="Times New Roman"/>
                <a:cs typeface="Times New Roman"/>
                <a:sym typeface="Times New Roman"/>
              </a:rPr>
              <a:t>Require/provide complete metadata for all mapping contracts</a:t>
            </a:r>
            <a:endParaRPr/>
          </a:p>
          <a:p>
            <a:pPr marL="1485900" marR="0" lvl="2" indent="-571500" algn="l" rtl="0">
              <a:spcBef>
                <a:spcPts val="0"/>
              </a:spcBef>
              <a:spcAft>
                <a:spcPts val="0"/>
              </a:spcAft>
              <a:buClr>
                <a:srgbClr val="17375E"/>
              </a:buClr>
              <a:buSzPts val="3200"/>
              <a:buFont typeface="Arial"/>
              <a:buChar char="•"/>
            </a:pPr>
            <a:r>
              <a:rPr lang="en-US" sz="3200" b="0" i="0" u="none" strike="noStrike" cap="none">
                <a:solidFill>
                  <a:srgbClr val="17375E"/>
                </a:solidFill>
                <a:latin typeface="Times New Roman"/>
                <a:ea typeface="Times New Roman"/>
                <a:cs typeface="Times New Roman"/>
                <a:sym typeface="Times New Roman"/>
              </a:rPr>
              <a:t>What datum(s)</a:t>
            </a:r>
            <a:endParaRPr/>
          </a:p>
          <a:p>
            <a:pPr marL="1485900" marR="0" lvl="2" indent="-571500" algn="l" rtl="0">
              <a:spcBef>
                <a:spcPts val="0"/>
              </a:spcBef>
              <a:spcAft>
                <a:spcPts val="0"/>
              </a:spcAft>
              <a:buClr>
                <a:srgbClr val="17375E"/>
              </a:buClr>
              <a:buSzPts val="3200"/>
              <a:buFont typeface="Arial"/>
              <a:buChar char="•"/>
            </a:pPr>
            <a:r>
              <a:rPr lang="en-US" sz="3200" b="0" i="0" u="none" strike="noStrike" cap="none">
                <a:solidFill>
                  <a:srgbClr val="17375E"/>
                </a:solidFill>
                <a:latin typeface="Times New Roman"/>
                <a:ea typeface="Times New Roman"/>
                <a:cs typeface="Times New Roman"/>
                <a:sym typeface="Times New Roman"/>
              </a:rPr>
              <a:t>How data was collected and processed</a:t>
            </a:r>
            <a:endParaRPr/>
          </a:p>
          <a:p>
            <a:pPr marL="0" marR="0" lvl="0" indent="0" algn="l" rtl="0">
              <a:spcBef>
                <a:spcPts val="0"/>
              </a:spcBef>
              <a:spcAft>
                <a:spcPts val="0"/>
              </a:spcAft>
              <a:buNone/>
            </a:pPr>
            <a:endParaRPr sz="3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3200">
                <a:solidFill>
                  <a:srgbClr val="17375E"/>
                </a:solidFill>
                <a:latin typeface="Times New Roman"/>
                <a:ea typeface="Times New Roman"/>
                <a:cs typeface="Times New Roman"/>
                <a:sym typeface="Times New Roman"/>
              </a:rPr>
              <a:t>Preserve all original observations</a:t>
            </a:r>
            <a:endParaRPr/>
          </a:p>
          <a:p>
            <a:pPr marL="1485900" marR="0" lvl="2" indent="-571500" algn="l" rtl="0">
              <a:spcBef>
                <a:spcPts val="0"/>
              </a:spcBef>
              <a:spcAft>
                <a:spcPts val="0"/>
              </a:spcAft>
              <a:buClr>
                <a:srgbClr val="17375E"/>
              </a:buClr>
              <a:buSzPts val="3200"/>
              <a:buFont typeface="Arial"/>
              <a:buChar char="•"/>
            </a:pPr>
            <a:r>
              <a:rPr lang="en-US" sz="3200" b="0" i="0" u="none" strike="noStrike" cap="none">
                <a:solidFill>
                  <a:srgbClr val="17375E"/>
                </a:solidFill>
                <a:latin typeface="Times New Roman"/>
                <a:ea typeface="Times New Roman"/>
                <a:cs typeface="Times New Roman"/>
                <a:sym typeface="Times New Roman"/>
              </a:rPr>
              <a:t>particularly when referenced to ellipsoid (GNSS)</a:t>
            </a:r>
            <a:endParaRPr/>
          </a:p>
        </p:txBody>
      </p:sp>
      <p:sp>
        <p:nvSpPr>
          <p:cNvPr id="519" name="Google Shape;519;g27ab38a30df_1_198"/>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520" name="Google Shape;520;g27ab38a30df_1_198"/>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521" name="Google Shape;521;g27ab38a30df_1_198"/>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7ab38a30df_1_20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US"/>
              <a:t>Use </a:t>
            </a:r>
            <a:r>
              <a:rPr lang="en-US" u="sng"/>
              <a:t>Complete</a:t>
            </a:r>
            <a:r>
              <a:rPr lang="en-US"/>
              <a:t> Nomenclature</a:t>
            </a:r>
            <a:endParaRPr/>
          </a:p>
        </p:txBody>
      </p:sp>
      <p:sp>
        <p:nvSpPr>
          <p:cNvPr id="528" name="Google Shape;528;g27ab38a30df_1_203"/>
          <p:cNvSpPr txBox="1"/>
          <p:nvPr/>
        </p:nvSpPr>
        <p:spPr>
          <a:xfrm>
            <a:off x="1524001" y="1240093"/>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NAD83</a:t>
            </a:r>
            <a:endParaRPr/>
          </a:p>
        </p:txBody>
      </p:sp>
      <p:sp>
        <p:nvSpPr>
          <p:cNvPr id="529" name="Google Shape;529;g27ab38a30df_1_203"/>
          <p:cNvSpPr txBox="1"/>
          <p:nvPr/>
        </p:nvSpPr>
        <p:spPr>
          <a:xfrm>
            <a:off x="1531785" y="4866976"/>
            <a:ext cx="9144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MLLW </a:t>
            </a:r>
            <a:endParaRPr/>
          </a:p>
        </p:txBody>
      </p:sp>
      <p:sp>
        <p:nvSpPr>
          <p:cNvPr id="530" name="Google Shape;530;g27ab38a30df_1_203"/>
          <p:cNvSpPr txBox="1"/>
          <p:nvPr/>
        </p:nvSpPr>
        <p:spPr>
          <a:xfrm>
            <a:off x="1540797" y="3075260"/>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NAVD88</a:t>
            </a:r>
            <a:endParaRPr sz="5400" i="1">
              <a:solidFill>
                <a:schemeClr val="dk1"/>
              </a:solidFill>
              <a:latin typeface="Calibri"/>
              <a:ea typeface="Calibri"/>
              <a:cs typeface="Calibri"/>
              <a:sym typeface="Calibri"/>
            </a:endParaRPr>
          </a:p>
        </p:txBody>
      </p:sp>
      <p:sp>
        <p:nvSpPr>
          <p:cNvPr id="531" name="Google Shape;531;g27ab38a30df_1_203"/>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532" name="Google Shape;532;g27ab38a30df_1_203"/>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533" name="Google Shape;533;g27ab38a30df_1_203"/>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27b135ec9ff_0_20"/>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The National Geodetic Survey</a:t>
            </a:r>
            <a:endParaRPr/>
          </a:p>
        </p:txBody>
      </p:sp>
      <p:sp>
        <p:nvSpPr>
          <p:cNvPr id="116" name="Google Shape;116;g27b135ec9ff_0_20"/>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pic>
        <p:nvPicPr>
          <p:cNvPr id="117" name="Google Shape;117;g27b135ec9ff_0_20"/>
          <p:cNvPicPr preferRelativeResize="0"/>
          <p:nvPr/>
        </p:nvPicPr>
        <p:blipFill>
          <a:blip r:embed="rId3">
            <a:alphaModFix/>
          </a:blip>
          <a:stretch>
            <a:fillRect/>
          </a:stretch>
        </p:blipFill>
        <p:spPr>
          <a:xfrm>
            <a:off x="648772" y="1417655"/>
            <a:ext cx="10894466" cy="4465625"/>
          </a:xfrm>
          <a:prstGeom prst="rect">
            <a:avLst/>
          </a:prstGeom>
          <a:noFill/>
          <a:ln>
            <a:noFill/>
          </a:ln>
        </p:spPr>
      </p:pic>
      <p:sp>
        <p:nvSpPr>
          <p:cNvPr id="118" name="Google Shape;118;g27b135ec9ff_0_20"/>
          <p:cNvSpPr txBox="1"/>
          <p:nvPr/>
        </p:nvSpPr>
        <p:spPr>
          <a:xfrm>
            <a:off x="4284000" y="5605800"/>
            <a:ext cx="3624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latin typeface="Calibri"/>
                <a:ea typeface="Calibri"/>
                <a:cs typeface="Calibri"/>
                <a:sym typeface="Calibri"/>
              </a:rPr>
              <a:t>https://geodesy.noaa.gov/</a:t>
            </a:r>
            <a:endParaRPr sz="2200">
              <a:latin typeface="Calibri"/>
              <a:ea typeface="Calibri"/>
              <a:cs typeface="Calibri"/>
              <a:sym typeface="Calibri"/>
            </a:endParaRPr>
          </a:p>
        </p:txBody>
      </p:sp>
      <p:sp>
        <p:nvSpPr>
          <p:cNvPr id="119" name="Google Shape;119;g27b135ec9ff_0_20"/>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20" name="Google Shape;120;g27b135ec9ff_0_20"/>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27ab38a30df_1_2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800"/>
              <a:buFont typeface="Calibri"/>
              <a:buNone/>
            </a:pPr>
            <a:r>
              <a:rPr lang="en-US"/>
              <a:t>Use </a:t>
            </a:r>
            <a:r>
              <a:rPr lang="en-US" u="sng"/>
              <a:t>Complete</a:t>
            </a:r>
            <a:r>
              <a:rPr lang="en-US"/>
              <a:t> Nomenclature</a:t>
            </a:r>
            <a:endParaRPr/>
          </a:p>
        </p:txBody>
      </p:sp>
      <p:sp>
        <p:nvSpPr>
          <p:cNvPr id="540" name="Google Shape;540;g27ab38a30df_1_211"/>
          <p:cNvSpPr txBox="1"/>
          <p:nvPr/>
        </p:nvSpPr>
        <p:spPr>
          <a:xfrm>
            <a:off x="1524001" y="1240093"/>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NAD83(2011) epoch 2010.00</a:t>
            </a:r>
            <a:endParaRPr/>
          </a:p>
        </p:txBody>
      </p:sp>
      <p:sp>
        <p:nvSpPr>
          <p:cNvPr id="541" name="Google Shape;541;g27ab38a30df_1_211"/>
          <p:cNvSpPr/>
          <p:nvPr/>
        </p:nvSpPr>
        <p:spPr>
          <a:xfrm rot="5400000">
            <a:off x="2570450" y="1248862"/>
            <a:ext cx="370800" cy="20829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g27ab38a30df_1_211"/>
          <p:cNvSpPr/>
          <p:nvPr/>
        </p:nvSpPr>
        <p:spPr>
          <a:xfrm rot="5400000">
            <a:off x="4546950" y="1355361"/>
            <a:ext cx="380400" cy="18795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g27ab38a30df_1_211"/>
          <p:cNvSpPr/>
          <p:nvPr/>
        </p:nvSpPr>
        <p:spPr>
          <a:xfrm rot="5400000">
            <a:off x="8034551" y="-15963"/>
            <a:ext cx="390000" cy="45975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g27ab38a30df_1_211"/>
          <p:cNvSpPr txBox="1"/>
          <p:nvPr/>
        </p:nvSpPr>
        <p:spPr>
          <a:xfrm>
            <a:off x="1777999" y="2484930"/>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 Datum</a:t>
            </a:r>
            <a:endParaRPr/>
          </a:p>
        </p:txBody>
      </p:sp>
      <p:sp>
        <p:nvSpPr>
          <p:cNvPr id="545" name="Google Shape;545;g27ab38a30df_1_211"/>
          <p:cNvSpPr txBox="1"/>
          <p:nvPr/>
        </p:nvSpPr>
        <p:spPr>
          <a:xfrm>
            <a:off x="3369801" y="2488454"/>
            <a:ext cx="274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Realization/Adjustment</a:t>
            </a:r>
            <a:endParaRPr/>
          </a:p>
        </p:txBody>
      </p:sp>
      <p:sp>
        <p:nvSpPr>
          <p:cNvPr id="546" name="Google Shape;546;g27ab38a30df_1_211"/>
          <p:cNvSpPr txBox="1"/>
          <p:nvPr/>
        </p:nvSpPr>
        <p:spPr>
          <a:xfrm>
            <a:off x="7194549" y="2506912"/>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Reference Epoch</a:t>
            </a:r>
            <a:endParaRPr/>
          </a:p>
        </p:txBody>
      </p:sp>
      <p:sp>
        <p:nvSpPr>
          <p:cNvPr id="547" name="Google Shape;547;g27ab38a30df_1_211"/>
          <p:cNvSpPr txBox="1"/>
          <p:nvPr/>
        </p:nvSpPr>
        <p:spPr>
          <a:xfrm>
            <a:off x="1531785" y="4866976"/>
            <a:ext cx="9144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MLLW(9452210; 1960-78 #2128)  </a:t>
            </a:r>
            <a:endParaRPr/>
          </a:p>
        </p:txBody>
      </p:sp>
      <p:sp>
        <p:nvSpPr>
          <p:cNvPr id="548" name="Google Shape;548;g27ab38a30df_1_211"/>
          <p:cNvSpPr/>
          <p:nvPr/>
        </p:nvSpPr>
        <p:spPr>
          <a:xfrm rot="5400000">
            <a:off x="2311835" y="5112650"/>
            <a:ext cx="332100" cy="15114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g27ab38a30df_1_211"/>
          <p:cNvSpPr/>
          <p:nvPr/>
        </p:nvSpPr>
        <p:spPr>
          <a:xfrm rot="5400000">
            <a:off x="4601985" y="4724999"/>
            <a:ext cx="349200" cy="22353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g27ab38a30df_1_211"/>
          <p:cNvSpPr/>
          <p:nvPr/>
        </p:nvSpPr>
        <p:spPr>
          <a:xfrm rot="5400000">
            <a:off x="8208835" y="3821422"/>
            <a:ext cx="349200" cy="40767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g27ab38a30df_1_211"/>
          <p:cNvSpPr txBox="1"/>
          <p:nvPr/>
        </p:nvSpPr>
        <p:spPr>
          <a:xfrm>
            <a:off x="1442883" y="6192281"/>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Tidal Datum</a:t>
            </a:r>
            <a:endParaRPr/>
          </a:p>
        </p:txBody>
      </p:sp>
      <p:sp>
        <p:nvSpPr>
          <p:cNvPr id="552" name="Google Shape;552;g27ab38a30df_1_211"/>
          <p:cNvSpPr txBox="1"/>
          <p:nvPr/>
        </p:nvSpPr>
        <p:spPr>
          <a:xfrm>
            <a:off x="3824134" y="6170538"/>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NOAA Tide Station</a:t>
            </a:r>
            <a:endParaRPr/>
          </a:p>
        </p:txBody>
      </p:sp>
      <p:sp>
        <p:nvSpPr>
          <p:cNvPr id="553" name="Google Shape;553;g27ab38a30df_1_211"/>
          <p:cNvSpPr txBox="1"/>
          <p:nvPr/>
        </p:nvSpPr>
        <p:spPr>
          <a:xfrm>
            <a:off x="6512642" y="6139002"/>
            <a:ext cx="3741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National Tidal Datum Epoch &amp;  Published Sheet Number (if available)</a:t>
            </a:r>
            <a:endParaRPr/>
          </a:p>
        </p:txBody>
      </p:sp>
      <p:sp>
        <p:nvSpPr>
          <p:cNvPr id="554" name="Google Shape;554;g27ab38a30df_1_211"/>
          <p:cNvSpPr txBox="1"/>
          <p:nvPr/>
        </p:nvSpPr>
        <p:spPr>
          <a:xfrm>
            <a:off x="1540797" y="3075260"/>
            <a:ext cx="914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NAVD88 </a:t>
            </a:r>
            <a:r>
              <a:rPr lang="en-US" sz="5400" i="1">
                <a:solidFill>
                  <a:srgbClr val="A5A5A5"/>
                </a:solidFill>
                <a:latin typeface="Calibri"/>
                <a:ea typeface="Calibri"/>
                <a:cs typeface="Calibri"/>
                <a:sym typeface="Calibri"/>
              </a:rPr>
              <a:t>(GRS80, GEOID18)</a:t>
            </a:r>
            <a:endParaRPr sz="5400" i="1">
              <a:solidFill>
                <a:srgbClr val="A5A5A5"/>
              </a:solidFill>
              <a:latin typeface="Calibri"/>
              <a:ea typeface="Calibri"/>
              <a:cs typeface="Calibri"/>
              <a:sym typeface="Calibri"/>
            </a:endParaRPr>
          </a:p>
        </p:txBody>
      </p:sp>
      <p:sp>
        <p:nvSpPr>
          <p:cNvPr id="555" name="Google Shape;555;g27ab38a30df_1_211"/>
          <p:cNvSpPr/>
          <p:nvPr/>
        </p:nvSpPr>
        <p:spPr>
          <a:xfrm rot="5400000">
            <a:off x="2852207" y="2819280"/>
            <a:ext cx="235200" cy="24768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g27ab38a30df_1_211"/>
          <p:cNvSpPr/>
          <p:nvPr/>
        </p:nvSpPr>
        <p:spPr>
          <a:xfrm rot="5400000">
            <a:off x="5626694" y="2781686"/>
            <a:ext cx="214800" cy="26706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g27ab38a30df_1_211"/>
          <p:cNvSpPr/>
          <p:nvPr/>
        </p:nvSpPr>
        <p:spPr>
          <a:xfrm rot="5400000">
            <a:off x="8738651" y="2493874"/>
            <a:ext cx="360000" cy="3219300"/>
          </a:xfrm>
          <a:prstGeom prst="rightBrace">
            <a:avLst>
              <a:gd name="adj1" fmla="val 8333"/>
              <a:gd name="adj2" fmla="val 50000"/>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g27ab38a30df_1_211"/>
          <p:cNvSpPr txBox="1"/>
          <p:nvPr/>
        </p:nvSpPr>
        <p:spPr>
          <a:xfrm>
            <a:off x="1912783" y="4320097"/>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 Datum</a:t>
            </a:r>
            <a:endParaRPr/>
          </a:p>
        </p:txBody>
      </p:sp>
      <p:sp>
        <p:nvSpPr>
          <p:cNvPr id="559" name="Google Shape;559;g27ab38a30df_1_211"/>
          <p:cNvSpPr txBox="1"/>
          <p:nvPr/>
        </p:nvSpPr>
        <p:spPr>
          <a:xfrm>
            <a:off x="4477978" y="4323621"/>
            <a:ext cx="27495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Reference Ellipsoid</a:t>
            </a:r>
            <a:endParaRPr/>
          </a:p>
        </p:txBody>
      </p:sp>
      <p:sp>
        <p:nvSpPr>
          <p:cNvPr id="560" name="Google Shape;560;g27ab38a30df_1_211"/>
          <p:cNvSpPr txBox="1"/>
          <p:nvPr/>
        </p:nvSpPr>
        <p:spPr>
          <a:xfrm>
            <a:off x="7860278" y="4342079"/>
            <a:ext cx="2070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Geoid Model</a:t>
            </a:r>
            <a:endParaRPr/>
          </a:p>
        </p:txBody>
      </p:sp>
      <p:sp>
        <p:nvSpPr>
          <p:cNvPr id="561" name="Google Shape;561;g27ab38a30df_1_211"/>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3"/>
          <p:cNvSpPr txBox="1">
            <a:spLocks noGrp="1"/>
          </p:cNvSpPr>
          <p:nvPr>
            <p:ph type="title"/>
          </p:nvPr>
        </p:nvSpPr>
        <p:spPr>
          <a:xfrm>
            <a:off x="0" y="4648200"/>
            <a:ext cx="12192000" cy="1600200"/>
          </a:xfrm>
          <a:prstGeom prst="rect">
            <a:avLst/>
          </a:prstGeom>
          <a:solidFill>
            <a:srgbClr val="8CB3E3"/>
          </a:solidFill>
          <a:ln w="381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t>BT</a:t>
            </a:r>
            <a:endParaRPr/>
          </a:p>
        </p:txBody>
      </p:sp>
      <p:sp>
        <p:nvSpPr>
          <p:cNvPr id="567" name="Google Shape;567;p2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888888"/>
              </a:buClr>
              <a:buSzPts val="2000"/>
              <a:buNone/>
            </a:pPr>
            <a:endParaRPr/>
          </a:p>
        </p:txBody>
      </p:sp>
      <p:sp>
        <p:nvSpPr>
          <p:cNvPr id="568" name="Google Shape;568;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569" name="Google Shape;569;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570" name="Google Shape;570;p23">
            <a:hlinkClick r:id="rId3"/>
          </p:cNvPr>
          <p:cNvPicPr preferRelativeResize="0"/>
          <p:nvPr/>
        </p:nvPicPr>
        <p:blipFill rotWithShape="1">
          <a:blip r:embed="rId4">
            <a:alphaModFix/>
          </a:blip>
          <a:srcRect/>
          <a:stretch/>
        </p:blipFill>
        <p:spPr>
          <a:xfrm>
            <a:off x="1143000" y="490013"/>
            <a:ext cx="10058400" cy="4158187"/>
          </a:xfrm>
          <a:prstGeom prst="rect">
            <a:avLst/>
          </a:prstGeom>
          <a:noFill/>
          <a:ln>
            <a:noFill/>
          </a:ln>
        </p:spPr>
      </p:pic>
      <p:sp>
        <p:nvSpPr>
          <p:cNvPr id="571" name="Google Shape;571;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Agenda</a:t>
            </a:r>
            <a:endParaRPr/>
          </a:p>
        </p:txBody>
      </p:sp>
      <p:sp>
        <p:nvSpPr>
          <p:cNvPr id="578" name="Google Shape;578;p24"/>
          <p:cNvSpPr txBox="1">
            <a:spLocks noGrp="1"/>
          </p:cNvSpPr>
          <p:nvPr>
            <p:ph type="body" idx="1"/>
          </p:nvPr>
        </p:nvSpPr>
        <p:spPr>
          <a:xfrm>
            <a:off x="609600" y="1066800"/>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BFBFBF"/>
              </a:buClr>
              <a:buSzPts val="3200"/>
              <a:buChar char="•"/>
            </a:pPr>
            <a:r>
              <a:rPr lang="en-US">
                <a:solidFill>
                  <a:srgbClr val="BFBFBF"/>
                </a:solidFill>
              </a:rPr>
              <a:t>Basics</a:t>
            </a:r>
            <a:endParaRPr/>
          </a:p>
          <a:p>
            <a:pPr marL="742950" lvl="1" indent="-285750" algn="l" rtl="0">
              <a:spcBef>
                <a:spcPts val="560"/>
              </a:spcBef>
              <a:spcAft>
                <a:spcPts val="0"/>
              </a:spcAft>
              <a:buClr>
                <a:srgbClr val="BFBFBF"/>
              </a:buClr>
              <a:buSzPts val="2800"/>
              <a:buChar char="–"/>
            </a:pPr>
            <a:r>
              <a:rPr lang="en-US">
                <a:solidFill>
                  <a:srgbClr val="BFBFBF"/>
                </a:solidFill>
              </a:rPr>
              <a:t>Planned Changes</a:t>
            </a:r>
            <a:endParaRPr/>
          </a:p>
          <a:p>
            <a:pPr marL="742950" lvl="1" indent="-285750" algn="l" rtl="0">
              <a:spcBef>
                <a:spcPts val="560"/>
              </a:spcBef>
              <a:spcAft>
                <a:spcPts val="0"/>
              </a:spcAft>
              <a:buClr>
                <a:srgbClr val="BFBFBF"/>
              </a:buClr>
              <a:buSzPts val="2800"/>
              <a:buChar char="–"/>
            </a:pPr>
            <a:r>
              <a:rPr lang="en-US">
                <a:solidFill>
                  <a:srgbClr val="BFBFBF"/>
                </a:solidFill>
              </a:rPr>
              <a:t>Significance</a:t>
            </a:r>
            <a:endParaRPr/>
          </a:p>
          <a:p>
            <a:pPr marL="742950" lvl="1" indent="-285750" algn="l" rtl="0">
              <a:spcBef>
                <a:spcPts val="560"/>
              </a:spcBef>
              <a:spcAft>
                <a:spcPts val="0"/>
              </a:spcAft>
              <a:buClr>
                <a:srgbClr val="BFBFBF"/>
              </a:buClr>
              <a:buSzPts val="2800"/>
              <a:buChar char="–"/>
            </a:pPr>
            <a:r>
              <a:rPr lang="en-US">
                <a:solidFill>
                  <a:srgbClr val="BFBFBF"/>
                </a:solidFill>
              </a:rPr>
              <a:t>Motivations</a:t>
            </a:r>
            <a:endParaRPr/>
          </a:p>
          <a:p>
            <a:pPr marL="742950" lvl="1" indent="-285750" algn="l" rtl="0">
              <a:spcBef>
                <a:spcPts val="560"/>
              </a:spcBef>
              <a:spcAft>
                <a:spcPts val="0"/>
              </a:spcAft>
              <a:buClr>
                <a:srgbClr val="BFBFBF"/>
              </a:buClr>
              <a:buSzPts val="2800"/>
              <a:buChar char="–"/>
            </a:pPr>
            <a:r>
              <a:rPr lang="en-US">
                <a:solidFill>
                  <a:srgbClr val="BFBFBF"/>
                </a:solidFill>
              </a:rPr>
              <a:t>Activities</a:t>
            </a:r>
            <a:endParaRPr/>
          </a:p>
          <a:p>
            <a:pPr marL="342900" lvl="0" indent="-342900" algn="l" rtl="0">
              <a:spcBef>
                <a:spcPts val="640"/>
              </a:spcBef>
              <a:spcAft>
                <a:spcPts val="0"/>
              </a:spcAft>
              <a:buClr>
                <a:srgbClr val="BFBFBF"/>
              </a:buClr>
              <a:buSzPts val="3200"/>
              <a:buChar char="•"/>
            </a:pPr>
            <a:r>
              <a:rPr lang="en-US">
                <a:solidFill>
                  <a:srgbClr val="BFBFBF"/>
                </a:solidFill>
              </a:rPr>
              <a:t>GPS on BM Campaign</a:t>
            </a:r>
            <a:endParaRPr/>
          </a:p>
          <a:p>
            <a:pPr marL="342900" lvl="0" indent="-342900" algn="l" rtl="0">
              <a:spcBef>
                <a:spcPts val="640"/>
              </a:spcBef>
              <a:spcAft>
                <a:spcPts val="0"/>
              </a:spcAft>
              <a:buClr>
                <a:schemeClr val="dk1"/>
              </a:buClr>
              <a:buSzPts val="3200"/>
              <a:buChar char="•"/>
            </a:pPr>
            <a:r>
              <a:rPr lang="en-US"/>
              <a:t>Customer Tools</a:t>
            </a:r>
            <a:endParaRPr/>
          </a:p>
          <a:p>
            <a:pPr marL="742950" lvl="1" indent="-285750" algn="l" rtl="0">
              <a:spcBef>
                <a:spcPts val="560"/>
              </a:spcBef>
              <a:spcAft>
                <a:spcPts val="0"/>
              </a:spcAft>
              <a:buClr>
                <a:schemeClr val="dk1"/>
              </a:buClr>
              <a:buSzPts val="2800"/>
              <a:buChar char="–"/>
            </a:pPr>
            <a:r>
              <a:rPr lang="en-US" u="sng">
                <a:solidFill>
                  <a:schemeClr val="hlink"/>
                </a:solidFill>
                <a:hlinkClick r:id="rId3"/>
              </a:rPr>
              <a:t>OPUS</a:t>
            </a:r>
            <a:endParaRPr/>
          </a:p>
          <a:p>
            <a:pPr marL="742950" lvl="1" indent="-285750" algn="l" rtl="0">
              <a:spcBef>
                <a:spcPts val="560"/>
              </a:spcBef>
              <a:spcAft>
                <a:spcPts val="0"/>
              </a:spcAft>
              <a:buClr>
                <a:schemeClr val="dk1"/>
              </a:buClr>
              <a:buSzPts val="2800"/>
              <a:buChar char="–"/>
            </a:pPr>
            <a:r>
              <a:rPr lang="en-US" u="sng">
                <a:solidFill>
                  <a:schemeClr val="hlink"/>
                </a:solidFill>
                <a:hlinkClick r:id="rId4"/>
              </a:rPr>
              <a:t>NCAT</a:t>
            </a:r>
            <a:endParaRPr sz="1600"/>
          </a:p>
          <a:p>
            <a:pPr marL="0" lvl="0" indent="0" algn="l" rtl="0">
              <a:spcBef>
                <a:spcPts val="400"/>
              </a:spcBef>
              <a:spcAft>
                <a:spcPts val="0"/>
              </a:spcAft>
              <a:buClr>
                <a:srgbClr val="BFBFBF"/>
              </a:buClr>
              <a:buSzPts val="2000"/>
              <a:buNone/>
            </a:pPr>
            <a:r>
              <a:rPr lang="en-US" sz="2000">
                <a:solidFill>
                  <a:srgbClr val="BFBFBF"/>
                </a:solidFill>
              </a:rPr>
              <a:t>https://geodesy.noaa.gov/datums/newdatums/</a:t>
            </a:r>
            <a:endParaRPr/>
          </a:p>
        </p:txBody>
      </p:sp>
      <p:pic>
        <p:nvPicPr>
          <p:cNvPr id="579" name="Google Shape;579;p24"/>
          <p:cNvPicPr preferRelativeResize="0"/>
          <p:nvPr/>
        </p:nvPicPr>
        <p:blipFill rotWithShape="1">
          <a:blip r:embed="rId5">
            <a:alphaModFix/>
          </a:blip>
          <a:srcRect/>
          <a:stretch/>
        </p:blipFill>
        <p:spPr>
          <a:xfrm>
            <a:off x="5943600" y="1143000"/>
            <a:ext cx="5230329" cy="5197681"/>
          </a:xfrm>
          <a:prstGeom prst="rect">
            <a:avLst/>
          </a:prstGeom>
          <a:noFill/>
          <a:ln>
            <a:noFill/>
          </a:ln>
        </p:spPr>
      </p:pic>
      <p:sp>
        <p:nvSpPr>
          <p:cNvPr id="580" name="Google Shape;580;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581" name="Google Shape;581;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582" name="Google Shape;582;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27b135ec9ff_0_33"/>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Tools: New and In Progress</a:t>
            </a:r>
            <a:endParaRPr/>
          </a:p>
        </p:txBody>
      </p:sp>
      <p:sp>
        <p:nvSpPr>
          <p:cNvPr id="589" name="Google Shape;589;g27b135ec9ff_0_33"/>
          <p:cNvSpPr txBox="1">
            <a:spLocks noGrp="1"/>
          </p:cNvSpPr>
          <p:nvPr>
            <p:ph type="body" idx="1"/>
          </p:nvPr>
        </p:nvSpPr>
        <p:spPr>
          <a:xfrm>
            <a:off x="609600" y="1600201"/>
            <a:ext cx="10972800" cy="45261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3200"/>
              <a:buChar char="•"/>
            </a:pPr>
            <a:r>
              <a:rPr lang="en-US"/>
              <a:t>OPUS - Single point solutions</a:t>
            </a:r>
            <a:endParaRPr/>
          </a:p>
          <a:p>
            <a:pPr marL="342900" lvl="0" indent="-342900" algn="l" rtl="0">
              <a:spcBef>
                <a:spcPts val="0"/>
              </a:spcBef>
              <a:spcAft>
                <a:spcPts val="0"/>
              </a:spcAft>
              <a:buSzPts val="3200"/>
              <a:buChar char="•"/>
            </a:pPr>
            <a:r>
              <a:rPr lang="en-US" u="sng">
                <a:solidFill>
                  <a:schemeClr val="hlink"/>
                </a:solidFill>
                <a:hlinkClick r:id="rId3"/>
              </a:rPr>
              <a:t>OPUS Projects 5.1</a:t>
            </a:r>
            <a:r>
              <a:rPr lang="en-US"/>
              <a:t> - Geometric solutions for Campaign GNSS</a:t>
            </a:r>
            <a:endParaRPr/>
          </a:p>
          <a:p>
            <a:pPr marL="742950" lvl="1" indent="-285750" algn="l" rtl="0">
              <a:spcBef>
                <a:spcPts val="0"/>
              </a:spcBef>
              <a:spcAft>
                <a:spcPts val="0"/>
              </a:spcAft>
              <a:buSzPts val="1800"/>
              <a:buChar char="–"/>
            </a:pPr>
            <a:r>
              <a:rPr lang="en-US"/>
              <a:t>Calls OPUS but organizes and adjusts campaign data</a:t>
            </a:r>
            <a:endParaRPr/>
          </a:p>
          <a:p>
            <a:pPr marL="742950" lvl="1" indent="-285750" algn="l" rtl="0">
              <a:spcBef>
                <a:spcPts val="0"/>
              </a:spcBef>
              <a:spcAft>
                <a:spcPts val="0"/>
              </a:spcAft>
              <a:buSzPts val="1800"/>
              <a:buChar char="–"/>
            </a:pPr>
            <a:r>
              <a:rPr lang="en-US"/>
              <a:t>Upload real-time (RTK) and post-processed vectors via GVX format</a:t>
            </a:r>
            <a:endParaRPr/>
          </a:p>
          <a:p>
            <a:pPr marL="742950" lvl="1" indent="-285750" algn="l" rtl="0">
              <a:spcBef>
                <a:spcPts val="0"/>
              </a:spcBef>
              <a:spcAft>
                <a:spcPts val="0"/>
              </a:spcAft>
              <a:buSzPts val="1800"/>
              <a:buChar char="–"/>
            </a:pPr>
            <a:r>
              <a:rPr lang="en-US"/>
              <a:t>Export adjustments to various geospatial formats</a:t>
            </a:r>
            <a:endParaRPr/>
          </a:p>
          <a:p>
            <a:pPr marL="742950" lvl="1" indent="-285750" algn="l" rtl="0">
              <a:spcBef>
                <a:spcPts val="0"/>
              </a:spcBef>
              <a:spcAft>
                <a:spcPts val="0"/>
              </a:spcAft>
              <a:buSzPts val="1800"/>
              <a:buChar char="–"/>
            </a:pPr>
            <a:r>
              <a:rPr lang="en-US"/>
              <a:t>OPUS 6 will also adjust leveling data but is still IP</a:t>
            </a:r>
            <a:endParaRPr/>
          </a:p>
          <a:p>
            <a:pPr marL="342900" lvl="0" indent="-342900" algn="l" rtl="0">
              <a:spcBef>
                <a:spcPts val="0"/>
              </a:spcBef>
              <a:spcAft>
                <a:spcPts val="0"/>
              </a:spcAft>
              <a:buSzPts val="3200"/>
              <a:buChar char="•"/>
            </a:pPr>
            <a:r>
              <a:rPr lang="en-US"/>
              <a:t>There will be a new leveling manual out next year</a:t>
            </a:r>
            <a:endParaRPr/>
          </a:p>
          <a:p>
            <a:pPr marL="742950" lvl="1" indent="-374650" algn="l" rtl="0">
              <a:spcBef>
                <a:spcPts val="0"/>
              </a:spcBef>
              <a:spcAft>
                <a:spcPts val="0"/>
              </a:spcAft>
              <a:buSzPts val="3200"/>
              <a:buChar char="–"/>
            </a:pPr>
            <a:r>
              <a:rPr lang="en-US"/>
              <a:t>Must Include 3+ GNSS occupations on points 30 km or more apart</a:t>
            </a:r>
            <a:endParaRPr/>
          </a:p>
          <a:p>
            <a:pPr marL="342900" lvl="0" indent="-431800" algn="l" rtl="0">
              <a:spcBef>
                <a:spcPts val="0"/>
              </a:spcBef>
              <a:spcAft>
                <a:spcPts val="0"/>
              </a:spcAft>
              <a:buSzPts val="3200"/>
              <a:buChar char="•"/>
            </a:pPr>
            <a:r>
              <a:rPr lang="en-US"/>
              <a:t>Updating the Leveling Online Computations User Service </a:t>
            </a:r>
            <a:r>
              <a:rPr lang="en-US" u="sng">
                <a:solidFill>
                  <a:schemeClr val="hlink"/>
                </a:solidFill>
                <a:hlinkClick r:id="rId4"/>
              </a:rPr>
              <a:t>LOCUS</a:t>
            </a:r>
            <a:r>
              <a:rPr lang="en-US"/>
              <a:t> to support leveling adjustments until OPUS 6</a:t>
            </a:r>
            <a:endParaRPr/>
          </a:p>
        </p:txBody>
      </p:sp>
      <p:sp>
        <p:nvSpPr>
          <p:cNvPr id="590" name="Google Shape;590;g27b135ec9ff_0_33"/>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
        <p:nvSpPr>
          <p:cNvPr id="591" name="Google Shape;591;g27b135ec9ff_0_33"/>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592" name="Google Shape;592;g27b135ec9ff_0_33"/>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Black"/>
                <a:ea typeface="Arial Black"/>
                <a:cs typeface="Arial Black"/>
                <a:sym typeface="Arial Black"/>
              </a:rPr>
              <a:t>New types of Coordinates</a:t>
            </a:r>
            <a:endParaRPr/>
          </a:p>
        </p:txBody>
      </p:sp>
      <p:sp>
        <p:nvSpPr>
          <p:cNvPr id="598" name="Google Shape;598;p26"/>
          <p:cNvSpPr txBox="1">
            <a:spLocks noGrp="1"/>
          </p:cNvSpPr>
          <p:nvPr>
            <p:ph type="body" idx="1"/>
          </p:nvPr>
        </p:nvSpPr>
        <p:spPr>
          <a:xfrm>
            <a:off x="357087" y="2593438"/>
            <a:ext cx="5498592" cy="389503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2"/>
              </a:buClr>
              <a:buSzPts val="3200"/>
              <a:buChar char="•"/>
            </a:pPr>
            <a:r>
              <a:rPr lang="en-US">
                <a:solidFill>
                  <a:schemeClr val="dk2"/>
                </a:solidFill>
                <a:latin typeface="Arial"/>
                <a:ea typeface="Arial"/>
                <a:cs typeface="Arial"/>
                <a:sym typeface="Arial"/>
              </a:rPr>
              <a:t>An estimated “snapshot” of entire network</a:t>
            </a:r>
            <a:endParaRPr/>
          </a:p>
          <a:p>
            <a:pPr marL="342900" lvl="0" indent="-342900" algn="l" rtl="0">
              <a:spcBef>
                <a:spcPts val="640"/>
              </a:spcBef>
              <a:spcAft>
                <a:spcPts val="0"/>
              </a:spcAft>
              <a:buClr>
                <a:schemeClr val="dk2"/>
              </a:buClr>
              <a:buSzPts val="3200"/>
              <a:buChar char="•"/>
            </a:pPr>
            <a:r>
              <a:rPr lang="en-US">
                <a:solidFill>
                  <a:schemeClr val="dk2"/>
                </a:solidFill>
                <a:latin typeface="Arial"/>
                <a:ea typeface="Arial"/>
                <a:cs typeface="Arial"/>
                <a:sym typeface="Arial"/>
              </a:rPr>
              <a:t>Every 5 or 10 years</a:t>
            </a:r>
            <a:endParaRPr/>
          </a:p>
          <a:p>
            <a:pPr marL="342900" lvl="0" indent="-342900" algn="l" rtl="0">
              <a:spcBef>
                <a:spcPts val="640"/>
              </a:spcBef>
              <a:spcAft>
                <a:spcPts val="0"/>
              </a:spcAft>
              <a:buClr>
                <a:schemeClr val="dk2"/>
              </a:buClr>
              <a:buSzPts val="3200"/>
              <a:buChar char="•"/>
            </a:pPr>
            <a:r>
              <a:rPr lang="en-US">
                <a:solidFill>
                  <a:schemeClr val="dk2"/>
                </a:solidFill>
                <a:latin typeface="Arial"/>
                <a:ea typeface="Arial"/>
                <a:cs typeface="Arial"/>
                <a:sym typeface="Arial"/>
              </a:rPr>
              <a:t>Similar to NAD 83(2011) epoch 2010.00</a:t>
            </a:r>
            <a:endParaRPr/>
          </a:p>
          <a:p>
            <a:pPr marL="342900" lvl="0" indent="-139700" algn="l" rtl="0">
              <a:spcBef>
                <a:spcPts val="640"/>
              </a:spcBef>
              <a:spcAft>
                <a:spcPts val="0"/>
              </a:spcAft>
              <a:buClr>
                <a:schemeClr val="dk1"/>
              </a:buClr>
              <a:buSzPts val="3200"/>
              <a:buNone/>
            </a:pPr>
            <a:endParaRPr>
              <a:solidFill>
                <a:schemeClr val="dk2"/>
              </a:solidFill>
              <a:latin typeface="Arial"/>
              <a:ea typeface="Arial"/>
              <a:cs typeface="Arial"/>
              <a:sym typeface="Arial"/>
            </a:endParaRPr>
          </a:p>
        </p:txBody>
      </p:sp>
      <p:sp>
        <p:nvSpPr>
          <p:cNvPr id="599" name="Google Shape;599;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600" name="Google Shape;600;p26"/>
          <p:cNvSpPr txBox="1"/>
          <p:nvPr/>
        </p:nvSpPr>
        <p:spPr>
          <a:xfrm>
            <a:off x="555600" y="1626419"/>
            <a:ext cx="532068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Arial"/>
                <a:ea typeface="Arial"/>
                <a:cs typeface="Arial"/>
                <a:sym typeface="Arial"/>
              </a:rPr>
              <a:t>Reference Epoch Coordinates</a:t>
            </a:r>
            <a:endParaRPr/>
          </a:p>
        </p:txBody>
      </p:sp>
      <p:sp>
        <p:nvSpPr>
          <p:cNvPr id="601" name="Google Shape;601;p26"/>
          <p:cNvSpPr txBox="1"/>
          <p:nvPr/>
        </p:nvSpPr>
        <p:spPr>
          <a:xfrm>
            <a:off x="6771736" y="1668389"/>
            <a:ext cx="48782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Arial"/>
                <a:ea typeface="Arial"/>
                <a:cs typeface="Arial"/>
                <a:sym typeface="Arial"/>
              </a:rPr>
              <a:t>Survey Epoch Coordinates </a:t>
            </a:r>
            <a:endParaRPr/>
          </a:p>
        </p:txBody>
      </p:sp>
      <p:sp>
        <p:nvSpPr>
          <p:cNvPr id="602" name="Google Shape;602;p26"/>
          <p:cNvSpPr txBox="1"/>
          <p:nvPr/>
        </p:nvSpPr>
        <p:spPr>
          <a:xfrm>
            <a:off x="6490208" y="2537699"/>
            <a:ext cx="5498592" cy="389503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3200"/>
              <a:buFont typeface="Arial"/>
              <a:buChar char="•"/>
            </a:pPr>
            <a:r>
              <a:rPr lang="en-US" sz="3200">
                <a:solidFill>
                  <a:schemeClr val="dk2"/>
                </a:solidFill>
                <a:latin typeface="Arial"/>
                <a:ea typeface="Arial"/>
                <a:cs typeface="Arial"/>
                <a:sym typeface="Arial"/>
              </a:rPr>
              <a:t>Time-dependent!</a:t>
            </a:r>
            <a:endParaRPr/>
          </a:p>
          <a:p>
            <a:pPr marL="342900" marR="0" lvl="0" indent="-342900"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Reflects coordinates at the time of observation</a:t>
            </a:r>
            <a:endParaRPr/>
          </a:p>
          <a:p>
            <a:pPr marL="342900" marR="0" lvl="0" indent="-342900" algn="l" rtl="0">
              <a:spcBef>
                <a:spcPts val="640"/>
              </a:spcBef>
              <a:spcAft>
                <a:spcPts val="0"/>
              </a:spcAft>
              <a:buClr>
                <a:schemeClr val="dk2"/>
              </a:buClr>
              <a:buSzPts val="3200"/>
              <a:buFont typeface="Arial"/>
              <a:buChar char="•"/>
            </a:pPr>
            <a:r>
              <a:rPr lang="en-US" sz="3200">
                <a:solidFill>
                  <a:schemeClr val="dk2"/>
                </a:solidFill>
                <a:latin typeface="Arial"/>
                <a:ea typeface="Arial"/>
                <a:cs typeface="Arial"/>
                <a:sym typeface="Arial"/>
              </a:rPr>
              <a:t>Multiple Survey Epoch Coordinates (SECs) can show changes over time</a:t>
            </a:r>
            <a:endParaRPr/>
          </a:p>
          <a:p>
            <a:pPr marL="342900" marR="0" lvl="0" indent="-139700" algn="l" rtl="0">
              <a:spcBef>
                <a:spcPts val="640"/>
              </a:spcBef>
              <a:spcAft>
                <a:spcPts val="0"/>
              </a:spcAft>
              <a:buClr>
                <a:schemeClr val="dk1"/>
              </a:buClr>
              <a:buSzPts val="3200"/>
              <a:buFont typeface="Arial"/>
              <a:buNone/>
            </a:pPr>
            <a:endParaRPr sz="3200">
              <a:solidFill>
                <a:schemeClr val="dk2"/>
              </a:solidFill>
              <a:latin typeface="Arial"/>
              <a:ea typeface="Arial"/>
              <a:cs typeface="Arial"/>
              <a:sym typeface="Arial"/>
            </a:endParaRPr>
          </a:p>
        </p:txBody>
      </p:sp>
      <p:cxnSp>
        <p:nvCxnSpPr>
          <p:cNvPr id="603" name="Google Shape;603;p26"/>
          <p:cNvCxnSpPr/>
          <p:nvPr/>
        </p:nvCxnSpPr>
        <p:spPr>
          <a:xfrm>
            <a:off x="786581" y="2311935"/>
            <a:ext cx="4776764" cy="0"/>
          </a:xfrm>
          <a:prstGeom prst="straightConnector1">
            <a:avLst/>
          </a:prstGeom>
          <a:noFill/>
          <a:ln w="9525" cap="flat" cmpd="sng">
            <a:solidFill>
              <a:schemeClr val="dk2"/>
            </a:solidFill>
            <a:prstDash val="solid"/>
            <a:round/>
            <a:headEnd type="none" w="sm" len="sm"/>
            <a:tailEnd type="none" w="sm" len="sm"/>
          </a:ln>
        </p:spPr>
      </p:cxnSp>
      <p:cxnSp>
        <p:nvCxnSpPr>
          <p:cNvPr id="604" name="Google Shape;604;p26"/>
          <p:cNvCxnSpPr/>
          <p:nvPr/>
        </p:nvCxnSpPr>
        <p:spPr>
          <a:xfrm>
            <a:off x="7157884" y="2310011"/>
            <a:ext cx="4050891" cy="1924"/>
          </a:xfrm>
          <a:prstGeom prst="straightConnector1">
            <a:avLst/>
          </a:prstGeom>
          <a:noFill/>
          <a:ln w="9525" cap="flat" cmpd="sng">
            <a:solidFill>
              <a:schemeClr val="dk2"/>
            </a:solidFill>
            <a:prstDash val="solid"/>
            <a:round/>
            <a:headEnd type="none" w="sm" len="sm"/>
            <a:tailEnd type="none" w="sm" len="sm"/>
          </a:ln>
        </p:spPr>
      </p:cxnSp>
      <p:sp>
        <p:nvSpPr>
          <p:cNvPr id="605" name="Google Shape;605;p26"/>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606" name="Google Shape;606;p26"/>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27"/>
          <p:cNvSpPr txBox="1">
            <a:spLocks noGrp="1"/>
          </p:cNvSpPr>
          <p:nvPr>
            <p:ph type="title" idx="4294967295"/>
          </p:nvPr>
        </p:nvSpPr>
        <p:spPr>
          <a:xfrm>
            <a:off x="1981200" y="118947"/>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NGS Products Update  -  NCAT</a:t>
            </a:r>
            <a:endParaRPr/>
          </a:p>
        </p:txBody>
      </p:sp>
      <p:pic>
        <p:nvPicPr>
          <p:cNvPr id="612" name="Google Shape;612;p27"/>
          <p:cNvPicPr preferRelativeResize="0"/>
          <p:nvPr/>
        </p:nvPicPr>
        <p:blipFill rotWithShape="1">
          <a:blip r:embed="rId3">
            <a:alphaModFix/>
          </a:blip>
          <a:srcRect l="23171" t="12165" r="24528"/>
          <a:stretch/>
        </p:blipFill>
        <p:spPr>
          <a:xfrm>
            <a:off x="2785872" y="935553"/>
            <a:ext cx="6574536" cy="5923321"/>
          </a:xfrm>
          <a:prstGeom prst="rect">
            <a:avLst/>
          </a:prstGeom>
          <a:noFill/>
          <a:ln w="25400" cap="flat" cmpd="sng">
            <a:solidFill>
              <a:srgbClr val="000099"/>
            </a:solidFill>
            <a:prstDash val="solid"/>
            <a:round/>
            <a:headEnd type="none" w="sm" len="sm"/>
            <a:tailEnd type="none" w="sm" len="sm"/>
          </a:ln>
        </p:spPr>
      </p:pic>
      <p:sp>
        <p:nvSpPr>
          <p:cNvPr id="613" name="Google Shape;613;p27"/>
          <p:cNvSpPr/>
          <p:nvPr/>
        </p:nvSpPr>
        <p:spPr>
          <a:xfrm>
            <a:off x="6606852" y="2965541"/>
            <a:ext cx="1289304" cy="463460"/>
          </a:xfrm>
          <a:prstGeom prst="lef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4" name="Google Shape;614;p27"/>
          <p:cNvSpPr/>
          <p:nvPr/>
        </p:nvSpPr>
        <p:spPr>
          <a:xfrm>
            <a:off x="5044440" y="1050771"/>
            <a:ext cx="484632" cy="978408"/>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5" name="Google Shape;615;p27"/>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8"/>
          <p:cNvSpPr txBox="1">
            <a:spLocks noGrp="1"/>
          </p:cNvSpPr>
          <p:nvPr>
            <p:ph type="title" idx="4294967295"/>
          </p:nvPr>
        </p:nvSpPr>
        <p:spPr>
          <a:xfrm>
            <a:off x="1981200" y="228193"/>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NGS Products Update  -  NCAT</a:t>
            </a:r>
            <a:endParaRPr/>
          </a:p>
        </p:txBody>
      </p:sp>
      <p:pic>
        <p:nvPicPr>
          <p:cNvPr id="621" name="Google Shape;621;p28"/>
          <p:cNvPicPr preferRelativeResize="0"/>
          <p:nvPr/>
        </p:nvPicPr>
        <p:blipFill rotWithShape="1">
          <a:blip r:embed="rId3">
            <a:alphaModFix/>
          </a:blip>
          <a:srcRect l="760" t="21704" r="33793" b="8909"/>
          <a:stretch/>
        </p:blipFill>
        <p:spPr>
          <a:xfrm>
            <a:off x="1615441" y="1371194"/>
            <a:ext cx="8971971" cy="5102759"/>
          </a:xfrm>
          <a:prstGeom prst="rect">
            <a:avLst/>
          </a:prstGeom>
          <a:noFill/>
          <a:ln w="25400" cap="flat" cmpd="sng">
            <a:solidFill>
              <a:srgbClr val="000099"/>
            </a:solidFill>
            <a:prstDash val="solid"/>
            <a:round/>
            <a:headEnd type="none" w="sm" len="sm"/>
            <a:tailEnd type="none" w="sm" len="sm"/>
          </a:ln>
        </p:spPr>
      </p:pic>
      <p:sp>
        <p:nvSpPr>
          <p:cNvPr id="622" name="Google Shape;622;p28"/>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
        <p:nvSpPr>
          <p:cNvPr id="623" name="Google Shape;623;p28"/>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624" name="Google Shape;624;p28"/>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629" name="Google Shape;629;p29"/>
          <p:cNvGrpSpPr/>
          <p:nvPr/>
        </p:nvGrpSpPr>
        <p:grpSpPr>
          <a:xfrm rot="-2089351">
            <a:off x="8034802" y="4393710"/>
            <a:ext cx="1924135" cy="1614641"/>
            <a:chOff x="1352465" y="1688796"/>
            <a:chExt cx="1924135" cy="1614641"/>
          </a:xfrm>
        </p:grpSpPr>
        <p:sp>
          <p:nvSpPr>
            <p:cNvPr id="630" name="Google Shape;630;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31" name="Google Shape;631;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632" name="Google Shape;632;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33" name="Google Shape;633;p29"/>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634" name="Google Shape;634;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35" name="Google Shape;635;p29"/>
            <p:cNvCxnSpPr>
              <a:stCxn id="634" idx="4"/>
              <a:endCxn id="631" idx="0"/>
            </p:cNvCxnSpPr>
            <p:nvPr/>
          </p:nvCxnSpPr>
          <p:spPr>
            <a:xfrm rot="2088454">
              <a:off x="2067973" y="2123087"/>
              <a:ext cx="145054" cy="718117"/>
            </a:xfrm>
            <a:prstGeom prst="straightConnector1">
              <a:avLst/>
            </a:prstGeom>
            <a:noFill/>
            <a:ln w="38100" cap="flat" cmpd="sng">
              <a:solidFill>
                <a:schemeClr val="dk1"/>
              </a:solidFill>
              <a:prstDash val="solid"/>
              <a:round/>
              <a:headEnd type="none" w="sm" len="sm"/>
              <a:tailEnd type="none" w="sm" len="sm"/>
            </a:ln>
          </p:spPr>
        </p:cxnSp>
        <p:cxnSp>
          <p:nvCxnSpPr>
            <p:cNvPr id="636" name="Google Shape;636;p29"/>
            <p:cNvCxnSpPr>
              <a:stCxn id="634" idx="3"/>
              <a:endCxn id="630" idx="7"/>
            </p:cNvCxnSpPr>
            <p:nvPr/>
          </p:nvCxnSpPr>
          <p:spPr>
            <a:xfrm rot="2090457" flipH="1">
              <a:off x="1881830" y="2002982"/>
              <a:ext cx="111850" cy="492918"/>
            </a:xfrm>
            <a:prstGeom prst="straightConnector1">
              <a:avLst/>
            </a:prstGeom>
            <a:noFill/>
            <a:ln w="38100" cap="flat" cmpd="sng">
              <a:solidFill>
                <a:schemeClr val="dk1"/>
              </a:solidFill>
              <a:prstDash val="solid"/>
              <a:round/>
              <a:headEnd type="none" w="sm" len="sm"/>
              <a:tailEnd type="none" w="sm" len="sm"/>
            </a:ln>
          </p:spPr>
        </p:cxnSp>
        <p:cxnSp>
          <p:nvCxnSpPr>
            <p:cNvPr id="637" name="Google Shape;637;p29"/>
            <p:cNvCxnSpPr>
              <a:stCxn id="634" idx="5"/>
              <a:endCxn id="633" idx="1"/>
            </p:cNvCxnSpPr>
            <p:nvPr/>
          </p:nvCxnSpPr>
          <p:spPr>
            <a:xfrm rot="-8711599" flipH="1">
              <a:off x="2408777" y="2203174"/>
              <a:ext cx="516635" cy="25634"/>
            </a:xfrm>
            <a:prstGeom prst="straightConnector1">
              <a:avLst/>
            </a:prstGeom>
            <a:noFill/>
            <a:ln w="38100" cap="flat" cmpd="sng">
              <a:solidFill>
                <a:schemeClr val="dk1"/>
              </a:solidFill>
              <a:prstDash val="solid"/>
              <a:round/>
              <a:headEnd type="none" w="sm" len="sm"/>
              <a:tailEnd type="none" w="sm" len="sm"/>
            </a:ln>
          </p:spPr>
        </p:cxnSp>
        <p:cxnSp>
          <p:nvCxnSpPr>
            <p:cNvPr id="638" name="Google Shape;638;p29"/>
            <p:cNvCxnSpPr>
              <a:stCxn id="634" idx="4"/>
              <a:endCxn id="632" idx="0"/>
            </p:cNvCxnSpPr>
            <p:nvPr/>
          </p:nvCxnSpPr>
          <p:spPr>
            <a:xfrm rot="2089982">
              <a:off x="2130223" y="2322177"/>
              <a:ext cx="717453" cy="320239"/>
            </a:xfrm>
            <a:prstGeom prst="straightConnector1">
              <a:avLst/>
            </a:prstGeom>
            <a:noFill/>
            <a:ln w="38100" cap="flat" cmpd="sng">
              <a:solidFill>
                <a:schemeClr val="dk1"/>
              </a:solidFill>
              <a:prstDash val="solid"/>
              <a:round/>
              <a:headEnd type="none" w="sm" len="sm"/>
              <a:tailEnd type="none" w="sm" len="sm"/>
            </a:ln>
          </p:spPr>
        </p:cxnSp>
        <p:cxnSp>
          <p:nvCxnSpPr>
            <p:cNvPr id="639" name="Google Shape;639;p29"/>
            <p:cNvCxnSpPr>
              <a:stCxn id="631" idx="6"/>
              <a:endCxn id="632" idx="2"/>
            </p:cNvCxnSpPr>
            <p:nvPr/>
          </p:nvCxnSpPr>
          <p:spPr>
            <a:xfrm rot="-8714546" flipH="1">
              <a:off x="2256592" y="3000451"/>
              <a:ext cx="174178" cy="121091"/>
            </a:xfrm>
            <a:prstGeom prst="straightConnector1">
              <a:avLst/>
            </a:prstGeom>
            <a:noFill/>
            <a:ln w="38100" cap="flat" cmpd="sng">
              <a:solidFill>
                <a:schemeClr val="dk1"/>
              </a:solidFill>
              <a:prstDash val="solid"/>
              <a:round/>
              <a:headEnd type="none" w="sm" len="sm"/>
              <a:tailEnd type="none" w="sm" len="sm"/>
            </a:ln>
          </p:spPr>
        </p:cxnSp>
      </p:grpSp>
      <p:grpSp>
        <p:nvGrpSpPr>
          <p:cNvPr id="640" name="Google Shape;640;p29"/>
          <p:cNvGrpSpPr/>
          <p:nvPr/>
        </p:nvGrpSpPr>
        <p:grpSpPr>
          <a:xfrm>
            <a:off x="3893122" y="5226161"/>
            <a:ext cx="1924135" cy="1614641"/>
            <a:chOff x="1352465" y="1688796"/>
            <a:chExt cx="1924135" cy="1614641"/>
          </a:xfrm>
        </p:grpSpPr>
        <p:sp>
          <p:nvSpPr>
            <p:cNvPr id="641" name="Google Shape;641;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42" name="Google Shape;642;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643" name="Google Shape;643;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44" name="Google Shape;644;p29"/>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645" name="Google Shape;645;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46" name="Google Shape;646;p29"/>
            <p:cNvCxnSpPr>
              <a:stCxn id="645" idx="4"/>
              <a:endCxn id="642" idx="0"/>
            </p:cNvCxnSpPr>
            <p:nvPr/>
          </p:nvCxnSpPr>
          <p:spPr>
            <a:xfrm flipH="1">
              <a:off x="1995000" y="2145996"/>
              <a:ext cx="291000" cy="672600"/>
            </a:xfrm>
            <a:prstGeom prst="straightConnector1">
              <a:avLst/>
            </a:prstGeom>
            <a:noFill/>
            <a:ln w="38100" cap="flat" cmpd="sng">
              <a:solidFill>
                <a:schemeClr val="dk1"/>
              </a:solidFill>
              <a:prstDash val="solid"/>
              <a:round/>
              <a:headEnd type="none" w="sm" len="sm"/>
              <a:tailEnd type="none" w="sm" len="sm"/>
            </a:ln>
          </p:spPr>
        </p:cxnSp>
        <p:cxnSp>
          <p:nvCxnSpPr>
            <p:cNvPr id="647" name="Google Shape;647;p29"/>
            <p:cNvCxnSpPr>
              <a:stCxn id="645" idx="3"/>
              <a:endCxn id="641" idx="7"/>
            </p:cNvCxnSpPr>
            <p:nvPr/>
          </p:nvCxnSpPr>
          <p:spPr>
            <a:xfrm flipH="1">
              <a:off x="1751155" y="2079041"/>
              <a:ext cx="373200" cy="340800"/>
            </a:xfrm>
            <a:prstGeom prst="straightConnector1">
              <a:avLst/>
            </a:prstGeom>
            <a:noFill/>
            <a:ln w="38100" cap="flat" cmpd="sng">
              <a:solidFill>
                <a:schemeClr val="dk1"/>
              </a:solidFill>
              <a:prstDash val="solid"/>
              <a:round/>
              <a:headEnd type="none" w="sm" len="sm"/>
              <a:tailEnd type="none" w="sm" len="sm"/>
            </a:ln>
          </p:spPr>
        </p:cxnSp>
        <p:cxnSp>
          <p:nvCxnSpPr>
            <p:cNvPr id="648" name="Google Shape;648;p29"/>
            <p:cNvCxnSpPr>
              <a:stCxn id="645" idx="5"/>
              <a:endCxn id="644" idx="1"/>
            </p:cNvCxnSpPr>
            <p:nvPr/>
          </p:nvCxnSpPr>
          <p:spPr>
            <a:xfrm>
              <a:off x="2447645" y="2079041"/>
              <a:ext cx="438600" cy="273900"/>
            </a:xfrm>
            <a:prstGeom prst="straightConnector1">
              <a:avLst/>
            </a:prstGeom>
            <a:noFill/>
            <a:ln w="38100" cap="flat" cmpd="sng">
              <a:solidFill>
                <a:schemeClr val="dk1"/>
              </a:solidFill>
              <a:prstDash val="solid"/>
              <a:round/>
              <a:headEnd type="none" w="sm" len="sm"/>
              <a:tailEnd type="none" w="sm" len="sm"/>
            </a:ln>
          </p:spPr>
        </p:cxnSp>
        <p:cxnSp>
          <p:nvCxnSpPr>
            <p:cNvPr id="649" name="Google Shape;649;p29"/>
            <p:cNvCxnSpPr>
              <a:stCxn id="645" idx="4"/>
              <a:endCxn id="643" idx="0"/>
            </p:cNvCxnSpPr>
            <p:nvPr/>
          </p:nvCxnSpPr>
          <p:spPr>
            <a:xfrm>
              <a:off x="2286000" y="2145996"/>
              <a:ext cx="405900" cy="672600"/>
            </a:xfrm>
            <a:prstGeom prst="straightConnector1">
              <a:avLst/>
            </a:prstGeom>
            <a:noFill/>
            <a:ln w="38100" cap="flat" cmpd="sng">
              <a:solidFill>
                <a:schemeClr val="dk1"/>
              </a:solidFill>
              <a:prstDash val="solid"/>
              <a:round/>
              <a:headEnd type="none" w="sm" len="sm"/>
              <a:tailEnd type="none" w="sm" len="sm"/>
            </a:ln>
          </p:spPr>
        </p:cxnSp>
        <p:cxnSp>
          <p:nvCxnSpPr>
            <p:cNvPr id="650" name="Google Shape;650;p29"/>
            <p:cNvCxnSpPr>
              <a:stCxn id="642" idx="6"/>
              <a:endCxn id="643" idx="2"/>
            </p:cNvCxnSpPr>
            <p:nvPr/>
          </p:nvCxnSpPr>
          <p:spPr>
            <a:xfrm>
              <a:off x="2237481" y="3060997"/>
              <a:ext cx="212100" cy="0"/>
            </a:xfrm>
            <a:prstGeom prst="straightConnector1">
              <a:avLst/>
            </a:prstGeom>
            <a:noFill/>
            <a:ln w="38100" cap="flat" cmpd="sng">
              <a:solidFill>
                <a:schemeClr val="dk1"/>
              </a:solidFill>
              <a:prstDash val="solid"/>
              <a:round/>
              <a:headEnd type="none" w="sm" len="sm"/>
              <a:tailEnd type="none" w="sm" len="sm"/>
            </a:ln>
          </p:spPr>
        </p:cxnSp>
      </p:grpSp>
      <p:grpSp>
        <p:nvGrpSpPr>
          <p:cNvPr id="651" name="Google Shape;651;p29"/>
          <p:cNvGrpSpPr/>
          <p:nvPr/>
        </p:nvGrpSpPr>
        <p:grpSpPr>
          <a:xfrm>
            <a:off x="6093474" y="5072249"/>
            <a:ext cx="1924135" cy="1614641"/>
            <a:chOff x="1352465" y="1688796"/>
            <a:chExt cx="1924135" cy="1614641"/>
          </a:xfrm>
        </p:grpSpPr>
        <p:sp>
          <p:nvSpPr>
            <p:cNvPr id="652" name="Google Shape;652;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53" name="Google Shape;653;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654" name="Google Shape;654;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55" name="Google Shape;655;p29"/>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656" name="Google Shape;656;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57" name="Google Shape;657;p29"/>
            <p:cNvCxnSpPr>
              <a:stCxn id="656" idx="4"/>
              <a:endCxn id="653" idx="0"/>
            </p:cNvCxnSpPr>
            <p:nvPr/>
          </p:nvCxnSpPr>
          <p:spPr>
            <a:xfrm flipH="1">
              <a:off x="1995000" y="2145996"/>
              <a:ext cx="291000" cy="672600"/>
            </a:xfrm>
            <a:prstGeom prst="straightConnector1">
              <a:avLst/>
            </a:prstGeom>
            <a:noFill/>
            <a:ln w="38100" cap="flat" cmpd="sng">
              <a:solidFill>
                <a:schemeClr val="dk1"/>
              </a:solidFill>
              <a:prstDash val="solid"/>
              <a:round/>
              <a:headEnd type="none" w="sm" len="sm"/>
              <a:tailEnd type="none" w="sm" len="sm"/>
            </a:ln>
          </p:spPr>
        </p:cxnSp>
        <p:cxnSp>
          <p:nvCxnSpPr>
            <p:cNvPr id="658" name="Google Shape;658;p29"/>
            <p:cNvCxnSpPr>
              <a:stCxn id="656" idx="3"/>
              <a:endCxn id="652" idx="7"/>
            </p:cNvCxnSpPr>
            <p:nvPr/>
          </p:nvCxnSpPr>
          <p:spPr>
            <a:xfrm flipH="1">
              <a:off x="1751155" y="2079041"/>
              <a:ext cx="373200" cy="340800"/>
            </a:xfrm>
            <a:prstGeom prst="straightConnector1">
              <a:avLst/>
            </a:prstGeom>
            <a:noFill/>
            <a:ln w="38100" cap="flat" cmpd="sng">
              <a:solidFill>
                <a:schemeClr val="dk1"/>
              </a:solidFill>
              <a:prstDash val="solid"/>
              <a:round/>
              <a:headEnd type="none" w="sm" len="sm"/>
              <a:tailEnd type="none" w="sm" len="sm"/>
            </a:ln>
          </p:spPr>
        </p:cxnSp>
        <p:cxnSp>
          <p:nvCxnSpPr>
            <p:cNvPr id="659" name="Google Shape;659;p29"/>
            <p:cNvCxnSpPr>
              <a:stCxn id="656" idx="5"/>
              <a:endCxn id="655" idx="1"/>
            </p:cNvCxnSpPr>
            <p:nvPr/>
          </p:nvCxnSpPr>
          <p:spPr>
            <a:xfrm>
              <a:off x="2447645" y="2079041"/>
              <a:ext cx="438600" cy="273900"/>
            </a:xfrm>
            <a:prstGeom prst="straightConnector1">
              <a:avLst/>
            </a:prstGeom>
            <a:noFill/>
            <a:ln w="38100" cap="flat" cmpd="sng">
              <a:solidFill>
                <a:schemeClr val="dk1"/>
              </a:solidFill>
              <a:prstDash val="solid"/>
              <a:round/>
              <a:headEnd type="none" w="sm" len="sm"/>
              <a:tailEnd type="none" w="sm" len="sm"/>
            </a:ln>
          </p:spPr>
        </p:cxnSp>
        <p:cxnSp>
          <p:nvCxnSpPr>
            <p:cNvPr id="660" name="Google Shape;660;p29"/>
            <p:cNvCxnSpPr>
              <a:stCxn id="656" idx="4"/>
              <a:endCxn id="654" idx="0"/>
            </p:cNvCxnSpPr>
            <p:nvPr/>
          </p:nvCxnSpPr>
          <p:spPr>
            <a:xfrm>
              <a:off x="2286000" y="2145996"/>
              <a:ext cx="405900" cy="672600"/>
            </a:xfrm>
            <a:prstGeom prst="straightConnector1">
              <a:avLst/>
            </a:prstGeom>
            <a:noFill/>
            <a:ln w="38100" cap="flat" cmpd="sng">
              <a:solidFill>
                <a:schemeClr val="dk1"/>
              </a:solidFill>
              <a:prstDash val="solid"/>
              <a:round/>
              <a:headEnd type="none" w="sm" len="sm"/>
              <a:tailEnd type="none" w="sm" len="sm"/>
            </a:ln>
          </p:spPr>
        </p:cxnSp>
        <p:cxnSp>
          <p:nvCxnSpPr>
            <p:cNvPr id="661" name="Google Shape;661;p29"/>
            <p:cNvCxnSpPr>
              <a:stCxn id="653" idx="6"/>
              <a:endCxn id="654" idx="2"/>
            </p:cNvCxnSpPr>
            <p:nvPr/>
          </p:nvCxnSpPr>
          <p:spPr>
            <a:xfrm>
              <a:off x="2237481" y="3060997"/>
              <a:ext cx="212100" cy="0"/>
            </a:xfrm>
            <a:prstGeom prst="straightConnector1">
              <a:avLst/>
            </a:prstGeom>
            <a:noFill/>
            <a:ln w="38100" cap="flat" cmpd="sng">
              <a:solidFill>
                <a:schemeClr val="dk1"/>
              </a:solidFill>
              <a:prstDash val="solid"/>
              <a:round/>
              <a:headEnd type="none" w="sm" len="sm"/>
              <a:tailEnd type="none" w="sm" len="sm"/>
            </a:ln>
          </p:spPr>
        </p:cxnSp>
      </p:grpSp>
      <p:grpSp>
        <p:nvGrpSpPr>
          <p:cNvPr id="662" name="Google Shape;662;p29"/>
          <p:cNvGrpSpPr/>
          <p:nvPr/>
        </p:nvGrpSpPr>
        <p:grpSpPr>
          <a:xfrm rot="3669868">
            <a:off x="2107947" y="4503389"/>
            <a:ext cx="1924135" cy="1614641"/>
            <a:chOff x="1352465" y="1688796"/>
            <a:chExt cx="1924135" cy="1614641"/>
          </a:xfrm>
        </p:grpSpPr>
        <p:sp>
          <p:nvSpPr>
            <p:cNvPr id="663" name="Google Shape;663;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64" name="Google Shape;664;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665" name="Google Shape;665;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66" name="Google Shape;666;p29"/>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667" name="Google Shape;667;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68" name="Google Shape;668;p29"/>
            <p:cNvCxnSpPr>
              <a:stCxn id="667" idx="4"/>
              <a:endCxn id="664" idx="0"/>
            </p:cNvCxnSpPr>
            <p:nvPr/>
          </p:nvCxnSpPr>
          <p:spPr>
            <a:xfrm rot="-3669494" flipH="1">
              <a:off x="1775755" y="2447519"/>
              <a:ext cx="729489" cy="69554"/>
            </a:xfrm>
            <a:prstGeom prst="straightConnector1">
              <a:avLst/>
            </a:prstGeom>
            <a:noFill/>
            <a:ln w="38100" cap="flat" cmpd="sng">
              <a:solidFill>
                <a:schemeClr val="dk1"/>
              </a:solidFill>
              <a:prstDash val="solid"/>
              <a:round/>
              <a:headEnd type="none" w="sm" len="sm"/>
              <a:tailEnd type="none" w="sm" len="sm"/>
            </a:ln>
          </p:spPr>
        </p:cxnSp>
        <p:cxnSp>
          <p:nvCxnSpPr>
            <p:cNvPr id="669" name="Google Shape;669;p29"/>
            <p:cNvCxnSpPr>
              <a:stCxn id="667" idx="3"/>
              <a:endCxn id="663" idx="7"/>
            </p:cNvCxnSpPr>
            <p:nvPr/>
          </p:nvCxnSpPr>
          <p:spPr>
            <a:xfrm rot="7129875">
              <a:off x="1698555" y="2168143"/>
              <a:ext cx="478401" cy="162595"/>
            </a:xfrm>
            <a:prstGeom prst="straightConnector1">
              <a:avLst/>
            </a:prstGeom>
            <a:noFill/>
            <a:ln w="38100" cap="flat" cmpd="sng">
              <a:solidFill>
                <a:schemeClr val="dk1"/>
              </a:solidFill>
              <a:prstDash val="solid"/>
              <a:round/>
              <a:headEnd type="none" w="sm" len="sm"/>
              <a:tailEnd type="none" w="sm" len="sm"/>
            </a:ln>
          </p:spPr>
        </p:cxnSp>
        <p:cxnSp>
          <p:nvCxnSpPr>
            <p:cNvPr id="670" name="Google Shape;670;p29"/>
            <p:cNvCxnSpPr>
              <a:stCxn id="667" idx="5"/>
              <a:endCxn id="666" idx="1"/>
            </p:cNvCxnSpPr>
            <p:nvPr/>
          </p:nvCxnSpPr>
          <p:spPr>
            <a:xfrm rot="-3660242" flipH="1">
              <a:off x="2652710" y="1957792"/>
              <a:ext cx="28468" cy="516398"/>
            </a:xfrm>
            <a:prstGeom prst="straightConnector1">
              <a:avLst/>
            </a:prstGeom>
            <a:noFill/>
            <a:ln w="38100" cap="flat" cmpd="sng">
              <a:solidFill>
                <a:schemeClr val="dk1"/>
              </a:solidFill>
              <a:prstDash val="solid"/>
              <a:round/>
              <a:headEnd type="none" w="sm" len="sm"/>
              <a:tailEnd type="none" w="sm" len="sm"/>
            </a:ln>
          </p:spPr>
        </p:cxnSp>
        <p:cxnSp>
          <p:nvCxnSpPr>
            <p:cNvPr id="671" name="Google Shape;671;p29"/>
            <p:cNvCxnSpPr>
              <a:stCxn id="667" idx="4"/>
              <a:endCxn id="665" idx="0"/>
            </p:cNvCxnSpPr>
            <p:nvPr/>
          </p:nvCxnSpPr>
          <p:spPr>
            <a:xfrm rot="-3671238" flipH="1">
              <a:off x="2292398" y="2142261"/>
              <a:ext cx="393403" cy="680071"/>
            </a:xfrm>
            <a:prstGeom prst="straightConnector1">
              <a:avLst/>
            </a:prstGeom>
            <a:noFill/>
            <a:ln w="38100" cap="flat" cmpd="sng">
              <a:solidFill>
                <a:schemeClr val="dk1"/>
              </a:solidFill>
              <a:prstDash val="solid"/>
              <a:round/>
              <a:headEnd type="none" w="sm" len="sm"/>
              <a:tailEnd type="none" w="sm" len="sm"/>
            </a:ln>
          </p:spPr>
        </p:cxnSp>
        <p:cxnSp>
          <p:nvCxnSpPr>
            <p:cNvPr id="672" name="Google Shape;672;p29"/>
            <p:cNvCxnSpPr>
              <a:stCxn id="664" idx="6"/>
              <a:endCxn id="665" idx="2"/>
            </p:cNvCxnSpPr>
            <p:nvPr/>
          </p:nvCxnSpPr>
          <p:spPr>
            <a:xfrm rot="-3675327">
              <a:off x="2292377" y="2968015"/>
              <a:ext cx="102307" cy="185964"/>
            </a:xfrm>
            <a:prstGeom prst="straightConnector1">
              <a:avLst/>
            </a:prstGeom>
            <a:noFill/>
            <a:ln w="38100" cap="flat" cmpd="sng">
              <a:solidFill>
                <a:schemeClr val="dk1"/>
              </a:solidFill>
              <a:prstDash val="solid"/>
              <a:round/>
              <a:headEnd type="none" w="sm" len="sm"/>
              <a:tailEnd type="none" w="sm" len="sm"/>
            </a:ln>
          </p:spPr>
        </p:cxnSp>
      </p:grpSp>
      <p:grpSp>
        <p:nvGrpSpPr>
          <p:cNvPr id="673" name="Google Shape;673;p29"/>
          <p:cNvGrpSpPr/>
          <p:nvPr/>
        </p:nvGrpSpPr>
        <p:grpSpPr>
          <a:xfrm rot="-5400000">
            <a:off x="8734405" y="518708"/>
            <a:ext cx="1849185" cy="1614641"/>
            <a:chOff x="1352465" y="1688796"/>
            <a:chExt cx="1849185" cy="1614641"/>
          </a:xfrm>
        </p:grpSpPr>
        <p:sp>
          <p:nvSpPr>
            <p:cNvPr id="674" name="Google Shape;674;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75" name="Google Shape;675;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676" name="Google Shape;676;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77" name="Google Shape;677;p29"/>
            <p:cNvSpPr/>
            <p:nvPr/>
          </p:nvSpPr>
          <p:spPr>
            <a:xfrm>
              <a:off x="2744450" y="206115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678" name="Google Shape;678;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79" name="Google Shape;679;p29"/>
            <p:cNvCxnSpPr>
              <a:stCxn id="678" idx="4"/>
              <a:endCxn id="675" idx="0"/>
            </p:cNvCxnSpPr>
            <p:nvPr/>
          </p:nvCxnSpPr>
          <p:spPr>
            <a:xfrm rot="5400000">
              <a:off x="1804200" y="2336796"/>
              <a:ext cx="672600" cy="291000"/>
            </a:xfrm>
            <a:prstGeom prst="straightConnector1">
              <a:avLst/>
            </a:prstGeom>
            <a:noFill/>
            <a:ln w="38100" cap="flat" cmpd="sng">
              <a:solidFill>
                <a:schemeClr val="dk1"/>
              </a:solidFill>
              <a:prstDash val="solid"/>
              <a:round/>
              <a:headEnd type="none" w="sm" len="sm"/>
              <a:tailEnd type="none" w="sm" len="sm"/>
            </a:ln>
          </p:spPr>
        </p:cxnSp>
        <p:cxnSp>
          <p:nvCxnSpPr>
            <p:cNvPr id="680" name="Google Shape;680;p29"/>
            <p:cNvCxnSpPr>
              <a:stCxn id="678" idx="3"/>
              <a:endCxn id="674" idx="7"/>
            </p:cNvCxnSpPr>
            <p:nvPr/>
          </p:nvCxnSpPr>
          <p:spPr>
            <a:xfrm rot="5400000">
              <a:off x="1767355" y="2062841"/>
              <a:ext cx="340800" cy="373200"/>
            </a:xfrm>
            <a:prstGeom prst="straightConnector1">
              <a:avLst/>
            </a:prstGeom>
            <a:noFill/>
            <a:ln w="38100" cap="flat" cmpd="sng">
              <a:solidFill>
                <a:schemeClr val="dk1"/>
              </a:solidFill>
              <a:prstDash val="solid"/>
              <a:round/>
              <a:headEnd type="none" w="sm" len="sm"/>
              <a:tailEnd type="none" w="sm" len="sm"/>
            </a:ln>
          </p:spPr>
        </p:cxnSp>
        <p:cxnSp>
          <p:nvCxnSpPr>
            <p:cNvPr id="681" name="Google Shape;681;p29"/>
            <p:cNvCxnSpPr>
              <a:stCxn id="678" idx="6"/>
              <a:endCxn id="677" idx="1"/>
            </p:cNvCxnSpPr>
            <p:nvPr/>
          </p:nvCxnSpPr>
          <p:spPr>
            <a:xfrm rot="-5400000" flipH="1">
              <a:off x="2557650" y="1874346"/>
              <a:ext cx="210600" cy="296700"/>
            </a:xfrm>
            <a:prstGeom prst="straightConnector1">
              <a:avLst/>
            </a:prstGeom>
            <a:noFill/>
            <a:ln w="38100" cap="flat" cmpd="sng">
              <a:solidFill>
                <a:schemeClr val="dk1"/>
              </a:solidFill>
              <a:prstDash val="solid"/>
              <a:round/>
              <a:headEnd type="none" w="sm" len="sm"/>
              <a:tailEnd type="none" w="sm" len="sm"/>
            </a:ln>
          </p:spPr>
        </p:cxnSp>
        <p:cxnSp>
          <p:nvCxnSpPr>
            <p:cNvPr id="682" name="Google Shape;682;p29"/>
            <p:cNvCxnSpPr>
              <a:stCxn id="678" idx="4"/>
              <a:endCxn id="676" idx="0"/>
            </p:cNvCxnSpPr>
            <p:nvPr/>
          </p:nvCxnSpPr>
          <p:spPr>
            <a:xfrm rot="-5400000" flipH="1">
              <a:off x="2152650" y="2279346"/>
              <a:ext cx="672600" cy="405900"/>
            </a:xfrm>
            <a:prstGeom prst="straightConnector1">
              <a:avLst/>
            </a:prstGeom>
            <a:noFill/>
            <a:ln w="38100" cap="flat" cmpd="sng">
              <a:solidFill>
                <a:schemeClr val="dk1"/>
              </a:solidFill>
              <a:prstDash val="solid"/>
              <a:round/>
              <a:headEnd type="none" w="sm" len="sm"/>
              <a:tailEnd type="none" w="sm" len="sm"/>
            </a:ln>
          </p:spPr>
        </p:cxnSp>
        <p:cxnSp>
          <p:nvCxnSpPr>
            <p:cNvPr id="683" name="Google Shape;683;p29"/>
            <p:cNvCxnSpPr>
              <a:stCxn id="675" idx="6"/>
              <a:endCxn id="676" idx="2"/>
            </p:cNvCxnSpPr>
            <p:nvPr/>
          </p:nvCxnSpPr>
          <p:spPr>
            <a:xfrm rot="10800000">
              <a:off x="2343531" y="2954947"/>
              <a:ext cx="0" cy="212100"/>
            </a:xfrm>
            <a:prstGeom prst="straightConnector1">
              <a:avLst/>
            </a:prstGeom>
            <a:noFill/>
            <a:ln w="38100" cap="flat" cmpd="sng">
              <a:solidFill>
                <a:schemeClr val="dk1"/>
              </a:solidFill>
              <a:prstDash val="solid"/>
              <a:round/>
              <a:headEnd type="none" w="sm" len="sm"/>
              <a:tailEnd type="none" w="sm" len="sm"/>
            </a:ln>
          </p:spPr>
        </p:cxnSp>
      </p:grpSp>
      <p:grpSp>
        <p:nvGrpSpPr>
          <p:cNvPr id="684" name="Google Shape;684;p29"/>
          <p:cNvGrpSpPr/>
          <p:nvPr/>
        </p:nvGrpSpPr>
        <p:grpSpPr>
          <a:xfrm rot="4598599">
            <a:off x="1741365" y="2549864"/>
            <a:ext cx="1924135" cy="1614641"/>
            <a:chOff x="1352465" y="1688796"/>
            <a:chExt cx="1924135" cy="1614641"/>
          </a:xfrm>
        </p:grpSpPr>
        <p:sp>
          <p:nvSpPr>
            <p:cNvPr id="685" name="Google Shape;685;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86" name="Google Shape;686;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687" name="Google Shape;687;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88" name="Google Shape;688;p29"/>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689" name="Google Shape;689;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90" name="Google Shape;690;p29"/>
            <p:cNvCxnSpPr>
              <a:stCxn id="689" idx="4"/>
              <a:endCxn id="686" idx="0"/>
            </p:cNvCxnSpPr>
            <p:nvPr/>
          </p:nvCxnSpPr>
          <p:spPr>
            <a:xfrm rot="6201961">
              <a:off x="1779728" y="2418480"/>
              <a:ext cx="721544" cy="127632"/>
            </a:xfrm>
            <a:prstGeom prst="straightConnector1">
              <a:avLst/>
            </a:prstGeom>
            <a:noFill/>
            <a:ln w="38100" cap="flat" cmpd="sng">
              <a:solidFill>
                <a:schemeClr val="dk1"/>
              </a:solidFill>
              <a:prstDash val="solid"/>
              <a:round/>
              <a:headEnd type="none" w="sm" len="sm"/>
              <a:tailEnd type="none" w="sm" len="sm"/>
            </a:ln>
          </p:spPr>
        </p:cxnSp>
        <p:cxnSp>
          <p:nvCxnSpPr>
            <p:cNvPr id="691" name="Google Shape;691;p29"/>
            <p:cNvCxnSpPr>
              <a:stCxn id="689" idx="3"/>
              <a:endCxn id="685" idx="7"/>
            </p:cNvCxnSpPr>
            <p:nvPr/>
          </p:nvCxnSpPr>
          <p:spPr>
            <a:xfrm rot="6202063">
              <a:off x="1728845" y="2107293"/>
              <a:ext cx="417820" cy="284296"/>
            </a:xfrm>
            <a:prstGeom prst="straightConnector1">
              <a:avLst/>
            </a:prstGeom>
            <a:noFill/>
            <a:ln w="38100" cap="flat" cmpd="sng">
              <a:solidFill>
                <a:schemeClr val="dk1"/>
              </a:solidFill>
              <a:prstDash val="solid"/>
              <a:round/>
              <a:headEnd type="none" w="sm" len="sm"/>
              <a:tailEnd type="none" w="sm" len="sm"/>
            </a:ln>
          </p:spPr>
        </p:cxnSp>
        <p:cxnSp>
          <p:nvCxnSpPr>
            <p:cNvPr id="692" name="Google Shape;692;p29"/>
            <p:cNvCxnSpPr>
              <a:stCxn id="689" idx="5"/>
              <a:endCxn id="688" idx="1"/>
            </p:cNvCxnSpPr>
            <p:nvPr/>
          </p:nvCxnSpPr>
          <p:spPr>
            <a:xfrm rot="-4600208" flipH="1">
              <a:off x="2584469" y="1970878"/>
              <a:ext cx="165252" cy="490225"/>
            </a:xfrm>
            <a:prstGeom prst="straightConnector1">
              <a:avLst/>
            </a:prstGeom>
            <a:noFill/>
            <a:ln w="38100" cap="flat" cmpd="sng">
              <a:solidFill>
                <a:schemeClr val="dk1"/>
              </a:solidFill>
              <a:prstDash val="solid"/>
              <a:round/>
              <a:headEnd type="none" w="sm" len="sm"/>
              <a:tailEnd type="none" w="sm" len="sm"/>
            </a:ln>
          </p:spPr>
        </p:cxnSp>
        <p:cxnSp>
          <p:nvCxnSpPr>
            <p:cNvPr id="693" name="Google Shape;693;p29"/>
            <p:cNvCxnSpPr>
              <a:stCxn id="689" idx="4"/>
              <a:endCxn id="687" idx="0"/>
            </p:cNvCxnSpPr>
            <p:nvPr/>
          </p:nvCxnSpPr>
          <p:spPr>
            <a:xfrm rot="-4597984" flipH="1">
              <a:off x="2208657" y="2207096"/>
              <a:ext cx="560587" cy="550400"/>
            </a:xfrm>
            <a:prstGeom prst="straightConnector1">
              <a:avLst/>
            </a:prstGeom>
            <a:noFill/>
            <a:ln w="38100" cap="flat" cmpd="sng">
              <a:solidFill>
                <a:schemeClr val="dk1"/>
              </a:solidFill>
              <a:prstDash val="solid"/>
              <a:round/>
              <a:headEnd type="none" w="sm" len="sm"/>
              <a:tailEnd type="none" w="sm" len="sm"/>
            </a:ln>
          </p:spPr>
        </p:cxnSp>
        <p:cxnSp>
          <p:nvCxnSpPr>
            <p:cNvPr id="694" name="Google Shape;694;p29"/>
            <p:cNvCxnSpPr>
              <a:stCxn id="686" idx="6"/>
              <a:endCxn id="687" idx="2"/>
            </p:cNvCxnSpPr>
            <p:nvPr/>
          </p:nvCxnSpPr>
          <p:spPr>
            <a:xfrm rot="-4593528">
              <a:off x="2319009" y="2957851"/>
              <a:ext cx="49043" cy="206291"/>
            </a:xfrm>
            <a:prstGeom prst="straightConnector1">
              <a:avLst/>
            </a:prstGeom>
            <a:noFill/>
            <a:ln w="38100" cap="flat" cmpd="sng">
              <a:solidFill>
                <a:schemeClr val="dk1"/>
              </a:solidFill>
              <a:prstDash val="solid"/>
              <a:round/>
              <a:headEnd type="none" w="sm" len="sm"/>
              <a:tailEnd type="none" w="sm" len="sm"/>
            </a:ln>
          </p:spPr>
        </p:cxnSp>
      </p:grpSp>
      <p:sp>
        <p:nvSpPr>
          <p:cNvPr id="695" name="Google Shape;695;p29"/>
          <p:cNvSpPr/>
          <p:nvPr/>
        </p:nvSpPr>
        <p:spPr>
          <a:xfrm rot="6262407">
            <a:off x="2230831" y="502867"/>
            <a:ext cx="467171" cy="46717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696" name="Google Shape;696;p29"/>
          <p:cNvSpPr/>
          <p:nvPr/>
        </p:nvSpPr>
        <p:spPr>
          <a:xfrm rot="6262407">
            <a:off x="1915792" y="1280965"/>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697" name="Google Shape;697;p29"/>
          <p:cNvSpPr/>
          <p:nvPr/>
        </p:nvSpPr>
        <p:spPr>
          <a:xfrm rot="6262407">
            <a:off x="3138231" y="1185352"/>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698" name="Google Shape;698;p29"/>
          <p:cNvCxnSpPr>
            <a:stCxn id="697" idx="3"/>
            <a:endCxn id="695" idx="7"/>
          </p:cNvCxnSpPr>
          <p:nvPr/>
        </p:nvCxnSpPr>
        <p:spPr>
          <a:xfrm rot="10800000">
            <a:off x="2583473" y="937340"/>
            <a:ext cx="666900" cy="279900"/>
          </a:xfrm>
          <a:prstGeom prst="straightConnector1">
            <a:avLst/>
          </a:prstGeom>
          <a:noFill/>
          <a:ln w="38100" cap="flat" cmpd="sng">
            <a:solidFill>
              <a:schemeClr val="dk1"/>
            </a:solidFill>
            <a:prstDash val="solid"/>
            <a:round/>
            <a:headEnd type="none" w="sm" len="sm"/>
            <a:tailEnd type="none" w="sm" len="sm"/>
          </a:ln>
        </p:spPr>
      </p:cxnSp>
      <p:cxnSp>
        <p:nvCxnSpPr>
          <p:cNvPr id="699" name="Google Shape;699;p29"/>
          <p:cNvCxnSpPr>
            <a:stCxn id="697" idx="4"/>
            <a:endCxn id="696" idx="0"/>
          </p:cNvCxnSpPr>
          <p:nvPr/>
        </p:nvCxnSpPr>
        <p:spPr>
          <a:xfrm flipH="1">
            <a:off x="2392987" y="1357204"/>
            <a:ext cx="752400" cy="226500"/>
          </a:xfrm>
          <a:prstGeom prst="straightConnector1">
            <a:avLst/>
          </a:prstGeom>
          <a:noFill/>
          <a:ln w="38100" cap="flat" cmpd="sng">
            <a:solidFill>
              <a:schemeClr val="dk1"/>
            </a:solidFill>
            <a:prstDash val="solid"/>
            <a:round/>
            <a:headEnd type="none" w="sm" len="sm"/>
            <a:tailEnd type="none" w="sm" len="sm"/>
          </a:ln>
        </p:spPr>
      </p:cxnSp>
      <p:sp>
        <p:nvSpPr>
          <p:cNvPr id="700" name="Google Shape;700;p29"/>
          <p:cNvSpPr txBox="1"/>
          <p:nvPr/>
        </p:nvSpPr>
        <p:spPr>
          <a:xfrm>
            <a:off x="4638678" y="655770"/>
            <a:ext cx="2794380" cy="4205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chemeClr val="dk2"/>
                </a:solidFill>
                <a:latin typeface="Arial"/>
                <a:ea typeface="Arial"/>
                <a:cs typeface="Arial"/>
                <a:sym typeface="Arial"/>
              </a:rPr>
              <a:t>Region:  CONUS</a:t>
            </a:r>
            <a:endParaRPr/>
          </a:p>
        </p:txBody>
      </p:sp>
      <p:grpSp>
        <p:nvGrpSpPr>
          <p:cNvPr id="701" name="Google Shape;701;p29"/>
          <p:cNvGrpSpPr/>
          <p:nvPr/>
        </p:nvGrpSpPr>
        <p:grpSpPr>
          <a:xfrm rot="-4314474">
            <a:off x="8565722" y="2608512"/>
            <a:ext cx="1924135" cy="1614641"/>
            <a:chOff x="1352465" y="1688796"/>
            <a:chExt cx="1924135" cy="1614641"/>
          </a:xfrm>
        </p:grpSpPr>
        <p:sp>
          <p:nvSpPr>
            <p:cNvPr id="702" name="Google Shape;702;p29"/>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03" name="Google Shape;703;p29"/>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04" name="Google Shape;704;p29"/>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05" name="Google Shape;705;p29"/>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706" name="Google Shape;706;p29"/>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707" name="Google Shape;707;p29"/>
            <p:cNvCxnSpPr>
              <a:stCxn id="706" idx="4"/>
              <a:endCxn id="703" idx="0"/>
            </p:cNvCxnSpPr>
            <p:nvPr/>
          </p:nvCxnSpPr>
          <p:spPr>
            <a:xfrm rot="4314702">
              <a:off x="1866088" y="2239468"/>
              <a:ext cx="548823" cy="485356"/>
            </a:xfrm>
            <a:prstGeom prst="straightConnector1">
              <a:avLst/>
            </a:prstGeom>
            <a:noFill/>
            <a:ln w="38100" cap="flat" cmpd="sng">
              <a:solidFill>
                <a:schemeClr val="dk1"/>
              </a:solidFill>
              <a:prstDash val="solid"/>
              <a:round/>
              <a:headEnd type="none" w="sm" len="sm"/>
              <a:tailEnd type="none" w="sm" len="sm"/>
            </a:ln>
          </p:spPr>
        </p:cxnSp>
        <p:cxnSp>
          <p:nvCxnSpPr>
            <p:cNvPr id="708" name="Google Shape;708;p29"/>
            <p:cNvCxnSpPr>
              <a:stCxn id="706" idx="3"/>
              <a:endCxn id="702" idx="7"/>
            </p:cNvCxnSpPr>
            <p:nvPr/>
          </p:nvCxnSpPr>
          <p:spPr>
            <a:xfrm rot="4315859">
              <a:off x="1833778" y="2019191"/>
              <a:ext cx="207956" cy="460499"/>
            </a:xfrm>
            <a:prstGeom prst="straightConnector1">
              <a:avLst/>
            </a:prstGeom>
            <a:noFill/>
            <a:ln w="38100" cap="flat" cmpd="sng">
              <a:solidFill>
                <a:schemeClr val="dk1"/>
              </a:solidFill>
              <a:prstDash val="solid"/>
              <a:round/>
              <a:headEnd type="none" w="sm" len="sm"/>
              <a:tailEnd type="none" w="sm" len="sm"/>
            </a:ln>
          </p:spPr>
        </p:cxnSp>
        <p:cxnSp>
          <p:nvCxnSpPr>
            <p:cNvPr id="709" name="Google Shape;709;p29"/>
            <p:cNvCxnSpPr>
              <a:stCxn id="706" idx="5"/>
              <a:endCxn id="705" idx="1"/>
            </p:cNvCxnSpPr>
            <p:nvPr/>
          </p:nvCxnSpPr>
          <p:spPr>
            <a:xfrm rot="-6486368" flipH="1">
              <a:off x="2468722" y="2049968"/>
              <a:ext cx="396746" cy="332045"/>
            </a:xfrm>
            <a:prstGeom prst="straightConnector1">
              <a:avLst/>
            </a:prstGeom>
            <a:noFill/>
            <a:ln w="38100" cap="flat" cmpd="sng">
              <a:solidFill>
                <a:schemeClr val="dk1"/>
              </a:solidFill>
              <a:prstDash val="solid"/>
              <a:round/>
              <a:headEnd type="none" w="sm" len="sm"/>
              <a:tailEnd type="none" w="sm" len="sm"/>
            </a:ln>
          </p:spPr>
        </p:cxnSp>
        <p:cxnSp>
          <p:nvCxnSpPr>
            <p:cNvPr id="710" name="Google Shape;710;p29"/>
            <p:cNvCxnSpPr>
              <a:stCxn id="706" idx="4"/>
              <a:endCxn id="704" idx="0"/>
            </p:cNvCxnSpPr>
            <p:nvPr/>
          </p:nvCxnSpPr>
          <p:spPr>
            <a:xfrm rot="-6485216" flipH="1">
              <a:off x="2106292" y="2393782"/>
              <a:ext cx="765317" cy="177028"/>
            </a:xfrm>
            <a:prstGeom prst="straightConnector1">
              <a:avLst/>
            </a:prstGeom>
            <a:noFill/>
            <a:ln w="38100" cap="flat" cmpd="sng">
              <a:solidFill>
                <a:schemeClr val="dk1"/>
              </a:solidFill>
              <a:prstDash val="solid"/>
              <a:round/>
              <a:headEnd type="none" w="sm" len="sm"/>
              <a:tailEnd type="none" w="sm" len="sm"/>
            </a:ln>
          </p:spPr>
        </p:cxnSp>
        <p:cxnSp>
          <p:nvCxnSpPr>
            <p:cNvPr id="711" name="Google Shape;711;p29"/>
            <p:cNvCxnSpPr>
              <a:stCxn id="703" idx="6"/>
              <a:endCxn id="704" idx="2"/>
            </p:cNvCxnSpPr>
            <p:nvPr/>
          </p:nvCxnSpPr>
          <p:spPr>
            <a:xfrm rot="-6481365" flipH="1">
              <a:off x="2310563" y="2960150"/>
              <a:ext cx="65935" cy="201693"/>
            </a:xfrm>
            <a:prstGeom prst="straightConnector1">
              <a:avLst/>
            </a:prstGeom>
            <a:noFill/>
            <a:ln w="38100" cap="flat" cmpd="sng">
              <a:solidFill>
                <a:schemeClr val="dk1"/>
              </a:solidFill>
              <a:prstDash val="solid"/>
              <a:round/>
              <a:headEnd type="none" w="sm" len="sm"/>
              <a:tailEnd type="none" w="sm" len="sm"/>
            </a:ln>
          </p:spPr>
        </p:cxnSp>
      </p:grpSp>
      <p:sp>
        <p:nvSpPr>
          <p:cNvPr id="712" name="Google Shape;712;p29"/>
          <p:cNvSpPr txBox="1"/>
          <p:nvPr/>
        </p:nvSpPr>
        <p:spPr>
          <a:xfrm>
            <a:off x="3549963" y="1261840"/>
            <a:ext cx="68480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USSD</a:t>
            </a:r>
            <a:endParaRPr sz="1800" b="1">
              <a:solidFill>
                <a:srgbClr val="7030A0"/>
              </a:solidFill>
              <a:latin typeface="Arial"/>
              <a:ea typeface="Arial"/>
              <a:cs typeface="Arial"/>
              <a:sym typeface="Arial"/>
            </a:endParaRPr>
          </a:p>
        </p:txBody>
      </p:sp>
      <p:sp>
        <p:nvSpPr>
          <p:cNvPr id="713" name="Google Shape;713;p29"/>
          <p:cNvSpPr txBox="1"/>
          <p:nvPr/>
        </p:nvSpPr>
        <p:spPr>
          <a:xfrm>
            <a:off x="3416246" y="3000632"/>
            <a:ext cx="82266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27</a:t>
            </a:r>
            <a:endParaRPr sz="1800" b="1">
              <a:solidFill>
                <a:srgbClr val="7030A0"/>
              </a:solidFill>
              <a:latin typeface="Arial"/>
              <a:ea typeface="Arial"/>
              <a:cs typeface="Arial"/>
              <a:sym typeface="Arial"/>
            </a:endParaRPr>
          </a:p>
        </p:txBody>
      </p:sp>
      <p:sp>
        <p:nvSpPr>
          <p:cNvPr id="714" name="Google Shape;714;p29"/>
          <p:cNvSpPr txBox="1"/>
          <p:nvPr/>
        </p:nvSpPr>
        <p:spPr>
          <a:xfrm>
            <a:off x="3493360" y="4467280"/>
            <a:ext cx="13885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(1986)</a:t>
            </a:r>
            <a:endParaRPr sz="1800" b="1">
              <a:solidFill>
                <a:srgbClr val="7030A0"/>
              </a:solidFill>
              <a:latin typeface="Arial"/>
              <a:ea typeface="Arial"/>
              <a:cs typeface="Arial"/>
              <a:sym typeface="Arial"/>
            </a:endParaRPr>
          </a:p>
        </p:txBody>
      </p:sp>
      <p:sp>
        <p:nvSpPr>
          <p:cNvPr id="715" name="Google Shape;715;p29"/>
          <p:cNvSpPr txBox="1"/>
          <p:nvPr/>
        </p:nvSpPr>
        <p:spPr>
          <a:xfrm>
            <a:off x="7285241" y="3078512"/>
            <a:ext cx="13786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(2011)</a:t>
            </a:r>
            <a:endParaRPr sz="1800" b="1">
              <a:solidFill>
                <a:srgbClr val="7030A0"/>
              </a:solidFill>
              <a:latin typeface="Arial"/>
              <a:ea typeface="Arial"/>
              <a:cs typeface="Arial"/>
              <a:sym typeface="Arial"/>
            </a:endParaRPr>
          </a:p>
        </p:txBody>
      </p:sp>
      <p:sp>
        <p:nvSpPr>
          <p:cNvPr id="716" name="Google Shape;716;p29"/>
          <p:cNvSpPr txBox="1"/>
          <p:nvPr/>
        </p:nvSpPr>
        <p:spPr>
          <a:xfrm>
            <a:off x="6892226" y="4244237"/>
            <a:ext cx="188865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(NSRS2007)</a:t>
            </a:r>
            <a:endParaRPr sz="1800" b="1">
              <a:solidFill>
                <a:srgbClr val="7030A0"/>
              </a:solidFill>
              <a:latin typeface="Arial"/>
              <a:ea typeface="Arial"/>
              <a:cs typeface="Arial"/>
              <a:sym typeface="Arial"/>
            </a:endParaRPr>
          </a:p>
        </p:txBody>
      </p:sp>
      <p:sp>
        <p:nvSpPr>
          <p:cNvPr id="717" name="Google Shape;717;p29"/>
          <p:cNvSpPr txBox="1"/>
          <p:nvPr/>
        </p:nvSpPr>
        <p:spPr>
          <a:xfrm>
            <a:off x="6360029" y="4771458"/>
            <a:ext cx="13596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(FBN)</a:t>
            </a:r>
            <a:endParaRPr sz="1800" b="1">
              <a:solidFill>
                <a:srgbClr val="7030A0"/>
              </a:solidFill>
              <a:latin typeface="Arial"/>
              <a:ea typeface="Arial"/>
              <a:cs typeface="Arial"/>
              <a:sym typeface="Arial"/>
            </a:endParaRPr>
          </a:p>
        </p:txBody>
      </p:sp>
      <p:sp>
        <p:nvSpPr>
          <p:cNvPr id="718" name="Google Shape;718;p29"/>
          <p:cNvSpPr txBox="1"/>
          <p:nvPr/>
        </p:nvSpPr>
        <p:spPr>
          <a:xfrm>
            <a:off x="4291876" y="4957822"/>
            <a:ext cx="151035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(HARN)</a:t>
            </a:r>
            <a:endParaRPr sz="1800" b="1">
              <a:solidFill>
                <a:srgbClr val="7030A0"/>
              </a:solidFill>
              <a:latin typeface="Arial"/>
              <a:ea typeface="Arial"/>
              <a:cs typeface="Arial"/>
              <a:sym typeface="Arial"/>
            </a:endParaRPr>
          </a:p>
        </p:txBody>
      </p:sp>
      <p:sp>
        <p:nvSpPr>
          <p:cNvPr id="719" name="Google Shape;719;p29"/>
          <p:cNvSpPr txBox="1"/>
          <p:nvPr/>
        </p:nvSpPr>
        <p:spPr>
          <a:xfrm>
            <a:off x="8206943" y="1170953"/>
            <a:ext cx="6319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2022 </a:t>
            </a:r>
            <a:endParaRPr sz="1800" b="1">
              <a:solidFill>
                <a:srgbClr val="7030A0"/>
              </a:solidFill>
              <a:latin typeface="Arial"/>
              <a:ea typeface="Arial"/>
              <a:cs typeface="Arial"/>
              <a:sym typeface="Arial"/>
            </a:endParaRPr>
          </a:p>
        </p:txBody>
      </p:sp>
      <p:cxnSp>
        <p:nvCxnSpPr>
          <p:cNvPr id="720" name="Google Shape;720;p29"/>
          <p:cNvCxnSpPr>
            <a:stCxn id="697" idx="6"/>
            <a:endCxn id="689" idx="2"/>
          </p:cNvCxnSpPr>
          <p:nvPr/>
        </p:nvCxnSpPr>
        <p:spPr>
          <a:xfrm flipH="1">
            <a:off x="3207183" y="1635396"/>
            <a:ext cx="102900" cy="1338000"/>
          </a:xfrm>
          <a:prstGeom prst="straightConnector1">
            <a:avLst/>
          </a:prstGeom>
          <a:noFill/>
          <a:ln w="38100" cap="flat" cmpd="sng">
            <a:solidFill>
              <a:srgbClr val="FF0000"/>
            </a:solidFill>
            <a:prstDash val="solid"/>
            <a:round/>
            <a:headEnd type="none" w="sm" len="sm"/>
            <a:tailEnd type="none" w="sm" len="sm"/>
          </a:ln>
        </p:spPr>
      </p:cxnSp>
      <p:cxnSp>
        <p:nvCxnSpPr>
          <p:cNvPr id="721" name="Google Shape;721;p29"/>
          <p:cNvCxnSpPr>
            <a:stCxn id="667" idx="2"/>
            <a:endCxn id="689" idx="6"/>
          </p:cNvCxnSpPr>
          <p:nvPr/>
        </p:nvCxnSpPr>
        <p:spPr>
          <a:xfrm rot="10800000">
            <a:off x="3312864" y="3418244"/>
            <a:ext cx="140100" cy="1388100"/>
          </a:xfrm>
          <a:prstGeom prst="straightConnector1">
            <a:avLst/>
          </a:prstGeom>
          <a:noFill/>
          <a:ln w="38100" cap="flat" cmpd="sng">
            <a:solidFill>
              <a:srgbClr val="FF0000"/>
            </a:solidFill>
            <a:prstDash val="solid"/>
            <a:round/>
            <a:headEnd type="none" w="sm" len="sm"/>
            <a:tailEnd type="none" w="sm" len="sm"/>
          </a:ln>
        </p:spPr>
      </p:cxnSp>
      <p:cxnSp>
        <p:nvCxnSpPr>
          <p:cNvPr id="722" name="Google Shape;722;p29"/>
          <p:cNvCxnSpPr>
            <a:stCxn id="645" idx="2"/>
            <a:endCxn id="667" idx="7"/>
          </p:cNvCxnSpPr>
          <p:nvPr/>
        </p:nvCxnSpPr>
        <p:spPr>
          <a:xfrm rot="10800000">
            <a:off x="3782657" y="5070161"/>
            <a:ext cx="815400" cy="384600"/>
          </a:xfrm>
          <a:prstGeom prst="straightConnector1">
            <a:avLst/>
          </a:prstGeom>
          <a:noFill/>
          <a:ln w="38100" cap="flat" cmpd="sng">
            <a:solidFill>
              <a:srgbClr val="FF0000"/>
            </a:solidFill>
            <a:prstDash val="solid"/>
            <a:round/>
            <a:headEnd type="none" w="sm" len="sm"/>
            <a:tailEnd type="none" w="sm" len="sm"/>
          </a:ln>
        </p:spPr>
      </p:cxnSp>
      <p:cxnSp>
        <p:nvCxnSpPr>
          <p:cNvPr id="723" name="Google Shape;723;p29"/>
          <p:cNvCxnSpPr>
            <a:stCxn id="656" idx="2"/>
            <a:endCxn id="645" idx="6"/>
          </p:cNvCxnSpPr>
          <p:nvPr/>
        </p:nvCxnSpPr>
        <p:spPr>
          <a:xfrm flipH="1">
            <a:off x="5055109" y="5300849"/>
            <a:ext cx="1743300" cy="153900"/>
          </a:xfrm>
          <a:prstGeom prst="straightConnector1">
            <a:avLst/>
          </a:prstGeom>
          <a:noFill/>
          <a:ln w="38100" cap="flat" cmpd="sng">
            <a:solidFill>
              <a:srgbClr val="FF0000"/>
            </a:solidFill>
            <a:prstDash val="solid"/>
            <a:round/>
            <a:headEnd type="none" w="sm" len="sm"/>
            <a:tailEnd type="none" w="sm" len="sm"/>
          </a:ln>
        </p:spPr>
      </p:cxnSp>
      <p:cxnSp>
        <p:nvCxnSpPr>
          <p:cNvPr id="724" name="Google Shape;724;p29"/>
          <p:cNvCxnSpPr>
            <a:stCxn id="634" idx="2"/>
            <a:endCxn id="656" idx="6"/>
          </p:cNvCxnSpPr>
          <p:nvPr/>
        </p:nvCxnSpPr>
        <p:spPr>
          <a:xfrm flipH="1">
            <a:off x="7255613" y="4872776"/>
            <a:ext cx="1199700" cy="428100"/>
          </a:xfrm>
          <a:prstGeom prst="straightConnector1">
            <a:avLst/>
          </a:prstGeom>
          <a:noFill/>
          <a:ln w="38100" cap="flat" cmpd="sng">
            <a:solidFill>
              <a:srgbClr val="FF0000"/>
            </a:solidFill>
            <a:prstDash val="solid"/>
            <a:round/>
            <a:headEnd type="none" w="sm" len="sm"/>
            <a:tailEnd type="none" w="sm" len="sm"/>
          </a:ln>
        </p:spPr>
      </p:cxnSp>
      <p:cxnSp>
        <p:nvCxnSpPr>
          <p:cNvPr id="725" name="Google Shape;725;p29"/>
          <p:cNvCxnSpPr>
            <a:stCxn id="706" idx="2"/>
            <a:endCxn id="634" idx="7"/>
          </p:cNvCxnSpPr>
          <p:nvPr/>
        </p:nvCxnSpPr>
        <p:spPr>
          <a:xfrm flipH="1">
            <a:off x="8683330" y="3480533"/>
            <a:ext cx="214500" cy="1036800"/>
          </a:xfrm>
          <a:prstGeom prst="straightConnector1">
            <a:avLst/>
          </a:prstGeom>
          <a:noFill/>
          <a:ln w="38100" cap="flat" cmpd="sng">
            <a:solidFill>
              <a:srgbClr val="FF0000"/>
            </a:solidFill>
            <a:prstDash val="solid"/>
            <a:round/>
            <a:headEnd type="none" w="sm" len="sm"/>
            <a:tailEnd type="none" w="sm" len="sm"/>
          </a:ln>
        </p:spPr>
      </p:cxnSp>
      <p:sp>
        <p:nvSpPr>
          <p:cNvPr id="726" name="Google Shape;726;p29"/>
          <p:cNvSpPr txBox="1"/>
          <p:nvPr/>
        </p:nvSpPr>
        <p:spPr>
          <a:xfrm>
            <a:off x="4103115" y="3561949"/>
            <a:ext cx="11977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FF"/>
                </a:solidFill>
                <a:latin typeface="Arial"/>
                <a:ea typeface="Arial"/>
                <a:cs typeface="Arial"/>
                <a:sym typeface="Arial"/>
              </a:rPr>
              <a:t>NADCON</a:t>
            </a:r>
            <a:endParaRPr/>
          </a:p>
        </p:txBody>
      </p:sp>
      <p:sp>
        <p:nvSpPr>
          <p:cNvPr id="727" name="Google Shape;727;p29"/>
          <p:cNvSpPr/>
          <p:nvPr/>
        </p:nvSpPr>
        <p:spPr>
          <a:xfrm>
            <a:off x="3562352" y="3246983"/>
            <a:ext cx="1076325" cy="360403"/>
          </a:xfrm>
          <a:custGeom>
            <a:avLst/>
            <a:gdLst/>
            <a:ahLst/>
            <a:cxnLst/>
            <a:rect l="l" t="t" r="r" b="b"/>
            <a:pathLst>
              <a:path w="1076325" h="360402" extrusionOk="0">
                <a:moveTo>
                  <a:pt x="0" y="7977"/>
                </a:moveTo>
                <a:cubicBezTo>
                  <a:pt x="186531" y="-2342"/>
                  <a:pt x="373062" y="-12661"/>
                  <a:pt x="552450" y="46077"/>
                </a:cubicBezTo>
                <a:cubicBezTo>
                  <a:pt x="731838" y="104815"/>
                  <a:pt x="904081" y="232608"/>
                  <a:pt x="1076325" y="360402"/>
                </a:cubicBezTo>
              </a:path>
            </a:pathLst>
          </a:custGeom>
          <a:noFill/>
          <a:ln w="254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8" name="Google Shape;728;p29"/>
          <p:cNvSpPr/>
          <p:nvPr/>
        </p:nvSpPr>
        <p:spPr>
          <a:xfrm>
            <a:off x="5181602" y="3959811"/>
            <a:ext cx="1400175" cy="838200"/>
          </a:xfrm>
          <a:custGeom>
            <a:avLst/>
            <a:gdLst/>
            <a:ahLst/>
            <a:cxnLst/>
            <a:rect l="l" t="t" r="r" b="b"/>
            <a:pathLst>
              <a:path w="1400175" h="838200" extrusionOk="0">
                <a:moveTo>
                  <a:pt x="0" y="0"/>
                </a:moveTo>
                <a:cubicBezTo>
                  <a:pt x="274637" y="88106"/>
                  <a:pt x="461963" y="184150"/>
                  <a:pt x="695325" y="323850"/>
                </a:cubicBezTo>
                <a:cubicBezTo>
                  <a:pt x="928688" y="463550"/>
                  <a:pt x="1173162" y="650081"/>
                  <a:pt x="1400175" y="838200"/>
                </a:cubicBezTo>
              </a:path>
            </a:pathLst>
          </a:custGeom>
          <a:noFill/>
          <a:ln w="25400" cap="flat" cmpd="sng">
            <a:solidFill>
              <a:srgbClr val="FF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9" name="Google Shape;729;p29"/>
          <p:cNvSpPr txBox="1"/>
          <p:nvPr/>
        </p:nvSpPr>
        <p:spPr>
          <a:xfrm>
            <a:off x="6141183" y="3708517"/>
            <a:ext cx="1210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CCFF"/>
                </a:solidFill>
                <a:latin typeface="Arial"/>
                <a:ea typeface="Arial"/>
                <a:cs typeface="Arial"/>
                <a:sym typeface="Arial"/>
              </a:rPr>
              <a:t>GEOCON</a:t>
            </a:r>
            <a:endParaRPr/>
          </a:p>
        </p:txBody>
      </p:sp>
      <p:cxnSp>
        <p:nvCxnSpPr>
          <p:cNvPr id="730" name="Google Shape;730;p29"/>
          <p:cNvCxnSpPr>
            <a:stCxn id="717" idx="0"/>
          </p:cNvCxnSpPr>
          <p:nvPr/>
        </p:nvCxnSpPr>
        <p:spPr>
          <a:xfrm rot="10800000">
            <a:off x="6556863" y="4023558"/>
            <a:ext cx="483000" cy="747900"/>
          </a:xfrm>
          <a:prstGeom prst="straightConnector1">
            <a:avLst/>
          </a:prstGeom>
          <a:noFill/>
          <a:ln w="38100" cap="flat" cmpd="sng">
            <a:solidFill>
              <a:srgbClr val="00CCFF"/>
            </a:solidFill>
            <a:prstDash val="solid"/>
            <a:round/>
            <a:headEnd type="none" w="sm" len="sm"/>
            <a:tailEnd type="triangle" w="med" len="med"/>
          </a:ln>
        </p:spPr>
      </p:cxnSp>
      <p:cxnSp>
        <p:nvCxnSpPr>
          <p:cNvPr id="731" name="Google Shape;731;p29"/>
          <p:cNvCxnSpPr/>
          <p:nvPr/>
        </p:nvCxnSpPr>
        <p:spPr>
          <a:xfrm>
            <a:off x="7255609" y="3998881"/>
            <a:ext cx="450119" cy="351424"/>
          </a:xfrm>
          <a:prstGeom prst="straightConnector1">
            <a:avLst/>
          </a:prstGeom>
          <a:noFill/>
          <a:ln w="38100" cap="flat" cmpd="sng">
            <a:solidFill>
              <a:srgbClr val="00CCFF"/>
            </a:solidFill>
            <a:prstDash val="solid"/>
            <a:round/>
            <a:headEnd type="none" w="sm" len="sm"/>
            <a:tailEnd type="triangle" w="med" len="med"/>
          </a:ln>
        </p:spPr>
      </p:cxnSp>
      <p:sp>
        <p:nvSpPr>
          <p:cNvPr id="732" name="Google Shape;732;p29"/>
          <p:cNvSpPr txBox="1"/>
          <p:nvPr/>
        </p:nvSpPr>
        <p:spPr>
          <a:xfrm>
            <a:off x="6207857" y="2679817"/>
            <a:ext cx="15184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66FF"/>
                </a:solidFill>
                <a:latin typeface="Arial"/>
                <a:ea typeface="Arial"/>
                <a:cs typeface="Arial"/>
                <a:sym typeface="Arial"/>
              </a:rPr>
              <a:t>GEOCON 11</a:t>
            </a:r>
            <a:endParaRPr/>
          </a:p>
        </p:txBody>
      </p:sp>
      <p:sp>
        <p:nvSpPr>
          <p:cNvPr id="733" name="Google Shape;733;p29"/>
          <p:cNvSpPr/>
          <p:nvPr/>
        </p:nvSpPr>
        <p:spPr>
          <a:xfrm>
            <a:off x="6867528" y="2997785"/>
            <a:ext cx="1419225" cy="1219200"/>
          </a:xfrm>
          <a:custGeom>
            <a:avLst/>
            <a:gdLst/>
            <a:ahLst/>
            <a:cxnLst/>
            <a:rect l="l" t="t" r="r" b="b"/>
            <a:pathLst>
              <a:path w="1419225" h="1219200" extrusionOk="0">
                <a:moveTo>
                  <a:pt x="1419225" y="1219200"/>
                </a:moveTo>
                <a:cubicBezTo>
                  <a:pt x="989806" y="968375"/>
                  <a:pt x="560387" y="717550"/>
                  <a:pt x="323850" y="514350"/>
                </a:cubicBezTo>
                <a:cubicBezTo>
                  <a:pt x="87313" y="311150"/>
                  <a:pt x="43656" y="155575"/>
                  <a:pt x="0" y="0"/>
                </a:cubicBezTo>
              </a:path>
            </a:pathLst>
          </a:custGeom>
          <a:noFill/>
          <a:ln w="38100" cap="flat" cmpd="sng">
            <a:solidFill>
              <a:srgbClr val="00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4" name="Google Shape;734;p29"/>
          <p:cNvSpPr/>
          <p:nvPr/>
        </p:nvSpPr>
        <p:spPr>
          <a:xfrm>
            <a:off x="7705725" y="2798263"/>
            <a:ext cx="476251" cy="285248"/>
          </a:xfrm>
          <a:custGeom>
            <a:avLst/>
            <a:gdLst/>
            <a:ahLst/>
            <a:cxnLst/>
            <a:rect l="l" t="t" r="r" b="b"/>
            <a:pathLst>
              <a:path w="476250" h="285248" extrusionOk="0">
                <a:moveTo>
                  <a:pt x="0" y="18548"/>
                </a:moveTo>
                <a:cubicBezTo>
                  <a:pt x="103187" y="1085"/>
                  <a:pt x="206375" y="-16377"/>
                  <a:pt x="285750" y="28073"/>
                </a:cubicBezTo>
                <a:cubicBezTo>
                  <a:pt x="365125" y="72523"/>
                  <a:pt x="420687" y="178885"/>
                  <a:pt x="476250" y="285248"/>
                </a:cubicBezTo>
              </a:path>
            </a:pathLst>
          </a:custGeom>
          <a:noFill/>
          <a:ln w="38100" cap="flat" cmpd="sng">
            <a:solidFill>
              <a:srgbClr val="00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5" name="Google Shape;735;p29"/>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pSp>
        <p:nvGrpSpPr>
          <p:cNvPr id="740" name="Google Shape;740;p30"/>
          <p:cNvGrpSpPr/>
          <p:nvPr/>
        </p:nvGrpSpPr>
        <p:grpSpPr>
          <a:xfrm rot="-2089351">
            <a:off x="8034802" y="4393710"/>
            <a:ext cx="1924135" cy="1614641"/>
            <a:chOff x="1352465" y="1688796"/>
            <a:chExt cx="1924135" cy="1614641"/>
          </a:xfrm>
        </p:grpSpPr>
        <p:sp>
          <p:nvSpPr>
            <p:cNvPr id="741" name="Google Shape;741;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42" name="Google Shape;742;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43" name="Google Shape;743;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44" name="Google Shape;744;p30"/>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745" name="Google Shape;745;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746" name="Google Shape;746;p30"/>
            <p:cNvCxnSpPr>
              <a:stCxn id="745" idx="4"/>
              <a:endCxn id="742" idx="0"/>
            </p:cNvCxnSpPr>
            <p:nvPr/>
          </p:nvCxnSpPr>
          <p:spPr>
            <a:xfrm rot="2088454">
              <a:off x="2067973" y="2123087"/>
              <a:ext cx="145054" cy="718117"/>
            </a:xfrm>
            <a:prstGeom prst="straightConnector1">
              <a:avLst/>
            </a:prstGeom>
            <a:noFill/>
            <a:ln w="38100" cap="flat" cmpd="sng">
              <a:solidFill>
                <a:schemeClr val="dk1"/>
              </a:solidFill>
              <a:prstDash val="solid"/>
              <a:round/>
              <a:headEnd type="none" w="sm" len="sm"/>
              <a:tailEnd type="none" w="sm" len="sm"/>
            </a:ln>
          </p:spPr>
        </p:cxnSp>
        <p:cxnSp>
          <p:nvCxnSpPr>
            <p:cNvPr id="747" name="Google Shape;747;p30"/>
            <p:cNvCxnSpPr>
              <a:stCxn id="745" idx="3"/>
              <a:endCxn id="741" idx="7"/>
            </p:cNvCxnSpPr>
            <p:nvPr/>
          </p:nvCxnSpPr>
          <p:spPr>
            <a:xfrm rot="2090457" flipH="1">
              <a:off x="1881830" y="2002982"/>
              <a:ext cx="111850" cy="492918"/>
            </a:xfrm>
            <a:prstGeom prst="straightConnector1">
              <a:avLst/>
            </a:prstGeom>
            <a:noFill/>
            <a:ln w="38100" cap="flat" cmpd="sng">
              <a:solidFill>
                <a:schemeClr val="dk1"/>
              </a:solidFill>
              <a:prstDash val="solid"/>
              <a:round/>
              <a:headEnd type="none" w="sm" len="sm"/>
              <a:tailEnd type="none" w="sm" len="sm"/>
            </a:ln>
          </p:spPr>
        </p:cxnSp>
        <p:cxnSp>
          <p:nvCxnSpPr>
            <p:cNvPr id="748" name="Google Shape;748;p30"/>
            <p:cNvCxnSpPr>
              <a:stCxn id="745" idx="5"/>
              <a:endCxn id="744" idx="1"/>
            </p:cNvCxnSpPr>
            <p:nvPr/>
          </p:nvCxnSpPr>
          <p:spPr>
            <a:xfrm rot="-8711599" flipH="1">
              <a:off x="2408777" y="2203174"/>
              <a:ext cx="516635" cy="25634"/>
            </a:xfrm>
            <a:prstGeom prst="straightConnector1">
              <a:avLst/>
            </a:prstGeom>
            <a:noFill/>
            <a:ln w="38100" cap="flat" cmpd="sng">
              <a:solidFill>
                <a:schemeClr val="dk1"/>
              </a:solidFill>
              <a:prstDash val="solid"/>
              <a:round/>
              <a:headEnd type="none" w="sm" len="sm"/>
              <a:tailEnd type="none" w="sm" len="sm"/>
            </a:ln>
          </p:spPr>
        </p:cxnSp>
        <p:cxnSp>
          <p:nvCxnSpPr>
            <p:cNvPr id="749" name="Google Shape;749;p30"/>
            <p:cNvCxnSpPr>
              <a:stCxn id="745" idx="4"/>
              <a:endCxn id="743" idx="0"/>
            </p:cNvCxnSpPr>
            <p:nvPr/>
          </p:nvCxnSpPr>
          <p:spPr>
            <a:xfrm rot="2089982">
              <a:off x="2130223" y="2322177"/>
              <a:ext cx="717453" cy="320239"/>
            </a:xfrm>
            <a:prstGeom prst="straightConnector1">
              <a:avLst/>
            </a:prstGeom>
            <a:noFill/>
            <a:ln w="38100" cap="flat" cmpd="sng">
              <a:solidFill>
                <a:schemeClr val="dk1"/>
              </a:solidFill>
              <a:prstDash val="solid"/>
              <a:round/>
              <a:headEnd type="none" w="sm" len="sm"/>
              <a:tailEnd type="none" w="sm" len="sm"/>
            </a:ln>
          </p:spPr>
        </p:cxnSp>
        <p:cxnSp>
          <p:nvCxnSpPr>
            <p:cNvPr id="750" name="Google Shape;750;p30"/>
            <p:cNvCxnSpPr>
              <a:stCxn id="742" idx="6"/>
              <a:endCxn id="743" idx="2"/>
            </p:cNvCxnSpPr>
            <p:nvPr/>
          </p:nvCxnSpPr>
          <p:spPr>
            <a:xfrm rot="-8714546" flipH="1">
              <a:off x="2256592" y="3000451"/>
              <a:ext cx="174178" cy="121091"/>
            </a:xfrm>
            <a:prstGeom prst="straightConnector1">
              <a:avLst/>
            </a:prstGeom>
            <a:noFill/>
            <a:ln w="38100" cap="flat" cmpd="sng">
              <a:solidFill>
                <a:schemeClr val="dk1"/>
              </a:solidFill>
              <a:prstDash val="solid"/>
              <a:round/>
              <a:headEnd type="none" w="sm" len="sm"/>
              <a:tailEnd type="none" w="sm" len="sm"/>
            </a:ln>
          </p:spPr>
        </p:cxnSp>
      </p:grpSp>
      <p:grpSp>
        <p:nvGrpSpPr>
          <p:cNvPr id="751" name="Google Shape;751;p30"/>
          <p:cNvGrpSpPr/>
          <p:nvPr/>
        </p:nvGrpSpPr>
        <p:grpSpPr>
          <a:xfrm>
            <a:off x="3893122" y="5226161"/>
            <a:ext cx="1924135" cy="1614641"/>
            <a:chOff x="1352465" y="1688796"/>
            <a:chExt cx="1924135" cy="1614641"/>
          </a:xfrm>
        </p:grpSpPr>
        <p:sp>
          <p:nvSpPr>
            <p:cNvPr id="752" name="Google Shape;752;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53" name="Google Shape;753;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54" name="Google Shape;754;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55" name="Google Shape;755;p30"/>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756" name="Google Shape;756;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757" name="Google Shape;757;p30"/>
            <p:cNvCxnSpPr>
              <a:stCxn id="756" idx="4"/>
              <a:endCxn id="753" idx="0"/>
            </p:cNvCxnSpPr>
            <p:nvPr/>
          </p:nvCxnSpPr>
          <p:spPr>
            <a:xfrm flipH="1">
              <a:off x="1995000" y="2145996"/>
              <a:ext cx="291000" cy="672600"/>
            </a:xfrm>
            <a:prstGeom prst="straightConnector1">
              <a:avLst/>
            </a:prstGeom>
            <a:noFill/>
            <a:ln w="38100" cap="flat" cmpd="sng">
              <a:solidFill>
                <a:schemeClr val="dk1"/>
              </a:solidFill>
              <a:prstDash val="solid"/>
              <a:round/>
              <a:headEnd type="none" w="sm" len="sm"/>
              <a:tailEnd type="none" w="sm" len="sm"/>
            </a:ln>
          </p:spPr>
        </p:cxnSp>
        <p:cxnSp>
          <p:nvCxnSpPr>
            <p:cNvPr id="758" name="Google Shape;758;p30"/>
            <p:cNvCxnSpPr>
              <a:stCxn id="756" idx="3"/>
              <a:endCxn id="752" idx="7"/>
            </p:cNvCxnSpPr>
            <p:nvPr/>
          </p:nvCxnSpPr>
          <p:spPr>
            <a:xfrm flipH="1">
              <a:off x="1751155" y="2079041"/>
              <a:ext cx="373200" cy="340800"/>
            </a:xfrm>
            <a:prstGeom prst="straightConnector1">
              <a:avLst/>
            </a:prstGeom>
            <a:noFill/>
            <a:ln w="38100" cap="flat" cmpd="sng">
              <a:solidFill>
                <a:schemeClr val="dk1"/>
              </a:solidFill>
              <a:prstDash val="solid"/>
              <a:round/>
              <a:headEnd type="none" w="sm" len="sm"/>
              <a:tailEnd type="none" w="sm" len="sm"/>
            </a:ln>
          </p:spPr>
        </p:cxnSp>
        <p:cxnSp>
          <p:nvCxnSpPr>
            <p:cNvPr id="759" name="Google Shape;759;p30"/>
            <p:cNvCxnSpPr>
              <a:stCxn id="756" idx="5"/>
              <a:endCxn id="755" idx="1"/>
            </p:cNvCxnSpPr>
            <p:nvPr/>
          </p:nvCxnSpPr>
          <p:spPr>
            <a:xfrm>
              <a:off x="2447645" y="2079041"/>
              <a:ext cx="438600" cy="273900"/>
            </a:xfrm>
            <a:prstGeom prst="straightConnector1">
              <a:avLst/>
            </a:prstGeom>
            <a:noFill/>
            <a:ln w="38100" cap="flat" cmpd="sng">
              <a:solidFill>
                <a:schemeClr val="dk1"/>
              </a:solidFill>
              <a:prstDash val="solid"/>
              <a:round/>
              <a:headEnd type="none" w="sm" len="sm"/>
              <a:tailEnd type="none" w="sm" len="sm"/>
            </a:ln>
          </p:spPr>
        </p:cxnSp>
        <p:cxnSp>
          <p:nvCxnSpPr>
            <p:cNvPr id="760" name="Google Shape;760;p30"/>
            <p:cNvCxnSpPr>
              <a:stCxn id="756" idx="4"/>
              <a:endCxn id="754" idx="0"/>
            </p:cNvCxnSpPr>
            <p:nvPr/>
          </p:nvCxnSpPr>
          <p:spPr>
            <a:xfrm>
              <a:off x="2286000" y="2145996"/>
              <a:ext cx="405900" cy="672600"/>
            </a:xfrm>
            <a:prstGeom prst="straightConnector1">
              <a:avLst/>
            </a:prstGeom>
            <a:noFill/>
            <a:ln w="38100" cap="flat" cmpd="sng">
              <a:solidFill>
                <a:schemeClr val="dk1"/>
              </a:solidFill>
              <a:prstDash val="solid"/>
              <a:round/>
              <a:headEnd type="none" w="sm" len="sm"/>
              <a:tailEnd type="none" w="sm" len="sm"/>
            </a:ln>
          </p:spPr>
        </p:cxnSp>
        <p:cxnSp>
          <p:nvCxnSpPr>
            <p:cNvPr id="761" name="Google Shape;761;p30"/>
            <p:cNvCxnSpPr>
              <a:stCxn id="753" idx="6"/>
              <a:endCxn id="754" idx="2"/>
            </p:cNvCxnSpPr>
            <p:nvPr/>
          </p:nvCxnSpPr>
          <p:spPr>
            <a:xfrm>
              <a:off x="2237481" y="3060997"/>
              <a:ext cx="212100" cy="0"/>
            </a:xfrm>
            <a:prstGeom prst="straightConnector1">
              <a:avLst/>
            </a:prstGeom>
            <a:noFill/>
            <a:ln w="38100" cap="flat" cmpd="sng">
              <a:solidFill>
                <a:schemeClr val="dk1"/>
              </a:solidFill>
              <a:prstDash val="solid"/>
              <a:round/>
              <a:headEnd type="none" w="sm" len="sm"/>
              <a:tailEnd type="none" w="sm" len="sm"/>
            </a:ln>
          </p:spPr>
        </p:cxnSp>
      </p:grpSp>
      <p:grpSp>
        <p:nvGrpSpPr>
          <p:cNvPr id="762" name="Google Shape;762;p30"/>
          <p:cNvGrpSpPr/>
          <p:nvPr/>
        </p:nvGrpSpPr>
        <p:grpSpPr>
          <a:xfrm>
            <a:off x="6093474" y="5072249"/>
            <a:ext cx="1924135" cy="1614641"/>
            <a:chOff x="1352465" y="1688796"/>
            <a:chExt cx="1924135" cy="1614641"/>
          </a:xfrm>
        </p:grpSpPr>
        <p:sp>
          <p:nvSpPr>
            <p:cNvPr id="763" name="Google Shape;763;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64" name="Google Shape;764;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65" name="Google Shape;765;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66" name="Google Shape;766;p30"/>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767" name="Google Shape;767;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768" name="Google Shape;768;p30"/>
            <p:cNvCxnSpPr>
              <a:stCxn id="767" idx="4"/>
              <a:endCxn id="764" idx="0"/>
            </p:cNvCxnSpPr>
            <p:nvPr/>
          </p:nvCxnSpPr>
          <p:spPr>
            <a:xfrm flipH="1">
              <a:off x="1995000" y="2145996"/>
              <a:ext cx="291000" cy="672600"/>
            </a:xfrm>
            <a:prstGeom prst="straightConnector1">
              <a:avLst/>
            </a:prstGeom>
            <a:noFill/>
            <a:ln w="38100" cap="flat" cmpd="sng">
              <a:solidFill>
                <a:schemeClr val="dk1"/>
              </a:solidFill>
              <a:prstDash val="solid"/>
              <a:round/>
              <a:headEnd type="none" w="sm" len="sm"/>
              <a:tailEnd type="none" w="sm" len="sm"/>
            </a:ln>
          </p:spPr>
        </p:cxnSp>
        <p:cxnSp>
          <p:nvCxnSpPr>
            <p:cNvPr id="769" name="Google Shape;769;p30"/>
            <p:cNvCxnSpPr>
              <a:stCxn id="767" idx="3"/>
              <a:endCxn id="763" idx="7"/>
            </p:cNvCxnSpPr>
            <p:nvPr/>
          </p:nvCxnSpPr>
          <p:spPr>
            <a:xfrm flipH="1">
              <a:off x="1751155" y="2079041"/>
              <a:ext cx="373200" cy="340800"/>
            </a:xfrm>
            <a:prstGeom prst="straightConnector1">
              <a:avLst/>
            </a:prstGeom>
            <a:noFill/>
            <a:ln w="38100" cap="flat" cmpd="sng">
              <a:solidFill>
                <a:schemeClr val="dk1"/>
              </a:solidFill>
              <a:prstDash val="solid"/>
              <a:round/>
              <a:headEnd type="none" w="sm" len="sm"/>
              <a:tailEnd type="none" w="sm" len="sm"/>
            </a:ln>
          </p:spPr>
        </p:cxnSp>
        <p:cxnSp>
          <p:nvCxnSpPr>
            <p:cNvPr id="770" name="Google Shape;770;p30"/>
            <p:cNvCxnSpPr>
              <a:stCxn id="767" idx="5"/>
              <a:endCxn id="766" idx="1"/>
            </p:cNvCxnSpPr>
            <p:nvPr/>
          </p:nvCxnSpPr>
          <p:spPr>
            <a:xfrm>
              <a:off x="2447645" y="2079041"/>
              <a:ext cx="438600" cy="273900"/>
            </a:xfrm>
            <a:prstGeom prst="straightConnector1">
              <a:avLst/>
            </a:prstGeom>
            <a:noFill/>
            <a:ln w="38100" cap="flat" cmpd="sng">
              <a:solidFill>
                <a:schemeClr val="dk1"/>
              </a:solidFill>
              <a:prstDash val="solid"/>
              <a:round/>
              <a:headEnd type="none" w="sm" len="sm"/>
              <a:tailEnd type="none" w="sm" len="sm"/>
            </a:ln>
          </p:spPr>
        </p:cxnSp>
        <p:cxnSp>
          <p:nvCxnSpPr>
            <p:cNvPr id="771" name="Google Shape;771;p30"/>
            <p:cNvCxnSpPr>
              <a:stCxn id="767" idx="4"/>
              <a:endCxn id="765" idx="0"/>
            </p:cNvCxnSpPr>
            <p:nvPr/>
          </p:nvCxnSpPr>
          <p:spPr>
            <a:xfrm>
              <a:off x="2286000" y="2145996"/>
              <a:ext cx="405900" cy="672600"/>
            </a:xfrm>
            <a:prstGeom prst="straightConnector1">
              <a:avLst/>
            </a:prstGeom>
            <a:noFill/>
            <a:ln w="38100" cap="flat" cmpd="sng">
              <a:solidFill>
                <a:schemeClr val="dk1"/>
              </a:solidFill>
              <a:prstDash val="solid"/>
              <a:round/>
              <a:headEnd type="none" w="sm" len="sm"/>
              <a:tailEnd type="none" w="sm" len="sm"/>
            </a:ln>
          </p:spPr>
        </p:cxnSp>
        <p:cxnSp>
          <p:nvCxnSpPr>
            <p:cNvPr id="772" name="Google Shape;772;p30"/>
            <p:cNvCxnSpPr>
              <a:stCxn id="764" idx="6"/>
              <a:endCxn id="765" idx="2"/>
            </p:cNvCxnSpPr>
            <p:nvPr/>
          </p:nvCxnSpPr>
          <p:spPr>
            <a:xfrm>
              <a:off x="2237481" y="3060997"/>
              <a:ext cx="212100" cy="0"/>
            </a:xfrm>
            <a:prstGeom prst="straightConnector1">
              <a:avLst/>
            </a:prstGeom>
            <a:noFill/>
            <a:ln w="38100" cap="flat" cmpd="sng">
              <a:solidFill>
                <a:schemeClr val="dk1"/>
              </a:solidFill>
              <a:prstDash val="solid"/>
              <a:round/>
              <a:headEnd type="none" w="sm" len="sm"/>
              <a:tailEnd type="none" w="sm" len="sm"/>
            </a:ln>
          </p:spPr>
        </p:cxnSp>
      </p:grpSp>
      <p:grpSp>
        <p:nvGrpSpPr>
          <p:cNvPr id="773" name="Google Shape;773;p30"/>
          <p:cNvGrpSpPr/>
          <p:nvPr/>
        </p:nvGrpSpPr>
        <p:grpSpPr>
          <a:xfrm rot="3669868">
            <a:off x="2107947" y="4503389"/>
            <a:ext cx="1924135" cy="1614641"/>
            <a:chOff x="1352465" y="1688796"/>
            <a:chExt cx="1924135" cy="1614641"/>
          </a:xfrm>
        </p:grpSpPr>
        <p:sp>
          <p:nvSpPr>
            <p:cNvPr id="774" name="Google Shape;774;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75" name="Google Shape;775;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76" name="Google Shape;776;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77" name="Google Shape;777;p30"/>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778" name="Google Shape;778;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779" name="Google Shape;779;p30"/>
            <p:cNvCxnSpPr>
              <a:stCxn id="778" idx="4"/>
              <a:endCxn id="775" idx="0"/>
            </p:cNvCxnSpPr>
            <p:nvPr/>
          </p:nvCxnSpPr>
          <p:spPr>
            <a:xfrm rot="-3669494" flipH="1">
              <a:off x="1775755" y="2447519"/>
              <a:ext cx="729489" cy="69554"/>
            </a:xfrm>
            <a:prstGeom prst="straightConnector1">
              <a:avLst/>
            </a:prstGeom>
            <a:noFill/>
            <a:ln w="38100" cap="flat" cmpd="sng">
              <a:solidFill>
                <a:schemeClr val="dk1"/>
              </a:solidFill>
              <a:prstDash val="solid"/>
              <a:round/>
              <a:headEnd type="none" w="sm" len="sm"/>
              <a:tailEnd type="none" w="sm" len="sm"/>
            </a:ln>
          </p:spPr>
        </p:cxnSp>
        <p:cxnSp>
          <p:nvCxnSpPr>
            <p:cNvPr id="780" name="Google Shape;780;p30"/>
            <p:cNvCxnSpPr>
              <a:stCxn id="778" idx="3"/>
              <a:endCxn id="774" idx="7"/>
            </p:cNvCxnSpPr>
            <p:nvPr/>
          </p:nvCxnSpPr>
          <p:spPr>
            <a:xfrm rot="7129875">
              <a:off x="1698555" y="2168143"/>
              <a:ext cx="478401" cy="162595"/>
            </a:xfrm>
            <a:prstGeom prst="straightConnector1">
              <a:avLst/>
            </a:prstGeom>
            <a:noFill/>
            <a:ln w="38100" cap="flat" cmpd="sng">
              <a:solidFill>
                <a:schemeClr val="dk1"/>
              </a:solidFill>
              <a:prstDash val="solid"/>
              <a:round/>
              <a:headEnd type="none" w="sm" len="sm"/>
              <a:tailEnd type="none" w="sm" len="sm"/>
            </a:ln>
          </p:spPr>
        </p:cxnSp>
        <p:cxnSp>
          <p:nvCxnSpPr>
            <p:cNvPr id="781" name="Google Shape;781;p30"/>
            <p:cNvCxnSpPr>
              <a:stCxn id="778" idx="5"/>
              <a:endCxn id="777" idx="1"/>
            </p:cNvCxnSpPr>
            <p:nvPr/>
          </p:nvCxnSpPr>
          <p:spPr>
            <a:xfrm rot="-3660242" flipH="1">
              <a:off x="2652710" y="1957792"/>
              <a:ext cx="28468" cy="516398"/>
            </a:xfrm>
            <a:prstGeom prst="straightConnector1">
              <a:avLst/>
            </a:prstGeom>
            <a:noFill/>
            <a:ln w="38100" cap="flat" cmpd="sng">
              <a:solidFill>
                <a:schemeClr val="dk1"/>
              </a:solidFill>
              <a:prstDash val="solid"/>
              <a:round/>
              <a:headEnd type="none" w="sm" len="sm"/>
              <a:tailEnd type="none" w="sm" len="sm"/>
            </a:ln>
          </p:spPr>
        </p:cxnSp>
        <p:cxnSp>
          <p:nvCxnSpPr>
            <p:cNvPr id="782" name="Google Shape;782;p30"/>
            <p:cNvCxnSpPr>
              <a:stCxn id="778" idx="4"/>
              <a:endCxn id="776" idx="0"/>
            </p:cNvCxnSpPr>
            <p:nvPr/>
          </p:nvCxnSpPr>
          <p:spPr>
            <a:xfrm rot="-3671238" flipH="1">
              <a:off x="2292398" y="2142261"/>
              <a:ext cx="393403" cy="680071"/>
            </a:xfrm>
            <a:prstGeom prst="straightConnector1">
              <a:avLst/>
            </a:prstGeom>
            <a:noFill/>
            <a:ln w="38100" cap="flat" cmpd="sng">
              <a:solidFill>
                <a:schemeClr val="dk1"/>
              </a:solidFill>
              <a:prstDash val="solid"/>
              <a:round/>
              <a:headEnd type="none" w="sm" len="sm"/>
              <a:tailEnd type="none" w="sm" len="sm"/>
            </a:ln>
          </p:spPr>
        </p:cxnSp>
        <p:cxnSp>
          <p:nvCxnSpPr>
            <p:cNvPr id="783" name="Google Shape;783;p30"/>
            <p:cNvCxnSpPr>
              <a:stCxn id="775" idx="6"/>
              <a:endCxn id="776" idx="2"/>
            </p:cNvCxnSpPr>
            <p:nvPr/>
          </p:nvCxnSpPr>
          <p:spPr>
            <a:xfrm rot="-3675327">
              <a:off x="2292377" y="2968015"/>
              <a:ext cx="102307" cy="185964"/>
            </a:xfrm>
            <a:prstGeom prst="straightConnector1">
              <a:avLst/>
            </a:prstGeom>
            <a:noFill/>
            <a:ln w="38100" cap="flat" cmpd="sng">
              <a:solidFill>
                <a:schemeClr val="dk1"/>
              </a:solidFill>
              <a:prstDash val="solid"/>
              <a:round/>
              <a:headEnd type="none" w="sm" len="sm"/>
              <a:tailEnd type="none" w="sm" len="sm"/>
            </a:ln>
          </p:spPr>
        </p:cxnSp>
      </p:grpSp>
      <p:grpSp>
        <p:nvGrpSpPr>
          <p:cNvPr id="784" name="Google Shape;784;p30"/>
          <p:cNvGrpSpPr/>
          <p:nvPr/>
        </p:nvGrpSpPr>
        <p:grpSpPr>
          <a:xfrm rot="-5400000">
            <a:off x="8771486" y="555789"/>
            <a:ext cx="1775023" cy="1614641"/>
            <a:chOff x="1352465" y="1688796"/>
            <a:chExt cx="1775023" cy="1614641"/>
          </a:xfrm>
        </p:grpSpPr>
        <p:sp>
          <p:nvSpPr>
            <p:cNvPr id="785" name="Google Shape;785;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86" name="Google Shape;786;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87" name="Google Shape;787;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88" name="Google Shape;788;p30"/>
            <p:cNvSpPr/>
            <p:nvPr/>
          </p:nvSpPr>
          <p:spPr>
            <a:xfrm>
              <a:off x="2670288" y="2169553"/>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789" name="Google Shape;789;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790" name="Google Shape;790;p30"/>
            <p:cNvCxnSpPr>
              <a:stCxn id="789" idx="4"/>
              <a:endCxn id="786" idx="0"/>
            </p:cNvCxnSpPr>
            <p:nvPr/>
          </p:nvCxnSpPr>
          <p:spPr>
            <a:xfrm rot="5400000">
              <a:off x="1804200" y="2336796"/>
              <a:ext cx="672600" cy="291000"/>
            </a:xfrm>
            <a:prstGeom prst="straightConnector1">
              <a:avLst/>
            </a:prstGeom>
            <a:noFill/>
            <a:ln w="38100" cap="flat" cmpd="sng">
              <a:solidFill>
                <a:schemeClr val="dk1"/>
              </a:solidFill>
              <a:prstDash val="solid"/>
              <a:round/>
              <a:headEnd type="none" w="sm" len="sm"/>
              <a:tailEnd type="none" w="sm" len="sm"/>
            </a:ln>
          </p:spPr>
        </p:cxnSp>
        <p:cxnSp>
          <p:nvCxnSpPr>
            <p:cNvPr id="791" name="Google Shape;791;p30"/>
            <p:cNvCxnSpPr>
              <a:stCxn id="789" idx="3"/>
              <a:endCxn id="785" idx="7"/>
            </p:cNvCxnSpPr>
            <p:nvPr/>
          </p:nvCxnSpPr>
          <p:spPr>
            <a:xfrm rot="5400000">
              <a:off x="1767355" y="2062841"/>
              <a:ext cx="340800" cy="373200"/>
            </a:xfrm>
            <a:prstGeom prst="straightConnector1">
              <a:avLst/>
            </a:prstGeom>
            <a:noFill/>
            <a:ln w="38100" cap="flat" cmpd="sng">
              <a:solidFill>
                <a:schemeClr val="dk1"/>
              </a:solidFill>
              <a:prstDash val="solid"/>
              <a:round/>
              <a:headEnd type="none" w="sm" len="sm"/>
              <a:tailEnd type="none" w="sm" len="sm"/>
            </a:ln>
          </p:spPr>
        </p:cxnSp>
        <p:cxnSp>
          <p:nvCxnSpPr>
            <p:cNvPr id="792" name="Google Shape;792;p30"/>
            <p:cNvCxnSpPr>
              <a:stCxn id="789" idx="5"/>
              <a:endCxn id="788" idx="1"/>
            </p:cNvCxnSpPr>
            <p:nvPr/>
          </p:nvCxnSpPr>
          <p:spPr>
            <a:xfrm rot="-5400000" flipH="1">
              <a:off x="2513645" y="2013041"/>
              <a:ext cx="157500" cy="289500"/>
            </a:xfrm>
            <a:prstGeom prst="straightConnector1">
              <a:avLst/>
            </a:prstGeom>
            <a:noFill/>
            <a:ln w="38100" cap="flat" cmpd="sng">
              <a:solidFill>
                <a:schemeClr val="dk1"/>
              </a:solidFill>
              <a:prstDash val="solid"/>
              <a:round/>
              <a:headEnd type="none" w="sm" len="sm"/>
              <a:tailEnd type="none" w="sm" len="sm"/>
            </a:ln>
          </p:spPr>
        </p:cxnSp>
        <p:cxnSp>
          <p:nvCxnSpPr>
            <p:cNvPr id="793" name="Google Shape;793;p30"/>
            <p:cNvCxnSpPr>
              <a:stCxn id="789" idx="4"/>
              <a:endCxn id="787" idx="0"/>
            </p:cNvCxnSpPr>
            <p:nvPr/>
          </p:nvCxnSpPr>
          <p:spPr>
            <a:xfrm rot="-5400000" flipH="1">
              <a:off x="2152650" y="2279346"/>
              <a:ext cx="672600" cy="405900"/>
            </a:xfrm>
            <a:prstGeom prst="straightConnector1">
              <a:avLst/>
            </a:prstGeom>
            <a:noFill/>
            <a:ln w="38100" cap="flat" cmpd="sng">
              <a:solidFill>
                <a:schemeClr val="dk1"/>
              </a:solidFill>
              <a:prstDash val="solid"/>
              <a:round/>
              <a:headEnd type="none" w="sm" len="sm"/>
              <a:tailEnd type="none" w="sm" len="sm"/>
            </a:ln>
          </p:spPr>
        </p:cxnSp>
        <p:cxnSp>
          <p:nvCxnSpPr>
            <p:cNvPr id="794" name="Google Shape;794;p30"/>
            <p:cNvCxnSpPr>
              <a:stCxn id="786" idx="6"/>
              <a:endCxn id="787" idx="2"/>
            </p:cNvCxnSpPr>
            <p:nvPr/>
          </p:nvCxnSpPr>
          <p:spPr>
            <a:xfrm rot="10800000">
              <a:off x="2343531" y="2954947"/>
              <a:ext cx="0" cy="212100"/>
            </a:xfrm>
            <a:prstGeom prst="straightConnector1">
              <a:avLst/>
            </a:prstGeom>
            <a:noFill/>
            <a:ln w="38100" cap="flat" cmpd="sng">
              <a:solidFill>
                <a:schemeClr val="dk1"/>
              </a:solidFill>
              <a:prstDash val="solid"/>
              <a:round/>
              <a:headEnd type="none" w="sm" len="sm"/>
              <a:tailEnd type="none" w="sm" len="sm"/>
            </a:ln>
          </p:spPr>
        </p:cxnSp>
      </p:grpSp>
      <p:grpSp>
        <p:nvGrpSpPr>
          <p:cNvPr id="795" name="Google Shape;795;p30"/>
          <p:cNvGrpSpPr/>
          <p:nvPr/>
        </p:nvGrpSpPr>
        <p:grpSpPr>
          <a:xfrm rot="4598599">
            <a:off x="1741365" y="2549864"/>
            <a:ext cx="1924135" cy="1614641"/>
            <a:chOff x="1352465" y="1688796"/>
            <a:chExt cx="1924135" cy="1614641"/>
          </a:xfrm>
        </p:grpSpPr>
        <p:sp>
          <p:nvSpPr>
            <p:cNvPr id="796" name="Google Shape;796;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797" name="Google Shape;797;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798" name="Google Shape;798;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799" name="Google Shape;799;p30"/>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800" name="Google Shape;800;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801" name="Google Shape;801;p30"/>
            <p:cNvCxnSpPr>
              <a:stCxn id="800" idx="4"/>
              <a:endCxn id="797" idx="0"/>
            </p:cNvCxnSpPr>
            <p:nvPr/>
          </p:nvCxnSpPr>
          <p:spPr>
            <a:xfrm rot="6201961">
              <a:off x="1779728" y="2418480"/>
              <a:ext cx="721544" cy="127632"/>
            </a:xfrm>
            <a:prstGeom prst="straightConnector1">
              <a:avLst/>
            </a:prstGeom>
            <a:noFill/>
            <a:ln w="38100" cap="flat" cmpd="sng">
              <a:solidFill>
                <a:schemeClr val="dk1"/>
              </a:solidFill>
              <a:prstDash val="solid"/>
              <a:round/>
              <a:headEnd type="none" w="sm" len="sm"/>
              <a:tailEnd type="none" w="sm" len="sm"/>
            </a:ln>
          </p:spPr>
        </p:cxnSp>
        <p:cxnSp>
          <p:nvCxnSpPr>
            <p:cNvPr id="802" name="Google Shape;802;p30"/>
            <p:cNvCxnSpPr>
              <a:stCxn id="800" idx="3"/>
              <a:endCxn id="796" idx="7"/>
            </p:cNvCxnSpPr>
            <p:nvPr/>
          </p:nvCxnSpPr>
          <p:spPr>
            <a:xfrm rot="6202063">
              <a:off x="1728845" y="2107293"/>
              <a:ext cx="417820" cy="284296"/>
            </a:xfrm>
            <a:prstGeom prst="straightConnector1">
              <a:avLst/>
            </a:prstGeom>
            <a:noFill/>
            <a:ln w="38100" cap="flat" cmpd="sng">
              <a:solidFill>
                <a:schemeClr val="dk1"/>
              </a:solidFill>
              <a:prstDash val="solid"/>
              <a:round/>
              <a:headEnd type="none" w="sm" len="sm"/>
              <a:tailEnd type="none" w="sm" len="sm"/>
            </a:ln>
          </p:spPr>
        </p:cxnSp>
        <p:cxnSp>
          <p:nvCxnSpPr>
            <p:cNvPr id="803" name="Google Shape;803;p30"/>
            <p:cNvCxnSpPr>
              <a:stCxn id="800" idx="5"/>
              <a:endCxn id="799" idx="1"/>
            </p:cNvCxnSpPr>
            <p:nvPr/>
          </p:nvCxnSpPr>
          <p:spPr>
            <a:xfrm rot="-4600208" flipH="1">
              <a:off x="2584469" y="1970878"/>
              <a:ext cx="165252" cy="490225"/>
            </a:xfrm>
            <a:prstGeom prst="straightConnector1">
              <a:avLst/>
            </a:prstGeom>
            <a:noFill/>
            <a:ln w="38100" cap="flat" cmpd="sng">
              <a:solidFill>
                <a:schemeClr val="dk1"/>
              </a:solidFill>
              <a:prstDash val="solid"/>
              <a:round/>
              <a:headEnd type="none" w="sm" len="sm"/>
              <a:tailEnd type="none" w="sm" len="sm"/>
            </a:ln>
          </p:spPr>
        </p:cxnSp>
        <p:cxnSp>
          <p:nvCxnSpPr>
            <p:cNvPr id="804" name="Google Shape;804;p30"/>
            <p:cNvCxnSpPr>
              <a:stCxn id="800" idx="4"/>
              <a:endCxn id="798" idx="0"/>
            </p:cNvCxnSpPr>
            <p:nvPr/>
          </p:nvCxnSpPr>
          <p:spPr>
            <a:xfrm rot="-4597984" flipH="1">
              <a:off x="2208657" y="2207096"/>
              <a:ext cx="560587" cy="550400"/>
            </a:xfrm>
            <a:prstGeom prst="straightConnector1">
              <a:avLst/>
            </a:prstGeom>
            <a:noFill/>
            <a:ln w="38100" cap="flat" cmpd="sng">
              <a:solidFill>
                <a:schemeClr val="dk1"/>
              </a:solidFill>
              <a:prstDash val="solid"/>
              <a:round/>
              <a:headEnd type="none" w="sm" len="sm"/>
              <a:tailEnd type="none" w="sm" len="sm"/>
            </a:ln>
          </p:spPr>
        </p:cxnSp>
        <p:cxnSp>
          <p:nvCxnSpPr>
            <p:cNvPr id="805" name="Google Shape;805;p30"/>
            <p:cNvCxnSpPr>
              <a:stCxn id="797" idx="6"/>
              <a:endCxn id="798" idx="2"/>
            </p:cNvCxnSpPr>
            <p:nvPr/>
          </p:nvCxnSpPr>
          <p:spPr>
            <a:xfrm rot="-4593528">
              <a:off x="2319009" y="2957851"/>
              <a:ext cx="49043" cy="206291"/>
            </a:xfrm>
            <a:prstGeom prst="straightConnector1">
              <a:avLst/>
            </a:prstGeom>
            <a:noFill/>
            <a:ln w="38100" cap="flat" cmpd="sng">
              <a:solidFill>
                <a:schemeClr val="dk1"/>
              </a:solidFill>
              <a:prstDash val="solid"/>
              <a:round/>
              <a:headEnd type="none" w="sm" len="sm"/>
              <a:tailEnd type="none" w="sm" len="sm"/>
            </a:ln>
          </p:spPr>
        </p:cxnSp>
      </p:grpSp>
      <p:sp>
        <p:nvSpPr>
          <p:cNvPr id="806" name="Google Shape;806;p30"/>
          <p:cNvSpPr/>
          <p:nvPr/>
        </p:nvSpPr>
        <p:spPr>
          <a:xfrm rot="6262407">
            <a:off x="2315553" y="576447"/>
            <a:ext cx="467171" cy="46717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807" name="Google Shape;807;p30"/>
          <p:cNvSpPr/>
          <p:nvPr/>
        </p:nvSpPr>
        <p:spPr>
          <a:xfrm rot="6262407">
            <a:off x="1915792" y="1280965"/>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808" name="Google Shape;808;p30"/>
          <p:cNvSpPr/>
          <p:nvPr/>
        </p:nvSpPr>
        <p:spPr>
          <a:xfrm rot="6262407">
            <a:off x="3138231" y="1185352"/>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809" name="Google Shape;809;p30"/>
          <p:cNvCxnSpPr>
            <a:stCxn id="808" idx="3"/>
            <a:endCxn id="806" idx="7"/>
          </p:cNvCxnSpPr>
          <p:nvPr/>
        </p:nvCxnSpPr>
        <p:spPr>
          <a:xfrm rot="10800000">
            <a:off x="2668073" y="1011140"/>
            <a:ext cx="582300" cy="206100"/>
          </a:xfrm>
          <a:prstGeom prst="straightConnector1">
            <a:avLst/>
          </a:prstGeom>
          <a:noFill/>
          <a:ln w="38100" cap="flat" cmpd="sng">
            <a:solidFill>
              <a:schemeClr val="dk1"/>
            </a:solidFill>
            <a:prstDash val="solid"/>
            <a:round/>
            <a:headEnd type="none" w="sm" len="sm"/>
            <a:tailEnd type="none" w="sm" len="sm"/>
          </a:ln>
        </p:spPr>
      </p:cxnSp>
      <p:cxnSp>
        <p:nvCxnSpPr>
          <p:cNvPr id="810" name="Google Shape;810;p30"/>
          <p:cNvCxnSpPr>
            <a:stCxn id="808" idx="4"/>
            <a:endCxn id="807" idx="0"/>
          </p:cNvCxnSpPr>
          <p:nvPr/>
        </p:nvCxnSpPr>
        <p:spPr>
          <a:xfrm flipH="1">
            <a:off x="2392987" y="1357204"/>
            <a:ext cx="752400" cy="226500"/>
          </a:xfrm>
          <a:prstGeom prst="straightConnector1">
            <a:avLst/>
          </a:prstGeom>
          <a:noFill/>
          <a:ln w="38100" cap="flat" cmpd="sng">
            <a:solidFill>
              <a:schemeClr val="dk1"/>
            </a:solidFill>
            <a:prstDash val="solid"/>
            <a:round/>
            <a:headEnd type="none" w="sm" len="sm"/>
            <a:tailEnd type="none" w="sm" len="sm"/>
          </a:ln>
        </p:spPr>
      </p:cxnSp>
      <p:grpSp>
        <p:nvGrpSpPr>
          <p:cNvPr id="811" name="Google Shape;811;p30"/>
          <p:cNvGrpSpPr/>
          <p:nvPr/>
        </p:nvGrpSpPr>
        <p:grpSpPr>
          <a:xfrm rot="-4314474">
            <a:off x="8565722" y="2608512"/>
            <a:ext cx="1924135" cy="1614641"/>
            <a:chOff x="1352465" y="1688796"/>
            <a:chExt cx="1924135" cy="1614641"/>
          </a:xfrm>
        </p:grpSpPr>
        <p:sp>
          <p:nvSpPr>
            <p:cNvPr id="812" name="Google Shape;812;p30"/>
            <p:cNvSpPr/>
            <p:nvPr/>
          </p:nvSpPr>
          <p:spPr>
            <a:xfrm>
              <a:off x="1352465" y="2351386"/>
              <a:ext cx="467170" cy="46717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b="1">
                  <a:solidFill>
                    <a:schemeClr val="dk1"/>
                  </a:solidFill>
                  <a:latin typeface="Arial"/>
                  <a:ea typeface="Arial"/>
                  <a:cs typeface="Arial"/>
                  <a:sym typeface="Arial"/>
                </a:rPr>
                <a:t>X, Y, Z</a:t>
              </a:r>
              <a:endParaRPr/>
            </a:p>
          </p:txBody>
        </p:sp>
        <p:sp>
          <p:nvSpPr>
            <p:cNvPr id="813" name="Google Shape;813;p30"/>
            <p:cNvSpPr/>
            <p:nvPr/>
          </p:nvSpPr>
          <p:spPr>
            <a:xfrm>
              <a:off x="1752600"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51" b="1">
                  <a:solidFill>
                    <a:schemeClr val="dk1"/>
                  </a:solidFill>
                  <a:latin typeface="Arial"/>
                  <a:ea typeface="Arial"/>
                  <a:cs typeface="Arial"/>
                  <a:sym typeface="Arial"/>
                </a:rPr>
                <a:t>USNG</a:t>
              </a:r>
              <a:endParaRPr/>
            </a:p>
          </p:txBody>
        </p:sp>
        <p:sp>
          <p:nvSpPr>
            <p:cNvPr id="814" name="Google Shape;814;p30"/>
            <p:cNvSpPr/>
            <p:nvPr/>
          </p:nvSpPr>
          <p:spPr>
            <a:xfrm>
              <a:off x="2449608" y="2818556"/>
              <a:ext cx="484881" cy="484881"/>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UTM</a:t>
              </a:r>
              <a:endParaRPr/>
            </a:p>
          </p:txBody>
        </p:sp>
        <p:sp>
          <p:nvSpPr>
            <p:cNvPr id="815" name="Google Shape;815;p30"/>
            <p:cNvSpPr/>
            <p:nvPr/>
          </p:nvSpPr>
          <p:spPr>
            <a:xfrm>
              <a:off x="2819400" y="2286000"/>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a:solidFill>
                    <a:schemeClr val="dk1"/>
                  </a:solidFill>
                  <a:latin typeface="Arial"/>
                  <a:ea typeface="Arial"/>
                  <a:cs typeface="Arial"/>
                  <a:sym typeface="Arial"/>
                </a:rPr>
                <a:t>SPC</a:t>
              </a:r>
              <a:endParaRPr/>
            </a:p>
          </p:txBody>
        </p:sp>
        <p:sp>
          <p:nvSpPr>
            <p:cNvPr id="816" name="Google Shape;816;p30"/>
            <p:cNvSpPr/>
            <p:nvPr/>
          </p:nvSpPr>
          <p:spPr>
            <a:xfrm>
              <a:off x="2057400" y="1688796"/>
              <a:ext cx="457200" cy="457200"/>
            </a:xfrm>
            <a:prstGeom prst="ellipse">
              <a:avLst/>
            </a:prstGeom>
            <a:solidFill>
              <a:schemeClr val="lt1"/>
            </a:solidFill>
            <a:ln w="25400" cap="flat" cmpd="sng">
              <a:solidFill>
                <a:srgbClr val="395E89"/>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900" b="1">
                  <a:solidFill>
                    <a:schemeClr val="dk1"/>
                  </a:solidFill>
                  <a:latin typeface="Noto Sans Symbols"/>
                  <a:ea typeface="Noto Sans Symbols"/>
                  <a:cs typeface="Noto Sans Symbols"/>
                  <a:sym typeface="Noto Sans Symbols"/>
                </a:rPr>
                <a:t>φ</a:t>
              </a:r>
              <a:r>
                <a:rPr lang="en-US" sz="900" b="1">
                  <a:solidFill>
                    <a:schemeClr val="dk1"/>
                  </a:solidFill>
                  <a:latin typeface="Arial"/>
                  <a:ea typeface="Arial"/>
                  <a:cs typeface="Arial"/>
                  <a:sym typeface="Arial"/>
                </a:rPr>
                <a:t>, </a:t>
              </a:r>
              <a:r>
                <a:rPr lang="en-US" sz="900" b="1">
                  <a:solidFill>
                    <a:schemeClr val="dk1"/>
                  </a:solidFill>
                  <a:latin typeface="Noto Sans Symbols"/>
                  <a:ea typeface="Noto Sans Symbols"/>
                  <a:cs typeface="Noto Sans Symbols"/>
                  <a:sym typeface="Noto Sans Symbols"/>
                </a:rPr>
                <a:t>λ</a:t>
              </a:r>
              <a:r>
                <a:rPr lang="en-US" sz="900" b="1">
                  <a:solidFill>
                    <a:schemeClr val="dk1"/>
                  </a:solidFill>
                  <a:latin typeface="Arial"/>
                  <a:ea typeface="Arial"/>
                  <a:cs typeface="Arial"/>
                  <a:sym typeface="Arial"/>
                </a:rPr>
                <a:t>, h</a:t>
              </a:r>
              <a:endParaRPr/>
            </a:p>
          </p:txBody>
        </p:sp>
        <p:cxnSp>
          <p:nvCxnSpPr>
            <p:cNvPr id="817" name="Google Shape;817;p30"/>
            <p:cNvCxnSpPr>
              <a:stCxn id="816" idx="4"/>
              <a:endCxn id="813" idx="0"/>
            </p:cNvCxnSpPr>
            <p:nvPr/>
          </p:nvCxnSpPr>
          <p:spPr>
            <a:xfrm rot="4314702">
              <a:off x="1866088" y="2239468"/>
              <a:ext cx="548823" cy="485356"/>
            </a:xfrm>
            <a:prstGeom prst="straightConnector1">
              <a:avLst/>
            </a:prstGeom>
            <a:noFill/>
            <a:ln w="38100" cap="flat" cmpd="sng">
              <a:solidFill>
                <a:schemeClr val="dk1"/>
              </a:solidFill>
              <a:prstDash val="solid"/>
              <a:round/>
              <a:headEnd type="none" w="sm" len="sm"/>
              <a:tailEnd type="none" w="sm" len="sm"/>
            </a:ln>
          </p:spPr>
        </p:cxnSp>
        <p:cxnSp>
          <p:nvCxnSpPr>
            <p:cNvPr id="818" name="Google Shape;818;p30"/>
            <p:cNvCxnSpPr>
              <a:stCxn id="816" idx="3"/>
              <a:endCxn id="812" idx="7"/>
            </p:cNvCxnSpPr>
            <p:nvPr/>
          </p:nvCxnSpPr>
          <p:spPr>
            <a:xfrm rot="4315859">
              <a:off x="1833778" y="2019191"/>
              <a:ext cx="207956" cy="460499"/>
            </a:xfrm>
            <a:prstGeom prst="straightConnector1">
              <a:avLst/>
            </a:prstGeom>
            <a:noFill/>
            <a:ln w="38100" cap="flat" cmpd="sng">
              <a:solidFill>
                <a:schemeClr val="dk1"/>
              </a:solidFill>
              <a:prstDash val="solid"/>
              <a:round/>
              <a:headEnd type="none" w="sm" len="sm"/>
              <a:tailEnd type="none" w="sm" len="sm"/>
            </a:ln>
          </p:spPr>
        </p:cxnSp>
        <p:cxnSp>
          <p:nvCxnSpPr>
            <p:cNvPr id="819" name="Google Shape;819;p30"/>
            <p:cNvCxnSpPr>
              <a:stCxn id="816" idx="5"/>
              <a:endCxn id="815" idx="1"/>
            </p:cNvCxnSpPr>
            <p:nvPr/>
          </p:nvCxnSpPr>
          <p:spPr>
            <a:xfrm rot="-6486368" flipH="1">
              <a:off x="2468722" y="2049968"/>
              <a:ext cx="396746" cy="332045"/>
            </a:xfrm>
            <a:prstGeom prst="straightConnector1">
              <a:avLst/>
            </a:prstGeom>
            <a:noFill/>
            <a:ln w="38100" cap="flat" cmpd="sng">
              <a:solidFill>
                <a:schemeClr val="dk1"/>
              </a:solidFill>
              <a:prstDash val="solid"/>
              <a:round/>
              <a:headEnd type="none" w="sm" len="sm"/>
              <a:tailEnd type="none" w="sm" len="sm"/>
            </a:ln>
          </p:spPr>
        </p:cxnSp>
        <p:cxnSp>
          <p:nvCxnSpPr>
            <p:cNvPr id="820" name="Google Shape;820;p30"/>
            <p:cNvCxnSpPr>
              <a:stCxn id="816" idx="4"/>
              <a:endCxn id="814" idx="0"/>
            </p:cNvCxnSpPr>
            <p:nvPr/>
          </p:nvCxnSpPr>
          <p:spPr>
            <a:xfrm rot="-6485216" flipH="1">
              <a:off x="2106292" y="2393782"/>
              <a:ext cx="765317" cy="177028"/>
            </a:xfrm>
            <a:prstGeom prst="straightConnector1">
              <a:avLst/>
            </a:prstGeom>
            <a:noFill/>
            <a:ln w="38100" cap="flat" cmpd="sng">
              <a:solidFill>
                <a:schemeClr val="dk1"/>
              </a:solidFill>
              <a:prstDash val="solid"/>
              <a:round/>
              <a:headEnd type="none" w="sm" len="sm"/>
              <a:tailEnd type="none" w="sm" len="sm"/>
            </a:ln>
          </p:spPr>
        </p:cxnSp>
        <p:cxnSp>
          <p:nvCxnSpPr>
            <p:cNvPr id="821" name="Google Shape;821;p30"/>
            <p:cNvCxnSpPr>
              <a:stCxn id="813" idx="6"/>
              <a:endCxn id="814" idx="2"/>
            </p:cNvCxnSpPr>
            <p:nvPr/>
          </p:nvCxnSpPr>
          <p:spPr>
            <a:xfrm rot="-6481365" flipH="1">
              <a:off x="2310563" y="2960150"/>
              <a:ext cx="65935" cy="201693"/>
            </a:xfrm>
            <a:prstGeom prst="straightConnector1">
              <a:avLst/>
            </a:prstGeom>
            <a:noFill/>
            <a:ln w="38100" cap="flat" cmpd="sng">
              <a:solidFill>
                <a:schemeClr val="dk1"/>
              </a:solidFill>
              <a:prstDash val="solid"/>
              <a:round/>
              <a:headEnd type="none" w="sm" len="sm"/>
              <a:tailEnd type="none" w="sm" len="sm"/>
            </a:ln>
          </p:spPr>
        </p:cxnSp>
      </p:grpSp>
      <p:sp>
        <p:nvSpPr>
          <p:cNvPr id="822" name="Google Shape;822;p30"/>
          <p:cNvSpPr txBox="1"/>
          <p:nvPr/>
        </p:nvSpPr>
        <p:spPr>
          <a:xfrm>
            <a:off x="3549965" y="1261839"/>
            <a:ext cx="81032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USSD</a:t>
            </a:r>
            <a:endParaRPr sz="1800" b="1">
              <a:solidFill>
                <a:srgbClr val="7030A0"/>
              </a:solidFill>
              <a:latin typeface="Arial"/>
              <a:ea typeface="Arial"/>
              <a:cs typeface="Arial"/>
              <a:sym typeface="Arial"/>
            </a:endParaRPr>
          </a:p>
        </p:txBody>
      </p:sp>
      <p:sp>
        <p:nvSpPr>
          <p:cNvPr id="823" name="Google Shape;823;p30"/>
          <p:cNvSpPr txBox="1"/>
          <p:nvPr/>
        </p:nvSpPr>
        <p:spPr>
          <a:xfrm>
            <a:off x="3416245" y="3000631"/>
            <a:ext cx="7489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27</a:t>
            </a:r>
            <a:endParaRPr sz="1800" b="1">
              <a:solidFill>
                <a:srgbClr val="7030A0"/>
              </a:solidFill>
              <a:latin typeface="Arial"/>
              <a:ea typeface="Arial"/>
              <a:cs typeface="Arial"/>
              <a:sym typeface="Arial"/>
            </a:endParaRPr>
          </a:p>
        </p:txBody>
      </p:sp>
      <p:sp>
        <p:nvSpPr>
          <p:cNvPr id="824" name="Google Shape;824;p30"/>
          <p:cNvSpPr txBox="1"/>
          <p:nvPr/>
        </p:nvSpPr>
        <p:spPr>
          <a:xfrm>
            <a:off x="3493360" y="4467279"/>
            <a:ext cx="12666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(1986)</a:t>
            </a:r>
            <a:endParaRPr sz="1800" b="1">
              <a:solidFill>
                <a:srgbClr val="7030A0"/>
              </a:solidFill>
              <a:latin typeface="Arial"/>
              <a:ea typeface="Arial"/>
              <a:cs typeface="Arial"/>
              <a:sym typeface="Arial"/>
            </a:endParaRPr>
          </a:p>
        </p:txBody>
      </p:sp>
      <p:sp>
        <p:nvSpPr>
          <p:cNvPr id="825" name="Google Shape;825;p30"/>
          <p:cNvSpPr txBox="1"/>
          <p:nvPr/>
        </p:nvSpPr>
        <p:spPr>
          <a:xfrm>
            <a:off x="7285240" y="3078511"/>
            <a:ext cx="12666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(2011)</a:t>
            </a:r>
            <a:endParaRPr sz="1800" b="1">
              <a:solidFill>
                <a:srgbClr val="7030A0"/>
              </a:solidFill>
              <a:latin typeface="Arial"/>
              <a:ea typeface="Arial"/>
              <a:cs typeface="Arial"/>
              <a:sym typeface="Arial"/>
            </a:endParaRPr>
          </a:p>
        </p:txBody>
      </p:sp>
      <p:sp>
        <p:nvSpPr>
          <p:cNvPr id="826" name="Google Shape;826;p30"/>
          <p:cNvSpPr txBox="1"/>
          <p:nvPr/>
        </p:nvSpPr>
        <p:spPr>
          <a:xfrm>
            <a:off x="6892225" y="4244236"/>
            <a:ext cx="16544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(NSRS2007)</a:t>
            </a:r>
            <a:endParaRPr sz="1800" b="1">
              <a:solidFill>
                <a:srgbClr val="7030A0"/>
              </a:solidFill>
              <a:latin typeface="Arial"/>
              <a:ea typeface="Arial"/>
              <a:cs typeface="Arial"/>
              <a:sym typeface="Arial"/>
            </a:endParaRPr>
          </a:p>
        </p:txBody>
      </p:sp>
      <p:sp>
        <p:nvSpPr>
          <p:cNvPr id="827" name="Google Shape;827;p30"/>
          <p:cNvSpPr txBox="1"/>
          <p:nvPr/>
        </p:nvSpPr>
        <p:spPr>
          <a:xfrm>
            <a:off x="6360030" y="4771457"/>
            <a:ext cx="12025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(FBN)</a:t>
            </a:r>
            <a:endParaRPr sz="1800" b="1">
              <a:solidFill>
                <a:srgbClr val="7030A0"/>
              </a:solidFill>
              <a:latin typeface="Arial"/>
              <a:ea typeface="Arial"/>
              <a:cs typeface="Arial"/>
              <a:sym typeface="Arial"/>
            </a:endParaRPr>
          </a:p>
        </p:txBody>
      </p:sp>
      <p:sp>
        <p:nvSpPr>
          <p:cNvPr id="828" name="Google Shape;828;p30"/>
          <p:cNvSpPr txBox="1"/>
          <p:nvPr/>
        </p:nvSpPr>
        <p:spPr>
          <a:xfrm>
            <a:off x="4291875" y="4957821"/>
            <a:ext cx="13436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NAD 83 (HARN)</a:t>
            </a:r>
            <a:endParaRPr sz="1800" b="1">
              <a:solidFill>
                <a:srgbClr val="7030A0"/>
              </a:solidFill>
              <a:latin typeface="Arial"/>
              <a:ea typeface="Arial"/>
              <a:cs typeface="Arial"/>
              <a:sym typeface="Arial"/>
            </a:endParaRPr>
          </a:p>
        </p:txBody>
      </p:sp>
      <p:sp>
        <p:nvSpPr>
          <p:cNvPr id="829" name="Google Shape;829;p30"/>
          <p:cNvSpPr txBox="1"/>
          <p:nvPr/>
        </p:nvSpPr>
        <p:spPr>
          <a:xfrm>
            <a:off x="8071392" y="1170952"/>
            <a:ext cx="72577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030A0"/>
                </a:solidFill>
                <a:latin typeface="Arial"/>
                <a:ea typeface="Arial"/>
                <a:cs typeface="Arial"/>
                <a:sym typeface="Arial"/>
              </a:rPr>
              <a:t>2022 </a:t>
            </a:r>
            <a:endParaRPr sz="1800" b="1">
              <a:solidFill>
                <a:srgbClr val="7030A0"/>
              </a:solidFill>
              <a:latin typeface="Arial"/>
              <a:ea typeface="Arial"/>
              <a:cs typeface="Arial"/>
              <a:sym typeface="Arial"/>
            </a:endParaRPr>
          </a:p>
        </p:txBody>
      </p:sp>
      <p:cxnSp>
        <p:nvCxnSpPr>
          <p:cNvPr id="830" name="Google Shape;830;p30"/>
          <p:cNvCxnSpPr>
            <a:stCxn id="808" idx="6"/>
            <a:endCxn id="800" idx="2"/>
          </p:cNvCxnSpPr>
          <p:nvPr/>
        </p:nvCxnSpPr>
        <p:spPr>
          <a:xfrm flipH="1">
            <a:off x="3207183" y="1635396"/>
            <a:ext cx="102900" cy="1338000"/>
          </a:xfrm>
          <a:prstGeom prst="straightConnector1">
            <a:avLst/>
          </a:prstGeom>
          <a:noFill/>
          <a:ln w="38100" cap="flat" cmpd="sng">
            <a:solidFill>
              <a:srgbClr val="FF0000"/>
            </a:solidFill>
            <a:prstDash val="solid"/>
            <a:round/>
            <a:headEnd type="none" w="sm" len="sm"/>
            <a:tailEnd type="none" w="sm" len="sm"/>
          </a:ln>
        </p:spPr>
      </p:cxnSp>
      <p:cxnSp>
        <p:nvCxnSpPr>
          <p:cNvPr id="831" name="Google Shape;831;p30"/>
          <p:cNvCxnSpPr>
            <a:stCxn id="778" idx="2"/>
            <a:endCxn id="800" idx="6"/>
          </p:cNvCxnSpPr>
          <p:nvPr/>
        </p:nvCxnSpPr>
        <p:spPr>
          <a:xfrm rot="10800000">
            <a:off x="3312864" y="3418244"/>
            <a:ext cx="140100" cy="1388100"/>
          </a:xfrm>
          <a:prstGeom prst="straightConnector1">
            <a:avLst/>
          </a:prstGeom>
          <a:noFill/>
          <a:ln w="38100" cap="flat" cmpd="sng">
            <a:solidFill>
              <a:srgbClr val="FF0000"/>
            </a:solidFill>
            <a:prstDash val="solid"/>
            <a:round/>
            <a:headEnd type="none" w="sm" len="sm"/>
            <a:tailEnd type="none" w="sm" len="sm"/>
          </a:ln>
        </p:spPr>
      </p:cxnSp>
      <p:cxnSp>
        <p:nvCxnSpPr>
          <p:cNvPr id="832" name="Google Shape;832;p30"/>
          <p:cNvCxnSpPr>
            <a:stCxn id="756" idx="2"/>
            <a:endCxn id="778" idx="7"/>
          </p:cNvCxnSpPr>
          <p:nvPr/>
        </p:nvCxnSpPr>
        <p:spPr>
          <a:xfrm rot="10800000">
            <a:off x="3782657" y="5070161"/>
            <a:ext cx="815400" cy="384600"/>
          </a:xfrm>
          <a:prstGeom prst="straightConnector1">
            <a:avLst/>
          </a:prstGeom>
          <a:noFill/>
          <a:ln w="38100" cap="flat" cmpd="sng">
            <a:solidFill>
              <a:srgbClr val="FF0000"/>
            </a:solidFill>
            <a:prstDash val="solid"/>
            <a:round/>
            <a:headEnd type="none" w="sm" len="sm"/>
            <a:tailEnd type="none" w="sm" len="sm"/>
          </a:ln>
        </p:spPr>
      </p:cxnSp>
      <p:cxnSp>
        <p:nvCxnSpPr>
          <p:cNvPr id="833" name="Google Shape;833;p30"/>
          <p:cNvCxnSpPr>
            <a:stCxn id="767" idx="2"/>
            <a:endCxn id="756" idx="6"/>
          </p:cNvCxnSpPr>
          <p:nvPr/>
        </p:nvCxnSpPr>
        <p:spPr>
          <a:xfrm flipH="1">
            <a:off x="5055109" y="5300849"/>
            <a:ext cx="1743300" cy="153900"/>
          </a:xfrm>
          <a:prstGeom prst="straightConnector1">
            <a:avLst/>
          </a:prstGeom>
          <a:noFill/>
          <a:ln w="38100" cap="flat" cmpd="sng">
            <a:solidFill>
              <a:srgbClr val="FF0000"/>
            </a:solidFill>
            <a:prstDash val="solid"/>
            <a:round/>
            <a:headEnd type="none" w="sm" len="sm"/>
            <a:tailEnd type="none" w="sm" len="sm"/>
          </a:ln>
        </p:spPr>
      </p:cxnSp>
      <p:cxnSp>
        <p:nvCxnSpPr>
          <p:cNvPr id="834" name="Google Shape;834;p30"/>
          <p:cNvCxnSpPr>
            <a:stCxn id="745" idx="2"/>
            <a:endCxn id="767" idx="6"/>
          </p:cNvCxnSpPr>
          <p:nvPr/>
        </p:nvCxnSpPr>
        <p:spPr>
          <a:xfrm flipH="1">
            <a:off x="7255613" y="4872776"/>
            <a:ext cx="1199700" cy="428100"/>
          </a:xfrm>
          <a:prstGeom prst="straightConnector1">
            <a:avLst/>
          </a:prstGeom>
          <a:noFill/>
          <a:ln w="38100" cap="flat" cmpd="sng">
            <a:solidFill>
              <a:srgbClr val="FF0000"/>
            </a:solidFill>
            <a:prstDash val="solid"/>
            <a:round/>
            <a:headEnd type="none" w="sm" len="sm"/>
            <a:tailEnd type="none" w="sm" len="sm"/>
          </a:ln>
        </p:spPr>
      </p:cxnSp>
      <p:cxnSp>
        <p:nvCxnSpPr>
          <p:cNvPr id="835" name="Google Shape;835;p30"/>
          <p:cNvCxnSpPr>
            <a:stCxn id="816" idx="2"/>
            <a:endCxn id="745" idx="7"/>
          </p:cNvCxnSpPr>
          <p:nvPr/>
        </p:nvCxnSpPr>
        <p:spPr>
          <a:xfrm flipH="1">
            <a:off x="8683330" y="3480533"/>
            <a:ext cx="214500" cy="1036800"/>
          </a:xfrm>
          <a:prstGeom prst="straightConnector1">
            <a:avLst/>
          </a:prstGeom>
          <a:noFill/>
          <a:ln w="38100" cap="flat" cmpd="sng">
            <a:solidFill>
              <a:srgbClr val="FF0000"/>
            </a:solidFill>
            <a:prstDash val="solid"/>
            <a:round/>
            <a:headEnd type="none" w="sm" len="sm"/>
            <a:tailEnd type="none" w="sm" len="sm"/>
          </a:ln>
        </p:spPr>
      </p:cxnSp>
      <p:cxnSp>
        <p:nvCxnSpPr>
          <p:cNvPr id="836" name="Google Shape;836;p30"/>
          <p:cNvCxnSpPr/>
          <p:nvPr/>
        </p:nvCxnSpPr>
        <p:spPr>
          <a:xfrm flipH="1">
            <a:off x="8956399" y="1563971"/>
            <a:ext cx="123877" cy="1427631"/>
          </a:xfrm>
          <a:prstGeom prst="straightConnector1">
            <a:avLst/>
          </a:prstGeom>
          <a:noFill/>
          <a:ln w="63500" cap="flat" cmpd="sng">
            <a:solidFill>
              <a:srgbClr val="9900FF"/>
            </a:solidFill>
            <a:prstDash val="dash"/>
            <a:round/>
            <a:headEnd type="stealth" w="lg" len="lg"/>
            <a:tailEnd type="stealth" w="lg" len="lg"/>
          </a:ln>
        </p:spPr>
      </p:cxnSp>
      <p:sp>
        <p:nvSpPr>
          <p:cNvPr id="837" name="Google Shape;837;p30"/>
          <p:cNvSpPr txBox="1"/>
          <p:nvPr/>
        </p:nvSpPr>
        <p:spPr>
          <a:xfrm>
            <a:off x="5026126" y="3326475"/>
            <a:ext cx="1266600" cy="523200"/>
          </a:xfrm>
          <a:prstGeom prst="rect">
            <a:avLst/>
          </a:prstGeom>
          <a:solidFill>
            <a:schemeClr val="lt1"/>
          </a:solidFill>
          <a:ln w="254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CC00"/>
                </a:solidFill>
                <a:latin typeface="Arial"/>
                <a:ea typeface="Arial"/>
                <a:cs typeface="Arial"/>
                <a:sym typeface="Arial"/>
              </a:rPr>
              <a:t>NCAT</a:t>
            </a:r>
            <a:endParaRPr/>
          </a:p>
        </p:txBody>
      </p:sp>
      <p:cxnSp>
        <p:nvCxnSpPr>
          <p:cNvPr id="838" name="Google Shape;838;p30"/>
          <p:cNvCxnSpPr>
            <a:stCxn id="800" idx="6"/>
            <a:endCxn id="778" idx="2"/>
          </p:cNvCxnSpPr>
          <p:nvPr/>
        </p:nvCxnSpPr>
        <p:spPr>
          <a:xfrm>
            <a:off x="3312717" y="3418149"/>
            <a:ext cx="140100" cy="1388100"/>
          </a:xfrm>
          <a:prstGeom prst="straightConnector1">
            <a:avLst/>
          </a:prstGeom>
          <a:noFill/>
          <a:ln w="76200" cap="flat" cmpd="sng">
            <a:solidFill>
              <a:srgbClr val="00CC00"/>
            </a:solidFill>
            <a:prstDash val="solid"/>
            <a:round/>
            <a:headEnd type="none" w="sm" len="sm"/>
            <a:tailEnd type="stealth" w="lg" len="lg"/>
          </a:ln>
        </p:spPr>
      </p:cxnSp>
      <p:cxnSp>
        <p:nvCxnSpPr>
          <p:cNvPr id="839" name="Google Shape;839;p30"/>
          <p:cNvCxnSpPr>
            <a:stCxn id="778" idx="7"/>
            <a:endCxn id="756" idx="2"/>
          </p:cNvCxnSpPr>
          <p:nvPr/>
        </p:nvCxnSpPr>
        <p:spPr>
          <a:xfrm>
            <a:off x="3782780" y="5070241"/>
            <a:ext cx="815400" cy="384600"/>
          </a:xfrm>
          <a:prstGeom prst="straightConnector1">
            <a:avLst/>
          </a:prstGeom>
          <a:noFill/>
          <a:ln w="76200" cap="flat" cmpd="sng">
            <a:solidFill>
              <a:srgbClr val="00CC00"/>
            </a:solidFill>
            <a:prstDash val="solid"/>
            <a:round/>
            <a:headEnd type="none" w="sm" len="sm"/>
            <a:tailEnd type="stealth" w="lg" len="lg"/>
          </a:ln>
        </p:spPr>
      </p:cxnSp>
      <p:cxnSp>
        <p:nvCxnSpPr>
          <p:cNvPr id="840" name="Google Shape;840;p30"/>
          <p:cNvCxnSpPr>
            <a:stCxn id="756" idx="6"/>
            <a:endCxn id="767" idx="2"/>
          </p:cNvCxnSpPr>
          <p:nvPr/>
        </p:nvCxnSpPr>
        <p:spPr>
          <a:xfrm rot="10800000" flipH="1">
            <a:off x="5055257" y="5300861"/>
            <a:ext cx="1743300" cy="153900"/>
          </a:xfrm>
          <a:prstGeom prst="straightConnector1">
            <a:avLst/>
          </a:prstGeom>
          <a:noFill/>
          <a:ln w="76200" cap="flat" cmpd="sng">
            <a:solidFill>
              <a:srgbClr val="00CC00"/>
            </a:solidFill>
            <a:prstDash val="solid"/>
            <a:round/>
            <a:headEnd type="none" w="sm" len="sm"/>
            <a:tailEnd type="stealth" w="lg" len="lg"/>
          </a:ln>
        </p:spPr>
      </p:cxnSp>
      <p:cxnSp>
        <p:nvCxnSpPr>
          <p:cNvPr id="841" name="Google Shape;841;p30"/>
          <p:cNvCxnSpPr>
            <a:stCxn id="767" idx="6"/>
            <a:endCxn id="745" idx="2"/>
          </p:cNvCxnSpPr>
          <p:nvPr/>
        </p:nvCxnSpPr>
        <p:spPr>
          <a:xfrm rot="10800000" flipH="1">
            <a:off x="7255609" y="4872749"/>
            <a:ext cx="1199700" cy="428100"/>
          </a:xfrm>
          <a:prstGeom prst="straightConnector1">
            <a:avLst/>
          </a:prstGeom>
          <a:noFill/>
          <a:ln w="76200" cap="flat" cmpd="sng">
            <a:solidFill>
              <a:srgbClr val="00CC00"/>
            </a:solidFill>
            <a:prstDash val="solid"/>
            <a:round/>
            <a:headEnd type="none" w="sm" len="sm"/>
            <a:tailEnd type="stealth" w="lg" len="lg"/>
          </a:ln>
        </p:spPr>
      </p:cxnSp>
      <p:cxnSp>
        <p:nvCxnSpPr>
          <p:cNvPr id="842" name="Google Shape;842;p30"/>
          <p:cNvCxnSpPr>
            <a:stCxn id="745" idx="7"/>
            <a:endCxn id="816" idx="2"/>
          </p:cNvCxnSpPr>
          <p:nvPr/>
        </p:nvCxnSpPr>
        <p:spPr>
          <a:xfrm rot="10800000" flipH="1">
            <a:off x="8683369" y="3480435"/>
            <a:ext cx="214500" cy="1036800"/>
          </a:xfrm>
          <a:prstGeom prst="straightConnector1">
            <a:avLst/>
          </a:prstGeom>
          <a:noFill/>
          <a:ln w="76200" cap="flat" cmpd="sng">
            <a:solidFill>
              <a:srgbClr val="00CC00"/>
            </a:solidFill>
            <a:prstDash val="solid"/>
            <a:round/>
            <a:headEnd type="none" w="sm" len="sm"/>
            <a:tailEnd type="stealth" w="lg" len="lg"/>
          </a:ln>
        </p:spPr>
      </p:cxnSp>
      <p:cxnSp>
        <p:nvCxnSpPr>
          <p:cNvPr id="843" name="Google Shape;843;p30"/>
          <p:cNvCxnSpPr/>
          <p:nvPr/>
        </p:nvCxnSpPr>
        <p:spPr>
          <a:xfrm flipH="1">
            <a:off x="3207097" y="1644541"/>
            <a:ext cx="102987" cy="1337916"/>
          </a:xfrm>
          <a:prstGeom prst="straightConnector1">
            <a:avLst/>
          </a:prstGeom>
          <a:noFill/>
          <a:ln w="76200" cap="flat" cmpd="sng">
            <a:solidFill>
              <a:srgbClr val="00CC00"/>
            </a:solidFill>
            <a:prstDash val="solid"/>
            <a:round/>
            <a:headEnd type="none" w="sm" len="sm"/>
            <a:tailEnd type="stealth" w="lg" len="lg"/>
          </a:ln>
        </p:spPr>
      </p:cxnSp>
      <p:sp>
        <p:nvSpPr>
          <p:cNvPr id="844" name="Google Shape;844;p30"/>
          <p:cNvSpPr txBox="1"/>
          <p:nvPr/>
        </p:nvSpPr>
        <p:spPr>
          <a:xfrm>
            <a:off x="4638678" y="655770"/>
            <a:ext cx="2794380" cy="4205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33" b="1">
                <a:solidFill>
                  <a:schemeClr val="dk2"/>
                </a:solidFill>
                <a:latin typeface="Arial"/>
                <a:ea typeface="Arial"/>
                <a:cs typeface="Arial"/>
                <a:sym typeface="Arial"/>
              </a:rPr>
              <a:t>Region:  CONUS</a:t>
            </a:r>
            <a:endParaRPr/>
          </a:p>
        </p:txBody>
      </p:sp>
      <p:sp>
        <p:nvSpPr>
          <p:cNvPr id="845" name="Google Shape;845;p30"/>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31"/>
          <p:cNvSpPr txBox="1">
            <a:spLocks noGrp="1"/>
          </p:cNvSpPr>
          <p:nvPr>
            <p:ph type="title"/>
          </p:nvPr>
        </p:nvSpPr>
        <p:spPr>
          <a:xfrm>
            <a:off x="1981200" y="258420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Tools available in 2025 (rollout)</a:t>
            </a:r>
            <a:endParaRPr/>
          </a:p>
        </p:txBody>
      </p:sp>
      <p:sp>
        <p:nvSpPr>
          <p:cNvPr id="851" name="Google Shape;851;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Calibri"/>
                <a:ea typeface="Calibri"/>
                <a:cs typeface="Calibri"/>
                <a:sym typeface="Calibri"/>
              </a:rPr>
              <a:t>NSRS Modernization</a:t>
            </a:r>
            <a:endParaRPr/>
          </a:p>
        </p:txBody>
      </p:sp>
      <p:sp>
        <p:nvSpPr>
          <p:cNvPr id="852" name="Google Shape;852;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alibri"/>
                <a:ea typeface="Calibri"/>
                <a:cs typeface="Calibri"/>
                <a:sym typeface="Calibri"/>
              </a:rPr>
              <a:t>GEOGOV Summit, 6-8 September 2023,                           Hyatt Regency Dulles, Virginia U.S.A.</a:t>
            </a:r>
            <a:endParaRPr/>
          </a:p>
        </p:txBody>
      </p:sp>
      <p:sp>
        <p:nvSpPr>
          <p:cNvPr id="853" name="Google Shape;853;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39</a:t>
            </a:fld>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3"/>
          <p:cNvGrpSpPr/>
          <p:nvPr/>
        </p:nvGrpSpPr>
        <p:grpSpPr>
          <a:xfrm>
            <a:off x="10865737" y="3118608"/>
            <a:ext cx="756754" cy="1452271"/>
            <a:chOff x="1965" y="2592"/>
            <a:chExt cx="675" cy="1056"/>
          </a:xfrm>
        </p:grpSpPr>
        <p:pic>
          <p:nvPicPr>
            <p:cNvPr id="127" name="Google Shape;127;p3" descr="image"/>
            <p:cNvPicPr preferRelativeResize="0"/>
            <p:nvPr/>
          </p:nvPicPr>
          <p:blipFill rotWithShape="1">
            <a:blip r:embed="rId3">
              <a:alphaModFix/>
            </a:blip>
            <a:srcRect/>
            <a:stretch/>
          </p:blipFill>
          <p:spPr>
            <a:xfrm>
              <a:off x="1965" y="2592"/>
              <a:ext cx="675" cy="1056"/>
            </a:xfrm>
            <a:prstGeom prst="rect">
              <a:avLst/>
            </a:prstGeom>
            <a:noFill/>
            <a:ln>
              <a:noFill/>
            </a:ln>
          </p:spPr>
        </p:pic>
        <p:pic>
          <p:nvPicPr>
            <p:cNvPr id="128" name="Google Shape;128;p3" descr="Map zoomed in"/>
            <p:cNvPicPr preferRelativeResize="0"/>
            <p:nvPr/>
          </p:nvPicPr>
          <p:blipFill rotWithShape="1">
            <a:blip r:embed="rId4">
              <a:alphaModFix/>
            </a:blip>
            <a:srcRect/>
            <a:stretch/>
          </p:blipFill>
          <p:spPr>
            <a:xfrm>
              <a:off x="2048" y="2648"/>
              <a:ext cx="504" cy="672"/>
            </a:xfrm>
            <a:prstGeom prst="rect">
              <a:avLst/>
            </a:prstGeom>
            <a:noFill/>
            <a:ln>
              <a:noFill/>
            </a:ln>
          </p:spPr>
        </p:pic>
      </p:grpSp>
      <p:grpSp>
        <p:nvGrpSpPr>
          <p:cNvPr id="129" name="Google Shape;129;p3"/>
          <p:cNvGrpSpPr/>
          <p:nvPr/>
        </p:nvGrpSpPr>
        <p:grpSpPr>
          <a:xfrm>
            <a:off x="7496530" y="4859133"/>
            <a:ext cx="2249240" cy="1959414"/>
            <a:chOff x="5620120" y="4876800"/>
            <a:chExt cx="2209800" cy="1752600"/>
          </a:xfrm>
        </p:grpSpPr>
        <p:pic>
          <p:nvPicPr>
            <p:cNvPr id="130" name="Google Shape;130;p3" descr="ThaiFishingBoats1"/>
            <p:cNvPicPr preferRelativeResize="0"/>
            <p:nvPr/>
          </p:nvPicPr>
          <p:blipFill rotWithShape="1">
            <a:blip r:embed="rId5">
              <a:alphaModFix/>
            </a:blip>
            <a:srcRect l="30951" t="17857"/>
            <a:stretch/>
          </p:blipFill>
          <p:spPr>
            <a:xfrm>
              <a:off x="5620120" y="4876800"/>
              <a:ext cx="2209800" cy="1752600"/>
            </a:xfrm>
            <a:prstGeom prst="rect">
              <a:avLst/>
            </a:prstGeom>
            <a:noFill/>
            <a:ln>
              <a:noFill/>
            </a:ln>
          </p:spPr>
        </p:pic>
        <p:sp>
          <p:nvSpPr>
            <p:cNvPr id="131" name="Google Shape;131;p3"/>
            <p:cNvSpPr/>
            <p:nvPr/>
          </p:nvSpPr>
          <p:spPr>
            <a:xfrm>
              <a:off x="5685519" y="4945529"/>
              <a:ext cx="2058350" cy="300691"/>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Fishing and Boating</a:t>
              </a:r>
              <a:endParaRPr/>
            </a:p>
          </p:txBody>
        </p:sp>
      </p:grpSp>
      <p:grpSp>
        <p:nvGrpSpPr>
          <p:cNvPr id="132" name="Google Shape;132;p3"/>
          <p:cNvGrpSpPr/>
          <p:nvPr/>
        </p:nvGrpSpPr>
        <p:grpSpPr>
          <a:xfrm>
            <a:off x="5129816" y="4873913"/>
            <a:ext cx="2265005" cy="1959414"/>
            <a:chOff x="3168011" y="4724400"/>
            <a:chExt cx="2423164" cy="1781175"/>
          </a:xfrm>
        </p:grpSpPr>
        <p:pic>
          <p:nvPicPr>
            <p:cNvPr id="133" name="Google Shape;133;p3" descr="Offshore Oil Platform with Helicopter overhead (nv1) ">
              <a:hlinkClick r:id="rId6"/>
            </p:cNvPr>
            <p:cNvPicPr preferRelativeResize="0"/>
            <p:nvPr/>
          </p:nvPicPr>
          <p:blipFill rotWithShape="1">
            <a:blip r:embed="rId7">
              <a:alphaModFix/>
            </a:blip>
            <a:srcRect/>
            <a:stretch/>
          </p:blipFill>
          <p:spPr>
            <a:xfrm>
              <a:off x="3362325" y="4724400"/>
              <a:ext cx="2228850" cy="1781175"/>
            </a:xfrm>
            <a:prstGeom prst="rect">
              <a:avLst/>
            </a:prstGeom>
            <a:noFill/>
            <a:ln>
              <a:noFill/>
            </a:ln>
          </p:spPr>
        </p:pic>
        <p:sp>
          <p:nvSpPr>
            <p:cNvPr id="134" name="Google Shape;134;p3"/>
            <p:cNvSpPr/>
            <p:nvPr/>
          </p:nvSpPr>
          <p:spPr>
            <a:xfrm>
              <a:off x="3168011" y="4813458"/>
              <a:ext cx="2132685" cy="265430"/>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Oil Exploration</a:t>
              </a:r>
              <a:endParaRPr/>
            </a:p>
          </p:txBody>
        </p:sp>
      </p:grpSp>
      <p:grpSp>
        <p:nvGrpSpPr>
          <p:cNvPr id="135" name="Google Shape;135;p3"/>
          <p:cNvGrpSpPr/>
          <p:nvPr/>
        </p:nvGrpSpPr>
        <p:grpSpPr>
          <a:xfrm>
            <a:off x="32020" y="4859133"/>
            <a:ext cx="2685268" cy="1959414"/>
            <a:chOff x="116839" y="2669311"/>
            <a:chExt cx="2760749" cy="2093883"/>
          </a:xfrm>
        </p:grpSpPr>
        <p:pic>
          <p:nvPicPr>
            <p:cNvPr id="136" name="Google Shape;136;p3" descr="ph_services_02"/>
            <p:cNvPicPr preferRelativeResize="0"/>
            <p:nvPr/>
          </p:nvPicPr>
          <p:blipFill rotWithShape="1">
            <a:blip r:embed="rId8">
              <a:alphaModFix/>
            </a:blip>
            <a:srcRect/>
            <a:stretch/>
          </p:blipFill>
          <p:spPr>
            <a:xfrm>
              <a:off x="116839" y="2669311"/>
              <a:ext cx="2760749" cy="2093883"/>
            </a:xfrm>
            <a:prstGeom prst="rect">
              <a:avLst/>
            </a:prstGeom>
            <a:noFill/>
            <a:ln>
              <a:noFill/>
            </a:ln>
          </p:spPr>
        </p:pic>
        <p:sp>
          <p:nvSpPr>
            <p:cNvPr id="137" name="Google Shape;137;p3"/>
            <p:cNvSpPr/>
            <p:nvPr/>
          </p:nvSpPr>
          <p:spPr>
            <a:xfrm>
              <a:off x="228936" y="4370989"/>
              <a:ext cx="2326316" cy="336173"/>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Trucking and Shipping</a:t>
              </a:r>
              <a:endParaRPr/>
            </a:p>
          </p:txBody>
        </p:sp>
      </p:grpSp>
      <p:grpSp>
        <p:nvGrpSpPr>
          <p:cNvPr id="138" name="Google Shape;138;p3"/>
          <p:cNvGrpSpPr/>
          <p:nvPr/>
        </p:nvGrpSpPr>
        <p:grpSpPr>
          <a:xfrm>
            <a:off x="308113" y="3075121"/>
            <a:ext cx="4273826" cy="1648305"/>
            <a:chOff x="101722" y="1462991"/>
            <a:chExt cx="3327049" cy="1432609"/>
          </a:xfrm>
        </p:grpSpPr>
        <p:pic>
          <p:nvPicPr>
            <p:cNvPr id="139" name="Google Shape;139;p3" descr="0022646artwork"/>
            <p:cNvPicPr preferRelativeResize="0"/>
            <p:nvPr/>
          </p:nvPicPr>
          <p:blipFill rotWithShape="1">
            <a:blip r:embed="rId9">
              <a:alphaModFix/>
            </a:blip>
            <a:srcRect/>
            <a:stretch/>
          </p:blipFill>
          <p:spPr>
            <a:xfrm>
              <a:off x="101722" y="1462991"/>
              <a:ext cx="3298825" cy="1432607"/>
            </a:xfrm>
            <a:prstGeom prst="rect">
              <a:avLst/>
            </a:prstGeom>
            <a:noFill/>
            <a:ln>
              <a:noFill/>
            </a:ln>
          </p:spPr>
        </p:pic>
        <p:sp>
          <p:nvSpPr>
            <p:cNvPr id="140" name="Google Shape;140;p3"/>
            <p:cNvSpPr/>
            <p:nvPr/>
          </p:nvSpPr>
          <p:spPr>
            <a:xfrm>
              <a:off x="1196996" y="2630430"/>
              <a:ext cx="2231775" cy="265170"/>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Precision Agriculture</a:t>
              </a:r>
              <a:endParaRPr/>
            </a:p>
          </p:txBody>
        </p:sp>
      </p:grpSp>
      <p:sp>
        <p:nvSpPr>
          <p:cNvPr id="141" name="Google Shape;141;p3"/>
          <p:cNvSpPr txBox="1">
            <a:spLocks noGrp="1"/>
          </p:cNvSpPr>
          <p:nvPr>
            <p:ph type="title"/>
          </p:nvPr>
        </p:nvSpPr>
        <p:spPr>
          <a:xfrm>
            <a:off x="0" y="331580"/>
            <a:ext cx="12192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latin typeface="Calibri"/>
                <a:ea typeface="Calibri"/>
                <a:cs typeface="Calibri"/>
                <a:sym typeface="Calibri"/>
              </a:rPr>
              <a:t>NGS Provides the Geodetic Infrastructure Critical </a:t>
            </a:r>
            <a:br>
              <a:rPr lang="en-US" sz="4000">
                <a:latin typeface="Calibri"/>
                <a:ea typeface="Calibri"/>
                <a:cs typeface="Calibri"/>
                <a:sym typeface="Calibri"/>
              </a:rPr>
            </a:br>
            <a:r>
              <a:rPr lang="en-US" sz="4000">
                <a:latin typeface="Calibri"/>
                <a:ea typeface="Calibri"/>
                <a:cs typeface="Calibri"/>
                <a:sym typeface="Calibri"/>
              </a:rPr>
              <a:t>to Our Geospatial Economy through the NSRS</a:t>
            </a:r>
            <a:endParaRPr/>
          </a:p>
        </p:txBody>
      </p:sp>
      <p:grpSp>
        <p:nvGrpSpPr>
          <p:cNvPr id="142" name="Google Shape;142;p3"/>
          <p:cNvGrpSpPr/>
          <p:nvPr/>
        </p:nvGrpSpPr>
        <p:grpSpPr>
          <a:xfrm>
            <a:off x="7294592" y="2719618"/>
            <a:ext cx="3056300" cy="2078515"/>
            <a:chOff x="5986100" y="2763361"/>
            <a:chExt cx="3056300" cy="2078515"/>
          </a:xfrm>
        </p:grpSpPr>
        <p:pic>
          <p:nvPicPr>
            <p:cNvPr id="143" name="Google Shape;143;p3"/>
            <p:cNvPicPr preferRelativeResize="0"/>
            <p:nvPr/>
          </p:nvPicPr>
          <p:blipFill rotWithShape="1">
            <a:blip r:embed="rId10">
              <a:alphaModFix/>
            </a:blip>
            <a:srcRect/>
            <a:stretch/>
          </p:blipFill>
          <p:spPr>
            <a:xfrm>
              <a:off x="5986100" y="2763361"/>
              <a:ext cx="3056300" cy="2078515"/>
            </a:xfrm>
            <a:prstGeom prst="rect">
              <a:avLst/>
            </a:prstGeom>
            <a:noFill/>
            <a:ln>
              <a:noFill/>
            </a:ln>
          </p:spPr>
        </p:pic>
        <p:sp>
          <p:nvSpPr>
            <p:cNvPr id="144" name="Google Shape;144;p3"/>
            <p:cNvSpPr/>
            <p:nvPr/>
          </p:nvSpPr>
          <p:spPr>
            <a:xfrm>
              <a:off x="6334101" y="4319964"/>
              <a:ext cx="2133625" cy="277641"/>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Disaster Response</a:t>
              </a:r>
              <a:endParaRPr/>
            </a:p>
          </p:txBody>
        </p:sp>
      </p:grpSp>
      <p:grpSp>
        <p:nvGrpSpPr>
          <p:cNvPr id="145" name="Google Shape;145;p3"/>
          <p:cNvGrpSpPr/>
          <p:nvPr/>
        </p:nvGrpSpPr>
        <p:grpSpPr>
          <a:xfrm>
            <a:off x="7454517" y="1529427"/>
            <a:ext cx="2213122" cy="1906846"/>
            <a:chOff x="155223" y="5285558"/>
            <a:chExt cx="1586741" cy="1450350"/>
          </a:xfrm>
        </p:grpSpPr>
        <p:pic>
          <p:nvPicPr>
            <p:cNvPr id="146" name="Google Shape;146;p3"/>
            <p:cNvPicPr preferRelativeResize="0"/>
            <p:nvPr/>
          </p:nvPicPr>
          <p:blipFill rotWithShape="1">
            <a:blip r:embed="rId11">
              <a:alphaModFix/>
            </a:blip>
            <a:srcRect/>
            <a:stretch/>
          </p:blipFill>
          <p:spPr>
            <a:xfrm>
              <a:off x="155223" y="5285558"/>
              <a:ext cx="1586741" cy="1450350"/>
            </a:xfrm>
            <a:prstGeom prst="rect">
              <a:avLst/>
            </a:prstGeom>
            <a:noFill/>
            <a:ln>
              <a:noFill/>
            </a:ln>
          </p:spPr>
        </p:pic>
        <p:sp>
          <p:nvSpPr>
            <p:cNvPr id="147" name="Google Shape;147;p3"/>
            <p:cNvSpPr/>
            <p:nvPr/>
          </p:nvSpPr>
          <p:spPr>
            <a:xfrm>
              <a:off x="462139" y="5359048"/>
              <a:ext cx="803024" cy="240708"/>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CORS</a:t>
              </a:r>
              <a:endParaRPr/>
            </a:p>
          </p:txBody>
        </p:sp>
      </p:grpSp>
      <p:grpSp>
        <p:nvGrpSpPr>
          <p:cNvPr id="148" name="Google Shape;148;p3"/>
          <p:cNvGrpSpPr/>
          <p:nvPr/>
        </p:nvGrpSpPr>
        <p:grpSpPr>
          <a:xfrm>
            <a:off x="2732944" y="4866361"/>
            <a:ext cx="2487687" cy="1959414"/>
            <a:chOff x="1898246" y="4776494"/>
            <a:chExt cx="2487687" cy="1959414"/>
          </a:xfrm>
        </p:grpSpPr>
        <p:pic>
          <p:nvPicPr>
            <p:cNvPr id="149" name="Google Shape;149;p3" descr="arab_p2"/>
            <p:cNvPicPr preferRelativeResize="0"/>
            <p:nvPr/>
          </p:nvPicPr>
          <p:blipFill rotWithShape="1">
            <a:blip r:embed="rId12">
              <a:alphaModFix/>
            </a:blip>
            <a:srcRect/>
            <a:stretch/>
          </p:blipFill>
          <p:spPr>
            <a:xfrm>
              <a:off x="1898246" y="4776494"/>
              <a:ext cx="2487687" cy="1959414"/>
            </a:xfrm>
            <a:prstGeom prst="rect">
              <a:avLst/>
            </a:prstGeom>
            <a:noFill/>
            <a:ln>
              <a:noFill/>
            </a:ln>
          </p:spPr>
        </p:pic>
        <p:sp>
          <p:nvSpPr>
            <p:cNvPr id="150" name="Google Shape;150;p3"/>
            <p:cNvSpPr/>
            <p:nvPr/>
          </p:nvSpPr>
          <p:spPr>
            <a:xfrm>
              <a:off x="1942743" y="4909189"/>
              <a:ext cx="1110048" cy="240708"/>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Navigation</a:t>
              </a:r>
              <a:endParaRPr/>
            </a:p>
          </p:txBody>
        </p:sp>
      </p:grpSp>
      <p:grpSp>
        <p:nvGrpSpPr>
          <p:cNvPr id="151" name="Google Shape;151;p3"/>
          <p:cNvGrpSpPr/>
          <p:nvPr/>
        </p:nvGrpSpPr>
        <p:grpSpPr>
          <a:xfrm>
            <a:off x="10428125" y="1446878"/>
            <a:ext cx="1708270" cy="1654763"/>
            <a:chOff x="9039537" y="1375946"/>
            <a:chExt cx="1469713" cy="1423899"/>
          </a:xfrm>
        </p:grpSpPr>
        <p:grpSp>
          <p:nvGrpSpPr>
            <p:cNvPr id="152" name="Google Shape;152;p3"/>
            <p:cNvGrpSpPr/>
            <p:nvPr/>
          </p:nvGrpSpPr>
          <p:grpSpPr>
            <a:xfrm>
              <a:off x="9039537" y="1375946"/>
              <a:ext cx="1469713" cy="1346617"/>
              <a:chOff x="9039537" y="1375946"/>
              <a:chExt cx="1469713" cy="1346617"/>
            </a:xfrm>
          </p:grpSpPr>
          <p:pic>
            <p:nvPicPr>
              <p:cNvPr id="153" name="Google Shape;153;p3" descr="arabsat-4a__1"/>
              <p:cNvPicPr preferRelativeResize="0"/>
              <p:nvPr/>
            </p:nvPicPr>
            <p:blipFill rotWithShape="1">
              <a:blip r:embed="rId13">
                <a:alphaModFix/>
              </a:blip>
              <a:srcRect/>
              <a:stretch/>
            </p:blipFill>
            <p:spPr>
              <a:xfrm>
                <a:off x="9039537" y="1375946"/>
                <a:ext cx="1430096" cy="960867"/>
              </a:xfrm>
              <a:prstGeom prst="rect">
                <a:avLst/>
              </a:prstGeom>
              <a:noFill/>
              <a:ln>
                <a:noFill/>
              </a:ln>
            </p:spPr>
          </p:pic>
          <p:sp>
            <p:nvSpPr>
              <p:cNvPr id="154" name="Google Shape;154;p3"/>
              <p:cNvSpPr/>
              <p:nvPr/>
            </p:nvSpPr>
            <p:spPr>
              <a:xfrm>
                <a:off x="9102599" y="2426730"/>
                <a:ext cx="1406651" cy="295833"/>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80000"/>
                  </a:lnSpc>
                  <a:spcBef>
                    <a:spcPts val="0"/>
                  </a:spcBef>
                  <a:spcAft>
                    <a:spcPts val="0"/>
                  </a:spcAft>
                  <a:buClr>
                    <a:schemeClr val="dk1"/>
                  </a:buClr>
                  <a:buSzPts val="1200"/>
                  <a:buFont typeface="Arial"/>
                  <a:buNone/>
                </a:pPr>
                <a:endParaRPr sz="1200" b="0" i="0" u="none" strike="noStrike" cap="none">
                  <a:solidFill>
                    <a:srgbClr val="000000"/>
                  </a:solidFill>
                  <a:latin typeface="Arial Black"/>
                  <a:ea typeface="Arial Black"/>
                  <a:cs typeface="Arial Black"/>
                  <a:sym typeface="Arial Black"/>
                </a:endParaRPr>
              </a:p>
            </p:txBody>
          </p:sp>
        </p:grpSp>
        <p:sp>
          <p:nvSpPr>
            <p:cNvPr id="155" name="Google Shape;155;p3"/>
            <p:cNvSpPr txBox="1"/>
            <p:nvPr/>
          </p:nvSpPr>
          <p:spPr>
            <a:xfrm>
              <a:off x="9191120" y="2338180"/>
              <a:ext cx="122447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Satellite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Operations</a:t>
              </a:r>
              <a:endParaRPr/>
            </a:p>
          </p:txBody>
        </p:sp>
      </p:grpSp>
      <p:grpSp>
        <p:nvGrpSpPr>
          <p:cNvPr id="156" name="Google Shape;156;p3"/>
          <p:cNvGrpSpPr/>
          <p:nvPr/>
        </p:nvGrpSpPr>
        <p:grpSpPr>
          <a:xfrm>
            <a:off x="10482440" y="5045658"/>
            <a:ext cx="1691623" cy="1720455"/>
            <a:chOff x="9041465" y="4753267"/>
            <a:chExt cx="1691623" cy="1720455"/>
          </a:xfrm>
        </p:grpSpPr>
        <p:pic>
          <p:nvPicPr>
            <p:cNvPr id="157" name="Google Shape;157;p3"/>
            <p:cNvPicPr preferRelativeResize="0"/>
            <p:nvPr/>
          </p:nvPicPr>
          <p:blipFill rotWithShape="1">
            <a:blip r:embed="rId14">
              <a:alphaModFix/>
            </a:blip>
            <a:srcRect/>
            <a:stretch/>
          </p:blipFill>
          <p:spPr>
            <a:xfrm>
              <a:off x="9041465" y="4753267"/>
              <a:ext cx="1523348" cy="1452271"/>
            </a:xfrm>
            <a:prstGeom prst="rect">
              <a:avLst/>
            </a:prstGeom>
            <a:noFill/>
            <a:ln>
              <a:noFill/>
            </a:ln>
          </p:spPr>
        </p:pic>
        <p:sp>
          <p:nvSpPr>
            <p:cNvPr id="158" name="Google Shape;158;p3"/>
            <p:cNvSpPr txBox="1"/>
            <p:nvPr/>
          </p:nvSpPr>
          <p:spPr>
            <a:xfrm>
              <a:off x="9161773" y="6196723"/>
              <a:ext cx="15713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Survey Marks</a:t>
              </a:r>
              <a:endParaRPr/>
            </a:p>
          </p:txBody>
        </p:sp>
      </p:grpSp>
      <p:sp>
        <p:nvSpPr>
          <p:cNvPr id="159" name="Google Shape;159;p3"/>
          <p:cNvSpPr txBox="1"/>
          <p:nvPr/>
        </p:nvSpPr>
        <p:spPr>
          <a:xfrm>
            <a:off x="10781440" y="4564545"/>
            <a:ext cx="11999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Personal </a:t>
            </a:r>
            <a:br>
              <a:rPr lang="en-US" sz="1200" b="0" i="0" u="none" strike="noStrike" cap="none">
                <a:solidFill>
                  <a:srgbClr val="000000"/>
                </a:solidFill>
                <a:latin typeface="Arial Black"/>
                <a:ea typeface="Arial Black"/>
                <a:cs typeface="Arial Black"/>
                <a:sym typeface="Arial Black"/>
              </a:rPr>
            </a:br>
            <a:r>
              <a:rPr lang="en-US" sz="1200" b="0" i="0" u="none" strike="noStrike" cap="none">
                <a:solidFill>
                  <a:srgbClr val="000000"/>
                </a:solidFill>
                <a:latin typeface="Arial Black"/>
                <a:ea typeface="Arial Black"/>
                <a:cs typeface="Arial Black"/>
                <a:sym typeface="Arial Black"/>
              </a:rPr>
              <a:t>Navigation</a:t>
            </a:r>
            <a:endParaRPr/>
          </a:p>
        </p:txBody>
      </p:sp>
      <p:grpSp>
        <p:nvGrpSpPr>
          <p:cNvPr id="160" name="Google Shape;160;p3"/>
          <p:cNvGrpSpPr/>
          <p:nvPr/>
        </p:nvGrpSpPr>
        <p:grpSpPr>
          <a:xfrm>
            <a:off x="4710339" y="2176670"/>
            <a:ext cx="2781723" cy="2546754"/>
            <a:chOff x="4188513" y="2750500"/>
            <a:chExt cx="2210702" cy="2097725"/>
          </a:xfrm>
        </p:grpSpPr>
        <p:pic>
          <p:nvPicPr>
            <p:cNvPr id="161" name="Google Shape;161;p3" descr="Two surveyors at an open pit mining site"/>
            <p:cNvPicPr preferRelativeResize="0"/>
            <p:nvPr/>
          </p:nvPicPr>
          <p:blipFill rotWithShape="1">
            <a:blip r:embed="rId15">
              <a:alphaModFix/>
            </a:blip>
            <a:srcRect/>
            <a:stretch/>
          </p:blipFill>
          <p:spPr>
            <a:xfrm>
              <a:off x="4188513" y="2750500"/>
              <a:ext cx="2103101" cy="2097725"/>
            </a:xfrm>
            <a:prstGeom prst="rect">
              <a:avLst/>
            </a:prstGeom>
            <a:noFill/>
            <a:ln>
              <a:noFill/>
            </a:ln>
          </p:spPr>
        </p:pic>
        <p:sp>
          <p:nvSpPr>
            <p:cNvPr id="162" name="Google Shape;162;p3"/>
            <p:cNvSpPr/>
            <p:nvPr/>
          </p:nvSpPr>
          <p:spPr>
            <a:xfrm>
              <a:off x="4211285" y="4277690"/>
              <a:ext cx="2187930" cy="559009"/>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Surveying </a:t>
              </a:r>
              <a:br>
                <a:rPr lang="en-US" sz="1200" b="0" i="0" u="none" strike="noStrike" cap="none">
                  <a:solidFill>
                    <a:srgbClr val="FFFFFF"/>
                  </a:solidFill>
                  <a:latin typeface="Arial Black"/>
                  <a:ea typeface="Arial Black"/>
                  <a:cs typeface="Arial Black"/>
                  <a:sym typeface="Arial Black"/>
                </a:rPr>
              </a:br>
              <a:r>
                <a:rPr lang="en-US" sz="1200" b="0" i="0" u="none" strike="noStrike" cap="none">
                  <a:solidFill>
                    <a:srgbClr val="FFFFFF"/>
                  </a:solidFill>
                  <a:latin typeface="Arial Black"/>
                  <a:ea typeface="Arial Black"/>
                  <a:cs typeface="Arial Black"/>
                  <a:sym typeface="Arial Black"/>
                </a:rPr>
                <a:t>and Mapping</a:t>
              </a:r>
              <a:endParaRPr/>
            </a:p>
          </p:txBody>
        </p:sp>
      </p:grpSp>
      <p:grpSp>
        <p:nvGrpSpPr>
          <p:cNvPr id="163" name="Google Shape;163;p3"/>
          <p:cNvGrpSpPr/>
          <p:nvPr/>
        </p:nvGrpSpPr>
        <p:grpSpPr>
          <a:xfrm>
            <a:off x="1082598" y="1529427"/>
            <a:ext cx="2997362" cy="1525573"/>
            <a:chOff x="6546876" y="1584250"/>
            <a:chExt cx="1840882" cy="1115251"/>
          </a:xfrm>
        </p:grpSpPr>
        <p:pic>
          <p:nvPicPr>
            <p:cNvPr id="164" name="Google Shape;164;p3"/>
            <p:cNvPicPr preferRelativeResize="0"/>
            <p:nvPr/>
          </p:nvPicPr>
          <p:blipFill rotWithShape="1">
            <a:blip r:embed="rId16">
              <a:alphaModFix/>
            </a:blip>
            <a:srcRect/>
            <a:stretch/>
          </p:blipFill>
          <p:spPr>
            <a:xfrm>
              <a:off x="6546876" y="1584250"/>
              <a:ext cx="1840882" cy="1115251"/>
            </a:xfrm>
            <a:prstGeom prst="rect">
              <a:avLst/>
            </a:prstGeom>
            <a:noFill/>
            <a:ln>
              <a:noFill/>
            </a:ln>
          </p:spPr>
        </p:pic>
        <p:sp>
          <p:nvSpPr>
            <p:cNvPr id="165" name="Google Shape;165;p3"/>
            <p:cNvSpPr/>
            <p:nvPr/>
          </p:nvSpPr>
          <p:spPr>
            <a:xfrm>
              <a:off x="6627290" y="1593755"/>
              <a:ext cx="681671" cy="240793"/>
            </a:xfrm>
            <a:prstGeom prst="rect">
              <a:avLst/>
            </a:prstGeom>
            <a:noFill/>
            <a:ln>
              <a:noFill/>
            </a:ln>
            <a:effectLst>
              <a:outerShdw blurRad="63500" dist="17961" dir="2700000" algn="ctr" rotWithShape="0">
                <a:schemeClr val="dk1">
                  <a:alpha val="74901"/>
                </a:schemeClr>
              </a:outerShdw>
            </a:effectLst>
          </p:spPr>
          <p:txBody>
            <a:bodyPr spcFirstLastPara="1" wrap="square" lIns="92075" tIns="46025" rIns="92075" bIns="46025" anchor="t" anchorCtr="0">
              <a:sp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Aviation</a:t>
              </a:r>
              <a:endParaRPr/>
            </a:p>
          </p:txBody>
        </p:sp>
      </p:grpSp>
      <p:sp>
        <p:nvSpPr>
          <p:cNvPr id="166" name="Google Shape;16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67" name="Google Shape;167;p3"/>
          <p:cNvSpPr txBox="1"/>
          <p:nvPr/>
        </p:nvSpPr>
        <p:spPr>
          <a:xfrm>
            <a:off x="4581939" y="1542429"/>
            <a:ext cx="22365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1" u="none" strike="noStrike" cap="none">
                <a:solidFill>
                  <a:schemeClr val="dk1"/>
                </a:solidFill>
                <a:latin typeface="Arial"/>
                <a:ea typeface="Arial"/>
                <a:cs typeface="Arial"/>
                <a:sym typeface="Arial"/>
              </a:rPr>
              <a:t>The “P” in PNT</a:t>
            </a:r>
            <a:endParaRPr/>
          </a:p>
        </p:txBody>
      </p:sp>
      <p:sp>
        <p:nvSpPr>
          <p:cNvPr id="168" name="Google Shape;168;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 new least-squares adjustment suite: LASER</a:t>
            </a:r>
            <a:endParaRPr/>
          </a:p>
        </p:txBody>
      </p:sp>
      <p:sp>
        <p:nvSpPr>
          <p:cNvPr id="859" name="Google Shape;859;p32"/>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0000"/>
              </a:buClr>
              <a:buSzPts val="3200"/>
              <a:buChar char="•"/>
            </a:pPr>
            <a:r>
              <a:rPr lang="en-US" b="1">
                <a:solidFill>
                  <a:srgbClr val="FF0000"/>
                </a:solidFill>
              </a:rPr>
              <a:t>L</a:t>
            </a:r>
            <a:r>
              <a:rPr lang="en-US"/>
              <a:t>east-squares </a:t>
            </a:r>
            <a:r>
              <a:rPr lang="en-US" b="1">
                <a:solidFill>
                  <a:srgbClr val="FF0000"/>
                </a:solidFill>
              </a:rPr>
              <a:t>A</a:t>
            </a:r>
            <a:r>
              <a:rPr lang="en-US"/>
              <a:t>djustments:  </a:t>
            </a:r>
            <a:r>
              <a:rPr lang="en-US" b="1">
                <a:solidFill>
                  <a:srgbClr val="FF0000"/>
                </a:solidFill>
              </a:rPr>
              <a:t>S</a:t>
            </a:r>
            <a:r>
              <a:rPr lang="en-US"/>
              <a:t>tatistics, </a:t>
            </a:r>
            <a:r>
              <a:rPr lang="en-US" b="1">
                <a:solidFill>
                  <a:srgbClr val="FF0000"/>
                </a:solidFill>
              </a:rPr>
              <a:t>E</a:t>
            </a:r>
            <a:r>
              <a:rPr lang="en-US"/>
              <a:t>stimates and </a:t>
            </a:r>
            <a:r>
              <a:rPr lang="en-US" b="1">
                <a:solidFill>
                  <a:srgbClr val="FF0000"/>
                </a:solidFill>
              </a:rPr>
              <a:t>R</a:t>
            </a:r>
            <a:r>
              <a:rPr lang="en-US"/>
              <a:t>esiduals</a:t>
            </a:r>
            <a:endParaRPr/>
          </a:p>
          <a:p>
            <a:pPr marL="342900" lvl="0" indent="-342900" algn="l" rtl="0">
              <a:spcBef>
                <a:spcPts val="640"/>
              </a:spcBef>
              <a:spcAft>
                <a:spcPts val="0"/>
              </a:spcAft>
              <a:buClr>
                <a:schemeClr val="dk1"/>
              </a:buClr>
              <a:buSzPts val="3200"/>
              <a:buChar char="•"/>
            </a:pPr>
            <a:r>
              <a:rPr lang="en-US"/>
              <a:t>Replaces all existing NGS LSA software</a:t>
            </a:r>
            <a:endParaRPr/>
          </a:p>
          <a:p>
            <a:pPr marL="742950" lvl="1" indent="-285750" algn="l" rtl="0">
              <a:spcBef>
                <a:spcPts val="560"/>
              </a:spcBef>
              <a:spcAft>
                <a:spcPts val="0"/>
              </a:spcAft>
              <a:buClr>
                <a:schemeClr val="dk1"/>
              </a:buClr>
              <a:buSzPts val="2800"/>
              <a:buChar char="–"/>
            </a:pPr>
            <a:r>
              <a:rPr lang="en-US"/>
              <a:t>ADJUST, ASTA, CALIBRAT, others</a:t>
            </a:r>
            <a:endParaRPr/>
          </a:p>
          <a:p>
            <a:pPr marL="342900" lvl="0" indent="-342900" algn="l" rtl="0">
              <a:spcBef>
                <a:spcPts val="640"/>
              </a:spcBef>
              <a:spcAft>
                <a:spcPts val="0"/>
              </a:spcAft>
              <a:buClr>
                <a:schemeClr val="dk1"/>
              </a:buClr>
              <a:buSzPts val="3200"/>
              <a:buChar char="•"/>
            </a:pPr>
            <a:r>
              <a:rPr lang="en-US"/>
              <a:t>Supports 3D networks (GNSS+total station), leveling, CBLs, gravity networks</a:t>
            </a:r>
            <a:endParaRPr/>
          </a:p>
          <a:p>
            <a:pPr marL="342900" lvl="0" indent="-342900" algn="l" rtl="0">
              <a:spcBef>
                <a:spcPts val="640"/>
              </a:spcBef>
              <a:spcAft>
                <a:spcPts val="0"/>
              </a:spcAft>
              <a:buClr>
                <a:schemeClr val="dk1"/>
              </a:buClr>
              <a:buSzPts val="3200"/>
              <a:buChar char="•"/>
            </a:pPr>
            <a:r>
              <a:rPr lang="en-US"/>
              <a:t>C++, no Helmert blocking needed, numerous support tools</a:t>
            </a:r>
            <a:endParaRPr/>
          </a:p>
          <a:p>
            <a:pPr marL="342900" lvl="0" indent="-342900" algn="l" rtl="0">
              <a:spcBef>
                <a:spcPts val="640"/>
              </a:spcBef>
              <a:spcAft>
                <a:spcPts val="0"/>
              </a:spcAft>
              <a:buClr>
                <a:schemeClr val="dk1"/>
              </a:buClr>
              <a:buSzPts val="3200"/>
              <a:buChar char="•"/>
            </a:pPr>
            <a:r>
              <a:rPr lang="en-US"/>
              <a:t>Will be the main engine in OPUS for the modernized NSRS</a:t>
            </a:r>
            <a:endParaRPr/>
          </a:p>
          <a:p>
            <a:pPr marL="342900" lvl="0" indent="-139700" algn="l" rtl="0">
              <a:spcBef>
                <a:spcPts val="640"/>
              </a:spcBef>
              <a:spcAft>
                <a:spcPts val="0"/>
              </a:spcAft>
              <a:buClr>
                <a:schemeClr val="dk1"/>
              </a:buClr>
              <a:buSzPts val="3200"/>
              <a:buNone/>
            </a:pPr>
            <a:endParaRPr/>
          </a:p>
        </p:txBody>
      </p:sp>
      <p:sp>
        <p:nvSpPr>
          <p:cNvPr id="860" name="Google Shape;860;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861" name="Google Shape;861;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862" name="Google Shape;862;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 common geodetic data format: GDX</a:t>
            </a:r>
            <a:endParaRPr/>
          </a:p>
        </p:txBody>
      </p:sp>
      <p:sp>
        <p:nvSpPr>
          <p:cNvPr id="868" name="Google Shape;868;p3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In 2021, NGS released GVX</a:t>
            </a:r>
            <a:endParaRPr/>
          </a:p>
          <a:p>
            <a:pPr marL="742950" lvl="1" indent="-285750" algn="l" rtl="0">
              <a:spcBef>
                <a:spcPts val="480"/>
              </a:spcBef>
              <a:spcAft>
                <a:spcPts val="0"/>
              </a:spcAft>
              <a:buClr>
                <a:schemeClr val="dk1"/>
              </a:buClr>
              <a:buSzPts val="2400"/>
              <a:buChar char="–"/>
            </a:pPr>
            <a:r>
              <a:rPr lang="en-US" sz="2400"/>
              <a:t>GNSS Vector Exchange format</a:t>
            </a:r>
            <a:endParaRPr/>
          </a:p>
          <a:p>
            <a:pPr marL="742950" lvl="1" indent="-285750" algn="l" rtl="0">
              <a:spcBef>
                <a:spcPts val="480"/>
              </a:spcBef>
              <a:spcAft>
                <a:spcPts val="0"/>
              </a:spcAft>
              <a:buClr>
                <a:schemeClr val="dk1"/>
              </a:buClr>
              <a:buSzPts val="2400"/>
              <a:buChar char="–"/>
            </a:pPr>
            <a:r>
              <a:rPr lang="en-US" sz="2400"/>
              <a:t>After lengthy discussions with industry</a:t>
            </a:r>
            <a:endParaRPr/>
          </a:p>
          <a:p>
            <a:pPr marL="1143000" lvl="2" indent="-228600" algn="l" rtl="0">
              <a:spcBef>
                <a:spcPts val="400"/>
              </a:spcBef>
              <a:spcAft>
                <a:spcPts val="0"/>
              </a:spcAft>
              <a:buClr>
                <a:schemeClr val="dk1"/>
              </a:buClr>
              <a:buSzPts val="2000"/>
              <a:buChar char="•"/>
            </a:pPr>
            <a:r>
              <a:rPr lang="en-US" sz="2000"/>
              <a:t>Today, OPUS and many industry receivers make use of GVX </a:t>
            </a:r>
            <a:endParaRPr/>
          </a:p>
          <a:p>
            <a:pPr marL="342900" lvl="0" indent="-342900" algn="l" rtl="0">
              <a:spcBef>
                <a:spcPts val="560"/>
              </a:spcBef>
              <a:spcAft>
                <a:spcPts val="0"/>
              </a:spcAft>
              <a:buClr>
                <a:schemeClr val="dk1"/>
              </a:buClr>
              <a:buSzPts val="2800"/>
              <a:buChar char="•"/>
            </a:pPr>
            <a:r>
              <a:rPr lang="en-US" sz="2800"/>
              <a:t>In 2022, NGS announced it will replace GVX with GDX</a:t>
            </a:r>
            <a:endParaRPr/>
          </a:p>
          <a:p>
            <a:pPr marL="742950" lvl="1" indent="-285750" algn="l" rtl="0">
              <a:spcBef>
                <a:spcPts val="480"/>
              </a:spcBef>
              <a:spcAft>
                <a:spcPts val="0"/>
              </a:spcAft>
              <a:buClr>
                <a:schemeClr val="dk1"/>
              </a:buClr>
              <a:buSzPts val="2400"/>
              <a:buChar char="–"/>
            </a:pPr>
            <a:r>
              <a:rPr lang="en-US" sz="2400"/>
              <a:t>Geodetic Data Exchange format</a:t>
            </a:r>
            <a:endParaRPr/>
          </a:p>
          <a:p>
            <a:pPr marL="742950" lvl="1" indent="-285750" algn="l" rtl="0">
              <a:spcBef>
                <a:spcPts val="480"/>
              </a:spcBef>
              <a:spcAft>
                <a:spcPts val="0"/>
              </a:spcAft>
              <a:buClr>
                <a:schemeClr val="dk1"/>
              </a:buClr>
              <a:buSzPts val="2400"/>
              <a:buChar char="–"/>
            </a:pPr>
            <a:r>
              <a:rPr lang="en-US" sz="2400"/>
              <a:t>Expands upon and corrects some issues with GVX</a:t>
            </a:r>
            <a:endParaRPr/>
          </a:p>
          <a:p>
            <a:pPr marL="742950" lvl="1" indent="-285750" algn="l" rtl="0">
              <a:spcBef>
                <a:spcPts val="480"/>
              </a:spcBef>
              <a:spcAft>
                <a:spcPts val="0"/>
              </a:spcAft>
              <a:buClr>
                <a:schemeClr val="dk1"/>
              </a:buClr>
              <a:buSzPts val="2400"/>
              <a:buChar char="–"/>
            </a:pPr>
            <a:r>
              <a:rPr lang="en-US" sz="2400"/>
              <a:t>Supports data from:</a:t>
            </a:r>
            <a:endParaRPr/>
          </a:p>
          <a:p>
            <a:pPr marL="1143000" lvl="2" indent="-228600" algn="l" rtl="0">
              <a:spcBef>
                <a:spcPts val="400"/>
              </a:spcBef>
              <a:spcAft>
                <a:spcPts val="0"/>
              </a:spcAft>
              <a:buClr>
                <a:schemeClr val="dk1"/>
              </a:buClr>
              <a:buSzPts val="2000"/>
              <a:buChar char="•"/>
            </a:pPr>
            <a:r>
              <a:rPr lang="en-US" sz="2000"/>
              <a:t>GNSS receivers, total stations, levels and relative gravimeters</a:t>
            </a:r>
            <a:endParaRPr/>
          </a:p>
          <a:p>
            <a:pPr marL="742950" lvl="1" indent="-285750" algn="l" rtl="0">
              <a:spcBef>
                <a:spcPts val="480"/>
              </a:spcBef>
              <a:spcAft>
                <a:spcPts val="0"/>
              </a:spcAft>
              <a:buClr>
                <a:schemeClr val="dk1"/>
              </a:buClr>
              <a:buSzPts val="2400"/>
              <a:buChar char="–"/>
            </a:pPr>
            <a:r>
              <a:rPr lang="en-US" sz="2400"/>
              <a:t>Will replace GVX in late 2023</a:t>
            </a:r>
            <a:endParaRPr/>
          </a:p>
        </p:txBody>
      </p:sp>
      <p:sp>
        <p:nvSpPr>
          <p:cNvPr id="869" name="Google Shape;86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870" name="Google Shape;87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871" name="Google Shape;87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 common grid format</a:t>
            </a:r>
            <a:endParaRPr/>
          </a:p>
        </p:txBody>
      </p:sp>
      <p:sp>
        <p:nvSpPr>
          <p:cNvPr id="877" name="Google Shape;877;p34"/>
          <p:cNvSpPr txBox="1">
            <a:spLocks noGrp="1"/>
          </p:cNvSpPr>
          <p:nvPr>
            <p:ph type="body" idx="1"/>
          </p:nvPr>
        </p:nvSpPr>
        <p:spPr>
          <a:xfrm>
            <a:off x="609600" y="1600203"/>
            <a:ext cx="7708232"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USA and Canada are nearing an agreement on a common grid format</a:t>
            </a:r>
            <a:endParaRPr/>
          </a:p>
          <a:p>
            <a:pPr marL="742950" lvl="1" indent="-285750" algn="l" rtl="0">
              <a:spcBef>
                <a:spcPts val="560"/>
              </a:spcBef>
              <a:spcAft>
                <a:spcPts val="0"/>
              </a:spcAft>
              <a:buClr>
                <a:schemeClr val="dk1"/>
              </a:buClr>
              <a:buSzPts val="2800"/>
              <a:buChar char="–"/>
            </a:pPr>
            <a:r>
              <a:rPr lang="en-US"/>
              <a:t>When finalized:</a:t>
            </a:r>
            <a:endParaRPr/>
          </a:p>
          <a:p>
            <a:pPr marL="1143000" lvl="2" indent="-228600" algn="l" rtl="0">
              <a:spcBef>
                <a:spcPts val="480"/>
              </a:spcBef>
              <a:spcAft>
                <a:spcPts val="0"/>
              </a:spcAft>
              <a:buClr>
                <a:schemeClr val="dk1"/>
              </a:buClr>
              <a:buSzPts val="2400"/>
              <a:buChar char="•"/>
            </a:pPr>
            <a:r>
              <a:rPr lang="en-US" b="1" i="1"/>
              <a:t>Future</a:t>
            </a:r>
            <a:r>
              <a:rPr lang="en-US"/>
              <a:t> gridded products from either country’s geodetic agencies will be in the chosen format</a:t>
            </a:r>
            <a:endParaRPr/>
          </a:p>
          <a:p>
            <a:pPr marL="1143000" lvl="2" indent="-228600" algn="l" rtl="0">
              <a:spcBef>
                <a:spcPts val="480"/>
              </a:spcBef>
              <a:spcAft>
                <a:spcPts val="0"/>
              </a:spcAft>
              <a:buClr>
                <a:schemeClr val="dk1"/>
              </a:buClr>
              <a:buSzPts val="2400"/>
              <a:buChar char="•"/>
            </a:pPr>
            <a:r>
              <a:rPr lang="en-US"/>
              <a:t>Work will begin translating </a:t>
            </a:r>
            <a:r>
              <a:rPr lang="en-US" b="1" i="1"/>
              <a:t>existing</a:t>
            </a:r>
            <a:r>
              <a:rPr lang="en-US"/>
              <a:t> gridded products to the chosen format</a:t>
            </a:r>
            <a:endParaRPr/>
          </a:p>
          <a:p>
            <a:pPr marL="742950" lvl="1" indent="-285750" algn="l" rtl="0">
              <a:spcBef>
                <a:spcPts val="560"/>
              </a:spcBef>
              <a:spcAft>
                <a:spcPts val="0"/>
              </a:spcAft>
              <a:buClr>
                <a:schemeClr val="dk1"/>
              </a:buClr>
              <a:buSzPts val="2800"/>
              <a:buChar char="–"/>
            </a:pPr>
            <a:r>
              <a:rPr lang="en-US"/>
              <a:t>Current leading candidate:  </a:t>
            </a:r>
            <a:r>
              <a:rPr lang="en-US" b="1" u="sng"/>
              <a:t>GGXF</a:t>
            </a:r>
            <a:endParaRPr/>
          </a:p>
          <a:p>
            <a:pPr marL="1143000" lvl="2" indent="-228600" algn="l" rtl="0">
              <a:spcBef>
                <a:spcPts val="480"/>
              </a:spcBef>
              <a:spcAft>
                <a:spcPts val="0"/>
              </a:spcAft>
              <a:buClr>
                <a:schemeClr val="dk1"/>
              </a:buClr>
              <a:buSzPts val="2400"/>
              <a:buChar char="•"/>
            </a:pPr>
            <a:r>
              <a:rPr lang="en-US"/>
              <a:t>This is pre-decisional</a:t>
            </a:r>
            <a:endParaRPr/>
          </a:p>
        </p:txBody>
      </p:sp>
      <p:sp>
        <p:nvSpPr>
          <p:cNvPr id="878" name="Google Shape;878;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879" name="Google Shape;879;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880" name="Google Shape;880;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881" name="Google Shape;881;p34"/>
          <p:cNvSpPr txBox="1"/>
          <p:nvPr/>
        </p:nvSpPr>
        <p:spPr>
          <a:xfrm>
            <a:off x="8317830" y="2287976"/>
            <a:ext cx="185339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Baumans"/>
                <a:ea typeface="Baumans"/>
                <a:cs typeface="Baumans"/>
                <a:sym typeface="Baumans"/>
              </a:rPr>
              <a:t>GeoTIFF?</a:t>
            </a:r>
            <a:endParaRPr/>
          </a:p>
        </p:txBody>
      </p:sp>
      <p:sp>
        <p:nvSpPr>
          <p:cNvPr id="882" name="Google Shape;882;p34"/>
          <p:cNvSpPr txBox="1"/>
          <p:nvPr/>
        </p:nvSpPr>
        <p:spPr>
          <a:xfrm>
            <a:off x="9168061" y="3498447"/>
            <a:ext cx="184217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B050"/>
                </a:solidFill>
                <a:latin typeface="Gill Sans"/>
                <a:ea typeface="Gill Sans"/>
                <a:cs typeface="Gill Sans"/>
                <a:sym typeface="Gill Sans"/>
              </a:rPr>
              <a:t>ASCII?</a:t>
            </a:r>
            <a:endParaRPr/>
          </a:p>
        </p:txBody>
      </p:sp>
      <p:sp>
        <p:nvSpPr>
          <p:cNvPr id="883" name="Google Shape;883;p34"/>
          <p:cNvSpPr txBox="1"/>
          <p:nvPr/>
        </p:nvSpPr>
        <p:spPr>
          <a:xfrm rot="1408114">
            <a:off x="9681409" y="2580363"/>
            <a:ext cx="18389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7030A0"/>
                </a:solidFill>
                <a:latin typeface="Baumans"/>
                <a:ea typeface="Baumans"/>
                <a:cs typeface="Baumans"/>
                <a:sym typeface="Baumans"/>
              </a:rPr>
              <a:t>GeoPDF?</a:t>
            </a:r>
            <a:endParaRPr/>
          </a:p>
        </p:txBody>
      </p:sp>
      <p:sp>
        <p:nvSpPr>
          <p:cNvPr id="884" name="Google Shape;884;p34"/>
          <p:cNvSpPr txBox="1"/>
          <p:nvPr/>
        </p:nvSpPr>
        <p:spPr>
          <a:xfrm rot="-1129291">
            <a:off x="9061132" y="4540309"/>
            <a:ext cx="130837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C000"/>
                </a:solidFill>
                <a:latin typeface="Baumans"/>
                <a:ea typeface="Baumans"/>
                <a:cs typeface="Baumans"/>
                <a:sym typeface="Baumans"/>
              </a:rPr>
              <a:t>GGXF?</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Dynamic Heights from GPS</a:t>
            </a:r>
            <a:endParaRPr/>
          </a:p>
        </p:txBody>
      </p:sp>
      <p:sp>
        <p:nvSpPr>
          <p:cNvPr id="890" name="Google Shape;890;p36"/>
          <p:cNvSpPr txBox="1">
            <a:spLocks noGrp="1"/>
          </p:cNvSpPr>
          <p:nvPr>
            <p:ph type="body" idx="1"/>
          </p:nvPr>
        </p:nvSpPr>
        <p:spPr>
          <a:xfrm>
            <a:off x="312819" y="1800353"/>
            <a:ext cx="4419602" cy="5813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Current NSRS relations:</a:t>
            </a:r>
            <a:endParaRPr/>
          </a:p>
        </p:txBody>
      </p:sp>
      <p:sp>
        <p:nvSpPr>
          <p:cNvPr id="891" name="Google Shape;891;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892" name="Google Shape;892;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893" name="Google Shape;893;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894" name="Google Shape;894;p36"/>
          <p:cNvSpPr/>
          <p:nvPr/>
        </p:nvSpPr>
        <p:spPr>
          <a:xfrm>
            <a:off x="1943595" y="2980998"/>
            <a:ext cx="1534695" cy="743160"/>
          </a:xfrm>
          <a:prstGeom prst="rect">
            <a:avLst/>
          </a:prstGeom>
          <a:solidFill>
            <a:srgbClr val="92D050"/>
          </a:solid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Geopotential </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Numbers</a:t>
            </a:r>
            <a:endParaRPr/>
          </a:p>
        </p:txBody>
      </p:sp>
      <p:sp>
        <p:nvSpPr>
          <p:cNvPr id="895" name="Google Shape;895;p36"/>
          <p:cNvSpPr/>
          <p:nvPr/>
        </p:nvSpPr>
        <p:spPr>
          <a:xfrm>
            <a:off x="2758270" y="3352578"/>
            <a:ext cx="1440039" cy="1440039"/>
          </a:xfrm>
          <a:prstGeom prst="arc">
            <a:avLst>
              <a:gd name="adj1" fmla="val 16200000"/>
              <a:gd name="adj2" fmla="val 0"/>
            </a:avLst>
          </a:prstGeom>
          <a:noFill/>
          <a:ln w="508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96" name="Google Shape;896;p36"/>
          <p:cNvSpPr/>
          <p:nvPr/>
        </p:nvSpPr>
        <p:spPr>
          <a:xfrm>
            <a:off x="3430961" y="4049833"/>
            <a:ext cx="1534695" cy="743160"/>
          </a:xfrm>
          <a:prstGeom prst="rect">
            <a:avLst/>
          </a:prstGeom>
          <a:no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Orthometric Heights</a:t>
            </a:r>
            <a:endParaRPr/>
          </a:p>
        </p:txBody>
      </p:sp>
      <p:sp>
        <p:nvSpPr>
          <p:cNvPr id="897" name="Google Shape;897;p36"/>
          <p:cNvSpPr/>
          <p:nvPr/>
        </p:nvSpPr>
        <p:spPr>
          <a:xfrm>
            <a:off x="456228" y="4049457"/>
            <a:ext cx="1534695" cy="743160"/>
          </a:xfrm>
          <a:prstGeom prst="rect">
            <a:avLst/>
          </a:prstGeom>
          <a:no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Dynamic Heights</a:t>
            </a:r>
            <a:endParaRPr/>
          </a:p>
        </p:txBody>
      </p:sp>
      <p:sp>
        <p:nvSpPr>
          <p:cNvPr id="898" name="Google Shape;898;p36"/>
          <p:cNvSpPr/>
          <p:nvPr/>
        </p:nvSpPr>
        <p:spPr>
          <a:xfrm rot="-5400000">
            <a:off x="1223575" y="3329437"/>
            <a:ext cx="1440039" cy="1440039"/>
          </a:xfrm>
          <a:prstGeom prst="arc">
            <a:avLst>
              <a:gd name="adj1" fmla="val 16200000"/>
              <a:gd name="adj2" fmla="val 0"/>
            </a:avLst>
          </a:prstGeom>
          <a:noFill/>
          <a:ln w="50800" cap="flat" cmpd="sng">
            <a:solidFill>
              <a:schemeClr val="accent1"/>
            </a:solidFill>
            <a:prstDash val="solid"/>
            <a:round/>
            <a:headEnd type="stealth" w="med" len="med"/>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899" name="Google Shape;899;p36"/>
          <p:cNvSpPr/>
          <p:nvPr/>
        </p:nvSpPr>
        <p:spPr>
          <a:xfrm>
            <a:off x="8039595" y="2980998"/>
            <a:ext cx="1534695" cy="743160"/>
          </a:xfrm>
          <a:prstGeom prst="rect">
            <a:avLst/>
          </a:prstGeom>
          <a:no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Geopotential </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Numbers</a:t>
            </a:r>
            <a:endParaRPr/>
          </a:p>
        </p:txBody>
      </p:sp>
      <p:sp>
        <p:nvSpPr>
          <p:cNvPr id="900" name="Google Shape;900;p36"/>
          <p:cNvSpPr/>
          <p:nvPr/>
        </p:nvSpPr>
        <p:spPr>
          <a:xfrm>
            <a:off x="8854270" y="3352578"/>
            <a:ext cx="1440039" cy="1440039"/>
          </a:xfrm>
          <a:prstGeom prst="arc">
            <a:avLst>
              <a:gd name="adj1" fmla="val 16200000"/>
              <a:gd name="adj2" fmla="val 0"/>
            </a:avLst>
          </a:prstGeom>
          <a:noFill/>
          <a:ln w="50800" cap="flat" cmpd="sng">
            <a:solidFill>
              <a:schemeClr val="accent1"/>
            </a:solidFill>
            <a:prstDash val="solid"/>
            <a:round/>
            <a:headEnd type="stealth" w="med" len="med"/>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01" name="Google Shape;901;p36"/>
          <p:cNvSpPr/>
          <p:nvPr/>
        </p:nvSpPr>
        <p:spPr>
          <a:xfrm>
            <a:off x="9526961" y="4049833"/>
            <a:ext cx="1534695" cy="743160"/>
          </a:xfrm>
          <a:prstGeom prst="rect">
            <a:avLst/>
          </a:prstGeom>
          <a:no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Orthometric Heights</a:t>
            </a:r>
            <a:endParaRPr/>
          </a:p>
        </p:txBody>
      </p:sp>
      <p:sp>
        <p:nvSpPr>
          <p:cNvPr id="902" name="Google Shape;902;p36"/>
          <p:cNvSpPr/>
          <p:nvPr/>
        </p:nvSpPr>
        <p:spPr>
          <a:xfrm>
            <a:off x="6552228" y="4049457"/>
            <a:ext cx="1534695" cy="743160"/>
          </a:xfrm>
          <a:prstGeom prst="rect">
            <a:avLst/>
          </a:prstGeom>
          <a:no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Dynamic Heights</a:t>
            </a:r>
            <a:endParaRPr/>
          </a:p>
        </p:txBody>
      </p:sp>
      <p:sp>
        <p:nvSpPr>
          <p:cNvPr id="903" name="Google Shape;903;p36"/>
          <p:cNvSpPr/>
          <p:nvPr/>
        </p:nvSpPr>
        <p:spPr>
          <a:xfrm rot="-5400000">
            <a:off x="7319575" y="3329437"/>
            <a:ext cx="1440039" cy="1440039"/>
          </a:xfrm>
          <a:prstGeom prst="arc">
            <a:avLst>
              <a:gd name="adj1" fmla="val 16200000"/>
              <a:gd name="adj2" fmla="val 0"/>
            </a:avLst>
          </a:prstGeom>
          <a:noFill/>
          <a:ln w="50800" cap="flat" cmpd="sng">
            <a:solidFill>
              <a:schemeClr val="accent1"/>
            </a:solidFill>
            <a:prstDash val="solid"/>
            <a:round/>
            <a:headEnd type="stealth" w="med" len="med"/>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cxnSp>
        <p:nvCxnSpPr>
          <p:cNvPr id="904" name="Google Shape;904;p36"/>
          <p:cNvCxnSpPr>
            <a:stCxn id="896" idx="2"/>
          </p:cNvCxnSpPr>
          <p:nvPr/>
        </p:nvCxnSpPr>
        <p:spPr>
          <a:xfrm>
            <a:off x="4198309" y="4792993"/>
            <a:ext cx="0" cy="696900"/>
          </a:xfrm>
          <a:prstGeom prst="straightConnector1">
            <a:avLst/>
          </a:prstGeom>
          <a:noFill/>
          <a:ln w="508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905" name="Google Shape;905;p36"/>
          <p:cNvSpPr txBox="1"/>
          <p:nvPr/>
        </p:nvSpPr>
        <p:spPr>
          <a:xfrm>
            <a:off x="4165600" y="4933626"/>
            <a:ext cx="1492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Geoid model</a:t>
            </a:r>
            <a:endParaRPr/>
          </a:p>
        </p:txBody>
      </p:sp>
      <p:sp>
        <p:nvSpPr>
          <p:cNvPr id="906" name="Google Shape;906;p36"/>
          <p:cNvSpPr/>
          <p:nvPr/>
        </p:nvSpPr>
        <p:spPr>
          <a:xfrm>
            <a:off x="3430961" y="5466399"/>
            <a:ext cx="1534695" cy="743160"/>
          </a:xfrm>
          <a:prstGeom prst="rect">
            <a:avLst/>
          </a:prstGeom>
          <a:no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Ellipsoid Heights</a:t>
            </a:r>
            <a:endParaRPr/>
          </a:p>
        </p:txBody>
      </p:sp>
      <p:cxnSp>
        <p:nvCxnSpPr>
          <p:cNvPr id="907" name="Google Shape;907;p36"/>
          <p:cNvCxnSpPr/>
          <p:nvPr/>
        </p:nvCxnSpPr>
        <p:spPr>
          <a:xfrm flipH="1">
            <a:off x="10303093" y="4792993"/>
            <a:ext cx="1" cy="696879"/>
          </a:xfrm>
          <a:prstGeom prst="straightConnector1">
            <a:avLst/>
          </a:prstGeom>
          <a:noFill/>
          <a:ln w="50800" cap="flat" cmpd="sng">
            <a:solidFill>
              <a:schemeClr val="accent1"/>
            </a:solidFill>
            <a:prstDash val="solid"/>
            <a:round/>
            <a:headEnd type="stealth" w="med" len="med"/>
            <a:tailEnd type="none" w="sm" len="sm"/>
          </a:ln>
          <a:effectLst>
            <a:outerShdw blurRad="40000" dist="20000" dir="5400000" rotWithShape="0">
              <a:srgbClr val="000000">
                <a:alpha val="37647"/>
              </a:srgbClr>
            </a:outerShdw>
          </a:effectLst>
        </p:spPr>
      </p:cxnSp>
      <p:sp>
        <p:nvSpPr>
          <p:cNvPr id="908" name="Google Shape;908;p36"/>
          <p:cNvSpPr txBox="1"/>
          <p:nvPr/>
        </p:nvSpPr>
        <p:spPr>
          <a:xfrm>
            <a:off x="10346585" y="4933626"/>
            <a:ext cx="1492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Geoid model</a:t>
            </a:r>
            <a:endParaRPr/>
          </a:p>
        </p:txBody>
      </p:sp>
      <p:sp>
        <p:nvSpPr>
          <p:cNvPr id="909" name="Google Shape;909;p36"/>
          <p:cNvSpPr/>
          <p:nvPr/>
        </p:nvSpPr>
        <p:spPr>
          <a:xfrm>
            <a:off x="9535746" y="5466399"/>
            <a:ext cx="1534695" cy="743160"/>
          </a:xfrm>
          <a:prstGeom prst="rect">
            <a:avLst/>
          </a:prstGeom>
          <a:solidFill>
            <a:srgbClr val="92D050"/>
          </a:solidFill>
          <a:ln w="381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Ellipsoid Heights</a:t>
            </a:r>
            <a:endParaRPr/>
          </a:p>
        </p:txBody>
      </p:sp>
      <p:sp>
        <p:nvSpPr>
          <p:cNvPr id="910" name="Google Shape;910;p36"/>
          <p:cNvSpPr txBox="1"/>
          <p:nvPr/>
        </p:nvSpPr>
        <p:spPr>
          <a:xfrm>
            <a:off x="5658315" y="1803790"/>
            <a:ext cx="5412000" cy="581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Modernized NSRS relations:</a:t>
            </a:r>
            <a:endParaRPr/>
          </a:p>
        </p:txBody>
      </p:sp>
      <p:sp>
        <p:nvSpPr>
          <p:cNvPr id="911" name="Google Shape;911;p36"/>
          <p:cNvSpPr txBox="1"/>
          <p:nvPr/>
        </p:nvSpPr>
        <p:spPr>
          <a:xfrm>
            <a:off x="10117985" y="2876226"/>
            <a:ext cx="1492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a:t>
            </a:r>
            <a:r>
              <a:rPr lang="en-US" sz="1800">
                <a:solidFill>
                  <a:schemeClr val="dk1"/>
                </a:solidFill>
              </a:rPr>
              <a:t>ravity</a:t>
            </a:r>
            <a:r>
              <a:rPr lang="en-US" sz="1800">
                <a:solidFill>
                  <a:schemeClr val="dk1"/>
                </a:solidFill>
                <a:latin typeface="Arial"/>
                <a:ea typeface="Arial"/>
                <a:cs typeface="Arial"/>
                <a:sym typeface="Arial"/>
              </a:rPr>
              <a:t> model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0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0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0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1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0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Reference Epoch Coordinates</a:t>
            </a:r>
            <a:endParaRPr/>
          </a:p>
        </p:txBody>
      </p:sp>
      <p:sp>
        <p:nvSpPr>
          <p:cNvPr id="917" name="Google Shape;917;p37"/>
          <p:cNvSpPr txBox="1">
            <a:spLocks noGrp="1"/>
          </p:cNvSpPr>
          <p:nvPr>
            <p:ph type="body" idx="1"/>
          </p:nvPr>
        </p:nvSpPr>
        <p:spPr>
          <a:xfrm>
            <a:off x="609599" y="1600203"/>
            <a:ext cx="4973053"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Geometric</a:t>
            </a:r>
            <a:endParaRPr/>
          </a:p>
          <a:p>
            <a:pPr marL="742950" lvl="1" indent="-285750" algn="l" rtl="0">
              <a:spcBef>
                <a:spcPts val="480"/>
              </a:spcBef>
              <a:spcAft>
                <a:spcPts val="0"/>
              </a:spcAft>
              <a:buClr>
                <a:schemeClr val="dk1"/>
              </a:buClr>
              <a:buSzPts val="2400"/>
              <a:buChar char="–"/>
            </a:pPr>
            <a:r>
              <a:rPr lang="en-US" sz="2400"/>
              <a:t>Epoch: 2020.00</a:t>
            </a:r>
            <a:endParaRPr/>
          </a:p>
          <a:p>
            <a:pPr marL="742950" lvl="1" indent="-285750" algn="l" rtl="0">
              <a:spcBef>
                <a:spcPts val="480"/>
              </a:spcBef>
              <a:spcAft>
                <a:spcPts val="0"/>
              </a:spcAft>
              <a:buClr>
                <a:schemeClr val="dk1"/>
              </a:buClr>
              <a:buSzPts val="2400"/>
              <a:buChar char="–"/>
            </a:pPr>
            <a:r>
              <a:rPr lang="en-US" sz="2400"/>
              <a:t>ITRF2020</a:t>
            </a:r>
            <a:endParaRPr/>
          </a:p>
          <a:p>
            <a:pPr marL="1143000" lvl="2" indent="-228600" algn="l" rtl="0">
              <a:spcBef>
                <a:spcPts val="400"/>
              </a:spcBef>
              <a:spcAft>
                <a:spcPts val="0"/>
              </a:spcAft>
              <a:buClr>
                <a:schemeClr val="dk1"/>
              </a:buClr>
              <a:buSzPts val="2000"/>
              <a:buChar char="•"/>
            </a:pPr>
            <a:r>
              <a:rPr lang="en-US" sz="2000"/>
              <a:t>Then to N/P/C/MATRF2022</a:t>
            </a:r>
            <a:endParaRPr/>
          </a:p>
          <a:p>
            <a:pPr marL="742950" lvl="1" indent="-285750" algn="l" rtl="0">
              <a:spcBef>
                <a:spcPts val="480"/>
              </a:spcBef>
              <a:spcAft>
                <a:spcPts val="0"/>
              </a:spcAft>
              <a:buClr>
                <a:schemeClr val="dk1"/>
              </a:buClr>
              <a:buSzPts val="2400"/>
              <a:buChar char="–"/>
            </a:pPr>
            <a:r>
              <a:rPr lang="en-US" sz="2400"/>
              <a:t>All GNSS and classical observations</a:t>
            </a:r>
            <a:endParaRPr/>
          </a:p>
          <a:p>
            <a:pPr marL="742950" lvl="1" indent="-285750" algn="l" rtl="0">
              <a:spcBef>
                <a:spcPts val="480"/>
              </a:spcBef>
              <a:spcAft>
                <a:spcPts val="0"/>
              </a:spcAft>
              <a:buClr>
                <a:schemeClr val="dk1"/>
              </a:buClr>
              <a:buSzPts val="2400"/>
              <a:buChar char="–"/>
            </a:pPr>
            <a:r>
              <a:rPr lang="en-US" sz="2400"/>
              <a:t>Constrained to GRPs at CORSs</a:t>
            </a:r>
            <a:endParaRPr/>
          </a:p>
          <a:p>
            <a:pPr marL="742950" lvl="1" indent="-285750" algn="l" rtl="0">
              <a:spcBef>
                <a:spcPts val="480"/>
              </a:spcBef>
              <a:spcAft>
                <a:spcPts val="0"/>
              </a:spcAft>
              <a:buClr>
                <a:schemeClr val="dk1"/>
              </a:buClr>
              <a:buSzPts val="2400"/>
              <a:buChar char="–"/>
            </a:pPr>
            <a:r>
              <a:rPr lang="en-US" sz="2400"/>
              <a:t>~115,000 pts will get XYZ coords</a:t>
            </a:r>
            <a:endParaRPr sz="2400"/>
          </a:p>
          <a:p>
            <a:pPr marL="1143000" lvl="2" indent="-228600" algn="l" rtl="0">
              <a:spcBef>
                <a:spcPts val="400"/>
              </a:spcBef>
              <a:spcAft>
                <a:spcPts val="0"/>
              </a:spcAft>
              <a:buClr>
                <a:schemeClr val="dk1"/>
              </a:buClr>
              <a:buSzPts val="2000"/>
              <a:buChar char="•"/>
            </a:pPr>
            <a:r>
              <a:rPr lang="en-US" sz="2000"/>
              <a:t>Then to lat/lon/eht</a:t>
            </a:r>
            <a:endParaRPr sz="2000"/>
          </a:p>
          <a:p>
            <a:pPr marL="1600200" lvl="3" indent="-228600" algn="l" rtl="0">
              <a:spcBef>
                <a:spcPts val="320"/>
              </a:spcBef>
              <a:spcAft>
                <a:spcPts val="0"/>
              </a:spcAft>
              <a:buClr>
                <a:schemeClr val="dk1"/>
              </a:buClr>
              <a:buSzPts val="1600"/>
              <a:buChar char="–"/>
            </a:pPr>
            <a:r>
              <a:rPr lang="en-US" sz="1600"/>
              <a:t>Then to orthometric and dynamic heights</a:t>
            </a:r>
            <a:endParaRPr/>
          </a:p>
          <a:p>
            <a:pPr marL="742950" lvl="1" indent="-133350" algn="l" rtl="0">
              <a:spcBef>
                <a:spcPts val="480"/>
              </a:spcBef>
              <a:spcAft>
                <a:spcPts val="0"/>
              </a:spcAft>
              <a:buClr>
                <a:schemeClr val="dk1"/>
              </a:buClr>
              <a:buSzPts val="2400"/>
              <a:buNone/>
            </a:pPr>
            <a:endParaRPr sz="2400"/>
          </a:p>
        </p:txBody>
      </p:sp>
      <p:sp>
        <p:nvSpPr>
          <p:cNvPr id="918" name="Google Shape;918;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919" name="Google Shape;919;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20" name="Google Shape;920;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921" name="Google Shape;921;p37"/>
          <p:cNvSpPr txBox="1"/>
          <p:nvPr/>
        </p:nvSpPr>
        <p:spPr>
          <a:xfrm>
            <a:off x="6095999" y="1600203"/>
            <a:ext cx="5694948" cy="452596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Orthometric</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Epoch: 2020.00</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NAPGD2022</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All leveling observations</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Constrained to Geometric RECs + GEOID2022 (orthometric constraints)</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~960,000 pts will get H coords</a:t>
            </a:r>
            <a:endParaRPr sz="2400" b="0" i="0" u="none" strike="noStrike" cap="none">
              <a:solidFill>
                <a:schemeClr val="dk1"/>
              </a:solidFill>
              <a:latin typeface="Calibri"/>
              <a:ea typeface="Calibri"/>
              <a:cs typeface="Calibri"/>
              <a:sym typeface="Calibri"/>
            </a:endParaRPr>
          </a:p>
          <a:p>
            <a:pPr marL="1143000" marR="0" lvl="2" indent="-228600" algn="l" rtl="0">
              <a:spcBef>
                <a:spcPts val="40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Then to eht and dynamic heights</a:t>
            </a:r>
            <a:endParaRPr/>
          </a:p>
          <a:p>
            <a:pPr marL="742950" marR="0" lvl="1" indent="-13335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1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2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2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2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21">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21">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21">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OPUS</a:t>
            </a:r>
            <a:endParaRPr/>
          </a:p>
        </p:txBody>
      </p:sp>
      <p:sp>
        <p:nvSpPr>
          <p:cNvPr id="927" name="Google Shape;927;p38"/>
          <p:cNvSpPr txBox="1">
            <a:spLocks noGrp="1"/>
          </p:cNvSpPr>
          <p:nvPr>
            <p:ph type="body" idx="1"/>
          </p:nvPr>
        </p:nvSpPr>
        <p:spPr>
          <a:xfrm>
            <a:off x="312820" y="2632453"/>
            <a:ext cx="5342022" cy="24525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Both current and modernized:</a:t>
            </a:r>
            <a:endParaRPr/>
          </a:p>
          <a:p>
            <a:pPr marL="742950" lvl="1" indent="-285750" algn="l" rtl="0">
              <a:spcBef>
                <a:spcPts val="480"/>
              </a:spcBef>
              <a:spcAft>
                <a:spcPts val="0"/>
              </a:spcAft>
              <a:buClr>
                <a:schemeClr val="dk1"/>
              </a:buClr>
              <a:buSzPts val="2400"/>
              <a:buChar char="–"/>
            </a:pPr>
            <a:r>
              <a:rPr lang="en-US" sz="2400"/>
              <a:t>GNSS only (for now)*</a:t>
            </a:r>
            <a:endParaRPr/>
          </a:p>
          <a:p>
            <a:pPr marL="742950" lvl="1" indent="-285750" algn="l" rtl="0">
              <a:spcBef>
                <a:spcPts val="480"/>
              </a:spcBef>
              <a:spcAft>
                <a:spcPts val="0"/>
              </a:spcAft>
              <a:buClr>
                <a:schemeClr val="dk1"/>
              </a:buClr>
              <a:buSzPts val="2400"/>
              <a:buChar char="–"/>
            </a:pPr>
            <a:r>
              <a:rPr lang="en-US" sz="2400"/>
              <a:t>ITRF2020</a:t>
            </a:r>
            <a:endParaRPr/>
          </a:p>
          <a:p>
            <a:pPr marL="742950" lvl="1" indent="-285750" algn="l" rtl="0">
              <a:spcBef>
                <a:spcPts val="480"/>
              </a:spcBef>
              <a:spcAft>
                <a:spcPts val="0"/>
              </a:spcAft>
              <a:buClr>
                <a:schemeClr val="dk1"/>
              </a:buClr>
              <a:buSzPts val="2400"/>
              <a:buChar char="–"/>
            </a:pPr>
            <a:r>
              <a:rPr lang="en-US" sz="2400"/>
              <a:t>M-PAGES (multi constellation)</a:t>
            </a:r>
            <a:endParaRPr/>
          </a:p>
          <a:p>
            <a:pPr marL="742950" lvl="1" indent="-285750" algn="l" rtl="0">
              <a:spcBef>
                <a:spcPts val="480"/>
              </a:spcBef>
              <a:spcAft>
                <a:spcPts val="0"/>
              </a:spcAft>
              <a:buClr>
                <a:schemeClr val="dk1"/>
              </a:buClr>
              <a:buSzPts val="2400"/>
              <a:buChar char="–"/>
            </a:pPr>
            <a:r>
              <a:rPr lang="en-US" sz="2400"/>
              <a:t>Simultaneous GNSS vector processing</a:t>
            </a:r>
            <a:endParaRPr/>
          </a:p>
          <a:p>
            <a:pPr marL="742950" lvl="1" indent="-133350" algn="l" rtl="0">
              <a:spcBef>
                <a:spcPts val="480"/>
              </a:spcBef>
              <a:spcAft>
                <a:spcPts val="0"/>
              </a:spcAft>
              <a:buClr>
                <a:schemeClr val="dk1"/>
              </a:buClr>
              <a:buSzPts val="2400"/>
              <a:buNone/>
            </a:pPr>
            <a:endParaRPr sz="2400"/>
          </a:p>
          <a:p>
            <a:pPr marL="742950" lvl="1" indent="-133350" algn="l" rtl="0">
              <a:spcBef>
                <a:spcPts val="480"/>
              </a:spcBef>
              <a:spcAft>
                <a:spcPts val="0"/>
              </a:spcAft>
              <a:buClr>
                <a:schemeClr val="dk1"/>
              </a:buClr>
              <a:buSzPts val="2400"/>
              <a:buNone/>
            </a:pPr>
            <a:endParaRPr sz="2400"/>
          </a:p>
          <a:p>
            <a:pPr marL="742950" lvl="1" indent="-158750" algn="l" rtl="0">
              <a:spcBef>
                <a:spcPts val="400"/>
              </a:spcBef>
              <a:spcAft>
                <a:spcPts val="0"/>
              </a:spcAft>
              <a:buClr>
                <a:schemeClr val="dk1"/>
              </a:buClr>
              <a:buSzPts val="2000"/>
              <a:buNone/>
            </a:pPr>
            <a:endParaRPr sz="2000"/>
          </a:p>
        </p:txBody>
      </p:sp>
      <p:sp>
        <p:nvSpPr>
          <p:cNvPr id="928" name="Google Shape;92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929" name="Google Shape;92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30" name="Google Shape;93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931" name="Google Shape;931;p38"/>
          <p:cNvSpPr txBox="1"/>
          <p:nvPr/>
        </p:nvSpPr>
        <p:spPr>
          <a:xfrm>
            <a:off x="7082591" y="2632453"/>
            <a:ext cx="4740442" cy="322045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Modernized:</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GDX, not bluebooking</a:t>
            </a:r>
            <a:endParaRPr sz="2400" b="0" i="0" u="none" strike="noStrike" cap="none">
              <a:solidFill>
                <a:schemeClr val="dk1"/>
              </a:solidFill>
              <a:latin typeface="Calibri"/>
              <a:ea typeface="Calibri"/>
              <a:cs typeface="Calibri"/>
              <a:sym typeface="Calibri"/>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LASER, not ADJUST</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Choose your epoch</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N/P/M/CATRF2022</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IFDM2022, not HTDP</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OPUS recommendations</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OPUS coordinates</a:t>
            </a:r>
            <a:endParaRPr/>
          </a:p>
          <a:p>
            <a:pPr marL="742950" marR="0" lvl="1" indent="-13335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742950" marR="0" lvl="1" indent="-133350" algn="l" rtl="0">
              <a:spcBef>
                <a:spcPts val="48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a:p>
            <a:pPr marL="742950" marR="0" lvl="1" indent="-158750" algn="l" rtl="0">
              <a:spcBef>
                <a:spcPts val="4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932" name="Google Shape;932;p38"/>
          <p:cNvSpPr txBox="1"/>
          <p:nvPr/>
        </p:nvSpPr>
        <p:spPr>
          <a:xfrm>
            <a:off x="312820" y="1290006"/>
            <a:ext cx="8349915" cy="1143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OPUS-S and OPUS-Projects are being </a:t>
            </a:r>
            <a:r>
              <a:rPr lang="en-US" sz="2800" i="1">
                <a:solidFill>
                  <a:schemeClr val="dk1"/>
                </a:solidFill>
                <a:latin typeface="Calibri"/>
                <a:ea typeface="Calibri"/>
                <a:cs typeface="Calibri"/>
                <a:sym typeface="Calibri"/>
              </a:rPr>
              <a:t>transitioned</a:t>
            </a:r>
            <a:endParaRPr/>
          </a:p>
          <a:p>
            <a:pPr marL="742950" marR="0" lvl="1" indent="-285750" algn="l" rtl="0">
              <a:spcBef>
                <a:spcPts val="48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From current NSRS to modernized NSRS</a:t>
            </a:r>
            <a:endParaRPr/>
          </a:p>
          <a:p>
            <a:pPr marL="742950" marR="0" lvl="1" indent="-158750" algn="l" rtl="0">
              <a:spcBef>
                <a:spcPts val="4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pic>
        <p:nvPicPr>
          <p:cNvPr id="933" name="Google Shape;933;p38"/>
          <p:cNvPicPr preferRelativeResize="0"/>
          <p:nvPr/>
        </p:nvPicPr>
        <p:blipFill rotWithShape="1">
          <a:blip r:embed="rId3">
            <a:alphaModFix/>
          </a:blip>
          <a:srcRect/>
          <a:stretch/>
        </p:blipFill>
        <p:spPr>
          <a:xfrm>
            <a:off x="8173452" y="934248"/>
            <a:ext cx="3898232" cy="1598481"/>
          </a:xfrm>
          <a:prstGeom prst="rect">
            <a:avLst/>
          </a:prstGeom>
          <a:noFill/>
          <a:ln>
            <a:noFill/>
          </a:ln>
        </p:spPr>
      </p:pic>
      <p:sp>
        <p:nvSpPr>
          <p:cNvPr id="934" name="Google Shape;934;p38"/>
          <p:cNvSpPr txBox="1"/>
          <p:nvPr/>
        </p:nvSpPr>
        <p:spPr>
          <a:xfrm>
            <a:off x="2032000" y="5892584"/>
            <a:ext cx="33009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OPUS 6 will come </a:t>
            </a:r>
            <a:r>
              <a:rPr lang="en-US" sz="1800" i="1">
                <a:solidFill>
                  <a:schemeClr val="dk1"/>
                </a:solidFill>
                <a:latin typeface="Arial"/>
                <a:ea typeface="Arial"/>
                <a:cs typeface="Arial"/>
                <a:sym typeface="Arial"/>
              </a:rPr>
              <a:t>after</a:t>
            </a:r>
            <a:r>
              <a:rPr lang="en-US" sz="1800">
                <a:solidFill>
                  <a:schemeClr val="dk1"/>
                </a:solidFill>
                <a:latin typeface="Arial"/>
                <a:ea typeface="Arial"/>
                <a:cs typeface="Arial"/>
                <a:sym typeface="Arial"/>
              </a:rPr>
              <a:t> 2025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31">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31">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31">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31">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31">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31">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31">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31">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31">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39"/>
          <p:cNvSpPr/>
          <p:nvPr/>
        </p:nvSpPr>
        <p:spPr>
          <a:xfrm>
            <a:off x="2330027" y="582505"/>
            <a:ext cx="1449493" cy="602827"/>
          </a:xfrm>
          <a:prstGeom prst="rect">
            <a:avLst/>
          </a:prstGeom>
          <a:solidFill>
            <a:schemeClr val="accent4"/>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OPUS</a:t>
            </a:r>
            <a:endParaRPr/>
          </a:p>
        </p:txBody>
      </p:sp>
      <p:sp>
        <p:nvSpPr>
          <p:cNvPr id="940" name="Google Shape;940;p39"/>
          <p:cNvSpPr/>
          <p:nvPr/>
        </p:nvSpPr>
        <p:spPr>
          <a:xfrm>
            <a:off x="157251" y="534384"/>
            <a:ext cx="1449493" cy="699068"/>
          </a:xfrm>
          <a:prstGeom prst="rect">
            <a:avLst/>
          </a:prstGeom>
          <a:solidFill>
            <a:schemeClr val="accent6"/>
          </a:solidFill>
          <a:ln w="25400" cap="flat" cmpd="sng">
            <a:solidFill>
              <a:srgbClr val="B46D3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Survey data</a:t>
            </a:r>
            <a:endParaRPr/>
          </a:p>
        </p:txBody>
      </p:sp>
      <p:sp>
        <p:nvSpPr>
          <p:cNvPr id="941" name="Google Shape;941;p39"/>
          <p:cNvSpPr/>
          <p:nvPr/>
        </p:nvSpPr>
        <p:spPr>
          <a:xfrm>
            <a:off x="7308428" y="582505"/>
            <a:ext cx="2116667" cy="602828"/>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Did you follow OPUS recommendations?</a:t>
            </a:r>
            <a:endParaRPr/>
          </a:p>
        </p:txBody>
      </p:sp>
      <p:sp>
        <p:nvSpPr>
          <p:cNvPr id="942" name="Google Shape;942;p39"/>
          <p:cNvSpPr/>
          <p:nvPr/>
        </p:nvSpPr>
        <p:spPr>
          <a:xfrm>
            <a:off x="5198993" y="2184394"/>
            <a:ext cx="2953172" cy="72474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OPUS Coordinates that are </a:t>
            </a:r>
            <a:endParaRPr/>
          </a:p>
          <a:p>
            <a:pPr marL="0" marR="0" lvl="0" indent="0" algn="ctr" rtl="0">
              <a:spcBef>
                <a:spcPts val="0"/>
              </a:spcBef>
              <a:spcAft>
                <a:spcPts val="0"/>
              </a:spcAft>
              <a:buNone/>
            </a:pPr>
            <a:r>
              <a:rPr lang="en-US" sz="1800">
                <a:solidFill>
                  <a:schemeClr val="lt1"/>
                </a:solidFill>
                <a:latin typeface="Arial"/>
                <a:ea typeface="Arial"/>
                <a:cs typeface="Arial"/>
                <a:sym typeface="Arial"/>
              </a:rPr>
              <a:t>“tied to the NSRS”</a:t>
            </a:r>
            <a:endParaRPr/>
          </a:p>
        </p:txBody>
      </p:sp>
      <p:sp>
        <p:nvSpPr>
          <p:cNvPr id="943" name="Google Shape;943;p39"/>
          <p:cNvSpPr/>
          <p:nvPr/>
        </p:nvSpPr>
        <p:spPr>
          <a:xfrm>
            <a:off x="8597973" y="2182666"/>
            <a:ext cx="3174998" cy="724747"/>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OPUS Coordinates that are </a:t>
            </a:r>
            <a:endParaRPr/>
          </a:p>
          <a:p>
            <a:pPr marL="0" marR="0" lvl="0" indent="0" algn="ctr" rtl="0">
              <a:spcBef>
                <a:spcPts val="0"/>
              </a:spcBef>
              <a:spcAft>
                <a:spcPts val="0"/>
              </a:spcAft>
              <a:buNone/>
            </a:pPr>
            <a:r>
              <a:rPr lang="en-US" sz="1800" i="1">
                <a:solidFill>
                  <a:schemeClr val="lt1"/>
                </a:solidFill>
                <a:latin typeface="Arial"/>
                <a:ea typeface="Arial"/>
                <a:cs typeface="Arial"/>
                <a:sym typeface="Arial"/>
              </a:rPr>
              <a:t>“not</a:t>
            </a:r>
            <a:r>
              <a:rPr lang="en-US" sz="1800">
                <a:solidFill>
                  <a:schemeClr val="lt1"/>
                </a:solidFill>
                <a:latin typeface="Arial"/>
                <a:ea typeface="Arial"/>
                <a:cs typeface="Arial"/>
                <a:sym typeface="Arial"/>
              </a:rPr>
              <a:t> tied to the NSRS”</a:t>
            </a:r>
            <a:endParaRPr/>
          </a:p>
        </p:txBody>
      </p:sp>
      <p:sp>
        <p:nvSpPr>
          <p:cNvPr id="944" name="Google Shape;944;p39"/>
          <p:cNvSpPr/>
          <p:nvPr/>
        </p:nvSpPr>
        <p:spPr>
          <a:xfrm>
            <a:off x="1996439" y="3288447"/>
            <a:ext cx="2116667" cy="602828"/>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Did you submit your data to NGS?</a:t>
            </a:r>
            <a:endParaRPr/>
          </a:p>
        </p:txBody>
      </p:sp>
      <p:sp>
        <p:nvSpPr>
          <p:cNvPr id="945" name="Google Shape;945;p39"/>
          <p:cNvSpPr/>
          <p:nvPr/>
        </p:nvSpPr>
        <p:spPr>
          <a:xfrm>
            <a:off x="540172" y="4649887"/>
            <a:ext cx="2116667" cy="1696726"/>
          </a:xfrm>
          <a:prstGeom prst="rect">
            <a:avLst/>
          </a:prstGeom>
          <a:solidFill>
            <a:srgbClr val="7030A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NGS will use your survey data in future REC and SEC adjustments</a:t>
            </a:r>
            <a:endParaRPr/>
          </a:p>
        </p:txBody>
      </p:sp>
      <p:sp>
        <p:nvSpPr>
          <p:cNvPr id="946" name="Google Shape;946;p39"/>
          <p:cNvSpPr/>
          <p:nvPr/>
        </p:nvSpPr>
        <p:spPr>
          <a:xfrm>
            <a:off x="3591559" y="4649887"/>
            <a:ext cx="2116667" cy="1696726"/>
          </a:xfrm>
          <a:prstGeom prst="rect">
            <a:avLst/>
          </a:prstGeom>
          <a:solidFill>
            <a:srgbClr val="7030A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NGS will </a:t>
            </a:r>
            <a:r>
              <a:rPr lang="en-US" sz="1800" i="1">
                <a:solidFill>
                  <a:schemeClr val="lt1"/>
                </a:solidFill>
                <a:latin typeface="Arial"/>
                <a:ea typeface="Arial"/>
                <a:cs typeface="Arial"/>
                <a:sym typeface="Arial"/>
              </a:rPr>
              <a:t>not</a:t>
            </a:r>
            <a:r>
              <a:rPr lang="en-US" sz="1800">
                <a:solidFill>
                  <a:schemeClr val="lt1"/>
                </a:solidFill>
                <a:latin typeface="Arial"/>
                <a:ea typeface="Arial"/>
                <a:cs typeface="Arial"/>
                <a:sym typeface="Arial"/>
              </a:rPr>
              <a:t> use your survey data in future REC and SEC adjustments</a:t>
            </a:r>
            <a:endParaRPr/>
          </a:p>
        </p:txBody>
      </p:sp>
      <p:cxnSp>
        <p:nvCxnSpPr>
          <p:cNvPr id="947" name="Google Shape;947;p39"/>
          <p:cNvCxnSpPr>
            <a:stCxn id="940" idx="3"/>
            <a:endCxn id="939" idx="1"/>
          </p:cNvCxnSpPr>
          <p:nvPr/>
        </p:nvCxnSpPr>
        <p:spPr>
          <a:xfrm>
            <a:off x="1606744" y="883918"/>
            <a:ext cx="723300" cy="0"/>
          </a:xfrm>
          <a:prstGeom prst="straightConnector1">
            <a:avLst/>
          </a:prstGeom>
          <a:noFill/>
          <a:ln w="50800" cap="flat" cmpd="sng">
            <a:solidFill>
              <a:schemeClr val="dk1"/>
            </a:solidFill>
            <a:prstDash val="solid"/>
            <a:round/>
            <a:headEnd type="none" w="sm" len="sm"/>
            <a:tailEnd type="triangle" w="med" len="med"/>
          </a:ln>
        </p:spPr>
      </p:cxnSp>
      <p:cxnSp>
        <p:nvCxnSpPr>
          <p:cNvPr id="948" name="Google Shape;948;p39"/>
          <p:cNvCxnSpPr>
            <a:stCxn id="939" idx="3"/>
            <a:endCxn id="941" idx="1"/>
          </p:cNvCxnSpPr>
          <p:nvPr/>
        </p:nvCxnSpPr>
        <p:spPr>
          <a:xfrm>
            <a:off x="3779520" y="883919"/>
            <a:ext cx="3528900" cy="0"/>
          </a:xfrm>
          <a:prstGeom prst="straightConnector1">
            <a:avLst/>
          </a:prstGeom>
          <a:noFill/>
          <a:ln w="50800" cap="flat" cmpd="sng">
            <a:solidFill>
              <a:schemeClr val="dk1"/>
            </a:solidFill>
            <a:prstDash val="solid"/>
            <a:round/>
            <a:headEnd type="none" w="sm" len="sm"/>
            <a:tailEnd type="triangle" w="med" len="med"/>
          </a:ln>
        </p:spPr>
      </p:cxnSp>
      <p:cxnSp>
        <p:nvCxnSpPr>
          <p:cNvPr id="949" name="Google Shape;949;p39"/>
          <p:cNvCxnSpPr>
            <a:stCxn id="939" idx="2"/>
            <a:endCxn id="944" idx="0"/>
          </p:cNvCxnSpPr>
          <p:nvPr/>
        </p:nvCxnSpPr>
        <p:spPr>
          <a:xfrm>
            <a:off x="3054774" y="1185332"/>
            <a:ext cx="0" cy="2103000"/>
          </a:xfrm>
          <a:prstGeom prst="straightConnector1">
            <a:avLst/>
          </a:prstGeom>
          <a:noFill/>
          <a:ln w="50800" cap="flat" cmpd="sng">
            <a:solidFill>
              <a:schemeClr val="dk1"/>
            </a:solidFill>
            <a:prstDash val="solid"/>
            <a:round/>
            <a:headEnd type="none" w="sm" len="sm"/>
            <a:tailEnd type="triangle" w="med" len="med"/>
          </a:ln>
        </p:spPr>
      </p:cxnSp>
      <p:cxnSp>
        <p:nvCxnSpPr>
          <p:cNvPr id="950" name="Google Shape;950;p39"/>
          <p:cNvCxnSpPr>
            <a:stCxn id="944" idx="3"/>
            <a:endCxn id="946" idx="0"/>
          </p:cNvCxnSpPr>
          <p:nvPr/>
        </p:nvCxnSpPr>
        <p:spPr>
          <a:xfrm>
            <a:off x="4113106" y="3589861"/>
            <a:ext cx="536700" cy="1059900"/>
          </a:xfrm>
          <a:prstGeom prst="bentConnector2">
            <a:avLst/>
          </a:prstGeom>
          <a:noFill/>
          <a:ln w="50800" cap="flat" cmpd="sng">
            <a:solidFill>
              <a:schemeClr val="dk1"/>
            </a:solidFill>
            <a:prstDash val="solid"/>
            <a:round/>
            <a:headEnd type="none" w="sm" len="sm"/>
            <a:tailEnd type="triangle" w="med" len="med"/>
          </a:ln>
        </p:spPr>
      </p:cxnSp>
      <p:cxnSp>
        <p:nvCxnSpPr>
          <p:cNvPr id="951" name="Google Shape;951;p39"/>
          <p:cNvCxnSpPr>
            <a:stCxn id="944" idx="1"/>
            <a:endCxn id="945" idx="0"/>
          </p:cNvCxnSpPr>
          <p:nvPr/>
        </p:nvCxnSpPr>
        <p:spPr>
          <a:xfrm flipH="1">
            <a:off x="1598639" y="3589861"/>
            <a:ext cx="397800" cy="1059900"/>
          </a:xfrm>
          <a:prstGeom prst="bentConnector2">
            <a:avLst/>
          </a:prstGeom>
          <a:noFill/>
          <a:ln w="50800" cap="flat" cmpd="sng">
            <a:solidFill>
              <a:schemeClr val="dk1"/>
            </a:solidFill>
            <a:prstDash val="solid"/>
            <a:round/>
            <a:headEnd type="none" w="sm" len="sm"/>
            <a:tailEnd type="triangle" w="med" len="med"/>
          </a:ln>
        </p:spPr>
      </p:cxnSp>
      <p:cxnSp>
        <p:nvCxnSpPr>
          <p:cNvPr id="952" name="Google Shape;952;p39"/>
          <p:cNvCxnSpPr>
            <a:stCxn id="941" idx="2"/>
            <a:endCxn id="942" idx="0"/>
          </p:cNvCxnSpPr>
          <p:nvPr/>
        </p:nvCxnSpPr>
        <p:spPr>
          <a:xfrm rot="5400000">
            <a:off x="7021712" y="839283"/>
            <a:ext cx="999000" cy="1691100"/>
          </a:xfrm>
          <a:prstGeom prst="bentConnector3">
            <a:avLst>
              <a:gd name="adj1" fmla="val 50003"/>
            </a:avLst>
          </a:prstGeom>
          <a:noFill/>
          <a:ln w="50800" cap="flat" cmpd="sng">
            <a:solidFill>
              <a:schemeClr val="dk1"/>
            </a:solidFill>
            <a:prstDash val="solid"/>
            <a:round/>
            <a:headEnd type="none" w="sm" len="sm"/>
            <a:tailEnd type="triangle" w="med" len="med"/>
          </a:ln>
        </p:spPr>
      </p:cxnSp>
      <p:cxnSp>
        <p:nvCxnSpPr>
          <p:cNvPr id="953" name="Google Shape;953;p39"/>
          <p:cNvCxnSpPr>
            <a:stCxn id="941" idx="2"/>
            <a:endCxn id="943" idx="0"/>
          </p:cNvCxnSpPr>
          <p:nvPr/>
        </p:nvCxnSpPr>
        <p:spPr>
          <a:xfrm rot="-5400000" flipH="1">
            <a:off x="8777462" y="774633"/>
            <a:ext cx="997200" cy="1818600"/>
          </a:xfrm>
          <a:prstGeom prst="bentConnector3">
            <a:avLst>
              <a:gd name="adj1" fmla="val 50007"/>
            </a:avLst>
          </a:prstGeom>
          <a:noFill/>
          <a:ln w="50800" cap="flat" cmpd="sng">
            <a:solidFill>
              <a:schemeClr val="dk1"/>
            </a:solidFill>
            <a:prstDash val="solid"/>
            <a:round/>
            <a:headEnd type="none" w="sm" len="sm"/>
            <a:tailEnd type="triangle" w="med" len="med"/>
          </a:ln>
        </p:spPr>
      </p:cxnSp>
      <p:cxnSp>
        <p:nvCxnSpPr>
          <p:cNvPr id="954" name="Google Shape;954;p39"/>
          <p:cNvCxnSpPr>
            <a:stCxn id="942" idx="2"/>
            <a:endCxn id="955" idx="0"/>
          </p:cNvCxnSpPr>
          <p:nvPr/>
        </p:nvCxnSpPr>
        <p:spPr>
          <a:xfrm rot="-5400000" flipH="1">
            <a:off x="7238379" y="2346341"/>
            <a:ext cx="904800" cy="2030400"/>
          </a:xfrm>
          <a:prstGeom prst="bentConnector3">
            <a:avLst>
              <a:gd name="adj1" fmla="val 49995"/>
            </a:avLst>
          </a:prstGeom>
          <a:noFill/>
          <a:ln w="50800" cap="flat" cmpd="sng">
            <a:solidFill>
              <a:schemeClr val="dk1"/>
            </a:solidFill>
            <a:prstDash val="solid"/>
            <a:round/>
            <a:headEnd type="none" w="sm" len="sm"/>
            <a:tailEnd type="triangle" w="med" len="med"/>
          </a:ln>
        </p:spPr>
      </p:cxnSp>
      <p:cxnSp>
        <p:nvCxnSpPr>
          <p:cNvPr id="956" name="Google Shape;956;p39"/>
          <p:cNvCxnSpPr>
            <a:stCxn id="943" idx="2"/>
            <a:endCxn id="955" idx="0"/>
          </p:cNvCxnSpPr>
          <p:nvPr/>
        </p:nvCxnSpPr>
        <p:spPr>
          <a:xfrm rot="5400000">
            <a:off x="8992522" y="2620763"/>
            <a:ext cx="906300" cy="1479600"/>
          </a:xfrm>
          <a:prstGeom prst="bentConnector3">
            <a:avLst>
              <a:gd name="adj1" fmla="val 50008"/>
            </a:avLst>
          </a:prstGeom>
          <a:noFill/>
          <a:ln w="50800" cap="flat" cmpd="sng">
            <a:solidFill>
              <a:schemeClr val="dk1"/>
            </a:solidFill>
            <a:prstDash val="solid"/>
            <a:round/>
            <a:headEnd type="none" w="sm" len="sm"/>
            <a:tailEnd type="triangle" w="med" len="med"/>
          </a:ln>
        </p:spPr>
      </p:cxnSp>
      <p:sp>
        <p:nvSpPr>
          <p:cNvPr id="957" name="Google Shape;957;p39"/>
          <p:cNvSpPr txBox="1"/>
          <p:nvPr/>
        </p:nvSpPr>
        <p:spPr>
          <a:xfrm>
            <a:off x="7275557" y="1281572"/>
            <a:ext cx="4912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yes</a:t>
            </a:r>
            <a:endParaRPr/>
          </a:p>
        </p:txBody>
      </p:sp>
      <p:sp>
        <p:nvSpPr>
          <p:cNvPr id="958" name="Google Shape;958;p39"/>
          <p:cNvSpPr txBox="1"/>
          <p:nvPr/>
        </p:nvSpPr>
        <p:spPr>
          <a:xfrm>
            <a:off x="9061956" y="1287671"/>
            <a:ext cx="4283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no</a:t>
            </a:r>
            <a:endParaRPr/>
          </a:p>
        </p:txBody>
      </p:sp>
      <p:sp>
        <p:nvSpPr>
          <p:cNvPr id="959" name="Google Shape;959;p39"/>
          <p:cNvSpPr txBox="1"/>
          <p:nvPr/>
        </p:nvSpPr>
        <p:spPr>
          <a:xfrm>
            <a:off x="1467275" y="3178271"/>
            <a:ext cx="4912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yes</a:t>
            </a:r>
            <a:endParaRPr/>
          </a:p>
        </p:txBody>
      </p:sp>
      <p:sp>
        <p:nvSpPr>
          <p:cNvPr id="960" name="Google Shape;960;p39"/>
          <p:cNvSpPr txBox="1"/>
          <p:nvPr/>
        </p:nvSpPr>
        <p:spPr>
          <a:xfrm>
            <a:off x="4213950" y="3179389"/>
            <a:ext cx="4283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no</a:t>
            </a:r>
            <a:endParaRPr/>
          </a:p>
        </p:txBody>
      </p:sp>
      <p:sp>
        <p:nvSpPr>
          <p:cNvPr id="955" name="Google Shape;955;p39"/>
          <p:cNvSpPr/>
          <p:nvPr/>
        </p:nvSpPr>
        <p:spPr>
          <a:xfrm>
            <a:off x="7226363" y="3813853"/>
            <a:ext cx="2959109" cy="602828"/>
          </a:xfrm>
          <a:prstGeom prst="rect">
            <a:avLst/>
          </a:prstGeom>
          <a:solidFill>
            <a:schemeClr val="accent3"/>
          </a:solidFill>
          <a:ln w="25400" cap="flat" cmpd="sng">
            <a:solidFill>
              <a:srgbClr val="7188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Do you want to “share” your results with the world?</a:t>
            </a:r>
            <a:endParaRPr/>
          </a:p>
        </p:txBody>
      </p:sp>
      <p:sp>
        <p:nvSpPr>
          <p:cNvPr id="961" name="Google Shape;961;p39"/>
          <p:cNvSpPr/>
          <p:nvPr/>
        </p:nvSpPr>
        <p:spPr>
          <a:xfrm>
            <a:off x="6314442" y="5035581"/>
            <a:ext cx="2163382" cy="131742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Unique, public URL for this survey which you can share with anyone</a:t>
            </a:r>
            <a:endParaRPr/>
          </a:p>
        </p:txBody>
      </p:sp>
      <p:sp>
        <p:nvSpPr>
          <p:cNvPr id="962" name="Google Shape;962;p39"/>
          <p:cNvSpPr/>
          <p:nvPr/>
        </p:nvSpPr>
        <p:spPr>
          <a:xfrm>
            <a:off x="9103781" y="5029192"/>
            <a:ext cx="2163382" cy="131742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Your results are shown to you on screen or via email only</a:t>
            </a:r>
            <a:endParaRPr/>
          </a:p>
        </p:txBody>
      </p:sp>
      <p:cxnSp>
        <p:nvCxnSpPr>
          <p:cNvPr id="963" name="Google Shape;963;p39"/>
          <p:cNvCxnSpPr>
            <a:stCxn id="955" idx="2"/>
            <a:endCxn id="961" idx="0"/>
          </p:cNvCxnSpPr>
          <p:nvPr/>
        </p:nvCxnSpPr>
        <p:spPr>
          <a:xfrm rot="5400000">
            <a:off x="7741568" y="4071231"/>
            <a:ext cx="618900" cy="1309800"/>
          </a:xfrm>
          <a:prstGeom prst="bentConnector3">
            <a:avLst>
              <a:gd name="adj1" fmla="val 50000"/>
            </a:avLst>
          </a:prstGeom>
          <a:noFill/>
          <a:ln w="50800" cap="flat" cmpd="sng">
            <a:solidFill>
              <a:schemeClr val="dk1"/>
            </a:solidFill>
            <a:prstDash val="solid"/>
            <a:round/>
            <a:headEnd type="none" w="sm" len="sm"/>
            <a:tailEnd type="triangle" w="med" len="med"/>
          </a:ln>
        </p:spPr>
      </p:cxnSp>
      <p:cxnSp>
        <p:nvCxnSpPr>
          <p:cNvPr id="964" name="Google Shape;964;p39"/>
          <p:cNvCxnSpPr>
            <a:stCxn id="955" idx="2"/>
            <a:endCxn id="962" idx="0"/>
          </p:cNvCxnSpPr>
          <p:nvPr/>
        </p:nvCxnSpPr>
        <p:spPr>
          <a:xfrm rot="-5400000" flipH="1">
            <a:off x="9139418" y="3983181"/>
            <a:ext cx="612600" cy="1479600"/>
          </a:xfrm>
          <a:prstGeom prst="bentConnector3">
            <a:avLst>
              <a:gd name="adj1" fmla="val 49993"/>
            </a:avLst>
          </a:prstGeom>
          <a:noFill/>
          <a:ln w="50800" cap="flat" cmpd="sng">
            <a:solidFill>
              <a:schemeClr val="dk1"/>
            </a:solidFill>
            <a:prstDash val="solid"/>
            <a:round/>
            <a:headEnd type="none" w="sm" len="sm"/>
            <a:tailEnd type="triangle" w="med" len="med"/>
          </a:ln>
        </p:spPr>
      </p:cxnSp>
      <p:sp>
        <p:nvSpPr>
          <p:cNvPr id="965" name="Google Shape;965;p39"/>
          <p:cNvSpPr txBox="1"/>
          <p:nvPr/>
        </p:nvSpPr>
        <p:spPr>
          <a:xfrm>
            <a:off x="7521169" y="4390758"/>
            <a:ext cx="7037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yes</a:t>
            </a:r>
            <a:endParaRPr/>
          </a:p>
        </p:txBody>
      </p:sp>
      <p:sp>
        <p:nvSpPr>
          <p:cNvPr id="966" name="Google Shape;966;p39"/>
          <p:cNvSpPr txBox="1"/>
          <p:nvPr/>
        </p:nvSpPr>
        <p:spPr>
          <a:xfrm>
            <a:off x="9276116" y="4390758"/>
            <a:ext cx="5994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no</a:t>
            </a:r>
            <a:endParaRPr/>
          </a:p>
        </p:txBody>
      </p:sp>
      <p:sp>
        <p:nvSpPr>
          <p:cNvPr id="967" name="Google Shape;967;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968" name="Google Shape;968;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69" name="Google Shape;969;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6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5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5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NADCON</a:t>
            </a:r>
            <a:endParaRPr/>
          </a:p>
        </p:txBody>
      </p:sp>
      <p:sp>
        <p:nvSpPr>
          <p:cNvPr id="975" name="Google Shape;975;p42"/>
          <p:cNvSpPr txBox="1">
            <a:spLocks noGrp="1"/>
          </p:cNvSpPr>
          <p:nvPr>
            <p:ph type="body" idx="1"/>
          </p:nvPr>
        </p:nvSpPr>
        <p:spPr>
          <a:xfrm>
            <a:off x="609600" y="1600204"/>
            <a:ext cx="10972800" cy="1143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Current version: 5.0.1</a:t>
            </a:r>
            <a:endParaRPr/>
          </a:p>
          <a:p>
            <a:pPr marL="742950" lvl="1" indent="-285750" algn="l" rtl="0">
              <a:spcBef>
                <a:spcPts val="560"/>
              </a:spcBef>
              <a:spcAft>
                <a:spcPts val="0"/>
              </a:spcAft>
              <a:buClr>
                <a:schemeClr val="dk1"/>
              </a:buClr>
              <a:buSzPts val="2800"/>
              <a:buChar char="–"/>
            </a:pPr>
            <a:r>
              <a:rPr lang="en-US"/>
              <a:t>Expansion will bridge current NSRS to modernized NSRS</a:t>
            </a:r>
            <a:endParaRPr/>
          </a:p>
          <a:p>
            <a:pPr marL="742950" lvl="1" indent="-107950" algn="l" rtl="0">
              <a:spcBef>
                <a:spcPts val="560"/>
              </a:spcBef>
              <a:spcAft>
                <a:spcPts val="0"/>
              </a:spcAft>
              <a:buClr>
                <a:schemeClr val="dk1"/>
              </a:buClr>
              <a:buSzPts val="2800"/>
              <a:buNone/>
            </a:pPr>
            <a:endParaRPr/>
          </a:p>
        </p:txBody>
      </p:sp>
      <p:sp>
        <p:nvSpPr>
          <p:cNvPr id="976" name="Google Shape;976;p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977" name="Google Shape;977;p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78" name="Google Shape;978;p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graphicFrame>
        <p:nvGraphicFramePr>
          <p:cNvPr id="979" name="Google Shape;979;p42"/>
          <p:cNvGraphicFramePr/>
          <p:nvPr/>
        </p:nvGraphicFramePr>
        <p:xfrm>
          <a:off x="1470527" y="2793706"/>
          <a:ext cx="8339225" cy="2595950"/>
        </p:xfrm>
        <a:graphic>
          <a:graphicData uri="http://schemas.openxmlformats.org/drawingml/2006/table">
            <a:tbl>
              <a:tblPr firstRow="1" bandRow="1">
                <a:noFill/>
                <a:tableStyleId>{879B5A2D-69BE-4705-BF85-8617E01F8751}</a:tableStyleId>
              </a:tblPr>
              <a:tblGrid>
                <a:gridCol w="1857125">
                  <a:extLst>
                    <a:ext uri="{9D8B030D-6E8A-4147-A177-3AD203B41FA5}">
                      <a16:colId xmlns:a16="http://schemas.microsoft.com/office/drawing/2014/main" val="20000"/>
                    </a:ext>
                  </a:extLst>
                </a:gridCol>
                <a:gridCol w="3702350">
                  <a:extLst>
                    <a:ext uri="{9D8B030D-6E8A-4147-A177-3AD203B41FA5}">
                      <a16:colId xmlns:a16="http://schemas.microsoft.com/office/drawing/2014/main" val="20001"/>
                    </a:ext>
                  </a:extLst>
                </a:gridCol>
                <a:gridCol w="277975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u="none" strike="noStrike" cap="none"/>
                        <a:t>Region</a:t>
                      </a:r>
                      <a:endParaRPr/>
                    </a:p>
                  </a:txBody>
                  <a:tcPr marL="91450" marR="91450" marT="45725" marB="45725"/>
                </a:tc>
                <a:tc>
                  <a:txBody>
                    <a:bodyPr/>
                    <a:lstStyle/>
                    <a:p>
                      <a:pPr marL="0" marR="0" lvl="0" indent="0" algn="l" rtl="0">
                        <a:spcBef>
                          <a:spcPts val="0"/>
                        </a:spcBef>
                        <a:spcAft>
                          <a:spcPts val="0"/>
                        </a:spcAft>
                        <a:buNone/>
                      </a:pPr>
                      <a:r>
                        <a:rPr lang="en-US" sz="1800"/>
                        <a:t>Current</a:t>
                      </a:r>
                      <a:endParaRPr/>
                    </a:p>
                  </a:txBody>
                  <a:tcPr marL="91450" marR="91450" marT="45725" marB="45725"/>
                </a:tc>
                <a:tc>
                  <a:txBody>
                    <a:bodyPr/>
                    <a:lstStyle/>
                    <a:p>
                      <a:pPr marL="0" marR="0" lvl="0" indent="0" algn="l" rtl="0">
                        <a:spcBef>
                          <a:spcPts val="0"/>
                        </a:spcBef>
                        <a:spcAft>
                          <a:spcPts val="0"/>
                        </a:spcAft>
                        <a:buNone/>
                      </a:pPr>
                      <a:r>
                        <a:rPr lang="en-US" sz="1800"/>
                        <a:t>Modernized</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CONUS</a:t>
                      </a:r>
                      <a:endParaRPr/>
                    </a:p>
                  </a:txBody>
                  <a:tcPr marL="91450" marR="91450" marT="45725" marB="45725"/>
                </a:tc>
                <a:tc>
                  <a:txBody>
                    <a:bodyPr/>
                    <a:lstStyle/>
                    <a:p>
                      <a:pPr marL="0" marR="0" lvl="0" indent="0" algn="l" rtl="0">
                        <a:spcBef>
                          <a:spcPts val="0"/>
                        </a:spcBef>
                        <a:spcAft>
                          <a:spcPts val="0"/>
                        </a:spcAft>
                        <a:buNone/>
                      </a:pPr>
                      <a:r>
                        <a:rPr lang="en-US" sz="1800"/>
                        <a:t>NAD 83(2011) epoch 2010.00</a:t>
                      </a:r>
                      <a:endParaRPr/>
                    </a:p>
                  </a:txBody>
                  <a:tcPr marL="91450" marR="91450" marT="45725" marB="45725"/>
                </a:tc>
                <a:tc>
                  <a:txBody>
                    <a:bodyPr/>
                    <a:lstStyle/>
                    <a:p>
                      <a:pPr marL="0" marR="0" lvl="0" indent="0" algn="l" rtl="0">
                        <a:spcBef>
                          <a:spcPts val="0"/>
                        </a:spcBef>
                        <a:spcAft>
                          <a:spcPts val="0"/>
                        </a:spcAft>
                        <a:buNone/>
                      </a:pPr>
                      <a:r>
                        <a:rPr lang="en-US" sz="1800"/>
                        <a:t>NATRF2022 epoch 2020.00</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Alaska</a:t>
                      </a:r>
                      <a:endParaRPr/>
                    </a:p>
                  </a:txBody>
                  <a:tcPr marL="91450" marR="91450" marT="45725" marB="45725"/>
                </a:tc>
                <a:tc>
                  <a:txBody>
                    <a:bodyPr/>
                    <a:lstStyle/>
                    <a:p>
                      <a:pPr marL="0" marR="0" lvl="0" indent="0" algn="l" rtl="0">
                        <a:spcBef>
                          <a:spcPts val="0"/>
                        </a:spcBef>
                        <a:spcAft>
                          <a:spcPts val="0"/>
                        </a:spcAft>
                        <a:buNone/>
                      </a:pPr>
                      <a:r>
                        <a:rPr lang="en-US" sz="1800"/>
                        <a:t>NAD 83(2011) epoch 2010.00</a:t>
                      </a:r>
                      <a:endParaRPr/>
                    </a:p>
                  </a:txBody>
                  <a:tcPr marL="91450" marR="91450" marT="45725" marB="45725"/>
                </a:tc>
                <a:tc>
                  <a:txBody>
                    <a:bodyPr/>
                    <a:lstStyle/>
                    <a:p>
                      <a:pPr marL="0" marR="0" lvl="0" indent="0" algn="l" rtl="0">
                        <a:spcBef>
                          <a:spcPts val="0"/>
                        </a:spcBef>
                        <a:spcAft>
                          <a:spcPts val="0"/>
                        </a:spcAft>
                        <a:buNone/>
                      </a:pPr>
                      <a:r>
                        <a:rPr lang="en-US" sz="1800"/>
                        <a:t>NATRF2022 epoch 2020.00</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Hawaii</a:t>
                      </a:r>
                      <a:endParaRPr/>
                    </a:p>
                  </a:txBody>
                  <a:tcPr marL="91450" marR="91450" marT="45725" marB="45725"/>
                </a:tc>
                <a:tc>
                  <a:txBody>
                    <a:bodyPr/>
                    <a:lstStyle/>
                    <a:p>
                      <a:pPr marL="0" marR="0" lvl="0" indent="0" algn="l" rtl="0">
                        <a:spcBef>
                          <a:spcPts val="0"/>
                        </a:spcBef>
                        <a:spcAft>
                          <a:spcPts val="0"/>
                        </a:spcAft>
                        <a:buNone/>
                      </a:pPr>
                      <a:r>
                        <a:rPr lang="en-US" sz="1800"/>
                        <a:t>NAD 83(</a:t>
                      </a:r>
                      <a:r>
                        <a:rPr lang="en-US" sz="1800">
                          <a:solidFill>
                            <a:srgbClr val="FF0000"/>
                          </a:solidFill>
                        </a:rPr>
                        <a:t>PA</a:t>
                      </a:r>
                      <a:r>
                        <a:rPr lang="en-US" sz="1800"/>
                        <a:t>11) epoch 2010.00</a:t>
                      </a:r>
                      <a:endParaRPr/>
                    </a:p>
                  </a:txBody>
                  <a:tcPr marL="91450" marR="91450" marT="45725" marB="45725"/>
                </a:tc>
                <a:tc>
                  <a:txBody>
                    <a:bodyPr/>
                    <a:lstStyle/>
                    <a:p>
                      <a:pPr marL="0" marR="0" lvl="0" indent="0" algn="l" rtl="0">
                        <a:spcBef>
                          <a:spcPts val="0"/>
                        </a:spcBef>
                        <a:spcAft>
                          <a:spcPts val="0"/>
                        </a:spcAft>
                        <a:buNone/>
                      </a:pPr>
                      <a:r>
                        <a:rPr lang="en-US" sz="1800">
                          <a:solidFill>
                            <a:srgbClr val="FF0000"/>
                          </a:solidFill>
                        </a:rPr>
                        <a:t>P</a:t>
                      </a:r>
                      <a:r>
                        <a:rPr lang="en-US" sz="1800"/>
                        <a:t>ATRF2022 epoch 2020.00</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PR / USVI</a:t>
                      </a:r>
                      <a:endParaRPr/>
                    </a:p>
                  </a:txBody>
                  <a:tcPr marL="91450" marR="91450" marT="45725" marB="45725"/>
                </a:tc>
                <a:tc>
                  <a:txBody>
                    <a:bodyPr/>
                    <a:lstStyle/>
                    <a:p>
                      <a:pPr marL="0" marR="0" lvl="0" indent="0" algn="l" rtl="0">
                        <a:spcBef>
                          <a:spcPts val="0"/>
                        </a:spcBef>
                        <a:spcAft>
                          <a:spcPts val="0"/>
                        </a:spcAft>
                        <a:buNone/>
                      </a:pPr>
                      <a:r>
                        <a:rPr lang="en-US" sz="1800"/>
                        <a:t>NAD 83(2011) epoch 2010.00</a:t>
                      </a:r>
                      <a:endParaRPr/>
                    </a:p>
                  </a:txBody>
                  <a:tcPr marL="91450" marR="91450" marT="45725" marB="45725"/>
                </a:tc>
                <a:tc>
                  <a:txBody>
                    <a:bodyPr/>
                    <a:lstStyle/>
                    <a:p>
                      <a:pPr marL="0" marR="0" lvl="0" indent="0" algn="l" rtl="0">
                        <a:spcBef>
                          <a:spcPts val="0"/>
                        </a:spcBef>
                        <a:spcAft>
                          <a:spcPts val="0"/>
                        </a:spcAft>
                        <a:buNone/>
                      </a:pPr>
                      <a:r>
                        <a:rPr lang="en-US" sz="1800">
                          <a:solidFill>
                            <a:srgbClr val="00B0F0"/>
                          </a:solidFill>
                        </a:rPr>
                        <a:t>C</a:t>
                      </a:r>
                      <a:r>
                        <a:rPr lang="en-US" sz="1800"/>
                        <a:t>ATRF2022 epoch 2020.00</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American Samoa</a:t>
                      </a:r>
                      <a:endParaRPr/>
                    </a:p>
                  </a:txBody>
                  <a:tcPr marL="91450" marR="91450" marT="45725" marB="45725"/>
                </a:tc>
                <a:tc>
                  <a:txBody>
                    <a:bodyPr/>
                    <a:lstStyle/>
                    <a:p>
                      <a:pPr marL="0" marR="0" lvl="0" indent="0" algn="l" rtl="0">
                        <a:spcBef>
                          <a:spcPts val="0"/>
                        </a:spcBef>
                        <a:spcAft>
                          <a:spcPts val="0"/>
                        </a:spcAft>
                        <a:buNone/>
                      </a:pPr>
                      <a:r>
                        <a:rPr lang="en-US" sz="1800"/>
                        <a:t>NAD 83(</a:t>
                      </a:r>
                      <a:r>
                        <a:rPr lang="en-US" sz="1800">
                          <a:solidFill>
                            <a:srgbClr val="FF0000"/>
                          </a:solidFill>
                        </a:rPr>
                        <a:t>PA</a:t>
                      </a:r>
                      <a:r>
                        <a:rPr lang="en-US" sz="1800"/>
                        <a:t>11) epoch 2010.00</a:t>
                      </a:r>
                      <a:endParaRPr/>
                    </a:p>
                  </a:txBody>
                  <a:tcPr marL="91450" marR="91450" marT="45725" marB="45725"/>
                </a:tc>
                <a:tc>
                  <a:txBody>
                    <a:bodyPr/>
                    <a:lstStyle/>
                    <a:p>
                      <a:pPr marL="0" marR="0" lvl="0" indent="0" algn="l" rtl="0">
                        <a:spcBef>
                          <a:spcPts val="0"/>
                        </a:spcBef>
                        <a:spcAft>
                          <a:spcPts val="0"/>
                        </a:spcAft>
                        <a:buNone/>
                      </a:pPr>
                      <a:r>
                        <a:rPr lang="en-US" sz="1800">
                          <a:solidFill>
                            <a:srgbClr val="FF0000"/>
                          </a:solidFill>
                        </a:rPr>
                        <a:t>P</a:t>
                      </a:r>
                      <a:r>
                        <a:rPr lang="en-US" sz="1800"/>
                        <a:t>ATRF2022 epoch 2020.00</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t>Guam / CNMI</a:t>
                      </a:r>
                      <a:endParaRPr/>
                    </a:p>
                  </a:txBody>
                  <a:tcPr marL="91450" marR="91450" marT="45725" marB="45725"/>
                </a:tc>
                <a:tc>
                  <a:txBody>
                    <a:bodyPr/>
                    <a:lstStyle/>
                    <a:p>
                      <a:pPr marL="0" marR="0" lvl="0" indent="0" algn="l" rtl="0">
                        <a:spcBef>
                          <a:spcPts val="0"/>
                        </a:spcBef>
                        <a:spcAft>
                          <a:spcPts val="0"/>
                        </a:spcAft>
                        <a:buNone/>
                      </a:pPr>
                      <a:r>
                        <a:rPr lang="en-US" sz="1800"/>
                        <a:t>NAD 83(</a:t>
                      </a:r>
                      <a:r>
                        <a:rPr lang="en-US" sz="1800">
                          <a:solidFill>
                            <a:srgbClr val="00B050"/>
                          </a:solidFill>
                        </a:rPr>
                        <a:t>MA</a:t>
                      </a:r>
                      <a:r>
                        <a:rPr lang="en-US" sz="1800"/>
                        <a:t>11) epoch 2010.00</a:t>
                      </a:r>
                      <a:endParaRPr/>
                    </a:p>
                  </a:txBody>
                  <a:tcPr marL="91450" marR="91450" marT="45725" marB="45725"/>
                </a:tc>
                <a:tc>
                  <a:txBody>
                    <a:bodyPr/>
                    <a:lstStyle/>
                    <a:p>
                      <a:pPr marL="0" marR="0" lvl="0" indent="0" algn="l" rtl="0">
                        <a:spcBef>
                          <a:spcPts val="0"/>
                        </a:spcBef>
                        <a:spcAft>
                          <a:spcPts val="0"/>
                        </a:spcAft>
                        <a:buNone/>
                      </a:pPr>
                      <a:r>
                        <a:rPr lang="en-US" sz="1800">
                          <a:solidFill>
                            <a:srgbClr val="00B050"/>
                          </a:solidFill>
                        </a:rPr>
                        <a:t>M</a:t>
                      </a:r>
                      <a:r>
                        <a:rPr lang="en-US" sz="1800"/>
                        <a:t>ATRF2022 epoch 2020.00</a:t>
                      </a:r>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VERTCON</a:t>
            </a:r>
            <a:endParaRPr/>
          </a:p>
        </p:txBody>
      </p:sp>
      <p:sp>
        <p:nvSpPr>
          <p:cNvPr id="985" name="Google Shape;985;p43"/>
          <p:cNvSpPr txBox="1">
            <a:spLocks noGrp="1"/>
          </p:cNvSpPr>
          <p:nvPr>
            <p:ph type="body" idx="1"/>
          </p:nvPr>
        </p:nvSpPr>
        <p:spPr>
          <a:xfrm>
            <a:off x="609600" y="1600204"/>
            <a:ext cx="10972800" cy="1143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Current version: 3.0.0</a:t>
            </a:r>
            <a:endParaRPr/>
          </a:p>
          <a:p>
            <a:pPr marL="742950" lvl="1" indent="-285750" algn="l" rtl="0">
              <a:spcBef>
                <a:spcPts val="560"/>
              </a:spcBef>
              <a:spcAft>
                <a:spcPts val="0"/>
              </a:spcAft>
              <a:buClr>
                <a:schemeClr val="dk1"/>
              </a:buClr>
              <a:buSzPts val="2800"/>
              <a:buChar char="–"/>
            </a:pPr>
            <a:r>
              <a:rPr lang="en-US"/>
              <a:t>Expansion will bridge current NSRS to modernized NSRS</a:t>
            </a:r>
            <a:endParaRPr/>
          </a:p>
          <a:p>
            <a:pPr marL="742950" lvl="1" indent="-107950" algn="l" rtl="0">
              <a:spcBef>
                <a:spcPts val="560"/>
              </a:spcBef>
              <a:spcAft>
                <a:spcPts val="0"/>
              </a:spcAft>
              <a:buClr>
                <a:schemeClr val="dk1"/>
              </a:buClr>
              <a:buSzPts val="2800"/>
              <a:buNone/>
            </a:pPr>
            <a:endParaRPr/>
          </a:p>
        </p:txBody>
      </p:sp>
      <p:sp>
        <p:nvSpPr>
          <p:cNvPr id="986" name="Google Shape;986;p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987" name="Google Shape;987;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88" name="Google Shape;988;p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graphicFrame>
        <p:nvGraphicFramePr>
          <p:cNvPr id="989" name="Google Shape;989;p43"/>
          <p:cNvGraphicFramePr/>
          <p:nvPr/>
        </p:nvGraphicFramePr>
        <p:xfrm>
          <a:off x="1470527" y="2793706"/>
          <a:ext cx="3000000" cy="3000000"/>
        </p:xfrm>
        <a:graphic>
          <a:graphicData uri="http://schemas.openxmlformats.org/drawingml/2006/table">
            <a:tbl>
              <a:tblPr firstRow="1" bandRow="1">
                <a:noFill/>
                <a:tableStyleId>{879B5A2D-69BE-4705-BF85-8617E01F8751}</a:tableStyleId>
              </a:tblPr>
              <a:tblGrid>
                <a:gridCol w="1857125">
                  <a:extLst>
                    <a:ext uri="{9D8B030D-6E8A-4147-A177-3AD203B41FA5}">
                      <a16:colId xmlns:a16="http://schemas.microsoft.com/office/drawing/2014/main" val="20000"/>
                    </a:ext>
                  </a:extLst>
                </a:gridCol>
                <a:gridCol w="3702350">
                  <a:extLst>
                    <a:ext uri="{9D8B030D-6E8A-4147-A177-3AD203B41FA5}">
                      <a16:colId xmlns:a16="http://schemas.microsoft.com/office/drawing/2014/main" val="20001"/>
                    </a:ext>
                  </a:extLst>
                </a:gridCol>
                <a:gridCol w="277975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1800"/>
                        <a:t>Region</a:t>
                      </a:r>
                      <a:endParaRPr/>
                    </a:p>
                  </a:txBody>
                  <a:tcPr marL="91450" marR="91450" marT="45725" marB="45725"/>
                </a:tc>
                <a:tc>
                  <a:txBody>
                    <a:bodyPr/>
                    <a:lstStyle/>
                    <a:p>
                      <a:pPr marL="0" marR="0" lvl="0" indent="0" algn="l" rtl="0">
                        <a:spcBef>
                          <a:spcPts val="0"/>
                        </a:spcBef>
                        <a:spcAft>
                          <a:spcPts val="0"/>
                        </a:spcAft>
                        <a:buNone/>
                      </a:pPr>
                      <a:r>
                        <a:rPr lang="en-US" sz="1800"/>
                        <a:t>Current</a:t>
                      </a:r>
                      <a:endParaRPr/>
                    </a:p>
                  </a:txBody>
                  <a:tcPr marL="91450" marR="91450" marT="45725" marB="45725"/>
                </a:tc>
                <a:tc>
                  <a:txBody>
                    <a:bodyPr/>
                    <a:lstStyle/>
                    <a:p>
                      <a:pPr marL="0" marR="0" lvl="0" indent="0" algn="l" rtl="0">
                        <a:spcBef>
                          <a:spcPts val="0"/>
                        </a:spcBef>
                        <a:spcAft>
                          <a:spcPts val="0"/>
                        </a:spcAft>
                        <a:buNone/>
                      </a:pPr>
                      <a:r>
                        <a:rPr lang="en-US" sz="1800"/>
                        <a:t>Modernized</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CONUS</a:t>
                      </a:r>
                      <a:endParaRPr/>
                    </a:p>
                  </a:txBody>
                  <a:tcPr marL="91450" marR="91450" marT="45725" marB="45725"/>
                </a:tc>
                <a:tc>
                  <a:txBody>
                    <a:bodyPr/>
                    <a:lstStyle/>
                    <a:p>
                      <a:pPr marL="0" marR="0" lvl="0" indent="0" algn="l" rtl="0">
                        <a:spcBef>
                          <a:spcPts val="0"/>
                        </a:spcBef>
                        <a:spcAft>
                          <a:spcPts val="0"/>
                        </a:spcAft>
                        <a:buNone/>
                      </a:pPr>
                      <a:r>
                        <a:rPr lang="en-US" sz="1800"/>
                        <a:t>NAVD 88</a:t>
                      </a:r>
                      <a:endParaRPr/>
                    </a:p>
                  </a:txBody>
                  <a:tcPr marL="91450" marR="91450" marT="45725" marB="45725"/>
                </a:tc>
                <a:tc>
                  <a:txBody>
                    <a:bodyPr/>
                    <a:lstStyle/>
                    <a:p>
                      <a:pPr marL="0" marR="0" lvl="0" indent="0" algn="l" rtl="0">
                        <a:spcBef>
                          <a:spcPts val="0"/>
                        </a:spcBef>
                        <a:spcAft>
                          <a:spcPts val="0"/>
                        </a:spcAft>
                        <a:buNone/>
                      </a:pPr>
                      <a:r>
                        <a:rPr lang="en-US" sz="1800"/>
                        <a:t>NAPGD2022 epoch 2020.00</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Alaska</a:t>
                      </a:r>
                      <a:endParaRPr/>
                    </a:p>
                  </a:txBody>
                  <a:tcPr marL="91450" marR="91450" marT="45725" marB="45725"/>
                </a:tc>
                <a:tc>
                  <a:txBody>
                    <a:bodyPr/>
                    <a:lstStyle/>
                    <a:p>
                      <a:pPr marL="0" marR="0" lvl="0" indent="0" algn="l" rtl="0">
                        <a:spcBef>
                          <a:spcPts val="0"/>
                        </a:spcBef>
                        <a:spcAft>
                          <a:spcPts val="0"/>
                        </a:spcAft>
                        <a:buNone/>
                      </a:pPr>
                      <a:r>
                        <a:rPr lang="en-US" sz="1800"/>
                        <a:t>NAVD 88</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NAPGD2022 epoch 2020.00</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Hawaii</a:t>
                      </a:r>
                      <a:endParaRPr/>
                    </a:p>
                  </a:txBody>
                  <a:tcPr marL="91450" marR="91450" marT="45725" marB="45725"/>
                </a:tc>
                <a:tc gridSpan="2">
                  <a:txBody>
                    <a:bodyPr/>
                    <a:lstStyle/>
                    <a:p>
                      <a:pPr marL="0" marR="0" lvl="0" indent="0" algn="ctr" rtl="0">
                        <a:spcBef>
                          <a:spcPts val="0"/>
                        </a:spcBef>
                        <a:spcAft>
                          <a:spcPts val="0"/>
                        </a:spcAft>
                        <a:buNone/>
                      </a:pPr>
                      <a:r>
                        <a:rPr lang="en-US" sz="1800" i="1"/>
                        <a:t>Has no defined vertical datums.  VERTCON will not work here.</a:t>
                      </a:r>
                      <a:endParaRPr/>
                    </a:p>
                  </a:txBody>
                  <a:tcPr marL="91450" marR="91450" marT="45725" marB="45725"/>
                </a:tc>
                <a:tc h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PR </a:t>
                      </a:r>
                      <a:endParaRPr/>
                    </a:p>
                  </a:txBody>
                  <a:tcPr marL="91450" marR="91450" marT="45725" marB="45725"/>
                </a:tc>
                <a:tc>
                  <a:txBody>
                    <a:bodyPr/>
                    <a:lstStyle/>
                    <a:p>
                      <a:pPr marL="0" marR="0" lvl="0" indent="0" algn="l" rtl="0">
                        <a:spcBef>
                          <a:spcPts val="0"/>
                        </a:spcBef>
                        <a:spcAft>
                          <a:spcPts val="0"/>
                        </a:spcAft>
                        <a:buNone/>
                      </a:pPr>
                      <a:r>
                        <a:rPr lang="en-US" sz="1800"/>
                        <a:t>PRVD02</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NAPGD2022 epoch 2020.00</a:t>
                      </a:r>
                      <a:endParaRPr sz="1800" b="0" i="0" u="none" strike="noStrike" cap="none">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USVI</a:t>
                      </a:r>
                      <a:endParaRPr/>
                    </a:p>
                  </a:txBody>
                  <a:tcPr marL="91450" marR="91450" marT="45725" marB="45725"/>
                </a:tc>
                <a:tc>
                  <a:txBody>
                    <a:bodyPr/>
                    <a:lstStyle/>
                    <a:p>
                      <a:pPr marL="0" marR="0" lvl="0" indent="0" algn="l" rtl="0">
                        <a:spcBef>
                          <a:spcPts val="0"/>
                        </a:spcBef>
                        <a:spcAft>
                          <a:spcPts val="0"/>
                        </a:spcAft>
                        <a:buNone/>
                      </a:pPr>
                      <a:r>
                        <a:rPr lang="en-US" sz="1800"/>
                        <a:t>VIVD09</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NAPGD2022 epoch 2020.00</a:t>
                      </a:r>
                      <a:endParaRPr sz="1800" b="0" i="0" u="none" strike="noStrike" cap="none">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t>American Samoa</a:t>
                      </a:r>
                      <a:endParaRPr/>
                    </a:p>
                  </a:txBody>
                  <a:tcPr marL="91450" marR="91450" marT="45725" marB="45725"/>
                </a:tc>
                <a:tc>
                  <a:txBody>
                    <a:bodyPr/>
                    <a:lstStyle/>
                    <a:p>
                      <a:pPr marL="0" marR="0" lvl="0" indent="0" algn="l" rtl="0">
                        <a:spcBef>
                          <a:spcPts val="0"/>
                        </a:spcBef>
                        <a:spcAft>
                          <a:spcPts val="0"/>
                        </a:spcAft>
                        <a:buNone/>
                      </a:pPr>
                      <a:r>
                        <a:rPr lang="en-US" sz="1800"/>
                        <a:t>ASVD02</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NAPGD2022 epoch 2020.00</a:t>
                      </a:r>
                      <a:endParaRPr sz="1800" b="0" i="0" u="none" strike="noStrike" cap="none">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a:t>Guam</a:t>
                      </a:r>
                      <a:endParaRPr/>
                    </a:p>
                  </a:txBody>
                  <a:tcPr marL="91450" marR="91450" marT="45725" marB="45725"/>
                </a:tc>
                <a:tc>
                  <a:txBody>
                    <a:bodyPr/>
                    <a:lstStyle/>
                    <a:p>
                      <a:pPr marL="0" marR="0" lvl="0" indent="0" algn="l" rtl="0">
                        <a:spcBef>
                          <a:spcPts val="0"/>
                        </a:spcBef>
                        <a:spcAft>
                          <a:spcPts val="0"/>
                        </a:spcAft>
                        <a:buNone/>
                      </a:pPr>
                      <a:r>
                        <a:rPr lang="en-US" sz="1800"/>
                        <a:t>GUVD04</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NAPGD2022 epoch 2020.00</a:t>
                      </a:r>
                      <a:endParaRPr sz="1800" b="0" i="0" u="none" strike="noStrike" cap="none">
                        <a:solidFill>
                          <a:srgbClr val="000000"/>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US" sz="1800"/>
                        <a:t>CNMI</a:t>
                      </a:r>
                      <a:endParaRPr/>
                    </a:p>
                  </a:txBody>
                  <a:tcPr marL="91450" marR="91450" marT="45725" marB="45725"/>
                </a:tc>
                <a:tc>
                  <a:txBody>
                    <a:bodyPr/>
                    <a:lstStyle/>
                    <a:p>
                      <a:pPr marL="0" marR="0" lvl="0" indent="0" algn="l" rtl="0">
                        <a:spcBef>
                          <a:spcPts val="0"/>
                        </a:spcBef>
                        <a:spcAft>
                          <a:spcPts val="0"/>
                        </a:spcAft>
                        <a:buNone/>
                      </a:pPr>
                      <a:r>
                        <a:rPr lang="en-US" sz="1800"/>
                        <a:t>NMVD03</a:t>
                      </a:r>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NAPGD2022 epoch 2020.00</a:t>
                      </a:r>
                      <a:endParaRPr/>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Data Delivery System</a:t>
            </a:r>
            <a:endParaRPr/>
          </a:p>
        </p:txBody>
      </p:sp>
      <p:sp>
        <p:nvSpPr>
          <p:cNvPr id="995" name="Google Shape;995;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Everything NGS uses will be stored in the NSRS Database</a:t>
            </a:r>
            <a:endParaRPr/>
          </a:p>
          <a:p>
            <a:pPr marL="342900" lvl="0" indent="-342900" algn="l" rtl="0">
              <a:spcBef>
                <a:spcPts val="640"/>
              </a:spcBef>
              <a:spcAft>
                <a:spcPts val="0"/>
              </a:spcAft>
              <a:buClr>
                <a:schemeClr val="dk1"/>
              </a:buClr>
              <a:buSzPts val="3200"/>
              <a:buChar char="•"/>
            </a:pPr>
            <a:r>
              <a:rPr lang="en-US"/>
              <a:t>Requests made of that database will go through the Data Delivery System (DDS)</a:t>
            </a:r>
            <a:endParaRPr/>
          </a:p>
          <a:p>
            <a:pPr marL="742950" lvl="1" indent="-285750" algn="l" rtl="0">
              <a:spcBef>
                <a:spcPts val="560"/>
              </a:spcBef>
              <a:spcAft>
                <a:spcPts val="0"/>
              </a:spcAft>
              <a:buClr>
                <a:schemeClr val="dk1"/>
              </a:buClr>
              <a:buSzPts val="2800"/>
              <a:buChar char="–"/>
            </a:pPr>
            <a:r>
              <a:rPr lang="en-US"/>
              <a:t>“Datasheets” are being designed for MARKS and STATIONS</a:t>
            </a:r>
            <a:endParaRPr/>
          </a:p>
          <a:p>
            <a:pPr marL="1143000" lvl="2" indent="-228600" algn="l" rtl="0">
              <a:spcBef>
                <a:spcPts val="480"/>
              </a:spcBef>
              <a:spcAft>
                <a:spcPts val="0"/>
              </a:spcAft>
              <a:buClr>
                <a:schemeClr val="dk1"/>
              </a:buClr>
              <a:buSzPts val="2400"/>
              <a:buChar char="•"/>
            </a:pPr>
            <a:r>
              <a:rPr lang="en-US"/>
              <a:t>Similar to, but much better than existing datasheets</a:t>
            </a:r>
            <a:endParaRPr/>
          </a:p>
          <a:p>
            <a:pPr marL="742950" lvl="1" indent="-285750" algn="l" rtl="0">
              <a:spcBef>
                <a:spcPts val="560"/>
              </a:spcBef>
              <a:spcAft>
                <a:spcPts val="0"/>
              </a:spcAft>
              <a:buClr>
                <a:schemeClr val="dk1"/>
              </a:buClr>
              <a:buSzPts val="2800"/>
              <a:buChar char="–"/>
            </a:pPr>
            <a:r>
              <a:rPr lang="en-US"/>
              <a:t>Support for querying about other things (papers, models, surveys, adjustments, etc.) will be added over time</a:t>
            </a:r>
            <a:endParaRPr/>
          </a:p>
        </p:txBody>
      </p:sp>
      <p:sp>
        <p:nvSpPr>
          <p:cNvPr id="996" name="Google Shape;996;p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997" name="Google Shape;997;p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998" name="Google Shape;998;p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4" descr="12-layers"/>
          <p:cNvPicPr preferRelativeResize="0">
            <a:picLocks noGrp="1"/>
          </p:cNvPicPr>
          <p:nvPr>
            <p:ph type="body" idx="1"/>
          </p:nvPr>
        </p:nvPicPr>
        <p:blipFill rotWithShape="1">
          <a:blip r:embed="rId3">
            <a:alphaModFix/>
          </a:blip>
          <a:srcRect/>
          <a:stretch/>
        </p:blipFill>
        <p:spPr>
          <a:xfrm>
            <a:off x="8601490" y="661484"/>
            <a:ext cx="2857500" cy="5372101"/>
          </a:xfrm>
          <a:prstGeom prst="rect">
            <a:avLst/>
          </a:prstGeom>
          <a:noFill/>
          <a:ln>
            <a:noFill/>
          </a:ln>
        </p:spPr>
      </p:pic>
      <p:sp>
        <p:nvSpPr>
          <p:cNvPr id="175" name="Google Shape;175;p4"/>
          <p:cNvSpPr/>
          <p:nvPr/>
        </p:nvSpPr>
        <p:spPr>
          <a:xfrm>
            <a:off x="8601490" y="5556445"/>
            <a:ext cx="2762250" cy="332312"/>
          </a:xfrm>
          <a:custGeom>
            <a:avLst/>
            <a:gdLst/>
            <a:ahLst/>
            <a:cxnLst/>
            <a:rect l="l" t="t" r="r" b="b"/>
            <a:pathLst>
              <a:path w="1680" h="240" extrusionOk="0">
                <a:moveTo>
                  <a:pt x="288" y="0"/>
                </a:moveTo>
                <a:lnTo>
                  <a:pt x="0" y="48"/>
                </a:lnTo>
                <a:lnTo>
                  <a:pt x="816" y="240"/>
                </a:lnTo>
                <a:lnTo>
                  <a:pt x="1680" y="48"/>
                </a:lnTo>
                <a:lnTo>
                  <a:pt x="1392" y="0"/>
                </a:lnTo>
              </a:path>
            </a:pathLst>
          </a:custGeom>
          <a:noFill/>
          <a:ln w="50800" cap="flat" cmpd="sng">
            <a:solidFill>
              <a:srgbClr val="FF00FF"/>
            </a:solidFill>
            <a:prstDash val="solid"/>
            <a:round/>
            <a:headEnd type="none" w="med" len="med"/>
            <a:tailEnd type="none" w="med" len="med"/>
          </a:ln>
        </p:spPr>
        <p:txBody>
          <a:bodyPr spcFirstLastPara="1" wrap="square" lIns="228525" tIns="0" rIns="0" bIns="0" anchor="ctr"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6" name="Google Shape;176;p4"/>
          <p:cNvSpPr/>
          <p:nvPr/>
        </p:nvSpPr>
        <p:spPr>
          <a:xfrm>
            <a:off x="297828" y="1739418"/>
            <a:ext cx="7523923" cy="64786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2400"/>
              <a:buFont typeface="Arial"/>
              <a:buNone/>
            </a:pPr>
            <a:r>
              <a:rPr lang="en-US" sz="2300">
                <a:solidFill>
                  <a:srgbClr val="C00000"/>
                </a:solidFill>
                <a:latin typeface="Arial Black"/>
                <a:ea typeface="Arial Black"/>
                <a:cs typeface="Arial Black"/>
                <a:sym typeface="Arial Black"/>
              </a:rPr>
              <a:t>Geodetic control </a:t>
            </a:r>
            <a:r>
              <a:rPr lang="en-US" sz="2300">
                <a:solidFill>
                  <a:srgbClr val="C00000"/>
                </a:solidFill>
                <a:latin typeface="Arial"/>
                <a:ea typeface="Arial"/>
                <a:cs typeface="Arial"/>
                <a:sym typeface="Arial"/>
              </a:rPr>
              <a:t>(</a:t>
            </a:r>
            <a:r>
              <a:rPr lang="en-US" sz="2300">
                <a:solidFill>
                  <a:srgbClr val="C00000"/>
                </a:solidFill>
                <a:latin typeface="Arial Black"/>
                <a:ea typeface="Arial Black"/>
                <a:cs typeface="Arial Black"/>
                <a:sym typeface="Arial Black"/>
              </a:rPr>
              <a:t>NSRS</a:t>
            </a:r>
            <a:r>
              <a:rPr lang="en-US" sz="2300">
                <a:solidFill>
                  <a:srgbClr val="C00000"/>
                </a:solidFill>
                <a:latin typeface="Arial"/>
                <a:ea typeface="Arial"/>
                <a:cs typeface="Arial"/>
                <a:sym typeface="Arial"/>
              </a:rPr>
              <a:t>) </a:t>
            </a:r>
            <a:r>
              <a:rPr lang="en-US" sz="2300">
                <a:solidFill>
                  <a:srgbClr val="000000"/>
                </a:solidFill>
                <a:latin typeface="Arial"/>
                <a:ea typeface="Arial"/>
                <a:cs typeface="Arial"/>
                <a:sym typeface="Arial"/>
              </a:rPr>
              <a:t>is the foundation layer for all geospatial products.</a:t>
            </a:r>
            <a:br>
              <a:rPr lang="en-US" sz="2300">
                <a:solidFill>
                  <a:srgbClr val="000000"/>
                </a:solidFill>
                <a:latin typeface="Arial"/>
                <a:ea typeface="Arial"/>
                <a:cs typeface="Arial"/>
                <a:sym typeface="Arial"/>
              </a:rPr>
            </a:br>
            <a:endParaRPr sz="2300">
              <a:solidFill>
                <a:srgbClr val="000000"/>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r>
              <a:rPr lang="en-US" sz="2300">
                <a:solidFill>
                  <a:schemeClr val="dk1"/>
                </a:solidFill>
                <a:latin typeface="Arial"/>
                <a:ea typeface="Arial"/>
                <a:cs typeface="Arial"/>
                <a:sym typeface="Arial"/>
              </a:rPr>
              <a:t>Easiest way to think of “geodetic control”:  </a:t>
            </a:r>
            <a:endParaRPr sz="1300"/>
          </a:p>
          <a:p>
            <a:pPr marL="0" marR="0" lvl="0" indent="0" algn="l" rtl="0">
              <a:spcBef>
                <a:spcPts val="480"/>
              </a:spcBef>
              <a:spcAft>
                <a:spcPts val="0"/>
              </a:spcAft>
              <a:buClr>
                <a:schemeClr val="dk1"/>
              </a:buClr>
              <a:buSzPts val="2400"/>
              <a:buFont typeface="Arial"/>
              <a:buNone/>
            </a:pPr>
            <a:r>
              <a:rPr lang="en-US" sz="2300">
                <a:solidFill>
                  <a:schemeClr val="dk1"/>
                </a:solidFill>
                <a:latin typeface="Arial"/>
                <a:ea typeface="Arial"/>
                <a:cs typeface="Arial"/>
                <a:sym typeface="Arial"/>
              </a:rPr>
              <a:t>Points with Coordinates </a:t>
            </a:r>
            <a:endParaRPr sz="1300"/>
          </a:p>
          <a:p>
            <a:pPr marL="0" marR="0" lvl="0" indent="0" algn="l" rtl="0">
              <a:spcBef>
                <a:spcPts val="480"/>
              </a:spcBef>
              <a:spcAft>
                <a:spcPts val="0"/>
              </a:spcAft>
              <a:buClr>
                <a:schemeClr val="dk1"/>
              </a:buClr>
              <a:buSzPts val="2400"/>
              <a:buFont typeface="Arial"/>
              <a:buNone/>
            </a:pPr>
            <a:r>
              <a:rPr lang="en-US" sz="2300" i="1">
                <a:solidFill>
                  <a:schemeClr val="dk1"/>
                </a:solidFill>
                <a:latin typeface="Arial"/>
                <a:ea typeface="Arial"/>
                <a:cs typeface="Arial"/>
                <a:sym typeface="Arial"/>
              </a:rPr>
              <a:t>***Soon to be Coordinates as a function of time</a:t>
            </a:r>
            <a:endParaRPr sz="1300"/>
          </a:p>
          <a:p>
            <a:pPr marL="0" marR="0" lvl="0" indent="0" algn="l" rtl="0">
              <a:spcBef>
                <a:spcPts val="480"/>
              </a:spcBef>
              <a:spcAft>
                <a:spcPts val="0"/>
              </a:spcAft>
              <a:buClr>
                <a:srgbClr val="000000"/>
              </a:buClr>
              <a:buSzPts val="2400"/>
              <a:buFont typeface="Arial"/>
              <a:buNone/>
            </a:pPr>
            <a:br>
              <a:rPr lang="en-US" sz="2300">
                <a:solidFill>
                  <a:srgbClr val="000000"/>
                </a:solidFill>
                <a:latin typeface="Arial"/>
                <a:ea typeface="Arial"/>
                <a:cs typeface="Arial"/>
                <a:sym typeface="Arial"/>
              </a:rPr>
            </a:br>
            <a:r>
              <a:rPr lang="en-US" sz="2300">
                <a:solidFill>
                  <a:schemeClr val="dk1"/>
                </a:solidFill>
                <a:latin typeface="Arial"/>
                <a:ea typeface="Arial"/>
                <a:cs typeface="Arial"/>
                <a:sym typeface="Arial"/>
              </a:rPr>
              <a:t>Without a geodetic control “base map” layer, GIS applications will not align properly!</a:t>
            </a:r>
            <a:endParaRPr sz="1300"/>
          </a:p>
          <a:p>
            <a:pPr marL="0" marR="0" lvl="0" indent="0" algn="l" rtl="0">
              <a:spcBef>
                <a:spcPts val="480"/>
              </a:spcBef>
              <a:spcAft>
                <a:spcPts val="0"/>
              </a:spcAft>
              <a:buClr>
                <a:schemeClr val="dk1"/>
              </a:buClr>
              <a:buSzPts val="2400"/>
              <a:buFont typeface="Arial"/>
              <a:buNone/>
            </a:pPr>
            <a:endParaRPr sz="2300">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r>
              <a:rPr lang="en-US" sz="2300">
                <a:solidFill>
                  <a:schemeClr val="dk1"/>
                </a:solidFill>
                <a:latin typeface="Arial"/>
                <a:ea typeface="Arial"/>
                <a:cs typeface="Arial"/>
                <a:sym typeface="Arial"/>
              </a:rPr>
              <a:t>Geodetic control needs to be more accurate than any survey or map which builds upon it</a:t>
            </a:r>
            <a:endParaRPr sz="1300"/>
          </a:p>
          <a:p>
            <a:pPr marL="0" marR="0" lvl="0" indent="0" algn="l" rtl="0">
              <a:spcBef>
                <a:spcPts val="48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0" marR="0" lvl="0" indent="0" algn="l" rtl="0">
              <a:spcBef>
                <a:spcPts val="480"/>
              </a:spcBef>
              <a:spcAft>
                <a:spcPts val="0"/>
              </a:spcAft>
              <a:buClr>
                <a:schemeClr val="dk1"/>
              </a:buClr>
              <a:buSzPts val="2400"/>
              <a:buFont typeface="Arial"/>
              <a:buNone/>
            </a:pPr>
            <a:endParaRPr sz="2400">
              <a:solidFill>
                <a:schemeClr val="dk1"/>
              </a:solidFill>
              <a:latin typeface="Arial"/>
              <a:ea typeface="Arial"/>
              <a:cs typeface="Arial"/>
              <a:sym typeface="Arial"/>
            </a:endParaRPr>
          </a:p>
          <a:p>
            <a:pPr marL="0" marR="0" lvl="0" indent="0" algn="l" rtl="0">
              <a:spcBef>
                <a:spcPts val="360"/>
              </a:spcBef>
              <a:spcAft>
                <a:spcPts val="0"/>
              </a:spcAft>
              <a:buClr>
                <a:schemeClr val="dk1"/>
              </a:buClr>
              <a:buSzPts val="1800"/>
              <a:buFont typeface="Arial"/>
              <a:buNone/>
            </a:pPr>
            <a:endParaRPr sz="1800">
              <a:solidFill>
                <a:srgbClr val="000000"/>
              </a:solidFill>
              <a:latin typeface="Arial"/>
              <a:ea typeface="Arial"/>
              <a:cs typeface="Arial"/>
              <a:sym typeface="Arial"/>
            </a:endParaRPr>
          </a:p>
          <a:p>
            <a:pPr marL="0" marR="0" lvl="0" indent="0" algn="l" rtl="0">
              <a:spcBef>
                <a:spcPts val="200"/>
              </a:spcBef>
              <a:spcAft>
                <a:spcPts val="0"/>
              </a:spcAft>
              <a:buClr>
                <a:schemeClr val="dk1"/>
              </a:buClr>
              <a:buSzPts val="1000"/>
              <a:buFont typeface="Arial"/>
              <a:buNone/>
            </a:pPr>
            <a:endParaRPr sz="1000">
              <a:solidFill>
                <a:srgbClr val="000000"/>
              </a:solidFill>
              <a:latin typeface="Arial"/>
              <a:ea typeface="Arial"/>
              <a:cs typeface="Arial"/>
              <a:sym typeface="Arial"/>
            </a:endParaRPr>
          </a:p>
        </p:txBody>
      </p:sp>
      <p:sp>
        <p:nvSpPr>
          <p:cNvPr id="177" name="Google Shape;177;p4"/>
          <p:cNvSpPr/>
          <p:nvPr/>
        </p:nvSpPr>
        <p:spPr>
          <a:xfrm>
            <a:off x="127414" y="300170"/>
            <a:ext cx="8171760" cy="1446550"/>
          </a:xfrm>
          <a:prstGeom prst="rect">
            <a:avLst/>
          </a:prstGeom>
          <a:noFill/>
          <a:ln>
            <a:noFill/>
          </a:ln>
        </p:spPr>
        <p:txBody>
          <a:bodyPr spcFirstLastPara="1" wrap="square" lIns="45700" tIns="45700" rIns="45700" bIns="45700" anchor="ctr" anchorCtr="0">
            <a:spAutoFit/>
          </a:bodyPr>
          <a:lstStyle/>
          <a:p>
            <a:pPr marL="0" marR="0" lvl="0" indent="0" algn="ctr" rtl="0">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Accurate maps begin with </a:t>
            </a:r>
            <a:endParaRPr/>
          </a:p>
          <a:p>
            <a:pPr marL="0" marR="0" lvl="0" indent="0" algn="ctr" rtl="0">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accurate coordinates! </a:t>
            </a:r>
            <a:endParaRPr/>
          </a:p>
        </p:txBody>
      </p:sp>
      <p:sp>
        <p:nvSpPr>
          <p:cNvPr id="178" name="Google Shape;178;p4"/>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179" name="Google Shape;179;p4"/>
          <p:cNvSpPr txBox="1">
            <a:spLocks noGrp="1"/>
          </p:cNvSpPr>
          <p:nvPr>
            <p:ph type="ftr" idx="4294967295"/>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80" name="Google Shape;180;p4"/>
          <p:cNvSpPr txBox="1">
            <a:spLocks noGrp="1"/>
          </p:cNvSpPr>
          <p:nvPr>
            <p:ph type="dt" idx="4294967295"/>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What will have to wait…</a:t>
            </a:r>
            <a:endParaRPr/>
          </a:p>
        </p:txBody>
      </p:sp>
      <p:sp>
        <p:nvSpPr>
          <p:cNvPr id="1004" name="Google Shape;1004;p4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Promises we intend to keep, but not until after the initial release of the modernized NSRS include:</a:t>
            </a:r>
            <a:endParaRPr/>
          </a:p>
          <a:p>
            <a:pPr marL="742950" lvl="1" indent="-285750" algn="l" rtl="0">
              <a:spcBef>
                <a:spcPts val="560"/>
              </a:spcBef>
              <a:spcAft>
                <a:spcPts val="0"/>
              </a:spcAft>
              <a:buClr>
                <a:schemeClr val="dk1"/>
              </a:buClr>
              <a:buSzPts val="2800"/>
              <a:buChar char="–"/>
            </a:pPr>
            <a:r>
              <a:rPr lang="en-US"/>
              <a:t>Integrating leveling, classical data and gravity into OPUS</a:t>
            </a:r>
            <a:endParaRPr/>
          </a:p>
          <a:p>
            <a:pPr marL="742950" lvl="1" indent="-285750" algn="l" rtl="0">
              <a:spcBef>
                <a:spcPts val="560"/>
              </a:spcBef>
              <a:spcAft>
                <a:spcPts val="0"/>
              </a:spcAft>
              <a:buClr>
                <a:schemeClr val="dk1"/>
              </a:buClr>
              <a:buSzPts val="2800"/>
              <a:buChar char="–"/>
            </a:pPr>
            <a:r>
              <a:rPr lang="en-US"/>
              <a:t>Full integration of all old tools into NCAT and Vdatum</a:t>
            </a:r>
            <a:endParaRPr/>
          </a:p>
          <a:p>
            <a:pPr marL="742950" lvl="1" indent="-285750" algn="l" rtl="0">
              <a:spcBef>
                <a:spcPts val="560"/>
              </a:spcBef>
              <a:spcAft>
                <a:spcPts val="0"/>
              </a:spcAft>
              <a:buClr>
                <a:schemeClr val="dk1"/>
              </a:buClr>
              <a:buSzPts val="2800"/>
              <a:buChar char="–"/>
            </a:pPr>
            <a:r>
              <a:rPr lang="en-US"/>
              <a:t>SECs for pre-1994 (AKA “pre-NCN”) years, plus SECs for post-2020</a:t>
            </a:r>
            <a:endParaRPr/>
          </a:p>
          <a:p>
            <a:pPr marL="457200" lvl="1" indent="0" algn="l" rtl="0">
              <a:spcBef>
                <a:spcPts val="560"/>
              </a:spcBef>
              <a:spcAft>
                <a:spcPts val="0"/>
              </a:spcAft>
              <a:buClr>
                <a:schemeClr val="dk1"/>
              </a:buClr>
              <a:buSzPts val="2800"/>
              <a:buNone/>
            </a:pPr>
            <a:endParaRPr/>
          </a:p>
        </p:txBody>
      </p:sp>
      <p:sp>
        <p:nvSpPr>
          <p:cNvPr id="1005" name="Google Shape;1005;p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1006" name="Google Shape;1006;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07" name="Google Shape;1007;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4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Summary</a:t>
            </a:r>
            <a:endParaRPr/>
          </a:p>
        </p:txBody>
      </p:sp>
      <p:sp>
        <p:nvSpPr>
          <p:cNvPr id="1013" name="Google Shape;1013;p48"/>
          <p:cNvSpPr txBox="1">
            <a:spLocks noGrp="1"/>
          </p:cNvSpPr>
          <p:nvPr>
            <p:ph type="body" idx="1"/>
          </p:nvPr>
        </p:nvSpPr>
        <p:spPr>
          <a:xfrm>
            <a:off x="609600" y="1600201"/>
            <a:ext cx="5384700" cy="4526100"/>
          </a:xfrm>
          <a:prstGeom prst="rect">
            <a:avLst/>
          </a:prstGeom>
          <a:noFill/>
          <a:ln>
            <a:noFill/>
          </a:ln>
        </p:spPr>
        <p:txBody>
          <a:bodyPr spcFirstLastPara="1" wrap="square" lIns="91425" tIns="45700" rIns="91425" bIns="45700" anchor="t" anchorCtr="0">
            <a:noAutofit/>
          </a:bodyPr>
          <a:lstStyle/>
          <a:p>
            <a:pPr marL="342900" lvl="0" indent="-349250" algn="l" rtl="0">
              <a:spcBef>
                <a:spcPts val="0"/>
              </a:spcBef>
              <a:spcAft>
                <a:spcPts val="0"/>
              </a:spcAft>
              <a:buClr>
                <a:schemeClr val="dk1"/>
              </a:buClr>
              <a:buSzPts val="3300"/>
              <a:buChar char="•"/>
            </a:pPr>
            <a:r>
              <a:rPr lang="en-US" sz="2900"/>
              <a:t>Align NSRS to ITRS (ITRF2020)</a:t>
            </a:r>
            <a:endParaRPr sz="2900"/>
          </a:p>
          <a:p>
            <a:pPr marL="342900" lvl="0" indent="-349250" algn="l" rtl="0">
              <a:spcBef>
                <a:spcPts val="640"/>
              </a:spcBef>
              <a:spcAft>
                <a:spcPts val="0"/>
              </a:spcAft>
              <a:buClr>
                <a:schemeClr val="dk1"/>
              </a:buClr>
              <a:buSzPts val="3300"/>
              <a:buChar char="•"/>
            </a:pPr>
            <a:r>
              <a:rPr lang="en-US" sz="2900"/>
              <a:t>International agreements</a:t>
            </a:r>
            <a:endParaRPr sz="2900"/>
          </a:p>
          <a:p>
            <a:pPr marL="742950" lvl="1" indent="-292100" algn="l" rtl="0">
              <a:spcBef>
                <a:spcPts val="560"/>
              </a:spcBef>
              <a:spcAft>
                <a:spcPts val="0"/>
              </a:spcAft>
              <a:buClr>
                <a:schemeClr val="dk1"/>
              </a:buClr>
              <a:buSzPts val="2900"/>
              <a:buChar char="–"/>
            </a:pPr>
            <a:r>
              <a:rPr lang="en-US" sz="2500"/>
              <a:t>UN GGRF</a:t>
            </a:r>
            <a:endParaRPr sz="2500"/>
          </a:p>
          <a:p>
            <a:pPr marL="742950" lvl="1" indent="-292100" algn="l" rtl="0">
              <a:spcBef>
                <a:spcPts val="560"/>
              </a:spcBef>
              <a:spcAft>
                <a:spcPts val="0"/>
              </a:spcAft>
              <a:buClr>
                <a:schemeClr val="dk1"/>
              </a:buClr>
              <a:buSzPts val="2900"/>
              <a:buChar char="–"/>
            </a:pPr>
            <a:r>
              <a:rPr lang="en-US" sz="2500"/>
              <a:t>SIRGAS/Americas</a:t>
            </a:r>
            <a:endParaRPr sz="2500"/>
          </a:p>
          <a:p>
            <a:pPr marL="742950" lvl="1" indent="-266700" algn="l" rtl="0">
              <a:spcBef>
                <a:spcPts val="560"/>
              </a:spcBef>
              <a:spcAft>
                <a:spcPts val="0"/>
              </a:spcAft>
              <a:buSzPts val="2500"/>
              <a:buChar char="–"/>
            </a:pPr>
            <a:r>
              <a:rPr lang="en-US" sz="2500"/>
              <a:t>Pacific</a:t>
            </a:r>
            <a:endParaRPr sz="2500"/>
          </a:p>
          <a:p>
            <a:pPr marL="342900" lvl="0" indent="-349250" algn="l" rtl="0">
              <a:spcBef>
                <a:spcPts val="640"/>
              </a:spcBef>
              <a:spcAft>
                <a:spcPts val="0"/>
              </a:spcAft>
              <a:buClr>
                <a:schemeClr val="dk1"/>
              </a:buClr>
              <a:buSzPts val="3300"/>
              <a:buChar char="•"/>
            </a:pPr>
            <a:r>
              <a:rPr lang="en-US" sz="2900"/>
              <a:t>Meets U.S. Law (GDA) </a:t>
            </a:r>
            <a:endParaRPr sz="2900"/>
          </a:p>
          <a:p>
            <a:pPr marL="742950" lvl="1" indent="-292100" algn="l" rtl="0">
              <a:spcBef>
                <a:spcPts val="560"/>
              </a:spcBef>
              <a:spcAft>
                <a:spcPts val="0"/>
              </a:spcAft>
              <a:buClr>
                <a:schemeClr val="dk1"/>
              </a:buClr>
              <a:buSzPts val="2900"/>
              <a:buChar char="–"/>
            </a:pPr>
            <a:r>
              <a:rPr lang="en-US" sz="2500"/>
              <a:t>F.A.I.R.</a:t>
            </a:r>
            <a:endParaRPr sz="2500"/>
          </a:p>
          <a:p>
            <a:pPr marL="742950" lvl="1" indent="-292100" algn="l" rtl="0">
              <a:spcBef>
                <a:spcPts val="560"/>
              </a:spcBef>
              <a:spcAft>
                <a:spcPts val="0"/>
              </a:spcAft>
              <a:buClr>
                <a:schemeClr val="dk1"/>
              </a:buClr>
              <a:buSzPts val="2900"/>
              <a:buChar char="–"/>
            </a:pPr>
            <a:r>
              <a:rPr lang="en-US" sz="2500"/>
              <a:t>Geoplatform and Data.gov</a:t>
            </a:r>
            <a:endParaRPr sz="2500"/>
          </a:p>
        </p:txBody>
      </p:sp>
      <p:sp>
        <p:nvSpPr>
          <p:cNvPr id="1014" name="Google Shape;1014;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15" name="Google Shape;1015;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
        <p:nvSpPr>
          <p:cNvPr id="1016" name="Google Shape;1016;p4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1017" name="Google Shape;1017;p48"/>
          <p:cNvSpPr txBox="1">
            <a:spLocks noGrp="1"/>
          </p:cNvSpPr>
          <p:nvPr>
            <p:ph type="body" idx="2"/>
          </p:nvPr>
        </p:nvSpPr>
        <p:spPr>
          <a:xfrm>
            <a:off x="6197600" y="1600200"/>
            <a:ext cx="5585400" cy="45261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a:t>Modernized NSRS</a:t>
            </a:r>
            <a:endParaRPr/>
          </a:p>
          <a:p>
            <a:pPr marL="914400" lvl="1" indent="-381000" algn="l" rtl="0">
              <a:spcBef>
                <a:spcPts val="0"/>
              </a:spcBef>
              <a:spcAft>
                <a:spcPts val="0"/>
              </a:spcAft>
              <a:buSzPts val="2400"/>
              <a:buChar char="–"/>
            </a:pPr>
            <a:r>
              <a:rPr lang="en-US"/>
              <a:t>Four new TRFs</a:t>
            </a:r>
            <a:endParaRPr/>
          </a:p>
          <a:p>
            <a:pPr marL="914400" lvl="1" indent="-381000" algn="l" rtl="0">
              <a:spcBef>
                <a:spcPts val="0"/>
              </a:spcBef>
              <a:spcAft>
                <a:spcPts val="0"/>
              </a:spcAft>
              <a:buSzPts val="2400"/>
              <a:buChar char="–"/>
            </a:pPr>
            <a:r>
              <a:rPr lang="en-US"/>
              <a:t>One new Geopotential datum</a:t>
            </a:r>
            <a:endParaRPr/>
          </a:p>
          <a:p>
            <a:pPr marL="457200" lvl="0" indent="-406400" algn="l" rtl="0">
              <a:spcBef>
                <a:spcPts val="0"/>
              </a:spcBef>
              <a:spcAft>
                <a:spcPts val="0"/>
              </a:spcAft>
              <a:buSzPts val="2800"/>
              <a:buChar char="•"/>
            </a:pPr>
            <a:r>
              <a:rPr lang="en-US"/>
              <a:t>Blueprints describe</a:t>
            </a:r>
            <a:endParaRPr/>
          </a:p>
          <a:p>
            <a:pPr marL="457200" lvl="0" indent="-406400" algn="l" rtl="0">
              <a:spcBef>
                <a:spcPts val="0"/>
              </a:spcBef>
              <a:spcAft>
                <a:spcPts val="0"/>
              </a:spcAft>
              <a:buSzPts val="2800"/>
              <a:buChar char="•"/>
            </a:pPr>
            <a:r>
              <a:rPr lang="en-US"/>
              <a:t>GPS on BM for better transforms</a:t>
            </a:r>
            <a:endParaRPr/>
          </a:p>
          <a:p>
            <a:pPr marL="457200" lvl="0" indent="-406400" algn="l" rtl="0">
              <a:spcBef>
                <a:spcPts val="0"/>
              </a:spcBef>
              <a:spcAft>
                <a:spcPts val="0"/>
              </a:spcAft>
              <a:buSzPts val="2800"/>
              <a:buChar char="•"/>
            </a:pPr>
            <a:r>
              <a:rPr lang="en-US"/>
              <a:t>Keep GNSS obs/metadata</a:t>
            </a:r>
            <a:endParaRPr/>
          </a:p>
          <a:p>
            <a:pPr marL="457200" lvl="0" indent="-406400" algn="l" rtl="0">
              <a:spcBef>
                <a:spcPts val="0"/>
              </a:spcBef>
              <a:spcAft>
                <a:spcPts val="0"/>
              </a:spcAft>
              <a:buSzPts val="2800"/>
              <a:buChar char="•"/>
            </a:pPr>
            <a:r>
              <a:rPr lang="en-US"/>
              <a:t>New tool to transform - NCAT</a:t>
            </a:r>
            <a:endParaRPr/>
          </a:p>
          <a:p>
            <a:pPr marL="914400" lvl="1" indent="-381000" algn="l" rtl="0">
              <a:spcBef>
                <a:spcPts val="0"/>
              </a:spcBef>
              <a:spcAft>
                <a:spcPts val="0"/>
              </a:spcAft>
              <a:buSzPts val="2400"/>
              <a:buChar char="–"/>
            </a:pPr>
            <a:r>
              <a:rPr lang="en-US"/>
              <a:t>14-parameter/grids for realizations</a:t>
            </a:r>
            <a:endParaRPr/>
          </a:p>
          <a:p>
            <a:pPr marL="914400" lvl="1" indent="-381000" algn="l" rtl="0">
              <a:spcBef>
                <a:spcPts val="0"/>
              </a:spcBef>
              <a:spcAft>
                <a:spcPts val="0"/>
              </a:spcAft>
              <a:buSzPts val="2400"/>
              <a:buChar char="–"/>
            </a:pPr>
            <a:r>
              <a:rPr lang="en-US"/>
              <a:t>OP 5.1 for Capaign GNSS</a:t>
            </a:r>
            <a:endParaRPr/>
          </a:p>
          <a:p>
            <a:pPr marL="914400" lvl="1" indent="-381000" algn="l" rtl="0">
              <a:spcBef>
                <a:spcPts val="0"/>
              </a:spcBef>
              <a:spcAft>
                <a:spcPts val="0"/>
              </a:spcAft>
              <a:buSzPts val="2400"/>
              <a:buChar char="–"/>
            </a:pPr>
            <a:r>
              <a:rPr lang="en-US"/>
              <a:t>LOCUS for leveling</a:t>
            </a:r>
            <a:endParaRPr/>
          </a:p>
          <a:p>
            <a:pPr marL="457200" lvl="0" indent="-406400" algn="l" rtl="0">
              <a:spcBef>
                <a:spcPts val="0"/>
              </a:spcBef>
              <a:spcAft>
                <a:spcPts val="0"/>
              </a:spcAft>
              <a:buSzPts val="2800"/>
              <a:buChar char="•"/>
            </a:pPr>
            <a:r>
              <a:rPr lang="en-US"/>
              <a:t>Future OP tool will adjust leveling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27b135ec9ff_0_99"/>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u="sng">
                <a:solidFill>
                  <a:schemeClr val="hlink"/>
                </a:solidFill>
                <a:hlinkClick r:id="rId3"/>
              </a:rPr>
              <a:t>Get Prepared</a:t>
            </a:r>
            <a:endParaRPr/>
          </a:p>
        </p:txBody>
      </p:sp>
      <p:sp>
        <p:nvSpPr>
          <p:cNvPr id="1024" name="Google Shape;1024;g27b135ec9ff_0_99"/>
          <p:cNvSpPr txBox="1">
            <a:spLocks noGrp="1"/>
          </p:cNvSpPr>
          <p:nvPr>
            <p:ph type="body" idx="1"/>
          </p:nvPr>
        </p:nvSpPr>
        <p:spPr>
          <a:xfrm>
            <a:off x="76200" y="1524000"/>
            <a:ext cx="5507700" cy="4526100"/>
          </a:xfrm>
          <a:prstGeom prst="rect">
            <a:avLst/>
          </a:prstGeom>
        </p:spPr>
        <p:txBody>
          <a:bodyPr spcFirstLastPara="1" wrap="square" lIns="91425" tIns="45700" rIns="91425" bIns="45700" anchor="t" anchorCtr="0">
            <a:noAutofit/>
          </a:bodyPr>
          <a:lstStyle/>
          <a:p>
            <a:pPr marL="457200" lvl="0" indent="-406400" algn="l" rtl="0">
              <a:spcBef>
                <a:spcPts val="560"/>
              </a:spcBef>
              <a:spcAft>
                <a:spcPts val="0"/>
              </a:spcAft>
              <a:buSzPts val="2800"/>
              <a:buChar char="•"/>
            </a:pPr>
            <a:r>
              <a:rPr lang="en-US" b="1"/>
              <a:t>Evaluate your business models, practices and geospatial data</a:t>
            </a:r>
            <a:endParaRPr b="1"/>
          </a:p>
          <a:p>
            <a:pPr marL="914400" lvl="1" indent="-381000" algn="l" rtl="0">
              <a:spcBef>
                <a:spcPts val="0"/>
              </a:spcBef>
              <a:spcAft>
                <a:spcPts val="0"/>
              </a:spcAft>
              <a:buSzPts val="2400"/>
              <a:buChar char="–"/>
            </a:pPr>
            <a:r>
              <a:rPr lang="en-US"/>
              <a:t>Transform Data - </a:t>
            </a:r>
            <a:r>
              <a:rPr lang="en-US" u="sng">
                <a:solidFill>
                  <a:schemeClr val="hlink"/>
                </a:solidFill>
                <a:hlinkClick r:id="rId4"/>
              </a:rPr>
              <a:t>NCAT</a:t>
            </a:r>
            <a:endParaRPr/>
          </a:p>
          <a:p>
            <a:pPr marL="914400" lvl="1" indent="-381000" algn="l" rtl="0">
              <a:spcBef>
                <a:spcPts val="0"/>
              </a:spcBef>
              <a:spcAft>
                <a:spcPts val="0"/>
              </a:spcAft>
              <a:buSzPts val="2400"/>
              <a:buChar char="–"/>
            </a:pPr>
            <a:r>
              <a:rPr lang="en-US"/>
              <a:t>Record metadata - time/date/CRS</a:t>
            </a:r>
            <a:endParaRPr/>
          </a:p>
          <a:p>
            <a:pPr marL="914400" lvl="1" indent="-381000" algn="l" rtl="0">
              <a:spcBef>
                <a:spcPts val="0"/>
              </a:spcBef>
              <a:spcAft>
                <a:spcPts val="0"/>
              </a:spcAft>
              <a:buSzPts val="2400"/>
              <a:buChar char="–"/>
            </a:pPr>
            <a:r>
              <a:rPr lang="en-US"/>
              <a:t>Perform GPS on BM operations</a:t>
            </a:r>
            <a:endParaRPr/>
          </a:p>
          <a:p>
            <a:pPr marL="1371600" lvl="2" indent="-355600" algn="l" rtl="0">
              <a:spcBef>
                <a:spcPts val="0"/>
              </a:spcBef>
              <a:spcAft>
                <a:spcPts val="0"/>
              </a:spcAft>
              <a:buSzPts val="2000"/>
              <a:buChar char="•"/>
            </a:pPr>
            <a:r>
              <a:rPr lang="en-US"/>
              <a:t>Will improve conversion grids </a:t>
            </a:r>
            <a:endParaRPr/>
          </a:p>
          <a:p>
            <a:pPr marL="914400" lvl="1" indent="-381000" algn="l" rtl="0">
              <a:spcBef>
                <a:spcPts val="0"/>
              </a:spcBef>
              <a:spcAft>
                <a:spcPts val="0"/>
              </a:spcAft>
              <a:buSzPts val="2400"/>
              <a:buChar char="–"/>
            </a:pPr>
            <a:r>
              <a:rPr lang="en-US"/>
              <a:t>Review SPCS 2022</a:t>
            </a:r>
            <a:endParaRPr/>
          </a:p>
          <a:p>
            <a:pPr marL="914400" lvl="1" indent="-381000" algn="l" rtl="0">
              <a:spcBef>
                <a:spcPts val="0"/>
              </a:spcBef>
              <a:spcAft>
                <a:spcPts val="0"/>
              </a:spcAft>
              <a:buSzPts val="2400"/>
              <a:buChar char="–"/>
            </a:pPr>
            <a:r>
              <a:rPr lang="en-US"/>
              <a:t>Prepare to update legislation</a:t>
            </a:r>
            <a:endParaRPr/>
          </a:p>
          <a:p>
            <a:pPr marL="1371600" lvl="2" indent="-355600" algn="l" rtl="0">
              <a:spcBef>
                <a:spcPts val="0"/>
              </a:spcBef>
              <a:spcAft>
                <a:spcPts val="0"/>
              </a:spcAft>
              <a:buSzPts val="2000"/>
              <a:buChar char="•"/>
            </a:pPr>
            <a:r>
              <a:rPr lang="en-US"/>
              <a:t>Some states have codified NAD 83</a:t>
            </a:r>
            <a:endParaRPr/>
          </a:p>
          <a:p>
            <a:pPr marL="1371600" lvl="2" indent="-355600" algn="l" rtl="0">
              <a:spcBef>
                <a:spcPts val="0"/>
              </a:spcBef>
              <a:spcAft>
                <a:spcPts val="0"/>
              </a:spcAft>
              <a:buSzPts val="2000"/>
              <a:buChar char="•"/>
            </a:pPr>
            <a:r>
              <a:rPr lang="en-US"/>
              <a:t>Need to make non-unique</a:t>
            </a:r>
            <a:endParaRPr/>
          </a:p>
          <a:p>
            <a:pPr marL="1371600" lvl="2" indent="-355600" algn="l" rtl="0">
              <a:spcBef>
                <a:spcPts val="0"/>
              </a:spcBef>
              <a:spcAft>
                <a:spcPts val="0"/>
              </a:spcAft>
              <a:buSzPts val="2000"/>
              <a:buChar char="•"/>
            </a:pPr>
            <a:r>
              <a:rPr lang="en-US"/>
              <a:t>Use NSRS - not specific realization</a:t>
            </a:r>
            <a:endParaRPr/>
          </a:p>
          <a:p>
            <a:pPr marL="457200" lvl="0" indent="-406400" algn="l" rtl="0">
              <a:spcBef>
                <a:spcPts val="0"/>
              </a:spcBef>
              <a:spcAft>
                <a:spcPts val="0"/>
              </a:spcAft>
              <a:buSzPts val="2800"/>
              <a:buChar char="•"/>
            </a:pPr>
            <a:r>
              <a:rPr lang="en-US" b="1"/>
              <a:t>Keep your GNSS Observations</a:t>
            </a:r>
            <a:endParaRPr b="1"/>
          </a:p>
          <a:p>
            <a:pPr marL="914400" lvl="1" indent="-381000" algn="l" rtl="0">
              <a:spcBef>
                <a:spcPts val="0"/>
              </a:spcBef>
              <a:spcAft>
                <a:spcPts val="0"/>
              </a:spcAft>
              <a:buSzPts val="2400"/>
              <a:buChar char="–"/>
            </a:pPr>
            <a:r>
              <a:rPr lang="en-US" b="1"/>
              <a:t>Can re-run in later realizations</a:t>
            </a:r>
            <a:endParaRPr/>
          </a:p>
        </p:txBody>
      </p:sp>
      <p:sp>
        <p:nvSpPr>
          <p:cNvPr id="1025" name="Google Shape;1025;g27b135ec9ff_0_99"/>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
        <p:nvSpPr>
          <p:cNvPr id="1026" name="Google Shape;1026;g27b135ec9ff_0_99"/>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27" name="Google Shape;1027;g27b135ec9ff_0_99"/>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pic>
        <p:nvPicPr>
          <p:cNvPr id="1028" name="Google Shape;1028;g27b135ec9ff_0_99"/>
          <p:cNvPicPr preferRelativeResize="0"/>
          <p:nvPr/>
        </p:nvPicPr>
        <p:blipFill>
          <a:blip r:embed="rId5">
            <a:alphaModFix/>
          </a:blip>
          <a:stretch>
            <a:fillRect/>
          </a:stretch>
        </p:blipFill>
        <p:spPr>
          <a:xfrm>
            <a:off x="5477875" y="1674700"/>
            <a:ext cx="6461574" cy="4224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Points of Contact</a:t>
            </a:r>
            <a:endParaRPr/>
          </a:p>
        </p:txBody>
      </p:sp>
      <p:sp>
        <p:nvSpPr>
          <p:cNvPr id="1034" name="Google Shape;1034;p49"/>
          <p:cNvSpPr txBox="1">
            <a:spLocks noGrp="1"/>
          </p:cNvSpPr>
          <p:nvPr>
            <p:ph type="body" idx="1"/>
          </p:nvPr>
        </p:nvSpPr>
        <p:spPr>
          <a:xfrm>
            <a:off x="609600" y="1295400"/>
            <a:ext cx="110490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sz="2800"/>
              <a:t>Juliana Blackwell, Director, NGS, </a:t>
            </a:r>
            <a:r>
              <a:rPr lang="en-US" sz="2800" u="sng">
                <a:solidFill>
                  <a:schemeClr val="hlink"/>
                </a:solidFill>
                <a:hlinkClick r:id="rId3"/>
              </a:rPr>
              <a:t>Juliana.Blackwell@noaa.gov</a:t>
            </a:r>
            <a:endParaRPr sz="2800"/>
          </a:p>
          <a:p>
            <a:pPr marL="342900" lvl="0" indent="-342900" algn="l" rtl="0">
              <a:spcBef>
                <a:spcPts val="560"/>
              </a:spcBef>
              <a:spcAft>
                <a:spcPts val="0"/>
              </a:spcAft>
              <a:buClr>
                <a:schemeClr val="dk1"/>
              </a:buClr>
              <a:buSzPts val="2800"/>
              <a:buChar char="•"/>
            </a:pPr>
            <a:r>
              <a:rPr lang="en-US" sz="2800"/>
              <a:t>Brad Kearse, Deputy Director, NGS, </a:t>
            </a:r>
            <a:r>
              <a:rPr lang="en-US" sz="2800" u="sng">
                <a:solidFill>
                  <a:schemeClr val="hlink"/>
                </a:solidFill>
                <a:hlinkClick r:id="rId4"/>
              </a:rPr>
              <a:t>Brad.Kearse@noaa.gov</a:t>
            </a:r>
            <a:endParaRPr sz="2800"/>
          </a:p>
          <a:p>
            <a:pPr marL="342900" lvl="0" indent="-342900" algn="l" rtl="0">
              <a:spcBef>
                <a:spcPts val="560"/>
              </a:spcBef>
              <a:spcAft>
                <a:spcPts val="0"/>
              </a:spcAft>
              <a:buClr>
                <a:schemeClr val="dk1"/>
              </a:buClr>
              <a:buSzPts val="2800"/>
              <a:buChar char="•"/>
            </a:pPr>
            <a:r>
              <a:rPr lang="en-US" sz="2800"/>
              <a:t>Daniel Roman, Senior Advisor for Geodesy, NGS, </a:t>
            </a:r>
            <a:r>
              <a:rPr lang="en-US" sz="2800" u="sng">
                <a:solidFill>
                  <a:schemeClr val="hlink"/>
                </a:solidFill>
                <a:hlinkClick r:id="rId5"/>
              </a:rPr>
              <a:t>Dan.Roman@noaa.gov</a:t>
            </a:r>
            <a:endParaRPr sz="2800"/>
          </a:p>
          <a:p>
            <a:pPr marL="342900" lvl="0" indent="-342900" algn="l" rtl="0">
              <a:spcBef>
                <a:spcPts val="560"/>
              </a:spcBef>
              <a:spcAft>
                <a:spcPts val="0"/>
              </a:spcAft>
              <a:buClr>
                <a:schemeClr val="dk1"/>
              </a:buClr>
              <a:buSzPts val="2800"/>
              <a:buChar char="•"/>
            </a:pPr>
            <a:r>
              <a:rPr lang="en-US" sz="2800"/>
              <a:t>Dru Smith, NSRS Modernization Manager, NGS, </a:t>
            </a:r>
            <a:r>
              <a:rPr lang="en-US" sz="2800" u="sng">
                <a:solidFill>
                  <a:schemeClr val="hlink"/>
                </a:solidFill>
                <a:hlinkClick r:id="rId6"/>
              </a:rPr>
              <a:t>Dru.Smith@noaa.gov</a:t>
            </a:r>
            <a:endParaRPr sz="2800"/>
          </a:p>
          <a:p>
            <a:pPr marL="342900" lvl="0" indent="-342900" algn="l" rtl="0">
              <a:spcBef>
                <a:spcPts val="560"/>
              </a:spcBef>
              <a:spcAft>
                <a:spcPts val="0"/>
              </a:spcAft>
              <a:buClr>
                <a:schemeClr val="dk1"/>
              </a:buClr>
              <a:buSzPts val="2800"/>
              <a:buChar char="•"/>
            </a:pPr>
            <a:r>
              <a:rPr lang="en-US" sz="2800"/>
              <a:t>Galen Scott, Constituent Resource Manager, NGS, </a:t>
            </a:r>
            <a:r>
              <a:rPr lang="en-US" sz="2800" u="sng">
                <a:solidFill>
                  <a:schemeClr val="hlink"/>
                </a:solidFill>
                <a:hlinkClick r:id="rId7"/>
              </a:rPr>
              <a:t>Galen.Scott@noaa.gov</a:t>
            </a:r>
            <a:endParaRPr sz="2800"/>
          </a:p>
          <a:p>
            <a:pPr marL="342900" lvl="0" indent="-342900" algn="l" rtl="0">
              <a:spcBef>
                <a:spcPts val="560"/>
              </a:spcBef>
              <a:spcAft>
                <a:spcPts val="0"/>
              </a:spcAft>
              <a:buClr>
                <a:schemeClr val="dk1"/>
              </a:buClr>
              <a:buSzPts val="2800"/>
              <a:buChar char="•"/>
            </a:pPr>
            <a:r>
              <a:rPr lang="en-US" sz="2800" u="sng">
                <a:solidFill>
                  <a:schemeClr val="hlink"/>
                </a:solidFill>
                <a:hlinkClick r:id="rId8"/>
              </a:rPr>
              <a:t>Regional Geodetic Advisers</a:t>
            </a:r>
            <a:endParaRPr sz="2800"/>
          </a:p>
          <a:p>
            <a:pPr marL="342900" lvl="0" indent="-342900" algn="l" rtl="0">
              <a:spcBef>
                <a:spcPts val="560"/>
              </a:spcBef>
              <a:spcAft>
                <a:spcPts val="0"/>
              </a:spcAft>
              <a:buClr>
                <a:schemeClr val="dk1"/>
              </a:buClr>
              <a:buSzPts val="2800"/>
              <a:buChar char="•"/>
            </a:pPr>
            <a:r>
              <a:rPr lang="en-US" sz="2800" u="sng">
                <a:solidFill>
                  <a:schemeClr val="hlink"/>
                </a:solidFill>
                <a:hlinkClick r:id="rId9"/>
              </a:rPr>
              <a:t>NGS Webpage</a:t>
            </a:r>
            <a:r>
              <a:rPr lang="en-US" sz="2800"/>
              <a:t>, </a:t>
            </a:r>
            <a:r>
              <a:rPr lang="en-US" sz="2800" u="sng">
                <a:solidFill>
                  <a:schemeClr val="hlink"/>
                </a:solidFill>
                <a:hlinkClick r:id="rId10"/>
              </a:rPr>
              <a:t>Presentation Library</a:t>
            </a:r>
            <a:endParaRPr sz="2800"/>
          </a:p>
          <a:p>
            <a:pPr marL="342900" lvl="0" indent="-342900" algn="l" rtl="0">
              <a:spcBef>
                <a:spcPts val="560"/>
              </a:spcBef>
              <a:spcAft>
                <a:spcPts val="0"/>
              </a:spcAft>
              <a:buClr>
                <a:schemeClr val="dk1"/>
              </a:buClr>
              <a:buSzPts val="2800"/>
              <a:buChar char="•"/>
            </a:pPr>
            <a:r>
              <a:rPr lang="en-US" sz="2800" u="sng">
                <a:solidFill>
                  <a:schemeClr val="hlink"/>
                </a:solidFill>
                <a:hlinkClick r:id="rId11"/>
              </a:rPr>
              <a:t>Publication Library</a:t>
            </a:r>
            <a:r>
              <a:rPr lang="en-US" sz="2800"/>
              <a:t>, </a:t>
            </a:r>
            <a:r>
              <a:rPr lang="en-US" sz="2800" u="sng">
                <a:solidFill>
                  <a:schemeClr val="hlink"/>
                </a:solidFill>
                <a:hlinkClick r:id="rId12"/>
              </a:rPr>
              <a:t>Webinars</a:t>
            </a:r>
            <a:endParaRPr sz="2800"/>
          </a:p>
          <a:p>
            <a:pPr marL="342900" lvl="0" indent="-342900" algn="l" rtl="0">
              <a:spcBef>
                <a:spcPts val="560"/>
              </a:spcBef>
              <a:spcAft>
                <a:spcPts val="0"/>
              </a:spcAft>
              <a:buClr>
                <a:schemeClr val="dk1"/>
              </a:buClr>
              <a:buSzPts val="2800"/>
              <a:buChar char="•"/>
            </a:pPr>
            <a:r>
              <a:rPr lang="en-US" sz="2800" u="sng">
                <a:solidFill>
                  <a:schemeClr val="hlink"/>
                </a:solidFill>
                <a:hlinkClick r:id="rId13"/>
              </a:rPr>
              <a:t>Educational Videos</a:t>
            </a:r>
            <a:endParaRPr sz="2800"/>
          </a:p>
          <a:p>
            <a:pPr marL="342900" lvl="0" indent="-165100" algn="l" rtl="0">
              <a:spcBef>
                <a:spcPts val="560"/>
              </a:spcBef>
              <a:spcAft>
                <a:spcPts val="0"/>
              </a:spcAft>
              <a:buClr>
                <a:schemeClr val="dk1"/>
              </a:buClr>
              <a:buSzPts val="2800"/>
              <a:buNone/>
            </a:pPr>
            <a:endParaRPr sz="2800"/>
          </a:p>
        </p:txBody>
      </p:sp>
      <p:pic>
        <p:nvPicPr>
          <p:cNvPr id="1035" name="Google Shape;1035;p49">
            <a:hlinkClick r:id="rId14"/>
          </p:cNvPr>
          <p:cNvPicPr preferRelativeResize="0"/>
          <p:nvPr/>
        </p:nvPicPr>
        <p:blipFill rotWithShape="1">
          <a:blip r:embed="rId15">
            <a:alphaModFix/>
          </a:blip>
          <a:srcRect/>
          <a:stretch/>
        </p:blipFill>
        <p:spPr>
          <a:xfrm>
            <a:off x="6248400" y="3885695"/>
            <a:ext cx="5105400" cy="2603958"/>
          </a:xfrm>
          <a:prstGeom prst="rect">
            <a:avLst/>
          </a:prstGeom>
          <a:noFill/>
          <a:ln>
            <a:noFill/>
          </a:ln>
        </p:spPr>
      </p:pic>
      <p:sp>
        <p:nvSpPr>
          <p:cNvPr id="1036" name="Google Shape;1036;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37" name="Google Shape;1037;p4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
        <p:nvSpPr>
          <p:cNvPr id="1038" name="Google Shape;1038;p4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grpSp>
        <p:nvGrpSpPr>
          <p:cNvPr id="1044" name="Google Shape;1044;g27b82b9dab3_1_14"/>
          <p:cNvGrpSpPr/>
          <p:nvPr/>
        </p:nvGrpSpPr>
        <p:grpSpPr>
          <a:xfrm>
            <a:off x="10865737" y="3118608"/>
            <a:ext cx="756844" cy="1452271"/>
            <a:chOff x="1965" y="2592"/>
            <a:chExt cx="675" cy="1056"/>
          </a:xfrm>
        </p:grpSpPr>
        <p:pic>
          <p:nvPicPr>
            <p:cNvPr id="1045" name="Google Shape;1045;g27b82b9dab3_1_14" descr="image"/>
            <p:cNvPicPr preferRelativeResize="0"/>
            <p:nvPr/>
          </p:nvPicPr>
          <p:blipFill rotWithShape="1">
            <a:blip r:embed="rId3">
              <a:alphaModFix/>
            </a:blip>
            <a:srcRect/>
            <a:stretch/>
          </p:blipFill>
          <p:spPr>
            <a:xfrm>
              <a:off x="1965" y="2592"/>
              <a:ext cx="675" cy="1056"/>
            </a:xfrm>
            <a:prstGeom prst="rect">
              <a:avLst/>
            </a:prstGeom>
            <a:noFill/>
            <a:ln>
              <a:noFill/>
            </a:ln>
          </p:spPr>
        </p:pic>
        <p:pic>
          <p:nvPicPr>
            <p:cNvPr id="1046" name="Google Shape;1046;g27b82b9dab3_1_14" descr="Map zoomed in"/>
            <p:cNvPicPr preferRelativeResize="0"/>
            <p:nvPr/>
          </p:nvPicPr>
          <p:blipFill rotWithShape="1">
            <a:blip r:embed="rId4">
              <a:alphaModFix/>
            </a:blip>
            <a:srcRect/>
            <a:stretch/>
          </p:blipFill>
          <p:spPr>
            <a:xfrm>
              <a:off x="2048" y="2648"/>
              <a:ext cx="504" cy="672"/>
            </a:xfrm>
            <a:prstGeom prst="rect">
              <a:avLst/>
            </a:prstGeom>
            <a:noFill/>
            <a:ln>
              <a:noFill/>
            </a:ln>
          </p:spPr>
        </p:pic>
      </p:grpSp>
      <p:grpSp>
        <p:nvGrpSpPr>
          <p:cNvPr id="1047" name="Google Shape;1047;g27b82b9dab3_1_14"/>
          <p:cNvGrpSpPr/>
          <p:nvPr/>
        </p:nvGrpSpPr>
        <p:grpSpPr>
          <a:xfrm>
            <a:off x="7496262" y="4859113"/>
            <a:ext cx="2249134" cy="1959407"/>
            <a:chOff x="5620120" y="4876800"/>
            <a:chExt cx="2209800" cy="1752600"/>
          </a:xfrm>
        </p:grpSpPr>
        <p:pic>
          <p:nvPicPr>
            <p:cNvPr id="1048" name="Google Shape;1048;g27b82b9dab3_1_14" descr="ThaiFishingBoats1"/>
            <p:cNvPicPr preferRelativeResize="0"/>
            <p:nvPr/>
          </p:nvPicPr>
          <p:blipFill rotWithShape="1">
            <a:blip r:embed="rId5">
              <a:alphaModFix/>
            </a:blip>
            <a:srcRect l="30953" t="17857"/>
            <a:stretch/>
          </p:blipFill>
          <p:spPr>
            <a:xfrm>
              <a:off x="5620120" y="4876800"/>
              <a:ext cx="2209800" cy="1752600"/>
            </a:xfrm>
            <a:prstGeom prst="rect">
              <a:avLst/>
            </a:prstGeom>
            <a:noFill/>
            <a:ln>
              <a:noFill/>
            </a:ln>
          </p:spPr>
        </p:pic>
        <p:sp>
          <p:nvSpPr>
            <p:cNvPr id="1049" name="Google Shape;1049;g27b82b9dab3_1_14"/>
            <p:cNvSpPr/>
            <p:nvPr/>
          </p:nvSpPr>
          <p:spPr>
            <a:xfrm>
              <a:off x="5685519" y="4945529"/>
              <a:ext cx="2058300" cy="3006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Fishing and Boating</a:t>
              </a:r>
              <a:endParaRPr/>
            </a:p>
          </p:txBody>
        </p:sp>
      </p:grpSp>
      <p:grpSp>
        <p:nvGrpSpPr>
          <p:cNvPr id="1050" name="Google Shape;1050;g27b82b9dab3_1_14"/>
          <p:cNvGrpSpPr/>
          <p:nvPr/>
        </p:nvGrpSpPr>
        <p:grpSpPr>
          <a:xfrm>
            <a:off x="5129720" y="4874063"/>
            <a:ext cx="2264931" cy="1959471"/>
            <a:chOff x="3168011" y="4724400"/>
            <a:chExt cx="2423164" cy="1781175"/>
          </a:xfrm>
        </p:grpSpPr>
        <p:pic>
          <p:nvPicPr>
            <p:cNvPr id="1051" name="Google Shape;1051;g27b82b9dab3_1_14" descr="Offshore Oil Platform with Helicopter overhead (nv1) ">
              <a:hlinkClick r:id="rId6"/>
            </p:cNvPr>
            <p:cNvPicPr preferRelativeResize="0"/>
            <p:nvPr/>
          </p:nvPicPr>
          <p:blipFill rotWithShape="1">
            <a:blip r:embed="rId7">
              <a:alphaModFix/>
            </a:blip>
            <a:srcRect/>
            <a:stretch/>
          </p:blipFill>
          <p:spPr>
            <a:xfrm>
              <a:off x="3362325" y="4724400"/>
              <a:ext cx="2228850" cy="1781175"/>
            </a:xfrm>
            <a:prstGeom prst="rect">
              <a:avLst/>
            </a:prstGeom>
            <a:noFill/>
            <a:ln>
              <a:noFill/>
            </a:ln>
          </p:spPr>
        </p:pic>
        <p:sp>
          <p:nvSpPr>
            <p:cNvPr id="1052" name="Google Shape;1052;g27b82b9dab3_1_14"/>
            <p:cNvSpPr/>
            <p:nvPr/>
          </p:nvSpPr>
          <p:spPr>
            <a:xfrm>
              <a:off x="3168011" y="4813458"/>
              <a:ext cx="2132700" cy="2655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Oil Exploration</a:t>
              </a:r>
              <a:endParaRPr/>
            </a:p>
          </p:txBody>
        </p:sp>
      </p:grpSp>
      <p:grpSp>
        <p:nvGrpSpPr>
          <p:cNvPr id="1053" name="Google Shape;1053;g27b82b9dab3_1_14"/>
          <p:cNvGrpSpPr/>
          <p:nvPr/>
        </p:nvGrpSpPr>
        <p:grpSpPr>
          <a:xfrm>
            <a:off x="32025" y="4859186"/>
            <a:ext cx="2685381" cy="1959456"/>
            <a:chOff x="116839" y="2669311"/>
            <a:chExt cx="2760749" cy="2093883"/>
          </a:xfrm>
        </p:grpSpPr>
        <p:pic>
          <p:nvPicPr>
            <p:cNvPr id="1054" name="Google Shape;1054;g27b82b9dab3_1_14" descr="ph_services_02"/>
            <p:cNvPicPr preferRelativeResize="0"/>
            <p:nvPr/>
          </p:nvPicPr>
          <p:blipFill rotWithShape="1">
            <a:blip r:embed="rId8">
              <a:alphaModFix/>
            </a:blip>
            <a:srcRect/>
            <a:stretch/>
          </p:blipFill>
          <p:spPr>
            <a:xfrm>
              <a:off x="116839" y="2669311"/>
              <a:ext cx="2760749" cy="2093883"/>
            </a:xfrm>
            <a:prstGeom prst="rect">
              <a:avLst/>
            </a:prstGeom>
            <a:noFill/>
            <a:ln>
              <a:noFill/>
            </a:ln>
          </p:spPr>
        </p:pic>
        <p:sp>
          <p:nvSpPr>
            <p:cNvPr id="1055" name="Google Shape;1055;g27b82b9dab3_1_14"/>
            <p:cNvSpPr/>
            <p:nvPr/>
          </p:nvSpPr>
          <p:spPr>
            <a:xfrm>
              <a:off x="228936" y="4370989"/>
              <a:ext cx="2326200" cy="3363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Trucking and Shipping</a:t>
              </a:r>
              <a:endParaRPr/>
            </a:p>
          </p:txBody>
        </p:sp>
      </p:grpSp>
      <p:grpSp>
        <p:nvGrpSpPr>
          <p:cNvPr id="1056" name="Google Shape;1056;g27b82b9dab3_1_14"/>
          <p:cNvGrpSpPr/>
          <p:nvPr/>
        </p:nvGrpSpPr>
        <p:grpSpPr>
          <a:xfrm>
            <a:off x="308116" y="3075177"/>
            <a:ext cx="4273831" cy="1648394"/>
            <a:chOff x="101722" y="1462991"/>
            <a:chExt cx="3326974" cy="1432639"/>
          </a:xfrm>
        </p:grpSpPr>
        <p:pic>
          <p:nvPicPr>
            <p:cNvPr id="1057" name="Google Shape;1057;g27b82b9dab3_1_14" descr="0022646artwork"/>
            <p:cNvPicPr preferRelativeResize="0"/>
            <p:nvPr/>
          </p:nvPicPr>
          <p:blipFill rotWithShape="1">
            <a:blip r:embed="rId9">
              <a:alphaModFix/>
            </a:blip>
            <a:srcRect/>
            <a:stretch/>
          </p:blipFill>
          <p:spPr>
            <a:xfrm>
              <a:off x="101722" y="1462991"/>
              <a:ext cx="3298825" cy="1432607"/>
            </a:xfrm>
            <a:prstGeom prst="rect">
              <a:avLst/>
            </a:prstGeom>
            <a:noFill/>
            <a:ln>
              <a:noFill/>
            </a:ln>
          </p:spPr>
        </p:pic>
        <p:sp>
          <p:nvSpPr>
            <p:cNvPr id="1058" name="Google Shape;1058;g27b82b9dab3_1_14"/>
            <p:cNvSpPr/>
            <p:nvPr/>
          </p:nvSpPr>
          <p:spPr>
            <a:xfrm>
              <a:off x="1196996" y="2630430"/>
              <a:ext cx="2231700" cy="2652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Precision Agriculture</a:t>
              </a:r>
              <a:endParaRPr/>
            </a:p>
          </p:txBody>
        </p:sp>
      </p:grpSp>
      <p:sp>
        <p:nvSpPr>
          <p:cNvPr id="1059" name="Google Shape;1059;g27b82b9dab3_1_14"/>
          <p:cNvSpPr txBox="1">
            <a:spLocks noGrp="1"/>
          </p:cNvSpPr>
          <p:nvPr>
            <p:ph type="title"/>
          </p:nvPr>
        </p:nvSpPr>
        <p:spPr>
          <a:xfrm>
            <a:off x="0" y="331580"/>
            <a:ext cx="12192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a:latin typeface="Impact"/>
                <a:ea typeface="Impact"/>
                <a:cs typeface="Impact"/>
                <a:sym typeface="Impact"/>
              </a:rPr>
              <a:t>DISCUSSION</a:t>
            </a:r>
            <a:endParaRPr sz="5200">
              <a:latin typeface="Impact"/>
              <a:ea typeface="Impact"/>
              <a:cs typeface="Impact"/>
              <a:sym typeface="Impact"/>
            </a:endParaRPr>
          </a:p>
        </p:txBody>
      </p:sp>
      <p:grpSp>
        <p:nvGrpSpPr>
          <p:cNvPr id="1060" name="Google Shape;1060;g27b82b9dab3_1_14"/>
          <p:cNvGrpSpPr/>
          <p:nvPr/>
        </p:nvGrpSpPr>
        <p:grpSpPr>
          <a:xfrm>
            <a:off x="7294592" y="2719618"/>
            <a:ext cx="3056300" cy="2078515"/>
            <a:chOff x="5986100" y="2763361"/>
            <a:chExt cx="3056300" cy="2078515"/>
          </a:xfrm>
        </p:grpSpPr>
        <p:pic>
          <p:nvPicPr>
            <p:cNvPr id="1061" name="Google Shape;1061;g27b82b9dab3_1_14"/>
            <p:cNvPicPr preferRelativeResize="0"/>
            <p:nvPr/>
          </p:nvPicPr>
          <p:blipFill rotWithShape="1">
            <a:blip r:embed="rId10">
              <a:alphaModFix/>
            </a:blip>
            <a:srcRect/>
            <a:stretch/>
          </p:blipFill>
          <p:spPr>
            <a:xfrm>
              <a:off x="5986100" y="2763361"/>
              <a:ext cx="3056300" cy="2078515"/>
            </a:xfrm>
            <a:prstGeom prst="rect">
              <a:avLst/>
            </a:prstGeom>
            <a:noFill/>
            <a:ln>
              <a:noFill/>
            </a:ln>
          </p:spPr>
        </p:pic>
        <p:sp>
          <p:nvSpPr>
            <p:cNvPr id="1062" name="Google Shape;1062;g27b82b9dab3_1_14"/>
            <p:cNvSpPr/>
            <p:nvPr/>
          </p:nvSpPr>
          <p:spPr>
            <a:xfrm>
              <a:off x="6334101" y="4319964"/>
              <a:ext cx="2133600" cy="2775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Disaster Response</a:t>
              </a:r>
              <a:endParaRPr/>
            </a:p>
          </p:txBody>
        </p:sp>
      </p:grpSp>
      <p:grpSp>
        <p:nvGrpSpPr>
          <p:cNvPr id="1063" name="Google Shape;1063;g27b82b9dab3_1_14"/>
          <p:cNvGrpSpPr/>
          <p:nvPr/>
        </p:nvGrpSpPr>
        <p:grpSpPr>
          <a:xfrm>
            <a:off x="7454523" y="1529169"/>
            <a:ext cx="2213186" cy="1906775"/>
            <a:chOff x="155223" y="5285558"/>
            <a:chExt cx="1586741" cy="1450350"/>
          </a:xfrm>
        </p:grpSpPr>
        <p:pic>
          <p:nvPicPr>
            <p:cNvPr id="1064" name="Google Shape;1064;g27b82b9dab3_1_14"/>
            <p:cNvPicPr preferRelativeResize="0"/>
            <p:nvPr/>
          </p:nvPicPr>
          <p:blipFill rotWithShape="1">
            <a:blip r:embed="rId11">
              <a:alphaModFix/>
            </a:blip>
            <a:srcRect/>
            <a:stretch/>
          </p:blipFill>
          <p:spPr>
            <a:xfrm>
              <a:off x="155223" y="5285558"/>
              <a:ext cx="1586741" cy="1450350"/>
            </a:xfrm>
            <a:prstGeom prst="rect">
              <a:avLst/>
            </a:prstGeom>
            <a:noFill/>
            <a:ln>
              <a:noFill/>
            </a:ln>
          </p:spPr>
        </p:pic>
        <p:sp>
          <p:nvSpPr>
            <p:cNvPr id="1065" name="Google Shape;1065;g27b82b9dab3_1_14"/>
            <p:cNvSpPr/>
            <p:nvPr/>
          </p:nvSpPr>
          <p:spPr>
            <a:xfrm>
              <a:off x="462139" y="5359048"/>
              <a:ext cx="803100" cy="2406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CORS</a:t>
              </a:r>
              <a:endParaRPr/>
            </a:p>
          </p:txBody>
        </p:sp>
      </p:grpSp>
      <p:grpSp>
        <p:nvGrpSpPr>
          <p:cNvPr id="1066" name="Google Shape;1066;g27b82b9dab3_1_14"/>
          <p:cNvGrpSpPr/>
          <p:nvPr/>
        </p:nvGrpSpPr>
        <p:grpSpPr>
          <a:xfrm>
            <a:off x="2732944" y="4866361"/>
            <a:ext cx="2487687" cy="1959414"/>
            <a:chOff x="1898246" y="4776494"/>
            <a:chExt cx="2487687" cy="1959414"/>
          </a:xfrm>
        </p:grpSpPr>
        <p:pic>
          <p:nvPicPr>
            <p:cNvPr id="1067" name="Google Shape;1067;g27b82b9dab3_1_14" descr="arab_p2"/>
            <p:cNvPicPr preferRelativeResize="0"/>
            <p:nvPr/>
          </p:nvPicPr>
          <p:blipFill rotWithShape="1">
            <a:blip r:embed="rId12">
              <a:alphaModFix/>
            </a:blip>
            <a:srcRect/>
            <a:stretch/>
          </p:blipFill>
          <p:spPr>
            <a:xfrm>
              <a:off x="1898246" y="4776494"/>
              <a:ext cx="2487687" cy="1959414"/>
            </a:xfrm>
            <a:prstGeom prst="rect">
              <a:avLst/>
            </a:prstGeom>
            <a:noFill/>
            <a:ln>
              <a:noFill/>
            </a:ln>
          </p:spPr>
        </p:pic>
        <p:sp>
          <p:nvSpPr>
            <p:cNvPr id="1068" name="Google Shape;1068;g27b82b9dab3_1_14"/>
            <p:cNvSpPr/>
            <p:nvPr/>
          </p:nvSpPr>
          <p:spPr>
            <a:xfrm>
              <a:off x="1942743" y="4909189"/>
              <a:ext cx="1110000" cy="2406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Navigation</a:t>
              </a:r>
              <a:endParaRPr/>
            </a:p>
          </p:txBody>
        </p:sp>
      </p:grpSp>
      <p:grpSp>
        <p:nvGrpSpPr>
          <p:cNvPr id="1069" name="Google Shape;1069;g27b82b9dab3_1_14"/>
          <p:cNvGrpSpPr/>
          <p:nvPr/>
        </p:nvGrpSpPr>
        <p:grpSpPr>
          <a:xfrm>
            <a:off x="10427986" y="1446830"/>
            <a:ext cx="1708304" cy="1579798"/>
            <a:chOff x="9039537" y="1375946"/>
            <a:chExt cx="1469762" cy="1359434"/>
          </a:xfrm>
        </p:grpSpPr>
        <p:grpSp>
          <p:nvGrpSpPr>
            <p:cNvPr id="1070" name="Google Shape;1070;g27b82b9dab3_1_14"/>
            <p:cNvGrpSpPr/>
            <p:nvPr/>
          </p:nvGrpSpPr>
          <p:grpSpPr>
            <a:xfrm>
              <a:off x="9039537" y="1375946"/>
              <a:ext cx="1469762" cy="1346584"/>
              <a:chOff x="9039537" y="1375946"/>
              <a:chExt cx="1469762" cy="1346584"/>
            </a:xfrm>
          </p:grpSpPr>
          <p:pic>
            <p:nvPicPr>
              <p:cNvPr id="1071" name="Google Shape;1071;g27b82b9dab3_1_14" descr="arabsat-4a__1"/>
              <p:cNvPicPr preferRelativeResize="0"/>
              <p:nvPr/>
            </p:nvPicPr>
            <p:blipFill rotWithShape="1">
              <a:blip r:embed="rId13">
                <a:alphaModFix/>
              </a:blip>
              <a:srcRect/>
              <a:stretch/>
            </p:blipFill>
            <p:spPr>
              <a:xfrm>
                <a:off x="9039537" y="1375946"/>
                <a:ext cx="1430096" cy="960867"/>
              </a:xfrm>
              <a:prstGeom prst="rect">
                <a:avLst/>
              </a:prstGeom>
              <a:noFill/>
              <a:ln>
                <a:noFill/>
              </a:ln>
            </p:spPr>
          </p:pic>
          <p:sp>
            <p:nvSpPr>
              <p:cNvPr id="1072" name="Google Shape;1072;g27b82b9dab3_1_14"/>
              <p:cNvSpPr/>
              <p:nvPr/>
            </p:nvSpPr>
            <p:spPr>
              <a:xfrm>
                <a:off x="9102599" y="2426730"/>
                <a:ext cx="1406700" cy="2958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80000"/>
                  </a:lnSpc>
                  <a:spcBef>
                    <a:spcPts val="0"/>
                  </a:spcBef>
                  <a:spcAft>
                    <a:spcPts val="0"/>
                  </a:spcAft>
                  <a:buClr>
                    <a:schemeClr val="dk1"/>
                  </a:buClr>
                  <a:buSzPts val="1200"/>
                  <a:buFont typeface="Arial"/>
                  <a:buNone/>
                </a:pPr>
                <a:endParaRPr sz="1200" b="0" i="0" u="none" strike="noStrike" cap="none">
                  <a:solidFill>
                    <a:srgbClr val="000000"/>
                  </a:solidFill>
                  <a:latin typeface="Arial Black"/>
                  <a:ea typeface="Arial Black"/>
                  <a:cs typeface="Arial Black"/>
                  <a:sym typeface="Arial Black"/>
                </a:endParaRPr>
              </a:p>
            </p:txBody>
          </p:sp>
        </p:grpSp>
        <p:sp>
          <p:nvSpPr>
            <p:cNvPr id="1073" name="Google Shape;1073;g27b82b9dab3_1_14"/>
            <p:cNvSpPr txBox="1"/>
            <p:nvPr/>
          </p:nvSpPr>
          <p:spPr>
            <a:xfrm>
              <a:off x="9191120" y="2338180"/>
              <a:ext cx="1224600" cy="39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Satellite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Operations</a:t>
              </a:r>
              <a:endParaRPr/>
            </a:p>
          </p:txBody>
        </p:sp>
      </p:grpSp>
      <p:grpSp>
        <p:nvGrpSpPr>
          <p:cNvPr id="1074" name="Google Shape;1074;g27b82b9dab3_1_14"/>
          <p:cNvGrpSpPr/>
          <p:nvPr/>
        </p:nvGrpSpPr>
        <p:grpSpPr>
          <a:xfrm>
            <a:off x="10482440" y="5045658"/>
            <a:ext cx="1691708" cy="1720356"/>
            <a:chOff x="9041465" y="4753267"/>
            <a:chExt cx="1691708" cy="1720356"/>
          </a:xfrm>
        </p:grpSpPr>
        <p:pic>
          <p:nvPicPr>
            <p:cNvPr id="1075" name="Google Shape;1075;g27b82b9dab3_1_14"/>
            <p:cNvPicPr preferRelativeResize="0"/>
            <p:nvPr/>
          </p:nvPicPr>
          <p:blipFill rotWithShape="1">
            <a:blip r:embed="rId14">
              <a:alphaModFix/>
            </a:blip>
            <a:srcRect/>
            <a:stretch/>
          </p:blipFill>
          <p:spPr>
            <a:xfrm>
              <a:off x="9041465" y="4753267"/>
              <a:ext cx="1523348" cy="1452271"/>
            </a:xfrm>
            <a:prstGeom prst="rect">
              <a:avLst/>
            </a:prstGeom>
            <a:noFill/>
            <a:ln>
              <a:noFill/>
            </a:ln>
          </p:spPr>
        </p:pic>
        <p:sp>
          <p:nvSpPr>
            <p:cNvPr id="1076" name="Google Shape;1076;g27b82b9dab3_1_14"/>
            <p:cNvSpPr txBox="1"/>
            <p:nvPr/>
          </p:nvSpPr>
          <p:spPr>
            <a:xfrm>
              <a:off x="9161773" y="6196723"/>
              <a:ext cx="1571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Survey Marks</a:t>
              </a:r>
              <a:endParaRPr/>
            </a:p>
          </p:txBody>
        </p:sp>
      </p:grpSp>
      <p:sp>
        <p:nvSpPr>
          <p:cNvPr id="1077" name="Google Shape;1077;g27b82b9dab3_1_14"/>
          <p:cNvSpPr txBox="1"/>
          <p:nvPr/>
        </p:nvSpPr>
        <p:spPr>
          <a:xfrm>
            <a:off x="10781440" y="4564545"/>
            <a:ext cx="1200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Black"/>
                <a:ea typeface="Arial Black"/>
                <a:cs typeface="Arial Black"/>
                <a:sym typeface="Arial Black"/>
              </a:rPr>
              <a:t>Personal </a:t>
            </a:r>
            <a:br>
              <a:rPr lang="en-US" sz="1200" b="0" i="0" u="none" strike="noStrike" cap="none">
                <a:solidFill>
                  <a:srgbClr val="000000"/>
                </a:solidFill>
                <a:latin typeface="Arial Black"/>
                <a:ea typeface="Arial Black"/>
                <a:cs typeface="Arial Black"/>
                <a:sym typeface="Arial Black"/>
              </a:rPr>
            </a:br>
            <a:r>
              <a:rPr lang="en-US" sz="1200" b="0" i="0" u="none" strike="noStrike" cap="none">
                <a:solidFill>
                  <a:srgbClr val="000000"/>
                </a:solidFill>
                <a:latin typeface="Arial Black"/>
                <a:ea typeface="Arial Black"/>
                <a:cs typeface="Arial Black"/>
                <a:sym typeface="Arial Black"/>
              </a:rPr>
              <a:t>Navigation</a:t>
            </a:r>
            <a:endParaRPr/>
          </a:p>
        </p:txBody>
      </p:sp>
      <p:grpSp>
        <p:nvGrpSpPr>
          <p:cNvPr id="1078" name="Google Shape;1078;g27b82b9dab3_1_14"/>
          <p:cNvGrpSpPr/>
          <p:nvPr/>
        </p:nvGrpSpPr>
        <p:grpSpPr>
          <a:xfrm>
            <a:off x="4710345" y="2176793"/>
            <a:ext cx="2781689" cy="2546848"/>
            <a:chOff x="4188513" y="2750500"/>
            <a:chExt cx="2210672" cy="2097725"/>
          </a:xfrm>
        </p:grpSpPr>
        <p:pic>
          <p:nvPicPr>
            <p:cNvPr id="1079" name="Google Shape;1079;g27b82b9dab3_1_14" descr="Two surveyors at an open pit mining site"/>
            <p:cNvPicPr preferRelativeResize="0"/>
            <p:nvPr/>
          </p:nvPicPr>
          <p:blipFill rotWithShape="1">
            <a:blip r:embed="rId15">
              <a:alphaModFix/>
            </a:blip>
            <a:srcRect/>
            <a:stretch/>
          </p:blipFill>
          <p:spPr>
            <a:xfrm>
              <a:off x="4188513" y="2750500"/>
              <a:ext cx="2103101" cy="2097725"/>
            </a:xfrm>
            <a:prstGeom prst="rect">
              <a:avLst/>
            </a:prstGeom>
            <a:noFill/>
            <a:ln>
              <a:noFill/>
            </a:ln>
          </p:spPr>
        </p:pic>
        <p:sp>
          <p:nvSpPr>
            <p:cNvPr id="1080" name="Google Shape;1080;g27b82b9dab3_1_14"/>
            <p:cNvSpPr/>
            <p:nvPr/>
          </p:nvSpPr>
          <p:spPr>
            <a:xfrm>
              <a:off x="4211285" y="4277690"/>
              <a:ext cx="2187900" cy="5589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Surveying </a:t>
              </a:r>
              <a:br>
                <a:rPr lang="en-US" sz="1200" b="0" i="0" u="none" strike="noStrike" cap="none">
                  <a:solidFill>
                    <a:srgbClr val="FFFFFF"/>
                  </a:solidFill>
                  <a:latin typeface="Arial Black"/>
                  <a:ea typeface="Arial Black"/>
                  <a:cs typeface="Arial Black"/>
                  <a:sym typeface="Arial Black"/>
                </a:rPr>
              </a:br>
              <a:r>
                <a:rPr lang="en-US" sz="1200" b="0" i="0" u="none" strike="noStrike" cap="none">
                  <a:solidFill>
                    <a:srgbClr val="FFFFFF"/>
                  </a:solidFill>
                  <a:latin typeface="Arial Black"/>
                  <a:ea typeface="Arial Black"/>
                  <a:cs typeface="Arial Black"/>
                  <a:sym typeface="Arial Black"/>
                </a:rPr>
                <a:t>and Mapping</a:t>
              </a:r>
              <a:endParaRPr/>
            </a:p>
          </p:txBody>
        </p:sp>
      </p:grpSp>
      <p:grpSp>
        <p:nvGrpSpPr>
          <p:cNvPr id="1081" name="Google Shape;1081;g27b82b9dab3_1_14"/>
          <p:cNvGrpSpPr/>
          <p:nvPr/>
        </p:nvGrpSpPr>
        <p:grpSpPr>
          <a:xfrm>
            <a:off x="1082788" y="1475084"/>
            <a:ext cx="3277688" cy="1579754"/>
            <a:chOff x="6546876" y="1584250"/>
            <a:chExt cx="1840880" cy="1115251"/>
          </a:xfrm>
        </p:grpSpPr>
        <p:pic>
          <p:nvPicPr>
            <p:cNvPr id="1082" name="Google Shape;1082;g27b82b9dab3_1_14"/>
            <p:cNvPicPr preferRelativeResize="0"/>
            <p:nvPr/>
          </p:nvPicPr>
          <p:blipFill rotWithShape="1">
            <a:blip r:embed="rId16">
              <a:alphaModFix/>
            </a:blip>
            <a:srcRect/>
            <a:stretch/>
          </p:blipFill>
          <p:spPr>
            <a:xfrm>
              <a:off x="6546876" y="1584250"/>
              <a:ext cx="1840880" cy="1115251"/>
            </a:xfrm>
            <a:prstGeom prst="rect">
              <a:avLst/>
            </a:prstGeom>
            <a:noFill/>
            <a:ln>
              <a:noFill/>
            </a:ln>
          </p:spPr>
        </p:pic>
        <p:sp>
          <p:nvSpPr>
            <p:cNvPr id="1083" name="Google Shape;1083;g27b82b9dab3_1_14"/>
            <p:cNvSpPr/>
            <p:nvPr/>
          </p:nvSpPr>
          <p:spPr>
            <a:xfrm>
              <a:off x="6627290" y="1593755"/>
              <a:ext cx="681600" cy="240900"/>
            </a:xfrm>
            <a:prstGeom prst="rect">
              <a:avLst/>
            </a:prstGeom>
            <a:noFill/>
            <a:ln>
              <a:noFill/>
            </a:ln>
            <a:effectLst>
              <a:outerShdw blurRad="63500" dist="17961" dir="2700000" algn="ctr" rotWithShape="0">
                <a:schemeClr val="dk1">
                  <a:alpha val="74900"/>
                </a:schemeClr>
              </a:outerShdw>
            </a:effectLst>
          </p:spPr>
          <p:txBody>
            <a:bodyPr spcFirstLastPara="1" wrap="square" lIns="92075" tIns="46025" rIns="92075" bIns="46025" anchor="t" anchorCtr="0">
              <a:noAutofit/>
            </a:bodyPr>
            <a:lstStyle/>
            <a:p>
              <a:pPr marL="0" marR="0" lvl="0" indent="0" algn="ctr" rtl="0">
                <a:lnSpc>
                  <a:spcPct val="80000"/>
                </a:lnSpc>
                <a:spcBef>
                  <a:spcPts val="0"/>
                </a:spcBef>
                <a:spcAft>
                  <a:spcPts val="0"/>
                </a:spcAft>
                <a:buClr>
                  <a:srgbClr val="FFFFFF"/>
                </a:buClr>
                <a:buSzPts val="1200"/>
                <a:buFont typeface="Arial Black"/>
                <a:buNone/>
              </a:pPr>
              <a:r>
                <a:rPr lang="en-US" sz="1200" b="0" i="0" u="none" strike="noStrike" cap="none">
                  <a:solidFill>
                    <a:srgbClr val="FFFFFF"/>
                  </a:solidFill>
                  <a:latin typeface="Arial Black"/>
                  <a:ea typeface="Arial Black"/>
                  <a:cs typeface="Arial Black"/>
                  <a:sym typeface="Arial Black"/>
                </a:rPr>
                <a:t>Aviation</a:t>
              </a:r>
              <a:endParaRPr/>
            </a:p>
          </p:txBody>
        </p:sp>
      </p:grpSp>
      <p:sp>
        <p:nvSpPr>
          <p:cNvPr id="1084" name="Google Shape;1084;g27b82b9dab3_1_14"/>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
        <p:nvSpPr>
          <p:cNvPr id="1085" name="Google Shape;1085;g27b82b9dab3_1_14"/>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1086" name="Google Shape;1086;g27b82b9dab3_1_14"/>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87" name="Google Shape;1087;g27b82b9dab3_1_14"/>
          <p:cNvSpPr txBox="1"/>
          <p:nvPr/>
        </p:nvSpPr>
        <p:spPr>
          <a:xfrm>
            <a:off x="4811900" y="1234625"/>
            <a:ext cx="2487600" cy="861900"/>
          </a:xfrm>
          <a:prstGeom prst="rect">
            <a:avLst/>
          </a:prstGeom>
          <a:solidFill>
            <a:srgbClr val="92D05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latin typeface="Calibri"/>
                <a:ea typeface="Calibri"/>
                <a:cs typeface="Calibri"/>
                <a:sym typeface="Calibri"/>
              </a:rPr>
              <a:t>Moderator</a:t>
            </a:r>
            <a:endParaRPr sz="2200" b="1">
              <a:latin typeface="Calibri"/>
              <a:ea typeface="Calibri"/>
              <a:cs typeface="Calibri"/>
              <a:sym typeface="Calibri"/>
            </a:endParaRPr>
          </a:p>
          <a:p>
            <a:pPr marL="0" lvl="0" indent="0" algn="ctr" rtl="0">
              <a:spcBef>
                <a:spcPts val="0"/>
              </a:spcBef>
              <a:spcAft>
                <a:spcPts val="0"/>
              </a:spcAft>
              <a:buNone/>
            </a:pPr>
            <a:r>
              <a:rPr lang="en-US" sz="2200" b="1">
                <a:latin typeface="Calibri"/>
                <a:ea typeface="Calibri"/>
                <a:cs typeface="Calibri"/>
                <a:sym typeface="Calibri"/>
              </a:rPr>
              <a:t>Mr. Galen Scott</a:t>
            </a:r>
            <a:endParaRPr sz="2200" b="1">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27b82b9dab3_1_0"/>
          <p:cNvSpPr txBox="1">
            <a:spLocks noGrp="1"/>
          </p:cNvSpPr>
          <p:nvPr>
            <p:ph type="title"/>
          </p:nvPr>
        </p:nvSpPr>
        <p:spPr>
          <a:xfrm>
            <a:off x="609600" y="274638"/>
            <a:ext cx="10972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Extra Slides</a:t>
            </a:r>
            <a:endParaRPr/>
          </a:p>
        </p:txBody>
      </p:sp>
      <p:sp>
        <p:nvSpPr>
          <p:cNvPr id="1094" name="Google Shape;1094;g27b82b9dab3_1_0"/>
          <p:cNvSpPr txBox="1">
            <a:spLocks noGrp="1"/>
          </p:cNvSpPr>
          <p:nvPr>
            <p:ph type="body" idx="1"/>
          </p:nvPr>
        </p:nvSpPr>
        <p:spPr>
          <a:xfrm>
            <a:off x="609600" y="1600201"/>
            <a:ext cx="10972800" cy="4526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5" name="Google Shape;1095;g27b82b9dab3_1_0"/>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
        <p:nvSpPr>
          <p:cNvPr id="1096" name="Google Shape;1096;g27b82b9dab3_1_0"/>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097" name="Google Shape;1097;g27b82b9dab3_1_0"/>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Science behind the tools: replacing HTDP</a:t>
            </a:r>
            <a:endParaRPr/>
          </a:p>
        </p:txBody>
      </p:sp>
      <p:sp>
        <p:nvSpPr>
          <p:cNvPr id="1103" name="Google Shape;1103;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1104" name="Google Shape;1104;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105" name="Google Shape;1105;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1106" name="Google Shape;1106;p40"/>
          <p:cNvPicPr preferRelativeResize="0"/>
          <p:nvPr/>
        </p:nvPicPr>
        <p:blipFill rotWithShape="1">
          <a:blip r:embed="rId3">
            <a:alphaModFix/>
          </a:blip>
          <a:srcRect/>
          <a:stretch/>
        </p:blipFill>
        <p:spPr>
          <a:xfrm>
            <a:off x="810127" y="3196389"/>
            <a:ext cx="590299" cy="590299"/>
          </a:xfrm>
          <a:prstGeom prst="rect">
            <a:avLst/>
          </a:prstGeom>
          <a:noFill/>
          <a:ln>
            <a:noFill/>
          </a:ln>
        </p:spPr>
      </p:pic>
      <p:sp>
        <p:nvSpPr>
          <p:cNvPr id="1107" name="Google Shape;1107;p40"/>
          <p:cNvSpPr txBox="1"/>
          <p:nvPr/>
        </p:nvSpPr>
        <p:spPr>
          <a:xfrm>
            <a:off x="382161" y="3933588"/>
            <a:ext cx="14462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GNSS obs at t</a:t>
            </a:r>
            <a:r>
              <a:rPr lang="en-US" sz="1400" b="1" baseline="-25000">
                <a:solidFill>
                  <a:schemeClr val="dk1"/>
                </a:solidFill>
                <a:latin typeface="Arial"/>
                <a:ea typeface="Arial"/>
                <a:cs typeface="Arial"/>
                <a:sym typeface="Arial"/>
              </a:rPr>
              <a:t>1</a:t>
            </a:r>
            <a:endParaRPr/>
          </a:p>
        </p:txBody>
      </p:sp>
      <p:sp>
        <p:nvSpPr>
          <p:cNvPr id="1108" name="Google Shape;1108;p40"/>
          <p:cNvSpPr txBox="1"/>
          <p:nvPr/>
        </p:nvSpPr>
        <p:spPr>
          <a:xfrm>
            <a:off x="1105275" y="5090111"/>
            <a:ext cx="14462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GNSS obs at t</a:t>
            </a:r>
            <a:r>
              <a:rPr lang="en-US" sz="1400" b="1" baseline="-25000">
                <a:solidFill>
                  <a:schemeClr val="dk1"/>
                </a:solidFill>
                <a:latin typeface="Arial"/>
                <a:ea typeface="Arial"/>
                <a:cs typeface="Arial"/>
                <a:sym typeface="Arial"/>
              </a:rPr>
              <a:t>2</a:t>
            </a:r>
            <a:endParaRPr/>
          </a:p>
        </p:txBody>
      </p:sp>
      <p:sp>
        <p:nvSpPr>
          <p:cNvPr id="1109" name="Google Shape;1109;p40"/>
          <p:cNvSpPr txBox="1"/>
          <p:nvPr/>
        </p:nvSpPr>
        <p:spPr>
          <a:xfrm>
            <a:off x="3440427" y="5992639"/>
            <a:ext cx="145264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GNSS obs at t</a:t>
            </a:r>
            <a:r>
              <a:rPr lang="en-US" sz="1400" b="1" baseline="-25000">
                <a:solidFill>
                  <a:schemeClr val="dk1"/>
                </a:solidFill>
                <a:latin typeface="Arial"/>
                <a:ea typeface="Arial"/>
                <a:cs typeface="Arial"/>
                <a:sym typeface="Arial"/>
              </a:rPr>
              <a:t>n</a:t>
            </a:r>
            <a:endParaRPr sz="1400" b="1" baseline="-25000">
              <a:solidFill>
                <a:schemeClr val="dk1"/>
              </a:solidFill>
              <a:latin typeface="Arial"/>
              <a:ea typeface="Arial"/>
              <a:cs typeface="Arial"/>
              <a:sym typeface="Arial"/>
            </a:endParaRPr>
          </a:p>
        </p:txBody>
      </p:sp>
      <p:sp>
        <p:nvSpPr>
          <p:cNvPr id="1110" name="Google Shape;1110;p40"/>
          <p:cNvSpPr txBox="1"/>
          <p:nvPr/>
        </p:nvSpPr>
        <p:spPr>
          <a:xfrm>
            <a:off x="2633070" y="5228314"/>
            <a:ext cx="5950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Arial"/>
                <a:ea typeface="Arial"/>
                <a:cs typeface="Arial"/>
                <a:sym typeface="Arial"/>
              </a:rPr>
              <a:t>…</a:t>
            </a:r>
            <a:endParaRPr/>
          </a:p>
        </p:txBody>
      </p:sp>
      <p:sp>
        <p:nvSpPr>
          <p:cNvPr id="1111" name="Google Shape;1111;p40"/>
          <p:cNvSpPr/>
          <p:nvPr/>
        </p:nvSpPr>
        <p:spPr>
          <a:xfrm>
            <a:off x="1419726" y="2911036"/>
            <a:ext cx="5783179" cy="690417"/>
          </a:xfrm>
          <a:custGeom>
            <a:avLst/>
            <a:gdLst/>
            <a:ahLst/>
            <a:cxnLst/>
            <a:rect l="l" t="t" r="r" b="b"/>
            <a:pathLst>
              <a:path w="7836569" h="690417" extrusionOk="0">
                <a:moveTo>
                  <a:pt x="0" y="594164"/>
                </a:moveTo>
                <a:cubicBezTo>
                  <a:pt x="1063458" y="289364"/>
                  <a:pt x="2126916" y="-15436"/>
                  <a:pt x="3433011" y="606"/>
                </a:cubicBezTo>
                <a:cubicBezTo>
                  <a:pt x="4739106" y="16648"/>
                  <a:pt x="6287837" y="353532"/>
                  <a:pt x="7836569" y="690417"/>
                </a:cubicBezTo>
              </a:path>
            </a:pathLst>
          </a:custGeom>
          <a:noFill/>
          <a:ln w="1016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12" name="Google Shape;1112;p40"/>
          <p:cNvPicPr preferRelativeResize="0"/>
          <p:nvPr/>
        </p:nvPicPr>
        <p:blipFill rotWithShape="1">
          <a:blip r:embed="rId3">
            <a:alphaModFix/>
          </a:blip>
          <a:srcRect/>
          <a:stretch/>
        </p:blipFill>
        <p:spPr>
          <a:xfrm>
            <a:off x="8134695" y="2766942"/>
            <a:ext cx="590299" cy="590299"/>
          </a:xfrm>
          <a:prstGeom prst="rect">
            <a:avLst/>
          </a:prstGeom>
          <a:noFill/>
          <a:ln>
            <a:noFill/>
          </a:ln>
        </p:spPr>
      </p:pic>
      <p:sp>
        <p:nvSpPr>
          <p:cNvPr id="1113" name="Google Shape;1113;p40"/>
          <p:cNvSpPr txBox="1"/>
          <p:nvPr/>
        </p:nvSpPr>
        <p:spPr>
          <a:xfrm>
            <a:off x="7293219" y="3519827"/>
            <a:ext cx="23118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Arial"/>
                <a:ea typeface="Arial"/>
                <a:cs typeface="Arial"/>
                <a:sym typeface="Arial"/>
              </a:rPr>
              <a:t>Projected</a:t>
            </a:r>
            <a:r>
              <a:rPr lang="en-US" sz="1400" b="1">
                <a:solidFill>
                  <a:schemeClr val="dk1"/>
                </a:solidFill>
                <a:latin typeface="Arial"/>
                <a:ea typeface="Arial"/>
                <a:cs typeface="Arial"/>
                <a:sym typeface="Arial"/>
              </a:rPr>
              <a:t> GNSS obs at t</a:t>
            </a:r>
            <a:r>
              <a:rPr lang="en-US" sz="1400" b="1" baseline="-25000">
                <a:solidFill>
                  <a:schemeClr val="dk1"/>
                </a:solidFill>
                <a:latin typeface="Arial"/>
                <a:ea typeface="Arial"/>
                <a:cs typeface="Arial"/>
                <a:sym typeface="Arial"/>
              </a:rPr>
              <a:t>0</a:t>
            </a:r>
            <a:endParaRPr/>
          </a:p>
        </p:txBody>
      </p:sp>
      <p:sp>
        <p:nvSpPr>
          <p:cNvPr id="1114" name="Google Shape;1114;p40"/>
          <p:cNvSpPr txBox="1"/>
          <p:nvPr/>
        </p:nvSpPr>
        <p:spPr>
          <a:xfrm>
            <a:off x="7384759" y="4724502"/>
            <a:ext cx="231185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Arial"/>
                <a:ea typeface="Arial"/>
                <a:cs typeface="Arial"/>
                <a:sym typeface="Arial"/>
              </a:rPr>
              <a:t>Projected</a:t>
            </a:r>
            <a:r>
              <a:rPr lang="en-US" sz="1400" b="1">
                <a:solidFill>
                  <a:schemeClr val="dk1"/>
                </a:solidFill>
                <a:latin typeface="Arial"/>
                <a:ea typeface="Arial"/>
                <a:cs typeface="Arial"/>
                <a:sym typeface="Arial"/>
              </a:rPr>
              <a:t> GNSS obs at t</a:t>
            </a:r>
            <a:r>
              <a:rPr lang="en-US" sz="1400" b="1" baseline="-25000">
                <a:solidFill>
                  <a:schemeClr val="dk1"/>
                </a:solidFill>
                <a:latin typeface="Arial"/>
                <a:ea typeface="Arial"/>
                <a:cs typeface="Arial"/>
                <a:sym typeface="Arial"/>
              </a:rPr>
              <a:t>0</a:t>
            </a:r>
            <a:endParaRPr/>
          </a:p>
        </p:txBody>
      </p:sp>
      <p:pic>
        <p:nvPicPr>
          <p:cNvPr id="1115" name="Google Shape;1115;p40"/>
          <p:cNvPicPr preferRelativeResize="0"/>
          <p:nvPr/>
        </p:nvPicPr>
        <p:blipFill rotWithShape="1">
          <a:blip r:embed="rId4">
            <a:alphaModFix/>
          </a:blip>
          <a:srcRect/>
          <a:stretch/>
        </p:blipFill>
        <p:spPr>
          <a:xfrm>
            <a:off x="1651684" y="4310173"/>
            <a:ext cx="400415" cy="779938"/>
          </a:xfrm>
          <a:prstGeom prst="rect">
            <a:avLst/>
          </a:prstGeom>
          <a:noFill/>
          <a:ln>
            <a:noFill/>
          </a:ln>
        </p:spPr>
      </p:pic>
      <p:pic>
        <p:nvPicPr>
          <p:cNvPr id="1116" name="Google Shape;1116;p40"/>
          <p:cNvPicPr preferRelativeResize="0"/>
          <p:nvPr/>
        </p:nvPicPr>
        <p:blipFill rotWithShape="1">
          <a:blip r:embed="rId4">
            <a:alphaModFix/>
          </a:blip>
          <a:srcRect/>
          <a:stretch/>
        </p:blipFill>
        <p:spPr>
          <a:xfrm>
            <a:off x="8324579" y="3942013"/>
            <a:ext cx="400415" cy="779938"/>
          </a:xfrm>
          <a:prstGeom prst="rect">
            <a:avLst/>
          </a:prstGeom>
          <a:noFill/>
          <a:ln>
            <a:noFill/>
          </a:ln>
        </p:spPr>
      </p:pic>
      <p:pic>
        <p:nvPicPr>
          <p:cNvPr id="1117" name="Google Shape;1117;p40"/>
          <p:cNvPicPr preferRelativeResize="0"/>
          <p:nvPr/>
        </p:nvPicPr>
        <p:blipFill rotWithShape="1">
          <a:blip r:embed="rId5">
            <a:alphaModFix/>
          </a:blip>
          <a:srcRect/>
          <a:stretch/>
        </p:blipFill>
        <p:spPr>
          <a:xfrm>
            <a:off x="3889738" y="5391982"/>
            <a:ext cx="400415" cy="494822"/>
          </a:xfrm>
          <a:prstGeom prst="rect">
            <a:avLst/>
          </a:prstGeom>
          <a:noFill/>
          <a:ln>
            <a:noFill/>
          </a:ln>
        </p:spPr>
      </p:pic>
      <p:sp>
        <p:nvSpPr>
          <p:cNvPr id="1118" name="Google Shape;1118;p40"/>
          <p:cNvSpPr txBox="1"/>
          <p:nvPr/>
        </p:nvSpPr>
        <p:spPr>
          <a:xfrm>
            <a:off x="7430001" y="5864241"/>
            <a:ext cx="231826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Arial"/>
                <a:ea typeface="Arial"/>
                <a:cs typeface="Arial"/>
                <a:sym typeface="Arial"/>
              </a:rPr>
              <a:t>Projected</a:t>
            </a:r>
            <a:r>
              <a:rPr lang="en-US" sz="1400" b="1">
                <a:solidFill>
                  <a:schemeClr val="dk1"/>
                </a:solidFill>
                <a:latin typeface="Arial"/>
                <a:ea typeface="Arial"/>
                <a:cs typeface="Arial"/>
                <a:sym typeface="Arial"/>
              </a:rPr>
              <a:t> GNSS obs at t</a:t>
            </a:r>
            <a:r>
              <a:rPr lang="en-US" sz="1400" b="1" baseline="-25000">
                <a:solidFill>
                  <a:schemeClr val="dk1"/>
                </a:solidFill>
                <a:latin typeface="Arial"/>
                <a:ea typeface="Arial"/>
                <a:cs typeface="Arial"/>
                <a:sym typeface="Arial"/>
              </a:rPr>
              <a:t>0</a:t>
            </a:r>
            <a:endParaRPr/>
          </a:p>
        </p:txBody>
      </p:sp>
      <p:pic>
        <p:nvPicPr>
          <p:cNvPr id="1119" name="Google Shape;1119;p40"/>
          <p:cNvPicPr preferRelativeResize="0"/>
          <p:nvPr/>
        </p:nvPicPr>
        <p:blipFill rotWithShape="1">
          <a:blip r:embed="rId5">
            <a:alphaModFix/>
          </a:blip>
          <a:srcRect/>
          <a:stretch/>
        </p:blipFill>
        <p:spPr>
          <a:xfrm>
            <a:off x="8388926" y="5251884"/>
            <a:ext cx="400415" cy="494822"/>
          </a:xfrm>
          <a:prstGeom prst="rect">
            <a:avLst/>
          </a:prstGeom>
          <a:noFill/>
          <a:ln>
            <a:noFill/>
          </a:ln>
        </p:spPr>
      </p:pic>
      <p:sp>
        <p:nvSpPr>
          <p:cNvPr id="1120" name="Google Shape;1120;p40"/>
          <p:cNvSpPr/>
          <p:nvPr/>
        </p:nvSpPr>
        <p:spPr>
          <a:xfrm>
            <a:off x="2231891" y="4241365"/>
            <a:ext cx="4826636" cy="495321"/>
          </a:xfrm>
          <a:custGeom>
            <a:avLst/>
            <a:gdLst/>
            <a:ahLst/>
            <a:cxnLst/>
            <a:rect l="l" t="t" r="r" b="b"/>
            <a:pathLst>
              <a:path w="7836569" h="690417" extrusionOk="0">
                <a:moveTo>
                  <a:pt x="0" y="594164"/>
                </a:moveTo>
                <a:cubicBezTo>
                  <a:pt x="1063458" y="289364"/>
                  <a:pt x="2126916" y="-15436"/>
                  <a:pt x="3433011" y="606"/>
                </a:cubicBezTo>
                <a:cubicBezTo>
                  <a:pt x="4739106" y="16648"/>
                  <a:pt x="6287837" y="353532"/>
                  <a:pt x="7836569" y="690417"/>
                </a:cubicBezTo>
              </a:path>
            </a:pathLst>
          </a:custGeom>
          <a:noFill/>
          <a:ln w="1016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1" name="Google Shape;1121;p40"/>
          <p:cNvSpPr/>
          <p:nvPr/>
        </p:nvSpPr>
        <p:spPr>
          <a:xfrm>
            <a:off x="4420572" y="5412164"/>
            <a:ext cx="2637955" cy="339445"/>
          </a:xfrm>
          <a:custGeom>
            <a:avLst/>
            <a:gdLst/>
            <a:ahLst/>
            <a:cxnLst/>
            <a:rect l="l" t="t" r="r" b="b"/>
            <a:pathLst>
              <a:path w="7836569" h="690417" extrusionOk="0">
                <a:moveTo>
                  <a:pt x="0" y="594164"/>
                </a:moveTo>
                <a:cubicBezTo>
                  <a:pt x="1063458" y="289364"/>
                  <a:pt x="2126916" y="-15436"/>
                  <a:pt x="3433011" y="606"/>
                </a:cubicBezTo>
                <a:cubicBezTo>
                  <a:pt x="4739106" y="16648"/>
                  <a:pt x="6287837" y="353532"/>
                  <a:pt x="7836569" y="690417"/>
                </a:cubicBezTo>
              </a:path>
            </a:pathLst>
          </a:custGeom>
          <a:noFill/>
          <a:ln w="1016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2" name="Google Shape;1122;p40"/>
          <p:cNvSpPr txBox="1"/>
          <p:nvPr/>
        </p:nvSpPr>
        <p:spPr>
          <a:xfrm>
            <a:off x="10340977" y="4251132"/>
            <a:ext cx="17107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Least-squares </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adjustment</a:t>
            </a:r>
            <a:endParaRPr/>
          </a:p>
        </p:txBody>
      </p:sp>
      <p:sp>
        <p:nvSpPr>
          <p:cNvPr id="1123" name="Google Shape;1123;p40"/>
          <p:cNvSpPr txBox="1"/>
          <p:nvPr/>
        </p:nvSpPr>
        <p:spPr>
          <a:xfrm>
            <a:off x="2745827" y="2903589"/>
            <a:ext cx="253146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HTDP:  </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Changes to lat/lon only</a:t>
            </a:r>
            <a:endParaRPr/>
          </a:p>
        </p:txBody>
      </p:sp>
      <p:sp>
        <p:nvSpPr>
          <p:cNvPr id="1124" name="Google Shape;1124;p40"/>
          <p:cNvSpPr txBox="1"/>
          <p:nvPr/>
        </p:nvSpPr>
        <p:spPr>
          <a:xfrm>
            <a:off x="3073102" y="4236752"/>
            <a:ext cx="253146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HTDP:  </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Changes to lat/lon only</a:t>
            </a:r>
            <a:endParaRPr/>
          </a:p>
        </p:txBody>
      </p:sp>
      <p:sp>
        <p:nvSpPr>
          <p:cNvPr id="1125" name="Google Shape;1125;p40"/>
          <p:cNvSpPr txBox="1"/>
          <p:nvPr/>
        </p:nvSpPr>
        <p:spPr>
          <a:xfrm>
            <a:off x="4444862" y="5423540"/>
            <a:ext cx="253146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HTDP:  </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Changes to lat/lon only</a:t>
            </a:r>
            <a:endParaRPr/>
          </a:p>
        </p:txBody>
      </p:sp>
      <p:sp>
        <p:nvSpPr>
          <p:cNvPr id="1126" name="Google Shape;1126;p40"/>
          <p:cNvSpPr/>
          <p:nvPr/>
        </p:nvSpPr>
        <p:spPr>
          <a:xfrm>
            <a:off x="7202905" y="2446421"/>
            <a:ext cx="2637955" cy="4010526"/>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7" name="Google Shape;1127;p40"/>
          <p:cNvSpPr/>
          <p:nvPr/>
        </p:nvSpPr>
        <p:spPr>
          <a:xfrm>
            <a:off x="9840860" y="4331982"/>
            <a:ext cx="500117" cy="484632"/>
          </a:xfrm>
          <a:prstGeom prst="righ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8" name="Google Shape;1128;p40"/>
          <p:cNvSpPr txBox="1"/>
          <p:nvPr/>
        </p:nvSpPr>
        <p:spPr>
          <a:xfrm>
            <a:off x="666951" y="1467663"/>
            <a:ext cx="190308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Currently: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4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Science behind the tools: replacing HTDP</a:t>
            </a:r>
            <a:endParaRPr/>
          </a:p>
        </p:txBody>
      </p:sp>
      <p:sp>
        <p:nvSpPr>
          <p:cNvPr id="1134" name="Google Shape;1134;p41"/>
          <p:cNvSpPr txBox="1">
            <a:spLocks noGrp="1"/>
          </p:cNvSpPr>
          <p:nvPr>
            <p:ph type="body" idx="1"/>
          </p:nvPr>
        </p:nvSpPr>
        <p:spPr>
          <a:xfrm>
            <a:off x="609600" y="1600203"/>
            <a:ext cx="10972800" cy="129539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t>“The multi-epoch least-squares adjustment problem” (ME-LSA)</a:t>
            </a:r>
            <a:endParaRPr/>
          </a:p>
          <a:p>
            <a:pPr marL="742950" lvl="1" indent="-285750" algn="l" rtl="0">
              <a:spcBef>
                <a:spcPts val="560"/>
              </a:spcBef>
              <a:spcAft>
                <a:spcPts val="0"/>
              </a:spcAft>
              <a:buClr>
                <a:schemeClr val="dk1"/>
              </a:buClr>
              <a:buSzPts val="2800"/>
              <a:buChar char="–"/>
            </a:pPr>
            <a:r>
              <a:rPr lang="en-US" u="sng">
                <a:solidFill>
                  <a:schemeClr val="hlink"/>
                </a:solidFill>
                <a:hlinkClick r:id="rId3"/>
              </a:rPr>
              <a:t>NOAA TR NOS NGS 79</a:t>
            </a:r>
            <a:endParaRPr/>
          </a:p>
        </p:txBody>
      </p:sp>
      <p:sp>
        <p:nvSpPr>
          <p:cNvPr id="1135" name="Google Shape;1135;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1136" name="Google Shape;1136;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137" name="Google Shape;1137;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pic>
        <p:nvPicPr>
          <p:cNvPr id="1138" name="Google Shape;1138;p41"/>
          <p:cNvPicPr preferRelativeResize="0"/>
          <p:nvPr/>
        </p:nvPicPr>
        <p:blipFill rotWithShape="1">
          <a:blip r:embed="rId4">
            <a:alphaModFix/>
          </a:blip>
          <a:srcRect/>
          <a:stretch/>
        </p:blipFill>
        <p:spPr>
          <a:xfrm>
            <a:off x="810127" y="3196389"/>
            <a:ext cx="590299" cy="590299"/>
          </a:xfrm>
          <a:prstGeom prst="rect">
            <a:avLst/>
          </a:prstGeom>
          <a:noFill/>
          <a:ln>
            <a:noFill/>
          </a:ln>
        </p:spPr>
      </p:pic>
      <p:sp>
        <p:nvSpPr>
          <p:cNvPr id="1139" name="Google Shape;1139;p41"/>
          <p:cNvSpPr txBox="1"/>
          <p:nvPr/>
        </p:nvSpPr>
        <p:spPr>
          <a:xfrm>
            <a:off x="382161" y="3933588"/>
            <a:ext cx="14462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GNSS obs at t</a:t>
            </a:r>
            <a:r>
              <a:rPr lang="en-US" sz="1400" b="1" baseline="-25000">
                <a:solidFill>
                  <a:schemeClr val="dk1"/>
                </a:solidFill>
                <a:latin typeface="Arial"/>
                <a:ea typeface="Arial"/>
                <a:cs typeface="Arial"/>
                <a:sym typeface="Arial"/>
              </a:rPr>
              <a:t>1</a:t>
            </a:r>
            <a:endParaRPr/>
          </a:p>
        </p:txBody>
      </p:sp>
      <p:sp>
        <p:nvSpPr>
          <p:cNvPr id="1140" name="Google Shape;1140;p41"/>
          <p:cNvSpPr txBox="1"/>
          <p:nvPr/>
        </p:nvSpPr>
        <p:spPr>
          <a:xfrm>
            <a:off x="1105275" y="5090111"/>
            <a:ext cx="144623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GNSS obs at t</a:t>
            </a:r>
            <a:r>
              <a:rPr lang="en-US" sz="1400" b="1" baseline="-25000">
                <a:solidFill>
                  <a:schemeClr val="dk1"/>
                </a:solidFill>
                <a:latin typeface="Arial"/>
                <a:ea typeface="Arial"/>
                <a:cs typeface="Arial"/>
                <a:sym typeface="Arial"/>
              </a:rPr>
              <a:t>2</a:t>
            </a:r>
            <a:endParaRPr/>
          </a:p>
        </p:txBody>
      </p:sp>
      <p:sp>
        <p:nvSpPr>
          <p:cNvPr id="1141" name="Google Shape;1141;p41"/>
          <p:cNvSpPr txBox="1"/>
          <p:nvPr/>
        </p:nvSpPr>
        <p:spPr>
          <a:xfrm>
            <a:off x="3440427" y="5992639"/>
            <a:ext cx="145264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GNSS obs at t</a:t>
            </a:r>
            <a:r>
              <a:rPr lang="en-US" sz="1400" b="1" baseline="-25000">
                <a:solidFill>
                  <a:schemeClr val="dk1"/>
                </a:solidFill>
                <a:latin typeface="Arial"/>
                <a:ea typeface="Arial"/>
                <a:cs typeface="Arial"/>
                <a:sym typeface="Arial"/>
              </a:rPr>
              <a:t>n</a:t>
            </a:r>
            <a:endParaRPr sz="1400" b="1" baseline="-25000">
              <a:solidFill>
                <a:schemeClr val="dk1"/>
              </a:solidFill>
              <a:latin typeface="Arial"/>
              <a:ea typeface="Arial"/>
              <a:cs typeface="Arial"/>
              <a:sym typeface="Arial"/>
            </a:endParaRPr>
          </a:p>
        </p:txBody>
      </p:sp>
      <p:sp>
        <p:nvSpPr>
          <p:cNvPr id="1142" name="Google Shape;1142;p41"/>
          <p:cNvSpPr txBox="1"/>
          <p:nvPr/>
        </p:nvSpPr>
        <p:spPr>
          <a:xfrm>
            <a:off x="2633070" y="5228314"/>
            <a:ext cx="5950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Arial"/>
                <a:ea typeface="Arial"/>
                <a:cs typeface="Arial"/>
                <a:sym typeface="Arial"/>
              </a:rPr>
              <a:t>…</a:t>
            </a:r>
            <a:endParaRPr/>
          </a:p>
        </p:txBody>
      </p:sp>
      <p:sp>
        <p:nvSpPr>
          <p:cNvPr id="1143" name="Google Shape;1143;p41"/>
          <p:cNvSpPr/>
          <p:nvPr/>
        </p:nvSpPr>
        <p:spPr>
          <a:xfrm>
            <a:off x="1419726" y="2911036"/>
            <a:ext cx="5783179" cy="690417"/>
          </a:xfrm>
          <a:custGeom>
            <a:avLst/>
            <a:gdLst/>
            <a:ahLst/>
            <a:cxnLst/>
            <a:rect l="l" t="t" r="r" b="b"/>
            <a:pathLst>
              <a:path w="7836569" h="690417" extrusionOk="0">
                <a:moveTo>
                  <a:pt x="0" y="594164"/>
                </a:moveTo>
                <a:cubicBezTo>
                  <a:pt x="1063458" y="289364"/>
                  <a:pt x="2126916" y="-15436"/>
                  <a:pt x="3433011" y="606"/>
                </a:cubicBezTo>
                <a:cubicBezTo>
                  <a:pt x="4739106" y="16648"/>
                  <a:pt x="6287837" y="353532"/>
                  <a:pt x="7836569" y="690417"/>
                </a:cubicBezTo>
              </a:path>
            </a:pathLst>
          </a:custGeom>
          <a:noFill/>
          <a:ln w="1016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44" name="Google Shape;1144;p41"/>
          <p:cNvPicPr preferRelativeResize="0"/>
          <p:nvPr/>
        </p:nvPicPr>
        <p:blipFill rotWithShape="1">
          <a:blip r:embed="rId4">
            <a:alphaModFix/>
          </a:blip>
          <a:srcRect/>
          <a:stretch/>
        </p:blipFill>
        <p:spPr>
          <a:xfrm>
            <a:off x="8134695" y="2766942"/>
            <a:ext cx="590299" cy="590299"/>
          </a:xfrm>
          <a:prstGeom prst="rect">
            <a:avLst/>
          </a:prstGeom>
          <a:noFill/>
          <a:ln>
            <a:noFill/>
          </a:ln>
        </p:spPr>
      </p:pic>
      <p:sp>
        <p:nvSpPr>
          <p:cNvPr id="1145" name="Google Shape;1145;p41"/>
          <p:cNvSpPr txBox="1"/>
          <p:nvPr/>
        </p:nvSpPr>
        <p:spPr>
          <a:xfrm>
            <a:off x="7611570" y="3431413"/>
            <a:ext cx="19768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Arial"/>
                <a:ea typeface="Arial"/>
                <a:cs typeface="Arial"/>
                <a:sym typeface="Arial"/>
              </a:rPr>
              <a:t>Projected</a:t>
            </a:r>
            <a:r>
              <a:rPr lang="en-US" sz="1400" b="1">
                <a:solidFill>
                  <a:schemeClr val="dk1"/>
                </a:solidFill>
                <a:latin typeface="Arial"/>
                <a:ea typeface="Arial"/>
                <a:cs typeface="Arial"/>
                <a:sym typeface="Arial"/>
              </a:rPr>
              <a:t> GNSS obs </a:t>
            </a:r>
            <a:endParaRPr/>
          </a:p>
          <a:p>
            <a:pPr marL="0" marR="0" lvl="0" indent="0" algn="l" rtl="0">
              <a:spcBef>
                <a:spcPts val="0"/>
              </a:spcBef>
              <a:spcAft>
                <a:spcPts val="0"/>
              </a:spcAft>
              <a:buNone/>
            </a:pPr>
            <a:r>
              <a:rPr lang="en-US" sz="1400" b="1" i="1">
                <a:solidFill>
                  <a:schemeClr val="dk1"/>
                </a:solidFill>
                <a:latin typeface="Arial"/>
                <a:ea typeface="Arial"/>
                <a:cs typeface="Arial"/>
                <a:sym typeface="Arial"/>
              </a:rPr>
              <a:t>and</a:t>
            </a:r>
            <a:r>
              <a:rPr lang="en-US" sz="1400" b="1">
                <a:solidFill>
                  <a:schemeClr val="dk1"/>
                </a:solidFill>
                <a:latin typeface="Arial"/>
                <a:ea typeface="Arial"/>
                <a:cs typeface="Arial"/>
                <a:sym typeface="Arial"/>
              </a:rPr>
              <a:t> errors at t</a:t>
            </a:r>
            <a:r>
              <a:rPr lang="en-US" sz="1400" b="1" baseline="-25000">
                <a:solidFill>
                  <a:schemeClr val="dk1"/>
                </a:solidFill>
                <a:latin typeface="Arial"/>
                <a:ea typeface="Arial"/>
                <a:cs typeface="Arial"/>
                <a:sym typeface="Arial"/>
              </a:rPr>
              <a:t>0</a:t>
            </a:r>
            <a:endParaRPr/>
          </a:p>
        </p:txBody>
      </p:sp>
      <p:pic>
        <p:nvPicPr>
          <p:cNvPr id="1146" name="Google Shape;1146;p41"/>
          <p:cNvPicPr preferRelativeResize="0"/>
          <p:nvPr/>
        </p:nvPicPr>
        <p:blipFill rotWithShape="1">
          <a:blip r:embed="rId5">
            <a:alphaModFix/>
          </a:blip>
          <a:srcRect/>
          <a:stretch/>
        </p:blipFill>
        <p:spPr>
          <a:xfrm>
            <a:off x="1651684" y="4310173"/>
            <a:ext cx="400415" cy="779938"/>
          </a:xfrm>
          <a:prstGeom prst="rect">
            <a:avLst/>
          </a:prstGeom>
          <a:noFill/>
          <a:ln>
            <a:noFill/>
          </a:ln>
        </p:spPr>
      </p:pic>
      <p:pic>
        <p:nvPicPr>
          <p:cNvPr id="1147" name="Google Shape;1147;p41"/>
          <p:cNvPicPr preferRelativeResize="0"/>
          <p:nvPr/>
        </p:nvPicPr>
        <p:blipFill rotWithShape="1">
          <a:blip r:embed="rId5">
            <a:alphaModFix/>
          </a:blip>
          <a:srcRect/>
          <a:stretch/>
        </p:blipFill>
        <p:spPr>
          <a:xfrm>
            <a:off x="8324579" y="3942013"/>
            <a:ext cx="400415" cy="779938"/>
          </a:xfrm>
          <a:prstGeom prst="rect">
            <a:avLst/>
          </a:prstGeom>
          <a:noFill/>
          <a:ln>
            <a:noFill/>
          </a:ln>
        </p:spPr>
      </p:pic>
      <p:pic>
        <p:nvPicPr>
          <p:cNvPr id="1148" name="Google Shape;1148;p41"/>
          <p:cNvPicPr preferRelativeResize="0"/>
          <p:nvPr/>
        </p:nvPicPr>
        <p:blipFill rotWithShape="1">
          <a:blip r:embed="rId6">
            <a:alphaModFix/>
          </a:blip>
          <a:srcRect/>
          <a:stretch/>
        </p:blipFill>
        <p:spPr>
          <a:xfrm>
            <a:off x="3889738" y="5391982"/>
            <a:ext cx="400415" cy="494822"/>
          </a:xfrm>
          <a:prstGeom prst="rect">
            <a:avLst/>
          </a:prstGeom>
          <a:noFill/>
          <a:ln>
            <a:noFill/>
          </a:ln>
        </p:spPr>
      </p:pic>
      <p:pic>
        <p:nvPicPr>
          <p:cNvPr id="1149" name="Google Shape;1149;p41"/>
          <p:cNvPicPr preferRelativeResize="0"/>
          <p:nvPr/>
        </p:nvPicPr>
        <p:blipFill rotWithShape="1">
          <a:blip r:embed="rId6">
            <a:alphaModFix/>
          </a:blip>
          <a:srcRect/>
          <a:stretch/>
        </p:blipFill>
        <p:spPr>
          <a:xfrm>
            <a:off x="8388926" y="5251884"/>
            <a:ext cx="400415" cy="494822"/>
          </a:xfrm>
          <a:prstGeom prst="rect">
            <a:avLst/>
          </a:prstGeom>
          <a:noFill/>
          <a:ln>
            <a:noFill/>
          </a:ln>
        </p:spPr>
      </p:pic>
      <p:sp>
        <p:nvSpPr>
          <p:cNvPr id="1150" name="Google Shape;1150;p41"/>
          <p:cNvSpPr/>
          <p:nvPr/>
        </p:nvSpPr>
        <p:spPr>
          <a:xfrm>
            <a:off x="2231891" y="4241365"/>
            <a:ext cx="4826636" cy="495321"/>
          </a:xfrm>
          <a:custGeom>
            <a:avLst/>
            <a:gdLst/>
            <a:ahLst/>
            <a:cxnLst/>
            <a:rect l="l" t="t" r="r" b="b"/>
            <a:pathLst>
              <a:path w="7836569" h="690417" extrusionOk="0">
                <a:moveTo>
                  <a:pt x="0" y="594164"/>
                </a:moveTo>
                <a:cubicBezTo>
                  <a:pt x="1063458" y="289364"/>
                  <a:pt x="2126916" y="-15436"/>
                  <a:pt x="3433011" y="606"/>
                </a:cubicBezTo>
                <a:cubicBezTo>
                  <a:pt x="4739106" y="16648"/>
                  <a:pt x="6287837" y="353532"/>
                  <a:pt x="7836569" y="690417"/>
                </a:cubicBezTo>
              </a:path>
            </a:pathLst>
          </a:custGeom>
          <a:noFill/>
          <a:ln w="1016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1" name="Google Shape;1151;p41"/>
          <p:cNvSpPr/>
          <p:nvPr/>
        </p:nvSpPr>
        <p:spPr>
          <a:xfrm>
            <a:off x="4420572" y="5412164"/>
            <a:ext cx="2637955" cy="339445"/>
          </a:xfrm>
          <a:custGeom>
            <a:avLst/>
            <a:gdLst/>
            <a:ahLst/>
            <a:cxnLst/>
            <a:rect l="l" t="t" r="r" b="b"/>
            <a:pathLst>
              <a:path w="7836569" h="690417" extrusionOk="0">
                <a:moveTo>
                  <a:pt x="0" y="594164"/>
                </a:moveTo>
                <a:cubicBezTo>
                  <a:pt x="1063458" y="289364"/>
                  <a:pt x="2126916" y="-15436"/>
                  <a:pt x="3433011" y="606"/>
                </a:cubicBezTo>
                <a:cubicBezTo>
                  <a:pt x="4739106" y="16648"/>
                  <a:pt x="6287837" y="353532"/>
                  <a:pt x="7836569" y="690417"/>
                </a:cubicBezTo>
              </a:path>
            </a:pathLst>
          </a:custGeom>
          <a:noFill/>
          <a:ln w="101600"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2" name="Google Shape;1152;p41"/>
          <p:cNvSpPr txBox="1"/>
          <p:nvPr/>
        </p:nvSpPr>
        <p:spPr>
          <a:xfrm>
            <a:off x="10340977" y="4251132"/>
            <a:ext cx="17107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Least-squares </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adjustment</a:t>
            </a:r>
            <a:endParaRPr/>
          </a:p>
        </p:txBody>
      </p:sp>
      <p:sp>
        <p:nvSpPr>
          <p:cNvPr id="1153" name="Google Shape;1153;p41"/>
          <p:cNvSpPr txBox="1"/>
          <p:nvPr/>
        </p:nvSpPr>
        <p:spPr>
          <a:xfrm>
            <a:off x="2876523" y="2999871"/>
            <a:ext cx="2273379"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IFDM2022: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Changes to lat/lon/eht</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Error propagation through time</a:t>
            </a:r>
            <a:endParaRPr/>
          </a:p>
        </p:txBody>
      </p:sp>
      <p:sp>
        <p:nvSpPr>
          <p:cNvPr id="1154" name="Google Shape;1154;p41"/>
          <p:cNvSpPr/>
          <p:nvPr/>
        </p:nvSpPr>
        <p:spPr>
          <a:xfrm>
            <a:off x="7202905" y="2446421"/>
            <a:ext cx="2637955" cy="4010526"/>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5" name="Google Shape;1155;p41"/>
          <p:cNvSpPr/>
          <p:nvPr/>
        </p:nvSpPr>
        <p:spPr>
          <a:xfrm>
            <a:off x="9840860" y="4331982"/>
            <a:ext cx="500117" cy="484632"/>
          </a:xfrm>
          <a:prstGeom prst="righ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6" name="Google Shape;1156;p41"/>
          <p:cNvSpPr txBox="1"/>
          <p:nvPr/>
        </p:nvSpPr>
        <p:spPr>
          <a:xfrm>
            <a:off x="3283882" y="4335761"/>
            <a:ext cx="2273379"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IFDM2022: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Changes to lat/lon/eht</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Error propagation through time</a:t>
            </a:r>
            <a:endParaRPr/>
          </a:p>
        </p:txBody>
      </p:sp>
      <p:sp>
        <p:nvSpPr>
          <p:cNvPr id="1157" name="Google Shape;1157;p41"/>
          <p:cNvSpPr txBox="1"/>
          <p:nvPr/>
        </p:nvSpPr>
        <p:spPr>
          <a:xfrm>
            <a:off x="4756175" y="5531140"/>
            <a:ext cx="2273379"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IFDM2022: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Changes to lat/lon/eht</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Error propagation through time</a:t>
            </a:r>
            <a:endParaRPr/>
          </a:p>
        </p:txBody>
      </p:sp>
      <p:sp>
        <p:nvSpPr>
          <p:cNvPr id="1158" name="Google Shape;1158;p41"/>
          <p:cNvSpPr txBox="1"/>
          <p:nvPr/>
        </p:nvSpPr>
        <p:spPr>
          <a:xfrm>
            <a:off x="7573194" y="4699433"/>
            <a:ext cx="19768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Arial"/>
                <a:ea typeface="Arial"/>
                <a:cs typeface="Arial"/>
                <a:sym typeface="Arial"/>
              </a:rPr>
              <a:t>Projected</a:t>
            </a:r>
            <a:r>
              <a:rPr lang="en-US" sz="1400" b="1">
                <a:solidFill>
                  <a:schemeClr val="dk1"/>
                </a:solidFill>
                <a:latin typeface="Arial"/>
                <a:ea typeface="Arial"/>
                <a:cs typeface="Arial"/>
                <a:sym typeface="Arial"/>
              </a:rPr>
              <a:t> GNSS obs </a:t>
            </a:r>
            <a:endParaRPr/>
          </a:p>
          <a:p>
            <a:pPr marL="0" marR="0" lvl="0" indent="0" algn="l" rtl="0">
              <a:spcBef>
                <a:spcPts val="0"/>
              </a:spcBef>
              <a:spcAft>
                <a:spcPts val="0"/>
              </a:spcAft>
              <a:buNone/>
            </a:pPr>
            <a:r>
              <a:rPr lang="en-US" sz="1400" b="1" i="1">
                <a:solidFill>
                  <a:schemeClr val="dk1"/>
                </a:solidFill>
                <a:latin typeface="Arial"/>
                <a:ea typeface="Arial"/>
                <a:cs typeface="Arial"/>
                <a:sym typeface="Arial"/>
              </a:rPr>
              <a:t>and</a:t>
            </a:r>
            <a:r>
              <a:rPr lang="en-US" sz="1400" b="1">
                <a:solidFill>
                  <a:schemeClr val="dk1"/>
                </a:solidFill>
                <a:latin typeface="Arial"/>
                <a:ea typeface="Arial"/>
                <a:cs typeface="Arial"/>
                <a:sym typeface="Arial"/>
              </a:rPr>
              <a:t> errors at t</a:t>
            </a:r>
            <a:r>
              <a:rPr lang="en-US" sz="1400" b="1" baseline="-25000">
                <a:solidFill>
                  <a:schemeClr val="dk1"/>
                </a:solidFill>
                <a:latin typeface="Arial"/>
                <a:ea typeface="Arial"/>
                <a:cs typeface="Arial"/>
                <a:sym typeface="Arial"/>
              </a:rPr>
              <a:t>0</a:t>
            </a:r>
            <a:endParaRPr/>
          </a:p>
        </p:txBody>
      </p:sp>
      <p:sp>
        <p:nvSpPr>
          <p:cNvPr id="1159" name="Google Shape;1159;p41"/>
          <p:cNvSpPr txBox="1"/>
          <p:nvPr/>
        </p:nvSpPr>
        <p:spPr>
          <a:xfrm>
            <a:off x="7596338" y="5758466"/>
            <a:ext cx="197682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Arial"/>
                <a:ea typeface="Arial"/>
                <a:cs typeface="Arial"/>
                <a:sym typeface="Arial"/>
              </a:rPr>
              <a:t>Projected</a:t>
            </a:r>
            <a:r>
              <a:rPr lang="en-US" sz="1400" b="1">
                <a:solidFill>
                  <a:schemeClr val="dk1"/>
                </a:solidFill>
                <a:latin typeface="Arial"/>
                <a:ea typeface="Arial"/>
                <a:cs typeface="Arial"/>
                <a:sym typeface="Arial"/>
              </a:rPr>
              <a:t> GNSS obs </a:t>
            </a:r>
            <a:endParaRPr/>
          </a:p>
          <a:p>
            <a:pPr marL="0" marR="0" lvl="0" indent="0" algn="l" rtl="0">
              <a:spcBef>
                <a:spcPts val="0"/>
              </a:spcBef>
              <a:spcAft>
                <a:spcPts val="0"/>
              </a:spcAft>
              <a:buNone/>
            </a:pPr>
            <a:r>
              <a:rPr lang="en-US" sz="1400" b="1" i="1">
                <a:solidFill>
                  <a:schemeClr val="dk1"/>
                </a:solidFill>
                <a:latin typeface="Arial"/>
                <a:ea typeface="Arial"/>
                <a:cs typeface="Arial"/>
                <a:sym typeface="Arial"/>
              </a:rPr>
              <a:t>and</a:t>
            </a:r>
            <a:r>
              <a:rPr lang="en-US" sz="1400" b="1">
                <a:solidFill>
                  <a:schemeClr val="dk1"/>
                </a:solidFill>
                <a:latin typeface="Arial"/>
                <a:ea typeface="Arial"/>
                <a:cs typeface="Arial"/>
                <a:sym typeface="Arial"/>
              </a:rPr>
              <a:t> errors at t</a:t>
            </a:r>
            <a:r>
              <a:rPr lang="en-US" sz="1400" b="1" baseline="-25000">
                <a:solidFill>
                  <a:schemeClr val="dk1"/>
                </a:solidFill>
                <a:latin typeface="Arial"/>
                <a:ea typeface="Arial"/>
                <a:cs typeface="Arial"/>
                <a:sym typeface="Arial"/>
              </a:rPr>
              <a:t>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5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4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1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5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45"/>
          <p:cNvSpPr txBox="1">
            <a:spLocks noGrp="1"/>
          </p:cNvSpPr>
          <p:nvPr>
            <p:ph type="title"/>
          </p:nvPr>
        </p:nvSpPr>
        <p:spPr>
          <a:xfrm>
            <a:off x="1981200" y="258420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Tools available after 2025</a:t>
            </a:r>
            <a:endParaRPr/>
          </a:p>
        </p:txBody>
      </p:sp>
      <p:sp>
        <p:nvSpPr>
          <p:cNvPr id="1165" name="Google Shape;1165;p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Calibri"/>
                <a:ea typeface="Calibri"/>
                <a:cs typeface="Calibri"/>
                <a:sym typeface="Calibri"/>
              </a:rPr>
              <a:t>NSRS Modernization</a:t>
            </a:r>
            <a:endParaRPr/>
          </a:p>
        </p:txBody>
      </p:sp>
      <p:sp>
        <p:nvSpPr>
          <p:cNvPr id="1166" name="Google Shape;1166;p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Calibri"/>
                <a:ea typeface="Calibri"/>
                <a:cs typeface="Calibri"/>
                <a:sym typeface="Calibri"/>
              </a:rPr>
              <a:t>GEOGOV Summit, 6-8 September 2023,                           Hyatt Regency Dulles, Virginia U.S.A.</a:t>
            </a:r>
            <a:endParaRPr/>
          </a:p>
        </p:txBody>
      </p:sp>
      <p:sp>
        <p:nvSpPr>
          <p:cNvPr id="1167" name="Google Shape;1167;p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Calibri"/>
                <a:ea typeface="Calibri"/>
                <a:cs typeface="Calibri"/>
                <a:sym typeface="Calibri"/>
              </a:rPr>
              <a:t>58</a:t>
            </a:fld>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cxnSp>
        <p:nvCxnSpPr>
          <p:cNvPr id="1173" name="Google Shape;1173;p46"/>
          <p:cNvCxnSpPr>
            <a:stCxn id="1174" idx="2"/>
            <a:endCxn id="1175" idx="0"/>
          </p:cNvCxnSpPr>
          <p:nvPr/>
        </p:nvCxnSpPr>
        <p:spPr>
          <a:xfrm rot="-5400000" flipH="1">
            <a:off x="3285399" y="989430"/>
            <a:ext cx="736800" cy="4919400"/>
          </a:xfrm>
          <a:prstGeom prst="bentConnector3">
            <a:avLst>
              <a:gd name="adj1" fmla="val 50000"/>
            </a:avLst>
          </a:prstGeom>
          <a:noFill/>
          <a:ln w="381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176" name="Google Shape;1176;p46"/>
          <p:cNvSpPr txBox="1"/>
          <p:nvPr/>
        </p:nvSpPr>
        <p:spPr>
          <a:xfrm>
            <a:off x="3681018" y="2709011"/>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177" name="Google Shape;1177;p46"/>
          <p:cNvSpPr txBox="1"/>
          <p:nvPr/>
        </p:nvSpPr>
        <p:spPr>
          <a:xfrm>
            <a:off x="3528618" y="2556611"/>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178" name="Google Shape;1178;p46"/>
          <p:cNvSpPr txBox="1"/>
          <p:nvPr/>
        </p:nvSpPr>
        <p:spPr>
          <a:xfrm>
            <a:off x="3376218" y="2404211"/>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174" name="Google Shape;1174;p46"/>
          <p:cNvSpPr txBox="1"/>
          <p:nvPr/>
        </p:nvSpPr>
        <p:spPr>
          <a:xfrm>
            <a:off x="749105" y="2711398"/>
            <a:ext cx="889987" cy="369332"/>
          </a:xfrm>
          <a:prstGeom prst="rect">
            <a:avLst/>
          </a:prstGeom>
          <a:solidFill>
            <a:srgbClr val="00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RINEX</a:t>
            </a:r>
            <a:endParaRPr/>
          </a:p>
        </p:txBody>
      </p:sp>
      <p:sp>
        <p:nvSpPr>
          <p:cNvPr id="1179" name="Google Shape;1179;p46"/>
          <p:cNvSpPr txBox="1"/>
          <p:nvPr/>
        </p:nvSpPr>
        <p:spPr>
          <a:xfrm>
            <a:off x="596705" y="2558998"/>
            <a:ext cx="889987" cy="369332"/>
          </a:xfrm>
          <a:prstGeom prst="rect">
            <a:avLst/>
          </a:prstGeom>
          <a:solidFill>
            <a:srgbClr val="00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RINEX</a:t>
            </a:r>
            <a:endParaRPr/>
          </a:p>
        </p:txBody>
      </p:sp>
      <p:sp>
        <p:nvSpPr>
          <p:cNvPr id="1180" name="Google Shape;1180;p46"/>
          <p:cNvSpPr txBox="1"/>
          <p:nvPr/>
        </p:nvSpPr>
        <p:spPr>
          <a:xfrm>
            <a:off x="444305" y="2406598"/>
            <a:ext cx="889987" cy="369332"/>
          </a:xfrm>
          <a:prstGeom prst="rect">
            <a:avLst/>
          </a:prstGeom>
          <a:solidFill>
            <a:srgbClr val="00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RINEX</a:t>
            </a:r>
            <a:endParaRPr/>
          </a:p>
        </p:txBody>
      </p:sp>
      <p:sp>
        <p:nvSpPr>
          <p:cNvPr id="1181" name="Google Shape;1181;p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1182" name="Google Shape;1182;p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1183" name="Google Shape;1183;p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184" name="Google Shape;1184;p46"/>
          <p:cNvPicPr preferRelativeResize="0"/>
          <p:nvPr/>
        </p:nvPicPr>
        <p:blipFill rotWithShape="1">
          <a:blip r:embed="rId3">
            <a:alphaModFix/>
          </a:blip>
          <a:srcRect/>
          <a:stretch/>
        </p:blipFill>
        <p:spPr>
          <a:xfrm>
            <a:off x="420590" y="788402"/>
            <a:ext cx="1054209" cy="1285903"/>
          </a:xfrm>
          <a:prstGeom prst="rect">
            <a:avLst/>
          </a:prstGeom>
          <a:noFill/>
          <a:ln>
            <a:noFill/>
          </a:ln>
        </p:spPr>
      </p:pic>
      <p:pic>
        <p:nvPicPr>
          <p:cNvPr id="1185" name="Google Shape;1185;p46"/>
          <p:cNvPicPr preferRelativeResize="0"/>
          <p:nvPr/>
        </p:nvPicPr>
        <p:blipFill rotWithShape="1">
          <a:blip r:embed="rId4">
            <a:alphaModFix/>
          </a:blip>
          <a:srcRect/>
          <a:stretch/>
        </p:blipFill>
        <p:spPr>
          <a:xfrm>
            <a:off x="3221620" y="788402"/>
            <a:ext cx="962567" cy="1265597"/>
          </a:xfrm>
          <a:prstGeom prst="rect">
            <a:avLst/>
          </a:prstGeom>
          <a:noFill/>
          <a:ln>
            <a:noFill/>
          </a:ln>
        </p:spPr>
      </p:pic>
      <p:pic>
        <p:nvPicPr>
          <p:cNvPr id="1186" name="Google Shape;1186;p46"/>
          <p:cNvPicPr preferRelativeResize="0"/>
          <p:nvPr/>
        </p:nvPicPr>
        <p:blipFill rotWithShape="1">
          <a:blip r:embed="rId5">
            <a:alphaModFix/>
          </a:blip>
          <a:srcRect/>
          <a:stretch/>
        </p:blipFill>
        <p:spPr>
          <a:xfrm>
            <a:off x="8112949" y="788402"/>
            <a:ext cx="1105615" cy="1256862"/>
          </a:xfrm>
          <a:prstGeom prst="rect">
            <a:avLst/>
          </a:prstGeom>
          <a:noFill/>
          <a:ln>
            <a:noFill/>
          </a:ln>
        </p:spPr>
      </p:pic>
      <p:pic>
        <p:nvPicPr>
          <p:cNvPr id="1187" name="Google Shape;1187;p46"/>
          <p:cNvPicPr preferRelativeResize="0"/>
          <p:nvPr/>
        </p:nvPicPr>
        <p:blipFill rotWithShape="1">
          <a:blip r:embed="rId6">
            <a:alphaModFix/>
          </a:blip>
          <a:srcRect/>
          <a:stretch/>
        </p:blipFill>
        <p:spPr>
          <a:xfrm>
            <a:off x="5574508" y="770190"/>
            <a:ext cx="962567" cy="1349631"/>
          </a:xfrm>
          <a:prstGeom prst="rect">
            <a:avLst/>
          </a:prstGeom>
          <a:noFill/>
          <a:ln>
            <a:noFill/>
          </a:ln>
        </p:spPr>
      </p:pic>
      <p:pic>
        <p:nvPicPr>
          <p:cNvPr id="1188" name="Google Shape;1188;p46"/>
          <p:cNvPicPr preferRelativeResize="0"/>
          <p:nvPr/>
        </p:nvPicPr>
        <p:blipFill rotWithShape="1">
          <a:blip r:embed="rId7">
            <a:alphaModFix/>
          </a:blip>
          <a:srcRect/>
          <a:stretch/>
        </p:blipFill>
        <p:spPr>
          <a:xfrm>
            <a:off x="10691241" y="788402"/>
            <a:ext cx="1130333" cy="1349630"/>
          </a:xfrm>
          <a:prstGeom prst="rect">
            <a:avLst/>
          </a:prstGeom>
          <a:noFill/>
          <a:ln>
            <a:noFill/>
          </a:ln>
        </p:spPr>
      </p:pic>
      <p:sp>
        <p:nvSpPr>
          <p:cNvPr id="1189" name="Google Shape;1189;p46"/>
          <p:cNvSpPr txBox="1"/>
          <p:nvPr/>
        </p:nvSpPr>
        <p:spPr>
          <a:xfrm>
            <a:off x="202766" y="419070"/>
            <a:ext cx="150411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Static GNSS</a:t>
            </a:r>
            <a:endParaRPr/>
          </a:p>
        </p:txBody>
      </p:sp>
      <p:sp>
        <p:nvSpPr>
          <p:cNvPr id="1190" name="Google Shape;1190;p46"/>
          <p:cNvSpPr txBox="1"/>
          <p:nvPr/>
        </p:nvSpPr>
        <p:spPr>
          <a:xfrm>
            <a:off x="2879840" y="419070"/>
            <a:ext cx="150411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RTK/RTN</a:t>
            </a:r>
            <a:endParaRPr/>
          </a:p>
        </p:txBody>
      </p:sp>
      <p:sp>
        <p:nvSpPr>
          <p:cNvPr id="1191" name="Google Shape;1191;p46"/>
          <p:cNvSpPr txBox="1"/>
          <p:nvPr/>
        </p:nvSpPr>
        <p:spPr>
          <a:xfrm>
            <a:off x="7913699" y="419070"/>
            <a:ext cx="1504114"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Leveling</a:t>
            </a:r>
            <a:endParaRPr/>
          </a:p>
        </p:txBody>
      </p:sp>
      <p:sp>
        <p:nvSpPr>
          <p:cNvPr id="1192" name="Google Shape;1192;p46"/>
          <p:cNvSpPr txBox="1"/>
          <p:nvPr/>
        </p:nvSpPr>
        <p:spPr>
          <a:xfrm>
            <a:off x="5277956" y="410937"/>
            <a:ext cx="144832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Classical</a:t>
            </a:r>
            <a:endParaRPr/>
          </a:p>
        </p:txBody>
      </p:sp>
      <p:sp>
        <p:nvSpPr>
          <p:cNvPr id="1193" name="Google Shape;1193;p46"/>
          <p:cNvSpPr txBox="1"/>
          <p:nvPr/>
        </p:nvSpPr>
        <p:spPr>
          <a:xfrm>
            <a:off x="10501678" y="400858"/>
            <a:ext cx="144832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Rel. Gravity</a:t>
            </a:r>
            <a:endParaRPr/>
          </a:p>
        </p:txBody>
      </p:sp>
      <p:sp>
        <p:nvSpPr>
          <p:cNvPr id="1194" name="Google Shape;1194;p46"/>
          <p:cNvSpPr txBox="1"/>
          <p:nvPr/>
        </p:nvSpPr>
        <p:spPr>
          <a:xfrm>
            <a:off x="291905" y="2254198"/>
            <a:ext cx="889987" cy="369332"/>
          </a:xfrm>
          <a:prstGeom prst="rect">
            <a:avLst/>
          </a:prstGeom>
          <a:solidFill>
            <a:srgbClr val="00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RINEX</a:t>
            </a:r>
            <a:endParaRPr/>
          </a:p>
        </p:txBody>
      </p:sp>
      <p:sp>
        <p:nvSpPr>
          <p:cNvPr id="1195" name="Google Shape;1195;p46"/>
          <p:cNvSpPr txBox="1"/>
          <p:nvPr/>
        </p:nvSpPr>
        <p:spPr>
          <a:xfrm>
            <a:off x="3223818" y="2251811"/>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175" name="Google Shape;1175;p46"/>
          <p:cNvSpPr/>
          <p:nvPr/>
        </p:nvSpPr>
        <p:spPr>
          <a:xfrm>
            <a:off x="202766" y="3817492"/>
            <a:ext cx="11821574" cy="2464304"/>
          </a:xfrm>
          <a:prstGeom prst="rect">
            <a:avLst/>
          </a:prstGeom>
          <a:solidFill>
            <a:srgbClr val="D8D8D8"/>
          </a:solid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Upload multiple types of data and multiple files into a single survey project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Process RINEX into a position (like today’s OPUS-S)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Process RINEX into mark-to-mark vectors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Process Classical into mark-to-mark angles/distances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Process Leveling into mark-to-mark ortho. differences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Process Rel. Gravity into mark gravity</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Combine GNSS, RTK/N, Classical in a Geometric Adjustment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Combine Classical and Leveling in an Orthometric Adj.</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Adjust Relative Gravity for either gravity or vertical gradients in a Gravimetric Adjustment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Special settings for Calibration Base Lines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Choose your epoch and frame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All coordinates returned are </a:t>
            </a:r>
            <a:r>
              <a:rPr lang="en-US" sz="1800" i="1">
                <a:solidFill>
                  <a:schemeClr val="dk1"/>
                </a:solidFill>
                <a:latin typeface="Arial"/>
                <a:ea typeface="Arial"/>
                <a:cs typeface="Arial"/>
                <a:sym typeface="Arial"/>
              </a:rPr>
              <a:t>OPUS Coordinates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Submit your data to NGS for QA/QC, database loading, and improvement of future passive mark coordinates (RECs and SECs)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cxnSp>
        <p:nvCxnSpPr>
          <p:cNvPr id="1196" name="Google Shape;1196;p46"/>
          <p:cNvCxnSpPr>
            <a:stCxn id="1176" idx="2"/>
            <a:endCxn id="1175" idx="0"/>
          </p:cNvCxnSpPr>
          <p:nvPr/>
        </p:nvCxnSpPr>
        <p:spPr>
          <a:xfrm rot="-5400000" flipH="1">
            <a:off x="4698870" y="2402893"/>
            <a:ext cx="739200" cy="2090100"/>
          </a:xfrm>
          <a:prstGeom prst="bentConnector3">
            <a:avLst>
              <a:gd name="adj1" fmla="val 49996"/>
            </a:avLst>
          </a:prstGeom>
          <a:noFill/>
          <a:ln w="381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197" name="Google Shape;1197;p46"/>
          <p:cNvCxnSpPr>
            <a:endCxn id="1175" idx="0"/>
          </p:cNvCxnSpPr>
          <p:nvPr/>
        </p:nvCxnSpPr>
        <p:spPr>
          <a:xfrm rot="5400000">
            <a:off x="5872803" y="3326242"/>
            <a:ext cx="732000" cy="250500"/>
          </a:xfrm>
          <a:prstGeom prst="bentConnector3">
            <a:avLst>
              <a:gd name="adj1" fmla="val 50001"/>
            </a:avLst>
          </a:prstGeom>
          <a:noFill/>
          <a:ln w="381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198" name="Google Shape;1198;p46"/>
          <p:cNvCxnSpPr>
            <a:endCxn id="1175" idx="0"/>
          </p:cNvCxnSpPr>
          <p:nvPr/>
        </p:nvCxnSpPr>
        <p:spPr>
          <a:xfrm flipH="1">
            <a:off x="6113553" y="3071992"/>
            <a:ext cx="2803200" cy="745500"/>
          </a:xfrm>
          <a:prstGeom prst="bentConnector3">
            <a:avLst>
              <a:gd name="adj1" fmla="val -1"/>
            </a:avLst>
          </a:prstGeom>
          <a:noFill/>
          <a:ln w="381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199" name="Google Shape;1199;p46"/>
          <p:cNvCxnSpPr>
            <a:endCxn id="1175" idx="0"/>
          </p:cNvCxnSpPr>
          <p:nvPr/>
        </p:nvCxnSpPr>
        <p:spPr>
          <a:xfrm flipH="1">
            <a:off x="6113553" y="3053692"/>
            <a:ext cx="5367600" cy="763800"/>
          </a:xfrm>
          <a:prstGeom prst="bentConnector3">
            <a:avLst>
              <a:gd name="adj1" fmla="val 1"/>
            </a:avLst>
          </a:prstGeom>
          <a:noFill/>
          <a:ln w="38100" cap="flat" cmpd="sng">
            <a:solidFill>
              <a:schemeClr val="dk1"/>
            </a:solidFill>
            <a:prstDash val="solid"/>
            <a:round/>
            <a:headEnd type="none" w="sm" len="sm"/>
            <a:tailEnd type="triangle" w="med" len="med"/>
          </a:ln>
          <a:effectLst>
            <a:outerShdw blurRad="40000" dist="20000" dir="5400000" rotWithShape="0">
              <a:srgbClr val="000000">
                <a:alpha val="37647"/>
              </a:srgbClr>
            </a:outerShdw>
          </a:effectLst>
        </p:spPr>
      </p:cxnSp>
      <p:sp>
        <p:nvSpPr>
          <p:cNvPr id="1200" name="Google Shape;1200;p46"/>
          <p:cNvSpPr txBox="1"/>
          <p:nvPr/>
        </p:nvSpPr>
        <p:spPr>
          <a:xfrm>
            <a:off x="10506612" y="5758576"/>
            <a:ext cx="15007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OPUS 6</a:t>
            </a:r>
            <a:endParaRPr/>
          </a:p>
        </p:txBody>
      </p:sp>
      <p:sp>
        <p:nvSpPr>
          <p:cNvPr id="1201" name="Google Shape;1201;p46"/>
          <p:cNvSpPr txBox="1"/>
          <p:nvPr/>
        </p:nvSpPr>
        <p:spPr>
          <a:xfrm>
            <a:off x="5998754" y="276165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2" name="Google Shape;1202;p46"/>
          <p:cNvSpPr txBox="1"/>
          <p:nvPr/>
        </p:nvSpPr>
        <p:spPr>
          <a:xfrm>
            <a:off x="5846354" y="260925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3" name="Google Shape;1203;p46"/>
          <p:cNvSpPr txBox="1"/>
          <p:nvPr/>
        </p:nvSpPr>
        <p:spPr>
          <a:xfrm>
            <a:off x="5693954" y="245685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4" name="Google Shape;1204;p46"/>
          <p:cNvSpPr txBox="1"/>
          <p:nvPr/>
        </p:nvSpPr>
        <p:spPr>
          <a:xfrm>
            <a:off x="5541554" y="230445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5" name="Google Shape;1205;p46"/>
          <p:cNvSpPr txBox="1"/>
          <p:nvPr/>
        </p:nvSpPr>
        <p:spPr>
          <a:xfrm>
            <a:off x="8600473" y="270271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6" name="Google Shape;1206;p46"/>
          <p:cNvSpPr txBox="1"/>
          <p:nvPr/>
        </p:nvSpPr>
        <p:spPr>
          <a:xfrm>
            <a:off x="8448073" y="255031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7" name="Google Shape;1207;p46"/>
          <p:cNvSpPr txBox="1"/>
          <p:nvPr/>
        </p:nvSpPr>
        <p:spPr>
          <a:xfrm>
            <a:off x="8295673" y="239791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8" name="Google Shape;1208;p46"/>
          <p:cNvSpPr txBox="1"/>
          <p:nvPr/>
        </p:nvSpPr>
        <p:spPr>
          <a:xfrm>
            <a:off x="8143273" y="2245517"/>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09" name="Google Shape;1209;p46"/>
          <p:cNvSpPr txBox="1"/>
          <p:nvPr/>
        </p:nvSpPr>
        <p:spPr>
          <a:xfrm>
            <a:off x="11131166" y="2702152"/>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10" name="Google Shape;1210;p46"/>
          <p:cNvSpPr txBox="1"/>
          <p:nvPr/>
        </p:nvSpPr>
        <p:spPr>
          <a:xfrm>
            <a:off x="10978766" y="2549752"/>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11" name="Google Shape;1211;p46"/>
          <p:cNvSpPr txBox="1"/>
          <p:nvPr/>
        </p:nvSpPr>
        <p:spPr>
          <a:xfrm>
            <a:off x="10826366" y="2397352"/>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
        <p:nvSpPr>
          <p:cNvPr id="1212" name="Google Shape;1212;p46"/>
          <p:cNvSpPr txBox="1"/>
          <p:nvPr/>
        </p:nvSpPr>
        <p:spPr>
          <a:xfrm>
            <a:off x="10673966" y="2244952"/>
            <a:ext cx="684803" cy="369332"/>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GDX</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366092"/>
                </a:solidFill>
                <a:latin typeface="Times New Roman"/>
                <a:ea typeface="Times New Roman"/>
                <a:cs typeface="Times New Roman"/>
                <a:sym typeface="Times New Roman"/>
              </a:rPr>
              <a:t>Extent of the current NSRS</a:t>
            </a:r>
            <a:endParaRPr/>
          </a:p>
        </p:txBody>
      </p:sp>
      <p:sp>
        <p:nvSpPr>
          <p:cNvPr id="186" name="Google Shape;186;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87" name="Google Shape;187;p5" descr="A map of the world showing the regions of the world where the USA's National Spatial Reference System is valid. "/>
          <p:cNvPicPr preferRelativeResize="0">
            <a:picLocks noGrp="1"/>
          </p:cNvPicPr>
          <p:nvPr>
            <p:ph type="body" idx="1"/>
          </p:nvPr>
        </p:nvPicPr>
        <p:blipFill rotWithShape="1">
          <a:blip r:embed="rId3">
            <a:alphaModFix/>
          </a:blip>
          <a:srcRect/>
          <a:stretch/>
        </p:blipFill>
        <p:spPr>
          <a:xfrm>
            <a:off x="609600" y="1620647"/>
            <a:ext cx="5283200" cy="3543671"/>
          </a:xfrm>
          <a:prstGeom prst="rect">
            <a:avLst/>
          </a:prstGeom>
          <a:noFill/>
          <a:ln>
            <a:noFill/>
          </a:ln>
        </p:spPr>
      </p:pic>
      <p:sp>
        <p:nvSpPr>
          <p:cNvPr id="188" name="Google Shape;188;p5"/>
          <p:cNvSpPr txBox="1"/>
          <p:nvPr/>
        </p:nvSpPr>
        <p:spPr>
          <a:xfrm>
            <a:off x="6115123" y="1636741"/>
            <a:ext cx="43781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366092"/>
                </a:solidFill>
                <a:latin typeface="Arial"/>
                <a:ea typeface="Arial"/>
                <a:cs typeface="Arial"/>
                <a:sym typeface="Arial"/>
              </a:rPr>
              <a:t>Frames</a:t>
            </a:r>
            <a:r>
              <a:rPr lang="en-US" sz="1800">
                <a:solidFill>
                  <a:srgbClr val="366092"/>
                </a:solidFill>
                <a:latin typeface="Arial"/>
                <a:ea typeface="Arial"/>
                <a:cs typeface="Arial"/>
                <a:sym typeface="Arial"/>
              </a:rPr>
              <a:t>:  Truly global but used regionally</a:t>
            </a:r>
            <a:endParaRPr/>
          </a:p>
          <a:p>
            <a:pPr marL="0" marR="0" lvl="0" indent="0" algn="l" rtl="0">
              <a:spcBef>
                <a:spcPts val="0"/>
              </a:spcBef>
              <a:spcAft>
                <a:spcPts val="0"/>
              </a:spcAft>
              <a:buNone/>
            </a:pPr>
            <a:r>
              <a:rPr lang="en-US" sz="1800" b="1">
                <a:solidFill>
                  <a:srgbClr val="366092"/>
                </a:solidFill>
                <a:latin typeface="Arial"/>
                <a:ea typeface="Arial"/>
                <a:cs typeface="Arial"/>
                <a:sym typeface="Arial"/>
              </a:rPr>
              <a:t>Geoid/Vertical</a:t>
            </a:r>
            <a:r>
              <a:rPr lang="en-US" sz="1800">
                <a:solidFill>
                  <a:srgbClr val="366092"/>
                </a:solidFill>
                <a:latin typeface="Arial"/>
                <a:ea typeface="Arial"/>
                <a:cs typeface="Arial"/>
                <a:sym typeface="Arial"/>
              </a:rPr>
              <a:t>: Regional</a:t>
            </a:r>
            <a:endParaRPr/>
          </a:p>
        </p:txBody>
      </p:sp>
      <p:sp>
        <p:nvSpPr>
          <p:cNvPr id="189" name="Google Shape;189;p5"/>
          <p:cNvSpPr txBox="1"/>
          <p:nvPr/>
        </p:nvSpPr>
        <p:spPr>
          <a:xfrm>
            <a:off x="6115123" y="2935893"/>
            <a:ext cx="45576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366092"/>
                </a:solidFill>
                <a:latin typeface="Arial"/>
                <a:ea typeface="Arial"/>
                <a:cs typeface="Arial"/>
                <a:sym typeface="Arial"/>
              </a:rPr>
              <a:t>Conterminous US (CONUS; “Lower 48”)</a:t>
            </a:r>
            <a:endParaRPr/>
          </a:p>
        </p:txBody>
      </p:sp>
      <p:sp>
        <p:nvSpPr>
          <p:cNvPr id="190" name="Google Shape;190;p5"/>
          <p:cNvSpPr txBox="1"/>
          <p:nvPr/>
        </p:nvSpPr>
        <p:spPr>
          <a:xfrm>
            <a:off x="6115124" y="3537249"/>
            <a:ext cx="9284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366092"/>
                </a:solidFill>
                <a:latin typeface="Arial"/>
                <a:ea typeface="Arial"/>
                <a:cs typeface="Arial"/>
                <a:sym typeface="Arial"/>
              </a:rPr>
              <a:t>Alaska</a:t>
            </a:r>
            <a:endParaRPr/>
          </a:p>
        </p:txBody>
      </p:sp>
      <p:sp>
        <p:nvSpPr>
          <p:cNvPr id="191" name="Google Shape;191;p5"/>
          <p:cNvSpPr txBox="1"/>
          <p:nvPr/>
        </p:nvSpPr>
        <p:spPr>
          <a:xfrm>
            <a:off x="6115123" y="4184061"/>
            <a:ext cx="9156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366092"/>
                </a:solidFill>
                <a:latin typeface="Arial"/>
                <a:ea typeface="Arial"/>
                <a:cs typeface="Arial"/>
                <a:sym typeface="Arial"/>
              </a:rPr>
              <a:t>Hawaii</a:t>
            </a:r>
            <a:endParaRPr/>
          </a:p>
        </p:txBody>
      </p:sp>
      <p:sp>
        <p:nvSpPr>
          <p:cNvPr id="192" name="Google Shape;192;p5"/>
          <p:cNvSpPr txBox="1"/>
          <p:nvPr/>
        </p:nvSpPr>
        <p:spPr>
          <a:xfrm>
            <a:off x="6115123" y="4830873"/>
            <a:ext cx="57862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366092"/>
                </a:solidFill>
                <a:latin typeface="Arial"/>
                <a:ea typeface="Arial"/>
                <a:cs typeface="Arial"/>
                <a:sym typeface="Arial"/>
              </a:rPr>
              <a:t>Territories:  Puerto Rico, U.S. Virgin Islands, American Samoa, Guam, CNMI</a:t>
            </a:r>
            <a:endParaRPr/>
          </a:p>
        </p:txBody>
      </p:sp>
      <p:sp>
        <p:nvSpPr>
          <p:cNvPr id="193" name="Google Shape;193;p5"/>
          <p:cNvSpPr/>
          <p:nvPr/>
        </p:nvSpPr>
        <p:spPr>
          <a:xfrm>
            <a:off x="1444991" y="3313355"/>
            <a:ext cx="692195" cy="425120"/>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5"/>
          <p:cNvSpPr/>
          <p:nvPr/>
        </p:nvSpPr>
        <p:spPr>
          <a:xfrm>
            <a:off x="825457" y="2614528"/>
            <a:ext cx="580208" cy="669941"/>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5" name="Google Shape;195;p5"/>
          <p:cNvSpPr/>
          <p:nvPr/>
        </p:nvSpPr>
        <p:spPr>
          <a:xfrm>
            <a:off x="815895" y="3539659"/>
            <a:ext cx="168043" cy="198816"/>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5"/>
          <p:cNvSpPr/>
          <p:nvPr/>
        </p:nvSpPr>
        <p:spPr>
          <a:xfrm>
            <a:off x="5254817" y="3930408"/>
            <a:ext cx="129024" cy="75176"/>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7" name="Google Shape;197;p5"/>
          <p:cNvSpPr/>
          <p:nvPr/>
        </p:nvSpPr>
        <p:spPr>
          <a:xfrm>
            <a:off x="5255053" y="3635070"/>
            <a:ext cx="129024" cy="257751"/>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8" name="Google Shape;198;p5"/>
          <p:cNvSpPr/>
          <p:nvPr/>
        </p:nvSpPr>
        <p:spPr>
          <a:xfrm>
            <a:off x="5587269" y="4223221"/>
            <a:ext cx="150284" cy="129919"/>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5"/>
          <p:cNvSpPr/>
          <p:nvPr/>
        </p:nvSpPr>
        <p:spPr>
          <a:xfrm>
            <a:off x="2209837" y="3695787"/>
            <a:ext cx="96433" cy="81932"/>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 name="Google Shape;200;p5"/>
          <p:cNvSpPr/>
          <p:nvPr/>
        </p:nvSpPr>
        <p:spPr>
          <a:xfrm>
            <a:off x="2330703" y="3695787"/>
            <a:ext cx="96435" cy="81933"/>
          </a:xfrm>
          <a:prstGeom prst="rect">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1" name="Google Shape;201;p5"/>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202" name="Google Shape;202;p5"/>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Planned Changes: Replacing NAD 83</a:t>
            </a:r>
            <a:endParaRPr/>
          </a:p>
        </p:txBody>
      </p:sp>
      <p:sp>
        <p:nvSpPr>
          <p:cNvPr id="209" name="Google Shape;209;p6"/>
          <p:cNvSpPr txBox="1"/>
          <p:nvPr/>
        </p:nvSpPr>
        <p:spPr>
          <a:xfrm>
            <a:off x="301594" y="1612261"/>
            <a:ext cx="2734235" cy="236220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spcBef>
                <a:spcPts val="0"/>
              </a:spcBef>
              <a:spcAft>
                <a:spcPts val="0"/>
              </a:spcAft>
              <a:buClr>
                <a:schemeClr val="accent1"/>
              </a:buClr>
              <a:buSzPct val="100000"/>
              <a:buFont typeface="Noto Sans Symbols"/>
              <a:buNone/>
            </a:pPr>
            <a:r>
              <a:rPr lang="en-US" sz="2400" b="0" u="sng">
                <a:solidFill>
                  <a:schemeClr val="dk1"/>
                </a:solidFill>
                <a:latin typeface="Gill Sans"/>
                <a:ea typeface="Gill Sans"/>
                <a:cs typeface="Gill Sans"/>
                <a:sym typeface="Gill Sans"/>
              </a:rPr>
              <a:t>The Old:</a:t>
            </a:r>
            <a:endParaRPr/>
          </a:p>
          <a:p>
            <a:pPr marL="0" marR="0" lvl="0" indent="0" algn="l" rtl="0">
              <a:spcBef>
                <a:spcPts val="444"/>
              </a:spcBef>
              <a:spcAft>
                <a:spcPts val="0"/>
              </a:spcAft>
              <a:buClr>
                <a:schemeClr val="accent1"/>
              </a:buClr>
              <a:buSzPct val="100000"/>
              <a:buFont typeface="Noto Sans Symbols"/>
              <a:buNone/>
            </a:pPr>
            <a:r>
              <a:rPr lang="en-US" sz="2400" b="0">
                <a:solidFill>
                  <a:schemeClr val="dk1"/>
                </a:solidFill>
                <a:latin typeface="Gill Sans"/>
                <a:ea typeface="Gill Sans"/>
                <a:cs typeface="Gill Sans"/>
                <a:sym typeface="Gill Sans"/>
              </a:rPr>
              <a:t>NAD 83(2011)</a:t>
            </a:r>
            <a:endParaRPr/>
          </a:p>
          <a:p>
            <a:pPr marL="0" marR="0" lvl="0" indent="0" algn="l" rtl="0">
              <a:spcBef>
                <a:spcPts val="444"/>
              </a:spcBef>
              <a:spcAft>
                <a:spcPts val="0"/>
              </a:spcAft>
              <a:buClr>
                <a:schemeClr val="accent1"/>
              </a:buClr>
              <a:buSzPct val="100000"/>
              <a:buFont typeface="Noto Sans Symbols"/>
              <a:buNone/>
            </a:pPr>
            <a:endParaRPr sz="2400" b="0">
              <a:solidFill>
                <a:schemeClr val="dk1"/>
              </a:solidFill>
              <a:latin typeface="Gill Sans"/>
              <a:ea typeface="Gill Sans"/>
              <a:cs typeface="Gill Sans"/>
              <a:sym typeface="Gill Sans"/>
            </a:endParaRPr>
          </a:p>
          <a:p>
            <a:pPr marL="0" marR="0" lvl="0" indent="0" algn="l" rtl="0">
              <a:spcBef>
                <a:spcPts val="444"/>
              </a:spcBef>
              <a:spcAft>
                <a:spcPts val="0"/>
              </a:spcAft>
              <a:buClr>
                <a:schemeClr val="accent1"/>
              </a:buClr>
              <a:buSzPct val="100000"/>
              <a:buFont typeface="Noto Sans Symbols"/>
              <a:buNone/>
            </a:pPr>
            <a:r>
              <a:rPr lang="en-US" sz="2400" b="0">
                <a:solidFill>
                  <a:schemeClr val="dk1"/>
                </a:solidFill>
                <a:latin typeface="Gill Sans"/>
                <a:ea typeface="Gill Sans"/>
                <a:cs typeface="Gill Sans"/>
                <a:sym typeface="Gill Sans"/>
              </a:rPr>
              <a:t>NAD 83(PA11)</a:t>
            </a:r>
            <a:endParaRPr/>
          </a:p>
          <a:p>
            <a:pPr marL="0" marR="0" lvl="0" indent="0" algn="l" rtl="0">
              <a:spcBef>
                <a:spcPts val="444"/>
              </a:spcBef>
              <a:spcAft>
                <a:spcPts val="0"/>
              </a:spcAft>
              <a:buClr>
                <a:schemeClr val="accent1"/>
              </a:buClr>
              <a:buSzPct val="100000"/>
              <a:buFont typeface="Noto Sans Symbols"/>
              <a:buNone/>
            </a:pPr>
            <a:endParaRPr sz="2400" b="0">
              <a:solidFill>
                <a:schemeClr val="dk1"/>
              </a:solidFill>
              <a:latin typeface="Gill Sans"/>
              <a:ea typeface="Gill Sans"/>
              <a:cs typeface="Gill Sans"/>
              <a:sym typeface="Gill Sans"/>
            </a:endParaRPr>
          </a:p>
          <a:p>
            <a:pPr marL="0" marR="0" lvl="0" indent="0" algn="l" rtl="0">
              <a:spcBef>
                <a:spcPts val="444"/>
              </a:spcBef>
              <a:spcAft>
                <a:spcPts val="0"/>
              </a:spcAft>
              <a:buClr>
                <a:schemeClr val="accent1"/>
              </a:buClr>
              <a:buSzPct val="100000"/>
              <a:buFont typeface="Noto Sans Symbols"/>
              <a:buNone/>
            </a:pPr>
            <a:r>
              <a:rPr lang="en-US" sz="2400" b="0">
                <a:solidFill>
                  <a:schemeClr val="dk1"/>
                </a:solidFill>
                <a:latin typeface="Gill Sans"/>
                <a:ea typeface="Gill Sans"/>
                <a:cs typeface="Gill Sans"/>
                <a:sym typeface="Gill Sans"/>
              </a:rPr>
              <a:t>NAD 83(MA11)</a:t>
            </a:r>
            <a:endParaRPr/>
          </a:p>
          <a:p>
            <a:pPr marL="742950" marR="0" lvl="1" indent="-144780" algn="l" rtl="0">
              <a:spcBef>
                <a:spcPts val="444"/>
              </a:spcBef>
              <a:spcAft>
                <a:spcPts val="0"/>
              </a:spcAft>
              <a:buClr>
                <a:schemeClr val="accent1"/>
              </a:buClr>
              <a:buSzPct val="1000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444"/>
              </a:spcBef>
              <a:spcAft>
                <a:spcPts val="0"/>
              </a:spcAft>
              <a:buClr>
                <a:schemeClr val="accent1"/>
              </a:buClr>
              <a:buSzPct val="100000"/>
              <a:buFont typeface="Noto Sans Symbols"/>
              <a:buNone/>
            </a:pPr>
            <a:endParaRPr sz="2400" b="1">
              <a:solidFill>
                <a:srgbClr val="FF0000"/>
              </a:solidFill>
              <a:latin typeface="Calibri"/>
              <a:ea typeface="Calibri"/>
              <a:cs typeface="Calibri"/>
              <a:sym typeface="Calibri"/>
            </a:endParaRPr>
          </a:p>
        </p:txBody>
      </p:sp>
      <p:sp>
        <p:nvSpPr>
          <p:cNvPr id="210" name="Google Shape;210;p6"/>
          <p:cNvSpPr txBox="1"/>
          <p:nvPr/>
        </p:nvSpPr>
        <p:spPr>
          <a:xfrm>
            <a:off x="2892391" y="1486695"/>
            <a:ext cx="6324600" cy="48006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2400"/>
              <a:buFont typeface="Noto Sans Symbols"/>
              <a:buNone/>
            </a:pPr>
            <a:r>
              <a:rPr lang="en-US" sz="2400" b="0" u="sng">
                <a:solidFill>
                  <a:schemeClr val="dk1"/>
                </a:solidFill>
                <a:latin typeface="Gill Sans"/>
                <a:ea typeface="Gill Sans"/>
                <a:cs typeface="Gill Sans"/>
                <a:sym typeface="Gill Sans"/>
              </a:rPr>
              <a:t>The New:</a:t>
            </a:r>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The North American Terrestrial Reference Frame of 2022 </a:t>
            </a:r>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	(NATRF2022)</a:t>
            </a:r>
            <a:endParaRPr/>
          </a:p>
          <a:p>
            <a:pPr marL="0" marR="0" lvl="0" indent="0" algn="l" rtl="0">
              <a:spcBef>
                <a:spcPts val="400"/>
              </a:spcBef>
              <a:spcAft>
                <a:spcPts val="0"/>
              </a:spcAft>
              <a:buClr>
                <a:schemeClr val="accent1"/>
              </a:buClr>
              <a:buSzPts val="2000"/>
              <a:buFont typeface="Noto Sans Symbols"/>
              <a:buNone/>
            </a:pPr>
            <a:endParaRPr sz="2000" b="0">
              <a:solidFill>
                <a:schemeClr val="dk1"/>
              </a:solidFill>
              <a:latin typeface="Gill Sans"/>
              <a:ea typeface="Gill Sans"/>
              <a:cs typeface="Gill Sans"/>
              <a:sym typeface="Gill Sans"/>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The Caribbean Terrestrial Reference Frame of 2022 </a:t>
            </a:r>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	(CATRF2022)</a:t>
            </a:r>
            <a:endParaRPr/>
          </a:p>
          <a:p>
            <a:pPr marL="0" marR="0" lvl="0" indent="0" algn="l" rtl="0">
              <a:spcBef>
                <a:spcPts val="400"/>
              </a:spcBef>
              <a:spcAft>
                <a:spcPts val="0"/>
              </a:spcAft>
              <a:buClr>
                <a:schemeClr val="accent1"/>
              </a:buClr>
              <a:buSzPts val="2000"/>
              <a:buFont typeface="Noto Sans Symbols"/>
              <a:buNone/>
            </a:pPr>
            <a:endParaRPr sz="2000" b="0">
              <a:solidFill>
                <a:schemeClr val="dk1"/>
              </a:solidFill>
              <a:latin typeface="Gill Sans"/>
              <a:ea typeface="Gill Sans"/>
              <a:cs typeface="Gill Sans"/>
              <a:sym typeface="Gill Sans"/>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The Pacific Terrestrial Reference Frame of 2022 </a:t>
            </a:r>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	(PATRF2022)</a:t>
            </a:r>
            <a:endParaRPr/>
          </a:p>
          <a:p>
            <a:pPr marL="0" marR="0" lvl="0" indent="0" algn="l" rtl="0">
              <a:spcBef>
                <a:spcPts val="400"/>
              </a:spcBef>
              <a:spcAft>
                <a:spcPts val="0"/>
              </a:spcAft>
              <a:buClr>
                <a:schemeClr val="accent1"/>
              </a:buClr>
              <a:buSzPts val="2000"/>
              <a:buFont typeface="Noto Sans Symbols"/>
              <a:buNone/>
            </a:pPr>
            <a:endParaRPr sz="2000" b="0">
              <a:solidFill>
                <a:schemeClr val="dk1"/>
              </a:solidFill>
              <a:latin typeface="Gill Sans"/>
              <a:ea typeface="Gill Sans"/>
              <a:cs typeface="Gill Sans"/>
              <a:sym typeface="Gill Sans"/>
            </a:endParaRPr>
          </a:p>
          <a:p>
            <a:pPr marL="0" marR="0" lvl="0" indent="0" algn="l" rtl="0">
              <a:spcBef>
                <a:spcPts val="40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The Mariana Terrestrial Reference Frame of 2022 </a:t>
            </a:r>
            <a:endParaRPr/>
          </a:p>
          <a:p>
            <a:pPr marL="0" marR="0" lvl="0" indent="0" algn="l" rtl="0">
              <a:spcBef>
                <a:spcPts val="480"/>
              </a:spcBef>
              <a:spcAft>
                <a:spcPts val="0"/>
              </a:spcAft>
              <a:buClr>
                <a:schemeClr val="accent1"/>
              </a:buClr>
              <a:buSzPts val="2000"/>
              <a:buFont typeface="Noto Sans Symbols"/>
              <a:buNone/>
            </a:pPr>
            <a:r>
              <a:rPr lang="en-US" sz="2000" b="0">
                <a:solidFill>
                  <a:schemeClr val="dk1"/>
                </a:solidFill>
                <a:latin typeface="Gill Sans"/>
                <a:ea typeface="Gill Sans"/>
                <a:cs typeface="Gill Sans"/>
                <a:sym typeface="Gill Sans"/>
              </a:rPr>
              <a:t>	(MATRF2022</a:t>
            </a:r>
            <a:r>
              <a:rPr lang="en-US" sz="2400" b="0">
                <a:solidFill>
                  <a:schemeClr val="dk1"/>
                </a:solidFill>
                <a:latin typeface="Gill Sans"/>
                <a:ea typeface="Gill Sans"/>
                <a:cs typeface="Gill Sans"/>
                <a:sym typeface="Gill Sans"/>
              </a:rPr>
              <a:t>)</a:t>
            </a:r>
            <a:endParaRPr/>
          </a:p>
          <a:p>
            <a:pPr marL="742950" marR="0" lvl="1" indent="-133350" algn="l" rtl="0">
              <a:spcBef>
                <a:spcPts val="480"/>
              </a:spcBef>
              <a:spcAft>
                <a:spcPts val="0"/>
              </a:spcAft>
              <a:buClr>
                <a:schemeClr val="accent1"/>
              </a:buClr>
              <a:buSzPts val="24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480"/>
              </a:spcBef>
              <a:spcAft>
                <a:spcPts val="0"/>
              </a:spcAft>
              <a:buClr>
                <a:schemeClr val="accent1"/>
              </a:buClr>
              <a:buSzPts val="2400"/>
              <a:buFont typeface="Noto Sans Symbols"/>
              <a:buNone/>
            </a:pPr>
            <a:endParaRPr sz="2400" b="1">
              <a:solidFill>
                <a:srgbClr val="FF0000"/>
              </a:solidFill>
              <a:latin typeface="Calibri"/>
              <a:ea typeface="Calibri"/>
              <a:cs typeface="Calibri"/>
              <a:sym typeface="Calibri"/>
            </a:endParaRPr>
          </a:p>
        </p:txBody>
      </p:sp>
      <p:sp>
        <p:nvSpPr>
          <p:cNvPr id="211" name="Google Shape;211;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cxnSp>
        <p:nvCxnSpPr>
          <p:cNvPr id="212" name="Google Shape;212;p6"/>
          <p:cNvCxnSpPr/>
          <p:nvPr/>
        </p:nvCxnSpPr>
        <p:spPr>
          <a:xfrm rot="10800000" flipH="1">
            <a:off x="2254219" y="2190216"/>
            <a:ext cx="638175" cy="1"/>
          </a:xfrm>
          <a:prstGeom prst="straightConnector1">
            <a:avLst/>
          </a:prstGeom>
          <a:noFill/>
          <a:ln w="25400" cap="flat" cmpd="sng">
            <a:solidFill>
              <a:srgbClr val="7030A0"/>
            </a:solidFill>
            <a:prstDash val="solid"/>
            <a:round/>
            <a:headEnd type="none" w="sm" len="sm"/>
            <a:tailEnd type="triangle" w="med" len="med"/>
          </a:ln>
        </p:spPr>
      </p:cxnSp>
      <p:cxnSp>
        <p:nvCxnSpPr>
          <p:cNvPr id="213" name="Google Shape;213;p6"/>
          <p:cNvCxnSpPr/>
          <p:nvPr/>
        </p:nvCxnSpPr>
        <p:spPr>
          <a:xfrm>
            <a:off x="2254216" y="2190213"/>
            <a:ext cx="781610" cy="914400"/>
          </a:xfrm>
          <a:prstGeom prst="straightConnector1">
            <a:avLst/>
          </a:prstGeom>
          <a:noFill/>
          <a:ln w="25400" cap="flat" cmpd="sng">
            <a:solidFill>
              <a:srgbClr val="7030A0"/>
            </a:solidFill>
            <a:prstDash val="solid"/>
            <a:round/>
            <a:headEnd type="none" w="sm" len="sm"/>
            <a:tailEnd type="triangle" w="med" len="med"/>
          </a:ln>
        </p:spPr>
      </p:cxnSp>
      <p:cxnSp>
        <p:nvCxnSpPr>
          <p:cNvPr id="214" name="Google Shape;214;p6"/>
          <p:cNvCxnSpPr/>
          <p:nvPr/>
        </p:nvCxnSpPr>
        <p:spPr>
          <a:xfrm>
            <a:off x="2254218" y="2904590"/>
            <a:ext cx="781611" cy="1263290"/>
          </a:xfrm>
          <a:prstGeom prst="straightConnector1">
            <a:avLst/>
          </a:prstGeom>
          <a:noFill/>
          <a:ln w="25400" cap="flat" cmpd="sng">
            <a:solidFill>
              <a:srgbClr val="7030A0"/>
            </a:solidFill>
            <a:prstDash val="solid"/>
            <a:round/>
            <a:headEnd type="none" w="sm" len="sm"/>
            <a:tailEnd type="triangle" w="med" len="med"/>
          </a:ln>
        </p:spPr>
      </p:cxnSp>
      <p:cxnSp>
        <p:nvCxnSpPr>
          <p:cNvPr id="215" name="Google Shape;215;p6"/>
          <p:cNvCxnSpPr/>
          <p:nvPr/>
        </p:nvCxnSpPr>
        <p:spPr>
          <a:xfrm>
            <a:off x="2254218" y="3661804"/>
            <a:ext cx="781611" cy="1604989"/>
          </a:xfrm>
          <a:prstGeom prst="straightConnector1">
            <a:avLst/>
          </a:prstGeom>
          <a:noFill/>
          <a:ln w="25400" cap="flat" cmpd="sng">
            <a:solidFill>
              <a:srgbClr val="7030A0"/>
            </a:solidFill>
            <a:prstDash val="solid"/>
            <a:round/>
            <a:headEnd type="none" w="sm" len="sm"/>
            <a:tailEnd type="triangle" w="med" len="med"/>
          </a:ln>
        </p:spPr>
      </p:cxnSp>
      <p:sp>
        <p:nvSpPr>
          <p:cNvPr id="216" name="Google Shape;216;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17" name="Google Shape;217;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7"/>
          <p:cNvSpPr txBox="1"/>
          <p:nvPr/>
        </p:nvSpPr>
        <p:spPr>
          <a:xfrm>
            <a:off x="1485250" y="703050"/>
            <a:ext cx="9942600" cy="749100"/>
          </a:xfrm>
          <a:prstGeom prst="rect">
            <a:avLst/>
          </a:prstGeom>
          <a:noFill/>
          <a:ln>
            <a:noFill/>
          </a:ln>
        </p:spPr>
        <p:txBody>
          <a:bodyPr spcFirstLastPara="1" wrap="square" lIns="60950" tIns="45700" rIns="60950" bIns="45700" anchor="ctr" anchorCtr="0">
            <a:spAutoFit/>
          </a:bodyPr>
          <a:lstStyle/>
          <a:p>
            <a:pPr marL="0" marR="0" lvl="0" indent="0" algn="l" rtl="0">
              <a:spcBef>
                <a:spcPts val="0"/>
              </a:spcBef>
              <a:spcAft>
                <a:spcPts val="0"/>
              </a:spcAft>
              <a:buNone/>
            </a:pPr>
            <a:r>
              <a:rPr lang="en-US" sz="4267" b="1">
                <a:solidFill>
                  <a:schemeClr val="dk2"/>
                </a:solidFill>
                <a:latin typeface="Arial Black"/>
                <a:ea typeface="Arial Black"/>
                <a:cs typeface="Arial Black"/>
                <a:sym typeface="Arial Black"/>
              </a:rPr>
              <a:t>The Future Reference Frames</a:t>
            </a:r>
            <a:endParaRPr/>
          </a:p>
        </p:txBody>
      </p:sp>
      <p:sp>
        <p:nvSpPr>
          <p:cNvPr id="223" name="Google Shape;223;p7"/>
          <p:cNvSpPr txBox="1"/>
          <p:nvPr/>
        </p:nvSpPr>
        <p:spPr>
          <a:xfrm>
            <a:off x="374262" y="2034938"/>
            <a:ext cx="5631027" cy="4236801"/>
          </a:xfrm>
          <a:prstGeom prst="rect">
            <a:avLst/>
          </a:prstGeom>
          <a:noFill/>
          <a:ln>
            <a:noFill/>
          </a:ln>
        </p:spPr>
        <p:txBody>
          <a:bodyPr spcFirstLastPara="1" wrap="square" lIns="60950" tIns="45700" rIns="60950" bIns="45700" anchor="t" anchorCtr="0">
            <a:spAutoFit/>
          </a:bodyPr>
          <a:lstStyle/>
          <a:p>
            <a:pPr marL="0" marR="0" lvl="0" indent="0" algn="l" rtl="0">
              <a:spcBef>
                <a:spcPts val="0"/>
              </a:spcBef>
              <a:spcAft>
                <a:spcPts val="0"/>
              </a:spcAft>
              <a:buNone/>
            </a:pPr>
            <a:r>
              <a:rPr lang="en-US" sz="4000" b="1">
                <a:solidFill>
                  <a:schemeClr val="dk2"/>
                </a:solidFill>
                <a:latin typeface="Arial"/>
                <a:ea typeface="Arial"/>
                <a:cs typeface="Arial"/>
                <a:sym typeface="Arial"/>
              </a:rPr>
              <a:t>Tectonic Plate based</a:t>
            </a:r>
            <a:endParaRPr sz="4000" b="1">
              <a:solidFill>
                <a:schemeClr val="dk2"/>
              </a:solidFill>
              <a:latin typeface="Arial"/>
              <a:ea typeface="Arial"/>
              <a:cs typeface="Arial"/>
              <a:sym typeface="Arial"/>
            </a:endParaRPr>
          </a:p>
          <a:p>
            <a:pPr marL="0" marR="0" lvl="0" indent="0" algn="l" rtl="0">
              <a:spcBef>
                <a:spcPts val="0"/>
              </a:spcBef>
              <a:spcAft>
                <a:spcPts val="0"/>
              </a:spcAft>
              <a:buNone/>
            </a:pPr>
            <a:r>
              <a:rPr lang="en-US" sz="2000" b="1">
                <a:solidFill>
                  <a:schemeClr val="dk2"/>
                </a:solidFill>
                <a:latin typeface="Arial"/>
                <a:ea typeface="Arial"/>
                <a:cs typeface="Arial"/>
                <a:sym typeface="Arial"/>
              </a:rPr>
              <a:t>    Each Plate is based on the same densified </a:t>
            </a:r>
            <a:endParaRPr/>
          </a:p>
          <a:p>
            <a:pPr marL="0" marR="0" lvl="0" indent="0" algn="l" rtl="0">
              <a:spcBef>
                <a:spcPts val="0"/>
              </a:spcBef>
              <a:spcAft>
                <a:spcPts val="0"/>
              </a:spcAft>
              <a:buNone/>
            </a:pPr>
            <a:r>
              <a:rPr lang="en-US" sz="2000" b="1">
                <a:solidFill>
                  <a:schemeClr val="dk2"/>
                </a:solidFill>
                <a:latin typeface="Arial"/>
                <a:ea typeface="Arial"/>
                <a:cs typeface="Arial"/>
                <a:sym typeface="Arial"/>
              </a:rPr>
              <a:t>    ITRF model</a:t>
            </a:r>
            <a:endParaRPr/>
          </a:p>
          <a:p>
            <a:pPr marL="0" marR="0" lvl="0" indent="0" algn="l" rtl="0">
              <a:spcBef>
                <a:spcPts val="0"/>
              </a:spcBef>
              <a:spcAft>
                <a:spcPts val="0"/>
              </a:spcAft>
              <a:buNone/>
            </a:pPr>
            <a:endParaRPr sz="4000">
              <a:solidFill>
                <a:schemeClr val="dk2"/>
              </a:solidFill>
              <a:latin typeface="Arial"/>
              <a:ea typeface="Arial"/>
              <a:cs typeface="Arial"/>
              <a:sym typeface="Arial"/>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North America</a:t>
            </a:r>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Caribbean</a:t>
            </a:r>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Pacific</a:t>
            </a:r>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Mariana</a:t>
            </a:r>
            <a:endParaRPr sz="3733" b="1">
              <a:solidFill>
                <a:schemeClr val="dk2"/>
              </a:solidFill>
              <a:latin typeface="Arial"/>
              <a:ea typeface="Arial"/>
              <a:cs typeface="Arial"/>
              <a:sym typeface="Arial"/>
            </a:endParaRPr>
          </a:p>
        </p:txBody>
      </p:sp>
      <p:pic>
        <p:nvPicPr>
          <p:cNvPr id="224" name="Google Shape;224;p7"/>
          <p:cNvPicPr preferRelativeResize="0"/>
          <p:nvPr/>
        </p:nvPicPr>
        <p:blipFill rotWithShape="1">
          <a:blip r:embed="rId3">
            <a:alphaModFix/>
          </a:blip>
          <a:srcRect/>
          <a:stretch/>
        </p:blipFill>
        <p:spPr>
          <a:xfrm>
            <a:off x="6125170" y="1830394"/>
            <a:ext cx="5948457" cy="4596535"/>
          </a:xfrm>
          <a:prstGeom prst="rect">
            <a:avLst/>
          </a:prstGeom>
          <a:noFill/>
          <a:ln>
            <a:noFill/>
          </a:ln>
        </p:spPr>
      </p:pic>
      <p:sp>
        <p:nvSpPr>
          <p:cNvPr id="225" name="Google Shape;225;p7"/>
          <p:cNvSpPr txBox="1"/>
          <p:nvPr/>
        </p:nvSpPr>
        <p:spPr>
          <a:xfrm>
            <a:off x="3355092" y="5646821"/>
            <a:ext cx="123173" cy="400108"/>
          </a:xfrm>
          <a:prstGeom prst="rect">
            <a:avLst/>
          </a:prstGeom>
          <a:noFill/>
          <a:ln>
            <a:noFill/>
          </a:ln>
        </p:spPr>
        <p:txBody>
          <a:bodyPr spcFirstLastPara="1" wrap="square" lIns="60950" tIns="60950" rIns="60950" bIns="60950" anchor="t" anchorCtr="0">
            <a:sp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226" name="Google Shape;226;p7"/>
          <p:cNvSpPr txBox="1"/>
          <p:nvPr/>
        </p:nvSpPr>
        <p:spPr>
          <a:xfrm>
            <a:off x="4176270" y="3307080"/>
            <a:ext cx="2334559" cy="2964594"/>
          </a:xfrm>
          <a:prstGeom prst="rect">
            <a:avLst/>
          </a:prstGeom>
          <a:noFill/>
          <a:ln>
            <a:noFill/>
          </a:ln>
        </p:spPr>
        <p:txBody>
          <a:bodyPr spcFirstLastPara="1" wrap="square" lIns="60950" tIns="45700" rIns="60950" bIns="45700" anchor="t" anchorCtr="0">
            <a:spAutoFit/>
          </a:bodyPr>
          <a:lstStyle/>
          <a:p>
            <a:pPr marL="0" marR="0" lvl="0" indent="0" algn="r" rtl="0">
              <a:spcBef>
                <a:spcPts val="0"/>
              </a:spcBef>
              <a:spcAft>
                <a:spcPts val="0"/>
              </a:spcAft>
              <a:buNone/>
            </a:pPr>
            <a:endParaRPr sz="3733" b="1">
              <a:solidFill>
                <a:schemeClr val="dk2"/>
              </a:solidFill>
              <a:latin typeface="Arial Black"/>
              <a:ea typeface="Arial Black"/>
              <a:cs typeface="Arial Black"/>
              <a:sym typeface="Arial Black"/>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NATRF</a:t>
            </a:r>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CATRF</a:t>
            </a:r>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PATRF</a:t>
            </a:r>
            <a:endParaRPr/>
          </a:p>
          <a:p>
            <a:pPr marL="0" marR="0" lvl="0" indent="0" algn="l" rtl="0">
              <a:spcBef>
                <a:spcPts val="0"/>
              </a:spcBef>
              <a:spcAft>
                <a:spcPts val="0"/>
              </a:spcAft>
              <a:buNone/>
            </a:pPr>
            <a:r>
              <a:rPr lang="en-US" sz="3733" b="1">
                <a:solidFill>
                  <a:schemeClr val="dk2"/>
                </a:solidFill>
                <a:latin typeface="Arial"/>
                <a:ea typeface="Arial"/>
                <a:cs typeface="Arial"/>
                <a:sym typeface="Arial"/>
              </a:rPr>
              <a:t>MATRF</a:t>
            </a:r>
            <a:endParaRPr sz="3733" b="1">
              <a:solidFill>
                <a:schemeClr val="dk2"/>
              </a:solidFill>
              <a:latin typeface="Arial"/>
              <a:ea typeface="Arial"/>
              <a:cs typeface="Arial"/>
              <a:sym typeface="Arial"/>
            </a:endParaRPr>
          </a:p>
        </p:txBody>
      </p:sp>
      <p:sp>
        <p:nvSpPr>
          <p:cNvPr id="227" name="Google Shape;227;p7"/>
          <p:cNvSpPr txBox="1"/>
          <p:nvPr/>
        </p:nvSpPr>
        <p:spPr>
          <a:xfrm>
            <a:off x="2264448" y="1337951"/>
            <a:ext cx="59041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Will be based on a densified ITRF model (e.g. SIRGAS)</a:t>
            </a:r>
            <a:endParaRPr/>
          </a:p>
        </p:txBody>
      </p:sp>
      <p:cxnSp>
        <p:nvCxnSpPr>
          <p:cNvPr id="228" name="Google Shape;228;p7"/>
          <p:cNvCxnSpPr/>
          <p:nvPr/>
        </p:nvCxnSpPr>
        <p:spPr>
          <a:xfrm>
            <a:off x="1011765" y="3572256"/>
            <a:ext cx="3999147" cy="0"/>
          </a:xfrm>
          <a:prstGeom prst="straightConnector1">
            <a:avLst/>
          </a:prstGeom>
          <a:noFill/>
          <a:ln w="22225" cap="flat" cmpd="sng">
            <a:solidFill>
              <a:schemeClr val="dk2"/>
            </a:solidFill>
            <a:prstDash val="solid"/>
            <a:round/>
            <a:headEnd type="none" w="sm" len="sm"/>
            <a:tailEnd type="none" w="sm" len="sm"/>
          </a:ln>
        </p:spPr>
      </p:cxnSp>
      <p:sp>
        <p:nvSpPr>
          <p:cNvPr id="229" name="Google Shape;229;p7"/>
          <p:cNvSpPr txBox="1">
            <a:spLocks noGrp="1"/>
          </p:cNvSpPr>
          <p:nvPr>
            <p:ph type="sldNum" idx="12"/>
          </p:nvPr>
        </p:nvSpPr>
        <p:spPr>
          <a:xfrm>
            <a:off x="8737600" y="6356351"/>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30" name="Google Shape;230;p7"/>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231" name="Google Shape;231;p7"/>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Tree>
  </p:cSld>
  <p:clrMapOvr>
    <a:masterClrMapping/>
  </p:clrMapOvr>
  <mc:AlternateContent xmlns:mc="http://schemas.openxmlformats.org/markup-compatibility/2006" xmlns:p14="http://schemas.microsoft.com/office/powerpoint/2010/main">
    <mc:Choice Requires="p14">
      <p:transition p14:dur="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Planned Changes: Replacing NAVD 88</a:t>
            </a:r>
            <a:endParaRPr/>
          </a:p>
        </p:txBody>
      </p:sp>
      <p:sp>
        <p:nvSpPr>
          <p:cNvPr id="238" name="Google Shape;238;p8"/>
          <p:cNvSpPr txBox="1"/>
          <p:nvPr/>
        </p:nvSpPr>
        <p:spPr>
          <a:xfrm>
            <a:off x="2384428" y="1524003"/>
            <a:ext cx="3711575" cy="5197475"/>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400"/>
              <a:buFont typeface="Arial"/>
              <a:buNone/>
            </a:pPr>
            <a:r>
              <a:rPr lang="en-US" sz="2400" b="0" i="0" u="sng" strike="noStrike" cap="none">
                <a:solidFill>
                  <a:schemeClr val="dk1"/>
                </a:solidFill>
                <a:latin typeface="Gill Sans"/>
                <a:ea typeface="Gill Sans"/>
                <a:cs typeface="Gill Sans"/>
                <a:sym typeface="Gill Sans"/>
              </a:rPr>
              <a:t>The Old:</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NAVD 88</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PRVD 02</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VIVD09</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ASVD02</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NMVD03</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GUVD04</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IGLD 85</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IGSN71</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GEOID</a:t>
            </a:r>
            <a:r>
              <a:rPr lang="en-US" sz="2400">
                <a:solidFill>
                  <a:schemeClr val="dk1"/>
                </a:solidFill>
                <a:latin typeface="Gill Sans"/>
                <a:ea typeface="Gill Sans"/>
                <a:cs typeface="Gill Sans"/>
                <a:sym typeface="Gill Sans"/>
              </a:rPr>
              <a:t>18</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DEFLEC1</a:t>
            </a:r>
            <a:r>
              <a:rPr lang="en-US" sz="2400">
                <a:solidFill>
                  <a:schemeClr val="dk1"/>
                </a:solidFill>
                <a:latin typeface="Gill Sans"/>
                <a:ea typeface="Gill Sans"/>
                <a:cs typeface="Gill Sans"/>
                <a:sym typeface="Gill Sans"/>
              </a:rPr>
              <a:t>8</a:t>
            </a:r>
            <a:endParaRPr/>
          </a:p>
          <a:p>
            <a:pPr marL="457200" marR="0" lvl="1" indent="0" algn="l" rtl="0">
              <a:spcBef>
                <a:spcPts val="560"/>
              </a:spcBef>
              <a:spcAft>
                <a:spcPts val="0"/>
              </a:spcAft>
              <a:buClr>
                <a:schemeClr val="dk1"/>
              </a:buClr>
              <a:buSzPts val="2800"/>
              <a:buFont typeface="Arial"/>
              <a:buNone/>
            </a:pPr>
            <a:endParaRPr sz="2800" b="0" i="0" u="none" strike="noStrike" cap="none">
              <a:solidFill>
                <a:schemeClr val="dk1"/>
              </a:solidFill>
              <a:latin typeface="Gill Sans"/>
              <a:ea typeface="Gill Sans"/>
              <a:cs typeface="Gill Sans"/>
              <a:sym typeface="Gill Sans"/>
            </a:endParaRPr>
          </a:p>
          <a:p>
            <a:pPr marL="742950" marR="0" lvl="1" indent="-133350" algn="l" rtl="0">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spcBef>
                <a:spcPts val="480"/>
              </a:spcBef>
              <a:spcAft>
                <a:spcPts val="0"/>
              </a:spcAft>
              <a:buClr>
                <a:schemeClr val="dk1"/>
              </a:buClr>
              <a:buSzPts val="2400"/>
              <a:buFont typeface="Arial"/>
              <a:buNone/>
            </a:pPr>
            <a:endParaRPr sz="2400" b="1">
              <a:solidFill>
                <a:srgbClr val="FF0000"/>
              </a:solidFill>
              <a:latin typeface="Times New Roman"/>
              <a:ea typeface="Times New Roman"/>
              <a:cs typeface="Times New Roman"/>
              <a:sym typeface="Times New Roman"/>
            </a:endParaRPr>
          </a:p>
        </p:txBody>
      </p:sp>
      <p:sp>
        <p:nvSpPr>
          <p:cNvPr id="239" name="Google Shape;239;p8"/>
          <p:cNvSpPr txBox="1"/>
          <p:nvPr/>
        </p:nvSpPr>
        <p:spPr>
          <a:xfrm>
            <a:off x="4240214" y="1524003"/>
            <a:ext cx="6324600" cy="3422139"/>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Clr>
                <a:schemeClr val="dk1"/>
              </a:buClr>
              <a:buSzPts val="2400"/>
              <a:buFont typeface="Arial"/>
              <a:buNone/>
            </a:pPr>
            <a:r>
              <a:rPr lang="en-US" sz="2400" b="0" i="0" u="sng" strike="noStrike" cap="none">
                <a:solidFill>
                  <a:schemeClr val="dk1"/>
                </a:solidFill>
                <a:latin typeface="Gill Sans"/>
                <a:ea typeface="Gill Sans"/>
                <a:cs typeface="Gill Sans"/>
                <a:sym typeface="Gill Sans"/>
              </a:rPr>
              <a:t>The New:</a:t>
            </a:r>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The North American-Pacific </a:t>
            </a:r>
            <a:r>
              <a:rPr lang="en-US" sz="2400" b="1" i="1" u="sng" strike="noStrike" cap="none">
                <a:solidFill>
                  <a:schemeClr val="dk1"/>
                </a:solidFill>
                <a:latin typeface="Gill Sans"/>
                <a:ea typeface="Gill Sans"/>
                <a:cs typeface="Gill Sans"/>
                <a:sym typeface="Gill Sans"/>
              </a:rPr>
              <a:t>Geopotential</a:t>
            </a:r>
            <a:r>
              <a:rPr lang="en-US" sz="2400" b="0" i="0" u="none" strike="noStrike" cap="none">
                <a:solidFill>
                  <a:schemeClr val="dk1"/>
                </a:solidFill>
                <a:latin typeface="Gill Sans"/>
                <a:ea typeface="Gill Sans"/>
                <a:cs typeface="Gill Sans"/>
                <a:sym typeface="Gill Sans"/>
              </a:rPr>
              <a:t> </a:t>
            </a:r>
            <a:r>
              <a:rPr lang="en-US" sz="2400" b="1" i="1" u="sng" strike="noStrike" cap="none">
                <a:solidFill>
                  <a:schemeClr val="dk1"/>
                </a:solidFill>
                <a:latin typeface="Gill Sans"/>
                <a:ea typeface="Gill Sans"/>
                <a:cs typeface="Gill Sans"/>
                <a:sym typeface="Gill Sans"/>
              </a:rPr>
              <a:t>Datum</a:t>
            </a:r>
            <a:r>
              <a:rPr lang="en-US" sz="2400" b="0" i="0" u="none" strike="noStrike" cap="none">
                <a:solidFill>
                  <a:schemeClr val="dk1"/>
                </a:solidFill>
                <a:latin typeface="Gill Sans"/>
                <a:ea typeface="Gill Sans"/>
                <a:cs typeface="Gill Sans"/>
                <a:sym typeface="Gill Sans"/>
              </a:rPr>
              <a:t> of 2022 (NAPGD2022)</a:t>
            </a:r>
            <a:endParaRPr/>
          </a:p>
          <a:p>
            <a:pPr marL="457200" marR="0" lvl="1" indent="0" algn="l" rtl="0">
              <a:spcBef>
                <a:spcPts val="480"/>
              </a:spcBef>
              <a:spcAft>
                <a:spcPts val="0"/>
              </a:spcAft>
              <a:buClr>
                <a:schemeClr val="dk1"/>
              </a:buClr>
              <a:buSzPts val="2400"/>
              <a:buFont typeface="Arial"/>
              <a:buNone/>
            </a:pPr>
            <a:endParaRPr sz="2400" b="0" i="0" u="none" strike="noStrike" cap="none">
              <a:solidFill>
                <a:schemeClr val="dk1"/>
              </a:solidFill>
              <a:latin typeface="Gill Sans"/>
              <a:ea typeface="Gill Sans"/>
              <a:cs typeface="Gill Sans"/>
              <a:sym typeface="Gill Sans"/>
            </a:endParaRPr>
          </a:p>
          <a:p>
            <a:pPr marL="457200" marR="0" lvl="1" indent="0" algn="l" rtl="0">
              <a:spcBef>
                <a:spcPts val="480"/>
              </a:spcBef>
              <a:spcAft>
                <a:spcPts val="0"/>
              </a:spcAft>
              <a:buClr>
                <a:schemeClr val="dk1"/>
              </a:buClr>
              <a:buSzPts val="2400"/>
              <a:buFont typeface="Arial"/>
              <a:buNone/>
            </a:pPr>
            <a:r>
              <a:rPr lang="en-US" sz="2400" b="0" i="0" u="none" strike="noStrike" cap="none">
                <a:solidFill>
                  <a:schemeClr val="dk1"/>
                </a:solidFill>
                <a:latin typeface="Gill Sans"/>
                <a:ea typeface="Gill Sans"/>
                <a:cs typeface="Gill Sans"/>
                <a:sym typeface="Gill Sans"/>
              </a:rPr>
              <a:t>Will include:</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Gill Sans"/>
                <a:ea typeface="Gill Sans"/>
                <a:cs typeface="Gill Sans"/>
                <a:sym typeface="Gill Sans"/>
              </a:rPr>
              <a:t>GEOID2022</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Gill Sans"/>
                <a:ea typeface="Gill Sans"/>
                <a:cs typeface="Gill Sans"/>
                <a:sym typeface="Gill Sans"/>
              </a:rPr>
              <a:t>DEFLEC2022</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Gill Sans"/>
                <a:ea typeface="Gill Sans"/>
                <a:cs typeface="Gill Sans"/>
                <a:sym typeface="Gill Sans"/>
              </a:rPr>
              <a:t>GRAV2022</a:t>
            </a:r>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Gill Sans"/>
                <a:ea typeface="Gill Sans"/>
                <a:cs typeface="Gill Sans"/>
                <a:sym typeface="Gill Sans"/>
              </a:rPr>
              <a:t>DEM2022</a:t>
            </a:r>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More</a:t>
            </a:r>
            <a:endParaRPr/>
          </a:p>
          <a:p>
            <a:pPr marL="1143000" marR="0" lvl="2" indent="-139700" algn="l" rtl="0">
              <a:spcBef>
                <a:spcPts val="0"/>
              </a:spcBef>
              <a:spcAft>
                <a:spcPts val="0"/>
              </a:spcAft>
              <a:buClr>
                <a:schemeClr val="dk1"/>
              </a:buClr>
              <a:buSzPts val="1400"/>
              <a:buFont typeface="Arial"/>
              <a:buNone/>
            </a:pPr>
            <a:endParaRPr sz="1400" b="0" i="0" u="none" strike="noStrike" cap="none">
              <a:solidFill>
                <a:schemeClr val="dk1"/>
              </a:solidFill>
              <a:latin typeface="Gill Sans"/>
              <a:ea typeface="Gill Sans"/>
              <a:cs typeface="Gill Sans"/>
              <a:sym typeface="Gill Sans"/>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Gill Sans"/>
              <a:ea typeface="Gill Sans"/>
              <a:cs typeface="Gill Sans"/>
              <a:sym typeface="Gill Sans"/>
            </a:endParaRPr>
          </a:p>
          <a:p>
            <a:pPr marL="1143000" marR="0" lvl="2" indent="-76200" algn="l" rtl="0">
              <a:spcBef>
                <a:spcPts val="0"/>
              </a:spcBef>
              <a:spcAft>
                <a:spcPts val="0"/>
              </a:spcAft>
              <a:buClr>
                <a:schemeClr val="dk1"/>
              </a:buClr>
              <a:buSzPts val="2400"/>
              <a:buFont typeface="Arial"/>
              <a:buNone/>
            </a:pPr>
            <a:endParaRPr sz="2400" b="0" i="0" u="none" strike="noStrike" cap="none">
              <a:solidFill>
                <a:schemeClr val="dk1"/>
              </a:solidFill>
              <a:latin typeface="Gill Sans"/>
              <a:ea typeface="Gill Sans"/>
              <a:cs typeface="Gill Sans"/>
              <a:sym typeface="Gill Sans"/>
            </a:endParaRPr>
          </a:p>
          <a:p>
            <a:pPr marL="457200" marR="0" lvl="1" indent="0" algn="l" rtl="0">
              <a:spcBef>
                <a:spcPts val="480"/>
              </a:spcBef>
              <a:spcAft>
                <a:spcPts val="0"/>
              </a:spcAft>
              <a:buClr>
                <a:schemeClr val="dk1"/>
              </a:buClr>
              <a:buSzPts val="2400"/>
              <a:buFont typeface="Arial"/>
              <a:buNone/>
            </a:pPr>
            <a:endParaRPr sz="2400" b="0" i="0" u="none" strike="noStrike" cap="none">
              <a:solidFill>
                <a:schemeClr val="dk1"/>
              </a:solidFill>
              <a:latin typeface="Gill Sans"/>
              <a:ea typeface="Gill Sans"/>
              <a:cs typeface="Gill Sans"/>
              <a:sym typeface="Gill Sans"/>
            </a:endParaRPr>
          </a:p>
          <a:p>
            <a:pPr marL="457200" marR="0" lvl="1" indent="0" algn="l" rtl="0">
              <a:spcBef>
                <a:spcPts val="560"/>
              </a:spcBef>
              <a:spcAft>
                <a:spcPts val="0"/>
              </a:spcAft>
              <a:buClr>
                <a:schemeClr val="dk1"/>
              </a:buClr>
              <a:buSzPts val="2800"/>
              <a:buFont typeface="Arial"/>
              <a:buNone/>
            </a:pPr>
            <a:endParaRPr sz="2800" b="0" i="0" u="none" strike="noStrike" cap="none">
              <a:solidFill>
                <a:schemeClr val="dk1"/>
              </a:solidFill>
              <a:latin typeface="Gill Sans"/>
              <a:ea typeface="Gill Sans"/>
              <a:cs typeface="Gill Sans"/>
              <a:sym typeface="Gill Sans"/>
            </a:endParaRPr>
          </a:p>
          <a:p>
            <a:pPr marL="742950" marR="0" lvl="1" indent="-133350" algn="l" rtl="0">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spcBef>
                <a:spcPts val="480"/>
              </a:spcBef>
              <a:spcAft>
                <a:spcPts val="0"/>
              </a:spcAft>
              <a:buClr>
                <a:schemeClr val="dk1"/>
              </a:buClr>
              <a:buSzPts val="2400"/>
              <a:buFont typeface="Arial"/>
              <a:buNone/>
            </a:pPr>
            <a:endParaRPr sz="2400" b="1">
              <a:solidFill>
                <a:srgbClr val="FF0000"/>
              </a:solidFill>
              <a:latin typeface="Times New Roman"/>
              <a:ea typeface="Times New Roman"/>
              <a:cs typeface="Times New Roman"/>
              <a:sym typeface="Times New Roman"/>
            </a:endParaRPr>
          </a:p>
        </p:txBody>
      </p:sp>
      <p:sp>
        <p:nvSpPr>
          <p:cNvPr id="240" name="Google Shape;240;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NSRS Modernization</a:t>
            </a:r>
            <a:endParaRPr/>
          </a:p>
        </p:txBody>
      </p:sp>
      <p:sp>
        <p:nvSpPr>
          <p:cNvPr id="241" name="Google Shape;241;p8"/>
          <p:cNvSpPr txBox="1"/>
          <p:nvPr/>
        </p:nvSpPr>
        <p:spPr>
          <a:xfrm>
            <a:off x="1376807" y="1990725"/>
            <a:ext cx="10467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FF0000"/>
                </a:solidFill>
                <a:latin typeface="Arial"/>
                <a:ea typeface="Arial"/>
                <a:cs typeface="Arial"/>
                <a:sym typeface="Arial"/>
              </a:rPr>
              <a:t>Orthometric</a:t>
            </a:r>
            <a:endParaRPr/>
          </a:p>
          <a:p>
            <a:pPr marL="0" marR="0" lvl="0" indent="0" algn="l" rtl="0">
              <a:spcBef>
                <a:spcPts val="0"/>
              </a:spcBef>
              <a:spcAft>
                <a:spcPts val="0"/>
              </a:spcAft>
              <a:buNone/>
            </a:pPr>
            <a:r>
              <a:rPr lang="en-US" sz="1100" b="1">
                <a:solidFill>
                  <a:srgbClr val="FF0000"/>
                </a:solidFill>
                <a:latin typeface="Arial"/>
                <a:ea typeface="Arial"/>
                <a:cs typeface="Arial"/>
                <a:sym typeface="Arial"/>
              </a:rPr>
              <a:t>Heights</a:t>
            </a:r>
            <a:endParaRPr/>
          </a:p>
        </p:txBody>
      </p:sp>
      <p:sp>
        <p:nvSpPr>
          <p:cNvPr id="242" name="Google Shape;242;p8"/>
          <p:cNvSpPr txBox="1"/>
          <p:nvPr/>
        </p:nvSpPr>
        <p:spPr>
          <a:xfrm>
            <a:off x="1376807" y="3238452"/>
            <a:ext cx="1046700" cy="6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FF0000"/>
                </a:solidFill>
                <a:latin typeface="Arial"/>
                <a:ea typeface="Arial"/>
                <a:cs typeface="Arial"/>
                <a:sym typeface="Arial"/>
              </a:rPr>
              <a:t>Normal</a:t>
            </a:r>
            <a:endParaRPr/>
          </a:p>
          <a:p>
            <a:pPr marL="0" marR="0" lvl="0" indent="0" algn="l" rtl="0">
              <a:spcBef>
                <a:spcPts val="0"/>
              </a:spcBef>
              <a:spcAft>
                <a:spcPts val="0"/>
              </a:spcAft>
              <a:buNone/>
            </a:pPr>
            <a:r>
              <a:rPr lang="en-US" sz="1100" b="1">
                <a:solidFill>
                  <a:srgbClr val="FF0000"/>
                </a:solidFill>
                <a:latin typeface="Arial"/>
                <a:ea typeface="Arial"/>
                <a:cs typeface="Arial"/>
                <a:sym typeface="Arial"/>
              </a:rPr>
              <a:t>Orthometric</a:t>
            </a:r>
            <a:endParaRPr/>
          </a:p>
          <a:p>
            <a:pPr marL="0" marR="0" lvl="0" indent="0" algn="l" rtl="0">
              <a:spcBef>
                <a:spcPts val="0"/>
              </a:spcBef>
              <a:spcAft>
                <a:spcPts val="0"/>
              </a:spcAft>
              <a:buNone/>
            </a:pPr>
            <a:r>
              <a:rPr lang="en-US" sz="1100" b="1">
                <a:solidFill>
                  <a:srgbClr val="FF0000"/>
                </a:solidFill>
                <a:latin typeface="Arial"/>
                <a:ea typeface="Arial"/>
                <a:cs typeface="Arial"/>
                <a:sym typeface="Arial"/>
              </a:rPr>
              <a:t>Heights</a:t>
            </a:r>
            <a:endParaRPr/>
          </a:p>
        </p:txBody>
      </p:sp>
      <p:sp>
        <p:nvSpPr>
          <p:cNvPr id="243" name="Google Shape;243;p8"/>
          <p:cNvSpPr/>
          <p:nvPr/>
        </p:nvSpPr>
        <p:spPr>
          <a:xfrm>
            <a:off x="2513376" y="2514602"/>
            <a:ext cx="258403" cy="2047875"/>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4" name="Google Shape;244;p8"/>
          <p:cNvSpPr txBox="1"/>
          <p:nvPr/>
        </p:nvSpPr>
        <p:spPr>
          <a:xfrm>
            <a:off x="1333724" y="4602097"/>
            <a:ext cx="798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FF0000"/>
                </a:solidFill>
                <a:latin typeface="Arial"/>
                <a:ea typeface="Arial"/>
                <a:cs typeface="Arial"/>
                <a:sym typeface="Arial"/>
              </a:rPr>
              <a:t>Dynamic</a:t>
            </a:r>
            <a:endParaRPr/>
          </a:p>
          <a:p>
            <a:pPr marL="0" marR="0" lvl="0" indent="0" algn="l" rtl="0">
              <a:spcBef>
                <a:spcPts val="0"/>
              </a:spcBef>
              <a:spcAft>
                <a:spcPts val="0"/>
              </a:spcAft>
              <a:buNone/>
            </a:pPr>
            <a:r>
              <a:rPr lang="en-US" sz="1100" b="1">
                <a:solidFill>
                  <a:srgbClr val="FF0000"/>
                </a:solidFill>
                <a:latin typeface="Arial"/>
                <a:ea typeface="Arial"/>
                <a:cs typeface="Arial"/>
                <a:sym typeface="Arial"/>
              </a:rPr>
              <a:t>Heights</a:t>
            </a:r>
            <a:endParaRPr/>
          </a:p>
        </p:txBody>
      </p:sp>
      <p:sp>
        <p:nvSpPr>
          <p:cNvPr id="245" name="Google Shape;245;p8"/>
          <p:cNvSpPr txBox="1"/>
          <p:nvPr/>
        </p:nvSpPr>
        <p:spPr>
          <a:xfrm>
            <a:off x="1376799" y="5153100"/>
            <a:ext cx="7161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FF0000"/>
                </a:solidFill>
                <a:latin typeface="Arial"/>
                <a:ea typeface="Arial"/>
                <a:cs typeface="Arial"/>
                <a:sym typeface="Arial"/>
              </a:rPr>
              <a:t>Gravity</a:t>
            </a:r>
            <a:endParaRPr/>
          </a:p>
        </p:txBody>
      </p:sp>
      <p:sp>
        <p:nvSpPr>
          <p:cNvPr id="246" name="Google Shape;246;p8"/>
          <p:cNvSpPr txBox="1"/>
          <p:nvPr/>
        </p:nvSpPr>
        <p:spPr>
          <a:xfrm>
            <a:off x="1326426" y="5534850"/>
            <a:ext cx="1032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FF0000"/>
                </a:solidFill>
                <a:latin typeface="Arial"/>
                <a:ea typeface="Arial"/>
                <a:cs typeface="Arial"/>
                <a:sym typeface="Arial"/>
              </a:rPr>
              <a:t>Geoid</a:t>
            </a:r>
            <a:endParaRPr/>
          </a:p>
          <a:p>
            <a:pPr marL="0" marR="0" lvl="0" indent="0" algn="l" rtl="0">
              <a:spcBef>
                <a:spcPts val="0"/>
              </a:spcBef>
              <a:spcAft>
                <a:spcPts val="0"/>
              </a:spcAft>
              <a:buNone/>
            </a:pPr>
            <a:r>
              <a:rPr lang="en-US" sz="1100" b="1">
                <a:solidFill>
                  <a:srgbClr val="FF0000"/>
                </a:solidFill>
                <a:latin typeface="Arial"/>
                <a:ea typeface="Arial"/>
                <a:cs typeface="Arial"/>
                <a:sym typeface="Arial"/>
              </a:rPr>
              <a:t>Undulations</a:t>
            </a:r>
            <a:endParaRPr/>
          </a:p>
        </p:txBody>
      </p:sp>
      <p:sp>
        <p:nvSpPr>
          <p:cNvPr id="247" name="Google Shape;247;p8"/>
          <p:cNvSpPr txBox="1"/>
          <p:nvPr/>
        </p:nvSpPr>
        <p:spPr>
          <a:xfrm>
            <a:off x="1363909" y="5965738"/>
            <a:ext cx="11463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FF0000"/>
                </a:solidFill>
                <a:latin typeface="Arial"/>
                <a:ea typeface="Arial"/>
                <a:cs typeface="Arial"/>
                <a:sym typeface="Arial"/>
              </a:rPr>
              <a:t>Deflections of</a:t>
            </a:r>
            <a:endParaRPr/>
          </a:p>
          <a:p>
            <a:pPr marL="0" marR="0" lvl="0" indent="0" algn="l" rtl="0">
              <a:spcBef>
                <a:spcPts val="0"/>
              </a:spcBef>
              <a:spcAft>
                <a:spcPts val="0"/>
              </a:spcAft>
              <a:buNone/>
            </a:pPr>
            <a:r>
              <a:rPr lang="en-US" sz="1100" b="1">
                <a:solidFill>
                  <a:srgbClr val="FF0000"/>
                </a:solidFill>
                <a:latin typeface="Arial"/>
                <a:ea typeface="Arial"/>
                <a:cs typeface="Arial"/>
                <a:sym typeface="Arial"/>
              </a:rPr>
              <a:t>the Vertical</a:t>
            </a:r>
            <a:endParaRPr/>
          </a:p>
        </p:txBody>
      </p:sp>
      <p:sp>
        <p:nvSpPr>
          <p:cNvPr id="248" name="Google Shape;248;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249" name="Google Shape;249;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GEOGOV Summit, 6-8 September 2023,                           Hyatt Regency Dulles, Virginia U.S.A.</a:t>
            </a:r>
            <a:endParaRPr/>
          </a:p>
        </p:txBody>
      </p:sp>
      <p:sp>
        <p:nvSpPr>
          <p:cNvPr id="250" name="Google Shape;250;p8"/>
          <p:cNvSpPr txBox="1"/>
          <p:nvPr/>
        </p:nvSpPr>
        <p:spPr>
          <a:xfrm>
            <a:off x="6956428" y="4110499"/>
            <a:ext cx="535755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a:ea typeface="Arial"/>
                <a:cs typeface="Arial"/>
                <a:sym typeface="Arial"/>
              </a:rPr>
              <a:t>A HUGE component of this </a:t>
            </a:r>
            <a:endParaRPr/>
          </a:p>
          <a:p>
            <a:pPr marL="0" marR="0" lvl="0" indent="0" algn="l" rtl="0">
              <a:spcBef>
                <a:spcPts val="0"/>
              </a:spcBef>
              <a:spcAft>
                <a:spcPts val="0"/>
              </a:spcAft>
              <a:buNone/>
            </a:pPr>
            <a:r>
              <a:rPr lang="en-US" sz="2800" b="1">
                <a:solidFill>
                  <a:schemeClr val="dk1"/>
                </a:solidFill>
                <a:latin typeface="Arial"/>
                <a:ea typeface="Arial"/>
                <a:cs typeface="Arial"/>
                <a:sym typeface="Arial"/>
              </a:rPr>
              <a:t>effort is  </a:t>
            </a:r>
            <a:r>
              <a:rPr lang="en-US" sz="2800" b="1" u="sng">
                <a:solidFill>
                  <a:schemeClr val="dk1"/>
                </a:solidFill>
                <a:latin typeface="Arial"/>
                <a:ea typeface="Arial"/>
                <a:cs typeface="Arial"/>
                <a:sym typeface="Arial"/>
              </a:rPr>
              <a:t>GRAV-D</a:t>
            </a:r>
            <a:r>
              <a:rPr lang="en-US" sz="2800" b="1">
                <a:solidFill>
                  <a:schemeClr val="dk1"/>
                </a:solidFill>
                <a:latin typeface="Arial"/>
                <a:ea typeface="Arial"/>
                <a:cs typeface="Arial"/>
                <a:sym typeface="Arial"/>
              </a:rPr>
              <a:t>:  </a:t>
            </a:r>
            <a:endParaRPr/>
          </a:p>
          <a:p>
            <a:pPr marL="0" marR="0" lvl="0" indent="0" algn="l" rtl="0">
              <a:spcBef>
                <a:spcPts val="0"/>
              </a:spcBef>
              <a:spcAft>
                <a:spcPts val="0"/>
              </a:spcAft>
              <a:buNone/>
            </a:pPr>
            <a:endParaRPr sz="2800" b="1">
              <a:solidFill>
                <a:schemeClr val="dk1"/>
              </a:solidFill>
              <a:latin typeface="Arial"/>
              <a:ea typeface="Arial"/>
              <a:cs typeface="Arial"/>
              <a:sym typeface="Arial"/>
            </a:endParaRPr>
          </a:p>
          <a:p>
            <a:pPr marL="0" marR="0" lvl="0" indent="0" algn="l" rtl="0">
              <a:spcBef>
                <a:spcPts val="0"/>
              </a:spcBef>
              <a:spcAft>
                <a:spcPts val="0"/>
              </a:spcAft>
              <a:buNone/>
            </a:pPr>
            <a:r>
              <a:rPr lang="en-US" sz="2800" b="1">
                <a:solidFill>
                  <a:srgbClr val="FF0000"/>
                </a:solidFill>
                <a:latin typeface="Arial"/>
                <a:ea typeface="Arial"/>
                <a:cs typeface="Arial"/>
                <a:sym typeface="Arial"/>
              </a:rPr>
              <a:t>G</a:t>
            </a:r>
            <a:r>
              <a:rPr lang="en-US" sz="2800" b="1">
                <a:solidFill>
                  <a:schemeClr val="dk1"/>
                </a:solidFill>
                <a:latin typeface="Arial"/>
                <a:ea typeface="Arial"/>
                <a:cs typeface="Arial"/>
                <a:sym typeface="Arial"/>
              </a:rPr>
              <a:t>ravity for the </a:t>
            </a:r>
            <a:r>
              <a:rPr lang="en-US" sz="2800" b="1">
                <a:solidFill>
                  <a:srgbClr val="FF0000"/>
                </a:solidFill>
                <a:latin typeface="Arial"/>
                <a:ea typeface="Arial"/>
                <a:cs typeface="Arial"/>
                <a:sym typeface="Arial"/>
              </a:rPr>
              <a:t>R</a:t>
            </a:r>
            <a:r>
              <a:rPr lang="en-US" sz="2800" b="1">
                <a:solidFill>
                  <a:schemeClr val="dk1"/>
                </a:solidFill>
                <a:latin typeface="Arial"/>
                <a:ea typeface="Arial"/>
                <a:cs typeface="Arial"/>
                <a:sym typeface="Arial"/>
              </a:rPr>
              <a:t>edefinition of </a:t>
            </a:r>
            <a:endParaRPr/>
          </a:p>
          <a:p>
            <a:pPr marL="0" marR="0" lvl="0" indent="0" algn="l" rtl="0">
              <a:spcBef>
                <a:spcPts val="0"/>
              </a:spcBef>
              <a:spcAft>
                <a:spcPts val="0"/>
              </a:spcAft>
              <a:buNone/>
            </a:pPr>
            <a:r>
              <a:rPr lang="en-US" sz="2800" b="1">
                <a:solidFill>
                  <a:schemeClr val="dk1"/>
                </a:solidFill>
                <a:latin typeface="Arial"/>
                <a:ea typeface="Arial"/>
                <a:cs typeface="Arial"/>
                <a:sym typeface="Arial"/>
              </a:rPr>
              <a:t>the </a:t>
            </a:r>
            <a:r>
              <a:rPr lang="en-US" sz="2800" b="1">
                <a:solidFill>
                  <a:srgbClr val="FF0000"/>
                </a:solidFill>
                <a:latin typeface="Arial"/>
                <a:ea typeface="Arial"/>
                <a:cs typeface="Arial"/>
                <a:sym typeface="Arial"/>
              </a:rPr>
              <a:t>A</a:t>
            </a:r>
            <a:r>
              <a:rPr lang="en-US" sz="2800" b="1">
                <a:solidFill>
                  <a:schemeClr val="dk1"/>
                </a:solidFill>
                <a:latin typeface="Arial"/>
                <a:ea typeface="Arial"/>
                <a:cs typeface="Arial"/>
                <a:sym typeface="Arial"/>
              </a:rPr>
              <a:t>merican </a:t>
            </a:r>
            <a:r>
              <a:rPr lang="en-US" sz="2800" b="1">
                <a:solidFill>
                  <a:srgbClr val="FF0000"/>
                </a:solidFill>
                <a:latin typeface="Arial"/>
                <a:ea typeface="Arial"/>
                <a:cs typeface="Arial"/>
                <a:sym typeface="Arial"/>
              </a:rPr>
              <a:t>V</a:t>
            </a:r>
            <a:r>
              <a:rPr lang="en-US" sz="2800" b="1">
                <a:solidFill>
                  <a:schemeClr val="dk1"/>
                </a:solidFill>
                <a:latin typeface="Arial"/>
                <a:ea typeface="Arial"/>
                <a:cs typeface="Arial"/>
                <a:sym typeface="Arial"/>
              </a:rPr>
              <a:t>ertical </a:t>
            </a:r>
            <a:r>
              <a:rPr lang="en-US" sz="2800" b="1">
                <a:solidFill>
                  <a:srgbClr val="FF0000"/>
                </a:solidFill>
                <a:latin typeface="Arial"/>
                <a:ea typeface="Arial"/>
                <a:cs typeface="Arial"/>
                <a:sym typeface="Arial"/>
              </a:rPr>
              <a:t>D</a:t>
            </a:r>
            <a:r>
              <a:rPr lang="en-US" sz="2800" b="1">
                <a:solidFill>
                  <a:schemeClr val="dk1"/>
                </a:solidFill>
                <a:latin typeface="Arial"/>
                <a:ea typeface="Arial"/>
                <a:cs typeface="Arial"/>
                <a:sym typeface="Arial"/>
              </a:rPr>
              <a:t>atum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9">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9">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9">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9">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9">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39">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39">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9">
                                            <p:txEl>
                                              <p:pRg st="14" end="14"/>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39">
                                            <p:txEl>
                                              <p:pRg st="15" end="1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6037</Words>
  <Application>Microsoft Office PowerPoint</Application>
  <PresentationFormat>Widescreen</PresentationFormat>
  <Paragraphs>1005</Paragraphs>
  <Slides>59</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Times New Roman</vt:lpstr>
      <vt:lpstr>Helvetica Neue</vt:lpstr>
      <vt:lpstr>Noto Sans Symbols</vt:lpstr>
      <vt:lpstr>Arial</vt:lpstr>
      <vt:lpstr>Calibri</vt:lpstr>
      <vt:lpstr>Arial Black</vt:lpstr>
      <vt:lpstr>Gill Sans</vt:lpstr>
      <vt:lpstr>Baumans</vt:lpstr>
      <vt:lpstr>Impact</vt:lpstr>
      <vt:lpstr>Office Theme</vt:lpstr>
      <vt:lpstr>Preparing for National Spatial  Reference System Modernization</vt:lpstr>
      <vt:lpstr>Agenda</vt:lpstr>
      <vt:lpstr>The National Geodetic Survey</vt:lpstr>
      <vt:lpstr>NGS Provides the Geodetic Infrastructure Critical  to Our Geospatial Economy through the NSRS</vt:lpstr>
      <vt:lpstr>PowerPoint Presentation</vt:lpstr>
      <vt:lpstr>Extent of the current NSRS</vt:lpstr>
      <vt:lpstr>Planned Changes: Replacing NAD 83</vt:lpstr>
      <vt:lpstr>PowerPoint Presentation</vt:lpstr>
      <vt:lpstr>Planned Changes: Replacing NAVD 88</vt:lpstr>
      <vt:lpstr>PowerPoint Presentation</vt:lpstr>
      <vt:lpstr>Significance to Users</vt:lpstr>
      <vt:lpstr>International Motivations: UN-GGIM</vt:lpstr>
      <vt:lpstr>National Motivations: the GDA and FGDC</vt:lpstr>
      <vt:lpstr>Geoplatform.gov</vt:lpstr>
      <vt:lpstr>How: NSRS Modernization Blueprints</vt:lpstr>
      <vt:lpstr>What – Modernizing the NSRS</vt:lpstr>
      <vt:lpstr>BT</vt:lpstr>
      <vt:lpstr>Agenda</vt:lpstr>
      <vt:lpstr>PowerPoint Presentation</vt:lpstr>
      <vt:lpstr>NAVD 88 Issues</vt:lpstr>
      <vt:lpstr>PowerPoint Presentation</vt:lpstr>
      <vt:lpstr>GPS on Bench Marks - What &amp; Why?     </vt:lpstr>
      <vt:lpstr>GPSonBM &amp; Geoid 18 - last hybrid geoid for NAVD88</vt:lpstr>
      <vt:lpstr>PowerPoint Presentation</vt:lpstr>
      <vt:lpstr>GPSonBM Measurements Connect  Current and Future Datums</vt:lpstr>
      <vt:lpstr>PowerPoint Presentation</vt:lpstr>
      <vt:lpstr>PowerPoint Presentation</vt:lpstr>
      <vt:lpstr>PowerPoint Presentation</vt:lpstr>
      <vt:lpstr>Use Complete Nomenclature</vt:lpstr>
      <vt:lpstr>Use Complete Nomenclature</vt:lpstr>
      <vt:lpstr>BT</vt:lpstr>
      <vt:lpstr>Agenda</vt:lpstr>
      <vt:lpstr>Tools: New and In Progress</vt:lpstr>
      <vt:lpstr>New types of Coordinates</vt:lpstr>
      <vt:lpstr>NGS Products Update  -  NCAT</vt:lpstr>
      <vt:lpstr>NGS Products Update  -  NCAT</vt:lpstr>
      <vt:lpstr>PowerPoint Presentation</vt:lpstr>
      <vt:lpstr>PowerPoint Presentation</vt:lpstr>
      <vt:lpstr>Tools available in 2025 (rollout)</vt:lpstr>
      <vt:lpstr>A new least-squares adjustment suite: LASER</vt:lpstr>
      <vt:lpstr>A common geodetic data format: GDX</vt:lpstr>
      <vt:lpstr>A common grid format</vt:lpstr>
      <vt:lpstr>Dynamic Heights from GPS</vt:lpstr>
      <vt:lpstr>Reference Epoch Coordinates</vt:lpstr>
      <vt:lpstr>OPUS</vt:lpstr>
      <vt:lpstr>PowerPoint Presentation</vt:lpstr>
      <vt:lpstr>NADCON</vt:lpstr>
      <vt:lpstr>VERTCON</vt:lpstr>
      <vt:lpstr>Data Delivery System</vt:lpstr>
      <vt:lpstr>What will have to wait…</vt:lpstr>
      <vt:lpstr>Summary</vt:lpstr>
      <vt:lpstr>Get Prepared</vt:lpstr>
      <vt:lpstr>Points of Contact</vt:lpstr>
      <vt:lpstr>DISCUSSION</vt:lpstr>
      <vt:lpstr>Extra Slides</vt:lpstr>
      <vt:lpstr>Science behind the tools: replacing HTDP</vt:lpstr>
      <vt:lpstr>Science behind the tools: replacing HTDP</vt:lpstr>
      <vt:lpstr>Tools available after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National Spatial  Reference System Modernization</dc:title>
  <dc:creator>Galen.Scott</dc:creator>
  <cp:lastModifiedBy>Dan Roman</cp:lastModifiedBy>
  <cp:revision>1</cp:revision>
  <dcterms:created xsi:type="dcterms:W3CDTF">2009-10-22T15:32:12Z</dcterms:created>
  <dcterms:modified xsi:type="dcterms:W3CDTF">2023-09-25T19:25:07Z</dcterms:modified>
</cp:coreProperties>
</file>