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  <p:sldMasterId id="2147483708" r:id="rId2"/>
  </p:sldMasterIdLst>
  <p:notesMasterIdLst>
    <p:notesMasterId r:id="rId18"/>
  </p:notesMasterIdLst>
  <p:sldIdLst>
    <p:sldId id="256" r:id="rId3"/>
    <p:sldId id="262" r:id="rId4"/>
    <p:sldId id="258" r:id="rId5"/>
    <p:sldId id="272" r:id="rId6"/>
    <p:sldId id="259" r:id="rId7"/>
    <p:sldId id="263" r:id="rId8"/>
    <p:sldId id="264" r:id="rId9"/>
    <p:sldId id="260" r:id="rId10"/>
    <p:sldId id="265" r:id="rId11"/>
    <p:sldId id="261" r:id="rId12"/>
    <p:sldId id="266" r:id="rId13"/>
    <p:sldId id="267" r:id="rId14"/>
    <p:sldId id="268" r:id="rId15"/>
    <p:sldId id="270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B7B"/>
    <a:srgbClr val="CC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9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724DAE-78D2-4DFB-98FF-A450DC767DC0}" type="datetimeFigureOut">
              <a:rPr lang="en-US" smtClean="0"/>
              <a:pPr/>
              <a:t>4/21/2011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6ABE73-951F-4266-82A9-C342DBF2830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5AF749E-F8FE-46AC-920B-741F4DE9CD9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01738" y="730250"/>
            <a:ext cx="4454525" cy="3340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4800"/>
          </a:xfrm>
          <a:noFill/>
        </p:spPr>
        <p:txBody>
          <a:bodyPr wrap="square" lIns="89899" tIns="44949" rIns="89899" bIns="44949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sz="1400" smtClean="0"/>
              <a:t>Salt Lake City North   </a:t>
            </a:r>
            <a:r>
              <a:rPr lang="en-US" sz="1400" smtClean="0"/>
              <a:t>ZLC A   AA3680   40 47 06.80308 (N) 111 57 09.07339 (W)</a:t>
            </a:r>
          </a:p>
          <a:p>
            <a:pPr>
              <a:spcBef>
                <a:spcPct val="0"/>
              </a:spcBef>
            </a:pPr>
            <a:endParaRPr lang="en-US" sz="1400" smtClean="0"/>
          </a:p>
          <a:p>
            <a:pPr>
              <a:spcBef>
                <a:spcPct val="0"/>
              </a:spcBef>
            </a:pPr>
            <a:r>
              <a:rPr lang="en-US" sz="1400" smtClean="0"/>
              <a:t>GEOID09:  -16.943 +  -0.717 - -16.923 = -0.737</a:t>
            </a:r>
          </a:p>
          <a:p>
            <a:pPr>
              <a:spcBef>
                <a:spcPct val="0"/>
              </a:spcBef>
            </a:pPr>
            <a:r>
              <a:rPr lang="en-US" sz="1400" smtClean="0"/>
              <a:t>GEOID03: -16.958 +  -0.717 - -17.266 = -0.409</a:t>
            </a:r>
            <a:endParaRPr lang="en-GB" sz="14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500,000 leveled bench marks on NAVD 88</a:t>
            </a:r>
          </a:p>
          <a:p>
            <a:r>
              <a:rPr lang="en-US" dirty="0" smtClean="0"/>
              <a:t>Only 10% have been occupied with GPS</a:t>
            </a:r>
          </a:p>
          <a:p>
            <a:r>
              <a:rPr lang="en-US" dirty="0" smtClean="0"/>
              <a:t>Less than half of those are useful for geoid</a:t>
            </a:r>
          </a:p>
          <a:p>
            <a:r>
              <a:rPr lang="en-US" dirty="0" smtClean="0"/>
              <a:t>These are poorly distributed with half the control points available in just 4 states out of the 48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ABE73-951F-4266-82A9-C342DBF2830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80 are in common with NGSIDB and were used in making GEOID09</a:t>
            </a:r>
          </a:p>
          <a:p>
            <a:r>
              <a:rPr lang="en-US" dirty="0" smtClean="0"/>
              <a:t>57 are in common with NGSIDB and were *NOT* used in making GEOID09</a:t>
            </a:r>
          </a:p>
          <a:p>
            <a:r>
              <a:rPr lang="en-US" dirty="0" smtClean="0"/>
              <a:t>285 are new points never</a:t>
            </a:r>
            <a:r>
              <a:rPr lang="en-US" baseline="0" dirty="0" smtClean="0"/>
              <a:t> before occupied with GPS</a:t>
            </a:r>
          </a:p>
          <a:p>
            <a:r>
              <a:rPr lang="en-US" baseline="0" dirty="0" smtClean="0"/>
              <a:t>Distribution is fair, but you can see that some states are more active than others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ABE73-951F-4266-82A9-C342DBF2830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Review conclusions in paper here</a:t>
            </a:r>
            <a:r>
              <a:rPr lang="en-US" dirty="0" smtClean="0"/>
              <a:t>.</a:t>
            </a:r>
          </a:p>
          <a:p>
            <a:r>
              <a:rPr lang="en-US" dirty="0" smtClean="0"/>
              <a:t>For 1.b, recall that these NGSIDB</a:t>
            </a:r>
            <a:r>
              <a:rPr lang="en-US" baseline="0" dirty="0" smtClean="0"/>
              <a:t> </a:t>
            </a:r>
            <a:r>
              <a:rPr lang="en-US" dirty="0" smtClean="0"/>
              <a:t>points were used in making GEOID09 – so no surprise that NGSIDB does</a:t>
            </a:r>
            <a:r>
              <a:rPr lang="en-US" baseline="0" dirty="0" smtClean="0"/>
              <a:t> better than OPUS-DB</a:t>
            </a:r>
          </a:p>
          <a:p>
            <a:r>
              <a:rPr lang="en-US" baseline="0" dirty="0" smtClean="0"/>
              <a:t>For 2, real test of how NGSIDB and OPUS-DB compare – OPUS-DB does marginally better</a:t>
            </a:r>
          </a:p>
          <a:p>
            <a:r>
              <a:rPr lang="en-US" baseline="0" dirty="0" smtClean="0"/>
              <a:t>For 3.b, OPUS-DB doesn’t perform at same level as before in 2 but is on par with direct comparison of the two (column C)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ABE73-951F-4266-82A9-C342DBF2830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Based on magnitude of residual signal</a:t>
            </a:r>
          </a:p>
          <a:p>
            <a:r>
              <a:rPr lang="en-US" dirty="0" smtClean="0"/>
              <a:t>9 are common between NGSIDB and OPUS-DB</a:t>
            </a:r>
          </a:p>
          <a:p>
            <a:r>
              <a:rPr lang="en-US" dirty="0" smtClean="0"/>
              <a:t>11 are unique</a:t>
            </a:r>
            <a:r>
              <a:rPr lang="en-US" baseline="0" dirty="0" smtClean="0"/>
              <a:t> to OPUS-DB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ABE73-951F-4266-82A9-C342DBF2830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Session: TS04A                          Friday, 20 May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F.I.G. Working Week                                 Marrakech, Morocco  18-22 May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598861-617E-4823-8DB9-8EC944F6E6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Session: TS04A                          Friday, 20 May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F.I.G. Working Week                                 Marrakech, Morocco  18-22 May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598861-617E-4823-8DB9-8EC944F6E6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Session: TS04A                          Friday, 20 May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F.I.G. Working Week                                 Marrakech, Morocco  18-22 May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598861-617E-4823-8DB9-8EC944F6E6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458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0" y="1905000"/>
            <a:ext cx="3505200" cy="304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876800" y="1905000"/>
            <a:ext cx="3505200" cy="30480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Session: TS04A                          Friday, 20 May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F.I.G. Working Week                                 Marrakech, Morocco  18-22 May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598861-617E-4823-8DB9-8EC944F6E6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Session: TS04A                          Friday, 20 May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F.I.G. Working Week                                 Marrakech, Morocco  18-22 May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598861-617E-4823-8DB9-8EC944F6E6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Session: TS04A                          Friday, 20 May 2011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F.I.G. Working Week                                 Marrakech, Morocco  18-22 May 2011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598861-617E-4823-8DB9-8EC944F6E6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Session: TS04A                          Friday, 20 May 2011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F.I.G. Working Week                                 Marrakech, Morocco  18-22 May 2011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598861-617E-4823-8DB9-8EC944F6E6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Session: TS04A                          Friday, 20 May 2011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F.I.G. Working Week                                 Marrakech, Morocco  18-22 May 2011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598861-617E-4823-8DB9-8EC944F6E6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Session: TS04A                          Friday, 20 May 2011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F.I.G. Working Week                                 Marrakech, Morocco  18-22 May 2011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598861-617E-4823-8DB9-8EC944F6E6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Session: TS04A                          Friday, 20 May 2011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F.I.G. Working Week                                 Marrakech, Morocco  18-22 May 2011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598861-617E-4823-8DB9-8EC944F6E6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Session: TS04A                          Friday, 20 May 2011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F.I.G. Working Week                                 Marrakech, Morocco  18-22 May 2011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598861-617E-4823-8DB9-8EC944F6E6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Continuation Slide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US" smtClean="0"/>
              <a:t>Session: TS04A                          Friday, 20 May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US" smtClean="0"/>
              <a:t>F.I.G. Working Week                                 Marrakech, Morocco  18-22 May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D3598861-617E-4823-8DB9-8EC944F6E6B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9" r:id="rId12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Header Slid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Session: TS04A                          Friday, 20 May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F.I.G. Working Week                                 Marrakech, Morocco  18-22 May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5A5B3B4-94C7-4255-A45E-C19CA40A7A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Dan.roman@noaa.gov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2686051"/>
          </a:xfrm>
        </p:spPr>
        <p:txBody>
          <a:bodyPr/>
          <a:lstStyle/>
          <a:p>
            <a:r>
              <a:rPr lang="en-US" b="1" dirty="0" smtClean="0"/>
              <a:t>OPUS-Database: Supplemental Data for Better Datum Conversion Models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886200"/>
            <a:ext cx="7772400" cy="1752600"/>
          </a:xfrm>
        </p:spPr>
        <p:txBody>
          <a:bodyPr/>
          <a:lstStyle/>
          <a:p>
            <a:r>
              <a:rPr lang="en-US" sz="2800" dirty="0" smtClean="0"/>
              <a:t>D.R. Roman and N.D. Weston</a:t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sz="2800" dirty="0" smtClean="0"/>
              <a:t>F.I.G. Working Week</a:t>
            </a:r>
          </a:p>
          <a:p>
            <a:r>
              <a:rPr lang="en-US" sz="2800" dirty="0" smtClean="0"/>
              <a:t> Session TS04A: National Geodesy I</a:t>
            </a:r>
          </a:p>
          <a:p>
            <a:r>
              <a:rPr lang="en-US" sz="2800" dirty="0" smtClean="0"/>
              <a:t>Marrakech, Morocco     18-22 May 2011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Rejected Points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Session: TS04A                          Friday, 20 May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F.I.G. Working Week                                 Marrakech, Morocco  18-22 May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98861-617E-4823-8DB9-8EC944F6E6BE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20482" name="Picture 2" descr="C:\MyFiles\Docs\Papers_Meetings\FIG2011\Paper\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447800"/>
            <a:ext cx="8229600" cy="467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458200" cy="1143000"/>
          </a:xfrm>
        </p:spPr>
        <p:txBody>
          <a:bodyPr/>
          <a:lstStyle/>
          <a:p>
            <a:r>
              <a:rPr lang="en-US" dirty="0" smtClean="0"/>
              <a:t>Rejected Points Common to NGSIDB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Session: TS04A                          Friday, 20 May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F.I.G. Working Week                                 Marrakech, Morocco  18-22 May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98861-617E-4823-8DB9-8EC944F6E6BE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200" y="1447800"/>
          <a:ext cx="8229599" cy="4239987"/>
        </p:xfrm>
        <a:graphic>
          <a:graphicData uri="http://schemas.openxmlformats.org/drawingml/2006/table">
            <a:tbl>
              <a:tblPr/>
              <a:tblGrid>
                <a:gridCol w="987412"/>
                <a:gridCol w="1140392"/>
                <a:gridCol w="1016966"/>
                <a:gridCol w="1063903"/>
                <a:gridCol w="970028"/>
                <a:gridCol w="1016966"/>
                <a:gridCol w="1016966"/>
                <a:gridCol w="1016966"/>
              </a:tblGrid>
              <a:tr h="12845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PID</a:t>
                      </a: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Reject Code</a:t>
                      </a: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NAVD88 ortho. ht.</a:t>
                      </a: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GEOID09 height</a:t>
                      </a: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NGSIDB ellips. ht.</a:t>
                      </a: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NGSIDB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Residual</a:t>
                      </a: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OPUSDB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Ellips. ht.</a:t>
                      </a: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OPUSDB Residual</a:t>
                      </a: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2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AW5707</a:t>
                      </a: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S</a:t>
                      </a: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600">
                          <a:latin typeface="Times New Roman"/>
                          <a:ea typeface="Times New Roman"/>
                          <a:cs typeface="Times New Roman"/>
                        </a:rPr>
                        <a:t>0.709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-26.638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-25.916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0.013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-25.892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0.037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2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HA0997</a:t>
                      </a: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600">
                          <a:latin typeface="Times New Roman"/>
                          <a:ea typeface="Times New Roman"/>
                          <a:cs typeface="Times New Roman"/>
                        </a:rPr>
                        <a:t>118.247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-30.526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87.726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0.005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87.686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-0.035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2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DO0454</a:t>
                      </a: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600" dirty="0">
                          <a:latin typeface="Times New Roman"/>
                          <a:ea typeface="Times New Roman"/>
                          <a:cs typeface="Times New Roman"/>
                        </a:rPr>
                        <a:t>383.465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-28.982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353.943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600">
                          <a:latin typeface="Times New Roman"/>
                          <a:ea typeface="Times New Roman"/>
                          <a:cs typeface="Times New Roman"/>
                        </a:rPr>
                        <a:t>-0.540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354.428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600">
                          <a:latin typeface="Times New Roman"/>
                          <a:ea typeface="Times New Roman"/>
                          <a:cs typeface="Times New Roman"/>
                        </a:rPr>
                        <a:t>-0.055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2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GY1636</a:t>
                      </a: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600">
                          <a:latin typeface="Times New Roman"/>
                          <a:ea typeface="Times New Roman"/>
                          <a:cs typeface="Times New Roman"/>
                        </a:rPr>
                        <a:t>218.677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-32.382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186.330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0.035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186.327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0.032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2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HV9071</a:t>
                      </a: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600">
                          <a:latin typeface="Times New Roman"/>
                          <a:ea typeface="Times New Roman"/>
                          <a:cs typeface="Times New Roman"/>
                        </a:rPr>
                        <a:t>3.505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-32.143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-28.656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-0.018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-28.633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0.005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44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MW0121</a:t>
                      </a: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600">
                          <a:latin typeface="Times New Roman"/>
                          <a:ea typeface="Times New Roman"/>
                          <a:cs typeface="Times New Roman"/>
                        </a:rPr>
                        <a:t>1337.183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-22.185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1314.984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-0.014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1314.986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-0.012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2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SC0330</a:t>
                      </a: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600">
                          <a:latin typeface="Times New Roman"/>
                          <a:ea typeface="Times New Roman"/>
                          <a:cs typeface="Times New Roman"/>
                        </a:rPr>
                        <a:t>17.233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-21.296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-3.923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0.140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-3.906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0.157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2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SG0004</a:t>
                      </a: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600">
                          <a:latin typeface="Times New Roman"/>
                          <a:ea typeface="Times New Roman"/>
                          <a:cs typeface="Times New Roman"/>
                        </a:rPr>
                        <a:t>189.404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-35.290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154.085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-0.029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154.132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0.018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2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BC2486</a:t>
                      </a: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600" dirty="0">
                          <a:latin typeface="Times New Roman"/>
                          <a:ea typeface="Times New Roman"/>
                          <a:cs typeface="Times New Roman"/>
                        </a:rPr>
                        <a:t>1.247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-28.527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-27.343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-0.063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-27.312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-0.032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Rejected New Points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Session: TS04A                          Friday, 20 May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F.I.G. Working Week                                 Marrakech, Morocco  18-22 May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98861-617E-4823-8DB9-8EC944F6E6BE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200" y="1447800"/>
          <a:ext cx="8229599" cy="4419600"/>
        </p:xfrm>
        <a:graphic>
          <a:graphicData uri="http://schemas.openxmlformats.org/drawingml/2006/table">
            <a:tbl>
              <a:tblPr/>
              <a:tblGrid>
                <a:gridCol w="987412"/>
                <a:gridCol w="1140392"/>
                <a:gridCol w="1016966"/>
                <a:gridCol w="1063903"/>
                <a:gridCol w="970028"/>
                <a:gridCol w="1016966"/>
                <a:gridCol w="1016966"/>
                <a:gridCol w="1016966"/>
              </a:tblGrid>
              <a:tr h="11785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PID</a:t>
                      </a: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Reject Code</a:t>
                      </a: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NAVD88 ortho. ht.</a:t>
                      </a: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GEOID09 height</a:t>
                      </a: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NGSIDB ellips. ht.</a:t>
                      </a: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NGSIDB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Residual</a:t>
                      </a: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OPUSDB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Ellips. ht.</a:t>
                      </a: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OPUSDB Residual</a:t>
                      </a: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6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AN1829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not in IDB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21.222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-27.417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n/a</a:t>
                      </a: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n/a</a:t>
                      </a: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-6.438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-0.243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6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BK1521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not in IDB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1.319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-27.163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n/a</a:t>
                      </a: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n/a</a:t>
                      </a: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-26.075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-0.231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6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DV0102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not in IDB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404.859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-30.096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n/a</a:t>
                      </a: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n/a</a:t>
                      </a: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374.500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-0.263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6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DX5394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not in IDB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467.098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-32.369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n/a</a:t>
                      </a: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n/a</a:t>
                      </a: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434.548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-0.181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6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EV3460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not in IDB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284.083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-32.962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n/a</a:t>
                      </a: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n/a</a:t>
                      </a: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250.728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-0.393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6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OA0650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not in IDB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4.600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-26.362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n/a</a:t>
                      </a: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n/a</a:t>
                      </a: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-21.258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0.504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6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PK0048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not in IDB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184.093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-35.268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n/a</a:t>
                      </a: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n/a</a:t>
                      </a: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149.153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0.328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6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LB1860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not in IDB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201.307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-32.618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n/a</a:t>
                      </a: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n/a</a:t>
                      </a: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168.856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0.167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6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LF0630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not in IDB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336.765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-30.541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n/a</a:t>
                      </a: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n/a</a:t>
                      </a: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305.607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-0.617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6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LY1475*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not in IDB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372.450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-32.186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n/a</a:t>
                      </a: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n/a</a:t>
                      </a: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339.193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-1.071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6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TT0450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not in IDB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11.425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8.766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n/a</a:t>
                      </a: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n/a</a:t>
                      </a: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21.028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0.837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38200" y="5943600"/>
            <a:ext cx="6315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LY1475* has actually been pulled from OPUS-DB by the submitter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Error Sources</a:t>
            </a:r>
            <a:endParaRPr lang="en-US" dirty="0"/>
          </a:p>
        </p:txBody>
      </p:sp>
      <p:pic>
        <p:nvPicPr>
          <p:cNvPr id="10" name="Content Placeholder 9" descr="OPUSDB_AN182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56820"/>
            <a:ext cx="4038600" cy="4412722"/>
          </a:xfrm>
        </p:spPr>
      </p:pic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Human-Induced </a:t>
            </a:r>
            <a:r>
              <a:rPr lang="en-US" dirty="0" smtClean="0"/>
              <a:t>Subsidence </a:t>
            </a:r>
          </a:p>
          <a:p>
            <a:pPr lvl="1"/>
            <a:r>
              <a:rPr lang="en-US" dirty="0" smtClean="0"/>
              <a:t>Groundwater Pumping</a:t>
            </a:r>
          </a:p>
          <a:p>
            <a:pPr lvl="1"/>
            <a:r>
              <a:rPr lang="en-US" dirty="0" smtClean="0"/>
              <a:t>Oil Extraction</a:t>
            </a:r>
          </a:p>
          <a:p>
            <a:pPr lvl="1"/>
            <a:r>
              <a:rPr lang="en-US" dirty="0" smtClean="0"/>
              <a:t>Mining Operations</a:t>
            </a:r>
          </a:p>
          <a:p>
            <a:r>
              <a:rPr lang="en-US" dirty="0" smtClean="0"/>
              <a:t>Earth Dynamics</a:t>
            </a:r>
          </a:p>
          <a:p>
            <a:pPr lvl="1"/>
            <a:r>
              <a:rPr lang="en-US" dirty="0" err="1" smtClean="0"/>
              <a:t>Listric</a:t>
            </a:r>
            <a:r>
              <a:rPr lang="en-US" dirty="0" smtClean="0"/>
              <a:t> Faulting/Slumping</a:t>
            </a:r>
          </a:p>
          <a:p>
            <a:pPr lvl="1"/>
            <a:r>
              <a:rPr lang="en-US" dirty="0" smtClean="0"/>
              <a:t>Coastal Erosion/Uplift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Session: TS04A                          Friday, 20 May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F.I.G. Working Week                                 Marrakech, Morocco  18-22 May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98861-617E-4823-8DB9-8EC944F6E6BE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1" name="Picture 10" descr="getimage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447800"/>
            <a:ext cx="3962400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Only a fraction of the leveling has been </a:t>
            </a:r>
            <a:r>
              <a:rPr lang="en-US" dirty="0" err="1" smtClean="0"/>
              <a:t>GPS’d</a:t>
            </a:r>
            <a:endParaRPr lang="en-US" dirty="0" smtClean="0"/>
          </a:p>
          <a:p>
            <a:r>
              <a:rPr lang="en-US" dirty="0" smtClean="0"/>
              <a:t>Existing coverage in NGSIDB is very irregular</a:t>
            </a:r>
          </a:p>
          <a:p>
            <a:r>
              <a:rPr lang="en-US" dirty="0" smtClean="0"/>
              <a:t>OPUS-DB offers better results</a:t>
            </a:r>
          </a:p>
          <a:p>
            <a:r>
              <a:rPr lang="en-US" dirty="0" smtClean="0"/>
              <a:t>OPUS targeted to regions of poor coverage</a:t>
            </a:r>
          </a:p>
          <a:p>
            <a:r>
              <a:rPr lang="en-US" dirty="0" smtClean="0"/>
              <a:t>NGSIDB values to be integrated into OPUS-DB</a:t>
            </a:r>
          </a:p>
          <a:p>
            <a:r>
              <a:rPr lang="en-US" dirty="0" smtClean="0"/>
              <a:t>Problems remain in crustal movement regions</a:t>
            </a:r>
          </a:p>
          <a:p>
            <a:r>
              <a:rPr lang="en-US" dirty="0" smtClean="0"/>
              <a:t>Non-simultaneity of GPS &amp; leveling </a:t>
            </a:r>
          </a:p>
          <a:p>
            <a:pPr lvl="1"/>
            <a:r>
              <a:rPr lang="en-US" dirty="0" smtClean="0"/>
              <a:t>changes over time pass erroneously into  geoid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Session: TS04A                          Friday, 20 May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F.I.G. Working Week                                 Marrakech, Morocco  18-22 May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98861-617E-4823-8DB9-8EC944F6E6B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1470025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590800"/>
            <a:ext cx="6400800" cy="3048000"/>
          </a:xfrm>
        </p:spPr>
        <p:txBody>
          <a:bodyPr/>
          <a:lstStyle/>
          <a:p>
            <a:r>
              <a:rPr lang="en-US" dirty="0" smtClean="0"/>
              <a:t>Daniel R. Roman, Ph.D.</a:t>
            </a:r>
          </a:p>
          <a:p>
            <a:r>
              <a:rPr lang="en-US" dirty="0" smtClean="0"/>
              <a:t>Research Geodesist/GRAV-D P.I.</a:t>
            </a:r>
          </a:p>
          <a:p>
            <a:r>
              <a:rPr lang="en-US" dirty="0" smtClean="0"/>
              <a:t>Geosciences Research Division</a:t>
            </a:r>
          </a:p>
          <a:p>
            <a:r>
              <a:rPr lang="en-US" dirty="0" smtClean="0">
                <a:hlinkClick r:id="rId2"/>
              </a:rPr>
              <a:t>dan.roman@noaa.gov</a:t>
            </a:r>
            <a:endParaRPr lang="en-US" dirty="0" smtClean="0"/>
          </a:p>
          <a:p>
            <a:r>
              <a:rPr lang="en-US" dirty="0" smtClean="0"/>
              <a:t>+1-301-713-3202 x161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 to hybrid geoid modeling</a:t>
            </a:r>
          </a:p>
          <a:p>
            <a:r>
              <a:rPr lang="en-US" dirty="0" smtClean="0"/>
              <a:t>NGSIDB versus OPUS-DB</a:t>
            </a:r>
          </a:p>
          <a:p>
            <a:r>
              <a:rPr lang="en-US" dirty="0" smtClean="0"/>
              <a:t>Comparison to Common Points</a:t>
            </a:r>
          </a:p>
          <a:p>
            <a:r>
              <a:rPr lang="en-US" dirty="0" smtClean="0"/>
              <a:t>Implications of New Control Points</a:t>
            </a:r>
          </a:p>
          <a:p>
            <a:r>
              <a:rPr lang="en-US" dirty="0" smtClean="0"/>
              <a:t>Examining Some of the Suspect data</a:t>
            </a:r>
          </a:p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Session: TS04A                          Friday, 20 May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F.I.G. Working Week                                 Marrakech, Morocco  18-22 May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98861-617E-4823-8DB9-8EC944F6E6B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itle 6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Relationship Between Heights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Session: TS04A                          Friday, 20 May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F.I.G. Working Week                                 Marrakech, Morocco  18-22 May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98861-617E-4823-8DB9-8EC944F6E6B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081" name="Rectangle 5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027" name="Group 3"/>
          <p:cNvGrpSpPr>
            <a:grpSpLocks noChangeAspect="1"/>
          </p:cNvGrpSpPr>
          <p:nvPr/>
        </p:nvGrpSpPr>
        <p:grpSpPr bwMode="auto">
          <a:xfrm>
            <a:off x="469165" y="1800016"/>
            <a:ext cx="8217635" cy="4295985"/>
            <a:chOff x="2279" y="6787"/>
            <a:chExt cx="11621" cy="6076"/>
          </a:xfrm>
        </p:grpSpPr>
        <p:sp>
          <p:nvSpPr>
            <p:cNvPr id="1080" name="AutoShape 56"/>
            <p:cNvSpPr>
              <a:spLocks noChangeAspect="1" noChangeArrowheads="1" noTextEdit="1"/>
            </p:cNvSpPr>
            <p:nvPr/>
          </p:nvSpPr>
          <p:spPr bwMode="auto">
            <a:xfrm>
              <a:off x="2279" y="6827"/>
              <a:ext cx="11621" cy="6036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grpSp>
          <p:nvGrpSpPr>
            <p:cNvPr id="1028" name="Group 4"/>
            <p:cNvGrpSpPr>
              <a:grpSpLocks/>
            </p:cNvGrpSpPr>
            <p:nvPr/>
          </p:nvGrpSpPr>
          <p:grpSpPr bwMode="auto">
            <a:xfrm>
              <a:off x="2307" y="6787"/>
              <a:ext cx="11118" cy="5716"/>
              <a:chOff x="2307" y="6787"/>
              <a:chExt cx="11118" cy="5716"/>
            </a:xfrm>
          </p:grpSpPr>
          <p:sp>
            <p:nvSpPr>
              <p:cNvPr id="1079" name="Freeform 55"/>
              <p:cNvSpPr>
                <a:spLocks/>
              </p:cNvSpPr>
              <p:nvPr/>
            </p:nvSpPr>
            <p:spPr bwMode="auto">
              <a:xfrm>
                <a:off x="2779" y="10048"/>
                <a:ext cx="3168" cy="1664"/>
              </a:xfrm>
              <a:custGeom>
                <a:avLst/>
                <a:gdLst/>
                <a:ahLst/>
                <a:cxnLst>
                  <a:cxn ang="0">
                    <a:pos x="1584" y="40"/>
                  </a:cxn>
                  <a:cxn ang="0">
                    <a:pos x="1384" y="0"/>
                  </a:cxn>
                  <a:cxn ang="0">
                    <a:pos x="1224" y="8"/>
                  </a:cxn>
                  <a:cxn ang="0">
                    <a:pos x="1104" y="72"/>
                  </a:cxn>
                  <a:cxn ang="0">
                    <a:pos x="1024" y="136"/>
                  </a:cxn>
                  <a:cxn ang="0">
                    <a:pos x="976" y="152"/>
                  </a:cxn>
                  <a:cxn ang="0">
                    <a:pos x="952" y="160"/>
                  </a:cxn>
                  <a:cxn ang="0">
                    <a:pos x="672" y="152"/>
                  </a:cxn>
                  <a:cxn ang="0">
                    <a:pos x="496" y="120"/>
                  </a:cxn>
                  <a:cxn ang="0">
                    <a:pos x="0" y="112"/>
                  </a:cxn>
                  <a:cxn ang="0">
                    <a:pos x="24" y="832"/>
                  </a:cxn>
                  <a:cxn ang="0">
                    <a:pos x="360" y="832"/>
                  </a:cxn>
                  <a:cxn ang="0">
                    <a:pos x="408" y="784"/>
                  </a:cxn>
                  <a:cxn ang="0">
                    <a:pos x="456" y="736"/>
                  </a:cxn>
                  <a:cxn ang="0">
                    <a:pos x="504" y="736"/>
                  </a:cxn>
                  <a:cxn ang="0">
                    <a:pos x="600" y="640"/>
                  </a:cxn>
                  <a:cxn ang="0">
                    <a:pos x="744" y="592"/>
                  </a:cxn>
                  <a:cxn ang="0">
                    <a:pos x="840" y="496"/>
                  </a:cxn>
                  <a:cxn ang="0">
                    <a:pos x="888" y="400"/>
                  </a:cxn>
                  <a:cxn ang="0">
                    <a:pos x="1088" y="296"/>
                  </a:cxn>
                  <a:cxn ang="0">
                    <a:pos x="1272" y="208"/>
                  </a:cxn>
                  <a:cxn ang="0">
                    <a:pos x="1416" y="112"/>
                  </a:cxn>
                  <a:cxn ang="0">
                    <a:pos x="1584" y="40"/>
                  </a:cxn>
                </a:cxnLst>
                <a:rect l="0" t="0" r="r" b="b"/>
                <a:pathLst>
                  <a:path w="1584" h="832">
                    <a:moveTo>
                      <a:pt x="1584" y="40"/>
                    </a:moveTo>
                    <a:cubicBezTo>
                      <a:pt x="1518" y="18"/>
                      <a:pt x="1453" y="7"/>
                      <a:pt x="1384" y="0"/>
                    </a:cubicBezTo>
                    <a:cubicBezTo>
                      <a:pt x="1331" y="3"/>
                      <a:pt x="1277" y="3"/>
                      <a:pt x="1224" y="8"/>
                    </a:cubicBezTo>
                    <a:cubicBezTo>
                      <a:pt x="1180" y="12"/>
                      <a:pt x="1147" y="58"/>
                      <a:pt x="1104" y="72"/>
                    </a:cubicBezTo>
                    <a:cubicBezTo>
                      <a:pt x="1089" y="94"/>
                      <a:pt x="1046" y="124"/>
                      <a:pt x="1024" y="136"/>
                    </a:cubicBezTo>
                    <a:cubicBezTo>
                      <a:pt x="1009" y="144"/>
                      <a:pt x="992" y="147"/>
                      <a:pt x="976" y="152"/>
                    </a:cubicBezTo>
                    <a:cubicBezTo>
                      <a:pt x="968" y="155"/>
                      <a:pt x="952" y="160"/>
                      <a:pt x="952" y="160"/>
                    </a:cubicBezTo>
                    <a:cubicBezTo>
                      <a:pt x="859" y="157"/>
                      <a:pt x="765" y="157"/>
                      <a:pt x="672" y="152"/>
                    </a:cubicBezTo>
                    <a:cubicBezTo>
                      <a:pt x="615" y="149"/>
                      <a:pt x="556" y="124"/>
                      <a:pt x="496" y="120"/>
                    </a:cubicBezTo>
                    <a:cubicBezTo>
                      <a:pt x="278" y="105"/>
                      <a:pt x="306" y="112"/>
                      <a:pt x="0" y="112"/>
                    </a:cubicBezTo>
                    <a:lnTo>
                      <a:pt x="24" y="832"/>
                    </a:lnTo>
                    <a:lnTo>
                      <a:pt x="360" y="832"/>
                    </a:lnTo>
                    <a:lnTo>
                      <a:pt x="408" y="784"/>
                    </a:lnTo>
                    <a:lnTo>
                      <a:pt x="456" y="736"/>
                    </a:lnTo>
                    <a:lnTo>
                      <a:pt x="504" y="736"/>
                    </a:lnTo>
                    <a:lnTo>
                      <a:pt x="600" y="640"/>
                    </a:lnTo>
                    <a:lnTo>
                      <a:pt x="744" y="592"/>
                    </a:lnTo>
                    <a:lnTo>
                      <a:pt x="840" y="496"/>
                    </a:lnTo>
                    <a:lnTo>
                      <a:pt x="888" y="400"/>
                    </a:lnTo>
                    <a:cubicBezTo>
                      <a:pt x="1083" y="302"/>
                      <a:pt x="1029" y="355"/>
                      <a:pt x="1088" y="296"/>
                    </a:cubicBezTo>
                    <a:lnTo>
                      <a:pt x="1272" y="208"/>
                    </a:lnTo>
                    <a:lnTo>
                      <a:pt x="1416" y="112"/>
                    </a:lnTo>
                    <a:lnTo>
                      <a:pt x="1584" y="40"/>
                    </a:lnTo>
                    <a:close/>
                  </a:path>
                </a:pathLst>
              </a:custGeom>
              <a:solidFill>
                <a:srgbClr val="7979FF"/>
              </a:solidFill>
              <a:ln w="1905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078" name="Freeform 54"/>
              <p:cNvSpPr>
                <a:spLocks/>
              </p:cNvSpPr>
              <p:nvPr/>
            </p:nvSpPr>
            <p:spPr bwMode="auto">
              <a:xfrm rot="-265469">
                <a:off x="3355" y="7489"/>
                <a:ext cx="8560" cy="3903"/>
              </a:xfrm>
              <a:custGeom>
                <a:avLst/>
                <a:gdLst/>
                <a:ahLst/>
                <a:cxnLst>
                  <a:cxn ang="0">
                    <a:pos x="4280" y="0"/>
                  </a:cxn>
                  <a:cxn ang="0">
                    <a:pos x="4112" y="88"/>
                  </a:cxn>
                  <a:cxn ang="0">
                    <a:pos x="3856" y="200"/>
                  </a:cxn>
                  <a:cxn ang="0">
                    <a:pos x="3672" y="288"/>
                  </a:cxn>
                  <a:cxn ang="0">
                    <a:pos x="3576" y="344"/>
                  </a:cxn>
                  <a:cxn ang="0">
                    <a:pos x="3496" y="400"/>
                  </a:cxn>
                  <a:cxn ang="0">
                    <a:pos x="3376" y="448"/>
                  </a:cxn>
                  <a:cxn ang="0">
                    <a:pos x="3088" y="592"/>
                  </a:cxn>
                  <a:cxn ang="0">
                    <a:pos x="2880" y="688"/>
                  </a:cxn>
                  <a:cxn ang="0">
                    <a:pos x="2600" y="784"/>
                  </a:cxn>
                  <a:cxn ang="0">
                    <a:pos x="2312" y="856"/>
                  </a:cxn>
                  <a:cxn ang="0">
                    <a:pos x="2024" y="968"/>
                  </a:cxn>
                  <a:cxn ang="0">
                    <a:pos x="1936" y="1000"/>
                  </a:cxn>
                  <a:cxn ang="0">
                    <a:pos x="1856" y="1032"/>
                  </a:cxn>
                  <a:cxn ang="0">
                    <a:pos x="1744" y="1080"/>
                  </a:cxn>
                  <a:cxn ang="0">
                    <a:pos x="1664" y="1096"/>
                  </a:cxn>
                  <a:cxn ang="0">
                    <a:pos x="1632" y="1112"/>
                  </a:cxn>
                  <a:cxn ang="0">
                    <a:pos x="1552" y="1128"/>
                  </a:cxn>
                  <a:cxn ang="0">
                    <a:pos x="1504" y="1152"/>
                  </a:cxn>
                  <a:cxn ang="0">
                    <a:pos x="1384" y="1200"/>
                  </a:cxn>
                  <a:cxn ang="0">
                    <a:pos x="1312" y="1224"/>
                  </a:cxn>
                  <a:cxn ang="0">
                    <a:pos x="1240" y="1264"/>
                  </a:cxn>
                  <a:cxn ang="0">
                    <a:pos x="1096" y="1336"/>
                  </a:cxn>
                  <a:cxn ang="0">
                    <a:pos x="1048" y="1368"/>
                  </a:cxn>
                  <a:cxn ang="0">
                    <a:pos x="936" y="1424"/>
                  </a:cxn>
                  <a:cxn ang="0">
                    <a:pos x="776" y="1480"/>
                  </a:cxn>
                  <a:cxn ang="0">
                    <a:pos x="680" y="1520"/>
                  </a:cxn>
                  <a:cxn ang="0">
                    <a:pos x="568" y="1576"/>
                  </a:cxn>
                  <a:cxn ang="0">
                    <a:pos x="464" y="1664"/>
                  </a:cxn>
                  <a:cxn ang="0">
                    <a:pos x="344" y="1752"/>
                  </a:cxn>
                  <a:cxn ang="0">
                    <a:pos x="224" y="1816"/>
                  </a:cxn>
                  <a:cxn ang="0">
                    <a:pos x="112" y="1872"/>
                  </a:cxn>
                  <a:cxn ang="0">
                    <a:pos x="0" y="1952"/>
                  </a:cxn>
                </a:cxnLst>
                <a:rect l="0" t="0" r="r" b="b"/>
                <a:pathLst>
                  <a:path w="4280" h="1952">
                    <a:moveTo>
                      <a:pt x="4280" y="0"/>
                    </a:moveTo>
                    <a:cubicBezTo>
                      <a:pt x="4243" y="56"/>
                      <a:pt x="4170" y="62"/>
                      <a:pt x="4112" y="88"/>
                    </a:cubicBezTo>
                    <a:cubicBezTo>
                      <a:pt x="4027" y="126"/>
                      <a:pt x="3942" y="162"/>
                      <a:pt x="3856" y="200"/>
                    </a:cubicBezTo>
                    <a:cubicBezTo>
                      <a:pt x="3789" y="229"/>
                      <a:pt x="3741" y="268"/>
                      <a:pt x="3672" y="288"/>
                    </a:cubicBezTo>
                    <a:cubicBezTo>
                      <a:pt x="3584" y="361"/>
                      <a:pt x="3665" y="303"/>
                      <a:pt x="3576" y="344"/>
                    </a:cubicBezTo>
                    <a:cubicBezTo>
                      <a:pt x="3476" y="390"/>
                      <a:pt x="3598" y="344"/>
                      <a:pt x="3496" y="400"/>
                    </a:cubicBezTo>
                    <a:cubicBezTo>
                      <a:pt x="3458" y="421"/>
                      <a:pt x="3413" y="424"/>
                      <a:pt x="3376" y="448"/>
                    </a:cubicBezTo>
                    <a:cubicBezTo>
                      <a:pt x="3283" y="507"/>
                      <a:pt x="3192" y="557"/>
                      <a:pt x="3088" y="592"/>
                    </a:cubicBezTo>
                    <a:cubicBezTo>
                      <a:pt x="3029" y="651"/>
                      <a:pt x="2961" y="675"/>
                      <a:pt x="2880" y="688"/>
                    </a:cubicBezTo>
                    <a:cubicBezTo>
                      <a:pt x="2790" y="740"/>
                      <a:pt x="2704" y="771"/>
                      <a:pt x="2600" y="784"/>
                    </a:cubicBezTo>
                    <a:cubicBezTo>
                      <a:pt x="2505" y="811"/>
                      <a:pt x="2404" y="821"/>
                      <a:pt x="2312" y="856"/>
                    </a:cubicBezTo>
                    <a:cubicBezTo>
                      <a:pt x="2216" y="893"/>
                      <a:pt x="2122" y="940"/>
                      <a:pt x="2024" y="968"/>
                    </a:cubicBezTo>
                    <a:cubicBezTo>
                      <a:pt x="1995" y="987"/>
                      <a:pt x="1967" y="986"/>
                      <a:pt x="1936" y="1000"/>
                    </a:cubicBezTo>
                    <a:cubicBezTo>
                      <a:pt x="1862" y="1033"/>
                      <a:pt x="1916" y="1017"/>
                      <a:pt x="1856" y="1032"/>
                    </a:cubicBezTo>
                    <a:cubicBezTo>
                      <a:pt x="1821" y="1053"/>
                      <a:pt x="1784" y="1069"/>
                      <a:pt x="1744" y="1080"/>
                    </a:cubicBezTo>
                    <a:cubicBezTo>
                      <a:pt x="1710" y="1089"/>
                      <a:pt x="1695" y="1084"/>
                      <a:pt x="1664" y="1096"/>
                    </a:cubicBezTo>
                    <a:cubicBezTo>
                      <a:pt x="1653" y="1100"/>
                      <a:pt x="1643" y="1109"/>
                      <a:pt x="1632" y="1112"/>
                    </a:cubicBezTo>
                    <a:cubicBezTo>
                      <a:pt x="1606" y="1119"/>
                      <a:pt x="1579" y="1123"/>
                      <a:pt x="1552" y="1128"/>
                    </a:cubicBezTo>
                    <a:cubicBezTo>
                      <a:pt x="1510" y="1136"/>
                      <a:pt x="1545" y="1134"/>
                      <a:pt x="1504" y="1152"/>
                    </a:cubicBezTo>
                    <a:cubicBezTo>
                      <a:pt x="1461" y="1170"/>
                      <a:pt x="1429" y="1178"/>
                      <a:pt x="1384" y="1200"/>
                    </a:cubicBezTo>
                    <a:cubicBezTo>
                      <a:pt x="1314" y="1235"/>
                      <a:pt x="1373" y="1201"/>
                      <a:pt x="1312" y="1224"/>
                    </a:cubicBezTo>
                    <a:cubicBezTo>
                      <a:pt x="1281" y="1236"/>
                      <a:pt x="1271" y="1249"/>
                      <a:pt x="1240" y="1264"/>
                    </a:cubicBezTo>
                    <a:cubicBezTo>
                      <a:pt x="1192" y="1288"/>
                      <a:pt x="1141" y="1306"/>
                      <a:pt x="1096" y="1336"/>
                    </a:cubicBezTo>
                    <a:cubicBezTo>
                      <a:pt x="1067" y="1379"/>
                      <a:pt x="1097" y="1346"/>
                      <a:pt x="1048" y="1368"/>
                    </a:cubicBezTo>
                    <a:cubicBezTo>
                      <a:pt x="999" y="1390"/>
                      <a:pt x="991" y="1413"/>
                      <a:pt x="936" y="1424"/>
                    </a:cubicBezTo>
                    <a:cubicBezTo>
                      <a:pt x="880" y="1452"/>
                      <a:pt x="838" y="1466"/>
                      <a:pt x="776" y="1480"/>
                    </a:cubicBezTo>
                    <a:cubicBezTo>
                      <a:pt x="745" y="1500"/>
                      <a:pt x="716" y="1511"/>
                      <a:pt x="680" y="1520"/>
                    </a:cubicBezTo>
                    <a:cubicBezTo>
                      <a:pt x="644" y="1541"/>
                      <a:pt x="600" y="1549"/>
                      <a:pt x="568" y="1576"/>
                    </a:cubicBezTo>
                    <a:cubicBezTo>
                      <a:pt x="446" y="1679"/>
                      <a:pt x="554" y="1610"/>
                      <a:pt x="464" y="1664"/>
                    </a:cubicBezTo>
                    <a:cubicBezTo>
                      <a:pt x="425" y="1722"/>
                      <a:pt x="397" y="1719"/>
                      <a:pt x="344" y="1752"/>
                    </a:cubicBezTo>
                    <a:cubicBezTo>
                      <a:pt x="304" y="1777"/>
                      <a:pt x="271" y="1804"/>
                      <a:pt x="224" y="1816"/>
                    </a:cubicBezTo>
                    <a:cubicBezTo>
                      <a:pt x="186" y="1844"/>
                      <a:pt x="157" y="1857"/>
                      <a:pt x="112" y="1872"/>
                    </a:cubicBezTo>
                    <a:cubicBezTo>
                      <a:pt x="84" y="1881"/>
                      <a:pt x="20" y="1932"/>
                      <a:pt x="0" y="1952"/>
                    </a:cubicBezTo>
                  </a:path>
                </a:pathLst>
              </a:custGeom>
              <a:noFill/>
              <a:ln w="2857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077" name="Freeform 53"/>
              <p:cNvSpPr>
                <a:spLocks/>
              </p:cNvSpPr>
              <p:nvPr/>
            </p:nvSpPr>
            <p:spPr bwMode="auto">
              <a:xfrm>
                <a:off x="2923" y="9792"/>
                <a:ext cx="8928" cy="864"/>
              </a:xfrm>
              <a:custGeom>
                <a:avLst/>
                <a:gdLst/>
                <a:ahLst/>
                <a:cxnLst>
                  <a:cxn ang="0">
                    <a:pos x="0" y="432"/>
                  </a:cxn>
                  <a:cxn ang="0">
                    <a:pos x="1296" y="192"/>
                  </a:cxn>
                  <a:cxn ang="0">
                    <a:pos x="2496" y="96"/>
                  </a:cxn>
                  <a:cxn ang="0">
                    <a:pos x="3648" y="96"/>
                  </a:cxn>
                  <a:cxn ang="0">
                    <a:pos x="4464" y="0"/>
                  </a:cxn>
                </a:cxnLst>
                <a:rect l="0" t="0" r="r" b="b"/>
                <a:pathLst>
                  <a:path w="4464" h="432">
                    <a:moveTo>
                      <a:pt x="0" y="432"/>
                    </a:moveTo>
                    <a:cubicBezTo>
                      <a:pt x="440" y="340"/>
                      <a:pt x="880" y="248"/>
                      <a:pt x="1296" y="192"/>
                    </a:cubicBezTo>
                    <a:cubicBezTo>
                      <a:pt x="1712" y="136"/>
                      <a:pt x="2104" y="112"/>
                      <a:pt x="2496" y="96"/>
                    </a:cubicBezTo>
                    <a:cubicBezTo>
                      <a:pt x="2888" y="80"/>
                      <a:pt x="3320" y="112"/>
                      <a:pt x="3648" y="96"/>
                    </a:cubicBezTo>
                    <a:cubicBezTo>
                      <a:pt x="3976" y="80"/>
                      <a:pt x="4328" y="16"/>
                      <a:pt x="4464" y="0"/>
                    </a:cubicBezTo>
                  </a:path>
                </a:pathLst>
              </a:custGeom>
              <a:noFill/>
              <a:ln w="38100">
                <a:solidFill>
                  <a:srgbClr val="00CC99"/>
                </a:solidFill>
                <a:prstDash val="sysDot"/>
                <a:round/>
                <a:headEnd/>
                <a:tailEnd/>
              </a:ln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076" name="Freeform 52"/>
              <p:cNvSpPr>
                <a:spLocks/>
              </p:cNvSpPr>
              <p:nvPr/>
            </p:nvSpPr>
            <p:spPr bwMode="auto">
              <a:xfrm rot="-201802">
                <a:off x="2923" y="9217"/>
                <a:ext cx="8928" cy="863"/>
              </a:xfrm>
              <a:custGeom>
                <a:avLst/>
                <a:gdLst/>
                <a:ahLst/>
                <a:cxnLst>
                  <a:cxn ang="0">
                    <a:pos x="0" y="432"/>
                  </a:cxn>
                  <a:cxn ang="0">
                    <a:pos x="1296" y="192"/>
                  </a:cxn>
                  <a:cxn ang="0">
                    <a:pos x="2496" y="96"/>
                  </a:cxn>
                  <a:cxn ang="0">
                    <a:pos x="3648" y="96"/>
                  </a:cxn>
                  <a:cxn ang="0">
                    <a:pos x="4464" y="0"/>
                  </a:cxn>
                </a:cxnLst>
                <a:rect l="0" t="0" r="r" b="b"/>
                <a:pathLst>
                  <a:path w="4464" h="432">
                    <a:moveTo>
                      <a:pt x="0" y="432"/>
                    </a:moveTo>
                    <a:cubicBezTo>
                      <a:pt x="440" y="340"/>
                      <a:pt x="880" y="248"/>
                      <a:pt x="1296" y="192"/>
                    </a:cubicBezTo>
                    <a:cubicBezTo>
                      <a:pt x="1712" y="136"/>
                      <a:pt x="2104" y="112"/>
                      <a:pt x="2496" y="96"/>
                    </a:cubicBezTo>
                    <a:cubicBezTo>
                      <a:pt x="2888" y="80"/>
                      <a:pt x="3320" y="112"/>
                      <a:pt x="3648" y="96"/>
                    </a:cubicBezTo>
                    <a:cubicBezTo>
                      <a:pt x="3976" y="80"/>
                      <a:pt x="4328" y="16"/>
                      <a:pt x="4464" y="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075" name="Freeform 51"/>
              <p:cNvSpPr>
                <a:spLocks/>
              </p:cNvSpPr>
              <p:nvPr/>
            </p:nvSpPr>
            <p:spPr bwMode="auto">
              <a:xfrm rot="98423">
                <a:off x="3115" y="10368"/>
                <a:ext cx="8928" cy="864"/>
              </a:xfrm>
              <a:custGeom>
                <a:avLst/>
                <a:gdLst/>
                <a:ahLst/>
                <a:cxnLst>
                  <a:cxn ang="0">
                    <a:pos x="0" y="432"/>
                  </a:cxn>
                  <a:cxn ang="0">
                    <a:pos x="1296" y="192"/>
                  </a:cxn>
                  <a:cxn ang="0">
                    <a:pos x="2496" y="96"/>
                  </a:cxn>
                  <a:cxn ang="0">
                    <a:pos x="3648" y="96"/>
                  </a:cxn>
                  <a:cxn ang="0">
                    <a:pos x="4464" y="0"/>
                  </a:cxn>
                </a:cxnLst>
                <a:rect l="0" t="0" r="r" b="b"/>
                <a:pathLst>
                  <a:path w="4464" h="432">
                    <a:moveTo>
                      <a:pt x="0" y="432"/>
                    </a:moveTo>
                    <a:cubicBezTo>
                      <a:pt x="440" y="340"/>
                      <a:pt x="880" y="248"/>
                      <a:pt x="1296" y="192"/>
                    </a:cubicBezTo>
                    <a:cubicBezTo>
                      <a:pt x="1712" y="136"/>
                      <a:pt x="2104" y="112"/>
                      <a:pt x="2496" y="96"/>
                    </a:cubicBezTo>
                    <a:cubicBezTo>
                      <a:pt x="2888" y="80"/>
                      <a:pt x="3320" y="112"/>
                      <a:pt x="3648" y="96"/>
                    </a:cubicBezTo>
                    <a:cubicBezTo>
                      <a:pt x="3976" y="80"/>
                      <a:pt x="4328" y="16"/>
                      <a:pt x="4464" y="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074" name="Freeform 50"/>
              <p:cNvSpPr>
                <a:spLocks/>
              </p:cNvSpPr>
              <p:nvPr/>
            </p:nvSpPr>
            <p:spPr bwMode="auto">
              <a:xfrm rot="-268743">
                <a:off x="2923" y="8641"/>
                <a:ext cx="8928" cy="864"/>
              </a:xfrm>
              <a:custGeom>
                <a:avLst/>
                <a:gdLst/>
                <a:ahLst/>
                <a:cxnLst>
                  <a:cxn ang="0">
                    <a:pos x="0" y="432"/>
                  </a:cxn>
                  <a:cxn ang="0">
                    <a:pos x="1296" y="192"/>
                  </a:cxn>
                  <a:cxn ang="0">
                    <a:pos x="2496" y="96"/>
                  </a:cxn>
                  <a:cxn ang="0">
                    <a:pos x="3648" y="96"/>
                  </a:cxn>
                  <a:cxn ang="0">
                    <a:pos x="4464" y="0"/>
                  </a:cxn>
                </a:cxnLst>
                <a:rect l="0" t="0" r="r" b="b"/>
                <a:pathLst>
                  <a:path w="4464" h="432">
                    <a:moveTo>
                      <a:pt x="0" y="432"/>
                    </a:moveTo>
                    <a:cubicBezTo>
                      <a:pt x="440" y="340"/>
                      <a:pt x="880" y="248"/>
                      <a:pt x="1296" y="192"/>
                    </a:cubicBezTo>
                    <a:cubicBezTo>
                      <a:pt x="1712" y="136"/>
                      <a:pt x="2104" y="112"/>
                      <a:pt x="2496" y="96"/>
                    </a:cubicBezTo>
                    <a:cubicBezTo>
                      <a:pt x="2888" y="80"/>
                      <a:pt x="3320" y="112"/>
                      <a:pt x="3648" y="96"/>
                    </a:cubicBezTo>
                    <a:cubicBezTo>
                      <a:pt x="3976" y="80"/>
                      <a:pt x="4328" y="16"/>
                      <a:pt x="4464" y="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073" name="Freeform 49"/>
              <p:cNvSpPr>
                <a:spLocks/>
              </p:cNvSpPr>
              <p:nvPr/>
            </p:nvSpPr>
            <p:spPr bwMode="auto">
              <a:xfrm rot="-207586">
                <a:off x="3115" y="7777"/>
                <a:ext cx="8928" cy="1344"/>
              </a:xfrm>
              <a:custGeom>
                <a:avLst/>
                <a:gdLst/>
                <a:ahLst/>
                <a:cxnLst>
                  <a:cxn ang="0">
                    <a:pos x="0" y="432"/>
                  </a:cxn>
                  <a:cxn ang="0">
                    <a:pos x="1296" y="192"/>
                  </a:cxn>
                  <a:cxn ang="0">
                    <a:pos x="2496" y="96"/>
                  </a:cxn>
                  <a:cxn ang="0">
                    <a:pos x="3648" y="96"/>
                  </a:cxn>
                  <a:cxn ang="0">
                    <a:pos x="4464" y="0"/>
                  </a:cxn>
                </a:cxnLst>
                <a:rect l="0" t="0" r="r" b="b"/>
                <a:pathLst>
                  <a:path w="4464" h="432">
                    <a:moveTo>
                      <a:pt x="0" y="432"/>
                    </a:moveTo>
                    <a:cubicBezTo>
                      <a:pt x="440" y="340"/>
                      <a:pt x="880" y="248"/>
                      <a:pt x="1296" y="192"/>
                    </a:cubicBezTo>
                    <a:cubicBezTo>
                      <a:pt x="1712" y="136"/>
                      <a:pt x="2104" y="112"/>
                      <a:pt x="2496" y="96"/>
                    </a:cubicBezTo>
                    <a:cubicBezTo>
                      <a:pt x="2888" y="80"/>
                      <a:pt x="3320" y="112"/>
                      <a:pt x="3648" y="96"/>
                    </a:cubicBezTo>
                    <a:cubicBezTo>
                      <a:pt x="3976" y="80"/>
                      <a:pt x="4328" y="16"/>
                      <a:pt x="4464" y="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072" name="Freeform 48"/>
              <p:cNvSpPr>
                <a:spLocks/>
              </p:cNvSpPr>
              <p:nvPr/>
            </p:nvSpPr>
            <p:spPr bwMode="auto">
              <a:xfrm rot="115420">
                <a:off x="10513" y="7903"/>
                <a:ext cx="448" cy="20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2" y="432"/>
                  </a:cxn>
                  <a:cxn ang="0">
                    <a:pos x="192" y="1008"/>
                  </a:cxn>
                </a:cxnLst>
                <a:rect l="0" t="0" r="r" b="b"/>
                <a:pathLst>
                  <a:path w="224" h="1008">
                    <a:moveTo>
                      <a:pt x="0" y="0"/>
                    </a:moveTo>
                    <a:cubicBezTo>
                      <a:pt x="80" y="132"/>
                      <a:pt x="160" y="264"/>
                      <a:pt x="192" y="432"/>
                    </a:cubicBezTo>
                    <a:cubicBezTo>
                      <a:pt x="224" y="600"/>
                      <a:pt x="208" y="804"/>
                      <a:pt x="192" y="1008"/>
                    </a:cubicBezTo>
                  </a:path>
                </a:pathLst>
              </a:cu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071" name="Text Box 47"/>
              <p:cNvSpPr txBox="1">
                <a:spLocks noChangeArrowheads="1"/>
              </p:cNvSpPr>
              <p:nvPr/>
            </p:nvSpPr>
            <p:spPr bwMode="auto">
              <a:xfrm>
                <a:off x="12024" y="8414"/>
                <a:ext cx="117" cy="406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 vert="horz" wrap="none" lIns="40792" tIns="20395" rIns="40792" bIns="20395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070" name="Text Box 46"/>
              <p:cNvSpPr txBox="1">
                <a:spLocks noChangeArrowheads="1"/>
              </p:cNvSpPr>
              <p:nvPr/>
            </p:nvSpPr>
            <p:spPr bwMode="auto">
              <a:xfrm>
                <a:off x="11751" y="9593"/>
                <a:ext cx="1230" cy="406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 vert="horz" wrap="none" lIns="40792" tIns="20395" rIns="40792" bIns="20395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a-DK" sz="1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</a:rPr>
                  <a:t>“Geoid”</a:t>
                </a:r>
                <a:endParaRPr kumimoji="0" lang="da-DK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069" name="Oval 45"/>
              <p:cNvSpPr>
                <a:spLocks noChangeArrowheads="1"/>
              </p:cNvSpPr>
              <p:nvPr/>
            </p:nvSpPr>
            <p:spPr bwMode="auto">
              <a:xfrm>
                <a:off x="10471" y="7835"/>
                <a:ext cx="96" cy="94"/>
              </a:xfrm>
              <a:prstGeom prst="ellipse">
                <a:avLst/>
              </a:prstGeom>
              <a:solidFill>
                <a:srgbClr val="000000"/>
              </a:solidFill>
              <a:ln w="1905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068" name="Oval 44"/>
              <p:cNvSpPr>
                <a:spLocks noChangeArrowheads="1"/>
              </p:cNvSpPr>
              <p:nvPr/>
            </p:nvSpPr>
            <p:spPr bwMode="auto">
              <a:xfrm>
                <a:off x="10813" y="9867"/>
                <a:ext cx="96" cy="93"/>
              </a:xfrm>
              <a:prstGeom prst="ellipse">
                <a:avLst/>
              </a:prstGeom>
              <a:solidFill>
                <a:srgbClr val="000000"/>
              </a:solidFill>
              <a:ln w="1905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067" name="Text Box 43"/>
              <p:cNvSpPr txBox="1">
                <a:spLocks noChangeArrowheads="1"/>
              </p:cNvSpPr>
              <p:nvPr/>
            </p:nvSpPr>
            <p:spPr bwMode="auto">
              <a:xfrm>
                <a:off x="10483" y="9999"/>
                <a:ext cx="536" cy="406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 vert="horz" wrap="none" lIns="40792" tIns="20395" rIns="40792" bIns="20395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a-DK" sz="1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</a:rPr>
                  <a:t>PO</a:t>
                </a:r>
                <a:endParaRPr kumimoji="0" lang="da-DK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066" name="Text Box 42"/>
              <p:cNvSpPr txBox="1">
                <a:spLocks noChangeArrowheads="1"/>
              </p:cNvSpPr>
              <p:nvPr/>
            </p:nvSpPr>
            <p:spPr bwMode="auto">
              <a:xfrm>
                <a:off x="10276" y="7548"/>
                <a:ext cx="309" cy="406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 vert="horz" wrap="none" lIns="40792" tIns="20395" rIns="40792" bIns="20395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a-DK" sz="1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</a:rPr>
                  <a:t>P</a:t>
                </a:r>
                <a:endParaRPr kumimoji="0" lang="da-DK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065" name="Text Box 41"/>
              <p:cNvSpPr txBox="1">
                <a:spLocks noChangeArrowheads="1"/>
              </p:cNvSpPr>
              <p:nvPr/>
            </p:nvSpPr>
            <p:spPr bwMode="auto">
              <a:xfrm>
                <a:off x="4794" y="12097"/>
                <a:ext cx="8506" cy="406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 vert="horz" wrap="none" lIns="40792" tIns="20395" rIns="40792" bIns="20395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</a:rPr>
                  <a:t>H (Orthometric Height) = Distance along plumb line (PO to P)</a:t>
                </a: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064" name="Text Box 40"/>
              <p:cNvSpPr txBox="1">
                <a:spLocks noChangeArrowheads="1"/>
              </p:cNvSpPr>
              <p:nvPr/>
            </p:nvSpPr>
            <p:spPr bwMode="auto">
              <a:xfrm rot="19953821">
                <a:off x="10480" y="6924"/>
                <a:ext cx="1090" cy="406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 vert="horz" wrap="none" lIns="40792" tIns="20395" rIns="40792" bIns="20395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a-DK" sz="1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</a:rPr>
                  <a:t>Earth’s</a:t>
                </a:r>
                <a:endParaRPr kumimoji="0" lang="da-DK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063" name="Text Box 39"/>
              <p:cNvSpPr txBox="1">
                <a:spLocks noChangeArrowheads="1"/>
              </p:cNvSpPr>
              <p:nvPr/>
            </p:nvSpPr>
            <p:spPr bwMode="auto">
              <a:xfrm rot="20073708">
                <a:off x="10525" y="7130"/>
                <a:ext cx="1180" cy="406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 vert="horz" wrap="none" lIns="40792" tIns="20395" rIns="40792" bIns="20395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a-DK" sz="1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</a:rPr>
                  <a:t>Surface</a:t>
                </a:r>
                <a:endParaRPr kumimoji="0" lang="da-DK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062" name="Text Box 38"/>
              <p:cNvSpPr txBox="1">
                <a:spLocks noChangeArrowheads="1"/>
              </p:cNvSpPr>
              <p:nvPr/>
            </p:nvSpPr>
            <p:spPr bwMode="auto">
              <a:xfrm>
                <a:off x="2741" y="11277"/>
                <a:ext cx="1003" cy="406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 vert="horz" wrap="none" lIns="40792" tIns="20395" rIns="40792" bIns="20395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a-DK" sz="1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</a:rPr>
                  <a:t>Ocean</a:t>
                </a:r>
                <a:endParaRPr kumimoji="0" lang="da-DK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061" name="Text Box 37"/>
              <p:cNvSpPr txBox="1">
                <a:spLocks noChangeArrowheads="1"/>
              </p:cNvSpPr>
              <p:nvPr/>
            </p:nvSpPr>
            <p:spPr bwMode="auto">
              <a:xfrm>
                <a:off x="2307" y="9249"/>
                <a:ext cx="858" cy="406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 vert="horz" wrap="none" lIns="40792" tIns="20395" rIns="40792" bIns="20395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a-DK" sz="1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</a:rPr>
                  <a:t>Mean</a:t>
                </a:r>
                <a:endParaRPr kumimoji="0" lang="da-DK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060" name="Text Box 36"/>
              <p:cNvSpPr txBox="1">
                <a:spLocks noChangeArrowheads="1"/>
              </p:cNvSpPr>
              <p:nvPr/>
            </p:nvSpPr>
            <p:spPr bwMode="auto">
              <a:xfrm>
                <a:off x="2365" y="9499"/>
                <a:ext cx="631" cy="406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 vert="horz" wrap="none" lIns="40792" tIns="20395" rIns="40792" bIns="20395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a-DK" sz="1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</a:rPr>
                  <a:t>Sea</a:t>
                </a:r>
                <a:endParaRPr kumimoji="0" lang="da-DK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059" name="Text Box 35"/>
              <p:cNvSpPr txBox="1">
                <a:spLocks noChangeArrowheads="1"/>
              </p:cNvSpPr>
              <p:nvPr/>
            </p:nvSpPr>
            <p:spPr bwMode="auto">
              <a:xfrm>
                <a:off x="2307" y="9729"/>
                <a:ext cx="858" cy="406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 vert="horz" wrap="none" lIns="40792" tIns="20395" rIns="40792" bIns="20395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a-DK" sz="1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</a:rPr>
                  <a:t>Level</a:t>
                </a:r>
                <a:endParaRPr kumimoji="0" lang="da-DK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058" name="Line 34"/>
              <p:cNvSpPr>
                <a:spLocks noChangeShapeType="1"/>
              </p:cNvSpPr>
              <p:nvPr/>
            </p:nvSpPr>
            <p:spPr bwMode="auto">
              <a:xfrm>
                <a:off x="2779" y="9984"/>
                <a:ext cx="336" cy="288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round/>
                <a:headEnd/>
                <a:tailEnd type="triangle" w="med" len="med"/>
              </a:ln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057" name="Freeform 33"/>
              <p:cNvSpPr>
                <a:spLocks/>
              </p:cNvSpPr>
              <p:nvPr/>
            </p:nvSpPr>
            <p:spPr bwMode="auto">
              <a:xfrm>
                <a:off x="2827" y="8545"/>
                <a:ext cx="9504" cy="288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1488" y="0"/>
                  </a:cxn>
                  <a:cxn ang="0">
                    <a:pos x="3024" y="48"/>
                  </a:cxn>
                  <a:cxn ang="0">
                    <a:pos x="4752" y="144"/>
                  </a:cxn>
                </a:cxnLst>
                <a:rect l="0" t="0" r="r" b="b"/>
                <a:pathLst>
                  <a:path w="4752" h="144">
                    <a:moveTo>
                      <a:pt x="0" y="48"/>
                    </a:moveTo>
                    <a:cubicBezTo>
                      <a:pt x="492" y="24"/>
                      <a:pt x="984" y="0"/>
                      <a:pt x="1488" y="0"/>
                    </a:cubicBezTo>
                    <a:cubicBezTo>
                      <a:pt x="1992" y="0"/>
                      <a:pt x="2480" y="24"/>
                      <a:pt x="3024" y="48"/>
                    </a:cubicBezTo>
                    <a:cubicBezTo>
                      <a:pt x="3568" y="72"/>
                      <a:pt x="4160" y="108"/>
                      <a:pt x="4752" y="144"/>
                    </a:cubicBezTo>
                  </a:path>
                </a:pathLst>
              </a:custGeom>
              <a:noFill/>
              <a:ln w="28575">
                <a:solidFill>
                  <a:srgbClr val="FF00FF"/>
                </a:solidFill>
                <a:prstDash val="dash"/>
                <a:round/>
                <a:headEnd/>
                <a:tailEnd/>
              </a:ln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056" name="Text Box 32"/>
              <p:cNvSpPr txBox="1">
                <a:spLocks noChangeArrowheads="1"/>
              </p:cNvSpPr>
              <p:nvPr/>
            </p:nvSpPr>
            <p:spPr bwMode="auto">
              <a:xfrm>
                <a:off x="2944" y="7838"/>
                <a:ext cx="1327" cy="406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 vert="horz" wrap="none" lIns="40792" tIns="20395" rIns="40792" bIns="20395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a-DK" sz="1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</a:rPr>
                  <a:t>Ellipsoid</a:t>
                </a:r>
                <a:endParaRPr kumimoji="0" lang="da-DK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055" name="Text Box 31"/>
              <p:cNvSpPr txBox="1">
                <a:spLocks noChangeArrowheads="1"/>
              </p:cNvSpPr>
              <p:nvPr/>
            </p:nvSpPr>
            <p:spPr bwMode="auto">
              <a:xfrm>
                <a:off x="5950" y="6787"/>
                <a:ext cx="3213" cy="755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 vert="horz" wrap="none" lIns="40792" tIns="20395" rIns="40792" bIns="20395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a-DK" sz="32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</a:rPr>
                  <a:t>“</a:t>
                </a:r>
                <a:r>
                  <a:rPr kumimoji="0" lang="da-DK" sz="3200" b="1" i="0" u="none" strike="noStrike" cap="none" normalizeH="0" baseline="0" dirty="0" smtClean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Arial" pitchFamily="34" charset="0"/>
                    <a:ea typeface="Times New Roman" pitchFamily="18" charset="0"/>
                  </a:rPr>
                  <a:t>h</a:t>
                </a:r>
                <a:r>
                  <a:rPr kumimoji="0" lang="da-DK" sz="32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</a:rPr>
                  <a:t> = H + </a:t>
                </a:r>
                <a:r>
                  <a:rPr kumimoji="0" lang="da-DK" sz="3200" b="1" i="0" u="none" strike="noStrike" cap="none" normalizeH="0" baseline="0" dirty="0" smtClean="0">
                    <a:ln>
                      <a:noFill/>
                    </a:ln>
                    <a:solidFill>
                      <a:srgbClr val="00CC99"/>
                    </a:solidFill>
                    <a:effectLst/>
                    <a:latin typeface="Arial" pitchFamily="34" charset="0"/>
                    <a:ea typeface="Times New Roman" pitchFamily="18" charset="0"/>
                  </a:rPr>
                  <a:t>N</a:t>
                </a:r>
                <a:r>
                  <a:rPr kumimoji="0" lang="da-DK" sz="32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</a:rPr>
                  <a:t>”</a:t>
                </a:r>
                <a:endParaRPr kumimoji="0" lang="da-DK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054" name="Line 30"/>
              <p:cNvSpPr>
                <a:spLocks noChangeShapeType="1"/>
              </p:cNvSpPr>
              <p:nvPr/>
            </p:nvSpPr>
            <p:spPr bwMode="auto">
              <a:xfrm rot="21325632" flipV="1">
                <a:off x="10465" y="7929"/>
                <a:ext cx="78" cy="796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round/>
                <a:headEnd/>
                <a:tailEnd type="triangle" w="med" len="med"/>
              </a:ln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053" name="Line 29"/>
              <p:cNvSpPr>
                <a:spLocks noChangeShapeType="1"/>
              </p:cNvSpPr>
              <p:nvPr/>
            </p:nvSpPr>
            <p:spPr bwMode="auto">
              <a:xfrm rot="21070178" flipH="1">
                <a:off x="10657" y="8754"/>
                <a:ext cx="198" cy="1154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round/>
                <a:headEnd/>
                <a:tailEnd type="triangle" w="med" len="med"/>
              </a:ln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052" name="Line 28"/>
              <p:cNvSpPr>
                <a:spLocks noChangeShapeType="1"/>
              </p:cNvSpPr>
              <p:nvPr/>
            </p:nvSpPr>
            <p:spPr bwMode="auto">
              <a:xfrm>
                <a:off x="3665" y="8161"/>
                <a:ext cx="218" cy="384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round/>
                <a:headEnd/>
                <a:tailEnd type="triangle" w="med" len="med"/>
              </a:ln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051" name="Text Box 27"/>
              <p:cNvSpPr txBox="1">
                <a:spLocks noChangeArrowheads="1"/>
              </p:cNvSpPr>
              <p:nvPr/>
            </p:nvSpPr>
            <p:spPr bwMode="auto">
              <a:xfrm>
                <a:off x="10484" y="9185"/>
                <a:ext cx="325" cy="406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 vert="horz" wrap="none" lIns="40792" tIns="20395" rIns="40792" bIns="20395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a-DK" sz="1600" b="1" i="0" u="none" strike="noStrike" cap="none" normalizeH="0" baseline="0" smtClean="0">
                    <a:ln>
                      <a:noFill/>
                    </a:ln>
                    <a:solidFill>
                      <a:srgbClr val="00CC99"/>
                    </a:solidFill>
                    <a:effectLst/>
                    <a:latin typeface="Arial" pitchFamily="34" charset="0"/>
                    <a:ea typeface="Times New Roman" pitchFamily="18" charset="0"/>
                  </a:rPr>
                  <a:t>N</a:t>
                </a:r>
                <a:endParaRPr kumimoji="0" lang="da-DK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050" name="Text Box 26"/>
              <p:cNvSpPr txBox="1">
                <a:spLocks noChangeArrowheads="1"/>
              </p:cNvSpPr>
              <p:nvPr/>
            </p:nvSpPr>
            <p:spPr bwMode="auto">
              <a:xfrm>
                <a:off x="10184" y="8153"/>
                <a:ext cx="293" cy="406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 vert="horz" wrap="none" lIns="40792" tIns="20395" rIns="40792" bIns="20395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a-DK" sz="1600" b="1" i="0" u="none" strike="noStrike" cap="none" normalizeH="0" baseline="0" smtClean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Arial" pitchFamily="34" charset="0"/>
                    <a:ea typeface="Times New Roman" pitchFamily="18" charset="0"/>
                  </a:rPr>
                  <a:t>h</a:t>
                </a:r>
                <a:endParaRPr kumimoji="0" lang="da-DK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049" name="Oval 25"/>
              <p:cNvSpPr>
                <a:spLocks noChangeArrowheads="1"/>
              </p:cNvSpPr>
              <p:nvPr/>
            </p:nvSpPr>
            <p:spPr bwMode="auto">
              <a:xfrm>
                <a:off x="10449" y="8675"/>
                <a:ext cx="96" cy="94"/>
              </a:xfrm>
              <a:prstGeom prst="ellipse">
                <a:avLst/>
              </a:prstGeom>
              <a:solidFill>
                <a:srgbClr val="000000"/>
              </a:solidFill>
              <a:ln w="1905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048" name="Text Box 24"/>
              <p:cNvSpPr txBox="1">
                <a:spLocks noChangeArrowheads="1"/>
              </p:cNvSpPr>
              <p:nvPr/>
            </p:nvSpPr>
            <p:spPr bwMode="auto">
              <a:xfrm>
                <a:off x="10173" y="8671"/>
                <a:ext cx="343" cy="406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 vert="horz" wrap="none" lIns="40792" tIns="20395" rIns="40792" bIns="20395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a-DK" sz="1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</a:rPr>
                  <a:t>Q</a:t>
                </a:r>
                <a:endParaRPr kumimoji="0" lang="da-DK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047" name="Text Box 23"/>
              <p:cNvSpPr txBox="1">
                <a:spLocks noChangeArrowheads="1"/>
              </p:cNvSpPr>
              <p:nvPr/>
            </p:nvSpPr>
            <p:spPr bwMode="auto">
              <a:xfrm>
                <a:off x="4781" y="11703"/>
                <a:ext cx="8475" cy="406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 vert="horz" wrap="none" lIns="40792" tIns="20395" rIns="40792" bIns="20395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1" i="0" u="none" strike="noStrike" cap="none" normalizeH="0" baseline="0" smtClean="0">
                    <a:ln>
                      <a:noFill/>
                    </a:ln>
                    <a:solidFill>
                      <a:srgbClr val="00CC99"/>
                    </a:solidFill>
                    <a:effectLst/>
                    <a:latin typeface="Arial" pitchFamily="34" charset="0"/>
                    <a:ea typeface="Times New Roman" pitchFamily="18" charset="0"/>
                  </a:rPr>
                  <a:t>N (Geoid Height) = Distance along ellipsoid normal (Q to PO)</a:t>
                </a: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046" name="Text Box 22"/>
              <p:cNvSpPr txBox="1">
                <a:spLocks noChangeArrowheads="1"/>
              </p:cNvSpPr>
              <p:nvPr/>
            </p:nvSpPr>
            <p:spPr bwMode="auto">
              <a:xfrm>
                <a:off x="4821" y="11335"/>
                <a:ext cx="8604" cy="406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 vert="horz" wrap="none" lIns="40792" tIns="20395" rIns="40792" bIns="20395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1" i="0" u="none" strike="noStrike" cap="none" normalizeH="0" baseline="0" smtClean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Arial" pitchFamily="34" charset="0"/>
                    <a:ea typeface="Times New Roman" pitchFamily="18" charset="0"/>
                  </a:rPr>
                  <a:t>h (Ellipsoid Height) = Distance along ellipsoid normal (Q to P)</a:t>
                </a: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grpSp>
            <p:nvGrpSpPr>
              <p:cNvPr id="1043" name="Group 19"/>
              <p:cNvGrpSpPr>
                <a:grpSpLocks/>
              </p:cNvGrpSpPr>
              <p:nvPr/>
            </p:nvGrpSpPr>
            <p:grpSpPr bwMode="auto">
              <a:xfrm>
                <a:off x="10495" y="8605"/>
                <a:ext cx="94" cy="126"/>
                <a:chOff x="4218" y="1833"/>
                <a:chExt cx="63" cy="84"/>
              </a:xfrm>
            </p:grpSpPr>
            <p:sp>
              <p:nvSpPr>
                <p:cNvPr id="1045" name="Line 21"/>
                <p:cNvSpPr>
                  <a:spLocks noChangeShapeType="1"/>
                </p:cNvSpPr>
                <p:nvPr/>
              </p:nvSpPr>
              <p:spPr bwMode="auto">
                <a:xfrm>
                  <a:off x="4218" y="1833"/>
                  <a:ext cx="63" cy="3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044" name="Line 20"/>
                <p:cNvSpPr>
                  <a:spLocks noChangeShapeType="1"/>
                </p:cNvSpPr>
                <p:nvPr/>
              </p:nvSpPr>
              <p:spPr bwMode="auto">
                <a:xfrm>
                  <a:off x="4281" y="1836"/>
                  <a:ext cx="0" cy="81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</p:grpSp>
          <p:grpSp>
            <p:nvGrpSpPr>
              <p:cNvPr id="1040" name="Group 16"/>
              <p:cNvGrpSpPr>
                <a:grpSpLocks/>
              </p:cNvGrpSpPr>
              <p:nvPr/>
            </p:nvGrpSpPr>
            <p:grpSpPr bwMode="auto">
              <a:xfrm rot="-505005">
                <a:off x="10939" y="8994"/>
                <a:ext cx="94" cy="133"/>
                <a:chOff x="4218" y="1833"/>
                <a:chExt cx="63" cy="84"/>
              </a:xfrm>
            </p:grpSpPr>
            <p:sp>
              <p:nvSpPr>
                <p:cNvPr id="1042" name="Line 18"/>
                <p:cNvSpPr>
                  <a:spLocks noChangeShapeType="1"/>
                </p:cNvSpPr>
                <p:nvPr/>
              </p:nvSpPr>
              <p:spPr bwMode="auto">
                <a:xfrm>
                  <a:off x="4218" y="1833"/>
                  <a:ext cx="63" cy="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041" name="Line 17"/>
                <p:cNvSpPr>
                  <a:spLocks noChangeShapeType="1"/>
                </p:cNvSpPr>
                <p:nvPr/>
              </p:nvSpPr>
              <p:spPr bwMode="auto">
                <a:xfrm>
                  <a:off x="4281" y="1836"/>
                  <a:ext cx="0" cy="8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</p:grpSp>
          <p:grpSp>
            <p:nvGrpSpPr>
              <p:cNvPr id="1037" name="Group 13"/>
              <p:cNvGrpSpPr>
                <a:grpSpLocks/>
              </p:cNvGrpSpPr>
              <p:nvPr/>
            </p:nvGrpSpPr>
            <p:grpSpPr bwMode="auto">
              <a:xfrm rot="-10808904">
                <a:off x="10663" y="8753"/>
                <a:ext cx="94" cy="116"/>
                <a:chOff x="4218" y="1833"/>
                <a:chExt cx="63" cy="84"/>
              </a:xfrm>
            </p:grpSpPr>
            <p:sp>
              <p:nvSpPr>
                <p:cNvPr id="1039" name="Line 15"/>
                <p:cNvSpPr>
                  <a:spLocks noChangeShapeType="1"/>
                </p:cNvSpPr>
                <p:nvPr/>
              </p:nvSpPr>
              <p:spPr bwMode="auto">
                <a:xfrm>
                  <a:off x="4218" y="1833"/>
                  <a:ext cx="63" cy="3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038" name="Line 14"/>
                <p:cNvSpPr>
                  <a:spLocks noChangeShapeType="1"/>
                </p:cNvSpPr>
                <p:nvPr/>
              </p:nvSpPr>
              <p:spPr bwMode="auto">
                <a:xfrm>
                  <a:off x="4281" y="1836"/>
                  <a:ext cx="0" cy="81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</p:grpSp>
          <p:grpSp>
            <p:nvGrpSpPr>
              <p:cNvPr id="1034" name="Group 10"/>
              <p:cNvGrpSpPr>
                <a:grpSpLocks/>
              </p:cNvGrpSpPr>
              <p:nvPr/>
            </p:nvGrpSpPr>
            <p:grpSpPr bwMode="auto">
              <a:xfrm rot="-892726">
                <a:off x="10813" y="8358"/>
                <a:ext cx="94" cy="132"/>
                <a:chOff x="4218" y="1833"/>
                <a:chExt cx="63" cy="84"/>
              </a:xfrm>
            </p:grpSpPr>
            <p:sp>
              <p:nvSpPr>
                <p:cNvPr id="1036" name="Line 12"/>
                <p:cNvSpPr>
                  <a:spLocks noChangeShapeType="1"/>
                </p:cNvSpPr>
                <p:nvPr/>
              </p:nvSpPr>
              <p:spPr bwMode="auto">
                <a:xfrm>
                  <a:off x="4218" y="1833"/>
                  <a:ext cx="63" cy="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035" name="Line 11"/>
                <p:cNvSpPr>
                  <a:spLocks noChangeShapeType="1"/>
                </p:cNvSpPr>
                <p:nvPr/>
              </p:nvSpPr>
              <p:spPr bwMode="auto">
                <a:xfrm>
                  <a:off x="4281" y="1836"/>
                  <a:ext cx="0" cy="8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</p:grpSp>
          <p:grpSp>
            <p:nvGrpSpPr>
              <p:cNvPr id="1031" name="Group 7"/>
              <p:cNvGrpSpPr>
                <a:grpSpLocks/>
              </p:cNvGrpSpPr>
              <p:nvPr/>
            </p:nvGrpSpPr>
            <p:grpSpPr bwMode="auto">
              <a:xfrm>
                <a:off x="10879" y="9768"/>
                <a:ext cx="94" cy="132"/>
                <a:chOff x="4218" y="1833"/>
                <a:chExt cx="63" cy="84"/>
              </a:xfrm>
            </p:grpSpPr>
            <p:sp>
              <p:nvSpPr>
                <p:cNvPr id="1033" name="Line 9"/>
                <p:cNvSpPr>
                  <a:spLocks noChangeShapeType="1"/>
                </p:cNvSpPr>
                <p:nvPr/>
              </p:nvSpPr>
              <p:spPr bwMode="auto">
                <a:xfrm>
                  <a:off x="4218" y="1833"/>
                  <a:ext cx="63" cy="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032" name="Line 8"/>
                <p:cNvSpPr>
                  <a:spLocks noChangeShapeType="1"/>
                </p:cNvSpPr>
                <p:nvPr/>
              </p:nvSpPr>
              <p:spPr bwMode="auto">
                <a:xfrm>
                  <a:off x="4281" y="1836"/>
                  <a:ext cx="0" cy="8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</p:grpSp>
          <p:sp>
            <p:nvSpPr>
              <p:cNvPr id="1030" name="Text Box 6"/>
              <p:cNvSpPr txBox="1">
                <a:spLocks noChangeArrowheads="1"/>
              </p:cNvSpPr>
              <p:nvPr/>
            </p:nvSpPr>
            <p:spPr bwMode="auto">
              <a:xfrm>
                <a:off x="11473" y="7759"/>
                <a:ext cx="1681" cy="406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  <p:txBody>
              <a:bodyPr vert="horz" wrap="none" lIns="40792" tIns="20395" rIns="40792" bIns="20395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a-DK" sz="1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</a:rPr>
                  <a:t>Plumb Line</a:t>
                </a:r>
                <a:endParaRPr kumimoji="0" lang="da-DK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029" name="Line 5"/>
              <p:cNvSpPr>
                <a:spLocks noChangeShapeType="1"/>
              </p:cNvSpPr>
              <p:nvPr/>
            </p:nvSpPr>
            <p:spPr bwMode="auto">
              <a:xfrm flipH="1">
                <a:off x="10747" y="7969"/>
                <a:ext cx="768" cy="2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0" y="1143000"/>
            <a:ext cx="9144000" cy="5029200"/>
          </a:xfrm>
          <a:prstGeom prst="rect">
            <a:avLst/>
          </a:prstGeom>
          <a:solidFill>
            <a:srgbClr val="CCECFF">
              <a:alpha val="50195"/>
            </a:srgbClr>
          </a:solidFill>
          <a:ln w="9525" algn="ctr">
            <a:noFill/>
            <a:miter lim="800000"/>
            <a:headEnd/>
            <a:tailEnd/>
          </a:ln>
        </p:spPr>
        <p:txBody>
          <a:bodyPr tIns="0" bIns="0">
            <a:spAutoFit/>
          </a:bodyPr>
          <a:lstStyle/>
          <a:p>
            <a:pPr marL="609600" indent="-609600" eaLnBrk="0" hangingPunct="0">
              <a:spcBef>
                <a:spcPct val="50000"/>
              </a:spcBef>
              <a:buClr>
                <a:srgbClr val="CC0000"/>
              </a:buClr>
              <a:buSzPct val="80000"/>
            </a:pPr>
            <a:endParaRPr lang="en-US" sz="6000">
              <a:solidFill>
                <a:srgbClr val="000066"/>
              </a:solidFill>
              <a:latin typeface="Verdana" pitchFamily="34" charset="0"/>
              <a:cs typeface="Times New Roman" pitchFamily="18" charset="0"/>
            </a:endParaRPr>
          </a:p>
          <a:p>
            <a:pPr marL="609600" indent="-609600" eaLnBrk="0" hangingPunct="0">
              <a:spcBef>
                <a:spcPct val="50000"/>
              </a:spcBef>
              <a:buClr>
                <a:srgbClr val="CC0000"/>
              </a:buClr>
              <a:buSzPct val="80000"/>
            </a:pPr>
            <a:endParaRPr lang="en-US" sz="6000">
              <a:solidFill>
                <a:srgbClr val="000066"/>
              </a:solidFill>
              <a:latin typeface="Verdana" pitchFamily="34" charset="0"/>
              <a:cs typeface="Times New Roman" pitchFamily="18" charset="0"/>
            </a:endParaRPr>
          </a:p>
          <a:p>
            <a:pPr marL="609600" indent="-609600" eaLnBrk="0" hangingPunct="0">
              <a:spcBef>
                <a:spcPct val="50000"/>
              </a:spcBef>
              <a:buClr>
                <a:srgbClr val="CC0000"/>
              </a:buClr>
              <a:buSzPct val="80000"/>
            </a:pPr>
            <a:endParaRPr lang="en-US" sz="6000">
              <a:solidFill>
                <a:srgbClr val="000066"/>
              </a:solidFill>
              <a:latin typeface="Verdana" pitchFamily="34" charset="0"/>
              <a:cs typeface="Times New Roman" pitchFamily="18" charset="0"/>
            </a:endParaRPr>
          </a:p>
          <a:p>
            <a:pPr marL="609600" indent="-609600" eaLnBrk="0" hangingPunct="0">
              <a:spcBef>
                <a:spcPct val="50000"/>
              </a:spcBef>
              <a:buClr>
                <a:srgbClr val="CC0000"/>
              </a:buClr>
              <a:buSzPct val="80000"/>
            </a:pPr>
            <a:endParaRPr lang="en-US" sz="6000">
              <a:solidFill>
                <a:srgbClr val="000066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849313" y="304800"/>
            <a:ext cx="7673975" cy="887413"/>
          </a:xfrm>
        </p:spPr>
        <p:txBody>
          <a:bodyPr lIns="92075" tIns="46038" rIns="92075" bIns="46038"/>
          <a:lstStyle/>
          <a:p>
            <a:r>
              <a:rPr lang="en-US" sz="1600" b="1" dirty="0" smtClean="0"/>
              <a:t>Hybrid Geoid Height Models (e.g., GEOID09</a:t>
            </a:r>
            <a:r>
              <a:rPr lang="en-US" sz="1600" b="1" dirty="0" smtClean="0"/>
              <a:t>) are determined from </a:t>
            </a:r>
            <a:r>
              <a:rPr lang="en-US" sz="1600" b="1" dirty="0" smtClean="0"/>
              <a:t>Gravimetric Geoid Height Models (e.g., USGG2009) and Conversion Surfaces </a:t>
            </a:r>
            <a:r>
              <a:rPr lang="en-US" sz="1600" b="1" dirty="0" smtClean="0"/>
              <a:t>based on</a:t>
            </a:r>
            <a:r>
              <a:rPr lang="en-US" sz="1600" b="1" dirty="0" smtClean="0"/>
              <a:t> </a:t>
            </a:r>
            <a:r>
              <a:rPr lang="en-US" sz="1600" b="1" dirty="0" smtClean="0"/>
              <a:t>GPS on BM data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844550" y="6034088"/>
            <a:ext cx="6318250" cy="685800"/>
          </a:xfrm>
          <a:solidFill>
            <a:srgbClr val="C5E0EB">
              <a:alpha val="89999"/>
            </a:srgbClr>
          </a:solidFill>
        </p:spPr>
        <p:txBody>
          <a:bodyPr rtlCol="0">
            <a:normAutofit fontScale="92500" lnSpcReduction="10000"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1600" dirty="0">
                <a:solidFill>
                  <a:srgbClr val="006600"/>
                </a:solidFill>
              </a:rPr>
              <a:t>Gravimetric Geoid</a:t>
            </a:r>
            <a:r>
              <a:rPr lang="en-US" sz="1600" dirty="0">
                <a:solidFill>
                  <a:srgbClr val="EA390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600" dirty="0"/>
              <a:t> systematic misfit to BM’s but best fits “true” heights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1600" dirty="0" smtClean="0">
                <a:solidFill>
                  <a:schemeClr val="accent2"/>
                </a:solidFill>
              </a:rPr>
              <a:t>Hybrid Geoid</a:t>
            </a:r>
            <a:r>
              <a:rPr lang="en-US" sz="1600" dirty="0" smtClean="0"/>
              <a:t> </a:t>
            </a:r>
            <a:r>
              <a:rPr lang="en-US" sz="1600" dirty="0"/>
              <a:t>“converted” to fit local BM’s, so best fits NAVD 88 heights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1600" dirty="0">
                <a:solidFill>
                  <a:srgbClr val="FF3300"/>
                </a:solidFill>
              </a:rPr>
              <a:t>Conversion Surface</a:t>
            </a:r>
            <a:r>
              <a:rPr lang="en-US" sz="1600" dirty="0"/>
              <a:t>  model of systematic misfit derived from BM’s in IDB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4098925" y="2825750"/>
            <a:ext cx="184150" cy="8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6934200" y="1243013"/>
            <a:ext cx="1860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b="1">
                <a:latin typeface="Calibri" pitchFamily="34" charset="0"/>
                <a:cs typeface="Times New Roman" pitchFamily="18" charset="0"/>
              </a:rPr>
              <a:t>Earth’s Surface</a:t>
            </a:r>
          </a:p>
        </p:txBody>
      </p:sp>
      <p:sp>
        <p:nvSpPr>
          <p:cNvPr id="19463" name="Arc 7"/>
          <p:cNvSpPr>
            <a:spLocks/>
          </p:cNvSpPr>
          <p:nvPr/>
        </p:nvSpPr>
        <p:spPr bwMode="auto">
          <a:xfrm>
            <a:off x="-26988" y="3581400"/>
            <a:ext cx="9170988" cy="836613"/>
          </a:xfrm>
          <a:custGeom>
            <a:avLst/>
            <a:gdLst>
              <a:gd name="T0" fmla="*/ 0 w 19375"/>
              <a:gd name="T1" fmla="*/ 82654 h 21600"/>
              <a:gd name="T2" fmla="*/ 9170988 w 19375"/>
              <a:gd name="T3" fmla="*/ 95320 h 21600"/>
              <a:gd name="T4" fmla="*/ 4431421 w 19375"/>
              <a:gd name="T5" fmla="*/ 836613 h 21600"/>
              <a:gd name="T6" fmla="*/ 0 60000 65536"/>
              <a:gd name="T7" fmla="*/ 0 60000 65536"/>
              <a:gd name="T8" fmla="*/ 0 60000 65536"/>
              <a:gd name="T9" fmla="*/ 0 w 19375"/>
              <a:gd name="T10" fmla="*/ 0 h 21600"/>
              <a:gd name="T11" fmla="*/ 19375 w 1937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375" h="21600" fill="none" extrusionOk="0">
                <a:moveTo>
                  <a:pt x="0" y="2134"/>
                </a:moveTo>
                <a:cubicBezTo>
                  <a:pt x="2921" y="729"/>
                  <a:pt x="6120" y="-1"/>
                  <a:pt x="9362" y="0"/>
                </a:cubicBezTo>
                <a:cubicBezTo>
                  <a:pt x="12849" y="0"/>
                  <a:pt x="16284" y="844"/>
                  <a:pt x="19374" y="2461"/>
                </a:cubicBezTo>
              </a:path>
              <a:path w="19375" h="21600" stroke="0" extrusionOk="0">
                <a:moveTo>
                  <a:pt x="0" y="2134"/>
                </a:moveTo>
                <a:cubicBezTo>
                  <a:pt x="2921" y="729"/>
                  <a:pt x="6120" y="-1"/>
                  <a:pt x="9362" y="0"/>
                </a:cubicBezTo>
                <a:cubicBezTo>
                  <a:pt x="12849" y="0"/>
                  <a:pt x="16284" y="844"/>
                  <a:pt x="19374" y="2461"/>
                </a:cubicBezTo>
                <a:lnTo>
                  <a:pt x="9362" y="21600"/>
                </a:lnTo>
                <a:close/>
              </a:path>
            </a:pathLst>
          </a:custGeom>
          <a:noFill/>
          <a:ln w="508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7673975" y="4184650"/>
            <a:ext cx="184150" cy="8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9465" name="Freeform 9"/>
          <p:cNvSpPr>
            <a:spLocks/>
          </p:cNvSpPr>
          <p:nvPr/>
        </p:nvSpPr>
        <p:spPr bwMode="auto">
          <a:xfrm>
            <a:off x="0" y="1362075"/>
            <a:ext cx="9144000" cy="1355725"/>
          </a:xfrm>
          <a:custGeom>
            <a:avLst/>
            <a:gdLst>
              <a:gd name="T0" fmla="*/ 0 w 5760"/>
              <a:gd name="T1" fmla="*/ 888 h 889"/>
              <a:gd name="T2" fmla="*/ 626 w 5760"/>
              <a:gd name="T3" fmla="*/ 840 h 889"/>
              <a:gd name="T4" fmla="*/ 1313 w 5760"/>
              <a:gd name="T5" fmla="*/ 708 h 889"/>
              <a:gd name="T6" fmla="*/ 2241 w 5760"/>
              <a:gd name="T7" fmla="*/ 528 h 889"/>
              <a:gd name="T8" fmla="*/ 2831 w 5760"/>
              <a:gd name="T9" fmla="*/ 252 h 889"/>
              <a:gd name="T10" fmla="*/ 3410 w 5760"/>
              <a:gd name="T11" fmla="*/ 84 h 889"/>
              <a:gd name="T12" fmla="*/ 3831 w 5760"/>
              <a:gd name="T13" fmla="*/ 0 h 889"/>
              <a:gd name="T14" fmla="*/ 4205 w 5760"/>
              <a:gd name="T15" fmla="*/ 36 h 889"/>
              <a:gd name="T16" fmla="*/ 4567 w 5760"/>
              <a:gd name="T17" fmla="*/ 192 h 889"/>
              <a:gd name="T18" fmla="*/ 4868 w 5760"/>
              <a:gd name="T19" fmla="*/ 276 h 889"/>
              <a:gd name="T20" fmla="*/ 5326 w 5760"/>
              <a:gd name="T21" fmla="*/ 372 h 889"/>
              <a:gd name="T22" fmla="*/ 5639 w 5760"/>
              <a:gd name="T23" fmla="*/ 444 h 889"/>
              <a:gd name="T24" fmla="*/ 5759 w 5760"/>
              <a:gd name="T25" fmla="*/ 444 h 88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760"/>
              <a:gd name="T40" fmla="*/ 0 h 889"/>
              <a:gd name="T41" fmla="*/ 5760 w 5760"/>
              <a:gd name="T42" fmla="*/ 889 h 88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760" h="889">
                <a:moveTo>
                  <a:pt x="0" y="888"/>
                </a:moveTo>
                <a:lnTo>
                  <a:pt x="626" y="840"/>
                </a:lnTo>
                <a:lnTo>
                  <a:pt x="1313" y="708"/>
                </a:lnTo>
                <a:lnTo>
                  <a:pt x="2241" y="528"/>
                </a:lnTo>
                <a:lnTo>
                  <a:pt x="2831" y="252"/>
                </a:lnTo>
                <a:lnTo>
                  <a:pt x="3410" y="84"/>
                </a:lnTo>
                <a:lnTo>
                  <a:pt x="3831" y="0"/>
                </a:lnTo>
                <a:lnTo>
                  <a:pt x="4205" y="36"/>
                </a:lnTo>
                <a:lnTo>
                  <a:pt x="4567" y="192"/>
                </a:lnTo>
                <a:lnTo>
                  <a:pt x="4868" y="276"/>
                </a:lnTo>
                <a:lnTo>
                  <a:pt x="5326" y="372"/>
                </a:lnTo>
                <a:lnTo>
                  <a:pt x="5639" y="444"/>
                </a:lnTo>
                <a:lnTo>
                  <a:pt x="5759" y="444"/>
                </a:lnTo>
              </a:path>
            </a:pathLst>
          </a:custGeom>
          <a:noFill/>
          <a:ln w="50800" cap="rnd">
            <a:solidFill>
              <a:srgbClr val="FF99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557213" y="2662238"/>
            <a:ext cx="392112" cy="844550"/>
            <a:chOff x="323" y="1800"/>
            <a:chExt cx="247" cy="554"/>
          </a:xfrm>
        </p:grpSpPr>
        <p:sp>
          <p:nvSpPr>
            <p:cNvPr id="19526" name="Line 11"/>
            <p:cNvSpPr>
              <a:spLocks noChangeShapeType="1"/>
            </p:cNvSpPr>
            <p:nvPr/>
          </p:nvSpPr>
          <p:spPr bwMode="auto">
            <a:xfrm>
              <a:off x="550" y="1800"/>
              <a:ext cx="20" cy="5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med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27" name="Rectangle 12"/>
            <p:cNvSpPr>
              <a:spLocks noChangeArrowheads="1"/>
            </p:cNvSpPr>
            <p:nvPr/>
          </p:nvSpPr>
          <p:spPr bwMode="auto">
            <a:xfrm>
              <a:off x="323" y="1966"/>
              <a:ext cx="214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 b="1">
                  <a:latin typeface="Calibri" pitchFamily="34" charset="0"/>
                  <a:cs typeface="Times New Roman" pitchFamily="18" charset="0"/>
                </a:rPr>
                <a:t>h</a:t>
              </a: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2921000" y="2238375"/>
            <a:ext cx="371475" cy="1219200"/>
            <a:chOff x="1812" y="1523"/>
            <a:chExt cx="234" cy="799"/>
          </a:xfrm>
        </p:grpSpPr>
        <p:sp>
          <p:nvSpPr>
            <p:cNvPr id="19524" name="Line 14"/>
            <p:cNvSpPr>
              <a:spLocks noChangeShapeType="1"/>
            </p:cNvSpPr>
            <p:nvPr/>
          </p:nvSpPr>
          <p:spPr bwMode="auto">
            <a:xfrm>
              <a:off x="2034" y="1523"/>
              <a:ext cx="12" cy="79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med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25" name="Rectangle 15"/>
            <p:cNvSpPr>
              <a:spLocks noChangeArrowheads="1"/>
            </p:cNvSpPr>
            <p:nvPr/>
          </p:nvSpPr>
          <p:spPr bwMode="auto">
            <a:xfrm>
              <a:off x="1812" y="1825"/>
              <a:ext cx="214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 b="1">
                  <a:latin typeface="Calibri" pitchFamily="34" charset="0"/>
                  <a:cs typeface="Times New Roman" pitchFamily="18" charset="0"/>
                </a:rPr>
                <a:t>h</a:t>
              </a:r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4303713" y="1722438"/>
            <a:ext cx="376237" cy="1738312"/>
            <a:chOff x="2683" y="1184"/>
            <a:chExt cx="237" cy="1140"/>
          </a:xfrm>
        </p:grpSpPr>
        <p:sp>
          <p:nvSpPr>
            <p:cNvPr id="19522" name="Line 17"/>
            <p:cNvSpPr>
              <a:spLocks noChangeShapeType="1"/>
            </p:cNvSpPr>
            <p:nvPr/>
          </p:nvSpPr>
          <p:spPr bwMode="auto">
            <a:xfrm>
              <a:off x="2912" y="1184"/>
              <a:ext cx="8" cy="11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med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23" name="Rectangle 18"/>
            <p:cNvSpPr>
              <a:spLocks noChangeArrowheads="1"/>
            </p:cNvSpPr>
            <p:nvPr/>
          </p:nvSpPr>
          <p:spPr bwMode="auto">
            <a:xfrm>
              <a:off x="2683" y="1620"/>
              <a:ext cx="214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 b="1">
                  <a:latin typeface="Calibri" pitchFamily="34" charset="0"/>
                  <a:cs typeface="Times New Roman" pitchFamily="18" charset="0"/>
                </a:rPr>
                <a:t>h</a:t>
              </a:r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5997575" y="1392238"/>
            <a:ext cx="384175" cy="2068512"/>
            <a:chOff x="3750" y="968"/>
            <a:chExt cx="242" cy="1356"/>
          </a:xfrm>
        </p:grpSpPr>
        <p:sp>
          <p:nvSpPr>
            <p:cNvPr id="19520" name="Line 20"/>
            <p:cNvSpPr>
              <a:spLocks noChangeShapeType="1"/>
            </p:cNvSpPr>
            <p:nvPr/>
          </p:nvSpPr>
          <p:spPr bwMode="auto">
            <a:xfrm>
              <a:off x="3984" y="968"/>
              <a:ext cx="8" cy="13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med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21" name="Rectangle 21"/>
            <p:cNvSpPr>
              <a:spLocks noChangeArrowheads="1"/>
            </p:cNvSpPr>
            <p:nvPr/>
          </p:nvSpPr>
          <p:spPr bwMode="auto">
            <a:xfrm>
              <a:off x="3750" y="1579"/>
              <a:ext cx="214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 b="1">
                  <a:latin typeface="Calibri" pitchFamily="34" charset="0"/>
                  <a:cs typeface="Times New Roman" pitchFamily="18" charset="0"/>
                </a:rPr>
                <a:t>h</a:t>
              </a:r>
            </a:p>
          </p:txBody>
        </p:sp>
      </p:grp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7808913" y="1885950"/>
            <a:ext cx="363537" cy="1612900"/>
            <a:chOff x="4891" y="1292"/>
            <a:chExt cx="229" cy="1057"/>
          </a:xfrm>
        </p:grpSpPr>
        <p:sp>
          <p:nvSpPr>
            <p:cNvPr id="19518" name="Line 23"/>
            <p:cNvSpPr>
              <a:spLocks noChangeShapeType="1"/>
            </p:cNvSpPr>
            <p:nvPr/>
          </p:nvSpPr>
          <p:spPr bwMode="auto">
            <a:xfrm flipH="1">
              <a:off x="5103" y="1292"/>
              <a:ext cx="17" cy="105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med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19" name="Rectangle 24"/>
            <p:cNvSpPr>
              <a:spLocks noChangeArrowheads="1"/>
            </p:cNvSpPr>
            <p:nvPr/>
          </p:nvSpPr>
          <p:spPr bwMode="auto">
            <a:xfrm>
              <a:off x="4891" y="1739"/>
              <a:ext cx="224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eaLnBrk="0" hangingPunct="0"/>
              <a:r>
                <a:rPr lang="en-US" sz="2000" b="1">
                  <a:latin typeface="Calibri" pitchFamily="34" charset="0"/>
                  <a:cs typeface="Times New Roman" pitchFamily="18" charset="0"/>
                </a:rPr>
                <a:t>h</a:t>
              </a:r>
            </a:p>
          </p:txBody>
        </p:sp>
      </p:grpSp>
      <p:sp>
        <p:nvSpPr>
          <p:cNvPr id="19471" name="Rectangle 25"/>
          <p:cNvSpPr>
            <a:spLocks noChangeArrowheads="1"/>
          </p:cNvSpPr>
          <p:nvPr/>
        </p:nvSpPr>
        <p:spPr bwMode="auto">
          <a:xfrm>
            <a:off x="857250" y="2536825"/>
            <a:ext cx="109538" cy="53975"/>
          </a:xfrm>
          <a:prstGeom prst="rect">
            <a:avLst/>
          </a:prstGeom>
          <a:solidFill>
            <a:schemeClr val="tx1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9472" name="Rectangle 26"/>
          <p:cNvSpPr>
            <a:spLocks noChangeArrowheads="1"/>
          </p:cNvSpPr>
          <p:nvPr/>
        </p:nvSpPr>
        <p:spPr bwMode="auto">
          <a:xfrm>
            <a:off x="3190875" y="2109788"/>
            <a:ext cx="109538" cy="53975"/>
          </a:xfrm>
          <a:prstGeom prst="rect">
            <a:avLst/>
          </a:prstGeom>
          <a:solidFill>
            <a:schemeClr val="tx1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9473" name="Rectangle 27"/>
          <p:cNvSpPr>
            <a:spLocks noChangeArrowheads="1"/>
          </p:cNvSpPr>
          <p:nvPr/>
        </p:nvSpPr>
        <p:spPr bwMode="auto">
          <a:xfrm>
            <a:off x="4600575" y="1601788"/>
            <a:ext cx="109538" cy="52387"/>
          </a:xfrm>
          <a:prstGeom prst="rect">
            <a:avLst/>
          </a:prstGeom>
          <a:solidFill>
            <a:schemeClr val="tx1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9474" name="Rectangle 28"/>
          <p:cNvSpPr>
            <a:spLocks noChangeArrowheads="1"/>
          </p:cNvSpPr>
          <p:nvPr/>
        </p:nvSpPr>
        <p:spPr bwMode="auto">
          <a:xfrm>
            <a:off x="6292850" y="1281113"/>
            <a:ext cx="109538" cy="53975"/>
          </a:xfrm>
          <a:prstGeom prst="rect">
            <a:avLst/>
          </a:prstGeom>
          <a:solidFill>
            <a:schemeClr val="tx1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9475" name="Rectangle 29"/>
          <p:cNvSpPr>
            <a:spLocks noChangeArrowheads="1"/>
          </p:cNvSpPr>
          <p:nvPr/>
        </p:nvSpPr>
        <p:spPr bwMode="auto">
          <a:xfrm>
            <a:off x="8089900" y="1755775"/>
            <a:ext cx="109538" cy="52388"/>
          </a:xfrm>
          <a:prstGeom prst="rect">
            <a:avLst/>
          </a:prstGeom>
          <a:solidFill>
            <a:schemeClr val="tx1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grpSp>
        <p:nvGrpSpPr>
          <p:cNvPr id="7" name="Group 30"/>
          <p:cNvGrpSpPr>
            <a:grpSpLocks/>
          </p:cNvGrpSpPr>
          <p:nvPr/>
        </p:nvGrpSpPr>
        <p:grpSpPr bwMode="auto">
          <a:xfrm>
            <a:off x="952500" y="2808288"/>
            <a:ext cx="506413" cy="2708275"/>
            <a:chOff x="600" y="1812"/>
            <a:chExt cx="319" cy="1776"/>
          </a:xfrm>
        </p:grpSpPr>
        <p:sp>
          <p:nvSpPr>
            <p:cNvPr id="19516" name="Line 31"/>
            <p:cNvSpPr>
              <a:spLocks noChangeShapeType="1"/>
            </p:cNvSpPr>
            <p:nvPr/>
          </p:nvSpPr>
          <p:spPr bwMode="auto">
            <a:xfrm>
              <a:off x="600" y="1812"/>
              <a:ext cx="162" cy="1776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 type="stealth" w="med" len="med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17" name="Rectangle 32"/>
            <p:cNvSpPr>
              <a:spLocks noChangeArrowheads="1"/>
            </p:cNvSpPr>
            <p:nvPr/>
          </p:nvSpPr>
          <p:spPr bwMode="auto">
            <a:xfrm>
              <a:off x="687" y="2677"/>
              <a:ext cx="232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 b="1" dirty="0">
                  <a:solidFill>
                    <a:srgbClr val="FF9900"/>
                  </a:solidFill>
                  <a:latin typeface="Calibri" pitchFamily="34" charset="0"/>
                  <a:cs typeface="Times New Roman" pitchFamily="18" charset="0"/>
                </a:rPr>
                <a:t>H</a:t>
              </a:r>
            </a:p>
          </p:txBody>
        </p:sp>
      </p:grpSp>
      <p:grpSp>
        <p:nvGrpSpPr>
          <p:cNvPr id="8" name="Group 33"/>
          <p:cNvGrpSpPr>
            <a:grpSpLocks/>
          </p:cNvGrpSpPr>
          <p:nvPr/>
        </p:nvGrpSpPr>
        <p:grpSpPr bwMode="auto">
          <a:xfrm>
            <a:off x="3314700" y="2359025"/>
            <a:ext cx="669925" cy="2727325"/>
            <a:chOff x="2088" y="1518"/>
            <a:chExt cx="422" cy="1788"/>
          </a:xfrm>
        </p:grpSpPr>
        <p:sp>
          <p:nvSpPr>
            <p:cNvPr id="19514" name="Line 34"/>
            <p:cNvSpPr>
              <a:spLocks noChangeShapeType="1"/>
            </p:cNvSpPr>
            <p:nvPr/>
          </p:nvSpPr>
          <p:spPr bwMode="auto">
            <a:xfrm>
              <a:off x="2088" y="1518"/>
              <a:ext cx="300" cy="1788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 type="stealth" w="med" len="med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15" name="Rectangle 35"/>
            <p:cNvSpPr>
              <a:spLocks noChangeArrowheads="1"/>
            </p:cNvSpPr>
            <p:nvPr/>
          </p:nvSpPr>
          <p:spPr bwMode="auto">
            <a:xfrm>
              <a:off x="2278" y="2467"/>
              <a:ext cx="232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 b="1">
                  <a:solidFill>
                    <a:srgbClr val="FF9900"/>
                  </a:solidFill>
                  <a:latin typeface="Calibri" pitchFamily="34" charset="0"/>
                  <a:cs typeface="Times New Roman" pitchFamily="18" charset="0"/>
                </a:rPr>
                <a:t>H</a:t>
              </a:r>
            </a:p>
          </p:txBody>
        </p:sp>
      </p:grpSp>
      <p:grpSp>
        <p:nvGrpSpPr>
          <p:cNvPr id="9" name="Group 36"/>
          <p:cNvGrpSpPr>
            <a:grpSpLocks/>
          </p:cNvGrpSpPr>
          <p:nvPr/>
        </p:nvGrpSpPr>
        <p:grpSpPr bwMode="auto">
          <a:xfrm>
            <a:off x="4724400" y="1846263"/>
            <a:ext cx="528638" cy="2992437"/>
            <a:chOff x="2976" y="1182"/>
            <a:chExt cx="333" cy="1962"/>
          </a:xfrm>
        </p:grpSpPr>
        <p:sp>
          <p:nvSpPr>
            <p:cNvPr id="19512" name="Line 37"/>
            <p:cNvSpPr>
              <a:spLocks noChangeShapeType="1"/>
            </p:cNvSpPr>
            <p:nvPr/>
          </p:nvSpPr>
          <p:spPr bwMode="auto">
            <a:xfrm>
              <a:off x="2976" y="1182"/>
              <a:ext cx="180" cy="1962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 type="stealth" w="med" len="med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13" name="Rectangle 38"/>
            <p:cNvSpPr>
              <a:spLocks noChangeArrowheads="1"/>
            </p:cNvSpPr>
            <p:nvPr/>
          </p:nvSpPr>
          <p:spPr bwMode="auto">
            <a:xfrm>
              <a:off x="3077" y="2049"/>
              <a:ext cx="232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 b="1">
                  <a:solidFill>
                    <a:srgbClr val="FF9900"/>
                  </a:solidFill>
                  <a:latin typeface="Calibri" pitchFamily="34" charset="0"/>
                  <a:cs typeface="Times New Roman" pitchFamily="18" charset="0"/>
                </a:rPr>
                <a:t>H</a:t>
              </a:r>
            </a:p>
          </p:txBody>
        </p:sp>
      </p:grpSp>
      <p:grpSp>
        <p:nvGrpSpPr>
          <p:cNvPr id="10" name="Group 39"/>
          <p:cNvGrpSpPr>
            <a:grpSpLocks/>
          </p:cNvGrpSpPr>
          <p:nvPr/>
        </p:nvGrpSpPr>
        <p:grpSpPr bwMode="auto">
          <a:xfrm>
            <a:off x="6410325" y="1544638"/>
            <a:ext cx="504825" cy="3121025"/>
            <a:chOff x="4038" y="984"/>
            <a:chExt cx="318" cy="2046"/>
          </a:xfrm>
        </p:grpSpPr>
        <p:sp>
          <p:nvSpPr>
            <p:cNvPr id="19510" name="Line 40"/>
            <p:cNvSpPr>
              <a:spLocks noChangeShapeType="1"/>
            </p:cNvSpPr>
            <p:nvPr/>
          </p:nvSpPr>
          <p:spPr bwMode="auto">
            <a:xfrm>
              <a:off x="4038" y="984"/>
              <a:ext cx="150" cy="2046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 type="stealth" w="med" len="med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11" name="Rectangle 41"/>
            <p:cNvSpPr>
              <a:spLocks noChangeArrowheads="1"/>
            </p:cNvSpPr>
            <p:nvPr/>
          </p:nvSpPr>
          <p:spPr bwMode="auto">
            <a:xfrm>
              <a:off x="4124" y="1903"/>
              <a:ext cx="232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 b="1">
                  <a:solidFill>
                    <a:srgbClr val="FF9900"/>
                  </a:solidFill>
                  <a:latin typeface="Calibri" pitchFamily="34" charset="0"/>
                  <a:cs typeface="Times New Roman" pitchFamily="18" charset="0"/>
                </a:rPr>
                <a:t>H</a:t>
              </a:r>
            </a:p>
          </p:txBody>
        </p:sp>
      </p:grpSp>
      <p:grpSp>
        <p:nvGrpSpPr>
          <p:cNvPr id="11" name="Group 42"/>
          <p:cNvGrpSpPr>
            <a:grpSpLocks/>
          </p:cNvGrpSpPr>
          <p:nvPr/>
        </p:nvGrpSpPr>
        <p:grpSpPr bwMode="auto">
          <a:xfrm>
            <a:off x="8172450" y="2035175"/>
            <a:ext cx="400050" cy="2647950"/>
            <a:chOff x="5148" y="1306"/>
            <a:chExt cx="252" cy="1736"/>
          </a:xfrm>
        </p:grpSpPr>
        <p:sp>
          <p:nvSpPr>
            <p:cNvPr id="19508" name="Line 43"/>
            <p:cNvSpPr>
              <a:spLocks noChangeShapeType="1"/>
            </p:cNvSpPr>
            <p:nvPr/>
          </p:nvSpPr>
          <p:spPr bwMode="auto">
            <a:xfrm flipH="1">
              <a:off x="5148" y="1306"/>
              <a:ext cx="28" cy="1736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 type="stealth" w="med" len="med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9" name="Rectangle 44"/>
            <p:cNvSpPr>
              <a:spLocks noChangeArrowheads="1"/>
            </p:cNvSpPr>
            <p:nvPr/>
          </p:nvSpPr>
          <p:spPr bwMode="auto">
            <a:xfrm>
              <a:off x="5168" y="2100"/>
              <a:ext cx="232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 b="1">
                  <a:solidFill>
                    <a:srgbClr val="FF9900"/>
                  </a:solidFill>
                  <a:latin typeface="Calibri" pitchFamily="34" charset="0"/>
                  <a:cs typeface="Times New Roman" pitchFamily="18" charset="0"/>
                </a:rPr>
                <a:t>H</a:t>
              </a:r>
            </a:p>
          </p:txBody>
        </p:sp>
      </p:grpSp>
      <p:grpSp>
        <p:nvGrpSpPr>
          <p:cNvPr id="12" name="Group 45"/>
          <p:cNvGrpSpPr>
            <a:grpSpLocks/>
          </p:cNvGrpSpPr>
          <p:nvPr/>
        </p:nvGrpSpPr>
        <p:grpSpPr bwMode="auto">
          <a:xfrm>
            <a:off x="7677150" y="3692525"/>
            <a:ext cx="400050" cy="1717675"/>
            <a:chOff x="4814" y="2392"/>
            <a:chExt cx="288" cy="644"/>
          </a:xfrm>
        </p:grpSpPr>
        <p:sp>
          <p:nvSpPr>
            <p:cNvPr id="19506" name="Line 46"/>
            <p:cNvSpPr>
              <a:spLocks noChangeShapeType="1"/>
            </p:cNvSpPr>
            <p:nvPr/>
          </p:nvSpPr>
          <p:spPr bwMode="auto">
            <a:xfrm flipH="1">
              <a:off x="5100" y="2392"/>
              <a:ext cx="2" cy="64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7" name="Rectangle 47"/>
            <p:cNvSpPr>
              <a:spLocks noChangeArrowheads="1"/>
            </p:cNvSpPr>
            <p:nvPr/>
          </p:nvSpPr>
          <p:spPr bwMode="auto">
            <a:xfrm>
              <a:off x="4814" y="2603"/>
              <a:ext cx="232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 b="1">
                  <a:solidFill>
                    <a:schemeClr val="tx2"/>
                  </a:solidFill>
                  <a:latin typeface="Calibri" pitchFamily="34" charset="0"/>
                  <a:cs typeface="Times New Roman" pitchFamily="18" charset="0"/>
                </a:rPr>
                <a:t>N</a:t>
              </a:r>
            </a:p>
          </p:txBody>
        </p:sp>
      </p:grpSp>
      <p:grpSp>
        <p:nvGrpSpPr>
          <p:cNvPr id="13" name="Group 48"/>
          <p:cNvGrpSpPr>
            <a:grpSpLocks/>
          </p:cNvGrpSpPr>
          <p:nvPr/>
        </p:nvGrpSpPr>
        <p:grpSpPr bwMode="auto">
          <a:xfrm>
            <a:off x="6019983" y="3641724"/>
            <a:ext cx="457020" cy="1692275"/>
            <a:chOff x="3760" y="2358"/>
            <a:chExt cx="236" cy="696"/>
          </a:xfrm>
        </p:grpSpPr>
        <p:sp>
          <p:nvSpPr>
            <p:cNvPr id="19504" name="Line 49"/>
            <p:cNvSpPr>
              <a:spLocks noChangeShapeType="1"/>
            </p:cNvSpPr>
            <p:nvPr/>
          </p:nvSpPr>
          <p:spPr bwMode="auto">
            <a:xfrm>
              <a:off x="3988" y="2358"/>
              <a:ext cx="8" cy="69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5" name="Rectangle 50"/>
            <p:cNvSpPr>
              <a:spLocks noChangeArrowheads="1"/>
            </p:cNvSpPr>
            <p:nvPr/>
          </p:nvSpPr>
          <p:spPr bwMode="auto">
            <a:xfrm>
              <a:off x="3760" y="2553"/>
              <a:ext cx="232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2075" tIns="46038" rIns="92075" bIns="46038">
              <a:spAutoFit/>
            </a:bodyPr>
            <a:lstStyle/>
            <a:p>
              <a:pPr eaLnBrk="0" hangingPunct="0"/>
              <a:r>
                <a:rPr lang="en-US" sz="2000" b="1" dirty="0">
                  <a:solidFill>
                    <a:schemeClr val="tx2"/>
                  </a:solidFill>
                  <a:latin typeface="Calibri" pitchFamily="34" charset="0"/>
                  <a:cs typeface="Times New Roman" pitchFamily="18" charset="0"/>
                </a:rPr>
                <a:t>N</a:t>
              </a:r>
            </a:p>
          </p:txBody>
        </p:sp>
      </p:grpSp>
      <p:grpSp>
        <p:nvGrpSpPr>
          <p:cNvPr id="14" name="Group 51"/>
          <p:cNvGrpSpPr>
            <a:grpSpLocks/>
          </p:cNvGrpSpPr>
          <p:nvPr/>
        </p:nvGrpSpPr>
        <p:grpSpPr bwMode="auto">
          <a:xfrm>
            <a:off x="4213224" y="3632200"/>
            <a:ext cx="511175" cy="1854200"/>
            <a:chOff x="2632" y="2352"/>
            <a:chExt cx="284" cy="828"/>
          </a:xfrm>
        </p:grpSpPr>
        <p:sp>
          <p:nvSpPr>
            <p:cNvPr id="19502" name="Line 52"/>
            <p:cNvSpPr>
              <a:spLocks noChangeShapeType="1"/>
            </p:cNvSpPr>
            <p:nvPr/>
          </p:nvSpPr>
          <p:spPr bwMode="auto">
            <a:xfrm>
              <a:off x="2916" y="2352"/>
              <a:ext cx="0" cy="82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3" name="Rectangle 53"/>
            <p:cNvSpPr>
              <a:spLocks noChangeArrowheads="1"/>
            </p:cNvSpPr>
            <p:nvPr/>
          </p:nvSpPr>
          <p:spPr bwMode="auto">
            <a:xfrm>
              <a:off x="2632" y="2627"/>
              <a:ext cx="232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 b="1">
                  <a:solidFill>
                    <a:schemeClr val="tx2"/>
                  </a:solidFill>
                  <a:latin typeface="Calibri" pitchFamily="34" charset="0"/>
                  <a:cs typeface="Times New Roman" pitchFamily="18" charset="0"/>
                </a:rPr>
                <a:t>N</a:t>
              </a:r>
            </a:p>
          </p:txBody>
        </p:sp>
      </p:grpSp>
      <p:grpSp>
        <p:nvGrpSpPr>
          <p:cNvPr id="15" name="Group 54"/>
          <p:cNvGrpSpPr>
            <a:grpSpLocks/>
          </p:cNvGrpSpPr>
          <p:nvPr/>
        </p:nvGrpSpPr>
        <p:grpSpPr bwMode="auto">
          <a:xfrm>
            <a:off x="2851150" y="3651250"/>
            <a:ext cx="577850" cy="1987550"/>
            <a:chOff x="1774" y="2364"/>
            <a:chExt cx="314" cy="1008"/>
          </a:xfrm>
        </p:grpSpPr>
        <p:sp>
          <p:nvSpPr>
            <p:cNvPr id="19500" name="Line 55"/>
            <p:cNvSpPr>
              <a:spLocks noChangeShapeType="1"/>
            </p:cNvSpPr>
            <p:nvPr/>
          </p:nvSpPr>
          <p:spPr bwMode="auto">
            <a:xfrm>
              <a:off x="2048" y="2364"/>
              <a:ext cx="40" cy="100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1" name="Rectangle 56"/>
            <p:cNvSpPr>
              <a:spLocks noChangeArrowheads="1"/>
            </p:cNvSpPr>
            <p:nvPr/>
          </p:nvSpPr>
          <p:spPr bwMode="auto">
            <a:xfrm>
              <a:off x="1774" y="2723"/>
              <a:ext cx="232" cy="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 b="1">
                  <a:solidFill>
                    <a:schemeClr val="tx2"/>
                  </a:solidFill>
                  <a:latin typeface="Calibri" pitchFamily="34" charset="0"/>
                  <a:cs typeface="Times New Roman" pitchFamily="18" charset="0"/>
                </a:rPr>
                <a:t>N</a:t>
              </a:r>
            </a:p>
          </p:txBody>
        </p:sp>
      </p:grpSp>
      <p:grpSp>
        <p:nvGrpSpPr>
          <p:cNvPr id="16" name="Group 57"/>
          <p:cNvGrpSpPr>
            <a:grpSpLocks/>
          </p:cNvGrpSpPr>
          <p:nvPr/>
        </p:nvGrpSpPr>
        <p:grpSpPr bwMode="auto">
          <a:xfrm>
            <a:off x="533400" y="3679825"/>
            <a:ext cx="533400" cy="2111375"/>
            <a:chOff x="314" y="2383"/>
            <a:chExt cx="310" cy="1211"/>
          </a:xfrm>
        </p:grpSpPr>
        <p:sp>
          <p:nvSpPr>
            <p:cNvPr id="19498" name="Line 58"/>
            <p:cNvSpPr>
              <a:spLocks noChangeShapeType="1"/>
            </p:cNvSpPr>
            <p:nvPr/>
          </p:nvSpPr>
          <p:spPr bwMode="auto">
            <a:xfrm>
              <a:off x="568" y="2383"/>
              <a:ext cx="56" cy="1211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9" name="Rectangle 59"/>
            <p:cNvSpPr>
              <a:spLocks noChangeArrowheads="1"/>
            </p:cNvSpPr>
            <p:nvPr/>
          </p:nvSpPr>
          <p:spPr bwMode="auto">
            <a:xfrm>
              <a:off x="314" y="2877"/>
              <a:ext cx="232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 b="1" dirty="0">
                  <a:solidFill>
                    <a:schemeClr val="tx2"/>
                  </a:solidFill>
                  <a:latin typeface="Calibri" pitchFamily="34" charset="0"/>
                  <a:cs typeface="Times New Roman" pitchFamily="18" charset="0"/>
                </a:rPr>
                <a:t>N</a:t>
              </a:r>
            </a:p>
          </p:txBody>
        </p:sp>
      </p:grpSp>
      <p:sp>
        <p:nvSpPr>
          <p:cNvPr id="19486" name="Rectangle 60"/>
          <p:cNvSpPr>
            <a:spLocks noChangeArrowheads="1"/>
          </p:cNvSpPr>
          <p:nvPr/>
        </p:nvSpPr>
        <p:spPr bwMode="auto">
          <a:xfrm>
            <a:off x="5172075" y="3170238"/>
            <a:ext cx="1136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b="1">
                <a:latin typeface="Calibri" pitchFamily="34" charset="0"/>
                <a:cs typeface="Times New Roman" pitchFamily="18" charset="0"/>
              </a:rPr>
              <a:t>Ellipsoid</a:t>
            </a:r>
          </a:p>
        </p:txBody>
      </p:sp>
      <p:sp>
        <p:nvSpPr>
          <p:cNvPr id="19487" name="Freeform 61"/>
          <p:cNvSpPr>
            <a:spLocks/>
          </p:cNvSpPr>
          <p:nvPr/>
        </p:nvSpPr>
        <p:spPr bwMode="auto">
          <a:xfrm>
            <a:off x="19050" y="4618038"/>
            <a:ext cx="9124950" cy="1025525"/>
          </a:xfrm>
          <a:custGeom>
            <a:avLst/>
            <a:gdLst>
              <a:gd name="T0" fmla="*/ 0 w 5748"/>
              <a:gd name="T1" fmla="*/ 672 h 673"/>
              <a:gd name="T2" fmla="*/ 1344 w 5748"/>
              <a:gd name="T3" fmla="*/ 504 h 673"/>
              <a:gd name="T4" fmla="*/ 1992 w 5748"/>
              <a:gd name="T5" fmla="*/ 396 h 673"/>
              <a:gd name="T6" fmla="*/ 2964 w 5748"/>
              <a:gd name="T7" fmla="*/ 168 h 673"/>
              <a:gd name="T8" fmla="*/ 3948 w 5748"/>
              <a:gd name="T9" fmla="*/ 48 h 673"/>
              <a:gd name="T10" fmla="*/ 4572 w 5748"/>
              <a:gd name="T11" fmla="*/ 0 h 673"/>
              <a:gd name="T12" fmla="*/ 5004 w 5748"/>
              <a:gd name="T13" fmla="*/ 24 h 673"/>
              <a:gd name="T14" fmla="*/ 5747 w 5748"/>
              <a:gd name="T15" fmla="*/ 120 h 67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48"/>
              <a:gd name="T25" fmla="*/ 0 h 673"/>
              <a:gd name="T26" fmla="*/ 5748 w 5748"/>
              <a:gd name="T27" fmla="*/ 673 h 67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48" h="673">
                <a:moveTo>
                  <a:pt x="0" y="672"/>
                </a:moveTo>
                <a:lnTo>
                  <a:pt x="1344" y="504"/>
                </a:lnTo>
                <a:lnTo>
                  <a:pt x="1992" y="396"/>
                </a:lnTo>
                <a:lnTo>
                  <a:pt x="2964" y="168"/>
                </a:lnTo>
                <a:lnTo>
                  <a:pt x="3948" y="48"/>
                </a:lnTo>
                <a:lnTo>
                  <a:pt x="4572" y="0"/>
                </a:lnTo>
                <a:lnTo>
                  <a:pt x="5004" y="24"/>
                </a:lnTo>
                <a:lnTo>
                  <a:pt x="5747" y="120"/>
                </a:lnTo>
              </a:path>
            </a:pathLst>
          </a:custGeom>
          <a:noFill/>
          <a:ln w="50800" cap="rnd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9488" name="Rectangle 62"/>
          <p:cNvSpPr>
            <a:spLocks noChangeArrowheads="1"/>
          </p:cNvSpPr>
          <p:nvPr/>
        </p:nvSpPr>
        <p:spPr bwMode="auto">
          <a:xfrm>
            <a:off x="4953000" y="4354512"/>
            <a:ext cx="1444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b="1" dirty="0">
                <a:solidFill>
                  <a:schemeClr val="accent2"/>
                </a:solidFill>
                <a:latin typeface="Calibri" pitchFamily="34" charset="0"/>
                <a:cs typeface="Times New Roman" pitchFamily="18" charset="0"/>
              </a:rPr>
              <a:t>Hybrid Geoid</a:t>
            </a:r>
            <a:endParaRPr lang="en-US" b="1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9489" name="Freeform 63"/>
          <p:cNvSpPr>
            <a:spLocks/>
          </p:cNvSpPr>
          <p:nvPr/>
        </p:nvSpPr>
        <p:spPr bwMode="auto">
          <a:xfrm>
            <a:off x="0" y="5419725"/>
            <a:ext cx="9144000" cy="500063"/>
          </a:xfrm>
          <a:custGeom>
            <a:avLst/>
            <a:gdLst>
              <a:gd name="T0" fmla="*/ 0 w 5748"/>
              <a:gd name="T1" fmla="*/ 672 h 673"/>
              <a:gd name="T2" fmla="*/ 1344 w 5748"/>
              <a:gd name="T3" fmla="*/ 504 h 673"/>
              <a:gd name="T4" fmla="*/ 1992 w 5748"/>
              <a:gd name="T5" fmla="*/ 396 h 673"/>
              <a:gd name="T6" fmla="*/ 2964 w 5748"/>
              <a:gd name="T7" fmla="*/ 168 h 673"/>
              <a:gd name="T8" fmla="*/ 3948 w 5748"/>
              <a:gd name="T9" fmla="*/ 48 h 673"/>
              <a:gd name="T10" fmla="*/ 4572 w 5748"/>
              <a:gd name="T11" fmla="*/ 0 h 673"/>
              <a:gd name="T12" fmla="*/ 5004 w 5748"/>
              <a:gd name="T13" fmla="*/ 24 h 673"/>
              <a:gd name="T14" fmla="*/ 5747 w 5748"/>
              <a:gd name="T15" fmla="*/ 120 h 67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48"/>
              <a:gd name="T25" fmla="*/ 0 h 673"/>
              <a:gd name="T26" fmla="*/ 5748 w 5748"/>
              <a:gd name="T27" fmla="*/ 673 h 67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48" h="673">
                <a:moveTo>
                  <a:pt x="0" y="672"/>
                </a:moveTo>
                <a:lnTo>
                  <a:pt x="1344" y="504"/>
                </a:lnTo>
                <a:lnTo>
                  <a:pt x="1992" y="396"/>
                </a:lnTo>
                <a:lnTo>
                  <a:pt x="2964" y="168"/>
                </a:lnTo>
                <a:lnTo>
                  <a:pt x="3948" y="48"/>
                </a:lnTo>
                <a:lnTo>
                  <a:pt x="4572" y="0"/>
                </a:lnTo>
                <a:lnTo>
                  <a:pt x="5004" y="24"/>
                </a:lnTo>
                <a:lnTo>
                  <a:pt x="5747" y="120"/>
                </a:lnTo>
              </a:path>
            </a:pathLst>
          </a:custGeom>
          <a:noFill/>
          <a:ln w="50800" cap="rnd">
            <a:solidFill>
              <a:srgbClr val="0066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136" name="Rectangle 64"/>
          <p:cNvSpPr>
            <a:spLocks noChangeArrowheads="1"/>
          </p:cNvSpPr>
          <p:nvPr/>
        </p:nvSpPr>
        <p:spPr bwMode="auto">
          <a:xfrm>
            <a:off x="5410200" y="5486400"/>
            <a:ext cx="2500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solidFill>
                  <a:srgbClr val="006600"/>
                </a:solidFill>
                <a:latin typeface="Verdana" pitchFamily="34" charset="0"/>
                <a:cs typeface="Times New Roman" pitchFamily="18" charset="0"/>
              </a:rPr>
              <a:t>Gravimetric</a:t>
            </a:r>
            <a:r>
              <a:rPr lang="en-US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Times New Roman" pitchFamily="18" charset="0"/>
              </a:rPr>
              <a:t> Geoid</a:t>
            </a:r>
          </a:p>
        </p:txBody>
      </p:sp>
      <p:sp>
        <p:nvSpPr>
          <p:cNvPr id="19491" name="Line 65"/>
          <p:cNvSpPr>
            <a:spLocks noChangeShapeType="1"/>
          </p:cNvSpPr>
          <p:nvPr/>
        </p:nvSpPr>
        <p:spPr bwMode="auto">
          <a:xfrm>
            <a:off x="8153400" y="4722813"/>
            <a:ext cx="1588" cy="63976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2" name="Line 66"/>
          <p:cNvSpPr>
            <a:spLocks noChangeShapeType="1"/>
          </p:cNvSpPr>
          <p:nvPr/>
        </p:nvSpPr>
        <p:spPr bwMode="auto">
          <a:xfrm>
            <a:off x="6400800" y="4722813"/>
            <a:ext cx="12700" cy="63976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3" name="Line 67"/>
          <p:cNvSpPr>
            <a:spLocks noChangeShapeType="1"/>
          </p:cNvSpPr>
          <p:nvPr/>
        </p:nvSpPr>
        <p:spPr bwMode="auto">
          <a:xfrm>
            <a:off x="4648200" y="4948238"/>
            <a:ext cx="3175" cy="541337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4" name="Line 68"/>
          <p:cNvSpPr>
            <a:spLocks noChangeShapeType="1"/>
          </p:cNvSpPr>
          <p:nvPr/>
        </p:nvSpPr>
        <p:spPr bwMode="auto">
          <a:xfrm>
            <a:off x="3352800" y="5245100"/>
            <a:ext cx="6350" cy="35877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5" name="Line 69"/>
          <p:cNvSpPr>
            <a:spLocks noChangeShapeType="1"/>
          </p:cNvSpPr>
          <p:nvPr/>
        </p:nvSpPr>
        <p:spPr bwMode="auto">
          <a:xfrm>
            <a:off x="990600" y="5545138"/>
            <a:ext cx="15875" cy="23812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48" name="Text Box 76"/>
          <p:cNvSpPr txBox="1">
            <a:spLocks noChangeArrowheads="1"/>
          </p:cNvSpPr>
          <p:nvPr/>
        </p:nvSpPr>
        <p:spPr bwMode="auto">
          <a:xfrm>
            <a:off x="6553200" y="4714875"/>
            <a:ext cx="1447800" cy="695325"/>
          </a:xfrm>
          <a:prstGeom prst="rect">
            <a:avLst/>
          </a:prstGeom>
          <a:solidFill>
            <a:srgbClr val="C5E0EB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-0.737 M in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Salt Lake –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2009 model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228600" y="1371600"/>
            <a:ext cx="3466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Residual</a:t>
            </a:r>
            <a:r>
              <a:rPr lang="en-US" sz="3200" b="1" dirty="0" smtClean="0"/>
              <a:t> = h – </a:t>
            </a:r>
            <a:r>
              <a:rPr lang="en-US" sz="3200" b="1" dirty="0" smtClean="0">
                <a:solidFill>
                  <a:srgbClr val="CC9900"/>
                </a:solidFill>
              </a:rPr>
              <a:t>H</a:t>
            </a:r>
            <a:r>
              <a:rPr lang="en-US" sz="3200" b="1" dirty="0" smtClean="0"/>
              <a:t> - </a:t>
            </a:r>
            <a:r>
              <a:rPr lang="en-US" sz="3200" b="1" dirty="0" smtClean="0">
                <a:solidFill>
                  <a:srgbClr val="1F4B7B"/>
                </a:solidFill>
              </a:rPr>
              <a:t>N</a:t>
            </a:r>
            <a:endParaRPr lang="en-US" sz="3200" b="1" dirty="0">
              <a:solidFill>
                <a:srgbClr val="1F4B7B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 of GPSBM2009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Session: TS04A                          Friday, 20 May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F.I.G. Working Week                                 Marrakech, Morocco  18-22 May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98861-617E-4823-8DB9-8EC944F6E6BE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2049" name="Picture 2"/>
          <p:cNvPicPr>
            <a:picLocks noChangeAspect="1" noChangeArrowheads="1"/>
          </p:cNvPicPr>
          <p:nvPr/>
        </p:nvPicPr>
        <p:blipFill>
          <a:blip r:embed="rId3" cstate="print"/>
          <a:srcRect t="8711" b="11615"/>
          <a:stretch>
            <a:fillRect/>
          </a:stretch>
        </p:blipFill>
        <p:spPr bwMode="auto">
          <a:xfrm>
            <a:off x="457200" y="1454940"/>
            <a:ext cx="8229600" cy="4641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Oval 2"/>
          <p:cNvSpPr>
            <a:spLocks noChangeArrowheads="1"/>
          </p:cNvSpPr>
          <p:nvPr/>
        </p:nvSpPr>
        <p:spPr bwMode="auto">
          <a:xfrm>
            <a:off x="4240917" y="2819400"/>
            <a:ext cx="744537" cy="838200"/>
          </a:xfrm>
          <a:prstGeom prst="ellipse">
            <a:avLst/>
          </a:prstGeom>
          <a:noFill/>
          <a:ln w="25400">
            <a:solidFill>
              <a:srgbClr val="1F497D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1" name="Oval 3"/>
          <p:cNvSpPr>
            <a:spLocks noChangeArrowheads="1"/>
          </p:cNvSpPr>
          <p:nvPr/>
        </p:nvSpPr>
        <p:spPr bwMode="auto">
          <a:xfrm>
            <a:off x="2362200" y="3505200"/>
            <a:ext cx="746829" cy="838200"/>
          </a:xfrm>
          <a:prstGeom prst="ellips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463092" y="5867400"/>
            <a:ext cx="4242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18,398 points in CONUS plus 579 in Canada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NGSIDB Versus OPUS-DB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76200" y="1219200"/>
            <a:ext cx="4419600" cy="1447801"/>
          </a:xfrm>
        </p:spPr>
        <p:txBody>
          <a:bodyPr/>
          <a:lstStyle/>
          <a:p>
            <a:r>
              <a:rPr lang="en-US" dirty="0" smtClean="0"/>
              <a:t>NGSIDB</a:t>
            </a:r>
          </a:p>
          <a:p>
            <a:pPr lvl="1">
              <a:buFont typeface="Arial" pitchFamily="34" charset="0"/>
              <a:buChar char="•"/>
            </a:pPr>
            <a:r>
              <a:rPr lang="en-US" sz="1400" b="0" dirty="0" smtClean="0"/>
              <a:t>Passive </a:t>
            </a:r>
            <a:r>
              <a:rPr lang="en-US" sz="1400" b="0" dirty="0" smtClean="0"/>
              <a:t>control adjustment of stored data</a:t>
            </a:r>
            <a:endParaRPr lang="en-US" sz="1400" b="0" dirty="0" smtClean="0"/>
          </a:p>
          <a:p>
            <a:pPr lvl="1">
              <a:buFont typeface="Arial" pitchFamily="34" charset="0"/>
              <a:buChar char="•"/>
            </a:pPr>
            <a:r>
              <a:rPr lang="en-US" sz="1400" b="0" dirty="0" smtClean="0"/>
              <a:t>Episodically refined </a:t>
            </a:r>
            <a:r>
              <a:rPr lang="en-US" sz="1400" b="0" dirty="0" smtClean="0"/>
              <a:t>(NA2011 starting very soon)</a:t>
            </a:r>
            <a:endParaRPr lang="en-US" sz="1400" b="0" dirty="0" smtClean="0"/>
          </a:p>
          <a:p>
            <a:pPr lvl="1">
              <a:buFont typeface="Arial" pitchFamily="34" charset="0"/>
              <a:buChar char="•"/>
            </a:pPr>
            <a:r>
              <a:rPr lang="en-US" sz="1400" b="0" dirty="0" smtClean="0"/>
              <a:t>Traditional surveying</a:t>
            </a:r>
          </a:p>
          <a:p>
            <a:pPr lvl="1">
              <a:buFont typeface="Arial" pitchFamily="34" charset="0"/>
              <a:buChar char="•"/>
            </a:pPr>
            <a:r>
              <a:rPr lang="en-US" sz="1400" b="0" dirty="0" smtClean="0"/>
              <a:t>A lot of (important!) numbers and text</a:t>
            </a:r>
          </a:p>
        </p:txBody>
      </p:sp>
      <p:pic>
        <p:nvPicPr>
          <p:cNvPr id="12" name="Content Placeholder 11" descr="NGSIDB_DO045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4768" y="2743200"/>
            <a:ext cx="4289632" cy="3545469"/>
          </a:xfrm>
        </p:spPr>
      </p:pic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572000" y="1219200"/>
            <a:ext cx="4495801" cy="1447799"/>
          </a:xfrm>
        </p:spPr>
        <p:txBody>
          <a:bodyPr/>
          <a:lstStyle/>
          <a:p>
            <a:r>
              <a:rPr lang="en-US" dirty="0" smtClean="0"/>
              <a:t>OPUS-DB</a:t>
            </a:r>
          </a:p>
          <a:p>
            <a:pPr lvl="1">
              <a:buFont typeface="Arial" pitchFamily="34" charset="0"/>
              <a:buChar char="•"/>
            </a:pPr>
            <a:r>
              <a:rPr lang="en-US" sz="1400" b="0" dirty="0" smtClean="0"/>
              <a:t>Actively determined from CORS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b="0" dirty="0" smtClean="0"/>
              <a:t>Constantly </a:t>
            </a:r>
            <a:r>
              <a:rPr lang="en-US" sz="1400" b="0" dirty="0" smtClean="0"/>
              <a:t>refined using current CORS</a:t>
            </a:r>
            <a:endParaRPr lang="en-US" sz="1400" b="0" dirty="0" smtClean="0"/>
          </a:p>
          <a:p>
            <a:pPr lvl="1">
              <a:buFont typeface="Arial" pitchFamily="34" charset="0"/>
              <a:buChar char="•"/>
            </a:pPr>
            <a:r>
              <a:rPr lang="en-US" sz="1400" b="0" dirty="0" smtClean="0"/>
              <a:t>Dynamic</a:t>
            </a:r>
            <a:r>
              <a:rPr lang="en-US" sz="1400" b="0" dirty="0" smtClean="0"/>
              <a:t> </a:t>
            </a:r>
            <a:r>
              <a:rPr lang="en-US" sz="1400" b="0" dirty="0" smtClean="0"/>
              <a:t>Surveying</a:t>
            </a:r>
          </a:p>
          <a:p>
            <a:pPr lvl="1">
              <a:buFont typeface="Arial" pitchFamily="34" charset="0"/>
              <a:buChar char="•"/>
            </a:pPr>
            <a:r>
              <a:rPr lang="en-US" sz="1400" b="0" dirty="0" smtClean="0"/>
              <a:t>A lot of numbers/text </a:t>
            </a:r>
            <a:r>
              <a:rPr lang="en-US" sz="1400" b="0" dirty="0" smtClean="0"/>
              <a:t>as well as</a:t>
            </a:r>
            <a:r>
              <a:rPr lang="en-US" sz="1400" b="0" dirty="0" smtClean="0"/>
              <a:t> </a:t>
            </a:r>
            <a:r>
              <a:rPr lang="en-US" sz="1400" b="0" dirty="0" smtClean="0"/>
              <a:t>some useful </a:t>
            </a:r>
            <a:r>
              <a:rPr lang="en-US" sz="1400" b="0" dirty="0" smtClean="0"/>
              <a:t>images</a:t>
            </a:r>
            <a:endParaRPr lang="en-US" sz="1400" b="0" dirty="0" smtClean="0"/>
          </a:p>
        </p:txBody>
      </p:sp>
      <p:pic>
        <p:nvPicPr>
          <p:cNvPr id="11" name="Content Placeholder 10" descr="OPUSDB_DO0454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953000" y="2759015"/>
            <a:ext cx="3319408" cy="3565585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Session: TS04A                          Friday, 20 May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F.I.G. Working Week                                 Marrakech, Morocco  18-22 May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98861-617E-4823-8DB9-8EC944F6E6B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Developing a Better Distribution	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Selectively occupy bench marks with no previous GPS</a:t>
            </a:r>
          </a:p>
          <a:p>
            <a:r>
              <a:rPr lang="en-US" dirty="0" smtClean="0"/>
              <a:t>Targeted campaign in coordination with states</a:t>
            </a:r>
          </a:p>
          <a:p>
            <a:r>
              <a:rPr lang="en-US" dirty="0" smtClean="0"/>
              <a:t>Fill voids to reduce the interpolated signal</a:t>
            </a:r>
          </a:p>
          <a:p>
            <a:r>
              <a:rPr lang="en-US" dirty="0" smtClean="0"/>
              <a:t>Modeling for hybrid geoid using multi-matrix least squares collocation</a:t>
            </a:r>
          </a:p>
          <a:p>
            <a:r>
              <a:rPr lang="en-US" dirty="0" smtClean="0"/>
              <a:t>Spacing of the control data directly impacts the interpolated signal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Session: TS04A                          Friday, 20 May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F.I.G. Working Week                                 Marrakech, Morocco  18-22 May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98861-617E-4823-8DB9-8EC944F6E6B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Leveled Bench Marks Occupied by GPS and stored in OPUS-DB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Session: TS04A                          Friday, 20 May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F.I.G. Working Week                                 Marrakech, Morocco  18-22 May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98861-617E-4823-8DB9-8EC944F6E6BE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9458" name="Picture 2" descr="C:\MyFiles\Docs\Papers_Meetings\FIG2011\Paper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447800"/>
            <a:ext cx="8229600" cy="46778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Session: TS04A                          Friday, 20 May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F.I.G. Working Week                                 Marrakech, Morocco  18-22 May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98861-617E-4823-8DB9-8EC944F6E6BE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200" y="1447800"/>
          <a:ext cx="8229599" cy="4495800"/>
        </p:xfrm>
        <a:graphic>
          <a:graphicData uri="http://schemas.openxmlformats.org/drawingml/2006/table">
            <a:tbl>
              <a:tblPr/>
              <a:tblGrid>
                <a:gridCol w="2372836"/>
                <a:gridCol w="515834"/>
                <a:gridCol w="736906"/>
                <a:gridCol w="810597"/>
                <a:gridCol w="810597"/>
                <a:gridCol w="1001630"/>
                <a:gridCol w="1169784"/>
                <a:gridCol w="811415"/>
              </a:tblGrid>
              <a:tr h="2497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  <a:cs typeface="Times New Roman"/>
                        </a:rPr>
                        <a:t>B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9533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Groups of the 422 points pulled from OPUS-DB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No. Pts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NGSIDB Res.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  <a:cs typeface="Times New Roman"/>
                        </a:rPr>
                        <a:t>OPUS-DB Res.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  <a:cs typeface="Times New Roman"/>
                        </a:rPr>
                        <a:t>OPUS-DB–NGSIDB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97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  <a:cs typeface="Times New Roman"/>
                        </a:rPr>
                        <a:t>Ave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SD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  <a:cs typeface="Times New Roman"/>
                        </a:rPr>
                        <a:t>Ave.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  <a:cs typeface="Times New Roman"/>
                        </a:rPr>
                        <a:t>SD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  <a:cs typeface="Times New Roman"/>
                        </a:rPr>
                        <a:t>Ave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  <a:cs typeface="Times New Roman"/>
                        </a:rPr>
                        <a:t>SD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93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(1.a) All Common Points that were used in GEOID09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80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-0.009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0.065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0.004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0.036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0.013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0.060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5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(1.b) Common Points less the 9 rejects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71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-0.004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0.015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0.003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0.031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0.006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0.028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93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(2) Common Points but </a:t>
                      </a:r>
                      <a:r>
                        <a:rPr lang="en-US" sz="1600" i="1">
                          <a:latin typeface="Times New Roman"/>
                          <a:ea typeface="Times New Roman"/>
                          <a:cs typeface="Times New Roman"/>
                        </a:rPr>
                        <a:t>not</a:t>
                      </a: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 used to make GEOID09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57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0.001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0.043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0.007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0.037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0.006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0.044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93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(3.a) Points Not Previously Observed with GPS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285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n/a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n/a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-0.011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0.112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n/a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n/a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93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(3.b) Points Not Previously Observed less the 11 rejects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274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n/a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n/a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-0.008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0.047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n/a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n/a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ly Approved  NGS Template10.200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Newly Approved  NGS Template10.2009</Template>
  <TotalTime>919</TotalTime>
  <Words>1305</Words>
  <Application>Microsoft Office PowerPoint</Application>
  <PresentationFormat>On-screen Show (4:3)</PresentationFormat>
  <Paragraphs>402</Paragraphs>
  <Slides>15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Newly Approved  NGS Template10.2009</vt:lpstr>
      <vt:lpstr>Custom Design</vt:lpstr>
      <vt:lpstr>OPUS-Database: Supplemental Data for Better Datum Conversion Models</vt:lpstr>
      <vt:lpstr>OUTLINE</vt:lpstr>
      <vt:lpstr>Relationship Between Heights</vt:lpstr>
      <vt:lpstr>Hybrid Geoid Height Models (e.g., GEOID09) are determined from Gravimetric Geoid Height Models (e.g., USGG2009) and Conversion Surfaces based on GPS on BM data</vt:lpstr>
      <vt:lpstr>Distribution of GPSBM2009</vt:lpstr>
      <vt:lpstr>NGSIDB Versus OPUS-DB</vt:lpstr>
      <vt:lpstr>Developing a Better Distribution </vt:lpstr>
      <vt:lpstr>Leveled Bench Marks Occupied by GPS and stored in OPUS-DB</vt:lpstr>
      <vt:lpstr>Slide 9</vt:lpstr>
      <vt:lpstr>Rejected Points </vt:lpstr>
      <vt:lpstr>Rejected Points Common to NGSIDB</vt:lpstr>
      <vt:lpstr>Rejected New Points</vt:lpstr>
      <vt:lpstr>Possible Error Sources</vt:lpstr>
      <vt:lpstr>CONCLUSIONS</vt:lpstr>
      <vt:lpstr>Questions?</vt:lpstr>
    </vt:vector>
  </TitlesOfParts>
  <Company>NOS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Dan.Roman</dc:creator>
  <cp:lastModifiedBy>Dan.Roman</cp:lastModifiedBy>
  <cp:revision>29</cp:revision>
  <dcterms:created xsi:type="dcterms:W3CDTF">2011-04-07T13:28:30Z</dcterms:created>
  <dcterms:modified xsi:type="dcterms:W3CDTF">2011-04-21T20:01:43Z</dcterms:modified>
</cp:coreProperties>
</file>