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48" r:id="rId2"/>
  </p:sldMasterIdLst>
  <p:notesMasterIdLst>
    <p:notesMasterId r:id="rId15"/>
  </p:notesMasterIdLst>
  <p:sldIdLst>
    <p:sldId id="256" r:id="rId3"/>
    <p:sldId id="258" r:id="rId4"/>
    <p:sldId id="259" r:id="rId5"/>
    <p:sldId id="260" r:id="rId6"/>
    <p:sldId id="266" r:id="rId7"/>
    <p:sldId id="262" r:id="rId8"/>
    <p:sldId id="265" r:id="rId9"/>
    <p:sldId id="264" r:id="rId10"/>
    <p:sldId id="263" r:id="rId11"/>
    <p:sldId id="261" r:id="rId12"/>
    <p:sldId id="257" r:id="rId13"/>
    <p:sldId id="267"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D1A4B0-D059-4531-B1F4-BBF47D262BF4}" type="datetimeFigureOut">
              <a:rPr lang="en-US"/>
              <a:pPr>
                <a:defRPr/>
              </a:pPr>
              <a:t>6/11/2018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ADC0525-1E9A-4E75-B46C-F893A0145B79}" type="slidenum">
              <a:rPr lang="en-US"/>
              <a:pPr>
                <a:defRPr/>
              </a:pPr>
              <a:t>‹#›</a:t>
            </a:fld>
            <a:endParaRPr lang="en-US"/>
          </a:p>
        </p:txBody>
      </p:sp>
    </p:spTree>
    <p:extLst>
      <p:ext uri="{BB962C8B-B14F-4D97-AF65-F5344CB8AC3E}">
        <p14:creationId xmlns:p14="http://schemas.microsoft.com/office/powerpoint/2010/main" val="2801596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953E0E-E9E2-4375-9E58-CCC69DDBB31C}"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4138645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C797B8-8481-4D1B-80C0-C91E77BD1AE2}" type="slidenum">
              <a:rPr lang="en-US" altLang="en-US"/>
              <a:pPr>
                <a:spcBef>
                  <a:spcPct val="0"/>
                </a:spcBef>
              </a:pPr>
              <a:t>2</a:t>
            </a:fld>
            <a:endParaRPr lang="en-US" altLang="en-US"/>
          </a:p>
        </p:txBody>
      </p:sp>
    </p:spTree>
    <p:extLst>
      <p:ext uri="{BB962C8B-B14F-4D97-AF65-F5344CB8AC3E}">
        <p14:creationId xmlns:p14="http://schemas.microsoft.com/office/powerpoint/2010/main" val="2116267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Of 53 WLS, 14 are CORS. At all sites, BM are adjacent to WLS. CO-OPS levels between BM’s and WLS table. NGS GPS’ BM. Results in transfer of geometric coordinates to table and then to water surface.</a:t>
            </a:r>
          </a:p>
          <a:p>
            <a:endParaRPr lang="en-US" altLang="en-US" smtClean="0"/>
          </a:p>
          <a:p>
            <a:r>
              <a:rPr lang="en-US" altLang="en-US" smtClean="0"/>
              <a:t>Will be exchanging CO-OPS leveling on US side with Canada for their WLS. Canada has completed their GPS analysis on BM (US still processing). Will look at various averages (Summer, yearly). Look forward to models removing metorological impacts as well as any standing topography.</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A9DA10-C617-4578-9FB9-36CAC347F985}" type="slidenum">
              <a:rPr lang="en-US" altLang="en-US"/>
              <a:pPr>
                <a:spcBef>
                  <a:spcPct val="0"/>
                </a:spcBef>
              </a:pPr>
              <a:t>3</a:t>
            </a:fld>
            <a:endParaRPr lang="en-US" altLang="en-US"/>
          </a:p>
        </p:txBody>
      </p:sp>
    </p:spTree>
    <p:extLst>
      <p:ext uri="{BB962C8B-B14F-4D97-AF65-F5344CB8AC3E}">
        <p14:creationId xmlns:p14="http://schemas.microsoft.com/office/powerpoint/2010/main" val="4203151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lvl1pPr>
              <a:defRPr/>
            </a:lvl1pPr>
          </a:lstStyle>
          <a:p>
            <a:pPr>
              <a:defRPr/>
            </a:pPr>
            <a:fld id="{8F9E1933-727F-41BA-865B-376A9C36380B}" type="slidenum">
              <a:rPr lang="en-US"/>
              <a:pPr>
                <a:defRPr/>
              </a:pPr>
              <a:t>‹#›</a:t>
            </a:fld>
            <a:endParaRPr lang="en-US"/>
          </a:p>
        </p:txBody>
      </p:sp>
    </p:spTree>
    <p:extLst>
      <p:ext uri="{BB962C8B-B14F-4D97-AF65-F5344CB8AC3E}">
        <p14:creationId xmlns:p14="http://schemas.microsoft.com/office/powerpoint/2010/main" val="5519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lvl1pPr>
              <a:defRPr/>
            </a:lvl1pPr>
          </a:lstStyle>
          <a:p>
            <a:pPr>
              <a:defRPr/>
            </a:pPr>
            <a:fld id="{4E29C372-CCF9-4643-BF51-FBA97B6144CB}" type="slidenum">
              <a:rPr lang="en-US"/>
              <a:pPr>
                <a:defRPr/>
              </a:pPr>
              <a:t>‹#›</a:t>
            </a:fld>
            <a:endParaRPr lang="en-US"/>
          </a:p>
        </p:txBody>
      </p:sp>
    </p:spTree>
    <p:extLst>
      <p:ext uri="{BB962C8B-B14F-4D97-AF65-F5344CB8AC3E}">
        <p14:creationId xmlns:p14="http://schemas.microsoft.com/office/powerpoint/2010/main" val="145580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lvl1pPr>
              <a:defRPr/>
            </a:lvl1pPr>
          </a:lstStyle>
          <a:p>
            <a:pPr>
              <a:defRPr/>
            </a:pPr>
            <a:fld id="{B4EAC953-54ED-4B6A-8263-CA8A633860B8}" type="slidenum">
              <a:rPr lang="en-US"/>
              <a:pPr>
                <a:defRPr/>
              </a:pPr>
              <a:t>‹#›</a:t>
            </a:fld>
            <a:endParaRPr lang="en-US"/>
          </a:p>
        </p:txBody>
      </p:sp>
    </p:spTree>
    <p:extLst>
      <p:ext uri="{BB962C8B-B14F-4D97-AF65-F5344CB8AC3E}">
        <p14:creationId xmlns:p14="http://schemas.microsoft.com/office/powerpoint/2010/main" val="2843540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lvl1pPr>
              <a:defRPr/>
            </a:lvl1pPr>
          </a:lstStyle>
          <a:p>
            <a:pPr>
              <a:defRPr/>
            </a:pPr>
            <a:fld id="{236A621D-B3D1-422D-955B-1C2DBCF4FF1D}" type="slidenum">
              <a:rPr lang="en-US"/>
              <a:pPr>
                <a:defRPr/>
              </a:pPr>
              <a:t>‹#›</a:t>
            </a:fld>
            <a:endParaRPr lang="en-US"/>
          </a:p>
        </p:txBody>
      </p:sp>
    </p:spTree>
    <p:extLst>
      <p:ext uri="{BB962C8B-B14F-4D97-AF65-F5344CB8AC3E}">
        <p14:creationId xmlns:p14="http://schemas.microsoft.com/office/powerpoint/2010/main" val="139800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lvl1pPr>
              <a:defRPr/>
            </a:lvl1pPr>
          </a:lstStyle>
          <a:p>
            <a:pPr>
              <a:defRPr/>
            </a:pPr>
            <a:fld id="{819A6FB8-545A-4751-9156-76485D11BA7D}" type="slidenum">
              <a:rPr lang="en-US"/>
              <a:pPr>
                <a:defRPr/>
              </a:pPr>
              <a:t>‹#›</a:t>
            </a:fld>
            <a:endParaRPr lang="en-US"/>
          </a:p>
        </p:txBody>
      </p:sp>
    </p:spTree>
    <p:extLst>
      <p:ext uri="{BB962C8B-B14F-4D97-AF65-F5344CB8AC3E}">
        <p14:creationId xmlns:p14="http://schemas.microsoft.com/office/powerpoint/2010/main" val="146585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7" name="Slide Number Placeholder 5"/>
          <p:cNvSpPr>
            <a:spLocks noGrp="1"/>
          </p:cNvSpPr>
          <p:nvPr>
            <p:ph type="sldNum" sz="quarter" idx="12"/>
          </p:nvPr>
        </p:nvSpPr>
        <p:spPr/>
        <p:txBody>
          <a:bodyPr/>
          <a:lstStyle>
            <a:lvl1pPr>
              <a:defRPr/>
            </a:lvl1pPr>
          </a:lstStyle>
          <a:p>
            <a:pPr>
              <a:defRPr/>
            </a:pPr>
            <a:fld id="{468D7ED1-32F4-4695-864F-3D6AF1CD9F1D}" type="slidenum">
              <a:rPr lang="en-US"/>
              <a:pPr>
                <a:defRPr/>
              </a:pPr>
              <a:t>‹#›</a:t>
            </a:fld>
            <a:endParaRPr lang="en-US"/>
          </a:p>
        </p:txBody>
      </p:sp>
    </p:spTree>
    <p:extLst>
      <p:ext uri="{BB962C8B-B14F-4D97-AF65-F5344CB8AC3E}">
        <p14:creationId xmlns:p14="http://schemas.microsoft.com/office/powerpoint/2010/main" val="3430201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9" name="Slide Number Placeholder 5"/>
          <p:cNvSpPr>
            <a:spLocks noGrp="1"/>
          </p:cNvSpPr>
          <p:nvPr>
            <p:ph type="sldNum" sz="quarter" idx="12"/>
          </p:nvPr>
        </p:nvSpPr>
        <p:spPr/>
        <p:txBody>
          <a:bodyPr/>
          <a:lstStyle>
            <a:lvl1pPr>
              <a:defRPr/>
            </a:lvl1pPr>
          </a:lstStyle>
          <a:p>
            <a:pPr>
              <a:defRPr/>
            </a:pPr>
            <a:fld id="{A88FCFE3-3DE0-4D9C-9184-3998040DA540}" type="slidenum">
              <a:rPr lang="en-US"/>
              <a:pPr>
                <a:defRPr/>
              </a:pPr>
              <a:t>‹#›</a:t>
            </a:fld>
            <a:endParaRPr lang="en-US"/>
          </a:p>
        </p:txBody>
      </p:sp>
    </p:spTree>
    <p:extLst>
      <p:ext uri="{BB962C8B-B14F-4D97-AF65-F5344CB8AC3E}">
        <p14:creationId xmlns:p14="http://schemas.microsoft.com/office/powerpoint/2010/main" val="995184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5" name="Slide Number Placeholder 5"/>
          <p:cNvSpPr>
            <a:spLocks noGrp="1"/>
          </p:cNvSpPr>
          <p:nvPr>
            <p:ph type="sldNum" sz="quarter" idx="12"/>
          </p:nvPr>
        </p:nvSpPr>
        <p:spPr/>
        <p:txBody>
          <a:bodyPr/>
          <a:lstStyle>
            <a:lvl1pPr>
              <a:defRPr/>
            </a:lvl1pPr>
          </a:lstStyle>
          <a:p>
            <a:pPr>
              <a:defRPr/>
            </a:pPr>
            <a:fld id="{15F27518-E41A-445E-8A23-8E4626402EC8}" type="slidenum">
              <a:rPr lang="en-US"/>
              <a:pPr>
                <a:defRPr/>
              </a:pPr>
              <a:t>‹#›</a:t>
            </a:fld>
            <a:endParaRPr lang="en-US"/>
          </a:p>
        </p:txBody>
      </p:sp>
    </p:spTree>
    <p:extLst>
      <p:ext uri="{BB962C8B-B14F-4D97-AF65-F5344CB8AC3E}">
        <p14:creationId xmlns:p14="http://schemas.microsoft.com/office/powerpoint/2010/main" val="76468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4" name="Slide Number Placeholder 5"/>
          <p:cNvSpPr>
            <a:spLocks noGrp="1"/>
          </p:cNvSpPr>
          <p:nvPr>
            <p:ph type="sldNum" sz="quarter" idx="12"/>
          </p:nvPr>
        </p:nvSpPr>
        <p:spPr/>
        <p:txBody>
          <a:bodyPr/>
          <a:lstStyle>
            <a:lvl1pPr>
              <a:defRPr/>
            </a:lvl1pPr>
          </a:lstStyle>
          <a:p>
            <a:pPr>
              <a:defRPr/>
            </a:pPr>
            <a:fld id="{DD1F997D-4528-4AE6-A38E-B087B1510FA6}" type="slidenum">
              <a:rPr lang="en-US"/>
              <a:pPr>
                <a:defRPr/>
              </a:pPr>
              <a:t>‹#›</a:t>
            </a:fld>
            <a:endParaRPr lang="en-US"/>
          </a:p>
        </p:txBody>
      </p:sp>
    </p:spTree>
    <p:extLst>
      <p:ext uri="{BB962C8B-B14F-4D97-AF65-F5344CB8AC3E}">
        <p14:creationId xmlns:p14="http://schemas.microsoft.com/office/powerpoint/2010/main" val="261897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7" name="Slide Number Placeholder 5"/>
          <p:cNvSpPr>
            <a:spLocks noGrp="1"/>
          </p:cNvSpPr>
          <p:nvPr>
            <p:ph type="sldNum" sz="quarter" idx="12"/>
          </p:nvPr>
        </p:nvSpPr>
        <p:spPr/>
        <p:txBody>
          <a:bodyPr/>
          <a:lstStyle>
            <a:lvl1pPr>
              <a:defRPr/>
            </a:lvl1pPr>
          </a:lstStyle>
          <a:p>
            <a:pPr>
              <a:defRPr/>
            </a:pPr>
            <a:fld id="{217D6F02-B1F6-446A-8B71-1E9EDCD8CC8E}" type="slidenum">
              <a:rPr lang="en-US"/>
              <a:pPr>
                <a:defRPr/>
              </a:pPr>
              <a:t>‹#›</a:t>
            </a:fld>
            <a:endParaRPr lang="en-US"/>
          </a:p>
        </p:txBody>
      </p:sp>
    </p:spTree>
    <p:extLst>
      <p:ext uri="{BB962C8B-B14F-4D97-AF65-F5344CB8AC3E}">
        <p14:creationId xmlns:p14="http://schemas.microsoft.com/office/powerpoint/2010/main" val="1716203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North American Geodesy: Updates to Geopotential Datums and Reference Frames</a:t>
            </a: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CGU Annual Meeting    10-14 June 2018  Niagara Falls, ONT, Canada</a:t>
            </a:r>
            <a:endParaRPr lang="en-US"/>
          </a:p>
        </p:txBody>
      </p:sp>
      <p:sp>
        <p:nvSpPr>
          <p:cNvPr id="7" name="Slide Number Placeholder 5"/>
          <p:cNvSpPr>
            <a:spLocks noGrp="1"/>
          </p:cNvSpPr>
          <p:nvPr>
            <p:ph type="sldNum" sz="quarter" idx="12"/>
          </p:nvPr>
        </p:nvSpPr>
        <p:spPr/>
        <p:txBody>
          <a:bodyPr/>
          <a:lstStyle>
            <a:lvl1pPr>
              <a:defRPr/>
            </a:lvl1pPr>
          </a:lstStyle>
          <a:p>
            <a:pPr>
              <a:defRPr/>
            </a:pPr>
            <a:fld id="{B83272E1-1169-4B87-B618-068E45B764FD}" type="slidenum">
              <a:rPr lang="en-US"/>
              <a:pPr>
                <a:defRPr/>
              </a:pPr>
              <a:t>‹#›</a:t>
            </a:fld>
            <a:endParaRPr lang="en-US"/>
          </a:p>
        </p:txBody>
      </p:sp>
    </p:spTree>
    <p:extLst>
      <p:ext uri="{BB962C8B-B14F-4D97-AF65-F5344CB8AC3E}">
        <p14:creationId xmlns:p14="http://schemas.microsoft.com/office/powerpoint/2010/main" val="303340884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5CDFA-A458-450F-893B-6DE860C4656E}" type="slidenum">
              <a:rPr lang="en-US"/>
              <a:pPr>
                <a:defRPr/>
              </a:pPr>
              <a:t>‹#›</a:t>
            </a:fld>
            <a:endParaRPr lang="en-US"/>
          </a:p>
        </p:txBody>
      </p:sp>
    </p:spTree>
  </p:cSld>
  <p:clrMap bg1="lt1" tx1="dk1" bg2="lt2" tx2="dk2" accent1="accent1" accent2="accent2" accent3="accent3" accent4="accent4" accent5="accent5" accent6="accent6" hlink="hlink" folHlink="folHlink"/>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smtClean="0"/>
              <a:t>North American Geodesy: Updates to Geopotential Datums and Reference Frames</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F8251FB-A298-4BF4-9AFA-C493FE6E733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beta.ngs.noaa.gov/GEOID/xGEOID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Header Sl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ctrTitle"/>
          </p:nvPr>
        </p:nvSpPr>
        <p:spPr>
          <a:xfrm>
            <a:off x="0" y="2130425"/>
            <a:ext cx="9144000" cy="1470025"/>
          </a:xfrm>
        </p:spPr>
        <p:txBody>
          <a:bodyPr/>
          <a:lstStyle/>
          <a:p>
            <a:pPr eaLnBrk="1" hangingPunct="1"/>
            <a:r>
              <a:rPr lang="en-US" dirty="0"/>
              <a:t>Update to IGLD 2020 Geodetic Analysis at Great Lakes NWLON stations</a:t>
            </a:r>
            <a:endParaRPr lang="en-US" sz="2800" dirty="0" smtClean="0">
              <a:latin typeface="Times New Roman" pitchFamily="18" charset="0"/>
              <a:cs typeface="Times New Roman" pitchFamily="18" charset="0"/>
            </a:endParaRPr>
          </a:p>
        </p:txBody>
      </p:sp>
      <p:sp>
        <p:nvSpPr>
          <p:cNvPr id="3" name="Subtitle 2"/>
          <p:cNvSpPr>
            <a:spLocks noGrp="1"/>
          </p:cNvSpPr>
          <p:nvPr>
            <p:ph type="subTitle" idx="1"/>
          </p:nvPr>
        </p:nvSpPr>
        <p:spPr/>
        <p:txBody>
          <a:bodyPr rtlCol="0">
            <a:normAutofit fontScale="62500" lnSpcReduction="20000"/>
          </a:bodyPr>
          <a:lstStyle/>
          <a:p>
            <a:pPr eaLnBrk="1" fontAlgn="auto" hangingPunct="1">
              <a:spcAft>
                <a:spcPts val="0"/>
              </a:spcAft>
              <a:defRPr/>
            </a:pPr>
            <a:r>
              <a:rPr lang="en-US" sz="4000" dirty="0">
                <a:latin typeface="Times New Roman" pitchFamily="18" charset="0"/>
                <a:cs typeface="Times New Roman" pitchFamily="18" charset="0"/>
              </a:rPr>
              <a:t>Daniel R. Roman</a:t>
            </a:r>
          </a:p>
          <a:p>
            <a:pPr eaLnBrk="1" fontAlgn="auto" hangingPunct="1">
              <a:spcAft>
                <a:spcPts val="0"/>
              </a:spcAft>
              <a:defRPr/>
            </a:pPr>
            <a:r>
              <a:rPr lang="en-US" sz="4000" dirty="0">
                <a:latin typeface="Times New Roman" pitchFamily="18" charset="0"/>
                <a:cs typeface="Times New Roman" pitchFamily="18" charset="0"/>
              </a:rPr>
              <a:t>Chief Geodesist</a:t>
            </a:r>
          </a:p>
          <a:p>
            <a:pPr eaLnBrk="1" fontAlgn="auto" hangingPunct="1">
              <a:spcAft>
                <a:spcPts val="0"/>
              </a:spcAft>
              <a:defRPr/>
            </a:pPr>
            <a:endParaRPr lang="en-US" dirty="0">
              <a:latin typeface="Times New Roman" pitchFamily="18" charset="0"/>
              <a:cs typeface="Times New Roman" pitchFamily="18" charset="0"/>
            </a:endParaRPr>
          </a:p>
          <a:p>
            <a:pPr eaLnBrk="1" fontAlgn="auto" hangingPunct="1">
              <a:spcAft>
                <a:spcPts val="0"/>
              </a:spcAft>
              <a:defRPr/>
            </a:pPr>
            <a:r>
              <a:rPr lang="en-CA" dirty="0"/>
              <a:t>North American Geodesy: Updates to Geopotential </a:t>
            </a:r>
            <a:r>
              <a:rPr lang="en-CA" dirty="0" err="1"/>
              <a:t>Datums</a:t>
            </a:r>
            <a:r>
              <a:rPr lang="en-CA" dirty="0"/>
              <a:t> and Reference Frames</a:t>
            </a:r>
            <a:endParaRPr lang="en-US" dirty="0">
              <a:latin typeface="Times New Roman" pitchFamily="18" charset="0"/>
              <a:cs typeface="Times New Roman" pitchFamily="18" charset="0"/>
            </a:endParaRPr>
          </a:p>
          <a:p>
            <a:pPr eaLnBrk="1" fontAlgn="auto" hangingPunct="1">
              <a:spcAft>
                <a:spcPts val="0"/>
              </a:spcAft>
              <a:buFont typeface="Arial" pitchFamily="34" charset="0"/>
              <a:buNone/>
              <a:defRPr/>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457200" y="1646237"/>
                <a:ext cx="4038600" cy="4525963"/>
              </a:xfrm>
            </p:spPr>
            <p:txBody>
              <a:bodyPr/>
              <a:lstStyle/>
              <a:p>
                <a:r>
                  <a:rPr lang="en-US" dirty="0" smtClean="0"/>
                  <a:t>Ideally, use 1’ reference model – degree 10,800</a:t>
                </a:r>
              </a:p>
              <a:p>
                <a:r>
                  <a:rPr lang="en-US" dirty="0" smtClean="0"/>
                  <a:t>Only 5’ models available</a:t>
                </a:r>
              </a:p>
              <a:p>
                <a:r>
                  <a:rPr lang="en-US" dirty="0" smtClean="0"/>
                  <a:t>To approximate:</a:t>
                </a:r>
              </a:p>
              <a:p>
                <a:pPr lvl="1"/>
                <a:r>
                  <a:rPr lang="en-US" dirty="0" smtClean="0"/>
                  <a:t>N</a:t>
                </a:r>
                <a:r>
                  <a:rPr lang="en-US" i="1" baseline="-25000" dirty="0" smtClean="0"/>
                  <a:t>P</a:t>
                </a:r>
                <a:r>
                  <a:rPr lang="en-US" dirty="0" smtClean="0"/>
                  <a:t> </a:t>
                </a:r>
                <a:r>
                  <a:rPr lang="en-US" dirty="0"/>
                  <a:t>from final geoid (1’)</a:t>
                </a:r>
              </a:p>
              <a:p>
                <a:pPr lvl="1"/>
                <a:r>
                  <a:rPr lang="en-US" dirty="0" smtClean="0"/>
                  <a:t>N</a:t>
                </a:r>
                <a:r>
                  <a:rPr lang="en-US" i="1" baseline="-25000" dirty="0"/>
                  <a:t>P</a:t>
                </a:r>
                <a:r>
                  <a:rPr lang="en-US" dirty="0" smtClean="0"/>
                  <a:t> from ref. model (5’)</a:t>
                </a:r>
              </a:p>
              <a:p>
                <a:pPr lvl="1"/>
                <a:r>
                  <a:rPr lang="en-US" dirty="0" smtClean="0"/>
                  <a:t>W</a:t>
                </a:r>
                <a:r>
                  <a:rPr lang="en-US" i="1" baseline="-25000" dirty="0" smtClean="0"/>
                  <a:t>P </a:t>
                </a:r>
                <a:r>
                  <a:rPr lang="en-US" i="1" dirty="0" smtClean="0"/>
                  <a:t> </a:t>
                </a:r>
                <a:r>
                  <a:rPr lang="en-US" dirty="0" smtClean="0"/>
                  <a:t>from ref. model (5’)</a:t>
                </a:r>
              </a:p>
              <a:p>
                <a:pPr lvl="1"/>
                <a14:m>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oMath>
                </a14:m>
                <a:r>
                  <a:rPr lang="en-US" i="1" baseline="-25000" dirty="0" smtClean="0"/>
                  <a:t>P</a:t>
                </a:r>
                <a:r>
                  <a:rPr lang="en-US" i="1" dirty="0" smtClean="0"/>
                  <a:t> </a:t>
                </a:r>
                <a:r>
                  <a:rPr lang="en-US" dirty="0" smtClean="0"/>
                  <a:t>from ref. model (5’)</a:t>
                </a:r>
                <a:endParaRPr lang="en-US" dirty="0"/>
              </a:p>
              <a:p>
                <a:r>
                  <a:rPr lang="en-US" sz="2400" dirty="0"/>
                  <a:t>F</a:t>
                </a:r>
                <a:r>
                  <a:rPr lang="en-US" sz="2400" dirty="0" smtClean="0"/>
                  <a:t>irst is from xGEOID17B</a:t>
                </a:r>
              </a:p>
              <a:p>
                <a:r>
                  <a:rPr lang="en-US" sz="2400" dirty="0" smtClean="0"/>
                  <a:t>Rest from xGEODI17B_Ref</a:t>
                </a: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457200" y="1646237"/>
                <a:ext cx="4038600" cy="4525963"/>
              </a:xfrm>
              <a:blipFill>
                <a:blip r:embed="rId2"/>
                <a:stretch>
                  <a:fillRect l="-2715" t="-1211" r="-2262" b="-47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4"/>
              <p:cNvSpPr>
                <a:spLocks noGrp="1"/>
              </p:cNvSpPr>
              <p:nvPr>
                <p:ph sz="half" idx="2"/>
              </p:nvPr>
            </p:nvSpPr>
            <p:spPr>
              <a:xfrm>
                <a:off x="4648200" y="1600200"/>
                <a:ext cx="4191000" cy="4525963"/>
              </a:xfrm>
            </p:spPr>
            <p:txBody>
              <a:bodyPr/>
              <a:lstStyle/>
              <a:p>
                <a:pPr marL="0" indent="0">
                  <a:buNone/>
                </a:pPr>
                <a:r>
                  <a:rPr lang="en-US" dirty="0" smtClean="0"/>
                  <a:t>Use residual geoid to approximate residual geopotential value:</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 W</a:t>
                </a:r>
                <a:r>
                  <a:rPr lang="en-US" baseline="-25000" dirty="0" smtClean="0"/>
                  <a:t>0</a:t>
                </a:r>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𝑁</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oMath>
                </a14:m>
                <a:r>
                  <a:rPr lang="en-US" dirty="0" smtClean="0"/>
                  <a:t> =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b="0" i="1" smtClean="0">
                            <a:latin typeface="Cambria Math" panose="02040503050406030204" pitchFamily="18" charset="0"/>
                          </a:rPr>
                          <m:t>𝑃</m:t>
                        </m:r>
                      </m:sub>
                      <m:sup>
                        <m:r>
                          <a:rPr lang="en-US" b="0" i="1" smtClean="0">
                            <a:latin typeface="Cambria Math" panose="02040503050406030204" pitchFamily="18" charset="0"/>
                          </a:rPr>
                          <m:t>5</m:t>
                        </m:r>
                        <m:r>
                          <a:rPr lang="en-US" i="1">
                            <a:latin typeface="Cambria Math" panose="02040503050406030204" pitchFamily="18" charset="0"/>
                          </a:rPr>
                          <m:t>′</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i="1" smtClean="0">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r>
                          <a:rPr lang="en-US" b="0" i="1" smtClean="0">
                            <a:latin typeface="Cambria Math" panose="02040503050406030204" pitchFamily="18" charset="0"/>
                          </a:rPr>
                          <m:t>−5′</m:t>
                        </m:r>
                      </m:sup>
                    </m:sSubSup>
                    <m:r>
                      <a:rPr lang="en-US" i="1" smtClean="0">
                        <a:latin typeface="Cambria Math" panose="02040503050406030204" pitchFamily="18" charset="0"/>
                      </a:rPr>
                      <m:t>≈</m:t>
                    </m:r>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i="1">
                            <a:latin typeface="Cambria Math" panose="02040503050406030204" pitchFamily="18" charset="0"/>
                          </a:rPr>
                          <m:t>𝑁</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r>
                  <a:rPr lang="en-US" dirty="0" smtClean="0"/>
                  <a:t>*</a:t>
                </a:r>
                <a14:m>
                  <m:oMath xmlns:m="http://schemas.openxmlformats.org/officeDocument/2006/math">
                    <m:sSubSup>
                      <m:sSubSupPr>
                        <m:ctrlPr>
                          <a:rPr lang="en-US" i="1" dirty="0" smtClean="0">
                            <a:latin typeface="Cambria Math" panose="02040503050406030204" pitchFamily="18" charset="0"/>
                          </a:rPr>
                        </m:ctrlPr>
                      </m:sSubSupPr>
                      <m:e>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𝑔</m:t>
                            </m:r>
                          </m:e>
                        </m:acc>
                      </m:e>
                      <m:sub>
                        <m:r>
                          <a:rPr lang="en-US" b="0" i="1" dirty="0" smtClean="0">
                            <a:latin typeface="Cambria Math" panose="02040503050406030204" pitchFamily="18" charset="0"/>
                          </a:rPr>
                          <m:t>𝑃</m:t>
                        </m:r>
                      </m:sub>
                      <m:sup>
                        <m:r>
                          <a:rPr lang="en-US" b="0" i="1" dirty="0" smtClean="0">
                            <a:latin typeface="Cambria Math" panose="02040503050406030204" pitchFamily="18" charset="0"/>
                          </a:rPr>
                          <m:t>5′</m:t>
                        </m:r>
                      </m:sup>
                    </m:sSubSup>
                  </m:oMath>
                </a14:m>
                <a:endParaRPr lang="en-US" dirty="0" smtClean="0"/>
              </a:p>
              <a:p>
                <a:pPr marL="0" indent="0">
                  <a:buNone/>
                </a:pP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1′</m:t>
                        </m:r>
                      </m:sup>
                    </m:sSubSup>
                  </m:oMath>
                </a14:m>
                <a:r>
                  <a:rPr lang="en-US" dirty="0" smtClean="0"/>
                  <a:t>=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b="0" i="1" smtClean="0">
                            <a:latin typeface="Cambria Math" panose="02040503050406030204" pitchFamily="18" charset="0"/>
                          </a:rPr>
                          <m:t>5′</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r>
                          <a:rPr lang="en-US" b="0" i="1" smtClean="0">
                            <a:latin typeface="Cambria Math" panose="02040503050406030204" pitchFamily="18" charset="0"/>
                          </a:rPr>
                          <m:t>𝐶</m:t>
                        </m:r>
                      </m:e>
                      <m:sub>
                        <m:r>
                          <a:rPr lang="en-US" b="0" i="1" smtClean="0">
                            <a:latin typeface="Cambria Math" panose="02040503050406030204" pitchFamily="18" charset="0"/>
                          </a:rPr>
                          <m:t>𝑃</m:t>
                        </m:r>
                      </m:sub>
                      <m: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m:t>
                            </m:r>
                          </m:sup>
                        </m:sSup>
                        <m:r>
                          <a:rPr lang="en-US" i="1">
                            <a:latin typeface="Cambria Math" panose="02040503050406030204" pitchFamily="18" charset="0"/>
                          </a:rPr>
                          <m:t>−5′</m:t>
                        </m:r>
                      </m:sup>
                    </m:sSubSup>
                  </m:oMath>
                </a14:m>
                <a:endParaRPr lang="en-US" dirty="0" smtClean="0"/>
              </a:p>
              <a:p>
                <a:pPr marL="0" indent="0">
                  <a:buNone/>
                </a:pP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𝑃</m:t>
                        </m:r>
                      </m:sub>
                      <m:sup>
                        <m:r>
                          <a:rPr lang="en-US" b="0" i="1" smtClean="0">
                            <a:latin typeface="Cambria Math" panose="02040503050406030204" pitchFamily="18" charset="0"/>
                          </a:rPr>
                          <m:t>𝑑</m:t>
                        </m:r>
                      </m:sup>
                    </m:sSubSup>
                  </m:oMath>
                </a14:m>
                <a:r>
                  <a:rPr lang="en-US" dirty="0" smtClean="0"/>
                  <a:t>= </a:t>
                </a:r>
                <a14:m>
                  <m:oMath xmlns:m="http://schemas.openxmlformats.org/officeDocument/2006/math">
                    <m:sSubSup>
                      <m:sSubSupPr>
                        <m:ctrlPr>
                          <a:rPr lang="en-US" i="1">
                            <a:latin typeface="Cambria Math" panose="02040503050406030204" pitchFamily="18" charset="0"/>
                          </a:rPr>
                        </m:ctrlPr>
                      </m:sSubSupPr>
                      <m:e>
                        <m:r>
                          <a:rPr lang="en-US" b="0" i="1" smtClean="0">
                            <a:latin typeface="Cambria Math" panose="02040503050406030204" pitchFamily="18" charset="0"/>
                          </a:rPr>
                          <m:t>𝐶</m:t>
                        </m:r>
                      </m:e>
                      <m:sub>
                        <m:r>
                          <a:rPr lang="en-US" b="0" i="1" smtClean="0">
                            <a:latin typeface="Cambria Math" panose="02040503050406030204" pitchFamily="18" charset="0"/>
                          </a:rPr>
                          <m:t>𝑃</m:t>
                        </m:r>
                      </m:sub>
                      <m:sup>
                        <m:r>
                          <a:rPr lang="en-US" i="1">
                            <a:latin typeface="Cambria Math" panose="02040503050406030204" pitchFamily="18" charset="0"/>
                          </a:rPr>
                          <m:t>1′</m:t>
                        </m:r>
                      </m:sup>
                    </m:sSubSup>
                  </m:oMath>
                </a14:m>
                <a:r>
                  <a:rPr lang="en-US" dirty="0" smtClean="0"/>
                  <a:t> </a:t>
                </a:r>
                <a:r>
                  <a:rPr lang="en-US" dirty="0"/>
                  <a:t>/</a:t>
                </a:r>
                <a:r>
                  <a:rPr lang="en-US" dirty="0" smtClean="0"/>
                  <a:t> </a:t>
                </a:r>
                <a:r>
                  <a:rPr lang="el-GR" dirty="0" smtClean="0"/>
                  <a:t>γ</a:t>
                </a:r>
                <a:r>
                  <a:rPr lang="en-US" baseline="-25000" dirty="0" smtClean="0"/>
                  <a:t>45</a:t>
                </a:r>
              </a:p>
              <a:p>
                <a:pPr marL="0" indent="0">
                  <a:buNone/>
                </a:pPr>
                <a:endParaRPr lang="en-US" sz="800" dirty="0"/>
              </a:p>
              <a:p>
                <a:pPr marL="0" indent="0">
                  <a:buNone/>
                </a:pPr>
                <a:r>
                  <a:rPr lang="en-US" sz="2400" dirty="0" smtClean="0"/>
                  <a:t>Note that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i="1" dirty="0">
                            <a:latin typeface="Cambria Math" panose="02040503050406030204" pitchFamily="18" charset="0"/>
                          </a:rPr>
                          <m:t>5′</m:t>
                        </m:r>
                      </m:sup>
                    </m:sSubSup>
                  </m:oMath>
                </a14:m>
                <a:r>
                  <a:rPr lang="en-US" sz="2400" dirty="0" smtClean="0"/>
                  <a:t> approximates </a:t>
                </a:r>
                <a14:m>
                  <m:oMath xmlns:m="http://schemas.openxmlformats.org/officeDocument/2006/math">
                    <m:sSubSup>
                      <m:sSubSupPr>
                        <m:ctrlPr>
                          <a:rPr lang="en-US" sz="2400" i="1" dirty="0">
                            <a:latin typeface="Cambria Math" panose="02040503050406030204" pitchFamily="18" charset="0"/>
                          </a:rPr>
                        </m:ctrlPr>
                      </m:sSubSup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𝑔</m:t>
                            </m:r>
                          </m:e>
                        </m:acc>
                      </m:e>
                      <m:sub>
                        <m:r>
                          <a:rPr lang="en-US" sz="2400" b="0" i="1" dirty="0" smtClean="0">
                            <a:latin typeface="Cambria Math" panose="02040503050406030204" pitchFamily="18" charset="0"/>
                          </a:rPr>
                          <m:t>𝑃</m:t>
                        </m:r>
                      </m:sub>
                      <m:sup>
                        <m:r>
                          <a:rPr lang="en-US" sz="2400" b="0" i="1" dirty="0" smtClean="0">
                            <a:latin typeface="Cambria Math" panose="02040503050406030204" pitchFamily="18" charset="0"/>
                          </a:rPr>
                          <m:t>1</m:t>
                        </m:r>
                        <m:r>
                          <a:rPr lang="en-US" sz="2400" i="1" dirty="0">
                            <a:latin typeface="Cambria Math" panose="02040503050406030204" pitchFamily="18" charset="0"/>
                          </a:rPr>
                          <m:t>′</m:t>
                        </m:r>
                      </m:sup>
                    </m:sSubSup>
                  </m:oMath>
                </a14:m>
                <a:endParaRPr lang="en-US" sz="2400" dirty="0"/>
              </a:p>
            </p:txBody>
          </p:sp>
        </mc:Choice>
        <mc:Fallback xmlns="">
          <p:sp>
            <p:nvSpPr>
              <p:cNvPr id="5" name="Content Placeholder 4"/>
              <p:cNvSpPr>
                <a:spLocks noGrp="1" noRot="1" noChangeAspect="1" noMove="1" noResize="1" noEditPoints="1" noAdjustHandles="1" noChangeArrowheads="1" noChangeShapeType="1" noTextEdit="1"/>
              </p:cNvSpPr>
              <p:nvPr>
                <p:ph sz="half" idx="2"/>
              </p:nvPr>
            </p:nvSpPr>
            <p:spPr>
              <a:xfrm>
                <a:off x="4648200" y="1600200"/>
                <a:ext cx="4191000" cy="4525963"/>
              </a:xfrm>
              <a:blipFill rotWithShape="0">
                <a:blip r:embed="rId3"/>
                <a:stretch>
                  <a:fillRect l="-3057" t="-1348" r="-873" b="-9434"/>
                </a:stretch>
              </a:blipFill>
            </p:spPr>
            <p:txBody>
              <a:bodyPr/>
              <a:lstStyle/>
              <a:p>
                <a:r>
                  <a:rPr lang="en-US">
                    <a:noFill/>
                  </a:rPr>
                  <a:t> </a:t>
                </a:r>
              </a:p>
            </p:txBody>
          </p:sp>
        </mc:Fallback>
      </mc:AlternateContent>
      <p:sp>
        <p:nvSpPr>
          <p:cNvPr id="3" name="Date Placeholder 2"/>
          <p:cNvSpPr>
            <a:spLocks noGrp="1"/>
          </p:cNvSpPr>
          <p:nvPr>
            <p:ph type="dt" sz="half" idx="10"/>
          </p:nvPr>
        </p:nvSpPr>
        <p:spPr>
          <a:xfrm>
            <a:off x="457200" y="6356350"/>
            <a:ext cx="32004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6" name="Footer Placeholder 5"/>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7" name="Slide Number Placeholder 6"/>
          <p:cNvSpPr>
            <a:spLocks noGrp="1"/>
          </p:cNvSpPr>
          <p:nvPr>
            <p:ph type="sldNum" sz="quarter" idx="12"/>
          </p:nvPr>
        </p:nvSpPr>
        <p:spPr/>
        <p:txBody>
          <a:bodyPr/>
          <a:lstStyle/>
          <a:p>
            <a:pPr>
              <a:defRPr/>
            </a:pPr>
            <a:fld id="{468D7ED1-32F4-4695-864F-3D6AF1CD9F1D}" type="slidenum">
              <a:rPr lang="en-US" smtClean="0"/>
              <a:pPr>
                <a:defRPr/>
              </a:pPr>
              <a:t>10</a:t>
            </a:fld>
            <a:endParaRPr lang="en-US"/>
          </a:p>
        </p:txBody>
      </p:sp>
    </p:spTree>
    <p:extLst>
      <p:ext uri="{BB962C8B-B14F-4D97-AF65-F5344CB8AC3E}">
        <p14:creationId xmlns:p14="http://schemas.microsoft.com/office/powerpoint/2010/main" val="4231023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Heights on the Lakes</a:t>
            </a:r>
            <a:endParaRPr lang="en-US" dirty="0"/>
          </a:p>
        </p:txBody>
      </p:sp>
      <p:pic>
        <p:nvPicPr>
          <p:cNvPr id="4" name="Content Placeholder 3"/>
          <p:cNvPicPr>
            <a:picLocks noGrp="1" noChangeAspect="1"/>
          </p:cNvPicPr>
          <p:nvPr>
            <p:ph idx="1"/>
          </p:nvPr>
        </p:nvPicPr>
        <p:blipFill>
          <a:blip r:embed="rId2"/>
          <a:stretch>
            <a:fillRect/>
          </a:stretch>
        </p:blipFill>
        <p:spPr>
          <a:xfrm>
            <a:off x="703257" y="1600200"/>
            <a:ext cx="7737485" cy="4525963"/>
          </a:xfrm>
          <a:prstGeom prst="rect">
            <a:avLst/>
          </a:prstGeom>
        </p:spPr>
      </p:pic>
      <p:sp>
        <p:nvSpPr>
          <p:cNvPr id="3" name="Date Placeholder 2"/>
          <p:cNvSpPr>
            <a:spLocks noGrp="1"/>
          </p:cNvSpPr>
          <p:nvPr>
            <p:ph type="dt" sz="half" idx="10"/>
          </p:nvPr>
        </p:nvSpPr>
        <p:spPr>
          <a:xfrm>
            <a:off x="457200" y="6356350"/>
            <a:ext cx="29718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11</a:t>
            </a:fld>
            <a:endParaRPr lang="en-US"/>
          </a:p>
        </p:txBody>
      </p:sp>
    </p:spTree>
    <p:extLst>
      <p:ext uri="{BB962C8B-B14F-4D97-AF65-F5344CB8AC3E}">
        <p14:creationId xmlns:p14="http://schemas.microsoft.com/office/powerpoint/2010/main" val="347398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Existing IGLD 85 datum will be replaced</a:t>
            </a:r>
          </a:p>
          <a:p>
            <a:r>
              <a:rPr lang="en-US" dirty="0" smtClean="0"/>
              <a:t>IGLD 2020 will be based on NAPGD 2020</a:t>
            </a:r>
          </a:p>
          <a:p>
            <a:r>
              <a:rPr lang="en-US" dirty="0" smtClean="0"/>
              <a:t>Current geopotential models not yet complete</a:t>
            </a:r>
          </a:p>
          <a:p>
            <a:r>
              <a:rPr lang="en-US" dirty="0" smtClean="0"/>
              <a:t>Campaign geometric heights at 1-3 cm</a:t>
            </a:r>
          </a:p>
          <a:p>
            <a:r>
              <a:rPr lang="en-US" dirty="0" smtClean="0"/>
              <a:t>Derived dynamic heights show consistency in many regions but can vary unexpectedly</a:t>
            </a:r>
            <a:endParaRPr lang="en-US" dirty="0"/>
          </a:p>
        </p:txBody>
      </p:sp>
      <p:sp>
        <p:nvSpPr>
          <p:cNvPr id="4" name="Date Placeholder 3"/>
          <p:cNvSpPr>
            <a:spLocks noGrp="1"/>
          </p:cNvSpPr>
          <p:nvPr>
            <p:ph type="dt" sz="half" idx="10"/>
          </p:nvPr>
        </p:nvSpPr>
        <p:spPr>
          <a:xfrm>
            <a:off x="457200" y="6356350"/>
            <a:ext cx="30480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12</a:t>
            </a:fld>
            <a:endParaRPr lang="en-US"/>
          </a:p>
        </p:txBody>
      </p:sp>
    </p:spTree>
    <p:extLst>
      <p:ext uri="{BB962C8B-B14F-4D97-AF65-F5344CB8AC3E}">
        <p14:creationId xmlns:p14="http://schemas.microsoft.com/office/powerpoint/2010/main" val="3588140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HC vs. NAVD 88 Datum Defect</a:t>
            </a:r>
          </a:p>
        </p:txBody>
      </p:sp>
      <p:pic>
        <p:nvPicPr>
          <p:cNvPr id="1433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865313"/>
            <a:ext cx="8229600" cy="39957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a:xfrm>
            <a:off x="457200" y="6356350"/>
            <a:ext cx="29718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3" name="Footer Placeholder 2"/>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2</a:t>
            </a:fld>
            <a:endParaRPr lang="en-US"/>
          </a:p>
        </p:txBody>
      </p:sp>
    </p:spTree>
    <p:extLst>
      <p:ext uri="{BB962C8B-B14F-4D97-AF65-F5344CB8AC3E}">
        <p14:creationId xmlns:p14="http://schemas.microsoft.com/office/powerpoint/2010/main" val="1229756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GL WLS Stations</a:t>
            </a:r>
          </a:p>
        </p:txBody>
      </p:sp>
      <p:sp>
        <p:nvSpPr>
          <p:cNvPr id="2" name="Date Placeholder 1"/>
          <p:cNvSpPr>
            <a:spLocks noGrp="1"/>
          </p:cNvSpPr>
          <p:nvPr>
            <p:ph type="dt" sz="half" idx="10"/>
          </p:nvPr>
        </p:nvSpPr>
        <p:spPr/>
        <p:txBody>
          <a:bodyPr/>
          <a:lstStyle/>
          <a:p>
            <a:pPr>
              <a:defRPr/>
            </a:pPr>
            <a:r>
              <a:rPr lang="en-US" smtClean="0"/>
              <a:t>North American Geodesy: Updates to Geopotential Datums and Reference Frames</a:t>
            </a:r>
            <a:endParaRPr lang="en-US"/>
          </a:p>
        </p:txBody>
      </p:sp>
      <p:sp>
        <p:nvSpPr>
          <p:cNvPr id="3" name="Footer Placeholder 2"/>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3</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94880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lstStyle/>
          <a:p>
            <a:r>
              <a:rPr lang="en-US" dirty="0" smtClean="0"/>
              <a:t>Method</a:t>
            </a:r>
            <a:endParaRPr lang="en-US" dirty="0"/>
          </a:p>
        </p:txBody>
      </p:sp>
      <p:sp>
        <p:nvSpPr>
          <p:cNvPr id="6" name="Rectangle 5"/>
          <p:cNvSpPr/>
          <p:nvPr/>
        </p:nvSpPr>
        <p:spPr>
          <a:xfrm>
            <a:off x="2468454" y="3558814"/>
            <a:ext cx="2603634" cy="136819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84722" y="3808999"/>
            <a:ext cx="2201976" cy="9538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189296" y="4540008"/>
            <a:ext cx="332667" cy="1149286"/>
          </a:xfrm>
          <a:prstGeom prst="rect">
            <a:avLst/>
          </a:prstGeom>
          <a:solidFill>
            <a:schemeClr val="bg1"/>
          </a:solidFill>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26637" y="5345290"/>
            <a:ext cx="2295326" cy="344004"/>
          </a:xfrm>
          <a:prstGeom prst="rect">
            <a:avLst/>
          </a:prstGeom>
          <a:ln w="1016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V="1">
            <a:off x="1224952" y="5353108"/>
            <a:ext cx="0" cy="33618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11" name="Right Triangle 10"/>
          <p:cNvSpPr/>
          <p:nvPr/>
        </p:nvSpPr>
        <p:spPr>
          <a:xfrm rot="16200000">
            <a:off x="970554" y="5616671"/>
            <a:ext cx="178855" cy="37294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468454" y="4927012"/>
            <a:ext cx="700382" cy="400662"/>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2735" y="4927012"/>
            <a:ext cx="3095883" cy="9655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224952" y="5697112"/>
            <a:ext cx="2317784" cy="195457"/>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p:cNvSpPr/>
          <p:nvPr/>
        </p:nvSpPr>
        <p:spPr>
          <a:xfrm rot="16200000">
            <a:off x="1704339" y="4553173"/>
            <a:ext cx="400662" cy="1148341"/>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36213" y="277894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2893834" y="4538053"/>
            <a:ext cx="1191515" cy="1954"/>
          </a:xfrm>
          <a:prstGeom prst="line">
            <a:avLst/>
          </a:prstGeom>
          <a:ln w="152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063896" y="4540008"/>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942198" y="4532189"/>
            <a:ext cx="0" cy="22282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698428" y="2880579"/>
            <a:ext cx="62745" cy="1521631"/>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47586" y="4311324"/>
            <a:ext cx="219785" cy="181775"/>
          </a:xfrm>
          <a:prstGeom prst="rect">
            <a:avLst/>
          </a:prstGeom>
          <a:solidFill>
            <a:schemeClr val="bg1">
              <a:lumMod val="8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3355630" y="4461825"/>
            <a:ext cx="1849" cy="634245"/>
          </a:xfrm>
          <a:prstGeom prst="straightConnector1">
            <a:avLst/>
          </a:prstGeom>
          <a:ln w="50800">
            <a:solidFill>
              <a:schemeClr val="tx1"/>
            </a:solidFill>
            <a:tailEnd type="diamon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657432" y="3435692"/>
            <a:ext cx="2068195" cy="461665"/>
          </a:xfrm>
          <a:prstGeom prst="rect">
            <a:avLst/>
          </a:prstGeom>
          <a:noFill/>
        </p:spPr>
        <p:txBody>
          <a:bodyPr wrap="none" rtlCol="0">
            <a:spAutoFit/>
          </a:bodyPr>
          <a:lstStyle/>
          <a:p>
            <a:r>
              <a:rPr lang="en-US" sz="2400" dirty="0" smtClean="0"/>
              <a:t>WLS Housing</a:t>
            </a:r>
            <a:endParaRPr lang="en-US" sz="2400" dirty="0"/>
          </a:p>
        </p:txBody>
      </p:sp>
      <p:sp>
        <p:nvSpPr>
          <p:cNvPr id="24" name="TextBox 23"/>
          <p:cNvSpPr txBox="1"/>
          <p:nvPr/>
        </p:nvSpPr>
        <p:spPr>
          <a:xfrm>
            <a:off x="1666729" y="2459199"/>
            <a:ext cx="2290050" cy="461665"/>
          </a:xfrm>
          <a:prstGeom prst="rect">
            <a:avLst/>
          </a:prstGeom>
          <a:noFill/>
        </p:spPr>
        <p:txBody>
          <a:bodyPr wrap="none" rtlCol="0">
            <a:spAutoFit/>
          </a:bodyPr>
          <a:lstStyle/>
          <a:p>
            <a:r>
              <a:rPr lang="en-US" sz="2400" dirty="0" smtClean="0"/>
              <a:t>CORS Antenna</a:t>
            </a:r>
            <a:endParaRPr lang="en-US" sz="2400" dirty="0"/>
          </a:p>
        </p:txBody>
      </p:sp>
      <p:sp>
        <p:nvSpPr>
          <p:cNvPr id="25" name="Rectangle 24"/>
          <p:cNvSpPr/>
          <p:nvPr/>
        </p:nvSpPr>
        <p:spPr>
          <a:xfrm>
            <a:off x="3589437" y="4389555"/>
            <a:ext cx="319277" cy="104236"/>
          </a:xfrm>
          <a:prstGeom prst="rect">
            <a:avLst/>
          </a:prstGeom>
          <a:solidFill>
            <a:srgbClr val="FFC000"/>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699675" y="3962400"/>
            <a:ext cx="1486304" cy="461665"/>
          </a:xfrm>
          <a:prstGeom prst="rect">
            <a:avLst/>
          </a:prstGeom>
          <a:noFill/>
        </p:spPr>
        <p:txBody>
          <a:bodyPr wrap="none" rtlCol="0">
            <a:spAutoFit/>
          </a:bodyPr>
          <a:lstStyle/>
          <a:p>
            <a:r>
              <a:rPr lang="en-US" sz="2400" dirty="0" smtClean="0"/>
              <a:t> Receiver</a:t>
            </a:r>
            <a:endParaRPr lang="en-US" sz="2400" dirty="0"/>
          </a:p>
        </p:txBody>
      </p:sp>
      <p:sp>
        <p:nvSpPr>
          <p:cNvPr id="27" name="Rectangle 26"/>
          <p:cNvSpPr/>
          <p:nvPr/>
        </p:nvSpPr>
        <p:spPr>
          <a:xfrm>
            <a:off x="3216429" y="5123758"/>
            <a:ext cx="279236" cy="267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778445" y="3886220"/>
            <a:ext cx="816249" cy="461665"/>
          </a:xfrm>
          <a:prstGeom prst="rect">
            <a:avLst/>
          </a:prstGeom>
          <a:noFill/>
        </p:spPr>
        <p:txBody>
          <a:bodyPr wrap="none" rtlCol="0">
            <a:spAutoFit/>
          </a:bodyPr>
          <a:lstStyle/>
          <a:p>
            <a:r>
              <a:rPr lang="en-US" sz="2400" dirty="0"/>
              <a:t>E</a:t>
            </a:r>
            <a:r>
              <a:rPr lang="en-US" sz="2400" dirty="0" smtClean="0"/>
              <a:t>TG</a:t>
            </a:r>
            <a:endParaRPr lang="en-US" sz="2400" dirty="0"/>
          </a:p>
        </p:txBody>
      </p:sp>
      <p:cxnSp>
        <p:nvCxnSpPr>
          <p:cNvPr id="29" name="Straight Connector 28"/>
          <p:cNvCxnSpPr/>
          <p:nvPr/>
        </p:nvCxnSpPr>
        <p:spPr>
          <a:xfrm flipV="1">
            <a:off x="635365" y="6210298"/>
            <a:ext cx="4740710" cy="1056"/>
          </a:xfrm>
          <a:prstGeom prst="line">
            <a:avLst/>
          </a:prstGeom>
          <a:ln w="508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573677" y="5979465"/>
            <a:ext cx="3417923" cy="461665"/>
          </a:xfrm>
          <a:prstGeom prst="rect">
            <a:avLst/>
          </a:prstGeom>
          <a:noFill/>
        </p:spPr>
        <p:txBody>
          <a:bodyPr wrap="none" rtlCol="0">
            <a:spAutoFit/>
          </a:bodyPr>
          <a:lstStyle/>
          <a:p>
            <a:r>
              <a:rPr lang="en-US" sz="2400" dirty="0" smtClean="0"/>
              <a:t>IGLD 85 Datum surface</a:t>
            </a:r>
            <a:endParaRPr lang="en-US" sz="2400" dirty="0"/>
          </a:p>
        </p:txBody>
      </p:sp>
      <p:sp>
        <p:nvSpPr>
          <p:cNvPr id="35" name="Isosceles Triangle 34"/>
          <p:cNvSpPr/>
          <p:nvPr/>
        </p:nvSpPr>
        <p:spPr>
          <a:xfrm>
            <a:off x="5782543" y="4819420"/>
            <a:ext cx="228600" cy="172002"/>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73677" y="5095237"/>
            <a:ext cx="646331" cy="461665"/>
          </a:xfrm>
          <a:prstGeom prst="rect">
            <a:avLst/>
          </a:prstGeom>
          <a:noFill/>
        </p:spPr>
        <p:txBody>
          <a:bodyPr wrap="none" rtlCol="0">
            <a:spAutoFit/>
          </a:bodyPr>
          <a:lstStyle/>
          <a:p>
            <a:r>
              <a:rPr lang="en-US" sz="2400" dirty="0" smtClean="0">
                <a:solidFill>
                  <a:schemeClr val="bg1"/>
                </a:solidFill>
              </a:rPr>
              <a:t>BM</a:t>
            </a:r>
            <a:endParaRPr lang="en-US" sz="2400" dirty="0">
              <a:solidFill>
                <a:schemeClr val="bg1"/>
              </a:solidFill>
            </a:endParaRPr>
          </a:p>
        </p:txBody>
      </p:sp>
      <p:cxnSp>
        <p:nvCxnSpPr>
          <p:cNvPr id="38" name="Straight Connector 37"/>
          <p:cNvCxnSpPr/>
          <p:nvPr/>
        </p:nvCxnSpPr>
        <p:spPr>
          <a:xfrm>
            <a:off x="635365" y="4552559"/>
            <a:ext cx="6357100" cy="0"/>
          </a:xfrm>
          <a:prstGeom prst="line">
            <a:avLst/>
          </a:prstGeom>
          <a:ln w="317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02689" y="4137061"/>
            <a:ext cx="1717521" cy="830997"/>
          </a:xfrm>
          <a:prstGeom prst="rect">
            <a:avLst/>
          </a:prstGeom>
          <a:noFill/>
        </p:spPr>
        <p:txBody>
          <a:bodyPr wrap="none" rtlCol="0">
            <a:spAutoFit/>
          </a:bodyPr>
          <a:lstStyle/>
          <a:p>
            <a:r>
              <a:rPr lang="en-US" sz="2400" dirty="0" smtClean="0"/>
              <a:t>ETG Table </a:t>
            </a:r>
          </a:p>
          <a:p>
            <a:r>
              <a:rPr lang="en-US" sz="2400" dirty="0" smtClean="0"/>
              <a:t>(datum)</a:t>
            </a:r>
            <a:endParaRPr lang="en-US" sz="2400" dirty="0"/>
          </a:p>
        </p:txBody>
      </p:sp>
      <p:cxnSp>
        <p:nvCxnSpPr>
          <p:cNvPr id="42" name="Straight Arrow Connector 41"/>
          <p:cNvCxnSpPr/>
          <p:nvPr/>
        </p:nvCxnSpPr>
        <p:spPr>
          <a:xfrm>
            <a:off x="6519075" y="2849306"/>
            <a:ext cx="0" cy="168288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229622" y="5341377"/>
            <a:ext cx="0" cy="346806"/>
          </a:xfrm>
          <a:prstGeom prst="line">
            <a:avLst/>
          </a:prstGeom>
          <a:ln w="101600"/>
        </p:spPr>
        <p:style>
          <a:lnRef idx="1">
            <a:schemeClr val="accent1"/>
          </a:lnRef>
          <a:fillRef idx="0">
            <a:schemeClr val="accent1"/>
          </a:fillRef>
          <a:effectRef idx="0">
            <a:schemeClr val="accent1"/>
          </a:effectRef>
          <a:fontRef idx="minor">
            <a:schemeClr val="tx1"/>
          </a:fontRef>
        </p:style>
      </p:cxnSp>
      <p:sp>
        <p:nvSpPr>
          <p:cNvPr id="47" name="Right Triangle 46"/>
          <p:cNvSpPr/>
          <p:nvPr/>
        </p:nvSpPr>
        <p:spPr>
          <a:xfrm rot="16200000">
            <a:off x="954718" y="5599172"/>
            <a:ext cx="184505" cy="412910"/>
          </a:xfrm>
          <a:prstGeom prst="rtTriangle">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702523" y="5099419"/>
            <a:ext cx="1333909" cy="798461"/>
          </a:xfrm>
          <a:custGeom>
            <a:avLst/>
            <a:gdLst>
              <a:gd name="connsiteX0" fmla="*/ 209550 w 2209800"/>
              <a:gd name="connsiteY0" fmla="*/ 1885950 h 1885950"/>
              <a:gd name="connsiteX1" fmla="*/ 0 w 2209800"/>
              <a:gd name="connsiteY1" fmla="*/ 1885950 h 1885950"/>
              <a:gd name="connsiteX2" fmla="*/ 0 w 2209800"/>
              <a:gd name="connsiteY2" fmla="*/ 0 h 1885950"/>
              <a:gd name="connsiteX3" fmla="*/ 2209800 w 2209800"/>
              <a:gd name="connsiteY3" fmla="*/ 19050 h 1885950"/>
              <a:gd name="connsiteX4" fmla="*/ 1047750 w 2209800"/>
              <a:gd name="connsiteY4" fmla="*/ 514350 h 1885950"/>
              <a:gd name="connsiteX5" fmla="*/ 819150 w 2209800"/>
              <a:gd name="connsiteY5" fmla="*/ 552450 h 1885950"/>
              <a:gd name="connsiteX6" fmla="*/ 838200 w 2209800"/>
              <a:gd name="connsiteY6" fmla="*/ 1485900 h 1885950"/>
              <a:gd name="connsiteX7" fmla="*/ 209550 w 2209800"/>
              <a:gd name="connsiteY7" fmla="*/ 1885950 h 1885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9800" h="1885950">
                <a:moveTo>
                  <a:pt x="209550" y="1885950"/>
                </a:moveTo>
                <a:lnTo>
                  <a:pt x="0" y="1885950"/>
                </a:lnTo>
                <a:lnTo>
                  <a:pt x="0" y="0"/>
                </a:lnTo>
                <a:lnTo>
                  <a:pt x="2209800" y="19050"/>
                </a:lnTo>
                <a:lnTo>
                  <a:pt x="1047750" y="514350"/>
                </a:lnTo>
                <a:lnTo>
                  <a:pt x="819150" y="552450"/>
                </a:lnTo>
                <a:lnTo>
                  <a:pt x="838200" y="1485900"/>
                </a:lnTo>
                <a:lnTo>
                  <a:pt x="209550" y="188595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673670" y="4963130"/>
            <a:ext cx="1039067" cy="830997"/>
          </a:xfrm>
          <a:prstGeom prst="rect">
            <a:avLst/>
          </a:prstGeom>
          <a:noFill/>
        </p:spPr>
        <p:txBody>
          <a:bodyPr wrap="none" rtlCol="0">
            <a:spAutoFit/>
          </a:bodyPr>
          <a:lstStyle/>
          <a:p>
            <a:r>
              <a:rPr lang="en-US" sz="2400" dirty="0" smtClean="0"/>
              <a:t>Great </a:t>
            </a:r>
          </a:p>
          <a:p>
            <a:r>
              <a:rPr lang="en-US" sz="2400" dirty="0" smtClean="0"/>
              <a:t>Lake</a:t>
            </a:r>
            <a:endParaRPr lang="en-US" sz="2400" dirty="0"/>
          </a:p>
        </p:txBody>
      </p:sp>
      <p:sp>
        <p:nvSpPr>
          <p:cNvPr id="51" name="Oval 50"/>
          <p:cNvSpPr/>
          <p:nvPr/>
        </p:nvSpPr>
        <p:spPr>
          <a:xfrm>
            <a:off x="3430878" y="277110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p:cNvCxnSpPr/>
          <p:nvPr/>
        </p:nvCxnSpPr>
        <p:spPr>
          <a:xfrm flipV="1">
            <a:off x="5680875" y="4347885"/>
            <a:ext cx="99964" cy="5791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5983000" y="4368803"/>
            <a:ext cx="120108" cy="580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5604675" y="4241762"/>
            <a:ext cx="565977" cy="101638"/>
          </a:xfrm>
          <a:prstGeom prst="ellipse">
            <a:avLst/>
          </a:prstGeom>
          <a:solidFill>
            <a:schemeClr val="bg1">
              <a:lumMod val="9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617818" y="4241762"/>
            <a:ext cx="565977" cy="101638"/>
          </a:xfrm>
          <a:prstGeom prst="ellipse">
            <a:avLst/>
          </a:prstGeom>
          <a:solidFill>
            <a:schemeClr val="bg1">
              <a:lumMod val="9500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a:stCxn id="57" idx="4"/>
            <a:endCxn id="35" idx="3"/>
          </p:cNvCxnSpPr>
          <p:nvPr/>
        </p:nvCxnSpPr>
        <p:spPr>
          <a:xfrm flipH="1">
            <a:off x="5896843" y="4343400"/>
            <a:ext cx="3964" cy="6480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35" idx="2"/>
          </p:cNvCxnSpPr>
          <p:nvPr/>
        </p:nvCxnSpPr>
        <p:spPr>
          <a:xfrm flipH="1">
            <a:off x="3908714" y="4991422"/>
            <a:ext cx="1873829" cy="71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3935394" y="4637449"/>
            <a:ext cx="0" cy="3021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8" idx="0"/>
          </p:cNvCxnSpPr>
          <p:nvPr/>
        </p:nvCxnSpPr>
        <p:spPr>
          <a:xfrm flipH="1">
            <a:off x="3355629" y="4540008"/>
            <a:ext cx="1" cy="5552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627535" y="2300745"/>
            <a:ext cx="1827744" cy="461665"/>
          </a:xfrm>
          <a:prstGeom prst="rect">
            <a:avLst/>
          </a:prstGeom>
        </p:spPr>
        <p:txBody>
          <a:bodyPr wrap="none">
            <a:spAutoFit/>
          </a:bodyPr>
          <a:lstStyle/>
          <a:p>
            <a:r>
              <a:rPr lang="en-US" sz="2400" dirty="0">
                <a:solidFill>
                  <a:srgbClr val="FF0000"/>
                </a:solidFill>
              </a:rPr>
              <a:t>Inverted rod</a:t>
            </a:r>
          </a:p>
        </p:txBody>
      </p:sp>
      <p:sp>
        <p:nvSpPr>
          <p:cNvPr id="72" name="TextBox 71"/>
          <p:cNvSpPr txBox="1"/>
          <p:nvPr/>
        </p:nvSpPr>
        <p:spPr>
          <a:xfrm>
            <a:off x="4144648" y="5013263"/>
            <a:ext cx="1231427" cy="461665"/>
          </a:xfrm>
          <a:prstGeom prst="rect">
            <a:avLst/>
          </a:prstGeom>
          <a:noFill/>
        </p:spPr>
        <p:txBody>
          <a:bodyPr wrap="none" rtlCol="0">
            <a:spAutoFit/>
          </a:bodyPr>
          <a:lstStyle/>
          <a:p>
            <a:r>
              <a:rPr lang="en-US" sz="2400" dirty="0" smtClean="0">
                <a:solidFill>
                  <a:srgbClr val="FF0000"/>
                </a:solidFill>
              </a:rPr>
              <a:t>leveling</a:t>
            </a:r>
            <a:endParaRPr lang="en-US" dirty="0">
              <a:solidFill>
                <a:srgbClr val="FF0000"/>
              </a:solidFill>
            </a:endParaRPr>
          </a:p>
        </p:txBody>
      </p:sp>
      <p:sp>
        <p:nvSpPr>
          <p:cNvPr id="73" name="TextBox 72"/>
          <p:cNvSpPr txBox="1"/>
          <p:nvPr/>
        </p:nvSpPr>
        <p:spPr>
          <a:xfrm>
            <a:off x="1776900" y="1577601"/>
            <a:ext cx="5557932" cy="461665"/>
          </a:xfrm>
          <a:prstGeom prst="rect">
            <a:avLst/>
          </a:prstGeom>
          <a:noFill/>
        </p:spPr>
        <p:txBody>
          <a:bodyPr wrap="none" rtlCol="0">
            <a:spAutoFit/>
          </a:bodyPr>
          <a:lstStyle/>
          <a:p>
            <a:r>
              <a:rPr lang="en-US" sz="2400" dirty="0" smtClean="0">
                <a:solidFill>
                  <a:srgbClr val="FF0000"/>
                </a:solidFill>
              </a:rPr>
              <a:t>Geometric coordinates of water surface</a:t>
            </a:r>
            <a:endParaRPr lang="en-US" dirty="0">
              <a:solidFill>
                <a:srgbClr val="FF0000"/>
              </a:solidFill>
            </a:endParaRPr>
          </a:p>
        </p:txBody>
      </p:sp>
      <p:sp>
        <p:nvSpPr>
          <p:cNvPr id="2" name="Date Placeholder 1"/>
          <p:cNvSpPr>
            <a:spLocks noGrp="1"/>
          </p:cNvSpPr>
          <p:nvPr>
            <p:ph type="dt" sz="half" idx="10"/>
          </p:nvPr>
        </p:nvSpPr>
        <p:spPr>
          <a:xfrm>
            <a:off x="457199" y="6356350"/>
            <a:ext cx="3064763"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3" name="Footer Placeholder 2"/>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4" name="Slide Number Placeholder 3"/>
          <p:cNvSpPr>
            <a:spLocks noGrp="1"/>
          </p:cNvSpPr>
          <p:nvPr>
            <p:ph type="sldNum" sz="quarter" idx="12"/>
          </p:nvPr>
        </p:nvSpPr>
        <p:spPr/>
        <p:txBody>
          <a:bodyPr/>
          <a:lstStyle/>
          <a:p>
            <a:pPr>
              <a:defRPr/>
            </a:pPr>
            <a:fld id="{236A621D-B3D1-422D-955B-1C2DBCF4FF1D}" type="slidenum">
              <a:rPr lang="en-US" smtClean="0"/>
              <a:pPr>
                <a:defRPr/>
              </a:pPr>
              <a:t>4</a:t>
            </a:fld>
            <a:endParaRPr lang="en-US"/>
          </a:p>
        </p:txBody>
      </p:sp>
    </p:spTree>
    <p:extLst>
      <p:ext uri="{BB962C8B-B14F-4D97-AF65-F5344CB8AC3E}">
        <p14:creationId xmlns:p14="http://schemas.microsoft.com/office/powerpoint/2010/main" val="3726806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1"/>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7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5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6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6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7" grpId="0" animBg="1"/>
      <p:bldP spid="57" grpId="1" animBg="1"/>
      <p:bldP spid="71" grpId="0"/>
      <p:bldP spid="71" grpId="1"/>
      <p:bldP spid="72" grpId="0"/>
      <p:bldP spid="72" grpId="1"/>
      <p:bldP spid="7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2015 GPS Campaign Comparisons</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Solutions from same geometric data:</a:t>
            </a:r>
          </a:p>
          <a:p>
            <a:pPr lvl="1"/>
            <a:r>
              <a:rPr lang="en-US" dirty="0" smtClean="0"/>
              <a:t>Canadian Bernese (Mike </a:t>
            </a:r>
            <a:r>
              <a:rPr lang="en-US" dirty="0" err="1" smtClean="0"/>
              <a:t>Craymer</a:t>
            </a:r>
            <a:r>
              <a:rPr lang="en-US" dirty="0" smtClean="0"/>
              <a:t>)</a:t>
            </a:r>
          </a:p>
          <a:p>
            <a:pPr lvl="1"/>
            <a:r>
              <a:rPr lang="en-US" dirty="0" smtClean="0"/>
              <a:t>US PAGE-NT/ADJUST (Dan Callahan)</a:t>
            </a:r>
          </a:p>
          <a:p>
            <a:pPr lvl="1"/>
            <a:r>
              <a:rPr lang="en-US" dirty="0" smtClean="0"/>
              <a:t>US Modified OPUS Projects (Dan </a:t>
            </a:r>
            <a:r>
              <a:rPr lang="en-US" dirty="0" err="1" smtClean="0"/>
              <a:t>Gillins</a:t>
            </a:r>
            <a:r>
              <a:rPr lang="en-US" dirty="0" smtClean="0"/>
              <a:t>)</a:t>
            </a:r>
            <a:endParaRPr lang="en-US" dirty="0"/>
          </a:p>
          <a:p>
            <a:r>
              <a:rPr lang="en-US" dirty="0" smtClean="0"/>
              <a:t>Majority within </a:t>
            </a:r>
            <a:r>
              <a:rPr lang="en-US" dirty="0"/>
              <a:t>0.3 cm </a:t>
            </a:r>
            <a:r>
              <a:rPr lang="en-US" dirty="0" smtClean="0"/>
              <a:t>hor. &amp; 1.0 </a:t>
            </a:r>
            <a:r>
              <a:rPr lang="en-US" dirty="0"/>
              <a:t>cm </a:t>
            </a:r>
            <a:r>
              <a:rPr lang="en-US" dirty="0" smtClean="0"/>
              <a:t>vert. </a:t>
            </a:r>
          </a:p>
          <a:p>
            <a:r>
              <a:rPr lang="en-US" dirty="0" smtClean="0"/>
              <a:t>Nearly all were 1.0 cm hor. &amp; 2.5 cm vert.</a:t>
            </a:r>
          </a:p>
          <a:p>
            <a:r>
              <a:rPr lang="en-US" dirty="0" smtClean="0"/>
              <a:t>Five outliers exceeded this (GLER, ESSE, FTWB, RETA, FTWA)</a:t>
            </a:r>
          </a:p>
          <a:p>
            <a:r>
              <a:rPr lang="en-US" dirty="0">
                <a:solidFill>
                  <a:srgbClr val="FF0000"/>
                </a:solidFill>
              </a:rPr>
              <a:t>U</a:t>
            </a:r>
            <a:r>
              <a:rPr lang="en-US" dirty="0" smtClean="0">
                <a:solidFill>
                  <a:srgbClr val="FF0000"/>
                </a:solidFill>
              </a:rPr>
              <a:t>ncertainties of 1-3 cm for dynamic heights</a:t>
            </a:r>
          </a:p>
        </p:txBody>
      </p:sp>
      <p:sp>
        <p:nvSpPr>
          <p:cNvPr id="4" name="Date Placeholder 3"/>
          <p:cNvSpPr>
            <a:spLocks noGrp="1"/>
          </p:cNvSpPr>
          <p:nvPr>
            <p:ph type="dt" sz="half" idx="10"/>
          </p:nvPr>
        </p:nvSpPr>
        <p:spPr>
          <a:xfrm>
            <a:off x="457200" y="6356350"/>
            <a:ext cx="30480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5</a:t>
            </a:fld>
            <a:endParaRPr lang="en-US"/>
          </a:p>
        </p:txBody>
      </p:sp>
    </p:spTree>
    <p:extLst>
      <p:ext uri="{BB962C8B-B14F-4D97-AF65-F5344CB8AC3E}">
        <p14:creationId xmlns:p14="http://schemas.microsoft.com/office/powerpoint/2010/main" val="12829787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Plan</a:t>
            </a:r>
            <a:endParaRPr lang="en-US" dirty="0"/>
          </a:p>
        </p:txBody>
      </p:sp>
      <p:sp>
        <p:nvSpPr>
          <p:cNvPr id="3" name="Content Placeholder 2"/>
          <p:cNvSpPr>
            <a:spLocks noGrp="1"/>
          </p:cNvSpPr>
          <p:nvPr>
            <p:ph idx="1"/>
          </p:nvPr>
        </p:nvSpPr>
        <p:spPr/>
        <p:txBody>
          <a:bodyPr/>
          <a:lstStyle/>
          <a:p>
            <a:r>
              <a:rPr lang="en-US" dirty="0" smtClean="0"/>
              <a:t>Each Lake surface conforms to a specific geopotential value (W</a:t>
            </a:r>
            <a:r>
              <a:rPr lang="en-US" i="1" baseline="-25000" dirty="0" smtClean="0"/>
              <a:t>i</a:t>
            </a:r>
            <a:r>
              <a:rPr lang="en-US" dirty="0" smtClean="0"/>
              <a:t>) and dynamic height</a:t>
            </a:r>
            <a:endParaRPr lang="en-US" dirty="0"/>
          </a:p>
        </p:txBody>
      </p:sp>
      <p:sp>
        <p:nvSpPr>
          <p:cNvPr id="4" name="Date Placeholder 3"/>
          <p:cNvSpPr>
            <a:spLocks noGrp="1"/>
          </p:cNvSpPr>
          <p:nvPr>
            <p:ph type="dt" sz="half" idx="10"/>
          </p:nvPr>
        </p:nvSpPr>
        <p:spPr>
          <a:xfrm>
            <a:off x="457200" y="6356350"/>
            <a:ext cx="3095314"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6</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p:cNvSpPr/>
          <p:nvPr/>
        </p:nvSpPr>
        <p:spPr>
          <a:xfrm rot="21007867">
            <a:off x="1770065" y="2968849"/>
            <a:ext cx="314568" cy="219051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1815828" y="4082970"/>
            <a:ext cx="1476686" cy="523220"/>
          </a:xfrm>
          <a:prstGeom prst="rect">
            <a:avLst/>
          </a:prstGeom>
          <a:noFill/>
        </p:spPr>
        <p:txBody>
          <a:bodyPr wrap="none" rtlCol="0">
            <a:spAutoFit/>
          </a:bodyPr>
          <a:lstStyle/>
          <a:p>
            <a:r>
              <a:rPr lang="en-US" sz="1400" dirty="0" smtClean="0"/>
              <a:t>DH3 = </a:t>
            </a:r>
            <a:r>
              <a:rPr lang="en-US" sz="1400" u="sng" dirty="0"/>
              <a:t>W</a:t>
            </a:r>
            <a:r>
              <a:rPr lang="en-US" sz="1400" u="sng" baseline="-25000" dirty="0" smtClean="0"/>
              <a:t>0</a:t>
            </a:r>
            <a:r>
              <a:rPr lang="en-US" sz="1400" u="sng" dirty="0" smtClean="0"/>
              <a:t> – W</a:t>
            </a:r>
            <a:r>
              <a:rPr lang="en-US" sz="1400" u="sng" baseline="-25000" dirty="0" smtClean="0"/>
              <a:t>3</a:t>
            </a:r>
          </a:p>
          <a:p>
            <a:r>
              <a:rPr lang="en-US" sz="1400" dirty="0"/>
              <a:t> </a:t>
            </a:r>
            <a:r>
              <a:rPr lang="en-US" sz="1400" dirty="0" smtClean="0"/>
              <a:t>          gamma</a:t>
            </a:r>
            <a:r>
              <a:rPr lang="en-US" sz="1400" baseline="-25000" dirty="0" smtClean="0"/>
              <a:t>45</a:t>
            </a:r>
            <a:endParaRPr lang="en-US" sz="1400" baseline="-25000" dirty="0"/>
          </a:p>
        </p:txBody>
      </p:sp>
      <p:sp>
        <p:nvSpPr>
          <p:cNvPr id="25" name="TextBox 24"/>
          <p:cNvSpPr txBox="1"/>
          <p:nvPr/>
        </p:nvSpPr>
        <p:spPr>
          <a:xfrm>
            <a:off x="3552514" y="4235370"/>
            <a:ext cx="1561646" cy="523220"/>
          </a:xfrm>
          <a:prstGeom prst="rect">
            <a:avLst/>
          </a:prstGeom>
          <a:noFill/>
        </p:spPr>
        <p:txBody>
          <a:bodyPr wrap="none" rtlCol="0">
            <a:spAutoFit/>
          </a:bodyPr>
          <a:lstStyle/>
          <a:p>
            <a:r>
              <a:rPr lang="en-US" sz="1400" dirty="0" smtClean="0"/>
              <a:t>DH2 = </a:t>
            </a:r>
            <a:r>
              <a:rPr lang="en-US" sz="1400" u="sng" dirty="0"/>
              <a:t>W</a:t>
            </a:r>
            <a:r>
              <a:rPr lang="en-US" sz="1400" u="sng" baseline="-25000" dirty="0" smtClean="0"/>
              <a:t>0</a:t>
            </a:r>
            <a:r>
              <a:rPr lang="en-US" sz="1400" u="sng" dirty="0" smtClean="0"/>
              <a:t> – W</a:t>
            </a:r>
            <a:r>
              <a:rPr lang="en-US" sz="1400" u="sng" baseline="-25000" dirty="0" smtClean="0"/>
              <a:t>2</a:t>
            </a:r>
          </a:p>
          <a:p>
            <a:r>
              <a:rPr lang="en-US" sz="1400" dirty="0"/>
              <a:t> </a:t>
            </a:r>
            <a:r>
              <a:rPr lang="en-US" sz="1400" dirty="0" smtClean="0"/>
              <a:t>           gamma</a:t>
            </a:r>
            <a:r>
              <a:rPr lang="en-US" sz="1400" baseline="-25000" dirty="0" smtClean="0"/>
              <a:t>45</a:t>
            </a:r>
            <a:endParaRPr lang="en-US" sz="1400" dirty="0"/>
          </a:p>
        </p:txBody>
      </p:sp>
      <p:sp>
        <p:nvSpPr>
          <p:cNvPr id="27" name="TextBox 26"/>
          <p:cNvSpPr txBox="1"/>
          <p:nvPr/>
        </p:nvSpPr>
        <p:spPr>
          <a:xfrm>
            <a:off x="5533714" y="4343400"/>
            <a:ext cx="1476686" cy="523220"/>
          </a:xfrm>
          <a:prstGeom prst="rect">
            <a:avLst/>
          </a:prstGeom>
          <a:noFill/>
        </p:spPr>
        <p:txBody>
          <a:bodyPr wrap="none" rtlCol="0">
            <a:spAutoFit/>
          </a:bodyPr>
          <a:lstStyle/>
          <a:p>
            <a:r>
              <a:rPr lang="en-US" sz="1400" dirty="0" smtClean="0"/>
              <a:t>DH1 = </a:t>
            </a:r>
            <a:r>
              <a:rPr lang="en-US" sz="1400" u="sng" dirty="0"/>
              <a:t>W</a:t>
            </a:r>
            <a:r>
              <a:rPr lang="en-US" sz="1400" u="sng" baseline="-25000" dirty="0" smtClean="0"/>
              <a:t>0</a:t>
            </a:r>
            <a:r>
              <a:rPr lang="en-US" sz="1400" u="sng" dirty="0" smtClean="0"/>
              <a:t> – W</a:t>
            </a:r>
            <a:r>
              <a:rPr lang="en-US" sz="1400" u="sng" baseline="-25000" dirty="0" smtClean="0"/>
              <a:t>1</a:t>
            </a:r>
          </a:p>
          <a:p>
            <a:r>
              <a:rPr lang="en-US" sz="1400" dirty="0"/>
              <a:t> </a:t>
            </a:r>
            <a:r>
              <a:rPr lang="en-US" sz="1400" dirty="0" smtClean="0"/>
              <a:t>          gamma</a:t>
            </a:r>
            <a:r>
              <a:rPr lang="en-US" sz="1400" baseline="-25000" dirty="0" smtClean="0"/>
              <a:t>45</a:t>
            </a:r>
            <a:endParaRPr lang="en-US" sz="1400" dirty="0"/>
          </a:p>
        </p:txBody>
      </p:sp>
      <p:sp>
        <p:nvSpPr>
          <p:cNvPr id="28" name="Arc 27"/>
          <p:cNvSpPr/>
          <p:nvPr/>
        </p:nvSpPr>
        <p:spPr>
          <a:xfrm rot="1643179">
            <a:off x="3326506" y="2990382"/>
            <a:ext cx="314568" cy="1794471"/>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Arc 28"/>
          <p:cNvSpPr/>
          <p:nvPr/>
        </p:nvSpPr>
        <p:spPr>
          <a:xfrm rot="1643179">
            <a:off x="5681838" y="3696521"/>
            <a:ext cx="314568" cy="810822"/>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1447800" y="5456238"/>
            <a:ext cx="6695166" cy="646331"/>
          </a:xfrm>
          <a:prstGeom prst="rect">
            <a:avLst/>
          </a:prstGeom>
          <a:noFill/>
        </p:spPr>
        <p:txBody>
          <a:bodyPr wrap="none" rtlCol="0">
            <a:spAutoFit/>
          </a:bodyPr>
          <a:lstStyle/>
          <a:p>
            <a:r>
              <a:rPr lang="en-US" dirty="0" smtClean="0"/>
              <a:t>Notes: (1) Neglects any standing water topography (wind set)</a:t>
            </a:r>
          </a:p>
          <a:p>
            <a:r>
              <a:rPr lang="en-US" dirty="0"/>
              <a:t> </a:t>
            </a:r>
            <a:r>
              <a:rPr lang="en-US" dirty="0" smtClean="0"/>
              <a:t>           (2) Assumes sufficient resolution of geopotential number</a:t>
            </a:r>
            <a:endParaRPr lang="en-US" dirty="0"/>
          </a:p>
        </p:txBody>
      </p:sp>
    </p:spTree>
    <p:extLst>
      <p:ext uri="{BB962C8B-B14F-4D97-AF65-F5344CB8AC3E}">
        <p14:creationId xmlns:p14="http://schemas.microsoft.com/office/powerpoint/2010/main" val="3142571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Blueprint Part 2</a:t>
            </a:r>
            <a:endParaRPr lang="en-US" dirty="0"/>
          </a:p>
        </p:txBody>
      </p:sp>
      <p:sp>
        <p:nvSpPr>
          <p:cNvPr id="13" name="Content Placeholder 12"/>
          <p:cNvSpPr>
            <a:spLocks noGrp="1"/>
          </p:cNvSpPr>
          <p:nvPr>
            <p:ph sz="half" idx="1"/>
          </p:nvPr>
        </p:nvSpPr>
        <p:spPr>
          <a:xfrm>
            <a:off x="457200" y="1295400"/>
            <a:ext cx="8229600" cy="4525963"/>
          </a:xfrm>
        </p:spPr>
        <p:txBody>
          <a:bodyPr/>
          <a:lstStyle/>
          <a:p>
            <a:r>
              <a:rPr lang="en-US" dirty="0"/>
              <a:t>North American-Pacific Geopotential Datum of 2022 (NAPGD2022</a:t>
            </a:r>
            <a:r>
              <a:rPr lang="en-US" dirty="0" smtClean="0"/>
              <a:t>)</a:t>
            </a:r>
          </a:p>
          <a:p>
            <a:r>
              <a:rPr lang="en-US" dirty="0" smtClean="0"/>
              <a:t>Four primary products: </a:t>
            </a:r>
            <a:endParaRPr lang="en-US" dirty="0"/>
          </a:p>
          <a:p>
            <a:pPr lvl="1"/>
            <a:r>
              <a:rPr lang="en-US" i="1" dirty="0" smtClean="0"/>
              <a:t>A </a:t>
            </a:r>
            <a:r>
              <a:rPr lang="en-US" i="1" dirty="0"/>
              <a:t>global model </a:t>
            </a:r>
            <a:r>
              <a:rPr lang="en-US" i="1" dirty="0" smtClean="0"/>
              <a:t>(5’)- GM2022</a:t>
            </a:r>
            <a:endParaRPr lang="en-US" dirty="0"/>
          </a:p>
          <a:p>
            <a:pPr lvl="1"/>
            <a:r>
              <a:rPr lang="en-US" i="1" dirty="0" smtClean="0"/>
              <a:t>Regional geoids (1’) - GEOID2022 </a:t>
            </a:r>
            <a:endParaRPr lang="en-US" dirty="0"/>
          </a:p>
          <a:p>
            <a:pPr lvl="1"/>
            <a:r>
              <a:rPr lang="en-US" i="1" dirty="0" smtClean="0"/>
              <a:t>Regional </a:t>
            </a:r>
            <a:r>
              <a:rPr lang="en-US" i="1" dirty="0" err="1" smtClean="0"/>
              <a:t>DoV’s</a:t>
            </a:r>
            <a:r>
              <a:rPr lang="en-US" i="1" dirty="0" smtClean="0"/>
              <a:t> (1’) - DEFLEC2022</a:t>
            </a:r>
            <a:endParaRPr lang="en-US" dirty="0"/>
          </a:p>
          <a:p>
            <a:pPr lvl="1"/>
            <a:r>
              <a:rPr lang="en-US" i="1" dirty="0"/>
              <a:t>S</a:t>
            </a:r>
            <a:r>
              <a:rPr lang="en-US" i="1" dirty="0" smtClean="0"/>
              <a:t>urface </a:t>
            </a:r>
            <a:r>
              <a:rPr lang="en-US" i="1" dirty="0"/>
              <a:t>gravity  </a:t>
            </a:r>
            <a:r>
              <a:rPr lang="en-US" i="1" dirty="0" smtClean="0"/>
              <a:t>(1’) - GRAV2022</a:t>
            </a:r>
          </a:p>
          <a:p>
            <a:r>
              <a:rPr lang="en-US" i="1" dirty="0" smtClean="0"/>
              <a:t>Three regions:</a:t>
            </a:r>
          </a:p>
          <a:p>
            <a:pPr lvl="1"/>
            <a:r>
              <a:rPr lang="en-US" i="1" dirty="0" smtClean="0"/>
              <a:t>North America</a:t>
            </a:r>
          </a:p>
          <a:p>
            <a:pPr lvl="1"/>
            <a:r>
              <a:rPr lang="en-US" i="1" dirty="0" smtClean="0"/>
              <a:t>American Samoa</a:t>
            </a:r>
          </a:p>
          <a:p>
            <a:pPr lvl="1"/>
            <a:r>
              <a:rPr lang="en-US" i="1" dirty="0" smtClean="0"/>
              <a:t>Guam/CNMI</a:t>
            </a:r>
            <a:endParaRPr lang="en-US" dirty="0"/>
          </a:p>
          <a:p>
            <a:endParaRPr lang="en-US" dirty="0"/>
          </a:p>
        </p:txBody>
      </p:sp>
      <p:sp>
        <p:nvSpPr>
          <p:cNvPr id="4" name="Date Placeholder 3"/>
          <p:cNvSpPr>
            <a:spLocks noGrp="1"/>
          </p:cNvSpPr>
          <p:nvPr>
            <p:ph type="dt" sz="half" idx="10"/>
          </p:nvPr>
        </p:nvSpPr>
        <p:spPr>
          <a:xfrm>
            <a:off x="457200" y="6356350"/>
            <a:ext cx="3048000" cy="365125"/>
          </a:xfrm>
        </p:spPr>
        <p:txBody>
          <a:bodyPr/>
          <a:lstStyle/>
          <a:p>
            <a:pPr>
              <a:defRPr/>
            </a:pPr>
            <a:r>
              <a:rPr lang="en-US" smtClean="0"/>
              <a:t>North American Geodesy: Updates to Geopotential Datums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7</a:t>
            </a:fld>
            <a:endParaRPr lang="en-US"/>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28433" y="1798637"/>
            <a:ext cx="3082167" cy="4525963"/>
          </a:xfrm>
        </p:spPr>
      </p:pic>
      <p:sp>
        <p:nvSpPr>
          <p:cNvPr id="7" name="Rectangle 6"/>
          <p:cNvSpPr/>
          <p:nvPr/>
        </p:nvSpPr>
        <p:spPr>
          <a:xfrm>
            <a:off x="914400" y="2819400"/>
            <a:ext cx="4537832"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14399" y="3276600"/>
            <a:ext cx="4537833"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14400" y="5029200"/>
            <a:ext cx="4537832"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145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9718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8</a:t>
            </a:fld>
            <a:endParaRPr lang="en-US"/>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3877" y="519704"/>
            <a:ext cx="8827723" cy="5804896"/>
          </a:xfrm>
        </p:spPr>
      </p:pic>
    </p:spTree>
    <p:extLst>
      <p:ext uri="{BB962C8B-B14F-4D97-AF65-F5344CB8AC3E}">
        <p14:creationId xmlns:p14="http://schemas.microsoft.com/office/powerpoint/2010/main" val="2942767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Aspects</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smtClean="0"/>
              <a:t>Need 1’ resolution</a:t>
            </a:r>
            <a:r>
              <a:rPr lang="en-US" baseline="30000" dirty="0" smtClean="0"/>
              <a:t>(1)</a:t>
            </a:r>
            <a:r>
              <a:rPr lang="en-US" dirty="0" smtClean="0"/>
              <a:t> (d/o 10,800) SHM</a:t>
            </a:r>
          </a:p>
          <a:p>
            <a:r>
              <a:rPr lang="en-US" dirty="0" smtClean="0"/>
              <a:t>Only have 5’ resolution </a:t>
            </a:r>
            <a:r>
              <a:rPr lang="en-US" baseline="30000" dirty="0" smtClean="0"/>
              <a:t>(2)</a:t>
            </a:r>
            <a:r>
              <a:rPr lang="en-US" dirty="0" smtClean="0"/>
              <a:t> (d/o 2160) SHM plus 1’ geoid grid</a:t>
            </a:r>
            <a:endParaRPr lang="en-US" dirty="0"/>
          </a:p>
        </p:txBody>
      </p:sp>
      <p:sp>
        <p:nvSpPr>
          <p:cNvPr id="4" name="Date Placeholder 3"/>
          <p:cNvSpPr>
            <a:spLocks noGrp="1"/>
          </p:cNvSpPr>
          <p:nvPr>
            <p:ph type="dt" sz="half" idx="10"/>
          </p:nvPr>
        </p:nvSpPr>
        <p:spPr>
          <a:xfrm>
            <a:off x="457200" y="6356350"/>
            <a:ext cx="3124200" cy="365125"/>
          </a:xfrm>
        </p:spPr>
        <p:txBody>
          <a:bodyPr/>
          <a:lstStyle/>
          <a:p>
            <a:pPr>
              <a:defRPr/>
            </a:pPr>
            <a:r>
              <a:rPr lang="en-US" dirty="0" smtClean="0"/>
              <a:t>North American Geodesy: Updates to Geopotential </a:t>
            </a:r>
            <a:r>
              <a:rPr lang="en-US" dirty="0" err="1" smtClean="0"/>
              <a:t>Datums</a:t>
            </a:r>
            <a:r>
              <a:rPr lang="en-US" dirty="0" smtClean="0"/>
              <a:t> and Reference Frames</a:t>
            </a:r>
            <a:endParaRPr lang="en-US" dirty="0"/>
          </a:p>
        </p:txBody>
      </p:sp>
      <p:sp>
        <p:nvSpPr>
          <p:cNvPr id="5" name="Footer Placeholder 4"/>
          <p:cNvSpPr>
            <a:spLocks noGrp="1"/>
          </p:cNvSpPr>
          <p:nvPr>
            <p:ph type="ftr" sz="quarter" idx="11"/>
          </p:nvPr>
        </p:nvSpPr>
        <p:spPr/>
        <p:txBody>
          <a:bodyPr/>
          <a:lstStyle/>
          <a:p>
            <a:pPr>
              <a:defRPr/>
            </a:pPr>
            <a:r>
              <a:rPr lang="en-US" smtClean="0"/>
              <a:t>CGU Annual Meeting    10-14 June 2018  Niagara Falls, ONT, Canada</a:t>
            </a:r>
            <a:endParaRPr lang="en-US"/>
          </a:p>
        </p:txBody>
      </p:sp>
      <p:sp>
        <p:nvSpPr>
          <p:cNvPr id="6" name="Slide Number Placeholder 5"/>
          <p:cNvSpPr>
            <a:spLocks noGrp="1"/>
          </p:cNvSpPr>
          <p:nvPr>
            <p:ph type="sldNum" sz="quarter" idx="12"/>
          </p:nvPr>
        </p:nvSpPr>
        <p:spPr/>
        <p:txBody>
          <a:bodyPr/>
          <a:lstStyle/>
          <a:p>
            <a:pPr>
              <a:defRPr/>
            </a:pPr>
            <a:fld id="{236A621D-B3D1-422D-955B-1C2DBCF4FF1D}" type="slidenum">
              <a:rPr lang="en-US" smtClean="0"/>
              <a:pPr>
                <a:defRPr/>
              </a:pPr>
              <a:t>9</a:t>
            </a:fld>
            <a:endParaRPr lang="en-US"/>
          </a:p>
        </p:txBody>
      </p:sp>
      <p:sp>
        <p:nvSpPr>
          <p:cNvPr id="10" name="Arc 9"/>
          <p:cNvSpPr/>
          <p:nvPr/>
        </p:nvSpPr>
        <p:spPr>
          <a:xfrm>
            <a:off x="457200" y="4724400"/>
            <a:ext cx="7183231" cy="1295400"/>
          </a:xfrm>
          <a:prstGeom prst="arc">
            <a:avLst>
              <a:gd name="adj1" fmla="val 10835001"/>
              <a:gd name="adj2" fmla="val 0"/>
            </a:avLst>
          </a:prstGeom>
          <a:ln>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622570" y="3817900"/>
            <a:ext cx="7010400" cy="9827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609600" y="3429000"/>
            <a:ext cx="7010400" cy="754100"/>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609600" y="3048000"/>
            <a:ext cx="7010400" cy="609394"/>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600" y="2743200"/>
            <a:ext cx="7010400" cy="410956"/>
          </a:xfrm>
          <a:custGeom>
            <a:avLst/>
            <a:gdLst>
              <a:gd name="connsiteX0" fmla="*/ 0 w 7957226"/>
              <a:gd name="connsiteY0" fmla="*/ 828266 h 837994"/>
              <a:gd name="connsiteX1" fmla="*/ 2490281 w 7957226"/>
              <a:gd name="connsiteY1" fmla="*/ 11143 h 837994"/>
              <a:gd name="connsiteX2" fmla="*/ 4494179 w 7957226"/>
              <a:gd name="connsiteY2" fmla="*/ 351611 h 837994"/>
              <a:gd name="connsiteX3" fmla="*/ 6079787 w 7957226"/>
              <a:gd name="connsiteY3" fmla="*/ 312700 h 837994"/>
              <a:gd name="connsiteX4" fmla="*/ 7957226 w 7957226"/>
              <a:gd name="connsiteY4" fmla="*/ 837994 h 8379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57226" h="837994">
                <a:moveTo>
                  <a:pt x="0" y="828266"/>
                </a:moveTo>
                <a:cubicBezTo>
                  <a:pt x="870625" y="459425"/>
                  <a:pt x="1741251" y="90585"/>
                  <a:pt x="2490281" y="11143"/>
                </a:cubicBezTo>
                <a:cubicBezTo>
                  <a:pt x="3239311" y="-68300"/>
                  <a:pt x="3895928" y="301352"/>
                  <a:pt x="4494179" y="351611"/>
                </a:cubicBezTo>
                <a:cubicBezTo>
                  <a:pt x="5092430" y="401870"/>
                  <a:pt x="5502613" y="231636"/>
                  <a:pt x="6079787" y="312700"/>
                </a:cubicBezTo>
                <a:cubicBezTo>
                  <a:pt x="6656962" y="393764"/>
                  <a:pt x="7307094" y="615879"/>
                  <a:pt x="7957226" y="83799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654502" y="5086906"/>
            <a:ext cx="1018227" cy="369332"/>
          </a:xfrm>
          <a:prstGeom prst="rect">
            <a:avLst/>
          </a:prstGeom>
          <a:noFill/>
        </p:spPr>
        <p:txBody>
          <a:bodyPr wrap="none" rtlCol="0">
            <a:spAutoFit/>
          </a:bodyPr>
          <a:lstStyle/>
          <a:p>
            <a:r>
              <a:rPr lang="en-US" dirty="0" smtClean="0"/>
              <a:t>ellipsoid</a:t>
            </a:r>
            <a:endParaRPr lang="en-US" dirty="0"/>
          </a:p>
        </p:txBody>
      </p:sp>
      <p:sp>
        <p:nvSpPr>
          <p:cNvPr id="16" name="TextBox 15"/>
          <p:cNvSpPr txBox="1"/>
          <p:nvPr/>
        </p:nvSpPr>
        <p:spPr>
          <a:xfrm>
            <a:off x="7556770" y="4559348"/>
            <a:ext cx="1295400" cy="369332"/>
          </a:xfrm>
          <a:prstGeom prst="rect">
            <a:avLst/>
          </a:prstGeom>
          <a:noFill/>
        </p:spPr>
        <p:txBody>
          <a:bodyPr wrap="square" rtlCol="0">
            <a:spAutoFit/>
          </a:bodyPr>
          <a:lstStyle/>
          <a:p>
            <a:r>
              <a:rPr lang="en-US" dirty="0" smtClean="0"/>
              <a:t>C</a:t>
            </a:r>
            <a:r>
              <a:rPr lang="en-US" baseline="-25000" dirty="0" smtClean="0"/>
              <a:t>0</a:t>
            </a:r>
            <a:r>
              <a:rPr lang="en-US" dirty="0" smtClean="0"/>
              <a:t> (geoid)</a:t>
            </a:r>
            <a:endParaRPr lang="en-US" dirty="0"/>
          </a:p>
        </p:txBody>
      </p:sp>
      <p:sp>
        <p:nvSpPr>
          <p:cNvPr id="17" name="TextBox 16"/>
          <p:cNvSpPr txBox="1"/>
          <p:nvPr/>
        </p:nvSpPr>
        <p:spPr>
          <a:xfrm>
            <a:off x="7580899" y="4033642"/>
            <a:ext cx="457200" cy="369332"/>
          </a:xfrm>
          <a:prstGeom prst="rect">
            <a:avLst/>
          </a:prstGeom>
          <a:noFill/>
        </p:spPr>
        <p:txBody>
          <a:bodyPr wrap="square" rtlCol="0">
            <a:spAutoFit/>
          </a:bodyPr>
          <a:lstStyle/>
          <a:p>
            <a:r>
              <a:rPr lang="en-US" dirty="0" smtClean="0"/>
              <a:t>C</a:t>
            </a:r>
            <a:r>
              <a:rPr lang="en-US" baseline="-25000" dirty="0" smtClean="0"/>
              <a:t>1</a:t>
            </a:r>
            <a:endParaRPr lang="en-US" baseline="-25000" dirty="0"/>
          </a:p>
        </p:txBody>
      </p:sp>
      <p:sp>
        <p:nvSpPr>
          <p:cNvPr id="18" name="TextBox 17"/>
          <p:cNvSpPr txBox="1"/>
          <p:nvPr/>
        </p:nvSpPr>
        <p:spPr>
          <a:xfrm>
            <a:off x="7620000" y="3429000"/>
            <a:ext cx="457200" cy="369332"/>
          </a:xfrm>
          <a:prstGeom prst="rect">
            <a:avLst/>
          </a:prstGeom>
          <a:noFill/>
        </p:spPr>
        <p:txBody>
          <a:bodyPr wrap="square" rtlCol="0">
            <a:spAutoFit/>
          </a:bodyPr>
          <a:lstStyle/>
          <a:p>
            <a:r>
              <a:rPr lang="en-US" dirty="0" smtClean="0"/>
              <a:t>C</a:t>
            </a:r>
            <a:r>
              <a:rPr lang="en-US" baseline="-25000" dirty="0" smtClean="0"/>
              <a:t>2</a:t>
            </a:r>
            <a:endParaRPr lang="en-US" baseline="-25000" dirty="0"/>
          </a:p>
        </p:txBody>
      </p:sp>
      <p:sp>
        <p:nvSpPr>
          <p:cNvPr id="19" name="TextBox 18"/>
          <p:cNvSpPr txBox="1"/>
          <p:nvPr/>
        </p:nvSpPr>
        <p:spPr>
          <a:xfrm>
            <a:off x="7620000" y="2971800"/>
            <a:ext cx="457200" cy="369332"/>
          </a:xfrm>
          <a:prstGeom prst="rect">
            <a:avLst/>
          </a:prstGeom>
          <a:noFill/>
        </p:spPr>
        <p:txBody>
          <a:bodyPr wrap="square" rtlCol="0">
            <a:spAutoFit/>
          </a:bodyPr>
          <a:lstStyle/>
          <a:p>
            <a:r>
              <a:rPr lang="en-US" dirty="0" smtClean="0"/>
              <a:t>C</a:t>
            </a:r>
            <a:r>
              <a:rPr lang="en-US" baseline="-25000" dirty="0" smtClean="0"/>
              <a:t>3</a:t>
            </a:r>
            <a:endParaRPr lang="en-US" baseline="-25000" dirty="0"/>
          </a:p>
        </p:txBody>
      </p:sp>
      <p:sp>
        <p:nvSpPr>
          <p:cNvPr id="20" name="Oval 19"/>
          <p:cNvSpPr/>
          <p:nvPr/>
        </p:nvSpPr>
        <p:spPr>
          <a:xfrm rot="20992107">
            <a:off x="1219200" y="2822814"/>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560707">
            <a:off x="3419232" y="3057050"/>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615493">
            <a:off x="5552832" y="3663435"/>
            <a:ext cx="1066800" cy="205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76200" y="5410200"/>
            <a:ext cx="9069534" cy="923330"/>
          </a:xfrm>
          <a:prstGeom prst="rect">
            <a:avLst/>
          </a:prstGeom>
          <a:noFill/>
        </p:spPr>
        <p:txBody>
          <a:bodyPr wrap="none" rtlCol="0">
            <a:spAutoFit/>
          </a:bodyPr>
          <a:lstStyle/>
          <a:p>
            <a:r>
              <a:rPr lang="en-US" dirty="0" smtClean="0"/>
              <a:t>Notes: (1) Previous analysis shows that omission from &gt; 1’ resolution exceeds cm-leve</a:t>
            </a:r>
            <a:r>
              <a:rPr lang="en-US" dirty="0"/>
              <a:t>l</a:t>
            </a:r>
            <a:endParaRPr lang="en-US" dirty="0" smtClean="0"/>
          </a:p>
          <a:p>
            <a:r>
              <a:rPr lang="en-US" dirty="0"/>
              <a:t> </a:t>
            </a:r>
            <a:r>
              <a:rPr lang="en-US" dirty="0" smtClean="0"/>
              <a:t>           (2) xGEOID17B available at </a:t>
            </a:r>
            <a:r>
              <a:rPr lang="en-US" dirty="0">
                <a:hlinkClick r:id="rId2"/>
              </a:rPr>
              <a:t>https://beta.ngs.noaa.gov/GEOID/xGEOID17/</a:t>
            </a:r>
            <a:r>
              <a:rPr lang="en-US" dirty="0"/>
              <a:t> </a:t>
            </a:r>
            <a:endParaRPr lang="en-US" dirty="0" smtClean="0"/>
          </a:p>
          <a:p>
            <a:r>
              <a:rPr lang="en-US" dirty="0"/>
              <a:t> </a:t>
            </a:r>
            <a:r>
              <a:rPr lang="en-US" dirty="0" smtClean="0"/>
              <a:t>           (3) W</a:t>
            </a:r>
            <a:r>
              <a:rPr lang="en-US" baseline="-25000" dirty="0" smtClean="0"/>
              <a:t>0</a:t>
            </a:r>
            <a:r>
              <a:rPr lang="en-US" dirty="0" smtClean="0"/>
              <a:t> by is defined as 62,636,856.00 m</a:t>
            </a:r>
            <a:r>
              <a:rPr lang="en-US" baseline="30000" dirty="0" smtClean="0"/>
              <a:t>2</a:t>
            </a:r>
            <a:r>
              <a:rPr lang="en-US" dirty="0" smtClean="0"/>
              <a:t>/s</a:t>
            </a:r>
            <a:r>
              <a:rPr lang="en-US" baseline="30000" dirty="0" smtClean="0"/>
              <a:t>2</a:t>
            </a:r>
            <a:endParaRPr lang="en-US" baseline="30000" dirty="0"/>
          </a:p>
        </p:txBody>
      </p:sp>
      <p:sp>
        <p:nvSpPr>
          <p:cNvPr id="31" name="Arc 30"/>
          <p:cNvSpPr/>
          <p:nvPr/>
        </p:nvSpPr>
        <p:spPr>
          <a:xfrm rot="21007867">
            <a:off x="2088962" y="4022665"/>
            <a:ext cx="314568" cy="1612640"/>
          </a:xfrm>
          <a:prstGeom prst="arc">
            <a:avLst>
              <a:gd name="adj1" fmla="val 16016622"/>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62200" y="4419600"/>
            <a:ext cx="636713" cy="369332"/>
          </a:xfrm>
          <a:prstGeom prst="rect">
            <a:avLst/>
          </a:prstGeom>
          <a:noFill/>
        </p:spPr>
        <p:txBody>
          <a:bodyPr wrap="none" rtlCol="0">
            <a:spAutoFit/>
          </a:bodyPr>
          <a:lstStyle/>
          <a:p>
            <a:r>
              <a:rPr lang="en-US" dirty="0" smtClean="0"/>
              <a:t>N </a:t>
            </a:r>
            <a:r>
              <a:rPr lang="en-US" baseline="-25000" dirty="0" smtClean="0"/>
              <a:t>(1’)</a:t>
            </a:r>
            <a:endParaRPr lang="en-US" baseline="-25000" dirty="0"/>
          </a:p>
        </p:txBody>
      </p:sp>
      <p:sp>
        <p:nvSpPr>
          <p:cNvPr id="32" name="TextBox 31"/>
          <p:cNvSpPr txBox="1"/>
          <p:nvPr/>
        </p:nvSpPr>
        <p:spPr>
          <a:xfrm>
            <a:off x="1725487" y="4419600"/>
            <a:ext cx="636713" cy="369332"/>
          </a:xfrm>
          <a:prstGeom prst="rect">
            <a:avLst/>
          </a:prstGeom>
          <a:noFill/>
        </p:spPr>
        <p:txBody>
          <a:bodyPr wrap="none" rtlCol="0">
            <a:spAutoFit/>
          </a:bodyPr>
          <a:lstStyle/>
          <a:p>
            <a:r>
              <a:rPr lang="en-US" dirty="0" smtClean="0"/>
              <a:t>N </a:t>
            </a:r>
            <a:r>
              <a:rPr lang="en-US" baseline="-25000" dirty="0" smtClean="0"/>
              <a:t>(5’)</a:t>
            </a:r>
            <a:endParaRPr lang="en-US" baseline="-25000" dirty="0"/>
          </a:p>
        </p:txBody>
      </p:sp>
      <p:sp>
        <p:nvSpPr>
          <p:cNvPr id="8" name="TextBox 7"/>
          <p:cNvSpPr txBox="1"/>
          <p:nvPr/>
        </p:nvSpPr>
        <p:spPr>
          <a:xfrm>
            <a:off x="759029" y="2962792"/>
            <a:ext cx="1101584" cy="369332"/>
          </a:xfrm>
          <a:prstGeom prst="rect">
            <a:avLst/>
          </a:prstGeom>
          <a:noFill/>
        </p:spPr>
        <p:txBody>
          <a:bodyPr wrap="none" rtlCol="0">
            <a:spAutoFit/>
          </a:bodyPr>
          <a:lstStyle/>
          <a:p>
            <a:r>
              <a:rPr lang="en-US" dirty="0" smtClean="0"/>
              <a:t>W</a:t>
            </a:r>
            <a:r>
              <a:rPr lang="en-US" baseline="-25000" dirty="0" smtClean="0"/>
              <a:t>(5’)</a:t>
            </a:r>
            <a:r>
              <a:rPr lang="en-US" dirty="0" smtClean="0"/>
              <a:t>  </a:t>
            </a:r>
            <a:r>
              <a:rPr lang="en-US" u="sng" dirty="0" smtClean="0"/>
              <a:t>g</a:t>
            </a:r>
            <a:r>
              <a:rPr lang="en-US" baseline="-25000" dirty="0" smtClean="0"/>
              <a:t>(5’)</a:t>
            </a:r>
            <a:endParaRPr lang="en-US" baseline="-25000" dirty="0"/>
          </a:p>
        </p:txBody>
      </p:sp>
    </p:spTree>
    <p:extLst>
      <p:ext uri="{BB962C8B-B14F-4D97-AF65-F5344CB8AC3E}">
        <p14:creationId xmlns:p14="http://schemas.microsoft.com/office/powerpoint/2010/main" val="25088818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TotalTime>
  <Words>811</Words>
  <Application>Microsoft Office PowerPoint</Application>
  <PresentationFormat>On-screen Show (4:3)</PresentationFormat>
  <Paragraphs>134</Paragraphs>
  <Slides>12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Cambria Math</vt:lpstr>
      <vt:lpstr>Times New Roman</vt:lpstr>
      <vt:lpstr>Custom Design</vt:lpstr>
      <vt:lpstr>Office Theme</vt:lpstr>
      <vt:lpstr>Update to IGLD 2020 Geodetic Analysis at Great Lakes NWLON stations</vt:lpstr>
      <vt:lpstr>HC vs. NAVD 88 Datum Defect</vt:lpstr>
      <vt:lpstr>GL WLS Stations</vt:lpstr>
      <vt:lpstr>Method</vt:lpstr>
      <vt:lpstr>2015 GPS Campaign Comparisons</vt:lpstr>
      <vt:lpstr>Conceptual Plan</vt:lpstr>
      <vt:lpstr>Blueprint Part 2</vt:lpstr>
      <vt:lpstr>PowerPoint Presentation</vt:lpstr>
      <vt:lpstr>Practical Aspects</vt:lpstr>
      <vt:lpstr>Method</vt:lpstr>
      <vt:lpstr>Dynamic Heights on the Lakes</vt:lpstr>
      <vt:lpstr>Summary</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Galen.Scott</dc:creator>
  <cp:lastModifiedBy>user</cp:lastModifiedBy>
  <cp:revision>21</cp:revision>
  <dcterms:created xsi:type="dcterms:W3CDTF">2009-10-22T15:32:12Z</dcterms:created>
  <dcterms:modified xsi:type="dcterms:W3CDTF">2018-06-11T19:28:26Z</dcterms:modified>
</cp:coreProperties>
</file>