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23"/>
  </p:notesMasterIdLst>
  <p:handoutMasterIdLst>
    <p:handoutMasterId r:id="rId24"/>
  </p:handoutMasterIdLst>
  <p:sldIdLst>
    <p:sldId id="362" r:id="rId4"/>
    <p:sldId id="1147" r:id="rId5"/>
    <p:sldId id="1251" r:id="rId6"/>
    <p:sldId id="1252" r:id="rId7"/>
    <p:sldId id="1253" r:id="rId8"/>
    <p:sldId id="1254" r:id="rId9"/>
    <p:sldId id="1255" r:id="rId10"/>
    <p:sldId id="1256" r:id="rId11"/>
    <p:sldId id="1257" r:id="rId12"/>
    <p:sldId id="1258" r:id="rId13"/>
    <p:sldId id="1259" r:id="rId14"/>
    <p:sldId id="1260" r:id="rId15"/>
    <p:sldId id="1261" r:id="rId16"/>
    <p:sldId id="1262" r:id="rId17"/>
    <p:sldId id="1263" r:id="rId18"/>
    <p:sldId id="1264" r:id="rId19"/>
    <p:sldId id="1266" r:id="rId20"/>
    <p:sldId id="1240" r:id="rId21"/>
    <p:sldId id="1265" r:id="rId2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521415D9-36F7-43E2-AB2F-B90AF26B5E84}">
      <p14:sectionLst xmlns:p14="http://schemas.microsoft.com/office/powerpoint/2010/main">
        <p14:section name="Default Section" id="{09F8A628-72DE-4096-A056-B4556D9A6753}">
          <p14:sldIdLst>
            <p14:sldId id="362"/>
            <p14:sldId id="1147"/>
            <p14:sldId id="1251"/>
            <p14:sldId id="1252"/>
            <p14:sldId id="1253"/>
            <p14:sldId id="1254"/>
            <p14:sldId id="1255"/>
            <p14:sldId id="1256"/>
            <p14:sldId id="1257"/>
            <p14:sldId id="1258"/>
            <p14:sldId id="1259"/>
            <p14:sldId id="1260"/>
            <p14:sldId id="1261"/>
            <p14:sldId id="1262"/>
            <p14:sldId id="1263"/>
            <p14:sldId id="1264"/>
            <p14:sldId id="1266"/>
            <p14:sldId id="1240"/>
            <p14:sldId id="1265"/>
          </p14:sldIdLst>
        </p14:section>
      </p14:sectionLst>
    </p:ex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708" userDrawn="1">
          <p15:clr>
            <a:srgbClr val="A4A3A4"/>
          </p15:clr>
        </p15:guide>
        <p15:guide id="9" pos="4464" userDrawn="1">
          <p15:clr>
            <a:srgbClr val="A4A3A4"/>
          </p15:clr>
        </p15:guide>
        <p15:guide id="10" pos="2635" userDrawn="1">
          <p15:clr>
            <a:srgbClr val="A4A3A4"/>
          </p15:clr>
        </p15:guide>
        <p15:guide id="11" pos="556" userDrawn="1">
          <p15:clr>
            <a:srgbClr val="A4A3A4"/>
          </p15:clr>
        </p15:guide>
        <p15:guide id="12" pos="6627" userDrawn="1">
          <p15:clr>
            <a:srgbClr val="A4A3A4"/>
          </p15:clr>
        </p15:guide>
        <p15:guide id="13" pos="1719" userDrawn="1">
          <p15:clr>
            <a:srgbClr val="A4A3A4"/>
          </p15:clr>
        </p15:guide>
        <p15:guide id="14" pos="71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u Smith" initials="DS" lastIdx="1" clrIdx="0">
    <p:extLst>
      <p:ext uri="{19B8F6BF-5375-455C-9EA6-DF929625EA0E}">
        <p15:presenceInfo xmlns:p15="http://schemas.microsoft.com/office/powerpoint/2012/main" userId="Dru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FF00"/>
    <a:srgbClr val="C00000"/>
    <a:srgbClr val="0099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3" autoAdjust="0"/>
    <p:restoredTop sz="93164" autoAdjust="0"/>
  </p:normalViewPr>
  <p:slideViewPr>
    <p:cSldViewPr snapToGrid="0">
      <p:cViewPr varScale="1">
        <p:scale>
          <a:sx n="62" d="100"/>
          <a:sy n="62" d="100"/>
        </p:scale>
        <p:origin x="600" y="56"/>
      </p:cViewPr>
      <p:guideLst>
        <p:guide orient="horz" pos="2110"/>
        <p:guide orient="horz" pos="1892"/>
        <p:guide orient="horz" pos="2304"/>
        <p:guide orient="horz" pos="1709"/>
        <p:guide orient="horz" pos="3157"/>
        <p:guide orient="horz" pos="4170"/>
        <p:guide orient="horz" pos="2886"/>
        <p:guide pos="708"/>
        <p:guide pos="4464"/>
        <p:guide pos="2635"/>
        <p:guide pos="556"/>
        <p:guide pos="6627"/>
        <p:guide pos="1719"/>
        <p:guide pos="7172"/>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4/15/2019</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4/15/2019</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a:t>
            </a:fld>
            <a:endParaRPr lang="en-US" altLang="en-US"/>
          </a:p>
        </p:txBody>
      </p:sp>
    </p:spTree>
    <p:extLst>
      <p:ext uri="{BB962C8B-B14F-4D97-AF65-F5344CB8AC3E}">
        <p14:creationId xmlns:p14="http://schemas.microsoft.com/office/powerpoint/2010/main" val="302682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a:t>
            </a:fld>
            <a:endParaRPr lang="en-US" altLang="en-US"/>
          </a:p>
        </p:txBody>
      </p:sp>
    </p:spTree>
    <p:extLst>
      <p:ext uri="{BB962C8B-B14F-4D97-AF65-F5344CB8AC3E}">
        <p14:creationId xmlns:p14="http://schemas.microsoft.com/office/powerpoint/2010/main" val="356822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3</a:t>
            </a:fld>
            <a:endParaRPr lang="en-US" altLang="en-US" smtClean="0"/>
          </a:p>
        </p:txBody>
      </p:sp>
    </p:spTree>
    <p:extLst>
      <p:ext uri="{BB962C8B-B14F-4D97-AF65-F5344CB8AC3E}">
        <p14:creationId xmlns:p14="http://schemas.microsoft.com/office/powerpoint/2010/main" val="37012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Target is to be able to achieve 2 cm accuracy </a:t>
            </a:r>
            <a:r>
              <a:rPr lang="en-US" altLang="en-US" dirty="0" err="1" smtClean="0"/>
              <a:t>orthometric</a:t>
            </a:r>
            <a:r>
              <a:rPr lang="en-US" altLang="en-US" dirty="0" smtClean="0"/>
              <a:t> heights (where possible) using a GNSS receiver and a geoid model</a:t>
            </a:r>
          </a:p>
          <a:p>
            <a:pPr marL="171450" indent="-171450">
              <a:buFontTx/>
              <a:buChar char="-"/>
              <a:defRPr/>
            </a:pPr>
            <a:r>
              <a:rPr lang="en-US" altLang="en-US" dirty="0" smtClean="0"/>
              <a:t>Roughly 1 cm uncertainty from GNSS and 1 cm from the geoid model</a:t>
            </a:r>
          </a:p>
          <a:p>
            <a:pPr marL="171450" indent="-171450">
              <a:buFontTx/>
              <a:buChar char="-"/>
              <a:defRPr/>
            </a:pPr>
            <a:endParaRPr lang="en-US" altLang="en-US" dirty="0" smtClean="0"/>
          </a:p>
          <a:p>
            <a:pPr>
              <a:defRPr/>
            </a:pPr>
            <a:r>
              <a:rPr lang="en-US" altLang="en-US" dirty="0" smtClean="0"/>
              <a:t>GRAV-D</a:t>
            </a:r>
          </a:p>
          <a:p>
            <a:pPr marL="171450" indent="-171450">
              <a:buFontTx/>
              <a:buChar char="-"/>
              <a:defRPr/>
            </a:pPr>
            <a:r>
              <a:rPr lang="en-US" altLang="en-US" dirty="0" smtClean="0"/>
              <a:t>Phase 1: snapshot of the entire country to provide a consistent data set</a:t>
            </a:r>
          </a:p>
          <a:p>
            <a:pPr marL="171450" indent="-171450">
              <a:buFontTx/>
              <a:buChar char="-"/>
              <a:defRPr/>
            </a:pPr>
            <a:r>
              <a:rPr lang="en-US" altLang="en-US" dirty="0" smtClean="0"/>
              <a:t>Phase 2: long term monitoring of geoid change – in development</a:t>
            </a:r>
          </a:p>
          <a:p>
            <a:pPr marL="171450" indent="-171450">
              <a:buFontTx/>
              <a:buChar char="-"/>
              <a:defRPr/>
            </a:pPr>
            <a:r>
              <a:rPr lang="en-US" altLang="en-US" dirty="0" smtClean="0"/>
              <a:t>Work with partners to incorporate additional gravity data, particularly surface gravity data, validate existing data, and monitor change</a:t>
            </a:r>
          </a:p>
          <a:p>
            <a:pPr>
              <a:defRPr/>
            </a:pPr>
            <a:endParaRPr lang="en-US" altLang="en-US" dirty="0" smtClean="0"/>
          </a:p>
        </p:txBody>
      </p:sp>
      <p:sp>
        <p:nvSpPr>
          <p:cNvPr id="4" name="Slide Number Placeholder 3"/>
          <p:cNvSpPr>
            <a:spLocks noGrp="1"/>
          </p:cNvSpPr>
          <p:nvPr>
            <p:ph type="sldNum" sz="quarter" idx="5"/>
          </p:nvPr>
        </p:nvSpPr>
        <p:spPr/>
        <p:txBody>
          <a:bodyPr/>
          <a:lstStyle/>
          <a:p>
            <a:pPr>
              <a:defRPr/>
            </a:pPr>
            <a:fld id="{87737A64-DDBC-4550-853A-4F8746BEFA72}" type="slidenum">
              <a:rPr lang="en-US" smtClean="0"/>
              <a:pPr>
                <a:defRPr/>
              </a:pPr>
              <a:t>5</a:t>
            </a:fld>
            <a:endParaRPr lang="en-US"/>
          </a:p>
        </p:txBody>
      </p:sp>
    </p:spTree>
    <p:extLst>
      <p:ext uri="{BB962C8B-B14F-4D97-AF65-F5344CB8AC3E}">
        <p14:creationId xmlns:p14="http://schemas.microsoft.com/office/powerpoint/2010/main" val="107969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Project Scope:</a:t>
            </a:r>
          </a:p>
          <a:p>
            <a:pPr marL="171450" indent="-171450">
              <a:buFontTx/>
              <a:buChar char="-"/>
              <a:defRPr/>
            </a:pPr>
            <a:r>
              <a:rPr lang="en-US" dirty="0" smtClean="0"/>
              <a:t>Scope of the project: cover roughly 15.6 million square kilometers – contiguous united states, Alaska, Hawaii, Guam, and American Samoa</a:t>
            </a:r>
          </a:p>
          <a:p>
            <a:pPr marL="171450" indent="-171450">
              <a:buFontTx/>
              <a:buChar char="-"/>
              <a:defRPr/>
            </a:pPr>
            <a:r>
              <a:rPr lang="en-US" dirty="0" smtClean="0"/>
              <a:t>In order to blend with satellite altimetry data the airborne survey is done to the continental shelf where possible or ~ 200 km beyond the shoreline or border, whichever is further</a:t>
            </a:r>
          </a:p>
          <a:p>
            <a:pPr marL="171450" indent="-171450">
              <a:buFontTx/>
              <a:buChar char="-"/>
              <a:defRPr/>
            </a:pPr>
            <a:r>
              <a:rPr lang="en-US" dirty="0" smtClean="0"/>
              <a:t>Deadline of 2022 for datum rollout, which means a target of 2021 to finish the airborne survey</a:t>
            </a:r>
          </a:p>
          <a:p>
            <a:pPr marL="171450" indent="-171450">
              <a:buFontTx/>
              <a:buChar char="-"/>
              <a:defRPr/>
            </a:pPr>
            <a:r>
              <a:rPr lang="en-US" dirty="0" smtClean="0"/>
              <a:t>Priority areas were defined as Alaska and coastal areas</a:t>
            </a:r>
          </a:p>
          <a:p>
            <a:pPr>
              <a:defRPr/>
            </a:pPr>
            <a:endParaRPr lang="en-US" dirty="0" smtClean="0"/>
          </a:p>
          <a:p>
            <a:pPr>
              <a:defRPr/>
            </a:pPr>
            <a:r>
              <a:rPr lang="en-US" dirty="0" smtClean="0"/>
              <a:t>Challenges:</a:t>
            </a:r>
          </a:p>
          <a:p>
            <a:pPr marL="171450" indent="-171450">
              <a:buFontTx/>
              <a:buChar char="-"/>
              <a:defRPr/>
            </a:pPr>
            <a:r>
              <a:rPr lang="en-US" dirty="0" smtClean="0"/>
              <a:t>Fixed annual budget and time </a:t>
            </a:r>
            <a:r>
              <a:rPr lang="en-US" dirty="0" smtClean="0">
                <a:sym typeface="Wingdings" panose="05000000000000000000" pitchFamily="2" charset="2"/>
              </a:rPr>
              <a:t> design of surveys had to fit within an annual budget of $3.5 million and meet the deadline</a:t>
            </a:r>
          </a:p>
          <a:p>
            <a:pPr marL="171450" indent="-171450">
              <a:buFontTx/>
              <a:buChar char="-"/>
              <a:defRPr/>
            </a:pPr>
            <a:r>
              <a:rPr lang="en-US" dirty="0" smtClean="0">
                <a:sym typeface="Wingdings" panose="05000000000000000000" pitchFamily="2" charset="2"/>
              </a:rPr>
              <a:t>This was a major factor in setting altitude and line spacing</a:t>
            </a:r>
            <a:endParaRPr lang="en-US" dirty="0"/>
          </a:p>
        </p:txBody>
      </p:sp>
      <p:sp>
        <p:nvSpPr>
          <p:cNvPr id="4" name="Slide Number Placeholder 3"/>
          <p:cNvSpPr>
            <a:spLocks noGrp="1"/>
          </p:cNvSpPr>
          <p:nvPr>
            <p:ph type="sldNum" sz="quarter" idx="5"/>
          </p:nvPr>
        </p:nvSpPr>
        <p:spPr/>
        <p:txBody>
          <a:bodyPr/>
          <a:lstStyle/>
          <a:p>
            <a:pPr>
              <a:defRPr/>
            </a:pPr>
            <a:fld id="{E1AE393A-0202-483F-ADBF-0D0FB5E9EA91}" type="slidenum">
              <a:rPr lang="en-US" smtClean="0"/>
              <a:pPr>
                <a:defRPr/>
              </a:pPr>
              <a:t>6</a:t>
            </a:fld>
            <a:endParaRPr lang="en-US"/>
          </a:p>
        </p:txBody>
      </p:sp>
    </p:spTree>
    <p:extLst>
      <p:ext uri="{BB962C8B-B14F-4D97-AF65-F5344CB8AC3E}">
        <p14:creationId xmlns:p14="http://schemas.microsoft.com/office/powerpoint/2010/main" val="258089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406400" y="696913"/>
            <a:ext cx="6197600" cy="348615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We’ve set up a basic GIS GPRA monitoring in the War Room.  We will report the coordinates of our survey monthly and they will calculate our percentages.  </a:t>
            </a:r>
          </a:p>
        </p:txBody>
      </p:sp>
      <p:sp>
        <p:nvSpPr>
          <p:cNvPr id="53252" name="Slide Number Placeholder 3"/>
          <p:cNvSpPr>
            <a:spLocks noGrp="1"/>
          </p:cNvSpPr>
          <p:nvPr>
            <p:ph type="sldNum" sz="quarter" idx="5"/>
          </p:nvPr>
        </p:nvSpPr>
        <p:spPr>
          <a:xfrm>
            <a:off x="5188477" y="6658664"/>
            <a:ext cx="3969279" cy="3505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08" eaLnBrk="0" hangingPunct="0">
              <a:defRPr sz="1400" b="1">
                <a:solidFill>
                  <a:schemeClr val="tx1"/>
                </a:solidFill>
                <a:latin typeface="Verdana" pitchFamily="34" charset="0"/>
              </a:defRPr>
            </a:lvl1pPr>
            <a:lvl2pPr marL="742856" indent="-285713" defTabSz="923808" eaLnBrk="0" hangingPunct="0">
              <a:defRPr sz="1400" b="1">
                <a:solidFill>
                  <a:schemeClr val="tx1"/>
                </a:solidFill>
                <a:latin typeface="Verdana" pitchFamily="34" charset="0"/>
              </a:defRPr>
            </a:lvl2pPr>
            <a:lvl3pPr marL="1142854" indent="-228570" defTabSz="923808" eaLnBrk="0" hangingPunct="0">
              <a:defRPr sz="1400" b="1">
                <a:solidFill>
                  <a:schemeClr val="tx1"/>
                </a:solidFill>
                <a:latin typeface="Verdana" pitchFamily="34" charset="0"/>
              </a:defRPr>
            </a:lvl3pPr>
            <a:lvl4pPr marL="1599995" indent="-228570" defTabSz="923808" eaLnBrk="0" hangingPunct="0">
              <a:defRPr sz="1400" b="1">
                <a:solidFill>
                  <a:schemeClr val="tx1"/>
                </a:solidFill>
                <a:latin typeface="Verdana" pitchFamily="34" charset="0"/>
              </a:defRPr>
            </a:lvl4pPr>
            <a:lvl5pPr marL="2057137" indent="-228570" defTabSz="923808" eaLnBrk="0" hangingPunct="0">
              <a:defRPr sz="1400" b="1">
                <a:solidFill>
                  <a:schemeClr val="tx1"/>
                </a:solidFill>
                <a:latin typeface="Verdana" pitchFamily="34" charset="0"/>
              </a:defRPr>
            </a:lvl5pPr>
            <a:lvl6pPr marL="2514279" indent="-228570" defTabSz="923808" eaLnBrk="0" fontAlgn="base" hangingPunct="0">
              <a:spcBef>
                <a:spcPct val="0"/>
              </a:spcBef>
              <a:spcAft>
                <a:spcPct val="0"/>
              </a:spcAft>
              <a:defRPr sz="1400" b="1">
                <a:solidFill>
                  <a:schemeClr val="tx1"/>
                </a:solidFill>
                <a:latin typeface="Verdana" pitchFamily="34" charset="0"/>
              </a:defRPr>
            </a:lvl6pPr>
            <a:lvl7pPr marL="2971419" indent="-228570" defTabSz="923808" eaLnBrk="0" fontAlgn="base" hangingPunct="0">
              <a:spcBef>
                <a:spcPct val="0"/>
              </a:spcBef>
              <a:spcAft>
                <a:spcPct val="0"/>
              </a:spcAft>
              <a:defRPr sz="1400" b="1">
                <a:solidFill>
                  <a:schemeClr val="tx1"/>
                </a:solidFill>
                <a:latin typeface="Verdana" pitchFamily="34" charset="0"/>
              </a:defRPr>
            </a:lvl7pPr>
            <a:lvl8pPr marL="3428562" indent="-228570" defTabSz="923808" eaLnBrk="0" fontAlgn="base" hangingPunct="0">
              <a:spcBef>
                <a:spcPct val="0"/>
              </a:spcBef>
              <a:spcAft>
                <a:spcPct val="0"/>
              </a:spcAft>
              <a:defRPr sz="1400" b="1">
                <a:solidFill>
                  <a:schemeClr val="tx1"/>
                </a:solidFill>
                <a:latin typeface="Verdana" pitchFamily="34" charset="0"/>
              </a:defRPr>
            </a:lvl8pPr>
            <a:lvl9pPr marL="3885703" indent="-228570" defTabSz="923808" eaLnBrk="0" fontAlgn="base" hangingPunct="0">
              <a:spcBef>
                <a:spcPct val="0"/>
              </a:spcBef>
              <a:spcAft>
                <a:spcPct val="0"/>
              </a:spcAft>
              <a:defRPr sz="1400" b="1">
                <a:solidFill>
                  <a:schemeClr val="tx1"/>
                </a:solidFill>
                <a:latin typeface="Verdana" pitchFamily="34" charset="0"/>
              </a:defRPr>
            </a:lvl9pPr>
          </a:lstStyle>
          <a:p>
            <a:pPr eaLnBrk="1" hangingPunct="1"/>
            <a:fld id="{DF6A3A44-F5AB-44E7-8A72-BA05E4C22111}" type="slidenum">
              <a:rPr lang="en-US" sz="1200" b="0">
                <a:latin typeface="Arial" pitchFamily="34" charset="0"/>
              </a:rPr>
              <a:pPr eaLnBrk="1" hangingPunct="1"/>
              <a:t>7</a:t>
            </a:fld>
            <a:endParaRPr lang="en-US" sz="1200" b="0">
              <a:latin typeface="Arial" pitchFamily="34" charset="0"/>
            </a:endParaRPr>
          </a:p>
        </p:txBody>
      </p:sp>
    </p:spTree>
    <p:extLst>
      <p:ext uri="{BB962C8B-B14F-4D97-AF65-F5344CB8AC3E}">
        <p14:creationId xmlns:p14="http://schemas.microsoft.com/office/powerpoint/2010/main" val="387885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There</a:t>
            </a:r>
            <a:r>
              <a:rPr lang="en-US" baseline="0" dirty="0" smtClean="0"/>
              <a:t> are two manifestations of the growing mass in the deep mantle under Hudson Bay:</a:t>
            </a:r>
          </a:p>
          <a:p>
            <a:endParaRPr lang="en-US" baseline="0" dirty="0" smtClean="0"/>
          </a:p>
          <a:p>
            <a:pPr marL="228600" indent="-228600">
              <a:buAutoNum type="arabicParenR"/>
            </a:pPr>
            <a:r>
              <a:rPr lang="en-US" baseline="0" dirty="0" smtClean="0"/>
              <a:t>Geometric – a GPS receiver will see the crust uplifting as the increase in mantle mass pushes the crust up in a displacement.  </a:t>
            </a:r>
          </a:p>
          <a:p>
            <a:pPr marL="228600" indent="-228600">
              <a:buAutoNum type="arabicParenR"/>
            </a:pPr>
            <a:endParaRPr lang="en-US" baseline="0" dirty="0" smtClean="0"/>
          </a:p>
          <a:p>
            <a:pPr marL="228600" indent="-228600">
              <a:buAutoNum type="arabicParenR"/>
            </a:pPr>
            <a:r>
              <a:rPr lang="en-US" baseline="0" dirty="0" smtClean="0"/>
              <a:t>Geopotential – a gravimeter on the surface will sense the growing mass as an increase in the acceleration of gravity, BUT this will be slightly tempered by a reduction in gravity as well (because the gravimeter on the surface is getting farther from the Earth’s center).  Still, the gain (from mass increase) is larger than the loss (from geometric movement) for a net gain.  Because the net gain in gravity is not caused purely by being at a new crustal height, this translates into an increase in geoid undulations, or a “swelling” of the geoid in this region.</a:t>
            </a:r>
          </a:p>
          <a:p>
            <a:pPr marL="228600" indent="-228600">
              <a:buAutoNum type="arabicParenR"/>
            </a:pPr>
            <a:endParaRPr lang="en-US" baseline="0" dirty="0" smtClean="0"/>
          </a:p>
          <a:p>
            <a:pPr marL="0" indent="0">
              <a:buNone/>
            </a:pPr>
            <a:r>
              <a:rPr lang="en-US" baseline="0" dirty="0" smtClean="0"/>
              <a:t>This is different than a purely geometric change caused by a compression of the crust.  In that case, no significant mass is entering or leaving the region so, while GPS might sense a subsidence and a surface gravimeter might sense a slight increase as it moves closer to the Earth’s center, the geoid would not actually change.</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10</a:t>
            </a:fld>
            <a:endParaRPr lang="en-US" altLang="en-US"/>
          </a:p>
        </p:txBody>
      </p:sp>
    </p:spTree>
    <p:extLst>
      <p:ext uri="{BB962C8B-B14F-4D97-AF65-F5344CB8AC3E}">
        <p14:creationId xmlns:p14="http://schemas.microsoft.com/office/powerpoint/2010/main" val="176433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Rare, but worth monitoring, large earthquakes or volcanic eruptions can move enough mass locally</a:t>
            </a:r>
            <a:r>
              <a:rPr lang="en-US" baseline="0" dirty="0" smtClean="0"/>
              <a:t> to cause the geoid to make a permanent local shift.  </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11</a:t>
            </a:fld>
            <a:endParaRPr lang="en-US" altLang="en-US"/>
          </a:p>
        </p:txBody>
      </p:sp>
    </p:spTree>
    <p:extLst>
      <p:ext uri="{BB962C8B-B14F-4D97-AF65-F5344CB8AC3E}">
        <p14:creationId xmlns:p14="http://schemas.microsoft.com/office/powerpoint/2010/main" val="201789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29269" y="928956"/>
            <a:ext cx="4137734" cy="318248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88" tIns="41744" rIns="83488" bIns="41744" anchor="ctr"/>
          <a:lstStyle/>
          <a:p>
            <a:endParaRPr lang="en-US"/>
          </a:p>
        </p:txBody>
      </p:sp>
      <p:sp>
        <p:nvSpPr>
          <p:cNvPr id="4098" name="Text Box 2"/>
          <p:cNvSpPr txBox="1">
            <a:spLocks noGrp="1" noChangeArrowheads="1"/>
          </p:cNvSpPr>
          <p:nvPr>
            <p:ph type="body"/>
          </p:nvPr>
        </p:nvSpPr>
        <p:spPr bwMode="auto">
          <a:xfrm>
            <a:off x="1067665" y="4419136"/>
            <a:ext cx="4868090" cy="3531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8271" indent="-78271" eaLnBrk="1">
              <a:lnSpc>
                <a:spcPct val="93000"/>
              </a:lnSpc>
              <a:spcBef>
                <a:spcPct val="0"/>
              </a:spcBef>
              <a:buSzPct val="45000"/>
              <a:tabLst>
                <a:tab pos="660948" algn="l"/>
                <a:tab pos="1321895" algn="l"/>
                <a:tab pos="1982842" algn="l"/>
                <a:tab pos="2643789" algn="l"/>
                <a:tab pos="3304737" algn="l"/>
                <a:tab pos="3965684" algn="l"/>
                <a:tab pos="4626632" algn="l"/>
              </a:tabLst>
            </a:pPr>
            <a:r>
              <a:rPr lang="en-GB" altLang="en-US" dirty="0">
                <a:latin typeface="Arial" charset="0"/>
                <a:ea typeface="msgothic" charset="0"/>
                <a:cs typeface="msgothic" charset="0"/>
              </a:rPr>
              <a:t>Seasonal variations of the synthetic geoids for 1987 computed using global model forecasts for the same period: atmosphere from ECMWF; oceans from POCM; total land water plus snow from </a:t>
            </a:r>
            <a:r>
              <a:rPr lang="en-GB" altLang="en-US" dirty="0" err="1">
                <a:latin typeface="Arial" charset="0"/>
                <a:ea typeface="msgothic" charset="0"/>
                <a:cs typeface="msgothic" charset="0"/>
              </a:rPr>
              <a:t>LaD</a:t>
            </a:r>
            <a:r>
              <a:rPr lang="en-GB" altLang="en-US" dirty="0" smtClean="0">
                <a:latin typeface="Arial" charset="0"/>
                <a:ea typeface="msgothic" charset="0"/>
                <a:cs typeface="msgothic" charset="0"/>
              </a:rPr>
              <a:t>.  </a:t>
            </a:r>
          </a:p>
          <a:p>
            <a:pPr marL="78271" indent="-78271" eaLnBrk="1">
              <a:lnSpc>
                <a:spcPct val="93000"/>
              </a:lnSpc>
              <a:spcBef>
                <a:spcPct val="0"/>
              </a:spcBef>
              <a:buSzPct val="45000"/>
              <a:tabLst>
                <a:tab pos="660948" algn="l"/>
                <a:tab pos="1321895" algn="l"/>
                <a:tab pos="1982842" algn="l"/>
                <a:tab pos="2643789" algn="l"/>
                <a:tab pos="3304737" algn="l"/>
                <a:tab pos="3965684" algn="l"/>
                <a:tab pos="4626632" algn="l"/>
              </a:tabLst>
            </a:pPr>
            <a:endParaRPr lang="en-GB" altLang="en-US" dirty="0" smtClean="0">
              <a:latin typeface="Arial" charset="0"/>
              <a:ea typeface="msgothic" charset="0"/>
              <a:cs typeface="msgothic" charset="0"/>
            </a:endParaRPr>
          </a:p>
          <a:p>
            <a:pPr marL="78271" indent="-78271" eaLnBrk="1">
              <a:lnSpc>
                <a:spcPct val="93000"/>
              </a:lnSpc>
              <a:spcBef>
                <a:spcPct val="0"/>
              </a:spcBef>
              <a:buSzPct val="45000"/>
              <a:tabLst>
                <a:tab pos="660948" algn="l"/>
                <a:tab pos="1321895" algn="l"/>
                <a:tab pos="1982842" algn="l"/>
                <a:tab pos="2643789" algn="l"/>
                <a:tab pos="3304737" algn="l"/>
                <a:tab pos="3965684" algn="l"/>
                <a:tab pos="4626632" algn="l"/>
              </a:tabLst>
            </a:pPr>
            <a:r>
              <a:rPr lang="en-GB" altLang="en-US" dirty="0" smtClean="0">
                <a:latin typeface="Arial" charset="0"/>
                <a:ea typeface="msgothic" charset="0"/>
                <a:cs typeface="msgothic" charset="0"/>
              </a:rPr>
              <a:t>NGS</a:t>
            </a:r>
            <a:r>
              <a:rPr lang="en-GB" altLang="en-US" baseline="0" dirty="0" smtClean="0">
                <a:latin typeface="Arial" charset="0"/>
                <a:ea typeface="msgothic" charset="0"/>
                <a:cs typeface="msgothic" charset="0"/>
              </a:rPr>
              <a:t> sees this as a signal to be modelled and removed so users are not worried about “seasonal heights”.</a:t>
            </a:r>
            <a:endParaRPr lang="en-GB" altLang="en-US" dirty="0">
              <a:latin typeface="Arial" charset="0"/>
              <a:ea typeface="msgothic" charset="0"/>
              <a:cs typeface="msgothic" charset="0"/>
            </a:endParaRPr>
          </a:p>
        </p:txBody>
      </p:sp>
    </p:spTree>
    <p:extLst>
      <p:ext uri="{BB962C8B-B14F-4D97-AF65-F5344CB8AC3E}">
        <p14:creationId xmlns:p14="http://schemas.microsoft.com/office/powerpoint/2010/main" val="177826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685800">
              <a:defRPr/>
            </a:lvl1pPr>
          </a:lstStyle>
          <a:p>
            <a:pPr>
              <a:defRPr/>
            </a:pPr>
            <a:r>
              <a:rPr lang="en-US" smtClean="0"/>
              <a:t>May 6, 2019</a:t>
            </a:r>
            <a:endParaRPr lang="en-US"/>
          </a:p>
        </p:txBody>
      </p:sp>
      <p:sp>
        <p:nvSpPr>
          <p:cNvPr id="5" name="Footer Placeholder 4"/>
          <p:cNvSpPr>
            <a:spLocks noGrp="1"/>
          </p:cNvSpPr>
          <p:nvPr>
            <p:ph type="ftr" sz="quarter" idx="11"/>
          </p:nvPr>
        </p:nvSpPr>
        <p:spPr/>
        <p:txBody>
          <a:bodyPr/>
          <a:lstStyle>
            <a:lvl1pPr defTabSz="685800">
              <a:defRPr/>
            </a:lvl1p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685800">
              <a:defRPr/>
            </a:lvl1pPr>
          </a:lstStyle>
          <a:p>
            <a:pPr>
              <a:defRPr/>
            </a:pPr>
            <a:r>
              <a:rPr lang="en-US" smtClean="0"/>
              <a:t>May 6, 2019</a:t>
            </a:r>
            <a:endParaRPr lang="en-US"/>
          </a:p>
        </p:txBody>
      </p:sp>
      <p:sp>
        <p:nvSpPr>
          <p:cNvPr id="5" name="Footer Placeholder 4"/>
          <p:cNvSpPr>
            <a:spLocks noGrp="1"/>
          </p:cNvSpPr>
          <p:nvPr>
            <p:ph type="ftr" sz="quarter" idx="11"/>
          </p:nvPr>
        </p:nvSpPr>
        <p:spPr/>
        <p:txBody>
          <a:bodyPr/>
          <a:lstStyle>
            <a:lvl1pPr defTabSz="685800">
              <a:defRPr/>
            </a:lvl1p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685800">
              <a:defRPr/>
            </a:lvl1pPr>
          </a:lstStyle>
          <a:p>
            <a:pPr>
              <a:defRPr/>
            </a:pPr>
            <a:r>
              <a:rPr lang="en-US" smtClean="0"/>
              <a:t>May 6, 2019</a:t>
            </a:r>
            <a:endParaRPr lang="en-US"/>
          </a:p>
        </p:txBody>
      </p:sp>
      <p:sp>
        <p:nvSpPr>
          <p:cNvPr id="5" name="Footer Placeholder 4"/>
          <p:cNvSpPr>
            <a:spLocks noGrp="1"/>
          </p:cNvSpPr>
          <p:nvPr>
            <p:ph type="ftr" sz="quarter" idx="11"/>
          </p:nvPr>
        </p:nvSpPr>
        <p:spPr/>
        <p:txBody>
          <a:bodyPr/>
          <a:lstStyle>
            <a:lvl1pPr defTabSz="685800">
              <a:defRPr/>
            </a:lvl1p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685800">
              <a:defRPr/>
            </a:lvl1pPr>
          </a:lstStyle>
          <a:p>
            <a:pPr>
              <a:defRPr/>
            </a:pPr>
            <a:r>
              <a:rPr lang="en-US" smtClean="0"/>
              <a:t>May 6, 2019</a:t>
            </a:r>
            <a:endParaRPr lang="en-US"/>
          </a:p>
        </p:txBody>
      </p:sp>
      <p:sp>
        <p:nvSpPr>
          <p:cNvPr id="5" name="Footer Placeholder 4"/>
          <p:cNvSpPr>
            <a:spLocks noGrp="1"/>
          </p:cNvSpPr>
          <p:nvPr>
            <p:ph type="ftr" sz="quarter" idx="11"/>
          </p:nvPr>
        </p:nvSpPr>
        <p:spPr/>
        <p:txBody>
          <a:bodyPr/>
          <a:lstStyle>
            <a:lvl1pPr defTabSz="685800">
              <a:defRPr/>
            </a:lvl1p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smtClean="0"/>
              <a:t>May 6, 2019</a:t>
            </a:r>
            <a:endParaRPr lang="en-US"/>
          </a:p>
        </p:txBody>
      </p:sp>
      <p:sp>
        <p:nvSpPr>
          <p:cNvPr id="5" name="Footer Placeholder 4"/>
          <p:cNvSpPr>
            <a:spLocks noGrp="1"/>
          </p:cNvSpPr>
          <p:nvPr>
            <p:ph type="ftr" sz="quarter" idx="11"/>
          </p:nvPr>
        </p:nvSpPr>
        <p:spPr/>
        <p:txBody>
          <a:bodyPr/>
          <a:lstStyle>
            <a:lvl1pPr defTabSz="685800">
              <a:defRPr/>
            </a:lvl1p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2019 Geospatial Summit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685800">
              <a:defRPr/>
            </a:lvl1pPr>
          </a:lstStyle>
          <a:p>
            <a:pPr>
              <a:defRPr/>
            </a:pPr>
            <a:r>
              <a:rPr lang="en-US" smtClean="0"/>
              <a:t>May 6, 2019</a:t>
            </a:r>
            <a:endParaRPr lang="en-US"/>
          </a:p>
        </p:txBody>
      </p:sp>
      <p:sp>
        <p:nvSpPr>
          <p:cNvPr id="6" name="Footer Placeholder 4"/>
          <p:cNvSpPr>
            <a:spLocks noGrp="1"/>
          </p:cNvSpPr>
          <p:nvPr>
            <p:ph type="ftr" sz="quarter" idx="11"/>
          </p:nvPr>
        </p:nvSpPr>
        <p:spPr/>
        <p:txBody>
          <a:bodyPr/>
          <a:lstStyle>
            <a:lvl1pPr defTabSz="685800">
              <a:defRPr/>
            </a:lvl1pPr>
          </a:lstStyle>
          <a:p>
            <a:pPr>
              <a:defRPr/>
            </a:pPr>
            <a:r>
              <a:rPr lang="en-US" smtClean="0"/>
              <a:t>2019 Geospatial Summit</a:t>
            </a:r>
            <a:endParaRPr lang="en-US"/>
          </a:p>
        </p:txBody>
      </p:sp>
      <p:sp>
        <p:nvSpPr>
          <p:cNvPr id="7" name="Slide Number Placeholder 5"/>
          <p:cNvSpPr>
            <a:spLocks noGrp="1"/>
          </p:cNvSpPr>
          <p:nvPr>
            <p:ph type="sldNum" sz="quarter" idx="12"/>
          </p:nvPr>
        </p:nvSpPr>
        <p:spPr/>
        <p:txBody>
          <a:bodyPr/>
          <a:lstStyle>
            <a:lvl1pPr defTabSz="6858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685800">
              <a:defRPr/>
            </a:lvl1pPr>
          </a:lstStyle>
          <a:p>
            <a:pPr>
              <a:defRPr/>
            </a:pPr>
            <a:r>
              <a:rPr lang="en-US" smtClean="0"/>
              <a:t>May 6, 2019</a:t>
            </a:r>
            <a:endParaRPr lang="en-US"/>
          </a:p>
        </p:txBody>
      </p:sp>
      <p:sp>
        <p:nvSpPr>
          <p:cNvPr id="8" name="Footer Placeholder 4"/>
          <p:cNvSpPr>
            <a:spLocks noGrp="1"/>
          </p:cNvSpPr>
          <p:nvPr>
            <p:ph type="ftr" sz="quarter" idx="11"/>
          </p:nvPr>
        </p:nvSpPr>
        <p:spPr/>
        <p:txBody>
          <a:bodyPr/>
          <a:lstStyle>
            <a:lvl1pPr defTabSz="685800">
              <a:defRPr/>
            </a:lvl1pPr>
          </a:lstStyle>
          <a:p>
            <a:pPr>
              <a:defRPr/>
            </a:pPr>
            <a:r>
              <a:rPr lang="en-US" smtClean="0"/>
              <a:t>2019 Geospatial Summit</a:t>
            </a:r>
            <a:endParaRPr lang="en-US"/>
          </a:p>
        </p:txBody>
      </p:sp>
      <p:sp>
        <p:nvSpPr>
          <p:cNvPr id="9" name="Slide Number Placeholder 5"/>
          <p:cNvSpPr>
            <a:spLocks noGrp="1"/>
          </p:cNvSpPr>
          <p:nvPr>
            <p:ph type="sldNum" sz="quarter" idx="12"/>
          </p:nvPr>
        </p:nvSpPr>
        <p:spPr/>
        <p:txBody>
          <a:bodyPr/>
          <a:lstStyle>
            <a:lvl1pPr defTabSz="6858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685800">
              <a:defRPr/>
            </a:lvl1pPr>
          </a:lstStyle>
          <a:p>
            <a:pPr>
              <a:defRPr/>
            </a:pPr>
            <a:r>
              <a:rPr lang="en-US" smtClean="0"/>
              <a:t>May 6, 2019</a:t>
            </a:r>
            <a:endParaRPr lang="en-US"/>
          </a:p>
        </p:txBody>
      </p:sp>
      <p:sp>
        <p:nvSpPr>
          <p:cNvPr id="4" name="Footer Placeholder 4"/>
          <p:cNvSpPr>
            <a:spLocks noGrp="1"/>
          </p:cNvSpPr>
          <p:nvPr>
            <p:ph type="ftr" sz="quarter" idx="11"/>
          </p:nvPr>
        </p:nvSpPr>
        <p:spPr/>
        <p:txBody>
          <a:bodyPr/>
          <a:lstStyle>
            <a:lvl1pPr defTabSz="685800">
              <a:defRPr/>
            </a:lvl1pPr>
          </a:lstStyle>
          <a:p>
            <a:pPr>
              <a:defRPr/>
            </a:pPr>
            <a:r>
              <a:rPr lang="en-US" smtClean="0"/>
              <a:t>2019 Geospatial Summit</a:t>
            </a:r>
            <a:endParaRPr lang="en-US"/>
          </a:p>
        </p:txBody>
      </p:sp>
      <p:sp>
        <p:nvSpPr>
          <p:cNvPr id="5" name="Slide Number Placeholder 5"/>
          <p:cNvSpPr>
            <a:spLocks noGrp="1"/>
          </p:cNvSpPr>
          <p:nvPr>
            <p:ph type="sldNum" sz="quarter" idx="12"/>
          </p:nvPr>
        </p:nvSpPr>
        <p:spPr/>
        <p:txBody>
          <a:bodyPr/>
          <a:lstStyle>
            <a:lvl1pPr defTabSz="6858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685800">
              <a:defRPr/>
            </a:lvl1pPr>
          </a:lstStyle>
          <a:p>
            <a:pPr>
              <a:defRPr/>
            </a:pPr>
            <a:r>
              <a:rPr lang="en-US" smtClean="0"/>
              <a:t>May 6, 2019</a:t>
            </a:r>
            <a:endParaRPr lang="en-US"/>
          </a:p>
        </p:txBody>
      </p:sp>
      <p:sp>
        <p:nvSpPr>
          <p:cNvPr id="3" name="Footer Placeholder 4"/>
          <p:cNvSpPr>
            <a:spLocks noGrp="1"/>
          </p:cNvSpPr>
          <p:nvPr>
            <p:ph type="ftr" sz="quarter" idx="11"/>
          </p:nvPr>
        </p:nvSpPr>
        <p:spPr/>
        <p:txBody>
          <a:bodyPr/>
          <a:lstStyle>
            <a:lvl1pPr defTabSz="685800">
              <a:defRPr/>
            </a:lvl1pPr>
          </a:lstStyle>
          <a:p>
            <a:pPr>
              <a:defRPr/>
            </a:pPr>
            <a:r>
              <a:rPr lang="en-US" smtClean="0"/>
              <a:t>2019 Geospatial Summit</a:t>
            </a:r>
            <a:endParaRPr lang="en-US"/>
          </a:p>
        </p:txBody>
      </p:sp>
      <p:sp>
        <p:nvSpPr>
          <p:cNvPr id="4" name="Slide Number Placeholder 5"/>
          <p:cNvSpPr>
            <a:spLocks noGrp="1"/>
          </p:cNvSpPr>
          <p:nvPr>
            <p:ph type="sldNum" sz="quarter" idx="12"/>
          </p:nvPr>
        </p:nvSpPr>
        <p:spPr/>
        <p:txBody>
          <a:bodyPr/>
          <a:lstStyle>
            <a:lvl1pPr defTabSz="6858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685800">
              <a:defRPr/>
            </a:lvl1pPr>
          </a:lstStyle>
          <a:p>
            <a:pPr>
              <a:defRPr/>
            </a:pPr>
            <a:r>
              <a:rPr lang="en-US" smtClean="0"/>
              <a:t>May 6, 2019</a:t>
            </a:r>
            <a:endParaRPr lang="en-US"/>
          </a:p>
        </p:txBody>
      </p:sp>
      <p:sp>
        <p:nvSpPr>
          <p:cNvPr id="6" name="Footer Placeholder 4"/>
          <p:cNvSpPr>
            <a:spLocks noGrp="1"/>
          </p:cNvSpPr>
          <p:nvPr>
            <p:ph type="ftr" sz="quarter" idx="11"/>
          </p:nvPr>
        </p:nvSpPr>
        <p:spPr/>
        <p:txBody>
          <a:bodyPr/>
          <a:lstStyle>
            <a:lvl1pPr defTabSz="685800">
              <a:defRPr/>
            </a:lvl1pPr>
          </a:lstStyle>
          <a:p>
            <a:pPr>
              <a:defRPr/>
            </a:pPr>
            <a:r>
              <a:rPr lang="en-US" smtClean="0"/>
              <a:t>2019 Geospatial Summit</a:t>
            </a:r>
            <a:endParaRPr lang="en-US"/>
          </a:p>
        </p:txBody>
      </p:sp>
      <p:sp>
        <p:nvSpPr>
          <p:cNvPr id="7" name="Slide Number Placeholder 5"/>
          <p:cNvSpPr>
            <a:spLocks noGrp="1"/>
          </p:cNvSpPr>
          <p:nvPr>
            <p:ph type="sldNum" sz="quarter" idx="12"/>
          </p:nvPr>
        </p:nvSpPr>
        <p:spPr/>
        <p:txBody>
          <a:bodyPr/>
          <a:lstStyle>
            <a:lvl1pPr defTabSz="6858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685800">
              <a:defRPr/>
            </a:lvl1pPr>
          </a:lstStyle>
          <a:p>
            <a:pPr>
              <a:defRPr/>
            </a:pPr>
            <a:r>
              <a:rPr lang="en-US" smtClean="0"/>
              <a:t>May 6, 2019</a:t>
            </a:r>
            <a:endParaRPr lang="en-US"/>
          </a:p>
        </p:txBody>
      </p:sp>
      <p:sp>
        <p:nvSpPr>
          <p:cNvPr id="6" name="Footer Placeholder 4"/>
          <p:cNvSpPr>
            <a:spLocks noGrp="1"/>
          </p:cNvSpPr>
          <p:nvPr>
            <p:ph type="ftr" sz="quarter" idx="11"/>
          </p:nvPr>
        </p:nvSpPr>
        <p:spPr/>
        <p:txBody>
          <a:bodyPr/>
          <a:lstStyle>
            <a:lvl1pPr defTabSz="685800">
              <a:defRPr/>
            </a:lvl1pPr>
          </a:lstStyle>
          <a:p>
            <a:pPr>
              <a:defRPr/>
            </a:pPr>
            <a:r>
              <a:rPr lang="en-US" smtClean="0"/>
              <a:t>2019 Geospatial Summit</a:t>
            </a:r>
            <a:endParaRPr lang="en-US"/>
          </a:p>
        </p:txBody>
      </p:sp>
      <p:sp>
        <p:nvSpPr>
          <p:cNvPr id="7" name="Slide Number Placeholder 5"/>
          <p:cNvSpPr>
            <a:spLocks noGrp="1"/>
          </p:cNvSpPr>
          <p:nvPr>
            <p:ph type="sldNum" sz="quarter" idx="12"/>
          </p:nvPr>
        </p:nvSpPr>
        <p:spPr/>
        <p:txBody>
          <a:bodyPr/>
          <a:lstStyle>
            <a:lvl1pPr defTabSz="6858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342900" fontAlgn="auto">
              <a:spcBef>
                <a:spcPts val="0"/>
              </a:spcBef>
              <a:spcAft>
                <a:spcPts val="0"/>
              </a:spcAft>
              <a:defRPr sz="900">
                <a:solidFill>
                  <a:prstClr val="black">
                    <a:tint val="75000"/>
                  </a:prstClr>
                </a:solidFill>
                <a:latin typeface="+mn-lt"/>
                <a:ea typeface="+mn-ea"/>
                <a:cs typeface="+mn-cs"/>
              </a:defRPr>
            </a:lvl1pPr>
          </a:lstStyle>
          <a:p>
            <a:pPr>
              <a:defRPr/>
            </a:pPr>
            <a:r>
              <a:rPr lang="en-US" smtClean="0"/>
              <a:t>May 6, 2019</a:t>
            </a: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342900" fontAlgn="auto">
              <a:spcBef>
                <a:spcPts val="0"/>
              </a:spcBef>
              <a:spcAft>
                <a:spcPts val="0"/>
              </a:spcAft>
              <a:defRPr sz="900">
                <a:solidFill>
                  <a:prstClr val="black">
                    <a:tint val="75000"/>
                  </a:prstClr>
                </a:solidFill>
                <a:latin typeface="+mn-lt"/>
                <a:ea typeface="+mn-ea"/>
                <a:cs typeface="+mn-cs"/>
              </a:defRPr>
            </a:lvl1pPr>
          </a:lstStyle>
          <a:p>
            <a:pPr>
              <a:defRPr/>
            </a:pPr>
            <a:r>
              <a:rPr lang="en-US" smtClean="0"/>
              <a:t>2019 Geospatial Summit</a:t>
            </a: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342900" fontAlgn="auto">
              <a:spcBef>
                <a:spcPts val="0"/>
              </a:spcBef>
              <a:spcAft>
                <a:spcPts val="0"/>
              </a:spcAft>
              <a:defRPr sz="9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342900" rtl="0" eaLnBrk="0" fontAlgn="base" hangingPunct="0">
        <a:spcBef>
          <a:spcPct val="0"/>
        </a:spcBef>
        <a:spcAft>
          <a:spcPct val="0"/>
        </a:spcAft>
        <a:defRPr sz="3300" kern="1200">
          <a:solidFill>
            <a:schemeClr val="tx1"/>
          </a:solidFill>
          <a:latin typeface="+mj-lt"/>
          <a:ea typeface="MS PGothic" pitchFamily="34" charset="-128"/>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MS PGothic" pitchFamily="34" charset="-128"/>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MS PGothic" pitchFamily="34" charset="-128"/>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May 6, 2019</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eaLnBrk="0" hangingPunct="0">
              <a:defRPr/>
            </a:pPr>
            <a:r>
              <a:rPr lang="en-US" b="1" smtClean="0">
                <a:solidFill>
                  <a:prstClr val="black">
                    <a:tint val="75000"/>
                  </a:prstClr>
                </a:solidFill>
                <a:ea typeface="+mn-ea"/>
              </a:rPr>
              <a:t>2019 Geospatial Summit</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33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Times New Roman" pitchFamily="18" charset="0"/>
          <a:ea typeface="+mn-ea"/>
          <a:cs typeface="Times New Roman" pitchFamily="18" charset="0"/>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Times New Roman" pitchFamily="18" charset="0"/>
          <a:ea typeface="+mn-ea"/>
          <a:cs typeface="Times New Roman" pitchFamily="18" charset="0"/>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Times New Roman" pitchFamily="18" charset="0"/>
          <a:ea typeface="+mn-ea"/>
          <a:cs typeface="Times New Roman" pitchFamily="18" charset="0"/>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May 6, 2019</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eaLnBrk="0" hangingPunct="0">
              <a:defRPr/>
            </a:pPr>
            <a:r>
              <a:rPr lang="en-US" b="1" smtClean="0">
                <a:solidFill>
                  <a:prstClr val="black">
                    <a:tint val="75000"/>
                  </a:prstClr>
                </a:solidFill>
                <a:ea typeface="+mn-ea"/>
              </a:rPr>
              <a:t>2019 Geospatial Summit</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33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Times New Roman" pitchFamily="18" charset="0"/>
          <a:ea typeface="+mn-ea"/>
          <a:cs typeface="Times New Roman" pitchFamily="18" charset="0"/>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Times New Roman" pitchFamily="18" charset="0"/>
          <a:ea typeface="+mn-ea"/>
          <a:cs typeface="Times New Roman" pitchFamily="18" charset="0"/>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Times New Roman" pitchFamily="18" charset="0"/>
          <a:ea typeface="+mn-ea"/>
          <a:cs typeface="Times New Roman" pitchFamily="18" charset="0"/>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1879600" y="2292496"/>
            <a:ext cx="8331200" cy="2724089"/>
          </a:xfrm>
          <a:prstGeom prst="rect">
            <a:avLst/>
          </a:prstGeom>
          <a:noFill/>
          <a:ln w="9525">
            <a:noFill/>
            <a:miter lim="800000"/>
            <a:headEnd/>
            <a:tailEnd/>
          </a:ln>
          <a:effectLst/>
        </p:spPr>
        <p:txBody>
          <a:bodyPr anchor="ctr"/>
          <a:lstStyle/>
          <a:p>
            <a:pPr algn="ctr">
              <a:defRPr/>
            </a:pPr>
            <a:r>
              <a:rPr lang="en-US" sz="2700" b="1" dirty="0">
                <a:solidFill>
                  <a:prstClr val="black"/>
                </a:solidFill>
                <a:latin typeface="Verdana" pitchFamily="34" charset="0"/>
                <a:ea typeface="+mn-ea"/>
              </a:rPr>
              <a:t>NSRS Modernization Overview:</a:t>
            </a:r>
          </a:p>
          <a:p>
            <a:pPr algn="ctr">
              <a:defRPr/>
            </a:pPr>
            <a:r>
              <a:rPr lang="en-US" sz="2700" b="1" dirty="0">
                <a:solidFill>
                  <a:prstClr val="black"/>
                </a:solidFill>
                <a:latin typeface="Verdana" pitchFamily="34" charset="0"/>
                <a:ea typeface="+mn-ea"/>
              </a:rPr>
              <a:t>Blueprint Part 2: </a:t>
            </a:r>
            <a:r>
              <a:rPr lang="en-US" sz="2700" b="1" dirty="0" err="1">
                <a:solidFill>
                  <a:prstClr val="black"/>
                </a:solidFill>
                <a:latin typeface="Verdana" pitchFamily="34" charset="0"/>
                <a:ea typeface="+mn-ea"/>
              </a:rPr>
              <a:t>Geoptential</a:t>
            </a:r>
            <a:r>
              <a:rPr lang="en-US" sz="2700" b="1" dirty="0">
                <a:solidFill>
                  <a:prstClr val="black"/>
                </a:solidFill>
                <a:latin typeface="Verdana" pitchFamily="34" charset="0"/>
                <a:ea typeface="+mn-ea"/>
              </a:rPr>
              <a:t> Coordinates</a:t>
            </a:r>
          </a:p>
          <a:p>
            <a:pPr algn="ctr">
              <a:defRPr/>
            </a:pPr>
            <a:endParaRPr lang="en-US" b="1" i="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Dan Roman</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Chief Geodesist</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smtClean="0"/>
              <a:t>May 6, 2019</a:t>
            </a:r>
            <a:endParaRPr lang="en-US" dirty="0"/>
          </a:p>
        </p:txBody>
      </p:sp>
      <p:sp>
        <p:nvSpPr>
          <p:cNvPr id="3" name="Slide Number Placeholder 2"/>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
        <p:nvSpPr>
          <p:cNvPr id="4" name="Footer Placeholder 3"/>
          <p:cNvSpPr>
            <a:spLocks noGrp="1"/>
          </p:cNvSpPr>
          <p:nvPr>
            <p:ph type="ftr" sz="quarter" idx="11"/>
          </p:nvPr>
        </p:nvSpPr>
        <p:spPr/>
        <p:txBody>
          <a:bodyPr/>
          <a:lstStyle/>
          <a:p>
            <a:pPr>
              <a:defRPr/>
            </a:pPr>
            <a:r>
              <a:rPr lang="en-US" smtClean="0"/>
              <a:t>2019 Geospatial Summit</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85" t="17133" r="7666" b="11990"/>
          <a:stretch/>
        </p:blipFill>
        <p:spPr bwMode="auto">
          <a:xfrm>
            <a:off x="2801989" y="1920479"/>
            <a:ext cx="4230385" cy="379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009900" y="1063229"/>
            <a:ext cx="6172200" cy="857250"/>
          </a:xfrm>
        </p:spPr>
        <p:txBody>
          <a:bodyPr/>
          <a:lstStyle/>
          <a:p>
            <a:r>
              <a:rPr lang="en-US" i="1" u="sng" dirty="0" smtClean="0"/>
              <a:t>Secular</a:t>
            </a:r>
            <a:r>
              <a:rPr lang="en-US" dirty="0" smtClean="0"/>
              <a:t> Mass Movement</a:t>
            </a:r>
            <a:endParaRPr lang="en-US" dirty="0"/>
          </a:p>
        </p:txBody>
      </p:sp>
      <p:sp>
        <p:nvSpPr>
          <p:cNvPr id="2" name="TextBox 1"/>
          <p:cNvSpPr txBox="1"/>
          <p:nvPr/>
        </p:nvSpPr>
        <p:spPr>
          <a:xfrm>
            <a:off x="7032372" y="2085232"/>
            <a:ext cx="2303836" cy="3762568"/>
          </a:xfrm>
          <a:prstGeom prst="rect">
            <a:avLst/>
          </a:prstGeom>
          <a:noFill/>
        </p:spPr>
        <p:txBody>
          <a:bodyPr wrap="none" rtlCol="0">
            <a:spAutoFit/>
          </a:bodyPr>
          <a:lstStyle/>
          <a:p>
            <a:r>
              <a:rPr lang="en-US" sz="1050" b="1" dirty="0"/>
              <a:t>Mass is flowing in the mantle</a:t>
            </a:r>
          </a:p>
          <a:p>
            <a:r>
              <a:rPr lang="en-US" sz="1050" b="1" dirty="0"/>
              <a:t>to coalesce under Hudson</a:t>
            </a:r>
          </a:p>
          <a:p>
            <a:r>
              <a:rPr lang="en-US" sz="1050" b="1" dirty="0"/>
              <a:t>Bay, pushing the crust up.</a:t>
            </a:r>
          </a:p>
          <a:p>
            <a:endParaRPr lang="en-US" sz="1050" b="1" dirty="0"/>
          </a:p>
          <a:p>
            <a:r>
              <a:rPr lang="en-US" sz="1050" b="1" u="sng" dirty="0"/>
              <a:t>GPS</a:t>
            </a:r>
            <a:r>
              <a:rPr lang="en-US" sz="1050" b="1" dirty="0"/>
              <a:t> on the crust sees this </a:t>
            </a:r>
          </a:p>
          <a:p>
            <a:r>
              <a:rPr lang="en-US" sz="1050" b="1" dirty="0"/>
              <a:t>as one effect:</a:t>
            </a:r>
          </a:p>
          <a:p>
            <a:r>
              <a:rPr lang="en-US" sz="1050" b="1" dirty="0"/>
              <a:t>An increase in ellipsoid height</a:t>
            </a:r>
          </a:p>
          <a:p>
            <a:endParaRPr lang="en-US" sz="1050" b="1" dirty="0"/>
          </a:p>
          <a:p>
            <a:r>
              <a:rPr lang="en-US" sz="1050" b="1" dirty="0"/>
              <a:t>A </a:t>
            </a:r>
            <a:r>
              <a:rPr lang="en-US" sz="1050" b="1" u="sng" dirty="0"/>
              <a:t>gravimeter</a:t>
            </a:r>
            <a:r>
              <a:rPr lang="en-US" sz="1050" b="1" dirty="0"/>
              <a:t> on the crust</a:t>
            </a:r>
          </a:p>
          <a:p>
            <a:r>
              <a:rPr lang="en-US" sz="1050" b="1" dirty="0"/>
              <a:t>sees two effects:</a:t>
            </a:r>
          </a:p>
          <a:p>
            <a:endParaRPr lang="en-US" sz="1050" b="1" dirty="0"/>
          </a:p>
          <a:p>
            <a:r>
              <a:rPr lang="en-US" sz="1050" b="1" dirty="0"/>
              <a:t>(small) </a:t>
            </a:r>
            <a:r>
              <a:rPr lang="en-US" sz="1050" b="1" i="1" dirty="0"/>
              <a:t>decrease</a:t>
            </a:r>
            <a:r>
              <a:rPr lang="en-US" sz="1050" b="1" dirty="0"/>
              <a:t> in gravity as the</a:t>
            </a:r>
          </a:p>
          <a:p>
            <a:r>
              <a:rPr lang="en-US" sz="1050" b="1" dirty="0"/>
              <a:t>gravimeter location gets</a:t>
            </a:r>
          </a:p>
          <a:p>
            <a:r>
              <a:rPr lang="en-US" sz="1050" b="1" dirty="0"/>
              <a:t>farther from the </a:t>
            </a:r>
            <a:r>
              <a:rPr lang="en-US" sz="1050" b="1" dirty="0" err="1"/>
              <a:t>geocenter</a:t>
            </a:r>
            <a:endParaRPr lang="en-US" sz="1050" b="1" dirty="0"/>
          </a:p>
          <a:p>
            <a:endParaRPr lang="en-US" sz="1050" b="1" dirty="0"/>
          </a:p>
          <a:p>
            <a:r>
              <a:rPr lang="en-US" sz="1050" b="1" dirty="0"/>
              <a:t>(larger) </a:t>
            </a:r>
            <a:r>
              <a:rPr lang="en-US" sz="1050" b="1" i="1" dirty="0"/>
              <a:t>increase</a:t>
            </a:r>
            <a:r>
              <a:rPr lang="en-US" sz="1050" b="1" dirty="0"/>
              <a:t> in gravity as the</a:t>
            </a:r>
          </a:p>
          <a:p>
            <a:r>
              <a:rPr lang="en-US" sz="1050" b="1" dirty="0"/>
              <a:t>amount of mass below the</a:t>
            </a:r>
          </a:p>
          <a:p>
            <a:r>
              <a:rPr lang="en-US" sz="1050" b="1" dirty="0"/>
              <a:t>gravimeter pulls harder</a:t>
            </a:r>
          </a:p>
          <a:p>
            <a:endParaRPr lang="en-US" sz="1050" b="1" dirty="0"/>
          </a:p>
          <a:p>
            <a:r>
              <a:rPr lang="en-US" sz="1050" b="1" dirty="0"/>
              <a:t>This gravity change causes the</a:t>
            </a:r>
          </a:p>
          <a:p>
            <a:r>
              <a:rPr lang="en-US" sz="1050" b="1" dirty="0"/>
              <a:t>geoid to “swell” in the area</a:t>
            </a:r>
          </a:p>
          <a:p>
            <a:endParaRPr lang="en-US" dirty="0"/>
          </a:p>
        </p:txBody>
      </p:sp>
      <p:sp>
        <p:nvSpPr>
          <p:cNvPr id="3" name="Date Placeholder 2"/>
          <p:cNvSpPr>
            <a:spLocks noGrp="1"/>
          </p:cNvSpPr>
          <p:nvPr>
            <p:ph type="dt" sz="half" idx="10"/>
          </p:nvPr>
        </p:nvSpPr>
        <p:spPr/>
        <p:txBody>
          <a:bodyPr/>
          <a:lstStyle/>
          <a:p>
            <a:pPr>
              <a:defRPr/>
            </a:pPr>
            <a:r>
              <a:rPr lang="en-US" altLang="en-US" smtClean="0"/>
              <a:t>May 6, 2019</a:t>
            </a:r>
            <a:endParaRPr lang="en-US" alt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10</a:t>
            </a:fld>
            <a:endParaRPr lang="en-US" altLang="en-US" dirty="0"/>
          </a:p>
        </p:txBody>
      </p:sp>
    </p:spTree>
    <p:extLst>
      <p:ext uri="{BB962C8B-B14F-4D97-AF65-F5344CB8AC3E}">
        <p14:creationId xmlns:p14="http://schemas.microsoft.com/office/powerpoint/2010/main" val="3385299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Episodic</a:t>
            </a:r>
            <a:r>
              <a:rPr lang="en-US" dirty="0" smtClean="0"/>
              <a:t> Mass Movement</a:t>
            </a:r>
            <a:endParaRPr lang="en-US" dirty="0"/>
          </a:p>
        </p:txBody>
      </p:sp>
      <p:sp>
        <p:nvSpPr>
          <p:cNvPr id="4" name="Slide Number Placeholder 3"/>
          <p:cNvSpPr>
            <a:spLocks noGrp="1"/>
          </p:cNvSpPr>
          <p:nvPr>
            <p:ph type="sldNum" sz="quarter" idx="12"/>
          </p:nvPr>
        </p:nvSpPr>
        <p:spPr/>
        <p:txBody>
          <a:bodyPr/>
          <a:lstStyle/>
          <a:p>
            <a:pPr>
              <a:defRPr/>
            </a:pPr>
            <a:fld id="{81083702-E6E1-411B-A9C5-9B25E2FC045E}" type="slidenum">
              <a:rPr lang="en-US" smtClean="0"/>
              <a:pPr>
                <a:defRPr/>
              </a:pPr>
              <a:t>11</a:t>
            </a:fld>
            <a:endParaRPr lang="en-US"/>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830" y="1757409"/>
            <a:ext cx="5106001" cy="408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130" y="2606436"/>
            <a:ext cx="6392004" cy="13080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856873" y="2748109"/>
            <a:ext cx="3043719" cy="146407"/>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39831" y="3195034"/>
            <a:ext cx="1003014" cy="152828"/>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altLang="en-US" smtClean="0"/>
              <a:t>May 6, 2019</a:t>
            </a:r>
            <a:endParaRPr lang="en-US" altLang="en-US"/>
          </a:p>
        </p:txBody>
      </p:sp>
      <p:sp>
        <p:nvSpPr>
          <p:cNvPr id="6" name="Footer Placeholder 5"/>
          <p:cNvSpPr>
            <a:spLocks noGrp="1"/>
          </p:cNvSpPr>
          <p:nvPr>
            <p:ph type="ftr" sz="quarter" idx="11"/>
          </p:nvPr>
        </p:nvSpPr>
        <p:spPr/>
        <p:txBody>
          <a:bodyPr/>
          <a:lstStyle/>
          <a:p>
            <a:pPr>
              <a:defRPr/>
            </a:pPr>
            <a:r>
              <a:rPr lang="en-US" smtClean="0"/>
              <a:t>2019 Geospatial Summit</a:t>
            </a:r>
            <a:endParaRPr lang="en-US"/>
          </a:p>
        </p:txBody>
      </p:sp>
    </p:spTree>
    <p:extLst>
      <p:ext uri="{BB962C8B-B14F-4D97-AF65-F5344CB8AC3E}">
        <p14:creationId xmlns:p14="http://schemas.microsoft.com/office/powerpoint/2010/main" val="2962898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911080" y="1259066"/>
            <a:ext cx="6369840" cy="461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endParaRPr lang="en-GB" altLang="en-US" sz="1125"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200" y="5014983"/>
            <a:ext cx="1900800" cy="379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5614" y="1818307"/>
            <a:ext cx="4607256" cy="31739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433800" y="5336481"/>
            <a:ext cx="2938680" cy="173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825">
                <a:latin typeface="Arial" charset="0"/>
              </a:rPr>
              <a:t>Ramillien G et al. Geophys. J. Int. 2004;158:813-826</a:t>
            </a:r>
          </a:p>
        </p:txBody>
      </p:sp>
      <p:sp>
        <p:nvSpPr>
          <p:cNvPr id="3077" name="Text Box 5"/>
          <p:cNvSpPr txBox="1">
            <a:spLocks noChangeArrowheads="1"/>
          </p:cNvSpPr>
          <p:nvPr/>
        </p:nvSpPr>
        <p:spPr bwMode="auto">
          <a:xfrm>
            <a:off x="2740440" y="5695080"/>
            <a:ext cx="3697920" cy="2603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675">
                <a:latin typeface="Arial" charset="0"/>
              </a:rPr>
              <a:t>© 2004 RAS</a:t>
            </a:r>
          </a:p>
        </p:txBody>
      </p:sp>
      <p:sp>
        <p:nvSpPr>
          <p:cNvPr id="8" name="Title 1"/>
          <p:cNvSpPr txBox="1">
            <a:spLocks/>
          </p:cNvSpPr>
          <p:nvPr/>
        </p:nvSpPr>
        <p:spPr>
          <a:xfrm>
            <a:off x="3009900" y="1200150"/>
            <a:ext cx="6172200" cy="85725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300" i="1" u="sng" dirty="0"/>
              <a:t>Periodic</a:t>
            </a:r>
            <a:r>
              <a:rPr lang="en-US" sz="3300" dirty="0"/>
              <a:t> Mass Movement</a:t>
            </a:r>
          </a:p>
        </p:txBody>
      </p:sp>
      <p:sp>
        <p:nvSpPr>
          <p:cNvPr id="2" name="Date Placeholder 1"/>
          <p:cNvSpPr>
            <a:spLocks noGrp="1"/>
          </p:cNvSpPr>
          <p:nvPr>
            <p:ph type="dt" sz="half" idx="10"/>
          </p:nvPr>
        </p:nvSpPr>
        <p:spPr/>
        <p:txBody>
          <a:bodyPr/>
          <a:lstStyle/>
          <a:p>
            <a:pPr>
              <a:defRPr/>
            </a:pPr>
            <a:r>
              <a:rPr lang="en-US" altLang="en-US" smtClean="0"/>
              <a:t>May 6, 2019</a:t>
            </a:r>
            <a:endParaRPr lang="en-US" altLang="en-US"/>
          </a:p>
        </p:txBody>
      </p:sp>
      <p:sp>
        <p:nvSpPr>
          <p:cNvPr id="3" name="Footer Placeholder 2"/>
          <p:cNvSpPr>
            <a:spLocks noGrp="1"/>
          </p:cNvSpPr>
          <p:nvPr>
            <p:ph type="ftr" sz="quarter" idx="11"/>
          </p:nvPr>
        </p:nvSpPr>
        <p:spPr/>
        <p:txBody>
          <a:bodyPr/>
          <a:lstStyle/>
          <a:p>
            <a:pPr>
              <a:defRPr/>
            </a:pPr>
            <a:r>
              <a:rPr lang="en-US" smtClean="0"/>
              <a:t>2019 Geospatial Summit</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12</a:t>
            </a:fld>
            <a:endParaRPr lang="en-US" altLang="en-US"/>
          </a:p>
        </p:txBody>
      </p:sp>
    </p:spTree>
    <p:extLst>
      <p:ext uri="{BB962C8B-B14F-4D97-AF65-F5344CB8AC3E}">
        <p14:creationId xmlns:p14="http://schemas.microsoft.com/office/powerpoint/2010/main" val="860152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resolution products</a:t>
            </a:r>
            <a:endParaRPr lang="en-US" dirty="0"/>
          </a:p>
        </p:txBody>
      </p:sp>
      <p:sp>
        <p:nvSpPr>
          <p:cNvPr id="4" name="Date Placeholder 3"/>
          <p:cNvSpPr>
            <a:spLocks noGrp="1"/>
          </p:cNvSpPr>
          <p:nvPr>
            <p:ph type="dt" sz="half" idx="10"/>
          </p:nvPr>
        </p:nvSpPr>
        <p:spPr/>
        <p:txBody>
          <a:bodyPr/>
          <a:lstStyle/>
          <a:p>
            <a:pPr>
              <a:defRPr/>
            </a:pPr>
            <a:r>
              <a:rPr lang="en-US" altLang="en-US" smtClean="0"/>
              <a:t>May 6, 2019</a:t>
            </a:r>
            <a:endParaRPr lang="en-US" alt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13</a:t>
            </a:fld>
            <a:endParaRPr lang="en-US" altLang="en-US" dirty="0"/>
          </a:p>
        </p:txBody>
      </p:sp>
      <p:sp>
        <p:nvSpPr>
          <p:cNvPr id="10" name="Content Placeholder 9"/>
          <p:cNvSpPr>
            <a:spLocks noGrp="1"/>
          </p:cNvSpPr>
          <p:nvPr>
            <p:ph idx="1"/>
          </p:nvPr>
        </p:nvSpPr>
        <p:spPr/>
        <p:txBody>
          <a:bodyPr/>
          <a:lstStyle/>
          <a:p>
            <a:r>
              <a:rPr lang="en-US" dirty="0"/>
              <a:t>All will be 1 x 1 arcminute grids</a:t>
            </a:r>
          </a:p>
          <a:p>
            <a:r>
              <a:rPr lang="en-US" dirty="0"/>
              <a:t>All will cover three finite regions of the globe</a:t>
            </a:r>
          </a:p>
          <a:p>
            <a:r>
              <a:rPr lang="en-US" dirty="0"/>
              <a:t>All will have a static and dynamic component</a:t>
            </a:r>
          </a:p>
          <a:p>
            <a:pPr lvl="1"/>
            <a:r>
              <a:rPr lang="en-US" sz="1800" dirty="0"/>
              <a:t>Dynamic surface gravity not expected to be ready by 2022</a:t>
            </a:r>
          </a:p>
          <a:p>
            <a:r>
              <a:rPr lang="en-US" dirty="0"/>
              <a:t>GEOID2022</a:t>
            </a:r>
          </a:p>
          <a:p>
            <a:pPr lvl="1"/>
            <a:r>
              <a:rPr lang="en-US" sz="1800" dirty="0"/>
              <a:t>Official converter of *TRF2022 ellipsoid heights into NAPGD2022 orthometric heights</a:t>
            </a:r>
          </a:p>
          <a:p>
            <a:r>
              <a:rPr lang="en-US" dirty="0"/>
              <a:t>DEFLEC2022</a:t>
            </a:r>
          </a:p>
          <a:p>
            <a:pPr lvl="1"/>
            <a:r>
              <a:rPr lang="en-US" sz="1800" dirty="0"/>
              <a:t>Surface deflections of the vertical in N/S and E/W</a:t>
            </a:r>
          </a:p>
          <a:p>
            <a:r>
              <a:rPr lang="en-US" dirty="0"/>
              <a:t>GRAV2022</a:t>
            </a:r>
          </a:p>
          <a:p>
            <a:pPr lvl="1"/>
            <a:r>
              <a:rPr lang="en-US" sz="1800" dirty="0"/>
              <a:t>Surface acceleration of gravity </a:t>
            </a:r>
          </a:p>
          <a:p>
            <a:pPr lvl="1"/>
            <a:endParaRPr lang="en-US" dirty="0"/>
          </a:p>
        </p:txBody>
      </p:sp>
    </p:spTree>
    <p:extLst>
      <p:ext uri="{BB962C8B-B14F-4D97-AF65-F5344CB8AC3E}">
        <p14:creationId xmlns:p14="http://schemas.microsoft.com/office/powerpoint/2010/main" val="3409224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3070" y="1074974"/>
            <a:ext cx="5822022" cy="4498838"/>
          </a:xfrm>
        </p:spPr>
      </p:pic>
      <p:sp>
        <p:nvSpPr>
          <p:cNvPr id="2" name="Title 1"/>
          <p:cNvSpPr>
            <a:spLocks noGrp="1"/>
          </p:cNvSpPr>
          <p:nvPr>
            <p:ph type="title"/>
          </p:nvPr>
        </p:nvSpPr>
        <p:spPr/>
        <p:txBody>
          <a:bodyPr/>
          <a:lstStyle/>
          <a:p>
            <a:r>
              <a:rPr lang="en-US" dirty="0" smtClean="0"/>
              <a:t>The three gridded regions</a:t>
            </a:r>
            <a:endParaRPr lang="en-US" dirty="0"/>
          </a:p>
        </p:txBody>
      </p:sp>
      <p:sp>
        <p:nvSpPr>
          <p:cNvPr id="4" name="Date Placeholder 3"/>
          <p:cNvSpPr>
            <a:spLocks noGrp="1"/>
          </p:cNvSpPr>
          <p:nvPr>
            <p:ph type="dt" sz="half" idx="10"/>
          </p:nvPr>
        </p:nvSpPr>
        <p:spPr/>
        <p:txBody>
          <a:bodyPr/>
          <a:lstStyle/>
          <a:p>
            <a:pPr>
              <a:defRPr/>
            </a:pPr>
            <a:r>
              <a:rPr lang="en-US" altLang="en-US" smtClean="0"/>
              <a:t>May 6, 2019</a:t>
            </a:r>
            <a:endParaRPr lang="en-US" alt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14</a:t>
            </a:fld>
            <a:endParaRPr lang="en-US" alt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1454" y="2373330"/>
            <a:ext cx="2670071" cy="34553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637" y="3647870"/>
            <a:ext cx="2866271" cy="2214846"/>
          </a:xfrm>
          <a:prstGeom prst="rect">
            <a:avLst/>
          </a:prstGeom>
        </p:spPr>
      </p:pic>
      <p:sp>
        <p:nvSpPr>
          <p:cNvPr id="10" name="TextBox 9"/>
          <p:cNvSpPr txBox="1"/>
          <p:nvPr/>
        </p:nvSpPr>
        <p:spPr>
          <a:xfrm>
            <a:off x="3876782" y="5552251"/>
            <a:ext cx="4438436" cy="369332"/>
          </a:xfrm>
          <a:prstGeom prst="rect">
            <a:avLst/>
          </a:prstGeom>
          <a:noFill/>
        </p:spPr>
        <p:txBody>
          <a:bodyPr wrap="square" rtlCol="0">
            <a:spAutoFit/>
          </a:bodyPr>
          <a:lstStyle/>
          <a:p>
            <a:r>
              <a:rPr lang="en-US" dirty="0"/>
              <a:t>“North American region</a:t>
            </a:r>
            <a:r>
              <a:rPr lang="en-US" dirty="0" smtClean="0"/>
              <a:t>”  -  ¼ </a:t>
            </a:r>
            <a:r>
              <a:rPr lang="en-US" dirty="0"/>
              <a:t>of the Earth</a:t>
            </a:r>
          </a:p>
        </p:txBody>
      </p:sp>
      <p:sp>
        <p:nvSpPr>
          <p:cNvPr id="11" name="TextBox 10"/>
          <p:cNvSpPr txBox="1"/>
          <p:nvPr/>
        </p:nvSpPr>
        <p:spPr>
          <a:xfrm>
            <a:off x="9330830" y="5874208"/>
            <a:ext cx="2326278" cy="369332"/>
          </a:xfrm>
          <a:prstGeom prst="rect">
            <a:avLst/>
          </a:prstGeom>
          <a:noFill/>
        </p:spPr>
        <p:txBody>
          <a:bodyPr wrap="none" rtlCol="0">
            <a:spAutoFit/>
          </a:bodyPr>
          <a:lstStyle/>
          <a:p>
            <a:r>
              <a:rPr lang="en-US" dirty="0"/>
              <a:t>“Guam/CNMI region”</a:t>
            </a:r>
          </a:p>
        </p:txBody>
      </p:sp>
      <p:sp>
        <p:nvSpPr>
          <p:cNvPr id="12" name="TextBox 11"/>
          <p:cNvSpPr txBox="1"/>
          <p:nvPr/>
        </p:nvSpPr>
        <p:spPr>
          <a:xfrm>
            <a:off x="547827" y="5806099"/>
            <a:ext cx="2813591" cy="369332"/>
          </a:xfrm>
          <a:prstGeom prst="rect">
            <a:avLst/>
          </a:prstGeom>
          <a:noFill/>
        </p:spPr>
        <p:txBody>
          <a:bodyPr wrap="none" rtlCol="0">
            <a:spAutoFit/>
          </a:bodyPr>
          <a:lstStyle/>
          <a:p>
            <a:r>
              <a:rPr lang="en-US" dirty="0"/>
              <a:t>“American Samoa region”</a:t>
            </a:r>
          </a:p>
        </p:txBody>
      </p:sp>
    </p:spTree>
    <p:extLst>
      <p:ext uri="{BB962C8B-B14F-4D97-AF65-F5344CB8AC3E}">
        <p14:creationId xmlns:p14="http://schemas.microsoft.com/office/powerpoint/2010/main" val="2611805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Expected changes to orthometric heights</a:t>
            </a:r>
          </a:p>
        </p:txBody>
      </p:sp>
      <p:pic>
        <p:nvPicPr>
          <p:cNvPr id="9" name="Content Placeholder 8"/>
          <p:cNvPicPr>
            <a:picLocks noGrp="1" noChangeAspect="1"/>
          </p:cNvPicPr>
          <p:nvPr>
            <p:ph sz="half" idx="1"/>
          </p:nvPr>
        </p:nvPicPr>
        <p:blipFill>
          <a:blip r:embed="rId2"/>
          <a:stretch>
            <a:fillRect/>
          </a:stretch>
        </p:blipFill>
        <p:spPr>
          <a:xfrm>
            <a:off x="156411" y="2357780"/>
            <a:ext cx="6420381" cy="3549859"/>
          </a:xfrm>
          <a:prstGeom prst="rect">
            <a:avLst/>
          </a:prstGeom>
        </p:spPr>
      </p:pic>
      <p:pic>
        <p:nvPicPr>
          <p:cNvPr id="10" name="Content Placeholder 9"/>
          <p:cNvPicPr>
            <a:picLocks noGrp="1" noChangeAspect="1"/>
          </p:cNvPicPr>
          <p:nvPr>
            <p:ph sz="half" idx="2"/>
          </p:nvPr>
        </p:nvPicPr>
        <p:blipFill>
          <a:blip r:embed="rId3"/>
          <a:stretch>
            <a:fillRect/>
          </a:stretch>
        </p:blipFill>
        <p:spPr>
          <a:xfrm>
            <a:off x="6629399" y="2357781"/>
            <a:ext cx="5175607" cy="3580240"/>
          </a:xfrm>
          <a:prstGeom prst="rect">
            <a:avLst/>
          </a:prstGeom>
        </p:spPr>
      </p:pic>
      <p:sp>
        <p:nvSpPr>
          <p:cNvPr id="3" name="Date Placeholder 2"/>
          <p:cNvSpPr>
            <a:spLocks noGrp="1"/>
          </p:cNvSpPr>
          <p:nvPr>
            <p:ph type="dt" sz="half" idx="10"/>
          </p:nvPr>
        </p:nvSpPr>
        <p:spPr/>
        <p:txBody>
          <a:bodyPr/>
          <a:lstStyle/>
          <a:p>
            <a:pPr>
              <a:defRPr/>
            </a:pPr>
            <a:r>
              <a:rPr lang="en-US" altLang="en-US" smtClean="0"/>
              <a:t>May 6, 2019</a:t>
            </a:r>
            <a:endParaRPr lang="en-US" altLang="en-US"/>
          </a:p>
        </p:txBody>
      </p:sp>
      <p:sp>
        <p:nvSpPr>
          <p:cNvPr id="4" name="Footer Placeholder 3"/>
          <p:cNvSpPr>
            <a:spLocks noGrp="1"/>
          </p:cNvSpPr>
          <p:nvPr>
            <p:ph type="ftr" sz="quarter" idx="11"/>
          </p:nvPr>
        </p:nvSpPr>
        <p:spPr/>
        <p:txBody>
          <a:bodyPr/>
          <a:lstStyle/>
          <a:p>
            <a:pPr>
              <a:defRPr/>
            </a:pPr>
            <a:r>
              <a:rPr lang="en-US" smtClean="0"/>
              <a:t>2019 Geospatial Summit</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15</a:t>
            </a:fld>
            <a:endParaRPr lang="en-US" altLang="en-US"/>
          </a:p>
        </p:txBody>
      </p:sp>
    </p:spTree>
    <p:extLst>
      <p:ext uri="{BB962C8B-B14F-4D97-AF65-F5344CB8AC3E}">
        <p14:creationId xmlns:p14="http://schemas.microsoft.com/office/powerpoint/2010/main" val="2125680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Summary</a:t>
            </a:r>
            <a:endParaRPr lang="en-US" dirty="0"/>
          </a:p>
        </p:txBody>
      </p:sp>
      <p:sp>
        <p:nvSpPr>
          <p:cNvPr id="9" name="Content Placeholder 8"/>
          <p:cNvSpPr>
            <a:spLocks noGrp="1"/>
          </p:cNvSpPr>
          <p:nvPr>
            <p:ph idx="1"/>
          </p:nvPr>
        </p:nvSpPr>
        <p:spPr>
          <a:xfrm>
            <a:off x="688369" y="1600203"/>
            <a:ext cx="10894031" cy="4525963"/>
          </a:xfrm>
        </p:spPr>
        <p:txBody>
          <a:bodyPr/>
          <a:lstStyle/>
          <a:p>
            <a:r>
              <a:rPr lang="en-US" sz="2800" dirty="0" smtClean="0"/>
              <a:t>Out: NAVD 88, datums for islands, gravity models, IGLD 85, etc.</a:t>
            </a:r>
          </a:p>
          <a:p>
            <a:r>
              <a:rPr lang="en-US" sz="2800" dirty="0" smtClean="0"/>
              <a:t>In: NAPGD2022</a:t>
            </a:r>
          </a:p>
          <a:p>
            <a:pPr lvl="1"/>
            <a:r>
              <a:rPr lang="en-US" sz="2400" dirty="0" smtClean="0"/>
              <a:t>Can determine geoid heights, orthometric heights, gravity, </a:t>
            </a:r>
            <a:r>
              <a:rPr lang="en-US" sz="2400" dirty="0" err="1" smtClean="0"/>
              <a:t>DoV</a:t>
            </a:r>
            <a:r>
              <a:rPr lang="en-US" sz="2400" dirty="0" smtClean="0"/>
              <a:t>, etc.</a:t>
            </a:r>
          </a:p>
          <a:p>
            <a:pPr lvl="1"/>
            <a:r>
              <a:rPr lang="en-US" sz="2400" dirty="0" smtClean="0"/>
              <a:t>All related through five arcminute reference field </a:t>
            </a:r>
          </a:p>
          <a:p>
            <a:pPr lvl="1"/>
            <a:r>
              <a:rPr lang="en-US" sz="2400" dirty="0" smtClean="0"/>
              <a:t>Higher resolution products (one arcminute) for geoid, </a:t>
            </a:r>
            <a:r>
              <a:rPr lang="en-US" sz="2400" dirty="0" err="1" smtClean="0"/>
              <a:t>DoV</a:t>
            </a:r>
            <a:r>
              <a:rPr lang="en-US" sz="2400" dirty="0" smtClean="0"/>
              <a:t>, gravity</a:t>
            </a:r>
          </a:p>
          <a:p>
            <a:r>
              <a:rPr lang="en-US" sz="2800" dirty="0" err="1" smtClean="0"/>
              <a:t>GeMS</a:t>
            </a:r>
            <a:r>
              <a:rPr lang="en-US" sz="2800" dirty="0" smtClean="0"/>
              <a:t> to account </a:t>
            </a:r>
            <a:r>
              <a:rPr lang="en-US" sz="2800" dirty="0" err="1" smtClean="0"/>
              <a:t>fo</a:t>
            </a:r>
            <a:r>
              <a:rPr lang="en-US" sz="2800" dirty="0" smtClean="0"/>
              <a:t> time variability of geopotential field</a:t>
            </a:r>
          </a:p>
          <a:p>
            <a:pPr lvl="1"/>
            <a:r>
              <a:rPr lang="en-US" sz="2400" dirty="0" smtClean="0"/>
              <a:t>Mass variations due to secular, episodic and periodic changes</a:t>
            </a:r>
          </a:p>
          <a:p>
            <a:pPr lvl="1"/>
            <a:r>
              <a:rPr lang="en-US" sz="2400" dirty="0" smtClean="0"/>
              <a:t>Apply a time varying field to account for changes in position/datum</a:t>
            </a:r>
          </a:p>
          <a:p>
            <a:pPr lvl="1"/>
            <a:r>
              <a:rPr lang="en-US" sz="2400" dirty="0" smtClean="0"/>
              <a:t>Works in conjunction with vertical component of IFVM</a:t>
            </a:r>
            <a:endParaRPr lang="en-US" sz="2400" dirty="0"/>
          </a:p>
        </p:txBody>
      </p:sp>
      <p:sp>
        <p:nvSpPr>
          <p:cNvPr id="5" name="Date Placeholder 4"/>
          <p:cNvSpPr>
            <a:spLocks noGrp="1"/>
          </p:cNvSpPr>
          <p:nvPr>
            <p:ph type="dt" sz="half" idx="10"/>
          </p:nvPr>
        </p:nvSpPr>
        <p:spPr/>
        <p:txBody>
          <a:bodyPr/>
          <a:lstStyle/>
          <a:p>
            <a:pPr>
              <a:defRPr/>
            </a:pPr>
            <a:r>
              <a:rPr lang="en-US" smtClean="0"/>
              <a:t>May 6, 2019</a:t>
            </a:r>
            <a:endParaRPr lang="en-US"/>
          </a:p>
        </p:txBody>
      </p:sp>
      <p:sp>
        <p:nvSpPr>
          <p:cNvPr id="6" name="Footer Placeholder 5"/>
          <p:cNvSpPr>
            <a:spLocks noGrp="1"/>
          </p:cNvSpPr>
          <p:nvPr>
            <p:ph type="ftr" sz="quarter" idx="11"/>
          </p:nvPr>
        </p:nvSpPr>
        <p:spPr/>
        <p:txBody>
          <a:bodyPr/>
          <a:lstStyle/>
          <a:p>
            <a:pPr>
              <a:defRPr/>
            </a:pPr>
            <a:r>
              <a:rPr lang="en-US" smtClean="0"/>
              <a:t>2019 Geospatial Summit</a:t>
            </a:r>
            <a:endParaRPr lang="en-US"/>
          </a:p>
        </p:txBody>
      </p:sp>
      <p:sp>
        <p:nvSpPr>
          <p:cNvPr id="7" name="Slide Number Placeholder 6"/>
          <p:cNvSpPr>
            <a:spLocks noGrp="1"/>
          </p:cNvSpPr>
          <p:nvPr>
            <p:ph type="sldNum" sz="quarter" idx="12"/>
          </p:nvPr>
        </p:nvSpPr>
        <p:spPr/>
        <p:txBody>
          <a:bodyPr/>
          <a:lstStyle/>
          <a:p>
            <a:pPr>
              <a:defRPr/>
            </a:pPr>
            <a:fld id="{F02D534D-F749-4E34-9E16-A977421D79C9}" type="slidenum">
              <a:rPr lang="en-US" smtClean="0"/>
              <a:pPr>
                <a:defRPr/>
              </a:pPr>
              <a:t>16</a:t>
            </a:fld>
            <a:endParaRPr lang="en-US"/>
          </a:p>
        </p:txBody>
      </p:sp>
    </p:spTree>
    <p:extLst>
      <p:ext uri="{BB962C8B-B14F-4D97-AF65-F5344CB8AC3E}">
        <p14:creationId xmlns:p14="http://schemas.microsoft.com/office/powerpoint/2010/main" val="1458105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1076025"/>
            <a:ext cx="10972800" cy="1143000"/>
          </a:xfrm>
        </p:spPr>
        <p:txBody>
          <a:bodyPr/>
          <a:lstStyle/>
          <a:p>
            <a:r>
              <a:rPr lang="en-US" dirty="0" smtClean="0"/>
              <a:t>For more details on Blueprints Part 1 &amp; 2 …</a:t>
            </a:r>
            <a:endParaRPr lang="en-US" dirty="0"/>
          </a:p>
        </p:txBody>
      </p:sp>
      <p:sp>
        <p:nvSpPr>
          <p:cNvPr id="8" name="Content Placeholder 7"/>
          <p:cNvSpPr>
            <a:spLocks noGrp="1"/>
          </p:cNvSpPr>
          <p:nvPr>
            <p:ph idx="1"/>
          </p:nvPr>
        </p:nvSpPr>
        <p:spPr>
          <a:xfrm>
            <a:off x="1219200" y="1826239"/>
            <a:ext cx="10972800" cy="1738898"/>
          </a:xfrm>
        </p:spPr>
        <p:txBody>
          <a:bodyPr/>
          <a:lstStyle/>
          <a:p>
            <a:pPr marL="0" indent="0">
              <a:buNone/>
            </a:pPr>
            <a:endParaRPr lang="en-US" dirty="0"/>
          </a:p>
          <a:p>
            <a:pPr marL="0" indent="0">
              <a:buNone/>
            </a:pPr>
            <a:r>
              <a:rPr lang="en-US" sz="3200" dirty="0" smtClean="0"/>
              <a:t>… please attend tomorrow morning for presentations on</a:t>
            </a:r>
          </a:p>
          <a:p>
            <a:pPr marL="0" indent="0">
              <a:buNone/>
            </a:pPr>
            <a:endParaRPr lang="en-US" sz="3200" dirty="0" smtClean="0"/>
          </a:p>
          <a:p>
            <a:pPr marL="457200" indent="-457200">
              <a:buFont typeface="+mj-lt"/>
              <a:buAutoNum type="arabicPeriod"/>
            </a:pPr>
            <a:r>
              <a:rPr lang="en-US" b="1" dirty="0"/>
              <a:t>NGS Ongoing Efforts / Interim Products Part 1 of 2 (Reference Frames/ Datums</a:t>
            </a:r>
            <a:r>
              <a:rPr lang="en-US" b="1" dirty="0" smtClean="0"/>
              <a:t>)</a:t>
            </a:r>
          </a:p>
          <a:p>
            <a:pPr marL="457200" indent="-457200">
              <a:buFont typeface="+mj-lt"/>
              <a:buAutoNum type="arabicPeriod"/>
            </a:pPr>
            <a:endParaRPr lang="en-US" b="1" dirty="0" smtClean="0"/>
          </a:p>
          <a:p>
            <a:pPr marL="457200" indent="-457200">
              <a:buFont typeface="+mj-lt"/>
              <a:buAutoNum type="arabicPeriod"/>
            </a:pPr>
            <a:r>
              <a:rPr lang="en-US" b="1" dirty="0"/>
              <a:t>Ongoing Efforts / Interim Products Part 2 of 2 (Tools</a:t>
            </a:r>
            <a:r>
              <a:rPr lang="en-US" b="1" dirty="0" smtClean="0"/>
              <a:t>)</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17</a:t>
            </a:fld>
            <a:endParaRPr lang="en-US"/>
          </a:p>
        </p:txBody>
      </p:sp>
    </p:spTree>
    <p:extLst>
      <p:ext uri="{BB962C8B-B14F-4D97-AF65-F5344CB8AC3E}">
        <p14:creationId xmlns:p14="http://schemas.microsoft.com/office/powerpoint/2010/main" val="332604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634" y="2865902"/>
            <a:ext cx="8229600" cy="857250"/>
          </a:xfrm>
        </p:spPr>
        <p:txBody>
          <a:bodyPr/>
          <a:lstStyle/>
          <a:p>
            <a:r>
              <a:rPr lang="en-US" dirty="0" smtClean="0"/>
              <a:t>Hold Questions until the end.</a:t>
            </a:r>
            <a:br>
              <a:rPr lang="en-US" dirty="0" smtClean="0"/>
            </a:br>
            <a:r>
              <a:rPr lang="en-US" dirty="0"/>
              <a:t/>
            </a:r>
            <a:br>
              <a:rPr lang="en-US" dirty="0"/>
            </a:br>
            <a:r>
              <a:rPr lang="en-US" dirty="0" smtClean="0"/>
              <a:t>Next up, Blueprint Part 3</a:t>
            </a:r>
            <a:endParaRPr lang="en-US" dirty="0"/>
          </a:p>
        </p:txBody>
      </p:sp>
      <p:sp>
        <p:nvSpPr>
          <p:cNvPr id="3" name="Date Placeholder 2"/>
          <p:cNvSpPr>
            <a:spLocks noGrp="1"/>
          </p:cNvSpPr>
          <p:nvPr>
            <p:ph type="dt" sz="half" idx="10"/>
          </p:nvPr>
        </p:nvSpPr>
        <p:spPr/>
        <p:txBody>
          <a:bodyPr/>
          <a:lstStyle/>
          <a:p>
            <a:pPr>
              <a:defRPr/>
            </a:pPr>
            <a:r>
              <a:rPr lang="en-US" altLang="en-US" smtClean="0"/>
              <a:t>May 6, 2019</a:t>
            </a:r>
            <a:endParaRPr lang="en-US" altLang="en-US"/>
          </a:p>
        </p:txBody>
      </p:sp>
      <p:sp>
        <p:nvSpPr>
          <p:cNvPr id="4" name="Footer Placeholder 3"/>
          <p:cNvSpPr>
            <a:spLocks noGrp="1"/>
          </p:cNvSpPr>
          <p:nvPr>
            <p:ph type="ftr" sz="quarter" idx="11"/>
          </p:nvPr>
        </p:nvSpPr>
        <p:spPr/>
        <p:txBody>
          <a:bodyPr/>
          <a:lstStyle/>
          <a:p>
            <a:pPr>
              <a:defRPr/>
            </a:pPr>
            <a:r>
              <a:rPr lang="en-US" smtClean="0"/>
              <a:t>2019 Geospatial Summit</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18</a:t>
            </a:fld>
            <a:endParaRPr lang="en-US" altLang="en-US"/>
          </a:p>
        </p:txBody>
      </p:sp>
    </p:spTree>
    <p:extLst>
      <p:ext uri="{BB962C8B-B14F-4D97-AF65-F5344CB8AC3E}">
        <p14:creationId xmlns:p14="http://schemas.microsoft.com/office/powerpoint/2010/main" val="42333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6" name="Text Placeholder 5"/>
          <p:cNvSpPr>
            <a:spLocks noGrp="1"/>
          </p:cNvSpPr>
          <p:nvPr>
            <p:ph type="body" idx="1"/>
          </p:nvPr>
        </p:nvSpPr>
        <p:spPr/>
        <p:txBody>
          <a:bodyPr/>
          <a:lstStyle/>
          <a:p>
            <a:endParaRPr lang="en-US" dirty="0"/>
          </a:p>
        </p:txBody>
      </p:sp>
      <p:sp>
        <p:nvSpPr>
          <p:cNvPr id="3" name="Date Placeholder 2"/>
          <p:cNvSpPr>
            <a:spLocks noGrp="1"/>
          </p:cNvSpPr>
          <p:nvPr>
            <p:ph type="dt" sz="half" idx="10"/>
          </p:nvPr>
        </p:nvSpPr>
        <p:spPr/>
        <p:txBody>
          <a:bodyPr/>
          <a:lstStyle/>
          <a:p>
            <a:pPr>
              <a:defRPr/>
            </a:pPr>
            <a:r>
              <a:rPr lang="en-US" smtClean="0"/>
              <a:t>May 6, 2019</a:t>
            </a:r>
            <a:endParaRPr lang="en-US"/>
          </a:p>
        </p:txBody>
      </p:sp>
      <p:sp>
        <p:nvSpPr>
          <p:cNvPr id="4" name="Footer Placeholder 3"/>
          <p:cNvSpPr>
            <a:spLocks noGrp="1"/>
          </p:cNvSpPr>
          <p:nvPr>
            <p:ph type="ftr" sz="quarter" idx="11"/>
          </p:nvPr>
        </p:nvSpPr>
        <p:spPr/>
        <p:txBody>
          <a:bodyPr/>
          <a:lstStyle/>
          <a:p>
            <a:pPr>
              <a:defRPr/>
            </a:pPr>
            <a:r>
              <a:rPr lang="en-US" smtClean="0"/>
              <a:t>2019 Geospatial Summit</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19</a:t>
            </a:fld>
            <a:endParaRPr lang="en-US"/>
          </a:p>
        </p:txBody>
      </p:sp>
    </p:spTree>
    <p:extLst>
      <p:ext uri="{BB962C8B-B14F-4D97-AF65-F5344CB8AC3E}">
        <p14:creationId xmlns:p14="http://schemas.microsoft.com/office/powerpoint/2010/main" val="2588001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half" idx="1"/>
          </p:nvPr>
        </p:nvSpPr>
        <p:spPr>
          <a:xfrm>
            <a:off x="902415" y="1735109"/>
            <a:ext cx="5323723" cy="4525963"/>
          </a:xfrm>
        </p:spPr>
        <p:txBody>
          <a:bodyPr/>
          <a:lstStyle/>
          <a:p>
            <a:r>
              <a:rPr lang="en-US" sz="3000" dirty="0"/>
              <a:t>North American-Pacific Geopotential Datum of 2022</a:t>
            </a:r>
          </a:p>
          <a:p>
            <a:endParaRPr lang="en-US" sz="1200" dirty="0"/>
          </a:p>
          <a:p>
            <a:r>
              <a:rPr lang="en-US" sz="3000" dirty="0"/>
              <a:t>Gravity for the Redefinition of the American Vertical Datum</a:t>
            </a:r>
          </a:p>
          <a:p>
            <a:endParaRPr lang="en-US" sz="1200" dirty="0"/>
          </a:p>
          <a:p>
            <a:r>
              <a:rPr lang="en-US" sz="3000" dirty="0"/>
              <a:t>Geoid Monitoring Service</a:t>
            </a:r>
          </a:p>
          <a:p>
            <a:endParaRPr lang="en-US" sz="1200" dirty="0"/>
          </a:p>
          <a:p>
            <a:r>
              <a:rPr lang="en-US" sz="3000" dirty="0"/>
              <a:t>Summary</a:t>
            </a:r>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altLang="en-US" smtClean="0"/>
              <a:t>May 6, 2019</a:t>
            </a:r>
            <a:endParaRPr lang="en-US" alt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a:t>
            </a:fld>
            <a:endParaRPr lang="en-US" alt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263144" y="536561"/>
            <a:ext cx="4439120" cy="5868343"/>
          </a:xfrm>
          <a:prstGeom prst="rect">
            <a:avLst/>
          </a:prstGeom>
        </p:spPr>
      </p:pic>
    </p:spTree>
    <p:extLst>
      <p:ext uri="{BB962C8B-B14F-4D97-AF65-F5344CB8AC3E}">
        <p14:creationId xmlns:p14="http://schemas.microsoft.com/office/powerpoint/2010/main" val="3417084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NAVD 88</a:t>
            </a:r>
          </a:p>
        </p:txBody>
      </p:sp>
      <p:sp>
        <p:nvSpPr>
          <p:cNvPr id="23556" name="Content Placeholder 2"/>
          <p:cNvSpPr txBox="1">
            <a:spLocks/>
          </p:cNvSpPr>
          <p:nvPr/>
        </p:nvSpPr>
        <p:spPr bwMode="auto">
          <a:xfrm>
            <a:off x="1391057" y="1044763"/>
            <a:ext cx="2783681" cy="531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342900" lvl="1" indent="0">
              <a:buNone/>
            </a:pPr>
            <a:r>
              <a:rPr lang="en-US" altLang="en-US" sz="2400" u="sng" dirty="0">
                <a:cs typeface="Times New Roman" panose="02020603050405020304" pitchFamily="18" charset="0"/>
              </a:rPr>
              <a:t>The Old:</a:t>
            </a:r>
            <a:endParaRPr lang="en-US" altLang="en-US" sz="2400" dirty="0">
              <a:cs typeface="Times New Roman" panose="02020603050405020304" pitchFamily="18" charset="0"/>
            </a:endParaRPr>
          </a:p>
          <a:p>
            <a:pPr marL="342900" lvl="1" indent="0">
              <a:buNone/>
            </a:pPr>
            <a:r>
              <a:rPr lang="en-US" altLang="en-US" sz="2400" dirty="0">
                <a:cs typeface="Times New Roman" panose="02020603050405020304" pitchFamily="18" charset="0"/>
              </a:rPr>
              <a:t>PRVD 02</a:t>
            </a:r>
          </a:p>
          <a:p>
            <a:pPr marL="342900" lvl="1" indent="0">
              <a:buNone/>
            </a:pPr>
            <a:r>
              <a:rPr lang="en-US" altLang="en-US" sz="2400" dirty="0">
                <a:cs typeface="Times New Roman" panose="02020603050405020304" pitchFamily="18" charset="0"/>
              </a:rPr>
              <a:t>VIVD09</a:t>
            </a:r>
          </a:p>
          <a:p>
            <a:pPr marL="342900" lvl="1" indent="0">
              <a:buNone/>
            </a:pPr>
            <a:r>
              <a:rPr lang="en-US" altLang="en-US" sz="2400" dirty="0">
                <a:cs typeface="Times New Roman" panose="02020603050405020304" pitchFamily="18" charset="0"/>
              </a:rPr>
              <a:t>ASVD02</a:t>
            </a:r>
          </a:p>
          <a:p>
            <a:pPr marL="342900" lvl="1" indent="0">
              <a:buNone/>
            </a:pPr>
            <a:r>
              <a:rPr lang="en-US" altLang="en-US" sz="2400" dirty="0">
                <a:cs typeface="Times New Roman" panose="02020603050405020304" pitchFamily="18" charset="0"/>
              </a:rPr>
              <a:t>NMVD03</a:t>
            </a:r>
          </a:p>
          <a:p>
            <a:pPr marL="342900" lvl="1" indent="0">
              <a:buNone/>
            </a:pPr>
            <a:r>
              <a:rPr lang="en-US" altLang="en-US" sz="2400" dirty="0">
                <a:cs typeface="Times New Roman" panose="02020603050405020304" pitchFamily="18" charset="0"/>
              </a:rPr>
              <a:t>GUVD04</a:t>
            </a:r>
          </a:p>
          <a:p>
            <a:pPr marL="342900" lvl="1" indent="0">
              <a:buNone/>
            </a:pPr>
            <a:r>
              <a:rPr lang="en-US" altLang="en-US" sz="2400" dirty="0">
                <a:cs typeface="Times New Roman" panose="02020603050405020304" pitchFamily="18" charset="0"/>
              </a:rPr>
              <a:t>NAVD 88</a:t>
            </a:r>
          </a:p>
          <a:p>
            <a:pPr marL="342900" lvl="1" indent="0">
              <a:buNone/>
            </a:pPr>
            <a:r>
              <a:rPr lang="en-US" altLang="en-US" sz="2400" dirty="0">
                <a:cs typeface="Times New Roman" panose="02020603050405020304" pitchFamily="18" charset="0"/>
              </a:rPr>
              <a:t>IGLD 85</a:t>
            </a:r>
          </a:p>
          <a:p>
            <a:pPr marL="342900" lvl="1" indent="0">
              <a:buNone/>
            </a:pPr>
            <a:r>
              <a:rPr lang="en-US" altLang="en-US" sz="2400" dirty="0">
                <a:cs typeface="Times New Roman" panose="02020603050405020304" pitchFamily="18" charset="0"/>
              </a:rPr>
              <a:t>IGSN71</a:t>
            </a:r>
          </a:p>
          <a:p>
            <a:pPr marL="342900" lvl="1" indent="0">
              <a:buNone/>
            </a:pPr>
            <a:r>
              <a:rPr lang="en-US" altLang="en-US" sz="2400" dirty="0">
                <a:cs typeface="Times New Roman" panose="02020603050405020304" pitchFamily="18" charset="0"/>
              </a:rPr>
              <a:t>GEOID12B</a:t>
            </a:r>
          </a:p>
          <a:p>
            <a:pPr marL="342900" lvl="1" indent="0">
              <a:buNone/>
            </a:pPr>
            <a:r>
              <a:rPr lang="en-US" altLang="en-US" sz="2400" dirty="0" smtClean="0">
                <a:cs typeface="Times New Roman" panose="02020603050405020304" pitchFamily="18" charset="0"/>
              </a:rPr>
              <a:t>DEFLEC12B</a:t>
            </a:r>
          </a:p>
          <a:p>
            <a:pPr marL="342900" lvl="1" indent="0">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    ----</a:t>
            </a:r>
            <a:endParaRPr lang="en-US" altLang="en-US" dirty="0">
              <a:cs typeface="Times New Roman" panose="02020603050405020304" pitchFamily="18" charset="0"/>
            </a:endParaRPr>
          </a:p>
        </p:txBody>
      </p:sp>
      <p:sp>
        <p:nvSpPr>
          <p:cNvPr id="12" name="Content Placeholder 2"/>
          <p:cNvSpPr txBox="1">
            <a:spLocks/>
          </p:cNvSpPr>
          <p:nvPr/>
        </p:nvSpPr>
        <p:spPr bwMode="auto">
          <a:xfrm>
            <a:off x="4925396" y="2013737"/>
            <a:ext cx="6540571" cy="369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342900" lvl="1" indent="0">
              <a:buNone/>
            </a:pPr>
            <a:r>
              <a:rPr lang="en-US" altLang="en-US" sz="2400" u="sng" dirty="0">
                <a:cs typeface="Times New Roman" panose="02020603050405020304" pitchFamily="18" charset="0"/>
              </a:rPr>
              <a:t>The New:</a:t>
            </a:r>
          </a:p>
          <a:p>
            <a:pPr marL="342900" lvl="1" indent="0">
              <a:buNone/>
            </a:pPr>
            <a:r>
              <a:rPr lang="en-US" altLang="en-US" sz="2400" dirty="0">
                <a:cs typeface="Times New Roman" panose="02020603050405020304" pitchFamily="18" charset="0"/>
              </a:rPr>
              <a:t>The North American-Pacific Geopotential Datum of 2022 (NAPGD2022)</a:t>
            </a:r>
          </a:p>
          <a:p>
            <a:pPr marL="342900" lvl="1" indent="0">
              <a:buNone/>
            </a:pPr>
            <a:r>
              <a:rPr lang="en-US" altLang="en-US" sz="2400" dirty="0">
                <a:cs typeface="Times New Roman" panose="02020603050405020304" pitchFamily="18" charset="0"/>
              </a:rPr>
              <a:t>	- Will include:</a:t>
            </a:r>
          </a:p>
          <a:p>
            <a:pPr marL="342900" lvl="1" indent="0">
              <a:buNone/>
            </a:pPr>
            <a:r>
              <a:rPr lang="en-US" altLang="en-US" sz="2400" dirty="0">
                <a:cs typeface="Times New Roman" panose="02020603050405020304" pitchFamily="18" charset="0"/>
              </a:rPr>
              <a:t>		NAPGD2022</a:t>
            </a:r>
          </a:p>
          <a:p>
            <a:pPr marL="342900" lvl="1" indent="0">
              <a:buNone/>
            </a:pPr>
            <a:r>
              <a:rPr lang="en-US" altLang="en-US" sz="2400" dirty="0">
                <a:cs typeface="Times New Roman" panose="02020603050405020304" pitchFamily="18" charset="0"/>
              </a:rPr>
              <a:t>		IGLD2020 (release in 2025)</a:t>
            </a:r>
          </a:p>
          <a:p>
            <a:pPr marL="342900" lvl="1" indent="0">
              <a:buNone/>
            </a:pPr>
            <a:r>
              <a:rPr lang="en-US" altLang="en-US" sz="2400" dirty="0">
                <a:cs typeface="Times New Roman" panose="02020603050405020304" pitchFamily="18" charset="0"/>
              </a:rPr>
              <a:t>		GRAV2022</a:t>
            </a:r>
          </a:p>
          <a:p>
            <a:pPr marL="342900" lvl="1" indent="0">
              <a:buNone/>
            </a:pPr>
            <a:r>
              <a:rPr lang="en-US" altLang="en-US" sz="2400" dirty="0">
                <a:cs typeface="Times New Roman" panose="02020603050405020304" pitchFamily="18" charset="0"/>
              </a:rPr>
              <a:t>		GEOID2022</a:t>
            </a:r>
          </a:p>
          <a:p>
            <a:pPr marL="342900" lvl="1" indent="0">
              <a:buNone/>
            </a:pPr>
            <a:r>
              <a:rPr lang="en-US" altLang="en-US" sz="2400" dirty="0">
                <a:cs typeface="Times New Roman" panose="02020603050405020304" pitchFamily="18" charset="0"/>
              </a:rPr>
              <a:t>                     DEFLEC2022</a:t>
            </a:r>
          </a:p>
          <a:p>
            <a:pPr marL="342900" lvl="1" indent="0">
              <a:buNone/>
            </a:pPr>
            <a:r>
              <a:rPr lang="en-US" altLang="en-US" sz="2400" dirty="0">
                <a:cs typeface="Times New Roman" panose="02020603050405020304" pitchFamily="18" charset="0"/>
              </a:rPr>
              <a:t>                     DEM2022</a:t>
            </a:r>
          </a:p>
          <a:p>
            <a:pPr marL="342900" lvl="1" indent="0">
              <a:buNone/>
            </a:pPr>
            <a:endParaRPr lang="en-US" altLang="en-US" sz="1800" dirty="0">
              <a:cs typeface="Times New Roman" panose="02020603050405020304" pitchFamily="18" charset="0"/>
            </a:endParaRPr>
          </a:p>
          <a:p>
            <a:pPr marL="342900" lvl="1" indent="0">
              <a:buNone/>
            </a:pPr>
            <a:endParaRPr lang="en-US" altLang="en-US" sz="2100" dirty="0">
              <a:cs typeface="Times New Roman" panose="02020603050405020304" pitchFamily="18" charset="0"/>
            </a:endParaRPr>
          </a:p>
          <a:p>
            <a:pPr lvl="1" eaLnBrk="1" hangingPunct="1"/>
            <a:endParaRPr lang="en-US" altLang="en-US" sz="18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18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May 6, 2019</a:t>
            </a:r>
            <a:endParaRPr lang="en-US" altLang="en-US"/>
          </a:p>
        </p:txBody>
      </p:sp>
      <p:sp>
        <p:nvSpPr>
          <p:cNvPr id="3" name="Footer Placeholder 2"/>
          <p:cNvSpPr>
            <a:spLocks noGrp="1"/>
          </p:cNvSpPr>
          <p:nvPr>
            <p:ph type="ftr" sz="quarter" idx="11"/>
          </p:nvPr>
        </p:nvSpPr>
        <p:spPr/>
        <p:txBody>
          <a:bodyPr/>
          <a:lstStyle/>
          <a:p>
            <a:pPr>
              <a:defRPr/>
            </a:pPr>
            <a:r>
              <a:rPr lang="en-US" smtClean="0"/>
              <a:t>2019 Geospatial Summit</a:t>
            </a:r>
            <a:endParaRPr lang="en-US"/>
          </a:p>
        </p:txBody>
      </p:sp>
      <p:sp>
        <p:nvSpPr>
          <p:cNvPr id="4" name="TextBox 3"/>
          <p:cNvSpPr txBox="1"/>
          <p:nvPr/>
        </p:nvSpPr>
        <p:spPr>
          <a:xfrm>
            <a:off x="38793" y="3716663"/>
            <a:ext cx="1682749" cy="276999"/>
          </a:xfrm>
          <a:prstGeom prst="rect">
            <a:avLst/>
          </a:prstGeom>
          <a:noFill/>
        </p:spPr>
        <p:txBody>
          <a:bodyPr wrap="square" rtlCol="0">
            <a:spAutoFit/>
          </a:bodyPr>
          <a:lstStyle/>
          <a:p>
            <a:r>
              <a:rPr lang="en-US" sz="1200" b="1" dirty="0" smtClean="0">
                <a:solidFill>
                  <a:srgbClr val="FF0000"/>
                </a:solidFill>
              </a:rPr>
              <a:t>Orthometric Heights</a:t>
            </a:r>
            <a:endParaRPr lang="en-US" sz="1200" b="1" dirty="0">
              <a:solidFill>
                <a:srgbClr val="FF0000"/>
              </a:solidFill>
            </a:endParaRPr>
          </a:p>
        </p:txBody>
      </p:sp>
      <p:sp>
        <p:nvSpPr>
          <p:cNvPr id="8" name="TextBox 7"/>
          <p:cNvSpPr txBox="1"/>
          <p:nvPr/>
        </p:nvSpPr>
        <p:spPr>
          <a:xfrm>
            <a:off x="452284" y="2251329"/>
            <a:ext cx="1064715" cy="646331"/>
          </a:xfrm>
          <a:prstGeom prst="rect">
            <a:avLst/>
          </a:prstGeom>
          <a:noFill/>
        </p:spPr>
        <p:txBody>
          <a:bodyPr wrap="none" rtlCol="0">
            <a:spAutoFit/>
          </a:bodyPr>
          <a:lstStyle/>
          <a:p>
            <a:r>
              <a:rPr lang="en-US" sz="1200" b="1" dirty="0">
                <a:solidFill>
                  <a:srgbClr val="FF0000"/>
                </a:solidFill>
              </a:rPr>
              <a:t>Normal</a:t>
            </a:r>
          </a:p>
          <a:p>
            <a:r>
              <a:rPr lang="en-US" sz="1200" b="1" dirty="0">
                <a:solidFill>
                  <a:srgbClr val="FF0000"/>
                </a:solidFill>
              </a:rPr>
              <a:t>Orthometric</a:t>
            </a:r>
          </a:p>
          <a:p>
            <a:r>
              <a:rPr lang="en-US" sz="1200" b="1" dirty="0">
                <a:solidFill>
                  <a:srgbClr val="FF0000"/>
                </a:solidFill>
              </a:rPr>
              <a:t>Heights</a:t>
            </a:r>
          </a:p>
        </p:txBody>
      </p:sp>
      <p:sp>
        <p:nvSpPr>
          <p:cNvPr id="5" name="Left Brace 4"/>
          <p:cNvSpPr/>
          <p:nvPr/>
        </p:nvSpPr>
        <p:spPr>
          <a:xfrm>
            <a:off x="1541124" y="1562321"/>
            <a:ext cx="198515" cy="19937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0" name="TextBox 9"/>
          <p:cNvSpPr txBox="1"/>
          <p:nvPr/>
        </p:nvSpPr>
        <p:spPr>
          <a:xfrm>
            <a:off x="290930" y="4236586"/>
            <a:ext cx="1462236" cy="276999"/>
          </a:xfrm>
          <a:prstGeom prst="rect">
            <a:avLst/>
          </a:prstGeom>
          <a:noFill/>
        </p:spPr>
        <p:txBody>
          <a:bodyPr wrap="square" rtlCol="0">
            <a:spAutoFit/>
          </a:bodyPr>
          <a:lstStyle/>
          <a:p>
            <a:r>
              <a:rPr lang="en-US" sz="1200" b="1" dirty="0" smtClean="0">
                <a:solidFill>
                  <a:srgbClr val="FF0000"/>
                </a:solidFill>
              </a:rPr>
              <a:t>Dynamic Heights</a:t>
            </a:r>
            <a:endParaRPr lang="en-US" sz="1200" b="1" dirty="0">
              <a:solidFill>
                <a:srgbClr val="FF0000"/>
              </a:solidFill>
            </a:endParaRPr>
          </a:p>
        </p:txBody>
      </p:sp>
      <p:sp>
        <p:nvSpPr>
          <p:cNvPr id="11" name="TextBox 10"/>
          <p:cNvSpPr txBox="1"/>
          <p:nvPr/>
        </p:nvSpPr>
        <p:spPr>
          <a:xfrm>
            <a:off x="998413" y="4674143"/>
            <a:ext cx="713657" cy="276999"/>
          </a:xfrm>
          <a:prstGeom prst="rect">
            <a:avLst/>
          </a:prstGeom>
          <a:noFill/>
        </p:spPr>
        <p:txBody>
          <a:bodyPr wrap="none" rtlCol="0">
            <a:spAutoFit/>
          </a:bodyPr>
          <a:lstStyle/>
          <a:p>
            <a:r>
              <a:rPr lang="en-US" sz="1200" b="1" dirty="0">
                <a:solidFill>
                  <a:srgbClr val="FF0000"/>
                </a:solidFill>
              </a:rPr>
              <a:t>Gravity</a:t>
            </a:r>
          </a:p>
        </p:txBody>
      </p:sp>
      <p:sp>
        <p:nvSpPr>
          <p:cNvPr id="13" name="TextBox 12"/>
          <p:cNvSpPr txBox="1"/>
          <p:nvPr/>
        </p:nvSpPr>
        <p:spPr>
          <a:xfrm>
            <a:off x="203177" y="5085446"/>
            <a:ext cx="1682749" cy="276999"/>
          </a:xfrm>
          <a:prstGeom prst="rect">
            <a:avLst/>
          </a:prstGeom>
          <a:noFill/>
        </p:spPr>
        <p:txBody>
          <a:bodyPr wrap="square" rtlCol="0">
            <a:spAutoFit/>
          </a:bodyPr>
          <a:lstStyle/>
          <a:p>
            <a:r>
              <a:rPr lang="en-US" sz="1200" b="1" dirty="0" smtClean="0">
                <a:solidFill>
                  <a:srgbClr val="FF0000"/>
                </a:solidFill>
              </a:rPr>
              <a:t>Geoid Undulations</a:t>
            </a:r>
            <a:endParaRPr lang="en-US" sz="1200" b="1" dirty="0">
              <a:solidFill>
                <a:srgbClr val="FF0000"/>
              </a:solidFill>
            </a:endParaRPr>
          </a:p>
        </p:txBody>
      </p:sp>
      <p:sp>
        <p:nvSpPr>
          <p:cNvPr id="14" name="TextBox 13"/>
          <p:cNvSpPr txBox="1"/>
          <p:nvPr/>
        </p:nvSpPr>
        <p:spPr>
          <a:xfrm>
            <a:off x="486832" y="5396464"/>
            <a:ext cx="1202573" cy="461665"/>
          </a:xfrm>
          <a:prstGeom prst="rect">
            <a:avLst/>
          </a:prstGeom>
          <a:noFill/>
        </p:spPr>
        <p:txBody>
          <a:bodyPr wrap="none" rtlCol="0">
            <a:spAutoFit/>
          </a:bodyPr>
          <a:lstStyle/>
          <a:p>
            <a:r>
              <a:rPr lang="en-US" sz="1200" b="1" dirty="0">
                <a:solidFill>
                  <a:srgbClr val="FF0000"/>
                </a:solidFill>
              </a:rPr>
              <a:t>Deflections of</a:t>
            </a:r>
          </a:p>
          <a:p>
            <a:r>
              <a:rPr lang="en-US" sz="1200" b="1" dirty="0">
                <a:solidFill>
                  <a:srgbClr val="FF0000"/>
                </a:solidFill>
              </a:rPr>
              <a:t>the Vertical</a:t>
            </a:r>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3</a:t>
            </a:fld>
            <a:endParaRPr lang="en-US"/>
          </a:p>
        </p:txBody>
      </p:sp>
      <p:sp>
        <p:nvSpPr>
          <p:cNvPr id="15" name="TextBox 14"/>
          <p:cNvSpPr txBox="1"/>
          <p:nvPr/>
        </p:nvSpPr>
        <p:spPr>
          <a:xfrm>
            <a:off x="326466" y="5949546"/>
            <a:ext cx="1451224" cy="276999"/>
          </a:xfrm>
          <a:prstGeom prst="rect">
            <a:avLst/>
          </a:prstGeom>
          <a:noFill/>
        </p:spPr>
        <p:txBody>
          <a:bodyPr wrap="square" rtlCol="0">
            <a:spAutoFit/>
          </a:bodyPr>
          <a:lstStyle/>
          <a:p>
            <a:r>
              <a:rPr lang="en-US" sz="1200" b="1" dirty="0">
                <a:solidFill>
                  <a:srgbClr val="FF0000"/>
                </a:solidFill>
              </a:rPr>
              <a:t>Elevation </a:t>
            </a:r>
            <a:r>
              <a:rPr lang="en-US" sz="1200" b="1" dirty="0" smtClean="0">
                <a:solidFill>
                  <a:srgbClr val="FF0000"/>
                </a:solidFill>
              </a:rPr>
              <a:t> Model</a:t>
            </a:r>
            <a:endParaRPr lang="en-US" sz="1200" b="1" dirty="0">
              <a:solidFill>
                <a:srgbClr val="FF0000"/>
              </a:solidFill>
            </a:endParaRPr>
          </a:p>
        </p:txBody>
      </p:sp>
      <p:cxnSp>
        <p:nvCxnSpPr>
          <p:cNvPr id="9" name="Straight Arrow Connector 8"/>
          <p:cNvCxnSpPr/>
          <p:nvPr/>
        </p:nvCxnSpPr>
        <p:spPr>
          <a:xfrm>
            <a:off x="3432530" y="3874007"/>
            <a:ext cx="3191212"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441094" y="4314079"/>
            <a:ext cx="3191212"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449658" y="4733604"/>
            <a:ext cx="3191212"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447948" y="5183950"/>
            <a:ext cx="3191212"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466786" y="5665119"/>
            <a:ext cx="3191212"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454802" y="6094918"/>
            <a:ext cx="3191212"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485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NAPGD2022 Sources</a:t>
            </a:r>
            <a:endParaRPr lang="en-US" dirty="0"/>
          </a:p>
        </p:txBody>
      </p:sp>
      <p:sp>
        <p:nvSpPr>
          <p:cNvPr id="3" name="Content Placeholder 2"/>
          <p:cNvSpPr>
            <a:spLocks noGrp="1"/>
          </p:cNvSpPr>
          <p:nvPr>
            <p:ph sz="half" idx="1"/>
          </p:nvPr>
        </p:nvSpPr>
        <p:spPr/>
        <p:txBody>
          <a:bodyPr/>
          <a:lstStyle/>
          <a:p>
            <a:r>
              <a:rPr lang="en-US" sz="2800" dirty="0" smtClean="0"/>
              <a:t>Satellite Gravity</a:t>
            </a:r>
          </a:p>
          <a:p>
            <a:pPr lvl="1"/>
            <a:r>
              <a:rPr lang="en-US" sz="2400" dirty="0" smtClean="0"/>
              <a:t>Longest wavelengths =&gt; largest sources (continental scale)</a:t>
            </a:r>
          </a:p>
          <a:p>
            <a:pPr lvl="1"/>
            <a:r>
              <a:rPr lang="en-US" sz="2400" dirty="0" smtClean="0"/>
              <a:t>Example: GOCO5S (GRACE/GOCE)</a:t>
            </a:r>
          </a:p>
          <a:p>
            <a:r>
              <a:rPr lang="en-US" sz="2800" dirty="0" smtClean="0"/>
              <a:t>Airborne Gravity</a:t>
            </a:r>
          </a:p>
          <a:p>
            <a:pPr lvl="1"/>
            <a:r>
              <a:rPr lang="en-US" sz="2400" dirty="0" smtClean="0"/>
              <a:t>Intermediate scale resolving features down to 20-40 km </a:t>
            </a:r>
          </a:p>
          <a:p>
            <a:pPr lvl="1"/>
            <a:r>
              <a:rPr lang="en-US" sz="2400" dirty="0" smtClean="0"/>
              <a:t>Example: GRAV-D</a:t>
            </a:r>
          </a:p>
          <a:p>
            <a:r>
              <a:rPr lang="en-US" sz="2800" dirty="0" smtClean="0"/>
              <a:t>Surface Gravity</a:t>
            </a:r>
          </a:p>
          <a:p>
            <a:pPr lvl="1"/>
            <a:r>
              <a:rPr lang="en-US" sz="2400" dirty="0" smtClean="0"/>
              <a:t>Literally millions of data points</a:t>
            </a:r>
          </a:p>
        </p:txBody>
      </p:sp>
      <p:pic>
        <p:nvPicPr>
          <p:cNvPr id="8" name="Content Placeholder 7"/>
          <p:cNvPicPr>
            <a:picLocks noGrp="1" noChangeAspect="1"/>
          </p:cNvPicPr>
          <p:nvPr>
            <p:ph sz="half" idx="2"/>
          </p:nvPr>
        </p:nvPicPr>
        <p:blipFill>
          <a:blip r:embed="rId2"/>
          <a:stretch>
            <a:fillRect/>
          </a:stretch>
        </p:blipFill>
        <p:spPr>
          <a:xfrm>
            <a:off x="6172200" y="1284270"/>
            <a:ext cx="5459202" cy="3001981"/>
          </a:xfrm>
          <a:prstGeom prst="rect">
            <a:avLst/>
          </a:prstGeom>
        </p:spPr>
      </p:pic>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FC044327-A902-488A-9E59-8D3591CDFE18}" type="slidenum">
              <a:rPr lang="en-US" smtClean="0"/>
              <a:pPr>
                <a:defRPr/>
              </a:pPr>
              <a:t>4</a:t>
            </a:fld>
            <a:endParaRPr lang="en-US"/>
          </a:p>
        </p:txBody>
      </p:sp>
      <p:sp>
        <p:nvSpPr>
          <p:cNvPr id="10" name="Rectangle 9"/>
          <p:cNvSpPr/>
          <p:nvPr/>
        </p:nvSpPr>
        <p:spPr>
          <a:xfrm>
            <a:off x="5743255" y="4343400"/>
            <a:ext cx="6205590" cy="1723549"/>
          </a:xfrm>
          <a:prstGeom prst="rect">
            <a:avLst/>
          </a:prstGeom>
        </p:spPr>
        <p:txBody>
          <a:bodyPr wrap="square">
            <a:spAutoFit/>
          </a:bodyPr>
          <a:lstStyle/>
          <a:p>
            <a:pPr marL="285750" indent="-285750">
              <a:buFont typeface="Arial" panose="020B0604020202020204" pitchFamily="34" charset="0"/>
              <a:buChar char="•"/>
            </a:pPr>
            <a:r>
              <a:rPr lang="en-US" dirty="0" smtClean="0"/>
              <a:t>Merge sources </a:t>
            </a:r>
            <a:r>
              <a:rPr lang="en-US" dirty="0"/>
              <a:t>to obtain a seamless </a:t>
            </a:r>
            <a:r>
              <a:rPr lang="en-US" dirty="0" smtClean="0"/>
              <a:t>geopotential  field</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Work with </a:t>
            </a:r>
            <a:r>
              <a:rPr lang="en-US" dirty="0" smtClean="0"/>
              <a:t>neighboring countries to </a:t>
            </a:r>
            <a:r>
              <a:rPr lang="en-US" dirty="0"/>
              <a:t>incorporate regional data (North American </a:t>
            </a:r>
            <a:r>
              <a:rPr lang="en-US" dirty="0" smtClean="0"/>
              <a:t>Vertical Datum/IAG SC 2.4c)</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Use rigorous geodetic theory and/or forward modeling to make a </a:t>
            </a:r>
            <a:r>
              <a:rPr lang="en-US" dirty="0" smtClean="0"/>
              <a:t>geopotential </a:t>
            </a:r>
            <a:r>
              <a:rPr lang="en-US" dirty="0"/>
              <a:t>model</a:t>
            </a:r>
          </a:p>
        </p:txBody>
      </p:sp>
    </p:spTree>
    <p:extLst>
      <p:ext uri="{BB962C8B-B14F-4D97-AF65-F5344CB8AC3E}">
        <p14:creationId xmlns:p14="http://schemas.microsoft.com/office/powerpoint/2010/main" val="3210319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09900" y="447570"/>
            <a:ext cx="6172200" cy="857250"/>
          </a:xfrm>
        </p:spPr>
        <p:txBody>
          <a:bodyPr/>
          <a:lstStyle/>
          <a:p>
            <a:r>
              <a:rPr lang="en-US" altLang="en-US" sz="3000" dirty="0"/>
              <a:t>GRAV-D Project Overview</a:t>
            </a:r>
          </a:p>
        </p:txBody>
      </p:sp>
      <p:sp>
        <p:nvSpPr>
          <p:cNvPr id="3" name="Content Placeholder 2"/>
          <p:cNvSpPr>
            <a:spLocks noGrp="1"/>
          </p:cNvSpPr>
          <p:nvPr>
            <p:ph idx="1"/>
          </p:nvPr>
        </p:nvSpPr>
        <p:spPr>
          <a:xfrm>
            <a:off x="4981254" y="1510305"/>
            <a:ext cx="6114837" cy="4057650"/>
          </a:xfrm>
        </p:spPr>
        <p:txBody>
          <a:bodyPr>
            <a:noAutofit/>
          </a:bodyPr>
          <a:lstStyle/>
          <a:p>
            <a:pPr>
              <a:defRPr/>
            </a:pPr>
            <a:r>
              <a:rPr lang="en-US" b="1" dirty="0" smtClean="0"/>
              <a:t>Overall Target</a:t>
            </a:r>
            <a:r>
              <a:rPr lang="en-US" dirty="0" smtClean="0"/>
              <a:t>: 2 cm accuracy orthometric heights from GNSS and a geoid model</a:t>
            </a:r>
          </a:p>
          <a:p>
            <a:pPr>
              <a:defRPr/>
            </a:pPr>
            <a:endParaRPr lang="en-US" sz="800" dirty="0" smtClean="0"/>
          </a:p>
          <a:p>
            <a:pPr>
              <a:defRPr/>
            </a:pPr>
            <a:r>
              <a:rPr lang="en-US" b="1" dirty="0" smtClean="0"/>
              <a:t>GRAV-D Goal</a:t>
            </a:r>
            <a:r>
              <a:rPr lang="en-US" dirty="0" smtClean="0"/>
              <a:t>: Create gravimetric geoid accurate to 1 cm where possible using airborne gravity data</a:t>
            </a:r>
          </a:p>
          <a:p>
            <a:pPr>
              <a:defRPr/>
            </a:pPr>
            <a:endParaRPr lang="en-US" sz="800" dirty="0" smtClean="0"/>
          </a:p>
          <a:p>
            <a:pPr>
              <a:defRPr/>
            </a:pPr>
            <a:r>
              <a:rPr lang="en-US" b="1" dirty="0" smtClean="0"/>
              <a:t>GRAV-D</a:t>
            </a:r>
            <a:r>
              <a:rPr lang="en-US" dirty="0" smtClean="0"/>
              <a:t>: Two thrusts of the project</a:t>
            </a:r>
          </a:p>
          <a:p>
            <a:pPr lvl="1">
              <a:defRPr/>
            </a:pPr>
            <a:r>
              <a:rPr lang="en-US" sz="2000" dirty="0" smtClean="0"/>
              <a:t>Airborne gravity survey of entire country and its holdings</a:t>
            </a:r>
          </a:p>
          <a:p>
            <a:pPr lvl="1">
              <a:defRPr/>
            </a:pPr>
            <a:r>
              <a:rPr lang="en-US" sz="2000" dirty="0" smtClean="0"/>
              <a:t>Long-term monitoring of geoid change</a:t>
            </a:r>
          </a:p>
          <a:p>
            <a:pPr>
              <a:defRPr/>
            </a:pPr>
            <a:r>
              <a:rPr lang="en-US" dirty="0" smtClean="0"/>
              <a:t>Leveraging partnerships to improve and validate gravity data</a:t>
            </a:r>
            <a:endParaRPr lang="en-US"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046" y="1295831"/>
            <a:ext cx="3928374" cy="51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ltLang="en-US" smtClean="0"/>
              <a:t>May 6, 2019</a:t>
            </a:r>
            <a:endParaRPr lang="en-US" altLang="en-US"/>
          </a:p>
        </p:txBody>
      </p:sp>
      <p:sp>
        <p:nvSpPr>
          <p:cNvPr id="4" name="Footer Placeholder 3"/>
          <p:cNvSpPr>
            <a:spLocks noGrp="1"/>
          </p:cNvSpPr>
          <p:nvPr>
            <p:ph type="ftr" sz="quarter" idx="11"/>
          </p:nvPr>
        </p:nvSpPr>
        <p:spPr/>
        <p:txBody>
          <a:bodyPr/>
          <a:lstStyle/>
          <a:p>
            <a:pPr>
              <a:defRPr/>
            </a:pPr>
            <a:r>
              <a:rPr lang="en-US" smtClean="0"/>
              <a:t>2019 Geospatial Summit</a:t>
            </a:r>
            <a:endParaRPr lang="en-US"/>
          </a:p>
        </p:txBody>
      </p:sp>
      <p:sp>
        <p:nvSpPr>
          <p:cNvPr id="5" name="Slide Number Placeholder 4"/>
          <p:cNvSpPr>
            <a:spLocks noGrp="1"/>
          </p:cNvSpPr>
          <p:nvPr>
            <p:ph type="sldNum" sz="quarter" idx="12"/>
          </p:nvPr>
        </p:nvSpPr>
        <p:spPr/>
        <p:txBody>
          <a:bodyPr/>
          <a:lstStyle/>
          <a:p>
            <a:pPr>
              <a:defRPr/>
            </a:pPr>
            <a:fld id="{FC044327-A902-488A-9E59-8D3591CDFE18}" type="slidenum">
              <a:rPr lang="en-US" smtClean="0"/>
              <a:pPr>
                <a:defRPr/>
              </a:pPr>
              <a:t>5</a:t>
            </a:fld>
            <a:endParaRPr lang="en-US"/>
          </a:p>
        </p:txBody>
      </p:sp>
    </p:spTree>
    <p:extLst>
      <p:ext uri="{BB962C8B-B14F-4D97-AF65-F5344CB8AC3E}">
        <p14:creationId xmlns:p14="http://schemas.microsoft.com/office/powerpoint/2010/main" val="271464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15781" t="13576" r="21631" b="28639"/>
          <a:stretch>
            <a:fillRect/>
          </a:stretch>
        </p:blipFill>
        <p:spPr bwMode="auto">
          <a:xfrm>
            <a:off x="5575873" y="4715620"/>
            <a:ext cx="2211938" cy="16109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195" name="Title 1"/>
          <p:cNvSpPr>
            <a:spLocks noGrp="1"/>
          </p:cNvSpPr>
          <p:nvPr>
            <p:ph type="title"/>
          </p:nvPr>
        </p:nvSpPr>
        <p:spPr>
          <a:xfrm>
            <a:off x="3009900" y="525268"/>
            <a:ext cx="6172200" cy="857250"/>
          </a:xfrm>
        </p:spPr>
        <p:txBody>
          <a:bodyPr/>
          <a:lstStyle/>
          <a:p>
            <a:r>
              <a:rPr lang="en-US" altLang="en-US" sz="3000" dirty="0"/>
              <a:t>Data Collection Scope</a:t>
            </a:r>
          </a:p>
        </p:txBody>
      </p:sp>
      <p:sp>
        <p:nvSpPr>
          <p:cNvPr id="19460" name="Content Placeholder 2"/>
          <p:cNvSpPr>
            <a:spLocks noGrp="1"/>
          </p:cNvSpPr>
          <p:nvPr>
            <p:ph idx="1"/>
          </p:nvPr>
        </p:nvSpPr>
        <p:spPr>
          <a:xfrm>
            <a:off x="410965" y="1318305"/>
            <a:ext cx="5383659" cy="1543050"/>
          </a:xfrm>
        </p:spPr>
        <p:txBody>
          <a:bodyPr>
            <a:noAutofit/>
          </a:bodyPr>
          <a:lstStyle/>
          <a:p>
            <a:pPr>
              <a:buFont typeface="Arial" pitchFamily="34" charset="0"/>
              <a:buChar char="•"/>
              <a:defRPr/>
            </a:pPr>
            <a:r>
              <a:rPr lang="en-US" altLang="en-US" dirty="0"/>
              <a:t>Entire U.S. and territories</a:t>
            </a:r>
          </a:p>
          <a:p>
            <a:pPr lvl="1">
              <a:buFont typeface="Arial" pitchFamily="34" charset="0"/>
              <a:buChar char="–"/>
              <a:defRPr/>
            </a:pPr>
            <a:r>
              <a:rPr lang="en-US" altLang="en-US" sz="1800" dirty="0"/>
              <a:t>Total Square Kilometers: 15.6 million</a:t>
            </a:r>
          </a:p>
          <a:p>
            <a:pPr lvl="1">
              <a:defRPr/>
            </a:pPr>
            <a:r>
              <a:rPr lang="en-US" altLang="en-US" sz="1800" dirty="0"/>
              <a:t>Initial target area for 2022 deadline</a:t>
            </a:r>
            <a:endParaRPr lang="en-US" altLang="en-US" sz="2400" dirty="0"/>
          </a:p>
          <a:p>
            <a:pPr lvl="1">
              <a:buFont typeface="Arial" pitchFamily="34" charset="0"/>
              <a:buChar char="–"/>
              <a:defRPr/>
            </a:pPr>
            <a:r>
              <a:rPr lang="en-US" altLang="en-US" sz="1800" dirty="0"/>
              <a:t>~200 km buffer around territory or shelf break if possible</a:t>
            </a:r>
          </a:p>
        </p:txBody>
      </p:sp>
      <p:pic>
        <p:nvPicPr>
          <p:cNvPr id="8197" name="Picture 4"/>
          <p:cNvPicPr>
            <a:picLocks noChangeAspect="1" noChangeArrowheads="1"/>
          </p:cNvPicPr>
          <p:nvPr/>
        </p:nvPicPr>
        <p:blipFill>
          <a:blip r:embed="rId4">
            <a:extLst>
              <a:ext uri="{28A0092B-C50C-407E-A947-70E740481C1C}">
                <a14:useLocalDpi xmlns:a14="http://schemas.microsoft.com/office/drawing/2010/main" val="0"/>
              </a:ext>
            </a:extLst>
          </a:blip>
          <a:srcRect l="3902" r="4433" b="21078"/>
          <a:stretch>
            <a:fillRect/>
          </a:stretch>
        </p:blipFill>
        <p:spPr bwMode="auto">
          <a:xfrm>
            <a:off x="6226175" y="1165851"/>
            <a:ext cx="5178140" cy="35153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8" name="Picture 5"/>
          <p:cNvPicPr>
            <a:picLocks noChangeAspect="1" noChangeArrowheads="1"/>
          </p:cNvPicPr>
          <p:nvPr/>
        </p:nvPicPr>
        <p:blipFill>
          <a:blip r:embed="rId5">
            <a:extLst>
              <a:ext uri="{28A0092B-C50C-407E-A947-70E740481C1C}">
                <a14:useLocalDpi xmlns:a14="http://schemas.microsoft.com/office/drawing/2010/main" val="0"/>
              </a:ext>
            </a:extLst>
          </a:blip>
          <a:srcRect l="22517" t="17622" r="14185" b="23380"/>
          <a:stretch>
            <a:fillRect/>
          </a:stretch>
        </p:blipFill>
        <p:spPr bwMode="auto">
          <a:xfrm>
            <a:off x="863029" y="3105149"/>
            <a:ext cx="4375721" cy="32158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9" name="Picture 8"/>
          <p:cNvPicPr>
            <a:picLocks noChangeAspect="1" noChangeArrowheads="1"/>
          </p:cNvPicPr>
          <p:nvPr/>
        </p:nvPicPr>
        <p:blipFill>
          <a:blip r:embed="rId6">
            <a:extLst>
              <a:ext uri="{28A0092B-C50C-407E-A947-70E740481C1C}">
                <a14:useLocalDpi xmlns:a14="http://schemas.microsoft.com/office/drawing/2010/main" val="0"/>
              </a:ext>
            </a:extLst>
          </a:blip>
          <a:srcRect l="39539" t="21895" r="30852" b="36510"/>
          <a:stretch>
            <a:fillRect/>
          </a:stretch>
        </p:blipFill>
        <p:spPr bwMode="auto">
          <a:xfrm>
            <a:off x="9833775" y="4731278"/>
            <a:ext cx="1467798" cy="16269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200" name="Picture 7"/>
          <p:cNvPicPr>
            <a:picLocks noChangeAspect="1" noChangeArrowheads="1"/>
          </p:cNvPicPr>
          <p:nvPr/>
        </p:nvPicPr>
        <p:blipFill>
          <a:blip r:embed="rId7">
            <a:extLst>
              <a:ext uri="{28A0092B-C50C-407E-A947-70E740481C1C}">
                <a14:useLocalDpi xmlns:a14="http://schemas.microsoft.com/office/drawing/2010/main" val="0"/>
              </a:ext>
            </a:extLst>
          </a:blip>
          <a:srcRect l="31383" t="36510" r="40215" b="36510"/>
          <a:stretch>
            <a:fillRect/>
          </a:stretch>
        </p:blipFill>
        <p:spPr bwMode="auto">
          <a:xfrm>
            <a:off x="8123096" y="4889209"/>
            <a:ext cx="1591131" cy="11924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Date Placeholder 1"/>
          <p:cNvSpPr>
            <a:spLocks noGrp="1"/>
          </p:cNvSpPr>
          <p:nvPr>
            <p:ph type="dt" sz="half" idx="10"/>
          </p:nvPr>
        </p:nvSpPr>
        <p:spPr/>
        <p:txBody>
          <a:bodyPr/>
          <a:lstStyle/>
          <a:p>
            <a:pPr>
              <a:defRPr/>
            </a:pPr>
            <a:r>
              <a:rPr lang="en-US" smtClean="0"/>
              <a:t>May 6, 2019</a:t>
            </a:r>
            <a:endParaRPr lang="en-US"/>
          </a:p>
        </p:txBody>
      </p:sp>
      <p:sp>
        <p:nvSpPr>
          <p:cNvPr id="3" name="Footer Placeholder 2"/>
          <p:cNvSpPr>
            <a:spLocks noGrp="1"/>
          </p:cNvSpPr>
          <p:nvPr>
            <p:ph type="ftr" sz="quarter" idx="11"/>
          </p:nvPr>
        </p:nvSpPr>
        <p:spPr/>
        <p:txBody>
          <a:bodyPr/>
          <a:lstStyle/>
          <a:p>
            <a:pPr>
              <a:defRPr/>
            </a:pPr>
            <a:r>
              <a:rPr lang="en-US" smtClean="0"/>
              <a:t>2019 Geospatial Summit</a:t>
            </a:r>
            <a:endParaRPr lang="en-US"/>
          </a:p>
        </p:txBody>
      </p:sp>
      <p:sp>
        <p:nvSpPr>
          <p:cNvPr id="4" name="Slide Number Placeholder 3"/>
          <p:cNvSpPr>
            <a:spLocks noGrp="1"/>
          </p:cNvSpPr>
          <p:nvPr>
            <p:ph type="sldNum" sz="quarter" idx="12"/>
          </p:nvPr>
        </p:nvSpPr>
        <p:spPr/>
        <p:txBody>
          <a:bodyPr/>
          <a:lstStyle/>
          <a:p>
            <a:pPr>
              <a:defRPr/>
            </a:pPr>
            <a:fld id="{FC044327-A902-488A-9E59-8D3591CDFE18}" type="slidenum">
              <a:rPr lang="en-US" smtClean="0"/>
              <a:pPr>
                <a:defRPr/>
              </a:pPr>
              <a:t>6</a:t>
            </a:fld>
            <a:endParaRPr lang="en-US"/>
          </a:p>
        </p:txBody>
      </p:sp>
    </p:spTree>
    <p:extLst>
      <p:ext uri="{BB962C8B-B14F-4D97-AF65-F5344CB8AC3E}">
        <p14:creationId xmlns:p14="http://schemas.microsoft.com/office/powerpoint/2010/main" val="3732018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09900" y="1405895"/>
            <a:ext cx="6172200" cy="857250"/>
          </a:xfrm>
        </p:spPr>
        <p:txBody>
          <a:bodyPr/>
          <a:lstStyle/>
          <a:p>
            <a:r>
              <a:rPr lang="en-US" dirty="0" smtClean="0"/>
              <a:t>Performance Metric</a:t>
            </a:r>
            <a:br>
              <a:rPr lang="en-US" dirty="0" smtClean="0"/>
            </a:br>
            <a:r>
              <a:rPr lang="en-US" sz="2700" dirty="0"/>
              <a:t>For Airborne Surveys</a:t>
            </a:r>
            <a:endParaRPr lang="en-US" dirty="0" smtClean="0"/>
          </a:p>
        </p:txBody>
      </p:sp>
      <p:sp>
        <p:nvSpPr>
          <p:cNvPr id="16437" name="TextBox 5"/>
          <p:cNvSpPr txBox="1">
            <a:spLocks noChangeArrowheads="1"/>
          </p:cNvSpPr>
          <p:nvPr/>
        </p:nvSpPr>
        <p:spPr bwMode="auto">
          <a:xfrm>
            <a:off x="3524170" y="4527698"/>
            <a:ext cx="6962988" cy="80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indent="233363"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buFont typeface="Arial" pitchFamily="34" charset="0"/>
              <a:buChar char="•"/>
            </a:pPr>
            <a:r>
              <a:rPr lang="en-US" sz="1600" dirty="0">
                <a:latin typeface="Times New Roman" pitchFamily="18" charset="0"/>
                <a:ea typeface="Calibri" pitchFamily="34" charset="0"/>
                <a:cs typeface="Calibri" pitchFamily="34" charset="0"/>
              </a:rPr>
              <a:t> </a:t>
            </a:r>
            <a:r>
              <a:rPr lang="en-US" sz="1600" dirty="0">
                <a:latin typeface="+mn-lt"/>
                <a:ea typeface="Calibri" pitchFamily="34" charset="0"/>
                <a:cs typeface="Calibri" pitchFamily="34" charset="0"/>
              </a:rPr>
              <a:t>Measure</a:t>
            </a:r>
            <a:r>
              <a:rPr lang="en-US" sz="1600" b="0" dirty="0">
                <a:latin typeface="+mn-lt"/>
                <a:ea typeface="Calibri" pitchFamily="34" charset="0"/>
                <a:cs typeface="Calibri" pitchFamily="34" charset="0"/>
              </a:rPr>
              <a:t>: Percentage of the U.S. and its territories with GRAV-D data available </a:t>
            </a:r>
          </a:p>
          <a:p>
            <a:pPr eaLnBrk="1" hangingPunct="1"/>
            <a:r>
              <a:rPr lang="en-US" sz="1600" b="0" dirty="0">
                <a:latin typeface="+mn-lt"/>
                <a:ea typeface="Calibri" pitchFamily="34" charset="0"/>
                <a:cs typeface="Calibri" pitchFamily="34" charset="0"/>
              </a:rPr>
              <a:t>to support a 1 cm geoid supporting 2 cm orthometric heights.</a:t>
            </a:r>
          </a:p>
          <a:p>
            <a:pPr eaLnBrk="1" hangingPunct="1"/>
            <a:endParaRPr lang="en-US" sz="1600" b="0" dirty="0">
              <a:latin typeface="+mn-lt"/>
              <a:ea typeface="Calibri" pitchFamily="34" charset="0"/>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43985512"/>
              </p:ext>
            </p:extLst>
          </p:nvPr>
        </p:nvGraphicFramePr>
        <p:xfrm>
          <a:off x="986323" y="2547991"/>
          <a:ext cx="10277577" cy="1979707"/>
        </p:xfrm>
        <a:graphic>
          <a:graphicData uri="http://schemas.openxmlformats.org/drawingml/2006/table">
            <a:tbl>
              <a:tblPr/>
              <a:tblGrid>
                <a:gridCol w="863917">
                  <a:extLst>
                    <a:ext uri="{9D8B030D-6E8A-4147-A177-3AD203B41FA5}">
                      <a16:colId xmlns:a16="http://schemas.microsoft.com/office/drawing/2014/main" xmlns="" val="20000"/>
                    </a:ext>
                  </a:extLst>
                </a:gridCol>
                <a:gridCol w="723820">
                  <a:extLst>
                    <a:ext uri="{9D8B030D-6E8A-4147-A177-3AD203B41FA5}">
                      <a16:colId xmlns:a16="http://schemas.microsoft.com/office/drawing/2014/main" xmlns="" val="20001"/>
                    </a:ext>
                  </a:extLst>
                </a:gridCol>
                <a:gridCol w="659826">
                  <a:extLst>
                    <a:ext uri="{9D8B030D-6E8A-4147-A177-3AD203B41FA5}">
                      <a16:colId xmlns:a16="http://schemas.microsoft.com/office/drawing/2014/main" xmlns="" val="20002"/>
                    </a:ext>
                  </a:extLst>
                </a:gridCol>
                <a:gridCol w="659826">
                  <a:extLst>
                    <a:ext uri="{9D8B030D-6E8A-4147-A177-3AD203B41FA5}">
                      <a16:colId xmlns:a16="http://schemas.microsoft.com/office/drawing/2014/main" xmlns="" val="20003"/>
                    </a:ext>
                  </a:extLst>
                </a:gridCol>
                <a:gridCol w="659826">
                  <a:extLst>
                    <a:ext uri="{9D8B030D-6E8A-4147-A177-3AD203B41FA5}">
                      <a16:colId xmlns:a16="http://schemas.microsoft.com/office/drawing/2014/main" xmlns="" val="20004"/>
                    </a:ext>
                  </a:extLst>
                </a:gridCol>
                <a:gridCol w="659826">
                  <a:extLst>
                    <a:ext uri="{9D8B030D-6E8A-4147-A177-3AD203B41FA5}">
                      <a16:colId xmlns:a16="http://schemas.microsoft.com/office/drawing/2014/main" xmlns="" val="20005"/>
                    </a:ext>
                  </a:extLst>
                </a:gridCol>
                <a:gridCol w="659826">
                  <a:extLst>
                    <a:ext uri="{9D8B030D-6E8A-4147-A177-3AD203B41FA5}">
                      <a16:colId xmlns:a16="http://schemas.microsoft.com/office/drawing/2014/main" xmlns="" val="20006"/>
                    </a:ext>
                  </a:extLst>
                </a:gridCol>
                <a:gridCol w="659826">
                  <a:extLst>
                    <a:ext uri="{9D8B030D-6E8A-4147-A177-3AD203B41FA5}">
                      <a16:colId xmlns:a16="http://schemas.microsoft.com/office/drawing/2014/main" xmlns="" val="20007"/>
                    </a:ext>
                  </a:extLst>
                </a:gridCol>
                <a:gridCol w="659826">
                  <a:extLst>
                    <a:ext uri="{9D8B030D-6E8A-4147-A177-3AD203B41FA5}">
                      <a16:colId xmlns:a16="http://schemas.microsoft.com/office/drawing/2014/main" xmlns="" val="20008"/>
                    </a:ext>
                  </a:extLst>
                </a:gridCol>
                <a:gridCol w="659826">
                  <a:extLst>
                    <a:ext uri="{9D8B030D-6E8A-4147-A177-3AD203B41FA5}">
                      <a16:colId xmlns:a16="http://schemas.microsoft.com/office/drawing/2014/main" xmlns="" val="20009"/>
                    </a:ext>
                  </a:extLst>
                </a:gridCol>
                <a:gridCol w="659826">
                  <a:extLst>
                    <a:ext uri="{9D8B030D-6E8A-4147-A177-3AD203B41FA5}">
                      <a16:colId xmlns:a16="http://schemas.microsoft.com/office/drawing/2014/main" xmlns="" val="20010"/>
                    </a:ext>
                  </a:extLst>
                </a:gridCol>
                <a:gridCol w="659826">
                  <a:extLst>
                    <a:ext uri="{9D8B030D-6E8A-4147-A177-3AD203B41FA5}">
                      <a16:colId xmlns:a16="http://schemas.microsoft.com/office/drawing/2014/main" xmlns="" val="20011"/>
                    </a:ext>
                  </a:extLst>
                </a:gridCol>
                <a:gridCol w="787815">
                  <a:extLst>
                    <a:ext uri="{9D8B030D-6E8A-4147-A177-3AD203B41FA5}">
                      <a16:colId xmlns:a16="http://schemas.microsoft.com/office/drawing/2014/main" xmlns="" val="20012"/>
                    </a:ext>
                  </a:extLst>
                </a:gridCol>
                <a:gridCol w="1303765">
                  <a:extLst>
                    <a:ext uri="{9D8B030D-6E8A-4147-A177-3AD203B41FA5}">
                      <a16:colId xmlns:a16="http://schemas.microsoft.com/office/drawing/2014/main" xmlns="" val="20013"/>
                    </a:ext>
                  </a:extLst>
                </a:gridCol>
              </a:tblGrid>
              <a:tr h="210564">
                <a:tc rowSpan="2">
                  <a:txBody>
                    <a:bodyPr/>
                    <a:lstStyle/>
                    <a:p>
                      <a:pPr marL="0" marR="0" algn="ctr">
                        <a:spcBef>
                          <a:spcPts val="0"/>
                        </a:spcBef>
                        <a:spcAft>
                          <a:spcPts val="0"/>
                        </a:spcAft>
                      </a:pPr>
                      <a:endParaRPr lang="en-US" sz="1100" dirty="0">
                        <a:latin typeface="Times New Roman"/>
                        <a:ea typeface="Calibri"/>
                      </a:endParaRPr>
                    </a:p>
                    <a:p>
                      <a:pPr marL="0" marR="0" algn="ctr">
                        <a:spcBef>
                          <a:spcPts val="0"/>
                        </a:spcBef>
                        <a:spcAft>
                          <a:spcPts val="0"/>
                        </a:spcAft>
                      </a:pPr>
                      <a:r>
                        <a:rPr lang="en-US" sz="800" b="1" dirty="0">
                          <a:latin typeface="Times New Roman"/>
                          <a:ea typeface="Calibri"/>
                        </a:rPr>
                        <a:t>FY09 </a:t>
                      </a:r>
                      <a:r>
                        <a:rPr lang="en-US" sz="800" b="1" dirty="0" smtClean="0">
                          <a:latin typeface="Times New Roman"/>
                          <a:ea typeface="Calibri"/>
                        </a:rPr>
                        <a:t>Baseline</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13">
                  <a:txBody>
                    <a:bodyPr/>
                    <a:lstStyle/>
                    <a:p>
                      <a:pPr marL="0" marR="0" algn="ctr">
                        <a:spcBef>
                          <a:spcPts val="0"/>
                        </a:spcBef>
                        <a:spcAft>
                          <a:spcPts val="0"/>
                        </a:spcAft>
                      </a:pPr>
                      <a:r>
                        <a:rPr lang="en-US" sz="1100" b="1" dirty="0" smtClean="0">
                          <a:latin typeface="Times New Roman"/>
                          <a:ea typeface="Calibri"/>
                        </a:rPr>
                        <a:t>Targets </a:t>
                      </a:r>
                      <a:r>
                        <a:rPr lang="en-US" sz="1100" b="1" dirty="0" err="1" smtClean="0">
                          <a:latin typeface="Times New Roman"/>
                          <a:ea typeface="Calibri"/>
                        </a:rPr>
                        <a:t>vs</a:t>
                      </a:r>
                      <a:r>
                        <a:rPr lang="en-US" sz="1100" b="1" dirty="0" smtClean="0">
                          <a:latin typeface="Times New Roman"/>
                          <a:ea typeface="Calibri"/>
                        </a:rPr>
                        <a:t> Actual</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23039">
                <a:tc vMerge="1">
                  <a:txBody>
                    <a:bodyPr/>
                    <a:lstStyle/>
                    <a:p>
                      <a:endParaRPr lang="en-US"/>
                    </a:p>
                  </a:txBody>
                  <a:tcPr/>
                </a:tc>
                <a:tc>
                  <a:txBody>
                    <a:bodyPr/>
                    <a:lstStyle/>
                    <a:p>
                      <a:pPr marL="0" marR="0" algn="ctr">
                        <a:spcBef>
                          <a:spcPts val="0"/>
                        </a:spcBef>
                        <a:spcAft>
                          <a:spcPts val="0"/>
                        </a:spcAft>
                      </a:pPr>
                      <a:r>
                        <a:rPr lang="en-US" sz="800" b="1" dirty="0">
                          <a:latin typeface="Times New Roman"/>
                          <a:ea typeface="Calibri"/>
                        </a:rPr>
                        <a:t>FY10</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800" b="1" dirty="0">
                          <a:latin typeface="Times New Roman"/>
                          <a:ea typeface="Calibri"/>
                        </a:rPr>
                        <a:t>FY11</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800" b="1" dirty="0">
                          <a:latin typeface="Times New Roman"/>
                          <a:ea typeface="Calibri"/>
                        </a:rPr>
                        <a:t>FY12</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800" b="1" dirty="0">
                          <a:latin typeface="Times New Roman"/>
                          <a:ea typeface="Calibri"/>
                        </a:rPr>
                        <a:t>FY13</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800" b="1" dirty="0">
                          <a:latin typeface="Times New Roman"/>
                          <a:ea typeface="Calibri"/>
                        </a:rPr>
                        <a:t>FY14</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800" b="1" dirty="0">
                          <a:latin typeface="Times New Roman"/>
                          <a:ea typeface="Calibri"/>
                        </a:rPr>
                        <a:t>FY15</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800" b="1" dirty="0">
                          <a:latin typeface="Times New Roman"/>
                          <a:ea typeface="Calibri"/>
                        </a:rPr>
                        <a:t>FY16</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800" b="1" dirty="0">
                          <a:latin typeface="Times New Roman"/>
                          <a:ea typeface="Calibri"/>
                        </a:rPr>
                        <a:t>FY17</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800" b="1" dirty="0">
                          <a:latin typeface="Times New Roman"/>
                          <a:ea typeface="Calibri"/>
                        </a:rPr>
                        <a:t>FY18</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800" b="1" dirty="0">
                          <a:latin typeface="Times New Roman"/>
                          <a:ea typeface="Calibri"/>
                        </a:rPr>
                        <a:t>FY19</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800" b="1" dirty="0">
                          <a:latin typeface="Times New Roman"/>
                          <a:ea typeface="Calibri"/>
                        </a:rPr>
                        <a:t>FY20</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800" b="1" dirty="0">
                          <a:latin typeface="Times New Roman"/>
                          <a:ea typeface="Calibri"/>
                        </a:rPr>
                        <a:t>FY21</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800" b="1" dirty="0">
                          <a:latin typeface="Times New Roman"/>
                          <a:ea typeface="Calibri"/>
                        </a:rPr>
                        <a:t>FY22</a:t>
                      </a:r>
                      <a:endParaRPr lang="en-US" sz="11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723052">
                <a:tc>
                  <a:txBody>
                    <a:bodyPr/>
                    <a:lstStyle/>
                    <a:p>
                      <a:pPr marL="0" marR="0" algn="ctr">
                        <a:spcBef>
                          <a:spcPts val="0"/>
                        </a:spcBef>
                        <a:spcAft>
                          <a:spcPts val="0"/>
                        </a:spcAft>
                      </a:pPr>
                      <a:r>
                        <a:rPr lang="en-US" sz="1200" dirty="0">
                          <a:latin typeface="Times New Roman"/>
                          <a:ea typeface="Calibri"/>
                        </a:rPr>
                        <a:t>6.14%</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latin typeface="Times New Roman"/>
                          <a:ea typeface="Calibri"/>
                        </a:rPr>
                        <a:t>7.5%</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12%</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20%</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28%</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36%</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45%</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53%</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62%</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70%</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79%</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87%</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96%</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smtClean="0">
                          <a:latin typeface="Times New Roman"/>
                          <a:ea typeface="Calibri"/>
                        </a:rPr>
                        <a:t>100% and Implement</a:t>
                      </a:r>
                      <a:endParaRPr lang="en-US" sz="15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2"/>
                  </a:ext>
                </a:extLst>
              </a:tr>
              <a:tr h="723052">
                <a:tc>
                  <a:txBody>
                    <a:bodyPr/>
                    <a:lstStyle/>
                    <a:p>
                      <a:pPr marL="0" marR="0" algn="ctr">
                        <a:spcBef>
                          <a:spcPts val="0"/>
                        </a:spcBef>
                        <a:spcAft>
                          <a:spcPts val="0"/>
                        </a:spcAft>
                      </a:pPr>
                      <a:r>
                        <a:rPr lang="en-US" sz="1200" dirty="0" smtClean="0">
                          <a:latin typeface="Times New Roman"/>
                          <a:ea typeface="Calibri"/>
                        </a:rPr>
                        <a:t>6.14</a:t>
                      </a: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8%</a:t>
                      </a: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15%</a:t>
                      </a: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24%</a:t>
                      </a: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31%</a:t>
                      </a: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38%</a:t>
                      </a: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45%</a:t>
                      </a: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55%</a:t>
                      </a: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64%</a:t>
                      </a: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72%</a:t>
                      </a: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smtClean="0">
                          <a:latin typeface="Times New Roman"/>
                          <a:ea typeface="Calibri"/>
                        </a:rPr>
                        <a:t>75.8%</a:t>
                      </a: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200" dirty="0">
                        <a:latin typeface="Times New Roman"/>
                        <a:ea typeface="Calibri"/>
                      </a:endParaRPr>
                    </a:p>
                  </a:txBody>
                  <a:tcPr marL="37470" marR="37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3"/>
                  </a:ext>
                </a:extLst>
              </a:tr>
            </a:tbl>
          </a:graphicData>
        </a:graphic>
      </p:graphicFrame>
      <p:sp>
        <p:nvSpPr>
          <p:cNvPr id="2" name="Date Placeholder 1"/>
          <p:cNvSpPr>
            <a:spLocks noGrp="1"/>
          </p:cNvSpPr>
          <p:nvPr>
            <p:ph type="dt" sz="half" idx="10"/>
          </p:nvPr>
        </p:nvSpPr>
        <p:spPr/>
        <p:txBody>
          <a:bodyPr/>
          <a:lstStyle/>
          <a:p>
            <a:pPr>
              <a:defRPr/>
            </a:pPr>
            <a:r>
              <a:rPr lang="en-US" altLang="en-US" smtClean="0"/>
              <a:t>May 6, 2019</a:t>
            </a:r>
            <a:endParaRPr lang="en-US" altLang="en-US"/>
          </a:p>
        </p:txBody>
      </p:sp>
      <p:sp>
        <p:nvSpPr>
          <p:cNvPr id="3" name="Footer Placeholder 2"/>
          <p:cNvSpPr>
            <a:spLocks noGrp="1"/>
          </p:cNvSpPr>
          <p:nvPr>
            <p:ph type="ftr" sz="quarter" idx="11"/>
          </p:nvPr>
        </p:nvSpPr>
        <p:spPr/>
        <p:txBody>
          <a:bodyPr/>
          <a:lstStyle/>
          <a:p>
            <a:pPr>
              <a:defRPr/>
            </a:pPr>
            <a:r>
              <a:rPr lang="en-US" smtClean="0"/>
              <a:t>2019 Geospatial Summit</a:t>
            </a:r>
            <a:endParaRPr lang="en-US"/>
          </a:p>
        </p:txBody>
      </p:sp>
      <p:sp>
        <p:nvSpPr>
          <p:cNvPr id="4" name="Slide Number Placeholder 3"/>
          <p:cNvSpPr>
            <a:spLocks noGrp="1"/>
          </p:cNvSpPr>
          <p:nvPr>
            <p:ph type="sldNum" sz="quarter" idx="12"/>
          </p:nvPr>
        </p:nvSpPr>
        <p:spPr/>
        <p:txBody>
          <a:bodyPr/>
          <a:lstStyle/>
          <a:p>
            <a:pPr>
              <a:defRPr/>
            </a:pPr>
            <a:fld id="{FC044327-A902-488A-9E59-8D3591CDFE18}" type="slidenum">
              <a:rPr lang="en-US" smtClean="0"/>
              <a:pPr>
                <a:defRPr/>
              </a:pPr>
              <a:t>7</a:t>
            </a:fld>
            <a:endParaRPr lang="en-US"/>
          </a:p>
        </p:txBody>
      </p:sp>
    </p:spTree>
    <p:extLst>
      <p:ext uri="{BB962C8B-B14F-4D97-AF65-F5344CB8AC3E}">
        <p14:creationId xmlns:p14="http://schemas.microsoft.com/office/powerpoint/2010/main" val="4135449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Geoid Monitoring Service (</a:t>
            </a:r>
            <a:r>
              <a:rPr lang="en-US" dirty="0" err="1" smtClean="0"/>
              <a:t>GeMS</a:t>
            </a:r>
            <a:r>
              <a:rPr lang="en-US" dirty="0" smtClean="0"/>
              <a:t>)</a:t>
            </a:r>
            <a:endParaRPr lang="en-US" dirty="0"/>
          </a:p>
        </p:txBody>
      </p:sp>
      <p:sp>
        <p:nvSpPr>
          <p:cNvPr id="3" name="Content Placeholder 2"/>
          <p:cNvSpPr>
            <a:spLocks noGrp="1"/>
          </p:cNvSpPr>
          <p:nvPr>
            <p:ph idx="1"/>
          </p:nvPr>
        </p:nvSpPr>
        <p:spPr/>
        <p:txBody>
          <a:bodyPr/>
          <a:lstStyle/>
          <a:p>
            <a:r>
              <a:rPr lang="en-US" sz="2800" dirty="0"/>
              <a:t>Goal:  Track all changes to the geoid which would prevent 1 cm accuracy</a:t>
            </a:r>
          </a:p>
          <a:p>
            <a:r>
              <a:rPr lang="en-US" sz="2800" dirty="0"/>
              <a:t>Aspects included:</a:t>
            </a:r>
          </a:p>
          <a:p>
            <a:pPr lvl="1"/>
            <a:r>
              <a:rPr lang="en-US" sz="2400" dirty="0"/>
              <a:t>Shape, Secular:  e.g. Hudson Bay</a:t>
            </a:r>
          </a:p>
          <a:p>
            <a:pPr lvl="1"/>
            <a:r>
              <a:rPr lang="en-US" sz="2400" dirty="0"/>
              <a:t>Shape, Episodic:  e.g. Massive Earthquakes</a:t>
            </a:r>
          </a:p>
          <a:p>
            <a:pPr lvl="1"/>
            <a:r>
              <a:rPr lang="en-US" sz="2400" dirty="0"/>
              <a:t>W0, Secular:  Global Sea Level Change (see next slides)</a:t>
            </a:r>
          </a:p>
          <a:p>
            <a:r>
              <a:rPr lang="en-US" sz="2800" dirty="0"/>
              <a:t>Examples of things excluded:</a:t>
            </a:r>
          </a:p>
          <a:p>
            <a:pPr lvl="1"/>
            <a:r>
              <a:rPr lang="en-US" sz="2400" dirty="0"/>
              <a:t>Size, Secular:  Mass quantity of Earth is effectively static</a:t>
            </a:r>
          </a:p>
          <a:p>
            <a:pPr lvl="1"/>
            <a:r>
              <a:rPr lang="en-US" sz="2400" dirty="0"/>
              <a:t>Shape, Periodic:  Seasonal glacier cycle</a:t>
            </a:r>
          </a:p>
          <a:p>
            <a:endParaRPr lang="en-US" sz="3200" dirty="0"/>
          </a:p>
        </p:txBody>
      </p:sp>
      <p:sp>
        <p:nvSpPr>
          <p:cNvPr id="4" name="Date Placeholder 3"/>
          <p:cNvSpPr>
            <a:spLocks noGrp="1"/>
          </p:cNvSpPr>
          <p:nvPr>
            <p:ph type="dt" sz="half" idx="10"/>
          </p:nvPr>
        </p:nvSpPr>
        <p:spPr/>
        <p:txBody>
          <a:bodyPr/>
          <a:lstStyle/>
          <a:p>
            <a:pPr>
              <a:defRPr/>
            </a:pPr>
            <a:r>
              <a:rPr lang="en-US" altLang="en-US" smtClean="0"/>
              <a:t>May 6, 2019</a:t>
            </a:r>
            <a:endParaRPr lang="en-US" alt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8</a:t>
            </a:fld>
            <a:endParaRPr lang="en-US" altLang="en-US" dirty="0"/>
          </a:p>
        </p:txBody>
      </p:sp>
    </p:spTree>
    <p:extLst>
      <p:ext uri="{BB962C8B-B14F-4D97-AF65-F5344CB8AC3E}">
        <p14:creationId xmlns:p14="http://schemas.microsoft.com/office/powerpoint/2010/main" val="1363031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Mass</a:t>
            </a:r>
            <a:endParaRPr lang="en-US" dirty="0"/>
          </a:p>
        </p:txBody>
      </p:sp>
      <p:sp>
        <p:nvSpPr>
          <p:cNvPr id="3" name="Content Placeholder 2"/>
          <p:cNvSpPr>
            <a:spLocks noGrp="1"/>
          </p:cNvSpPr>
          <p:nvPr>
            <p:ph idx="1"/>
          </p:nvPr>
        </p:nvSpPr>
        <p:spPr/>
        <p:txBody>
          <a:bodyPr/>
          <a:lstStyle/>
          <a:p>
            <a:r>
              <a:rPr lang="en-US" sz="2800" dirty="0"/>
              <a:t>Mass </a:t>
            </a:r>
            <a:r>
              <a:rPr lang="en-US" sz="2800" b="1" i="1" dirty="0"/>
              <a:t>quantity</a:t>
            </a:r>
            <a:r>
              <a:rPr lang="en-US" sz="2800" dirty="0"/>
              <a:t> in the Earth system is effectively constant</a:t>
            </a:r>
          </a:p>
          <a:p>
            <a:r>
              <a:rPr lang="en-US" sz="2800" dirty="0"/>
              <a:t>Mass </a:t>
            </a:r>
            <a:r>
              <a:rPr lang="en-US" sz="2800" b="1" i="1" dirty="0"/>
              <a:t>distributions</a:t>
            </a:r>
            <a:r>
              <a:rPr lang="en-US" sz="2800" dirty="0"/>
              <a:t> in the Earth system are time dependent and some are large enough to be measurable</a:t>
            </a:r>
          </a:p>
          <a:p>
            <a:pPr lvl="1"/>
            <a:r>
              <a:rPr lang="en-US" sz="2400" dirty="0"/>
              <a:t>Secular</a:t>
            </a:r>
          </a:p>
          <a:p>
            <a:pPr lvl="2"/>
            <a:r>
              <a:rPr lang="en-US" i="1" dirty="0"/>
              <a:t>Shape</a:t>
            </a:r>
            <a:r>
              <a:rPr lang="en-US" dirty="0"/>
              <a:t> change to every  equipotential surface (like the geoid)</a:t>
            </a:r>
          </a:p>
          <a:p>
            <a:pPr lvl="2"/>
            <a:r>
              <a:rPr lang="en-US" i="1" dirty="0"/>
              <a:t>Size</a:t>
            </a:r>
            <a:r>
              <a:rPr lang="en-US" dirty="0"/>
              <a:t> change to global mean sea level</a:t>
            </a:r>
          </a:p>
          <a:p>
            <a:pPr lvl="1"/>
            <a:r>
              <a:rPr lang="en-US" sz="2400" dirty="0"/>
              <a:t>Episodic</a:t>
            </a:r>
          </a:p>
          <a:p>
            <a:pPr lvl="1"/>
            <a:r>
              <a:rPr lang="en-US" sz="2400" dirty="0"/>
              <a:t>Periodic</a:t>
            </a:r>
          </a:p>
        </p:txBody>
      </p:sp>
      <p:sp>
        <p:nvSpPr>
          <p:cNvPr id="4" name="Date Placeholder 3"/>
          <p:cNvSpPr>
            <a:spLocks noGrp="1"/>
          </p:cNvSpPr>
          <p:nvPr>
            <p:ph type="dt" sz="half" idx="10"/>
          </p:nvPr>
        </p:nvSpPr>
        <p:spPr/>
        <p:txBody>
          <a:bodyPr/>
          <a:lstStyle/>
          <a:p>
            <a:pPr>
              <a:defRPr/>
            </a:pPr>
            <a:r>
              <a:rPr lang="en-US" altLang="en-US" smtClean="0"/>
              <a:t>May 6, 2019</a:t>
            </a:r>
            <a:endParaRPr lang="en-US" alt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9</a:t>
            </a:fld>
            <a:endParaRPr lang="en-US" altLang="en-US" dirty="0"/>
          </a:p>
        </p:txBody>
      </p:sp>
    </p:spTree>
    <p:extLst>
      <p:ext uri="{BB962C8B-B14F-4D97-AF65-F5344CB8AC3E}">
        <p14:creationId xmlns:p14="http://schemas.microsoft.com/office/powerpoint/2010/main" val="2602808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86255</TotalTime>
  <Words>1521</Words>
  <Application>Microsoft Office PowerPoint</Application>
  <PresentationFormat>Widescreen</PresentationFormat>
  <Paragraphs>294</Paragraphs>
  <Slides>19</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MS PGothic</vt:lpstr>
      <vt:lpstr>MS PGothic</vt:lpstr>
      <vt:lpstr>Arial</vt:lpstr>
      <vt:lpstr>Calibri</vt:lpstr>
      <vt:lpstr>Gill Sans MT</vt:lpstr>
      <vt:lpstr>msgothic</vt:lpstr>
      <vt:lpstr>Times New Roman</vt:lpstr>
      <vt:lpstr>Verdana</vt:lpstr>
      <vt:lpstr>Wingdings</vt:lpstr>
      <vt:lpstr>Office Theme</vt:lpstr>
      <vt:lpstr>1_Office Theme</vt:lpstr>
      <vt:lpstr>2_Office Theme</vt:lpstr>
      <vt:lpstr>PowerPoint Presentation</vt:lpstr>
      <vt:lpstr>Overview</vt:lpstr>
      <vt:lpstr>Replacing NAVD 88</vt:lpstr>
      <vt:lpstr>NAPGD2022 Sources</vt:lpstr>
      <vt:lpstr>GRAV-D Project Overview</vt:lpstr>
      <vt:lpstr>Data Collection Scope</vt:lpstr>
      <vt:lpstr>Performance Metric For Airborne Surveys</vt:lpstr>
      <vt:lpstr>Geoid Monitoring Service (GeMS)</vt:lpstr>
      <vt:lpstr>Time and Mass</vt:lpstr>
      <vt:lpstr>Secular Mass Movement</vt:lpstr>
      <vt:lpstr>Episodic Mass Movement</vt:lpstr>
      <vt:lpstr>PowerPoint Presentation</vt:lpstr>
      <vt:lpstr>High resolution products</vt:lpstr>
      <vt:lpstr>The three gridded regions</vt:lpstr>
      <vt:lpstr>Expected changes to orthometric heights</vt:lpstr>
      <vt:lpstr>Summary</vt:lpstr>
      <vt:lpstr>For more details on Blueprints Part 1 &amp; 2 …</vt:lpstr>
      <vt:lpstr>Hold Questions until the end.  Next up, Blueprint Part 3</vt:lpstr>
      <vt:lpstr>Break</vt:lpstr>
    </vt:vector>
  </TitlesOfParts>
  <Company>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Dan</cp:lastModifiedBy>
  <cp:revision>2817</cp:revision>
  <cp:lastPrinted>2017-02-02T17:15:29Z</cp:lastPrinted>
  <dcterms:created xsi:type="dcterms:W3CDTF">2009-09-30T12:20:38Z</dcterms:created>
  <dcterms:modified xsi:type="dcterms:W3CDTF">2019-04-15T17:22:07Z</dcterms:modified>
</cp:coreProperties>
</file>