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3" r:id="rId2"/>
    <p:sldMasterId id="2147483685" r:id="rId3"/>
    <p:sldMasterId id="2147483710" r:id="rId4"/>
    <p:sldMasterId id="2147483723" r:id="rId5"/>
  </p:sldMasterIdLst>
  <p:notesMasterIdLst>
    <p:notesMasterId r:id="rId36"/>
  </p:notesMasterIdLst>
  <p:sldIdLst>
    <p:sldId id="356" r:id="rId6"/>
    <p:sldId id="354" r:id="rId7"/>
    <p:sldId id="488" r:id="rId8"/>
    <p:sldId id="355" r:id="rId9"/>
    <p:sldId id="364" r:id="rId10"/>
    <p:sldId id="487" r:id="rId11"/>
    <p:sldId id="470" r:id="rId12"/>
    <p:sldId id="477" r:id="rId13"/>
    <p:sldId id="363" r:id="rId14"/>
    <p:sldId id="483" r:id="rId15"/>
    <p:sldId id="484" r:id="rId16"/>
    <p:sldId id="482" r:id="rId17"/>
    <p:sldId id="466" r:id="rId18"/>
    <p:sldId id="262" r:id="rId19"/>
    <p:sldId id="263" r:id="rId20"/>
    <p:sldId id="256" r:id="rId21"/>
    <p:sldId id="264" r:id="rId22"/>
    <p:sldId id="265" r:id="rId23"/>
    <p:sldId id="259" r:id="rId24"/>
    <p:sldId id="260" r:id="rId25"/>
    <p:sldId id="261" r:id="rId26"/>
    <p:sldId id="486" r:id="rId27"/>
    <p:sldId id="485" r:id="rId28"/>
    <p:sldId id="460" r:id="rId29"/>
    <p:sldId id="478" r:id="rId30"/>
    <p:sldId id="471" r:id="rId31"/>
    <p:sldId id="473" r:id="rId32"/>
    <p:sldId id="475" r:id="rId33"/>
    <p:sldId id="476" r:id="rId34"/>
    <p:sldId id="48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7074" autoAdjust="0"/>
  </p:normalViewPr>
  <p:slideViewPr>
    <p:cSldViewPr snapToGrid="0">
      <p:cViewPr varScale="1">
        <p:scale>
          <a:sx n="134" d="100"/>
          <a:sy n="134" d="100"/>
        </p:scale>
        <p:origin x="3402" y="156"/>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BD4B6A-3846-451B-9D05-89D3DD98451C}" type="datetimeFigureOut">
              <a:rPr lang="en-US" smtClean="0"/>
              <a:t>1/15/2025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D2C80E-ECB6-497F-9DC9-D034E4B86163}" type="slidenum">
              <a:rPr lang="en-US" smtClean="0"/>
              <a:t>‹#›</a:t>
            </a:fld>
            <a:endParaRPr lang="en-US"/>
          </a:p>
        </p:txBody>
      </p:sp>
    </p:spTree>
    <p:extLst>
      <p:ext uri="{BB962C8B-B14F-4D97-AF65-F5344CB8AC3E}">
        <p14:creationId xmlns:p14="http://schemas.microsoft.com/office/powerpoint/2010/main" val="840775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EC8CAA-9990-4A5A-A20A-21D2DA1566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86895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p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457200" marR="0" lvl="0" indent="-228600" algn="l" rtl="0">
              <a:lnSpc>
                <a:spcPct val="80000"/>
              </a:lnSpc>
              <a:spcBef>
                <a:spcPts val="360"/>
              </a:spcBef>
              <a:spcAft>
                <a:spcPts val="0"/>
              </a:spcAft>
              <a:buSzPts val="1400"/>
              <a:buNone/>
            </a:pPr>
            <a:endParaRPr sz="1110" dirty="0"/>
          </a:p>
        </p:txBody>
      </p:sp>
      <p:sp>
        <p:nvSpPr>
          <p:cNvPr id="424" name="Google Shape;424;p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403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p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457200" marR="0" lvl="0" indent="-228600" algn="l" rtl="0">
              <a:lnSpc>
                <a:spcPct val="80000"/>
              </a:lnSpc>
              <a:spcBef>
                <a:spcPts val="360"/>
              </a:spcBef>
              <a:spcAft>
                <a:spcPts val="0"/>
              </a:spcAft>
              <a:buSzPts val="1400"/>
              <a:buNone/>
            </a:pPr>
            <a:endParaRPr sz="1110" dirty="0"/>
          </a:p>
        </p:txBody>
      </p:sp>
      <p:sp>
        <p:nvSpPr>
          <p:cNvPr id="424" name="Google Shape;424;p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24714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p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457200" marR="0" lvl="0" indent="-228600" algn="l" rtl="0">
              <a:lnSpc>
                <a:spcPct val="80000"/>
              </a:lnSpc>
              <a:spcBef>
                <a:spcPts val="360"/>
              </a:spcBef>
              <a:spcAft>
                <a:spcPts val="0"/>
              </a:spcAft>
              <a:buSzPts val="1400"/>
              <a:buNone/>
            </a:pPr>
            <a:endParaRPr sz="1110" dirty="0"/>
          </a:p>
        </p:txBody>
      </p:sp>
      <p:sp>
        <p:nvSpPr>
          <p:cNvPr id="424" name="Google Shape;424;p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8988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2" name="Google Shape;30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03" name="Google Shape;303;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774BF7-4F67-4773-8E0B-93E1CCD4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30881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774BF7-4F67-4773-8E0B-93E1CCD4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28829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ED3F6FFD-94BC-4362-BCB5-A9F13BD8B44F}"/>
              </a:ext>
            </a:extLst>
          </p:cNvPr>
          <p:cNvSpPr>
            <a:spLocks noGrp="1" noRot="1" noChangeAspect="1" noChangeArrowheads="1" noTextEdit="1"/>
          </p:cNvSpPr>
          <p:nvPr>
            <p:ph type="sldImg"/>
          </p:nvPr>
        </p:nvSpPr>
        <p:spPr>
          <a:ln/>
        </p:spPr>
      </p:sp>
      <p:sp>
        <p:nvSpPr>
          <p:cNvPr id="77827" name="Notes Placeholder 2">
            <a:extLst>
              <a:ext uri="{FF2B5EF4-FFF2-40B4-BE49-F238E27FC236}">
                <a16:creationId xmlns:a16="http://schemas.microsoft.com/office/drawing/2014/main" id="{AF45821F-8FC9-455F-9A40-23BA18CA15C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77828" name="Slide Number Placeholder 3">
            <a:extLst>
              <a:ext uri="{FF2B5EF4-FFF2-40B4-BE49-F238E27FC236}">
                <a16:creationId xmlns:a16="http://schemas.microsoft.com/office/drawing/2014/main" id="{87E6FB42-9339-40EC-BB82-23AC78707E2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FF3FEA4-2B7A-4D8E-9C2A-F080EFF16978}" type="slidenum">
              <a:rPr lang="en-US" altLang="en-US" sz="1300" smtClean="0"/>
              <a:pPr>
                <a:spcBef>
                  <a:spcPct val="0"/>
                </a:spcBef>
              </a:pPr>
              <a:t>24</a:t>
            </a:fld>
            <a:endParaRPr lang="en-US" altLang="en-US" sz="13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p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457200" marR="0" lvl="0" indent="-228600" algn="l" rtl="0">
              <a:lnSpc>
                <a:spcPct val="80000"/>
              </a:lnSpc>
              <a:spcBef>
                <a:spcPts val="360"/>
              </a:spcBef>
              <a:spcAft>
                <a:spcPts val="0"/>
              </a:spcAft>
              <a:buSzPts val="1400"/>
              <a:buNone/>
            </a:pPr>
            <a:endParaRPr sz="1110" dirty="0"/>
          </a:p>
        </p:txBody>
      </p:sp>
      <p:sp>
        <p:nvSpPr>
          <p:cNvPr id="424" name="Google Shape;424;p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4523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NSRS modernization consists primarily of three overarching themes:  Replacing NAD 83, replacing NAVD 88 and providing data and tools to work with these replacements.  Replacing NAD 83 falls under the project of “Geometric Data and Tools”.  In this category, a number of projects will be completed, in order, each one dependent upon the next.  It begins with providing new CORS coordinate functions in ITRF2020, continues through the definition of the four plate-fixed frames of NATRF2022, PATRF2022, CATRF2022 and MATRF2022.  After that, a national adjustment of geometric data, mostly GNSS vectors, will be used to estimate NSRS coordinates at 2020.00 on over 100,000 control points.  These, in turn, will be used to build the NADCON tool.  Once all of these data and tools are available for at least six months, there will be an FGDC vote to adopt the modernized NSRS.  However, this won’t happen without the parallel project of “Geopotential Data and Tools” (see next slide).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BB61E35-BFDD-405B-89B5-EDCF0FB433D1}" type="slidenum">
              <a:rPr kumimoji="0" lang="en-US" altLang="en-US" sz="1200" b="0" i="0" u="none" strike="noStrike" kern="1200" cap="none" spc="0" normalizeH="0" baseline="0" noProof="0" smtClean="0">
                <a:ln>
                  <a:noFill/>
                </a:ln>
                <a:solidFill>
                  <a:prstClr val="black"/>
                </a:solidFill>
                <a:effectLst/>
                <a:uLnTx/>
                <a:uFillTx/>
                <a:latin typeface="Gill Sans MT" pitchFamily="34" charset="0"/>
                <a:ea typeface="ＭＳ Ｐゴシック" pitchFamily="34" charset="-128"/>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dirty="0">
              <a:ln>
                <a:noFill/>
              </a:ln>
              <a:solidFill>
                <a:prstClr val="black"/>
              </a:solidFill>
              <a:effectLst/>
              <a:uLnTx/>
              <a:uFillTx/>
              <a:latin typeface="Gill Sans MT" pitchFamily="34" charset="0"/>
              <a:ea typeface="ＭＳ Ｐゴシック" pitchFamily="34" charset="-128"/>
              <a:cs typeface="Times New Roman" panose="02020603050405020304" pitchFamily="18" charset="0"/>
            </a:endParaRPr>
          </a:p>
        </p:txBody>
      </p:sp>
    </p:spTree>
    <p:extLst>
      <p:ext uri="{BB962C8B-B14F-4D97-AF65-F5344CB8AC3E}">
        <p14:creationId xmlns:p14="http://schemas.microsoft.com/office/powerpoint/2010/main" val="27576435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p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457200" marR="0" lvl="0" indent="-228600" algn="l" rtl="0">
              <a:lnSpc>
                <a:spcPct val="80000"/>
              </a:lnSpc>
              <a:spcBef>
                <a:spcPts val="360"/>
              </a:spcBef>
              <a:spcAft>
                <a:spcPts val="0"/>
              </a:spcAft>
              <a:buSzPts val="1400"/>
              <a:buNone/>
            </a:pPr>
            <a:endParaRPr sz="1110" dirty="0"/>
          </a:p>
        </p:txBody>
      </p:sp>
      <p:sp>
        <p:nvSpPr>
          <p:cNvPr id="424" name="Google Shape;424;p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98447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p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457200" marR="0" lvl="0" indent="-228600" algn="l" rtl="0">
              <a:lnSpc>
                <a:spcPct val="80000"/>
              </a:lnSpc>
              <a:spcBef>
                <a:spcPts val="360"/>
              </a:spcBef>
              <a:spcAft>
                <a:spcPts val="0"/>
              </a:spcAft>
              <a:buSzPts val="1400"/>
              <a:buNone/>
            </a:pPr>
            <a:endParaRPr sz="1110" dirty="0"/>
          </a:p>
        </p:txBody>
      </p:sp>
      <p:sp>
        <p:nvSpPr>
          <p:cNvPr id="424" name="Google Shape;424;p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82216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p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457200" marR="0" lvl="0" indent="-228600" algn="l" rtl="0">
              <a:lnSpc>
                <a:spcPct val="80000"/>
              </a:lnSpc>
              <a:spcBef>
                <a:spcPts val="360"/>
              </a:spcBef>
              <a:spcAft>
                <a:spcPts val="0"/>
              </a:spcAft>
              <a:buSzPts val="1400"/>
              <a:buNone/>
            </a:pPr>
            <a:endParaRPr sz="1110" dirty="0"/>
          </a:p>
        </p:txBody>
      </p:sp>
      <p:sp>
        <p:nvSpPr>
          <p:cNvPr id="424" name="Google Shape;424;p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38686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p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457200" marR="0" lvl="0" indent="-228600" algn="l" rtl="0">
              <a:lnSpc>
                <a:spcPct val="80000"/>
              </a:lnSpc>
              <a:spcBef>
                <a:spcPts val="360"/>
              </a:spcBef>
              <a:spcAft>
                <a:spcPts val="0"/>
              </a:spcAft>
              <a:buSzPts val="1400"/>
              <a:buNone/>
            </a:pPr>
            <a:endParaRPr sz="1110" dirty="0"/>
          </a:p>
        </p:txBody>
      </p:sp>
      <p:sp>
        <p:nvSpPr>
          <p:cNvPr id="424" name="Google Shape;424;p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99425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p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457200" marR="0" lvl="0" indent="-228600" algn="l" rtl="0">
              <a:lnSpc>
                <a:spcPct val="80000"/>
              </a:lnSpc>
              <a:spcBef>
                <a:spcPts val="360"/>
              </a:spcBef>
              <a:spcAft>
                <a:spcPts val="0"/>
              </a:spcAft>
              <a:buSzPts val="1400"/>
              <a:buNone/>
            </a:pPr>
            <a:endParaRPr sz="1110" dirty="0"/>
          </a:p>
        </p:txBody>
      </p:sp>
      <p:sp>
        <p:nvSpPr>
          <p:cNvPr id="424" name="Google Shape;424;p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51599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the geometric project, “Geopotential Data and Tools” contains a number of chronologically dependent pieces.  First was completion of the 17-year long GRAV-D project.  With that data in hand, GEOID2022, which defines the zero-elevation surface in the modernized NSRS was created.  This, combined with the ellipsoid heights from the national geometric adjustment (see previous slide), provides some 40,000 orthometric heights to which decades of leveling will be adjusted, estimating new orthometric heights at over 900,000 control points.   These, in turn, will be used to build the VERTCON tool.  Once all of these data and tools are available for at least six months, there will be an FGDC vote to adopt the modernized NSRS.  This will only occur if both the geometric (previous slide) and geopotential tracks are both complete.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BB61E35-BFDD-405B-89B5-EDCF0FB433D1}" type="slidenum">
              <a:rPr kumimoji="0" lang="en-US" altLang="en-US" sz="1200" b="0" i="0" u="none" strike="noStrike" kern="1200" cap="none" spc="0" normalizeH="0" baseline="0" noProof="0" smtClean="0">
                <a:ln>
                  <a:noFill/>
                </a:ln>
                <a:solidFill>
                  <a:prstClr val="black"/>
                </a:solidFill>
                <a:effectLst/>
                <a:uLnTx/>
                <a:uFillTx/>
                <a:latin typeface="Gill Sans MT" pitchFamily="34" charset="0"/>
                <a:ea typeface="ＭＳ Ｐゴシック" pitchFamily="34" charset="-128"/>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dirty="0">
              <a:ln>
                <a:noFill/>
              </a:ln>
              <a:solidFill>
                <a:prstClr val="black"/>
              </a:solidFill>
              <a:effectLst/>
              <a:uLnTx/>
              <a:uFillTx/>
              <a:latin typeface="Gill Sans MT" pitchFamily="34" charset="0"/>
              <a:ea typeface="ＭＳ Ｐゴシック" pitchFamily="34" charset="-128"/>
              <a:cs typeface="Times New Roman" panose="02020603050405020304" pitchFamily="18" charset="0"/>
            </a:endParaRPr>
          </a:p>
        </p:txBody>
      </p:sp>
    </p:spTree>
    <p:extLst>
      <p:ext uri="{BB962C8B-B14F-4D97-AF65-F5344CB8AC3E}">
        <p14:creationId xmlns:p14="http://schemas.microsoft.com/office/powerpoint/2010/main" val="3360523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EC8CAA-9990-4A5A-A20A-21D2DA1566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1195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EC8CAA-9990-4A5A-A20A-21D2DA1566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22192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BB61E35-BFDD-405B-89B5-EDCF0FB433D1}" type="slidenum">
              <a:rPr kumimoji="0" lang="en-US" altLang="en-US" sz="1200" b="0" i="0" u="none" strike="noStrike" kern="1200" cap="none" spc="0" normalizeH="0" baseline="0" noProof="0" smtClean="0">
                <a:ln>
                  <a:noFill/>
                </a:ln>
                <a:solidFill>
                  <a:prstClr val="black"/>
                </a:solidFill>
                <a:effectLst/>
                <a:uLnTx/>
                <a:uFillTx/>
                <a:latin typeface="Gill Sans MT" pitchFamily="34" charset="0"/>
                <a:ea typeface="ＭＳ Ｐゴシック" pitchFamily="34" charset="-128"/>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dirty="0">
              <a:ln>
                <a:noFill/>
              </a:ln>
              <a:solidFill>
                <a:prstClr val="black"/>
              </a:solidFill>
              <a:effectLst/>
              <a:uLnTx/>
              <a:uFillTx/>
              <a:latin typeface="Gill Sans MT" pitchFamily="34" charset="0"/>
              <a:ea typeface="ＭＳ Ｐゴシック" pitchFamily="34" charset="-128"/>
              <a:cs typeface="Times New Roman" panose="02020603050405020304" pitchFamily="18" charset="0"/>
            </a:endParaRPr>
          </a:p>
        </p:txBody>
      </p:sp>
    </p:spTree>
    <p:extLst>
      <p:ext uri="{BB962C8B-B14F-4D97-AF65-F5344CB8AC3E}">
        <p14:creationId xmlns:p14="http://schemas.microsoft.com/office/powerpoint/2010/main" val="28718232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p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457200" marR="0" lvl="0" indent="-228600" algn="l" rtl="0">
              <a:lnSpc>
                <a:spcPct val="80000"/>
              </a:lnSpc>
              <a:spcBef>
                <a:spcPts val="360"/>
              </a:spcBef>
              <a:spcAft>
                <a:spcPts val="0"/>
              </a:spcAft>
              <a:buSzPts val="1400"/>
              <a:buNone/>
            </a:pPr>
            <a:endParaRPr sz="1110" dirty="0"/>
          </a:p>
        </p:txBody>
      </p:sp>
      <p:sp>
        <p:nvSpPr>
          <p:cNvPr id="424" name="Google Shape;424;p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52533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p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457200" marR="0" lvl="0" indent="-228600" algn="l" rtl="0">
              <a:lnSpc>
                <a:spcPct val="80000"/>
              </a:lnSpc>
              <a:spcBef>
                <a:spcPts val="360"/>
              </a:spcBef>
              <a:spcAft>
                <a:spcPts val="0"/>
              </a:spcAft>
              <a:buSzPts val="1400"/>
              <a:buNone/>
            </a:pPr>
            <a:endParaRPr sz="1110" dirty="0"/>
          </a:p>
        </p:txBody>
      </p:sp>
      <p:sp>
        <p:nvSpPr>
          <p:cNvPr id="424" name="Google Shape;424;p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8016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p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457200" marR="0" lvl="0" indent="-228600" algn="l" rtl="0">
              <a:lnSpc>
                <a:spcPct val="80000"/>
              </a:lnSpc>
              <a:spcBef>
                <a:spcPts val="360"/>
              </a:spcBef>
              <a:spcAft>
                <a:spcPts val="0"/>
              </a:spcAft>
              <a:buSzPts val="1400"/>
              <a:buNone/>
            </a:pPr>
            <a:r>
              <a:rPr lang="en-US" sz="1110" dirty="0"/>
              <a:t>29 individual grids (GEOID – 6), (DEFLEC – 10), DEM (3), GRAV (9), GGM (1)</a:t>
            </a:r>
            <a:endParaRPr sz="1110" dirty="0"/>
          </a:p>
        </p:txBody>
      </p:sp>
      <p:sp>
        <p:nvSpPr>
          <p:cNvPr id="424" name="Google Shape;424;p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00625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a:defRPr/>
            </a:lvl1pPr>
          </a:lstStyle>
          <a:p>
            <a:pPr>
              <a:defRPr/>
            </a:pPr>
            <a:r>
              <a:rPr lang="en-US"/>
              <a:t>Date of this slide: Sept 3, 2020</a:t>
            </a:r>
            <a:endParaRPr lang="en-US" dirty="0"/>
          </a:p>
        </p:txBody>
      </p:sp>
      <p:sp>
        <p:nvSpPr>
          <p:cNvPr id="5" name="Footer Placeholder 4"/>
          <p:cNvSpPr>
            <a:spLocks noGrp="1"/>
          </p:cNvSpPr>
          <p:nvPr>
            <p:ph type="ftr" sz="quarter" idx="11"/>
          </p:nvPr>
        </p:nvSpPr>
        <p:spPr/>
        <p:txBody>
          <a:bodyPr/>
          <a:lstStyle>
            <a:lvl1pPr defTabSz="914400">
              <a:defRPr/>
            </a:lvl1pPr>
          </a:lstStyle>
          <a:p>
            <a:pPr>
              <a:defRPr/>
            </a:pPr>
            <a:r>
              <a:rPr lang="en-US"/>
              <a:t>Modernized NSRS: 4 hour version</a:t>
            </a:r>
          </a:p>
        </p:txBody>
      </p:sp>
      <p:sp>
        <p:nvSpPr>
          <p:cNvPr id="6" name="Slide Number Placeholder 5"/>
          <p:cNvSpPr>
            <a:spLocks noGrp="1"/>
          </p:cNvSpPr>
          <p:nvPr>
            <p:ph type="sldNum" sz="quarter" idx="12"/>
          </p:nvPr>
        </p:nvSpPr>
        <p:spPr/>
        <p:txBody>
          <a:bodyPr/>
          <a:lstStyle>
            <a:lvl1pPr defTabSz="914400">
              <a:defRPr/>
            </a:lvl1pPr>
          </a:lstStyle>
          <a:p>
            <a:pPr>
              <a:defRPr/>
            </a:pPr>
            <a:fld id="{CE0248DD-E039-490F-A33E-18FD7AE8E335}" type="slidenum">
              <a:rPr lang="en-US"/>
              <a:pPr>
                <a:defRPr/>
              </a:pPr>
              <a:t>‹#›</a:t>
            </a:fld>
            <a:endParaRPr lang="en-US"/>
          </a:p>
        </p:txBody>
      </p:sp>
    </p:spTree>
    <p:extLst>
      <p:ext uri="{BB962C8B-B14F-4D97-AF65-F5344CB8AC3E}">
        <p14:creationId xmlns:p14="http://schemas.microsoft.com/office/powerpoint/2010/main" val="2875656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a:defRPr/>
            </a:lvl1pPr>
          </a:lstStyle>
          <a:p>
            <a:pPr>
              <a:defRPr/>
            </a:pPr>
            <a:r>
              <a:rPr lang="en-US"/>
              <a:t>Date of this slide: Sept 3, 2020</a:t>
            </a:r>
            <a:endParaRPr lang="en-US" dirty="0"/>
          </a:p>
        </p:txBody>
      </p:sp>
      <p:sp>
        <p:nvSpPr>
          <p:cNvPr id="5" name="Footer Placeholder 4"/>
          <p:cNvSpPr>
            <a:spLocks noGrp="1"/>
          </p:cNvSpPr>
          <p:nvPr>
            <p:ph type="ftr" sz="quarter" idx="11"/>
          </p:nvPr>
        </p:nvSpPr>
        <p:spPr/>
        <p:txBody>
          <a:bodyPr/>
          <a:lstStyle>
            <a:lvl1pPr defTabSz="914400">
              <a:defRPr/>
            </a:lvl1pPr>
          </a:lstStyle>
          <a:p>
            <a:pPr>
              <a:defRPr/>
            </a:pPr>
            <a:r>
              <a:rPr lang="en-US"/>
              <a:t>Modernized NSRS: 4 hour version</a:t>
            </a:r>
          </a:p>
        </p:txBody>
      </p:sp>
      <p:sp>
        <p:nvSpPr>
          <p:cNvPr id="6" name="Slide Number Placeholder 5"/>
          <p:cNvSpPr>
            <a:spLocks noGrp="1"/>
          </p:cNvSpPr>
          <p:nvPr>
            <p:ph type="sldNum" sz="quarter" idx="12"/>
          </p:nvPr>
        </p:nvSpPr>
        <p:spPr/>
        <p:txBody>
          <a:bodyPr/>
          <a:lstStyle>
            <a:lvl1pPr defTabSz="914400">
              <a:defRPr/>
            </a:lvl1pPr>
          </a:lstStyle>
          <a:p>
            <a:pPr>
              <a:defRPr/>
            </a:pPr>
            <a:fld id="{C3A82986-1F3D-4261-A550-CAE2B5439191}" type="slidenum">
              <a:rPr lang="en-US"/>
              <a:pPr>
                <a:defRPr/>
              </a:pPr>
              <a:t>‹#›</a:t>
            </a:fld>
            <a:endParaRPr lang="en-US"/>
          </a:p>
        </p:txBody>
      </p:sp>
    </p:spTree>
    <p:extLst>
      <p:ext uri="{BB962C8B-B14F-4D97-AF65-F5344CB8AC3E}">
        <p14:creationId xmlns:p14="http://schemas.microsoft.com/office/powerpoint/2010/main" val="3519496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a:defRPr/>
            </a:lvl1pPr>
          </a:lstStyle>
          <a:p>
            <a:pPr>
              <a:defRPr/>
            </a:pPr>
            <a:r>
              <a:rPr lang="en-US"/>
              <a:t>Date of this slide: Sept 3, 2020</a:t>
            </a:r>
            <a:endParaRPr lang="en-US" dirty="0"/>
          </a:p>
        </p:txBody>
      </p:sp>
      <p:sp>
        <p:nvSpPr>
          <p:cNvPr id="5" name="Footer Placeholder 4"/>
          <p:cNvSpPr>
            <a:spLocks noGrp="1"/>
          </p:cNvSpPr>
          <p:nvPr>
            <p:ph type="ftr" sz="quarter" idx="11"/>
          </p:nvPr>
        </p:nvSpPr>
        <p:spPr/>
        <p:txBody>
          <a:bodyPr/>
          <a:lstStyle>
            <a:lvl1pPr defTabSz="914400">
              <a:defRPr/>
            </a:lvl1pPr>
          </a:lstStyle>
          <a:p>
            <a:pPr>
              <a:defRPr/>
            </a:pPr>
            <a:r>
              <a:rPr lang="en-US"/>
              <a:t>Modernized NSRS: 4 hour version</a:t>
            </a:r>
          </a:p>
        </p:txBody>
      </p:sp>
      <p:sp>
        <p:nvSpPr>
          <p:cNvPr id="6" name="Slide Number Placeholder 5"/>
          <p:cNvSpPr>
            <a:spLocks noGrp="1"/>
          </p:cNvSpPr>
          <p:nvPr>
            <p:ph type="sldNum" sz="quarter" idx="12"/>
          </p:nvPr>
        </p:nvSpPr>
        <p:spPr/>
        <p:txBody>
          <a:bodyPr/>
          <a:lstStyle>
            <a:lvl1pPr defTabSz="914400">
              <a:defRPr/>
            </a:lvl1pPr>
          </a:lstStyle>
          <a:p>
            <a:pPr>
              <a:defRPr/>
            </a:pPr>
            <a:fld id="{9388FFD5-0402-43D6-9F11-6821BFC63D0A}" type="slidenum">
              <a:rPr lang="en-US"/>
              <a:pPr>
                <a:defRPr/>
              </a:pPr>
              <a:t>‹#›</a:t>
            </a:fld>
            <a:endParaRPr lang="en-US"/>
          </a:p>
        </p:txBody>
      </p:sp>
    </p:spTree>
    <p:extLst>
      <p:ext uri="{BB962C8B-B14F-4D97-AF65-F5344CB8AC3E}">
        <p14:creationId xmlns:p14="http://schemas.microsoft.com/office/powerpoint/2010/main" val="20542694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97467" y="568325"/>
            <a:ext cx="10409767" cy="1144588"/>
          </a:xfrm>
        </p:spPr>
        <p:txBody>
          <a:bodyPr/>
          <a:lstStyle/>
          <a:p>
            <a:r>
              <a:rPr lang="en-US"/>
              <a:t>Click to edit Master title style</a:t>
            </a:r>
          </a:p>
        </p:txBody>
      </p:sp>
      <p:sp>
        <p:nvSpPr>
          <p:cNvPr id="3" name="Content Placeholder 2"/>
          <p:cNvSpPr>
            <a:spLocks noGrp="1"/>
          </p:cNvSpPr>
          <p:nvPr>
            <p:ph sz="half" idx="1"/>
          </p:nvPr>
        </p:nvSpPr>
        <p:spPr>
          <a:xfrm>
            <a:off x="897467" y="1906588"/>
            <a:ext cx="5103284" cy="43195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03951" y="1906588"/>
            <a:ext cx="5103283" cy="2082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03951" y="4141789"/>
            <a:ext cx="5103283" cy="20843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88469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16A468-B10C-E94D-B4AE-FD48B5E66BC0}"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3232132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9279080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16A468-B10C-E94D-B4AE-FD48B5E66BC0}"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4325080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16A468-B10C-E94D-B4AE-FD48B5E66BC0}"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41447101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16A468-B10C-E94D-B4AE-FD48B5E66BC0}" type="datetimeFigureOut">
              <a:rPr lang="en-US" smtClean="0"/>
              <a:t>1/15/2025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40436483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16A468-B10C-E94D-B4AE-FD48B5E66BC0}" type="datetimeFigureOut">
              <a:rPr lang="en-US" smtClean="0"/>
              <a:t>1/15/2025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015451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16A468-B10C-E94D-B4AE-FD48B5E66BC0}" type="datetimeFigureOut">
              <a:rPr lang="en-US" smtClean="0"/>
              <a:t>1/15/2025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510379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a:defRPr/>
            </a:lvl1pPr>
          </a:lstStyle>
          <a:p>
            <a:pPr>
              <a:defRPr/>
            </a:pPr>
            <a:r>
              <a:rPr lang="en-US"/>
              <a:t>Date of this slide: Sept 3, 2020</a:t>
            </a:r>
            <a:endParaRPr lang="en-US" dirty="0"/>
          </a:p>
        </p:txBody>
      </p:sp>
      <p:sp>
        <p:nvSpPr>
          <p:cNvPr id="5" name="Footer Placeholder 4"/>
          <p:cNvSpPr>
            <a:spLocks noGrp="1"/>
          </p:cNvSpPr>
          <p:nvPr>
            <p:ph type="ftr" sz="quarter" idx="11"/>
          </p:nvPr>
        </p:nvSpPr>
        <p:spPr/>
        <p:txBody>
          <a:bodyPr/>
          <a:lstStyle>
            <a:lvl1pPr defTabSz="914400">
              <a:defRPr/>
            </a:lvl1pPr>
          </a:lstStyle>
          <a:p>
            <a:pPr>
              <a:defRPr/>
            </a:pPr>
            <a:r>
              <a:rPr lang="en-US"/>
              <a:t>Modernized NSRS: 4 hour version</a:t>
            </a:r>
          </a:p>
        </p:txBody>
      </p:sp>
      <p:sp>
        <p:nvSpPr>
          <p:cNvPr id="6" name="Slide Number Placeholder 5"/>
          <p:cNvSpPr>
            <a:spLocks noGrp="1"/>
          </p:cNvSpPr>
          <p:nvPr>
            <p:ph type="sldNum" sz="quarter" idx="12"/>
          </p:nvPr>
        </p:nvSpPr>
        <p:spPr/>
        <p:txBody>
          <a:bodyPr/>
          <a:lstStyle>
            <a:lvl1pPr defTabSz="914400">
              <a:defRPr/>
            </a:lvl1pPr>
          </a:lstStyle>
          <a:p>
            <a:pPr>
              <a:defRPr/>
            </a:pPr>
            <a:fld id="{EB6791C4-DF4E-4C17-A41C-B2BEB15390BD}" type="slidenum">
              <a:rPr lang="en-US"/>
              <a:pPr>
                <a:defRPr/>
              </a:pPr>
              <a:t>‹#›</a:t>
            </a:fld>
            <a:endParaRPr lang="en-US"/>
          </a:p>
        </p:txBody>
      </p:sp>
    </p:spTree>
    <p:extLst>
      <p:ext uri="{BB962C8B-B14F-4D97-AF65-F5344CB8AC3E}">
        <p14:creationId xmlns:p14="http://schemas.microsoft.com/office/powerpoint/2010/main" val="221750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4910227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5546142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446615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0910294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CBFD43C0-2A9A-4659-A554-33DA1CCD4D24}" type="datetimeFigureOut">
              <a:rPr lang="en-US"/>
              <a:pPr>
                <a:defRPr/>
              </a:pPr>
              <a:t>1/15/2025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D010C376-6FAD-4E15-BF9B-2A0B852C8C40}" type="slidenum">
              <a:rPr lang="en-US" altLang="en-US"/>
              <a:pPr/>
              <a:t>‹#›</a:t>
            </a:fld>
            <a:endParaRPr lang="en-US" altLang="en-US"/>
          </a:p>
        </p:txBody>
      </p:sp>
    </p:spTree>
    <p:extLst>
      <p:ext uri="{BB962C8B-B14F-4D97-AF65-F5344CB8AC3E}">
        <p14:creationId xmlns:p14="http://schemas.microsoft.com/office/powerpoint/2010/main" val="40685866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2F2B1BA-3385-4F2F-833D-76C0D0B609D1}" type="datetimeFigureOut">
              <a:rPr lang="en-US"/>
              <a:pPr>
                <a:defRPr/>
              </a:pPr>
              <a:t>1/15/2025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29BF54D-316B-4B8A-B39A-B79D55C80264}" type="slidenum">
              <a:rPr lang="en-US" altLang="en-US"/>
              <a:pPr/>
              <a:t>‹#›</a:t>
            </a:fld>
            <a:endParaRPr lang="en-US" altLang="en-US"/>
          </a:p>
        </p:txBody>
      </p:sp>
    </p:spTree>
    <p:extLst>
      <p:ext uri="{BB962C8B-B14F-4D97-AF65-F5344CB8AC3E}">
        <p14:creationId xmlns:p14="http://schemas.microsoft.com/office/powerpoint/2010/main" val="27804585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7C3CD7EF-2D4C-432B-AEAA-6CEC97683099}" type="datetimeFigureOut">
              <a:rPr lang="en-US"/>
              <a:pPr>
                <a:defRPr/>
              </a:pPr>
              <a:t>1/15/2025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CF25B7C-443E-484D-A04F-579AA9A493AD}" type="slidenum">
              <a:rPr lang="en-US" altLang="en-US"/>
              <a:pPr/>
              <a:t>‹#›</a:t>
            </a:fld>
            <a:endParaRPr lang="en-US" altLang="en-US"/>
          </a:p>
        </p:txBody>
      </p:sp>
    </p:spTree>
    <p:extLst>
      <p:ext uri="{BB962C8B-B14F-4D97-AF65-F5344CB8AC3E}">
        <p14:creationId xmlns:p14="http://schemas.microsoft.com/office/powerpoint/2010/main" val="21494266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C912501C-8E89-412F-BE95-DE5FDDF572AC}" type="datetimeFigureOut">
              <a:rPr lang="en-US"/>
              <a:pPr>
                <a:defRPr/>
              </a:pPr>
              <a:t>1/15/2025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5F283283-F8C7-4C5D-AB2D-771F8D8B04CB}" type="slidenum">
              <a:rPr lang="en-US" altLang="en-US"/>
              <a:pPr/>
              <a:t>‹#›</a:t>
            </a:fld>
            <a:endParaRPr lang="en-US" altLang="en-US"/>
          </a:p>
        </p:txBody>
      </p:sp>
    </p:spTree>
    <p:extLst>
      <p:ext uri="{BB962C8B-B14F-4D97-AF65-F5344CB8AC3E}">
        <p14:creationId xmlns:p14="http://schemas.microsoft.com/office/powerpoint/2010/main" val="41286377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97B06B26-B3F7-4081-B1E9-161A83BA0B73}" type="datetimeFigureOut">
              <a:rPr lang="en-US"/>
              <a:pPr>
                <a:defRPr/>
              </a:pPr>
              <a:t>1/15/2025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47F99C96-0C9A-4D16-BF5F-070DBDE1E83E}" type="slidenum">
              <a:rPr lang="en-US" altLang="en-US"/>
              <a:pPr/>
              <a:t>‹#›</a:t>
            </a:fld>
            <a:endParaRPr lang="en-US" altLang="en-US"/>
          </a:p>
        </p:txBody>
      </p:sp>
    </p:spTree>
    <p:extLst>
      <p:ext uri="{BB962C8B-B14F-4D97-AF65-F5344CB8AC3E}">
        <p14:creationId xmlns:p14="http://schemas.microsoft.com/office/powerpoint/2010/main" val="33291349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C7BD87F5-509E-4992-87B0-0153AD681774}" type="datetimeFigureOut">
              <a:rPr lang="en-US"/>
              <a:pPr>
                <a:defRPr/>
              </a:pPr>
              <a:t>1/15/2025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DFB45220-0751-4DCB-8AD2-7AAFC73D7C79}" type="slidenum">
              <a:rPr lang="en-US" altLang="en-US"/>
              <a:pPr/>
              <a:t>‹#›</a:t>
            </a:fld>
            <a:endParaRPr lang="en-US" altLang="en-US"/>
          </a:p>
        </p:txBody>
      </p:sp>
    </p:spTree>
    <p:extLst>
      <p:ext uri="{BB962C8B-B14F-4D97-AF65-F5344CB8AC3E}">
        <p14:creationId xmlns:p14="http://schemas.microsoft.com/office/powerpoint/2010/main" val="3002782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a:defRPr/>
            </a:lvl1pPr>
          </a:lstStyle>
          <a:p>
            <a:pPr>
              <a:defRPr/>
            </a:pPr>
            <a:r>
              <a:rPr lang="en-US"/>
              <a:t>Date of this slide: Sept 3, 2020</a:t>
            </a:r>
            <a:endParaRPr lang="en-US" dirty="0"/>
          </a:p>
        </p:txBody>
      </p:sp>
      <p:sp>
        <p:nvSpPr>
          <p:cNvPr id="5" name="Footer Placeholder 4"/>
          <p:cNvSpPr>
            <a:spLocks noGrp="1"/>
          </p:cNvSpPr>
          <p:nvPr>
            <p:ph type="ftr" sz="quarter" idx="11"/>
          </p:nvPr>
        </p:nvSpPr>
        <p:spPr/>
        <p:txBody>
          <a:bodyPr/>
          <a:lstStyle>
            <a:lvl1pPr defTabSz="914400">
              <a:defRPr/>
            </a:lvl1pPr>
          </a:lstStyle>
          <a:p>
            <a:pPr>
              <a:defRPr/>
            </a:pPr>
            <a:r>
              <a:rPr lang="en-US"/>
              <a:t>Modernized NSRS: 4 hour version</a:t>
            </a:r>
          </a:p>
        </p:txBody>
      </p:sp>
      <p:sp>
        <p:nvSpPr>
          <p:cNvPr id="6" name="Slide Number Placeholder 5"/>
          <p:cNvSpPr>
            <a:spLocks noGrp="1"/>
          </p:cNvSpPr>
          <p:nvPr>
            <p:ph type="sldNum" sz="quarter" idx="12"/>
          </p:nvPr>
        </p:nvSpPr>
        <p:spPr/>
        <p:txBody>
          <a:bodyPr/>
          <a:lstStyle>
            <a:lvl1pPr defTabSz="914400">
              <a:defRPr/>
            </a:lvl1pPr>
          </a:lstStyle>
          <a:p>
            <a:pPr>
              <a:defRPr/>
            </a:pPr>
            <a:fld id="{70739471-F808-4705-A7AA-D92294A1C557}" type="slidenum">
              <a:rPr lang="en-US"/>
              <a:pPr>
                <a:defRPr/>
              </a:pPr>
              <a:t>‹#›</a:t>
            </a:fld>
            <a:endParaRPr lang="en-US"/>
          </a:p>
        </p:txBody>
      </p:sp>
    </p:spTree>
    <p:extLst>
      <p:ext uri="{BB962C8B-B14F-4D97-AF65-F5344CB8AC3E}">
        <p14:creationId xmlns:p14="http://schemas.microsoft.com/office/powerpoint/2010/main" val="18939530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CF69816-64A1-45B5-BAF8-312940F2FE6A}" type="datetimeFigureOut">
              <a:rPr lang="en-US"/>
              <a:pPr>
                <a:defRPr/>
              </a:pPr>
              <a:t>1/15/2025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B076B22F-4209-47C5-B5AF-519F7A552F96}" type="slidenum">
              <a:rPr lang="en-US" altLang="en-US"/>
              <a:pPr/>
              <a:t>‹#›</a:t>
            </a:fld>
            <a:endParaRPr lang="en-US" altLang="en-US"/>
          </a:p>
        </p:txBody>
      </p:sp>
    </p:spTree>
    <p:extLst>
      <p:ext uri="{BB962C8B-B14F-4D97-AF65-F5344CB8AC3E}">
        <p14:creationId xmlns:p14="http://schemas.microsoft.com/office/powerpoint/2010/main" val="347083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294A814-B1F3-490D-BB6E-E399CD178963}" type="datetimeFigureOut">
              <a:rPr lang="en-US"/>
              <a:pPr>
                <a:defRPr/>
              </a:pPr>
              <a:t>1/15/2025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51C0856D-5950-43AD-8FDF-0AC359BA729E}" type="slidenum">
              <a:rPr lang="en-US" altLang="en-US"/>
              <a:pPr/>
              <a:t>‹#›</a:t>
            </a:fld>
            <a:endParaRPr lang="en-US" altLang="en-US"/>
          </a:p>
        </p:txBody>
      </p:sp>
    </p:spTree>
    <p:extLst>
      <p:ext uri="{BB962C8B-B14F-4D97-AF65-F5344CB8AC3E}">
        <p14:creationId xmlns:p14="http://schemas.microsoft.com/office/powerpoint/2010/main" val="2410910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489B0AC-E5B9-4F6B-B4B9-9D156D989B50}" type="datetimeFigureOut">
              <a:rPr lang="en-US"/>
              <a:pPr>
                <a:defRPr/>
              </a:pPr>
              <a:t>1/15/2025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8B2D74B-7BA4-4297-9E1D-1DA49053C748}" type="slidenum">
              <a:rPr lang="en-US" altLang="en-US"/>
              <a:pPr/>
              <a:t>‹#›</a:t>
            </a:fld>
            <a:endParaRPr lang="en-US" altLang="en-US"/>
          </a:p>
        </p:txBody>
      </p:sp>
    </p:spTree>
    <p:extLst>
      <p:ext uri="{BB962C8B-B14F-4D97-AF65-F5344CB8AC3E}">
        <p14:creationId xmlns:p14="http://schemas.microsoft.com/office/powerpoint/2010/main" val="20904127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8BE4EDF-F6A6-4232-AD29-E4721F0F064F}" type="datetimeFigureOut">
              <a:rPr lang="en-US"/>
              <a:pPr>
                <a:defRPr/>
              </a:pPr>
              <a:t>1/15/2025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ED3ADCE-6D6C-48F3-9004-00BFE0C0D974}" type="slidenum">
              <a:rPr lang="en-US" altLang="en-US"/>
              <a:pPr/>
              <a:t>‹#›</a:t>
            </a:fld>
            <a:endParaRPr lang="en-US" altLang="en-US"/>
          </a:p>
        </p:txBody>
      </p:sp>
    </p:spTree>
    <p:extLst>
      <p:ext uri="{BB962C8B-B14F-4D97-AF65-F5344CB8AC3E}">
        <p14:creationId xmlns:p14="http://schemas.microsoft.com/office/powerpoint/2010/main" val="28139142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C357AC8-0450-4754-A55F-C4B5FE3D6DA1}" type="datetimeFigureOut">
              <a:rPr lang="en-US"/>
              <a:pPr>
                <a:defRPr/>
              </a:pPr>
              <a:t>1/15/2025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3C6F5D5-9659-4E87-ABFD-C97F7E2904A8}" type="slidenum">
              <a:rPr lang="en-US" altLang="en-US"/>
              <a:pPr/>
              <a:t>‹#›</a:t>
            </a:fld>
            <a:endParaRPr lang="en-US" altLang="en-US"/>
          </a:p>
        </p:txBody>
      </p:sp>
    </p:spTree>
    <p:extLst>
      <p:ext uri="{BB962C8B-B14F-4D97-AF65-F5344CB8AC3E}">
        <p14:creationId xmlns:p14="http://schemas.microsoft.com/office/powerpoint/2010/main" val="24376450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01"/>
        <p:cNvGrpSpPr/>
        <p:nvPr/>
      </p:nvGrpSpPr>
      <p:grpSpPr>
        <a:xfrm>
          <a:off x="0" y="0"/>
          <a:ext cx="0" cy="0"/>
          <a:chOff x="0" y="0"/>
          <a:chExt cx="0" cy="0"/>
        </a:xfrm>
      </p:grpSpPr>
      <p:sp>
        <p:nvSpPr>
          <p:cNvPr id="102" name="Google Shape;102;p23"/>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23"/>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spcBef>
                <a:spcPts val="853"/>
              </a:spcBef>
              <a:spcAft>
                <a:spcPts val="0"/>
              </a:spcAft>
              <a:buClr>
                <a:srgbClr val="888888"/>
              </a:buClr>
              <a:buSzPts val="4267"/>
              <a:buNone/>
              <a:defRPr>
                <a:solidFill>
                  <a:srgbClr val="888888"/>
                </a:solidFill>
              </a:defRPr>
            </a:lvl1pPr>
            <a:lvl2pPr lvl="1" algn="ctr">
              <a:spcBef>
                <a:spcPts val="747"/>
              </a:spcBef>
              <a:spcAft>
                <a:spcPts val="0"/>
              </a:spcAft>
              <a:buClr>
                <a:srgbClr val="888888"/>
              </a:buClr>
              <a:buSzPts val="3733"/>
              <a:buNone/>
              <a:defRPr>
                <a:solidFill>
                  <a:srgbClr val="888888"/>
                </a:solidFill>
              </a:defRPr>
            </a:lvl2pPr>
            <a:lvl3pPr lvl="2" algn="ctr">
              <a:spcBef>
                <a:spcPts val="640"/>
              </a:spcBef>
              <a:spcAft>
                <a:spcPts val="0"/>
              </a:spcAft>
              <a:buClr>
                <a:srgbClr val="888888"/>
              </a:buClr>
              <a:buSzPts val="3200"/>
              <a:buNone/>
              <a:defRPr>
                <a:solidFill>
                  <a:srgbClr val="888888"/>
                </a:solidFill>
              </a:defRPr>
            </a:lvl3pPr>
            <a:lvl4pPr lvl="3" algn="ctr">
              <a:spcBef>
                <a:spcPts val="533"/>
              </a:spcBef>
              <a:spcAft>
                <a:spcPts val="0"/>
              </a:spcAft>
              <a:buClr>
                <a:srgbClr val="888888"/>
              </a:buClr>
              <a:buSzPts val="2667"/>
              <a:buNone/>
              <a:defRPr>
                <a:solidFill>
                  <a:srgbClr val="888888"/>
                </a:solidFill>
              </a:defRPr>
            </a:lvl4pPr>
            <a:lvl5pPr lvl="4" algn="ctr">
              <a:spcBef>
                <a:spcPts val="533"/>
              </a:spcBef>
              <a:spcAft>
                <a:spcPts val="0"/>
              </a:spcAft>
              <a:buClr>
                <a:srgbClr val="888888"/>
              </a:buClr>
              <a:buSzPts val="2667"/>
              <a:buNone/>
              <a:defRPr>
                <a:solidFill>
                  <a:srgbClr val="888888"/>
                </a:solidFill>
              </a:defRPr>
            </a:lvl5pPr>
            <a:lvl6pPr lvl="5" algn="ctr">
              <a:spcBef>
                <a:spcPts val="533"/>
              </a:spcBef>
              <a:spcAft>
                <a:spcPts val="0"/>
              </a:spcAft>
              <a:buClr>
                <a:srgbClr val="888888"/>
              </a:buClr>
              <a:buSzPts val="2667"/>
              <a:buNone/>
              <a:defRPr>
                <a:solidFill>
                  <a:srgbClr val="888888"/>
                </a:solidFill>
              </a:defRPr>
            </a:lvl6pPr>
            <a:lvl7pPr lvl="6" algn="ctr">
              <a:spcBef>
                <a:spcPts val="533"/>
              </a:spcBef>
              <a:spcAft>
                <a:spcPts val="0"/>
              </a:spcAft>
              <a:buClr>
                <a:srgbClr val="888888"/>
              </a:buClr>
              <a:buSzPts val="2667"/>
              <a:buNone/>
              <a:defRPr>
                <a:solidFill>
                  <a:srgbClr val="888888"/>
                </a:solidFill>
              </a:defRPr>
            </a:lvl7pPr>
            <a:lvl8pPr lvl="7" algn="ctr">
              <a:spcBef>
                <a:spcPts val="533"/>
              </a:spcBef>
              <a:spcAft>
                <a:spcPts val="0"/>
              </a:spcAft>
              <a:buClr>
                <a:srgbClr val="888888"/>
              </a:buClr>
              <a:buSzPts val="2667"/>
              <a:buNone/>
              <a:defRPr>
                <a:solidFill>
                  <a:srgbClr val="888888"/>
                </a:solidFill>
              </a:defRPr>
            </a:lvl8pPr>
            <a:lvl9pPr lvl="8" algn="ctr">
              <a:spcBef>
                <a:spcPts val="533"/>
              </a:spcBef>
              <a:spcAft>
                <a:spcPts val="0"/>
              </a:spcAft>
              <a:buClr>
                <a:srgbClr val="888888"/>
              </a:buClr>
              <a:buSzPts val="2667"/>
              <a:buNone/>
              <a:defRPr>
                <a:solidFill>
                  <a:srgbClr val="888888"/>
                </a:solidFill>
              </a:defRPr>
            </a:lvl9pPr>
          </a:lstStyle>
          <a:p>
            <a:endParaRPr/>
          </a:p>
        </p:txBody>
      </p:sp>
      <p:sp>
        <p:nvSpPr>
          <p:cNvPr id="104" name="Google Shape;104;p2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2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2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626131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7"/>
        <p:cNvGrpSpPr/>
        <p:nvPr/>
      </p:nvGrpSpPr>
      <p:grpSpPr>
        <a:xfrm>
          <a:off x="0" y="0"/>
          <a:ext cx="0" cy="0"/>
          <a:chOff x="0" y="0"/>
          <a:chExt cx="0" cy="0"/>
        </a:xfrm>
      </p:grpSpPr>
      <p:sp>
        <p:nvSpPr>
          <p:cNvPr id="108" name="Google Shape;108;p2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2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2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408409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1"/>
        <p:cNvGrpSpPr/>
        <p:nvPr/>
      </p:nvGrpSpPr>
      <p:grpSpPr>
        <a:xfrm>
          <a:off x="0" y="0"/>
          <a:ext cx="0" cy="0"/>
          <a:chOff x="0" y="0"/>
          <a:chExt cx="0" cy="0"/>
        </a:xfrm>
      </p:grpSpPr>
      <p:sp>
        <p:nvSpPr>
          <p:cNvPr id="112" name="Google Shape;112;p38"/>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5333"/>
              <a:buFont typeface="Calibri"/>
              <a:buNone/>
              <a:defRPr sz="5333"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38"/>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533"/>
              </a:spcBef>
              <a:spcAft>
                <a:spcPts val="0"/>
              </a:spcAft>
              <a:buClr>
                <a:srgbClr val="888888"/>
              </a:buClr>
              <a:buSzPts val="2667"/>
              <a:buNone/>
              <a:defRPr sz="2667">
                <a:solidFill>
                  <a:srgbClr val="888888"/>
                </a:solidFill>
              </a:defRPr>
            </a:lvl1pPr>
            <a:lvl2pPr marL="914400" lvl="1" indent="-228600" algn="l">
              <a:spcBef>
                <a:spcPts val="480"/>
              </a:spcBef>
              <a:spcAft>
                <a:spcPts val="0"/>
              </a:spcAft>
              <a:buClr>
                <a:srgbClr val="888888"/>
              </a:buClr>
              <a:buSzPts val="2400"/>
              <a:buNone/>
              <a:defRPr sz="2400">
                <a:solidFill>
                  <a:srgbClr val="888888"/>
                </a:solidFill>
              </a:defRPr>
            </a:lvl2pPr>
            <a:lvl3pPr marL="1371600" lvl="2" indent="-228600" algn="l">
              <a:spcBef>
                <a:spcPts val="427"/>
              </a:spcBef>
              <a:spcAft>
                <a:spcPts val="0"/>
              </a:spcAft>
              <a:buClr>
                <a:srgbClr val="888888"/>
              </a:buClr>
              <a:buSzPts val="2133"/>
              <a:buNone/>
              <a:defRPr sz="2133">
                <a:solidFill>
                  <a:srgbClr val="888888"/>
                </a:solidFill>
              </a:defRPr>
            </a:lvl3pPr>
            <a:lvl4pPr marL="1828800" lvl="3" indent="-228600" algn="l">
              <a:spcBef>
                <a:spcPts val="373"/>
              </a:spcBef>
              <a:spcAft>
                <a:spcPts val="0"/>
              </a:spcAft>
              <a:buClr>
                <a:srgbClr val="888888"/>
              </a:buClr>
              <a:buSzPts val="1867"/>
              <a:buNone/>
              <a:defRPr sz="1867">
                <a:solidFill>
                  <a:srgbClr val="888888"/>
                </a:solidFill>
              </a:defRPr>
            </a:lvl4pPr>
            <a:lvl5pPr marL="2286000" lvl="4" indent="-228600" algn="l">
              <a:spcBef>
                <a:spcPts val="373"/>
              </a:spcBef>
              <a:spcAft>
                <a:spcPts val="0"/>
              </a:spcAft>
              <a:buClr>
                <a:srgbClr val="888888"/>
              </a:buClr>
              <a:buSzPts val="1867"/>
              <a:buNone/>
              <a:defRPr sz="1867">
                <a:solidFill>
                  <a:srgbClr val="888888"/>
                </a:solidFill>
              </a:defRPr>
            </a:lvl5pPr>
            <a:lvl6pPr marL="2743200" lvl="5" indent="-228600" algn="l">
              <a:spcBef>
                <a:spcPts val="373"/>
              </a:spcBef>
              <a:spcAft>
                <a:spcPts val="0"/>
              </a:spcAft>
              <a:buClr>
                <a:srgbClr val="888888"/>
              </a:buClr>
              <a:buSzPts val="1867"/>
              <a:buNone/>
              <a:defRPr sz="1867">
                <a:solidFill>
                  <a:srgbClr val="888888"/>
                </a:solidFill>
              </a:defRPr>
            </a:lvl6pPr>
            <a:lvl7pPr marL="3200400" lvl="6" indent="-228600" algn="l">
              <a:spcBef>
                <a:spcPts val="373"/>
              </a:spcBef>
              <a:spcAft>
                <a:spcPts val="0"/>
              </a:spcAft>
              <a:buClr>
                <a:srgbClr val="888888"/>
              </a:buClr>
              <a:buSzPts val="1867"/>
              <a:buNone/>
              <a:defRPr sz="1867">
                <a:solidFill>
                  <a:srgbClr val="888888"/>
                </a:solidFill>
              </a:defRPr>
            </a:lvl7pPr>
            <a:lvl8pPr marL="3657600" lvl="7" indent="-228600" algn="l">
              <a:spcBef>
                <a:spcPts val="373"/>
              </a:spcBef>
              <a:spcAft>
                <a:spcPts val="0"/>
              </a:spcAft>
              <a:buClr>
                <a:srgbClr val="888888"/>
              </a:buClr>
              <a:buSzPts val="1867"/>
              <a:buNone/>
              <a:defRPr sz="1867">
                <a:solidFill>
                  <a:srgbClr val="888888"/>
                </a:solidFill>
              </a:defRPr>
            </a:lvl8pPr>
            <a:lvl9pPr marL="4114800" lvl="8" indent="-228600" algn="l">
              <a:spcBef>
                <a:spcPts val="373"/>
              </a:spcBef>
              <a:spcAft>
                <a:spcPts val="0"/>
              </a:spcAft>
              <a:buClr>
                <a:srgbClr val="888888"/>
              </a:buClr>
              <a:buSzPts val="1867"/>
              <a:buNone/>
              <a:defRPr sz="1867">
                <a:solidFill>
                  <a:srgbClr val="888888"/>
                </a:solidFill>
              </a:defRPr>
            </a:lvl9pPr>
          </a:lstStyle>
          <a:p>
            <a:endParaRPr/>
          </a:p>
        </p:txBody>
      </p:sp>
      <p:sp>
        <p:nvSpPr>
          <p:cNvPr id="114" name="Google Shape;114;p3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3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3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170574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17"/>
        <p:cNvGrpSpPr/>
        <p:nvPr/>
      </p:nvGrpSpPr>
      <p:grpSpPr>
        <a:xfrm>
          <a:off x="0" y="0"/>
          <a:ext cx="0" cy="0"/>
          <a:chOff x="0" y="0"/>
          <a:chExt cx="0" cy="0"/>
        </a:xfrm>
      </p:grpSpPr>
      <p:sp>
        <p:nvSpPr>
          <p:cNvPr id="118" name="Google Shape;118;p39"/>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 name="Google Shape;119;p39"/>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rmAutofit/>
          </a:bodyPr>
          <a:lstStyle>
            <a:lvl1pPr marL="457200" lvl="0" indent="-465645" algn="l">
              <a:spcBef>
                <a:spcPts val="747"/>
              </a:spcBef>
              <a:spcAft>
                <a:spcPts val="0"/>
              </a:spcAft>
              <a:buClr>
                <a:schemeClr val="dk1"/>
              </a:buClr>
              <a:buSzPts val="3733"/>
              <a:buChar char="•"/>
              <a:defRPr sz="3733"/>
            </a:lvl1pPr>
            <a:lvl2pPr marL="914400" lvl="1" indent="-431800" algn="l">
              <a:spcBef>
                <a:spcPts val="640"/>
              </a:spcBef>
              <a:spcAft>
                <a:spcPts val="0"/>
              </a:spcAft>
              <a:buClr>
                <a:schemeClr val="dk1"/>
              </a:buClr>
              <a:buSzPts val="3200"/>
              <a:buChar char="–"/>
              <a:defRPr sz="3200"/>
            </a:lvl2pPr>
            <a:lvl3pPr marL="1371600" lvl="2" indent="-397954" algn="l">
              <a:spcBef>
                <a:spcPts val="533"/>
              </a:spcBef>
              <a:spcAft>
                <a:spcPts val="0"/>
              </a:spcAft>
              <a:buClr>
                <a:schemeClr val="dk1"/>
              </a:buClr>
              <a:buSzPts val="2667"/>
              <a:buChar char="•"/>
              <a:defRPr sz="2667"/>
            </a:lvl3pPr>
            <a:lvl4pPr marL="1828800" lvl="3" indent="-381000" algn="l">
              <a:spcBef>
                <a:spcPts val="480"/>
              </a:spcBef>
              <a:spcAft>
                <a:spcPts val="0"/>
              </a:spcAft>
              <a:buClr>
                <a:schemeClr val="dk1"/>
              </a:buClr>
              <a:buSzPts val="2400"/>
              <a:buChar char="–"/>
              <a:defRPr sz="2400"/>
            </a:lvl4pPr>
            <a:lvl5pPr marL="2286000" lvl="4" indent="-381000" algn="l">
              <a:spcBef>
                <a:spcPts val="480"/>
              </a:spcBef>
              <a:spcAft>
                <a:spcPts val="0"/>
              </a:spcAft>
              <a:buClr>
                <a:schemeClr val="dk1"/>
              </a:buClr>
              <a:buSzPts val="2400"/>
              <a:buChar char="»"/>
              <a:defRPr sz="24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
        <p:nvSpPr>
          <p:cNvPr id="120" name="Google Shape;120;p39"/>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rmAutofit/>
          </a:bodyPr>
          <a:lstStyle>
            <a:lvl1pPr marL="457200" lvl="0" indent="-465645" algn="l">
              <a:spcBef>
                <a:spcPts val="747"/>
              </a:spcBef>
              <a:spcAft>
                <a:spcPts val="0"/>
              </a:spcAft>
              <a:buClr>
                <a:schemeClr val="dk1"/>
              </a:buClr>
              <a:buSzPts val="3733"/>
              <a:buChar char="•"/>
              <a:defRPr sz="3733"/>
            </a:lvl1pPr>
            <a:lvl2pPr marL="914400" lvl="1" indent="-431800" algn="l">
              <a:spcBef>
                <a:spcPts val="640"/>
              </a:spcBef>
              <a:spcAft>
                <a:spcPts val="0"/>
              </a:spcAft>
              <a:buClr>
                <a:schemeClr val="dk1"/>
              </a:buClr>
              <a:buSzPts val="3200"/>
              <a:buChar char="–"/>
              <a:defRPr sz="3200"/>
            </a:lvl2pPr>
            <a:lvl3pPr marL="1371600" lvl="2" indent="-397954" algn="l">
              <a:spcBef>
                <a:spcPts val="533"/>
              </a:spcBef>
              <a:spcAft>
                <a:spcPts val="0"/>
              </a:spcAft>
              <a:buClr>
                <a:schemeClr val="dk1"/>
              </a:buClr>
              <a:buSzPts val="2667"/>
              <a:buChar char="•"/>
              <a:defRPr sz="2667"/>
            </a:lvl3pPr>
            <a:lvl4pPr marL="1828800" lvl="3" indent="-381000" algn="l">
              <a:spcBef>
                <a:spcPts val="480"/>
              </a:spcBef>
              <a:spcAft>
                <a:spcPts val="0"/>
              </a:spcAft>
              <a:buClr>
                <a:schemeClr val="dk1"/>
              </a:buClr>
              <a:buSzPts val="2400"/>
              <a:buChar char="–"/>
              <a:defRPr sz="2400"/>
            </a:lvl4pPr>
            <a:lvl5pPr marL="2286000" lvl="4" indent="-381000" algn="l">
              <a:spcBef>
                <a:spcPts val="480"/>
              </a:spcBef>
              <a:spcAft>
                <a:spcPts val="0"/>
              </a:spcAft>
              <a:buClr>
                <a:schemeClr val="dk1"/>
              </a:buClr>
              <a:buSzPts val="2400"/>
              <a:buChar char="»"/>
              <a:defRPr sz="24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
        <p:nvSpPr>
          <p:cNvPr id="121" name="Google Shape;121;p3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3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3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65093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24"/>
        <p:cNvGrpSpPr/>
        <p:nvPr/>
      </p:nvGrpSpPr>
      <p:grpSpPr>
        <a:xfrm>
          <a:off x="0" y="0"/>
          <a:ext cx="0" cy="0"/>
          <a:chOff x="0" y="0"/>
          <a:chExt cx="0" cy="0"/>
        </a:xfrm>
      </p:grpSpPr>
      <p:sp>
        <p:nvSpPr>
          <p:cNvPr id="125" name="Google Shape;125;p40"/>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5867"/>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40"/>
          <p:cNvSpPr txBox="1">
            <a:spLocks noGrp="1"/>
          </p:cNvSpPr>
          <p:nvPr>
            <p:ph type="body" idx="1"/>
          </p:nvPr>
        </p:nvSpPr>
        <p:spPr>
          <a:xfrm>
            <a:off x="609600" y="1535113"/>
            <a:ext cx="5386917" cy="639763"/>
          </a:xfrm>
          <a:prstGeom prst="rect">
            <a:avLst/>
          </a:prstGeom>
          <a:noFill/>
          <a:ln>
            <a:noFill/>
          </a:ln>
        </p:spPr>
        <p:txBody>
          <a:bodyPr spcFirstLastPara="1" wrap="square" lIns="91425" tIns="45700" rIns="91425" bIns="45700" anchor="b" anchorCtr="0">
            <a:normAutofit/>
          </a:bodyPr>
          <a:lstStyle>
            <a:lvl1pPr marL="457200" lvl="0" indent="-228600" algn="l">
              <a:spcBef>
                <a:spcPts val="640"/>
              </a:spcBef>
              <a:spcAft>
                <a:spcPts val="0"/>
              </a:spcAft>
              <a:buClr>
                <a:schemeClr val="dk1"/>
              </a:buClr>
              <a:buSzPts val="3200"/>
              <a:buNone/>
              <a:defRPr sz="3200" b="1"/>
            </a:lvl1pPr>
            <a:lvl2pPr marL="914400" lvl="1" indent="-228600" algn="l">
              <a:spcBef>
                <a:spcPts val="533"/>
              </a:spcBef>
              <a:spcAft>
                <a:spcPts val="0"/>
              </a:spcAft>
              <a:buClr>
                <a:schemeClr val="dk1"/>
              </a:buClr>
              <a:buSzPts val="2667"/>
              <a:buNone/>
              <a:defRPr sz="2667" b="1"/>
            </a:lvl2pPr>
            <a:lvl3pPr marL="1371600" lvl="2" indent="-228600" algn="l">
              <a:spcBef>
                <a:spcPts val="480"/>
              </a:spcBef>
              <a:spcAft>
                <a:spcPts val="0"/>
              </a:spcAft>
              <a:buClr>
                <a:schemeClr val="dk1"/>
              </a:buClr>
              <a:buSzPts val="2400"/>
              <a:buNone/>
              <a:defRPr sz="2400" b="1"/>
            </a:lvl3pPr>
            <a:lvl4pPr marL="1828800" lvl="3" indent="-228600" algn="l">
              <a:spcBef>
                <a:spcPts val="427"/>
              </a:spcBef>
              <a:spcAft>
                <a:spcPts val="0"/>
              </a:spcAft>
              <a:buClr>
                <a:schemeClr val="dk1"/>
              </a:buClr>
              <a:buSzPts val="2133"/>
              <a:buNone/>
              <a:defRPr sz="2133" b="1"/>
            </a:lvl4pPr>
            <a:lvl5pPr marL="2286000" lvl="4" indent="-228600" algn="l">
              <a:spcBef>
                <a:spcPts val="427"/>
              </a:spcBef>
              <a:spcAft>
                <a:spcPts val="0"/>
              </a:spcAft>
              <a:buClr>
                <a:schemeClr val="dk1"/>
              </a:buClr>
              <a:buSzPts val="2133"/>
              <a:buNone/>
              <a:defRPr sz="2133" b="1"/>
            </a:lvl5pPr>
            <a:lvl6pPr marL="2743200" lvl="5" indent="-228600" algn="l">
              <a:spcBef>
                <a:spcPts val="427"/>
              </a:spcBef>
              <a:spcAft>
                <a:spcPts val="0"/>
              </a:spcAft>
              <a:buClr>
                <a:schemeClr val="dk1"/>
              </a:buClr>
              <a:buSzPts val="2133"/>
              <a:buNone/>
              <a:defRPr sz="2133" b="1"/>
            </a:lvl6pPr>
            <a:lvl7pPr marL="3200400" lvl="6" indent="-228600" algn="l">
              <a:spcBef>
                <a:spcPts val="427"/>
              </a:spcBef>
              <a:spcAft>
                <a:spcPts val="0"/>
              </a:spcAft>
              <a:buClr>
                <a:schemeClr val="dk1"/>
              </a:buClr>
              <a:buSzPts val="2133"/>
              <a:buNone/>
              <a:defRPr sz="2133" b="1"/>
            </a:lvl7pPr>
            <a:lvl8pPr marL="3657600" lvl="7" indent="-228600" algn="l">
              <a:spcBef>
                <a:spcPts val="427"/>
              </a:spcBef>
              <a:spcAft>
                <a:spcPts val="0"/>
              </a:spcAft>
              <a:buClr>
                <a:schemeClr val="dk1"/>
              </a:buClr>
              <a:buSzPts val="2133"/>
              <a:buNone/>
              <a:defRPr sz="2133" b="1"/>
            </a:lvl8pPr>
            <a:lvl9pPr marL="4114800" lvl="8" indent="-228600" algn="l">
              <a:spcBef>
                <a:spcPts val="427"/>
              </a:spcBef>
              <a:spcAft>
                <a:spcPts val="0"/>
              </a:spcAft>
              <a:buClr>
                <a:schemeClr val="dk1"/>
              </a:buClr>
              <a:buSzPts val="2133"/>
              <a:buNone/>
              <a:defRPr sz="2133" b="1"/>
            </a:lvl9pPr>
          </a:lstStyle>
          <a:p>
            <a:endParaRPr/>
          </a:p>
        </p:txBody>
      </p:sp>
      <p:sp>
        <p:nvSpPr>
          <p:cNvPr id="127" name="Google Shape;127;p40"/>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397954" algn="l">
              <a:spcBef>
                <a:spcPts val="533"/>
              </a:spcBef>
              <a:spcAft>
                <a:spcPts val="0"/>
              </a:spcAft>
              <a:buClr>
                <a:schemeClr val="dk1"/>
              </a:buClr>
              <a:buSzPts val="2667"/>
              <a:buChar char="–"/>
              <a:defRPr sz="2667"/>
            </a:lvl2pPr>
            <a:lvl3pPr marL="1371600" lvl="2" indent="-381000" algn="l">
              <a:spcBef>
                <a:spcPts val="480"/>
              </a:spcBef>
              <a:spcAft>
                <a:spcPts val="0"/>
              </a:spcAft>
              <a:buClr>
                <a:schemeClr val="dk1"/>
              </a:buClr>
              <a:buSzPts val="2400"/>
              <a:buChar char="•"/>
              <a:defRPr sz="2400"/>
            </a:lvl3pPr>
            <a:lvl4pPr marL="1828800" lvl="3" indent="-364045" algn="l">
              <a:spcBef>
                <a:spcPts val="427"/>
              </a:spcBef>
              <a:spcAft>
                <a:spcPts val="0"/>
              </a:spcAft>
              <a:buClr>
                <a:schemeClr val="dk1"/>
              </a:buClr>
              <a:buSzPts val="2133"/>
              <a:buChar char="–"/>
              <a:defRPr sz="2133"/>
            </a:lvl4pPr>
            <a:lvl5pPr marL="2286000" lvl="4" indent="-364045" algn="l">
              <a:spcBef>
                <a:spcPts val="427"/>
              </a:spcBef>
              <a:spcAft>
                <a:spcPts val="0"/>
              </a:spcAft>
              <a:buClr>
                <a:schemeClr val="dk1"/>
              </a:buClr>
              <a:buSzPts val="2133"/>
              <a:buChar char="»"/>
              <a:defRPr sz="2133"/>
            </a:lvl5pPr>
            <a:lvl6pPr marL="2743200" lvl="5" indent="-364045" algn="l">
              <a:spcBef>
                <a:spcPts val="427"/>
              </a:spcBef>
              <a:spcAft>
                <a:spcPts val="0"/>
              </a:spcAft>
              <a:buClr>
                <a:schemeClr val="dk1"/>
              </a:buClr>
              <a:buSzPts val="2133"/>
              <a:buChar char="•"/>
              <a:defRPr sz="2133"/>
            </a:lvl6pPr>
            <a:lvl7pPr marL="3200400" lvl="6" indent="-364045" algn="l">
              <a:spcBef>
                <a:spcPts val="427"/>
              </a:spcBef>
              <a:spcAft>
                <a:spcPts val="0"/>
              </a:spcAft>
              <a:buClr>
                <a:schemeClr val="dk1"/>
              </a:buClr>
              <a:buSzPts val="2133"/>
              <a:buChar char="•"/>
              <a:defRPr sz="2133"/>
            </a:lvl7pPr>
            <a:lvl8pPr marL="3657600" lvl="7" indent="-364045" algn="l">
              <a:spcBef>
                <a:spcPts val="427"/>
              </a:spcBef>
              <a:spcAft>
                <a:spcPts val="0"/>
              </a:spcAft>
              <a:buClr>
                <a:schemeClr val="dk1"/>
              </a:buClr>
              <a:buSzPts val="2133"/>
              <a:buChar char="•"/>
              <a:defRPr sz="2133"/>
            </a:lvl8pPr>
            <a:lvl9pPr marL="4114800" lvl="8" indent="-364045" algn="l">
              <a:spcBef>
                <a:spcPts val="427"/>
              </a:spcBef>
              <a:spcAft>
                <a:spcPts val="0"/>
              </a:spcAft>
              <a:buClr>
                <a:schemeClr val="dk1"/>
              </a:buClr>
              <a:buSzPts val="2133"/>
              <a:buChar char="•"/>
              <a:defRPr sz="2133"/>
            </a:lvl9pPr>
          </a:lstStyle>
          <a:p>
            <a:endParaRPr/>
          </a:p>
        </p:txBody>
      </p:sp>
      <p:sp>
        <p:nvSpPr>
          <p:cNvPr id="128" name="Google Shape;128;p40"/>
          <p:cNvSpPr txBox="1">
            <a:spLocks noGrp="1"/>
          </p:cNvSpPr>
          <p:nvPr>
            <p:ph type="body" idx="3"/>
          </p:nvPr>
        </p:nvSpPr>
        <p:spPr>
          <a:xfrm>
            <a:off x="6193369" y="1535113"/>
            <a:ext cx="5389033" cy="639763"/>
          </a:xfrm>
          <a:prstGeom prst="rect">
            <a:avLst/>
          </a:prstGeom>
          <a:noFill/>
          <a:ln>
            <a:noFill/>
          </a:ln>
        </p:spPr>
        <p:txBody>
          <a:bodyPr spcFirstLastPara="1" wrap="square" lIns="91425" tIns="45700" rIns="91425" bIns="45700" anchor="b" anchorCtr="0">
            <a:normAutofit/>
          </a:bodyPr>
          <a:lstStyle>
            <a:lvl1pPr marL="457200" lvl="0" indent="-228600" algn="l">
              <a:spcBef>
                <a:spcPts val="640"/>
              </a:spcBef>
              <a:spcAft>
                <a:spcPts val="0"/>
              </a:spcAft>
              <a:buClr>
                <a:schemeClr val="dk1"/>
              </a:buClr>
              <a:buSzPts val="3200"/>
              <a:buNone/>
              <a:defRPr sz="3200" b="1"/>
            </a:lvl1pPr>
            <a:lvl2pPr marL="914400" lvl="1" indent="-228600" algn="l">
              <a:spcBef>
                <a:spcPts val="533"/>
              </a:spcBef>
              <a:spcAft>
                <a:spcPts val="0"/>
              </a:spcAft>
              <a:buClr>
                <a:schemeClr val="dk1"/>
              </a:buClr>
              <a:buSzPts val="2667"/>
              <a:buNone/>
              <a:defRPr sz="2667" b="1"/>
            </a:lvl2pPr>
            <a:lvl3pPr marL="1371600" lvl="2" indent="-228600" algn="l">
              <a:spcBef>
                <a:spcPts val="480"/>
              </a:spcBef>
              <a:spcAft>
                <a:spcPts val="0"/>
              </a:spcAft>
              <a:buClr>
                <a:schemeClr val="dk1"/>
              </a:buClr>
              <a:buSzPts val="2400"/>
              <a:buNone/>
              <a:defRPr sz="2400" b="1"/>
            </a:lvl3pPr>
            <a:lvl4pPr marL="1828800" lvl="3" indent="-228600" algn="l">
              <a:spcBef>
                <a:spcPts val="427"/>
              </a:spcBef>
              <a:spcAft>
                <a:spcPts val="0"/>
              </a:spcAft>
              <a:buClr>
                <a:schemeClr val="dk1"/>
              </a:buClr>
              <a:buSzPts val="2133"/>
              <a:buNone/>
              <a:defRPr sz="2133" b="1"/>
            </a:lvl4pPr>
            <a:lvl5pPr marL="2286000" lvl="4" indent="-228600" algn="l">
              <a:spcBef>
                <a:spcPts val="427"/>
              </a:spcBef>
              <a:spcAft>
                <a:spcPts val="0"/>
              </a:spcAft>
              <a:buClr>
                <a:schemeClr val="dk1"/>
              </a:buClr>
              <a:buSzPts val="2133"/>
              <a:buNone/>
              <a:defRPr sz="2133" b="1"/>
            </a:lvl5pPr>
            <a:lvl6pPr marL="2743200" lvl="5" indent="-228600" algn="l">
              <a:spcBef>
                <a:spcPts val="427"/>
              </a:spcBef>
              <a:spcAft>
                <a:spcPts val="0"/>
              </a:spcAft>
              <a:buClr>
                <a:schemeClr val="dk1"/>
              </a:buClr>
              <a:buSzPts val="2133"/>
              <a:buNone/>
              <a:defRPr sz="2133" b="1"/>
            </a:lvl6pPr>
            <a:lvl7pPr marL="3200400" lvl="6" indent="-228600" algn="l">
              <a:spcBef>
                <a:spcPts val="427"/>
              </a:spcBef>
              <a:spcAft>
                <a:spcPts val="0"/>
              </a:spcAft>
              <a:buClr>
                <a:schemeClr val="dk1"/>
              </a:buClr>
              <a:buSzPts val="2133"/>
              <a:buNone/>
              <a:defRPr sz="2133" b="1"/>
            </a:lvl7pPr>
            <a:lvl8pPr marL="3657600" lvl="7" indent="-228600" algn="l">
              <a:spcBef>
                <a:spcPts val="427"/>
              </a:spcBef>
              <a:spcAft>
                <a:spcPts val="0"/>
              </a:spcAft>
              <a:buClr>
                <a:schemeClr val="dk1"/>
              </a:buClr>
              <a:buSzPts val="2133"/>
              <a:buNone/>
              <a:defRPr sz="2133" b="1"/>
            </a:lvl8pPr>
            <a:lvl9pPr marL="4114800" lvl="8" indent="-228600" algn="l">
              <a:spcBef>
                <a:spcPts val="427"/>
              </a:spcBef>
              <a:spcAft>
                <a:spcPts val="0"/>
              </a:spcAft>
              <a:buClr>
                <a:schemeClr val="dk1"/>
              </a:buClr>
              <a:buSzPts val="2133"/>
              <a:buNone/>
              <a:defRPr sz="2133" b="1"/>
            </a:lvl9pPr>
          </a:lstStyle>
          <a:p>
            <a:endParaRPr/>
          </a:p>
        </p:txBody>
      </p:sp>
      <p:sp>
        <p:nvSpPr>
          <p:cNvPr id="129" name="Google Shape;129;p40"/>
          <p:cNvSpPr txBox="1">
            <a:spLocks noGrp="1"/>
          </p:cNvSpPr>
          <p:nvPr>
            <p:ph type="body" idx="4"/>
          </p:nvPr>
        </p:nvSpPr>
        <p:spPr>
          <a:xfrm>
            <a:off x="6193369" y="2174875"/>
            <a:ext cx="5389033" cy="3951288"/>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397954" algn="l">
              <a:spcBef>
                <a:spcPts val="533"/>
              </a:spcBef>
              <a:spcAft>
                <a:spcPts val="0"/>
              </a:spcAft>
              <a:buClr>
                <a:schemeClr val="dk1"/>
              </a:buClr>
              <a:buSzPts val="2667"/>
              <a:buChar char="–"/>
              <a:defRPr sz="2667"/>
            </a:lvl2pPr>
            <a:lvl3pPr marL="1371600" lvl="2" indent="-381000" algn="l">
              <a:spcBef>
                <a:spcPts val="480"/>
              </a:spcBef>
              <a:spcAft>
                <a:spcPts val="0"/>
              </a:spcAft>
              <a:buClr>
                <a:schemeClr val="dk1"/>
              </a:buClr>
              <a:buSzPts val="2400"/>
              <a:buChar char="•"/>
              <a:defRPr sz="2400"/>
            </a:lvl3pPr>
            <a:lvl4pPr marL="1828800" lvl="3" indent="-364045" algn="l">
              <a:spcBef>
                <a:spcPts val="427"/>
              </a:spcBef>
              <a:spcAft>
                <a:spcPts val="0"/>
              </a:spcAft>
              <a:buClr>
                <a:schemeClr val="dk1"/>
              </a:buClr>
              <a:buSzPts val="2133"/>
              <a:buChar char="–"/>
              <a:defRPr sz="2133"/>
            </a:lvl4pPr>
            <a:lvl5pPr marL="2286000" lvl="4" indent="-364045" algn="l">
              <a:spcBef>
                <a:spcPts val="427"/>
              </a:spcBef>
              <a:spcAft>
                <a:spcPts val="0"/>
              </a:spcAft>
              <a:buClr>
                <a:schemeClr val="dk1"/>
              </a:buClr>
              <a:buSzPts val="2133"/>
              <a:buChar char="»"/>
              <a:defRPr sz="2133"/>
            </a:lvl5pPr>
            <a:lvl6pPr marL="2743200" lvl="5" indent="-364045" algn="l">
              <a:spcBef>
                <a:spcPts val="427"/>
              </a:spcBef>
              <a:spcAft>
                <a:spcPts val="0"/>
              </a:spcAft>
              <a:buClr>
                <a:schemeClr val="dk1"/>
              </a:buClr>
              <a:buSzPts val="2133"/>
              <a:buChar char="•"/>
              <a:defRPr sz="2133"/>
            </a:lvl6pPr>
            <a:lvl7pPr marL="3200400" lvl="6" indent="-364045" algn="l">
              <a:spcBef>
                <a:spcPts val="427"/>
              </a:spcBef>
              <a:spcAft>
                <a:spcPts val="0"/>
              </a:spcAft>
              <a:buClr>
                <a:schemeClr val="dk1"/>
              </a:buClr>
              <a:buSzPts val="2133"/>
              <a:buChar char="•"/>
              <a:defRPr sz="2133"/>
            </a:lvl7pPr>
            <a:lvl8pPr marL="3657600" lvl="7" indent="-364045" algn="l">
              <a:spcBef>
                <a:spcPts val="427"/>
              </a:spcBef>
              <a:spcAft>
                <a:spcPts val="0"/>
              </a:spcAft>
              <a:buClr>
                <a:schemeClr val="dk1"/>
              </a:buClr>
              <a:buSzPts val="2133"/>
              <a:buChar char="•"/>
              <a:defRPr sz="2133"/>
            </a:lvl8pPr>
            <a:lvl9pPr marL="4114800" lvl="8" indent="-364045" algn="l">
              <a:spcBef>
                <a:spcPts val="427"/>
              </a:spcBef>
              <a:spcAft>
                <a:spcPts val="0"/>
              </a:spcAft>
              <a:buClr>
                <a:schemeClr val="dk1"/>
              </a:buClr>
              <a:buSzPts val="2133"/>
              <a:buChar char="•"/>
              <a:defRPr sz="2133"/>
            </a:lvl9pPr>
          </a:lstStyle>
          <a:p>
            <a:endParaRPr/>
          </a:p>
        </p:txBody>
      </p:sp>
      <p:sp>
        <p:nvSpPr>
          <p:cNvPr id="130" name="Google Shape;130;p4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4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4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57571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defTabSz="914400">
              <a:defRPr/>
            </a:lvl1pPr>
          </a:lstStyle>
          <a:p>
            <a:pPr>
              <a:defRPr/>
            </a:pPr>
            <a:r>
              <a:rPr lang="en-US"/>
              <a:t>Date of this slide: Sept 3, 2020</a:t>
            </a:r>
            <a:endParaRPr lang="en-US" dirty="0"/>
          </a:p>
        </p:txBody>
      </p:sp>
      <p:sp>
        <p:nvSpPr>
          <p:cNvPr id="6" name="Footer Placeholder 4"/>
          <p:cNvSpPr>
            <a:spLocks noGrp="1"/>
          </p:cNvSpPr>
          <p:nvPr>
            <p:ph type="ftr" sz="quarter" idx="11"/>
          </p:nvPr>
        </p:nvSpPr>
        <p:spPr/>
        <p:txBody>
          <a:bodyPr/>
          <a:lstStyle>
            <a:lvl1pPr defTabSz="914400">
              <a:defRPr/>
            </a:lvl1pPr>
          </a:lstStyle>
          <a:p>
            <a:pPr>
              <a:defRPr/>
            </a:pPr>
            <a:r>
              <a:rPr lang="en-US"/>
              <a:t>Modernized NSRS: 4 hour version</a:t>
            </a:r>
          </a:p>
        </p:txBody>
      </p:sp>
      <p:sp>
        <p:nvSpPr>
          <p:cNvPr id="7" name="Slide Number Placeholder 5"/>
          <p:cNvSpPr>
            <a:spLocks noGrp="1"/>
          </p:cNvSpPr>
          <p:nvPr>
            <p:ph type="sldNum" sz="quarter" idx="12"/>
          </p:nvPr>
        </p:nvSpPr>
        <p:spPr/>
        <p:txBody>
          <a:bodyPr/>
          <a:lstStyle>
            <a:lvl1pPr defTabSz="914400">
              <a:defRPr/>
            </a:lvl1pPr>
          </a:lstStyle>
          <a:p>
            <a:pPr>
              <a:defRPr/>
            </a:pPr>
            <a:fld id="{F02D534D-F749-4E34-9E16-A977421D79C9}" type="slidenum">
              <a:rPr lang="en-US"/>
              <a:pPr>
                <a:defRPr/>
              </a:pPr>
              <a:t>‹#›</a:t>
            </a:fld>
            <a:endParaRPr lang="en-US"/>
          </a:p>
        </p:txBody>
      </p:sp>
    </p:spTree>
    <p:extLst>
      <p:ext uri="{BB962C8B-B14F-4D97-AF65-F5344CB8AC3E}">
        <p14:creationId xmlns:p14="http://schemas.microsoft.com/office/powerpoint/2010/main" val="9426375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33"/>
        <p:cNvGrpSpPr/>
        <p:nvPr/>
      </p:nvGrpSpPr>
      <p:grpSpPr>
        <a:xfrm>
          <a:off x="0" y="0"/>
          <a:ext cx="0" cy="0"/>
          <a:chOff x="0" y="0"/>
          <a:chExt cx="0" cy="0"/>
        </a:xfrm>
      </p:grpSpPr>
      <p:sp>
        <p:nvSpPr>
          <p:cNvPr id="134" name="Google Shape;134;p41"/>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4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4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4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497875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38"/>
        <p:cNvGrpSpPr/>
        <p:nvPr/>
      </p:nvGrpSpPr>
      <p:grpSpPr>
        <a:xfrm>
          <a:off x="0" y="0"/>
          <a:ext cx="0" cy="0"/>
          <a:chOff x="0" y="0"/>
          <a:chExt cx="0" cy="0"/>
        </a:xfrm>
      </p:grpSpPr>
      <p:sp>
        <p:nvSpPr>
          <p:cNvPr id="139" name="Google Shape;139;p42"/>
          <p:cNvSpPr txBox="1">
            <a:spLocks noGrp="1"/>
          </p:cNvSpPr>
          <p:nvPr>
            <p:ph type="title"/>
          </p:nvPr>
        </p:nvSpPr>
        <p:spPr>
          <a:xfrm>
            <a:off x="609602" y="273049"/>
            <a:ext cx="4011084" cy="116205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667"/>
              <a:buFont typeface="Calibri"/>
              <a:buNone/>
              <a:defRPr sz="2667"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0" name="Google Shape;140;p42"/>
          <p:cNvSpPr txBox="1">
            <a:spLocks noGrp="1"/>
          </p:cNvSpPr>
          <p:nvPr>
            <p:ph type="body" idx="1"/>
          </p:nvPr>
        </p:nvSpPr>
        <p:spPr>
          <a:xfrm>
            <a:off x="4766733" y="273052"/>
            <a:ext cx="6815667" cy="5853113"/>
          </a:xfrm>
          <a:prstGeom prst="rect">
            <a:avLst/>
          </a:prstGeom>
          <a:noFill/>
          <a:ln>
            <a:noFill/>
          </a:ln>
        </p:spPr>
        <p:txBody>
          <a:bodyPr spcFirstLastPara="1" wrap="square" lIns="91425" tIns="45700" rIns="91425" bIns="45700" anchor="t" anchorCtr="0">
            <a:normAutofit/>
          </a:bodyPr>
          <a:lstStyle>
            <a:lvl1pPr marL="457200" lvl="0" indent="-499554" algn="l">
              <a:spcBef>
                <a:spcPts val="853"/>
              </a:spcBef>
              <a:spcAft>
                <a:spcPts val="0"/>
              </a:spcAft>
              <a:buClr>
                <a:schemeClr val="dk1"/>
              </a:buClr>
              <a:buSzPts val="4267"/>
              <a:buChar char="•"/>
              <a:defRPr sz="4267"/>
            </a:lvl1pPr>
            <a:lvl2pPr marL="914400" lvl="1" indent="-465645" algn="l">
              <a:spcBef>
                <a:spcPts val="747"/>
              </a:spcBef>
              <a:spcAft>
                <a:spcPts val="0"/>
              </a:spcAft>
              <a:buClr>
                <a:schemeClr val="dk1"/>
              </a:buClr>
              <a:buSzPts val="3733"/>
              <a:buChar char="–"/>
              <a:defRPr sz="3733"/>
            </a:lvl2pPr>
            <a:lvl3pPr marL="1371600" lvl="2" indent="-431800" algn="l">
              <a:spcBef>
                <a:spcPts val="640"/>
              </a:spcBef>
              <a:spcAft>
                <a:spcPts val="0"/>
              </a:spcAft>
              <a:buClr>
                <a:schemeClr val="dk1"/>
              </a:buClr>
              <a:buSzPts val="3200"/>
              <a:buChar char="•"/>
              <a:defRPr sz="3200"/>
            </a:lvl3pPr>
            <a:lvl4pPr marL="1828800" lvl="3" indent="-397954" algn="l">
              <a:spcBef>
                <a:spcPts val="533"/>
              </a:spcBef>
              <a:spcAft>
                <a:spcPts val="0"/>
              </a:spcAft>
              <a:buClr>
                <a:schemeClr val="dk1"/>
              </a:buClr>
              <a:buSzPts val="2667"/>
              <a:buChar char="–"/>
              <a:defRPr sz="2667"/>
            </a:lvl4pPr>
            <a:lvl5pPr marL="2286000" lvl="4" indent="-397954" algn="l">
              <a:spcBef>
                <a:spcPts val="533"/>
              </a:spcBef>
              <a:spcAft>
                <a:spcPts val="0"/>
              </a:spcAft>
              <a:buClr>
                <a:schemeClr val="dk1"/>
              </a:buClr>
              <a:buSzPts val="2667"/>
              <a:buChar char="»"/>
              <a:defRPr sz="2667"/>
            </a:lvl5pPr>
            <a:lvl6pPr marL="2743200" lvl="5" indent="-397954" algn="l">
              <a:spcBef>
                <a:spcPts val="533"/>
              </a:spcBef>
              <a:spcAft>
                <a:spcPts val="0"/>
              </a:spcAft>
              <a:buClr>
                <a:schemeClr val="dk1"/>
              </a:buClr>
              <a:buSzPts val="2667"/>
              <a:buChar char="•"/>
              <a:defRPr sz="2667"/>
            </a:lvl6pPr>
            <a:lvl7pPr marL="3200400" lvl="6" indent="-397954" algn="l">
              <a:spcBef>
                <a:spcPts val="533"/>
              </a:spcBef>
              <a:spcAft>
                <a:spcPts val="0"/>
              </a:spcAft>
              <a:buClr>
                <a:schemeClr val="dk1"/>
              </a:buClr>
              <a:buSzPts val="2667"/>
              <a:buChar char="•"/>
              <a:defRPr sz="2667"/>
            </a:lvl7pPr>
            <a:lvl8pPr marL="3657600" lvl="7" indent="-397954" algn="l">
              <a:spcBef>
                <a:spcPts val="533"/>
              </a:spcBef>
              <a:spcAft>
                <a:spcPts val="0"/>
              </a:spcAft>
              <a:buClr>
                <a:schemeClr val="dk1"/>
              </a:buClr>
              <a:buSzPts val="2667"/>
              <a:buChar char="•"/>
              <a:defRPr sz="2667"/>
            </a:lvl8pPr>
            <a:lvl9pPr marL="4114800" lvl="8" indent="-397954" algn="l">
              <a:spcBef>
                <a:spcPts val="533"/>
              </a:spcBef>
              <a:spcAft>
                <a:spcPts val="0"/>
              </a:spcAft>
              <a:buClr>
                <a:schemeClr val="dk1"/>
              </a:buClr>
              <a:buSzPts val="2667"/>
              <a:buChar char="•"/>
              <a:defRPr sz="2667"/>
            </a:lvl9pPr>
          </a:lstStyle>
          <a:p>
            <a:endParaRPr/>
          </a:p>
        </p:txBody>
      </p:sp>
      <p:sp>
        <p:nvSpPr>
          <p:cNvPr id="141" name="Google Shape;141;p42"/>
          <p:cNvSpPr txBox="1">
            <a:spLocks noGrp="1"/>
          </p:cNvSpPr>
          <p:nvPr>
            <p:ph type="body" idx="2"/>
          </p:nvPr>
        </p:nvSpPr>
        <p:spPr>
          <a:xfrm>
            <a:off x="609602" y="1435102"/>
            <a:ext cx="4011084"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373"/>
              </a:spcBef>
              <a:spcAft>
                <a:spcPts val="0"/>
              </a:spcAft>
              <a:buClr>
                <a:schemeClr val="dk1"/>
              </a:buClr>
              <a:buSzPts val="1867"/>
              <a:buNone/>
              <a:defRPr sz="1867"/>
            </a:lvl1pPr>
            <a:lvl2pPr marL="914400" lvl="1" indent="-228600" algn="l">
              <a:spcBef>
                <a:spcPts val="320"/>
              </a:spcBef>
              <a:spcAft>
                <a:spcPts val="0"/>
              </a:spcAft>
              <a:buClr>
                <a:schemeClr val="dk1"/>
              </a:buClr>
              <a:buSzPts val="1600"/>
              <a:buNone/>
              <a:defRPr sz="1600"/>
            </a:lvl2pPr>
            <a:lvl3pPr marL="1371600" lvl="2" indent="-228600" algn="l">
              <a:spcBef>
                <a:spcPts val="267"/>
              </a:spcBef>
              <a:spcAft>
                <a:spcPts val="0"/>
              </a:spcAft>
              <a:buClr>
                <a:schemeClr val="dk1"/>
              </a:buClr>
              <a:buSzPts val="1333"/>
              <a:buNone/>
              <a:defRPr sz="1333"/>
            </a:lvl3pPr>
            <a:lvl4pPr marL="1828800" lvl="3" indent="-228600" algn="l">
              <a:spcBef>
                <a:spcPts val="240"/>
              </a:spcBef>
              <a:spcAft>
                <a:spcPts val="0"/>
              </a:spcAft>
              <a:buClr>
                <a:schemeClr val="dk1"/>
              </a:buClr>
              <a:buSzPts val="1200"/>
              <a:buNone/>
              <a:defRPr sz="1200"/>
            </a:lvl4pPr>
            <a:lvl5pPr marL="2286000" lvl="4" indent="-228600" algn="l">
              <a:spcBef>
                <a:spcPts val="240"/>
              </a:spcBef>
              <a:spcAft>
                <a:spcPts val="0"/>
              </a:spcAft>
              <a:buClr>
                <a:schemeClr val="dk1"/>
              </a:buClr>
              <a:buSzPts val="1200"/>
              <a:buNone/>
              <a:defRPr sz="1200"/>
            </a:lvl5pPr>
            <a:lvl6pPr marL="2743200" lvl="5" indent="-228600" algn="l">
              <a:spcBef>
                <a:spcPts val="240"/>
              </a:spcBef>
              <a:spcAft>
                <a:spcPts val="0"/>
              </a:spcAft>
              <a:buClr>
                <a:schemeClr val="dk1"/>
              </a:buClr>
              <a:buSzPts val="1200"/>
              <a:buNone/>
              <a:defRPr sz="1200"/>
            </a:lvl6pPr>
            <a:lvl7pPr marL="3200400" lvl="6" indent="-228600" algn="l">
              <a:spcBef>
                <a:spcPts val="240"/>
              </a:spcBef>
              <a:spcAft>
                <a:spcPts val="0"/>
              </a:spcAft>
              <a:buClr>
                <a:schemeClr val="dk1"/>
              </a:buClr>
              <a:buSzPts val="1200"/>
              <a:buNone/>
              <a:defRPr sz="1200"/>
            </a:lvl7pPr>
            <a:lvl8pPr marL="3657600" lvl="7" indent="-228600" algn="l">
              <a:spcBef>
                <a:spcPts val="240"/>
              </a:spcBef>
              <a:spcAft>
                <a:spcPts val="0"/>
              </a:spcAft>
              <a:buClr>
                <a:schemeClr val="dk1"/>
              </a:buClr>
              <a:buSzPts val="1200"/>
              <a:buNone/>
              <a:defRPr sz="1200"/>
            </a:lvl8pPr>
            <a:lvl9pPr marL="4114800" lvl="8" indent="-228600" algn="l">
              <a:spcBef>
                <a:spcPts val="240"/>
              </a:spcBef>
              <a:spcAft>
                <a:spcPts val="0"/>
              </a:spcAft>
              <a:buClr>
                <a:schemeClr val="dk1"/>
              </a:buClr>
              <a:buSzPts val="1200"/>
              <a:buNone/>
              <a:defRPr sz="1200"/>
            </a:lvl9pPr>
          </a:lstStyle>
          <a:p>
            <a:endParaRPr/>
          </a:p>
        </p:txBody>
      </p:sp>
      <p:sp>
        <p:nvSpPr>
          <p:cNvPr id="142" name="Google Shape;142;p4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4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4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768305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45"/>
        <p:cNvGrpSpPr/>
        <p:nvPr/>
      </p:nvGrpSpPr>
      <p:grpSpPr>
        <a:xfrm>
          <a:off x="0" y="0"/>
          <a:ext cx="0" cy="0"/>
          <a:chOff x="0" y="0"/>
          <a:chExt cx="0" cy="0"/>
        </a:xfrm>
      </p:grpSpPr>
      <p:sp>
        <p:nvSpPr>
          <p:cNvPr id="146" name="Google Shape;146;p43"/>
          <p:cNvSpPr txBox="1">
            <a:spLocks noGrp="1"/>
          </p:cNvSpPr>
          <p:nvPr>
            <p:ph type="title"/>
          </p:nvPr>
        </p:nvSpPr>
        <p:spPr>
          <a:xfrm>
            <a:off x="2389717" y="4800600"/>
            <a:ext cx="7315200" cy="566739"/>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667"/>
              <a:buFont typeface="Calibri"/>
              <a:buNone/>
              <a:defRPr sz="2667"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7" name="Google Shape;147;p43"/>
          <p:cNvSpPr>
            <a:spLocks noGrp="1"/>
          </p:cNvSpPr>
          <p:nvPr>
            <p:ph type="pic" idx="2"/>
          </p:nvPr>
        </p:nvSpPr>
        <p:spPr>
          <a:xfrm>
            <a:off x="2389717" y="612775"/>
            <a:ext cx="7315200" cy="4114800"/>
          </a:xfrm>
          <a:prstGeom prst="rect">
            <a:avLst/>
          </a:prstGeom>
          <a:noFill/>
          <a:ln>
            <a:noFill/>
          </a:ln>
        </p:spPr>
      </p:sp>
      <p:sp>
        <p:nvSpPr>
          <p:cNvPr id="148" name="Google Shape;148;p43"/>
          <p:cNvSpPr txBox="1">
            <a:spLocks noGrp="1"/>
          </p:cNvSpPr>
          <p:nvPr>
            <p:ph type="body" idx="1"/>
          </p:nvPr>
        </p:nvSpPr>
        <p:spPr>
          <a:xfrm>
            <a:off x="2389717" y="5367338"/>
            <a:ext cx="7315200" cy="804863"/>
          </a:xfrm>
          <a:prstGeom prst="rect">
            <a:avLst/>
          </a:prstGeom>
          <a:noFill/>
          <a:ln>
            <a:noFill/>
          </a:ln>
        </p:spPr>
        <p:txBody>
          <a:bodyPr spcFirstLastPara="1" wrap="square" lIns="91425" tIns="45700" rIns="91425" bIns="45700" anchor="t" anchorCtr="0">
            <a:normAutofit/>
          </a:bodyPr>
          <a:lstStyle>
            <a:lvl1pPr marL="457200" lvl="0" indent="-228600" algn="l">
              <a:spcBef>
                <a:spcPts val="373"/>
              </a:spcBef>
              <a:spcAft>
                <a:spcPts val="0"/>
              </a:spcAft>
              <a:buClr>
                <a:schemeClr val="dk1"/>
              </a:buClr>
              <a:buSzPts val="1867"/>
              <a:buNone/>
              <a:defRPr sz="1867"/>
            </a:lvl1pPr>
            <a:lvl2pPr marL="914400" lvl="1" indent="-228600" algn="l">
              <a:spcBef>
                <a:spcPts val="320"/>
              </a:spcBef>
              <a:spcAft>
                <a:spcPts val="0"/>
              </a:spcAft>
              <a:buClr>
                <a:schemeClr val="dk1"/>
              </a:buClr>
              <a:buSzPts val="1600"/>
              <a:buNone/>
              <a:defRPr sz="1600"/>
            </a:lvl2pPr>
            <a:lvl3pPr marL="1371600" lvl="2" indent="-228600" algn="l">
              <a:spcBef>
                <a:spcPts val="267"/>
              </a:spcBef>
              <a:spcAft>
                <a:spcPts val="0"/>
              </a:spcAft>
              <a:buClr>
                <a:schemeClr val="dk1"/>
              </a:buClr>
              <a:buSzPts val="1333"/>
              <a:buNone/>
              <a:defRPr sz="1333"/>
            </a:lvl3pPr>
            <a:lvl4pPr marL="1828800" lvl="3" indent="-228600" algn="l">
              <a:spcBef>
                <a:spcPts val="240"/>
              </a:spcBef>
              <a:spcAft>
                <a:spcPts val="0"/>
              </a:spcAft>
              <a:buClr>
                <a:schemeClr val="dk1"/>
              </a:buClr>
              <a:buSzPts val="1200"/>
              <a:buNone/>
              <a:defRPr sz="1200"/>
            </a:lvl4pPr>
            <a:lvl5pPr marL="2286000" lvl="4" indent="-228600" algn="l">
              <a:spcBef>
                <a:spcPts val="240"/>
              </a:spcBef>
              <a:spcAft>
                <a:spcPts val="0"/>
              </a:spcAft>
              <a:buClr>
                <a:schemeClr val="dk1"/>
              </a:buClr>
              <a:buSzPts val="1200"/>
              <a:buNone/>
              <a:defRPr sz="1200"/>
            </a:lvl5pPr>
            <a:lvl6pPr marL="2743200" lvl="5" indent="-228600" algn="l">
              <a:spcBef>
                <a:spcPts val="240"/>
              </a:spcBef>
              <a:spcAft>
                <a:spcPts val="0"/>
              </a:spcAft>
              <a:buClr>
                <a:schemeClr val="dk1"/>
              </a:buClr>
              <a:buSzPts val="1200"/>
              <a:buNone/>
              <a:defRPr sz="1200"/>
            </a:lvl6pPr>
            <a:lvl7pPr marL="3200400" lvl="6" indent="-228600" algn="l">
              <a:spcBef>
                <a:spcPts val="240"/>
              </a:spcBef>
              <a:spcAft>
                <a:spcPts val="0"/>
              </a:spcAft>
              <a:buClr>
                <a:schemeClr val="dk1"/>
              </a:buClr>
              <a:buSzPts val="1200"/>
              <a:buNone/>
              <a:defRPr sz="1200"/>
            </a:lvl7pPr>
            <a:lvl8pPr marL="3657600" lvl="7" indent="-228600" algn="l">
              <a:spcBef>
                <a:spcPts val="240"/>
              </a:spcBef>
              <a:spcAft>
                <a:spcPts val="0"/>
              </a:spcAft>
              <a:buClr>
                <a:schemeClr val="dk1"/>
              </a:buClr>
              <a:buSzPts val="1200"/>
              <a:buNone/>
              <a:defRPr sz="1200"/>
            </a:lvl8pPr>
            <a:lvl9pPr marL="4114800" lvl="8" indent="-228600" algn="l">
              <a:spcBef>
                <a:spcPts val="240"/>
              </a:spcBef>
              <a:spcAft>
                <a:spcPts val="0"/>
              </a:spcAft>
              <a:buClr>
                <a:schemeClr val="dk1"/>
              </a:buClr>
              <a:buSzPts val="1200"/>
              <a:buNone/>
              <a:defRPr sz="1200"/>
            </a:lvl9pPr>
          </a:lstStyle>
          <a:p>
            <a:endParaRPr/>
          </a:p>
        </p:txBody>
      </p:sp>
      <p:sp>
        <p:nvSpPr>
          <p:cNvPr id="149" name="Google Shape;149;p4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0" name="Google Shape;150;p4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4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650395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52"/>
        <p:cNvGrpSpPr/>
        <p:nvPr/>
      </p:nvGrpSpPr>
      <p:grpSpPr>
        <a:xfrm>
          <a:off x="0" y="0"/>
          <a:ext cx="0" cy="0"/>
          <a:chOff x="0" y="0"/>
          <a:chExt cx="0" cy="0"/>
        </a:xfrm>
      </p:grpSpPr>
      <p:sp>
        <p:nvSpPr>
          <p:cNvPr id="153" name="Google Shape;153;p44"/>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4" name="Google Shape;154;p44"/>
          <p:cNvSpPr txBox="1">
            <a:spLocks noGrp="1"/>
          </p:cNvSpPr>
          <p:nvPr>
            <p:ph type="body" idx="1"/>
          </p:nvPr>
        </p:nvSpPr>
        <p:spPr>
          <a:xfrm rot="5400000">
            <a:off x="3833019" y="-1623218"/>
            <a:ext cx="4525963" cy="10972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5" name="Google Shape;155;p4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6" name="Google Shape;156;p4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4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389383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58"/>
        <p:cNvGrpSpPr/>
        <p:nvPr/>
      </p:nvGrpSpPr>
      <p:grpSpPr>
        <a:xfrm>
          <a:off x="0" y="0"/>
          <a:ext cx="0" cy="0"/>
          <a:chOff x="0" y="0"/>
          <a:chExt cx="0" cy="0"/>
        </a:xfrm>
      </p:grpSpPr>
      <p:sp>
        <p:nvSpPr>
          <p:cNvPr id="159" name="Google Shape;159;p45"/>
          <p:cNvSpPr txBox="1">
            <a:spLocks noGrp="1"/>
          </p:cNvSpPr>
          <p:nvPr>
            <p:ph type="title"/>
          </p:nvPr>
        </p:nvSpPr>
        <p:spPr>
          <a:xfrm rot="5400000">
            <a:off x="7285038" y="1828802"/>
            <a:ext cx="5851525" cy="27432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0" name="Google Shape;160;p45"/>
          <p:cNvSpPr txBox="1">
            <a:spLocks noGrp="1"/>
          </p:cNvSpPr>
          <p:nvPr>
            <p:ph type="body" idx="1"/>
          </p:nvPr>
        </p:nvSpPr>
        <p:spPr>
          <a:xfrm rot="5400000">
            <a:off x="1697038" y="-812799"/>
            <a:ext cx="5851525" cy="80264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61" name="Google Shape;161;p4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2" name="Google Shape;162;p4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3" name="Google Shape;163;p4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544027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95"/>
        <p:cNvGrpSpPr/>
        <p:nvPr/>
      </p:nvGrpSpPr>
      <p:grpSpPr>
        <a:xfrm>
          <a:off x="0" y="0"/>
          <a:ext cx="0" cy="0"/>
          <a:chOff x="0" y="0"/>
          <a:chExt cx="0" cy="0"/>
        </a:xfrm>
      </p:grpSpPr>
      <p:sp>
        <p:nvSpPr>
          <p:cNvPr id="96" name="Google Shape;96;p22"/>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22"/>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8" name="Google Shape;98;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060052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01"/>
        <p:cNvGrpSpPr/>
        <p:nvPr/>
      </p:nvGrpSpPr>
      <p:grpSpPr>
        <a:xfrm>
          <a:off x="0" y="0"/>
          <a:ext cx="0" cy="0"/>
          <a:chOff x="0" y="0"/>
          <a:chExt cx="0" cy="0"/>
        </a:xfrm>
      </p:grpSpPr>
      <p:sp>
        <p:nvSpPr>
          <p:cNvPr id="102" name="Google Shape;102;p23"/>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23"/>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spcBef>
                <a:spcPts val="853"/>
              </a:spcBef>
              <a:spcAft>
                <a:spcPts val="0"/>
              </a:spcAft>
              <a:buClr>
                <a:srgbClr val="888888"/>
              </a:buClr>
              <a:buSzPts val="4267"/>
              <a:buNone/>
              <a:defRPr>
                <a:solidFill>
                  <a:srgbClr val="888888"/>
                </a:solidFill>
              </a:defRPr>
            </a:lvl1pPr>
            <a:lvl2pPr lvl="1" algn="ctr">
              <a:spcBef>
                <a:spcPts val="747"/>
              </a:spcBef>
              <a:spcAft>
                <a:spcPts val="0"/>
              </a:spcAft>
              <a:buClr>
                <a:srgbClr val="888888"/>
              </a:buClr>
              <a:buSzPts val="3733"/>
              <a:buNone/>
              <a:defRPr>
                <a:solidFill>
                  <a:srgbClr val="888888"/>
                </a:solidFill>
              </a:defRPr>
            </a:lvl2pPr>
            <a:lvl3pPr lvl="2" algn="ctr">
              <a:spcBef>
                <a:spcPts val="640"/>
              </a:spcBef>
              <a:spcAft>
                <a:spcPts val="0"/>
              </a:spcAft>
              <a:buClr>
                <a:srgbClr val="888888"/>
              </a:buClr>
              <a:buSzPts val="3200"/>
              <a:buNone/>
              <a:defRPr>
                <a:solidFill>
                  <a:srgbClr val="888888"/>
                </a:solidFill>
              </a:defRPr>
            </a:lvl3pPr>
            <a:lvl4pPr lvl="3" algn="ctr">
              <a:spcBef>
                <a:spcPts val="533"/>
              </a:spcBef>
              <a:spcAft>
                <a:spcPts val="0"/>
              </a:spcAft>
              <a:buClr>
                <a:srgbClr val="888888"/>
              </a:buClr>
              <a:buSzPts val="2667"/>
              <a:buNone/>
              <a:defRPr>
                <a:solidFill>
                  <a:srgbClr val="888888"/>
                </a:solidFill>
              </a:defRPr>
            </a:lvl4pPr>
            <a:lvl5pPr lvl="4" algn="ctr">
              <a:spcBef>
                <a:spcPts val="533"/>
              </a:spcBef>
              <a:spcAft>
                <a:spcPts val="0"/>
              </a:spcAft>
              <a:buClr>
                <a:srgbClr val="888888"/>
              </a:buClr>
              <a:buSzPts val="2667"/>
              <a:buNone/>
              <a:defRPr>
                <a:solidFill>
                  <a:srgbClr val="888888"/>
                </a:solidFill>
              </a:defRPr>
            </a:lvl5pPr>
            <a:lvl6pPr lvl="5" algn="ctr">
              <a:spcBef>
                <a:spcPts val="533"/>
              </a:spcBef>
              <a:spcAft>
                <a:spcPts val="0"/>
              </a:spcAft>
              <a:buClr>
                <a:srgbClr val="888888"/>
              </a:buClr>
              <a:buSzPts val="2667"/>
              <a:buNone/>
              <a:defRPr>
                <a:solidFill>
                  <a:srgbClr val="888888"/>
                </a:solidFill>
              </a:defRPr>
            </a:lvl6pPr>
            <a:lvl7pPr lvl="6" algn="ctr">
              <a:spcBef>
                <a:spcPts val="533"/>
              </a:spcBef>
              <a:spcAft>
                <a:spcPts val="0"/>
              </a:spcAft>
              <a:buClr>
                <a:srgbClr val="888888"/>
              </a:buClr>
              <a:buSzPts val="2667"/>
              <a:buNone/>
              <a:defRPr>
                <a:solidFill>
                  <a:srgbClr val="888888"/>
                </a:solidFill>
              </a:defRPr>
            </a:lvl7pPr>
            <a:lvl8pPr lvl="7" algn="ctr">
              <a:spcBef>
                <a:spcPts val="533"/>
              </a:spcBef>
              <a:spcAft>
                <a:spcPts val="0"/>
              </a:spcAft>
              <a:buClr>
                <a:srgbClr val="888888"/>
              </a:buClr>
              <a:buSzPts val="2667"/>
              <a:buNone/>
              <a:defRPr>
                <a:solidFill>
                  <a:srgbClr val="888888"/>
                </a:solidFill>
              </a:defRPr>
            </a:lvl8pPr>
            <a:lvl9pPr lvl="8" algn="ctr">
              <a:spcBef>
                <a:spcPts val="533"/>
              </a:spcBef>
              <a:spcAft>
                <a:spcPts val="0"/>
              </a:spcAft>
              <a:buClr>
                <a:srgbClr val="888888"/>
              </a:buClr>
              <a:buSzPts val="2667"/>
              <a:buNone/>
              <a:defRPr>
                <a:solidFill>
                  <a:srgbClr val="888888"/>
                </a:solidFill>
              </a:defRPr>
            </a:lvl9pPr>
          </a:lstStyle>
          <a:p>
            <a:endParaRPr/>
          </a:p>
        </p:txBody>
      </p:sp>
      <p:sp>
        <p:nvSpPr>
          <p:cNvPr id="104" name="Google Shape;104;p2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2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2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730554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7"/>
        <p:cNvGrpSpPr/>
        <p:nvPr/>
      </p:nvGrpSpPr>
      <p:grpSpPr>
        <a:xfrm>
          <a:off x="0" y="0"/>
          <a:ext cx="0" cy="0"/>
          <a:chOff x="0" y="0"/>
          <a:chExt cx="0" cy="0"/>
        </a:xfrm>
      </p:grpSpPr>
      <p:sp>
        <p:nvSpPr>
          <p:cNvPr id="108" name="Google Shape;108;p2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2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2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723319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1"/>
        <p:cNvGrpSpPr/>
        <p:nvPr/>
      </p:nvGrpSpPr>
      <p:grpSpPr>
        <a:xfrm>
          <a:off x="0" y="0"/>
          <a:ext cx="0" cy="0"/>
          <a:chOff x="0" y="0"/>
          <a:chExt cx="0" cy="0"/>
        </a:xfrm>
      </p:grpSpPr>
      <p:sp>
        <p:nvSpPr>
          <p:cNvPr id="112" name="Google Shape;112;p38"/>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5333"/>
              <a:buFont typeface="Calibri"/>
              <a:buNone/>
              <a:defRPr sz="5333"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38"/>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533"/>
              </a:spcBef>
              <a:spcAft>
                <a:spcPts val="0"/>
              </a:spcAft>
              <a:buClr>
                <a:srgbClr val="888888"/>
              </a:buClr>
              <a:buSzPts val="2667"/>
              <a:buNone/>
              <a:defRPr sz="2667">
                <a:solidFill>
                  <a:srgbClr val="888888"/>
                </a:solidFill>
              </a:defRPr>
            </a:lvl1pPr>
            <a:lvl2pPr marL="914400" lvl="1" indent="-228600" algn="l">
              <a:spcBef>
                <a:spcPts val="480"/>
              </a:spcBef>
              <a:spcAft>
                <a:spcPts val="0"/>
              </a:spcAft>
              <a:buClr>
                <a:srgbClr val="888888"/>
              </a:buClr>
              <a:buSzPts val="2400"/>
              <a:buNone/>
              <a:defRPr sz="2400">
                <a:solidFill>
                  <a:srgbClr val="888888"/>
                </a:solidFill>
              </a:defRPr>
            </a:lvl2pPr>
            <a:lvl3pPr marL="1371600" lvl="2" indent="-228600" algn="l">
              <a:spcBef>
                <a:spcPts val="427"/>
              </a:spcBef>
              <a:spcAft>
                <a:spcPts val="0"/>
              </a:spcAft>
              <a:buClr>
                <a:srgbClr val="888888"/>
              </a:buClr>
              <a:buSzPts val="2133"/>
              <a:buNone/>
              <a:defRPr sz="2133">
                <a:solidFill>
                  <a:srgbClr val="888888"/>
                </a:solidFill>
              </a:defRPr>
            </a:lvl3pPr>
            <a:lvl4pPr marL="1828800" lvl="3" indent="-228600" algn="l">
              <a:spcBef>
                <a:spcPts val="373"/>
              </a:spcBef>
              <a:spcAft>
                <a:spcPts val="0"/>
              </a:spcAft>
              <a:buClr>
                <a:srgbClr val="888888"/>
              </a:buClr>
              <a:buSzPts val="1867"/>
              <a:buNone/>
              <a:defRPr sz="1867">
                <a:solidFill>
                  <a:srgbClr val="888888"/>
                </a:solidFill>
              </a:defRPr>
            </a:lvl4pPr>
            <a:lvl5pPr marL="2286000" lvl="4" indent="-228600" algn="l">
              <a:spcBef>
                <a:spcPts val="373"/>
              </a:spcBef>
              <a:spcAft>
                <a:spcPts val="0"/>
              </a:spcAft>
              <a:buClr>
                <a:srgbClr val="888888"/>
              </a:buClr>
              <a:buSzPts val="1867"/>
              <a:buNone/>
              <a:defRPr sz="1867">
                <a:solidFill>
                  <a:srgbClr val="888888"/>
                </a:solidFill>
              </a:defRPr>
            </a:lvl5pPr>
            <a:lvl6pPr marL="2743200" lvl="5" indent="-228600" algn="l">
              <a:spcBef>
                <a:spcPts val="373"/>
              </a:spcBef>
              <a:spcAft>
                <a:spcPts val="0"/>
              </a:spcAft>
              <a:buClr>
                <a:srgbClr val="888888"/>
              </a:buClr>
              <a:buSzPts val="1867"/>
              <a:buNone/>
              <a:defRPr sz="1867">
                <a:solidFill>
                  <a:srgbClr val="888888"/>
                </a:solidFill>
              </a:defRPr>
            </a:lvl6pPr>
            <a:lvl7pPr marL="3200400" lvl="6" indent="-228600" algn="l">
              <a:spcBef>
                <a:spcPts val="373"/>
              </a:spcBef>
              <a:spcAft>
                <a:spcPts val="0"/>
              </a:spcAft>
              <a:buClr>
                <a:srgbClr val="888888"/>
              </a:buClr>
              <a:buSzPts val="1867"/>
              <a:buNone/>
              <a:defRPr sz="1867">
                <a:solidFill>
                  <a:srgbClr val="888888"/>
                </a:solidFill>
              </a:defRPr>
            </a:lvl7pPr>
            <a:lvl8pPr marL="3657600" lvl="7" indent="-228600" algn="l">
              <a:spcBef>
                <a:spcPts val="373"/>
              </a:spcBef>
              <a:spcAft>
                <a:spcPts val="0"/>
              </a:spcAft>
              <a:buClr>
                <a:srgbClr val="888888"/>
              </a:buClr>
              <a:buSzPts val="1867"/>
              <a:buNone/>
              <a:defRPr sz="1867">
                <a:solidFill>
                  <a:srgbClr val="888888"/>
                </a:solidFill>
              </a:defRPr>
            </a:lvl8pPr>
            <a:lvl9pPr marL="4114800" lvl="8" indent="-228600" algn="l">
              <a:spcBef>
                <a:spcPts val="373"/>
              </a:spcBef>
              <a:spcAft>
                <a:spcPts val="0"/>
              </a:spcAft>
              <a:buClr>
                <a:srgbClr val="888888"/>
              </a:buClr>
              <a:buSzPts val="1867"/>
              <a:buNone/>
              <a:defRPr sz="1867">
                <a:solidFill>
                  <a:srgbClr val="888888"/>
                </a:solidFill>
              </a:defRPr>
            </a:lvl9pPr>
          </a:lstStyle>
          <a:p>
            <a:endParaRPr/>
          </a:p>
        </p:txBody>
      </p:sp>
      <p:sp>
        <p:nvSpPr>
          <p:cNvPr id="114" name="Google Shape;114;p3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3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3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190737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17"/>
        <p:cNvGrpSpPr/>
        <p:nvPr/>
      </p:nvGrpSpPr>
      <p:grpSpPr>
        <a:xfrm>
          <a:off x="0" y="0"/>
          <a:ext cx="0" cy="0"/>
          <a:chOff x="0" y="0"/>
          <a:chExt cx="0" cy="0"/>
        </a:xfrm>
      </p:grpSpPr>
      <p:sp>
        <p:nvSpPr>
          <p:cNvPr id="118" name="Google Shape;118;p39"/>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 name="Google Shape;119;p39"/>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rmAutofit/>
          </a:bodyPr>
          <a:lstStyle>
            <a:lvl1pPr marL="457200" lvl="0" indent="-465645" algn="l">
              <a:spcBef>
                <a:spcPts val="747"/>
              </a:spcBef>
              <a:spcAft>
                <a:spcPts val="0"/>
              </a:spcAft>
              <a:buClr>
                <a:schemeClr val="dk1"/>
              </a:buClr>
              <a:buSzPts val="3733"/>
              <a:buChar char="•"/>
              <a:defRPr sz="3733"/>
            </a:lvl1pPr>
            <a:lvl2pPr marL="914400" lvl="1" indent="-431800" algn="l">
              <a:spcBef>
                <a:spcPts val="640"/>
              </a:spcBef>
              <a:spcAft>
                <a:spcPts val="0"/>
              </a:spcAft>
              <a:buClr>
                <a:schemeClr val="dk1"/>
              </a:buClr>
              <a:buSzPts val="3200"/>
              <a:buChar char="–"/>
              <a:defRPr sz="3200"/>
            </a:lvl2pPr>
            <a:lvl3pPr marL="1371600" lvl="2" indent="-397954" algn="l">
              <a:spcBef>
                <a:spcPts val="533"/>
              </a:spcBef>
              <a:spcAft>
                <a:spcPts val="0"/>
              </a:spcAft>
              <a:buClr>
                <a:schemeClr val="dk1"/>
              </a:buClr>
              <a:buSzPts val="2667"/>
              <a:buChar char="•"/>
              <a:defRPr sz="2667"/>
            </a:lvl3pPr>
            <a:lvl4pPr marL="1828800" lvl="3" indent="-381000" algn="l">
              <a:spcBef>
                <a:spcPts val="480"/>
              </a:spcBef>
              <a:spcAft>
                <a:spcPts val="0"/>
              </a:spcAft>
              <a:buClr>
                <a:schemeClr val="dk1"/>
              </a:buClr>
              <a:buSzPts val="2400"/>
              <a:buChar char="–"/>
              <a:defRPr sz="2400"/>
            </a:lvl4pPr>
            <a:lvl5pPr marL="2286000" lvl="4" indent="-381000" algn="l">
              <a:spcBef>
                <a:spcPts val="480"/>
              </a:spcBef>
              <a:spcAft>
                <a:spcPts val="0"/>
              </a:spcAft>
              <a:buClr>
                <a:schemeClr val="dk1"/>
              </a:buClr>
              <a:buSzPts val="2400"/>
              <a:buChar char="»"/>
              <a:defRPr sz="24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
        <p:nvSpPr>
          <p:cNvPr id="120" name="Google Shape;120;p39"/>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rmAutofit/>
          </a:bodyPr>
          <a:lstStyle>
            <a:lvl1pPr marL="457200" lvl="0" indent="-465645" algn="l">
              <a:spcBef>
                <a:spcPts val="747"/>
              </a:spcBef>
              <a:spcAft>
                <a:spcPts val="0"/>
              </a:spcAft>
              <a:buClr>
                <a:schemeClr val="dk1"/>
              </a:buClr>
              <a:buSzPts val="3733"/>
              <a:buChar char="•"/>
              <a:defRPr sz="3733"/>
            </a:lvl1pPr>
            <a:lvl2pPr marL="914400" lvl="1" indent="-431800" algn="l">
              <a:spcBef>
                <a:spcPts val="640"/>
              </a:spcBef>
              <a:spcAft>
                <a:spcPts val="0"/>
              </a:spcAft>
              <a:buClr>
                <a:schemeClr val="dk1"/>
              </a:buClr>
              <a:buSzPts val="3200"/>
              <a:buChar char="–"/>
              <a:defRPr sz="3200"/>
            </a:lvl2pPr>
            <a:lvl3pPr marL="1371600" lvl="2" indent="-397954" algn="l">
              <a:spcBef>
                <a:spcPts val="533"/>
              </a:spcBef>
              <a:spcAft>
                <a:spcPts val="0"/>
              </a:spcAft>
              <a:buClr>
                <a:schemeClr val="dk1"/>
              </a:buClr>
              <a:buSzPts val="2667"/>
              <a:buChar char="•"/>
              <a:defRPr sz="2667"/>
            </a:lvl3pPr>
            <a:lvl4pPr marL="1828800" lvl="3" indent="-381000" algn="l">
              <a:spcBef>
                <a:spcPts val="480"/>
              </a:spcBef>
              <a:spcAft>
                <a:spcPts val="0"/>
              </a:spcAft>
              <a:buClr>
                <a:schemeClr val="dk1"/>
              </a:buClr>
              <a:buSzPts val="2400"/>
              <a:buChar char="–"/>
              <a:defRPr sz="2400"/>
            </a:lvl4pPr>
            <a:lvl5pPr marL="2286000" lvl="4" indent="-381000" algn="l">
              <a:spcBef>
                <a:spcPts val="480"/>
              </a:spcBef>
              <a:spcAft>
                <a:spcPts val="0"/>
              </a:spcAft>
              <a:buClr>
                <a:schemeClr val="dk1"/>
              </a:buClr>
              <a:buSzPts val="2400"/>
              <a:buChar char="»"/>
              <a:defRPr sz="24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
        <p:nvSpPr>
          <p:cNvPr id="121" name="Google Shape;121;p3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3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3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56034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defTabSz="914400">
              <a:defRPr/>
            </a:lvl1pPr>
          </a:lstStyle>
          <a:p>
            <a:pPr>
              <a:defRPr/>
            </a:pPr>
            <a:r>
              <a:rPr lang="en-US"/>
              <a:t>Date of this slide: Sept 3, 2020</a:t>
            </a:r>
            <a:endParaRPr lang="en-US" dirty="0"/>
          </a:p>
        </p:txBody>
      </p:sp>
      <p:sp>
        <p:nvSpPr>
          <p:cNvPr id="8" name="Footer Placeholder 4"/>
          <p:cNvSpPr>
            <a:spLocks noGrp="1"/>
          </p:cNvSpPr>
          <p:nvPr>
            <p:ph type="ftr" sz="quarter" idx="11"/>
          </p:nvPr>
        </p:nvSpPr>
        <p:spPr/>
        <p:txBody>
          <a:bodyPr/>
          <a:lstStyle>
            <a:lvl1pPr defTabSz="914400">
              <a:defRPr/>
            </a:lvl1pPr>
          </a:lstStyle>
          <a:p>
            <a:pPr>
              <a:defRPr/>
            </a:pPr>
            <a:r>
              <a:rPr lang="en-US"/>
              <a:t>Modernized NSRS: 4 hour version</a:t>
            </a:r>
          </a:p>
        </p:txBody>
      </p:sp>
      <p:sp>
        <p:nvSpPr>
          <p:cNvPr id="9" name="Slide Number Placeholder 5"/>
          <p:cNvSpPr>
            <a:spLocks noGrp="1"/>
          </p:cNvSpPr>
          <p:nvPr>
            <p:ph type="sldNum" sz="quarter" idx="12"/>
          </p:nvPr>
        </p:nvSpPr>
        <p:spPr/>
        <p:txBody>
          <a:bodyPr/>
          <a:lstStyle>
            <a:lvl1pPr defTabSz="914400">
              <a:defRPr/>
            </a:lvl1pPr>
          </a:lstStyle>
          <a:p>
            <a:pPr>
              <a:defRPr/>
            </a:pPr>
            <a:fld id="{9352E7D5-2CCB-47EF-A1DD-484874EE5CC0}" type="slidenum">
              <a:rPr lang="en-US"/>
              <a:pPr>
                <a:defRPr/>
              </a:pPr>
              <a:t>‹#›</a:t>
            </a:fld>
            <a:endParaRPr lang="en-US"/>
          </a:p>
        </p:txBody>
      </p:sp>
    </p:spTree>
    <p:extLst>
      <p:ext uri="{BB962C8B-B14F-4D97-AF65-F5344CB8AC3E}">
        <p14:creationId xmlns:p14="http://schemas.microsoft.com/office/powerpoint/2010/main" val="194558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24"/>
        <p:cNvGrpSpPr/>
        <p:nvPr/>
      </p:nvGrpSpPr>
      <p:grpSpPr>
        <a:xfrm>
          <a:off x="0" y="0"/>
          <a:ext cx="0" cy="0"/>
          <a:chOff x="0" y="0"/>
          <a:chExt cx="0" cy="0"/>
        </a:xfrm>
      </p:grpSpPr>
      <p:sp>
        <p:nvSpPr>
          <p:cNvPr id="125" name="Google Shape;125;p40"/>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5867"/>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40"/>
          <p:cNvSpPr txBox="1">
            <a:spLocks noGrp="1"/>
          </p:cNvSpPr>
          <p:nvPr>
            <p:ph type="body" idx="1"/>
          </p:nvPr>
        </p:nvSpPr>
        <p:spPr>
          <a:xfrm>
            <a:off x="609600" y="1535113"/>
            <a:ext cx="5386917" cy="639763"/>
          </a:xfrm>
          <a:prstGeom prst="rect">
            <a:avLst/>
          </a:prstGeom>
          <a:noFill/>
          <a:ln>
            <a:noFill/>
          </a:ln>
        </p:spPr>
        <p:txBody>
          <a:bodyPr spcFirstLastPara="1" wrap="square" lIns="91425" tIns="45700" rIns="91425" bIns="45700" anchor="b" anchorCtr="0">
            <a:normAutofit/>
          </a:bodyPr>
          <a:lstStyle>
            <a:lvl1pPr marL="457200" lvl="0" indent="-228600" algn="l">
              <a:spcBef>
                <a:spcPts val="640"/>
              </a:spcBef>
              <a:spcAft>
                <a:spcPts val="0"/>
              </a:spcAft>
              <a:buClr>
                <a:schemeClr val="dk1"/>
              </a:buClr>
              <a:buSzPts val="3200"/>
              <a:buNone/>
              <a:defRPr sz="3200" b="1"/>
            </a:lvl1pPr>
            <a:lvl2pPr marL="914400" lvl="1" indent="-228600" algn="l">
              <a:spcBef>
                <a:spcPts val="533"/>
              </a:spcBef>
              <a:spcAft>
                <a:spcPts val="0"/>
              </a:spcAft>
              <a:buClr>
                <a:schemeClr val="dk1"/>
              </a:buClr>
              <a:buSzPts val="2667"/>
              <a:buNone/>
              <a:defRPr sz="2667" b="1"/>
            </a:lvl2pPr>
            <a:lvl3pPr marL="1371600" lvl="2" indent="-228600" algn="l">
              <a:spcBef>
                <a:spcPts val="480"/>
              </a:spcBef>
              <a:spcAft>
                <a:spcPts val="0"/>
              </a:spcAft>
              <a:buClr>
                <a:schemeClr val="dk1"/>
              </a:buClr>
              <a:buSzPts val="2400"/>
              <a:buNone/>
              <a:defRPr sz="2400" b="1"/>
            </a:lvl3pPr>
            <a:lvl4pPr marL="1828800" lvl="3" indent="-228600" algn="l">
              <a:spcBef>
                <a:spcPts val="427"/>
              </a:spcBef>
              <a:spcAft>
                <a:spcPts val="0"/>
              </a:spcAft>
              <a:buClr>
                <a:schemeClr val="dk1"/>
              </a:buClr>
              <a:buSzPts val="2133"/>
              <a:buNone/>
              <a:defRPr sz="2133" b="1"/>
            </a:lvl4pPr>
            <a:lvl5pPr marL="2286000" lvl="4" indent="-228600" algn="l">
              <a:spcBef>
                <a:spcPts val="427"/>
              </a:spcBef>
              <a:spcAft>
                <a:spcPts val="0"/>
              </a:spcAft>
              <a:buClr>
                <a:schemeClr val="dk1"/>
              </a:buClr>
              <a:buSzPts val="2133"/>
              <a:buNone/>
              <a:defRPr sz="2133" b="1"/>
            </a:lvl5pPr>
            <a:lvl6pPr marL="2743200" lvl="5" indent="-228600" algn="l">
              <a:spcBef>
                <a:spcPts val="427"/>
              </a:spcBef>
              <a:spcAft>
                <a:spcPts val="0"/>
              </a:spcAft>
              <a:buClr>
                <a:schemeClr val="dk1"/>
              </a:buClr>
              <a:buSzPts val="2133"/>
              <a:buNone/>
              <a:defRPr sz="2133" b="1"/>
            </a:lvl6pPr>
            <a:lvl7pPr marL="3200400" lvl="6" indent="-228600" algn="l">
              <a:spcBef>
                <a:spcPts val="427"/>
              </a:spcBef>
              <a:spcAft>
                <a:spcPts val="0"/>
              </a:spcAft>
              <a:buClr>
                <a:schemeClr val="dk1"/>
              </a:buClr>
              <a:buSzPts val="2133"/>
              <a:buNone/>
              <a:defRPr sz="2133" b="1"/>
            </a:lvl7pPr>
            <a:lvl8pPr marL="3657600" lvl="7" indent="-228600" algn="l">
              <a:spcBef>
                <a:spcPts val="427"/>
              </a:spcBef>
              <a:spcAft>
                <a:spcPts val="0"/>
              </a:spcAft>
              <a:buClr>
                <a:schemeClr val="dk1"/>
              </a:buClr>
              <a:buSzPts val="2133"/>
              <a:buNone/>
              <a:defRPr sz="2133" b="1"/>
            </a:lvl8pPr>
            <a:lvl9pPr marL="4114800" lvl="8" indent="-228600" algn="l">
              <a:spcBef>
                <a:spcPts val="427"/>
              </a:spcBef>
              <a:spcAft>
                <a:spcPts val="0"/>
              </a:spcAft>
              <a:buClr>
                <a:schemeClr val="dk1"/>
              </a:buClr>
              <a:buSzPts val="2133"/>
              <a:buNone/>
              <a:defRPr sz="2133" b="1"/>
            </a:lvl9pPr>
          </a:lstStyle>
          <a:p>
            <a:endParaRPr/>
          </a:p>
        </p:txBody>
      </p:sp>
      <p:sp>
        <p:nvSpPr>
          <p:cNvPr id="127" name="Google Shape;127;p40"/>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397954" algn="l">
              <a:spcBef>
                <a:spcPts val="533"/>
              </a:spcBef>
              <a:spcAft>
                <a:spcPts val="0"/>
              </a:spcAft>
              <a:buClr>
                <a:schemeClr val="dk1"/>
              </a:buClr>
              <a:buSzPts val="2667"/>
              <a:buChar char="–"/>
              <a:defRPr sz="2667"/>
            </a:lvl2pPr>
            <a:lvl3pPr marL="1371600" lvl="2" indent="-381000" algn="l">
              <a:spcBef>
                <a:spcPts val="480"/>
              </a:spcBef>
              <a:spcAft>
                <a:spcPts val="0"/>
              </a:spcAft>
              <a:buClr>
                <a:schemeClr val="dk1"/>
              </a:buClr>
              <a:buSzPts val="2400"/>
              <a:buChar char="•"/>
              <a:defRPr sz="2400"/>
            </a:lvl3pPr>
            <a:lvl4pPr marL="1828800" lvl="3" indent="-364045" algn="l">
              <a:spcBef>
                <a:spcPts val="427"/>
              </a:spcBef>
              <a:spcAft>
                <a:spcPts val="0"/>
              </a:spcAft>
              <a:buClr>
                <a:schemeClr val="dk1"/>
              </a:buClr>
              <a:buSzPts val="2133"/>
              <a:buChar char="–"/>
              <a:defRPr sz="2133"/>
            </a:lvl4pPr>
            <a:lvl5pPr marL="2286000" lvl="4" indent="-364045" algn="l">
              <a:spcBef>
                <a:spcPts val="427"/>
              </a:spcBef>
              <a:spcAft>
                <a:spcPts val="0"/>
              </a:spcAft>
              <a:buClr>
                <a:schemeClr val="dk1"/>
              </a:buClr>
              <a:buSzPts val="2133"/>
              <a:buChar char="»"/>
              <a:defRPr sz="2133"/>
            </a:lvl5pPr>
            <a:lvl6pPr marL="2743200" lvl="5" indent="-364045" algn="l">
              <a:spcBef>
                <a:spcPts val="427"/>
              </a:spcBef>
              <a:spcAft>
                <a:spcPts val="0"/>
              </a:spcAft>
              <a:buClr>
                <a:schemeClr val="dk1"/>
              </a:buClr>
              <a:buSzPts val="2133"/>
              <a:buChar char="•"/>
              <a:defRPr sz="2133"/>
            </a:lvl6pPr>
            <a:lvl7pPr marL="3200400" lvl="6" indent="-364045" algn="l">
              <a:spcBef>
                <a:spcPts val="427"/>
              </a:spcBef>
              <a:spcAft>
                <a:spcPts val="0"/>
              </a:spcAft>
              <a:buClr>
                <a:schemeClr val="dk1"/>
              </a:buClr>
              <a:buSzPts val="2133"/>
              <a:buChar char="•"/>
              <a:defRPr sz="2133"/>
            </a:lvl7pPr>
            <a:lvl8pPr marL="3657600" lvl="7" indent="-364045" algn="l">
              <a:spcBef>
                <a:spcPts val="427"/>
              </a:spcBef>
              <a:spcAft>
                <a:spcPts val="0"/>
              </a:spcAft>
              <a:buClr>
                <a:schemeClr val="dk1"/>
              </a:buClr>
              <a:buSzPts val="2133"/>
              <a:buChar char="•"/>
              <a:defRPr sz="2133"/>
            </a:lvl8pPr>
            <a:lvl9pPr marL="4114800" lvl="8" indent="-364045" algn="l">
              <a:spcBef>
                <a:spcPts val="427"/>
              </a:spcBef>
              <a:spcAft>
                <a:spcPts val="0"/>
              </a:spcAft>
              <a:buClr>
                <a:schemeClr val="dk1"/>
              </a:buClr>
              <a:buSzPts val="2133"/>
              <a:buChar char="•"/>
              <a:defRPr sz="2133"/>
            </a:lvl9pPr>
          </a:lstStyle>
          <a:p>
            <a:endParaRPr/>
          </a:p>
        </p:txBody>
      </p:sp>
      <p:sp>
        <p:nvSpPr>
          <p:cNvPr id="128" name="Google Shape;128;p40"/>
          <p:cNvSpPr txBox="1">
            <a:spLocks noGrp="1"/>
          </p:cNvSpPr>
          <p:nvPr>
            <p:ph type="body" idx="3"/>
          </p:nvPr>
        </p:nvSpPr>
        <p:spPr>
          <a:xfrm>
            <a:off x="6193369" y="1535113"/>
            <a:ext cx="5389033" cy="639763"/>
          </a:xfrm>
          <a:prstGeom prst="rect">
            <a:avLst/>
          </a:prstGeom>
          <a:noFill/>
          <a:ln>
            <a:noFill/>
          </a:ln>
        </p:spPr>
        <p:txBody>
          <a:bodyPr spcFirstLastPara="1" wrap="square" lIns="91425" tIns="45700" rIns="91425" bIns="45700" anchor="b" anchorCtr="0">
            <a:normAutofit/>
          </a:bodyPr>
          <a:lstStyle>
            <a:lvl1pPr marL="457200" lvl="0" indent="-228600" algn="l">
              <a:spcBef>
                <a:spcPts val="640"/>
              </a:spcBef>
              <a:spcAft>
                <a:spcPts val="0"/>
              </a:spcAft>
              <a:buClr>
                <a:schemeClr val="dk1"/>
              </a:buClr>
              <a:buSzPts val="3200"/>
              <a:buNone/>
              <a:defRPr sz="3200" b="1"/>
            </a:lvl1pPr>
            <a:lvl2pPr marL="914400" lvl="1" indent="-228600" algn="l">
              <a:spcBef>
                <a:spcPts val="533"/>
              </a:spcBef>
              <a:spcAft>
                <a:spcPts val="0"/>
              </a:spcAft>
              <a:buClr>
                <a:schemeClr val="dk1"/>
              </a:buClr>
              <a:buSzPts val="2667"/>
              <a:buNone/>
              <a:defRPr sz="2667" b="1"/>
            </a:lvl2pPr>
            <a:lvl3pPr marL="1371600" lvl="2" indent="-228600" algn="l">
              <a:spcBef>
                <a:spcPts val="480"/>
              </a:spcBef>
              <a:spcAft>
                <a:spcPts val="0"/>
              </a:spcAft>
              <a:buClr>
                <a:schemeClr val="dk1"/>
              </a:buClr>
              <a:buSzPts val="2400"/>
              <a:buNone/>
              <a:defRPr sz="2400" b="1"/>
            </a:lvl3pPr>
            <a:lvl4pPr marL="1828800" lvl="3" indent="-228600" algn="l">
              <a:spcBef>
                <a:spcPts val="427"/>
              </a:spcBef>
              <a:spcAft>
                <a:spcPts val="0"/>
              </a:spcAft>
              <a:buClr>
                <a:schemeClr val="dk1"/>
              </a:buClr>
              <a:buSzPts val="2133"/>
              <a:buNone/>
              <a:defRPr sz="2133" b="1"/>
            </a:lvl4pPr>
            <a:lvl5pPr marL="2286000" lvl="4" indent="-228600" algn="l">
              <a:spcBef>
                <a:spcPts val="427"/>
              </a:spcBef>
              <a:spcAft>
                <a:spcPts val="0"/>
              </a:spcAft>
              <a:buClr>
                <a:schemeClr val="dk1"/>
              </a:buClr>
              <a:buSzPts val="2133"/>
              <a:buNone/>
              <a:defRPr sz="2133" b="1"/>
            </a:lvl5pPr>
            <a:lvl6pPr marL="2743200" lvl="5" indent="-228600" algn="l">
              <a:spcBef>
                <a:spcPts val="427"/>
              </a:spcBef>
              <a:spcAft>
                <a:spcPts val="0"/>
              </a:spcAft>
              <a:buClr>
                <a:schemeClr val="dk1"/>
              </a:buClr>
              <a:buSzPts val="2133"/>
              <a:buNone/>
              <a:defRPr sz="2133" b="1"/>
            </a:lvl6pPr>
            <a:lvl7pPr marL="3200400" lvl="6" indent="-228600" algn="l">
              <a:spcBef>
                <a:spcPts val="427"/>
              </a:spcBef>
              <a:spcAft>
                <a:spcPts val="0"/>
              </a:spcAft>
              <a:buClr>
                <a:schemeClr val="dk1"/>
              </a:buClr>
              <a:buSzPts val="2133"/>
              <a:buNone/>
              <a:defRPr sz="2133" b="1"/>
            </a:lvl7pPr>
            <a:lvl8pPr marL="3657600" lvl="7" indent="-228600" algn="l">
              <a:spcBef>
                <a:spcPts val="427"/>
              </a:spcBef>
              <a:spcAft>
                <a:spcPts val="0"/>
              </a:spcAft>
              <a:buClr>
                <a:schemeClr val="dk1"/>
              </a:buClr>
              <a:buSzPts val="2133"/>
              <a:buNone/>
              <a:defRPr sz="2133" b="1"/>
            </a:lvl8pPr>
            <a:lvl9pPr marL="4114800" lvl="8" indent="-228600" algn="l">
              <a:spcBef>
                <a:spcPts val="427"/>
              </a:spcBef>
              <a:spcAft>
                <a:spcPts val="0"/>
              </a:spcAft>
              <a:buClr>
                <a:schemeClr val="dk1"/>
              </a:buClr>
              <a:buSzPts val="2133"/>
              <a:buNone/>
              <a:defRPr sz="2133" b="1"/>
            </a:lvl9pPr>
          </a:lstStyle>
          <a:p>
            <a:endParaRPr/>
          </a:p>
        </p:txBody>
      </p:sp>
      <p:sp>
        <p:nvSpPr>
          <p:cNvPr id="129" name="Google Shape;129;p40"/>
          <p:cNvSpPr txBox="1">
            <a:spLocks noGrp="1"/>
          </p:cNvSpPr>
          <p:nvPr>
            <p:ph type="body" idx="4"/>
          </p:nvPr>
        </p:nvSpPr>
        <p:spPr>
          <a:xfrm>
            <a:off x="6193369" y="2174875"/>
            <a:ext cx="5389033" cy="3951288"/>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397954" algn="l">
              <a:spcBef>
                <a:spcPts val="533"/>
              </a:spcBef>
              <a:spcAft>
                <a:spcPts val="0"/>
              </a:spcAft>
              <a:buClr>
                <a:schemeClr val="dk1"/>
              </a:buClr>
              <a:buSzPts val="2667"/>
              <a:buChar char="–"/>
              <a:defRPr sz="2667"/>
            </a:lvl2pPr>
            <a:lvl3pPr marL="1371600" lvl="2" indent="-381000" algn="l">
              <a:spcBef>
                <a:spcPts val="480"/>
              </a:spcBef>
              <a:spcAft>
                <a:spcPts val="0"/>
              </a:spcAft>
              <a:buClr>
                <a:schemeClr val="dk1"/>
              </a:buClr>
              <a:buSzPts val="2400"/>
              <a:buChar char="•"/>
              <a:defRPr sz="2400"/>
            </a:lvl3pPr>
            <a:lvl4pPr marL="1828800" lvl="3" indent="-364045" algn="l">
              <a:spcBef>
                <a:spcPts val="427"/>
              </a:spcBef>
              <a:spcAft>
                <a:spcPts val="0"/>
              </a:spcAft>
              <a:buClr>
                <a:schemeClr val="dk1"/>
              </a:buClr>
              <a:buSzPts val="2133"/>
              <a:buChar char="–"/>
              <a:defRPr sz="2133"/>
            </a:lvl4pPr>
            <a:lvl5pPr marL="2286000" lvl="4" indent="-364045" algn="l">
              <a:spcBef>
                <a:spcPts val="427"/>
              </a:spcBef>
              <a:spcAft>
                <a:spcPts val="0"/>
              </a:spcAft>
              <a:buClr>
                <a:schemeClr val="dk1"/>
              </a:buClr>
              <a:buSzPts val="2133"/>
              <a:buChar char="»"/>
              <a:defRPr sz="2133"/>
            </a:lvl5pPr>
            <a:lvl6pPr marL="2743200" lvl="5" indent="-364045" algn="l">
              <a:spcBef>
                <a:spcPts val="427"/>
              </a:spcBef>
              <a:spcAft>
                <a:spcPts val="0"/>
              </a:spcAft>
              <a:buClr>
                <a:schemeClr val="dk1"/>
              </a:buClr>
              <a:buSzPts val="2133"/>
              <a:buChar char="•"/>
              <a:defRPr sz="2133"/>
            </a:lvl6pPr>
            <a:lvl7pPr marL="3200400" lvl="6" indent="-364045" algn="l">
              <a:spcBef>
                <a:spcPts val="427"/>
              </a:spcBef>
              <a:spcAft>
                <a:spcPts val="0"/>
              </a:spcAft>
              <a:buClr>
                <a:schemeClr val="dk1"/>
              </a:buClr>
              <a:buSzPts val="2133"/>
              <a:buChar char="•"/>
              <a:defRPr sz="2133"/>
            </a:lvl7pPr>
            <a:lvl8pPr marL="3657600" lvl="7" indent="-364045" algn="l">
              <a:spcBef>
                <a:spcPts val="427"/>
              </a:spcBef>
              <a:spcAft>
                <a:spcPts val="0"/>
              </a:spcAft>
              <a:buClr>
                <a:schemeClr val="dk1"/>
              </a:buClr>
              <a:buSzPts val="2133"/>
              <a:buChar char="•"/>
              <a:defRPr sz="2133"/>
            </a:lvl8pPr>
            <a:lvl9pPr marL="4114800" lvl="8" indent="-364045" algn="l">
              <a:spcBef>
                <a:spcPts val="427"/>
              </a:spcBef>
              <a:spcAft>
                <a:spcPts val="0"/>
              </a:spcAft>
              <a:buClr>
                <a:schemeClr val="dk1"/>
              </a:buClr>
              <a:buSzPts val="2133"/>
              <a:buChar char="•"/>
              <a:defRPr sz="2133"/>
            </a:lvl9pPr>
          </a:lstStyle>
          <a:p>
            <a:endParaRPr/>
          </a:p>
        </p:txBody>
      </p:sp>
      <p:sp>
        <p:nvSpPr>
          <p:cNvPr id="130" name="Google Shape;130;p4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4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4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605677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33"/>
        <p:cNvGrpSpPr/>
        <p:nvPr/>
      </p:nvGrpSpPr>
      <p:grpSpPr>
        <a:xfrm>
          <a:off x="0" y="0"/>
          <a:ext cx="0" cy="0"/>
          <a:chOff x="0" y="0"/>
          <a:chExt cx="0" cy="0"/>
        </a:xfrm>
      </p:grpSpPr>
      <p:sp>
        <p:nvSpPr>
          <p:cNvPr id="134" name="Google Shape;134;p41"/>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4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4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4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151801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38"/>
        <p:cNvGrpSpPr/>
        <p:nvPr/>
      </p:nvGrpSpPr>
      <p:grpSpPr>
        <a:xfrm>
          <a:off x="0" y="0"/>
          <a:ext cx="0" cy="0"/>
          <a:chOff x="0" y="0"/>
          <a:chExt cx="0" cy="0"/>
        </a:xfrm>
      </p:grpSpPr>
      <p:sp>
        <p:nvSpPr>
          <p:cNvPr id="139" name="Google Shape;139;p42"/>
          <p:cNvSpPr txBox="1">
            <a:spLocks noGrp="1"/>
          </p:cNvSpPr>
          <p:nvPr>
            <p:ph type="title"/>
          </p:nvPr>
        </p:nvSpPr>
        <p:spPr>
          <a:xfrm>
            <a:off x="609602" y="273049"/>
            <a:ext cx="4011084" cy="116205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667"/>
              <a:buFont typeface="Calibri"/>
              <a:buNone/>
              <a:defRPr sz="2667"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0" name="Google Shape;140;p42"/>
          <p:cNvSpPr txBox="1">
            <a:spLocks noGrp="1"/>
          </p:cNvSpPr>
          <p:nvPr>
            <p:ph type="body" idx="1"/>
          </p:nvPr>
        </p:nvSpPr>
        <p:spPr>
          <a:xfrm>
            <a:off x="4766733" y="273052"/>
            <a:ext cx="6815667" cy="5853113"/>
          </a:xfrm>
          <a:prstGeom prst="rect">
            <a:avLst/>
          </a:prstGeom>
          <a:noFill/>
          <a:ln>
            <a:noFill/>
          </a:ln>
        </p:spPr>
        <p:txBody>
          <a:bodyPr spcFirstLastPara="1" wrap="square" lIns="91425" tIns="45700" rIns="91425" bIns="45700" anchor="t" anchorCtr="0">
            <a:normAutofit/>
          </a:bodyPr>
          <a:lstStyle>
            <a:lvl1pPr marL="457200" lvl="0" indent="-499554" algn="l">
              <a:spcBef>
                <a:spcPts val="853"/>
              </a:spcBef>
              <a:spcAft>
                <a:spcPts val="0"/>
              </a:spcAft>
              <a:buClr>
                <a:schemeClr val="dk1"/>
              </a:buClr>
              <a:buSzPts val="4267"/>
              <a:buChar char="•"/>
              <a:defRPr sz="4267"/>
            </a:lvl1pPr>
            <a:lvl2pPr marL="914400" lvl="1" indent="-465645" algn="l">
              <a:spcBef>
                <a:spcPts val="747"/>
              </a:spcBef>
              <a:spcAft>
                <a:spcPts val="0"/>
              </a:spcAft>
              <a:buClr>
                <a:schemeClr val="dk1"/>
              </a:buClr>
              <a:buSzPts val="3733"/>
              <a:buChar char="–"/>
              <a:defRPr sz="3733"/>
            </a:lvl2pPr>
            <a:lvl3pPr marL="1371600" lvl="2" indent="-431800" algn="l">
              <a:spcBef>
                <a:spcPts val="640"/>
              </a:spcBef>
              <a:spcAft>
                <a:spcPts val="0"/>
              </a:spcAft>
              <a:buClr>
                <a:schemeClr val="dk1"/>
              </a:buClr>
              <a:buSzPts val="3200"/>
              <a:buChar char="•"/>
              <a:defRPr sz="3200"/>
            </a:lvl3pPr>
            <a:lvl4pPr marL="1828800" lvl="3" indent="-397954" algn="l">
              <a:spcBef>
                <a:spcPts val="533"/>
              </a:spcBef>
              <a:spcAft>
                <a:spcPts val="0"/>
              </a:spcAft>
              <a:buClr>
                <a:schemeClr val="dk1"/>
              </a:buClr>
              <a:buSzPts val="2667"/>
              <a:buChar char="–"/>
              <a:defRPr sz="2667"/>
            </a:lvl4pPr>
            <a:lvl5pPr marL="2286000" lvl="4" indent="-397954" algn="l">
              <a:spcBef>
                <a:spcPts val="533"/>
              </a:spcBef>
              <a:spcAft>
                <a:spcPts val="0"/>
              </a:spcAft>
              <a:buClr>
                <a:schemeClr val="dk1"/>
              </a:buClr>
              <a:buSzPts val="2667"/>
              <a:buChar char="»"/>
              <a:defRPr sz="2667"/>
            </a:lvl5pPr>
            <a:lvl6pPr marL="2743200" lvl="5" indent="-397954" algn="l">
              <a:spcBef>
                <a:spcPts val="533"/>
              </a:spcBef>
              <a:spcAft>
                <a:spcPts val="0"/>
              </a:spcAft>
              <a:buClr>
                <a:schemeClr val="dk1"/>
              </a:buClr>
              <a:buSzPts val="2667"/>
              <a:buChar char="•"/>
              <a:defRPr sz="2667"/>
            </a:lvl6pPr>
            <a:lvl7pPr marL="3200400" lvl="6" indent="-397954" algn="l">
              <a:spcBef>
                <a:spcPts val="533"/>
              </a:spcBef>
              <a:spcAft>
                <a:spcPts val="0"/>
              </a:spcAft>
              <a:buClr>
                <a:schemeClr val="dk1"/>
              </a:buClr>
              <a:buSzPts val="2667"/>
              <a:buChar char="•"/>
              <a:defRPr sz="2667"/>
            </a:lvl7pPr>
            <a:lvl8pPr marL="3657600" lvl="7" indent="-397954" algn="l">
              <a:spcBef>
                <a:spcPts val="533"/>
              </a:spcBef>
              <a:spcAft>
                <a:spcPts val="0"/>
              </a:spcAft>
              <a:buClr>
                <a:schemeClr val="dk1"/>
              </a:buClr>
              <a:buSzPts val="2667"/>
              <a:buChar char="•"/>
              <a:defRPr sz="2667"/>
            </a:lvl8pPr>
            <a:lvl9pPr marL="4114800" lvl="8" indent="-397954" algn="l">
              <a:spcBef>
                <a:spcPts val="533"/>
              </a:spcBef>
              <a:spcAft>
                <a:spcPts val="0"/>
              </a:spcAft>
              <a:buClr>
                <a:schemeClr val="dk1"/>
              </a:buClr>
              <a:buSzPts val="2667"/>
              <a:buChar char="•"/>
              <a:defRPr sz="2667"/>
            </a:lvl9pPr>
          </a:lstStyle>
          <a:p>
            <a:endParaRPr/>
          </a:p>
        </p:txBody>
      </p:sp>
      <p:sp>
        <p:nvSpPr>
          <p:cNvPr id="141" name="Google Shape;141;p42"/>
          <p:cNvSpPr txBox="1">
            <a:spLocks noGrp="1"/>
          </p:cNvSpPr>
          <p:nvPr>
            <p:ph type="body" idx="2"/>
          </p:nvPr>
        </p:nvSpPr>
        <p:spPr>
          <a:xfrm>
            <a:off x="609602" y="1435102"/>
            <a:ext cx="4011084"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373"/>
              </a:spcBef>
              <a:spcAft>
                <a:spcPts val="0"/>
              </a:spcAft>
              <a:buClr>
                <a:schemeClr val="dk1"/>
              </a:buClr>
              <a:buSzPts val="1867"/>
              <a:buNone/>
              <a:defRPr sz="1867"/>
            </a:lvl1pPr>
            <a:lvl2pPr marL="914400" lvl="1" indent="-228600" algn="l">
              <a:spcBef>
                <a:spcPts val="320"/>
              </a:spcBef>
              <a:spcAft>
                <a:spcPts val="0"/>
              </a:spcAft>
              <a:buClr>
                <a:schemeClr val="dk1"/>
              </a:buClr>
              <a:buSzPts val="1600"/>
              <a:buNone/>
              <a:defRPr sz="1600"/>
            </a:lvl2pPr>
            <a:lvl3pPr marL="1371600" lvl="2" indent="-228600" algn="l">
              <a:spcBef>
                <a:spcPts val="267"/>
              </a:spcBef>
              <a:spcAft>
                <a:spcPts val="0"/>
              </a:spcAft>
              <a:buClr>
                <a:schemeClr val="dk1"/>
              </a:buClr>
              <a:buSzPts val="1333"/>
              <a:buNone/>
              <a:defRPr sz="1333"/>
            </a:lvl3pPr>
            <a:lvl4pPr marL="1828800" lvl="3" indent="-228600" algn="l">
              <a:spcBef>
                <a:spcPts val="240"/>
              </a:spcBef>
              <a:spcAft>
                <a:spcPts val="0"/>
              </a:spcAft>
              <a:buClr>
                <a:schemeClr val="dk1"/>
              </a:buClr>
              <a:buSzPts val="1200"/>
              <a:buNone/>
              <a:defRPr sz="1200"/>
            </a:lvl4pPr>
            <a:lvl5pPr marL="2286000" lvl="4" indent="-228600" algn="l">
              <a:spcBef>
                <a:spcPts val="240"/>
              </a:spcBef>
              <a:spcAft>
                <a:spcPts val="0"/>
              </a:spcAft>
              <a:buClr>
                <a:schemeClr val="dk1"/>
              </a:buClr>
              <a:buSzPts val="1200"/>
              <a:buNone/>
              <a:defRPr sz="1200"/>
            </a:lvl5pPr>
            <a:lvl6pPr marL="2743200" lvl="5" indent="-228600" algn="l">
              <a:spcBef>
                <a:spcPts val="240"/>
              </a:spcBef>
              <a:spcAft>
                <a:spcPts val="0"/>
              </a:spcAft>
              <a:buClr>
                <a:schemeClr val="dk1"/>
              </a:buClr>
              <a:buSzPts val="1200"/>
              <a:buNone/>
              <a:defRPr sz="1200"/>
            </a:lvl6pPr>
            <a:lvl7pPr marL="3200400" lvl="6" indent="-228600" algn="l">
              <a:spcBef>
                <a:spcPts val="240"/>
              </a:spcBef>
              <a:spcAft>
                <a:spcPts val="0"/>
              </a:spcAft>
              <a:buClr>
                <a:schemeClr val="dk1"/>
              </a:buClr>
              <a:buSzPts val="1200"/>
              <a:buNone/>
              <a:defRPr sz="1200"/>
            </a:lvl7pPr>
            <a:lvl8pPr marL="3657600" lvl="7" indent="-228600" algn="l">
              <a:spcBef>
                <a:spcPts val="240"/>
              </a:spcBef>
              <a:spcAft>
                <a:spcPts val="0"/>
              </a:spcAft>
              <a:buClr>
                <a:schemeClr val="dk1"/>
              </a:buClr>
              <a:buSzPts val="1200"/>
              <a:buNone/>
              <a:defRPr sz="1200"/>
            </a:lvl8pPr>
            <a:lvl9pPr marL="4114800" lvl="8" indent="-228600" algn="l">
              <a:spcBef>
                <a:spcPts val="240"/>
              </a:spcBef>
              <a:spcAft>
                <a:spcPts val="0"/>
              </a:spcAft>
              <a:buClr>
                <a:schemeClr val="dk1"/>
              </a:buClr>
              <a:buSzPts val="1200"/>
              <a:buNone/>
              <a:defRPr sz="1200"/>
            </a:lvl9pPr>
          </a:lstStyle>
          <a:p>
            <a:endParaRPr/>
          </a:p>
        </p:txBody>
      </p:sp>
      <p:sp>
        <p:nvSpPr>
          <p:cNvPr id="142" name="Google Shape;142;p4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4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4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880752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45"/>
        <p:cNvGrpSpPr/>
        <p:nvPr/>
      </p:nvGrpSpPr>
      <p:grpSpPr>
        <a:xfrm>
          <a:off x="0" y="0"/>
          <a:ext cx="0" cy="0"/>
          <a:chOff x="0" y="0"/>
          <a:chExt cx="0" cy="0"/>
        </a:xfrm>
      </p:grpSpPr>
      <p:sp>
        <p:nvSpPr>
          <p:cNvPr id="146" name="Google Shape;146;p43"/>
          <p:cNvSpPr txBox="1">
            <a:spLocks noGrp="1"/>
          </p:cNvSpPr>
          <p:nvPr>
            <p:ph type="title"/>
          </p:nvPr>
        </p:nvSpPr>
        <p:spPr>
          <a:xfrm>
            <a:off x="2389717" y="4800600"/>
            <a:ext cx="7315200" cy="566739"/>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667"/>
              <a:buFont typeface="Calibri"/>
              <a:buNone/>
              <a:defRPr sz="2667"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7" name="Google Shape;147;p43"/>
          <p:cNvSpPr>
            <a:spLocks noGrp="1"/>
          </p:cNvSpPr>
          <p:nvPr>
            <p:ph type="pic" idx="2"/>
          </p:nvPr>
        </p:nvSpPr>
        <p:spPr>
          <a:xfrm>
            <a:off x="2389717" y="612775"/>
            <a:ext cx="7315200" cy="4114800"/>
          </a:xfrm>
          <a:prstGeom prst="rect">
            <a:avLst/>
          </a:prstGeom>
          <a:noFill/>
          <a:ln>
            <a:noFill/>
          </a:ln>
        </p:spPr>
      </p:sp>
      <p:sp>
        <p:nvSpPr>
          <p:cNvPr id="148" name="Google Shape;148;p43"/>
          <p:cNvSpPr txBox="1">
            <a:spLocks noGrp="1"/>
          </p:cNvSpPr>
          <p:nvPr>
            <p:ph type="body" idx="1"/>
          </p:nvPr>
        </p:nvSpPr>
        <p:spPr>
          <a:xfrm>
            <a:off x="2389717" y="5367338"/>
            <a:ext cx="7315200" cy="804863"/>
          </a:xfrm>
          <a:prstGeom prst="rect">
            <a:avLst/>
          </a:prstGeom>
          <a:noFill/>
          <a:ln>
            <a:noFill/>
          </a:ln>
        </p:spPr>
        <p:txBody>
          <a:bodyPr spcFirstLastPara="1" wrap="square" lIns="91425" tIns="45700" rIns="91425" bIns="45700" anchor="t" anchorCtr="0">
            <a:normAutofit/>
          </a:bodyPr>
          <a:lstStyle>
            <a:lvl1pPr marL="457200" lvl="0" indent="-228600" algn="l">
              <a:spcBef>
                <a:spcPts val="373"/>
              </a:spcBef>
              <a:spcAft>
                <a:spcPts val="0"/>
              </a:spcAft>
              <a:buClr>
                <a:schemeClr val="dk1"/>
              </a:buClr>
              <a:buSzPts val="1867"/>
              <a:buNone/>
              <a:defRPr sz="1867"/>
            </a:lvl1pPr>
            <a:lvl2pPr marL="914400" lvl="1" indent="-228600" algn="l">
              <a:spcBef>
                <a:spcPts val="320"/>
              </a:spcBef>
              <a:spcAft>
                <a:spcPts val="0"/>
              </a:spcAft>
              <a:buClr>
                <a:schemeClr val="dk1"/>
              </a:buClr>
              <a:buSzPts val="1600"/>
              <a:buNone/>
              <a:defRPr sz="1600"/>
            </a:lvl2pPr>
            <a:lvl3pPr marL="1371600" lvl="2" indent="-228600" algn="l">
              <a:spcBef>
                <a:spcPts val="267"/>
              </a:spcBef>
              <a:spcAft>
                <a:spcPts val="0"/>
              </a:spcAft>
              <a:buClr>
                <a:schemeClr val="dk1"/>
              </a:buClr>
              <a:buSzPts val="1333"/>
              <a:buNone/>
              <a:defRPr sz="1333"/>
            </a:lvl3pPr>
            <a:lvl4pPr marL="1828800" lvl="3" indent="-228600" algn="l">
              <a:spcBef>
                <a:spcPts val="240"/>
              </a:spcBef>
              <a:spcAft>
                <a:spcPts val="0"/>
              </a:spcAft>
              <a:buClr>
                <a:schemeClr val="dk1"/>
              </a:buClr>
              <a:buSzPts val="1200"/>
              <a:buNone/>
              <a:defRPr sz="1200"/>
            </a:lvl4pPr>
            <a:lvl5pPr marL="2286000" lvl="4" indent="-228600" algn="l">
              <a:spcBef>
                <a:spcPts val="240"/>
              </a:spcBef>
              <a:spcAft>
                <a:spcPts val="0"/>
              </a:spcAft>
              <a:buClr>
                <a:schemeClr val="dk1"/>
              </a:buClr>
              <a:buSzPts val="1200"/>
              <a:buNone/>
              <a:defRPr sz="1200"/>
            </a:lvl5pPr>
            <a:lvl6pPr marL="2743200" lvl="5" indent="-228600" algn="l">
              <a:spcBef>
                <a:spcPts val="240"/>
              </a:spcBef>
              <a:spcAft>
                <a:spcPts val="0"/>
              </a:spcAft>
              <a:buClr>
                <a:schemeClr val="dk1"/>
              </a:buClr>
              <a:buSzPts val="1200"/>
              <a:buNone/>
              <a:defRPr sz="1200"/>
            </a:lvl6pPr>
            <a:lvl7pPr marL="3200400" lvl="6" indent="-228600" algn="l">
              <a:spcBef>
                <a:spcPts val="240"/>
              </a:spcBef>
              <a:spcAft>
                <a:spcPts val="0"/>
              </a:spcAft>
              <a:buClr>
                <a:schemeClr val="dk1"/>
              </a:buClr>
              <a:buSzPts val="1200"/>
              <a:buNone/>
              <a:defRPr sz="1200"/>
            </a:lvl7pPr>
            <a:lvl8pPr marL="3657600" lvl="7" indent="-228600" algn="l">
              <a:spcBef>
                <a:spcPts val="240"/>
              </a:spcBef>
              <a:spcAft>
                <a:spcPts val="0"/>
              </a:spcAft>
              <a:buClr>
                <a:schemeClr val="dk1"/>
              </a:buClr>
              <a:buSzPts val="1200"/>
              <a:buNone/>
              <a:defRPr sz="1200"/>
            </a:lvl8pPr>
            <a:lvl9pPr marL="4114800" lvl="8" indent="-228600" algn="l">
              <a:spcBef>
                <a:spcPts val="240"/>
              </a:spcBef>
              <a:spcAft>
                <a:spcPts val="0"/>
              </a:spcAft>
              <a:buClr>
                <a:schemeClr val="dk1"/>
              </a:buClr>
              <a:buSzPts val="1200"/>
              <a:buNone/>
              <a:defRPr sz="1200"/>
            </a:lvl9pPr>
          </a:lstStyle>
          <a:p>
            <a:endParaRPr/>
          </a:p>
        </p:txBody>
      </p:sp>
      <p:sp>
        <p:nvSpPr>
          <p:cNvPr id="149" name="Google Shape;149;p4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0" name="Google Shape;150;p4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4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391141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52"/>
        <p:cNvGrpSpPr/>
        <p:nvPr/>
      </p:nvGrpSpPr>
      <p:grpSpPr>
        <a:xfrm>
          <a:off x="0" y="0"/>
          <a:ext cx="0" cy="0"/>
          <a:chOff x="0" y="0"/>
          <a:chExt cx="0" cy="0"/>
        </a:xfrm>
      </p:grpSpPr>
      <p:sp>
        <p:nvSpPr>
          <p:cNvPr id="153" name="Google Shape;153;p44"/>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4" name="Google Shape;154;p44"/>
          <p:cNvSpPr txBox="1">
            <a:spLocks noGrp="1"/>
          </p:cNvSpPr>
          <p:nvPr>
            <p:ph type="body" idx="1"/>
          </p:nvPr>
        </p:nvSpPr>
        <p:spPr>
          <a:xfrm rot="5400000">
            <a:off x="3833019" y="-1623218"/>
            <a:ext cx="4525963" cy="10972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5" name="Google Shape;155;p4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6" name="Google Shape;156;p4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4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056434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58"/>
        <p:cNvGrpSpPr/>
        <p:nvPr/>
      </p:nvGrpSpPr>
      <p:grpSpPr>
        <a:xfrm>
          <a:off x="0" y="0"/>
          <a:ext cx="0" cy="0"/>
          <a:chOff x="0" y="0"/>
          <a:chExt cx="0" cy="0"/>
        </a:xfrm>
      </p:grpSpPr>
      <p:sp>
        <p:nvSpPr>
          <p:cNvPr id="159" name="Google Shape;159;p45"/>
          <p:cNvSpPr txBox="1">
            <a:spLocks noGrp="1"/>
          </p:cNvSpPr>
          <p:nvPr>
            <p:ph type="title"/>
          </p:nvPr>
        </p:nvSpPr>
        <p:spPr>
          <a:xfrm rot="5400000">
            <a:off x="7285038" y="1828802"/>
            <a:ext cx="5851525" cy="27432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0" name="Google Shape;160;p45"/>
          <p:cNvSpPr txBox="1">
            <a:spLocks noGrp="1"/>
          </p:cNvSpPr>
          <p:nvPr>
            <p:ph type="body" idx="1"/>
          </p:nvPr>
        </p:nvSpPr>
        <p:spPr>
          <a:xfrm rot="5400000">
            <a:off x="1697038" y="-812799"/>
            <a:ext cx="5851525" cy="80264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61" name="Google Shape;161;p4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2" name="Google Shape;162;p4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3" name="Google Shape;163;p4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02495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defTabSz="914400">
              <a:defRPr/>
            </a:lvl1pPr>
          </a:lstStyle>
          <a:p>
            <a:pPr>
              <a:defRPr/>
            </a:pPr>
            <a:r>
              <a:rPr lang="en-US"/>
              <a:t>Date of this slide: Sept 3, 2020</a:t>
            </a:r>
            <a:endParaRPr lang="en-US" dirty="0"/>
          </a:p>
        </p:txBody>
      </p:sp>
      <p:sp>
        <p:nvSpPr>
          <p:cNvPr id="4" name="Footer Placeholder 4"/>
          <p:cNvSpPr>
            <a:spLocks noGrp="1"/>
          </p:cNvSpPr>
          <p:nvPr>
            <p:ph type="ftr" sz="quarter" idx="11"/>
          </p:nvPr>
        </p:nvSpPr>
        <p:spPr/>
        <p:txBody>
          <a:bodyPr/>
          <a:lstStyle>
            <a:lvl1pPr defTabSz="914400">
              <a:defRPr/>
            </a:lvl1pPr>
          </a:lstStyle>
          <a:p>
            <a:pPr>
              <a:defRPr/>
            </a:pPr>
            <a:r>
              <a:rPr lang="en-US"/>
              <a:t>Modernized NSRS: 4 hour version</a:t>
            </a:r>
          </a:p>
        </p:txBody>
      </p:sp>
      <p:sp>
        <p:nvSpPr>
          <p:cNvPr id="5" name="Slide Number Placeholder 5"/>
          <p:cNvSpPr>
            <a:spLocks noGrp="1"/>
          </p:cNvSpPr>
          <p:nvPr>
            <p:ph type="sldNum" sz="quarter" idx="12"/>
          </p:nvPr>
        </p:nvSpPr>
        <p:spPr/>
        <p:txBody>
          <a:bodyPr/>
          <a:lstStyle>
            <a:lvl1pPr defTabSz="914400">
              <a:defRPr/>
            </a:lvl1pPr>
          </a:lstStyle>
          <a:p>
            <a:pPr>
              <a:defRPr/>
            </a:pPr>
            <a:fld id="{5A837433-97E9-4D94-B898-19FA6F4A2CA7}" type="slidenum">
              <a:rPr lang="en-US"/>
              <a:pPr>
                <a:defRPr/>
              </a:pPr>
              <a:t>‹#›</a:t>
            </a:fld>
            <a:endParaRPr lang="en-US"/>
          </a:p>
        </p:txBody>
      </p:sp>
    </p:spTree>
    <p:extLst>
      <p:ext uri="{BB962C8B-B14F-4D97-AF65-F5344CB8AC3E}">
        <p14:creationId xmlns:p14="http://schemas.microsoft.com/office/powerpoint/2010/main" val="259272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pPr>
              <a:defRPr/>
            </a:pPr>
            <a:r>
              <a:rPr lang="en-US"/>
              <a:t>Date of this slide: Sept 3, 2020</a:t>
            </a:r>
            <a:endParaRPr lang="en-US" dirty="0"/>
          </a:p>
        </p:txBody>
      </p:sp>
      <p:sp>
        <p:nvSpPr>
          <p:cNvPr id="3" name="Footer Placeholder 4"/>
          <p:cNvSpPr>
            <a:spLocks noGrp="1"/>
          </p:cNvSpPr>
          <p:nvPr>
            <p:ph type="ftr" sz="quarter" idx="11"/>
          </p:nvPr>
        </p:nvSpPr>
        <p:spPr/>
        <p:txBody>
          <a:bodyPr/>
          <a:lstStyle>
            <a:lvl1pPr defTabSz="914400">
              <a:defRPr/>
            </a:lvl1pPr>
          </a:lstStyle>
          <a:p>
            <a:pPr>
              <a:defRPr/>
            </a:pPr>
            <a:r>
              <a:rPr lang="en-US"/>
              <a:t>Modernized NSRS: 4 hour version</a:t>
            </a:r>
          </a:p>
        </p:txBody>
      </p:sp>
      <p:sp>
        <p:nvSpPr>
          <p:cNvPr id="4" name="Slide Number Placeholder 5"/>
          <p:cNvSpPr>
            <a:spLocks noGrp="1"/>
          </p:cNvSpPr>
          <p:nvPr>
            <p:ph type="sldNum" sz="quarter" idx="12"/>
          </p:nvPr>
        </p:nvSpPr>
        <p:spPr/>
        <p:txBody>
          <a:bodyPr/>
          <a:lstStyle>
            <a:lvl1pPr defTabSz="914400">
              <a:defRPr/>
            </a:lvl1pPr>
          </a:lstStyle>
          <a:p>
            <a:pPr>
              <a:defRPr/>
            </a:pPr>
            <a:fld id="{58280CB3-0FF6-4D07-A0F6-C78040BEDDEE}" type="slidenum">
              <a:rPr lang="en-US"/>
              <a:pPr>
                <a:defRPr/>
              </a:pPr>
              <a:t>‹#›</a:t>
            </a:fld>
            <a:endParaRPr lang="en-US"/>
          </a:p>
        </p:txBody>
      </p:sp>
    </p:spTree>
    <p:extLst>
      <p:ext uri="{BB962C8B-B14F-4D97-AF65-F5344CB8AC3E}">
        <p14:creationId xmlns:p14="http://schemas.microsoft.com/office/powerpoint/2010/main" val="2914194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914400">
              <a:defRPr/>
            </a:lvl1pPr>
          </a:lstStyle>
          <a:p>
            <a:pPr>
              <a:defRPr/>
            </a:pPr>
            <a:r>
              <a:rPr lang="en-US"/>
              <a:t>Date of this slide: Sept 3, 2020</a:t>
            </a:r>
            <a:endParaRPr lang="en-US" dirty="0"/>
          </a:p>
        </p:txBody>
      </p:sp>
      <p:sp>
        <p:nvSpPr>
          <p:cNvPr id="6" name="Footer Placeholder 4"/>
          <p:cNvSpPr>
            <a:spLocks noGrp="1"/>
          </p:cNvSpPr>
          <p:nvPr>
            <p:ph type="ftr" sz="quarter" idx="11"/>
          </p:nvPr>
        </p:nvSpPr>
        <p:spPr/>
        <p:txBody>
          <a:bodyPr/>
          <a:lstStyle>
            <a:lvl1pPr defTabSz="914400">
              <a:defRPr/>
            </a:lvl1pPr>
          </a:lstStyle>
          <a:p>
            <a:pPr>
              <a:defRPr/>
            </a:pPr>
            <a:r>
              <a:rPr lang="en-US"/>
              <a:t>Modernized NSRS: 4 hour version</a:t>
            </a:r>
          </a:p>
        </p:txBody>
      </p:sp>
      <p:sp>
        <p:nvSpPr>
          <p:cNvPr id="7" name="Slide Number Placeholder 5"/>
          <p:cNvSpPr>
            <a:spLocks noGrp="1"/>
          </p:cNvSpPr>
          <p:nvPr>
            <p:ph type="sldNum" sz="quarter" idx="12"/>
          </p:nvPr>
        </p:nvSpPr>
        <p:spPr/>
        <p:txBody>
          <a:bodyPr/>
          <a:lstStyle>
            <a:lvl1pPr defTabSz="914400">
              <a:defRPr/>
            </a:lvl1pPr>
          </a:lstStyle>
          <a:p>
            <a:pPr>
              <a:defRPr/>
            </a:pPr>
            <a:fld id="{CD9C6512-9771-45B7-9F31-64042ED0DC36}" type="slidenum">
              <a:rPr lang="en-US"/>
              <a:pPr>
                <a:defRPr/>
              </a:pPr>
              <a:t>‹#›</a:t>
            </a:fld>
            <a:endParaRPr lang="en-US"/>
          </a:p>
        </p:txBody>
      </p:sp>
    </p:spTree>
    <p:extLst>
      <p:ext uri="{BB962C8B-B14F-4D97-AF65-F5344CB8AC3E}">
        <p14:creationId xmlns:p14="http://schemas.microsoft.com/office/powerpoint/2010/main" val="2701375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914400">
              <a:defRPr/>
            </a:lvl1pPr>
          </a:lstStyle>
          <a:p>
            <a:pPr>
              <a:defRPr/>
            </a:pPr>
            <a:r>
              <a:rPr lang="en-US"/>
              <a:t>Date of this slide: Sept 3, 2020</a:t>
            </a:r>
            <a:endParaRPr lang="en-US" dirty="0"/>
          </a:p>
        </p:txBody>
      </p:sp>
      <p:sp>
        <p:nvSpPr>
          <p:cNvPr id="6" name="Footer Placeholder 4"/>
          <p:cNvSpPr>
            <a:spLocks noGrp="1"/>
          </p:cNvSpPr>
          <p:nvPr>
            <p:ph type="ftr" sz="quarter" idx="11"/>
          </p:nvPr>
        </p:nvSpPr>
        <p:spPr/>
        <p:txBody>
          <a:bodyPr/>
          <a:lstStyle>
            <a:lvl1pPr defTabSz="914400">
              <a:defRPr/>
            </a:lvl1pPr>
          </a:lstStyle>
          <a:p>
            <a:pPr>
              <a:defRPr/>
            </a:pPr>
            <a:r>
              <a:rPr lang="en-US"/>
              <a:t>Modernized NSRS: 4 hour version</a:t>
            </a:r>
          </a:p>
        </p:txBody>
      </p:sp>
      <p:sp>
        <p:nvSpPr>
          <p:cNvPr id="7" name="Slide Number Placeholder 5"/>
          <p:cNvSpPr>
            <a:spLocks noGrp="1"/>
          </p:cNvSpPr>
          <p:nvPr>
            <p:ph type="sldNum" sz="quarter" idx="12"/>
          </p:nvPr>
        </p:nvSpPr>
        <p:spPr/>
        <p:txBody>
          <a:bodyPr/>
          <a:lstStyle>
            <a:lvl1pPr defTabSz="914400">
              <a:defRPr/>
            </a:lvl1pPr>
          </a:lstStyle>
          <a:p>
            <a:pPr>
              <a:defRPr/>
            </a:pPr>
            <a:fld id="{639559B1-278D-4C34-B003-AF779974BA76}" type="slidenum">
              <a:rPr lang="en-US"/>
              <a:pPr>
                <a:defRPr/>
              </a:pPr>
              <a:t>‹#›</a:t>
            </a:fld>
            <a:endParaRPr lang="en-US"/>
          </a:p>
        </p:txBody>
      </p:sp>
    </p:spTree>
    <p:extLst>
      <p:ext uri="{BB962C8B-B14F-4D97-AF65-F5344CB8AC3E}">
        <p14:creationId xmlns:p14="http://schemas.microsoft.com/office/powerpoint/2010/main" val="1974953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2.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image" Target="../media/image3.jp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theme" Target="../theme/theme4.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3.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1" name="Text Placeholder 2"/>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Times New Roman" panose="02020603050405020304" pitchFamily="18" charset="0"/>
                <a:ea typeface="+mn-ea"/>
                <a:cs typeface="+mn-cs"/>
              </a:defRPr>
            </a:lvl1pPr>
          </a:lstStyle>
          <a:p>
            <a:pPr>
              <a:defRPr/>
            </a:pPr>
            <a:r>
              <a:rPr lang="en-US"/>
              <a:t>Date of this slide: Sept 3, 2020</a:t>
            </a:r>
            <a:endParaRPr lang="en-US" dirty="0"/>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Times New Roman" panose="02020603050405020304" pitchFamily="18" charset="0"/>
                <a:ea typeface="+mn-ea"/>
                <a:cs typeface="+mn-cs"/>
              </a:defRPr>
            </a:lvl1pPr>
          </a:lstStyle>
          <a:p>
            <a:pPr>
              <a:defRPr/>
            </a:pPr>
            <a:r>
              <a:rPr lang="en-US" dirty="0"/>
              <a:t>Modernized NSRS: 4 hour version</a:t>
            </a: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Times New Roman" panose="02020603050405020304" pitchFamily="18" charset="0"/>
                <a:ea typeface="+mn-ea"/>
                <a:cs typeface="+mn-cs"/>
              </a:defRPr>
            </a:lvl1pPr>
          </a:lstStyle>
          <a:p>
            <a:pPr>
              <a:defRPr/>
            </a:pPr>
            <a:fld id="{9FD14B67-5B11-4339-9EE3-C1E8D2A75965}" type="slidenum">
              <a:rPr lang="en-US" smtClean="0"/>
              <a:pPr>
                <a:defRPr/>
              </a:pPr>
              <a:t>‹#›</a:t>
            </a:fld>
            <a:endParaRPr lang="en-US" dirty="0"/>
          </a:p>
        </p:txBody>
      </p:sp>
    </p:spTree>
    <p:extLst>
      <p:ext uri="{BB962C8B-B14F-4D97-AF65-F5344CB8AC3E}">
        <p14:creationId xmlns:p14="http://schemas.microsoft.com/office/powerpoint/2010/main" val="18916197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p:txStyles>
    <p:titleStyle>
      <a:lvl1pPr algn="ctr" defTabSz="457200" rtl="0" eaLnBrk="0" fontAlgn="base" hangingPunct="0">
        <a:spcBef>
          <a:spcPct val="0"/>
        </a:spcBef>
        <a:spcAft>
          <a:spcPct val="0"/>
        </a:spcAft>
        <a:defRPr sz="4400" kern="1200">
          <a:solidFill>
            <a:schemeClr val="tx1"/>
          </a:solidFill>
          <a:latin typeface="Times New Roman" panose="02020603050405020304" pitchFamily="18" charset="0"/>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Times New Roman" panose="02020603050405020304" pitchFamily="18" charset="0"/>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Times New Roman" panose="02020603050405020304" pitchFamily="18" charset="0"/>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Times New Roman" panose="02020603050405020304" pitchFamily="18" charset="0"/>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Times New Roman" panose="02020603050405020304" pitchFamily="18" charset="0"/>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Times New Roman" panose="02020603050405020304" pitchFamily="18" charset="0"/>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F016A468-B10C-E94D-B4AE-FD48B5E66BC0}" type="datetimeFigureOut">
              <a:rPr lang="en-US" smtClean="0"/>
              <a:t>1/15/2025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D3D538F9-49A3-B84F-B36B-A7030CDE5D5B}" type="slidenum">
              <a:rPr lang="en-US" smtClean="0"/>
              <a:t>‹#›</a:t>
            </a:fld>
            <a:endParaRPr lang="en-US"/>
          </a:p>
        </p:txBody>
      </p:sp>
    </p:spTree>
    <p:extLst>
      <p:ext uri="{BB962C8B-B14F-4D97-AF65-F5344CB8AC3E}">
        <p14:creationId xmlns:p14="http://schemas.microsoft.com/office/powerpoint/2010/main" val="32153684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BF6024FA-BC0E-4621-81DC-5810DFD35A34}" type="datetimeFigureOut">
              <a:rPr lang="en-US"/>
              <a:pPr>
                <a:defRPr/>
              </a:pPr>
              <a:t>1/15/2025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652087BE-6CAC-4F2B-B641-D66A5EE00AEC}" type="slidenum">
              <a:rPr lang="en-US" altLang="en-US"/>
              <a:pPr/>
              <a:t>‹#›</a:t>
            </a:fld>
            <a:endParaRPr lang="en-US" altLang="en-US"/>
          </a:p>
        </p:txBody>
      </p:sp>
    </p:spTree>
    <p:extLst>
      <p:ext uri="{BB962C8B-B14F-4D97-AF65-F5344CB8AC3E}">
        <p14:creationId xmlns:p14="http://schemas.microsoft.com/office/powerpoint/2010/main" val="35208734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89"/>
        <p:cNvGrpSpPr/>
        <p:nvPr/>
      </p:nvGrpSpPr>
      <p:grpSpPr>
        <a:xfrm>
          <a:off x="0" y="0"/>
          <a:ext cx="0" cy="0"/>
          <a:chOff x="0" y="0"/>
          <a:chExt cx="0" cy="0"/>
        </a:xfrm>
      </p:grpSpPr>
      <p:sp>
        <p:nvSpPr>
          <p:cNvPr id="90" name="Google Shape;90;p21"/>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5867"/>
              <a:buFont typeface="Calibri"/>
              <a:buNone/>
              <a:defRPr sz="5867"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1" name="Google Shape;91;p21"/>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99554" algn="l" rtl="0">
              <a:spcBef>
                <a:spcPts val="853"/>
              </a:spcBef>
              <a:spcAft>
                <a:spcPts val="0"/>
              </a:spcAft>
              <a:buClr>
                <a:schemeClr val="dk1"/>
              </a:buClr>
              <a:buSzPts val="4267"/>
              <a:buFont typeface="Arial"/>
              <a:buChar char="•"/>
              <a:defRPr sz="4267" b="0" i="0" u="none" strike="noStrike" cap="none">
                <a:solidFill>
                  <a:schemeClr val="dk1"/>
                </a:solidFill>
                <a:latin typeface="Calibri"/>
                <a:ea typeface="Calibri"/>
                <a:cs typeface="Calibri"/>
                <a:sym typeface="Calibri"/>
              </a:defRPr>
            </a:lvl1pPr>
            <a:lvl2pPr marL="914400" marR="0" lvl="1" indent="-465645" algn="l" rtl="0">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92" name="Google Shape;92;p2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3" name="Google Shape;93;p2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4" name="Google Shape;94;p2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0" i="0" u="none" strike="noStrike" cap="none">
                <a:solidFill>
                  <a:srgbClr val="888888"/>
                </a:solidFill>
                <a:latin typeface="Calibri"/>
                <a:ea typeface="Calibri"/>
                <a:cs typeface="Calibri"/>
                <a:sym typeface="Calibri"/>
              </a:defRPr>
            </a:lvl1pPr>
            <a:lvl2pPr marL="0" marR="0" lvl="1" indent="0" algn="r" rtl="0">
              <a:spcBef>
                <a:spcPts val="0"/>
              </a:spcBef>
              <a:buNone/>
              <a:defRPr sz="1600" b="0" i="0" u="none" strike="noStrike" cap="none">
                <a:solidFill>
                  <a:srgbClr val="888888"/>
                </a:solidFill>
                <a:latin typeface="Calibri"/>
                <a:ea typeface="Calibri"/>
                <a:cs typeface="Calibri"/>
                <a:sym typeface="Calibri"/>
              </a:defRPr>
            </a:lvl2pPr>
            <a:lvl3pPr marL="0" marR="0" lvl="2" indent="0" algn="r" rtl="0">
              <a:spcBef>
                <a:spcPts val="0"/>
              </a:spcBef>
              <a:buNone/>
              <a:defRPr sz="1600" b="0" i="0" u="none" strike="noStrike" cap="none">
                <a:solidFill>
                  <a:srgbClr val="888888"/>
                </a:solidFill>
                <a:latin typeface="Calibri"/>
                <a:ea typeface="Calibri"/>
                <a:cs typeface="Calibri"/>
                <a:sym typeface="Calibri"/>
              </a:defRPr>
            </a:lvl3pPr>
            <a:lvl4pPr marL="0" marR="0" lvl="3" indent="0" algn="r" rtl="0">
              <a:spcBef>
                <a:spcPts val="0"/>
              </a:spcBef>
              <a:buNone/>
              <a:defRPr sz="1600" b="0" i="0" u="none" strike="noStrike" cap="none">
                <a:solidFill>
                  <a:srgbClr val="888888"/>
                </a:solidFill>
                <a:latin typeface="Calibri"/>
                <a:ea typeface="Calibri"/>
                <a:cs typeface="Calibri"/>
                <a:sym typeface="Calibri"/>
              </a:defRPr>
            </a:lvl4pPr>
            <a:lvl5pPr marL="0" marR="0" lvl="4" indent="0" algn="r" rtl="0">
              <a:spcBef>
                <a:spcPts val="0"/>
              </a:spcBef>
              <a:buNone/>
              <a:defRPr sz="1600" b="0" i="0" u="none" strike="noStrike" cap="none">
                <a:solidFill>
                  <a:srgbClr val="888888"/>
                </a:solidFill>
                <a:latin typeface="Calibri"/>
                <a:ea typeface="Calibri"/>
                <a:cs typeface="Calibri"/>
                <a:sym typeface="Calibri"/>
              </a:defRPr>
            </a:lvl5pPr>
            <a:lvl6pPr marL="0" marR="0" lvl="5" indent="0" algn="r" rtl="0">
              <a:spcBef>
                <a:spcPts val="0"/>
              </a:spcBef>
              <a:buNone/>
              <a:defRPr sz="1600" b="0" i="0" u="none" strike="noStrike" cap="none">
                <a:solidFill>
                  <a:srgbClr val="888888"/>
                </a:solidFill>
                <a:latin typeface="Calibri"/>
                <a:ea typeface="Calibri"/>
                <a:cs typeface="Calibri"/>
                <a:sym typeface="Calibri"/>
              </a:defRPr>
            </a:lvl6pPr>
            <a:lvl7pPr marL="0" marR="0" lvl="6" indent="0" algn="r" rtl="0">
              <a:spcBef>
                <a:spcPts val="0"/>
              </a:spcBef>
              <a:buNone/>
              <a:defRPr sz="1600" b="0" i="0" u="none" strike="noStrike" cap="none">
                <a:solidFill>
                  <a:srgbClr val="888888"/>
                </a:solidFill>
                <a:latin typeface="Calibri"/>
                <a:ea typeface="Calibri"/>
                <a:cs typeface="Calibri"/>
                <a:sym typeface="Calibri"/>
              </a:defRPr>
            </a:lvl7pPr>
            <a:lvl8pPr marL="0" marR="0" lvl="7" indent="0" algn="r" rtl="0">
              <a:spcBef>
                <a:spcPts val="0"/>
              </a:spcBef>
              <a:buNone/>
              <a:defRPr sz="1600" b="0" i="0" u="none" strike="noStrike" cap="none">
                <a:solidFill>
                  <a:srgbClr val="888888"/>
                </a:solidFill>
                <a:latin typeface="Calibri"/>
                <a:ea typeface="Calibri"/>
                <a:cs typeface="Calibri"/>
                <a:sym typeface="Calibri"/>
              </a:defRPr>
            </a:lvl8pPr>
            <a:lvl9pPr marL="0" marR="0" lvl="8" indent="0" algn="r" rtl="0">
              <a:spcBef>
                <a:spcPts val="0"/>
              </a:spcBef>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17393614"/>
      </p:ext>
    </p:extLst>
  </p:cSld>
  <p:clrMap bg1="lt1" tx1="dk1" bg2="dk2"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89"/>
        <p:cNvGrpSpPr/>
        <p:nvPr/>
      </p:nvGrpSpPr>
      <p:grpSpPr>
        <a:xfrm>
          <a:off x="0" y="0"/>
          <a:ext cx="0" cy="0"/>
          <a:chOff x="0" y="0"/>
          <a:chExt cx="0" cy="0"/>
        </a:xfrm>
      </p:grpSpPr>
      <p:sp>
        <p:nvSpPr>
          <p:cNvPr id="90" name="Google Shape;90;p21"/>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5867"/>
              <a:buFont typeface="Calibri"/>
              <a:buNone/>
              <a:defRPr sz="5867"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1" name="Google Shape;91;p21"/>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99554" algn="l" rtl="0">
              <a:spcBef>
                <a:spcPts val="853"/>
              </a:spcBef>
              <a:spcAft>
                <a:spcPts val="0"/>
              </a:spcAft>
              <a:buClr>
                <a:schemeClr val="dk1"/>
              </a:buClr>
              <a:buSzPts val="4267"/>
              <a:buFont typeface="Arial"/>
              <a:buChar char="•"/>
              <a:defRPr sz="4267" b="0" i="0" u="none" strike="noStrike" cap="none">
                <a:solidFill>
                  <a:schemeClr val="dk1"/>
                </a:solidFill>
                <a:latin typeface="Calibri"/>
                <a:ea typeface="Calibri"/>
                <a:cs typeface="Calibri"/>
                <a:sym typeface="Calibri"/>
              </a:defRPr>
            </a:lvl1pPr>
            <a:lvl2pPr marL="914400" marR="0" lvl="1" indent="-465645" algn="l" rtl="0">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92" name="Google Shape;92;p2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3" name="Google Shape;93;p2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4" name="Google Shape;94;p2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0" i="0" u="none" strike="noStrike" cap="none">
                <a:solidFill>
                  <a:srgbClr val="888888"/>
                </a:solidFill>
                <a:latin typeface="Calibri"/>
                <a:ea typeface="Calibri"/>
                <a:cs typeface="Calibri"/>
                <a:sym typeface="Calibri"/>
              </a:defRPr>
            </a:lvl1pPr>
            <a:lvl2pPr marL="0" marR="0" lvl="1" indent="0" algn="r" rtl="0">
              <a:spcBef>
                <a:spcPts val="0"/>
              </a:spcBef>
              <a:buNone/>
              <a:defRPr sz="1600" b="0" i="0" u="none" strike="noStrike" cap="none">
                <a:solidFill>
                  <a:srgbClr val="888888"/>
                </a:solidFill>
                <a:latin typeface="Calibri"/>
                <a:ea typeface="Calibri"/>
                <a:cs typeface="Calibri"/>
                <a:sym typeface="Calibri"/>
              </a:defRPr>
            </a:lvl2pPr>
            <a:lvl3pPr marL="0" marR="0" lvl="2" indent="0" algn="r" rtl="0">
              <a:spcBef>
                <a:spcPts val="0"/>
              </a:spcBef>
              <a:buNone/>
              <a:defRPr sz="1600" b="0" i="0" u="none" strike="noStrike" cap="none">
                <a:solidFill>
                  <a:srgbClr val="888888"/>
                </a:solidFill>
                <a:latin typeface="Calibri"/>
                <a:ea typeface="Calibri"/>
                <a:cs typeface="Calibri"/>
                <a:sym typeface="Calibri"/>
              </a:defRPr>
            </a:lvl3pPr>
            <a:lvl4pPr marL="0" marR="0" lvl="3" indent="0" algn="r" rtl="0">
              <a:spcBef>
                <a:spcPts val="0"/>
              </a:spcBef>
              <a:buNone/>
              <a:defRPr sz="1600" b="0" i="0" u="none" strike="noStrike" cap="none">
                <a:solidFill>
                  <a:srgbClr val="888888"/>
                </a:solidFill>
                <a:latin typeface="Calibri"/>
                <a:ea typeface="Calibri"/>
                <a:cs typeface="Calibri"/>
                <a:sym typeface="Calibri"/>
              </a:defRPr>
            </a:lvl4pPr>
            <a:lvl5pPr marL="0" marR="0" lvl="4" indent="0" algn="r" rtl="0">
              <a:spcBef>
                <a:spcPts val="0"/>
              </a:spcBef>
              <a:buNone/>
              <a:defRPr sz="1600" b="0" i="0" u="none" strike="noStrike" cap="none">
                <a:solidFill>
                  <a:srgbClr val="888888"/>
                </a:solidFill>
                <a:latin typeface="Calibri"/>
                <a:ea typeface="Calibri"/>
                <a:cs typeface="Calibri"/>
                <a:sym typeface="Calibri"/>
              </a:defRPr>
            </a:lvl5pPr>
            <a:lvl6pPr marL="0" marR="0" lvl="5" indent="0" algn="r" rtl="0">
              <a:spcBef>
                <a:spcPts val="0"/>
              </a:spcBef>
              <a:buNone/>
              <a:defRPr sz="1600" b="0" i="0" u="none" strike="noStrike" cap="none">
                <a:solidFill>
                  <a:srgbClr val="888888"/>
                </a:solidFill>
                <a:latin typeface="Calibri"/>
                <a:ea typeface="Calibri"/>
                <a:cs typeface="Calibri"/>
                <a:sym typeface="Calibri"/>
              </a:defRPr>
            </a:lvl6pPr>
            <a:lvl7pPr marL="0" marR="0" lvl="6" indent="0" algn="r" rtl="0">
              <a:spcBef>
                <a:spcPts val="0"/>
              </a:spcBef>
              <a:buNone/>
              <a:defRPr sz="1600" b="0" i="0" u="none" strike="noStrike" cap="none">
                <a:solidFill>
                  <a:srgbClr val="888888"/>
                </a:solidFill>
                <a:latin typeface="Calibri"/>
                <a:ea typeface="Calibri"/>
                <a:cs typeface="Calibri"/>
                <a:sym typeface="Calibri"/>
              </a:defRPr>
            </a:lvl7pPr>
            <a:lvl8pPr marL="0" marR="0" lvl="7" indent="0" algn="r" rtl="0">
              <a:spcBef>
                <a:spcPts val="0"/>
              </a:spcBef>
              <a:buNone/>
              <a:defRPr sz="1600" b="0" i="0" u="none" strike="noStrike" cap="none">
                <a:solidFill>
                  <a:srgbClr val="888888"/>
                </a:solidFill>
                <a:latin typeface="Calibri"/>
                <a:ea typeface="Calibri"/>
                <a:cs typeface="Calibri"/>
                <a:sym typeface="Calibri"/>
              </a:defRPr>
            </a:lvl8pPr>
            <a:lvl9pPr marL="0" marR="0" lvl="8" indent="0" algn="r" rtl="0">
              <a:spcBef>
                <a:spcPts val="0"/>
              </a:spcBef>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87419993"/>
      </p:ext>
    </p:extLst>
  </p:cSld>
  <p:clrMap bg1="lt1" tx1="dk1" bg2="dk2"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alpha.ngs.noaa.gov/NAPGD2022/index.shtml" TargetMode="External"/><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4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5.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45.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13.pn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708BEAB-215F-4ABF-BACE-060EBC5BCBC1}"/>
              </a:ext>
            </a:extLst>
          </p:cNvPr>
          <p:cNvSpPr>
            <a:spLocks noGrp="1"/>
          </p:cNvSpPr>
          <p:nvPr>
            <p:ph type="title"/>
          </p:nvPr>
        </p:nvSpPr>
        <p:spPr>
          <a:xfrm>
            <a:off x="60289" y="964825"/>
            <a:ext cx="9154048" cy="986151"/>
          </a:xfrm>
        </p:spPr>
        <p:txBody>
          <a:bodyPr>
            <a:noAutofit/>
          </a:bodyPr>
          <a:lstStyle/>
          <a:p>
            <a:pPr algn="l"/>
            <a:r>
              <a:rPr lang="en-US" sz="4000" dirty="0">
                <a:latin typeface="Arial" panose="020B0604020202020204" pitchFamily="34" charset="0"/>
                <a:cs typeface="Arial" panose="020B0604020202020204" pitchFamily="34" charset="0"/>
              </a:rPr>
              <a:t>Updates to Products and Models within the North American-Pacific Geopotential Datum of 2022</a:t>
            </a:r>
          </a:p>
        </p:txBody>
      </p:sp>
      <p:sp>
        <p:nvSpPr>
          <p:cNvPr id="12" name="Content Placeholder 2">
            <a:extLst>
              <a:ext uri="{FF2B5EF4-FFF2-40B4-BE49-F238E27FC236}">
                <a16:creationId xmlns:a16="http://schemas.microsoft.com/office/drawing/2014/main" id="{82A37A6C-EED0-4148-BC6E-BEFCC3370B00}"/>
              </a:ext>
            </a:extLst>
          </p:cNvPr>
          <p:cNvSpPr txBox="1">
            <a:spLocks/>
          </p:cNvSpPr>
          <p:nvPr/>
        </p:nvSpPr>
        <p:spPr bwMode="auto">
          <a:xfrm>
            <a:off x="133816" y="2602523"/>
            <a:ext cx="11820293" cy="294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10000"/>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Times New Roman" panose="02020603050405020304" pitchFamily="18" charset="0"/>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Times New Roman" panose="02020603050405020304" pitchFamily="18" charset="0"/>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Times New Roman" panose="02020603050405020304" pitchFamily="18" charset="0"/>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Times New Roman" panose="02020603050405020304" pitchFamily="18" charset="0"/>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Times New Roman" panose="02020603050405020304" pitchFamily="18" charset="0"/>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charset="0"/>
              <a:buNone/>
            </a:pPr>
            <a:r>
              <a:rPr lang="en-US" sz="3000" dirty="0">
                <a:latin typeface="Arial" panose="020B0604020202020204" pitchFamily="34" charset="0"/>
                <a:cs typeface="Arial" panose="020B0604020202020204" pitchFamily="34" charset="0"/>
              </a:rPr>
              <a:t>Presenters: Kevin Ahlgren and Ryan Hardy </a:t>
            </a:r>
          </a:p>
          <a:p>
            <a:pPr>
              <a:buFont typeface="Arial" charset="0"/>
              <a:buNone/>
            </a:pPr>
            <a:endParaRPr lang="en-US" sz="2400" dirty="0">
              <a:latin typeface="Arial" panose="020B0604020202020204" pitchFamily="34" charset="0"/>
              <a:cs typeface="Arial" panose="020B0604020202020204" pitchFamily="34" charset="0"/>
            </a:endParaRPr>
          </a:p>
          <a:p>
            <a:pPr>
              <a:buFont typeface="Arial" charset="0"/>
              <a:buNone/>
            </a:pPr>
            <a:r>
              <a:rPr lang="en-US" sz="2200" dirty="0">
                <a:latin typeface="Arial" panose="020B0604020202020204" pitchFamily="34" charset="0"/>
                <a:cs typeface="Arial" panose="020B0604020202020204" pitchFamily="34" charset="0"/>
              </a:rPr>
              <a:t>Geoid Team(s): K Ahlgren</a:t>
            </a:r>
            <a:r>
              <a:rPr lang="en-US" sz="2200" baseline="30000" dirty="0">
                <a:latin typeface="Arial" panose="020B0604020202020204" pitchFamily="34" charset="0"/>
                <a:cs typeface="Arial" panose="020B0604020202020204" pitchFamily="34" charset="0"/>
              </a:rPr>
              <a:t>1</a:t>
            </a:r>
            <a:r>
              <a:rPr lang="en-US" sz="2200" dirty="0">
                <a:latin typeface="Arial" panose="020B0604020202020204" pitchFamily="34" charset="0"/>
                <a:cs typeface="Arial" panose="020B0604020202020204" pitchFamily="34" charset="0"/>
              </a:rPr>
              <a:t>, YM Wang</a:t>
            </a:r>
            <a:r>
              <a:rPr lang="en-US" sz="2200" baseline="30000" dirty="0">
                <a:latin typeface="Arial" panose="020B0604020202020204" pitchFamily="34" charset="0"/>
                <a:cs typeface="Arial" panose="020B0604020202020204" pitchFamily="34" charset="0"/>
              </a:rPr>
              <a:t>1</a:t>
            </a:r>
            <a:r>
              <a:rPr lang="en-US" sz="2200" dirty="0">
                <a:latin typeface="Arial" panose="020B0604020202020204" pitchFamily="34" charset="0"/>
                <a:cs typeface="Arial" panose="020B0604020202020204" pitchFamily="34" charset="0"/>
              </a:rPr>
              <a:t>, X Li</a:t>
            </a:r>
            <a:r>
              <a:rPr lang="en-US" sz="2200" baseline="30000" dirty="0">
                <a:latin typeface="Arial" panose="020B0604020202020204" pitchFamily="34" charset="0"/>
                <a:cs typeface="Arial" panose="020B0604020202020204" pitchFamily="34" charset="0"/>
              </a:rPr>
              <a:t>1</a:t>
            </a:r>
            <a:r>
              <a:rPr lang="en-US" sz="2200" dirty="0">
                <a:latin typeface="Arial" panose="020B0604020202020204" pitchFamily="34" charset="0"/>
                <a:cs typeface="Arial" panose="020B0604020202020204" pitchFamily="34" charset="0"/>
              </a:rPr>
              <a:t>, R Hardy</a:t>
            </a:r>
            <a:r>
              <a:rPr lang="en-US" sz="2200" baseline="30000" dirty="0">
                <a:latin typeface="Arial" panose="020B0604020202020204" pitchFamily="34" charset="0"/>
                <a:cs typeface="Arial" panose="020B0604020202020204" pitchFamily="34" charset="0"/>
              </a:rPr>
              <a:t>1</a:t>
            </a:r>
            <a:r>
              <a:rPr lang="en-US" sz="2200" dirty="0">
                <a:latin typeface="Arial" panose="020B0604020202020204" pitchFamily="34" charset="0"/>
                <a:cs typeface="Arial" panose="020B0604020202020204" pitchFamily="34" charset="0"/>
              </a:rPr>
              <a:t>, J Huang</a:t>
            </a:r>
            <a:r>
              <a:rPr lang="en-US" sz="2200" baseline="30000" dirty="0">
                <a:latin typeface="Arial" panose="020B0604020202020204" pitchFamily="34" charset="0"/>
                <a:cs typeface="Arial" panose="020B0604020202020204" pitchFamily="34" charset="0"/>
              </a:rPr>
              <a:t>2</a:t>
            </a:r>
            <a:r>
              <a:rPr lang="en-US" sz="2200" dirty="0">
                <a:latin typeface="Arial" panose="020B0604020202020204" pitchFamily="34" charset="0"/>
                <a:cs typeface="Arial" panose="020B0604020202020204" pitchFamily="34" charset="0"/>
              </a:rPr>
              <a:t>, I Foroughi</a:t>
            </a:r>
            <a:r>
              <a:rPr lang="en-US" sz="2200" baseline="30000" dirty="0">
                <a:latin typeface="Arial" panose="020B0604020202020204" pitchFamily="34" charset="0"/>
                <a:cs typeface="Arial" panose="020B0604020202020204" pitchFamily="34" charset="0"/>
              </a:rPr>
              <a:t>2</a:t>
            </a:r>
            <a:r>
              <a:rPr lang="en-US" sz="2200" dirty="0">
                <a:latin typeface="Arial" panose="020B0604020202020204" pitchFamily="34" charset="0"/>
                <a:cs typeface="Arial" panose="020B0604020202020204" pitchFamily="34" charset="0"/>
              </a:rPr>
              <a:t>, M Véronneau</a:t>
            </a:r>
            <a:r>
              <a:rPr lang="en-US" sz="2200" baseline="30000" dirty="0">
                <a:latin typeface="Arial" panose="020B0604020202020204" pitchFamily="34" charset="0"/>
                <a:cs typeface="Arial" panose="020B0604020202020204" pitchFamily="34" charset="0"/>
              </a:rPr>
              <a:t>2</a:t>
            </a:r>
            <a:r>
              <a:rPr lang="en-US" sz="2200" dirty="0">
                <a:latin typeface="Arial" panose="020B0604020202020204" pitchFamily="34" charset="0"/>
                <a:cs typeface="Arial" panose="020B0604020202020204" pitchFamily="34" charset="0"/>
              </a:rPr>
              <a:t>, D Avalos-Naranjo</a:t>
            </a:r>
            <a:r>
              <a:rPr lang="en-US" sz="2200" baseline="30000" dirty="0">
                <a:latin typeface="Arial" panose="020B0604020202020204" pitchFamily="34" charset="0"/>
                <a:cs typeface="Arial" panose="020B0604020202020204" pitchFamily="34" charset="0"/>
              </a:rPr>
              <a:t>3</a:t>
            </a:r>
            <a:endParaRPr lang="en-US" sz="2200" dirty="0">
              <a:latin typeface="Arial" panose="020B0604020202020204" pitchFamily="34" charset="0"/>
              <a:cs typeface="Arial" panose="020B0604020202020204" pitchFamily="34" charset="0"/>
            </a:endParaRPr>
          </a:p>
          <a:p>
            <a:pPr>
              <a:buFont typeface="Arial" charset="0"/>
              <a:buNone/>
            </a:pPr>
            <a:endParaRPr lang="en-US" sz="2200" u="sng" dirty="0">
              <a:latin typeface="Arial" panose="020B0604020202020204" pitchFamily="34" charset="0"/>
              <a:cs typeface="Arial" panose="020B0604020202020204" pitchFamily="34" charset="0"/>
            </a:endParaRPr>
          </a:p>
          <a:p>
            <a:pPr>
              <a:buFont typeface="Arial" charset="0"/>
              <a:buNone/>
            </a:pPr>
            <a:r>
              <a:rPr lang="en-US" sz="2200" baseline="30000" dirty="0">
                <a:latin typeface="Arial" panose="020B0604020202020204" pitchFamily="34" charset="0"/>
                <a:cs typeface="Arial" panose="020B0604020202020204" pitchFamily="34" charset="0"/>
              </a:rPr>
              <a:t>1</a:t>
            </a:r>
            <a:r>
              <a:rPr lang="en-US" sz="2200" dirty="0">
                <a:latin typeface="Arial" panose="020B0604020202020204" pitchFamily="34" charset="0"/>
                <a:cs typeface="Arial" panose="020B0604020202020204" pitchFamily="34" charset="0"/>
              </a:rPr>
              <a:t>National Geodetic Survey – National Oceanic and Atmospheric Administration</a:t>
            </a:r>
          </a:p>
          <a:p>
            <a:pPr>
              <a:buFont typeface="Arial" charset="0"/>
              <a:buNone/>
            </a:pPr>
            <a:r>
              <a:rPr lang="en-US" sz="2200" baseline="30000" dirty="0">
                <a:latin typeface="Arial" panose="020B0604020202020204" pitchFamily="34" charset="0"/>
                <a:cs typeface="Arial" panose="020B0604020202020204" pitchFamily="34" charset="0"/>
              </a:rPr>
              <a:t>2</a:t>
            </a:r>
            <a:r>
              <a:rPr lang="en-US" sz="2200" dirty="0">
                <a:latin typeface="Arial" panose="020B0604020202020204" pitchFamily="34" charset="0"/>
                <a:cs typeface="Arial" panose="020B0604020202020204" pitchFamily="34" charset="0"/>
              </a:rPr>
              <a:t>Canadian Geodetic Survey – Natural Resources Canada</a:t>
            </a:r>
          </a:p>
          <a:p>
            <a:pPr>
              <a:buFont typeface="Arial" charset="0"/>
              <a:buNone/>
            </a:pPr>
            <a:r>
              <a:rPr lang="en-US" sz="2200" baseline="30000" dirty="0">
                <a:latin typeface="Arial" panose="020B0604020202020204" pitchFamily="34" charset="0"/>
                <a:cs typeface="Arial" panose="020B0604020202020204" pitchFamily="34" charset="0"/>
              </a:rPr>
              <a:t>3</a:t>
            </a:r>
            <a:r>
              <a:rPr lang="en-US" sz="2200" dirty="0">
                <a:latin typeface="Arial" panose="020B0604020202020204" pitchFamily="34" charset="0"/>
                <a:cs typeface="Arial" panose="020B0604020202020204" pitchFamily="34" charset="0"/>
              </a:rPr>
              <a:t>National Institute of Statistics and Geography, Mexico (INEGI)</a:t>
            </a:r>
          </a:p>
          <a:p>
            <a:pPr>
              <a:buFont typeface="Arial" charset="0"/>
              <a:buNone/>
            </a:pPr>
            <a:endParaRPr lang="en-US" sz="2400" dirty="0">
              <a:latin typeface="Arial" panose="020B0604020202020204" pitchFamily="34" charset="0"/>
              <a:cs typeface="Arial" panose="020B0604020202020204" pitchFamily="34" charset="0"/>
            </a:endParaRPr>
          </a:p>
          <a:p>
            <a:pPr>
              <a:buFont typeface="Arial" charset="0"/>
              <a:buNone/>
            </a:pPr>
            <a:endParaRPr lang="en-US" sz="2400" dirty="0">
              <a:latin typeface="Arial" panose="020B0604020202020204" pitchFamily="34" charset="0"/>
              <a:cs typeface="Arial" panose="020B0604020202020204" pitchFamily="34" charset="0"/>
            </a:endParaRPr>
          </a:p>
        </p:txBody>
      </p:sp>
      <p:graphicFrame>
        <p:nvGraphicFramePr>
          <p:cNvPr id="13" name="Table 12">
            <a:extLst>
              <a:ext uri="{FF2B5EF4-FFF2-40B4-BE49-F238E27FC236}">
                <a16:creationId xmlns:a16="http://schemas.microsoft.com/office/drawing/2014/main" id="{E1CC8E68-1FF8-4CE9-B707-0FBAC7B06CD7}"/>
              </a:ext>
            </a:extLst>
          </p:cNvPr>
          <p:cNvGraphicFramePr>
            <a:graphicFrameLocks noGrp="1"/>
          </p:cNvGraphicFramePr>
          <p:nvPr>
            <p:extLst>
              <p:ext uri="{D42A27DB-BD31-4B8C-83A1-F6EECF244321}">
                <p14:modId xmlns:p14="http://schemas.microsoft.com/office/powerpoint/2010/main" val="2569163767"/>
              </p:ext>
            </p:extLst>
          </p:nvPr>
        </p:nvGraphicFramePr>
        <p:xfrm>
          <a:off x="133816" y="6363547"/>
          <a:ext cx="11924368" cy="494453"/>
        </p:xfrm>
        <a:graphic>
          <a:graphicData uri="http://schemas.openxmlformats.org/drawingml/2006/table">
            <a:tbl>
              <a:tblPr firstRow="1" bandRow="1">
                <a:tableStyleId>{2D5ABB26-0587-4C30-8999-92F81FD0307C}</a:tableStyleId>
              </a:tblPr>
              <a:tblGrid>
                <a:gridCol w="2637093">
                  <a:extLst>
                    <a:ext uri="{9D8B030D-6E8A-4147-A177-3AD203B41FA5}">
                      <a16:colId xmlns:a16="http://schemas.microsoft.com/office/drawing/2014/main" val="2030655073"/>
                    </a:ext>
                  </a:extLst>
                </a:gridCol>
                <a:gridCol w="6197600">
                  <a:extLst>
                    <a:ext uri="{9D8B030D-6E8A-4147-A177-3AD203B41FA5}">
                      <a16:colId xmlns:a16="http://schemas.microsoft.com/office/drawing/2014/main" val="634986066"/>
                    </a:ext>
                  </a:extLst>
                </a:gridCol>
                <a:gridCol w="3089675">
                  <a:extLst>
                    <a:ext uri="{9D8B030D-6E8A-4147-A177-3AD203B41FA5}">
                      <a16:colId xmlns:a16="http://schemas.microsoft.com/office/drawing/2014/main" val="3506943166"/>
                    </a:ext>
                  </a:extLst>
                </a:gridCol>
              </a:tblGrid>
              <a:tr h="494453">
                <a:tc>
                  <a:txBody>
                    <a:bodyPr/>
                    <a:lstStyle/>
                    <a:p>
                      <a:endParaRPr lang="en-US" sz="19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900" dirty="0">
                          <a:latin typeface="Arial" panose="020B0604020202020204" pitchFamily="34" charset="0"/>
                          <a:cs typeface="Arial" panose="020B0604020202020204" pitchFamily="34" charset="0"/>
                        </a:rPr>
                        <a:t>NGS Webinar</a:t>
                      </a:r>
                    </a:p>
                  </a:txBody>
                  <a:tcPr marL="121920" marR="121920" marT="60960" marB="60960">
                    <a:lnL w="12700" cap="flat" cmpd="sng" algn="ctr">
                      <a:noFill/>
                      <a:prstDash val="solid"/>
                      <a:round/>
                      <a:headEnd type="none" w="med" len="med"/>
                      <a:tailEnd type="none" w="med" len="med"/>
                    </a:lnL>
                  </a:tcPr>
                </a:tc>
                <a:tc>
                  <a:txBody>
                    <a:bodyPr/>
                    <a:lstStyle/>
                    <a:p>
                      <a:pPr algn="r"/>
                      <a:r>
                        <a:rPr lang="en-US" sz="1900" dirty="0">
                          <a:latin typeface="Arial" panose="020B0604020202020204" pitchFamily="34" charset="0"/>
                          <a:cs typeface="Arial" panose="020B0604020202020204" pitchFamily="34" charset="0"/>
                        </a:rPr>
                        <a:t>1/14/25</a:t>
                      </a:r>
                    </a:p>
                  </a:txBody>
                  <a:tcPr marL="121920" marR="121920" marT="60960" marB="60960"/>
                </a:tc>
                <a:extLst>
                  <a:ext uri="{0D108BD9-81ED-4DB2-BD59-A6C34878D82A}">
                    <a16:rowId xmlns:a16="http://schemas.microsoft.com/office/drawing/2014/main" val="2527011742"/>
                  </a:ext>
                </a:extLst>
              </a:tr>
            </a:tbl>
          </a:graphicData>
        </a:graphic>
      </p:graphicFrame>
      <p:pic>
        <p:nvPicPr>
          <p:cNvPr id="3" name="Picture 2">
            <a:extLst>
              <a:ext uri="{FF2B5EF4-FFF2-40B4-BE49-F238E27FC236}">
                <a16:creationId xmlns:a16="http://schemas.microsoft.com/office/drawing/2014/main" id="{C272B461-5BB0-4C90-9C83-A4D8BE8DC1D4}"/>
              </a:ext>
            </a:extLst>
          </p:cNvPr>
          <p:cNvPicPr>
            <a:picLocks noChangeAspect="1"/>
          </p:cNvPicPr>
          <p:nvPr/>
        </p:nvPicPr>
        <p:blipFill>
          <a:blip r:embed="rId4"/>
          <a:stretch>
            <a:fillRect/>
          </a:stretch>
        </p:blipFill>
        <p:spPr>
          <a:xfrm>
            <a:off x="9582711" y="5576038"/>
            <a:ext cx="2517754" cy="756257"/>
          </a:xfrm>
          <a:prstGeom prst="rect">
            <a:avLst/>
          </a:prstGeom>
        </p:spPr>
      </p:pic>
      <p:pic>
        <p:nvPicPr>
          <p:cNvPr id="14" name="Picture 4" descr="National Geodetic Survey 2018 Webinars | In the Scan">
            <a:extLst>
              <a:ext uri="{FF2B5EF4-FFF2-40B4-BE49-F238E27FC236}">
                <a16:creationId xmlns:a16="http://schemas.microsoft.com/office/drawing/2014/main" id="{198FF7C5-56F3-402C-B00F-8DF3DF3900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7868" y="5414571"/>
            <a:ext cx="1079190" cy="10791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36098DD4-4F15-4238-A32D-E6EE24252DEA}"/>
              </a:ext>
            </a:extLst>
          </p:cNvPr>
          <p:cNvPicPr>
            <a:picLocks noChangeAspect="1"/>
          </p:cNvPicPr>
          <p:nvPr/>
        </p:nvPicPr>
        <p:blipFill>
          <a:blip r:embed="rId6"/>
          <a:stretch>
            <a:fillRect/>
          </a:stretch>
        </p:blipFill>
        <p:spPr>
          <a:xfrm>
            <a:off x="3236319" y="5776153"/>
            <a:ext cx="4557131" cy="356026"/>
          </a:xfrm>
          <a:prstGeom prst="rect">
            <a:avLst/>
          </a:prstGeom>
        </p:spPr>
      </p:pic>
      <p:pic>
        <p:nvPicPr>
          <p:cNvPr id="4" name="Picture 3">
            <a:extLst>
              <a:ext uri="{FF2B5EF4-FFF2-40B4-BE49-F238E27FC236}">
                <a16:creationId xmlns:a16="http://schemas.microsoft.com/office/drawing/2014/main" id="{8D13F959-5578-43B6-B611-EAEF2A09251C}"/>
              </a:ext>
            </a:extLst>
          </p:cNvPr>
          <p:cNvPicPr>
            <a:picLocks noChangeAspect="1"/>
          </p:cNvPicPr>
          <p:nvPr/>
        </p:nvPicPr>
        <p:blipFill>
          <a:blip r:embed="rId7"/>
          <a:stretch>
            <a:fillRect/>
          </a:stretch>
        </p:blipFill>
        <p:spPr>
          <a:xfrm>
            <a:off x="9544918" y="581627"/>
            <a:ext cx="2322347" cy="2322347"/>
          </a:xfrm>
          <a:prstGeom prst="rect">
            <a:avLst/>
          </a:prstGeom>
        </p:spPr>
      </p:pic>
      <p:sp>
        <p:nvSpPr>
          <p:cNvPr id="5" name="TextBox 4">
            <a:extLst>
              <a:ext uri="{FF2B5EF4-FFF2-40B4-BE49-F238E27FC236}">
                <a16:creationId xmlns:a16="http://schemas.microsoft.com/office/drawing/2014/main" id="{F6AEF186-0B2D-4296-A028-4D610A4C5629}"/>
              </a:ext>
            </a:extLst>
          </p:cNvPr>
          <p:cNvSpPr txBox="1"/>
          <p:nvPr/>
        </p:nvSpPr>
        <p:spPr>
          <a:xfrm>
            <a:off x="7879305" y="2895033"/>
            <a:ext cx="4632289"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hlinkClick r:id="rId8"/>
              </a:rPr>
              <a:t>https://alpha.ngs.noaa.gov/NAPGD2022/</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54449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14" name="Google Shape;426;p66">
            <a:extLst>
              <a:ext uri="{FF2B5EF4-FFF2-40B4-BE49-F238E27FC236}">
                <a16:creationId xmlns:a16="http://schemas.microsoft.com/office/drawing/2014/main" id="{42D65A46-4820-49BA-97EC-12F4DB98F170}"/>
              </a:ext>
            </a:extLst>
          </p:cNvPr>
          <p:cNvSpPr txBox="1">
            <a:spLocks/>
          </p:cNvSpPr>
          <p:nvPr/>
        </p:nvSpPr>
        <p:spPr>
          <a:xfrm>
            <a:off x="90943" y="332514"/>
            <a:ext cx="11491457" cy="1143000"/>
          </a:xfrm>
          <a:prstGeom prst="rect">
            <a:avLst/>
          </a:prstGeom>
          <a:noFill/>
          <a:ln>
            <a:noFill/>
          </a:ln>
        </p:spPr>
        <p:txBody>
          <a:bodyPr spcFirstLastPara="1" vert="horz" wrap="square" lIns="91425" tIns="45700" rIns="91425" bIns="45700" rtlCol="0" anchor="ctr" anchorCtr="0">
            <a:normAutofit/>
          </a:bodyPr>
          <a:lstStyle>
            <a:lvl1pPr algn="ctr" defTabSz="609585" rtl="0" eaLnBrk="1" latinLnBrk="0" hangingPunct="1">
              <a:spcBef>
                <a:spcPct val="0"/>
              </a:spcBef>
              <a:buNone/>
              <a:defRPr sz="5867" kern="1200">
                <a:solidFill>
                  <a:schemeClr val="tx1"/>
                </a:solidFill>
                <a:latin typeface="+mj-lt"/>
                <a:ea typeface="+mj-ea"/>
                <a:cs typeface="+mj-cs"/>
              </a:defRPr>
            </a:lvl1pPr>
          </a:lstStyle>
          <a:p>
            <a:pPr marL="0" marR="0" lvl="0" indent="0" algn="l" defTabSz="609585" rtl="0" eaLnBrk="1" fontAlgn="auto" latinLnBrk="0" hangingPunct="1">
              <a:lnSpc>
                <a:spcPct val="100000"/>
              </a:lnSpc>
              <a:spcBef>
                <a:spcPts val="0"/>
              </a:spcBef>
              <a:spcAft>
                <a:spcPts val="0"/>
              </a:spcAft>
              <a:buClrTx/>
              <a:buSzPts val="1400"/>
              <a:buFontTx/>
              <a:buNone/>
              <a:tabLst/>
              <a:defRPr/>
            </a:pP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New Features on alpha site:</a:t>
            </a:r>
          </a:p>
        </p:txBody>
      </p:sp>
      <p:sp>
        <p:nvSpPr>
          <p:cNvPr id="3" name="Content Placeholder 2">
            <a:extLst>
              <a:ext uri="{FF2B5EF4-FFF2-40B4-BE49-F238E27FC236}">
                <a16:creationId xmlns:a16="http://schemas.microsoft.com/office/drawing/2014/main" id="{AAEF8D08-6954-4B79-B02D-C977FC277B1A}"/>
              </a:ext>
            </a:extLst>
          </p:cNvPr>
          <p:cNvSpPr>
            <a:spLocks noGrp="1"/>
          </p:cNvSpPr>
          <p:nvPr>
            <p:ph idx="1"/>
          </p:nvPr>
        </p:nvSpPr>
        <p:spPr/>
        <p:txBody>
          <a:bodyPr/>
          <a:lstStyle/>
          <a:p>
            <a:r>
              <a:rPr lang="en-US" dirty="0">
                <a:latin typeface="Arial" panose="020B0604020202020204" pitchFamily="34" charset="0"/>
                <a:cs typeface="Arial" panose="020B0604020202020204" pitchFamily="34" charset="0"/>
              </a:rPr>
              <a:t>Grid formats: GGXF, legacy NGS format (*.bin and *.b)</a:t>
            </a:r>
          </a:p>
          <a:p>
            <a:endParaRPr lang="en-US" dirty="0"/>
          </a:p>
        </p:txBody>
      </p:sp>
      <p:pic>
        <p:nvPicPr>
          <p:cNvPr id="5" name="Picture 4">
            <a:extLst>
              <a:ext uri="{FF2B5EF4-FFF2-40B4-BE49-F238E27FC236}">
                <a16:creationId xmlns:a16="http://schemas.microsoft.com/office/drawing/2014/main" id="{DA6C14BA-499E-4A41-8E7C-058A84FA87A5}"/>
              </a:ext>
            </a:extLst>
          </p:cNvPr>
          <p:cNvPicPr>
            <a:picLocks noChangeAspect="1"/>
          </p:cNvPicPr>
          <p:nvPr/>
        </p:nvPicPr>
        <p:blipFill>
          <a:blip r:embed="rId3"/>
          <a:stretch>
            <a:fillRect/>
          </a:stretch>
        </p:blipFill>
        <p:spPr>
          <a:xfrm>
            <a:off x="1294317" y="3333243"/>
            <a:ext cx="4183622" cy="2478449"/>
          </a:xfrm>
          <a:prstGeom prst="rect">
            <a:avLst/>
          </a:prstGeom>
        </p:spPr>
      </p:pic>
      <p:pic>
        <p:nvPicPr>
          <p:cNvPr id="7" name="Picture 6">
            <a:extLst>
              <a:ext uri="{FF2B5EF4-FFF2-40B4-BE49-F238E27FC236}">
                <a16:creationId xmlns:a16="http://schemas.microsoft.com/office/drawing/2014/main" id="{F1920964-B1AE-4792-8E66-292A9EA2D0CC}"/>
              </a:ext>
            </a:extLst>
          </p:cNvPr>
          <p:cNvPicPr>
            <a:picLocks noChangeAspect="1"/>
          </p:cNvPicPr>
          <p:nvPr/>
        </p:nvPicPr>
        <p:blipFill>
          <a:blip r:embed="rId4"/>
          <a:stretch>
            <a:fillRect/>
          </a:stretch>
        </p:blipFill>
        <p:spPr>
          <a:xfrm>
            <a:off x="6955222" y="2619450"/>
            <a:ext cx="4157185" cy="3906036"/>
          </a:xfrm>
          <a:prstGeom prst="rect">
            <a:avLst/>
          </a:prstGeom>
        </p:spPr>
      </p:pic>
      <p:sp>
        <p:nvSpPr>
          <p:cNvPr id="8" name="Left Brace 7">
            <a:extLst>
              <a:ext uri="{FF2B5EF4-FFF2-40B4-BE49-F238E27FC236}">
                <a16:creationId xmlns:a16="http://schemas.microsoft.com/office/drawing/2014/main" id="{DEE99B53-250C-46D7-B86A-73137D0F1106}"/>
              </a:ext>
            </a:extLst>
          </p:cNvPr>
          <p:cNvSpPr/>
          <p:nvPr/>
        </p:nvSpPr>
        <p:spPr>
          <a:xfrm>
            <a:off x="6096000" y="3175280"/>
            <a:ext cx="686637" cy="3075572"/>
          </a:xfrm>
          <a:prstGeom prst="leftBrace">
            <a:avLst>
              <a:gd name="adj1" fmla="val 8333"/>
              <a:gd name="adj2" fmla="val 48864"/>
            </a:avLst>
          </a:prstGeom>
          <a:ln w="5715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Arrow: Left 8">
            <a:extLst>
              <a:ext uri="{FF2B5EF4-FFF2-40B4-BE49-F238E27FC236}">
                <a16:creationId xmlns:a16="http://schemas.microsoft.com/office/drawing/2014/main" id="{BB08228D-8981-4E4D-9B37-F3D145EA27C7}"/>
              </a:ext>
            </a:extLst>
          </p:cNvPr>
          <p:cNvSpPr/>
          <p:nvPr/>
        </p:nvSpPr>
        <p:spPr>
          <a:xfrm>
            <a:off x="4952610" y="4541854"/>
            <a:ext cx="1056304" cy="251210"/>
          </a:xfrm>
          <a:prstGeom prst="leftArrow">
            <a:avLst/>
          </a:prstGeom>
          <a:solidFill>
            <a:schemeClr val="accent1"/>
          </a:solidFill>
          <a:ln>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04915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14" name="Google Shape;426;p66">
            <a:extLst>
              <a:ext uri="{FF2B5EF4-FFF2-40B4-BE49-F238E27FC236}">
                <a16:creationId xmlns:a16="http://schemas.microsoft.com/office/drawing/2014/main" id="{42D65A46-4820-49BA-97EC-12F4DB98F170}"/>
              </a:ext>
            </a:extLst>
          </p:cNvPr>
          <p:cNvSpPr txBox="1">
            <a:spLocks/>
          </p:cNvSpPr>
          <p:nvPr/>
        </p:nvSpPr>
        <p:spPr>
          <a:xfrm>
            <a:off x="90943" y="332514"/>
            <a:ext cx="11491457" cy="1143000"/>
          </a:xfrm>
          <a:prstGeom prst="rect">
            <a:avLst/>
          </a:prstGeom>
          <a:noFill/>
          <a:ln>
            <a:noFill/>
          </a:ln>
        </p:spPr>
        <p:txBody>
          <a:bodyPr spcFirstLastPara="1" vert="horz" wrap="square" lIns="91425" tIns="45700" rIns="91425" bIns="45700" rtlCol="0" anchor="ctr" anchorCtr="0">
            <a:normAutofit/>
          </a:bodyPr>
          <a:lstStyle>
            <a:lvl1pPr algn="ctr" defTabSz="609585" rtl="0" eaLnBrk="1" latinLnBrk="0" hangingPunct="1">
              <a:spcBef>
                <a:spcPct val="0"/>
              </a:spcBef>
              <a:buNone/>
              <a:defRPr sz="5867" kern="1200">
                <a:solidFill>
                  <a:schemeClr val="tx1"/>
                </a:solidFill>
                <a:latin typeface="+mj-lt"/>
                <a:ea typeface="+mj-ea"/>
                <a:cs typeface="+mj-cs"/>
              </a:defRPr>
            </a:lvl1pPr>
          </a:lstStyle>
          <a:p>
            <a:pPr marL="0" marR="0" lvl="0" indent="0" algn="l" defTabSz="609585" rtl="0" eaLnBrk="1" fontAlgn="auto" latinLnBrk="0" hangingPunct="1">
              <a:lnSpc>
                <a:spcPct val="100000"/>
              </a:lnSpc>
              <a:spcBef>
                <a:spcPts val="0"/>
              </a:spcBef>
              <a:spcAft>
                <a:spcPts val="0"/>
              </a:spcAft>
              <a:buClrTx/>
              <a:buSzPts val="1400"/>
              <a:buFontTx/>
              <a:buNone/>
              <a:tabLst/>
              <a:defRPr/>
            </a:pP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New Features on alpha site:</a:t>
            </a:r>
          </a:p>
        </p:txBody>
      </p:sp>
      <p:sp>
        <p:nvSpPr>
          <p:cNvPr id="3" name="Content Placeholder 2">
            <a:extLst>
              <a:ext uri="{FF2B5EF4-FFF2-40B4-BE49-F238E27FC236}">
                <a16:creationId xmlns:a16="http://schemas.microsoft.com/office/drawing/2014/main" id="{AAEF8D08-6954-4B79-B02D-C977FC277B1A}"/>
              </a:ext>
            </a:extLst>
          </p:cNvPr>
          <p:cNvSpPr>
            <a:spLocks noGrp="1"/>
          </p:cNvSpPr>
          <p:nvPr>
            <p:ph idx="1"/>
          </p:nvPr>
        </p:nvSpPr>
        <p:spPr/>
        <p:txBody>
          <a:bodyPr/>
          <a:lstStyle/>
          <a:p>
            <a:r>
              <a:rPr lang="en-US" dirty="0">
                <a:latin typeface="Arial" panose="020B0604020202020204" pitchFamily="34" charset="0"/>
                <a:cs typeface="Arial" panose="020B0604020202020204" pitchFamily="34" charset="0"/>
              </a:rPr>
              <a:t>Test cases: </a:t>
            </a:r>
          </a:p>
          <a:p>
            <a:pPr lvl="1"/>
            <a:r>
              <a:rPr lang="en-US" dirty="0">
                <a:latin typeface="Arial" panose="020B0604020202020204" pitchFamily="34" charset="0"/>
                <a:cs typeface="Arial" panose="020B0604020202020204" pitchFamily="34" charset="0"/>
              </a:rPr>
              <a:t>file with sample input, expected values, etc.</a:t>
            </a:r>
          </a:p>
          <a:p>
            <a:pPr lvl="1"/>
            <a:r>
              <a:rPr lang="en-US" dirty="0">
                <a:latin typeface="Arial" panose="020B0604020202020204" pitchFamily="34" charset="0"/>
                <a:cs typeface="Arial" panose="020B0604020202020204" pitchFamily="34" charset="0"/>
              </a:rPr>
              <a:t>87 examples representing major cities, model extrema values, and island regions.</a:t>
            </a:r>
          </a:p>
          <a:p>
            <a:endParaRPr lang="en-US" dirty="0"/>
          </a:p>
        </p:txBody>
      </p:sp>
      <p:graphicFrame>
        <p:nvGraphicFramePr>
          <p:cNvPr id="18" name="Table 18">
            <a:extLst>
              <a:ext uri="{FF2B5EF4-FFF2-40B4-BE49-F238E27FC236}">
                <a16:creationId xmlns:a16="http://schemas.microsoft.com/office/drawing/2014/main" id="{9CD94195-9242-499C-9F71-93EB5C0C0929}"/>
              </a:ext>
            </a:extLst>
          </p:cNvPr>
          <p:cNvGraphicFramePr>
            <a:graphicFrameLocks noGrp="1"/>
          </p:cNvGraphicFramePr>
          <p:nvPr>
            <p:extLst>
              <p:ext uri="{D42A27DB-BD31-4B8C-83A1-F6EECF244321}">
                <p14:modId xmlns:p14="http://schemas.microsoft.com/office/powerpoint/2010/main" val="2375403158"/>
              </p:ext>
            </p:extLst>
          </p:nvPr>
        </p:nvGraphicFramePr>
        <p:xfrm>
          <a:off x="1653508" y="4828121"/>
          <a:ext cx="8884984" cy="1879600"/>
        </p:xfrm>
        <a:graphic>
          <a:graphicData uri="http://schemas.openxmlformats.org/drawingml/2006/table">
            <a:tbl>
              <a:tblPr firstRow="1" bandRow="1">
                <a:tableStyleId>{5940675A-B579-460E-94D1-54222C63F5DA}</a:tableStyleId>
              </a:tblPr>
              <a:tblGrid>
                <a:gridCol w="1476615">
                  <a:extLst>
                    <a:ext uri="{9D8B030D-6E8A-4147-A177-3AD203B41FA5}">
                      <a16:colId xmlns:a16="http://schemas.microsoft.com/office/drawing/2014/main" val="929781365"/>
                    </a:ext>
                  </a:extLst>
                </a:gridCol>
                <a:gridCol w="1476615">
                  <a:extLst>
                    <a:ext uri="{9D8B030D-6E8A-4147-A177-3AD203B41FA5}">
                      <a16:colId xmlns:a16="http://schemas.microsoft.com/office/drawing/2014/main" val="228564658"/>
                    </a:ext>
                  </a:extLst>
                </a:gridCol>
                <a:gridCol w="1959667">
                  <a:extLst>
                    <a:ext uri="{9D8B030D-6E8A-4147-A177-3AD203B41FA5}">
                      <a16:colId xmlns:a16="http://schemas.microsoft.com/office/drawing/2014/main" val="1235964817"/>
                    </a:ext>
                  </a:extLst>
                </a:gridCol>
                <a:gridCol w="1959667">
                  <a:extLst>
                    <a:ext uri="{9D8B030D-6E8A-4147-A177-3AD203B41FA5}">
                      <a16:colId xmlns:a16="http://schemas.microsoft.com/office/drawing/2014/main" val="874350139"/>
                    </a:ext>
                  </a:extLst>
                </a:gridCol>
                <a:gridCol w="266009">
                  <a:extLst>
                    <a:ext uri="{9D8B030D-6E8A-4147-A177-3AD203B41FA5}">
                      <a16:colId xmlns:a16="http://schemas.microsoft.com/office/drawing/2014/main" val="3116879216"/>
                    </a:ext>
                  </a:extLst>
                </a:gridCol>
                <a:gridCol w="1746411">
                  <a:extLst>
                    <a:ext uri="{9D8B030D-6E8A-4147-A177-3AD203B41FA5}">
                      <a16:colId xmlns:a16="http://schemas.microsoft.com/office/drawing/2014/main" val="3495635090"/>
                    </a:ext>
                  </a:extLst>
                </a:gridCol>
              </a:tblGrid>
              <a:tr h="370840">
                <a:tc>
                  <a:txBody>
                    <a:bodyPr/>
                    <a:lstStyle/>
                    <a:p>
                      <a:pPr algn="ctr"/>
                      <a:r>
                        <a:rPr lang="en-US" sz="2000" dirty="0">
                          <a:latin typeface="Arial" panose="020B0604020202020204" pitchFamily="34" charset="0"/>
                          <a:cs typeface="Arial" panose="020B0604020202020204" pitchFamily="34" charset="0"/>
                        </a:rPr>
                        <a:t>Name</a:t>
                      </a:r>
                    </a:p>
                  </a:txBody>
                  <a:tcPr/>
                </a:tc>
                <a:tc>
                  <a:txBody>
                    <a:bodyPr/>
                    <a:lstStyle/>
                    <a:p>
                      <a:pPr algn="ctr"/>
                      <a:r>
                        <a:rPr lang="en-US" sz="2000" dirty="0">
                          <a:latin typeface="Arial" panose="020B0604020202020204" pitchFamily="34" charset="0"/>
                          <a:cs typeface="Arial" panose="020B0604020202020204" pitchFamily="34" charset="0"/>
                        </a:rPr>
                        <a:t>Category</a:t>
                      </a:r>
                    </a:p>
                  </a:txBody>
                  <a:tcPr/>
                </a:tc>
                <a:tc>
                  <a:txBody>
                    <a:bodyPr/>
                    <a:lstStyle/>
                    <a:p>
                      <a:pPr algn="ctr"/>
                      <a:r>
                        <a:rPr lang="en-US" sz="2000" dirty="0">
                          <a:latin typeface="Arial" panose="020B0604020202020204" pitchFamily="34" charset="0"/>
                          <a:cs typeface="Arial" panose="020B0604020202020204" pitchFamily="34" charset="0"/>
                        </a:rPr>
                        <a:t>Latitude</a:t>
                      </a:r>
                    </a:p>
                  </a:txBody>
                  <a:tcPr/>
                </a:tc>
                <a:tc>
                  <a:txBody>
                    <a:bodyPr/>
                    <a:lstStyle/>
                    <a:p>
                      <a:pPr algn="ctr"/>
                      <a:r>
                        <a:rPr lang="en-US" sz="2000" dirty="0">
                          <a:latin typeface="Arial" panose="020B0604020202020204" pitchFamily="34" charset="0"/>
                          <a:cs typeface="Arial" panose="020B0604020202020204" pitchFamily="34" charset="0"/>
                        </a:rPr>
                        <a:t>Longitude</a:t>
                      </a:r>
                    </a:p>
                  </a:txBody>
                  <a:tcPr/>
                </a:tc>
                <a:tc>
                  <a:txBody>
                    <a:bodyPr/>
                    <a:lstStyle/>
                    <a:p>
                      <a:pPr algn="ct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a:latin typeface="Arial" panose="020B0604020202020204" pitchFamily="34" charset="0"/>
                          <a:cs typeface="Arial" panose="020B0604020202020204" pitchFamily="34" charset="0"/>
                        </a:rPr>
                        <a:t>SGEOID2022</a:t>
                      </a:r>
                    </a:p>
                  </a:txBody>
                  <a:tcPr/>
                </a:tc>
                <a:extLst>
                  <a:ext uri="{0D108BD9-81ED-4DB2-BD59-A6C34878D82A}">
                    <a16:rowId xmlns:a16="http://schemas.microsoft.com/office/drawing/2014/main" val="1022115"/>
                  </a:ext>
                </a:extLst>
              </a:tr>
              <a:tr h="370840">
                <a:tc>
                  <a:txBody>
                    <a:bodyPr/>
                    <a:lstStyle/>
                    <a:p>
                      <a:pPr algn="ctr" fontAlgn="b"/>
                      <a:r>
                        <a:rPr lang="en-US" sz="1600" b="0" u="none" strike="noStrike" dirty="0">
                          <a:solidFill>
                            <a:srgbClr val="000000"/>
                          </a:solidFill>
                          <a:effectLst/>
                          <a:latin typeface="Arial" panose="020B0604020202020204" pitchFamily="34" charset="0"/>
                          <a:cs typeface="Arial" panose="020B0604020202020204" pitchFamily="34" charset="0"/>
                        </a:rPr>
                        <a:t>Center</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600" b="0" u="none" strike="noStrike" dirty="0">
                          <a:solidFill>
                            <a:srgbClr val="000000"/>
                          </a:solidFill>
                          <a:effectLst/>
                          <a:latin typeface="Arial" panose="020B0604020202020204" pitchFamily="34" charset="0"/>
                          <a:cs typeface="Arial" panose="020B0604020202020204" pitchFamily="34" charset="0"/>
                        </a:rPr>
                        <a:t>Grid</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600" b="0" u="none" strike="noStrike" dirty="0">
                          <a:solidFill>
                            <a:srgbClr val="000000"/>
                          </a:solidFill>
                          <a:effectLst/>
                          <a:latin typeface="Arial" panose="020B0604020202020204" pitchFamily="34" charset="0"/>
                          <a:cs typeface="Arial" panose="020B0604020202020204" pitchFamily="34" charset="0"/>
                        </a:rPr>
                        <a:t>45</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600" b="0" u="none" strike="noStrike" dirty="0">
                          <a:solidFill>
                            <a:srgbClr val="000000"/>
                          </a:solidFill>
                          <a:effectLst/>
                          <a:latin typeface="Arial" panose="020B0604020202020204" pitchFamily="34" charset="0"/>
                          <a:cs typeface="Arial" panose="020B0604020202020204" pitchFamily="34" charset="0"/>
                        </a:rPr>
                        <a:t>260</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600" b="0" u="none" strike="noStrike" dirty="0">
                          <a:solidFill>
                            <a:srgbClr val="000000"/>
                          </a:solidFill>
                          <a:effectLst/>
                          <a:latin typeface="Arial" panose="020B0604020202020204" pitchFamily="34" charset="0"/>
                          <a:cs typeface="Arial" panose="020B0604020202020204" pitchFamily="34" charset="0"/>
                        </a:rPr>
                        <a:t>-22.554</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683335403"/>
                  </a:ext>
                </a:extLst>
              </a:tr>
              <a:tr h="370840">
                <a:tc>
                  <a:txBody>
                    <a:bodyPr/>
                    <a:lstStyle/>
                    <a:p>
                      <a:pPr algn="ctr" fontAlgn="b"/>
                      <a:r>
                        <a:rPr lang="en-US" sz="1600" b="0" u="none" strike="noStrike" dirty="0">
                          <a:solidFill>
                            <a:srgbClr val="000000"/>
                          </a:solidFill>
                          <a:effectLst/>
                          <a:latin typeface="Arial" panose="020B0604020202020204" pitchFamily="34" charset="0"/>
                          <a:cs typeface="Arial" panose="020B0604020202020204" pitchFamily="34" charset="0"/>
                        </a:rPr>
                        <a:t>New York</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600" b="0" u="none" strike="noStrike" dirty="0">
                          <a:solidFill>
                            <a:srgbClr val="000000"/>
                          </a:solidFill>
                          <a:effectLst/>
                          <a:latin typeface="Arial" panose="020B0604020202020204" pitchFamily="34" charset="0"/>
                          <a:cs typeface="Arial" panose="020B0604020202020204" pitchFamily="34" charset="0"/>
                        </a:rPr>
                        <a:t>US Metro</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600" b="0" u="none" strike="noStrike" dirty="0">
                          <a:solidFill>
                            <a:srgbClr val="000000"/>
                          </a:solidFill>
                          <a:effectLst/>
                          <a:latin typeface="Arial" panose="020B0604020202020204" pitchFamily="34" charset="0"/>
                          <a:cs typeface="Arial" panose="020B0604020202020204" pitchFamily="34" charset="0"/>
                        </a:rPr>
                        <a:t>40.71296814</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600" b="0" u="none" strike="noStrike" dirty="0">
                          <a:solidFill>
                            <a:srgbClr val="000000"/>
                          </a:solidFill>
                          <a:effectLst/>
                          <a:latin typeface="Arial" panose="020B0604020202020204" pitchFamily="34" charset="0"/>
                          <a:cs typeface="Arial" panose="020B0604020202020204" pitchFamily="34" charset="0"/>
                        </a:rPr>
                        <a:t>-74.01361774</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600" b="0" u="none" strike="noStrike" dirty="0">
                          <a:solidFill>
                            <a:srgbClr val="000000"/>
                          </a:solidFill>
                          <a:effectLst/>
                          <a:latin typeface="Arial" panose="020B0604020202020204" pitchFamily="34" charset="0"/>
                          <a:cs typeface="Arial" panose="020B0604020202020204" pitchFamily="34" charset="0"/>
                        </a:rPr>
                        <a:t>-32.781</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182584481"/>
                  </a:ext>
                </a:extLst>
              </a:tr>
              <a:tr h="370840">
                <a:tc>
                  <a:txBody>
                    <a:bodyPr/>
                    <a:lstStyle/>
                    <a:p>
                      <a:pPr algn="ctr" fontAlgn="b"/>
                      <a:r>
                        <a:rPr lang="en-US" sz="1600" b="0" u="none" strike="noStrike">
                          <a:solidFill>
                            <a:srgbClr val="000000"/>
                          </a:solidFill>
                          <a:effectLst/>
                          <a:latin typeface="Arial" panose="020B0604020202020204" pitchFamily="34" charset="0"/>
                          <a:cs typeface="Arial" panose="020B0604020202020204" pitchFamily="34" charset="0"/>
                        </a:rPr>
                        <a:t>Los Angeles</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600" b="0" u="none" strike="noStrike" dirty="0">
                          <a:solidFill>
                            <a:srgbClr val="000000"/>
                          </a:solidFill>
                          <a:effectLst/>
                          <a:latin typeface="Arial" panose="020B0604020202020204" pitchFamily="34" charset="0"/>
                          <a:cs typeface="Arial" panose="020B0604020202020204" pitchFamily="34" charset="0"/>
                        </a:rPr>
                        <a:t>US Metro</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600" b="0" u="none" strike="noStrike">
                          <a:solidFill>
                            <a:srgbClr val="000000"/>
                          </a:solidFill>
                          <a:effectLst/>
                          <a:latin typeface="Arial" panose="020B0604020202020204" pitchFamily="34" charset="0"/>
                          <a:cs typeface="Arial" panose="020B0604020202020204" pitchFamily="34" charset="0"/>
                        </a:rPr>
                        <a:t>34.05875104</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600" b="0" u="none" strike="noStrike" dirty="0">
                          <a:solidFill>
                            <a:srgbClr val="000000"/>
                          </a:solidFill>
                          <a:effectLst/>
                          <a:latin typeface="Arial" panose="020B0604020202020204" pitchFamily="34" charset="0"/>
                          <a:cs typeface="Arial" panose="020B0604020202020204" pitchFamily="34" charset="0"/>
                        </a:rPr>
                        <a:t>-118.27851290</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600" b="0" u="none" strike="noStrike" dirty="0">
                          <a:solidFill>
                            <a:srgbClr val="000000"/>
                          </a:solidFill>
                          <a:effectLst/>
                          <a:latin typeface="Arial" panose="020B0604020202020204" pitchFamily="34" charset="0"/>
                          <a:cs typeface="Arial" panose="020B0604020202020204" pitchFamily="34" charset="0"/>
                        </a:rPr>
                        <a:t>-35.252</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1573854498"/>
                  </a:ext>
                </a:extLst>
              </a:tr>
              <a:tr h="370840">
                <a:tc>
                  <a:txBody>
                    <a:bodyPr/>
                    <a:lstStyle/>
                    <a:p>
                      <a:pPr algn="ctr" fontAlgn="b"/>
                      <a:r>
                        <a:rPr lang="en-US" sz="1600" b="0" u="none" strike="noStrike" dirty="0">
                          <a:solidFill>
                            <a:srgbClr val="000000"/>
                          </a:solidFill>
                          <a:effectLst/>
                          <a:latin typeface="Arial" panose="020B0604020202020204" pitchFamily="34" charset="0"/>
                          <a:cs typeface="Arial" panose="020B0604020202020204" pitchFamily="34" charset="0"/>
                        </a:rPr>
                        <a:t>Toronto</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600" b="0" u="none" strike="noStrike" dirty="0">
                          <a:solidFill>
                            <a:srgbClr val="000000"/>
                          </a:solidFill>
                          <a:effectLst/>
                          <a:latin typeface="Arial" panose="020B0604020202020204" pitchFamily="34" charset="0"/>
                          <a:cs typeface="Arial" panose="020B0604020202020204" pitchFamily="34" charset="0"/>
                        </a:rPr>
                        <a:t>Metro</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600" b="0" u="none" strike="noStrike" dirty="0">
                          <a:solidFill>
                            <a:srgbClr val="000000"/>
                          </a:solidFill>
                          <a:effectLst/>
                          <a:latin typeface="Arial" panose="020B0604020202020204" pitchFamily="34" charset="0"/>
                          <a:cs typeface="Arial" panose="020B0604020202020204" pitchFamily="34" charset="0"/>
                        </a:rPr>
                        <a:t>43.64258362</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600" b="0" u="none" strike="noStrike" dirty="0">
                          <a:solidFill>
                            <a:srgbClr val="000000"/>
                          </a:solidFill>
                          <a:effectLst/>
                          <a:latin typeface="Arial" panose="020B0604020202020204" pitchFamily="34" charset="0"/>
                          <a:cs typeface="Arial" panose="020B0604020202020204" pitchFamily="34" charset="0"/>
                        </a:rPr>
                        <a:t>-79.38715210</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600" b="0" u="none" strike="noStrike" dirty="0">
                          <a:solidFill>
                            <a:srgbClr val="000000"/>
                          </a:solidFill>
                          <a:effectLst/>
                          <a:latin typeface="Arial" panose="020B0604020202020204" pitchFamily="34" charset="0"/>
                          <a:cs typeface="Arial" panose="020B0604020202020204" pitchFamily="34" charset="0"/>
                        </a:rPr>
                        <a:t>-37.195</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4047357406"/>
                  </a:ext>
                </a:extLst>
              </a:tr>
            </a:tbl>
          </a:graphicData>
        </a:graphic>
      </p:graphicFrame>
    </p:spTree>
    <p:extLst>
      <p:ext uri="{BB962C8B-B14F-4D97-AF65-F5344CB8AC3E}">
        <p14:creationId xmlns:p14="http://schemas.microsoft.com/office/powerpoint/2010/main" val="37016778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14" name="Google Shape;426;p66">
            <a:extLst>
              <a:ext uri="{FF2B5EF4-FFF2-40B4-BE49-F238E27FC236}">
                <a16:creationId xmlns:a16="http://schemas.microsoft.com/office/drawing/2014/main" id="{42D65A46-4820-49BA-97EC-12F4DB98F170}"/>
              </a:ext>
            </a:extLst>
          </p:cNvPr>
          <p:cNvSpPr txBox="1">
            <a:spLocks/>
          </p:cNvSpPr>
          <p:nvPr/>
        </p:nvSpPr>
        <p:spPr>
          <a:xfrm>
            <a:off x="90943" y="332514"/>
            <a:ext cx="11491457" cy="1143000"/>
          </a:xfrm>
          <a:prstGeom prst="rect">
            <a:avLst/>
          </a:prstGeom>
          <a:noFill/>
          <a:ln>
            <a:noFill/>
          </a:ln>
        </p:spPr>
        <p:txBody>
          <a:bodyPr spcFirstLastPara="1" vert="horz" wrap="square" lIns="91425" tIns="45700" rIns="91425" bIns="45700" rtlCol="0" anchor="ctr" anchorCtr="0">
            <a:normAutofit/>
          </a:bodyPr>
          <a:lstStyle>
            <a:lvl1pPr algn="ctr" defTabSz="609585" rtl="0" eaLnBrk="1" latinLnBrk="0" hangingPunct="1">
              <a:spcBef>
                <a:spcPct val="0"/>
              </a:spcBef>
              <a:buNone/>
              <a:defRPr sz="5867" kern="1200">
                <a:solidFill>
                  <a:schemeClr val="tx1"/>
                </a:solidFill>
                <a:latin typeface="+mj-lt"/>
                <a:ea typeface="+mj-ea"/>
                <a:cs typeface="+mj-cs"/>
              </a:defRPr>
            </a:lvl1pPr>
          </a:lstStyle>
          <a:p>
            <a:pPr marL="0" marR="0" lvl="0" indent="0" algn="l" defTabSz="609585" rtl="0" eaLnBrk="1" fontAlgn="auto" latinLnBrk="0" hangingPunct="1">
              <a:lnSpc>
                <a:spcPct val="100000"/>
              </a:lnSpc>
              <a:spcBef>
                <a:spcPts val="0"/>
              </a:spcBef>
              <a:spcAft>
                <a:spcPts val="0"/>
              </a:spcAft>
              <a:buClrTx/>
              <a:buSzPts val="1400"/>
              <a:buFontTx/>
              <a:buNone/>
              <a:tabLst/>
              <a:defRPr/>
            </a:pP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New Features on alpha site:</a:t>
            </a:r>
          </a:p>
        </p:txBody>
      </p:sp>
      <p:sp>
        <p:nvSpPr>
          <p:cNvPr id="427" name="Google Shape;427;p66"/>
          <p:cNvSpPr txBox="1"/>
          <p:nvPr/>
        </p:nvSpPr>
        <p:spPr>
          <a:xfrm>
            <a:off x="5049878" y="5809866"/>
            <a:ext cx="6953208" cy="861754"/>
          </a:xfrm>
          <a:prstGeom prst="rect">
            <a:avLst/>
          </a:prstGeom>
          <a:noFill/>
          <a:ln>
            <a:noFill/>
          </a:ln>
        </p:spPr>
        <p:txBody>
          <a:bodyPr spcFirstLastPara="1" wrap="square" lIns="60950" tIns="60950" rIns="60950" bIns="6095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sym typeface="Arial"/>
              </a:rPr>
              <a:t>ArcGIS Experience for visualization that includes grids for geoid, deflections, gravity, geoid differences, datum differences, and their uncertainties</a:t>
            </a:r>
            <a:endParaRPr kumimoji="0" sz="2667" b="0"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sym typeface="Arial"/>
            </a:endParaRPr>
          </a:p>
        </p:txBody>
      </p:sp>
      <p:pic>
        <p:nvPicPr>
          <p:cNvPr id="19" name="Content Placeholder 7">
            <a:extLst>
              <a:ext uri="{FF2B5EF4-FFF2-40B4-BE49-F238E27FC236}">
                <a16:creationId xmlns:a16="http://schemas.microsoft.com/office/drawing/2014/main" id="{9C8AE8CE-5E89-4293-96EC-8E94771A7156}"/>
              </a:ext>
            </a:extLst>
          </p:cNvPr>
          <p:cNvPicPr>
            <a:picLocks noChangeAspect="1"/>
          </p:cNvPicPr>
          <p:nvPr/>
        </p:nvPicPr>
        <p:blipFill>
          <a:blip r:embed="rId3"/>
          <a:stretch>
            <a:fillRect/>
          </a:stretch>
        </p:blipFill>
        <p:spPr>
          <a:xfrm>
            <a:off x="196840" y="1255069"/>
            <a:ext cx="4169020" cy="4891731"/>
          </a:xfrm>
          <a:prstGeom prst="rect">
            <a:avLst/>
          </a:prstGeom>
          <a:ln>
            <a:solidFill>
              <a:schemeClr val="tx1"/>
            </a:solidFill>
          </a:ln>
        </p:spPr>
      </p:pic>
      <p:pic>
        <p:nvPicPr>
          <p:cNvPr id="27" name="Picture 26">
            <a:extLst>
              <a:ext uri="{FF2B5EF4-FFF2-40B4-BE49-F238E27FC236}">
                <a16:creationId xmlns:a16="http://schemas.microsoft.com/office/drawing/2014/main" id="{6BC1F9B5-12C7-4544-ABA5-49573A1FDCEB}"/>
              </a:ext>
            </a:extLst>
          </p:cNvPr>
          <p:cNvPicPr>
            <a:picLocks noChangeAspect="1"/>
          </p:cNvPicPr>
          <p:nvPr/>
        </p:nvPicPr>
        <p:blipFill rotWithShape="1">
          <a:blip r:embed="rId4"/>
          <a:srcRect t="12778"/>
          <a:stretch/>
        </p:blipFill>
        <p:spPr>
          <a:xfrm>
            <a:off x="5049878" y="1547169"/>
            <a:ext cx="6953208" cy="4166176"/>
          </a:xfrm>
          <a:prstGeom prst="rect">
            <a:avLst/>
          </a:prstGeom>
        </p:spPr>
      </p:pic>
      <p:sp>
        <p:nvSpPr>
          <p:cNvPr id="31" name="Google Shape;427;p66">
            <a:extLst>
              <a:ext uri="{FF2B5EF4-FFF2-40B4-BE49-F238E27FC236}">
                <a16:creationId xmlns:a16="http://schemas.microsoft.com/office/drawing/2014/main" id="{6DEC9805-7537-4BF2-A359-33D3C950C252}"/>
              </a:ext>
            </a:extLst>
          </p:cNvPr>
          <p:cNvSpPr txBox="1"/>
          <p:nvPr/>
        </p:nvSpPr>
        <p:spPr>
          <a:xfrm>
            <a:off x="188914" y="6203566"/>
            <a:ext cx="4282579" cy="615533"/>
          </a:xfrm>
          <a:prstGeom prst="rect">
            <a:avLst/>
          </a:prstGeom>
          <a:noFill/>
          <a:ln>
            <a:noFill/>
          </a:ln>
        </p:spPr>
        <p:txBody>
          <a:bodyPr spcFirstLastPara="1" wrap="square" lIns="60950" tIns="60950" rIns="60950" bIns="6095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sym typeface="Arial"/>
              </a:rPr>
              <a:t>Computation tool for individual point input and exact values of NAPGD2022 quantities</a:t>
            </a:r>
            <a:endParaRPr kumimoji="0" sz="1600" b="0"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6301493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46F413-8B83-4427-B82C-17193BFD1258}"/>
              </a:ext>
            </a:extLst>
          </p:cNvPr>
          <p:cNvSpPr>
            <a:spLocks noGrp="1"/>
          </p:cNvSpPr>
          <p:nvPr>
            <p:ph type="ctrTitle"/>
          </p:nvPr>
        </p:nvSpPr>
        <p:spPr/>
        <p:txBody>
          <a:bodyPr/>
          <a:lstStyle/>
          <a:p>
            <a:r>
              <a:rPr lang="en-US" dirty="0">
                <a:latin typeface="Arial" panose="020B0604020202020204" pitchFamily="34" charset="0"/>
                <a:cs typeface="Arial" panose="020B0604020202020204" pitchFamily="34" charset="0"/>
              </a:rPr>
              <a:t>Web map Demo</a:t>
            </a:r>
          </a:p>
        </p:txBody>
      </p:sp>
      <p:sp>
        <p:nvSpPr>
          <p:cNvPr id="5" name="Subtitle 4">
            <a:extLst>
              <a:ext uri="{FF2B5EF4-FFF2-40B4-BE49-F238E27FC236}">
                <a16:creationId xmlns:a16="http://schemas.microsoft.com/office/drawing/2014/main" id="{5D6EE7DA-ABDC-4A82-8BC1-3CB249708DE3}"/>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972564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4" name="Google Shape;426;p66">
            <a:extLst>
              <a:ext uri="{FF2B5EF4-FFF2-40B4-BE49-F238E27FC236}">
                <a16:creationId xmlns:a16="http://schemas.microsoft.com/office/drawing/2014/main" id="{4624CA9A-5E3E-404E-98A1-98B867D80558}"/>
              </a:ext>
            </a:extLst>
          </p:cNvPr>
          <p:cNvSpPr txBox="1">
            <a:spLocks/>
          </p:cNvSpPr>
          <p:nvPr/>
        </p:nvSpPr>
        <p:spPr>
          <a:xfrm>
            <a:off x="90943" y="332514"/>
            <a:ext cx="11491457" cy="11430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5867"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buSzPts val="1400"/>
            </a:pPr>
            <a:r>
              <a:rPr lang="en-US" sz="4000" b="1" kern="0" dirty="0">
                <a:latin typeface="+mj-lt"/>
              </a:rPr>
              <a:t>Data used in GEOID2022</a:t>
            </a:r>
          </a:p>
        </p:txBody>
      </p:sp>
      <p:sp>
        <p:nvSpPr>
          <p:cNvPr id="306" name="Google Shape;306;p7"/>
          <p:cNvSpPr/>
          <p:nvPr/>
        </p:nvSpPr>
        <p:spPr>
          <a:xfrm>
            <a:off x="0" y="1333714"/>
            <a:ext cx="4647244" cy="2585283"/>
          </a:xfrm>
          <a:prstGeom prst="rect">
            <a:avLst/>
          </a:prstGeom>
          <a:noFill/>
          <a:ln>
            <a:noFill/>
          </a:ln>
        </p:spPr>
        <p:txBody>
          <a:bodyPr spcFirstLastPara="1" wrap="square" lIns="91425" tIns="45700" rIns="91425" bIns="45700" anchor="t" anchorCtr="0">
            <a:spAutoFit/>
          </a:bodyPr>
          <a:lstStyle/>
          <a:p>
            <a:pPr marL="457200" marR="0" lvl="0" indent="-457200" algn="l" defTabSz="914400" rtl="0" eaLnBrk="1" fontAlgn="auto" latinLnBrk="0" hangingPunct="1">
              <a:lnSpc>
                <a:spcPct val="100000"/>
              </a:lnSpc>
              <a:spcAft>
                <a:spcPts val="0"/>
              </a:spcAft>
              <a:buClr>
                <a:srgbClr val="000000"/>
              </a:buClr>
              <a:buSzPts val="2800"/>
              <a:buFont typeface="Arial" panose="020B0604020202020204" pitchFamily="34" charset="0"/>
              <a:buChar char="•"/>
              <a:tabLst/>
              <a:defRPr/>
            </a:pPr>
            <a:r>
              <a:rPr lang="en-US" kern="0" dirty="0">
                <a:solidFill>
                  <a:srgbClr val="000000"/>
                </a:solidFill>
                <a:latin typeface="+mj-lt"/>
                <a:ea typeface="Calibri"/>
                <a:cs typeface="Calibri"/>
                <a:sym typeface="Calibri"/>
              </a:rPr>
              <a:t>Satellite gravity (GOCO06s)</a:t>
            </a:r>
            <a:endParaRPr kumimoji="0" lang="en-US" b="0" i="0" u="none" strike="noStrike" kern="0" cap="none" spc="0" normalizeH="0" baseline="0" noProof="0" dirty="0">
              <a:ln>
                <a:noFill/>
              </a:ln>
              <a:solidFill>
                <a:srgbClr val="000000"/>
              </a:solidFill>
              <a:effectLst/>
              <a:uLnTx/>
              <a:uFillTx/>
              <a:latin typeface="+mj-lt"/>
              <a:ea typeface="Calibri"/>
              <a:cs typeface="Calibri"/>
              <a:sym typeface="Calibri"/>
            </a:endParaRPr>
          </a:p>
          <a:p>
            <a:pPr marL="457200" marR="0" lvl="0" indent="-457200" algn="l" defTabSz="914400" rtl="0" eaLnBrk="1" fontAlgn="auto" latinLnBrk="0" hangingPunct="1">
              <a:lnSpc>
                <a:spcPct val="100000"/>
              </a:lnSpc>
              <a:spcAft>
                <a:spcPts val="0"/>
              </a:spcAft>
              <a:buClr>
                <a:srgbClr val="000000"/>
              </a:buClr>
              <a:buSzPts val="2800"/>
              <a:buFont typeface="Arial" panose="020B0604020202020204" pitchFamily="34" charset="0"/>
              <a:buChar char="•"/>
              <a:tabLst/>
              <a:defRPr/>
            </a:pPr>
            <a:r>
              <a:rPr kumimoji="0" lang="en-US" b="0" i="0" u="none" strike="noStrike" kern="0" cap="none" spc="0" normalizeH="0" baseline="0" noProof="0" dirty="0">
                <a:ln>
                  <a:noFill/>
                </a:ln>
                <a:solidFill>
                  <a:srgbClr val="000000"/>
                </a:solidFill>
                <a:effectLst/>
                <a:uLnTx/>
                <a:uFillTx/>
                <a:latin typeface="+mj-lt"/>
                <a:ea typeface="Calibri"/>
                <a:cs typeface="Calibri"/>
                <a:sym typeface="Calibri"/>
              </a:rPr>
              <a:t>Terrestrial gravity data</a:t>
            </a:r>
            <a:endParaRPr kumimoji="0" sz="1050" b="0" i="0" u="none" strike="noStrike" kern="0" cap="none" spc="0" normalizeH="0" baseline="0" noProof="0" dirty="0">
              <a:ln>
                <a:noFill/>
              </a:ln>
              <a:solidFill>
                <a:srgbClr val="000000"/>
              </a:solidFill>
              <a:effectLst/>
              <a:uLnTx/>
              <a:uFillTx/>
              <a:latin typeface="+mj-lt"/>
              <a:cs typeface="Arial"/>
              <a:sym typeface="Arial"/>
            </a:endParaRPr>
          </a:p>
          <a:p>
            <a:pPr marL="457200" marR="0" lvl="0" indent="-457200" algn="l" defTabSz="914400" rtl="0" eaLnBrk="1" fontAlgn="auto" latinLnBrk="0" hangingPunct="1">
              <a:lnSpc>
                <a:spcPct val="100000"/>
              </a:lnSpc>
              <a:spcAft>
                <a:spcPts val="0"/>
              </a:spcAft>
              <a:buClr>
                <a:srgbClr val="000000"/>
              </a:buClr>
              <a:buSzPts val="2800"/>
              <a:buFont typeface="Arial" panose="020B0604020202020204" pitchFamily="34" charset="0"/>
              <a:buChar char="•"/>
              <a:tabLst/>
              <a:defRPr/>
            </a:pPr>
            <a:r>
              <a:rPr kumimoji="0" lang="en-US" b="0" i="0" u="none" strike="noStrike" kern="0" cap="none" spc="0" normalizeH="0" baseline="0" noProof="0" dirty="0">
                <a:ln>
                  <a:noFill/>
                </a:ln>
                <a:solidFill>
                  <a:srgbClr val="000000"/>
                </a:solidFill>
                <a:effectLst/>
                <a:uLnTx/>
                <a:uFillTx/>
                <a:latin typeface="+mj-lt"/>
                <a:ea typeface="Calibri"/>
                <a:cs typeface="Calibri"/>
                <a:sym typeface="Calibri"/>
              </a:rPr>
              <a:t>Altimetric gravity (DTU21) in 1’x1’ grid</a:t>
            </a:r>
            <a:endParaRPr kumimoji="0" sz="1050" b="0" i="0" u="none" strike="noStrike" kern="0" cap="none" spc="0" normalizeH="0" baseline="0" noProof="0" dirty="0">
              <a:ln>
                <a:noFill/>
              </a:ln>
              <a:solidFill>
                <a:srgbClr val="000000"/>
              </a:solidFill>
              <a:effectLst/>
              <a:uLnTx/>
              <a:uFillTx/>
              <a:latin typeface="+mj-lt"/>
              <a:cs typeface="Arial"/>
              <a:sym typeface="Arial"/>
            </a:endParaRPr>
          </a:p>
          <a:p>
            <a:pPr marL="457200" marR="0" lvl="0" indent="-457200" algn="l" defTabSz="914400" rtl="0" eaLnBrk="1" fontAlgn="auto" latinLnBrk="0" hangingPunct="1">
              <a:lnSpc>
                <a:spcPct val="100000"/>
              </a:lnSpc>
              <a:spcAft>
                <a:spcPts val="0"/>
              </a:spcAft>
              <a:buClr>
                <a:srgbClr val="000000"/>
              </a:buClr>
              <a:buSzPts val="2800"/>
              <a:buFont typeface="Arial" panose="020B0604020202020204" pitchFamily="34" charset="0"/>
              <a:buChar char="•"/>
              <a:tabLst/>
              <a:defRPr/>
            </a:pPr>
            <a:r>
              <a:rPr kumimoji="0" lang="en-US" b="0" i="0" u="none" strike="noStrike" kern="0" cap="none" spc="0" normalizeH="0" baseline="0" noProof="0" dirty="0">
                <a:ln>
                  <a:noFill/>
                </a:ln>
                <a:solidFill>
                  <a:srgbClr val="000000"/>
                </a:solidFill>
                <a:effectLst/>
                <a:uLnTx/>
                <a:uFillTx/>
                <a:latin typeface="+mj-lt"/>
                <a:ea typeface="Calibri"/>
                <a:cs typeface="Calibri"/>
                <a:sym typeface="Calibri"/>
              </a:rPr>
              <a:t>DEM2022 (3′′, a </a:t>
            </a:r>
            <a:r>
              <a:rPr kumimoji="0" lang="en-US" b="0" i="0" u="none" strike="noStrike" kern="0" cap="none" spc="0" normalizeH="0" baseline="0" noProof="0" dirty="0">
                <a:ln>
                  <a:noFill/>
                </a:ln>
                <a:solidFill>
                  <a:srgbClr val="000000"/>
                </a:solidFill>
                <a:effectLst/>
                <a:uLnTx/>
                <a:uFillTx/>
                <a:latin typeface="+mj-lt"/>
                <a:ea typeface="Arial"/>
                <a:cs typeface="Arial"/>
                <a:sym typeface="Arial"/>
              </a:rPr>
              <a:t>combination of </a:t>
            </a:r>
            <a:r>
              <a:rPr kumimoji="0" lang="en-US" b="0" i="0" u="none" strike="noStrike" kern="0" cap="none" spc="0" normalizeH="0" baseline="0" noProof="0" dirty="0" err="1">
                <a:ln>
                  <a:noFill/>
                </a:ln>
                <a:solidFill>
                  <a:srgbClr val="000000"/>
                </a:solidFill>
                <a:effectLst/>
                <a:uLnTx/>
                <a:uFillTx/>
                <a:latin typeface="+mj-lt"/>
                <a:ea typeface="Arial"/>
                <a:cs typeface="Arial"/>
                <a:sym typeface="Arial"/>
              </a:rPr>
              <a:t>TanDEM</a:t>
            </a:r>
            <a:r>
              <a:rPr kumimoji="0" lang="en-US" b="0" i="0" u="none" strike="noStrike" kern="0" cap="none" spc="0" normalizeH="0" baseline="0" noProof="0" dirty="0">
                <a:ln>
                  <a:noFill/>
                </a:ln>
                <a:solidFill>
                  <a:srgbClr val="000000"/>
                </a:solidFill>
                <a:effectLst/>
                <a:uLnTx/>
                <a:uFillTx/>
                <a:latin typeface="+mj-lt"/>
                <a:ea typeface="Arial"/>
                <a:cs typeface="Arial"/>
                <a:sym typeface="Arial"/>
              </a:rPr>
              <a:t>-X, NED, and MERIT)</a:t>
            </a:r>
            <a:endParaRPr kumimoji="0" b="0" i="0" u="none" strike="noStrike" kern="0" cap="none" spc="0" normalizeH="0" baseline="0" noProof="0" dirty="0">
              <a:ln>
                <a:noFill/>
              </a:ln>
              <a:solidFill>
                <a:srgbClr val="000000"/>
              </a:solidFill>
              <a:effectLst/>
              <a:uLnTx/>
              <a:uFillTx/>
              <a:latin typeface="+mj-lt"/>
              <a:ea typeface="Calibri"/>
              <a:cs typeface="Calibri"/>
              <a:sym typeface="Calibri"/>
            </a:endParaRPr>
          </a:p>
          <a:p>
            <a:pPr marL="457200" marR="0" lvl="0" indent="-457200" algn="l" defTabSz="914400" rtl="0" eaLnBrk="1" fontAlgn="auto" latinLnBrk="0" hangingPunct="1">
              <a:lnSpc>
                <a:spcPct val="100000"/>
              </a:lnSpc>
              <a:spcAft>
                <a:spcPts val="0"/>
              </a:spcAft>
              <a:buClr>
                <a:srgbClr val="000000"/>
              </a:buClr>
              <a:buSzPts val="2800"/>
              <a:buFont typeface="Arial" panose="020B0604020202020204" pitchFamily="34" charset="0"/>
              <a:buChar char="•"/>
              <a:tabLst/>
              <a:defRPr/>
            </a:pPr>
            <a:r>
              <a:rPr kumimoji="0" lang="en-US" b="0" i="0" u="none" strike="noStrike" kern="0" cap="none" spc="0" normalizeH="0" baseline="0" noProof="0" dirty="0">
                <a:ln>
                  <a:noFill/>
                </a:ln>
                <a:solidFill>
                  <a:srgbClr val="000000"/>
                </a:solidFill>
                <a:effectLst/>
                <a:uLnTx/>
                <a:uFillTx/>
                <a:latin typeface="+mj-lt"/>
                <a:ea typeface="Calibri"/>
                <a:cs typeface="Calibri"/>
                <a:sym typeface="Calibri"/>
              </a:rPr>
              <a:t>ArcGPv2020 in 3’x3’ grids from NGA</a:t>
            </a:r>
            <a:endParaRPr kumimoji="0" sz="1050" b="0" i="0" u="none" strike="noStrike" kern="0" cap="none" spc="0" normalizeH="0" baseline="0" noProof="0" dirty="0">
              <a:ln>
                <a:noFill/>
              </a:ln>
              <a:solidFill>
                <a:srgbClr val="000000"/>
              </a:solidFill>
              <a:effectLst/>
              <a:uLnTx/>
              <a:uFillTx/>
              <a:latin typeface="+mj-lt"/>
              <a:cs typeface="Arial"/>
              <a:sym typeface="Arial"/>
            </a:endParaRPr>
          </a:p>
          <a:p>
            <a:pPr marL="457200" marR="0" lvl="0" indent="-457200" algn="l" defTabSz="914400" rtl="0" eaLnBrk="1" fontAlgn="auto" latinLnBrk="0" hangingPunct="1">
              <a:lnSpc>
                <a:spcPct val="100000"/>
              </a:lnSpc>
              <a:spcAft>
                <a:spcPts val="0"/>
              </a:spcAft>
              <a:buClr>
                <a:srgbClr val="000000"/>
              </a:buClr>
              <a:buSzPts val="2800"/>
              <a:buFont typeface="Arial" panose="020B0604020202020204" pitchFamily="34" charset="0"/>
              <a:buChar char="•"/>
              <a:tabLst/>
              <a:defRPr/>
            </a:pPr>
            <a:r>
              <a:rPr kumimoji="0" lang="en-US" b="0" i="0" u="none" strike="noStrike" kern="0" cap="none" spc="0" normalizeH="0" baseline="0" noProof="0" dirty="0">
                <a:ln>
                  <a:noFill/>
                </a:ln>
                <a:solidFill>
                  <a:srgbClr val="000000"/>
                </a:solidFill>
                <a:effectLst/>
                <a:uLnTx/>
                <a:uFillTx/>
                <a:latin typeface="+mj-lt"/>
                <a:ea typeface="Calibri"/>
                <a:cs typeface="Calibri"/>
                <a:sym typeface="Calibri"/>
              </a:rPr>
              <a:t>Ice thickness data sets over Greenland</a:t>
            </a:r>
            <a:endParaRPr kumimoji="0" sz="1050" b="0" i="0" u="none" strike="noStrike" kern="0" cap="none" spc="0" normalizeH="0" baseline="0" noProof="0" dirty="0">
              <a:ln>
                <a:noFill/>
              </a:ln>
              <a:solidFill>
                <a:srgbClr val="000000"/>
              </a:solidFill>
              <a:effectLst/>
              <a:uLnTx/>
              <a:uFillTx/>
              <a:latin typeface="+mj-lt"/>
              <a:cs typeface="Arial"/>
              <a:sym typeface="Arial"/>
            </a:endParaRPr>
          </a:p>
          <a:p>
            <a:pPr marL="457200" marR="0" lvl="0" indent="-457200" algn="l" defTabSz="914400" rtl="0" eaLnBrk="1" fontAlgn="auto" latinLnBrk="0" hangingPunct="1">
              <a:lnSpc>
                <a:spcPct val="100000"/>
              </a:lnSpc>
              <a:spcAft>
                <a:spcPts val="0"/>
              </a:spcAft>
              <a:buClr>
                <a:srgbClr val="000000"/>
              </a:buClr>
              <a:buSzPts val="2800"/>
              <a:buFont typeface="Arial" panose="020B0604020202020204" pitchFamily="34" charset="0"/>
              <a:buChar char="•"/>
              <a:tabLst/>
              <a:defRPr/>
            </a:pPr>
            <a:r>
              <a:rPr kumimoji="0" lang="en-US" b="0" i="0" u="none" strike="noStrike" kern="0" cap="none" spc="0" normalizeH="0" baseline="0" noProof="0" dirty="0">
                <a:ln>
                  <a:noFill/>
                </a:ln>
                <a:solidFill>
                  <a:srgbClr val="000000"/>
                </a:solidFill>
                <a:effectLst/>
                <a:uLnTx/>
                <a:uFillTx/>
                <a:latin typeface="+mj-lt"/>
                <a:ea typeface="Calibri"/>
                <a:cs typeface="Calibri"/>
                <a:sym typeface="Calibri"/>
              </a:rPr>
              <a:t>Airborne gravity data (GRAV-D) (shown)</a:t>
            </a:r>
            <a:endParaRPr kumimoji="0" sz="1050" b="0" i="0" u="none" strike="noStrike" kern="0" cap="none" spc="0" normalizeH="0" baseline="0" noProof="0" dirty="0">
              <a:ln>
                <a:noFill/>
              </a:ln>
              <a:solidFill>
                <a:srgbClr val="000000"/>
              </a:solidFill>
              <a:effectLst/>
              <a:uLnTx/>
              <a:uFillTx/>
              <a:latin typeface="+mj-lt"/>
              <a:cs typeface="Arial"/>
              <a:sym typeface="Arial"/>
            </a:endParaRPr>
          </a:p>
        </p:txBody>
      </p:sp>
      <p:grpSp>
        <p:nvGrpSpPr>
          <p:cNvPr id="2" name="Group 1">
            <a:extLst>
              <a:ext uri="{FF2B5EF4-FFF2-40B4-BE49-F238E27FC236}">
                <a16:creationId xmlns:a16="http://schemas.microsoft.com/office/drawing/2014/main" id="{2D48BE26-3772-4D70-9494-5B58EB0B578A}"/>
              </a:ext>
            </a:extLst>
          </p:cNvPr>
          <p:cNvGrpSpPr/>
          <p:nvPr/>
        </p:nvGrpSpPr>
        <p:grpSpPr>
          <a:xfrm>
            <a:off x="4629236" y="1735756"/>
            <a:ext cx="7479401" cy="4050307"/>
            <a:chOff x="4932481" y="1381649"/>
            <a:chExt cx="6967607" cy="3773156"/>
          </a:xfrm>
        </p:grpSpPr>
        <p:pic>
          <p:nvPicPr>
            <p:cNvPr id="5" name="Picture 4">
              <a:extLst>
                <a:ext uri="{FF2B5EF4-FFF2-40B4-BE49-F238E27FC236}">
                  <a16:creationId xmlns:a16="http://schemas.microsoft.com/office/drawing/2014/main" id="{31B111F7-F643-4249-AD56-CA85A0ED7F33}"/>
                </a:ext>
              </a:extLst>
            </p:cNvPr>
            <p:cNvPicPr>
              <a:picLocks noChangeAspect="1"/>
            </p:cNvPicPr>
            <p:nvPr/>
          </p:nvPicPr>
          <p:blipFill>
            <a:blip r:embed="rId3"/>
            <a:stretch>
              <a:fillRect/>
            </a:stretch>
          </p:blipFill>
          <p:spPr>
            <a:xfrm>
              <a:off x="4932481" y="1381649"/>
              <a:ext cx="6967607" cy="3773156"/>
            </a:xfrm>
            <a:prstGeom prst="rect">
              <a:avLst/>
            </a:prstGeom>
            <a:ln>
              <a:solidFill>
                <a:schemeClr val="tx1"/>
              </a:solidFill>
            </a:ln>
          </p:spPr>
        </p:pic>
        <p:pic>
          <p:nvPicPr>
            <p:cNvPr id="6" name="Picture 5">
              <a:extLst>
                <a:ext uri="{FF2B5EF4-FFF2-40B4-BE49-F238E27FC236}">
                  <a16:creationId xmlns:a16="http://schemas.microsoft.com/office/drawing/2014/main" id="{079E071E-0420-44C1-9537-AE7F9CAB35B4}"/>
                </a:ext>
              </a:extLst>
            </p:cNvPr>
            <p:cNvPicPr>
              <a:picLocks noChangeAspect="1"/>
            </p:cNvPicPr>
            <p:nvPr/>
          </p:nvPicPr>
          <p:blipFill>
            <a:blip r:embed="rId4"/>
            <a:stretch>
              <a:fillRect/>
            </a:stretch>
          </p:blipFill>
          <p:spPr>
            <a:xfrm>
              <a:off x="10786621" y="1430134"/>
              <a:ext cx="1035689" cy="2132817"/>
            </a:xfrm>
            <a:prstGeom prst="rect">
              <a:avLst/>
            </a:prstGeom>
            <a:ln>
              <a:solidFill>
                <a:schemeClr val="tx1"/>
              </a:solidFill>
            </a:ln>
          </p:spPr>
        </p:pic>
      </p:grpSp>
      <p:grpSp>
        <p:nvGrpSpPr>
          <p:cNvPr id="3" name="Group 2">
            <a:extLst>
              <a:ext uri="{FF2B5EF4-FFF2-40B4-BE49-F238E27FC236}">
                <a16:creationId xmlns:a16="http://schemas.microsoft.com/office/drawing/2014/main" id="{0A92812E-664D-49FC-B3AC-CB75A63FA4B9}"/>
              </a:ext>
            </a:extLst>
          </p:cNvPr>
          <p:cNvGrpSpPr/>
          <p:nvPr/>
        </p:nvGrpSpPr>
        <p:grpSpPr>
          <a:xfrm>
            <a:off x="53489" y="4143155"/>
            <a:ext cx="4433402" cy="2679672"/>
            <a:chOff x="90943" y="1235053"/>
            <a:chExt cx="4219983" cy="2550676"/>
          </a:xfrm>
        </p:grpSpPr>
        <p:pic>
          <p:nvPicPr>
            <p:cNvPr id="7" name="Picture 6">
              <a:extLst>
                <a:ext uri="{FF2B5EF4-FFF2-40B4-BE49-F238E27FC236}">
                  <a16:creationId xmlns:a16="http://schemas.microsoft.com/office/drawing/2014/main" id="{389310E3-4D28-4241-9F49-D11BEC584194}"/>
                </a:ext>
              </a:extLst>
            </p:cNvPr>
            <p:cNvPicPr>
              <a:picLocks noChangeAspect="1"/>
            </p:cNvPicPr>
            <p:nvPr/>
          </p:nvPicPr>
          <p:blipFill>
            <a:blip r:embed="rId5"/>
            <a:stretch>
              <a:fillRect/>
            </a:stretch>
          </p:blipFill>
          <p:spPr>
            <a:xfrm>
              <a:off x="90943" y="1235053"/>
              <a:ext cx="4219983" cy="2550676"/>
            </a:xfrm>
            <a:prstGeom prst="rect">
              <a:avLst/>
            </a:prstGeom>
            <a:ln>
              <a:solidFill>
                <a:schemeClr val="tx1"/>
              </a:solidFill>
            </a:ln>
          </p:spPr>
        </p:pic>
        <p:sp>
          <p:nvSpPr>
            <p:cNvPr id="8" name="TextBox 7">
              <a:extLst>
                <a:ext uri="{FF2B5EF4-FFF2-40B4-BE49-F238E27FC236}">
                  <a16:creationId xmlns:a16="http://schemas.microsoft.com/office/drawing/2014/main" id="{F1499E66-7ABC-4ECB-8CB6-D954B40B0A38}"/>
                </a:ext>
              </a:extLst>
            </p:cNvPr>
            <p:cNvSpPr txBox="1"/>
            <p:nvPr/>
          </p:nvSpPr>
          <p:spPr>
            <a:xfrm>
              <a:off x="3307542" y="3348026"/>
              <a:ext cx="968624" cy="379656"/>
            </a:xfrm>
            <a:prstGeom prst="rect">
              <a:avLst/>
            </a:prstGeom>
            <a:solidFill>
              <a:schemeClr val="bg1"/>
            </a:solidFill>
            <a:ln>
              <a:solidFill>
                <a:schemeClr val="tx1"/>
              </a:solidFill>
            </a:ln>
          </p:spPr>
          <p:txBody>
            <a:bodyPr wrap="square" rtlCol="0">
              <a:spAutoFit/>
            </a:bodyPr>
            <a:lstStyle/>
            <a:p>
              <a:pPr algn="ctr"/>
              <a:r>
                <a:rPr lang="en-US" sz="1867" dirty="0"/>
                <a:t>Alaska</a:t>
              </a:r>
            </a:p>
          </p:txBody>
        </p:sp>
      </p:grpSp>
      <p:grpSp>
        <p:nvGrpSpPr>
          <p:cNvPr id="9" name="Group 8">
            <a:extLst>
              <a:ext uri="{FF2B5EF4-FFF2-40B4-BE49-F238E27FC236}">
                <a16:creationId xmlns:a16="http://schemas.microsoft.com/office/drawing/2014/main" id="{92FCE718-D0E0-4CE6-B1BA-20C26E836F67}"/>
              </a:ext>
            </a:extLst>
          </p:cNvPr>
          <p:cNvGrpSpPr/>
          <p:nvPr/>
        </p:nvGrpSpPr>
        <p:grpSpPr>
          <a:xfrm>
            <a:off x="4706485" y="5208322"/>
            <a:ext cx="2260371" cy="1612198"/>
            <a:chOff x="662900" y="6546237"/>
            <a:chExt cx="4243332" cy="3026534"/>
          </a:xfrm>
        </p:grpSpPr>
        <p:pic>
          <p:nvPicPr>
            <p:cNvPr id="10" name="Picture 9">
              <a:extLst>
                <a:ext uri="{FF2B5EF4-FFF2-40B4-BE49-F238E27FC236}">
                  <a16:creationId xmlns:a16="http://schemas.microsoft.com/office/drawing/2014/main" id="{E0217E71-7DA1-4354-AA68-11FEE897DDF7}"/>
                </a:ext>
              </a:extLst>
            </p:cNvPr>
            <p:cNvPicPr>
              <a:picLocks noChangeAspect="1"/>
            </p:cNvPicPr>
            <p:nvPr/>
          </p:nvPicPr>
          <p:blipFill rotWithShape="1">
            <a:blip r:embed="rId6"/>
            <a:srcRect l="7449" b="7561"/>
            <a:stretch/>
          </p:blipFill>
          <p:spPr>
            <a:xfrm>
              <a:off x="662900" y="6546237"/>
              <a:ext cx="4243332" cy="3026534"/>
            </a:xfrm>
            <a:prstGeom prst="rect">
              <a:avLst/>
            </a:prstGeom>
            <a:ln>
              <a:solidFill>
                <a:schemeClr val="tx1"/>
              </a:solidFill>
            </a:ln>
          </p:spPr>
        </p:pic>
        <p:sp>
          <p:nvSpPr>
            <p:cNvPr id="11" name="TextBox 10">
              <a:extLst>
                <a:ext uri="{FF2B5EF4-FFF2-40B4-BE49-F238E27FC236}">
                  <a16:creationId xmlns:a16="http://schemas.microsoft.com/office/drawing/2014/main" id="{4700DB5A-F031-4EEE-9BBF-82543FDB667A}"/>
                </a:ext>
              </a:extLst>
            </p:cNvPr>
            <p:cNvSpPr txBox="1"/>
            <p:nvPr/>
          </p:nvSpPr>
          <p:spPr>
            <a:xfrm>
              <a:off x="681763" y="8822332"/>
              <a:ext cx="1714625" cy="712718"/>
            </a:xfrm>
            <a:prstGeom prst="rect">
              <a:avLst/>
            </a:prstGeom>
            <a:solidFill>
              <a:schemeClr val="bg1"/>
            </a:solidFill>
            <a:ln>
              <a:solidFill>
                <a:schemeClr val="tx1"/>
              </a:solidFill>
            </a:ln>
          </p:spPr>
          <p:txBody>
            <a:bodyPr wrap="square" rtlCol="0">
              <a:spAutoFit/>
            </a:bodyPr>
            <a:lstStyle/>
            <a:p>
              <a:pPr algn="ctr"/>
              <a:r>
                <a:rPr lang="en-US" sz="1867" dirty="0"/>
                <a:t>Hawaii</a:t>
              </a:r>
            </a:p>
          </p:txBody>
        </p:sp>
      </p:grpSp>
      <p:sp>
        <p:nvSpPr>
          <p:cNvPr id="13" name="TextBox 12">
            <a:extLst>
              <a:ext uri="{FF2B5EF4-FFF2-40B4-BE49-F238E27FC236}">
                <a16:creationId xmlns:a16="http://schemas.microsoft.com/office/drawing/2014/main" id="{7D5C4324-B8FB-4B47-A60B-A2D4CD95DE8B}"/>
              </a:ext>
            </a:extLst>
          </p:cNvPr>
          <p:cNvSpPr txBox="1"/>
          <p:nvPr/>
        </p:nvSpPr>
        <p:spPr>
          <a:xfrm>
            <a:off x="8943033" y="1333714"/>
            <a:ext cx="3115365" cy="369332"/>
          </a:xfrm>
          <a:prstGeom prst="rect">
            <a:avLst/>
          </a:prstGeom>
          <a:noFill/>
        </p:spPr>
        <p:txBody>
          <a:bodyPr wrap="square" rtlCol="0">
            <a:spAutoFit/>
          </a:bodyPr>
          <a:lstStyle/>
          <a:p>
            <a:pPr algn="r"/>
            <a:r>
              <a:rPr lang="en-US" dirty="0"/>
              <a:t>GRAV-D data coverage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609600" y="274639"/>
            <a:ext cx="10972800" cy="1143000"/>
          </a:xfrm>
        </p:spPr>
        <p:txBody>
          <a:bodyPr>
            <a:normAutofit/>
          </a:bodyPr>
          <a:lstStyle/>
          <a:p>
            <a:pPr algn="l"/>
            <a:r>
              <a:rPr lang="en-US" sz="4000" b="1" dirty="0">
                <a:latin typeface="+mj-lt"/>
                <a:cs typeface="Times New Roman" panose="02020603050405020304" pitchFamily="18" charset="0"/>
              </a:rPr>
              <a:t>Geoid Uncertainty</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811649" y="1600201"/>
            <a:ext cx="4534073" cy="4983160"/>
          </a:xfrm>
        </p:spPr>
        <p:txBody>
          <a:bodyPr>
            <a:noAutofit/>
          </a:bodyPr>
          <a:lstStyle/>
          <a:p>
            <a:pPr>
              <a:lnSpc>
                <a:spcPct val="110000"/>
              </a:lnSpc>
              <a:spcAft>
                <a:spcPts val="800"/>
              </a:spcAft>
            </a:pPr>
            <a:r>
              <a:rPr lang="en-US" sz="1200" b="1" dirty="0">
                <a:latin typeface="+mj-lt"/>
                <a:cs typeface="Helvetica" panose="020B0604020202020204" pitchFamily="34" charset="0"/>
              </a:rPr>
              <a:t>Why care about geoid uncertainty?</a:t>
            </a:r>
          </a:p>
          <a:p>
            <a:pPr lvl="1">
              <a:lnSpc>
                <a:spcPct val="110000"/>
              </a:lnSpc>
              <a:spcAft>
                <a:spcPts val="800"/>
              </a:spcAft>
            </a:pPr>
            <a:r>
              <a:rPr lang="en-US" sz="1200" dirty="0">
                <a:latin typeface="+mj-lt"/>
                <a:cs typeface="Helvetica" panose="020B0604020202020204" pitchFamily="34" charset="0"/>
              </a:rPr>
              <a:t>How should height observations be weighted?</a:t>
            </a:r>
          </a:p>
          <a:p>
            <a:pPr lvl="1">
              <a:lnSpc>
                <a:spcPct val="110000"/>
              </a:lnSpc>
              <a:spcAft>
                <a:spcPts val="800"/>
              </a:spcAft>
            </a:pPr>
            <a:r>
              <a:rPr lang="en-US" sz="1200" dirty="0">
                <a:latin typeface="+mj-lt"/>
                <a:cs typeface="Helvetica" panose="020B0604020202020204" pitchFamily="34" charset="0"/>
              </a:rPr>
              <a:t>How much can the geoid model change in subsequent releases?</a:t>
            </a:r>
          </a:p>
          <a:p>
            <a:pPr lvl="1">
              <a:lnSpc>
                <a:spcPct val="110000"/>
              </a:lnSpc>
              <a:spcAft>
                <a:spcPts val="800"/>
              </a:spcAft>
            </a:pPr>
            <a:r>
              <a:rPr lang="en-US" sz="1200" dirty="0">
                <a:latin typeface="+mj-lt"/>
                <a:cs typeface="Helvetica" panose="020B0604020202020204" pitchFamily="34" charset="0"/>
              </a:rPr>
              <a:t>Where does NGS need more gravity data?</a:t>
            </a:r>
          </a:p>
          <a:p>
            <a:pPr>
              <a:lnSpc>
                <a:spcPct val="110000"/>
              </a:lnSpc>
              <a:spcAft>
                <a:spcPts val="800"/>
              </a:spcAft>
            </a:pPr>
            <a:r>
              <a:rPr lang="en-US" sz="1200" b="1" dirty="0">
                <a:latin typeface="+mj-lt"/>
                <a:cs typeface="Helvetica" panose="020B0604020202020204" pitchFamily="34" charset="0"/>
              </a:rPr>
              <a:t>NAPGD2022 Uncertainty Grids</a:t>
            </a:r>
          </a:p>
          <a:p>
            <a:pPr lvl="1">
              <a:lnSpc>
                <a:spcPct val="110000"/>
              </a:lnSpc>
              <a:spcAft>
                <a:spcPts val="800"/>
              </a:spcAft>
            </a:pPr>
            <a:r>
              <a:rPr lang="en-US" sz="1200" dirty="0">
                <a:latin typeface="+mj-lt"/>
                <a:cs typeface="Helvetica" panose="020B0604020202020204" pitchFamily="34" charset="0"/>
              </a:rPr>
              <a:t>Geoid</a:t>
            </a:r>
          </a:p>
          <a:p>
            <a:pPr lvl="1">
              <a:lnSpc>
                <a:spcPct val="110000"/>
              </a:lnSpc>
              <a:spcAft>
                <a:spcPts val="800"/>
              </a:spcAft>
            </a:pPr>
            <a:r>
              <a:rPr lang="en-US" sz="1200" dirty="0">
                <a:latin typeface="+mj-lt"/>
                <a:cs typeface="Helvetica" panose="020B0604020202020204" pitchFamily="34" charset="0"/>
              </a:rPr>
              <a:t>Deflection of the vertical</a:t>
            </a:r>
          </a:p>
          <a:p>
            <a:pPr lvl="1">
              <a:lnSpc>
                <a:spcPct val="110000"/>
              </a:lnSpc>
              <a:spcAft>
                <a:spcPts val="800"/>
              </a:spcAft>
            </a:pPr>
            <a:r>
              <a:rPr lang="en-US" sz="1200" dirty="0">
                <a:latin typeface="+mj-lt"/>
                <a:cs typeface="Helvetica" panose="020B0604020202020204" pitchFamily="34" charset="0"/>
              </a:rPr>
              <a:t>Bouguer anomaly</a:t>
            </a:r>
          </a:p>
          <a:p>
            <a:pPr>
              <a:lnSpc>
                <a:spcPct val="110000"/>
              </a:lnSpc>
              <a:spcAft>
                <a:spcPts val="800"/>
              </a:spcAft>
            </a:pPr>
            <a:r>
              <a:rPr lang="en-US" sz="1200" b="1" dirty="0">
                <a:latin typeface="+mj-lt"/>
                <a:cs typeface="Helvetica" panose="020B0604020202020204" pitchFamily="34" charset="0"/>
              </a:rPr>
              <a:t>Summary</a:t>
            </a:r>
          </a:p>
          <a:p>
            <a:pPr lvl="1">
              <a:lnSpc>
                <a:spcPct val="110000"/>
              </a:lnSpc>
              <a:spcAft>
                <a:spcPts val="800"/>
              </a:spcAft>
            </a:pPr>
            <a:r>
              <a:rPr lang="en-US" sz="1200" dirty="0">
                <a:latin typeface="+mj-lt"/>
                <a:cs typeface="Helvetica" panose="020B0604020202020204" pitchFamily="34" charset="0"/>
              </a:rPr>
              <a:t>5 arcminute resolution</a:t>
            </a:r>
          </a:p>
          <a:p>
            <a:pPr lvl="1">
              <a:lnSpc>
                <a:spcPct val="110000"/>
              </a:lnSpc>
              <a:spcAft>
                <a:spcPts val="800"/>
              </a:spcAft>
            </a:pPr>
            <a:r>
              <a:rPr lang="en-US" sz="1200" dirty="0">
                <a:latin typeface="+mj-lt"/>
                <a:cs typeface="Helvetica" panose="020B0604020202020204" pitchFamily="34" charset="0"/>
              </a:rPr>
              <a:t>1 cm over open ocean</a:t>
            </a:r>
          </a:p>
          <a:p>
            <a:pPr lvl="1">
              <a:lnSpc>
                <a:spcPct val="110000"/>
              </a:lnSpc>
              <a:spcAft>
                <a:spcPts val="800"/>
              </a:spcAft>
            </a:pPr>
            <a:r>
              <a:rPr lang="en-US" sz="1200" dirty="0">
                <a:latin typeface="+mj-lt"/>
                <a:cs typeface="Helvetica" panose="020B0604020202020204" pitchFamily="34" charset="0"/>
              </a:rPr>
              <a:t>1-2 cm in CONUS</a:t>
            </a:r>
          </a:p>
          <a:p>
            <a:pPr lvl="1">
              <a:lnSpc>
                <a:spcPct val="110000"/>
              </a:lnSpc>
              <a:spcAft>
                <a:spcPts val="800"/>
              </a:spcAft>
            </a:pPr>
            <a:r>
              <a:rPr lang="en-US" sz="1200" dirty="0">
                <a:latin typeface="+mj-lt"/>
                <a:cs typeface="Helvetica" panose="020B0604020202020204" pitchFamily="34" charset="0"/>
              </a:rPr>
              <a:t>2-3 cm in high elevations</a:t>
            </a:r>
          </a:p>
          <a:p>
            <a:pPr lvl="1">
              <a:lnSpc>
                <a:spcPct val="110000"/>
              </a:lnSpc>
              <a:spcAft>
                <a:spcPts val="800"/>
              </a:spcAft>
            </a:pPr>
            <a:r>
              <a:rPr lang="en-US" sz="1200" dirty="0">
                <a:latin typeface="+mj-lt"/>
                <a:cs typeface="Helvetica" panose="020B0604020202020204" pitchFamily="34" charset="0"/>
              </a:rPr>
              <a:t>&gt;5 cm in Alaska</a:t>
            </a:r>
          </a:p>
        </p:txBody>
      </p:sp>
      <p:pic>
        <p:nvPicPr>
          <p:cNvPr id="4" name="Picture 2">
            <a:extLst>
              <a:ext uri="{FF2B5EF4-FFF2-40B4-BE49-F238E27FC236}">
                <a16:creationId xmlns:a16="http://schemas.microsoft.com/office/drawing/2014/main" id="{E34D6BB1-51F8-42FF-B75D-28CF711275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1283" y="1600202"/>
            <a:ext cx="6902221" cy="3731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22517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609600" y="274639"/>
            <a:ext cx="10972800" cy="1143000"/>
          </a:xfrm>
        </p:spPr>
        <p:txBody>
          <a:bodyPr>
            <a:normAutofit/>
          </a:bodyPr>
          <a:lstStyle/>
          <a:p>
            <a:pPr algn="l"/>
            <a:r>
              <a:rPr lang="en-US" sz="4000" b="1" dirty="0">
                <a:latin typeface="+mj-lt"/>
                <a:cs typeface="Times New Roman" panose="02020603050405020304" pitchFamily="18" charset="0"/>
              </a:rPr>
              <a:t>Geoid Uncertainty</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811649" y="1600201"/>
            <a:ext cx="4534073" cy="4983160"/>
          </a:xfrm>
        </p:spPr>
        <p:txBody>
          <a:bodyPr>
            <a:normAutofit/>
          </a:bodyPr>
          <a:lstStyle/>
          <a:p>
            <a:pPr>
              <a:lnSpc>
                <a:spcPct val="110000"/>
              </a:lnSpc>
              <a:spcAft>
                <a:spcPts val="800"/>
              </a:spcAft>
            </a:pPr>
            <a:r>
              <a:rPr lang="en-US" sz="1600" b="1" dirty="0">
                <a:latin typeface="+mj-lt"/>
                <a:cs typeface="Helvetica" panose="020B0604020202020204" pitchFamily="34" charset="0"/>
              </a:rPr>
              <a:t>Inputs</a:t>
            </a:r>
          </a:p>
          <a:p>
            <a:pPr lvl="1">
              <a:lnSpc>
                <a:spcPct val="110000"/>
              </a:lnSpc>
              <a:spcAft>
                <a:spcPts val="800"/>
              </a:spcAft>
            </a:pPr>
            <a:r>
              <a:rPr lang="en-US" sz="1067" dirty="0">
                <a:latin typeface="+mj-lt"/>
                <a:cs typeface="Helvetica" panose="020B0604020202020204" pitchFamily="34" charset="0"/>
              </a:rPr>
              <a:t>GOCO06s variance-covariance matrix</a:t>
            </a:r>
          </a:p>
          <a:p>
            <a:pPr lvl="1">
              <a:lnSpc>
                <a:spcPct val="110000"/>
              </a:lnSpc>
              <a:spcAft>
                <a:spcPts val="800"/>
              </a:spcAft>
            </a:pPr>
            <a:r>
              <a:rPr lang="en-US" sz="1067" dirty="0" err="1">
                <a:latin typeface="+mj-lt"/>
                <a:cs typeface="Helvetica" panose="020B0604020202020204" pitchFamily="34" charset="0"/>
              </a:rPr>
              <a:t>Sandwell</a:t>
            </a:r>
            <a:r>
              <a:rPr lang="en-US" sz="1067" dirty="0">
                <a:latin typeface="+mj-lt"/>
                <a:cs typeface="Helvetica" panose="020B0604020202020204" pitchFamily="34" charset="0"/>
              </a:rPr>
              <a:t>-Smith satellite altimetry grids</a:t>
            </a:r>
          </a:p>
          <a:p>
            <a:pPr lvl="1">
              <a:lnSpc>
                <a:spcPct val="110000"/>
              </a:lnSpc>
              <a:spcAft>
                <a:spcPts val="800"/>
              </a:spcAft>
            </a:pPr>
            <a:r>
              <a:rPr lang="en-US" sz="1067" dirty="0">
                <a:latin typeface="+mj-lt"/>
                <a:cs typeface="Helvetica" panose="020B0604020202020204" pitchFamily="34" charset="0"/>
              </a:rPr>
              <a:t>NGS terrestrial gravity database</a:t>
            </a:r>
          </a:p>
          <a:p>
            <a:pPr lvl="1">
              <a:lnSpc>
                <a:spcPct val="110000"/>
              </a:lnSpc>
              <a:spcAft>
                <a:spcPts val="800"/>
              </a:spcAft>
            </a:pPr>
            <a:r>
              <a:rPr lang="en-US" sz="1067" dirty="0">
                <a:latin typeface="+mj-lt"/>
                <a:cs typeface="Helvetica" panose="020B0604020202020204" pitchFamily="34" charset="0"/>
              </a:rPr>
              <a:t>GRAV-D data extent raster layer</a:t>
            </a:r>
          </a:p>
          <a:p>
            <a:pPr lvl="1">
              <a:lnSpc>
                <a:spcPct val="110000"/>
              </a:lnSpc>
              <a:spcAft>
                <a:spcPts val="800"/>
              </a:spcAft>
            </a:pPr>
            <a:r>
              <a:rPr lang="en-US" sz="1067" dirty="0">
                <a:latin typeface="+mj-lt"/>
                <a:cs typeface="Helvetica" panose="020B0604020202020204" pitchFamily="34" charset="0"/>
              </a:rPr>
              <a:t>DEM2022</a:t>
            </a:r>
          </a:p>
          <a:p>
            <a:pPr>
              <a:lnSpc>
                <a:spcPct val="110000"/>
              </a:lnSpc>
              <a:spcAft>
                <a:spcPts val="800"/>
              </a:spcAft>
            </a:pPr>
            <a:r>
              <a:rPr lang="en-US" sz="1600" b="1" dirty="0">
                <a:latin typeface="+mj-lt"/>
                <a:cs typeface="Helvetica" panose="020B0604020202020204" pitchFamily="34" charset="0"/>
              </a:rPr>
              <a:t>Assumptions</a:t>
            </a:r>
          </a:p>
          <a:p>
            <a:pPr lvl="1">
              <a:lnSpc>
                <a:spcPct val="110000"/>
              </a:lnSpc>
              <a:spcAft>
                <a:spcPts val="800"/>
              </a:spcAft>
            </a:pPr>
            <a:r>
              <a:rPr lang="en-US" sz="1067" dirty="0">
                <a:latin typeface="+mj-lt"/>
                <a:cs typeface="Helvetica" panose="020B0604020202020204" pitchFamily="34" charset="0"/>
              </a:rPr>
              <a:t>Linear error propagation of gravity anomaly errors with spectral filter (&lt;100 km)</a:t>
            </a:r>
          </a:p>
          <a:p>
            <a:pPr lvl="1">
              <a:lnSpc>
                <a:spcPct val="110000"/>
              </a:lnSpc>
              <a:spcAft>
                <a:spcPts val="800"/>
              </a:spcAft>
            </a:pPr>
            <a:r>
              <a:rPr lang="en-US" sz="1067" dirty="0">
                <a:latin typeface="+mj-lt"/>
                <a:cs typeface="Helvetica" panose="020B0604020202020204" pitchFamily="34" charset="0"/>
              </a:rPr>
              <a:t>Satellite model error informs long wavelengths (&gt;100 km)</a:t>
            </a:r>
          </a:p>
          <a:p>
            <a:pPr lvl="1">
              <a:lnSpc>
                <a:spcPct val="110000"/>
              </a:lnSpc>
              <a:spcAft>
                <a:spcPts val="800"/>
              </a:spcAft>
            </a:pPr>
            <a:r>
              <a:rPr lang="en-US" sz="1067" dirty="0">
                <a:latin typeface="+mj-lt"/>
                <a:cs typeface="Helvetica" panose="020B0604020202020204" pitchFamily="34" charset="0"/>
              </a:rPr>
              <a:t>10% density error and 1 m terrain elevation error captures effect of terrain roughness</a:t>
            </a:r>
          </a:p>
          <a:p>
            <a:pPr lvl="1">
              <a:lnSpc>
                <a:spcPct val="110000"/>
              </a:lnSpc>
              <a:spcAft>
                <a:spcPts val="800"/>
              </a:spcAft>
            </a:pPr>
            <a:r>
              <a:rPr lang="en-US" sz="1067" dirty="0">
                <a:latin typeface="+mj-lt"/>
                <a:cs typeface="Helvetica" panose="020B0604020202020204" pitchFamily="34" charset="0"/>
              </a:rPr>
              <a:t>Gravity anomalies under GRAV-D domain have different spectral weights than those outside</a:t>
            </a:r>
          </a:p>
          <a:p>
            <a:pPr lvl="1">
              <a:lnSpc>
                <a:spcPct val="110000"/>
              </a:lnSpc>
              <a:spcAft>
                <a:spcPts val="800"/>
              </a:spcAft>
            </a:pPr>
            <a:r>
              <a:rPr lang="en-US" sz="1067" dirty="0" err="1">
                <a:latin typeface="+mj-lt"/>
                <a:cs typeface="Helvetica" panose="020B0604020202020204" pitchFamily="34" charset="0"/>
              </a:rPr>
              <a:t>Kaula</a:t>
            </a:r>
            <a:r>
              <a:rPr lang="en-US" sz="1067" dirty="0">
                <a:latin typeface="+mj-lt"/>
                <a:cs typeface="Helvetica" panose="020B0604020202020204" pitchFamily="34" charset="0"/>
              </a:rPr>
              <a:t>-based interpolation error below 1 arcminute</a:t>
            </a:r>
          </a:p>
        </p:txBody>
      </p:sp>
      <p:sp>
        <p:nvSpPr>
          <p:cNvPr id="6" name="AutoShape 2">
            <a:extLst>
              <a:ext uri="{FF2B5EF4-FFF2-40B4-BE49-F238E27FC236}">
                <a16:creationId xmlns:a16="http://schemas.microsoft.com/office/drawing/2014/main" id="{3C64E8F8-1A2A-4FB1-8733-0301CE2B219D}"/>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pic>
        <p:nvPicPr>
          <p:cNvPr id="8" name="Picture 7">
            <a:extLst>
              <a:ext uri="{FF2B5EF4-FFF2-40B4-BE49-F238E27FC236}">
                <a16:creationId xmlns:a16="http://schemas.microsoft.com/office/drawing/2014/main" id="{2208CC57-D5B8-4C38-B225-B1D829A804C4}"/>
              </a:ext>
            </a:extLst>
          </p:cNvPr>
          <p:cNvPicPr>
            <a:picLocks noChangeAspect="1"/>
          </p:cNvPicPr>
          <p:nvPr/>
        </p:nvPicPr>
        <p:blipFill>
          <a:blip r:embed="rId3"/>
          <a:stretch>
            <a:fillRect/>
          </a:stretch>
        </p:blipFill>
        <p:spPr>
          <a:xfrm>
            <a:off x="5345722" y="1417639"/>
            <a:ext cx="3163959" cy="1581980"/>
          </a:xfrm>
          <a:prstGeom prst="rect">
            <a:avLst/>
          </a:prstGeom>
        </p:spPr>
      </p:pic>
      <p:pic>
        <p:nvPicPr>
          <p:cNvPr id="10" name="Picture 9">
            <a:extLst>
              <a:ext uri="{FF2B5EF4-FFF2-40B4-BE49-F238E27FC236}">
                <a16:creationId xmlns:a16="http://schemas.microsoft.com/office/drawing/2014/main" id="{E71B88A1-B553-46D2-A045-8DC9E73B6DC0}"/>
              </a:ext>
            </a:extLst>
          </p:cNvPr>
          <p:cNvPicPr>
            <a:picLocks noChangeAspect="1"/>
          </p:cNvPicPr>
          <p:nvPr/>
        </p:nvPicPr>
        <p:blipFill>
          <a:blip r:embed="rId4"/>
          <a:stretch>
            <a:fillRect/>
          </a:stretch>
        </p:blipFill>
        <p:spPr>
          <a:xfrm>
            <a:off x="5345722" y="3225801"/>
            <a:ext cx="3163959" cy="1581980"/>
          </a:xfrm>
          <a:prstGeom prst="rect">
            <a:avLst/>
          </a:prstGeom>
        </p:spPr>
      </p:pic>
      <p:pic>
        <p:nvPicPr>
          <p:cNvPr id="12" name="Picture 11">
            <a:extLst>
              <a:ext uri="{FF2B5EF4-FFF2-40B4-BE49-F238E27FC236}">
                <a16:creationId xmlns:a16="http://schemas.microsoft.com/office/drawing/2014/main" id="{2087B382-D8BB-40E3-B8D1-3E8047E102DD}"/>
              </a:ext>
            </a:extLst>
          </p:cNvPr>
          <p:cNvPicPr>
            <a:picLocks noChangeAspect="1"/>
          </p:cNvPicPr>
          <p:nvPr/>
        </p:nvPicPr>
        <p:blipFill>
          <a:blip r:embed="rId5"/>
          <a:stretch>
            <a:fillRect/>
          </a:stretch>
        </p:blipFill>
        <p:spPr>
          <a:xfrm>
            <a:off x="8513156" y="1417639"/>
            <a:ext cx="3163960" cy="1581980"/>
          </a:xfrm>
          <a:prstGeom prst="rect">
            <a:avLst/>
          </a:prstGeom>
        </p:spPr>
      </p:pic>
      <p:pic>
        <p:nvPicPr>
          <p:cNvPr id="14" name="Picture 13">
            <a:extLst>
              <a:ext uri="{FF2B5EF4-FFF2-40B4-BE49-F238E27FC236}">
                <a16:creationId xmlns:a16="http://schemas.microsoft.com/office/drawing/2014/main" id="{6E412FCF-476F-40DB-8D1E-E2E385AFA2C1}"/>
              </a:ext>
            </a:extLst>
          </p:cNvPr>
          <p:cNvPicPr>
            <a:picLocks noChangeAspect="1"/>
          </p:cNvPicPr>
          <p:nvPr/>
        </p:nvPicPr>
        <p:blipFill>
          <a:blip r:embed="rId6"/>
          <a:stretch>
            <a:fillRect/>
          </a:stretch>
        </p:blipFill>
        <p:spPr>
          <a:xfrm>
            <a:off x="8519356" y="3225801"/>
            <a:ext cx="3163960" cy="1581980"/>
          </a:xfrm>
          <a:prstGeom prst="rect">
            <a:avLst/>
          </a:prstGeom>
        </p:spPr>
      </p:pic>
      <p:sp>
        <p:nvSpPr>
          <p:cNvPr id="15" name="TextBox 14">
            <a:extLst>
              <a:ext uri="{FF2B5EF4-FFF2-40B4-BE49-F238E27FC236}">
                <a16:creationId xmlns:a16="http://schemas.microsoft.com/office/drawing/2014/main" id="{B36B3B2A-3AC3-47BE-913F-C0D2409C637A}"/>
              </a:ext>
            </a:extLst>
          </p:cNvPr>
          <p:cNvSpPr txBox="1"/>
          <p:nvPr/>
        </p:nvSpPr>
        <p:spPr>
          <a:xfrm>
            <a:off x="5496076" y="2938661"/>
            <a:ext cx="277706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Satellite</a:t>
            </a:r>
          </a:p>
        </p:txBody>
      </p:sp>
      <p:sp>
        <p:nvSpPr>
          <p:cNvPr id="16" name="TextBox 15">
            <a:extLst>
              <a:ext uri="{FF2B5EF4-FFF2-40B4-BE49-F238E27FC236}">
                <a16:creationId xmlns:a16="http://schemas.microsoft.com/office/drawing/2014/main" id="{29A3B0CE-9115-4E1A-B213-C3FF48257077}"/>
              </a:ext>
            </a:extLst>
          </p:cNvPr>
          <p:cNvSpPr txBox="1"/>
          <p:nvPr/>
        </p:nvSpPr>
        <p:spPr>
          <a:xfrm>
            <a:off x="5355397" y="4746822"/>
            <a:ext cx="277706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Terrain Roughness</a:t>
            </a:r>
          </a:p>
        </p:txBody>
      </p:sp>
      <p:sp>
        <p:nvSpPr>
          <p:cNvPr id="17" name="TextBox 16">
            <a:extLst>
              <a:ext uri="{FF2B5EF4-FFF2-40B4-BE49-F238E27FC236}">
                <a16:creationId xmlns:a16="http://schemas.microsoft.com/office/drawing/2014/main" id="{3B79D04B-15D9-426A-82D5-8E714E8A4FA5}"/>
              </a:ext>
            </a:extLst>
          </p:cNvPr>
          <p:cNvSpPr txBox="1"/>
          <p:nvPr/>
        </p:nvSpPr>
        <p:spPr>
          <a:xfrm>
            <a:off x="8335664" y="4746821"/>
            <a:ext cx="277706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Terrestrial under GRAV-D</a:t>
            </a:r>
          </a:p>
        </p:txBody>
      </p:sp>
      <p:sp>
        <p:nvSpPr>
          <p:cNvPr id="18" name="TextBox 17">
            <a:extLst>
              <a:ext uri="{FF2B5EF4-FFF2-40B4-BE49-F238E27FC236}">
                <a16:creationId xmlns:a16="http://schemas.microsoft.com/office/drawing/2014/main" id="{386B0BBE-074F-4420-99EA-CFBE777FFFA4}"/>
              </a:ext>
            </a:extLst>
          </p:cNvPr>
          <p:cNvSpPr txBox="1"/>
          <p:nvPr/>
        </p:nvSpPr>
        <p:spPr>
          <a:xfrm>
            <a:off x="8423497" y="2907823"/>
            <a:ext cx="277706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Terrestrial outside GRAV-D</a:t>
            </a:r>
          </a:p>
        </p:txBody>
      </p:sp>
      <p:pic>
        <p:nvPicPr>
          <p:cNvPr id="20" name="Picture 19">
            <a:extLst>
              <a:ext uri="{FF2B5EF4-FFF2-40B4-BE49-F238E27FC236}">
                <a16:creationId xmlns:a16="http://schemas.microsoft.com/office/drawing/2014/main" id="{E6A96517-B859-4BAA-8E58-F6D47F476C9F}"/>
              </a:ext>
            </a:extLst>
          </p:cNvPr>
          <p:cNvPicPr>
            <a:picLocks noChangeAspect="1"/>
          </p:cNvPicPr>
          <p:nvPr/>
        </p:nvPicPr>
        <p:blipFill>
          <a:blip r:embed="rId7"/>
          <a:stretch>
            <a:fillRect/>
          </a:stretch>
        </p:blipFill>
        <p:spPr>
          <a:xfrm>
            <a:off x="8335665" y="5095635"/>
            <a:ext cx="3418303" cy="1709152"/>
          </a:xfrm>
          <a:prstGeom prst="rect">
            <a:avLst/>
          </a:prstGeom>
        </p:spPr>
      </p:pic>
      <p:sp>
        <p:nvSpPr>
          <p:cNvPr id="21" name="TextBox 20">
            <a:extLst>
              <a:ext uri="{FF2B5EF4-FFF2-40B4-BE49-F238E27FC236}">
                <a16:creationId xmlns:a16="http://schemas.microsoft.com/office/drawing/2014/main" id="{84165973-318A-4BCC-8702-6A334836A07E}"/>
              </a:ext>
            </a:extLst>
          </p:cNvPr>
          <p:cNvSpPr txBox="1"/>
          <p:nvPr/>
        </p:nvSpPr>
        <p:spPr>
          <a:xfrm>
            <a:off x="8002209" y="6294464"/>
            <a:ext cx="277706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GRAV-D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Commission</a:t>
            </a:r>
          </a:p>
        </p:txBody>
      </p:sp>
    </p:spTree>
    <p:extLst>
      <p:ext uri="{BB962C8B-B14F-4D97-AF65-F5344CB8AC3E}">
        <p14:creationId xmlns:p14="http://schemas.microsoft.com/office/powerpoint/2010/main" val="21617565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92F81-D446-4860-A92B-F3D7625FDCA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29D0A59-05EA-4855-BDF7-FF287DDFF5A5}"/>
              </a:ext>
            </a:extLst>
          </p:cNvPr>
          <p:cNvSpPr>
            <a:spLocks noGrp="1"/>
          </p:cNvSpPr>
          <p:nvPr>
            <p:ph idx="1"/>
          </p:nvPr>
        </p:nvSpPr>
        <p:spPr/>
        <p:txBody>
          <a:bodyPr/>
          <a:lstStyle/>
          <a:p>
            <a:endParaRPr lang="en-US"/>
          </a:p>
        </p:txBody>
      </p:sp>
      <p:pic>
        <p:nvPicPr>
          <p:cNvPr id="3074" name="Picture 2">
            <a:extLst>
              <a:ext uri="{FF2B5EF4-FFF2-40B4-BE49-F238E27FC236}">
                <a16:creationId xmlns:a16="http://schemas.microsoft.com/office/drawing/2014/main" id="{BE975179-CA32-497D-8D64-8C281706CE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4583"/>
            <a:ext cx="12192000" cy="6591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06031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BBDF6-0EEB-4693-A189-259E95E7986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7853573-075B-45FC-8C83-54FA609634AA}"/>
              </a:ext>
            </a:extLst>
          </p:cNvPr>
          <p:cNvSpPr>
            <a:spLocks noGrp="1"/>
          </p:cNvSpPr>
          <p:nvPr>
            <p:ph idx="1"/>
          </p:nvPr>
        </p:nvSpPr>
        <p:spPr/>
        <p:txBody>
          <a:bodyPr/>
          <a:lstStyle/>
          <a:p>
            <a:endParaRPr lang="en-US"/>
          </a:p>
        </p:txBody>
      </p:sp>
      <p:pic>
        <p:nvPicPr>
          <p:cNvPr id="4098" name="Picture 2">
            <a:extLst>
              <a:ext uri="{FF2B5EF4-FFF2-40B4-BE49-F238E27FC236}">
                <a16:creationId xmlns:a16="http://schemas.microsoft.com/office/drawing/2014/main" id="{7CB09209-AD31-4A6C-8337-D5E4A3C9ED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3351"/>
            <a:ext cx="12192000" cy="6591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07411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609600" y="274639"/>
            <a:ext cx="10972800" cy="1143000"/>
          </a:xfrm>
        </p:spPr>
        <p:txBody>
          <a:bodyPr/>
          <a:lstStyle/>
          <a:p>
            <a:pPr algn="l"/>
            <a:r>
              <a:rPr lang="en-US" sz="4000" b="1" dirty="0">
                <a:latin typeface="+mj-lt"/>
                <a:cs typeface="Times New Roman" panose="02020603050405020304" pitchFamily="18" charset="0"/>
              </a:rPr>
              <a:t>DEFLEC2022</a:t>
            </a:r>
            <a:endParaRPr lang="en-US" b="1" dirty="0">
              <a:latin typeface="+mj-lt"/>
              <a:cs typeface="Times New Roman" panose="02020603050405020304" pitchFamily="18" charset="0"/>
            </a:endParaRPr>
          </a:p>
        </p:txBody>
      </p:sp>
      <p:sp>
        <p:nvSpPr>
          <p:cNvPr id="5" name="Rectangle 5">
            <a:extLst>
              <a:ext uri="{FF2B5EF4-FFF2-40B4-BE49-F238E27FC236}">
                <a16:creationId xmlns:a16="http://schemas.microsoft.com/office/drawing/2014/main" id="{D11D2F80-0785-4ED1-9DA3-6DCF96284469}"/>
              </a:ext>
            </a:extLst>
          </p:cNvPr>
          <p:cNvSpPr>
            <a:spLocks noChangeArrowheads="1"/>
          </p:cNvSpPr>
          <p:nvPr/>
        </p:nvSpPr>
        <p:spPr bwMode="auto">
          <a:xfrm>
            <a:off x="1" y="58580"/>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a:extLst>
              <a:ext uri="{FF2B5EF4-FFF2-40B4-BE49-F238E27FC236}">
                <a16:creationId xmlns:a16="http://schemas.microsoft.com/office/drawing/2014/main" id="{4F47C9EE-F52B-4AD6-8580-69C935270B8F}"/>
              </a:ext>
            </a:extLst>
          </p:cNvPr>
          <p:cNvSpPr>
            <a:spLocks noChangeArrowheads="1"/>
          </p:cNvSpPr>
          <p:nvPr/>
        </p:nvSpPr>
        <p:spPr bwMode="auto">
          <a:xfrm>
            <a:off x="1" y="8156946"/>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7">
            <a:extLst>
              <a:ext uri="{FF2B5EF4-FFF2-40B4-BE49-F238E27FC236}">
                <a16:creationId xmlns:a16="http://schemas.microsoft.com/office/drawing/2014/main" id="{651AA7EE-2451-40EE-9014-C7970CD36AD3}"/>
              </a:ext>
            </a:extLst>
          </p:cNvPr>
          <p:cNvSpPr>
            <a:spLocks noChangeArrowheads="1"/>
          </p:cNvSpPr>
          <p:nvPr/>
        </p:nvSpPr>
        <p:spPr bwMode="auto">
          <a:xfrm>
            <a:off x="1" y="15889130"/>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23" name="Content Placeholder 2">
            <a:extLst>
              <a:ext uri="{FF2B5EF4-FFF2-40B4-BE49-F238E27FC236}">
                <a16:creationId xmlns:a16="http://schemas.microsoft.com/office/drawing/2014/main" id="{E998656C-1135-479F-B64A-6F8B226FE407}"/>
              </a:ext>
            </a:extLst>
          </p:cNvPr>
          <p:cNvSpPr>
            <a:spLocks noGrp="1"/>
          </p:cNvSpPr>
          <p:nvPr>
            <p:ph idx="1"/>
          </p:nvPr>
        </p:nvSpPr>
        <p:spPr>
          <a:xfrm>
            <a:off x="811649" y="1600201"/>
            <a:ext cx="4534073" cy="4983160"/>
          </a:xfrm>
        </p:spPr>
        <p:txBody>
          <a:bodyPr>
            <a:normAutofit lnSpcReduction="10000"/>
          </a:bodyPr>
          <a:lstStyle/>
          <a:p>
            <a:pPr>
              <a:lnSpc>
                <a:spcPct val="110000"/>
              </a:lnSpc>
              <a:spcAft>
                <a:spcPts val="800"/>
              </a:spcAft>
            </a:pPr>
            <a:r>
              <a:rPr lang="en-US" sz="1867" dirty="0">
                <a:latin typeface="+mj-lt"/>
                <a:cs typeface="Helvetica" panose="020B0604020202020204" pitchFamily="34" charset="0"/>
              </a:rPr>
              <a:t>DEFLEC2022 defines “up” in NAPGD2022</a:t>
            </a:r>
          </a:p>
          <a:p>
            <a:pPr>
              <a:lnSpc>
                <a:spcPct val="110000"/>
              </a:lnSpc>
              <a:spcAft>
                <a:spcPts val="800"/>
              </a:spcAft>
            </a:pPr>
            <a:r>
              <a:rPr lang="en-US" sz="1867" dirty="0">
                <a:latin typeface="+mj-lt"/>
                <a:cs typeface="Helvetica" panose="020B0604020202020204" pitchFamily="34" charset="0"/>
              </a:rPr>
              <a:t>More precisely, DEFLEC2022 captures the </a:t>
            </a:r>
            <a:r>
              <a:rPr lang="en-US" sz="1867" b="1" dirty="0">
                <a:latin typeface="+mj-lt"/>
                <a:cs typeface="Helvetica" panose="020B0604020202020204" pitchFamily="34" charset="0"/>
              </a:rPr>
              <a:t>deflection of the vertical</a:t>
            </a:r>
            <a:r>
              <a:rPr lang="en-US" sz="1867" i="1" dirty="0">
                <a:latin typeface="+mj-lt"/>
                <a:cs typeface="Helvetica" panose="020B0604020202020204" pitchFamily="34" charset="0"/>
              </a:rPr>
              <a:t>, </a:t>
            </a:r>
            <a:r>
              <a:rPr lang="en-US" sz="1867" dirty="0">
                <a:latin typeface="+mj-lt"/>
                <a:cs typeface="Helvetica" panose="020B0604020202020204" pitchFamily="34" charset="0"/>
              </a:rPr>
              <a:t>or how much the direction of gravity differs from the ellipsoid normal at Earth’s surface</a:t>
            </a:r>
          </a:p>
          <a:p>
            <a:pPr>
              <a:lnSpc>
                <a:spcPct val="110000"/>
              </a:lnSpc>
              <a:spcAft>
                <a:spcPts val="800"/>
              </a:spcAft>
            </a:pPr>
            <a:r>
              <a:rPr lang="en-US" sz="1867" dirty="0">
                <a:latin typeface="+mj-lt"/>
                <a:cs typeface="Helvetica" panose="020B0604020202020204" pitchFamily="34" charset="0"/>
              </a:rPr>
              <a:t>The deflection of the vertical is used to convert locally oriented survey and navigation data to a global geometric frame</a:t>
            </a:r>
          </a:p>
          <a:p>
            <a:pPr>
              <a:lnSpc>
                <a:spcPct val="110000"/>
              </a:lnSpc>
              <a:spcAft>
                <a:spcPts val="800"/>
              </a:spcAft>
            </a:pPr>
            <a:r>
              <a:rPr lang="en-US" sz="1867" dirty="0">
                <a:latin typeface="+mj-lt"/>
                <a:cs typeface="Helvetica" panose="020B0604020202020204" pitchFamily="34" charset="0"/>
              </a:rPr>
              <a:t>DEFLEC2022 is computed from the east and north horizontal derivatives (slopes) of the geoid plus corrections for the curvature of the plumbline</a:t>
            </a:r>
          </a:p>
        </p:txBody>
      </p:sp>
      <p:pic>
        <p:nvPicPr>
          <p:cNvPr id="24" name="Picture 23">
            <a:extLst>
              <a:ext uri="{FF2B5EF4-FFF2-40B4-BE49-F238E27FC236}">
                <a16:creationId xmlns:a16="http://schemas.microsoft.com/office/drawing/2014/main" id="{63DA1D92-5827-4D6E-B5B0-E232003D73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8710" y="1600202"/>
            <a:ext cx="6034631" cy="4107556"/>
          </a:xfrm>
          <a:prstGeom prst="rect">
            <a:avLst/>
          </a:prstGeom>
        </p:spPr>
      </p:pic>
      <p:sp>
        <p:nvSpPr>
          <p:cNvPr id="3" name="TextBox 2">
            <a:extLst>
              <a:ext uri="{FF2B5EF4-FFF2-40B4-BE49-F238E27FC236}">
                <a16:creationId xmlns:a16="http://schemas.microsoft.com/office/drawing/2014/main" id="{1B01F308-83AE-4D92-AF1E-7E6AA384A03A}"/>
              </a:ext>
            </a:extLst>
          </p:cNvPr>
          <p:cNvSpPr txBox="1"/>
          <p:nvPr/>
        </p:nvSpPr>
        <p:spPr>
          <a:xfrm>
            <a:off x="9169723" y="5348454"/>
            <a:ext cx="2709333"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a:ea typeface="+mn-ea"/>
                <a:cs typeface="+mn-cs"/>
              </a:rPr>
              <a:t>Poling (1967)</a:t>
            </a:r>
          </a:p>
        </p:txBody>
      </p:sp>
    </p:spTree>
    <p:extLst>
      <p:ext uri="{BB962C8B-B14F-4D97-AF65-F5344CB8AC3E}">
        <p14:creationId xmlns:p14="http://schemas.microsoft.com/office/powerpoint/2010/main" val="2745317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8046954-8C4A-4B13-8A09-741464FFA8F1}"/>
              </a:ext>
            </a:extLst>
          </p:cNvPr>
          <p:cNvPicPr>
            <a:picLocks noChangeAspect="1"/>
          </p:cNvPicPr>
          <p:nvPr/>
        </p:nvPicPr>
        <p:blipFill>
          <a:blip r:embed="rId3"/>
          <a:stretch>
            <a:fillRect/>
          </a:stretch>
        </p:blipFill>
        <p:spPr>
          <a:xfrm>
            <a:off x="1048164" y="2051553"/>
            <a:ext cx="8743950" cy="2581275"/>
          </a:xfrm>
          <a:prstGeom prst="rect">
            <a:avLst/>
          </a:prstGeom>
        </p:spPr>
      </p:pic>
      <p:sp>
        <p:nvSpPr>
          <p:cNvPr id="13" name="TextBox 12">
            <a:extLst>
              <a:ext uri="{FF2B5EF4-FFF2-40B4-BE49-F238E27FC236}">
                <a16:creationId xmlns:a16="http://schemas.microsoft.com/office/drawing/2014/main" id="{6C49738A-A2A4-4ECF-891C-7A1712665F6B}"/>
              </a:ext>
            </a:extLst>
          </p:cNvPr>
          <p:cNvSpPr txBox="1"/>
          <p:nvPr/>
        </p:nvSpPr>
        <p:spPr>
          <a:xfrm rot="19804839">
            <a:off x="1603513" y="3385333"/>
            <a:ext cx="1747594" cy="307777"/>
          </a:xfrm>
          <a:prstGeom prst="rect">
            <a:avLst/>
          </a:prstGeom>
          <a:noFill/>
        </p:spPr>
        <p:txBody>
          <a:bodyPr wrap="none" rtlCol="0">
            <a:spAutoFit/>
          </a:bodyPr>
          <a:lstStyle/>
          <a:p>
            <a:r>
              <a:rPr lang="en-US" sz="1400" b="1" dirty="0"/>
              <a:t>MYCS3 / ITRF2020</a:t>
            </a:r>
          </a:p>
        </p:txBody>
      </p:sp>
      <p:sp>
        <p:nvSpPr>
          <p:cNvPr id="14" name="TextBox 13">
            <a:extLst>
              <a:ext uri="{FF2B5EF4-FFF2-40B4-BE49-F238E27FC236}">
                <a16:creationId xmlns:a16="http://schemas.microsoft.com/office/drawing/2014/main" id="{B9CF14B8-6AD3-40A8-BCAA-CDBA0EB56AB1}"/>
              </a:ext>
            </a:extLst>
          </p:cNvPr>
          <p:cNvSpPr txBox="1"/>
          <p:nvPr/>
        </p:nvSpPr>
        <p:spPr>
          <a:xfrm>
            <a:off x="1971958" y="4608448"/>
            <a:ext cx="1774947" cy="738664"/>
          </a:xfrm>
          <a:prstGeom prst="rect">
            <a:avLst/>
          </a:prstGeom>
          <a:noFill/>
        </p:spPr>
        <p:txBody>
          <a:bodyPr wrap="square" rtlCol="0">
            <a:spAutoFit/>
          </a:bodyPr>
          <a:lstStyle/>
          <a:p>
            <a:r>
              <a:rPr lang="en-US" sz="1400" b="1" dirty="0"/>
              <a:t>EPP2022:</a:t>
            </a:r>
          </a:p>
          <a:p>
            <a:r>
              <a:rPr lang="en-US" sz="1400" b="1" dirty="0"/>
              <a:t>N/P/C/MATRF2022 defined</a:t>
            </a:r>
          </a:p>
        </p:txBody>
      </p:sp>
      <p:grpSp>
        <p:nvGrpSpPr>
          <p:cNvPr id="15" name="Group 14">
            <a:extLst>
              <a:ext uri="{FF2B5EF4-FFF2-40B4-BE49-F238E27FC236}">
                <a16:creationId xmlns:a16="http://schemas.microsoft.com/office/drawing/2014/main" id="{23826BD8-8AF8-45E1-99C4-C32CA3934857}"/>
              </a:ext>
            </a:extLst>
          </p:cNvPr>
          <p:cNvGrpSpPr/>
          <p:nvPr/>
        </p:nvGrpSpPr>
        <p:grpSpPr>
          <a:xfrm>
            <a:off x="3056548" y="3420926"/>
            <a:ext cx="152400" cy="1359961"/>
            <a:chOff x="4163952" y="1957709"/>
            <a:chExt cx="152400" cy="1359961"/>
          </a:xfrm>
        </p:grpSpPr>
        <p:cxnSp>
          <p:nvCxnSpPr>
            <p:cNvPr id="16" name="Straight Connector 15">
              <a:extLst>
                <a:ext uri="{FF2B5EF4-FFF2-40B4-BE49-F238E27FC236}">
                  <a16:creationId xmlns:a16="http://schemas.microsoft.com/office/drawing/2014/main" id="{63ACC6E9-AD9A-49D5-B808-735763EA81E9}"/>
                </a:ext>
              </a:extLst>
            </p:cNvPr>
            <p:cNvCxnSpPr>
              <a:cxnSpLocks/>
            </p:cNvCxnSpPr>
            <p:nvPr/>
          </p:nvCxnSpPr>
          <p:spPr>
            <a:xfrm flipV="1">
              <a:off x="4240152" y="2035697"/>
              <a:ext cx="1" cy="128197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7" name="Oval 16">
              <a:extLst>
                <a:ext uri="{FF2B5EF4-FFF2-40B4-BE49-F238E27FC236}">
                  <a16:creationId xmlns:a16="http://schemas.microsoft.com/office/drawing/2014/main" id="{31B053EB-BF12-4F33-8B76-C244F9E1F118}"/>
                </a:ext>
              </a:extLst>
            </p:cNvPr>
            <p:cNvSpPr/>
            <p:nvPr/>
          </p:nvSpPr>
          <p:spPr>
            <a:xfrm>
              <a:off x="4163952" y="1957709"/>
              <a:ext cx="152400" cy="1524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E42DEFE8-BC09-4839-9E0F-87C399537FE6}"/>
              </a:ext>
            </a:extLst>
          </p:cNvPr>
          <p:cNvSpPr txBox="1"/>
          <p:nvPr/>
        </p:nvSpPr>
        <p:spPr>
          <a:xfrm>
            <a:off x="1232052" y="1553803"/>
            <a:ext cx="5965898" cy="523220"/>
          </a:xfrm>
          <a:prstGeom prst="rect">
            <a:avLst/>
          </a:prstGeom>
          <a:noFill/>
        </p:spPr>
        <p:txBody>
          <a:bodyPr wrap="square" rtlCol="0">
            <a:spAutoFit/>
          </a:bodyPr>
          <a:lstStyle/>
          <a:p>
            <a:r>
              <a:rPr lang="en-US" sz="1400" b="1" dirty="0"/>
              <a:t>Geometric REC project puts N/P/C/MATRF2022 epoch 2020.00 coordinates on over 100,000 geodetic control points</a:t>
            </a:r>
          </a:p>
        </p:txBody>
      </p:sp>
      <p:grpSp>
        <p:nvGrpSpPr>
          <p:cNvPr id="19" name="Group 18">
            <a:extLst>
              <a:ext uri="{FF2B5EF4-FFF2-40B4-BE49-F238E27FC236}">
                <a16:creationId xmlns:a16="http://schemas.microsoft.com/office/drawing/2014/main" id="{523443A3-9ED7-4714-A818-B5692BFC95C0}"/>
              </a:ext>
            </a:extLst>
          </p:cNvPr>
          <p:cNvGrpSpPr/>
          <p:nvPr/>
        </p:nvGrpSpPr>
        <p:grpSpPr>
          <a:xfrm rot="10800000">
            <a:off x="6379784" y="1815413"/>
            <a:ext cx="152400" cy="1433288"/>
            <a:chOff x="4163952" y="1957709"/>
            <a:chExt cx="152400" cy="1433288"/>
          </a:xfrm>
        </p:grpSpPr>
        <p:cxnSp>
          <p:nvCxnSpPr>
            <p:cNvPr id="22" name="Straight Connector 21">
              <a:extLst>
                <a:ext uri="{FF2B5EF4-FFF2-40B4-BE49-F238E27FC236}">
                  <a16:creationId xmlns:a16="http://schemas.microsoft.com/office/drawing/2014/main" id="{D1260960-7934-4947-9472-47505BB906AB}"/>
                </a:ext>
              </a:extLst>
            </p:cNvPr>
            <p:cNvCxnSpPr>
              <a:cxnSpLocks/>
            </p:cNvCxnSpPr>
            <p:nvPr/>
          </p:nvCxnSpPr>
          <p:spPr>
            <a:xfrm rot="10800000">
              <a:off x="4240152" y="2035697"/>
              <a:ext cx="0" cy="13553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3" name="Oval 22">
              <a:extLst>
                <a:ext uri="{FF2B5EF4-FFF2-40B4-BE49-F238E27FC236}">
                  <a16:creationId xmlns:a16="http://schemas.microsoft.com/office/drawing/2014/main" id="{39622FE7-2A85-4061-80A3-E38424598245}"/>
                </a:ext>
              </a:extLst>
            </p:cNvPr>
            <p:cNvSpPr/>
            <p:nvPr/>
          </p:nvSpPr>
          <p:spPr>
            <a:xfrm>
              <a:off x="4163952" y="1957709"/>
              <a:ext cx="152400" cy="1524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5" name="TextBox 24">
            <a:extLst>
              <a:ext uri="{FF2B5EF4-FFF2-40B4-BE49-F238E27FC236}">
                <a16:creationId xmlns:a16="http://schemas.microsoft.com/office/drawing/2014/main" id="{A870D34B-9EC1-4DC0-802F-4BC05DB94A47}"/>
              </a:ext>
            </a:extLst>
          </p:cNvPr>
          <p:cNvSpPr txBox="1"/>
          <p:nvPr/>
        </p:nvSpPr>
        <p:spPr>
          <a:xfrm>
            <a:off x="3193737" y="5397395"/>
            <a:ext cx="1021264" cy="307777"/>
          </a:xfrm>
          <a:prstGeom prst="rect">
            <a:avLst/>
          </a:prstGeom>
          <a:noFill/>
        </p:spPr>
        <p:txBody>
          <a:bodyPr wrap="square" rtlCol="0">
            <a:spAutoFit/>
          </a:bodyPr>
          <a:lstStyle/>
          <a:p>
            <a:r>
              <a:rPr lang="en-US" sz="1400" b="1" dirty="0"/>
              <a:t>IFDM2022</a:t>
            </a:r>
          </a:p>
        </p:txBody>
      </p:sp>
      <p:grpSp>
        <p:nvGrpSpPr>
          <p:cNvPr id="26" name="Group 25">
            <a:extLst>
              <a:ext uri="{FF2B5EF4-FFF2-40B4-BE49-F238E27FC236}">
                <a16:creationId xmlns:a16="http://schemas.microsoft.com/office/drawing/2014/main" id="{E10C47B5-B814-449D-80B5-71D825D99F55}"/>
              </a:ext>
            </a:extLst>
          </p:cNvPr>
          <p:cNvGrpSpPr/>
          <p:nvPr/>
        </p:nvGrpSpPr>
        <p:grpSpPr>
          <a:xfrm>
            <a:off x="3704369" y="3364805"/>
            <a:ext cx="152400" cy="2032590"/>
            <a:chOff x="4163952" y="1957709"/>
            <a:chExt cx="152400" cy="2032590"/>
          </a:xfrm>
        </p:grpSpPr>
        <p:cxnSp>
          <p:nvCxnSpPr>
            <p:cNvPr id="27" name="Straight Connector 26">
              <a:extLst>
                <a:ext uri="{FF2B5EF4-FFF2-40B4-BE49-F238E27FC236}">
                  <a16:creationId xmlns:a16="http://schemas.microsoft.com/office/drawing/2014/main" id="{2A1A6829-6964-49D3-B945-FB03513A5B07}"/>
                </a:ext>
              </a:extLst>
            </p:cNvPr>
            <p:cNvCxnSpPr>
              <a:cxnSpLocks/>
            </p:cNvCxnSpPr>
            <p:nvPr/>
          </p:nvCxnSpPr>
          <p:spPr>
            <a:xfrm flipV="1">
              <a:off x="4240153" y="2035698"/>
              <a:ext cx="0" cy="195460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8" name="Oval 27">
              <a:extLst>
                <a:ext uri="{FF2B5EF4-FFF2-40B4-BE49-F238E27FC236}">
                  <a16:creationId xmlns:a16="http://schemas.microsoft.com/office/drawing/2014/main" id="{750C96F1-08D6-45C7-B898-EE8A277F73F8}"/>
                </a:ext>
              </a:extLst>
            </p:cNvPr>
            <p:cNvSpPr/>
            <p:nvPr/>
          </p:nvSpPr>
          <p:spPr>
            <a:xfrm>
              <a:off x="4163952" y="1957709"/>
              <a:ext cx="152400" cy="1524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9" name="TextBox 28">
            <a:extLst>
              <a:ext uri="{FF2B5EF4-FFF2-40B4-BE49-F238E27FC236}">
                <a16:creationId xmlns:a16="http://schemas.microsoft.com/office/drawing/2014/main" id="{C0809180-4CD7-45DA-84A9-F425F3F0D313}"/>
              </a:ext>
            </a:extLst>
          </p:cNvPr>
          <p:cNvSpPr txBox="1"/>
          <p:nvPr/>
        </p:nvSpPr>
        <p:spPr>
          <a:xfrm>
            <a:off x="3923782" y="5828627"/>
            <a:ext cx="1194009" cy="307777"/>
          </a:xfrm>
          <a:prstGeom prst="rect">
            <a:avLst/>
          </a:prstGeom>
          <a:noFill/>
        </p:spPr>
        <p:txBody>
          <a:bodyPr wrap="square" rtlCol="0">
            <a:spAutoFit/>
          </a:bodyPr>
          <a:lstStyle/>
          <a:p>
            <a:r>
              <a:rPr lang="en-US" sz="1400" b="1" dirty="0"/>
              <a:t>SPROCCET</a:t>
            </a:r>
          </a:p>
        </p:txBody>
      </p:sp>
      <p:grpSp>
        <p:nvGrpSpPr>
          <p:cNvPr id="30" name="Group 29">
            <a:extLst>
              <a:ext uri="{FF2B5EF4-FFF2-40B4-BE49-F238E27FC236}">
                <a16:creationId xmlns:a16="http://schemas.microsoft.com/office/drawing/2014/main" id="{1150B9E2-8D86-4171-8826-6CC850C86253}"/>
              </a:ext>
            </a:extLst>
          </p:cNvPr>
          <p:cNvGrpSpPr/>
          <p:nvPr/>
        </p:nvGrpSpPr>
        <p:grpSpPr>
          <a:xfrm>
            <a:off x="4437507" y="3338083"/>
            <a:ext cx="152400" cy="2490544"/>
            <a:chOff x="4163952" y="1957709"/>
            <a:chExt cx="152400" cy="2490544"/>
          </a:xfrm>
        </p:grpSpPr>
        <p:cxnSp>
          <p:nvCxnSpPr>
            <p:cNvPr id="31" name="Straight Connector 30">
              <a:extLst>
                <a:ext uri="{FF2B5EF4-FFF2-40B4-BE49-F238E27FC236}">
                  <a16:creationId xmlns:a16="http://schemas.microsoft.com/office/drawing/2014/main" id="{E5A74F2A-ABE0-42E4-B276-270199BE5523}"/>
                </a:ext>
              </a:extLst>
            </p:cNvPr>
            <p:cNvCxnSpPr>
              <a:cxnSpLocks/>
            </p:cNvCxnSpPr>
            <p:nvPr/>
          </p:nvCxnSpPr>
          <p:spPr>
            <a:xfrm flipV="1">
              <a:off x="4240153" y="2035699"/>
              <a:ext cx="0" cy="241255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32" name="Oval 31">
              <a:extLst>
                <a:ext uri="{FF2B5EF4-FFF2-40B4-BE49-F238E27FC236}">
                  <a16:creationId xmlns:a16="http://schemas.microsoft.com/office/drawing/2014/main" id="{8B873C7F-9593-451F-8C03-F2B3DA67E5AA}"/>
                </a:ext>
              </a:extLst>
            </p:cNvPr>
            <p:cNvSpPr/>
            <p:nvPr/>
          </p:nvSpPr>
          <p:spPr>
            <a:xfrm>
              <a:off x="4163952" y="1957709"/>
              <a:ext cx="152400" cy="1524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3" name="TextBox 32">
            <a:extLst>
              <a:ext uri="{FF2B5EF4-FFF2-40B4-BE49-F238E27FC236}">
                <a16:creationId xmlns:a16="http://schemas.microsoft.com/office/drawing/2014/main" id="{820E99A8-53D1-4791-821D-2F0E08FDDB13}"/>
              </a:ext>
            </a:extLst>
          </p:cNvPr>
          <p:cNvSpPr txBox="1"/>
          <p:nvPr/>
        </p:nvSpPr>
        <p:spPr>
          <a:xfrm>
            <a:off x="4816074" y="6219410"/>
            <a:ext cx="831892" cy="307777"/>
          </a:xfrm>
          <a:prstGeom prst="rect">
            <a:avLst/>
          </a:prstGeom>
          <a:noFill/>
        </p:spPr>
        <p:txBody>
          <a:bodyPr wrap="square" rtlCol="0">
            <a:spAutoFit/>
          </a:bodyPr>
          <a:lstStyle/>
          <a:p>
            <a:r>
              <a:rPr lang="en-US" sz="1400" b="1" dirty="0"/>
              <a:t>LASER</a:t>
            </a:r>
          </a:p>
        </p:txBody>
      </p:sp>
      <p:grpSp>
        <p:nvGrpSpPr>
          <p:cNvPr id="34" name="Group 33">
            <a:extLst>
              <a:ext uri="{FF2B5EF4-FFF2-40B4-BE49-F238E27FC236}">
                <a16:creationId xmlns:a16="http://schemas.microsoft.com/office/drawing/2014/main" id="{D7C37DFE-7211-417C-BEEC-74EE9E0B59BC}"/>
              </a:ext>
            </a:extLst>
          </p:cNvPr>
          <p:cNvGrpSpPr/>
          <p:nvPr/>
        </p:nvGrpSpPr>
        <p:grpSpPr>
          <a:xfrm>
            <a:off x="5155820" y="3175198"/>
            <a:ext cx="152400" cy="3049999"/>
            <a:chOff x="4163952" y="1957709"/>
            <a:chExt cx="152400" cy="3049999"/>
          </a:xfrm>
        </p:grpSpPr>
        <p:cxnSp>
          <p:nvCxnSpPr>
            <p:cNvPr id="35" name="Straight Connector 34">
              <a:extLst>
                <a:ext uri="{FF2B5EF4-FFF2-40B4-BE49-F238E27FC236}">
                  <a16:creationId xmlns:a16="http://schemas.microsoft.com/office/drawing/2014/main" id="{23C9984D-DE8C-4775-AB30-8F9ED9214C31}"/>
                </a:ext>
              </a:extLst>
            </p:cNvPr>
            <p:cNvCxnSpPr>
              <a:cxnSpLocks/>
            </p:cNvCxnSpPr>
            <p:nvPr/>
          </p:nvCxnSpPr>
          <p:spPr>
            <a:xfrm flipV="1">
              <a:off x="4240152" y="2035699"/>
              <a:ext cx="1" cy="297200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36" name="Oval 35">
              <a:extLst>
                <a:ext uri="{FF2B5EF4-FFF2-40B4-BE49-F238E27FC236}">
                  <a16:creationId xmlns:a16="http://schemas.microsoft.com/office/drawing/2014/main" id="{9ECD96CC-988A-44BB-BF9B-A1E778406021}"/>
                </a:ext>
              </a:extLst>
            </p:cNvPr>
            <p:cNvSpPr/>
            <p:nvPr/>
          </p:nvSpPr>
          <p:spPr>
            <a:xfrm>
              <a:off x="4163952" y="1957709"/>
              <a:ext cx="152400" cy="1524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7" name="TextBox 36">
            <a:extLst>
              <a:ext uri="{FF2B5EF4-FFF2-40B4-BE49-F238E27FC236}">
                <a16:creationId xmlns:a16="http://schemas.microsoft.com/office/drawing/2014/main" id="{08AC9655-0A3B-47B5-B4E8-E394C1BBE353}"/>
              </a:ext>
            </a:extLst>
          </p:cNvPr>
          <p:cNvSpPr txBox="1"/>
          <p:nvPr/>
        </p:nvSpPr>
        <p:spPr>
          <a:xfrm>
            <a:off x="6524477" y="6136404"/>
            <a:ext cx="1100411" cy="307777"/>
          </a:xfrm>
          <a:prstGeom prst="rect">
            <a:avLst/>
          </a:prstGeom>
          <a:noFill/>
        </p:spPr>
        <p:txBody>
          <a:bodyPr wrap="square" rtlCol="0">
            <a:spAutoFit/>
          </a:bodyPr>
          <a:lstStyle/>
          <a:p>
            <a:r>
              <a:rPr lang="en-US" sz="1400" b="1" dirty="0"/>
              <a:t>SPCS2022</a:t>
            </a:r>
          </a:p>
        </p:txBody>
      </p:sp>
      <p:grpSp>
        <p:nvGrpSpPr>
          <p:cNvPr id="38" name="Group 37">
            <a:extLst>
              <a:ext uri="{FF2B5EF4-FFF2-40B4-BE49-F238E27FC236}">
                <a16:creationId xmlns:a16="http://schemas.microsoft.com/office/drawing/2014/main" id="{AA25F2E0-55D3-4CF8-A439-D4916621FEB6}"/>
              </a:ext>
            </a:extLst>
          </p:cNvPr>
          <p:cNvGrpSpPr/>
          <p:nvPr/>
        </p:nvGrpSpPr>
        <p:grpSpPr>
          <a:xfrm>
            <a:off x="6998483" y="3093906"/>
            <a:ext cx="152400" cy="3049999"/>
            <a:chOff x="4163952" y="1957709"/>
            <a:chExt cx="152400" cy="3049999"/>
          </a:xfrm>
        </p:grpSpPr>
        <p:cxnSp>
          <p:nvCxnSpPr>
            <p:cNvPr id="39" name="Straight Connector 38">
              <a:extLst>
                <a:ext uri="{FF2B5EF4-FFF2-40B4-BE49-F238E27FC236}">
                  <a16:creationId xmlns:a16="http://schemas.microsoft.com/office/drawing/2014/main" id="{F07F1096-EAD1-4691-9EE6-88260D568DAC}"/>
                </a:ext>
              </a:extLst>
            </p:cNvPr>
            <p:cNvCxnSpPr>
              <a:cxnSpLocks/>
            </p:cNvCxnSpPr>
            <p:nvPr/>
          </p:nvCxnSpPr>
          <p:spPr>
            <a:xfrm flipV="1">
              <a:off x="4240152" y="2035699"/>
              <a:ext cx="1" cy="297200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40" name="Oval 39">
              <a:extLst>
                <a:ext uri="{FF2B5EF4-FFF2-40B4-BE49-F238E27FC236}">
                  <a16:creationId xmlns:a16="http://schemas.microsoft.com/office/drawing/2014/main" id="{EFCE801B-0C8C-47AD-B852-86DA1B85EE78}"/>
                </a:ext>
              </a:extLst>
            </p:cNvPr>
            <p:cNvSpPr/>
            <p:nvPr/>
          </p:nvSpPr>
          <p:spPr>
            <a:xfrm>
              <a:off x="4163952" y="1957709"/>
              <a:ext cx="152400" cy="1524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1" name="TextBox 40">
            <a:extLst>
              <a:ext uri="{FF2B5EF4-FFF2-40B4-BE49-F238E27FC236}">
                <a16:creationId xmlns:a16="http://schemas.microsoft.com/office/drawing/2014/main" id="{BA16249E-5422-4382-8EDE-21D0B31DFF0E}"/>
              </a:ext>
            </a:extLst>
          </p:cNvPr>
          <p:cNvSpPr txBox="1"/>
          <p:nvPr/>
        </p:nvSpPr>
        <p:spPr>
          <a:xfrm>
            <a:off x="7317621" y="1628723"/>
            <a:ext cx="2753706" cy="307777"/>
          </a:xfrm>
          <a:prstGeom prst="rect">
            <a:avLst/>
          </a:prstGeom>
          <a:noFill/>
        </p:spPr>
        <p:txBody>
          <a:bodyPr wrap="square" rtlCol="0">
            <a:spAutoFit/>
          </a:bodyPr>
          <a:lstStyle/>
          <a:p>
            <a:r>
              <a:rPr lang="en-US" sz="1400" b="1" dirty="0"/>
              <a:t>NADCON / NCAT updated</a:t>
            </a:r>
          </a:p>
        </p:txBody>
      </p:sp>
      <p:grpSp>
        <p:nvGrpSpPr>
          <p:cNvPr id="42" name="Group 41">
            <a:extLst>
              <a:ext uri="{FF2B5EF4-FFF2-40B4-BE49-F238E27FC236}">
                <a16:creationId xmlns:a16="http://schemas.microsoft.com/office/drawing/2014/main" id="{5FB2BD2B-F219-4BEC-A540-756514E091DF}"/>
              </a:ext>
            </a:extLst>
          </p:cNvPr>
          <p:cNvGrpSpPr/>
          <p:nvPr/>
        </p:nvGrpSpPr>
        <p:grpSpPr>
          <a:xfrm rot="10800000">
            <a:off x="7643840" y="1906480"/>
            <a:ext cx="152400" cy="1339807"/>
            <a:chOff x="4163952" y="1957709"/>
            <a:chExt cx="152400" cy="1339807"/>
          </a:xfrm>
        </p:grpSpPr>
        <p:cxnSp>
          <p:nvCxnSpPr>
            <p:cNvPr id="43" name="Straight Connector 42">
              <a:extLst>
                <a:ext uri="{FF2B5EF4-FFF2-40B4-BE49-F238E27FC236}">
                  <a16:creationId xmlns:a16="http://schemas.microsoft.com/office/drawing/2014/main" id="{4041D37D-0B8D-4869-B997-17EFCCB1C520}"/>
                </a:ext>
              </a:extLst>
            </p:cNvPr>
            <p:cNvCxnSpPr>
              <a:cxnSpLocks/>
            </p:cNvCxnSpPr>
            <p:nvPr/>
          </p:nvCxnSpPr>
          <p:spPr>
            <a:xfrm rot="10800000">
              <a:off x="4240152" y="2035697"/>
              <a:ext cx="1" cy="126181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44" name="Oval 43">
              <a:extLst>
                <a:ext uri="{FF2B5EF4-FFF2-40B4-BE49-F238E27FC236}">
                  <a16:creationId xmlns:a16="http://schemas.microsoft.com/office/drawing/2014/main" id="{C13FF94C-E506-46FC-B67C-B058DAC5FE9C}"/>
                </a:ext>
              </a:extLst>
            </p:cNvPr>
            <p:cNvSpPr/>
            <p:nvPr/>
          </p:nvSpPr>
          <p:spPr>
            <a:xfrm>
              <a:off x="4163952" y="1957709"/>
              <a:ext cx="152400" cy="1524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5" name="TextBox 44">
            <a:extLst>
              <a:ext uri="{FF2B5EF4-FFF2-40B4-BE49-F238E27FC236}">
                <a16:creationId xmlns:a16="http://schemas.microsoft.com/office/drawing/2014/main" id="{92378602-641D-4A92-A3C3-B6698BF1C18D}"/>
              </a:ext>
            </a:extLst>
          </p:cNvPr>
          <p:cNvSpPr txBox="1"/>
          <p:nvPr/>
        </p:nvSpPr>
        <p:spPr>
          <a:xfrm>
            <a:off x="5366918" y="5754652"/>
            <a:ext cx="1100411" cy="307777"/>
          </a:xfrm>
          <a:prstGeom prst="rect">
            <a:avLst/>
          </a:prstGeom>
          <a:noFill/>
        </p:spPr>
        <p:txBody>
          <a:bodyPr wrap="square" rtlCol="0">
            <a:spAutoFit/>
          </a:bodyPr>
          <a:lstStyle/>
          <a:p>
            <a:r>
              <a:rPr lang="en-US" sz="1400" b="1" dirty="0"/>
              <a:t>M-PAGES</a:t>
            </a:r>
          </a:p>
        </p:txBody>
      </p:sp>
      <p:grpSp>
        <p:nvGrpSpPr>
          <p:cNvPr id="46" name="Group 45">
            <a:extLst>
              <a:ext uri="{FF2B5EF4-FFF2-40B4-BE49-F238E27FC236}">
                <a16:creationId xmlns:a16="http://schemas.microsoft.com/office/drawing/2014/main" id="{C8D70742-4330-4B1D-9D1D-C6AE12CA6B78}"/>
              </a:ext>
            </a:extLst>
          </p:cNvPr>
          <p:cNvGrpSpPr/>
          <p:nvPr/>
        </p:nvGrpSpPr>
        <p:grpSpPr>
          <a:xfrm>
            <a:off x="5783773" y="3152594"/>
            <a:ext cx="152400" cy="2581275"/>
            <a:chOff x="4163952" y="1957709"/>
            <a:chExt cx="152400" cy="2581275"/>
          </a:xfrm>
        </p:grpSpPr>
        <p:cxnSp>
          <p:nvCxnSpPr>
            <p:cNvPr id="47" name="Straight Connector 46">
              <a:extLst>
                <a:ext uri="{FF2B5EF4-FFF2-40B4-BE49-F238E27FC236}">
                  <a16:creationId xmlns:a16="http://schemas.microsoft.com/office/drawing/2014/main" id="{80FC1332-0E44-4A53-87CE-9298FBAAC762}"/>
                </a:ext>
              </a:extLst>
            </p:cNvPr>
            <p:cNvCxnSpPr>
              <a:cxnSpLocks/>
            </p:cNvCxnSpPr>
            <p:nvPr/>
          </p:nvCxnSpPr>
          <p:spPr>
            <a:xfrm flipV="1">
              <a:off x="4240153" y="2035700"/>
              <a:ext cx="0" cy="250328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48" name="Oval 47">
              <a:extLst>
                <a:ext uri="{FF2B5EF4-FFF2-40B4-BE49-F238E27FC236}">
                  <a16:creationId xmlns:a16="http://schemas.microsoft.com/office/drawing/2014/main" id="{EE7CDCAD-18B4-4605-9AB4-3F73DB8E8409}"/>
                </a:ext>
              </a:extLst>
            </p:cNvPr>
            <p:cNvSpPr/>
            <p:nvPr/>
          </p:nvSpPr>
          <p:spPr>
            <a:xfrm>
              <a:off x="4163952" y="1957709"/>
              <a:ext cx="152400" cy="1524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9" name="TextBox 48">
            <a:extLst>
              <a:ext uri="{FF2B5EF4-FFF2-40B4-BE49-F238E27FC236}">
                <a16:creationId xmlns:a16="http://schemas.microsoft.com/office/drawing/2014/main" id="{970A834C-A858-4D6C-AE0D-79BF131DB0FF}"/>
              </a:ext>
            </a:extLst>
          </p:cNvPr>
          <p:cNvSpPr txBox="1"/>
          <p:nvPr/>
        </p:nvSpPr>
        <p:spPr>
          <a:xfrm>
            <a:off x="7788532" y="6119336"/>
            <a:ext cx="1679017" cy="738664"/>
          </a:xfrm>
          <a:prstGeom prst="rect">
            <a:avLst/>
          </a:prstGeom>
          <a:noFill/>
        </p:spPr>
        <p:txBody>
          <a:bodyPr wrap="square" rtlCol="0">
            <a:spAutoFit/>
          </a:bodyPr>
          <a:lstStyle/>
          <a:p>
            <a:r>
              <a:rPr lang="en-US" sz="1400" b="1" dirty="0"/>
              <a:t>OPUS-S </a:t>
            </a:r>
          </a:p>
          <a:p>
            <a:r>
              <a:rPr lang="en-US" sz="1400" b="1" dirty="0"/>
              <a:t>and</a:t>
            </a:r>
          </a:p>
          <a:p>
            <a:r>
              <a:rPr lang="en-US" sz="1400" b="1" dirty="0"/>
              <a:t>OPUS-Projects </a:t>
            </a:r>
          </a:p>
        </p:txBody>
      </p:sp>
      <p:grpSp>
        <p:nvGrpSpPr>
          <p:cNvPr id="50" name="Group 49">
            <a:extLst>
              <a:ext uri="{FF2B5EF4-FFF2-40B4-BE49-F238E27FC236}">
                <a16:creationId xmlns:a16="http://schemas.microsoft.com/office/drawing/2014/main" id="{4D65C2AD-FC5F-4154-A067-73BCD7467A74}"/>
              </a:ext>
            </a:extLst>
          </p:cNvPr>
          <p:cNvGrpSpPr/>
          <p:nvPr/>
        </p:nvGrpSpPr>
        <p:grpSpPr>
          <a:xfrm>
            <a:off x="8262538" y="3076838"/>
            <a:ext cx="152400" cy="3049999"/>
            <a:chOff x="4163952" y="1957709"/>
            <a:chExt cx="152400" cy="3049999"/>
          </a:xfrm>
        </p:grpSpPr>
        <p:cxnSp>
          <p:nvCxnSpPr>
            <p:cNvPr id="51" name="Straight Connector 50">
              <a:extLst>
                <a:ext uri="{FF2B5EF4-FFF2-40B4-BE49-F238E27FC236}">
                  <a16:creationId xmlns:a16="http://schemas.microsoft.com/office/drawing/2014/main" id="{D0A25E76-4F4E-4B55-B73F-740A2DF1BEED}"/>
                </a:ext>
              </a:extLst>
            </p:cNvPr>
            <p:cNvCxnSpPr>
              <a:cxnSpLocks/>
            </p:cNvCxnSpPr>
            <p:nvPr/>
          </p:nvCxnSpPr>
          <p:spPr>
            <a:xfrm flipV="1">
              <a:off x="4240152" y="2035699"/>
              <a:ext cx="1" cy="297200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52" name="Oval 51">
              <a:extLst>
                <a:ext uri="{FF2B5EF4-FFF2-40B4-BE49-F238E27FC236}">
                  <a16:creationId xmlns:a16="http://schemas.microsoft.com/office/drawing/2014/main" id="{CDA478AC-B88D-4FB6-83AE-13F69D0BCD17}"/>
                </a:ext>
              </a:extLst>
            </p:cNvPr>
            <p:cNvSpPr/>
            <p:nvPr/>
          </p:nvSpPr>
          <p:spPr>
            <a:xfrm>
              <a:off x="4163952" y="1957709"/>
              <a:ext cx="152400" cy="1524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3" name="TextBox 52">
            <a:extLst>
              <a:ext uri="{FF2B5EF4-FFF2-40B4-BE49-F238E27FC236}">
                <a16:creationId xmlns:a16="http://schemas.microsoft.com/office/drawing/2014/main" id="{DEEB2B27-41C0-499C-AD0A-EC83F2202C2E}"/>
              </a:ext>
            </a:extLst>
          </p:cNvPr>
          <p:cNvSpPr txBox="1"/>
          <p:nvPr/>
        </p:nvSpPr>
        <p:spPr>
          <a:xfrm>
            <a:off x="8644630" y="4997813"/>
            <a:ext cx="2056499" cy="738664"/>
          </a:xfrm>
          <a:prstGeom prst="rect">
            <a:avLst/>
          </a:prstGeom>
          <a:noFill/>
        </p:spPr>
        <p:txBody>
          <a:bodyPr wrap="square" rtlCol="0">
            <a:spAutoFit/>
          </a:bodyPr>
          <a:lstStyle/>
          <a:p>
            <a:r>
              <a:rPr lang="en-US" sz="1400" b="1" dirty="0"/>
              <a:t>NSRS DB</a:t>
            </a:r>
          </a:p>
          <a:p>
            <a:r>
              <a:rPr lang="en-US" sz="1400" b="1" dirty="0"/>
              <a:t>and</a:t>
            </a:r>
          </a:p>
          <a:p>
            <a:r>
              <a:rPr lang="en-US" sz="1400" b="1" dirty="0"/>
              <a:t>Data Delivery System</a:t>
            </a:r>
          </a:p>
        </p:txBody>
      </p:sp>
      <p:grpSp>
        <p:nvGrpSpPr>
          <p:cNvPr id="54" name="Group 53">
            <a:extLst>
              <a:ext uri="{FF2B5EF4-FFF2-40B4-BE49-F238E27FC236}">
                <a16:creationId xmlns:a16="http://schemas.microsoft.com/office/drawing/2014/main" id="{C52A9221-1A36-4F21-BE0F-C725F0A24E91}"/>
              </a:ext>
            </a:extLst>
          </p:cNvPr>
          <p:cNvGrpSpPr/>
          <p:nvPr/>
        </p:nvGrpSpPr>
        <p:grpSpPr>
          <a:xfrm>
            <a:off x="8885810" y="3076838"/>
            <a:ext cx="152400" cy="1958575"/>
            <a:chOff x="4163952" y="1957709"/>
            <a:chExt cx="152400" cy="1958575"/>
          </a:xfrm>
        </p:grpSpPr>
        <p:cxnSp>
          <p:nvCxnSpPr>
            <p:cNvPr id="55" name="Straight Connector 54">
              <a:extLst>
                <a:ext uri="{FF2B5EF4-FFF2-40B4-BE49-F238E27FC236}">
                  <a16:creationId xmlns:a16="http://schemas.microsoft.com/office/drawing/2014/main" id="{2B35394F-33AC-4865-8038-D7CF0FF6FA55}"/>
                </a:ext>
              </a:extLst>
            </p:cNvPr>
            <p:cNvCxnSpPr>
              <a:cxnSpLocks/>
            </p:cNvCxnSpPr>
            <p:nvPr/>
          </p:nvCxnSpPr>
          <p:spPr>
            <a:xfrm flipV="1">
              <a:off x="4240153" y="2035700"/>
              <a:ext cx="0" cy="188058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56" name="Oval 55">
              <a:extLst>
                <a:ext uri="{FF2B5EF4-FFF2-40B4-BE49-F238E27FC236}">
                  <a16:creationId xmlns:a16="http://schemas.microsoft.com/office/drawing/2014/main" id="{FCAB673A-C478-475B-A8BE-0426C6BBDAF2}"/>
                </a:ext>
              </a:extLst>
            </p:cNvPr>
            <p:cNvSpPr/>
            <p:nvPr/>
          </p:nvSpPr>
          <p:spPr>
            <a:xfrm>
              <a:off x="4163952" y="1957709"/>
              <a:ext cx="152400" cy="1524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7" name="Arrow: Right 56">
            <a:extLst>
              <a:ext uri="{FF2B5EF4-FFF2-40B4-BE49-F238E27FC236}">
                <a16:creationId xmlns:a16="http://schemas.microsoft.com/office/drawing/2014/main" id="{C1153C38-94CF-4352-BE70-A90AFF402F3B}"/>
              </a:ext>
            </a:extLst>
          </p:cNvPr>
          <p:cNvSpPr/>
          <p:nvPr/>
        </p:nvSpPr>
        <p:spPr>
          <a:xfrm>
            <a:off x="9356204" y="3032573"/>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BB5ACAB9-29C4-4237-A89C-CE7DB7A01F78}"/>
              </a:ext>
            </a:extLst>
          </p:cNvPr>
          <p:cNvSpPr txBox="1"/>
          <p:nvPr/>
        </p:nvSpPr>
        <p:spPr>
          <a:xfrm>
            <a:off x="10373894" y="3120328"/>
            <a:ext cx="1338828" cy="369332"/>
          </a:xfrm>
          <a:prstGeom prst="rect">
            <a:avLst/>
          </a:prstGeom>
          <a:noFill/>
        </p:spPr>
        <p:txBody>
          <a:bodyPr wrap="none" rtlCol="0">
            <a:spAutoFit/>
          </a:bodyPr>
          <a:lstStyle/>
          <a:p>
            <a:r>
              <a:rPr lang="en-US" dirty="0"/>
              <a:t>FGDC vote</a:t>
            </a:r>
          </a:p>
        </p:txBody>
      </p:sp>
      <p:sp>
        <p:nvSpPr>
          <p:cNvPr id="59" name="TextBox 58">
            <a:extLst>
              <a:ext uri="{FF2B5EF4-FFF2-40B4-BE49-F238E27FC236}">
                <a16:creationId xmlns:a16="http://schemas.microsoft.com/office/drawing/2014/main" id="{3AE772D6-17D1-4493-BC02-80514CD141E6}"/>
              </a:ext>
            </a:extLst>
          </p:cNvPr>
          <p:cNvSpPr txBox="1"/>
          <p:nvPr/>
        </p:nvSpPr>
        <p:spPr>
          <a:xfrm>
            <a:off x="1566607" y="572534"/>
            <a:ext cx="9626353" cy="584775"/>
          </a:xfrm>
          <a:prstGeom prst="rect">
            <a:avLst/>
          </a:prstGeom>
          <a:noFill/>
        </p:spPr>
        <p:txBody>
          <a:bodyPr wrap="none" rtlCol="0">
            <a:spAutoFit/>
          </a:bodyPr>
          <a:lstStyle/>
          <a:p>
            <a:r>
              <a:rPr lang="en-US" sz="3200" b="1" dirty="0"/>
              <a:t>NSRS Modernization:  Geometric Data and Tools</a:t>
            </a:r>
          </a:p>
        </p:txBody>
      </p:sp>
    </p:spTree>
    <p:extLst>
      <p:ext uri="{BB962C8B-B14F-4D97-AF65-F5344CB8AC3E}">
        <p14:creationId xmlns:p14="http://schemas.microsoft.com/office/powerpoint/2010/main" val="19405008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609600" y="274639"/>
            <a:ext cx="10972800" cy="1143000"/>
          </a:xfrm>
        </p:spPr>
        <p:txBody>
          <a:bodyPr>
            <a:normAutofit/>
          </a:bodyPr>
          <a:lstStyle/>
          <a:p>
            <a:pPr algn="l"/>
            <a:r>
              <a:rPr lang="en-US" sz="4000" b="1" dirty="0">
                <a:latin typeface="+mj-lt"/>
                <a:cs typeface="Times New Roman" panose="02020603050405020304" pitchFamily="18" charset="0"/>
              </a:rPr>
              <a:t>DEFLEC2022</a:t>
            </a:r>
            <a:endParaRPr lang="en-US" sz="4800" b="1" dirty="0">
              <a:latin typeface="+mj-lt"/>
              <a:cs typeface="Times New Roman" panose="02020603050405020304" pitchFamily="18" charset="0"/>
            </a:endParaRPr>
          </a:p>
        </p:txBody>
      </p:sp>
      <p:sp>
        <p:nvSpPr>
          <p:cNvPr id="5" name="Rectangle 5">
            <a:extLst>
              <a:ext uri="{FF2B5EF4-FFF2-40B4-BE49-F238E27FC236}">
                <a16:creationId xmlns:a16="http://schemas.microsoft.com/office/drawing/2014/main" id="{D11D2F80-0785-4ED1-9DA3-6DCF96284469}"/>
              </a:ext>
            </a:extLst>
          </p:cNvPr>
          <p:cNvSpPr>
            <a:spLocks noChangeArrowheads="1"/>
          </p:cNvSpPr>
          <p:nvPr/>
        </p:nvSpPr>
        <p:spPr bwMode="auto">
          <a:xfrm>
            <a:off x="1" y="58580"/>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a:extLst>
              <a:ext uri="{FF2B5EF4-FFF2-40B4-BE49-F238E27FC236}">
                <a16:creationId xmlns:a16="http://schemas.microsoft.com/office/drawing/2014/main" id="{4F47C9EE-F52B-4AD6-8580-69C935270B8F}"/>
              </a:ext>
            </a:extLst>
          </p:cNvPr>
          <p:cNvSpPr>
            <a:spLocks noChangeArrowheads="1"/>
          </p:cNvSpPr>
          <p:nvPr/>
        </p:nvSpPr>
        <p:spPr bwMode="auto">
          <a:xfrm>
            <a:off x="1" y="8156946"/>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7">
            <a:extLst>
              <a:ext uri="{FF2B5EF4-FFF2-40B4-BE49-F238E27FC236}">
                <a16:creationId xmlns:a16="http://schemas.microsoft.com/office/drawing/2014/main" id="{651AA7EE-2451-40EE-9014-C7970CD36AD3}"/>
              </a:ext>
            </a:extLst>
          </p:cNvPr>
          <p:cNvSpPr>
            <a:spLocks noChangeArrowheads="1"/>
          </p:cNvSpPr>
          <p:nvPr/>
        </p:nvSpPr>
        <p:spPr bwMode="auto">
          <a:xfrm>
            <a:off x="1" y="15889130"/>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23" name="Content Placeholder 2">
            <a:extLst>
              <a:ext uri="{FF2B5EF4-FFF2-40B4-BE49-F238E27FC236}">
                <a16:creationId xmlns:a16="http://schemas.microsoft.com/office/drawing/2014/main" id="{E998656C-1135-479F-B64A-6F8B226FE407}"/>
              </a:ext>
            </a:extLst>
          </p:cNvPr>
          <p:cNvSpPr>
            <a:spLocks noGrp="1"/>
          </p:cNvSpPr>
          <p:nvPr>
            <p:ph idx="1"/>
          </p:nvPr>
        </p:nvSpPr>
        <p:spPr>
          <a:xfrm>
            <a:off x="811649" y="1257905"/>
            <a:ext cx="4534073" cy="5325456"/>
          </a:xfrm>
        </p:spPr>
        <p:txBody>
          <a:bodyPr>
            <a:normAutofit fontScale="92500"/>
          </a:bodyPr>
          <a:lstStyle/>
          <a:p>
            <a:pPr>
              <a:lnSpc>
                <a:spcPct val="110000"/>
              </a:lnSpc>
              <a:spcAft>
                <a:spcPts val="800"/>
              </a:spcAft>
            </a:pPr>
            <a:r>
              <a:rPr lang="en-US" sz="1600" dirty="0">
                <a:latin typeface="+mn-lt"/>
                <a:cs typeface="Helvetica" panose="020B0604020202020204" pitchFamily="34" charset="0"/>
              </a:rPr>
              <a:t>Two components: </a:t>
            </a:r>
            <a:r>
              <a:rPr lang="en-US" sz="1600" b="1" dirty="0">
                <a:latin typeface="+mn-lt"/>
                <a:cs typeface="Helvetica" panose="020B0604020202020204" pitchFamily="34" charset="0"/>
              </a:rPr>
              <a:t>SDEFLEC2022</a:t>
            </a:r>
            <a:r>
              <a:rPr lang="en-US" sz="1600" dirty="0">
                <a:latin typeface="+mn-lt"/>
                <a:cs typeface="Helvetica" panose="020B0604020202020204" pitchFamily="34" charset="0"/>
              </a:rPr>
              <a:t> and </a:t>
            </a:r>
            <a:r>
              <a:rPr lang="en-US" sz="1600" b="1" dirty="0">
                <a:latin typeface="+mn-lt"/>
                <a:cs typeface="Helvetica" panose="020B0604020202020204" pitchFamily="34" charset="0"/>
              </a:rPr>
              <a:t>DDEFLEC2022</a:t>
            </a:r>
          </a:p>
          <a:p>
            <a:pPr lvl="1">
              <a:lnSpc>
                <a:spcPct val="110000"/>
              </a:lnSpc>
              <a:spcAft>
                <a:spcPts val="800"/>
              </a:spcAft>
            </a:pPr>
            <a:r>
              <a:rPr lang="en-US" sz="1100" dirty="0">
                <a:latin typeface="+mn-lt"/>
                <a:cs typeface="Helvetica" panose="020B0604020202020204" pitchFamily="34" charset="0"/>
              </a:rPr>
              <a:t>Time-dependent components are negligible</a:t>
            </a:r>
          </a:p>
          <a:p>
            <a:pPr lvl="1">
              <a:lnSpc>
                <a:spcPct val="110000"/>
              </a:lnSpc>
              <a:spcAft>
                <a:spcPts val="800"/>
              </a:spcAft>
            </a:pPr>
            <a:r>
              <a:rPr lang="en-US" sz="1100" dirty="0">
                <a:latin typeface="+mn-lt"/>
                <a:cs typeface="Helvetica" panose="020B0604020202020204" pitchFamily="34" charset="0"/>
              </a:rPr>
              <a:t>&lt;0.14 arcseconds per century over 99% of NAPGD2022</a:t>
            </a:r>
          </a:p>
          <a:p>
            <a:pPr lvl="1">
              <a:lnSpc>
                <a:spcPct val="110000"/>
              </a:lnSpc>
              <a:spcAft>
                <a:spcPts val="800"/>
              </a:spcAft>
            </a:pPr>
            <a:r>
              <a:rPr lang="en-US" sz="1100" dirty="0">
                <a:latin typeface="+mn-lt"/>
                <a:cs typeface="Helvetica" panose="020B0604020202020204" pitchFamily="34" charset="0"/>
              </a:rPr>
              <a:t>Maximum of 0.76 arcseconds per century in Alaska</a:t>
            </a:r>
          </a:p>
          <a:p>
            <a:pPr>
              <a:lnSpc>
                <a:spcPct val="110000"/>
              </a:lnSpc>
              <a:spcAft>
                <a:spcPts val="800"/>
              </a:spcAft>
            </a:pPr>
            <a:r>
              <a:rPr lang="en-US" sz="1600" dirty="0">
                <a:latin typeface="+mn-lt"/>
                <a:cs typeface="Helvetica" panose="020B0604020202020204" pitchFamily="34" charset="0"/>
              </a:rPr>
              <a:t>Computation</a:t>
            </a:r>
          </a:p>
          <a:p>
            <a:pPr lvl="1">
              <a:lnSpc>
                <a:spcPct val="110000"/>
              </a:lnSpc>
              <a:spcAft>
                <a:spcPts val="800"/>
              </a:spcAft>
            </a:pPr>
            <a:r>
              <a:rPr lang="en-US" sz="1100" dirty="0">
                <a:latin typeface="+mn-lt"/>
                <a:cs typeface="Helvetica" panose="020B0604020202020204" pitchFamily="34" charset="0"/>
              </a:rPr>
              <a:t>Geoid slopes computed using central-difference method</a:t>
            </a:r>
          </a:p>
          <a:p>
            <a:pPr lvl="1">
              <a:lnSpc>
                <a:spcPct val="110000"/>
              </a:lnSpc>
              <a:spcAft>
                <a:spcPts val="800"/>
              </a:spcAft>
            </a:pPr>
            <a:r>
              <a:rPr lang="en-US" sz="1100" dirty="0">
                <a:latin typeface="+mn-lt"/>
                <a:cs typeface="Helvetica" panose="020B0604020202020204" pitchFamily="34" charset="0"/>
              </a:rPr>
              <a:t>Deflections above 85° N computed using polar interpolation to avoid singularities</a:t>
            </a:r>
          </a:p>
          <a:p>
            <a:pPr lvl="1">
              <a:lnSpc>
                <a:spcPct val="110000"/>
              </a:lnSpc>
              <a:spcAft>
                <a:spcPts val="800"/>
              </a:spcAft>
            </a:pPr>
            <a:r>
              <a:rPr lang="en-US" sz="1100" dirty="0">
                <a:latin typeface="+mn-lt"/>
                <a:cs typeface="Helvetica" panose="020B0604020202020204" pitchFamily="34" charset="0"/>
              </a:rPr>
              <a:t>New </a:t>
            </a:r>
            <a:r>
              <a:rPr lang="en-US" sz="1100" dirty="0" err="1">
                <a:latin typeface="+mn-lt"/>
                <a:cs typeface="Helvetica" panose="020B0604020202020204" pitchFamily="34" charset="0"/>
              </a:rPr>
              <a:t>Molodensky</a:t>
            </a:r>
            <a:r>
              <a:rPr lang="en-US" sz="1100" dirty="0">
                <a:latin typeface="+mn-lt"/>
                <a:cs typeface="Helvetica" panose="020B0604020202020204" pitchFamily="34" charset="0"/>
              </a:rPr>
              <a:t>-based approach to computing deflections of the vertical using geoid-</a:t>
            </a:r>
            <a:r>
              <a:rPr lang="en-US" sz="1100" dirty="0" err="1">
                <a:latin typeface="+mn-lt"/>
                <a:cs typeface="Helvetica" panose="020B0604020202020204" pitchFamily="34" charset="0"/>
              </a:rPr>
              <a:t>quasigeoid</a:t>
            </a:r>
            <a:r>
              <a:rPr lang="en-US" sz="1100" dirty="0">
                <a:latin typeface="+mn-lt"/>
                <a:cs typeface="Helvetica" panose="020B0604020202020204" pitchFamily="34" charset="0"/>
              </a:rPr>
              <a:t> separation and gravity anomalies rather than classical topographic approach</a:t>
            </a:r>
          </a:p>
          <a:p>
            <a:pPr>
              <a:lnSpc>
                <a:spcPct val="110000"/>
              </a:lnSpc>
              <a:spcAft>
                <a:spcPts val="800"/>
              </a:spcAft>
            </a:pPr>
            <a:r>
              <a:rPr lang="en-US" sz="1600" dirty="0">
                <a:latin typeface="+mn-lt"/>
                <a:cs typeface="Helvetica" panose="020B0604020202020204" pitchFamily="34" charset="0"/>
              </a:rPr>
              <a:t>Performance (1 sigma)</a:t>
            </a:r>
          </a:p>
          <a:p>
            <a:pPr lvl="1">
              <a:lnSpc>
                <a:spcPct val="110000"/>
              </a:lnSpc>
              <a:spcAft>
                <a:spcPts val="800"/>
              </a:spcAft>
            </a:pPr>
            <a:r>
              <a:rPr lang="en-US" sz="1100" dirty="0">
                <a:latin typeface="+mn-lt"/>
                <a:cs typeface="Helvetica" panose="020B0604020202020204" pitchFamily="34" charset="0"/>
              </a:rPr>
              <a:t>~0.8 arcseconds relative to historical astronomical measurements in CONUS</a:t>
            </a:r>
          </a:p>
          <a:p>
            <a:pPr lvl="1">
              <a:lnSpc>
                <a:spcPct val="110000"/>
              </a:lnSpc>
              <a:spcAft>
                <a:spcPts val="800"/>
              </a:spcAft>
            </a:pPr>
            <a:r>
              <a:rPr lang="en-US" sz="1100" dirty="0">
                <a:latin typeface="+mn-lt"/>
                <a:cs typeface="Helvetica" panose="020B0604020202020204" pitchFamily="34" charset="0"/>
              </a:rPr>
              <a:t>~0.2 arcseconds relative to GSVS lines in Texas and Iowa</a:t>
            </a:r>
          </a:p>
          <a:p>
            <a:pPr lvl="1">
              <a:lnSpc>
                <a:spcPct val="110000"/>
              </a:lnSpc>
              <a:spcAft>
                <a:spcPts val="800"/>
              </a:spcAft>
            </a:pPr>
            <a:r>
              <a:rPr lang="en-US" sz="1100" dirty="0">
                <a:latin typeface="+mn-lt"/>
                <a:cs typeface="Helvetica" panose="020B0604020202020204" pitchFamily="34" charset="0"/>
              </a:rPr>
              <a:t>~0.7 arcseconds on GSVS line in Colorado</a:t>
            </a:r>
          </a:p>
        </p:txBody>
      </p:sp>
      <p:pic>
        <p:nvPicPr>
          <p:cNvPr id="8" name="Picture 2">
            <a:extLst>
              <a:ext uri="{FF2B5EF4-FFF2-40B4-BE49-F238E27FC236}">
                <a16:creationId xmlns:a16="http://schemas.microsoft.com/office/drawing/2014/main" id="{D1426B0C-31D3-49E0-805E-032ED75901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877" y="604575"/>
            <a:ext cx="6450324" cy="348720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7CC52DAA-D9B1-4765-832E-2D29E5E94D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7275" y="4091781"/>
            <a:ext cx="5129525" cy="276205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BEA8F62-1652-4DE0-91EE-5DBE717CF1F8}"/>
              </a:ext>
            </a:extLst>
          </p:cNvPr>
          <p:cNvSpPr txBox="1"/>
          <p:nvPr/>
        </p:nvSpPr>
        <p:spPr>
          <a:xfrm>
            <a:off x="5345720" y="3654251"/>
            <a:ext cx="25835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SDEFLEC2022</a:t>
            </a:r>
          </a:p>
        </p:txBody>
      </p:sp>
      <p:sp>
        <p:nvSpPr>
          <p:cNvPr id="11" name="TextBox 10">
            <a:extLst>
              <a:ext uri="{FF2B5EF4-FFF2-40B4-BE49-F238E27FC236}">
                <a16:creationId xmlns:a16="http://schemas.microsoft.com/office/drawing/2014/main" id="{BCD59536-8003-468B-8333-1489D4159EDD}"/>
              </a:ext>
            </a:extLst>
          </p:cNvPr>
          <p:cNvSpPr txBox="1"/>
          <p:nvPr/>
        </p:nvSpPr>
        <p:spPr>
          <a:xfrm>
            <a:off x="5345721" y="6352528"/>
            <a:ext cx="25835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DDEFLEC2022</a:t>
            </a:r>
          </a:p>
        </p:txBody>
      </p:sp>
    </p:spTree>
    <p:extLst>
      <p:ext uri="{BB962C8B-B14F-4D97-AF65-F5344CB8AC3E}">
        <p14:creationId xmlns:p14="http://schemas.microsoft.com/office/powerpoint/2010/main" val="5718500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B9285-1351-4095-A04E-C09AA318CA59}"/>
              </a:ext>
            </a:extLst>
          </p:cNvPr>
          <p:cNvSpPr>
            <a:spLocks noGrp="1"/>
          </p:cNvSpPr>
          <p:nvPr>
            <p:ph type="title"/>
          </p:nvPr>
        </p:nvSpPr>
        <p:spPr/>
        <p:txBody>
          <a:bodyPr/>
          <a:lstStyle/>
          <a:p>
            <a:pPr algn="l"/>
            <a:r>
              <a:rPr lang="en-US" b="1" dirty="0">
                <a:latin typeface="Times New Roman" panose="02020603050405020304" pitchFamily="18" charset="0"/>
                <a:cs typeface="Times New Roman" panose="02020603050405020304" pitchFamily="18" charset="0"/>
              </a:rPr>
              <a:t>DEFLEC2022</a:t>
            </a:r>
            <a:endParaRPr lang="en-US" dirty="0"/>
          </a:p>
        </p:txBody>
      </p:sp>
      <p:pic>
        <p:nvPicPr>
          <p:cNvPr id="1026" name="Picture 2">
            <a:extLst>
              <a:ext uri="{FF2B5EF4-FFF2-40B4-BE49-F238E27FC236}">
                <a16:creationId xmlns:a16="http://schemas.microsoft.com/office/drawing/2014/main" id="{CD1CBBE3-E309-4601-BF9C-C3F78B90A1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3351"/>
            <a:ext cx="12192000" cy="6591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05573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4FC87-C317-4931-9594-0138BD6FCBD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5912FC9-528C-452C-B4C7-CCEDB1D46386}"/>
              </a:ext>
            </a:extLst>
          </p:cNvPr>
          <p:cNvSpPr>
            <a:spLocks noGrp="1"/>
          </p:cNvSpPr>
          <p:nvPr>
            <p:ph idx="1"/>
          </p:nvPr>
        </p:nvSpPr>
        <p:spPr/>
        <p:txBody>
          <a:bodyPr/>
          <a:lstStyle/>
          <a:p>
            <a:endParaRPr lang="en-US"/>
          </a:p>
        </p:txBody>
      </p:sp>
      <p:pic>
        <p:nvPicPr>
          <p:cNvPr id="2050" name="Picture 2">
            <a:extLst>
              <a:ext uri="{FF2B5EF4-FFF2-40B4-BE49-F238E27FC236}">
                <a16:creationId xmlns:a16="http://schemas.microsoft.com/office/drawing/2014/main" id="{BAE5974A-3E9B-4818-A1F6-5F03808CA3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3351"/>
            <a:ext cx="12192000" cy="6591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30135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46F413-8B83-4427-B82C-17193BFD1258}"/>
              </a:ext>
            </a:extLst>
          </p:cNvPr>
          <p:cNvSpPr>
            <a:spLocks noGrp="1"/>
          </p:cNvSpPr>
          <p:nvPr>
            <p:ph type="ctrTitle"/>
          </p:nvPr>
        </p:nvSpPr>
        <p:spPr/>
        <p:txBody>
          <a:bodyPr/>
          <a:lstStyle/>
          <a:p>
            <a:r>
              <a:rPr lang="en-US" dirty="0"/>
              <a:t>GEOID2022 Validation</a:t>
            </a:r>
          </a:p>
        </p:txBody>
      </p:sp>
      <p:sp>
        <p:nvSpPr>
          <p:cNvPr id="5" name="Subtitle 4">
            <a:extLst>
              <a:ext uri="{FF2B5EF4-FFF2-40B4-BE49-F238E27FC236}">
                <a16:creationId xmlns:a16="http://schemas.microsoft.com/office/drawing/2014/main" id="{5D6EE7DA-ABDC-4A82-8BC1-3CB249708DE3}"/>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2993783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Number Placeholder 3">
            <a:extLst>
              <a:ext uri="{FF2B5EF4-FFF2-40B4-BE49-F238E27FC236}">
                <a16:creationId xmlns:a16="http://schemas.microsoft.com/office/drawing/2014/main" id="{104C1B16-88A5-47C2-B95F-D611C55BAA4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37931725" indent="-37474525">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fld id="{E46139B8-A560-4C0C-A9B7-393E1398606D}" type="slidenum">
              <a:rPr lang="en-US" altLang="en-US" sz="1200">
                <a:solidFill>
                  <a:srgbClr val="898989"/>
                </a:solidFill>
                <a:latin typeface="Calibri" panose="020F0502020204030204" pitchFamily="34" charset="0"/>
              </a:rPr>
              <a:pPr>
                <a:spcBef>
                  <a:spcPct val="0"/>
                </a:spcBef>
                <a:buFontTx/>
                <a:buNone/>
              </a:pPr>
              <a:t>24</a:t>
            </a:fld>
            <a:endParaRPr lang="en-US" altLang="en-US" sz="1200">
              <a:solidFill>
                <a:srgbClr val="898989"/>
              </a:solidFill>
              <a:latin typeface="Calibri" panose="020F0502020204030204" pitchFamily="34" charset="0"/>
            </a:endParaRPr>
          </a:p>
        </p:txBody>
      </p:sp>
      <p:sp>
        <p:nvSpPr>
          <p:cNvPr id="76803" name="Title 1">
            <a:extLst>
              <a:ext uri="{FF2B5EF4-FFF2-40B4-BE49-F238E27FC236}">
                <a16:creationId xmlns:a16="http://schemas.microsoft.com/office/drawing/2014/main" id="{AD547BC5-87FB-4FE9-B531-826F848170A8}"/>
              </a:ext>
            </a:extLst>
          </p:cNvPr>
          <p:cNvSpPr>
            <a:spLocks noGrp="1"/>
          </p:cNvSpPr>
          <p:nvPr>
            <p:ph type="ctrTitle" idx="4294967295"/>
          </p:nvPr>
        </p:nvSpPr>
        <p:spPr>
          <a:xfrm>
            <a:off x="2133600" y="576263"/>
            <a:ext cx="8534400" cy="641350"/>
          </a:xfrm>
        </p:spPr>
        <p:txBody>
          <a:bodyPr/>
          <a:lstStyle/>
          <a:p>
            <a:r>
              <a:rPr lang="en-CA" altLang="en-US" sz="2800" b="1">
                <a:solidFill>
                  <a:schemeClr val="tx2"/>
                </a:solidFill>
                <a:latin typeface="Arial" panose="020B0604020202020204" pitchFamily="34" charset="0"/>
                <a:cs typeface="Arial" panose="020B0604020202020204" pitchFamily="34" charset="0"/>
              </a:rPr>
              <a:t>Residual geoid along three GSVS lines </a:t>
            </a:r>
          </a:p>
        </p:txBody>
      </p:sp>
      <p:sp>
        <p:nvSpPr>
          <p:cNvPr id="76804" name="Rectangle 8">
            <a:extLst>
              <a:ext uri="{FF2B5EF4-FFF2-40B4-BE49-F238E27FC236}">
                <a16:creationId xmlns:a16="http://schemas.microsoft.com/office/drawing/2014/main" id="{BABBA91F-8DEA-41AB-A2DD-7F8EB12BF758}"/>
              </a:ext>
            </a:extLst>
          </p:cNvPr>
          <p:cNvSpPr>
            <a:spLocks noChangeArrowheads="1"/>
          </p:cNvSpPr>
          <p:nvPr/>
        </p:nvSpPr>
        <p:spPr bwMode="auto">
          <a:xfrm>
            <a:off x="1539876" y="7885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37931725" indent="-37474525">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cs typeface="Arial" panose="020B0604020202020204" pitchFamily="34" charset="0"/>
            </a:endParaRPr>
          </a:p>
        </p:txBody>
      </p:sp>
      <p:sp>
        <p:nvSpPr>
          <p:cNvPr id="76805" name="Rectangle 10">
            <a:extLst>
              <a:ext uri="{FF2B5EF4-FFF2-40B4-BE49-F238E27FC236}">
                <a16:creationId xmlns:a16="http://schemas.microsoft.com/office/drawing/2014/main" id="{6D6778A7-E757-4E2A-9742-7838F4F00BAD}"/>
              </a:ext>
            </a:extLst>
          </p:cNvPr>
          <p:cNvSpPr>
            <a:spLocks noChangeArrowheads="1"/>
          </p:cNvSpPr>
          <p:nvPr/>
        </p:nvSpPr>
        <p:spPr bwMode="auto">
          <a:xfrm>
            <a:off x="1692276" y="23125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37931725" indent="-37474525">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cs typeface="Arial" panose="020B0604020202020204" pitchFamily="34" charset="0"/>
            </a:endParaRPr>
          </a:p>
        </p:txBody>
      </p:sp>
      <p:pic>
        <p:nvPicPr>
          <p:cNvPr id="76806" name="Picture 8">
            <a:extLst>
              <a:ext uri="{FF2B5EF4-FFF2-40B4-BE49-F238E27FC236}">
                <a16:creationId xmlns:a16="http://schemas.microsoft.com/office/drawing/2014/main" id="{CA5B91A6-9D55-48B5-9E9C-FF6CDC609A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7845"/>
          <a:stretch>
            <a:fillRect/>
          </a:stretch>
        </p:blipFill>
        <p:spPr bwMode="auto">
          <a:xfrm>
            <a:off x="-434042" y="-943508"/>
            <a:ext cx="13750724" cy="848079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7F60FA8D-90DB-4D78-A1C1-83536702DC58}"/>
              </a:ext>
            </a:extLst>
          </p:cNvPr>
          <p:cNvSpPr/>
          <p:nvPr/>
        </p:nvSpPr>
        <p:spPr>
          <a:xfrm>
            <a:off x="5195029" y="3894734"/>
            <a:ext cx="482600" cy="482600"/>
          </a:xfrm>
          <a:prstGeom prst="ellipse">
            <a:avLst/>
          </a:prstGeom>
          <a:solidFill>
            <a:schemeClr val="bg1">
              <a:alpha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a:extLst>
              <a:ext uri="{FF2B5EF4-FFF2-40B4-BE49-F238E27FC236}">
                <a16:creationId xmlns:a16="http://schemas.microsoft.com/office/drawing/2014/main" id="{193E9DC5-7D35-4312-B5C8-5AA0C27E16D5}"/>
              </a:ext>
            </a:extLst>
          </p:cNvPr>
          <p:cNvSpPr/>
          <p:nvPr/>
        </p:nvSpPr>
        <p:spPr>
          <a:xfrm>
            <a:off x="5815815" y="1863015"/>
            <a:ext cx="484187" cy="484187"/>
          </a:xfrm>
          <a:prstGeom prst="ellipse">
            <a:avLst/>
          </a:prstGeom>
          <a:solidFill>
            <a:schemeClr val="bg1">
              <a:alpha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a:extLst>
              <a:ext uri="{FF2B5EF4-FFF2-40B4-BE49-F238E27FC236}">
                <a16:creationId xmlns:a16="http://schemas.microsoft.com/office/drawing/2014/main" id="{DE38C141-B675-4B73-A8BB-13C2EF40E724}"/>
              </a:ext>
            </a:extLst>
          </p:cNvPr>
          <p:cNvSpPr/>
          <p:nvPr/>
        </p:nvSpPr>
        <p:spPr>
          <a:xfrm>
            <a:off x="4160080" y="2408300"/>
            <a:ext cx="482600" cy="482600"/>
          </a:xfrm>
          <a:prstGeom prst="ellipse">
            <a:avLst/>
          </a:prstGeom>
          <a:solidFill>
            <a:schemeClr val="bg1">
              <a:alpha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5" name="Straight Connector 14">
            <a:extLst>
              <a:ext uri="{FF2B5EF4-FFF2-40B4-BE49-F238E27FC236}">
                <a16:creationId xmlns:a16="http://schemas.microsoft.com/office/drawing/2014/main" id="{B879B34F-2329-4870-9989-5C505847443A}"/>
              </a:ext>
            </a:extLst>
          </p:cNvPr>
          <p:cNvCxnSpPr>
            <a:cxnSpLocks/>
            <a:endCxn id="11" idx="2"/>
          </p:cNvCxnSpPr>
          <p:nvPr/>
        </p:nvCxnSpPr>
        <p:spPr>
          <a:xfrm flipV="1">
            <a:off x="2621794" y="2649600"/>
            <a:ext cx="1538286" cy="1444781"/>
          </a:xfrm>
          <a:prstGeom prst="line">
            <a:avLst/>
          </a:prstGeom>
          <a:ln>
            <a:solidFill>
              <a:schemeClr val="bg1"/>
            </a:solidFill>
          </a:ln>
        </p:spPr>
        <p:style>
          <a:lnRef idx="2">
            <a:schemeClr val="accent3"/>
          </a:lnRef>
          <a:fillRef idx="0">
            <a:schemeClr val="accent3"/>
          </a:fillRef>
          <a:effectRef idx="1">
            <a:schemeClr val="accent3"/>
          </a:effectRef>
          <a:fontRef idx="minor">
            <a:schemeClr val="tx1"/>
          </a:fontRef>
        </p:style>
      </p:cxnSp>
      <p:cxnSp>
        <p:nvCxnSpPr>
          <p:cNvPr id="24" name="Straight Connector 23">
            <a:extLst>
              <a:ext uri="{FF2B5EF4-FFF2-40B4-BE49-F238E27FC236}">
                <a16:creationId xmlns:a16="http://schemas.microsoft.com/office/drawing/2014/main" id="{DB3F0A11-EDB3-4C86-9609-041E32B6E1BA}"/>
              </a:ext>
            </a:extLst>
          </p:cNvPr>
          <p:cNvCxnSpPr>
            <a:cxnSpLocks/>
            <a:endCxn id="12" idx="7"/>
          </p:cNvCxnSpPr>
          <p:nvPr/>
        </p:nvCxnSpPr>
        <p:spPr>
          <a:xfrm flipH="1">
            <a:off x="6229094" y="1686548"/>
            <a:ext cx="2234646" cy="247375"/>
          </a:xfrm>
          <a:prstGeom prst="line">
            <a:avLst/>
          </a:prstGeom>
          <a:ln>
            <a:solidFill>
              <a:schemeClr val="bg1"/>
            </a:solidFill>
          </a:ln>
        </p:spPr>
        <p:style>
          <a:lnRef idx="2">
            <a:schemeClr val="accent3"/>
          </a:lnRef>
          <a:fillRef idx="0">
            <a:schemeClr val="accent3"/>
          </a:fillRef>
          <a:effectRef idx="1">
            <a:schemeClr val="accent3"/>
          </a:effectRef>
          <a:fontRef idx="minor">
            <a:schemeClr val="tx1"/>
          </a:fontRef>
        </p:style>
      </p:cxnSp>
      <p:cxnSp>
        <p:nvCxnSpPr>
          <p:cNvPr id="27" name="Straight Connector 26">
            <a:extLst>
              <a:ext uri="{FF2B5EF4-FFF2-40B4-BE49-F238E27FC236}">
                <a16:creationId xmlns:a16="http://schemas.microsoft.com/office/drawing/2014/main" id="{23A59184-85D4-4431-B5BB-7D44112FC8AE}"/>
              </a:ext>
            </a:extLst>
          </p:cNvPr>
          <p:cNvCxnSpPr>
            <a:cxnSpLocks/>
            <a:stCxn id="2" idx="5"/>
          </p:cNvCxnSpPr>
          <p:nvPr/>
        </p:nvCxnSpPr>
        <p:spPr>
          <a:xfrm>
            <a:off x="5606954" y="4306659"/>
            <a:ext cx="1490768" cy="565379"/>
          </a:xfrm>
          <a:prstGeom prst="line">
            <a:avLst/>
          </a:prstGeom>
          <a:ln>
            <a:solidFill>
              <a:schemeClr val="bg1"/>
            </a:solidFill>
          </a:ln>
        </p:spPr>
        <p:style>
          <a:lnRef idx="2">
            <a:schemeClr val="accent3"/>
          </a:lnRef>
          <a:fillRef idx="0">
            <a:schemeClr val="accent3"/>
          </a:fillRef>
          <a:effectRef idx="1">
            <a:schemeClr val="accent3"/>
          </a:effectRef>
          <a:fontRef idx="minor">
            <a:schemeClr val="tx1"/>
          </a:fontRef>
        </p:style>
      </p:cxnSp>
      <p:sp>
        <p:nvSpPr>
          <p:cNvPr id="22" name="Title 1">
            <a:extLst>
              <a:ext uri="{FF2B5EF4-FFF2-40B4-BE49-F238E27FC236}">
                <a16:creationId xmlns:a16="http://schemas.microsoft.com/office/drawing/2014/main" id="{B5D64895-81CB-447A-9B85-6988D003C289}"/>
              </a:ext>
            </a:extLst>
          </p:cNvPr>
          <p:cNvSpPr txBox="1">
            <a:spLocks/>
          </p:cNvSpPr>
          <p:nvPr/>
        </p:nvSpPr>
        <p:spPr bwMode="auto">
          <a:xfrm>
            <a:off x="25359" y="23672"/>
            <a:ext cx="8295511" cy="862033"/>
          </a:xfrm>
          <a:prstGeom prst="rect">
            <a:avLst/>
          </a:prstGeom>
          <a:solidFill>
            <a:schemeClr val="bg1"/>
          </a:solidFill>
          <a:ln>
            <a:solidFill>
              <a:schemeClr val="tx1"/>
            </a:solidFill>
          </a:ln>
        </p:spPr>
        <p:txBody>
          <a:bodyPr anchor="ct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mj-lt"/>
                <a:ea typeface="MS PGothic" panose="020B0600070205080204" pitchFamily="34" charset="-128"/>
                <a:cs typeface="Arial" panose="020B0604020202020204" pitchFamily="34" charset="0"/>
              </a:rPr>
              <a:t>Geoid Slope Validation Surveys (GSVS)</a:t>
            </a:r>
          </a:p>
        </p:txBody>
      </p:sp>
      <p:pic>
        <p:nvPicPr>
          <p:cNvPr id="5" name="Picture 4">
            <a:extLst>
              <a:ext uri="{FF2B5EF4-FFF2-40B4-BE49-F238E27FC236}">
                <a16:creationId xmlns:a16="http://schemas.microsoft.com/office/drawing/2014/main" id="{0128B7F7-D201-4438-A118-30654431B408}"/>
              </a:ext>
            </a:extLst>
          </p:cNvPr>
          <p:cNvPicPr>
            <a:picLocks noChangeAspect="1"/>
          </p:cNvPicPr>
          <p:nvPr/>
        </p:nvPicPr>
        <p:blipFill>
          <a:blip r:embed="rId4"/>
          <a:stretch>
            <a:fillRect/>
          </a:stretch>
        </p:blipFill>
        <p:spPr>
          <a:xfrm>
            <a:off x="31504" y="3054698"/>
            <a:ext cx="5195234" cy="2878485"/>
          </a:xfrm>
          <a:prstGeom prst="rect">
            <a:avLst/>
          </a:prstGeom>
          <a:ln>
            <a:solidFill>
              <a:schemeClr val="tx1"/>
            </a:solidFill>
          </a:ln>
        </p:spPr>
      </p:pic>
      <p:pic>
        <p:nvPicPr>
          <p:cNvPr id="9" name="Picture 8">
            <a:extLst>
              <a:ext uri="{FF2B5EF4-FFF2-40B4-BE49-F238E27FC236}">
                <a16:creationId xmlns:a16="http://schemas.microsoft.com/office/drawing/2014/main" id="{EA3DA1FB-BB68-4380-88EE-A2803684BD64}"/>
              </a:ext>
            </a:extLst>
          </p:cNvPr>
          <p:cNvPicPr>
            <a:picLocks noChangeAspect="1"/>
          </p:cNvPicPr>
          <p:nvPr/>
        </p:nvPicPr>
        <p:blipFill>
          <a:blip r:embed="rId5"/>
          <a:stretch>
            <a:fillRect/>
          </a:stretch>
        </p:blipFill>
        <p:spPr>
          <a:xfrm>
            <a:off x="6140142" y="3890061"/>
            <a:ext cx="5195235" cy="2904502"/>
          </a:xfrm>
          <a:prstGeom prst="rect">
            <a:avLst/>
          </a:prstGeom>
          <a:ln>
            <a:solidFill>
              <a:schemeClr val="tx1"/>
            </a:solidFill>
          </a:ln>
        </p:spPr>
      </p:pic>
      <p:pic>
        <p:nvPicPr>
          <p:cNvPr id="13" name="Picture 12">
            <a:extLst>
              <a:ext uri="{FF2B5EF4-FFF2-40B4-BE49-F238E27FC236}">
                <a16:creationId xmlns:a16="http://schemas.microsoft.com/office/drawing/2014/main" id="{43B4473E-8D12-402F-92A8-0663D2632AAD}"/>
              </a:ext>
            </a:extLst>
          </p:cNvPr>
          <p:cNvPicPr>
            <a:picLocks noChangeAspect="1"/>
          </p:cNvPicPr>
          <p:nvPr/>
        </p:nvPicPr>
        <p:blipFill>
          <a:blip r:embed="rId6"/>
          <a:stretch>
            <a:fillRect/>
          </a:stretch>
        </p:blipFill>
        <p:spPr>
          <a:xfrm>
            <a:off x="6694268" y="951249"/>
            <a:ext cx="5195234" cy="2878485"/>
          </a:xfrm>
          <a:prstGeom prst="rect">
            <a:avLst/>
          </a:prstGeom>
          <a:ln>
            <a:solidFill>
              <a:schemeClr val="tx1"/>
            </a:solid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66"/>
          <p:cNvSpPr txBox="1">
            <a:spLocks noGrp="1"/>
          </p:cNvSpPr>
          <p:nvPr>
            <p:ph type="title"/>
          </p:nvPr>
        </p:nvSpPr>
        <p:spPr>
          <a:xfrm>
            <a:off x="90943" y="332514"/>
            <a:ext cx="11491457"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sz="4000" b="1" dirty="0"/>
              <a:t>Puerto Rico / US Virgin Islands</a:t>
            </a:r>
            <a:endParaRPr sz="4000" b="1" dirty="0"/>
          </a:p>
        </p:txBody>
      </p:sp>
      <p:sp>
        <p:nvSpPr>
          <p:cNvPr id="12" name="TextBox 11">
            <a:extLst>
              <a:ext uri="{FF2B5EF4-FFF2-40B4-BE49-F238E27FC236}">
                <a16:creationId xmlns:a16="http://schemas.microsoft.com/office/drawing/2014/main" id="{B0BA6FAA-92ED-41FE-9AB2-74D684422629}"/>
              </a:ext>
            </a:extLst>
          </p:cNvPr>
          <p:cNvSpPr txBox="1"/>
          <p:nvPr/>
        </p:nvSpPr>
        <p:spPr>
          <a:xfrm>
            <a:off x="45223" y="1304064"/>
            <a:ext cx="2951528" cy="280076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High</a:t>
            </a:r>
            <a:r>
              <a:rPr lang="en-US" sz="1600" dirty="0">
                <a:solidFill>
                  <a:prstClr val="black"/>
                </a:solidFill>
                <a:latin typeface="Calibri"/>
              </a:rPr>
              <a:t>lights the regional variability of GEOID2022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Not tailored to this region, specifically</a:t>
            </a:r>
            <a:endParaRPr lang="en-US" sz="1600" dirty="0">
              <a:solidFill>
                <a:prstClr val="black"/>
              </a:solidFill>
              <a:latin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Still showing improvement with respect to GPS\leveling but slightly higher than other regions:</a:t>
            </a:r>
          </a:p>
          <a:p>
            <a:pPr marL="742950" lvl="1" indent="-285750">
              <a:buFont typeface="Arial" panose="020B0604020202020204" pitchFamily="34" charset="0"/>
              <a:buChar char="•"/>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Likely due to combination of geoid and </a:t>
            </a:r>
            <a:r>
              <a:rPr lang="en-US" sz="1600" dirty="0">
                <a:solidFill>
                  <a:prstClr val="black"/>
                </a:solidFill>
                <a:latin typeface="Calibri"/>
              </a:rPr>
              <a:t>GNSS\leveling</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6" name="Group 5">
            <a:extLst>
              <a:ext uri="{FF2B5EF4-FFF2-40B4-BE49-F238E27FC236}">
                <a16:creationId xmlns:a16="http://schemas.microsoft.com/office/drawing/2014/main" id="{23E61C67-5CF4-4D6C-8BD4-83BC3AFA567B}"/>
              </a:ext>
            </a:extLst>
          </p:cNvPr>
          <p:cNvGrpSpPr/>
          <p:nvPr/>
        </p:nvGrpSpPr>
        <p:grpSpPr>
          <a:xfrm>
            <a:off x="7789246" y="35685"/>
            <a:ext cx="4366896" cy="2360485"/>
            <a:chOff x="6703618" y="636103"/>
            <a:chExt cx="5466347" cy="2954783"/>
          </a:xfrm>
        </p:grpSpPr>
        <p:pic>
          <p:nvPicPr>
            <p:cNvPr id="3" name="Picture 2">
              <a:extLst>
                <a:ext uri="{FF2B5EF4-FFF2-40B4-BE49-F238E27FC236}">
                  <a16:creationId xmlns:a16="http://schemas.microsoft.com/office/drawing/2014/main" id="{71F88BB6-E7F8-4698-99C5-A66D3DE617B1}"/>
                </a:ext>
              </a:extLst>
            </p:cNvPr>
            <p:cNvPicPr>
              <a:picLocks noChangeAspect="1"/>
            </p:cNvPicPr>
            <p:nvPr/>
          </p:nvPicPr>
          <p:blipFill>
            <a:blip r:embed="rId3"/>
            <a:stretch>
              <a:fillRect/>
            </a:stretch>
          </p:blipFill>
          <p:spPr>
            <a:xfrm>
              <a:off x="6703618" y="636103"/>
              <a:ext cx="5466347" cy="2954783"/>
            </a:xfrm>
            <a:prstGeom prst="rect">
              <a:avLst/>
            </a:prstGeom>
            <a:ln>
              <a:solidFill>
                <a:schemeClr val="tx1"/>
              </a:solidFill>
            </a:ln>
          </p:spPr>
        </p:pic>
        <p:sp>
          <p:nvSpPr>
            <p:cNvPr id="7" name="Rectangle 6">
              <a:extLst>
                <a:ext uri="{FF2B5EF4-FFF2-40B4-BE49-F238E27FC236}">
                  <a16:creationId xmlns:a16="http://schemas.microsoft.com/office/drawing/2014/main" id="{3278C684-20B5-4D42-AD28-E6D57BD204CF}"/>
                </a:ext>
              </a:extLst>
            </p:cNvPr>
            <p:cNvSpPr/>
            <p:nvPr/>
          </p:nvSpPr>
          <p:spPr>
            <a:xfrm rot="20220283">
              <a:off x="10436012" y="2716594"/>
              <a:ext cx="176706" cy="175652"/>
            </a:xfrm>
            <a:prstGeom prst="rect">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1" name="Picture 10">
            <a:extLst>
              <a:ext uri="{FF2B5EF4-FFF2-40B4-BE49-F238E27FC236}">
                <a16:creationId xmlns:a16="http://schemas.microsoft.com/office/drawing/2014/main" id="{4A367D54-EF95-406F-9FCC-E50742D425BE}"/>
              </a:ext>
            </a:extLst>
          </p:cNvPr>
          <p:cNvPicPr>
            <a:picLocks noChangeAspect="1"/>
          </p:cNvPicPr>
          <p:nvPr/>
        </p:nvPicPr>
        <p:blipFill>
          <a:blip r:embed="rId4"/>
          <a:stretch>
            <a:fillRect/>
          </a:stretch>
        </p:blipFill>
        <p:spPr>
          <a:xfrm>
            <a:off x="2996751" y="2480114"/>
            <a:ext cx="9159392" cy="4295259"/>
          </a:xfrm>
          <a:prstGeom prst="rect">
            <a:avLst/>
          </a:prstGeom>
          <a:ln>
            <a:solidFill>
              <a:schemeClr val="tx1"/>
            </a:solidFill>
          </a:ln>
        </p:spPr>
      </p:pic>
      <p:sp>
        <p:nvSpPr>
          <p:cNvPr id="16" name="Rectangle 15">
            <a:extLst>
              <a:ext uri="{FF2B5EF4-FFF2-40B4-BE49-F238E27FC236}">
                <a16:creationId xmlns:a16="http://schemas.microsoft.com/office/drawing/2014/main" id="{98D123EF-FE3E-4052-8A2E-1C81215EBE83}"/>
              </a:ext>
            </a:extLst>
          </p:cNvPr>
          <p:cNvSpPr/>
          <p:nvPr/>
        </p:nvSpPr>
        <p:spPr>
          <a:xfrm>
            <a:off x="3329897" y="2617514"/>
            <a:ext cx="566714" cy="18132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800" dirty="0">
                <a:solidFill>
                  <a:schemeClr val="tx1"/>
                </a:solidFill>
                <a:latin typeface="Symbol" panose="05050102010706020507" pitchFamily="18" charset="2"/>
              </a:rPr>
              <a:t>s = </a:t>
            </a:r>
            <a:r>
              <a:rPr lang="en-US" sz="800" dirty="0">
                <a:solidFill>
                  <a:schemeClr val="tx1"/>
                </a:solidFill>
              </a:rPr>
              <a:t>6.8 cm</a:t>
            </a:r>
            <a:endParaRPr lang="en-US" sz="800" baseline="30000" dirty="0">
              <a:solidFill>
                <a:schemeClr val="tx1"/>
              </a:solidFill>
              <a:latin typeface="Symbol" panose="05050102010706020507" pitchFamily="18" charset="2"/>
            </a:endParaRPr>
          </a:p>
        </p:txBody>
      </p:sp>
      <p:sp>
        <p:nvSpPr>
          <p:cNvPr id="17" name="Rectangle 16">
            <a:extLst>
              <a:ext uri="{FF2B5EF4-FFF2-40B4-BE49-F238E27FC236}">
                <a16:creationId xmlns:a16="http://schemas.microsoft.com/office/drawing/2014/main" id="{06556789-22CC-45EB-82ED-9276FA04D5E5}"/>
              </a:ext>
            </a:extLst>
          </p:cNvPr>
          <p:cNvSpPr/>
          <p:nvPr/>
        </p:nvSpPr>
        <p:spPr>
          <a:xfrm>
            <a:off x="7940589" y="2617514"/>
            <a:ext cx="566714" cy="18132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800" dirty="0">
                <a:solidFill>
                  <a:schemeClr val="tx1"/>
                </a:solidFill>
                <a:latin typeface="Symbol" panose="05050102010706020507" pitchFamily="18" charset="2"/>
              </a:rPr>
              <a:t>s = 4</a:t>
            </a:r>
            <a:r>
              <a:rPr lang="en-US" sz="800" dirty="0">
                <a:solidFill>
                  <a:schemeClr val="tx1"/>
                </a:solidFill>
              </a:rPr>
              <a:t>.6 cm</a:t>
            </a:r>
            <a:endParaRPr lang="en-US" sz="800" baseline="30000" dirty="0">
              <a:solidFill>
                <a:schemeClr val="tx1"/>
              </a:solidFill>
              <a:latin typeface="Symbol" panose="05050102010706020507" pitchFamily="18" charset="2"/>
            </a:endParaRPr>
          </a:p>
        </p:txBody>
      </p:sp>
      <p:sp>
        <p:nvSpPr>
          <p:cNvPr id="18" name="Rectangle 17">
            <a:extLst>
              <a:ext uri="{FF2B5EF4-FFF2-40B4-BE49-F238E27FC236}">
                <a16:creationId xmlns:a16="http://schemas.microsoft.com/office/drawing/2014/main" id="{6FA9E38F-9F2F-4C3A-8542-6FCFC03552C0}"/>
              </a:ext>
            </a:extLst>
          </p:cNvPr>
          <p:cNvSpPr/>
          <p:nvPr/>
        </p:nvSpPr>
        <p:spPr>
          <a:xfrm>
            <a:off x="3329897" y="4792965"/>
            <a:ext cx="566714" cy="18132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800" dirty="0">
                <a:solidFill>
                  <a:schemeClr val="tx1"/>
                </a:solidFill>
                <a:latin typeface="Symbol" panose="05050102010706020507" pitchFamily="18" charset="2"/>
              </a:rPr>
              <a:t>s = 3.7 </a:t>
            </a:r>
            <a:r>
              <a:rPr lang="en-US" sz="800" dirty="0">
                <a:solidFill>
                  <a:schemeClr val="tx1"/>
                </a:solidFill>
              </a:rPr>
              <a:t>cm</a:t>
            </a:r>
            <a:endParaRPr lang="en-US" sz="800" baseline="30000" dirty="0">
              <a:solidFill>
                <a:schemeClr val="tx1"/>
              </a:solidFill>
              <a:latin typeface="Symbol" panose="05050102010706020507" pitchFamily="18" charset="2"/>
            </a:endParaRPr>
          </a:p>
        </p:txBody>
      </p:sp>
      <p:sp>
        <p:nvSpPr>
          <p:cNvPr id="19" name="Rectangle 18">
            <a:extLst>
              <a:ext uri="{FF2B5EF4-FFF2-40B4-BE49-F238E27FC236}">
                <a16:creationId xmlns:a16="http://schemas.microsoft.com/office/drawing/2014/main" id="{8F0265CD-31A6-492A-9952-4AD7D17FED5F}"/>
              </a:ext>
            </a:extLst>
          </p:cNvPr>
          <p:cNvSpPr/>
          <p:nvPr/>
        </p:nvSpPr>
        <p:spPr>
          <a:xfrm>
            <a:off x="7940589" y="4792965"/>
            <a:ext cx="566714" cy="18132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800" dirty="0">
                <a:solidFill>
                  <a:schemeClr val="tx1"/>
                </a:solidFill>
                <a:latin typeface="Symbol" panose="05050102010706020507" pitchFamily="18" charset="2"/>
              </a:rPr>
              <a:t>s = 3</a:t>
            </a:r>
            <a:r>
              <a:rPr lang="en-US" sz="800" dirty="0">
                <a:solidFill>
                  <a:schemeClr val="tx1"/>
                </a:solidFill>
              </a:rPr>
              <a:t>.6 cm</a:t>
            </a:r>
            <a:endParaRPr lang="en-US" sz="800" baseline="30000" dirty="0">
              <a:solidFill>
                <a:schemeClr val="tx1"/>
              </a:solidFill>
              <a:latin typeface="Symbol" panose="05050102010706020507" pitchFamily="18" charset="2"/>
            </a:endParaRPr>
          </a:p>
        </p:txBody>
      </p:sp>
    </p:spTree>
    <p:extLst>
      <p:ext uri="{BB962C8B-B14F-4D97-AF65-F5344CB8AC3E}">
        <p14:creationId xmlns:p14="http://schemas.microsoft.com/office/powerpoint/2010/main" val="31906261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66"/>
          <p:cNvSpPr txBox="1">
            <a:spLocks noGrp="1"/>
          </p:cNvSpPr>
          <p:nvPr>
            <p:ph type="title"/>
          </p:nvPr>
        </p:nvSpPr>
        <p:spPr>
          <a:xfrm>
            <a:off x="90943" y="332514"/>
            <a:ext cx="11491457"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ts val="1400"/>
              <a:buNone/>
            </a:pPr>
            <a:r>
              <a:rPr lang="en-US" sz="4000" b="1" dirty="0"/>
              <a:t>Guam and Commonwealth of Northern Mariana Islands</a:t>
            </a:r>
            <a:endParaRPr sz="4000" b="1" dirty="0"/>
          </a:p>
        </p:txBody>
      </p:sp>
      <p:sp>
        <p:nvSpPr>
          <p:cNvPr id="2" name="TextBox 1">
            <a:extLst>
              <a:ext uri="{FF2B5EF4-FFF2-40B4-BE49-F238E27FC236}">
                <a16:creationId xmlns:a16="http://schemas.microsoft.com/office/drawing/2014/main" id="{62BA3D39-4D33-4F02-9F26-1D6C2FC3977E}"/>
              </a:ext>
            </a:extLst>
          </p:cNvPr>
          <p:cNvSpPr txBox="1"/>
          <p:nvPr/>
        </p:nvSpPr>
        <p:spPr>
          <a:xfrm>
            <a:off x="482828" y="1690186"/>
            <a:ext cx="11709172" cy="12003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Regional model tailored to the local region based on GPS \ leveling data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black"/>
                </a:solidFill>
                <a:latin typeface="Calibri"/>
              </a:rPr>
              <a:t>Very similar to the main, North American-Pacific geoid model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Coverage includes</a:t>
            </a:r>
            <a:r>
              <a:rPr lang="en-US" sz="2400" dirty="0">
                <a:solidFill>
                  <a:prstClr val="black"/>
                </a:solidFill>
                <a:latin typeface="Calibri"/>
              </a:rPr>
              <a:t>: Palau, Micronesia Wake Island, Marshall Islands</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C37DF074-561A-4BA5-BFE4-C54936A65911}"/>
              </a:ext>
            </a:extLst>
          </p:cNvPr>
          <p:cNvPicPr>
            <a:picLocks noChangeAspect="1"/>
          </p:cNvPicPr>
          <p:nvPr/>
        </p:nvPicPr>
        <p:blipFill>
          <a:blip r:embed="rId3"/>
          <a:stretch>
            <a:fillRect/>
          </a:stretch>
        </p:blipFill>
        <p:spPr>
          <a:xfrm>
            <a:off x="0" y="1250218"/>
            <a:ext cx="12192000" cy="5329836"/>
          </a:xfrm>
          <a:prstGeom prst="rect">
            <a:avLst/>
          </a:prstGeom>
          <a:ln>
            <a:solidFill>
              <a:schemeClr val="tx1"/>
            </a:solidFill>
          </a:ln>
        </p:spPr>
      </p:pic>
      <p:sp>
        <p:nvSpPr>
          <p:cNvPr id="17" name="Rectangle 16">
            <a:extLst>
              <a:ext uri="{FF2B5EF4-FFF2-40B4-BE49-F238E27FC236}">
                <a16:creationId xmlns:a16="http://schemas.microsoft.com/office/drawing/2014/main" id="{D8569B46-C006-4B3A-8EED-FFA08F0CCDFD}"/>
              </a:ext>
            </a:extLst>
          </p:cNvPr>
          <p:cNvSpPr/>
          <p:nvPr/>
        </p:nvSpPr>
        <p:spPr>
          <a:xfrm>
            <a:off x="2945101" y="6383776"/>
            <a:ext cx="226393" cy="159553"/>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800" dirty="0">
                <a:solidFill>
                  <a:schemeClr val="tx1"/>
                </a:solidFill>
              </a:rPr>
              <a:t>140</a:t>
            </a:r>
            <a:r>
              <a:rPr lang="en-US" sz="800" baseline="30000" dirty="0">
                <a:solidFill>
                  <a:schemeClr val="tx1"/>
                </a:solidFill>
              </a:rPr>
              <a:t>o</a:t>
            </a:r>
          </a:p>
        </p:txBody>
      </p:sp>
      <p:sp>
        <p:nvSpPr>
          <p:cNvPr id="23" name="Rectangle 22">
            <a:extLst>
              <a:ext uri="{FF2B5EF4-FFF2-40B4-BE49-F238E27FC236}">
                <a16:creationId xmlns:a16="http://schemas.microsoft.com/office/drawing/2014/main" id="{C760784A-BF20-42C2-93CB-600B97AC39A1}"/>
              </a:ext>
            </a:extLst>
          </p:cNvPr>
          <p:cNvSpPr/>
          <p:nvPr/>
        </p:nvSpPr>
        <p:spPr>
          <a:xfrm>
            <a:off x="5982803" y="6383776"/>
            <a:ext cx="226393" cy="159553"/>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800" dirty="0">
                <a:solidFill>
                  <a:schemeClr val="tx1"/>
                </a:solidFill>
              </a:rPr>
              <a:t>150</a:t>
            </a:r>
            <a:r>
              <a:rPr lang="en-US" sz="800" baseline="30000" dirty="0">
                <a:solidFill>
                  <a:schemeClr val="tx1"/>
                </a:solidFill>
              </a:rPr>
              <a:t>o</a:t>
            </a:r>
          </a:p>
        </p:txBody>
      </p:sp>
      <p:sp>
        <p:nvSpPr>
          <p:cNvPr id="24" name="Rectangle 23">
            <a:extLst>
              <a:ext uri="{FF2B5EF4-FFF2-40B4-BE49-F238E27FC236}">
                <a16:creationId xmlns:a16="http://schemas.microsoft.com/office/drawing/2014/main" id="{CEBDFEAF-5C9E-44C9-B6D7-D828E5479640}"/>
              </a:ext>
            </a:extLst>
          </p:cNvPr>
          <p:cNvSpPr/>
          <p:nvPr/>
        </p:nvSpPr>
        <p:spPr>
          <a:xfrm>
            <a:off x="9041102" y="6383776"/>
            <a:ext cx="226393" cy="159553"/>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800" dirty="0">
                <a:solidFill>
                  <a:schemeClr val="tx1"/>
                </a:solidFill>
              </a:rPr>
              <a:t>160</a:t>
            </a:r>
            <a:r>
              <a:rPr lang="en-US" sz="800" baseline="30000" dirty="0">
                <a:solidFill>
                  <a:schemeClr val="tx1"/>
                </a:solidFill>
              </a:rPr>
              <a:t>o</a:t>
            </a:r>
          </a:p>
        </p:txBody>
      </p:sp>
      <p:sp>
        <p:nvSpPr>
          <p:cNvPr id="25" name="Rectangle 24">
            <a:extLst>
              <a:ext uri="{FF2B5EF4-FFF2-40B4-BE49-F238E27FC236}">
                <a16:creationId xmlns:a16="http://schemas.microsoft.com/office/drawing/2014/main" id="{A4114393-4128-46C9-BFFF-A14307A18180}"/>
              </a:ext>
            </a:extLst>
          </p:cNvPr>
          <p:cNvSpPr/>
          <p:nvPr/>
        </p:nvSpPr>
        <p:spPr>
          <a:xfrm rot="16200000">
            <a:off x="-22254" y="4986054"/>
            <a:ext cx="226393" cy="159553"/>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800" dirty="0">
                <a:solidFill>
                  <a:schemeClr val="tx1"/>
                </a:solidFill>
              </a:rPr>
              <a:t>10</a:t>
            </a:r>
            <a:r>
              <a:rPr lang="en-US" sz="800" baseline="30000" dirty="0">
                <a:solidFill>
                  <a:schemeClr val="tx1"/>
                </a:solidFill>
              </a:rPr>
              <a:t>o</a:t>
            </a:r>
          </a:p>
        </p:txBody>
      </p:sp>
      <p:sp>
        <p:nvSpPr>
          <p:cNvPr id="26" name="Rectangle 25">
            <a:extLst>
              <a:ext uri="{FF2B5EF4-FFF2-40B4-BE49-F238E27FC236}">
                <a16:creationId xmlns:a16="http://schemas.microsoft.com/office/drawing/2014/main" id="{D9565453-C02B-4719-B5FE-7066D1C5FE64}"/>
              </a:ext>
            </a:extLst>
          </p:cNvPr>
          <p:cNvSpPr/>
          <p:nvPr/>
        </p:nvSpPr>
        <p:spPr>
          <a:xfrm rot="16200000">
            <a:off x="-22254" y="1825589"/>
            <a:ext cx="226393" cy="159553"/>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800" dirty="0">
                <a:solidFill>
                  <a:schemeClr val="tx1"/>
                </a:solidFill>
              </a:rPr>
              <a:t>20</a:t>
            </a:r>
            <a:r>
              <a:rPr lang="en-US" sz="800" baseline="30000" dirty="0">
                <a:solidFill>
                  <a:schemeClr val="tx1"/>
                </a:solidFill>
              </a:rPr>
              <a:t>o</a:t>
            </a:r>
          </a:p>
        </p:txBody>
      </p:sp>
      <p:sp>
        <p:nvSpPr>
          <p:cNvPr id="3" name="Rectangle 2">
            <a:extLst>
              <a:ext uri="{FF2B5EF4-FFF2-40B4-BE49-F238E27FC236}">
                <a16:creationId xmlns:a16="http://schemas.microsoft.com/office/drawing/2014/main" id="{DF93DE5C-4296-4997-BD7A-570C1E65F03C}"/>
              </a:ext>
            </a:extLst>
          </p:cNvPr>
          <p:cNvSpPr/>
          <p:nvPr/>
        </p:nvSpPr>
        <p:spPr>
          <a:xfrm>
            <a:off x="4208997" y="3285407"/>
            <a:ext cx="781146" cy="882235"/>
          </a:xfrm>
          <a:prstGeom prst="rect">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542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66"/>
          <p:cNvSpPr txBox="1">
            <a:spLocks noGrp="1"/>
          </p:cNvSpPr>
          <p:nvPr>
            <p:ph type="title"/>
          </p:nvPr>
        </p:nvSpPr>
        <p:spPr>
          <a:xfrm>
            <a:off x="90943" y="332514"/>
            <a:ext cx="11491457"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ts val="1400"/>
              <a:buNone/>
            </a:pPr>
            <a:r>
              <a:rPr lang="en-US" sz="4000" b="1" dirty="0"/>
              <a:t>Guam and Commonwealth of Northern Mariana Islands</a:t>
            </a:r>
            <a:endParaRPr sz="4000" b="1" dirty="0"/>
          </a:p>
        </p:txBody>
      </p:sp>
      <p:sp>
        <p:nvSpPr>
          <p:cNvPr id="2" name="TextBox 1">
            <a:extLst>
              <a:ext uri="{FF2B5EF4-FFF2-40B4-BE49-F238E27FC236}">
                <a16:creationId xmlns:a16="http://schemas.microsoft.com/office/drawing/2014/main" id="{62BA3D39-4D33-4F02-9F26-1D6C2FC3977E}"/>
              </a:ext>
            </a:extLst>
          </p:cNvPr>
          <p:cNvSpPr txBox="1"/>
          <p:nvPr/>
        </p:nvSpPr>
        <p:spPr>
          <a:xfrm>
            <a:off x="5998866" y="1475514"/>
            <a:ext cx="6002929" cy="156966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Regional model tailored to the local region; v</a:t>
            </a:r>
            <a:r>
              <a:rPr lang="en-US" sz="1600" dirty="0" err="1">
                <a:solidFill>
                  <a:prstClr val="black"/>
                </a:solidFill>
                <a:latin typeface="Calibri"/>
              </a:rPr>
              <a:t>ery</a:t>
            </a:r>
            <a:r>
              <a:rPr lang="en-US" sz="1600" dirty="0">
                <a:solidFill>
                  <a:prstClr val="black"/>
                </a:solidFill>
                <a:latin typeface="Calibri"/>
              </a:rPr>
              <a:t> similar to the main, North American-Pacific geoid model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Coverage includes</a:t>
            </a:r>
            <a:r>
              <a:rPr lang="en-US" sz="1600" dirty="0">
                <a:solidFill>
                  <a:prstClr val="black"/>
                </a:solidFill>
                <a:latin typeface="Calibri"/>
              </a:rPr>
              <a:t> Palau, Micronesia, Wake Island, Marshall Islands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Comparisons with local GNSS\leveling show GEOID2022 has 65% improvement over EGM2008 and 40% improvement over most recent NGS model,</a:t>
            </a:r>
            <a:r>
              <a:rPr lang="en-US" sz="1600" dirty="0">
                <a:solidFill>
                  <a:prstClr val="black"/>
                </a:solidFill>
                <a:latin typeface="Calibri"/>
              </a:rPr>
              <a:t> xGEOID18</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3D30778E-1D8B-485B-9C0B-C4FE35F4E341}"/>
              </a:ext>
            </a:extLst>
          </p:cNvPr>
          <p:cNvPicPr>
            <a:picLocks noChangeAspect="1"/>
          </p:cNvPicPr>
          <p:nvPr/>
        </p:nvPicPr>
        <p:blipFill>
          <a:blip r:embed="rId3"/>
          <a:stretch>
            <a:fillRect/>
          </a:stretch>
        </p:blipFill>
        <p:spPr>
          <a:xfrm>
            <a:off x="6457682" y="3439337"/>
            <a:ext cx="4957346" cy="3366450"/>
          </a:xfrm>
          <a:prstGeom prst="rect">
            <a:avLst/>
          </a:prstGeom>
          <a:ln>
            <a:solidFill>
              <a:schemeClr val="tx1"/>
            </a:solidFill>
          </a:ln>
        </p:spPr>
      </p:pic>
      <p:pic>
        <p:nvPicPr>
          <p:cNvPr id="6" name="Picture 5">
            <a:extLst>
              <a:ext uri="{FF2B5EF4-FFF2-40B4-BE49-F238E27FC236}">
                <a16:creationId xmlns:a16="http://schemas.microsoft.com/office/drawing/2014/main" id="{84C42AB9-2EA6-47D0-B52A-185EC24B2E97}"/>
              </a:ext>
            </a:extLst>
          </p:cNvPr>
          <p:cNvPicPr>
            <a:picLocks noChangeAspect="1"/>
          </p:cNvPicPr>
          <p:nvPr/>
        </p:nvPicPr>
        <p:blipFill>
          <a:blip r:embed="rId4"/>
          <a:stretch>
            <a:fillRect/>
          </a:stretch>
        </p:blipFill>
        <p:spPr>
          <a:xfrm>
            <a:off x="68083" y="1427545"/>
            <a:ext cx="5814852" cy="5378242"/>
          </a:xfrm>
          <a:prstGeom prst="rect">
            <a:avLst/>
          </a:prstGeom>
          <a:ln>
            <a:solidFill>
              <a:schemeClr val="tx1"/>
            </a:solidFill>
          </a:ln>
        </p:spPr>
      </p:pic>
      <p:sp>
        <p:nvSpPr>
          <p:cNvPr id="8" name="Rectangle 7">
            <a:extLst>
              <a:ext uri="{FF2B5EF4-FFF2-40B4-BE49-F238E27FC236}">
                <a16:creationId xmlns:a16="http://schemas.microsoft.com/office/drawing/2014/main" id="{5C384F8A-77CE-4382-9DC3-367D7902132F}"/>
              </a:ext>
            </a:extLst>
          </p:cNvPr>
          <p:cNvSpPr/>
          <p:nvPr/>
        </p:nvSpPr>
        <p:spPr>
          <a:xfrm>
            <a:off x="652345" y="3417571"/>
            <a:ext cx="307775" cy="18132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800" dirty="0">
                <a:solidFill>
                  <a:schemeClr val="tx1"/>
                </a:solidFill>
              </a:rPr>
              <a:t>Guam</a:t>
            </a:r>
            <a:endParaRPr lang="en-US" sz="800" baseline="30000" dirty="0">
              <a:solidFill>
                <a:schemeClr val="tx1"/>
              </a:solidFill>
            </a:endParaRPr>
          </a:p>
        </p:txBody>
      </p:sp>
      <p:sp>
        <p:nvSpPr>
          <p:cNvPr id="9" name="Rectangle 8">
            <a:extLst>
              <a:ext uri="{FF2B5EF4-FFF2-40B4-BE49-F238E27FC236}">
                <a16:creationId xmlns:a16="http://schemas.microsoft.com/office/drawing/2014/main" id="{D8C95C7D-253E-40F4-BFD5-98E31CC30493}"/>
              </a:ext>
            </a:extLst>
          </p:cNvPr>
          <p:cNvSpPr/>
          <p:nvPr/>
        </p:nvSpPr>
        <p:spPr>
          <a:xfrm>
            <a:off x="1083710" y="2654582"/>
            <a:ext cx="307775" cy="18132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800" dirty="0">
                <a:solidFill>
                  <a:schemeClr val="tx1"/>
                </a:solidFill>
              </a:rPr>
              <a:t>Rota</a:t>
            </a:r>
            <a:endParaRPr lang="en-US" sz="800" baseline="30000" dirty="0">
              <a:solidFill>
                <a:schemeClr val="tx1"/>
              </a:solidFill>
            </a:endParaRPr>
          </a:p>
        </p:txBody>
      </p:sp>
      <p:sp>
        <p:nvSpPr>
          <p:cNvPr id="10" name="Rectangle 9">
            <a:extLst>
              <a:ext uri="{FF2B5EF4-FFF2-40B4-BE49-F238E27FC236}">
                <a16:creationId xmlns:a16="http://schemas.microsoft.com/office/drawing/2014/main" id="{6512B91E-364E-45D9-BABB-139A6EC428CD}"/>
              </a:ext>
            </a:extLst>
          </p:cNvPr>
          <p:cNvSpPr/>
          <p:nvPr/>
        </p:nvSpPr>
        <p:spPr>
          <a:xfrm>
            <a:off x="2271595" y="1598814"/>
            <a:ext cx="307775" cy="18132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800" dirty="0">
                <a:solidFill>
                  <a:schemeClr val="tx1"/>
                </a:solidFill>
              </a:rPr>
              <a:t>Saipan</a:t>
            </a:r>
            <a:endParaRPr lang="en-US" sz="800" baseline="30000" dirty="0">
              <a:solidFill>
                <a:schemeClr val="tx1"/>
              </a:solidFill>
            </a:endParaRPr>
          </a:p>
        </p:txBody>
      </p:sp>
      <p:sp>
        <p:nvSpPr>
          <p:cNvPr id="11" name="Rectangle 10">
            <a:extLst>
              <a:ext uri="{FF2B5EF4-FFF2-40B4-BE49-F238E27FC236}">
                <a16:creationId xmlns:a16="http://schemas.microsoft.com/office/drawing/2014/main" id="{A0D940A5-3454-41C7-92AA-5452ABE9D82D}"/>
              </a:ext>
            </a:extLst>
          </p:cNvPr>
          <p:cNvSpPr/>
          <p:nvPr/>
        </p:nvSpPr>
        <p:spPr>
          <a:xfrm>
            <a:off x="1546207" y="1881961"/>
            <a:ext cx="307775" cy="18132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800" dirty="0">
                <a:solidFill>
                  <a:schemeClr val="tx1"/>
                </a:solidFill>
              </a:rPr>
              <a:t>Tinian</a:t>
            </a:r>
            <a:endParaRPr lang="en-US" sz="800" baseline="30000" dirty="0">
              <a:solidFill>
                <a:schemeClr val="tx1"/>
              </a:solidFill>
            </a:endParaRPr>
          </a:p>
        </p:txBody>
      </p:sp>
    </p:spTree>
    <p:extLst>
      <p:ext uri="{BB962C8B-B14F-4D97-AF65-F5344CB8AC3E}">
        <p14:creationId xmlns:p14="http://schemas.microsoft.com/office/powerpoint/2010/main" val="18900611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pic>
        <p:nvPicPr>
          <p:cNvPr id="4" name="Picture 3">
            <a:extLst>
              <a:ext uri="{FF2B5EF4-FFF2-40B4-BE49-F238E27FC236}">
                <a16:creationId xmlns:a16="http://schemas.microsoft.com/office/drawing/2014/main" id="{682AEBAA-6CC1-4F0C-B4FF-25EB24B9875C}"/>
              </a:ext>
            </a:extLst>
          </p:cNvPr>
          <p:cNvPicPr>
            <a:picLocks noChangeAspect="1"/>
          </p:cNvPicPr>
          <p:nvPr/>
        </p:nvPicPr>
        <p:blipFill>
          <a:blip r:embed="rId3"/>
          <a:stretch>
            <a:fillRect/>
          </a:stretch>
        </p:blipFill>
        <p:spPr>
          <a:xfrm>
            <a:off x="6096000" y="212574"/>
            <a:ext cx="5982803" cy="6381657"/>
          </a:xfrm>
          <a:prstGeom prst="rect">
            <a:avLst/>
          </a:prstGeom>
          <a:ln>
            <a:solidFill>
              <a:schemeClr val="tx1"/>
            </a:solidFill>
          </a:ln>
        </p:spPr>
      </p:pic>
      <p:sp>
        <p:nvSpPr>
          <p:cNvPr id="426" name="Google Shape;426;p66"/>
          <p:cNvSpPr txBox="1">
            <a:spLocks noGrp="1"/>
          </p:cNvSpPr>
          <p:nvPr>
            <p:ph type="title"/>
          </p:nvPr>
        </p:nvSpPr>
        <p:spPr>
          <a:xfrm>
            <a:off x="90943" y="332514"/>
            <a:ext cx="11491457"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sz="4000" b="1" dirty="0"/>
              <a:t>American Samoa</a:t>
            </a:r>
            <a:endParaRPr sz="4000" b="1" dirty="0"/>
          </a:p>
        </p:txBody>
      </p:sp>
      <p:sp>
        <p:nvSpPr>
          <p:cNvPr id="12" name="TextBox 11">
            <a:extLst>
              <a:ext uri="{FF2B5EF4-FFF2-40B4-BE49-F238E27FC236}">
                <a16:creationId xmlns:a16="http://schemas.microsoft.com/office/drawing/2014/main" id="{B0BA6FAA-92ED-41FE-9AB2-74D684422629}"/>
              </a:ext>
            </a:extLst>
          </p:cNvPr>
          <p:cNvSpPr txBox="1"/>
          <p:nvPr/>
        </p:nvSpPr>
        <p:spPr>
          <a:xfrm>
            <a:off x="45223" y="1304064"/>
            <a:ext cx="5692728" cy="156966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Regional model tailored to the local region; v</a:t>
            </a:r>
            <a:r>
              <a:rPr lang="en-US" sz="1600" dirty="0" err="1">
                <a:solidFill>
                  <a:prstClr val="black"/>
                </a:solidFill>
                <a:latin typeface="Calibri"/>
              </a:rPr>
              <a:t>ery</a:t>
            </a:r>
            <a:r>
              <a:rPr lang="en-US" sz="1600" dirty="0">
                <a:solidFill>
                  <a:prstClr val="black"/>
                </a:solidFill>
                <a:latin typeface="Calibri"/>
              </a:rPr>
              <a:t> similar to the main, North American-Pacific geoid model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Coverage includes</a:t>
            </a:r>
            <a:r>
              <a:rPr lang="en-US" sz="1600" dirty="0">
                <a:solidFill>
                  <a:prstClr val="black"/>
                </a:solidFill>
                <a:latin typeface="Calibri"/>
              </a:rPr>
              <a:t> Fiji, Samoa, Tuvalu, Tokelau, Wallis and Futuna, Niue, Tonga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GNSS\Leveling and GEOID2022: 1.9 cm std. dev. | 11.4 cm for EGM2008 | 6.2 cm for xGEOID18 (83% | 69%)</a:t>
            </a:r>
          </a:p>
        </p:txBody>
      </p:sp>
      <p:sp>
        <p:nvSpPr>
          <p:cNvPr id="5" name="Rectangle 4">
            <a:extLst>
              <a:ext uri="{FF2B5EF4-FFF2-40B4-BE49-F238E27FC236}">
                <a16:creationId xmlns:a16="http://schemas.microsoft.com/office/drawing/2014/main" id="{28F34D3F-7029-44F8-86D5-C75409DD6EB6}"/>
              </a:ext>
            </a:extLst>
          </p:cNvPr>
          <p:cNvSpPr/>
          <p:nvPr/>
        </p:nvSpPr>
        <p:spPr>
          <a:xfrm>
            <a:off x="10844140" y="4185469"/>
            <a:ext cx="353813" cy="229749"/>
          </a:xfrm>
          <a:prstGeom prst="rect">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16C1E2E-B7EE-49FE-8E7A-A7AAF5D37D4C}"/>
              </a:ext>
            </a:extLst>
          </p:cNvPr>
          <p:cNvSpPr/>
          <p:nvPr/>
        </p:nvSpPr>
        <p:spPr>
          <a:xfrm>
            <a:off x="5991307" y="6663757"/>
            <a:ext cx="226393" cy="159553"/>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800" dirty="0">
                <a:solidFill>
                  <a:schemeClr val="tx1"/>
                </a:solidFill>
              </a:rPr>
              <a:t>172</a:t>
            </a:r>
            <a:r>
              <a:rPr lang="en-US" sz="800" baseline="30000" dirty="0">
                <a:solidFill>
                  <a:schemeClr val="tx1"/>
                </a:solidFill>
              </a:rPr>
              <a:t>o</a:t>
            </a:r>
          </a:p>
        </p:txBody>
      </p:sp>
      <p:sp>
        <p:nvSpPr>
          <p:cNvPr id="7" name="Rectangle 6">
            <a:extLst>
              <a:ext uri="{FF2B5EF4-FFF2-40B4-BE49-F238E27FC236}">
                <a16:creationId xmlns:a16="http://schemas.microsoft.com/office/drawing/2014/main" id="{E35A7158-C3CB-4F80-B005-8BB44867DF34}"/>
              </a:ext>
            </a:extLst>
          </p:cNvPr>
          <p:cNvSpPr/>
          <p:nvPr/>
        </p:nvSpPr>
        <p:spPr>
          <a:xfrm>
            <a:off x="11963624" y="6663757"/>
            <a:ext cx="226393" cy="159553"/>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800" dirty="0">
                <a:solidFill>
                  <a:schemeClr val="tx1"/>
                </a:solidFill>
              </a:rPr>
              <a:t>193</a:t>
            </a:r>
            <a:r>
              <a:rPr lang="en-US" sz="800" baseline="30000" dirty="0">
                <a:solidFill>
                  <a:schemeClr val="tx1"/>
                </a:solidFill>
              </a:rPr>
              <a:t>o</a:t>
            </a:r>
          </a:p>
        </p:txBody>
      </p:sp>
      <p:sp>
        <p:nvSpPr>
          <p:cNvPr id="8" name="Rectangle 7">
            <a:extLst>
              <a:ext uri="{FF2B5EF4-FFF2-40B4-BE49-F238E27FC236}">
                <a16:creationId xmlns:a16="http://schemas.microsoft.com/office/drawing/2014/main" id="{3574470A-2F88-49B2-AF24-26729570EDA4}"/>
              </a:ext>
            </a:extLst>
          </p:cNvPr>
          <p:cNvSpPr/>
          <p:nvPr/>
        </p:nvSpPr>
        <p:spPr>
          <a:xfrm rot="16200000">
            <a:off x="5851913" y="6454166"/>
            <a:ext cx="226393" cy="159553"/>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800" dirty="0">
                <a:solidFill>
                  <a:schemeClr val="tx1"/>
                </a:solidFill>
              </a:rPr>
              <a:t>-22</a:t>
            </a:r>
            <a:r>
              <a:rPr lang="en-US" sz="800" baseline="30000" dirty="0">
                <a:solidFill>
                  <a:schemeClr val="tx1"/>
                </a:solidFill>
              </a:rPr>
              <a:t>o</a:t>
            </a:r>
          </a:p>
        </p:txBody>
      </p:sp>
      <p:sp>
        <p:nvSpPr>
          <p:cNvPr id="9" name="Rectangle 8">
            <a:extLst>
              <a:ext uri="{FF2B5EF4-FFF2-40B4-BE49-F238E27FC236}">
                <a16:creationId xmlns:a16="http://schemas.microsoft.com/office/drawing/2014/main" id="{59641AEA-0C8E-482E-B82F-2A7F24D39761}"/>
              </a:ext>
            </a:extLst>
          </p:cNvPr>
          <p:cNvSpPr/>
          <p:nvPr/>
        </p:nvSpPr>
        <p:spPr>
          <a:xfrm rot="16200000">
            <a:off x="5861961" y="138515"/>
            <a:ext cx="226393" cy="159553"/>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800" dirty="0">
                <a:solidFill>
                  <a:schemeClr val="tx1"/>
                </a:solidFill>
              </a:rPr>
              <a:t>0</a:t>
            </a:r>
            <a:r>
              <a:rPr lang="en-US" sz="800" baseline="30000" dirty="0">
                <a:solidFill>
                  <a:schemeClr val="tx1"/>
                </a:solidFill>
              </a:rPr>
              <a:t>o</a:t>
            </a:r>
          </a:p>
        </p:txBody>
      </p:sp>
    </p:spTree>
    <p:extLst>
      <p:ext uri="{BB962C8B-B14F-4D97-AF65-F5344CB8AC3E}">
        <p14:creationId xmlns:p14="http://schemas.microsoft.com/office/powerpoint/2010/main" val="1044113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pic>
        <p:nvPicPr>
          <p:cNvPr id="5" name="Picture 4">
            <a:extLst>
              <a:ext uri="{FF2B5EF4-FFF2-40B4-BE49-F238E27FC236}">
                <a16:creationId xmlns:a16="http://schemas.microsoft.com/office/drawing/2014/main" id="{92ABAAEA-D046-423C-8A35-0C027A5559D3}"/>
              </a:ext>
            </a:extLst>
          </p:cNvPr>
          <p:cNvPicPr>
            <a:picLocks noChangeAspect="1"/>
          </p:cNvPicPr>
          <p:nvPr/>
        </p:nvPicPr>
        <p:blipFill>
          <a:blip r:embed="rId3"/>
          <a:stretch>
            <a:fillRect/>
          </a:stretch>
        </p:blipFill>
        <p:spPr>
          <a:xfrm>
            <a:off x="356978" y="1434589"/>
            <a:ext cx="11491457" cy="5391943"/>
          </a:xfrm>
          <a:prstGeom prst="rect">
            <a:avLst/>
          </a:prstGeom>
          <a:solidFill>
            <a:schemeClr val="tx1"/>
          </a:solidFill>
          <a:ln>
            <a:solidFill>
              <a:schemeClr val="tx1"/>
            </a:solidFill>
          </a:ln>
        </p:spPr>
      </p:pic>
      <p:sp>
        <p:nvSpPr>
          <p:cNvPr id="426" name="Google Shape;426;p66"/>
          <p:cNvSpPr txBox="1">
            <a:spLocks noGrp="1"/>
          </p:cNvSpPr>
          <p:nvPr>
            <p:ph type="title"/>
          </p:nvPr>
        </p:nvSpPr>
        <p:spPr>
          <a:xfrm>
            <a:off x="90943" y="332514"/>
            <a:ext cx="11491457"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sz="4000" b="1" dirty="0"/>
              <a:t>American Samoa: GNSS\leveling comparisons</a:t>
            </a:r>
            <a:endParaRPr sz="4000" b="1" dirty="0"/>
          </a:p>
        </p:txBody>
      </p:sp>
      <p:sp>
        <p:nvSpPr>
          <p:cNvPr id="4" name="Rectangle 3">
            <a:extLst>
              <a:ext uri="{FF2B5EF4-FFF2-40B4-BE49-F238E27FC236}">
                <a16:creationId xmlns:a16="http://schemas.microsoft.com/office/drawing/2014/main" id="{B58C3BD1-3834-4737-8EFF-26A2A0904548}"/>
              </a:ext>
            </a:extLst>
          </p:cNvPr>
          <p:cNvSpPr/>
          <p:nvPr/>
        </p:nvSpPr>
        <p:spPr>
          <a:xfrm>
            <a:off x="729916" y="1583798"/>
            <a:ext cx="566714" cy="18132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800" dirty="0">
                <a:solidFill>
                  <a:schemeClr val="tx1"/>
                </a:solidFill>
                <a:latin typeface="Symbol" panose="05050102010706020507" pitchFamily="18" charset="2"/>
              </a:rPr>
              <a:t>s = </a:t>
            </a:r>
            <a:r>
              <a:rPr lang="en-US" sz="800" dirty="0">
                <a:solidFill>
                  <a:schemeClr val="tx1"/>
                </a:solidFill>
              </a:rPr>
              <a:t>11.4 cm</a:t>
            </a:r>
            <a:endParaRPr lang="en-US" sz="800" baseline="30000" dirty="0">
              <a:solidFill>
                <a:schemeClr val="tx1"/>
              </a:solidFill>
              <a:latin typeface="Symbol" panose="05050102010706020507" pitchFamily="18" charset="2"/>
            </a:endParaRPr>
          </a:p>
        </p:txBody>
      </p:sp>
      <p:sp>
        <p:nvSpPr>
          <p:cNvPr id="7" name="Rectangle 6">
            <a:extLst>
              <a:ext uri="{FF2B5EF4-FFF2-40B4-BE49-F238E27FC236}">
                <a16:creationId xmlns:a16="http://schemas.microsoft.com/office/drawing/2014/main" id="{984A6E8A-9D3F-4599-AAB1-2402A66214F8}"/>
              </a:ext>
            </a:extLst>
          </p:cNvPr>
          <p:cNvSpPr/>
          <p:nvPr/>
        </p:nvSpPr>
        <p:spPr>
          <a:xfrm>
            <a:off x="729916" y="4320225"/>
            <a:ext cx="566714" cy="18132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800" dirty="0">
                <a:solidFill>
                  <a:schemeClr val="tx1"/>
                </a:solidFill>
                <a:latin typeface="Symbol" panose="05050102010706020507" pitchFamily="18" charset="2"/>
              </a:rPr>
              <a:t>s = </a:t>
            </a:r>
            <a:r>
              <a:rPr lang="en-US" sz="800" dirty="0">
                <a:solidFill>
                  <a:schemeClr val="tx1"/>
                </a:solidFill>
              </a:rPr>
              <a:t>6.2 cm</a:t>
            </a:r>
            <a:endParaRPr lang="en-US" sz="800" baseline="30000" dirty="0">
              <a:solidFill>
                <a:schemeClr val="tx1"/>
              </a:solidFill>
              <a:latin typeface="Symbol" panose="05050102010706020507" pitchFamily="18" charset="2"/>
            </a:endParaRPr>
          </a:p>
        </p:txBody>
      </p:sp>
      <p:sp>
        <p:nvSpPr>
          <p:cNvPr id="8" name="Rectangle 7">
            <a:extLst>
              <a:ext uri="{FF2B5EF4-FFF2-40B4-BE49-F238E27FC236}">
                <a16:creationId xmlns:a16="http://schemas.microsoft.com/office/drawing/2014/main" id="{D9BBA256-DE45-4EA4-A32B-3C4437CF5E18}"/>
              </a:ext>
            </a:extLst>
          </p:cNvPr>
          <p:cNvSpPr/>
          <p:nvPr/>
        </p:nvSpPr>
        <p:spPr>
          <a:xfrm>
            <a:off x="6530446" y="4320225"/>
            <a:ext cx="566714" cy="18132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800" dirty="0">
                <a:solidFill>
                  <a:schemeClr val="tx1"/>
                </a:solidFill>
                <a:latin typeface="Symbol" panose="05050102010706020507" pitchFamily="18" charset="2"/>
              </a:rPr>
              <a:t>s = 1.9</a:t>
            </a:r>
            <a:r>
              <a:rPr lang="en-US" sz="800" dirty="0">
                <a:solidFill>
                  <a:schemeClr val="tx1"/>
                </a:solidFill>
              </a:rPr>
              <a:t> cm</a:t>
            </a:r>
            <a:endParaRPr lang="en-US" sz="800" baseline="30000" dirty="0">
              <a:solidFill>
                <a:schemeClr val="tx1"/>
              </a:solidFill>
              <a:latin typeface="Symbol" panose="05050102010706020507" pitchFamily="18" charset="2"/>
            </a:endParaRPr>
          </a:p>
        </p:txBody>
      </p:sp>
      <p:sp>
        <p:nvSpPr>
          <p:cNvPr id="9" name="Rectangle 8">
            <a:extLst>
              <a:ext uri="{FF2B5EF4-FFF2-40B4-BE49-F238E27FC236}">
                <a16:creationId xmlns:a16="http://schemas.microsoft.com/office/drawing/2014/main" id="{BC60A830-7378-4975-8B32-C6A1763DF029}"/>
              </a:ext>
            </a:extLst>
          </p:cNvPr>
          <p:cNvSpPr/>
          <p:nvPr/>
        </p:nvSpPr>
        <p:spPr>
          <a:xfrm>
            <a:off x="6530446" y="1583798"/>
            <a:ext cx="566714" cy="18132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800" dirty="0">
                <a:solidFill>
                  <a:schemeClr val="tx1"/>
                </a:solidFill>
                <a:latin typeface="Symbol" panose="05050102010706020507" pitchFamily="18" charset="2"/>
              </a:rPr>
              <a:t>s = </a:t>
            </a:r>
            <a:r>
              <a:rPr lang="en-US" sz="800" dirty="0">
                <a:solidFill>
                  <a:schemeClr val="tx1"/>
                </a:solidFill>
              </a:rPr>
              <a:t>6.2 cm</a:t>
            </a:r>
            <a:endParaRPr lang="en-US" sz="800" baseline="30000" dirty="0">
              <a:solidFill>
                <a:schemeClr val="tx1"/>
              </a:solidFill>
              <a:latin typeface="Symbol" panose="05050102010706020507" pitchFamily="18" charset="2"/>
            </a:endParaRPr>
          </a:p>
        </p:txBody>
      </p:sp>
    </p:spTree>
    <p:extLst>
      <p:ext uri="{BB962C8B-B14F-4D97-AF65-F5344CB8AC3E}">
        <p14:creationId xmlns:p14="http://schemas.microsoft.com/office/powerpoint/2010/main" val="33323589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a:extLst>
              <a:ext uri="{FF2B5EF4-FFF2-40B4-BE49-F238E27FC236}">
                <a16:creationId xmlns:a16="http://schemas.microsoft.com/office/drawing/2014/main" id="{9ACFF73E-B10A-4B22-8766-1B0796A0849D}"/>
              </a:ext>
            </a:extLst>
          </p:cNvPr>
          <p:cNvPicPr>
            <a:picLocks noChangeAspect="1"/>
          </p:cNvPicPr>
          <p:nvPr/>
        </p:nvPicPr>
        <p:blipFill>
          <a:blip r:embed="rId3"/>
          <a:stretch>
            <a:fillRect/>
          </a:stretch>
        </p:blipFill>
        <p:spPr>
          <a:xfrm>
            <a:off x="1048168" y="2051962"/>
            <a:ext cx="8743950" cy="2581275"/>
          </a:xfrm>
          <a:prstGeom prst="rect">
            <a:avLst/>
          </a:prstGeom>
        </p:spPr>
      </p:pic>
      <p:sp>
        <p:nvSpPr>
          <p:cNvPr id="61" name="TextBox 60">
            <a:extLst>
              <a:ext uri="{FF2B5EF4-FFF2-40B4-BE49-F238E27FC236}">
                <a16:creationId xmlns:a16="http://schemas.microsoft.com/office/drawing/2014/main" id="{E1EFEBC2-428F-40E7-A4E3-5BC531E6D166}"/>
              </a:ext>
            </a:extLst>
          </p:cNvPr>
          <p:cNvSpPr txBox="1"/>
          <p:nvPr/>
        </p:nvSpPr>
        <p:spPr>
          <a:xfrm rot="19804839">
            <a:off x="2042324" y="3385742"/>
            <a:ext cx="869982" cy="307777"/>
          </a:xfrm>
          <a:prstGeom prst="rect">
            <a:avLst/>
          </a:prstGeom>
          <a:noFill/>
        </p:spPr>
        <p:txBody>
          <a:bodyPr wrap="none" rtlCol="0">
            <a:spAutoFit/>
          </a:bodyPr>
          <a:lstStyle/>
          <a:p>
            <a:r>
              <a:rPr lang="en-US" sz="1400" b="1" dirty="0"/>
              <a:t>GRAV-D</a:t>
            </a:r>
          </a:p>
        </p:txBody>
      </p:sp>
      <p:sp>
        <p:nvSpPr>
          <p:cNvPr id="62" name="TextBox 61">
            <a:extLst>
              <a:ext uri="{FF2B5EF4-FFF2-40B4-BE49-F238E27FC236}">
                <a16:creationId xmlns:a16="http://schemas.microsoft.com/office/drawing/2014/main" id="{E2427B0B-765D-49DD-8325-A302F6309153}"/>
              </a:ext>
            </a:extLst>
          </p:cNvPr>
          <p:cNvSpPr txBox="1"/>
          <p:nvPr/>
        </p:nvSpPr>
        <p:spPr>
          <a:xfrm>
            <a:off x="2587147" y="4633237"/>
            <a:ext cx="921158" cy="307777"/>
          </a:xfrm>
          <a:prstGeom prst="rect">
            <a:avLst/>
          </a:prstGeom>
          <a:noFill/>
        </p:spPr>
        <p:txBody>
          <a:bodyPr wrap="square" rtlCol="0">
            <a:spAutoFit/>
          </a:bodyPr>
          <a:lstStyle/>
          <a:p>
            <a:r>
              <a:rPr lang="en-US" sz="1400" b="1" dirty="0"/>
              <a:t>GM2022</a:t>
            </a:r>
          </a:p>
        </p:txBody>
      </p:sp>
      <p:grpSp>
        <p:nvGrpSpPr>
          <p:cNvPr id="63" name="Group 62">
            <a:extLst>
              <a:ext uri="{FF2B5EF4-FFF2-40B4-BE49-F238E27FC236}">
                <a16:creationId xmlns:a16="http://schemas.microsoft.com/office/drawing/2014/main" id="{F7A18516-1848-410C-A669-5F2ACD01F600}"/>
              </a:ext>
            </a:extLst>
          </p:cNvPr>
          <p:cNvGrpSpPr/>
          <p:nvPr/>
        </p:nvGrpSpPr>
        <p:grpSpPr>
          <a:xfrm>
            <a:off x="3056552" y="3421335"/>
            <a:ext cx="152400" cy="1282394"/>
            <a:chOff x="4163952" y="1957709"/>
            <a:chExt cx="152400" cy="1282394"/>
          </a:xfrm>
        </p:grpSpPr>
        <p:cxnSp>
          <p:nvCxnSpPr>
            <p:cNvPr id="64" name="Straight Connector 63">
              <a:extLst>
                <a:ext uri="{FF2B5EF4-FFF2-40B4-BE49-F238E27FC236}">
                  <a16:creationId xmlns:a16="http://schemas.microsoft.com/office/drawing/2014/main" id="{96D9401B-92A3-4579-B22B-0B9B0DDD3A79}"/>
                </a:ext>
              </a:extLst>
            </p:cNvPr>
            <p:cNvCxnSpPr>
              <a:cxnSpLocks/>
            </p:cNvCxnSpPr>
            <p:nvPr/>
          </p:nvCxnSpPr>
          <p:spPr>
            <a:xfrm flipV="1">
              <a:off x="4232773" y="2035698"/>
              <a:ext cx="7380" cy="120440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65" name="Oval 64">
              <a:extLst>
                <a:ext uri="{FF2B5EF4-FFF2-40B4-BE49-F238E27FC236}">
                  <a16:creationId xmlns:a16="http://schemas.microsoft.com/office/drawing/2014/main" id="{F4CC998F-8C8E-46BE-B493-23B0FCB4F522}"/>
                </a:ext>
              </a:extLst>
            </p:cNvPr>
            <p:cNvSpPr/>
            <p:nvPr/>
          </p:nvSpPr>
          <p:spPr>
            <a:xfrm>
              <a:off x="4163952" y="1957709"/>
              <a:ext cx="152400" cy="1524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6" name="TextBox 65">
            <a:extLst>
              <a:ext uri="{FF2B5EF4-FFF2-40B4-BE49-F238E27FC236}">
                <a16:creationId xmlns:a16="http://schemas.microsoft.com/office/drawing/2014/main" id="{89401367-1938-4CDD-858B-50CAF82D4108}"/>
              </a:ext>
            </a:extLst>
          </p:cNvPr>
          <p:cNvSpPr txBox="1"/>
          <p:nvPr/>
        </p:nvSpPr>
        <p:spPr>
          <a:xfrm>
            <a:off x="1185645" y="1542759"/>
            <a:ext cx="6229920" cy="523220"/>
          </a:xfrm>
          <a:prstGeom prst="rect">
            <a:avLst/>
          </a:prstGeom>
          <a:noFill/>
        </p:spPr>
        <p:txBody>
          <a:bodyPr wrap="square" rtlCol="0">
            <a:spAutoFit/>
          </a:bodyPr>
          <a:lstStyle/>
          <a:p>
            <a:r>
              <a:rPr lang="en-US" sz="1400" b="1" dirty="0"/>
              <a:t>Orthometric REC project puts NAPGD2022 epoch 2020.00 orthometric heights on over 900,000 geodetic control points</a:t>
            </a:r>
          </a:p>
        </p:txBody>
      </p:sp>
      <p:grpSp>
        <p:nvGrpSpPr>
          <p:cNvPr id="67" name="Group 66">
            <a:extLst>
              <a:ext uri="{FF2B5EF4-FFF2-40B4-BE49-F238E27FC236}">
                <a16:creationId xmlns:a16="http://schemas.microsoft.com/office/drawing/2014/main" id="{AA28C16F-88DE-4B7D-A8D6-B84DE7F69BA5}"/>
              </a:ext>
            </a:extLst>
          </p:cNvPr>
          <p:cNvGrpSpPr/>
          <p:nvPr/>
        </p:nvGrpSpPr>
        <p:grpSpPr>
          <a:xfrm rot="10800000">
            <a:off x="7034886" y="1804369"/>
            <a:ext cx="152400" cy="1450653"/>
            <a:chOff x="4163952" y="1957709"/>
            <a:chExt cx="152400" cy="1450653"/>
          </a:xfrm>
        </p:grpSpPr>
        <p:cxnSp>
          <p:nvCxnSpPr>
            <p:cNvPr id="68" name="Straight Connector 67">
              <a:extLst>
                <a:ext uri="{FF2B5EF4-FFF2-40B4-BE49-F238E27FC236}">
                  <a16:creationId xmlns:a16="http://schemas.microsoft.com/office/drawing/2014/main" id="{C437927E-A880-4CBD-B854-B3837A219385}"/>
                </a:ext>
              </a:extLst>
            </p:cNvPr>
            <p:cNvCxnSpPr>
              <a:cxnSpLocks/>
            </p:cNvCxnSpPr>
            <p:nvPr/>
          </p:nvCxnSpPr>
          <p:spPr>
            <a:xfrm rot="10800000">
              <a:off x="4240152" y="2035697"/>
              <a:ext cx="0" cy="137266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69" name="Oval 68">
              <a:extLst>
                <a:ext uri="{FF2B5EF4-FFF2-40B4-BE49-F238E27FC236}">
                  <a16:creationId xmlns:a16="http://schemas.microsoft.com/office/drawing/2014/main" id="{1471A1A0-13A3-44C7-B481-A7F0CECB21E2}"/>
                </a:ext>
              </a:extLst>
            </p:cNvPr>
            <p:cNvSpPr/>
            <p:nvPr/>
          </p:nvSpPr>
          <p:spPr>
            <a:xfrm>
              <a:off x="4163952" y="1957709"/>
              <a:ext cx="152400" cy="1524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0" name="TextBox 69">
            <a:extLst>
              <a:ext uri="{FF2B5EF4-FFF2-40B4-BE49-F238E27FC236}">
                <a16:creationId xmlns:a16="http://schemas.microsoft.com/office/drawing/2014/main" id="{1B4E86DA-3306-49BC-88B7-79ECC753BA33}"/>
              </a:ext>
            </a:extLst>
          </p:cNvPr>
          <p:cNvSpPr txBox="1"/>
          <p:nvPr/>
        </p:nvSpPr>
        <p:spPr>
          <a:xfrm>
            <a:off x="3886174" y="5361932"/>
            <a:ext cx="1164655" cy="307777"/>
          </a:xfrm>
          <a:prstGeom prst="rect">
            <a:avLst/>
          </a:prstGeom>
          <a:noFill/>
        </p:spPr>
        <p:txBody>
          <a:bodyPr wrap="square" rtlCol="0">
            <a:spAutoFit/>
          </a:bodyPr>
          <a:lstStyle/>
          <a:p>
            <a:r>
              <a:rPr lang="en-US" sz="1400" b="1" dirty="0"/>
              <a:t>IFDM2022*</a:t>
            </a:r>
          </a:p>
        </p:txBody>
      </p:sp>
      <p:grpSp>
        <p:nvGrpSpPr>
          <p:cNvPr id="71" name="Group 70">
            <a:extLst>
              <a:ext uri="{FF2B5EF4-FFF2-40B4-BE49-F238E27FC236}">
                <a16:creationId xmlns:a16="http://schemas.microsoft.com/office/drawing/2014/main" id="{3181E53E-8F22-4F84-8A34-F3012781F361}"/>
              </a:ext>
            </a:extLst>
          </p:cNvPr>
          <p:cNvGrpSpPr/>
          <p:nvPr/>
        </p:nvGrpSpPr>
        <p:grpSpPr>
          <a:xfrm>
            <a:off x="4396807" y="3329342"/>
            <a:ext cx="152400" cy="2032590"/>
            <a:chOff x="4163952" y="1957709"/>
            <a:chExt cx="152400" cy="2032590"/>
          </a:xfrm>
        </p:grpSpPr>
        <p:cxnSp>
          <p:nvCxnSpPr>
            <p:cNvPr id="72" name="Straight Connector 71">
              <a:extLst>
                <a:ext uri="{FF2B5EF4-FFF2-40B4-BE49-F238E27FC236}">
                  <a16:creationId xmlns:a16="http://schemas.microsoft.com/office/drawing/2014/main" id="{2757C9FC-D9A4-4566-B9F8-7787B135392C}"/>
                </a:ext>
              </a:extLst>
            </p:cNvPr>
            <p:cNvCxnSpPr>
              <a:cxnSpLocks/>
            </p:cNvCxnSpPr>
            <p:nvPr/>
          </p:nvCxnSpPr>
          <p:spPr>
            <a:xfrm flipV="1">
              <a:off x="4240153" y="2035698"/>
              <a:ext cx="0" cy="195460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73" name="Oval 72">
              <a:extLst>
                <a:ext uri="{FF2B5EF4-FFF2-40B4-BE49-F238E27FC236}">
                  <a16:creationId xmlns:a16="http://schemas.microsoft.com/office/drawing/2014/main" id="{BF4C5B91-2877-48DD-B592-123105DEDCB3}"/>
                </a:ext>
              </a:extLst>
            </p:cNvPr>
            <p:cNvSpPr/>
            <p:nvPr/>
          </p:nvSpPr>
          <p:spPr>
            <a:xfrm>
              <a:off x="4163952" y="1957709"/>
              <a:ext cx="152400" cy="1524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4" name="TextBox 73">
            <a:extLst>
              <a:ext uri="{FF2B5EF4-FFF2-40B4-BE49-F238E27FC236}">
                <a16:creationId xmlns:a16="http://schemas.microsoft.com/office/drawing/2014/main" id="{D08375C9-81D7-464B-AA2D-8F0FBE788C67}"/>
              </a:ext>
            </a:extLst>
          </p:cNvPr>
          <p:cNvSpPr txBox="1"/>
          <p:nvPr/>
        </p:nvSpPr>
        <p:spPr>
          <a:xfrm>
            <a:off x="4616220" y="5793164"/>
            <a:ext cx="1310972" cy="307777"/>
          </a:xfrm>
          <a:prstGeom prst="rect">
            <a:avLst/>
          </a:prstGeom>
          <a:noFill/>
        </p:spPr>
        <p:txBody>
          <a:bodyPr wrap="square" rtlCol="0">
            <a:spAutoFit/>
          </a:bodyPr>
          <a:lstStyle/>
          <a:p>
            <a:r>
              <a:rPr lang="en-US" sz="1400" b="1" dirty="0"/>
              <a:t>SPROCCET*</a:t>
            </a:r>
          </a:p>
        </p:txBody>
      </p:sp>
      <p:grpSp>
        <p:nvGrpSpPr>
          <p:cNvPr id="75" name="Group 74">
            <a:extLst>
              <a:ext uri="{FF2B5EF4-FFF2-40B4-BE49-F238E27FC236}">
                <a16:creationId xmlns:a16="http://schemas.microsoft.com/office/drawing/2014/main" id="{8AE6C1FE-2E95-4945-8C20-A235BAC3B5F3}"/>
              </a:ext>
            </a:extLst>
          </p:cNvPr>
          <p:cNvGrpSpPr/>
          <p:nvPr/>
        </p:nvGrpSpPr>
        <p:grpSpPr>
          <a:xfrm>
            <a:off x="5109489" y="3302620"/>
            <a:ext cx="152400" cy="2490544"/>
            <a:chOff x="4163952" y="1957709"/>
            <a:chExt cx="152400" cy="2490544"/>
          </a:xfrm>
        </p:grpSpPr>
        <p:cxnSp>
          <p:nvCxnSpPr>
            <p:cNvPr id="76" name="Straight Connector 75">
              <a:extLst>
                <a:ext uri="{FF2B5EF4-FFF2-40B4-BE49-F238E27FC236}">
                  <a16:creationId xmlns:a16="http://schemas.microsoft.com/office/drawing/2014/main" id="{7ADF596D-4907-4B6D-9312-7C075FE9D983}"/>
                </a:ext>
              </a:extLst>
            </p:cNvPr>
            <p:cNvCxnSpPr>
              <a:cxnSpLocks/>
            </p:cNvCxnSpPr>
            <p:nvPr/>
          </p:nvCxnSpPr>
          <p:spPr>
            <a:xfrm flipV="1">
              <a:off x="4240153" y="2035699"/>
              <a:ext cx="0" cy="241255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77" name="Oval 76">
              <a:extLst>
                <a:ext uri="{FF2B5EF4-FFF2-40B4-BE49-F238E27FC236}">
                  <a16:creationId xmlns:a16="http://schemas.microsoft.com/office/drawing/2014/main" id="{09DBA3FA-1FB7-41E0-B968-1C71FB49E761}"/>
                </a:ext>
              </a:extLst>
            </p:cNvPr>
            <p:cNvSpPr/>
            <p:nvPr/>
          </p:nvSpPr>
          <p:spPr>
            <a:xfrm>
              <a:off x="4163952" y="1957709"/>
              <a:ext cx="152400" cy="1524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8" name="TextBox 77">
            <a:extLst>
              <a:ext uri="{FF2B5EF4-FFF2-40B4-BE49-F238E27FC236}">
                <a16:creationId xmlns:a16="http://schemas.microsoft.com/office/drawing/2014/main" id="{75B88CD8-2078-46BB-ACCD-5894F1A90702}"/>
              </a:ext>
            </a:extLst>
          </p:cNvPr>
          <p:cNvSpPr txBox="1"/>
          <p:nvPr/>
        </p:nvSpPr>
        <p:spPr>
          <a:xfrm>
            <a:off x="5435047" y="6183947"/>
            <a:ext cx="932625" cy="307777"/>
          </a:xfrm>
          <a:prstGeom prst="rect">
            <a:avLst/>
          </a:prstGeom>
          <a:noFill/>
        </p:spPr>
        <p:txBody>
          <a:bodyPr wrap="square" rtlCol="0">
            <a:spAutoFit/>
          </a:bodyPr>
          <a:lstStyle/>
          <a:p>
            <a:r>
              <a:rPr lang="en-US" sz="1400" b="1" dirty="0"/>
              <a:t>LASER*</a:t>
            </a:r>
          </a:p>
        </p:txBody>
      </p:sp>
      <p:grpSp>
        <p:nvGrpSpPr>
          <p:cNvPr id="79" name="Group 78">
            <a:extLst>
              <a:ext uri="{FF2B5EF4-FFF2-40B4-BE49-F238E27FC236}">
                <a16:creationId xmlns:a16="http://schemas.microsoft.com/office/drawing/2014/main" id="{37AF6E15-04C1-4E3E-B5D1-2ADD5DB9CDF7}"/>
              </a:ext>
            </a:extLst>
          </p:cNvPr>
          <p:cNvGrpSpPr/>
          <p:nvPr/>
        </p:nvGrpSpPr>
        <p:grpSpPr>
          <a:xfrm>
            <a:off x="5774794" y="3139735"/>
            <a:ext cx="152400" cy="3049999"/>
            <a:chOff x="4163952" y="1957709"/>
            <a:chExt cx="152400" cy="3049999"/>
          </a:xfrm>
        </p:grpSpPr>
        <p:cxnSp>
          <p:nvCxnSpPr>
            <p:cNvPr id="80" name="Straight Connector 79">
              <a:extLst>
                <a:ext uri="{FF2B5EF4-FFF2-40B4-BE49-F238E27FC236}">
                  <a16:creationId xmlns:a16="http://schemas.microsoft.com/office/drawing/2014/main" id="{4E48F92E-5B3C-4C8E-A1DF-615CD1385883}"/>
                </a:ext>
              </a:extLst>
            </p:cNvPr>
            <p:cNvCxnSpPr>
              <a:cxnSpLocks/>
            </p:cNvCxnSpPr>
            <p:nvPr/>
          </p:nvCxnSpPr>
          <p:spPr>
            <a:xfrm flipV="1">
              <a:off x="4240152" y="2035699"/>
              <a:ext cx="1" cy="297200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81" name="Oval 80">
              <a:extLst>
                <a:ext uri="{FF2B5EF4-FFF2-40B4-BE49-F238E27FC236}">
                  <a16:creationId xmlns:a16="http://schemas.microsoft.com/office/drawing/2014/main" id="{3C21FD33-8CC6-4AFF-94CA-233FCA6A9773}"/>
                </a:ext>
              </a:extLst>
            </p:cNvPr>
            <p:cNvSpPr/>
            <p:nvPr/>
          </p:nvSpPr>
          <p:spPr>
            <a:xfrm>
              <a:off x="4163952" y="1957709"/>
              <a:ext cx="152400" cy="1524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2" name="TextBox 81">
            <a:extLst>
              <a:ext uri="{FF2B5EF4-FFF2-40B4-BE49-F238E27FC236}">
                <a16:creationId xmlns:a16="http://schemas.microsoft.com/office/drawing/2014/main" id="{47678EB8-9606-42A6-95D5-DAE2EAF40614}"/>
              </a:ext>
            </a:extLst>
          </p:cNvPr>
          <p:cNvSpPr txBox="1"/>
          <p:nvPr/>
        </p:nvSpPr>
        <p:spPr>
          <a:xfrm>
            <a:off x="7389289" y="1557996"/>
            <a:ext cx="2828559" cy="307777"/>
          </a:xfrm>
          <a:prstGeom prst="rect">
            <a:avLst/>
          </a:prstGeom>
          <a:noFill/>
        </p:spPr>
        <p:txBody>
          <a:bodyPr wrap="square" rtlCol="0">
            <a:spAutoFit/>
          </a:bodyPr>
          <a:lstStyle/>
          <a:p>
            <a:r>
              <a:rPr lang="en-US" sz="1400" b="1" dirty="0"/>
              <a:t>VERTCON / NCAT updated</a:t>
            </a:r>
          </a:p>
        </p:txBody>
      </p:sp>
      <p:grpSp>
        <p:nvGrpSpPr>
          <p:cNvPr id="83" name="Group 82">
            <a:extLst>
              <a:ext uri="{FF2B5EF4-FFF2-40B4-BE49-F238E27FC236}">
                <a16:creationId xmlns:a16="http://schemas.microsoft.com/office/drawing/2014/main" id="{E3DEE54A-5CE8-4B7C-8FA2-5E0576CD98A1}"/>
              </a:ext>
            </a:extLst>
          </p:cNvPr>
          <p:cNvGrpSpPr/>
          <p:nvPr/>
        </p:nvGrpSpPr>
        <p:grpSpPr>
          <a:xfrm rot="10800000">
            <a:off x="7643844" y="1872496"/>
            <a:ext cx="152400" cy="1374200"/>
            <a:chOff x="4163952" y="1957709"/>
            <a:chExt cx="152400" cy="1374200"/>
          </a:xfrm>
        </p:grpSpPr>
        <p:cxnSp>
          <p:nvCxnSpPr>
            <p:cNvPr id="84" name="Straight Connector 83">
              <a:extLst>
                <a:ext uri="{FF2B5EF4-FFF2-40B4-BE49-F238E27FC236}">
                  <a16:creationId xmlns:a16="http://schemas.microsoft.com/office/drawing/2014/main" id="{F3C0A566-32CE-4C26-91A7-CE5CE7ED2D06}"/>
                </a:ext>
              </a:extLst>
            </p:cNvPr>
            <p:cNvCxnSpPr>
              <a:cxnSpLocks/>
            </p:cNvCxnSpPr>
            <p:nvPr/>
          </p:nvCxnSpPr>
          <p:spPr>
            <a:xfrm rot="10800000">
              <a:off x="4240152" y="2035697"/>
              <a:ext cx="0" cy="129621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85" name="Oval 84">
              <a:extLst>
                <a:ext uri="{FF2B5EF4-FFF2-40B4-BE49-F238E27FC236}">
                  <a16:creationId xmlns:a16="http://schemas.microsoft.com/office/drawing/2014/main" id="{D31E7808-743D-4B4D-A3E4-038067EA863E}"/>
                </a:ext>
              </a:extLst>
            </p:cNvPr>
            <p:cNvSpPr/>
            <p:nvPr/>
          </p:nvSpPr>
          <p:spPr>
            <a:xfrm>
              <a:off x="4163952" y="1957709"/>
              <a:ext cx="152400" cy="1524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6" name="TextBox 85">
            <a:extLst>
              <a:ext uri="{FF2B5EF4-FFF2-40B4-BE49-F238E27FC236}">
                <a16:creationId xmlns:a16="http://schemas.microsoft.com/office/drawing/2014/main" id="{A56B80F6-E95E-45EA-BD4B-AE40942B688E}"/>
              </a:ext>
            </a:extLst>
          </p:cNvPr>
          <p:cNvSpPr txBox="1"/>
          <p:nvPr/>
        </p:nvSpPr>
        <p:spPr>
          <a:xfrm>
            <a:off x="7796244" y="5814615"/>
            <a:ext cx="1679017" cy="738664"/>
          </a:xfrm>
          <a:prstGeom prst="rect">
            <a:avLst/>
          </a:prstGeom>
          <a:noFill/>
        </p:spPr>
        <p:txBody>
          <a:bodyPr wrap="square" rtlCol="0">
            <a:spAutoFit/>
          </a:bodyPr>
          <a:lstStyle/>
          <a:p>
            <a:r>
              <a:rPr lang="en-US" sz="1400" b="1" dirty="0"/>
              <a:t>OPUS-S </a:t>
            </a:r>
          </a:p>
          <a:p>
            <a:r>
              <a:rPr lang="en-US" sz="1400" b="1" dirty="0"/>
              <a:t>and</a:t>
            </a:r>
          </a:p>
          <a:p>
            <a:r>
              <a:rPr lang="en-US" sz="1400" b="1" dirty="0"/>
              <a:t>OPUS-Projects* </a:t>
            </a:r>
          </a:p>
        </p:txBody>
      </p:sp>
      <p:grpSp>
        <p:nvGrpSpPr>
          <p:cNvPr id="87" name="Group 86">
            <a:extLst>
              <a:ext uri="{FF2B5EF4-FFF2-40B4-BE49-F238E27FC236}">
                <a16:creationId xmlns:a16="http://schemas.microsoft.com/office/drawing/2014/main" id="{31ACD6E9-5B17-4094-8DEA-50B2A3E8E4DD}"/>
              </a:ext>
            </a:extLst>
          </p:cNvPr>
          <p:cNvGrpSpPr/>
          <p:nvPr/>
        </p:nvGrpSpPr>
        <p:grpSpPr>
          <a:xfrm>
            <a:off x="8262542" y="3077247"/>
            <a:ext cx="152400" cy="2715917"/>
            <a:chOff x="4163952" y="1957709"/>
            <a:chExt cx="152400" cy="2715917"/>
          </a:xfrm>
        </p:grpSpPr>
        <p:cxnSp>
          <p:nvCxnSpPr>
            <p:cNvPr id="88" name="Straight Connector 87">
              <a:extLst>
                <a:ext uri="{FF2B5EF4-FFF2-40B4-BE49-F238E27FC236}">
                  <a16:creationId xmlns:a16="http://schemas.microsoft.com/office/drawing/2014/main" id="{94DAAA7E-E179-41E8-9E53-99CD110CEF92}"/>
                </a:ext>
              </a:extLst>
            </p:cNvPr>
            <p:cNvCxnSpPr>
              <a:cxnSpLocks/>
            </p:cNvCxnSpPr>
            <p:nvPr/>
          </p:nvCxnSpPr>
          <p:spPr>
            <a:xfrm flipV="1">
              <a:off x="4240153" y="2035700"/>
              <a:ext cx="0" cy="263792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89" name="Oval 88">
              <a:extLst>
                <a:ext uri="{FF2B5EF4-FFF2-40B4-BE49-F238E27FC236}">
                  <a16:creationId xmlns:a16="http://schemas.microsoft.com/office/drawing/2014/main" id="{E96F5E06-CE9C-47FD-B530-90C1AD4209BA}"/>
                </a:ext>
              </a:extLst>
            </p:cNvPr>
            <p:cNvSpPr/>
            <p:nvPr/>
          </p:nvSpPr>
          <p:spPr>
            <a:xfrm>
              <a:off x="4163952" y="1957709"/>
              <a:ext cx="152400" cy="1524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0" name="TextBox 89">
            <a:extLst>
              <a:ext uri="{FF2B5EF4-FFF2-40B4-BE49-F238E27FC236}">
                <a16:creationId xmlns:a16="http://schemas.microsoft.com/office/drawing/2014/main" id="{F1EB55E2-081C-45E5-9DE7-0971C6E9EEE0}"/>
              </a:ext>
            </a:extLst>
          </p:cNvPr>
          <p:cNvSpPr txBox="1"/>
          <p:nvPr/>
        </p:nvSpPr>
        <p:spPr>
          <a:xfrm>
            <a:off x="8660096" y="4992600"/>
            <a:ext cx="2226567" cy="738664"/>
          </a:xfrm>
          <a:prstGeom prst="rect">
            <a:avLst/>
          </a:prstGeom>
          <a:noFill/>
        </p:spPr>
        <p:txBody>
          <a:bodyPr wrap="square" rtlCol="0">
            <a:spAutoFit/>
          </a:bodyPr>
          <a:lstStyle/>
          <a:p>
            <a:r>
              <a:rPr lang="en-US" sz="1400" b="1" dirty="0"/>
              <a:t>NSRS DB</a:t>
            </a:r>
          </a:p>
          <a:p>
            <a:r>
              <a:rPr lang="en-US" sz="1400" b="1" dirty="0"/>
              <a:t>and</a:t>
            </a:r>
          </a:p>
          <a:p>
            <a:r>
              <a:rPr lang="en-US" sz="1400" b="1" dirty="0"/>
              <a:t>Data Delivery System*</a:t>
            </a:r>
          </a:p>
        </p:txBody>
      </p:sp>
      <p:grpSp>
        <p:nvGrpSpPr>
          <p:cNvPr id="91" name="Group 90">
            <a:extLst>
              <a:ext uri="{FF2B5EF4-FFF2-40B4-BE49-F238E27FC236}">
                <a16:creationId xmlns:a16="http://schemas.microsoft.com/office/drawing/2014/main" id="{11F5F8A2-7B9A-4843-BBBA-78BDA35B4D9C}"/>
              </a:ext>
            </a:extLst>
          </p:cNvPr>
          <p:cNvGrpSpPr/>
          <p:nvPr/>
        </p:nvGrpSpPr>
        <p:grpSpPr>
          <a:xfrm>
            <a:off x="8885814" y="3077247"/>
            <a:ext cx="152400" cy="1958575"/>
            <a:chOff x="4163952" y="1957709"/>
            <a:chExt cx="152400" cy="1958575"/>
          </a:xfrm>
        </p:grpSpPr>
        <p:cxnSp>
          <p:nvCxnSpPr>
            <p:cNvPr id="92" name="Straight Connector 91">
              <a:extLst>
                <a:ext uri="{FF2B5EF4-FFF2-40B4-BE49-F238E27FC236}">
                  <a16:creationId xmlns:a16="http://schemas.microsoft.com/office/drawing/2014/main" id="{9D708185-8EC9-4932-B556-8129498DDE9E}"/>
                </a:ext>
              </a:extLst>
            </p:cNvPr>
            <p:cNvCxnSpPr>
              <a:cxnSpLocks/>
            </p:cNvCxnSpPr>
            <p:nvPr/>
          </p:nvCxnSpPr>
          <p:spPr>
            <a:xfrm flipV="1">
              <a:off x="4240153" y="2035700"/>
              <a:ext cx="0" cy="188058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93" name="Oval 92">
              <a:extLst>
                <a:ext uri="{FF2B5EF4-FFF2-40B4-BE49-F238E27FC236}">
                  <a16:creationId xmlns:a16="http://schemas.microsoft.com/office/drawing/2014/main" id="{DDC00858-4FF4-40B7-A265-C73A07E92788}"/>
                </a:ext>
              </a:extLst>
            </p:cNvPr>
            <p:cNvSpPr/>
            <p:nvPr/>
          </p:nvSpPr>
          <p:spPr>
            <a:xfrm>
              <a:off x="4163952" y="1957709"/>
              <a:ext cx="152400" cy="1524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4" name="Arrow: Right 93">
            <a:extLst>
              <a:ext uri="{FF2B5EF4-FFF2-40B4-BE49-F238E27FC236}">
                <a16:creationId xmlns:a16="http://schemas.microsoft.com/office/drawing/2014/main" id="{EDFB825F-9989-4BCA-83C5-9B63F6B3AD14}"/>
              </a:ext>
            </a:extLst>
          </p:cNvPr>
          <p:cNvSpPr/>
          <p:nvPr/>
        </p:nvSpPr>
        <p:spPr>
          <a:xfrm>
            <a:off x="9356208" y="3032982"/>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TextBox 94">
            <a:extLst>
              <a:ext uri="{FF2B5EF4-FFF2-40B4-BE49-F238E27FC236}">
                <a16:creationId xmlns:a16="http://schemas.microsoft.com/office/drawing/2014/main" id="{0608FA1A-A480-41A0-AC72-BD958311BB6F}"/>
              </a:ext>
            </a:extLst>
          </p:cNvPr>
          <p:cNvSpPr txBox="1"/>
          <p:nvPr/>
        </p:nvSpPr>
        <p:spPr>
          <a:xfrm>
            <a:off x="10373898" y="3120737"/>
            <a:ext cx="1338828" cy="369332"/>
          </a:xfrm>
          <a:prstGeom prst="rect">
            <a:avLst/>
          </a:prstGeom>
          <a:noFill/>
        </p:spPr>
        <p:txBody>
          <a:bodyPr wrap="none" rtlCol="0">
            <a:spAutoFit/>
          </a:bodyPr>
          <a:lstStyle/>
          <a:p>
            <a:r>
              <a:rPr lang="en-US" dirty="0"/>
              <a:t>FGDC vote</a:t>
            </a:r>
          </a:p>
        </p:txBody>
      </p:sp>
      <p:sp>
        <p:nvSpPr>
          <p:cNvPr id="96" name="TextBox 95">
            <a:extLst>
              <a:ext uri="{FF2B5EF4-FFF2-40B4-BE49-F238E27FC236}">
                <a16:creationId xmlns:a16="http://schemas.microsoft.com/office/drawing/2014/main" id="{E6841212-9AF4-474B-9277-67071EBEE95B}"/>
              </a:ext>
            </a:extLst>
          </p:cNvPr>
          <p:cNvSpPr txBox="1"/>
          <p:nvPr/>
        </p:nvSpPr>
        <p:spPr>
          <a:xfrm>
            <a:off x="1191777" y="5017029"/>
            <a:ext cx="3054612" cy="307777"/>
          </a:xfrm>
          <a:prstGeom prst="rect">
            <a:avLst/>
          </a:prstGeom>
          <a:noFill/>
        </p:spPr>
        <p:txBody>
          <a:bodyPr wrap="square" rtlCol="0">
            <a:spAutoFit/>
          </a:bodyPr>
          <a:lstStyle/>
          <a:p>
            <a:r>
              <a:rPr lang="en-US" sz="1400" b="1" dirty="0"/>
              <a:t>GEOID2022 / NAPGD2022 defined</a:t>
            </a:r>
          </a:p>
        </p:txBody>
      </p:sp>
      <p:grpSp>
        <p:nvGrpSpPr>
          <p:cNvPr id="97" name="Group 96">
            <a:extLst>
              <a:ext uri="{FF2B5EF4-FFF2-40B4-BE49-F238E27FC236}">
                <a16:creationId xmlns:a16="http://schemas.microsoft.com/office/drawing/2014/main" id="{3863E464-11C2-4FD9-9153-BED1AB7523BF}"/>
              </a:ext>
            </a:extLst>
          </p:cNvPr>
          <p:cNvGrpSpPr/>
          <p:nvPr/>
        </p:nvGrpSpPr>
        <p:grpSpPr>
          <a:xfrm>
            <a:off x="3764755" y="3403111"/>
            <a:ext cx="152400" cy="1681477"/>
            <a:chOff x="4163952" y="1957709"/>
            <a:chExt cx="152400" cy="1681477"/>
          </a:xfrm>
        </p:grpSpPr>
        <p:cxnSp>
          <p:nvCxnSpPr>
            <p:cNvPr id="98" name="Straight Connector 97">
              <a:extLst>
                <a:ext uri="{FF2B5EF4-FFF2-40B4-BE49-F238E27FC236}">
                  <a16:creationId xmlns:a16="http://schemas.microsoft.com/office/drawing/2014/main" id="{AF81B38C-C0D4-47EF-9C9A-00D5473C3963}"/>
                </a:ext>
              </a:extLst>
            </p:cNvPr>
            <p:cNvCxnSpPr>
              <a:cxnSpLocks/>
            </p:cNvCxnSpPr>
            <p:nvPr/>
          </p:nvCxnSpPr>
          <p:spPr>
            <a:xfrm flipV="1">
              <a:off x="4240153" y="2035698"/>
              <a:ext cx="0" cy="16034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99" name="Oval 98">
              <a:extLst>
                <a:ext uri="{FF2B5EF4-FFF2-40B4-BE49-F238E27FC236}">
                  <a16:creationId xmlns:a16="http://schemas.microsoft.com/office/drawing/2014/main" id="{FEFA9B0F-AC48-469C-928B-C4A990000EAC}"/>
                </a:ext>
              </a:extLst>
            </p:cNvPr>
            <p:cNvSpPr/>
            <p:nvPr/>
          </p:nvSpPr>
          <p:spPr>
            <a:xfrm>
              <a:off x="4163952" y="1957709"/>
              <a:ext cx="152400" cy="1524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0" name="TextBox 99">
            <a:extLst>
              <a:ext uri="{FF2B5EF4-FFF2-40B4-BE49-F238E27FC236}">
                <a16:creationId xmlns:a16="http://schemas.microsoft.com/office/drawing/2014/main" id="{32D5D34F-A9A1-4CBE-A906-22D9AD258F4F}"/>
              </a:ext>
            </a:extLst>
          </p:cNvPr>
          <p:cNvSpPr txBox="1"/>
          <p:nvPr/>
        </p:nvSpPr>
        <p:spPr>
          <a:xfrm>
            <a:off x="5985854" y="4812703"/>
            <a:ext cx="1522786" cy="523220"/>
          </a:xfrm>
          <a:prstGeom prst="rect">
            <a:avLst/>
          </a:prstGeom>
          <a:noFill/>
        </p:spPr>
        <p:txBody>
          <a:bodyPr wrap="square" rtlCol="0">
            <a:spAutoFit/>
          </a:bodyPr>
          <a:lstStyle/>
          <a:p>
            <a:r>
              <a:rPr lang="en-US" sz="1400" b="1" dirty="0"/>
              <a:t>Geometric REC project*</a:t>
            </a:r>
          </a:p>
        </p:txBody>
      </p:sp>
      <p:grpSp>
        <p:nvGrpSpPr>
          <p:cNvPr id="101" name="Group 100">
            <a:extLst>
              <a:ext uri="{FF2B5EF4-FFF2-40B4-BE49-F238E27FC236}">
                <a16:creationId xmlns:a16="http://schemas.microsoft.com/office/drawing/2014/main" id="{96C0447D-FC93-4137-A64E-63E72632BE68}"/>
              </a:ext>
            </a:extLst>
          </p:cNvPr>
          <p:cNvGrpSpPr/>
          <p:nvPr/>
        </p:nvGrpSpPr>
        <p:grpSpPr>
          <a:xfrm>
            <a:off x="6414176" y="3138181"/>
            <a:ext cx="152400" cy="1681477"/>
            <a:chOff x="4163952" y="1957709"/>
            <a:chExt cx="152400" cy="1681477"/>
          </a:xfrm>
        </p:grpSpPr>
        <p:cxnSp>
          <p:nvCxnSpPr>
            <p:cNvPr id="102" name="Straight Connector 101">
              <a:extLst>
                <a:ext uri="{FF2B5EF4-FFF2-40B4-BE49-F238E27FC236}">
                  <a16:creationId xmlns:a16="http://schemas.microsoft.com/office/drawing/2014/main" id="{8B625A52-BFCA-4FAB-974F-01A7CD194374}"/>
                </a:ext>
              </a:extLst>
            </p:cNvPr>
            <p:cNvCxnSpPr>
              <a:cxnSpLocks/>
            </p:cNvCxnSpPr>
            <p:nvPr/>
          </p:nvCxnSpPr>
          <p:spPr>
            <a:xfrm flipV="1">
              <a:off x="4240153" y="2035698"/>
              <a:ext cx="0" cy="16034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03" name="Oval 102">
              <a:extLst>
                <a:ext uri="{FF2B5EF4-FFF2-40B4-BE49-F238E27FC236}">
                  <a16:creationId xmlns:a16="http://schemas.microsoft.com/office/drawing/2014/main" id="{2B8ACD0D-F3D0-4585-A8BB-A95143B2A902}"/>
                </a:ext>
              </a:extLst>
            </p:cNvPr>
            <p:cNvSpPr/>
            <p:nvPr/>
          </p:nvSpPr>
          <p:spPr>
            <a:xfrm>
              <a:off x="4163952" y="1957709"/>
              <a:ext cx="152400" cy="1524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4" name="TextBox 103">
            <a:extLst>
              <a:ext uri="{FF2B5EF4-FFF2-40B4-BE49-F238E27FC236}">
                <a16:creationId xmlns:a16="http://schemas.microsoft.com/office/drawing/2014/main" id="{A5B9BA37-7ADE-4100-9B71-5B05F2863233}"/>
              </a:ext>
            </a:extLst>
          </p:cNvPr>
          <p:cNvSpPr txBox="1"/>
          <p:nvPr/>
        </p:nvSpPr>
        <p:spPr>
          <a:xfrm>
            <a:off x="65372" y="6480157"/>
            <a:ext cx="3583032" cy="369332"/>
          </a:xfrm>
          <a:prstGeom prst="rect">
            <a:avLst/>
          </a:prstGeom>
          <a:noFill/>
        </p:spPr>
        <p:txBody>
          <a:bodyPr wrap="none" rtlCol="0">
            <a:spAutoFit/>
          </a:bodyPr>
          <a:lstStyle/>
          <a:p>
            <a:r>
              <a:rPr lang="en-US" dirty="0"/>
              <a:t>* Seen on geometric slide as well</a:t>
            </a:r>
          </a:p>
        </p:txBody>
      </p:sp>
      <p:sp>
        <p:nvSpPr>
          <p:cNvPr id="105" name="TextBox 104">
            <a:extLst>
              <a:ext uri="{FF2B5EF4-FFF2-40B4-BE49-F238E27FC236}">
                <a16:creationId xmlns:a16="http://schemas.microsoft.com/office/drawing/2014/main" id="{3440E14F-9811-42E9-8194-DB1FD106DD73}"/>
              </a:ext>
            </a:extLst>
          </p:cNvPr>
          <p:cNvSpPr txBox="1"/>
          <p:nvPr/>
        </p:nvSpPr>
        <p:spPr>
          <a:xfrm>
            <a:off x="1566607" y="572534"/>
            <a:ext cx="10100842" cy="584775"/>
          </a:xfrm>
          <a:prstGeom prst="rect">
            <a:avLst/>
          </a:prstGeom>
          <a:noFill/>
        </p:spPr>
        <p:txBody>
          <a:bodyPr wrap="none" rtlCol="0">
            <a:spAutoFit/>
          </a:bodyPr>
          <a:lstStyle/>
          <a:p>
            <a:r>
              <a:rPr lang="en-US" sz="3200" b="1" dirty="0"/>
              <a:t>NSRS Modernization:  Geopotential Data and Tools</a:t>
            </a:r>
          </a:p>
        </p:txBody>
      </p:sp>
    </p:spTree>
    <p:extLst>
      <p:ext uri="{BB962C8B-B14F-4D97-AF65-F5344CB8AC3E}">
        <p14:creationId xmlns:p14="http://schemas.microsoft.com/office/powerpoint/2010/main" val="24917198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pic>
        <p:nvPicPr>
          <p:cNvPr id="7" name="Picture 6">
            <a:extLst>
              <a:ext uri="{FF2B5EF4-FFF2-40B4-BE49-F238E27FC236}">
                <a16:creationId xmlns:a16="http://schemas.microsoft.com/office/drawing/2014/main" id="{0AC7AE18-067B-4EE3-B616-B85092D1FC3E}"/>
              </a:ext>
            </a:extLst>
          </p:cNvPr>
          <p:cNvPicPr>
            <a:picLocks noChangeAspect="1"/>
          </p:cNvPicPr>
          <p:nvPr/>
        </p:nvPicPr>
        <p:blipFill>
          <a:blip r:embed="rId3"/>
          <a:stretch>
            <a:fillRect/>
          </a:stretch>
        </p:blipFill>
        <p:spPr>
          <a:xfrm>
            <a:off x="-111512" y="-276909"/>
            <a:ext cx="15065298" cy="7098479"/>
          </a:xfrm>
          <a:prstGeom prst="rect">
            <a:avLst/>
          </a:prstGeom>
        </p:spPr>
      </p:pic>
      <p:sp>
        <p:nvSpPr>
          <p:cNvPr id="5" name="Rectangle 4">
            <a:extLst>
              <a:ext uri="{FF2B5EF4-FFF2-40B4-BE49-F238E27FC236}">
                <a16:creationId xmlns:a16="http://schemas.microsoft.com/office/drawing/2014/main" id="{3EDB5C2E-00D3-4ECD-8C9D-D026BC1DAB16}"/>
              </a:ext>
            </a:extLst>
          </p:cNvPr>
          <p:cNvSpPr/>
          <p:nvPr/>
        </p:nvSpPr>
        <p:spPr>
          <a:xfrm>
            <a:off x="1474470" y="4597322"/>
            <a:ext cx="1931670" cy="854788"/>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AFF1200-D361-43BB-8DD8-6169021BAC1C}"/>
              </a:ext>
            </a:extLst>
          </p:cNvPr>
          <p:cNvSpPr/>
          <p:nvPr/>
        </p:nvSpPr>
        <p:spPr>
          <a:xfrm>
            <a:off x="3502959" y="5694828"/>
            <a:ext cx="1008529" cy="1082487"/>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87DED41-05F7-481E-8D8A-EF71A27339C4}"/>
              </a:ext>
            </a:extLst>
          </p:cNvPr>
          <p:cNvSpPr/>
          <p:nvPr/>
        </p:nvSpPr>
        <p:spPr>
          <a:xfrm>
            <a:off x="3406140" y="-302559"/>
            <a:ext cx="8626027" cy="5996611"/>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9ADFB1A-0AC7-4A73-BABD-E5CD9EFFFBFB}"/>
              </a:ext>
            </a:extLst>
          </p:cNvPr>
          <p:cNvSpPr txBox="1"/>
          <p:nvPr/>
        </p:nvSpPr>
        <p:spPr>
          <a:xfrm>
            <a:off x="48128" y="72197"/>
            <a:ext cx="3308684" cy="4708981"/>
          </a:xfrm>
          <a:prstGeom prst="rect">
            <a:avLst/>
          </a:prstGeom>
          <a:solidFill>
            <a:schemeClr val="bg1"/>
          </a:solidFill>
          <a:ln>
            <a:solidFill>
              <a:schemeClr val="tx1"/>
            </a:solidFill>
          </a:ln>
        </p:spPr>
        <p:txBody>
          <a:bodyPr wrap="square" rtlCol="0">
            <a:spAutoFit/>
          </a:bodyPr>
          <a:lstStyle/>
          <a:p>
            <a:r>
              <a:rPr lang="en-US" sz="2800" dirty="0">
                <a:latin typeface="+mj-lt"/>
              </a:rPr>
              <a:t>Conclusions:</a:t>
            </a:r>
          </a:p>
          <a:p>
            <a:pPr marL="285750" indent="-285750">
              <a:buFont typeface="Arial" panose="020B0604020202020204" pitchFamily="34" charset="0"/>
              <a:buChar char="•"/>
            </a:pPr>
            <a:r>
              <a:rPr lang="en-US" sz="1600" dirty="0"/>
              <a:t>Updated GEOID2022:</a:t>
            </a:r>
          </a:p>
          <a:p>
            <a:pPr marL="742950" lvl="1" indent="-285750">
              <a:buFont typeface="Arial" panose="020B0604020202020204" pitchFamily="34" charset="0"/>
              <a:buChar char="•"/>
            </a:pPr>
            <a:r>
              <a:rPr lang="en-US" sz="1600" dirty="0"/>
              <a:t>Contributions from NGS/CGS/INEGI</a:t>
            </a:r>
          </a:p>
          <a:p>
            <a:pPr marL="285750" indent="-285750">
              <a:buFont typeface="Arial" panose="020B0604020202020204" pitchFamily="34" charset="0"/>
              <a:buChar char="•"/>
            </a:pPr>
            <a:r>
              <a:rPr lang="en-US" sz="1600" dirty="0"/>
              <a:t>Additional models within NAPGD2022</a:t>
            </a:r>
          </a:p>
          <a:p>
            <a:pPr marL="742950" lvl="1" indent="-285750">
              <a:buFont typeface="Arial" panose="020B0604020202020204" pitchFamily="34" charset="0"/>
              <a:buChar char="•"/>
            </a:pPr>
            <a:r>
              <a:rPr lang="en-US" sz="1600" dirty="0"/>
              <a:t>DEFLEC2022, GRAV2022, GM2022</a:t>
            </a:r>
          </a:p>
          <a:p>
            <a:pPr marL="285750" indent="-285750">
              <a:buFont typeface="Arial" panose="020B0604020202020204" pitchFamily="34" charset="0"/>
              <a:buChar char="•"/>
            </a:pPr>
            <a:r>
              <a:rPr lang="en-US" sz="1600" dirty="0"/>
              <a:t>Improvement to online tools / visualizations</a:t>
            </a:r>
          </a:p>
          <a:p>
            <a:pPr marL="285750" indent="-285750">
              <a:buFont typeface="Arial" panose="020B0604020202020204" pitchFamily="34" charset="0"/>
              <a:buChar char="•"/>
            </a:pPr>
            <a:r>
              <a:rPr lang="en-US" sz="1600" dirty="0"/>
              <a:t>Model performance continues to improve:</a:t>
            </a:r>
          </a:p>
          <a:p>
            <a:pPr marL="742950" lvl="1" indent="-285750">
              <a:buFont typeface="Arial" panose="020B0604020202020204" pitchFamily="34" charset="0"/>
              <a:buChar char="•"/>
            </a:pPr>
            <a:r>
              <a:rPr lang="en-US" sz="1600" dirty="0"/>
              <a:t>GSVS: </a:t>
            </a:r>
            <a:r>
              <a:rPr lang="en-US" sz="1600" dirty="0">
                <a:latin typeface="Symbol" panose="05050102010706020507" pitchFamily="18" charset="2"/>
              </a:rPr>
              <a:t>s</a:t>
            </a:r>
            <a:r>
              <a:rPr lang="en-US" sz="1600" dirty="0"/>
              <a:t> = 1 cm, 1.1 cm, 1.4 cm (30% improvement)</a:t>
            </a:r>
          </a:p>
          <a:p>
            <a:pPr marL="742950" lvl="1" indent="-285750">
              <a:buFont typeface="Arial" panose="020B0604020202020204" pitchFamily="34" charset="0"/>
              <a:buChar char="•"/>
            </a:pPr>
            <a:r>
              <a:rPr lang="en-US" sz="1600" dirty="0"/>
              <a:t>Puerto Rico/US VI: </a:t>
            </a:r>
            <a:r>
              <a:rPr lang="en-US" sz="1600" dirty="0">
                <a:latin typeface="Symbol" panose="05050102010706020507" pitchFamily="18" charset="2"/>
              </a:rPr>
              <a:t>s</a:t>
            </a:r>
            <a:r>
              <a:rPr lang="en-US" sz="1600" dirty="0"/>
              <a:t> = 3.6 cm</a:t>
            </a:r>
          </a:p>
          <a:p>
            <a:pPr marL="742950" lvl="1" indent="-285750">
              <a:buFont typeface="Arial" panose="020B0604020202020204" pitchFamily="34" charset="0"/>
              <a:buChar char="•"/>
            </a:pPr>
            <a:r>
              <a:rPr lang="en-US" sz="1600" dirty="0"/>
              <a:t>Guam: </a:t>
            </a:r>
            <a:r>
              <a:rPr lang="en-US" sz="1600" dirty="0">
                <a:latin typeface="Symbol" panose="05050102010706020507" pitchFamily="18" charset="2"/>
              </a:rPr>
              <a:t>s</a:t>
            </a:r>
            <a:r>
              <a:rPr lang="en-US" sz="1600" dirty="0"/>
              <a:t> = 1.4 cm</a:t>
            </a:r>
          </a:p>
          <a:p>
            <a:pPr marL="742950" lvl="1" indent="-285750">
              <a:buFont typeface="Arial" panose="020B0604020202020204" pitchFamily="34" charset="0"/>
              <a:buChar char="•"/>
            </a:pPr>
            <a:r>
              <a:rPr lang="en-US" sz="1600" dirty="0"/>
              <a:t>American Samoa: </a:t>
            </a:r>
            <a:r>
              <a:rPr lang="en-US" sz="1600" dirty="0">
                <a:latin typeface="Symbol" panose="05050102010706020507" pitchFamily="18" charset="2"/>
              </a:rPr>
              <a:t>s</a:t>
            </a:r>
            <a:r>
              <a:rPr lang="en-US" sz="1600" dirty="0"/>
              <a:t> = 1.9 cm</a:t>
            </a:r>
          </a:p>
        </p:txBody>
      </p:sp>
      <p:sp>
        <p:nvSpPr>
          <p:cNvPr id="9" name="Content Placeholder 2">
            <a:extLst>
              <a:ext uri="{FF2B5EF4-FFF2-40B4-BE49-F238E27FC236}">
                <a16:creationId xmlns:a16="http://schemas.microsoft.com/office/drawing/2014/main" id="{31B2B602-2A76-478D-BD12-EF9CB31585C6}"/>
              </a:ext>
            </a:extLst>
          </p:cNvPr>
          <p:cNvSpPr txBox="1">
            <a:spLocks/>
          </p:cNvSpPr>
          <p:nvPr/>
        </p:nvSpPr>
        <p:spPr bwMode="auto">
          <a:xfrm>
            <a:off x="8674767" y="5787189"/>
            <a:ext cx="3357399" cy="889034"/>
          </a:xfrm>
          <a:prstGeom prst="rect">
            <a:avLst/>
          </a:prstGeom>
          <a:solidFill>
            <a:schemeClr val="bg1"/>
          </a:solidFill>
          <a:ln>
            <a:solidFill>
              <a:schemeClr val="tx1"/>
            </a:solidFill>
          </a:ln>
        </p:spPr>
        <p:txBody>
          <a:bodyPr vert="horz" wrap="square" lIns="91440" tIns="45720" rIns="91440" bIns="45720" numCol="1" anchor="t" anchorCtr="0" compatLnSpc="1">
            <a:prstTxWarp prst="textNoShape">
              <a:avLst/>
            </a:prstTxWarp>
            <a:normAutofit fontScale="70000" lnSpcReduction="20000"/>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Times New Roman" panose="02020603050405020304" pitchFamily="18" charset="0"/>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Times New Roman" panose="02020603050405020304" pitchFamily="18" charset="0"/>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Times New Roman" panose="02020603050405020304" pitchFamily="18" charset="0"/>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Times New Roman" panose="02020603050405020304" pitchFamily="18" charset="0"/>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Times New Roman" panose="02020603050405020304" pitchFamily="18" charset="0"/>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buFont typeface="Arial" charset="0"/>
              <a:buNone/>
            </a:pPr>
            <a:r>
              <a:rPr lang="en-US" sz="2533" u="sng" dirty="0">
                <a:latin typeface="+mn-lt"/>
                <a:cs typeface="Helvetica" panose="020B0604020202020204" pitchFamily="34" charset="0"/>
              </a:rPr>
              <a:t>Kevin Ahlgren</a:t>
            </a:r>
          </a:p>
          <a:p>
            <a:pPr algn="r">
              <a:buFont typeface="Arial" charset="0"/>
              <a:buNone/>
            </a:pPr>
            <a:r>
              <a:rPr lang="en-US" sz="2533" dirty="0">
                <a:latin typeface="+mn-lt"/>
                <a:cs typeface="Helvetica" panose="020B0604020202020204" pitchFamily="34" charset="0"/>
              </a:rPr>
              <a:t>kevin.ahlgren@noaa.gov</a:t>
            </a:r>
          </a:p>
          <a:p>
            <a:pPr algn="r">
              <a:buFont typeface="Arial" charset="0"/>
              <a:buNone/>
            </a:pPr>
            <a:r>
              <a:rPr lang="en-US" sz="2533" dirty="0">
                <a:latin typeface="+mn-lt"/>
                <a:cs typeface="Helvetica" panose="020B0604020202020204" pitchFamily="34" charset="0"/>
              </a:rPr>
              <a:t>NOAA’s National Geodetic Survey</a:t>
            </a:r>
          </a:p>
        </p:txBody>
      </p:sp>
      <p:sp>
        <p:nvSpPr>
          <p:cNvPr id="10" name="Content Placeholder 2">
            <a:extLst>
              <a:ext uri="{FF2B5EF4-FFF2-40B4-BE49-F238E27FC236}">
                <a16:creationId xmlns:a16="http://schemas.microsoft.com/office/drawing/2014/main" id="{F9BDDD6D-DDD3-4F19-931B-B3D31230A5BB}"/>
              </a:ext>
            </a:extLst>
          </p:cNvPr>
          <p:cNvSpPr txBox="1">
            <a:spLocks/>
          </p:cNvSpPr>
          <p:nvPr/>
        </p:nvSpPr>
        <p:spPr bwMode="auto">
          <a:xfrm>
            <a:off x="4586772" y="6270895"/>
            <a:ext cx="4012710" cy="405423"/>
          </a:xfrm>
          <a:prstGeom prst="rect">
            <a:avLst/>
          </a:prstGeom>
          <a:solidFill>
            <a:schemeClr val="bg1"/>
          </a:solidFill>
          <a:ln>
            <a:solidFill>
              <a:schemeClr val="tx1"/>
            </a:solidFill>
          </a:ln>
        </p:spPr>
        <p:txBody>
          <a:bodyPr vert="horz" wrap="square" lIns="91440" tIns="45720" rIns="91440" bIns="45720" numCol="1" anchor="ctr" anchorCtr="0" compatLnSpc="1">
            <a:prstTxWarp prst="textNoShape">
              <a:avLst/>
            </a:prstTxWarp>
            <a:noAutofit/>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Times New Roman" panose="02020603050405020304" pitchFamily="18" charset="0"/>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Times New Roman" panose="02020603050405020304" pitchFamily="18" charset="0"/>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Times New Roman" panose="02020603050405020304" pitchFamily="18" charset="0"/>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Times New Roman" panose="02020603050405020304" pitchFamily="18" charset="0"/>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Times New Roman" panose="02020603050405020304" pitchFamily="18" charset="0"/>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buFont typeface="Arial" charset="0"/>
              <a:buNone/>
            </a:pPr>
            <a:r>
              <a:rPr lang="en-US" sz="1400" dirty="0">
                <a:latin typeface="+mn-lt"/>
                <a:cs typeface="Helvetica" panose="020B0604020202020204" pitchFamily="34" charset="0"/>
              </a:rPr>
              <a:t>https://alpha.ngs.noaa.gov/NAPGD2022</a:t>
            </a:r>
          </a:p>
        </p:txBody>
      </p:sp>
      <p:sp>
        <p:nvSpPr>
          <p:cNvPr id="11" name="Content Placeholder 2">
            <a:extLst>
              <a:ext uri="{FF2B5EF4-FFF2-40B4-BE49-F238E27FC236}">
                <a16:creationId xmlns:a16="http://schemas.microsoft.com/office/drawing/2014/main" id="{20E69F47-7A18-4916-9AB1-27269E9FDDC4}"/>
              </a:ext>
            </a:extLst>
          </p:cNvPr>
          <p:cNvSpPr txBox="1">
            <a:spLocks/>
          </p:cNvSpPr>
          <p:nvPr/>
        </p:nvSpPr>
        <p:spPr bwMode="auto">
          <a:xfrm>
            <a:off x="7719153" y="72197"/>
            <a:ext cx="4271212" cy="504733"/>
          </a:xfrm>
          <a:prstGeom prst="rect">
            <a:avLst/>
          </a:prstGeom>
          <a:solidFill>
            <a:schemeClr val="bg1"/>
          </a:solidFill>
          <a:ln>
            <a:solidFill>
              <a:schemeClr val="tx1"/>
            </a:solidFill>
          </a:ln>
        </p:spPr>
        <p:txBody>
          <a:bodyPr vert="horz" wrap="square" lIns="91440" tIns="45720" rIns="91440" bIns="45720" numCol="1" anchor="ctr" anchorCtr="0" compatLnSpc="1">
            <a:prstTxWarp prst="textNoShape">
              <a:avLst/>
            </a:prstTxWarp>
            <a:noAutofit/>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Times New Roman" panose="02020603050405020304" pitchFamily="18" charset="0"/>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Times New Roman" panose="02020603050405020304" pitchFamily="18" charset="0"/>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Times New Roman" panose="02020603050405020304" pitchFamily="18" charset="0"/>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Times New Roman" panose="02020603050405020304" pitchFamily="18" charset="0"/>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Times New Roman" panose="02020603050405020304" pitchFamily="18" charset="0"/>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buFont typeface="Arial" charset="0"/>
              <a:buNone/>
            </a:pPr>
            <a:r>
              <a:rPr lang="en-US" dirty="0">
                <a:latin typeface="+mn-lt"/>
                <a:cs typeface="Helvetica" panose="020B0604020202020204" pitchFamily="34" charset="0"/>
              </a:rPr>
              <a:t>ngs.feedback@noaa.gov</a:t>
            </a:r>
          </a:p>
        </p:txBody>
      </p:sp>
    </p:spTree>
    <p:extLst>
      <p:ext uri="{BB962C8B-B14F-4D97-AF65-F5344CB8AC3E}">
        <p14:creationId xmlns:p14="http://schemas.microsoft.com/office/powerpoint/2010/main" val="32571416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dirty="0"/>
              <a:t>Issues with NAVD 88</a:t>
            </a:r>
          </a:p>
        </p:txBody>
      </p:sp>
      <p:sp>
        <p:nvSpPr>
          <p:cNvPr id="9" name="TextBox 8"/>
          <p:cNvSpPr txBox="1"/>
          <p:nvPr/>
        </p:nvSpPr>
        <p:spPr>
          <a:xfrm>
            <a:off x="8893915" y="4368062"/>
            <a:ext cx="142218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PID: EZ0840</a:t>
            </a:r>
          </a:p>
        </p:txBody>
      </p:sp>
      <p:pic>
        <p:nvPicPr>
          <p:cNvPr id="5" name="Picture 4">
            <a:extLst>
              <a:ext uri="{FF2B5EF4-FFF2-40B4-BE49-F238E27FC236}">
                <a16:creationId xmlns:a16="http://schemas.microsoft.com/office/drawing/2014/main" id="{613081AB-97AB-4449-89AE-1E0495E9BB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952" y="-156580"/>
            <a:ext cx="10756740" cy="7171160"/>
          </a:xfrm>
          <a:prstGeom prst="rect">
            <a:avLst/>
          </a:prstGeom>
        </p:spPr>
      </p:pic>
      <mc:AlternateContent xmlns:mc="http://schemas.openxmlformats.org/markup-compatibility/2006" xmlns:a14="http://schemas.microsoft.com/office/drawing/2010/main">
        <mc:Choice Requires="a14">
          <p:sp>
            <p:nvSpPr>
              <p:cNvPr id="6" name="Google Shape;426;p66">
                <a:extLst>
                  <a:ext uri="{FF2B5EF4-FFF2-40B4-BE49-F238E27FC236}">
                    <a16:creationId xmlns:a16="http://schemas.microsoft.com/office/drawing/2014/main" id="{94A7CEF0-C4B1-4F14-9016-8FEC2B606365}"/>
                  </a:ext>
                </a:extLst>
              </p:cNvPr>
              <p:cNvSpPr txBox="1">
                <a:spLocks/>
              </p:cNvSpPr>
              <p:nvPr/>
            </p:nvSpPr>
            <p:spPr>
              <a:xfrm>
                <a:off x="92748" y="5702968"/>
                <a:ext cx="5249273" cy="1050734"/>
              </a:xfrm>
              <a:prstGeom prst="rect">
                <a:avLst/>
              </a:prstGeom>
              <a:solidFill>
                <a:schemeClr val="bg1"/>
              </a:solidFill>
              <a:ln>
                <a:solidFill>
                  <a:schemeClr val="tx1"/>
                </a:solidFill>
              </a:ln>
            </p:spPr>
            <p:txBody>
              <a:bodyPr spcFirstLastPara="1" vert="horz" wrap="square" lIns="91425" tIns="45700" rIns="91425" bIns="45700" rtlCol="0" anchor="ctr" anchorCtr="0">
                <a:normAutofit fontScale="92500"/>
              </a:bodyPr>
              <a:lstStyle>
                <a:lvl1pPr algn="ctr" defTabSz="609585" rtl="0" eaLnBrk="1" latinLnBrk="0" hangingPunct="1">
                  <a:spcBef>
                    <a:spcPct val="0"/>
                  </a:spcBef>
                  <a:buNone/>
                  <a:defRPr sz="5867" kern="1200">
                    <a:solidFill>
                      <a:schemeClr val="tx1"/>
                    </a:solidFill>
                    <a:latin typeface="+mj-lt"/>
                    <a:ea typeface="+mj-ea"/>
                    <a:cs typeface="+mj-cs"/>
                  </a:defRPr>
                </a:lvl1pPr>
              </a:lstStyle>
              <a:p>
                <a:pPr algn="l">
                  <a:spcBef>
                    <a:spcPts val="0"/>
                  </a:spcBef>
                  <a:buSzPts val="1400"/>
                </a:pPr>
                <a:r>
                  <a:rPr lang="en-US" sz="2800" b="1" dirty="0">
                    <a:latin typeface="Arial" panose="020B0604020202020204" pitchFamily="34" charset="0"/>
                    <a:cs typeface="Arial" panose="020B0604020202020204" pitchFamily="34" charset="0"/>
                  </a:rPr>
                  <a:t>Systematic artifact in current datum, NAVD 88 (tilt of </a:t>
                </a:r>
                <a14:m>
                  <m:oMath xmlns:m="http://schemas.openxmlformats.org/officeDocument/2006/math">
                    <m:r>
                      <a:rPr lang="en-US" sz="2800" b="1" i="1" smtClean="0">
                        <a:latin typeface="Cambria Math" panose="02040503050406030204" pitchFamily="18" charset="0"/>
                        <a:ea typeface="Cambria Math" panose="02040503050406030204" pitchFamily="18" charset="0"/>
                      </a:rPr>
                      <m:t>~</m:t>
                    </m:r>
                  </m:oMath>
                </a14:m>
                <a:r>
                  <a:rPr lang="en-US" sz="2800" b="1" dirty="0">
                    <a:latin typeface="Arial" panose="020B0604020202020204" pitchFamily="34" charset="0"/>
                    <a:cs typeface="Arial" panose="020B0604020202020204" pitchFamily="34" charset="0"/>
                  </a:rPr>
                  <a:t>1.5 m)</a:t>
                </a:r>
              </a:p>
            </p:txBody>
          </p:sp>
        </mc:Choice>
        <mc:Fallback xmlns="">
          <p:sp>
            <p:nvSpPr>
              <p:cNvPr id="6" name="Google Shape;426;p66">
                <a:extLst>
                  <a:ext uri="{FF2B5EF4-FFF2-40B4-BE49-F238E27FC236}">
                    <a16:creationId xmlns:a16="http://schemas.microsoft.com/office/drawing/2014/main" id="{94A7CEF0-C4B1-4F14-9016-8FEC2B606365}"/>
                  </a:ext>
                </a:extLst>
              </p:cNvPr>
              <p:cNvSpPr txBox="1">
                <a:spLocks noRot="1" noChangeAspect="1" noMove="1" noResize="1" noEditPoints="1" noAdjustHandles="1" noChangeArrowheads="1" noChangeShapeType="1" noTextEdit="1"/>
              </p:cNvSpPr>
              <p:nvPr/>
            </p:nvSpPr>
            <p:spPr>
              <a:xfrm>
                <a:off x="92748" y="5702968"/>
                <a:ext cx="5249273" cy="1050734"/>
              </a:xfrm>
              <a:prstGeom prst="rect">
                <a:avLst/>
              </a:prstGeom>
              <a:blipFill>
                <a:blip r:embed="rId4"/>
                <a:stretch>
                  <a:fillRect l="-1970" b="-6322"/>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42677421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64699"/>
            <a:ext cx="8229600" cy="1143000"/>
          </a:xfrm>
        </p:spPr>
        <p:txBody>
          <a:bodyPr>
            <a:normAutofit fontScale="90000"/>
          </a:bodyPr>
          <a:lstStyle/>
          <a:p>
            <a:r>
              <a:rPr lang="en-US" sz="4000" b="1" dirty="0">
                <a:latin typeface="Arial" panose="020B0604020202020204" pitchFamily="34" charset="0"/>
                <a:cs typeface="Arial" panose="020B0604020202020204" pitchFamily="34" charset="0"/>
              </a:rPr>
              <a:t>Issues with passive geodetic control</a:t>
            </a:r>
          </a:p>
        </p:txBody>
      </p:sp>
      <p:sp>
        <p:nvSpPr>
          <p:cNvPr id="9" name="TextBox 8"/>
          <p:cNvSpPr txBox="1"/>
          <p:nvPr/>
        </p:nvSpPr>
        <p:spPr>
          <a:xfrm>
            <a:off x="8893915" y="4368062"/>
            <a:ext cx="142218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PID: EZ0840</a:t>
            </a:r>
          </a:p>
        </p:txBody>
      </p:sp>
      <p:pic>
        <p:nvPicPr>
          <p:cNvPr id="8" name="Content Placeholder 7">
            <a:extLst>
              <a:ext uri="{FF2B5EF4-FFF2-40B4-BE49-F238E27FC236}">
                <a16:creationId xmlns:a16="http://schemas.microsoft.com/office/drawing/2014/main" id="{E1024E0C-EC0A-4269-83A2-503ED9196D7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400000">
            <a:off x="-472906" y="1824050"/>
            <a:ext cx="4908211" cy="3681158"/>
          </a:xfrm>
        </p:spPr>
      </p:pic>
      <p:pic>
        <p:nvPicPr>
          <p:cNvPr id="11" name="Picture 10">
            <a:extLst>
              <a:ext uri="{FF2B5EF4-FFF2-40B4-BE49-F238E27FC236}">
                <a16:creationId xmlns:a16="http://schemas.microsoft.com/office/drawing/2014/main" id="{66B5536A-2AAD-4ACB-A45F-BB7F2384C7FF}"/>
              </a:ext>
            </a:extLst>
          </p:cNvPr>
          <p:cNvPicPr>
            <a:picLocks noChangeAspect="1"/>
          </p:cNvPicPr>
          <p:nvPr/>
        </p:nvPicPr>
        <p:blipFill rotWithShape="1">
          <a:blip r:embed="rId4">
            <a:extLst>
              <a:ext uri="{28A0092B-C50C-407E-A947-70E740481C1C}">
                <a14:useLocalDpi xmlns:a14="http://schemas.microsoft.com/office/drawing/2010/main" val="0"/>
              </a:ext>
            </a:extLst>
          </a:blip>
          <a:srcRect l="5292" t="5292"/>
          <a:stretch/>
        </p:blipFill>
        <p:spPr>
          <a:xfrm rot="5400000">
            <a:off x="3641894" y="1824050"/>
            <a:ext cx="4908210" cy="3681159"/>
          </a:xfrm>
          <a:prstGeom prst="rect">
            <a:avLst/>
          </a:prstGeom>
        </p:spPr>
      </p:pic>
      <p:pic>
        <p:nvPicPr>
          <p:cNvPr id="13" name="Picture 12">
            <a:extLst>
              <a:ext uri="{FF2B5EF4-FFF2-40B4-BE49-F238E27FC236}">
                <a16:creationId xmlns:a16="http://schemas.microsoft.com/office/drawing/2014/main" id="{B250ACA8-B51D-4091-A681-F9B4597FE73C}"/>
              </a:ext>
            </a:extLst>
          </p:cNvPr>
          <p:cNvPicPr>
            <a:picLocks noChangeAspect="1"/>
          </p:cNvPicPr>
          <p:nvPr/>
        </p:nvPicPr>
        <p:blipFill rotWithShape="1">
          <a:blip r:embed="rId5">
            <a:extLst>
              <a:ext uri="{28A0092B-C50C-407E-A947-70E740481C1C}">
                <a14:useLocalDpi xmlns:a14="http://schemas.microsoft.com/office/drawing/2010/main" val="0"/>
              </a:ext>
            </a:extLst>
          </a:blip>
          <a:srcRect l="21434" r="27204" b="8692"/>
          <a:stretch/>
        </p:blipFill>
        <p:spPr>
          <a:xfrm>
            <a:off x="8370220" y="1210522"/>
            <a:ext cx="3681160" cy="4908213"/>
          </a:xfrm>
          <a:prstGeom prst="rect">
            <a:avLst/>
          </a:prstGeom>
        </p:spPr>
      </p:pic>
      <p:sp>
        <p:nvSpPr>
          <p:cNvPr id="14" name="TextBox 13">
            <a:extLst>
              <a:ext uri="{FF2B5EF4-FFF2-40B4-BE49-F238E27FC236}">
                <a16:creationId xmlns:a16="http://schemas.microsoft.com/office/drawing/2014/main" id="{A57EF583-F192-4377-B251-379B1B554CF7}"/>
              </a:ext>
            </a:extLst>
          </p:cNvPr>
          <p:cNvSpPr txBox="1"/>
          <p:nvPr/>
        </p:nvSpPr>
        <p:spPr>
          <a:xfrm>
            <a:off x="1195755" y="6223969"/>
            <a:ext cx="1404690"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Destroyed</a:t>
            </a:r>
          </a:p>
        </p:txBody>
      </p:sp>
      <p:sp>
        <p:nvSpPr>
          <p:cNvPr id="16" name="TextBox 15">
            <a:extLst>
              <a:ext uri="{FF2B5EF4-FFF2-40B4-BE49-F238E27FC236}">
                <a16:creationId xmlns:a16="http://schemas.microsoft.com/office/drawing/2014/main" id="{B5310C54-FF73-4F56-941F-B17A7E285E48}"/>
              </a:ext>
            </a:extLst>
          </p:cNvPr>
          <p:cNvSpPr txBox="1"/>
          <p:nvPr/>
        </p:nvSpPr>
        <p:spPr>
          <a:xfrm>
            <a:off x="5476753" y="6223969"/>
            <a:ext cx="1238491" cy="400110"/>
          </a:xfrm>
          <a:prstGeom prst="rect">
            <a:avLst/>
          </a:prstGeom>
          <a:noFill/>
        </p:spPr>
        <p:txBody>
          <a:bodyPr wrap="square">
            <a:spAutoFit/>
          </a:bodyPr>
          <a:lstStyle/>
          <a:p>
            <a:pPr algn="ctr"/>
            <a:r>
              <a:rPr lang="en-US" sz="2000" dirty="0">
                <a:latin typeface="Arial" panose="020B0604020202020204" pitchFamily="34" charset="0"/>
                <a:cs typeface="Arial" panose="020B0604020202020204" pitchFamily="34" charset="0"/>
              </a:rPr>
              <a:t>Mutilated</a:t>
            </a:r>
          </a:p>
        </p:txBody>
      </p:sp>
      <p:sp>
        <p:nvSpPr>
          <p:cNvPr id="18" name="TextBox 17">
            <a:extLst>
              <a:ext uri="{FF2B5EF4-FFF2-40B4-BE49-F238E27FC236}">
                <a16:creationId xmlns:a16="http://schemas.microsoft.com/office/drawing/2014/main" id="{9FD9F9CB-E55C-440D-AB59-7957920EF08A}"/>
              </a:ext>
            </a:extLst>
          </p:cNvPr>
          <p:cNvSpPr txBox="1"/>
          <p:nvPr/>
        </p:nvSpPr>
        <p:spPr>
          <a:xfrm>
            <a:off x="9073662" y="6223969"/>
            <a:ext cx="2311120" cy="400110"/>
          </a:xfrm>
          <a:prstGeom prst="rect">
            <a:avLst/>
          </a:prstGeom>
          <a:noFill/>
        </p:spPr>
        <p:txBody>
          <a:bodyPr wrap="square">
            <a:spAutoFit/>
          </a:bodyPr>
          <a:lstStyle/>
          <a:p>
            <a:pPr algn="ctr"/>
            <a:r>
              <a:rPr lang="en-US" sz="2000" dirty="0">
                <a:latin typeface="Arial" panose="020B0604020202020204" pitchFamily="34" charset="0"/>
                <a:cs typeface="Arial" panose="020B0604020202020204" pitchFamily="34" charset="0"/>
              </a:rPr>
              <a:t>Uplifted/Subsided</a:t>
            </a:r>
          </a:p>
        </p:txBody>
      </p:sp>
    </p:spTree>
    <p:extLst>
      <p:ext uri="{BB962C8B-B14F-4D97-AF65-F5344CB8AC3E}">
        <p14:creationId xmlns:p14="http://schemas.microsoft.com/office/powerpoint/2010/main" val="34109457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89661"/>
            <a:ext cx="8229600" cy="1143000"/>
          </a:xfrm>
        </p:spPr>
        <p:txBody>
          <a:bodyPr/>
          <a:lstStyle/>
          <a:p>
            <a:r>
              <a:rPr lang="en-US" sz="4000" b="1" dirty="0">
                <a:latin typeface="Arial" panose="020B0604020202020204" pitchFamily="34" charset="0"/>
                <a:cs typeface="Arial" panose="020B0604020202020204" pitchFamily="34" charset="0"/>
              </a:rPr>
              <a:t>Definitional Relationship</a:t>
            </a:r>
          </a:p>
        </p:txBody>
      </p:sp>
      <mc:AlternateContent xmlns:mc="http://schemas.openxmlformats.org/markup-compatibility/2006" xmlns:a14="http://schemas.microsoft.com/office/drawing/2010/main">
        <mc:Choice Requires="a14">
          <p:sp>
            <p:nvSpPr>
              <p:cNvPr id="20" name="Content Placeholder 2"/>
              <p:cNvSpPr txBox="1">
                <a:spLocks/>
              </p:cNvSpPr>
              <p:nvPr/>
            </p:nvSpPr>
            <p:spPr>
              <a:xfrm>
                <a:off x="1524000" y="1494970"/>
                <a:ext cx="9144000" cy="4766595"/>
              </a:xfrm>
              <a:prstGeom prst="rect">
                <a:avLst/>
              </a:prstGeom>
            </p:spPr>
            <p:txBody>
              <a:bodyPr lIns="0" tIns="0" rIns="0" bIns="0"/>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0" fontAlgn="base" latinLnBrk="0" hangingPunct="0">
                  <a:lnSpc>
                    <a:spcPct val="100000"/>
                  </a:lnSpc>
                  <a:spcBef>
                    <a:spcPct val="20000"/>
                  </a:spcBef>
                  <a:spcAft>
                    <a:spcPct val="0"/>
                  </a:spcAft>
                  <a:buClrTx/>
                  <a:buSzTx/>
                  <a:buFont typeface="Arial" charset="0"/>
                  <a:buNone/>
                  <a:tabLst/>
                  <a:defRPr/>
                </a:pPr>
                <a14:m>
                  <m:oMathPara xmlns:m="http://schemas.openxmlformats.org/officeDocument/2006/math">
                    <m:oMathParaPr>
                      <m:jc m:val="centerGroup"/>
                    </m:oMathParaPr>
                    <m:oMath xmlns:m="http://schemas.openxmlformats.org/officeDocument/2006/math">
                      <m:sSub>
                        <m:sSubPr>
                          <m:ctrlPr>
                            <a:rPr kumimoji="0" lang="en-US" sz="3200" b="0" i="1" u="none" strike="noStrike" kern="1200" cap="none" spc="0" normalizeH="0" baseline="0" noProof="0">
                              <a:ln>
                                <a:noFill/>
                              </a:ln>
                              <a:solidFill>
                                <a:prstClr val="black"/>
                              </a:solidFill>
                              <a:effectLst/>
                              <a:uLnTx/>
                              <a:uFillTx/>
                              <a:latin typeface="Cambria Math" panose="02040503050406030204" pitchFamily="18" charset="0"/>
                            </a:rPr>
                          </m:ctrlPr>
                        </m:sSubPr>
                        <m:e>
                          <m:r>
                            <a:rPr kumimoji="0" lang="en-US" sz="3200" b="0" i="1" u="none" strike="noStrike" kern="1200" cap="none" spc="0" normalizeH="0" baseline="0" noProof="0">
                              <a:ln>
                                <a:noFill/>
                              </a:ln>
                              <a:solidFill>
                                <a:prstClr val="black"/>
                              </a:solidFill>
                              <a:effectLst/>
                              <a:uLnTx/>
                              <a:uFillTx/>
                              <a:latin typeface="Cambria Math" panose="02040503050406030204" pitchFamily="18" charset="0"/>
                            </a:rPr>
                            <m:t>𝐻</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rPr>
                            <m:t>(</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rPr>
                            <m:t>𝑡</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rPr>
                            <m:t>)</m:t>
                          </m:r>
                        </m:e>
                        <m:sub>
                          <m:r>
                            <a:rPr kumimoji="0" lang="en-US" sz="3200" b="0" i="1" u="none" strike="noStrike" kern="1200" cap="none" spc="0" normalizeH="0" baseline="0" noProof="0">
                              <a:ln>
                                <a:noFill/>
                              </a:ln>
                              <a:solidFill>
                                <a:prstClr val="black"/>
                              </a:solidFill>
                              <a:effectLst/>
                              <a:uLnTx/>
                              <a:uFillTx/>
                              <a:latin typeface="Cambria Math" panose="02040503050406030204" pitchFamily="18" charset="0"/>
                            </a:rPr>
                            <m:t>𝑁𝐴𝑃𝐺𝐷</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rPr>
                            <m:t>2022</m:t>
                          </m:r>
                        </m:sub>
                      </m:sSub>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m:t>
                      </m:r>
                      <m:sSub>
                        <m:sSubPr>
                          <m:ctrlPr>
                            <a:rPr kumimoji="0" lang="en-US" sz="3200" b="0" i="1" u="none" strike="noStrike" kern="1200" cap="none" spc="0" normalizeH="0" baseline="0" noProof="0">
                              <a:ln>
                                <a:noFill/>
                              </a:ln>
                              <a:solidFill>
                                <a:prstClr val="black"/>
                              </a:solidFill>
                              <a:effectLst/>
                              <a:uLnTx/>
                              <a:uFillTx/>
                              <a:latin typeface="Cambria Math" panose="02040503050406030204" pitchFamily="18" charset="0"/>
                            </a:rPr>
                          </m:ctrlPr>
                        </m:sSubPr>
                        <m:e>
                          <m:r>
                            <a:rPr kumimoji="0" lang="en-US" sz="3200" b="0" i="1" u="none" strike="noStrike" kern="1200" cap="none" spc="0" normalizeH="0" baseline="0" noProof="0">
                              <a:ln>
                                <a:noFill/>
                              </a:ln>
                              <a:solidFill>
                                <a:prstClr val="black"/>
                              </a:solidFill>
                              <a:effectLst/>
                              <a:uLnTx/>
                              <a:uFillTx/>
                              <a:latin typeface="Cambria Math" panose="02040503050406030204" pitchFamily="18" charset="0"/>
                            </a:rPr>
                            <m:t>h</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rPr>
                            <m:t>(</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rPr>
                            <m:t>𝑡</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rPr>
                            <m:t>)</m:t>
                          </m:r>
                        </m:e>
                        <m:sub>
                          <m:r>
                            <a:rPr kumimoji="0" lang="en-US" sz="3200" b="0" i="1" u="none" strike="noStrike" kern="1200" cap="none" spc="0" normalizeH="0" baseline="0" noProof="0">
                              <a:ln>
                                <a:noFill/>
                              </a:ln>
                              <a:solidFill>
                                <a:prstClr val="black"/>
                              </a:solidFill>
                              <a:effectLst/>
                              <a:uLnTx/>
                              <a:uFillTx/>
                              <a:latin typeface="Cambria Math" panose="02040503050406030204" pitchFamily="18" charset="0"/>
                            </a:rPr>
                            <m:t>𝐼𝑇𝑅𝐹</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rPr>
                            <m:t>2020</m:t>
                          </m:r>
                        </m:sub>
                      </m:sSub>
                      <m:r>
                        <a:rPr kumimoji="0" lang="en-US" sz="3200" b="0" i="1" u="none" strike="noStrike" kern="1200" cap="none" spc="0" normalizeH="0" baseline="0" noProof="0">
                          <a:ln>
                            <a:noFill/>
                          </a:ln>
                          <a:solidFill>
                            <a:prstClr val="black"/>
                          </a:solidFill>
                          <a:effectLst/>
                          <a:uLnTx/>
                          <a:uFillTx/>
                          <a:latin typeface="Cambria Math" panose="02040503050406030204" pitchFamily="18" charset="0"/>
                        </a:rPr>
                        <m:t>−</m:t>
                      </m:r>
                      <m:sSub>
                        <m:sSubPr>
                          <m:ctrlPr>
                            <a:rPr kumimoji="0" lang="en-US" sz="3200" b="0" i="1" u="none" strike="noStrike" kern="1200" cap="none" spc="0" normalizeH="0" baseline="0" noProof="0">
                              <a:ln>
                                <a:noFill/>
                              </a:ln>
                              <a:solidFill>
                                <a:prstClr val="black"/>
                              </a:solidFill>
                              <a:effectLst/>
                              <a:uLnTx/>
                              <a:uFillTx/>
                              <a:latin typeface="Cambria Math" panose="02040503050406030204" pitchFamily="18" charset="0"/>
                            </a:rPr>
                          </m:ctrlPr>
                        </m:sSubPr>
                        <m:e>
                          <m:r>
                            <a:rPr kumimoji="0" lang="en-US" sz="3200" b="0" i="1" u="none" strike="noStrike" kern="1200" cap="none" spc="0" normalizeH="0" baseline="0" noProof="0">
                              <a:ln>
                                <a:noFill/>
                              </a:ln>
                              <a:solidFill>
                                <a:prstClr val="black"/>
                              </a:solidFill>
                              <a:effectLst/>
                              <a:uLnTx/>
                              <a:uFillTx/>
                              <a:latin typeface="Cambria Math" panose="02040503050406030204" pitchFamily="18" charset="0"/>
                            </a:rPr>
                            <m:t>𝑁</m:t>
                          </m:r>
                          <m:d>
                            <m:dPr>
                              <m:ctrlPr>
                                <a:rPr kumimoji="0" lang="en-US" sz="3200" b="0" i="1" u="none" strike="noStrike" kern="1200" cap="none" spc="0" normalizeH="0" baseline="0" noProof="0">
                                  <a:ln>
                                    <a:noFill/>
                                  </a:ln>
                                  <a:solidFill>
                                    <a:prstClr val="black"/>
                                  </a:solidFill>
                                  <a:effectLst/>
                                  <a:uLnTx/>
                                  <a:uFillTx/>
                                  <a:latin typeface="Cambria Math" panose="02040503050406030204" pitchFamily="18" charset="0"/>
                                </a:rPr>
                              </m:ctrlPr>
                            </m:dPr>
                            <m:e>
                              <m:r>
                                <a:rPr kumimoji="0" lang="en-US" sz="3200" b="0" i="1" u="none" strike="noStrike" kern="1200" cap="none" spc="0" normalizeH="0" baseline="0" noProof="0">
                                  <a:ln>
                                    <a:noFill/>
                                  </a:ln>
                                  <a:solidFill>
                                    <a:prstClr val="black"/>
                                  </a:solidFill>
                                  <a:effectLst/>
                                  <a:uLnTx/>
                                  <a:uFillTx/>
                                  <a:latin typeface="Cambria Math" panose="02040503050406030204" pitchFamily="18" charset="0"/>
                                </a:rPr>
                                <m:t>𝑡</m:t>
                              </m:r>
                            </m:e>
                          </m:d>
                        </m:e>
                        <m:sub>
                          <m:r>
                            <a:rPr kumimoji="0" lang="en-US" sz="3200" b="0" i="1" u="none" strike="noStrike" kern="1200" cap="none" spc="0" normalizeH="0" baseline="0" noProof="0">
                              <a:ln>
                                <a:noFill/>
                              </a:ln>
                              <a:solidFill>
                                <a:prstClr val="black"/>
                              </a:solidFill>
                              <a:effectLst/>
                              <a:uLnTx/>
                              <a:uFillTx/>
                              <a:latin typeface="Cambria Math" panose="02040503050406030204" pitchFamily="18" charset="0"/>
                            </a:rPr>
                            <m:t>𝐺𝐸𝑂𝐼𝐷</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rPr>
                            <m:t>2022</m:t>
                          </m:r>
                          <m:r>
                            <m:rPr>
                              <m:nor/>
                            </m:rP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S PGothic" pitchFamily="34" charset="-128"/>
                            </a:rPr>
                            <m:t> </m:t>
                          </m:r>
                        </m:sub>
                      </m:sSub>
                    </m:oMath>
                  </m:oMathPara>
                </a14:m>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S PGothic" pitchFamily="34" charset="-128"/>
                </a:endParaRPr>
              </a:p>
            </p:txBody>
          </p:sp>
        </mc:Choice>
        <mc:Fallback xmlns="">
          <p:sp>
            <p:nvSpPr>
              <p:cNvPr id="20" name="Content Placeholder 2"/>
              <p:cNvSpPr txBox="1">
                <a:spLocks noRot="1" noChangeAspect="1" noMove="1" noResize="1" noEditPoints="1" noAdjustHandles="1" noChangeArrowheads="1" noChangeShapeType="1" noTextEdit="1"/>
              </p:cNvSpPr>
              <p:nvPr/>
            </p:nvSpPr>
            <p:spPr>
              <a:xfrm>
                <a:off x="1524000" y="1494970"/>
                <a:ext cx="9144000" cy="476659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4981127" y="2229718"/>
                <a:ext cx="2386584" cy="378565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S PGothic" pitchFamily="34" charset="-128"/>
                    <a:cs typeface="Arial" panose="020B0604020202020204" pitchFamily="34" charset="0"/>
                  </a:rPr>
                  <a:t>All work is done in ITRF2020 XYZ coordinates first.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S PGothic" pitchFamily="34" charset="-128"/>
                    <a:cs typeface="Arial" panose="020B0604020202020204" pitchFamily="34" charset="0"/>
                  </a:rPr>
                  <a:t>They are associated with the epoch of the data collection (survey) “</a:t>
                </a:r>
                <a14:m>
                  <m:oMath xmlns:m="http://schemas.openxmlformats.org/officeDocument/2006/math">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rPr>
                      <m:t>𝑡</m:t>
                    </m:r>
                  </m:oMath>
                </a14:m>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S PGothic" pitchFamily="34" charset="-128"/>
                    <a:cs typeface="Arial" panose="020B0604020202020204" pitchFamily="34" charset="0"/>
                  </a:rPr>
                  <a:t>”, then converted to </a:t>
                </a:r>
                <a:r>
                  <a:rPr kumimoji="0" lang="en-US" sz="2000" b="0" i="0" u="none" strike="noStrike" kern="1200" cap="none" spc="0" normalizeH="0" baseline="0" noProof="0" dirty="0">
                    <a:ln>
                      <a:noFill/>
                    </a:ln>
                    <a:solidFill>
                      <a:prstClr val="black"/>
                    </a:solidFill>
                    <a:effectLst/>
                    <a:uLnTx/>
                    <a:uFillTx/>
                    <a:latin typeface="Symbol" panose="05050102010706020507" pitchFamily="18" charset="2"/>
                    <a:ea typeface="MS PGothic" pitchFamily="34" charset="-128"/>
                    <a:cs typeface="Arial" panose="020B0604020202020204" pitchFamily="34" charset="0"/>
                  </a:rPr>
                  <a:t>f</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S PGothic" pitchFamily="34" charset="-128"/>
                    <a:cs typeface="Arial" panose="020B0604020202020204" pitchFamily="34" charset="0"/>
                  </a:rPr>
                  <a:t>, </a:t>
                </a:r>
                <a:r>
                  <a:rPr kumimoji="0" lang="en-US" sz="2000" b="0" i="0" u="none" strike="noStrike" kern="1200" cap="none" spc="0" normalizeH="0" baseline="0" noProof="0" dirty="0">
                    <a:ln>
                      <a:noFill/>
                    </a:ln>
                    <a:solidFill>
                      <a:prstClr val="black"/>
                    </a:solidFill>
                    <a:effectLst/>
                    <a:uLnTx/>
                    <a:uFillTx/>
                    <a:latin typeface="Symbol" panose="05050102010706020507" pitchFamily="18" charset="2"/>
                    <a:ea typeface="MS PGothic" pitchFamily="34" charset="-128"/>
                    <a:cs typeface="Arial" panose="020B0604020202020204" pitchFamily="34" charset="0"/>
                  </a:rPr>
                  <a:t>l</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S PGothic" pitchFamily="34" charset="-128"/>
                    <a:cs typeface="Arial" panose="020B0604020202020204" pitchFamily="34" charset="0"/>
                  </a:rPr>
                  <a:t> and (especially relevant here) h.</a:t>
                </a:r>
              </a:p>
            </p:txBody>
          </p:sp>
        </mc:Choice>
        <mc:Fallback xmlns="">
          <p:sp>
            <p:nvSpPr>
              <p:cNvPr id="21" name="TextBox 20"/>
              <p:cNvSpPr txBox="1">
                <a:spLocks noRot="1" noChangeAspect="1" noMove="1" noResize="1" noEditPoints="1" noAdjustHandles="1" noChangeArrowheads="1" noChangeShapeType="1" noTextEdit="1"/>
              </p:cNvSpPr>
              <p:nvPr/>
            </p:nvSpPr>
            <p:spPr>
              <a:xfrm>
                <a:off x="4981127" y="2229718"/>
                <a:ext cx="2386584" cy="3785652"/>
              </a:xfrm>
              <a:prstGeom prst="rect">
                <a:avLst/>
              </a:prstGeom>
              <a:blipFill>
                <a:blip r:embed="rId4"/>
                <a:stretch>
                  <a:fillRect l="-2551" t="-805" r="-4337" b="-2093"/>
                </a:stretch>
              </a:blipFill>
            </p:spPr>
            <p:txBody>
              <a:bodyPr/>
              <a:lstStyle/>
              <a:p>
                <a:r>
                  <a:rPr lang="en-US">
                    <a:noFill/>
                  </a:rPr>
                  <a:t> </a:t>
                </a:r>
              </a:p>
            </p:txBody>
          </p:sp>
        </mc:Fallback>
      </mc:AlternateContent>
      <p:sp>
        <p:nvSpPr>
          <p:cNvPr id="24" name="TextBox 23"/>
          <p:cNvSpPr txBox="1"/>
          <p:nvPr/>
        </p:nvSpPr>
        <p:spPr>
          <a:xfrm>
            <a:off x="1918055" y="2200250"/>
            <a:ext cx="2389338" cy="163121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S PGothic" pitchFamily="34" charset="-128"/>
                <a:cs typeface="Arial" panose="020B0604020202020204" pitchFamily="34" charset="0"/>
              </a:rPr>
              <a:t>We end with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S PGothic" pitchFamily="34" charset="-128"/>
                <a:cs typeface="Arial" panose="020B0604020202020204" pitchFamily="34" charset="0"/>
              </a:rPr>
              <a:t>orthometric</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S PGothic" pitchFamily="34" charset="-128"/>
                <a:cs typeface="Arial" panose="020B0604020202020204" pitchFamily="34" charset="0"/>
              </a:rPr>
              <a:t> height in NAPGD2022 at the same epoch as the survey.</a:t>
            </a:r>
          </a:p>
        </p:txBody>
      </p:sp>
      <p:sp>
        <p:nvSpPr>
          <p:cNvPr id="11" name="TextBox 10"/>
          <p:cNvSpPr txBox="1"/>
          <p:nvPr/>
        </p:nvSpPr>
        <p:spPr>
          <a:xfrm>
            <a:off x="7824563" y="2229718"/>
            <a:ext cx="2386584" cy="34778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S PGothic" pitchFamily="34" charset="-128"/>
                <a:cs typeface="Arial" panose="020B0604020202020204" pitchFamily="34" charset="0"/>
              </a:rPr>
              <a:t>Conversion to orthometric heights is </a:t>
            </a:r>
            <a:r>
              <a:rPr kumimoji="0" lang="en-US" sz="2000" b="1" i="1" u="none" strike="noStrike" kern="1200" cap="none" spc="0" normalizeH="0" baseline="0" noProof="0" dirty="0">
                <a:ln>
                  <a:noFill/>
                </a:ln>
                <a:solidFill>
                  <a:srgbClr val="C00000"/>
                </a:solidFill>
                <a:effectLst/>
                <a:uLnTx/>
                <a:uFillTx/>
                <a:latin typeface="Arial" panose="020B0604020202020204" pitchFamily="34" charset="0"/>
                <a:ea typeface="MS PGothic" pitchFamily="34" charset="-128"/>
                <a:cs typeface="Arial" panose="020B0604020202020204" pitchFamily="34" charset="0"/>
              </a:rPr>
              <a:t>definitional</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S PGothic" pitchFamily="34" charset="-128"/>
                <a:cs typeface="Arial" panose="020B0604020202020204" pitchFamily="34" charset="0"/>
              </a:rPr>
              <a:t> through GEOID2022.</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S PGothic" pitchFamily="34" charset="-128"/>
                <a:cs typeface="Arial" panose="020B0604020202020204" pitchFamily="34" charset="0"/>
              </a:rPr>
              <a:t>Contrast with NGS hybrid geoids where the equation H=h-N did not close.</a:t>
            </a:r>
          </a:p>
        </p:txBody>
      </p:sp>
    </p:spTree>
    <p:extLst>
      <p:ext uri="{BB962C8B-B14F-4D97-AF65-F5344CB8AC3E}">
        <p14:creationId xmlns:p14="http://schemas.microsoft.com/office/powerpoint/2010/main" val="31637105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pic>
        <p:nvPicPr>
          <p:cNvPr id="7" name="Picture 6">
            <a:extLst>
              <a:ext uri="{FF2B5EF4-FFF2-40B4-BE49-F238E27FC236}">
                <a16:creationId xmlns:a16="http://schemas.microsoft.com/office/drawing/2014/main" id="{0AC7AE18-067B-4EE3-B616-B85092D1FC3E}"/>
              </a:ext>
            </a:extLst>
          </p:cNvPr>
          <p:cNvPicPr>
            <a:picLocks noChangeAspect="1"/>
          </p:cNvPicPr>
          <p:nvPr/>
        </p:nvPicPr>
        <p:blipFill>
          <a:blip r:embed="rId3"/>
          <a:stretch>
            <a:fillRect/>
          </a:stretch>
        </p:blipFill>
        <p:spPr>
          <a:xfrm>
            <a:off x="-111512" y="-276909"/>
            <a:ext cx="15065298" cy="7098479"/>
          </a:xfrm>
          <a:prstGeom prst="rect">
            <a:avLst/>
          </a:prstGeom>
        </p:spPr>
      </p:pic>
      <p:sp>
        <p:nvSpPr>
          <p:cNvPr id="11" name="Google Shape;426;p66">
            <a:extLst>
              <a:ext uri="{FF2B5EF4-FFF2-40B4-BE49-F238E27FC236}">
                <a16:creationId xmlns:a16="http://schemas.microsoft.com/office/drawing/2014/main" id="{6404208F-FFEB-4BF7-8063-A7AE24E7F5C2}"/>
              </a:ext>
            </a:extLst>
          </p:cNvPr>
          <p:cNvSpPr txBox="1">
            <a:spLocks/>
          </p:cNvSpPr>
          <p:nvPr/>
        </p:nvSpPr>
        <p:spPr>
          <a:xfrm>
            <a:off x="56653" y="36430"/>
            <a:ext cx="3269477" cy="1627914"/>
          </a:xfrm>
          <a:prstGeom prst="rect">
            <a:avLst/>
          </a:prstGeom>
          <a:solidFill>
            <a:schemeClr val="bg1"/>
          </a:solidFill>
          <a:ln>
            <a:solidFill>
              <a:schemeClr val="tx1"/>
            </a:solidFill>
          </a:ln>
        </p:spPr>
        <p:txBody>
          <a:bodyPr spcFirstLastPara="1" vert="horz" wrap="square" lIns="91425" tIns="45700" rIns="91425" bIns="45700" rtlCol="0" anchor="ctr" anchorCtr="0">
            <a:normAutofit lnSpcReduction="10000"/>
          </a:bodyPr>
          <a:lstStyle>
            <a:lvl1pPr algn="ctr" defTabSz="609585" rtl="0" eaLnBrk="1" latinLnBrk="0" hangingPunct="1">
              <a:spcBef>
                <a:spcPct val="0"/>
              </a:spcBef>
              <a:buNone/>
              <a:defRPr sz="5867" kern="1200">
                <a:solidFill>
                  <a:schemeClr val="tx1"/>
                </a:solidFill>
                <a:latin typeface="+mj-lt"/>
                <a:ea typeface="+mj-ea"/>
                <a:cs typeface="+mj-cs"/>
              </a:defRPr>
            </a:lvl1pPr>
          </a:lstStyle>
          <a:p>
            <a:pPr algn="l">
              <a:spcBef>
                <a:spcPts val="0"/>
              </a:spcBef>
              <a:buSzPts val="1400"/>
            </a:pPr>
            <a:r>
              <a:rPr lang="en-US" sz="2800" b="1" dirty="0">
                <a:latin typeface="Arial" panose="020B0604020202020204" pitchFamily="34" charset="0"/>
                <a:cs typeface="Arial" panose="020B0604020202020204" pitchFamily="34" charset="0"/>
              </a:rPr>
              <a:t>North American-Pacific Geopotential Datum of 2022</a:t>
            </a:r>
          </a:p>
        </p:txBody>
      </p:sp>
      <p:sp>
        <p:nvSpPr>
          <p:cNvPr id="5" name="Rectangle 4">
            <a:extLst>
              <a:ext uri="{FF2B5EF4-FFF2-40B4-BE49-F238E27FC236}">
                <a16:creationId xmlns:a16="http://schemas.microsoft.com/office/drawing/2014/main" id="{3EDB5C2E-00D3-4ECD-8C9D-D026BC1DAB16}"/>
              </a:ext>
            </a:extLst>
          </p:cNvPr>
          <p:cNvSpPr/>
          <p:nvPr/>
        </p:nvSpPr>
        <p:spPr>
          <a:xfrm>
            <a:off x="1474470" y="4597322"/>
            <a:ext cx="1931670" cy="854788"/>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AFF1200-D361-43BB-8DD8-6169021BAC1C}"/>
              </a:ext>
            </a:extLst>
          </p:cNvPr>
          <p:cNvSpPr/>
          <p:nvPr/>
        </p:nvSpPr>
        <p:spPr>
          <a:xfrm>
            <a:off x="3502959" y="5694828"/>
            <a:ext cx="1008529" cy="1082487"/>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87DED41-05F7-481E-8D8A-EF71A27339C4}"/>
              </a:ext>
            </a:extLst>
          </p:cNvPr>
          <p:cNvSpPr/>
          <p:nvPr/>
        </p:nvSpPr>
        <p:spPr>
          <a:xfrm>
            <a:off x="3406140" y="-302559"/>
            <a:ext cx="8626027" cy="5996611"/>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graphicFrame>
            <p:nvGraphicFramePr>
              <p:cNvPr id="19" name="Google Shape;299;p6">
                <a:extLst>
                  <a:ext uri="{FF2B5EF4-FFF2-40B4-BE49-F238E27FC236}">
                    <a16:creationId xmlns:a16="http://schemas.microsoft.com/office/drawing/2014/main" id="{86C22072-BDCD-4B90-AE21-86D10383AFC3}"/>
                  </a:ext>
                </a:extLst>
              </p:cNvPr>
              <p:cNvGraphicFramePr/>
              <p:nvPr>
                <p:extLst>
                  <p:ext uri="{D42A27DB-BD31-4B8C-83A1-F6EECF244321}">
                    <p14:modId xmlns:p14="http://schemas.microsoft.com/office/powerpoint/2010/main" val="991022372"/>
                  </p:ext>
                </p:extLst>
              </p:nvPr>
            </p:nvGraphicFramePr>
            <p:xfrm>
              <a:off x="56653" y="1904870"/>
              <a:ext cx="3269477" cy="2199323"/>
            </p:xfrm>
            <a:graphic>
              <a:graphicData uri="http://schemas.openxmlformats.org/drawingml/2006/table">
                <a:tbl>
                  <a:tblPr firstRow="1" bandRow="1">
                    <a:noFill/>
                  </a:tblPr>
                  <a:tblGrid>
                    <a:gridCol w="1545015">
                      <a:extLst>
                        <a:ext uri="{9D8B030D-6E8A-4147-A177-3AD203B41FA5}">
                          <a16:colId xmlns:a16="http://schemas.microsoft.com/office/drawing/2014/main" val="20000"/>
                        </a:ext>
                      </a:extLst>
                    </a:gridCol>
                    <a:gridCol w="1724462">
                      <a:extLst>
                        <a:ext uri="{9D8B030D-6E8A-4147-A177-3AD203B41FA5}">
                          <a16:colId xmlns:a16="http://schemas.microsoft.com/office/drawing/2014/main" val="20001"/>
                        </a:ext>
                      </a:extLst>
                    </a:gridCol>
                  </a:tblGrid>
                  <a:tr h="185977">
                    <a:tc>
                      <a:txBody>
                        <a:bodyPr/>
                        <a:lstStyle/>
                        <a:p>
                          <a:pPr marL="0" marR="0" lvl="0" indent="0" algn="just" rtl="0">
                            <a:spcBef>
                              <a:spcPts val="0"/>
                            </a:spcBef>
                            <a:spcAft>
                              <a:spcPts val="0"/>
                            </a:spcAft>
                            <a:buNone/>
                          </a:pPr>
                          <a:r>
                            <a:rPr lang="en-US" sz="1000" dirty="0">
                              <a:latin typeface="Arial"/>
                              <a:ea typeface="Arial"/>
                              <a:cs typeface="Arial"/>
                              <a:sym typeface="Arial"/>
                            </a:rPr>
                            <a:t>Definitions:</a:t>
                          </a:r>
                          <a:endParaRPr sz="1000" u="none" strike="noStrike" cap="none" dirty="0">
                            <a:latin typeface="Arial"/>
                            <a:ea typeface="Arial"/>
                            <a:cs typeface="Arial"/>
                            <a:sym typeface="Arial"/>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a:spcBef>
                              <a:spcPts val="0"/>
                            </a:spcBef>
                            <a:spcAft>
                              <a:spcPts val="0"/>
                            </a:spcAft>
                            <a:buNone/>
                          </a:pPr>
                          <a:r>
                            <a:rPr lang="en-US" sz="1000" dirty="0">
                              <a:latin typeface="Arial"/>
                              <a:ea typeface="Arial"/>
                              <a:cs typeface="Arial"/>
                              <a:sym typeface="Arial"/>
                            </a:rPr>
                            <a:t>Value and realization:</a:t>
                          </a:r>
                          <a:endParaRPr sz="1000" u="none" strike="noStrike" cap="none" dirty="0">
                            <a:latin typeface="Arial"/>
                            <a:ea typeface="Arial"/>
                            <a:cs typeface="Arial"/>
                            <a:sym typeface="Arial"/>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185977">
                    <a:tc>
                      <a:txBody>
                        <a:bodyPr/>
                        <a:lstStyle/>
                        <a:p>
                          <a:pPr marL="0" marR="0" lvl="0" indent="0" algn="l" rtl="0">
                            <a:spcBef>
                              <a:spcPts val="0"/>
                            </a:spcBef>
                            <a:spcAft>
                              <a:spcPts val="0"/>
                            </a:spcAft>
                            <a:buNone/>
                          </a:pPr>
                          <a:r>
                            <a:rPr lang="en-US" sz="1000" u="none" strike="noStrike" cap="none" dirty="0">
                              <a:latin typeface="Arial"/>
                              <a:ea typeface="Arial"/>
                              <a:cs typeface="Arial"/>
                              <a:sym typeface="Arial"/>
                            </a:rPr>
                            <a:t>W</a:t>
                          </a:r>
                          <a:r>
                            <a:rPr lang="en-US" sz="1000" u="none" strike="noStrike" cap="none" baseline="-25000" dirty="0">
                              <a:latin typeface="Arial"/>
                              <a:ea typeface="Arial"/>
                              <a:cs typeface="Arial"/>
                              <a:sym typeface="Arial"/>
                            </a:rPr>
                            <a:t>0</a:t>
                          </a:r>
                          <a:endParaRPr sz="1000" u="none" strike="noStrike" cap="none" dirty="0">
                            <a:latin typeface="Arial"/>
                            <a:ea typeface="Arial"/>
                            <a:cs typeface="Arial"/>
                            <a:sym typeface="Arial"/>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00" u="none" strike="noStrike" cap="none" dirty="0">
                              <a:latin typeface="Arial"/>
                              <a:ea typeface="Arial"/>
                              <a:cs typeface="Arial"/>
                              <a:sym typeface="Arial"/>
                            </a:rPr>
                            <a:t>62,636,856 m</a:t>
                          </a:r>
                          <a:r>
                            <a:rPr lang="en-US" sz="1000" u="none" strike="noStrike" cap="none" baseline="30000" dirty="0">
                              <a:latin typeface="Arial"/>
                              <a:ea typeface="Arial"/>
                              <a:cs typeface="Arial"/>
                              <a:sym typeface="Arial"/>
                            </a:rPr>
                            <a:t>2</a:t>
                          </a:r>
                          <a:r>
                            <a:rPr lang="en-US" sz="1000" u="none" strike="noStrike" cap="none" dirty="0">
                              <a:latin typeface="Arial"/>
                              <a:ea typeface="Arial"/>
                              <a:cs typeface="Arial"/>
                              <a:sym typeface="Arial"/>
                            </a:rPr>
                            <a:t>s</a:t>
                          </a:r>
                          <a:r>
                            <a:rPr lang="en-US" sz="1000" u="none" strike="noStrike" cap="none" baseline="30000" dirty="0">
                              <a:latin typeface="Arial"/>
                              <a:ea typeface="Arial"/>
                              <a:cs typeface="Arial"/>
                              <a:sym typeface="Arial"/>
                            </a:rPr>
                            <a:t>-2</a:t>
                          </a:r>
                          <a:endParaRPr lang="en-US" sz="1000" u="none" strike="noStrike" cap="none" dirty="0">
                            <a:latin typeface="Arial"/>
                            <a:ea typeface="Arial"/>
                            <a:cs typeface="Arial"/>
                            <a:sym typeface="Arial"/>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185977">
                    <a:tc>
                      <a:txBody>
                        <a:bodyPr/>
                        <a:lstStyle/>
                        <a:p>
                          <a:pPr marL="0" marR="0" lvl="0" indent="0" algn="l" rtl="0">
                            <a:spcBef>
                              <a:spcPts val="0"/>
                            </a:spcBef>
                            <a:spcAft>
                              <a:spcPts val="0"/>
                            </a:spcAft>
                            <a:buNone/>
                          </a:pPr>
                          <a:r>
                            <a:rPr lang="en-US" sz="1000" u="none" strike="noStrike" cap="none" dirty="0">
                              <a:latin typeface="Arial"/>
                              <a:ea typeface="Arial"/>
                              <a:cs typeface="Arial"/>
                              <a:sym typeface="Arial"/>
                            </a:rPr>
                            <a:t>GM</a:t>
                          </a:r>
                          <a:endParaRPr sz="1000" u="none" strike="noStrike" cap="none" dirty="0">
                            <a:latin typeface="Arial"/>
                            <a:ea typeface="Arial"/>
                            <a:cs typeface="Arial"/>
                            <a:sym typeface="Arial"/>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a:spcBef>
                              <a:spcPts val="0"/>
                            </a:spcBef>
                            <a:spcAft>
                              <a:spcPts val="0"/>
                            </a:spcAft>
                            <a:buNone/>
                          </a:pPr>
                          <a:r>
                            <a:rPr lang="en-US" sz="1000" u="none" strike="noStrike" cap="none" dirty="0">
                              <a:latin typeface="Arial"/>
                              <a:ea typeface="Arial"/>
                              <a:cs typeface="Arial"/>
                              <a:sym typeface="Arial"/>
                            </a:rPr>
                            <a:t>3.986004415x10</a:t>
                          </a:r>
                          <a:r>
                            <a:rPr lang="en-US" sz="1000" u="none" strike="noStrike" cap="none" baseline="30000" dirty="0">
                              <a:latin typeface="Arial"/>
                              <a:ea typeface="Arial"/>
                              <a:cs typeface="Arial"/>
                              <a:sym typeface="Arial"/>
                            </a:rPr>
                            <a:t>14</a:t>
                          </a:r>
                          <a:r>
                            <a:rPr lang="en-US" sz="1000" u="none" strike="noStrike" cap="none" dirty="0">
                              <a:latin typeface="Arial"/>
                              <a:ea typeface="Arial"/>
                              <a:cs typeface="Arial"/>
                              <a:sym typeface="Arial"/>
                            </a:rPr>
                            <a:t> m</a:t>
                          </a:r>
                          <a:r>
                            <a:rPr lang="en-US" sz="1000" u="none" strike="noStrike" cap="none" baseline="30000" dirty="0">
                              <a:latin typeface="Arial"/>
                              <a:ea typeface="Arial"/>
                              <a:cs typeface="Arial"/>
                              <a:sym typeface="Arial"/>
                            </a:rPr>
                            <a:t>3</a:t>
                          </a:r>
                          <a:r>
                            <a:rPr lang="en-US" sz="1000" u="none" strike="noStrike" cap="none" dirty="0">
                              <a:latin typeface="Arial"/>
                              <a:ea typeface="Arial"/>
                              <a:cs typeface="Arial"/>
                              <a:sym typeface="Arial"/>
                            </a:rPr>
                            <a:t>s</a:t>
                          </a:r>
                          <a:r>
                            <a:rPr lang="en-US" sz="1000" u="none" strike="noStrike" cap="none" baseline="30000" dirty="0">
                              <a:latin typeface="Arial"/>
                              <a:ea typeface="Arial"/>
                              <a:cs typeface="Arial"/>
                              <a:sym typeface="Arial"/>
                            </a:rPr>
                            <a:t>-2</a:t>
                          </a:r>
                          <a:endParaRPr lang="en-US" sz="1000" u="none" strike="noStrike" cap="none" dirty="0">
                            <a:latin typeface="Arial"/>
                            <a:ea typeface="Arial"/>
                            <a:cs typeface="Arial"/>
                            <a:sym typeface="Arial"/>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185977">
                    <a:tc>
                      <a:txBody>
                        <a:bodyPr/>
                        <a:lstStyle/>
                        <a:p>
                          <a:pPr marL="0" marR="0" lvl="0" indent="0" algn="l" rtl="0">
                            <a:spcBef>
                              <a:spcPts val="0"/>
                            </a:spcBef>
                            <a:spcAft>
                              <a:spcPts val="0"/>
                            </a:spcAft>
                            <a:buNone/>
                          </a:pPr>
                          <a:r>
                            <a:rPr lang="en-US" sz="1000" u="none" strike="noStrike" cap="none" dirty="0">
                              <a:latin typeface="Arial"/>
                              <a:ea typeface="Arial"/>
                              <a:cs typeface="Arial"/>
                              <a:sym typeface="Arial"/>
                            </a:rPr>
                            <a:t>Realization</a:t>
                          </a:r>
                          <a:endParaRPr sz="1000" u="none" strike="noStrike" cap="none" dirty="0">
                            <a:latin typeface="Arial"/>
                            <a:ea typeface="Arial"/>
                            <a:cs typeface="Arial"/>
                            <a:sym typeface="Arial"/>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a:spcBef>
                              <a:spcPts val="0"/>
                            </a:spcBef>
                            <a:spcAft>
                              <a:spcPts val="0"/>
                            </a:spcAft>
                            <a:buNone/>
                          </a:pPr>
                          <a:r>
                            <a:rPr lang="en-US" sz="1000" u="none" strike="noStrike" cap="none" dirty="0">
                              <a:latin typeface="Arial"/>
                              <a:ea typeface="Arial"/>
                              <a:cs typeface="Arial"/>
                              <a:sym typeface="Arial"/>
                            </a:rPr>
                            <a:t>GEOID2022</a:t>
                          </a: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185977">
                    <a:tc>
                      <a:txBody>
                        <a:bodyPr/>
                        <a:lstStyle/>
                        <a:p>
                          <a:pPr marL="0" marR="0" lvl="0" indent="0" algn="l" rtl="0">
                            <a:spcBef>
                              <a:spcPts val="0"/>
                            </a:spcBef>
                            <a:spcAft>
                              <a:spcPts val="0"/>
                            </a:spcAft>
                            <a:buNone/>
                          </a:pPr>
                          <a:r>
                            <a:rPr lang="en-US" sz="1000" u="none" strike="noStrike" cap="none" dirty="0">
                              <a:latin typeface="Arial"/>
                              <a:ea typeface="Arial"/>
                              <a:cs typeface="Arial"/>
                              <a:sym typeface="Arial"/>
                            </a:rPr>
                            <a:t>Geometric RF</a:t>
                          </a:r>
                          <a:endParaRPr sz="1000" u="none" strike="noStrike" cap="none" dirty="0">
                            <a:latin typeface="Arial"/>
                            <a:ea typeface="Arial"/>
                            <a:cs typeface="Arial"/>
                            <a:sym typeface="Arial"/>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a:spcBef>
                              <a:spcPts val="0"/>
                            </a:spcBef>
                            <a:spcAft>
                              <a:spcPts val="0"/>
                            </a:spcAft>
                            <a:buNone/>
                          </a:pPr>
                          <a:r>
                            <a:rPr lang="en-US" sz="1000" u="none" strike="noStrike" cap="none" dirty="0">
                              <a:latin typeface="Arial"/>
                              <a:ea typeface="Arial"/>
                              <a:cs typeface="Arial"/>
                              <a:sym typeface="Arial"/>
                            </a:rPr>
                            <a:t>ITRF2020</a:t>
                          </a: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185977">
                    <a:tc>
                      <a:txBody>
                        <a:bodyPr/>
                        <a:lstStyle/>
                        <a:p>
                          <a:pPr marL="0" marR="0" lvl="0" indent="0" algn="l" rtl="0">
                            <a:spcBef>
                              <a:spcPts val="0"/>
                            </a:spcBef>
                            <a:spcAft>
                              <a:spcPts val="0"/>
                            </a:spcAft>
                            <a:buNone/>
                          </a:pPr>
                          <a:r>
                            <a:rPr lang="en-US" sz="1000" u="none" strike="noStrike" cap="none" dirty="0">
                              <a:latin typeface="Arial"/>
                              <a:ea typeface="Arial"/>
                              <a:cs typeface="Arial"/>
                              <a:sym typeface="Arial"/>
                            </a:rPr>
                            <a:t>Height (type)</a:t>
                          </a:r>
                          <a:endParaRPr sz="1000" u="none" strike="noStrike" cap="none" dirty="0">
                            <a:latin typeface="Arial"/>
                            <a:ea typeface="Arial"/>
                            <a:cs typeface="Arial"/>
                            <a:sym typeface="Arial"/>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a:spcBef>
                              <a:spcPts val="0"/>
                            </a:spcBef>
                            <a:spcAft>
                              <a:spcPts val="0"/>
                            </a:spcAft>
                            <a:buNone/>
                          </a:pPr>
                          <a:r>
                            <a:rPr lang="en-US" sz="1000" u="none" strike="noStrike" cap="none" dirty="0">
                              <a:latin typeface="Arial"/>
                              <a:ea typeface="Arial"/>
                              <a:cs typeface="Arial"/>
                              <a:sym typeface="Arial"/>
                            </a:rPr>
                            <a:t>Orthometric: </a:t>
                          </a:r>
                          <a:r>
                            <a:rPr lang="en-US" sz="1000" i="1" u="none" strike="noStrike" cap="none" dirty="0">
                              <a:latin typeface="Arial"/>
                              <a:ea typeface="Arial"/>
                              <a:cs typeface="Arial"/>
                              <a:sym typeface="Arial"/>
                            </a:rPr>
                            <a:t>H(t) = h(t) – N(t)</a:t>
                          </a: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185977">
                    <a:tc>
                      <a:txBody>
                        <a:bodyPr/>
                        <a:lstStyle/>
                        <a:p>
                          <a:pPr marL="0" marR="0" lvl="0" indent="0" algn="l" rtl="0">
                            <a:spcBef>
                              <a:spcPts val="0"/>
                            </a:spcBef>
                            <a:spcAft>
                              <a:spcPts val="0"/>
                            </a:spcAft>
                            <a:buNone/>
                          </a:pPr>
                          <a:r>
                            <a:rPr lang="en-US" sz="1000" u="none" strike="noStrike" cap="none" dirty="0">
                              <a:latin typeface="Arial"/>
                              <a:ea typeface="Arial"/>
                              <a:cs typeface="Arial"/>
                              <a:sym typeface="Arial"/>
                            </a:rPr>
                            <a:t>Tide system</a:t>
                          </a:r>
                          <a:endParaRPr sz="1000" u="none" strike="noStrike" cap="none" dirty="0">
                            <a:latin typeface="Arial"/>
                            <a:ea typeface="Arial"/>
                            <a:cs typeface="Arial"/>
                            <a:sym typeface="Arial"/>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a:spcBef>
                              <a:spcPts val="0"/>
                            </a:spcBef>
                            <a:spcAft>
                              <a:spcPts val="0"/>
                            </a:spcAft>
                            <a:buNone/>
                          </a:pPr>
                          <a:r>
                            <a:rPr lang="en-US" sz="1000" u="none" strike="noStrike" cap="none" dirty="0">
                              <a:latin typeface="Arial"/>
                              <a:ea typeface="Arial"/>
                              <a:cs typeface="Arial"/>
                              <a:sym typeface="Arial"/>
                            </a:rPr>
                            <a:t>Tide Free</a:t>
                          </a: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189610">
                    <a:tc>
                      <a:txBody>
                        <a:bodyPr/>
                        <a:lstStyle/>
                        <a:p>
                          <a:pPr marL="0" marR="0" lvl="0" indent="0" algn="l" rtl="0">
                            <a:spcBef>
                              <a:spcPts val="0"/>
                            </a:spcBef>
                            <a:spcAft>
                              <a:spcPts val="0"/>
                            </a:spcAft>
                            <a:buNone/>
                          </a:pPr>
                          <a:r>
                            <a:rPr lang="en-US" sz="1000" dirty="0">
                              <a:latin typeface="Arial" panose="020B0604020202020204" pitchFamily="34" charset="0"/>
                              <a:ea typeface="Arial"/>
                              <a:cs typeface="Arial" panose="020B0604020202020204" pitchFamily="34" charset="0"/>
                              <a:sym typeface="Arial"/>
                            </a:rPr>
                            <a:t>Velocity of geoid height </a:t>
                          </a:r>
                          <a:endParaRPr sz="1000" dirty="0">
                            <a:latin typeface="Arial" panose="020B0604020202020204" pitchFamily="34" charset="0"/>
                            <a:ea typeface="Arial"/>
                            <a:cs typeface="Arial" panose="020B0604020202020204" pitchFamily="34" charset="0"/>
                            <a:sym typeface="Arial"/>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u="none" strike="noStrike" cap="none" dirty="0">
                              <a:solidFill>
                                <a:schemeClr val="dk1"/>
                              </a:solidFill>
                              <a:effectLst/>
                              <a:latin typeface="Arial" panose="020B0604020202020204" pitchFamily="34" charset="0"/>
                              <a:ea typeface="Calibri"/>
                              <a:cs typeface="Arial" panose="020B0604020202020204" pitchFamily="34" charset="0"/>
                              <a:sym typeface="Arial"/>
                            </a:rPr>
                            <a:t>Linear:</a:t>
                          </a:r>
                          <a:r>
                            <a:rPr lang="en-US" sz="1000" b="0" i="0" u="none" strike="noStrike" cap="none" baseline="0" dirty="0">
                              <a:solidFill>
                                <a:schemeClr val="dk1"/>
                              </a:solidFill>
                              <a:effectLst/>
                              <a:latin typeface="Arial" panose="020B0604020202020204" pitchFamily="34" charset="0"/>
                              <a:ea typeface="Calibri"/>
                              <a:cs typeface="Arial" panose="020B0604020202020204" pitchFamily="34" charset="0"/>
                              <a:sym typeface="Arial"/>
                            </a:rPr>
                            <a:t> </a:t>
                          </a:r>
                          <a14:m>
                            <m:oMath xmlns:m="http://schemas.openxmlformats.org/officeDocument/2006/math">
                              <m:acc>
                                <m:accPr>
                                  <m:chr m:val="̇"/>
                                  <m:ctrlPr>
                                    <a:rPr lang="ar-AE" sz="1000" b="0" i="1" u="none" strike="noStrike" cap="none">
                                      <a:solidFill>
                                        <a:schemeClr val="dk1"/>
                                      </a:solidFill>
                                      <a:effectLst/>
                                      <a:latin typeface="Cambria Math" panose="02040503050406030204" pitchFamily="18" charset="0"/>
                                      <a:ea typeface="Calibri"/>
                                      <a:cs typeface="Calibri"/>
                                      <a:sym typeface="Arial"/>
                                    </a:rPr>
                                  </m:ctrlPr>
                                </m:accPr>
                                <m:e>
                                  <m:r>
                                    <a:rPr lang="ar-AE" sz="1000" b="0" i="1" u="none" strike="noStrike" cap="none">
                                      <a:solidFill>
                                        <a:schemeClr val="dk1"/>
                                      </a:solidFill>
                                      <a:effectLst/>
                                      <a:latin typeface="Cambria Math" panose="02040503050406030204" pitchFamily="18" charset="0"/>
                                      <a:ea typeface="Calibri"/>
                                      <a:cs typeface="Calibri"/>
                                      <a:sym typeface="Arial"/>
                                    </a:rPr>
                                    <m:t>𝑁</m:t>
                                  </m:r>
                                </m:e>
                              </m:acc>
                            </m:oMath>
                          </a14:m>
                          <a:endParaRPr lang="ar-AE" sz="1000" b="0" i="0" u="none" strike="noStrike" cap="none" dirty="0">
                            <a:solidFill>
                              <a:schemeClr val="dk1"/>
                            </a:solidFill>
                            <a:latin typeface="+mn-lt"/>
                            <a:ea typeface="Calibri"/>
                            <a:cs typeface="Calibri"/>
                            <a:sym typeface="Arial"/>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185977">
                    <a:tc>
                      <a:txBody>
                        <a:bodyPr/>
                        <a:lstStyle/>
                        <a:p>
                          <a:pPr marL="0" marR="0" lvl="0" indent="0" algn="l" rtl="0">
                            <a:spcBef>
                              <a:spcPts val="0"/>
                            </a:spcBef>
                            <a:spcAft>
                              <a:spcPts val="0"/>
                            </a:spcAft>
                            <a:buNone/>
                          </a:pPr>
                          <a:r>
                            <a:rPr lang="en-US" sz="1000" dirty="0">
                              <a:latin typeface="Arial"/>
                              <a:ea typeface="Arial"/>
                              <a:cs typeface="Arial"/>
                              <a:sym typeface="Arial"/>
                            </a:rPr>
                            <a:t>Reference epoch</a:t>
                          </a:r>
                          <a:endParaRPr sz="1000" dirty="0">
                            <a:latin typeface="Arial"/>
                            <a:ea typeface="Arial"/>
                            <a:cs typeface="Arial"/>
                            <a:sym typeface="Arial"/>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a:lnSpc>
                              <a:spcPct val="100000"/>
                            </a:lnSpc>
                            <a:spcBef>
                              <a:spcPts val="0"/>
                            </a:spcBef>
                            <a:spcAft>
                              <a:spcPts val="0"/>
                            </a:spcAft>
                            <a:buClr>
                              <a:schemeClr val="dk1"/>
                            </a:buClr>
                            <a:buSzPts val="2000"/>
                            <a:buFont typeface="Arial"/>
                            <a:buNone/>
                          </a:pPr>
                          <a:r>
                            <a:rPr lang="en-US" sz="1000" dirty="0">
                              <a:latin typeface="Arial"/>
                              <a:ea typeface="Arial"/>
                              <a:cs typeface="Arial"/>
                              <a:sym typeface="Arial"/>
                            </a:rPr>
                            <a:t>2020.0</a:t>
                          </a:r>
                          <a:endParaRPr sz="1000" dirty="0">
                            <a:latin typeface="Arial"/>
                            <a:ea typeface="Arial"/>
                            <a:cs typeface="Arial"/>
                            <a:sym typeface="Arial"/>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9"/>
                      </a:ext>
                    </a:extLst>
                  </a:tr>
                </a:tbl>
              </a:graphicData>
            </a:graphic>
          </p:graphicFrame>
        </mc:Choice>
        <mc:Fallback xmlns="">
          <p:graphicFrame>
            <p:nvGraphicFramePr>
              <p:cNvPr id="19" name="Google Shape;299;p6">
                <a:extLst>
                  <a:ext uri="{FF2B5EF4-FFF2-40B4-BE49-F238E27FC236}">
                    <a16:creationId xmlns:a16="http://schemas.microsoft.com/office/drawing/2014/main" id="{86C22072-BDCD-4B90-AE21-86D10383AFC3}"/>
                  </a:ext>
                </a:extLst>
              </p:cNvPr>
              <p:cNvGraphicFramePr/>
              <p:nvPr>
                <p:extLst>
                  <p:ext uri="{D42A27DB-BD31-4B8C-83A1-F6EECF244321}">
                    <p14:modId xmlns:p14="http://schemas.microsoft.com/office/powerpoint/2010/main" val="991022372"/>
                  </p:ext>
                </p:extLst>
              </p:nvPr>
            </p:nvGraphicFramePr>
            <p:xfrm>
              <a:off x="56653" y="1904870"/>
              <a:ext cx="3269477" cy="2199323"/>
            </p:xfrm>
            <a:graphic>
              <a:graphicData uri="http://schemas.openxmlformats.org/drawingml/2006/table">
                <a:tbl>
                  <a:tblPr firstRow="1" bandRow="1">
                    <a:noFill/>
                  </a:tblPr>
                  <a:tblGrid>
                    <a:gridCol w="1545015">
                      <a:extLst>
                        <a:ext uri="{9D8B030D-6E8A-4147-A177-3AD203B41FA5}">
                          <a16:colId xmlns:a16="http://schemas.microsoft.com/office/drawing/2014/main" val="20000"/>
                        </a:ext>
                      </a:extLst>
                    </a:gridCol>
                    <a:gridCol w="1724462">
                      <a:extLst>
                        <a:ext uri="{9D8B030D-6E8A-4147-A177-3AD203B41FA5}">
                          <a16:colId xmlns:a16="http://schemas.microsoft.com/office/drawing/2014/main" val="20001"/>
                        </a:ext>
                      </a:extLst>
                    </a:gridCol>
                  </a:tblGrid>
                  <a:tr h="185977">
                    <a:tc>
                      <a:txBody>
                        <a:bodyPr/>
                        <a:lstStyle/>
                        <a:p>
                          <a:pPr marL="0" marR="0" lvl="0" indent="0" algn="just" rtl="0">
                            <a:spcBef>
                              <a:spcPts val="0"/>
                            </a:spcBef>
                            <a:spcAft>
                              <a:spcPts val="0"/>
                            </a:spcAft>
                            <a:buNone/>
                          </a:pPr>
                          <a:r>
                            <a:rPr lang="en-US" sz="1000" dirty="0">
                              <a:latin typeface="Arial"/>
                              <a:ea typeface="Arial"/>
                              <a:cs typeface="Arial"/>
                              <a:sym typeface="Arial"/>
                            </a:rPr>
                            <a:t>Definitions:</a:t>
                          </a:r>
                          <a:endParaRPr sz="1000" u="none" strike="noStrike" cap="none" dirty="0">
                            <a:latin typeface="Arial"/>
                            <a:ea typeface="Arial"/>
                            <a:cs typeface="Arial"/>
                            <a:sym typeface="Arial"/>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a:spcBef>
                              <a:spcPts val="0"/>
                            </a:spcBef>
                            <a:spcAft>
                              <a:spcPts val="0"/>
                            </a:spcAft>
                            <a:buNone/>
                          </a:pPr>
                          <a:r>
                            <a:rPr lang="en-US" sz="1000" dirty="0">
                              <a:latin typeface="Arial"/>
                              <a:ea typeface="Arial"/>
                              <a:cs typeface="Arial"/>
                              <a:sym typeface="Arial"/>
                            </a:rPr>
                            <a:t>Value and realization:</a:t>
                          </a:r>
                          <a:endParaRPr sz="1000" u="none" strike="noStrike" cap="none" dirty="0">
                            <a:latin typeface="Arial"/>
                            <a:ea typeface="Arial"/>
                            <a:cs typeface="Arial"/>
                            <a:sym typeface="Arial"/>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185977">
                    <a:tc>
                      <a:txBody>
                        <a:bodyPr/>
                        <a:lstStyle/>
                        <a:p>
                          <a:pPr marL="0" marR="0" lvl="0" indent="0" algn="l" rtl="0">
                            <a:spcBef>
                              <a:spcPts val="0"/>
                            </a:spcBef>
                            <a:spcAft>
                              <a:spcPts val="0"/>
                            </a:spcAft>
                            <a:buNone/>
                          </a:pPr>
                          <a:r>
                            <a:rPr lang="en-US" sz="1000" u="none" strike="noStrike" cap="none" dirty="0">
                              <a:latin typeface="Arial"/>
                              <a:ea typeface="Arial"/>
                              <a:cs typeface="Arial"/>
                              <a:sym typeface="Arial"/>
                            </a:rPr>
                            <a:t>W</a:t>
                          </a:r>
                          <a:r>
                            <a:rPr lang="en-US" sz="1000" u="none" strike="noStrike" cap="none" baseline="-25000" dirty="0">
                              <a:latin typeface="Arial"/>
                              <a:ea typeface="Arial"/>
                              <a:cs typeface="Arial"/>
                              <a:sym typeface="Arial"/>
                            </a:rPr>
                            <a:t>0</a:t>
                          </a:r>
                          <a:endParaRPr sz="1000" u="none" strike="noStrike" cap="none" dirty="0">
                            <a:latin typeface="Arial"/>
                            <a:ea typeface="Arial"/>
                            <a:cs typeface="Arial"/>
                            <a:sym typeface="Arial"/>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00" u="none" strike="noStrike" cap="none" dirty="0">
                              <a:latin typeface="Arial"/>
                              <a:ea typeface="Arial"/>
                              <a:cs typeface="Arial"/>
                              <a:sym typeface="Arial"/>
                            </a:rPr>
                            <a:t>62,636,856 m</a:t>
                          </a:r>
                          <a:r>
                            <a:rPr lang="en-US" sz="1000" u="none" strike="noStrike" cap="none" baseline="30000" dirty="0">
                              <a:latin typeface="Arial"/>
                              <a:ea typeface="Arial"/>
                              <a:cs typeface="Arial"/>
                              <a:sym typeface="Arial"/>
                            </a:rPr>
                            <a:t>2</a:t>
                          </a:r>
                          <a:r>
                            <a:rPr lang="en-US" sz="1000" u="none" strike="noStrike" cap="none" dirty="0">
                              <a:latin typeface="Arial"/>
                              <a:ea typeface="Arial"/>
                              <a:cs typeface="Arial"/>
                              <a:sym typeface="Arial"/>
                            </a:rPr>
                            <a:t>s</a:t>
                          </a:r>
                          <a:r>
                            <a:rPr lang="en-US" sz="1000" u="none" strike="noStrike" cap="none" baseline="30000" dirty="0">
                              <a:latin typeface="Arial"/>
                              <a:ea typeface="Arial"/>
                              <a:cs typeface="Arial"/>
                              <a:sym typeface="Arial"/>
                            </a:rPr>
                            <a:t>-2</a:t>
                          </a:r>
                          <a:endParaRPr lang="en-US" sz="1000" u="none" strike="noStrike" cap="none" dirty="0">
                            <a:latin typeface="Arial"/>
                            <a:ea typeface="Arial"/>
                            <a:cs typeface="Arial"/>
                            <a:sym typeface="Arial"/>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185977">
                    <a:tc>
                      <a:txBody>
                        <a:bodyPr/>
                        <a:lstStyle/>
                        <a:p>
                          <a:pPr marL="0" marR="0" lvl="0" indent="0" algn="l" rtl="0">
                            <a:spcBef>
                              <a:spcPts val="0"/>
                            </a:spcBef>
                            <a:spcAft>
                              <a:spcPts val="0"/>
                            </a:spcAft>
                            <a:buNone/>
                          </a:pPr>
                          <a:r>
                            <a:rPr lang="en-US" sz="1000" u="none" strike="noStrike" cap="none" dirty="0">
                              <a:latin typeface="Arial"/>
                              <a:ea typeface="Arial"/>
                              <a:cs typeface="Arial"/>
                              <a:sym typeface="Arial"/>
                            </a:rPr>
                            <a:t>GM</a:t>
                          </a:r>
                          <a:endParaRPr sz="1000" u="none" strike="noStrike" cap="none" dirty="0">
                            <a:latin typeface="Arial"/>
                            <a:ea typeface="Arial"/>
                            <a:cs typeface="Arial"/>
                            <a:sym typeface="Arial"/>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a:spcBef>
                              <a:spcPts val="0"/>
                            </a:spcBef>
                            <a:spcAft>
                              <a:spcPts val="0"/>
                            </a:spcAft>
                            <a:buNone/>
                          </a:pPr>
                          <a:r>
                            <a:rPr lang="en-US" sz="1000" u="none" strike="noStrike" cap="none" dirty="0">
                              <a:latin typeface="Arial"/>
                              <a:ea typeface="Arial"/>
                              <a:cs typeface="Arial"/>
                              <a:sym typeface="Arial"/>
                            </a:rPr>
                            <a:t>3.986004415x10</a:t>
                          </a:r>
                          <a:r>
                            <a:rPr lang="en-US" sz="1000" u="none" strike="noStrike" cap="none" baseline="30000" dirty="0">
                              <a:latin typeface="Arial"/>
                              <a:ea typeface="Arial"/>
                              <a:cs typeface="Arial"/>
                              <a:sym typeface="Arial"/>
                            </a:rPr>
                            <a:t>14</a:t>
                          </a:r>
                          <a:r>
                            <a:rPr lang="en-US" sz="1000" u="none" strike="noStrike" cap="none" dirty="0">
                              <a:latin typeface="Arial"/>
                              <a:ea typeface="Arial"/>
                              <a:cs typeface="Arial"/>
                              <a:sym typeface="Arial"/>
                            </a:rPr>
                            <a:t> m</a:t>
                          </a:r>
                          <a:r>
                            <a:rPr lang="en-US" sz="1000" u="none" strike="noStrike" cap="none" baseline="30000" dirty="0">
                              <a:latin typeface="Arial"/>
                              <a:ea typeface="Arial"/>
                              <a:cs typeface="Arial"/>
                              <a:sym typeface="Arial"/>
                            </a:rPr>
                            <a:t>3</a:t>
                          </a:r>
                          <a:r>
                            <a:rPr lang="en-US" sz="1000" u="none" strike="noStrike" cap="none" dirty="0">
                              <a:latin typeface="Arial"/>
                              <a:ea typeface="Arial"/>
                              <a:cs typeface="Arial"/>
                              <a:sym typeface="Arial"/>
                            </a:rPr>
                            <a:t>s</a:t>
                          </a:r>
                          <a:r>
                            <a:rPr lang="en-US" sz="1000" u="none" strike="noStrike" cap="none" baseline="30000" dirty="0">
                              <a:latin typeface="Arial"/>
                              <a:ea typeface="Arial"/>
                              <a:cs typeface="Arial"/>
                              <a:sym typeface="Arial"/>
                            </a:rPr>
                            <a:t>-2</a:t>
                          </a:r>
                          <a:endParaRPr lang="en-US" sz="1000" u="none" strike="noStrike" cap="none" dirty="0">
                            <a:latin typeface="Arial"/>
                            <a:ea typeface="Arial"/>
                            <a:cs typeface="Arial"/>
                            <a:sym typeface="Arial"/>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185977">
                    <a:tc>
                      <a:txBody>
                        <a:bodyPr/>
                        <a:lstStyle/>
                        <a:p>
                          <a:pPr marL="0" marR="0" lvl="0" indent="0" algn="l" rtl="0">
                            <a:spcBef>
                              <a:spcPts val="0"/>
                            </a:spcBef>
                            <a:spcAft>
                              <a:spcPts val="0"/>
                            </a:spcAft>
                            <a:buNone/>
                          </a:pPr>
                          <a:r>
                            <a:rPr lang="en-US" sz="1000" u="none" strike="noStrike" cap="none" dirty="0">
                              <a:latin typeface="Arial"/>
                              <a:ea typeface="Arial"/>
                              <a:cs typeface="Arial"/>
                              <a:sym typeface="Arial"/>
                            </a:rPr>
                            <a:t>Realization</a:t>
                          </a:r>
                          <a:endParaRPr sz="1000" u="none" strike="noStrike" cap="none" dirty="0">
                            <a:latin typeface="Arial"/>
                            <a:ea typeface="Arial"/>
                            <a:cs typeface="Arial"/>
                            <a:sym typeface="Arial"/>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a:spcBef>
                              <a:spcPts val="0"/>
                            </a:spcBef>
                            <a:spcAft>
                              <a:spcPts val="0"/>
                            </a:spcAft>
                            <a:buNone/>
                          </a:pPr>
                          <a:r>
                            <a:rPr lang="en-US" sz="1000" u="none" strike="noStrike" cap="none" dirty="0">
                              <a:latin typeface="Arial"/>
                              <a:ea typeface="Arial"/>
                              <a:cs typeface="Arial"/>
                              <a:sym typeface="Arial"/>
                            </a:rPr>
                            <a:t>GEOID2022</a:t>
                          </a: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185977">
                    <a:tc>
                      <a:txBody>
                        <a:bodyPr/>
                        <a:lstStyle/>
                        <a:p>
                          <a:pPr marL="0" marR="0" lvl="0" indent="0" algn="l" rtl="0">
                            <a:spcBef>
                              <a:spcPts val="0"/>
                            </a:spcBef>
                            <a:spcAft>
                              <a:spcPts val="0"/>
                            </a:spcAft>
                            <a:buNone/>
                          </a:pPr>
                          <a:r>
                            <a:rPr lang="en-US" sz="1000" u="none" strike="noStrike" cap="none" dirty="0">
                              <a:latin typeface="Arial"/>
                              <a:ea typeface="Arial"/>
                              <a:cs typeface="Arial"/>
                              <a:sym typeface="Arial"/>
                            </a:rPr>
                            <a:t>Geometric RF</a:t>
                          </a:r>
                          <a:endParaRPr sz="1000" u="none" strike="noStrike" cap="none" dirty="0">
                            <a:latin typeface="Arial"/>
                            <a:ea typeface="Arial"/>
                            <a:cs typeface="Arial"/>
                            <a:sym typeface="Arial"/>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a:spcBef>
                              <a:spcPts val="0"/>
                            </a:spcBef>
                            <a:spcAft>
                              <a:spcPts val="0"/>
                            </a:spcAft>
                            <a:buNone/>
                          </a:pPr>
                          <a:r>
                            <a:rPr lang="en-US" sz="1000" u="none" strike="noStrike" cap="none" dirty="0">
                              <a:latin typeface="Arial"/>
                              <a:ea typeface="Arial"/>
                              <a:cs typeface="Arial"/>
                              <a:sym typeface="Arial"/>
                            </a:rPr>
                            <a:t>ITRF2020</a:t>
                          </a: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185977">
                    <a:tc>
                      <a:txBody>
                        <a:bodyPr/>
                        <a:lstStyle/>
                        <a:p>
                          <a:pPr marL="0" marR="0" lvl="0" indent="0" algn="l" rtl="0">
                            <a:spcBef>
                              <a:spcPts val="0"/>
                            </a:spcBef>
                            <a:spcAft>
                              <a:spcPts val="0"/>
                            </a:spcAft>
                            <a:buNone/>
                          </a:pPr>
                          <a:r>
                            <a:rPr lang="en-US" sz="1000" u="none" strike="noStrike" cap="none">
                              <a:latin typeface="Arial"/>
                              <a:ea typeface="Arial"/>
                              <a:cs typeface="Arial"/>
                              <a:sym typeface="Arial"/>
                            </a:rPr>
                            <a:t>Height (type)</a:t>
                          </a:r>
                          <a:endParaRPr sz="1000" u="none" strike="noStrike" cap="none">
                            <a:latin typeface="Arial"/>
                            <a:ea typeface="Arial"/>
                            <a:cs typeface="Arial"/>
                            <a:sym typeface="Arial"/>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a:spcBef>
                              <a:spcPts val="0"/>
                            </a:spcBef>
                            <a:spcAft>
                              <a:spcPts val="0"/>
                            </a:spcAft>
                            <a:buNone/>
                          </a:pPr>
                          <a:r>
                            <a:rPr lang="en-US" sz="1000" u="none" strike="noStrike" cap="none" dirty="0">
                              <a:latin typeface="Arial"/>
                              <a:ea typeface="Arial"/>
                              <a:cs typeface="Arial"/>
                              <a:sym typeface="Arial"/>
                            </a:rPr>
                            <a:t>Orthometric: </a:t>
                          </a:r>
                          <a:r>
                            <a:rPr lang="en-US" sz="1000" i="1" u="none" strike="noStrike" cap="none" dirty="0">
                              <a:latin typeface="Arial"/>
                              <a:ea typeface="Arial"/>
                              <a:cs typeface="Arial"/>
                              <a:sym typeface="Arial"/>
                            </a:rPr>
                            <a:t>H(t) = h(t) – N(t)</a:t>
                          </a: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185977">
                    <a:tc>
                      <a:txBody>
                        <a:bodyPr/>
                        <a:lstStyle/>
                        <a:p>
                          <a:pPr marL="0" marR="0" lvl="0" indent="0" algn="l" rtl="0">
                            <a:spcBef>
                              <a:spcPts val="0"/>
                            </a:spcBef>
                            <a:spcAft>
                              <a:spcPts val="0"/>
                            </a:spcAft>
                            <a:buNone/>
                          </a:pPr>
                          <a:r>
                            <a:rPr lang="en-US" sz="1000" u="none" strike="noStrike" cap="none" dirty="0">
                              <a:latin typeface="Arial"/>
                              <a:ea typeface="Arial"/>
                              <a:cs typeface="Arial"/>
                              <a:sym typeface="Arial"/>
                            </a:rPr>
                            <a:t>Tide system</a:t>
                          </a:r>
                          <a:endParaRPr sz="1000" u="none" strike="noStrike" cap="none" dirty="0">
                            <a:latin typeface="Arial"/>
                            <a:ea typeface="Arial"/>
                            <a:cs typeface="Arial"/>
                            <a:sym typeface="Arial"/>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a:spcBef>
                              <a:spcPts val="0"/>
                            </a:spcBef>
                            <a:spcAft>
                              <a:spcPts val="0"/>
                            </a:spcAft>
                            <a:buNone/>
                          </a:pPr>
                          <a:r>
                            <a:rPr lang="en-US" sz="1000" u="none" strike="noStrike" cap="none" dirty="0">
                              <a:latin typeface="Arial"/>
                              <a:ea typeface="Arial"/>
                              <a:cs typeface="Arial"/>
                              <a:sym typeface="Arial"/>
                            </a:rPr>
                            <a:t>Tide Free</a:t>
                          </a: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189610">
                    <a:tc>
                      <a:txBody>
                        <a:bodyPr/>
                        <a:lstStyle/>
                        <a:p>
                          <a:pPr marL="0" marR="0" lvl="0" indent="0" algn="l" rtl="0">
                            <a:spcBef>
                              <a:spcPts val="0"/>
                            </a:spcBef>
                            <a:spcAft>
                              <a:spcPts val="0"/>
                            </a:spcAft>
                            <a:buNone/>
                          </a:pPr>
                          <a:r>
                            <a:rPr lang="en-US" sz="1000" dirty="0">
                              <a:latin typeface="Arial" panose="020B0604020202020204" pitchFamily="34" charset="0"/>
                              <a:ea typeface="Arial"/>
                              <a:cs typeface="Arial" panose="020B0604020202020204" pitchFamily="34" charset="0"/>
                              <a:sym typeface="Arial"/>
                            </a:rPr>
                            <a:t>Velocity of geoid height </a:t>
                          </a:r>
                          <a:endParaRPr sz="1000" dirty="0">
                            <a:latin typeface="Arial" panose="020B0604020202020204" pitchFamily="34" charset="0"/>
                            <a:ea typeface="Arial"/>
                            <a:cs typeface="Arial" panose="020B0604020202020204" pitchFamily="34" charset="0"/>
                            <a:sym typeface="Arial"/>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u="none" strike="noStrike" cap="none" dirty="0">
                              <a:solidFill>
                                <a:schemeClr val="dk1"/>
                              </a:solidFill>
                              <a:effectLst/>
                              <a:latin typeface="Arial" panose="020B0604020202020204" pitchFamily="34" charset="0"/>
                              <a:ea typeface="Calibri"/>
                              <a:cs typeface="Arial" panose="020B0604020202020204" pitchFamily="34" charset="0"/>
                              <a:sym typeface="Arial"/>
                            </a:rPr>
                            <a:t>Linear:</a:t>
                          </a:r>
                          <a:r>
                            <a:rPr lang="en-US" sz="1000" b="0" i="0" u="none" strike="noStrike" cap="none" baseline="0" dirty="0">
                              <a:solidFill>
                                <a:schemeClr val="dk1"/>
                              </a:solidFill>
                              <a:effectLst/>
                              <a:latin typeface="Arial" panose="020B0604020202020204" pitchFamily="34" charset="0"/>
                              <a:ea typeface="Calibri"/>
                              <a:cs typeface="Arial" panose="020B0604020202020204" pitchFamily="34" charset="0"/>
                              <a:sym typeface="Arial"/>
                            </a:rPr>
                            <a:t> </a:t>
                          </a:r>
                          <a14:m xmlns:a14="http://schemas.microsoft.com/office/drawing/2010/main">
                            <m:oMath xmlns:m="http://schemas.openxmlformats.org/officeDocument/2006/math">
                              <m:acc>
                                <m:accPr>
                                  <m:chr m:val="̇"/>
                                  <m:ctrlPr>
                                    <a:rPr lang="ar-AE" sz="1000" b="0" i="1" u="none" strike="noStrike" cap="none">
                                      <a:solidFill>
                                        <a:schemeClr val="dk1"/>
                                      </a:solidFill>
                                      <a:effectLst/>
                                      <a:latin typeface="Cambria Math" panose="02040503050406030204" pitchFamily="18" charset="0"/>
                                      <a:ea typeface="Calibri"/>
                                      <a:cs typeface="Calibri"/>
                                      <a:sym typeface="Arial"/>
                                    </a:rPr>
                                  </m:ctrlPr>
                                </m:accPr>
                                <m:e>
                                  <m:r>
                                    <a:rPr lang="ar-AE" sz="1000" b="0" i="1" u="none" strike="noStrike" cap="none">
                                      <a:solidFill>
                                        <a:schemeClr val="dk1"/>
                                      </a:solidFill>
                                      <a:effectLst/>
                                      <a:latin typeface="Cambria Math" panose="02040503050406030204" pitchFamily="18" charset="0"/>
                                      <a:ea typeface="Calibri"/>
                                      <a:cs typeface="Calibri"/>
                                      <a:sym typeface="Arial"/>
                                    </a:rPr>
                                    <m:t>𝑁</m:t>
                                  </m:r>
                                </m:e>
                              </m:acc>
                            </m:oMath>
                          </a14:m>
                          <a:endParaRPr lang="ar-AE" sz="1000" b="0" i="0" u="none" strike="noStrike" cap="none" dirty="0">
                            <a:solidFill>
                              <a:schemeClr val="dk1"/>
                            </a:solidFill>
                            <a:latin typeface="+mn-lt"/>
                            <a:ea typeface="Calibri"/>
                            <a:cs typeface="Calibri"/>
                            <a:sym typeface="Arial"/>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185977">
                    <a:tc>
                      <a:txBody>
                        <a:bodyPr/>
                        <a:lstStyle/>
                        <a:p>
                          <a:pPr marL="0" marR="0" lvl="0" indent="0" algn="l" rtl="0">
                            <a:spcBef>
                              <a:spcPts val="0"/>
                            </a:spcBef>
                            <a:spcAft>
                              <a:spcPts val="0"/>
                            </a:spcAft>
                            <a:buNone/>
                          </a:pPr>
                          <a:r>
                            <a:rPr lang="en-US" sz="1000" dirty="0">
                              <a:latin typeface="Arial"/>
                              <a:ea typeface="Arial"/>
                              <a:cs typeface="Arial"/>
                              <a:sym typeface="Arial"/>
                            </a:rPr>
                            <a:t>Reference epoch</a:t>
                          </a:r>
                          <a:endParaRPr sz="1000" dirty="0">
                            <a:latin typeface="Arial"/>
                            <a:ea typeface="Arial"/>
                            <a:cs typeface="Arial"/>
                            <a:sym typeface="Arial"/>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a:lnSpc>
                              <a:spcPct val="100000"/>
                            </a:lnSpc>
                            <a:spcBef>
                              <a:spcPts val="0"/>
                            </a:spcBef>
                            <a:spcAft>
                              <a:spcPts val="0"/>
                            </a:spcAft>
                            <a:buClr>
                              <a:schemeClr val="dk1"/>
                            </a:buClr>
                            <a:buSzPts val="2000"/>
                            <a:buFont typeface="Arial"/>
                            <a:buNone/>
                          </a:pPr>
                          <a:r>
                            <a:rPr lang="en-US" sz="1000" dirty="0">
                              <a:latin typeface="Arial"/>
                              <a:ea typeface="Arial"/>
                              <a:cs typeface="Arial"/>
                              <a:sym typeface="Arial"/>
                            </a:rPr>
                            <a:t>2020.0</a:t>
                          </a:r>
                          <a:endParaRPr sz="1000" dirty="0">
                            <a:latin typeface="Arial"/>
                            <a:ea typeface="Arial"/>
                            <a:cs typeface="Arial"/>
                            <a:sym typeface="Arial"/>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9"/>
                      </a:ext>
                    </a:extLst>
                  </a:tr>
                </a:tbl>
              </a:graphicData>
            </a:graphic>
          </p:graphicFrame>
        </mc:Fallback>
      </mc:AlternateContent>
    </p:spTree>
    <p:extLst>
      <p:ext uri="{BB962C8B-B14F-4D97-AF65-F5344CB8AC3E}">
        <p14:creationId xmlns:p14="http://schemas.microsoft.com/office/powerpoint/2010/main" val="2666716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66"/>
          <p:cNvSpPr txBox="1">
            <a:spLocks noGrp="1"/>
          </p:cNvSpPr>
          <p:nvPr>
            <p:ph type="title"/>
          </p:nvPr>
        </p:nvSpPr>
        <p:spPr>
          <a:xfrm>
            <a:off x="90943" y="332514"/>
            <a:ext cx="11491457"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ts val="1400"/>
              <a:buNone/>
            </a:pPr>
            <a:r>
              <a:rPr lang="en-US" sz="4000" b="1" dirty="0">
                <a:latin typeface="Arial" panose="020B0604020202020204" pitchFamily="34" charset="0"/>
                <a:cs typeface="Arial" panose="020B0604020202020204" pitchFamily="34" charset="0"/>
              </a:rPr>
              <a:t>North American-Pacific Geopotential Datum of 2022</a:t>
            </a:r>
            <a:endParaRPr sz="4000" b="1" dirty="0">
              <a:latin typeface="Arial" panose="020B0604020202020204" pitchFamily="34" charset="0"/>
              <a:cs typeface="Arial" panose="020B0604020202020204" pitchFamily="34" charset="0"/>
            </a:endParaRPr>
          </a:p>
        </p:txBody>
      </p:sp>
      <p:sp>
        <p:nvSpPr>
          <p:cNvPr id="433" name="Google Shape;433;p66"/>
          <p:cNvSpPr txBox="1"/>
          <p:nvPr/>
        </p:nvSpPr>
        <p:spPr>
          <a:xfrm>
            <a:off x="4385279" y="6327901"/>
            <a:ext cx="3258436" cy="533542"/>
          </a:xfrm>
          <a:prstGeom prst="rect">
            <a:avLst/>
          </a:prstGeom>
          <a:noFill/>
          <a:ln>
            <a:noFill/>
          </a:ln>
        </p:spPr>
        <p:txBody>
          <a:bodyPr spcFirstLastPara="1" wrap="square" lIns="60950" tIns="60950" rIns="60950" bIns="6095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1F497D"/>
                </a:solidFill>
                <a:effectLst/>
                <a:uLnTx/>
                <a:uFillTx/>
                <a:latin typeface="Calibri"/>
                <a:ea typeface="Arial"/>
                <a:cs typeface="Arial"/>
                <a:sym typeface="Arial"/>
              </a:rPr>
              <a:t>¼ Earth’s Surface</a:t>
            </a:r>
            <a:endParaRPr kumimoji="0" sz="1800" b="0" i="0" u="none" strike="noStrike" kern="1200" cap="none" spc="0" normalizeH="0" baseline="0" noProof="0" dirty="0">
              <a:ln>
                <a:noFill/>
              </a:ln>
              <a:solidFill>
                <a:srgbClr val="1F497D"/>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149E2642-01BE-4EC0-8711-EF511DAC28BA}"/>
              </a:ext>
            </a:extLst>
          </p:cNvPr>
          <p:cNvSpPr txBox="1"/>
          <p:nvPr/>
        </p:nvSpPr>
        <p:spPr>
          <a:xfrm>
            <a:off x="151832" y="6379586"/>
            <a:ext cx="118995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Arial" panose="020B0604020202020204" pitchFamily="34" charset="0"/>
                <a:cs typeface="Arial" panose="020B0604020202020204" pitchFamily="34" charset="0"/>
              </a:rPr>
              <a:t>GEOID2022: Static Component						Dynamic Component	</a:t>
            </a:r>
          </a:p>
        </p:txBody>
      </p:sp>
      <p:sp>
        <p:nvSpPr>
          <p:cNvPr id="2" name="TextBox 1">
            <a:extLst>
              <a:ext uri="{FF2B5EF4-FFF2-40B4-BE49-F238E27FC236}">
                <a16:creationId xmlns:a16="http://schemas.microsoft.com/office/drawing/2014/main" id="{62BA3D39-4D33-4F02-9F26-1D6C2FC3977E}"/>
              </a:ext>
            </a:extLst>
          </p:cNvPr>
          <p:cNvSpPr txBox="1"/>
          <p:nvPr/>
        </p:nvSpPr>
        <p:spPr>
          <a:xfrm>
            <a:off x="482828" y="1690186"/>
            <a:ext cx="11709172" cy="83099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ALPHA Release: GEOID2022 / DEFLEC2022 / GRAV2022 / GM2022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GEOID2022: Combined model (CGS+NGS+INEGI)</a:t>
            </a:r>
          </a:p>
        </p:txBody>
      </p:sp>
      <p:pic>
        <p:nvPicPr>
          <p:cNvPr id="8" name="Picture 7">
            <a:extLst>
              <a:ext uri="{FF2B5EF4-FFF2-40B4-BE49-F238E27FC236}">
                <a16:creationId xmlns:a16="http://schemas.microsoft.com/office/drawing/2014/main" id="{265B4C9D-199A-4C0C-82BD-77A8014A9DE9}"/>
              </a:ext>
            </a:extLst>
          </p:cNvPr>
          <p:cNvPicPr>
            <a:picLocks noChangeAspect="1"/>
          </p:cNvPicPr>
          <p:nvPr/>
        </p:nvPicPr>
        <p:blipFill>
          <a:blip r:embed="rId3"/>
          <a:stretch>
            <a:fillRect/>
          </a:stretch>
        </p:blipFill>
        <p:spPr>
          <a:xfrm>
            <a:off x="6188245" y="3114444"/>
            <a:ext cx="5991726" cy="3238772"/>
          </a:xfrm>
          <a:prstGeom prst="rect">
            <a:avLst/>
          </a:prstGeom>
        </p:spPr>
      </p:pic>
      <p:pic>
        <p:nvPicPr>
          <p:cNvPr id="12" name="Picture 11">
            <a:extLst>
              <a:ext uri="{FF2B5EF4-FFF2-40B4-BE49-F238E27FC236}">
                <a16:creationId xmlns:a16="http://schemas.microsoft.com/office/drawing/2014/main" id="{B5424A01-B19E-4635-842C-2C0B8160DE83}"/>
              </a:ext>
            </a:extLst>
          </p:cNvPr>
          <p:cNvPicPr>
            <a:picLocks noChangeAspect="1"/>
          </p:cNvPicPr>
          <p:nvPr/>
        </p:nvPicPr>
        <p:blipFill>
          <a:blip r:embed="rId4"/>
          <a:stretch>
            <a:fillRect/>
          </a:stretch>
        </p:blipFill>
        <p:spPr>
          <a:xfrm>
            <a:off x="12032" y="3114444"/>
            <a:ext cx="5991726" cy="3238772"/>
          </a:xfrm>
          <a:prstGeom prst="rect">
            <a:avLst/>
          </a:prstGeom>
        </p:spPr>
      </p:pic>
      <p:sp>
        <p:nvSpPr>
          <p:cNvPr id="10" name="Plus Sign 9">
            <a:extLst>
              <a:ext uri="{FF2B5EF4-FFF2-40B4-BE49-F238E27FC236}">
                <a16:creationId xmlns:a16="http://schemas.microsoft.com/office/drawing/2014/main" id="{9C1C98AA-65DE-472B-B3CF-7E796F1C778D}"/>
              </a:ext>
            </a:extLst>
          </p:cNvPr>
          <p:cNvSpPr/>
          <p:nvPr/>
        </p:nvSpPr>
        <p:spPr>
          <a:xfrm>
            <a:off x="5764947" y="4411680"/>
            <a:ext cx="662105" cy="662105"/>
          </a:xfrm>
          <a:prstGeom prst="mathPlus">
            <a:avLst/>
          </a:prstGeom>
          <a:solidFill>
            <a:schemeClr val="tx1"/>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endParaRPr>
          </a:p>
        </p:txBody>
      </p:sp>
    </p:spTree>
    <p:extLst>
      <p:ext uri="{BB962C8B-B14F-4D97-AF65-F5344CB8AC3E}">
        <p14:creationId xmlns:p14="http://schemas.microsoft.com/office/powerpoint/2010/main" val="6648285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14" name="Google Shape;426;p66">
            <a:extLst>
              <a:ext uri="{FF2B5EF4-FFF2-40B4-BE49-F238E27FC236}">
                <a16:creationId xmlns:a16="http://schemas.microsoft.com/office/drawing/2014/main" id="{42D65A46-4820-49BA-97EC-12F4DB98F170}"/>
              </a:ext>
            </a:extLst>
          </p:cNvPr>
          <p:cNvSpPr txBox="1">
            <a:spLocks/>
          </p:cNvSpPr>
          <p:nvPr/>
        </p:nvSpPr>
        <p:spPr>
          <a:xfrm>
            <a:off x="90943" y="332514"/>
            <a:ext cx="11491457" cy="1143000"/>
          </a:xfrm>
          <a:prstGeom prst="rect">
            <a:avLst/>
          </a:prstGeom>
          <a:noFill/>
          <a:ln>
            <a:noFill/>
          </a:ln>
        </p:spPr>
        <p:txBody>
          <a:bodyPr spcFirstLastPara="1" vert="horz" wrap="square" lIns="91425" tIns="45700" rIns="91425" bIns="45700" rtlCol="0" anchor="ctr" anchorCtr="0">
            <a:normAutofit/>
          </a:bodyPr>
          <a:lstStyle>
            <a:lvl1pPr algn="ctr" defTabSz="609585" rtl="0" eaLnBrk="1" latinLnBrk="0" hangingPunct="1">
              <a:spcBef>
                <a:spcPct val="0"/>
              </a:spcBef>
              <a:buNone/>
              <a:defRPr sz="5867" kern="1200">
                <a:solidFill>
                  <a:schemeClr val="tx1"/>
                </a:solidFill>
                <a:latin typeface="+mj-lt"/>
                <a:ea typeface="+mj-ea"/>
                <a:cs typeface="+mj-cs"/>
              </a:defRPr>
            </a:lvl1pPr>
          </a:lstStyle>
          <a:p>
            <a:pPr marL="0" marR="0" lvl="0" indent="0" algn="l" defTabSz="609585" rtl="0" eaLnBrk="1" fontAlgn="auto" latinLnBrk="0" hangingPunct="1">
              <a:lnSpc>
                <a:spcPct val="100000"/>
              </a:lnSpc>
              <a:spcBef>
                <a:spcPts val="0"/>
              </a:spcBef>
              <a:spcAft>
                <a:spcPts val="0"/>
              </a:spcAft>
              <a:buClrTx/>
              <a:buSzPts val="1400"/>
              <a:buFontTx/>
              <a:buNone/>
              <a:tabLst/>
              <a:defRPr/>
            </a:pP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New Features on alpha site:</a:t>
            </a:r>
          </a:p>
        </p:txBody>
      </p:sp>
      <p:sp>
        <p:nvSpPr>
          <p:cNvPr id="3" name="Content Placeholder 2">
            <a:extLst>
              <a:ext uri="{FF2B5EF4-FFF2-40B4-BE49-F238E27FC236}">
                <a16:creationId xmlns:a16="http://schemas.microsoft.com/office/drawing/2014/main" id="{AAEF8D08-6954-4B79-B02D-C977FC277B1A}"/>
              </a:ext>
            </a:extLst>
          </p:cNvPr>
          <p:cNvSpPr>
            <a:spLocks noGrp="1"/>
          </p:cNvSpPr>
          <p:nvPr>
            <p:ph idx="1"/>
          </p:nvPr>
        </p:nvSpPr>
        <p:spPr>
          <a:xfrm>
            <a:off x="609600" y="1600201"/>
            <a:ext cx="10972800" cy="2738176"/>
          </a:xfrm>
        </p:spPr>
        <p:txBody>
          <a:bodyPr>
            <a:normAutofit fontScale="92500"/>
          </a:bodyPr>
          <a:lstStyle/>
          <a:p>
            <a:r>
              <a:rPr lang="en-US" dirty="0">
                <a:latin typeface="Arial" panose="020B0604020202020204" pitchFamily="34" charset="0"/>
                <a:cs typeface="Arial" panose="020B0604020202020204" pitchFamily="34" charset="0"/>
              </a:rPr>
              <a:t>New products: </a:t>
            </a:r>
            <a:r>
              <a:rPr lang="en-US" dirty="0">
                <a:solidFill>
                  <a:schemeClr val="bg1">
                    <a:lumMod val="50000"/>
                  </a:schemeClr>
                </a:solidFill>
                <a:latin typeface="Arial" panose="020B0604020202020204" pitchFamily="34" charset="0"/>
                <a:cs typeface="Arial" panose="020B0604020202020204" pitchFamily="34" charset="0"/>
              </a:rPr>
              <a:t>GEOID2022, </a:t>
            </a:r>
            <a:r>
              <a:rPr lang="en-US" dirty="0">
                <a:latin typeface="Arial" panose="020B0604020202020204" pitchFamily="34" charset="0"/>
                <a:cs typeface="Arial" panose="020B0604020202020204" pitchFamily="34" charset="0"/>
              </a:rPr>
              <a:t>DEFLEC2022, DEM2022, GRAV2022, GM2022</a:t>
            </a:r>
          </a:p>
          <a:p>
            <a:pPr lvl="1"/>
            <a:r>
              <a:rPr lang="en-US" dirty="0">
                <a:latin typeface="Arial" panose="020B0604020202020204" pitchFamily="34" charset="0"/>
                <a:cs typeface="Arial" panose="020B0604020202020204" pitchFamily="34" charset="0"/>
              </a:rPr>
              <a:t>including uncertainties</a:t>
            </a:r>
          </a:p>
          <a:p>
            <a:pPr lvl="1"/>
            <a:r>
              <a:rPr lang="en-US" dirty="0">
                <a:latin typeface="Arial" panose="020B0604020202020204" pitchFamily="34" charset="0"/>
                <a:cs typeface="Arial" panose="020B0604020202020204" pitchFamily="34" charset="0"/>
              </a:rPr>
              <a:t>including regional models</a:t>
            </a:r>
          </a:p>
          <a:p>
            <a:endParaRPr lang="en-US" dirty="0"/>
          </a:p>
        </p:txBody>
      </p:sp>
      <p:pic>
        <p:nvPicPr>
          <p:cNvPr id="11" name="Picture 10">
            <a:extLst>
              <a:ext uri="{FF2B5EF4-FFF2-40B4-BE49-F238E27FC236}">
                <a16:creationId xmlns:a16="http://schemas.microsoft.com/office/drawing/2014/main" id="{388C3815-55FA-4C9D-9FD8-C2244E6029DC}"/>
              </a:ext>
            </a:extLst>
          </p:cNvPr>
          <p:cNvPicPr>
            <a:picLocks noChangeAspect="1"/>
          </p:cNvPicPr>
          <p:nvPr/>
        </p:nvPicPr>
        <p:blipFill>
          <a:blip r:embed="rId3"/>
          <a:stretch>
            <a:fillRect/>
          </a:stretch>
        </p:blipFill>
        <p:spPr>
          <a:xfrm>
            <a:off x="6841659" y="4069582"/>
            <a:ext cx="5340293" cy="2738176"/>
          </a:xfrm>
          <a:prstGeom prst="rect">
            <a:avLst/>
          </a:prstGeom>
        </p:spPr>
      </p:pic>
    </p:spTree>
    <p:extLst>
      <p:ext uri="{BB962C8B-B14F-4D97-AF65-F5344CB8AC3E}">
        <p14:creationId xmlns:p14="http://schemas.microsoft.com/office/powerpoint/2010/main" val="3813573725"/>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NGSPowerPoint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26266</TotalTime>
  <Words>1759</Words>
  <Application>Microsoft Office PowerPoint</Application>
  <PresentationFormat>Widescreen</PresentationFormat>
  <Paragraphs>278</Paragraphs>
  <Slides>30</Slides>
  <Notes>24</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30</vt:i4>
      </vt:variant>
    </vt:vector>
  </HeadingPairs>
  <TitlesOfParts>
    <vt:vector size="41" baseType="lpstr">
      <vt:lpstr>Arial</vt:lpstr>
      <vt:lpstr>Calibri</vt:lpstr>
      <vt:lpstr>Cambria Math</vt:lpstr>
      <vt:lpstr>Gill Sans MT</vt:lpstr>
      <vt:lpstr>Symbol</vt:lpstr>
      <vt:lpstr>Times New Roman</vt:lpstr>
      <vt:lpstr>2_Office Theme</vt:lpstr>
      <vt:lpstr>1_Office Theme</vt:lpstr>
      <vt:lpstr>NGSPowerPointTemplate</vt:lpstr>
      <vt:lpstr>3_Office Theme</vt:lpstr>
      <vt:lpstr>4_Office Theme</vt:lpstr>
      <vt:lpstr>Updates to Products and Models within the North American-Pacific Geopotential Datum of 2022</vt:lpstr>
      <vt:lpstr>PowerPoint Presentation</vt:lpstr>
      <vt:lpstr>PowerPoint Presentation</vt:lpstr>
      <vt:lpstr>Issues with NAVD 88</vt:lpstr>
      <vt:lpstr>Issues with passive geodetic control</vt:lpstr>
      <vt:lpstr>Definitional Relationship</vt:lpstr>
      <vt:lpstr>PowerPoint Presentation</vt:lpstr>
      <vt:lpstr>North American-Pacific Geopotential Datum of 2022</vt:lpstr>
      <vt:lpstr>PowerPoint Presentation</vt:lpstr>
      <vt:lpstr>PowerPoint Presentation</vt:lpstr>
      <vt:lpstr>PowerPoint Presentation</vt:lpstr>
      <vt:lpstr>PowerPoint Presentation</vt:lpstr>
      <vt:lpstr>Web map Demo</vt:lpstr>
      <vt:lpstr>PowerPoint Presentation</vt:lpstr>
      <vt:lpstr>Geoid Uncertainty</vt:lpstr>
      <vt:lpstr>Geoid Uncertainty</vt:lpstr>
      <vt:lpstr>PowerPoint Presentation</vt:lpstr>
      <vt:lpstr>PowerPoint Presentation</vt:lpstr>
      <vt:lpstr>DEFLEC2022</vt:lpstr>
      <vt:lpstr>DEFLEC2022</vt:lpstr>
      <vt:lpstr>DEFLEC2022</vt:lpstr>
      <vt:lpstr>PowerPoint Presentation</vt:lpstr>
      <vt:lpstr>GEOID2022 Validation</vt:lpstr>
      <vt:lpstr>Residual geoid along three GSVS lines </vt:lpstr>
      <vt:lpstr>Puerto Rico / US Virgin Islands</vt:lpstr>
      <vt:lpstr>Guam and Commonwealth of Northern Mariana Islands</vt:lpstr>
      <vt:lpstr>Guam and Commonwealth of Northern Mariana Islands</vt:lpstr>
      <vt:lpstr>American Samoa</vt:lpstr>
      <vt:lpstr>American Samoa: GNSS\leveling comparisons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Kevin Ahlgren</dc:creator>
  <cp:lastModifiedBy>Kevin Ahlgren</cp:lastModifiedBy>
  <cp:revision>120</cp:revision>
  <dcterms:created xsi:type="dcterms:W3CDTF">2023-08-23T19:14:21Z</dcterms:created>
  <dcterms:modified xsi:type="dcterms:W3CDTF">2025-01-15T15:18:25Z</dcterms:modified>
</cp:coreProperties>
</file>